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541" r:id="rId2"/>
    <p:sldId id="648" r:id="rId3"/>
    <p:sldId id="667" r:id="rId4"/>
    <p:sldId id="686" r:id="rId5"/>
    <p:sldId id="687" r:id="rId6"/>
    <p:sldId id="706" r:id="rId7"/>
    <p:sldId id="707" r:id="rId8"/>
    <p:sldId id="709" r:id="rId9"/>
    <p:sldId id="708" r:id="rId10"/>
    <p:sldId id="710" r:id="rId11"/>
    <p:sldId id="711" r:id="rId12"/>
    <p:sldId id="735" r:id="rId13"/>
    <p:sldId id="732" r:id="rId14"/>
    <p:sldId id="731" r:id="rId15"/>
    <p:sldId id="733" r:id="rId16"/>
    <p:sldId id="758" r:id="rId17"/>
    <p:sldId id="734" r:id="rId18"/>
    <p:sldId id="778" r:id="rId19"/>
    <p:sldId id="779" r:id="rId20"/>
    <p:sldId id="642" r:id="rId21"/>
    <p:sldId id="780" r:id="rId22"/>
    <p:sldId id="781" r:id="rId23"/>
    <p:sldId id="645" r:id="rId24"/>
  </p:sldIdLst>
  <p:sldSz cx="12188825" cy="6858000"/>
  <p:notesSz cx="6794500" cy="990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2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7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7C09C"/>
    <a:srgbClr val="3333CC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47" autoAdjust="0"/>
    <p:restoredTop sz="81046" autoAdjust="0"/>
  </p:normalViewPr>
  <p:slideViewPr>
    <p:cSldViewPr>
      <p:cViewPr varScale="1">
        <p:scale>
          <a:sx n="54" d="100"/>
          <a:sy n="54" d="100"/>
        </p:scale>
        <p:origin x="1008" y="48"/>
      </p:cViewPr>
      <p:guideLst>
        <p:guide orient="horz" pos="2172"/>
        <p:guide pos="3839"/>
      </p:guideLst>
    </p:cSldViewPr>
  </p:slideViewPr>
  <p:outlineViewPr>
    <p:cViewPr>
      <p:scale>
        <a:sx n="33" d="100"/>
        <a:sy n="33" d="100"/>
      </p:scale>
      <p:origin x="0" y="126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2280" y="96"/>
      </p:cViewPr>
      <p:guideLst>
        <p:guide orient="horz" pos="3137"/>
        <p:guide pos="214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4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image" Target="../media/image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4.wmf"/><Relationship Id="rId1" Type="http://schemas.openxmlformats.org/officeDocument/2006/relationships/image" Target="../media/image15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/>
          <a:lstStyle>
            <a:lvl1pPr defTabSz="967105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447" y="0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/>
          <a:lstStyle>
            <a:lvl1pPr algn="r" defTabSz="967105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718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/>
          <a:lstStyle>
            <a:lvl1pPr defTabSz="967105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447" y="9409718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/>
          <a:lstStyle>
            <a:lvl1pPr algn="r" defTabSz="967105" eaLnBrk="1" hangingPunct="1">
              <a:defRPr sz="1300" smtClean="0"/>
            </a:lvl1pPr>
          </a:lstStyle>
          <a:p>
            <a:pPr>
              <a:defRPr/>
            </a:pPr>
            <a:fld id="{EC486EC7-B4F1-4F04-B7FF-C486E608758D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/>
          <a:lstStyle>
            <a:lvl1pPr defTabSz="967105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447" y="0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/>
          <a:lstStyle>
            <a:lvl1pPr algn="r" defTabSz="967105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838" y="742950"/>
            <a:ext cx="6600825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46" y="4705678"/>
            <a:ext cx="5435010" cy="4456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718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/>
          <a:lstStyle>
            <a:lvl1pPr defTabSz="967105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447" y="9409718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/>
          <a:lstStyle>
            <a:lvl1pPr algn="r" defTabSz="967105" eaLnBrk="1" hangingPunct="1">
              <a:defRPr sz="1300" smtClean="0"/>
            </a:lvl1pPr>
          </a:lstStyle>
          <a:p>
            <a:pPr>
              <a:defRPr/>
            </a:pPr>
            <a:fld id="{4600D095-13D5-439B-AA5E-03D3CC9BD5C1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938472" y="6537326"/>
            <a:ext cx="2844059" cy="32067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35DD5A66-9C2F-42FF-B09E-B62E67AA14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720C1-C97C-4A95-8CC7-E9C91CBF4048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9E9CD-6400-4048-A621-93BAB80DCE8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152400"/>
            <a:ext cx="10969943" cy="1143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447801"/>
            <a:ext cx="10969943" cy="4678364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400"/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938472" y="6537326"/>
            <a:ext cx="2844059" cy="3206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3FFE790D-BCFB-4008-9260-CA63AEE325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3C469-7C95-4280-A06B-E0B75510FD76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DC131-9A15-4746-A2F6-35F31BCF58C6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AF1C9-0564-4621-92FB-D00C85A93782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E25E5-12CD-4826-A5AF-2C98E7658DA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9D020-3E06-4B10-9F51-23473D21C23E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BF5AF-EDEE-436D-9ACF-174E098673DB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DDACC-B398-4434-9A27-1DB8A0412CE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441" y="274638"/>
            <a:ext cx="1096994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441" y="1600201"/>
            <a:ext cx="10969943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441" y="6400801"/>
            <a:ext cx="7414869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5325" y="6400801"/>
            <a:ext cx="2844059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C80DFAE-88B7-49D3-8F2D-B101E877E436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lnSpc>
          <a:spcPct val="105000"/>
        </a:lnSpc>
        <a:spcBef>
          <a:spcPct val="50000"/>
        </a:spcBef>
        <a:spcAft>
          <a:spcPct val="0"/>
        </a:spcAft>
        <a:buFont typeface="Wingdings" panose="05000000000000000000" pitchFamily="2" charset="2"/>
        <a:buChar char="Ø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26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10.wmf"/><Relationship Id="rId1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8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5" Type="http://schemas.openxmlformats.org/officeDocument/2006/relationships/image" Target="../media/image11.wmf"/><Relationship Id="rId10" Type="http://schemas.openxmlformats.org/officeDocument/2006/relationships/image" Target="../media/image14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24.bin"/><Relationship Id="rId14" Type="http://schemas.openxmlformats.org/officeDocument/2006/relationships/oleObject" Target="../embeddings/oleObject27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34.bin"/><Relationship Id="rId18" Type="http://schemas.openxmlformats.org/officeDocument/2006/relationships/oleObject" Target="../embeddings/oleObject37.bin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18.wmf"/><Relationship Id="rId17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6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5" Type="http://schemas.openxmlformats.org/officeDocument/2006/relationships/image" Target="../media/image19.wmf"/><Relationship Id="rId10" Type="http://schemas.openxmlformats.org/officeDocument/2006/relationships/image" Target="../media/image17.wmf"/><Relationship Id="rId19" Type="http://schemas.openxmlformats.org/officeDocument/2006/relationships/image" Target="../media/image21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32.bin"/><Relationship Id="rId14" Type="http://schemas.openxmlformats.org/officeDocument/2006/relationships/oleObject" Target="../embeddings/oleObject35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adslab.cse.cuhk.edu.hk/software/lrctradeof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Relationship Id="rId9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image" Target="../media/image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2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11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15" Type="http://schemas.openxmlformats.org/officeDocument/2006/relationships/image" Target="../media/image9.wmf"/><Relationship Id="rId10" Type="http://schemas.openxmlformats.org/officeDocument/2006/relationships/oleObject" Target="../embeddings/oleObject9.bin"/><Relationship Id="rId4" Type="http://schemas.openxmlformats.org/officeDocument/2006/relationships/image" Target="../media/image4.wmf"/><Relationship Id="rId9" Type="http://schemas.openxmlformats.org/officeDocument/2006/relationships/oleObject" Target="../embeddings/oleObject8.bin"/><Relationship Id="rId14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0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1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5" Type="http://schemas.openxmlformats.org/officeDocument/2006/relationships/oleObject" Target="../embeddings/oleObject20.bin"/><Relationship Id="rId10" Type="http://schemas.openxmlformats.org/officeDocument/2006/relationships/image" Target="../media/image9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16.bin"/><Relationship Id="rId14" Type="http://schemas.openxmlformats.org/officeDocument/2006/relationships/oleObject" Target="../embeddings/oleObject19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600201"/>
            <a:ext cx="12188825" cy="2000252"/>
          </a:xfrm>
        </p:spPr>
        <p:txBody>
          <a:bodyPr/>
          <a:lstStyle/>
          <a:p>
            <a:r>
              <a:rPr lang="en-US" altLang="zh-CN" sz="4000" dirty="0">
                <a:solidFill>
                  <a:schemeClr val="tx1"/>
                </a:solidFill>
              </a:rPr>
              <a:t>Enabling I/O-Efficient Redundancy Transitioning in Erasure-Coded KV Stores </a:t>
            </a:r>
            <a:br>
              <a:rPr lang="en-US" altLang="zh-CN" sz="4000" dirty="0">
                <a:solidFill>
                  <a:schemeClr val="tx1"/>
                </a:solidFill>
              </a:rPr>
            </a:br>
            <a:r>
              <a:rPr lang="en-US" altLang="zh-CN" sz="4000" dirty="0">
                <a:solidFill>
                  <a:schemeClr val="tx1"/>
                </a:solidFill>
              </a:rPr>
              <a:t>via Elastic Reed-Solomon Codes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6294" y="3886200"/>
            <a:ext cx="11376237" cy="2209800"/>
          </a:xfrm>
        </p:spPr>
        <p:txBody>
          <a:bodyPr/>
          <a:lstStyle/>
          <a:p>
            <a:r>
              <a:rPr lang="en-US" altLang="zh-CN" dirty="0"/>
              <a:t>Si Wu</a:t>
            </a:r>
            <a:r>
              <a:rPr lang="en-US" altLang="zh-CN" baseline="30000" dirty="0"/>
              <a:t>1</a:t>
            </a:r>
            <a:r>
              <a:rPr lang="en-US" altLang="zh-CN" dirty="0"/>
              <a:t>, </a:t>
            </a:r>
            <a:r>
              <a:rPr lang="en-US" altLang="zh-CN" dirty="0" err="1"/>
              <a:t>Zhirong</a:t>
            </a:r>
            <a:r>
              <a:rPr lang="en-US" altLang="zh-CN" dirty="0"/>
              <a:t> Shen</a:t>
            </a:r>
            <a:r>
              <a:rPr lang="en-US" altLang="zh-CN" baseline="30000" dirty="0"/>
              <a:t>2</a:t>
            </a:r>
            <a:r>
              <a:rPr lang="en-US" altLang="zh-CN" dirty="0"/>
              <a:t>, and Patrick P. C. Lee</a:t>
            </a:r>
            <a:r>
              <a:rPr lang="en-US" altLang="zh-CN" baseline="30000" dirty="0"/>
              <a:t>1</a:t>
            </a:r>
            <a:endParaRPr lang="en-US" dirty="0"/>
          </a:p>
          <a:p>
            <a:r>
              <a:rPr lang="en-US" sz="2400" baseline="30000" dirty="0"/>
              <a:t>1</a:t>
            </a:r>
            <a:r>
              <a:rPr lang="en-US" sz="2400" dirty="0"/>
              <a:t>The Chinese University of Hong Kong     </a:t>
            </a:r>
            <a:r>
              <a:rPr lang="en-US" sz="2400" baseline="30000" dirty="0"/>
              <a:t>2</a:t>
            </a:r>
            <a:r>
              <a:rPr lang="en-US" sz="2400" dirty="0"/>
              <a:t>Xiamen University</a:t>
            </a:r>
          </a:p>
          <a:p>
            <a:r>
              <a:rPr lang="en-US" sz="2400" dirty="0"/>
              <a:t>SRDS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5DD5A66-9C2F-42FF-B09E-B62E67AA1448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441" y="0"/>
            <a:ext cx="10969943" cy="1143000"/>
          </a:xfrm>
        </p:spPr>
        <p:txBody>
          <a:bodyPr/>
          <a:lstStyle/>
          <a:p>
            <a:r>
              <a:rPr lang="en-US" altLang="zh-CN" dirty="0"/>
              <a:t>Our Idea to Challenge 2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10</a:t>
            </a:fld>
            <a:endParaRPr lang="en-US"/>
          </a:p>
        </p:txBody>
      </p:sp>
      <p:sp>
        <p:nvSpPr>
          <p:cNvPr id="5" name="Rectangle 3"/>
          <p:cNvSpPr/>
          <p:nvPr/>
        </p:nvSpPr>
        <p:spPr>
          <a:xfrm>
            <a:off x="875660" y="1200625"/>
            <a:ext cx="648000" cy="64800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0</a:t>
            </a:r>
          </a:p>
        </p:txBody>
      </p:sp>
      <p:sp>
        <p:nvSpPr>
          <p:cNvPr id="6" name="Rectangle 4"/>
          <p:cNvSpPr/>
          <p:nvPr/>
        </p:nvSpPr>
        <p:spPr>
          <a:xfrm>
            <a:off x="875660" y="2028413"/>
            <a:ext cx="648000" cy="648000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2</a:t>
            </a:r>
          </a:p>
        </p:txBody>
      </p:sp>
      <p:sp>
        <p:nvSpPr>
          <p:cNvPr id="7" name="Rectangle 5"/>
          <p:cNvSpPr/>
          <p:nvPr/>
        </p:nvSpPr>
        <p:spPr>
          <a:xfrm>
            <a:off x="875660" y="2856201"/>
            <a:ext cx="648000" cy="64800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4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8" name="Rectangle 6"/>
          <p:cNvSpPr/>
          <p:nvPr/>
        </p:nvSpPr>
        <p:spPr>
          <a:xfrm>
            <a:off x="1522991" y="1200625"/>
            <a:ext cx="648000" cy="64800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1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9" name="Rectangle 7"/>
          <p:cNvSpPr/>
          <p:nvPr/>
        </p:nvSpPr>
        <p:spPr>
          <a:xfrm>
            <a:off x="1522991" y="2028413"/>
            <a:ext cx="648000" cy="648000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3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10" name="Rectangle 8"/>
          <p:cNvSpPr/>
          <p:nvPr/>
        </p:nvSpPr>
        <p:spPr>
          <a:xfrm>
            <a:off x="1522991" y="2856201"/>
            <a:ext cx="648000" cy="64800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5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11" name="Rectangle 9"/>
          <p:cNvSpPr/>
          <p:nvPr/>
        </p:nvSpPr>
        <p:spPr>
          <a:xfrm>
            <a:off x="2170322" y="1200625"/>
            <a:ext cx="641520" cy="64800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0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12" name="Rectangle 10"/>
          <p:cNvSpPr/>
          <p:nvPr/>
        </p:nvSpPr>
        <p:spPr>
          <a:xfrm>
            <a:off x="2170322" y="2028413"/>
            <a:ext cx="648000" cy="648000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1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13" name="Rectangle 11"/>
          <p:cNvSpPr/>
          <p:nvPr/>
        </p:nvSpPr>
        <p:spPr>
          <a:xfrm>
            <a:off x="2170322" y="2856201"/>
            <a:ext cx="648000" cy="64800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2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14" name="Rectangle 12"/>
          <p:cNvSpPr/>
          <p:nvPr/>
        </p:nvSpPr>
        <p:spPr>
          <a:xfrm>
            <a:off x="3464349" y="1200000"/>
            <a:ext cx="648000" cy="64800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0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15" name="Rectangle 13"/>
          <p:cNvSpPr/>
          <p:nvPr/>
        </p:nvSpPr>
        <p:spPr>
          <a:xfrm>
            <a:off x="3464349" y="2028000"/>
            <a:ext cx="648000" cy="648000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3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16" name="Rectangle 14"/>
          <p:cNvSpPr/>
          <p:nvPr/>
        </p:nvSpPr>
        <p:spPr>
          <a:xfrm>
            <a:off x="4111680" y="1200000"/>
            <a:ext cx="648000" cy="64800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1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17" name="Rectangle 15"/>
          <p:cNvSpPr/>
          <p:nvPr/>
        </p:nvSpPr>
        <p:spPr>
          <a:xfrm>
            <a:off x="4111680" y="2028000"/>
            <a:ext cx="648000" cy="64800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4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18" name="Rectangle 16"/>
          <p:cNvSpPr/>
          <p:nvPr/>
        </p:nvSpPr>
        <p:spPr>
          <a:xfrm>
            <a:off x="4759011" y="1200000"/>
            <a:ext cx="648000" cy="648000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2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19" name="Rectangle 17"/>
          <p:cNvSpPr/>
          <p:nvPr/>
        </p:nvSpPr>
        <p:spPr>
          <a:xfrm>
            <a:off x="4759011" y="2028000"/>
            <a:ext cx="648000" cy="64800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5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406342" y="2028413"/>
            <a:ext cx="648000" cy="648000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1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406342" y="2856201"/>
            <a:ext cx="648000" cy="64800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2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75660" y="3526436"/>
            <a:ext cx="9144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X</a:t>
            </a:r>
            <a:r>
              <a:rPr lang="en-US" sz="2800" baseline="-25000" dirty="0"/>
              <a:t>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552201" y="3526436"/>
            <a:ext cx="9144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X</a:t>
            </a:r>
            <a:r>
              <a:rPr lang="en-US" sz="2800" baseline="-25000" dirty="0"/>
              <a:t>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70322" y="3526436"/>
            <a:ext cx="9144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X</a:t>
            </a:r>
            <a:r>
              <a:rPr lang="en-US" sz="2800" baseline="-25000" dirty="0"/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64349" y="2790471"/>
            <a:ext cx="9144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X</a:t>
            </a:r>
            <a:r>
              <a:rPr lang="en-US" sz="2800" baseline="-25000" dirty="0"/>
              <a:t>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111680" y="2790471"/>
            <a:ext cx="9144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X</a:t>
            </a:r>
            <a:r>
              <a:rPr lang="en-US" sz="2800" baseline="-25000" dirty="0"/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759011" y="2805076"/>
            <a:ext cx="9144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X</a:t>
            </a:r>
            <a:r>
              <a:rPr lang="en-US" sz="2800" baseline="-25000" dirty="0"/>
              <a:t>2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420947" y="3526436"/>
            <a:ext cx="9144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X</a:t>
            </a:r>
            <a:r>
              <a:rPr lang="en-US" sz="2800" baseline="-25000" dirty="0"/>
              <a:t>3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858316" y="1200000"/>
            <a:ext cx="648000" cy="648000"/>
          </a:xfrm>
          <a:prstGeom prst="rect">
            <a:avLst/>
          </a:prstGeom>
          <a:pattFill prst="pct30">
            <a:fgClr>
              <a:srgbClr val="5B9BD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858316" y="2028000"/>
            <a:ext cx="648000" cy="648000"/>
          </a:xfrm>
          <a:prstGeom prst="rect">
            <a:avLst/>
          </a:prstGeom>
          <a:pattFill prst="ltDnDiag">
            <a:fgClr>
              <a:srgbClr val="ED7D31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3</a:t>
            </a:r>
          </a:p>
        </p:txBody>
      </p:sp>
      <p:sp>
        <p:nvSpPr>
          <p:cNvPr id="31" name="Rectangle 30"/>
          <p:cNvSpPr/>
          <p:nvPr/>
        </p:nvSpPr>
        <p:spPr>
          <a:xfrm>
            <a:off x="7505647" y="1200000"/>
            <a:ext cx="648000" cy="648000"/>
          </a:xfrm>
          <a:prstGeom prst="rect">
            <a:avLst/>
          </a:prstGeom>
          <a:pattFill prst="pct30">
            <a:fgClr>
              <a:srgbClr val="5B9BD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7505647" y="2028000"/>
            <a:ext cx="648000" cy="648000"/>
          </a:xfrm>
          <a:prstGeom prst="rect">
            <a:avLst/>
          </a:prstGeom>
          <a:pattFill prst="ltDnDiag">
            <a:fgClr>
              <a:srgbClr val="ED7D31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4</a:t>
            </a:r>
          </a:p>
        </p:txBody>
      </p:sp>
      <p:sp>
        <p:nvSpPr>
          <p:cNvPr id="33" name="Rectangle 32"/>
          <p:cNvSpPr/>
          <p:nvPr/>
        </p:nvSpPr>
        <p:spPr>
          <a:xfrm>
            <a:off x="8152978" y="1200000"/>
            <a:ext cx="648000" cy="648000"/>
          </a:xfrm>
          <a:prstGeom prst="rect">
            <a:avLst/>
          </a:prstGeom>
          <a:pattFill prst="pct30">
            <a:fgClr>
              <a:srgbClr val="5B9BD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2</a:t>
            </a:r>
          </a:p>
        </p:txBody>
      </p:sp>
      <p:sp>
        <p:nvSpPr>
          <p:cNvPr id="34" name="Rectangle 33"/>
          <p:cNvSpPr/>
          <p:nvPr/>
        </p:nvSpPr>
        <p:spPr>
          <a:xfrm>
            <a:off x="8152978" y="2028000"/>
            <a:ext cx="648000" cy="648000"/>
          </a:xfrm>
          <a:prstGeom prst="rect">
            <a:avLst/>
          </a:prstGeom>
          <a:pattFill prst="ltDnDiag">
            <a:fgClr>
              <a:srgbClr val="ED7D31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5</a:t>
            </a:r>
          </a:p>
        </p:txBody>
      </p:sp>
      <p:sp>
        <p:nvSpPr>
          <p:cNvPr id="35" name="Rectangle 34"/>
          <p:cNvSpPr/>
          <p:nvPr/>
        </p:nvSpPr>
        <p:spPr>
          <a:xfrm>
            <a:off x="8800309" y="1200000"/>
            <a:ext cx="648000" cy="648000"/>
          </a:xfrm>
          <a:prstGeom prst="rect">
            <a:avLst/>
          </a:prstGeom>
          <a:pattFill prst="pct30">
            <a:fgClr>
              <a:srgbClr val="5B9BD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Pʹ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0</a:t>
            </a:r>
          </a:p>
        </p:txBody>
      </p:sp>
      <p:sp>
        <p:nvSpPr>
          <p:cNvPr id="36" name="Rectangle 35"/>
          <p:cNvSpPr/>
          <p:nvPr/>
        </p:nvSpPr>
        <p:spPr>
          <a:xfrm>
            <a:off x="8800309" y="2028000"/>
            <a:ext cx="648000" cy="648000"/>
          </a:xfrm>
          <a:prstGeom prst="rect">
            <a:avLst/>
          </a:prstGeom>
          <a:pattFill prst="ltDnDiag">
            <a:fgClr>
              <a:srgbClr val="ED7D31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Pʹ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858316" y="2790471"/>
            <a:ext cx="9144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X</a:t>
            </a:r>
            <a:r>
              <a:rPr lang="en-US" sz="2800" baseline="-25000" dirty="0"/>
              <a:t>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505647" y="2790471"/>
            <a:ext cx="9144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X</a:t>
            </a:r>
            <a:r>
              <a:rPr lang="en-US" sz="2800" baseline="-25000" dirty="0"/>
              <a:t>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152978" y="2790471"/>
            <a:ext cx="9144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X</a:t>
            </a:r>
            <a:r>
              <a:rPr lang="en-US" sz="2800" baseline="-25000" dirty="0"/>
              <a:t>2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800309" y="2790471"/>
            <a:ext cx="9144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X</a:t>
            </a:r>
            <a:r>
              <a:rPr lang="en-US" sz="2800" baseline="-25000" dirty="0"/>
              <a:t>3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6243631" y="1960592"/>
            <a:ext cx="457200" cy="0"/>
          </a:xfrm>
          <a:prstGeom prst="straightConnector1">
            <a:avLst/>
          </a:prstGeom>
          <a:noFill/>
          <a:ln w="38100" cap="flat" cmpd="sng" algn="ctr">
            <a:solidFill>
              <a:srgbClr val="5B9BD5"/>
            </a:solidFill>
            <a:prstDash val="solid"/>
            <a:miter lim="800000"/>
            <a:tailEnd type="arrow" w="lg" len="lg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609600" y="4009390"/>
            <a:ext cx="27965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Logical storage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461385" y="4009390"/>
            <a:ext cx="339725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Physical storage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505700" y="3469005"/>
            <a:ext cx="19431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RS(3, 1)</a:t>
            </a:r>
          </a:p>
        </p:txBody>
      </p:sp>
      <p:sp>
        <p:nvSpPr>
          <p:cNvPr id="45" name="TextBox 52"/>
          <p:cNvSpPr txBox="1"/>
          <p:nvPr/>
        </p:nvSpPr>
        <p:spPr>
          <a:xfrm>
            <a:off x="876300" y="4764405"/>
            <a:ext cx="51676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Row-major order placement</a:t>
            </a:r>
          </a:p>
        </p:txBody>
      </p:sp>
      <p:cxnSp>
        <p:nvCxnSpPr>
          <p:cNvPr id="46" name="Straight Connector 57"/>
          <p:cNvCxnSpPr>
            <a:stCxn id="45" idx="0"/>
            <a:endCxn id="43" idx="2"/>
          </p:cNvCxnSpPr>
          <p:nvPr/>
        </p:nvCxnSpPr>
        <p:spPr>
          <a:xfrm rot="16200000">
            <a:off x="4193540" y="3797935"/>
            <a:ext cx="233045" cy="1699895"/>
          </a:xfrm>
          <a:prstGeom prst="curvedConnector3">
            <a:avLst>
              <a:gd name="adj1" fmla="val 49864"/>
            </a:avLst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47" name="Straight Connector 73"/>
          <p:cNvCxnSpPr>
            <a:stCxn id="45" idx="0"/>
            <a:endCxn id="42" idx="2"/>
          </p:cNvCxnSpPr>
          <p:nvPr/>
        </p:nvCxnSpPr>
        <p:spPr>
          <a:xfrm rot="16200000" flipV="1">
            <a:off x="2617470" y="3921760"/>
            <a:ext cx="233045" cy="1452245"/>
          </a:xfrm>
          <a:prstGeom prst="curvedConnector3">
            <a:avLst>
              <a:gd name="adj1" fmla="val 49864"/>
            </a:avLst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48" name="TextBox 21"/>
          <p:cNvSpPr txBox="1"/>
          <p:nvPr/>
        </p:nvSpPr>
        <p:spPr>
          <a:xfrm>
            <a:off x="236220" y="1326515"/>
            <a:ext cx="6089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</a:t>
            </a:r>
            <a:r>
              <a:rPr lang="en-US" sz="2800" baseline="-25000" dirty="0"/>
              <a:t>0</a:t>
            </a:r>
          </a:p>
        </p:txBody>
      </p:sp>
      <p:sp>
        <p:nvSpPr>
          <p:cNvPr id="49" name="TextBox 21"/>
          <p:cNvSpPr txBox="1"/>
          <p:nvPr/>
        </p:nvSpPr>
        <p:spPr>
          <a:xfrm>
            <a:off x="236220" y="2153920"/>
            <a:ext cx="6089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</a:t>
            </a:r>
            <a:r>
              <a:rPr lang="en-US" sz="2800" baseline="-25000" dirty="0"/>
              <a:t>1</a:t>
            </a:r>
          </a:p>
        </p:txBody>
      </p:sp>
      <p:sp>
        <p:nvSpPr>
          <p:cNvPr id="50" name="TextBox 21"/>
          <p:cNvSpPr txBox="1"/>
          <p:nvPr/>
        </p:nvSpPr>
        <p:spPr>
          <a:xfrm>
            <a:off x="236220" y="3004185"/>
            <a:ext cx="6089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</a:t>
            </a:r>
            <a:r>
              <a:rPr lang="en-US" sz="2800" baseline="-25000" dirty="0"/>
              <a:t>2</a:t>
            </a:r>
          </a:p>
        </p:txBody>
      </p:sp>
      <p:sp>
        <p:nvSpPr>
          <p:cNvPr id="51" name="TextBox 21"/>
          <p:cNvSpPr txBox="1"/>
          <p:nvPr/>
        </p:nvSpPr>
        <p:spPr>
          <a:xfrm>
            <a:off x="9618345" y="1308100"/>
            <a:ext cx="8343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</a:t>
            </a:r>
            <a:r>
              <a:rPr lang="en-US" sz="2800" dirty="0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′</a:t>
            </a:r>
            <a:r>
              <a:rPr lang="en-US" sz="2800" baseline="-25000" dirty="0"/>
              <a:t>0</a:t>
            </a:r>
          </a:p>
        </p:txBody>
      </p:sp>
      <p:sp>
        <p:nvSpPr>
          <p:cNvPr id="52" name="TextBox 21"/>
          <p:cNvSpPr txBox="1"/>
          <p:nvPr/>
        </p:nvSpPr>
        <p:spPr>
          <a:xfrm>
            <a:off x="9618345" y="2136140"/>
            <a:ext cx="8343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</a:t>
            </a:r>
            <a:r>
              <a:rPr lang="en-US" sz="2800" dirty="0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′</a:t>
            </a:r>
            <a:r>
              <a:rPr lang="en-US" sz="2800" baseline="-25000" dirty="0"/>
              <a:t>1</a:t>
            </a:r>
          </a:p>
        </p:txBody>
      </p:sp>
      <p:sp>
        <p:nvSpPr>
          <p:cNvPr id="53" name="矩形 52"/>
          <p:cNvSpPr/>
          <p:nvPr/>
        </p:nvSpPr>
        <p:spPr>
          <a:xfrm>
            <a:off x="721995" y="1282700"/>
            <a:ext cx="2232000" cy="468000"/>
          </a:xfrm>
          <a:prstGeom prst="rect">
            <a:avLst/>
          </a:prstGeom>
          <a:noFill/>
          <a:ln w="31750" cap="flat" cmpd="sng" algn="ctr">
            <a:solidFill>
              <a:srgbClr val="FF0000">
                <a:alpha val="97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4" name="矩形 53"/>
          <p:cNvSpPr/>
          <p:nvPr/>
        </p:nvSpPr>
        <p:spPr>
          <a:xfrm>
            <a:off x="6729730" y="1286510"/>
            <a:ext cx="2844000" cy="468000"/>
          </a:xfrm>
          <a:prstGeom prst="rect">
            <a:avLst/>
          </a:prstGeom>
          <a:noFill/>
          <a:ln w="31750" cap="flat" cmpd="sng" algn="ctr">
            <a:solidFill>
              <a:srgbClr val="FF0000">
                <a:alpha val="97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Rectangle 9"/>
          <p:cNvSpPr/>
          <p:nvPr/>
        </p:nvSpPr>
        <p:spPr>
          <a:xfrm>
            <a:off x="5403107" y="1200000"/>
            <a:ext cx="641520" cy="64800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0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cxnSp>
        <p:nvCxnSpPr>
          <p:cNvPr id="56" name="直接箭头连接符 55"/>
          <p:cNvCxnSpPr/>
          <p:nvPr/>
        </p:nvCxnSpPr>
        <p:spPr>
          <a:xfrm>
            <a:off x="9648825" y="3860800"/>
            <a:ext cx="0" cy="64800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 w="lg" len="lg"/>
          </a:ln>
        </p:spPr>
      </p:cxnSp>
      <p:sp>
        <p:nvSpPr>
          <p:cNvPr id="57" name="文本框 56"/>
          <p:cNvSpPr txBox="1"/>
          <p:nvPr/>
        </p:nvSpPr>
        <p:spPr>
          <a:xfrm>
            <a:off x="8434070" y="4554220"/>
            <a:ext cx="334835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</a:rPr>
              <a:t>Two overlapping data blocks D</a:t>
            </a:r>
            <a:r>
              <a:rPr lang="en-US" altLang="zh-CN" sz="2400" baseline="-25000">
                <a:solidFill>
                  <a:srgbClr val="FF0000"/>
                </a:solidFill>
              </a:rPr>
              <a:t>0</a:t>
            </a:r>
            <a:r>
              <a:rPr lang="en-US" altLang="zh-CN" sz="2400">
                <a:solidFill>
                  <a:srgbClr val="FF0000"/>
                </a:solidFill>
              </a:rPr>
              <a:t>, D</a:t>
            </a:r>
            <a:r>
              <a:rPr lang="en-US" altLang="zh-CN" sz="2400" baseline="-25000">
                <a:solidFill>
                  <a:srgbClr val="FF0000"/>
                </a:solidFill>
              </a:rPr>
              <a:t>1</a:t>
            </a:r>
            <a:r>
              <a:rPr lang="en-US" altLang="zh-CN" sz="2400">
                <a:solidFill>
                  <a:srgbClr val="FF0000"/>
                </a:solidFill>
              </a:rPr>
              <a:t> between s</a:t>
            </a:r>
            <a:r>
              <a:rPr lang="en-US" altLang="zh-CN" sz="2400" baseline="-25000">
                <a:solidFill>
                  <a:srgbClr val="FF0000"/>
                </a:solidFill>
              </a:rPr>
              <a:t>0</a:t>
            </a:r>
            <a:r>
              <a:rPr lang="en-US" altLang="zh-CN" sz="2400">
                <a:solidFill>
                  <a:srgbClr val="FF0000"/>
                </a:solidFill>
              </a:rPr>
              <a:t> and s'</a:t>
            </a:r>
            <a:r>
              <a:rPr lang="en-US" altLang="zh-CN" sz="2400" baseline="-25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58" name="矩形 57"/>
          <p:cNvSpPr/>
          <p:nvPr/>
        </p:nvSpPr>
        <p:spPr>
          <a:xfrm>
            <a:off x="723213" y="2933700"/>
            <a:ext cx="2232000" cy="468000"/>
          </a:xfrm>
          <a:prstGeom prst="rect">
            <a:avLst/>
          </a:prstGeom>
          <a:noFill/>
          <a:ln w="31750" cap="flat" cmpd="sng" algn="ctr">
            <a:solidFill>
              <a:srgbClr val="FF0000">
                <a:alpha val="97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矩形 58"/>
          <p:cNvSpPr/>
          <p:nvPr/>
        </p:nvSpPr>
        <p:spPr>
          <a:xfrm>
            <a:off x="6728013" y="2099310"/>
            <a:ext cx="2844000" cy="468000"/>
          </a:xfrm>
          <a:prstGeom prst="rect">
            <a:avLst/>
          </a:prstGeom>
          <a:noFill/>
          <a:ln w="31750" cap="flat" cmpd="sng" algn="ctr">
            <a:solidFill>
              <a:srgbClr val="FF0000">
                <a:alpha val="97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内容占位符 2"/>
          <p:cNvSpPr>
            <a:spLocks noGrp="1"/>
          </p:cNvSpPr>
          <p:nvPr/>
        </p:nvSpPr>
        <p:spPr>
          <a:xfrm>
            <a:off x="609600" y="5384800"/>
            <a:ext cx="10970260" cy="1320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/>
              <a:t>Example: RS(2, 1) to RS(3, 1)</a:t>
            </a:r>
          </a:p>
          <a:p>
            <a:pPr lvl="1"/>
            <a:r>
              <a:rPr lang="en-US" altLang="zh-CN"/>
              <a:t>P'</a:t>
            </a:r>
            <a:r>
              <a:rPr lang="en-US" altLang="zh-CN" baseline="-25000"/>
              <a:t>0</a:t>
            </a:r>
            <a:r>
              <a:rPr lang="en-US" altLang="zh-CN"/>
              <a:t> = P</a:t>
            </a:r>
            <a:r>
              <a:rPr lang="en-US" altLang="zh-CN" baseline="-25000"/>
              <a:t>0</a:t>
            </a:r>
            <a:r>
              <a:rPr lang="en-US" altLang="zh-CN"/>
              <a:t> + D</a:t>
            </a:r>
            <a:r>
              <a:rPr lang="en-US" altLang="zh-CN" baseline="-25000"/>
              <a:t>2</a:t>
            </a:r>
            <a:r>
              <a:rPr lang="en-US" altLang="zh-CN"/>
              <a:t>, P'</a:t>
            </a:r>
            <a:r>
              <a:rPr lang="en-US" altLang="zh-CN" baseline="-25000"/>
              <a:t>1</a:t>
            </a:r>
            <a:r>
              <a:rPr lang="en-US" altLang="zh-CN"/>
              <a:t> = P</a:t>
            </a:r>
            <a:r>
              <a:rPr lang="en-US" altLang="zh-CN" baseline="-25000"/>
              <a:t>2</a:t>
            </a:r>
            <a:r>
              <a:rPr lang="en-US" altLang="zh-CN"/>
              <a:t> + D</a:t>
            </a:r>
            <a:r>
              <a:rPr lang="en-US" altLang="zh-CN" baseline="-25000"/>
              <a:t>3</a:t>
            </a:r>
            <a:r>
              <a:rPr lang="en-US" altLang="zh-CN"/>
              <a:t> = P</a:t>
            </a:r>
            <a:r>
              <a:rPr lang="en-US" altLang="zh-CN" baseline="-25000"/>
              <a:t>2</a:t>
            </a:r>
            <a:r>
              <a:rPr lang="en-US" altLang="zh-CN"/>
              <a:t> + P</a:t>
            </a:r>
            <a:r>
              <a:rPr lang="en-US" altLang="zh-CN" baseline="-25000"/>
              <a:t>1</a:t>
            </a:r>
            <a:r>
              <a:rPr lang="en-US" altLang="zh-CN"/>
              <a:t> + D</a:t>
            </a:r>
            <a:r>
              <a:rPr lang="en-US" altLang="zh-CN" baseline="-25000"/>
              <a:t>2</a:t>
            </a:r>
            <a:r>
              <a:rPr lang="en-US" altLang="zh-CN"/>
              <a:t> </a:t>
            </a:r>
          </a:p>
          <a:p>
            <a:pPr lvl="1"/>
            <a:r>
              <a:rPr lang="en-US" altLang="zh-CN"/>
              <a:t>Required blocks: </a:t>
            </a:r>
            <a:r>
              <a:rPr lang="en-US" altLang="zh-CN">
                <a:solidFill>
                  <a:srgbClr val="FF0000"/>
                </a:solidFill>
              </a:rPr>
              <a:t>only one non-overlapping data block D</a:t>
            </a:r>
            <a:r>
              <a:rPr lang="en-US" altLang="zh-CN" baseline="-25000">
                <a:solidFill>
                  <a:srgbClr val="FF0000"/>
                </a:solidFill>
              </a:rPr>
              <a:t>2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Contributions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441" y="1600199"/>
            <a:ext cx="10969943" cy="4525965"/>
          </a:xfrm>
        </p:spPr>
        <p:txBody>
          <a:bodyPr/>
          <a:lstStyle/>
          <a:p>
            <a:r>
              <a:rPr lang="en-US" altLang="zh-CN" dirty="0"/>
              <a:t>New erasure coding strategy: </a:t>
            </a:r>
            <a:r>
              <a:rPr lang="en-US" altLang="zh-CN" b="1" dirty="0">
                <a:solidFill>
                  <a:srgbClr val="FF0000"/>
                </a:solidFill>
              </a:rPr>
              <a:t>Elastic RS (ERS)</a:t>
            </a:r>
            <a:endParaRPr lang="en-US" altLang="zh-CN" dirty="0"/>
          </a:p>
          <a:p>
            <a:pPr lvl="1"/>
            <a:r>
              <a:rPr lang="en-US" altLang="zh-CN" dirty="0"/>
              <a:t>Eliminate data block relocation</a:t>
            </a:r>
          </a:p>
          <a:p>
            <a:pPr lvl="1"/>
            <a:r>
              <a:rPr lang="en-US" altLang="zh-CN" dirty="0"/>
              <a:t>Limit I/</a:t>
            </a:r>
            <a:r>
              <a:rPr lang="en-US" altLang="zh-CN" dirty="0" err="1"/>
              <a:t>Os</a:t>
            </a:r>
            <a:r>
              <a:rPr lang="en-US" altLang="zh-CN" dirty="0"/>
              <a:t> for parity block updates via a </a:t>
            </a:r>
            <a:r>
              <a:rPr lang="en-US" altLang="zh-CN" dirty="0">
                <a:solidFill>
                  <a:srgbClr val="FF0000"/>
                </a:solidFill>
              </a:rPr>
              <a:t>co-design of encoding matrix and data placement</a:t>
            </a:r>
          </a:p>
          <a:p>
            <a:pPr lvl="0"/>
            <a:r>
              <a:rPr lang="en-US" altLang="zh-CN" dirty="0"/>
              <a:t>Realize ERS KV store prototype based on Memcached</a:t>
            </a:r>
          </a:p>
          <a:p>
            <a:pPr lvl="1"/>
            <a:r>
              <a:rPr lang="en-US" altLang="zh-CN" dirty="0"/>
              <a:t>Support normal I/O operations (e.g., PUT, GET, UPDATE)</a:t>
            </a:r>
          </a:p>
          <a:p>
            <a:pPr lvl="1"/>
            <a:r>
              <a:rPr lang="en-US" altLang="zh-CN" dirty="0"/>
              <a:t>Enable efficient redundancy transitioning</a:t>
            </a:r>
          </a:p>
          <a:p>
            <a:pPr lvl="0"/>
            <a:r>
              <a:rPr lang="en-US" altLang="zh-CN" dirty="0"/>
              <a:t>Conduct testbed experiments to show the efficiency</a:t>
            </a:r>
          </a:p>
          <a:p>
            <a:pPr lvl="1"/>
            <a:r>
              <a:rPr lang="en-US" altLang="zh-CN" dirty="0"/>
              <a:t>Reduce transitioning latency of SRS by up to 55.6%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441" y="76200"/>
            <a:ext cx="10969943" cy="1143000"/>
          </a:xfrm>
        </p:spPr>
        <p:txBody>
          <a:bodyPr/>
          <a:lstStyle/>
          <a:p>
            <a:r>
              <a:rPr lang="en-US" altLang="zh-CN" dirty="0"/>
              <a:t>Baseline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12</a:t>
            </a:fld>
            <a:endParaRPr lang="en-US"/>
          </a:p>
        </p:txBody>
      </p:sp>
      <p:sp>
        <p:nvSpPr>
          <p:cNvPr id="5" name="Rectangle 3"/>
          <p:cNvSpPr/>
          <p:nvPr/>
        </p:nvSpPr>
        <p:spPr>
          <a:xfrm>
            <a:off x="638418" y="1144209"/>
            <a:ext cx="640080" cy="64008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0</a:t>
            </a:r>
          </a:p>
        </p:txBody>
      </p:sp>
      <p:sp>
        <p:nvSpPr>
          <p:cNvPr id="6" name="Rectangle 4"/>
          <p:cNvSpPr/>
          <p:nvPr/>
        </p:nvSpPr>
        <p:spPr>
          <a:xfrm>
            <a:off x="1922704" y="1144209"/>
            <a:ext cx="640080" cy="64008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2</a:t>
            </a:r>
          </a:p>
        </p:txBody>
      </p:sp>
      <p:sp>
        <p:nvSpPr>
          <p:cNvPr id="7" name="TextBox 5"/>
          <p:cNvSpPr txBox="1"/>
          <p:nvPr/>
        </p:nvSpPr>
        <p:spPr>
          <a:xfrm>
            <a:off x="1293261" y="4094477"/>
            <a:ext cx="9144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</a:p>
        </p:txBody>
      </p:sp>
      <p:sp>
        <p:nvSpPr>
          <p:cNvPr id="8" name="TextBox 6"/>
          <p:cNvSpPr txBox="1"/>
          <p:nvPr/>
        </p:nvSpPr>
        <p:spPr>
          <a:xfrm>
            <a:off x="1929054" y="4094477"/>
            <a:ext cx="9144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2</a:t>
            </a:r>
          </a:p>
        </p:txBody>
      </p:sp>
      <p:sp>
        <p:nvSpPr>
          <p:cNvPr id="9" name="TextBox 7"/>
          <p:cNvSpPr txBox="1"/>
          <p:nvPr/>
        </p:nvSpPr>
        <p:spPr>
          <a:xfrm>
            <a:off x="2571197" y="4094477"/>
            <a:ext cx="9144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3</a:t>
            </a:r>
          </a:p>
        </p:txBody>
      </p:sp>
      <p:sp>
        <p:nvSpPr>
          <p:cNvPr id="10" name="TextBox 8"/>
          <p:cNvSpPr txBox="1"/>
          <p:nvPr/>
        </p:nvSpPr>
        <p:spPr>
          <a:xfrm>
            <a:off x="3206990" y="4096971"/>
            <a:ext cx="9144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4</a:t>
            </a:r>
          </a:p>
        </p:txBody>
      </p:sp>
      <p:sp>
        <p:nvSpPr>
          <p:cNvPr id="11" name="Rectangle 9"/>
          <p:cNvSpPr/>
          <p:nvPr/>
        </p:nvSpPr>
        <p:spPr>
          <a:xfrm>
            <a:off x="1280561" y="1144209"/>
            <a:ext cx="640080" cy="64008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</a:t>
            </a:r>
          </a:p>
        </p:txBody>
      </p:sp>
      <p:sp>
        <p:nvSpPr>
          <p:cNvPr id="12" name="Rectangle 10"/>
          <p:cNvSpPr/>
          <p:nvPr/>
        </p:nvSpPr>
        <p:spPr>
          <a:xfrm>
            <a:off x="2564847" y="1144209"/>
            <a:ext cx="640080" cy="64008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3</a:t>
            </a:r>
          </a:p>
        </p:txBody>
      </p:sp>
      <p:sp>
        <p:nvSpPr>
          <p:cNvPr id="13" name="Rectangle 11"/>
          <p:cNvSpPr/>
          <p:nvPr/>
        </p:nvSpPr>
        <p:spPr>
          <a:xfrm>
            <a:off x="3206990" y="1144209"/>
            <a:ext cx="640080" cy="640080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4</a:t>
            </a:r>
          </a:p>
        </p:txBody>
      </p:sp>
      <p:sp>
        <p:nvSpPr>
          <p:cNvPr id="14" name="Rectangle 12"/>
          <p:cNvSpPr/>
          <p:nvPr/>
        </p:nvSpPr>
        <p:spPr>
          <a:xfrm>
            <a:off x="1922704" y="1914052"/>
            <a:ext cx="640080" cy="640080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9</a:t>
            </a:r>
          </a:p>
        </p:txBody>
      </p:sp>
      <p:sp>
        <p:nvSpPr>
          <p:cNvPr id="15" name="Rectangle 13"/>
          <p:cNvSpPr/>
          <p:nvPr/>
        </p:nvSpPr>
        <p:spPr>
          <a:xfrm>
            <a:off x="1280561" y="1914052"/>
            <a:ext cx="640080" cy="64008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>
            <a:no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 sz="2400" dirty="0">
                <a:solidFill>
                  <a:sysClr val="windowText" lastClr="000000"/>
                </a:solidFill>
                <a:sym typeface="+mn-ea"/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  <a:sym typeface="+mn-ea"/>
              </a:rPr>
              <a:t>5</a:t>
            </a:r>
          </a:p>
        </p:txBody>
      </p:sp>
      <p:sp>
        <p:nvSpPr>
          <p:cNvPr id="16" name="Rectangle 14"/>
          <p:cNvSpPr/>
          <p:nvPr/>
        </p:nvSpPr>
        <p:spPr>
          <a:xfrm>
            <a:off x="2564847" y="1914052"/>
            <a:ext cx="640080" cy="64008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>
            <a:no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 sz="2400" dirty="0">
                <a:solidFill>
                  <a:sysClr val="windowText" lastClr="000000"/>
                </a:solidFill>
                <a:sym typeface="+mn-ea"/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  <a:sym typeface="+mn-ea"/>
              </a:rPr>
              <a:t>13</a:t>
            </a:r>
          </a:p>
        </p:txBody>
      </p:sp>
      <p:sp>
        <p:nvSpPr>
          <p:cNvPr id="17" name="Rectangle 15"/>
          <p:cNvSpPr/>
          <p:nvPr/>
        </p:nvSpPr>
        <p:spPr>
          <a:xfrm>
            <a:off x="3206990" y="1914052"/>
            <a:ext cx="640080" cy="64008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17</a:t>
            </a:r>
          </a:p>
        </p:txBody>
      </p:sp>
      <p:sp>
        <p:nvSpPr>
          <p:cNvPr id="18" name="Rectangle 16"/>
          <p:cNvSpPr/>
          <p:nvPr/>
        </p:nvSpPr>
        <p:spPr>
          <a:xfrm>
            <a:off x="1922704" y="2682747"/>
            <a:ext cx="640080" cy="64008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>
            <a:no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 sz="2400" dirty="0">
                <a:solidFill>
                  <a:sysClr val="windowText" lastClr="000000"/>
                </a:solidFill>
                <a:sym typeface="+mn-ea"/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  <a:sym typeface="+mn-ea"/>
              </a:rPr>
              <a:t>10</a:t>
            </a:r>
          </a:p>
        </p:txBody>
      </p:sp>
      <p:sp>
        <p:nvSpPr>
          <p:cNvPr id="19" name="Rectangle 17"/>
          <p:cNvSpPr/>
          <p:nvPr/>
        </p:nvSpPr>
        <p:spPr>
          <a:xfrm>
            <a:off x="1280561" y="2682747"/>
            <a:ext cx="640080" cy="640080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>
            <a:no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 sz="2400" dirty="0">
                <a:solidFill>
                  <a:sysClr val="windowText" lastClr="000000"/>
                </a:solidFill>
                <a:sym typeface="+mn-ea"/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  <a:sym typeface="+mn-ea"/>
              </a:rPr>
              <a:t>6</a:t>
            </a:r>
          </a:p>
        </p:txBody>
      </p:sp>
      <p:sp>
        <p:nvSpPr>
          <p:cNvPr id="20" name="Rectangle 18"/>
          <p:cNvSpPr/>
          <p:nvPr/>
        </p:nvSpPr>
        <p:spPr>
          <a:xfrm>
            <a:off x="2564847" y="2682747"/>
            <a:ext cx="640080" cy="640080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14</a:t>
            </a:r>
          </a:p>
        </p:txBody>
      </p:sp>
      <p:sp>
        <p:nvSpPr>
          <p:cNvPr id="21" name="Rectangle 19"/>
          <p:cNvSpPr/>
          <p:nvPr/>
        </p:nvSpPr>
        <p:spPr>
          <a:xfrm>
            <a:off x="3206990" y="2682747"/>
            <a:ext cx="640080" cy="64008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18</a:t>
            </a:r>
          </a:p>
        </p:txBody>
      </p:sp>
      <p:sp>
        <p:nvSpPr>
          <p:cNvPr id="22" name="TextBox 20"/>
          <p:cNvSpPr txBox="1"/>
          <p:nvPr/>
        </p:nvSpPr>
        <p:spPr>
          <a:xfrm>
            <a:off x="651118" y="4094477"/>
            <a:ext cx="9144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0</a:t>
            </a:r>
          </a:p>
        </p:txBody>
      </p:sp>
      <p:sp>
        <p:nvSpPr>
          <p:cNvPr id="23" name="Rectangle 21"/>
          <p:cNvSpPr/>
          <p:nvPr/>
        </p:nvSpPr>
        <p:spPr>
          <a:xfrm>
            <a:off x="638418" y="1914052"/>
            <a:ext cx="640080" cy="640080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</a:t>
            </a:r>
          </a:p>
        </p:txBody>
      </p:sp>
      <p:sp>
        <p:nvSpPr>
          <p:cNvPr id="24" name="Rectangle 22"/>
          <p:cNvSpPr/>
          <p:nvPr/>
        </p:nvSpPr>
        <p:spPr>
          <a:xfrm>
            <a:off x="638418" y="2682747"/>
            <a:ext cx="640080" cy="64008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2</a:t>
            </a:r>
          </a:p>
        </p:txBody>
      </p:sp>
      <p:sp>
        <p:nvSpPr>
          <p:cNvPr id="25" name="Rectangle 23"/>
          <p:cNvSpPr/>
          <p:nvPr/>
        </p:nvSpPr>
        <p:spPr>
          <a:xfrm>
            <a:off x="1922704" y="3451442"/>
            <a:ext cx="640080" cy="640080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>
            <a:no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 sz="2400" dirty="0">
                <a:solidFill>
                  <a:sysClr val="windowText" lastClr="000000"/>
                </a:solidFill>
                <a:sym typeface="+mn-ea"/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  <a:sym typeface="+mn-ea"/>
              </a:rPr>
              <a:t>11</a:t>
            </a:r>
          </a:p>
        </p:txBody>
      </p:sp>
      <p:sp>
        <p:nvSpPr>
          <p:cNvPr id="26" name="Rectangle 24"/>
          <p:cNvSpPr/>
          <p:nvPr/>
        </p:nvSpPr>
        <p:spPr>
          <a:xfrm>
            <a:off x="1280561" y="3451442"/>
            <a:ext cx="640080" cy="64008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>
            <a:no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 sz="2400" dirty="0">
                <a:solidFill>
                  <a:sysClr val="windowText" lastClr="000000"/>
                </a:solidFill>
                <a:sym typeface="+mn-ea"/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  <a:sym typeface="+mn-ea"/>
              </a:rPr>
              <a:t>7</a:t>
            </a:r>
          </a:p>
        </p:txBody>
      </p:sp>
      <p:sp>
        <p:nvSpPr>
          <p:cNvPr id="27" name="Rectangle 25"/>
          <p:cNvSpPr/>
          <p:nvPr/>
        </p:nvSpPr>
        <p:spPr>
          <a:xfrm>
            <a:off x="2564847" y="3451442"/>
            <a:ext cx="640080" cy="64008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>
            <a:no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 sz="2400" dirty="0">
                <a:solidFill>
                  <a:sysClr val="windowText" lastClr="000000"/>
                </a:solidFill>
                <a:sym typeface="+mn-ea"/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  <a:sym typeface="+mn-ea"/>
              </a:rPr>
              <a:t>15</a:t>
            </a:r>
          </a:p>
        </p:txBody>
      </p:sp>
      <p:sp>
        <p:nvSpPr>
          <p:cNvPr id="28" name="Rectangle 26"/>
          <p:cNvSpPr/>
          <p:nvPr/>
        </p:nvSpPr>
        <p:spPr>
          <a:xfrm>
            <a:off x="3206990" y="3451442"/>
            <a:ext cx="640080" cy="640080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19</a:t>
            </a:r>
          </a:p>
        </p:txBody>
      </p:sp>
      <p:sp>
        <p:nvSpPr>
          <p:cNvPr id="29" name="Rectangle 27"/>
          <p:cNvSpPr/>
          <p:nvPr/>
        </p:nvSpPr>
        <p:spPr>
          <a:xfrm>
            <a:off x="638418" y="3451442"/>
            <a:ext cx="640080" cy="64008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3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21970" y="4729480"/>
            <a:ext cx="33464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Before transitioning</a:t>
            </a:r>
          </a:p>
        </p:txBody>
      </p:sp>
      <p:sp>
        <p:nvSpPr>
          <p:cNvPr id="34" name="TextBox 21"/>
          <p:cNvSpPr txBox="1"/>
          <p:nvPr/>
        </p:nvSpPr>
        <p:spPr>
          <a:xfrm>
            <a:off x="36195" y="1268095"/>
            <a:ext cx="6089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</a:t>
            </a:r>
            <a:r>
              <a:rPr lang="en-US" sz="2800" baseline="-25000" dirty="0"/>
              <a:t>0</a:t>
            </a:r>
          </a:p>
        </p:txBody>
      </p:sp>
      <p:sp>
        <p:nvSpPr>
          <p:cNvPr id="36" name="TextBox 21"/>
          <p:cNvSpPr txBox="1"/>
          <p:nvPr/>
        </p:nvSpPr>
        <p:spPr>
          <a:xfrm>
            <a:off x="36195" y="2037715"/>
            <a:ext cx="6089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</a:t>
            </a:r>
            <a:r>
              <a:rPr lang="en-US" sz="2800" baseline="-25000" dirty="0"/>
              <a:t>1</a:t>
            </a:r>
          </a:p>
        </p:txBody>
      </p:sp>
      <p:sp>
        <p:nvSpPr>
          <p:cNvPr id="38" name="TextBox 21"/>
          <p:cNvSpPr txBox="1"/>
          <p:nvPr/>
        </p:nvSpPr>
        <p:spPr>
          <a:xfrm>
            <a:off x="36830" y="2807335"/>
            <a:ext cx="6089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</a:t>
            </a:r>
            <a:r>
              <a:rPr lang="en-US" sz="2800" baseline="-25000" dirty="0"/>
              <a:t>2</a:t>
            </a:r>
          </a:p>
        </p:txBody>
      </p:sp>
      <p:sp>
        <p:nvSpPr>
          <p:cNvPr id="53" name="Rectangle 3"/>
          <p:cNvSpPr/>
          <p:nvPr/>
        </p:nvSpPr>
        <p:spPr>
          <a:xfrm>
            <a:off x="6357228" y="1144209"/>
            <a:ext cx="640080" cy="640080"/>
          </a:xfrm>
          <a:prstGeom prst="rect">
            <a:avLst/>
          </a:prstGeom>
          <a:pattFill prst="pct30">
            <a:fgClr>
              <a:srgbClr val="5B9BD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0</a:t>
            </a:r>
          </a:p>
        </p:txBody>
      </p:sp>
      <p:sp>
        <p:nvSpPr>
          <p:cNvPr id="54" name="Rectangle 4"/>
          <p:cNvSpPr/>
          <p:nvPr/>
        </p:nvSpPr>
        <p:spPr>
          <a:xfrm>
            <a:off x="7641514" y="1144209"/>
            <a:ext cx="640080" cy="640080"/>
          </a:xfrm>
          <a:prstGeom prst="rect">
            <a:avLst/>
          </a:prstGeom>
          <a:pattFill prst="pct30">
            <a:fgClr>
              <a:srgbClr val="5B9BD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2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64" name="TextBox 5"/>
          <p:cNvSpPr txBox="1"/>
          <p:nvPr/>
        </p:nvSpPr>
        <p:spPr>
          <a:xfrm>
            <a:off x="7012071" y="4094477"/>
            <a:ext cx="9144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</a:p>
        </p:txBody>
      </p:sp>
      <p:sp>
        <p:nvSpPr>
          <p:cNvPr id="66" name="TextBox 6"/>
          <p:cNvSpPr txBox="1"/>
          <p:nvPr/>
        </p:nvSpPr>
        <p:spPr>
          <a:xfrm>
            <a:off x="7647864" y="4094477"/>
            <a:ext cx="9144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2</a:t>
            </a:r>
          </a:p>
        </p:txBody>
      </p:sp>
      <p:sp>
        <p:nvSpPr>
          <p:cNvPr id="67" name="TextBox 7"/>
          <p:cNvSpPr txBox="1"/>
          <p:nvPr/>
        </p:nvSpPr>
        <p:spPr>
          <a:xfrm>
            <a:off x="8290007" y="4094477"/>
            <a:ext cx="9144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3</a:t>
            </a:r>
          </a:p>
        </p:txBody>
      </p:sp>
      <p:sp>
        <p:nvSpPr>
          <p:cNvPr id="68" name="TextBox 8"/>
          <p:cNvSpPr txBox="1"/>
          <p:nvPr/>
        </p:nvSpPr>
        <p:spPr>
          <a:xfrm>
            <a:off x="8925800" y="4096971"/>
            <a:ext cx="9144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4</a:t>
            </a:r>
          </a:p>
        </p:txBody>
      </p:sp>
      <p:sp>
        <p:nvSpPr>
          <p:cNvPr id="69" name="Rectangle 9"/>
          <p:cNvSpPr/>
          <p:nvPr/>
        </p:nvSpPr>
        <p:spPr>
          <a:xfrm>
            <a:off x="6999371" y="1144209"/>
            <a:ext cx="640080" cy="640080"/>
          </a:xfrm>
          <a:prstGeom prst="rect">
            <a:avLst/>
          </a:prstGeom>
          <a:pattFill prst="pct30">
            <a:fgClr>
              <a:srgbClr val="5B9BD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1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70" name="Rectangle 10"/>
          <p:cNvSpPr/>
          <p:nvPr/>
        </p:nvSpPr>
        <p:spPr>
          <a:xfrm>
            <a:off x="8283657" y="1144209"/>
            <a:ext cx="640080" cy="640080"/>
          </a:xfrm>
          <a:prstGeom prst="rect">
            <a:avLst/>
          </a:prstGeom>
          <a:pattFill prst="pct30">
            <a:fgClr>
              <a:srgbClr val="5B9BD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3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71" name="Rectangle 11"/>
          <p:cNvSpPr/>
          <p:nvPr/>
        </p:nvSpPr>
        <p:spPr>
          <a:xfrm>
            <a:off x="8925800" y="1144209"/>
            <a:ext cx="640080" cy="640080"/>
          </a:xfrm>
          <a:prstGeom prst="rect">
            <a:avLst/>
          </a:prstGeom>
          <a:pattFill prst="pct30">
            <a:fgClr>
              <a:srgbClr val="5B9BD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4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72" name="Rectangle 12"/>
          <p:cNvSpPr/>
          <p:nvPr/>
        </p:nvSpPr>
        <p:spPr>
          <a:xfrm>
            <a:off x="7641514" y="1914052"/>
            <a:ext cx="640080" cy="640080"/>
          </a:xfrm>
          <a:prstGeom prst="rect">
            <a:avLst/>
          </a:prstGeom>
          <a:pattFill prst="ltDnDiag">
            <a:fgClr>
              <a:srgbClr val="ED7D31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7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73" name="Rectangle 13"/>
          <p:cNvSpPr/>
          <p:nvPr/>
        </p:nvSpPr>
        <p:spPr>
          <a:xfrm>
            <a:off x="6999371" y="1914052"/>
            <a:ext cx="640080" cy="640080"/>
          </a:xfrm>
          <a:prstGeom prst="rect">
            <a:avLst/>
          </a:prstGeom>
          <a:pattFill prst="ltDnDiag">
            <a:fgClr>
              <a:srgbClr val="ED7D31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6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74" name="Rectangle 14"/>
          <p:cNvSpPr/>
          <p:nvPr/>
        </p:nvSpPr>
        <p:spPr>
          <a:xfrm>
            <a:off x="8283657" y="1914052"/>
            <a:ext cx="640080" cy="640080"/>
          </a:xfrm>
          <a:prstGeom prst="rect">
            <a:avLst/>
          </a:prstGeom>
          <a:pattFill prst="ltDnDiag">
            <a:fgClr>
              <a:srgbClr val="ED7D31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8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75" name="Rectangle 15"/>
          <p:cNvSpPr/>
          <p:nvPr/>
        </p:nvSpPr>
        <p:spPr>
          <a:xfrm>
            <a:off x="8925800" y="1914052"/>
            <a:ext cx="640080" cy="640080"/>
          </a:xfrm>
          <a:prstGeom prst="rect">
            <a:avLst/>
          </a:prstGeom>
          <a:pattFill prst="ltDnDiag">
            <a:fgClr>
              <a:srgbClr val="ED7D31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9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76" name="Rectangle 16"/>
          <p:cNvSpPr/>
          <p:nvPr/>
        </p:nvSpPr>
        <p:spPr>
          <a:xfrm>
            <a:off x="7641514" y="2682747"/>
            <a:ext cx="640080" cy="640080"/>
          </a:xfrm>
          <a:prstGeom prst="rect">
            <a:avLst/>
          </a:prstGeom>
          <a:pattFill prst="ltHorz">
            <a:fgClr>
              <a:srgbClr val="A5A5A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12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77" name="Rectangle 17"/>
          <p:cNvSpPr/>
          <p:nvPr/>
        </p:nvSpPr>
        <p:spPr>
          <a:xfrm>
            <a:off x="6999371" y="2682747"/>
            <a:ext cx="640080" cy="640080"/>
          </a:xfrm>
          <a:prstGeom prst="rect">
            <a:avLst/>
          </a:prstGeom>
          <a:pattFill prst="ltHorz">
            <a:fgClr>
              <a:srgbClr val="A5A5A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11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78" name="Rectangle 18"/>
          <p:cNvSpPr/>
          <p:nvPr/>
        </p:nvSpPr>
        <p:spPr>
          <a:xfrm>
            <a:off x="8283657" y="2682747"/>
            <a:ext cx="640080" cy="640080"/>
          </a:xfrm>
          <a:prstGeom prst="rect">
            <a:avLst/>
          </a:prstGeom>
          <a:pattFill prst="ltHorz">
            <a:fgClr>
              <a:srgbClr val="A5A5A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13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79" name="Rectangle 19"/>
          <p:cNvSpPr/>
          <p:nvPr/>
        </p:nvSpPr>
        <p:spPr>
          <a:xfrm>
            <a:off x="8925800" y="2682747"/>
            <a:ext cx="640080" cy="640080"/>
          </a:xfrm>
          <a:prstGeom prst="rect">
            <a:avLst/>
          </a:prstGeom>
          <a:pattFill prst="ltHorz">
            <a:fgClr>
              <a:srgbClr val="A5A5A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14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80" name="TextBox 20"/>
          <p:cNvSpPr txBox="1"/>
          <p:nvPr/>
        </p:nvSpPr>
        <p:spPr>
          <a:xfrm>
            <a:off x="6369928" y="4094477"/>
            <a:ext cx="9144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0</a:t>
            </a:r>
          </a:p>
        </p:txBody>
      </p:sp>
      <p:sp>
        <p:nvSpPr>
          <p:cNvPr id="81" name="Rectangle 21"/>
          <p:cNvSpPr/>
          <p:nvPr/>
        </p:nvSpPr>
        <p:spPr>
          <a:xfrm>
            <a:off x="6357228" y="1914052"/>
            <a:ext cx="640080" cy="640080"/>
          </a:xfrm>
          <a:prstGeom prst="rect">
            <a:avLst/>
          </a:prstGeom>
          <a:pattFill prst="ltDnDiag">
            <a:fgClr>
              <a:srgbClr val="ED7D31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5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82" name="Rectangle 22"/>
          <p:cNvSpPr/>
          <p:nvPr/>
        </p:nvSpPr>
        <p:spPr>
          <a:xfrm>
            <a:off x="6357228" y="2682747"/>
            <a:ext cx="640080" cy="640080"/>
          </a:xfrm>
          <a:prstGeom prst="rect">
            <a:avLst/>
          </a:prstGeom>
          <a:pattFill prst="ltHorz">
            <a:fgClr>
              <a:srgbClr val="A5A5A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10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83" name="Rectangle 23"/>
          <p:cNvSpPr/>
          <p:nvPr/>
        </p:nvSpPr>
        <p:spPr>
          <a:xfrm>
            <a:off x="7641514" y="3451442"/>
            <a:ext cx="640080" cy="640080"/>
          </a:xfrm>
          <a:prstGeom prst="rect">
            <a:avLst/>
          </a:prstGeom>
          <a:pattFill prst="dkVert">
            <a:fgClr>
              <a:srgbClr val="FFC00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11</a:t>
            </a:r>
          </a:p>
        </p:txBody>
      </p:sp>
      <p:sp>
        <p:nvSpPr>
          <p:cNvPr id="84" name="Rectangle 24"/>
          <p:cNvSpPr/>
          <p:nvPr/>
        </p:nvSpPr>
        <p:spPr>
          <a:xfrm>
            <a:off x="6999371" y="3451442"/>
            <a:ext cx="640080" cy="640080"/>
          </a:xfrm>
          <a:prstGeom prst="rect">
            <a:avLst/>
          </a:prstGeom>
          <a:pattFill prst="dkVert">
            <a:fgClr>
              <a:srgbClr val="FFC00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7</a:t>
            </a:r>
          </a:p>
        </p:txBody>
      </p:sp>
      <p:sp>
        <p:nvSpPr>
          <p:cNvPr id="85" name="Rectangle 25"/>
          <p:cNvSpPr/>
          <p:nvPr/>
        </p:nvSpPr>
        <p:spPr>
          <a:xfrm>
            <a:off x="8283657" y="3451442"/>
            <a:ext cx="640080" cy="640080"/>
          </a:xfrm>
          <a:prstGeom prst="rect">
            <a:avLst/>
          </a:prstGeom>
          <a:pattFill prst="dkVert">
            <a:fgClr>
              <a:srgbClr val="FFC00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15</a:t>
            </a:r>
          </a:p>
        </p:txBody>
      </p:sp>
      <p:sp>
        <p:nvSpPr>
          <p:cNvPr id="86" name="Rectangle 26"/>
          <p:cNvSpPr/>
          <p:nvPr/>
        </p:nvSpPr>
        <p:spPr>
          <a:xfrm>
            <a:off x="8925800" y="3451442"/>
            <a:ext cx="640080" cy="640080"/>
          </a:xfrm>
          <a:prstGeom prst="rect">
            <a:avLst/>
          </a:prstGeom>
          <a:pattFill prst="dkVert">
            <a:fgClr>
              <a:srgbClr val="FFC00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19</a:t>
            </a:r>
          </a:p>
        </p:txBody>
      </p:sp>
      <p:sp>
        <p:nvSpPr>
          <p:cNvPr id="87" name="Rectangle 27"/>
          <p:cNvSpPr/>
          <p:nvPr/>
        </p:nvSpPr>
        <p:spPr>
          <a:xfrm>
            <a:off x="6357228" y="3451442"/>
            <a:ext cx="640080" cy="640080"/>
          </a:xfrm>
          <a:prstGeom prst="rect">
            <a:avLst/>
          </a:prstGeom>
          <a:pattFill prst="dkVert">
            <a:fgClr>
              <a:srgbClr val="FFC00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3</a:t>
            </a:r>
          </a:p>
        </p:txBody>
      </p:sp>
      <p:sp>
        <p:nvSpPr>
          <p:cNvPr id="88" name="TextBox 64"/>
          <p:cNvSpPr txBox="1"/>
          <p:nvPr/>
        </p:nvSpPr>
        <p:spPr>
          <a:xfrm>
            <a:off x="6696075" y="4759960"/>
            <a:ext cx="31343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After transitioning</a:t>
            </a:r>
          </a:p>
        </p:txBody>
      </p:sp>
      <p:sp>
        <p:nvSpPr>
          <p:cNvPr id="111" name="TextBox 21"/>
          <p:cNvSpPr txBox="1"/>
          <p:nvPr/>
        </p:nvSpPr>
        <p:spPr>
          <a:xfrm>
            <a:off x="41910" y="3580765"/>
            <a:ext cx="6089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</a:t>
            </a:r>
            <a:r>
              <a:rPr lang="en-US" sz="2800" baseline="-25000" dirty="0"/>
              <a:t>3</a:t>
            </a:r>
          </a:p>
        </p:txBody>
      </p:sp>
      <p:sp>
        <p:nvSpPr>
          <p:cNvPr id="113" name="TextBox 21"/>
          <p:cNvSpPr txBox="1"/>
          <p:nvPr/>
        </p:nvSpPr>
        <p:spPr>
          <a:xfrm>
            <a:off x="11591925" y="1268095"/>
            <a:ext cx="6089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</a:t>
            </a:r>
            <a:r>
              <a:rPr lang="en-US" sz="2800" dirty="0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′</a:t>
            </a:r>
            <a:r>
              <a:rPr lang="en-US" sz="2800" baseline="-25000" dirty="0"/>
              <a:t>0</a:t>
            </a:r>
          </a:p>
        </p:txBody>
      </p:sp>
      <p:sp>
        <p:nvSpPr>
          <p:cNvPr id="114" name="TextBox 21"/>
          <p:cNvSpPr txBox="1"/>
          <p:nvPr/>
        </p:nvSpPr>
        <p:spPr>
          <a:xfrm>
            <a:off x="11591925" y="2037715"/>
            <a:ext cx="6089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</a:t>
            </a:r>
            <a:r>
              <a:rPr lang="en-US" sz="2800" dirty="0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′</a:t>
            </a:r>
            <a:r>
              <a:rPr lang="en-US" sz="2800" baseline="-25000" dirty="0"/>
              <a:t>1</a:t>
            </a:r>
          </a:p>
        </p:txBody>
      </p:sp>
      <p:sp>
        <p:nvSpPr>
          <p:cNvPr id="115" name="TextBox 21"/>
          <p:cNvSpPr txBox="1"/>
          <p:nvPr/>
        </p:nvSpPr>
        <p:spPr>
          <a:xfrm>
            <a:off x="11592560" y="2807335"/>
            <a:ext cx="6089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</a:t>
            </a:r>
            <a:r>
              <a:rPr lang="en-US" sz="2800" dirty="0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′</a:t>
            </a:r>
            <a:r>
              <a:rPr lang="en-US" sz="2800" baseline="-25000" dirty="0"/>
              <a:t>2</a:t>
            </a:r>
          </a:p>
        </p:txBody>
      </p:sp>
      <p:sp>
        <p:nvSpPr>
          <p:cNvPr id="116" name="TextBox 21"/>
          <p:cNvSpPr txBox="1"/>
          <p:nvPr/>
        </p:nvSpPr>
        <p:spPr>
          <a:xfrm>
            <a:off x="11568430" y="3595370"/>
            <a:ext cx="6089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</a:t>
            </a:r>
            <a:r>
              <a:rPr lang="en-US" sz="2800" dirty="0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′</a:t>
            </a:r>
            <a:r>
              <a:rPr lang="en-US" sz="2800" baseline="-25000" dirty="0"/>
              <a:t>3</a:t>
            </a:r>
          </a:p>
        </p:txBody>
      </p:sp>
      <p:sp>
        <p:nvSpPr>
          <p:cNvPr id="125" name="TextBox 21"/>
          <p:cNvSpPr txBox="1"/>
          <p:nvPr/>
        </p:nvSpPr>
        <p:spPr>
          <a:xfrm>
            <a:off x="5133340" y="3580765"/>
            <a:ext cx="6089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</a:t>
            </a:r>
            <a:r>
              <a:rPr lang="en-US" sz="2800" baseline="-25000" dirty="0"/>
              <a:t>4</a:t>
            </a:r>
          </a:p>
        </p:txBody>
      </p:sp>
      <p:cxnSp>
        <p:nvCxnSpPr>
          <p:cNvPr id="129" name="Straight Arrow Connector 40"/>
          <p:cNvCxnSpPr/>
          <p:nvPr/>
        </p:nvCxnSpPr>
        <p:spPr>
          <a:xfrm>
            <a:off x="5905176" y="2632422"/>
            <a:ext cx="360000" cy="0"/>
          </a:xfrm>
          <a:prstGeom prst="straightConnector1">
            <a:avLst/>
          </a:prstGeom>
          <a:noFill/>
          <a:ln w="38100" cap="flat" cmpd="sng" algn="ctr">
            <a:solidFill>
              <a:srgbClr val="5B9BD5"/>
            </a:solidFill>
            <a:prstDash val="solid"/>
            <a:miter lim="800000"/>
            <a:tailEnd type="arrow" w="lg" len="lg"/>
          </a:ln>
          <a:effectLst/>
        </p:spPr>
      </p:cxnSp>
      <p:sp>
        <p:nvSpPr>
          <p:cNvPr id="40" name="Rectangle 39"/>
          <p:cNvSpPr/>
          <p:nvPr/>
        </p:nvSpPr>
        <p:spPr>
          <a:xfrm>
            <a:off x="3841410" y="1144209"/>
            <a:ext cx="640080" cy="64008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0</a:t>
            </a:r>
          </a:p>
        </p:txBody>
      </p:sp>
      <p:sp>
        <p:nvSpPr>
          <p:cNvPr id="41" name="Rectangle 40"/>
          <p:cNvSpPr/>
          <p:nvPr/>
        </p:nvSpPr>
        <p:spPr>
          <a:xfrm>
            <a:off x="5125696" y="1144209"/>
            <a:ext cx="640080" cy="64008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2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496253" y="4836157"/>
            <a:ext cx="9144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6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132046" y="4836157"/>
            <a:ext cx="9144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7</a:t>
            </a:r>
          </a:p>
        </p:txBody>
      </p:sp>
      <p:sp>
        <p:nvSpPr>
          <p:cNvPr id="44" name="Rectangle 43"/>
          <p:cNvSpPr/>
          <p:nvPr/>
        </p:nvSpPr>
        <p:spPr>
          <a:xfrm>
            <a:off x="4483553" y="1144209"/>
            <a:ext cx="640080" cy="64008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</a:t>
            </a:r>
          </a:p>
        </p:txBody>
      </p:sp>
      <p:sp>
        <p:nvSpPr>
          <p:cNvPr id="45" name="Rectangle 44"/>
          <p:cNvSpPr/>
          <p:nvPr/>
        </p:nvSpPr>
        <p:spPr>
          <a:xfrm>
            <a:off x="5125696" y="1914052"/>
            <a:ext cx="640080" cy="640080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5</a:t>
            </a:r>
          </a:p>
        </p:txBody>
      </p:sp>
      <p:sp>
        <p:nvSpPr>
          <p:cNvPr id="46" name="Rectangle 45"/>
          <p:cNvSpPr/>
          <p:nvPr/>
        </p:nvSpPr>
        <p:spPr>
          <a:xfrm>
            <a:off x="4483553" y="1914052"/>
            <a:ext cx="640080" cy="640080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4</a:t>
            </a:r>
          </a:p>
        </p:txBody>
      </p:sp>
      <p:sp>
        <p:nvSpPr>
          <p:cNvPr id="47" name="Rectangle 46"/>
          <p:cNvSpPr/>
          <p:nvPr/>
        </p:nvSpPr>
        <p:spPr>
          <a:xfrm>
            <a:off x="5125696" y="2682747"/>
            <a:ext cx="640080" cy="64008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8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483553" y="2682747"/>
            <a:ext cx="640080" cy="64008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7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854110" y="4836157"/>
            <a:ext cx="9144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5</a:t>
            </a:r>
          </a:p>
        </p:txBody>
      </p:sp>
      <p:sp>
        <p:nvSpPr>
          <p:cNvPr id="50" name="Rectangle 49"/>
          <p:cNvSpPr/>
          <p:nvPr/>
        </p:nvSpPr>
        <p:spPr>
          <a:xfrm>
            <a:off x="3841410" y="1914052"/>
            <a:ext cx="640080" cy="640080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3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841410" y="2682747"/>
            <a:ext cx="640080" cy="64008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6</a:t>
            </a:r>
          </a:p>
        </p:txBody>
      </p:sp>
      <p:sp>
        <p:nvSpPr>
          <p:cNvPr id="52" name="Rectangle 51"/>
          <p:cNvSpPr/>
          <p:nvPr/>
        </p:nvSpPr>
        <p:spPr>
          <a:xfrm>
            <a:off x="5125696" y="3451442"/>
            <a:ext cx="640080" cy="64008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11</a:t>
            </a:r>
          </a:p>
        </p:txBody>
      </p:sp>
      <p:sp>
        <p:nvSpPr>
          <p:cNvPr id="30" name="Rectangle 52"/>
          <p:cNvSpPr/>
          <p:nvPr/>
        </p:nvSpPr>
        <p:spPr>
          <a:xfrm>
            <a:off x="4483553" y="3451442"/>
            <a:ext cx="640080" cy="64008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10</a:t>
            </a:r>
          </a:p>
        </p:txBody>
      </p:sp>
      <p:sp>
        <p:nvSpPr>
          <p:cNvPr id="31" name="Rectangle 53"/>
          <p:cNvSpPr/>
          <p:nvPr/>
        </p:nvSpPr>
        <p:spPr>
          <a:xfrm>
            <a:off x="3841410" y="3451442"/>
            <a:ext cx="640080" cy="64008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9</a:t>
            </a:r>
          </a:p>
        </p:txBody>
      </p:sp>
      <p:sp>
        <p:nvSpPr>
          <p:cNvPr id="32" name="Rectangle 86"/>
          <p:cNvSpPr/>
          <p:nvPr/>
        </p:nvSpPr>
        <p:spPr>
          <a:xfrm>
            <a:off x="5125696" y="4220137"/>
            <a:ext cx="640080" cy="640080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14</a:t>
            </a:r>
          </a:p>
        </p:txBody>
      </p:sp>
      <p:sp>
        <p:nvSpPr>
          <p:cNvPr id="33" name="Rectangle 87"/>
          <p:cNvSpPr/>
          <p:nvPr/>
        </p:nvSpPr>
        <p:spPr>
          <a:xfrm>
            <a:off x="4483553" y="4220137"/>
            <a:ext cx="640080" cy="640080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13</a:t>
            </a:r>
          </a:p>
        </p:txBody>
      </p:sp>
      <p:sp>
        <p:nvSpPr>
          <p:cNvPr id="37" name="Rectangle 88"/>
          <p:cNvSpPr/>
          <p:nvPr/>
        </p:nvSpPr>
        <p:spPr>
          <a:xfrm>
            <a:off x="3841410" y="4220137"/>
            <a:ext cx="640080" cy="640080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12</a:t>
            </a:r>
          </a:p>
        </p:txBody>
      </p:sp>
      <p:sp>
        <p:nvSpPr>
          <p:cNvPr id="39" name="TextBox 21"/>
          <p:cNvSpPr txBox="1"/>
          <p:nvPr/>
        </p:nvSpPr>
        <p:spPr>
          <a:xfrm>
            <a:off x="10852150" y="3586480"/>
            <a:ext cx="6089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</a:t>
            </a:r>
            <a:r>
              <a:rPr lang="en-US" sz="2800" baseline="-25000" dirty="0"/>
              <a:t>4</a:t>
            </a:r>
          </a:p>
        </p:txBody>
      </p:sp>
      <p:sp>
        <p:nvSpPr>
          <p:cNvPr id="55" name="Rectangle 39"/>
          <p:cNvSpPr/>
          <p:nvPr/>
        </p:nvSpPr>
        <p:spPr>
          <a:xfrm>
            <a:off x="9560220" y="1146000"/>
            <a:ext cx="640080" cy="640080"/>
          </a:xfrm>
          <a:prstGeom prst="rect">
            <a:avLst/>
          </a:prstGeom>
          <a:pattFill prst="pct30">
            <a:fgClr>
              <a:srgbClr val="5B9BD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P</a:t>
            </a:r>
            <a:r>
              <a:rPr lang="en-US" sz="2800" dirty="0">
                <a:solidFill>
                  <a:sysClr val="windowText" lastClr="000000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′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0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56" name="Rectangle 40"/>
          <p:cNvSpPr/>
          <p:nvPr/>
        </p:nvSpPr>
        <p:spPr>
          <a:xfrm>
            <a:off x="10844506" y="1146000"/>
            <a:ext cx="640080" cy="640080"/>
          </a:xfrm>
          <a:prstGeom prst="rect">
            <a:avLst/>
          </a:prstGeom>
          <a:pattFill prst="pct30">
            <a:fgClr>
              <a:srgbClr val="5B9BD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P</a:t>
            </a:r>
            <a:r>
              <a:rPr lang="en-US" sz="2800" dirty="0">
                <a:solidFill>
                  <a:sysClr val="windowText" lastClr="000000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′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2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57" name="TextBox 41"/>
          <p:cNvSpPr txBox="1"/>
          <p:nvPr/>
        </p:nvSpPr>
        <p:spPr>
          <a:xfrm>
            <a:off x="10215063" y="4085587"/>
            <a:ext cx="9144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6</a:t>
            </a:r>
          </a:p>
        </p:txBody>
      </p:sp>
      <p:sp>
        <p:nvSpPr>
          <p:cNvPr id="58" name="TextBox 42"/>
          <p:cNvSpPr txBox="1"/>
          <p:nvPr/>
        </p:nvSpPr>
        <p:spPr>
          <a:xfrm>
            <a:off x="10850856" y="4085587"/>
            <a:ext cx="9144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7</a:t>
            </a:r>
          </a:p>
        </p:txBody>
      </p:sp>
      <p:sp>
        <p:nvSpPr>
          <p:cNvPr id="59" name="Rectangle 43"/>
          <p:cNvSpPr/>
          <p:nvPr/>
        </p:nvSpPr>
        <p:spPr>
          <a:xfrm>
            <a:off x="10202363" y="1146000"/>
            <a:ext cx="640080" cy="640080"/>
          </a:xfrm>
          <a:prstGeom prst="rect">
            <a:avLst/>
          </a:prstGeom>
          <a:pattFill prst="pct30">
            <a:fgClr>
              <a:srgbClr val="5B9BD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P</a:t>
            </a:r>
            <a:r>
              <a:rPr lang="en-US" sz="2800" dirty="0">
                <a:solidFill>
                  <a:sysClr val="windowText" lastClr="000000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′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1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60" name="Rectangle 44"/>
          <p:cNvSpPr/>
          <p:nvPr/>
        </p:nvSpPr>
        <p:spPr>
          <a:xfrm>
            <a:off x="10844506" y="1912800"/>
            <a:ext cx="640080" cy="640080"/>
          </a:xfrm>
          <a:prstGeom prst="rect">
            <a:avLst/>
          </a:prstGeom>
          <a:pattFill prst="ltDnDiag">
            <a:fgClr>
              <a:srgbClr val="ED7D31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P</a:t>
            </a:r>
            <a:r>
              <a:rPr lang="en-US" sz="2800" dirty="0">
                <a:solidFill>
                  <a:sysClr val="windowText" lastClr="000000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′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5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61" name="Rectangle 45"/>
          <p:cNvSpPr/>
          <p:nvPr/>
        </p:nvSpPr>
        <p:spPr>
          <a:xfrm>
            <a:off x="10202363" y="1912800"/>
            <a:ext cx="640080" cy="640080"/>
          </a:xfrm>
          <a:prstGeom prst="rect">
            <a:avLst/>
          </a:prstGeom>
          <a:pattFill prst="ltDnDiag">
            <a:fgClr>
              <a:srgbClr val="ED7D31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P</a:t>
            </a:r>
            <a:r>
              <a:rPr lang="en-US" sz="2800" dirty="0">
                <a:solidFill>
                  <a:sysClr val="windowText" lastClr="000000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′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4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62" name="Rectangle 46"/>
          <p:cNvSpPr/>
          <p:nvPr/>
        </p:nvSpPr>
        <p:spPr>
          <a:xfrm>
            <a:off x="10844506" y="2683200"/>
            <a:ext cx="640080" cy="640080"/>
          </a:xfrm>
          <a:prstGeom prst="rect">
            <a:avLst/>
          </a:prstGeom>
          <a:pattFill prst="ltHorz">
            <a:fgClr>
              <a:srgbClr val="A5A5A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sz="2400" dirty="0">
                <a:solidFill>
                  <a:sysClr val="windowText" lastClr="000000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′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8</a:t>
            </a:r>
          </a:p>
        </p:txBody>
      </p:sp>
      <p:sp>
        <p:nvSpPr>
          <p:cNvPr id="63" name="Rectangle 47"/>
          <p:cNvSpPr/>
          <p:nvPr/>
        </p:nvSpPr>
        <p:spPr>
          <a:xfrm>
            <a:off x="10202363" y="2683200"/>
            <a:ext cx="640080" cy="640080"/>
          </a:xfrm>
          <a:prstGeom prst="rect">
            <a:avLst/>
          </a:prstGeom>
          <a:pattFill prst="ltHorz">
            <a:fgClr>
              <a:srgbClr val="A5A5A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sz="2400" dirty="0">
                <a:solidFill>
                  <a:sysClr val="windowText" lastClr="000000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′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7</a:t>
            </a:r>
          </a:p>
        </p:txBody>
      </p:sp>
      <p:sp>
        <p:nvSpPr>
          <p:cNvPr id="93" name="TextBox 48"/>
          <p:cNvSpPr txBox="1"/>
          <p:nvPr/>
        </p:nvSpPr>
        <p:spPr>
          <a:xfrm>
            <a:off x="9572920" y="4085587"/>
            <a:ext cx="9144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5</a:t>
            </a:r>
          </a:p>
        </p:txBody>
      </p:sp>
      <p:sp>
        <p:nvSpPr>
          <p:cNvPr id="94" name="Rectangle 49"/>
          <p:cNvSpPr/>
          <p:nvPr/>
        </p:nvSpPr>
        <p:spPr>
          <a:xfrm>
            <a:off x="9560220" y="1912800"/>
            <a:ext cx="640080" cy="640080"/>
          </a:xfrm>
          <a:prstGeom prst="rect">
            <a:avLst/>
          </a:prstGeom>
          <a:pattFill prst="ltDnDiag">
            <a:fgClr>
              <a:srgbClr val="ED7D31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P</a:t>
            </a:r>
            <a:r>
              <a:rPr lang="en-US" sz="2800" dirty="0">
                <a:solidFill>
                  <a:sysClr val="windowText" lastClr="000000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′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3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95" name="Rectangle 50"/>
          <p:cNvSpPr/>
          <p:nvPr/>
        </p:nvSpPr>
        <p:spPr>
          <a:xfrm>
            <a:off x="9560220" y="2683200"/>
            <a:ext cx="640080" cy="640080"/>
          </a:xfrm>
          <a:prstGeom prst="rect">
            <a:avLst/>
          </a:prstGeom>
          <a:pattFill prst="ltHorz">
            <a:fgClr>
              <a:srgbClr val="A5A5A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P</a:t>
            </a:r>
            <a:r>
              <a:rPr lang="en-US" sz="2800" dirty="0">
                <a:solidFill>
                  <a:sysClr val="windowText" lastClr="000000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′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6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96" name="Rectangle 51"/>
          <p:cNvSpPr/>
          <p:nvPr/>
        </p:nvSpPr>
        <p:spPr>
          <a:xfrm>
            <a:off x="10844506" y="3450000"/>
            <a:ext cx="640080" cy="640080"/>
          </a:xfrm>
          <a:prstGeom prst="rect">
            <a:avLst/>
          </a:prstGeom>
          <a:pattFill prst="dkVert">
            <a:fgClr>
              <a:srgbClr val="FFC00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11</a:t>
            </a:r>
          </a:p>
        </p:txBody>
      </p:sp>
      <p:sp>
        <p:nvSpPr>
          <p:cNvPr id="97" name="Rectangle 52"/>
          <p:cNvSpPr/>
          <p:nvPr/>
        </p:nvSpPr>
        <p:spPr>
          <a:xfrm>
            <a:off x="10202363" y="3450000"/>
            <a:ext cx="640080" cy="640080"/>
          </a:xfrm>
          <a:prstGeom prst="rect">
            <a:avLst/>
          </a:prstGeom>
          <a:pattFill prst="dkVert">
            <a:fgClr>
              <a:srgbClr val="FFC00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10</a:t>
            </a:r>
          </a:p>
        </p:txBody>
      </p:sp>
      <p:sp>
        <p:nvSpPr>
          <p:cNvPr id="98" name="Rectangle 53"/>
          <p:cNvSpPr/>
          <p:nvPr/>
        </p:nvSpPr>
        <p:spPr>
          <a:xfrm>
            <a:off x="9560220" y="3450000"/>
            <a:ext cx="640080" cy="640080"/>
          </a:xfrm>
          <a:prstGeom prst="rect">
            <a:avLst/>
          </a:prstGeom>
          <a:pattFill prst="dkVert">
            <a:fgClr>
              <a:srgbClr val="FFC00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sz="2400" dirty="0">
                <a:solidFill>
                  <a:sysClr val="windowText" lastClr="000000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′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9</a:t>
            </a:r>
          </a:p>
        </p:txBody>
      </p:sp>
      <p:sp>
        <p:nvSpPr>
          <p:cNvPr id="101" name="TextBox 21"/>
          <p:cNvSpPr txBox="1"/>
          <p:nvPr/>
        </p:nvSpPr>
        <p:spPr>
          <a:xfrm>
            <a:off x="5763895" y="4338320"/>
            <a:ext cx="6089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</a:t>
            </a:r>
            <a:r>
              <a:rPr lang="en-US" sz="2800" baseline="-25000" dirty="0"/>
              <a:t>4</a:t>
            </a:r>
          </a:p>
        </p:txBody>
      </p:sp>
      <p:sp>
        <p:nvSpPr>
          <p:cNvPr id="107" name="TextBox 21"/>
          <p:cNvSpPr txBox="1"/>
          <p:nvPr/>
        </p:nvSpPr>
        <p:spPr>
          <a:xfrm>
            <a:off x="10411460" y="3460750"/>
            <a:ext cx="6089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′</a:t>
            </a:r>
            <a:endParaRPr lang="en-US" sz="2800" baseline="-25000" dirty="0"/>
          </a:p>
        </p:txBody>
      </p:sp>
      <p:sp>
        <p:nvSpPr>
          <p:cNvPr id="108" name="TextBox 21"/>
          <p:cNvSpPr txBox="1"/>
          <p:nvPr/>
        </p:nvSpPr>
        <p:spPr>
          <a:xfrm>
            <a:off x="11049635" y="3470910"/>
            <a:ext cx="6089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′</a:t>
            </a:r>
            <a:endParaRPr lang="en-US" sz="2800" baseline="-25000" dirty="0"/>
          </a:p>
        </p:txBody>
      </p:sp>
      <p:sp>
        <p:nvSpPr>
          <p:cNvPr id="99" name="Rectangle 3"/>
          <p:cNvSpPr/>
          <p:nvPr/>
        </p:nvSpPr>
        <p:spPr>
          <a:xfrm>
            <a:off x="639053" y="1149924"/>
            <a:ext cx="640080" cy="64008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0</a:t>
            </a:r>
          </a:p>
        </p:txBody>
      </p:sp>
      <p:sp>
        <p:nvSpPr>
          <p:cNvPr id="100" name="Rectangle 4"/>
          <p:cNvSpPr/>
          <p:nvPr/>
        </p:nvSpPr>
        <p:spPr>
          <a:xfrm>
            <a:off x="1923339" y="1149924"/>
            <a:ext cx="640080" cy="64008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>
            <a:no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 sz="2400" dirty="0">
                <a:solidFill>
                  <a:sysClr val="windowText" lastClr="000000"/>
                </a:solidFill>
                <a:sym typeface="+mn-ea"/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  <a:sym typeface="+mn-ea"/>
              </a:rPr>
              <a:t>8</a:t>
            </a:r>
          </a:p>
        </p:txBody>
      </p:sp>
      <p:sp>
        <p:nvSpPr>
          <p:cNvPr id="103" name="Rectangle 9"/>
          <p:cNvSpPr/>
          <p:nvPr/>
        </p:nvSpPr>
        <p:spPr>
          <a:xfrm>
            <a:off x="1281196" y="1149924"/>
            <a:ext cx="640080" cy="640080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4</a:t>
            </a:r>
          </a:p>
        </p:txBody>
      </p:sp>
      <p:sp>
        <p:nvSpPr>
          <p:cNvPr id="109" name="Rectangle 10"/>
          <p:cNvSpPr/>
          <p:nvPr/>
        </p:nvSpPr>
        <p:spPr>
          <a:xfrm>
            <a:off x="2565482" y="1149924"/>
            <a:ext cx="640080" cy="64008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>
            <a:no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 sz="2400" dirty="0">
                <a:solidFill>
                  <a:sysClr val="windowText" lastClr="000000"/>
                </a:solidFill>
                <a:sym typeface="+mn-ea"/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  <a:sym typeface="+mn-ea"/>
              </a:rPr>
              <a:t>12</a:t>
            </a:r>
          </a:p>
        </p:txBody>
      </p:sp>
      <p:sp>
        <p:nvSpPr>
          <p:cNvPr id="110" name="Rectangle 11"/>
          <p:cNvSpPr/>
          <p:nvPr/>
        </p:nvSpPr>
        <p:spPr>
          <a:xfrm>
            <a:off x="3207625" y="1149924"/>
            <a:ext cx="640080" cy="640080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16</a:t>
            </a:r>
          </a:p>
        </p:txBody>
      </p:sp>
      <p:sp>
        <p:nvSpPr>
          <p:cNvPr id="112" name="Rectangle 3"/>
          <p:cNvSpPr/>
          <p:nvPr/>
        </p:nvSpPr>
        <p:spPr>
          <a:xfrm>
            <a:off x="6357863" y="1149924"/>
            <a:ext cx="640080" cy="640080"/>
          </a:xfrm>
          <a:prstGeom prst="rect">
            <a:avLst/>
          </a:prstGeom>
          <a:pattFill prst="pct30">
            <a:fgClr>
              <a:srgbClr val="5B9BD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0</a:t>
            </a:r>
          </a:p>
        </p:txBody>
      </p:sp>
      <p:sp>
        <p:nvSpPr>
          <p:cNvPr id="117" name="Rectangle 4"/>
          <p:cNvSpPr/>
          <p:nvPr/>
        </p:nvSpPr>
        <p:spPr>
          <a:xfrm>
            <a:off x="7642149" y="1149924"/>
            <a:ext cx="640080" cy="640080"/>
          </a:xfrm>
          <a:prstGeom prst="rect">
            <a:avLst/>
          </a:prstGeom>
          <a:pattFill prst="pct30">
            <a:fgClr>
              <a:srgbClr val="5B9BD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8</a:t>
            </a:r>
          </a:p>
        </p:txBody>
      </p:sp>
      <p:sp>
        <p:nvSpPr>
          <p:cNvPr id="118" name="Rectangle 9"/>
          <p:cNvSpPr/>
          <p:nvPr/>
        </p:nvSpPr>
        <p:spPr>
          <a:xfrm>
            <a:off x="7000006" y="1149924"/>
            <a:ext cx="640080" cy="640080"/>
          </a:xfrm>
          <a:prstGeom prst="rect">
            <a:avLst/>
          </a:prstGeom>
          <a:pattFill prst="pct30">
            <a:fgClr>
              <a:srgbClr val="5B9BD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4</a:t>
            </a:r>
          </a:p>
        </p:txBody>
      </p:sp>
      <p:sp>
        <p:nvSpPr>
          <p:cNvPr id="119" name="Rectangle 10"/>
          <p:cNvSpPr/>
          <p:nvPr/>
        </p:nvSpPr>
        <p:spPr>
          <a:xfrm>
            <a:off x="8284292" y="1149924"/>
            <a:ext cx="640080" cy="640080"/>
          </a:xfrm>
          <a:prstGeom prst="rect">
            <a:avLst/>
          </a:prstGeom>
          <a:pattFill prst="pct30">
            <a:fgClr>
              <a:srgbClr val="5B9BD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12</a:t>
            </a:r>
          </a:p>
        </p:txBody>
      </p:sp>
      <p:sp>
        <p:nvSpPr>
          <p:cNvPr id="120" name="Rectangle 11"/>
          <p:cNvSpPr/>
          <p:nvPr/>
        </p:nvSpPr>
        <p:spPr>
          <a:xfrm>
            <a:off x="8926435" y="1149924"/>
            <a:ext cx="640080" cy="640080"/>
          </a:xfrm>
          <a:prstGeom prst="rect">
            <a:avLst/>
          </a:prstGeom>
          <a:pattFill prst="pct30">
            <a:fgClr>
              <a:srgbClr val="5B9BD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16</a:t>
            </a:r>
          </a:p>
        </p:txBody>
      </p:sp>
      <p:sp>
        <p:nvSpPr>
          <p:cNvPr id="121" name="Rectangle 12"/>
          <p:cNvSpPr/>
          <p:nvPr/>
        </p:nvSpPr>
        <p:spPr>
          <a:xfrm>
            <a:off x="7642149" y="1919767"/>
            <a:ext cx="640080" cy="640080"/>
          </a:xfrm>
          <a:prstGeom prst="rect">
            <a:avLst/>
          </a:prstGeom>
          <a:pattFill prst="ltDnDiag">
            <a:fgClr>
              <a:srgbClr val="ED7D31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9</a:t>
            </a:r>
          </a:p>
        </p:txBody>
      </p:sp>
      <p:sp>
        <p:nvSpPr>
          <p:cNvPr id="122" name="Rectangle 13"/>
          <p:cNvSpPr/>
          <p:nvPr/>
        </p:nvSpPr>
        <p:spPr>
          <a:xfrm>
            <a:off x="7000006" y="1919767"/>
            <a:ext cx="640080" cy="640080"/>
          </a:xfrm>
          <a:prstGeom prst="rect">
            <a:avLst/>
          </a:prstGeom>
          <a:pattFill prst="ltDnDiag">
            <a:fgClr>
              <a:srgbClr val="ED7D31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5</a:t>
            </a:r>
          </a:p>
        </p:txBody>
      </p:sp>
      <p:sp>
        <p:nvSpPr>
          <p:cNvPr id="123" name="Rectangle 14"/>
          <p:cNvSpPr/>
          <p:nvPr/>
        </p:nvSpPr>
        <p:spPr>
          <a:xfrm>
            <a:off x="8284292" y="1919767"/>
            <a:ext cx="640080" cy="640080"/>
          </a:xfrm>
          <a:prstGeom prst="rect">
            <a:avLst/>
          </a:prstGeom>
          <a:pattFill prst="ltDnDiag">
            <a:fgClr>
              <a:srgbClr val="ED7D31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13</a:t>
            </a:r>
          </a:p>
        </p:txBody>
      </p:sp>
      <p:sp>
        <p:nvSpPr>
          <p:cNvPr id="124" name="Rectangle 15"/>
          <p:cNvSpPr/>
          <p:nvPr/>
        </p:nvSpPr>
        <p:spPr>
          <a:xfrm>
            <a:off x="8926435" y="1919767"/>
            <a:ext cx="640080" cy="640080"/>
          </a:xfrm>
          <a:prstGeom prst="rect">
            <a:avLst/>
          </a:prstGeom>
          <a:pattFill prst="ltDnDiag">
            <a:fgClr>
              <a:srgbClr val="ED7D31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17</a:t>
            </a:r>
          </a:p>
        </p:txBody>
      </p:sp>
      <p:sp>
        <p:nvSpPr>
          <p:cNvPr id="127" name="Rectangle 16"/>
          <p:cNvSpPr/>
          <p:nvPr/>
        </p:nvSpPr>
        <p:spPr>
          <a:xfrm>
            <a:off x="7642149" y="2688462"/>
            <a:ext cx="640080" cy="640080"/>
          </a:xfrm>
          <a:prstGeom prst="rect">
            <a:avLst/>
          </a:prstGeom>
          <a:pattFill prst="ltHorz">
            <a:fgClr>
              <a:srgbClr val="A5A5A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10</a:t>
            </a:r>
          </a:p>
        </p:txBody>
      </p:sp>
      <p:sp>
        <p:nvSpPr>
          <p:cNvPr id="128" name="Rectangle 17"/>
          <p:cNvSpPr/>
          <p:nvPr/>
        </p:nvSpPr>
        <p:spPr>
          <a:xfrm>
            <a:off x="7000006" y="2688462"/>
            <a:ext cx="640080" cy="640080"/>
          </a:xfrm>
          <a:prstGeom prst="rect">
            <a:avLst/>
          </a:prstGeom>
          <a:pattFill prst="ltHorz">
            <a:fgClr>
              <a:srgbClr val="A5A5A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6</a:t>
            </a:r>
          </a:p>
        </p:txBody>
      </p:sp>
      <p:sp>
        <p:nvSpPr>
          <p:cNvPr id="130" name="Rectangle 18"/>
          <p:cNvSpPr/>
          <p:nvPr/>
        </p:nvSpPr>
        <p:spPr>
          <a:xfrm>
            <a:off x="8284292" y="2688462"/>
            <a:ext cx="640080" cy="640080"/>
          </a:xfrm>
          <a:prstGeom prst="rect">
            <a:avLst/>
          </a:prstGeom>
          <a:pattFill prst="ltHorz">
            <a:fgClr>
              <a:srgbClr val="A5A5A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14</a:t>
            </a:r>
          </a:p>
        </p:txBody>
      </p:sp>
      <p:sp>
        <p:nvSpPr>
          <p:cNvPr id="131" name="Rectangle 19"/>
          <p:cNvSpPr/>
          <p:nvPr/>
        </p:nvSpPr>
        <p:spPr>
          <a:xfrm>
            <a:off x="8926435" y="2688462"/>
            <a:ext cx="640080" cy="640080"/>
          </a:xfrm>
          <a:prstGeom prst="rect">
            <a:avLst/>
          </a:prstGeom>
          <a:pattFill prst="ltHorz">
            <a:fgClr>
              <a:srgbClr val="A5A5A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18</a:t>
            </a:r>
          </a:p>
        </p:txBody>
      </p:sp>
      <p:sp>
        <p:nvSpPr>
          <p:cNvPr id="132" name="Rectangle 21"/>
          <p:cNvSpPr/>
          <p:nvPr/>
        </p:nvSpPr>
        <p:spPr>
          <a:xfrm>
            <a:off x="6357863" y="1919767"/>
            <a:ext cx="640080" cy="640080"/>
          </a:xfrm>
          <a:prstGeom prst="rect">
            <a:avLst/>
          </a:prstGeom>
          <a:pattFill prst="ltDnDiag">
            <a:fgClr>
              <a:srgbClr val="ED7D31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</a:t>
            </a:r>
          </a:p>
        </p:txBody>
      </p:sp>
      <p:sp>
        <p:nvSpPr>
          <p:cNvPr id="133" name="Rectangle 22"/>
          <p:cNvSpPr/>
          <p:nvPr/>
        </p:nvSpPr>
        <p:spPr>
          <a:xfrm>
            <a:off x="6357863" y="2688462"/>
            <a:ext cx="640080" cy="640080"/>
          </a:xfrm>
          <a:prstGeom prst="rect">
            <a:avLst/>
          </a:prstGeom>
          <a:pattFill prst="ltHorz">
            <a:fgClr>
              <a:srgbClr val="A5A5A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2</a:t>
            </a:r>
          </a:p>
        </p:txBody>
      </p:sp>
      <p:sp>
        <p:nvSpPr>
          <p:cNvPr id="134" name="Rectangle 39"/>
          <p:cNvSpPr/>
          <p:nvPr/>
        </p:nvSpPr>
        <p:spPr>
          <a:xfrm>
            <a:off x="3842045" y="1149924"/>
            <a:ext cx="640080" cy="64008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0</a:t>
            </a:r>
          </a:p>
        </p:txBody>
      </p:sp>
      <p:sp>
        <p:nvSpPr>
          <p:cNvPr id="135" name="Rectangle 40"/>
          <p:cNvSpPr/>
          <p:nvPr/>
        </p:nvSpPr>
        <p:spPr>
          <a:xfrm>
            <a:off x="5126331" y="1149924"/>
            <a:ext cx="640080" cy="64008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2</a:t>
            </a:r>
          </a:p>
        </p:txBody>
      </p:sp>
      <p:sp>
        <p:nvSpPr>
          <p:cNvPr id="136" name="Rectangle 43"/>
          <p:cNvSpPr/>
          <p:nvPr/>
        </p:nvSpPr>
        <p:spPr>
          <a:xfrm>
            <a:off x="4484188" y="1149924"/>
            <a:ext cx="640080" cy="64008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</a:t>
            </a:r>
          </a:p>
        </p:txBody>
      </p:sp>
      <p:sp>
        <p:nvSpPr>
          <p:cNvPr id="137" name="Rectangle 39"/>
          <p:cNvSpPr/>
          <p:nvPr/>
        </p:nvSpPr>
        <p:spPr>
          <a:xfrm>
            <a:off x="9560855" y="1151715"/>
            <a:ext cx="640080" cy="640080"/>
          </a:xfrm>
          <a:prstGeom prst="rect">
            <a:avLst/>
          </a:prstGeom>
          <a:pattFill prst="pct30">
            <a:fgClr>
              <a:srgbClr val="5B9BD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sz="2400" dirty="0">
                <a:solidFill>
                  <a:sysClr val="windowText" lastClr="000000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′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0</a:t>
            </a:r>
          </a:p>
        </p:txBody>
      </p:sp>
      <p:sp>
        <p:nvSpPr>
          <p:cNvPr id="138" name="Rectangle 40"/>
          <p:cNvSpPr/>
          <p:nvPr/>
        </p:nvSpPr>
        <p:spPr>
          <a:xfrm>
            <a:off x="10845141" y="1151715"/>
            <a:ext cx="640080" cy="640080"/>
          </a:xfrm>
          <a:prstGeom prst="rect">
            <a:avLst/>
          </a:prstGeom>
          <a:pattFill prst="pct30">
            <a:fgClr>
              <a:srgbClr val="5B9BD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sz="2400" dirty="0">
                <a:solidFill>
                  <a:sysClr val="windowText" lastClr="000000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′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2</a:t>
            </a:r>
          </a:p>
        </p:txBody>
      </p:sp>
      <p:sp>
        <p:nvSpPr>
          <p:cNvPr id="139" name="Rectangle 43"/>
          <p:cNvSpPr/>
          <p:nvPr/>
        </p:nvSpPr>
        <p:spPr>
          <a:xfrm>
            <a:off x="10202998" y="1151715"/>
            <a:ext cx="640080" cy="640080"/>
          </a:xfrm>
          <a:prstGeom prst="rect">
            <a:avLst/>
          </a:prstGeom>
          <a:pattFill prst="pct30">
            <a:fgClr>
              <a:srgbClr val="5B9BD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sz="2400" dirty="0">
                <a:solidFill>
                  <a:sysClr val="windowText" lastClr="000000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′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</a:t>
            </a:r>
          </a:p>
        </p:txBody>
      </p:sp>
      <p:sp>
        <p:nvSpPr>
          <p:cNvPr id="140" name="Rectangle 44"/>
          <p:cNvSpPr/>
          <p:nvPr/>
        </p:nvSpPr>
        <p:spPr>
          <a:xfrm>
            <a:off x="10845141" y="1918515"/>
            <a:ext cx="640080" cy="640080"/>
          </a:xfrm>
          <a:prstGeom prst="rect">
            <a:avLst/>
          </a:prstGeom>
          <a:pattFill prst="ltDnDiag">
            <a:fgClr>
              <a:srgbClr val="ED7D31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sz="2400" dirty="0">
                <a:solidFill>
                  <a:sysClr val="windowText" lastClr="000000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′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5</a:t>
            </a:r>
          </a:p>
        </p:txBody>
      </p:sp>
      <p:sp>
        <p:nvSpPr>
          <p:cNvPr id="141" name="Rectangle 45"/>
          <p:cNvSpPr/>
          <p:nvPr/>
        </p:nvSpPr>
        <p:spPr>
          <a:xfrm>
            <a:off x="10202998" y="1918515"/>
            <a:ext cx="640080" cy="640080"/>
          </a:xfrm>
          <a:prstGeom prst="rect">
            <a:avLst/>
          </a:prstGeom>
          <a:pattFill prst="ltDnDiag">
            <a:fgClr>
              <a:srgbClr val="ED7D31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sz="2400" dirty="0">
                <a:solidFill>
                  <a:sysClr val="windowText" lastClr="000000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′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4</a:t>
            </a:r>
          </a:p>
        </p:txBody>
      </p:sp>
      <p:sp>
        <p:nvSpPr>
          <p:cNvPr id="142" name="Rectangle 49"/>
          <p:cNvSpPr/>
          <p:nvPr/>
        </p:nvSpPr>
        <p:spPr>
          <a:xfrm>
            <a:off x="9560855" y="1918515"/>
            <a:ext cx="640080" cy="640080"/>
          </a:xfrm>
          <a:prstGeom prst="rect">
            <a:avLst/>
          </a:prstGeom>
          <a:pattFill prst="ltDnDiag">
            <a:fgClr>
              <a:srgbClr val="ED7D31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sz="2400" dirty="0">
                <a:solidFill>
                  <a:sysClr val="windowText" lastClr="000000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′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3</a:t>
            </a:r>
          </a:p>
        </p:txBody>
      </p:sp>
      <p:sp>
        <p:nvSpPr>
          <p:cNvPr id="143" name="Rectangle 50"/>
          <p:cNvSpPr/>
          <p:nvPr/>
        </p:nvSpPr>
        <p:spPr>
          <a:xfrm>
            <a:off x="9560855" y="2688915"/>
            <a:ext cx="640080" cy="640080"/>
          </a:xfrm>
          <a:prstGeom prst="rect">
            <a:avLst/>
          </a:prstGeom>
          <a:pattFill prst="ltHorz">
            <a:fgClr>
              <a:srgbClr val="A5A5A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sz="2400" dirty="0">
                <a:solidFill>
                  <a:sysClr val="windowText" lastClr="000000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′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6</a:t>
            </a:r>
          </a:p>
        </p:txBody>
      </p:sp>
      <p:sp>
        <p:nvSpPr>
          <p:cNvPr id="102" name="矩形 101"/>
          <p:cNvSpPr/>
          <p:nvPr/>
        </p:nvSpPr>
        <p:spPr>
          <a:xfrm>
            <a:off x="3940810" y="1224280"/>
            <a:ext cx="1908000" cy="468000"/>
          </a:xfrm>
          <a:prstGeom prst="rect">
            <a:avLst/>
          </a:prstGeom>
          <a:noFill/>
          <a:ln w="31750" cap="flat" cmpd="sng" algn="ctr">
            <a:solidFill>
              <a:srgbClr val="FF0000">
                <a:alpha val="97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6" name="矩形 125"/>
          <p:cNvSpPr/>
          <p:nvPr/>
        </p:nvSpPr>
        <p:spPr>
          <a:xfrm>
            <a:off x="6283325" y="1230630"/>
            <a:ext cx="5328000" cy="468000"/>
          </a:xfrm>
          <a:prstGeom prst="rect">
            <a:avLst/>
          </a:prstGeom>
          <a:noFill/>
          <a:ln w="31750" cap="flat" cmpd="sng" algn="ctr">
            <a:solidFill>
              <a:srgbClr val="FF0000">
                <a:alpha val="97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/>
        </p:nvSpPr>
        <p:spPr>
          <a:xfrm>
            <a:off x="609600" y="5232400"/>
            <a:ext cx="10970260" cy="1320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2400"/>
              <a:t>Example: RS(4, 3) to RS(5, 3) in </a:t>
            </a:r>
            <a:r>
              <a:rPr lang="en-US" altLang="zh-CN" sz="2400">
                <a:solidFill>
                  <a:srgbClr val="FF0000"/>
                </a:solidFill>
              </a:rPr>
              <a:t>SRS</a:t>
            </a:r>
          </a:p>
          <a:p>
            <a:pPr lvl="1"/>
            <a:r>
              <a:rPr lang="en-US" altLang="zh-CN" sz="2000"/>
              <a:t>s</a:t>
            </a:r>
            <a:r>
              <a:rPr lang="en-US" altLang="zh-CN" sz="2000" baseline="-25000"/>
              <a:t>0</a:t>
            </a:r>
            <a:r>
              <a:rPr lang="en-US" altLang="zh-CN" sz="2000"/>
              <a:t> encoded using G</a:t>
            </a:r>
            <a:r>
              <a:rPr lang="en-US" altLang="zh-CN" sz="2000" baseline="-25000"/>
              <a:t>3</a:t>
            </a:r>
            <a:r>
              <a:rPr lang="en-US" altLang="zh-CN" sz="2000" baseline="-25000">
                <a:latin typeface="Arial" panose="020B0604020202020204" pitchFamily="34" charset="0"/>
              </a:rPr>
              <a:t>×4</a:t>
            </a:r>
            <a:r>
              <a:rPr lang="en-US" altLang="zh-CN" sz="2000">
                <a:latin typeface="Arial" panose="020B0604020202020204" pitchFamily="34" charset="0"/>
              </a:rPr>
              <a:t>, s'</a:t>
            </a:r>
            <a:r>
              <a:rPr lang="en-US" altLang="zh-CN" sz="2000" baseline="-25000">
                <a:latin typeface="Arial" panose="020B0604020202020204" pitchFamily="34" charset="0"/>
              </a:rPr>
              <a:t>0</a:t>
            </a:r>
            <a:r>
              <a:rPr lang="en-US" altLang="zh-CN" sz="2000">
                <a:latin typeface="Arial" panose="020B0604020202020204" pitchFamily="34" charset="0"/>
              </a:rPr>
              <a:t> encoded using G</a:t>
            </a:r>
            <a:r>
              <a:rPr lang="en-US" altLang="zh-CN" sz="2000" baseline="-25000">
                <a:latin typeface="Arial" panose="020B0604020202020204" pitchFamily="34" charset="0"/>
              </a:rPr>
              <a:t>3×5</a:t>
            </a:r>
            <a:endParaRPr lang="en-US" altLang="zh-CN" sz="2000">
              <a:latin typeface="Arial" panose="020B0604020202020204" pitchFamily="34" charset="0"/>
            </a:endParaRPr>
          </a:p>
          <a:p>
            <a:pPr lvl="1"/>
            <a:r>
              <a:rPr lang="en-US" altLang="zh-CN" sz="2000"/>
              <a:t>Limited overlapping data blocks also due to the placement</a:t>
            </a:r>
          </a:p>
          <a:p>
            <a:pPr lvl="1"/>
            <a:r>
              <a:rPr lang="en-US" altLang="zh-CN" sz="2000"/>
              <a:t>Required blocks: </a:t>
            </a:r>
            <a:r>
              <a:rPr lang="en-US" altLang="zh-CN" sz="2000">
                <a:solidFill>
                  <a:srgbClr val="FF0000"/>
                </a:solidFill>
              </a:rPr>
              <a:t>nearly all data blocks</a:t>
            </a:r>
            <a:endParaRPr lang="en-US" altLang="zh-CN" sz="2000" baseline="-25000">
              <a:solidFill>
                <a:srgbClr val="FF0000"/>
              </a:solidFill>
            </a:endParaRPr>
          </a:p>
        </p:txBody>
      </p:sp>
      <p:cxnSp>
        <p:nvCxnSpPr>
          <p:cNvPr id="144" name="Straight Connector 50"/>
          <p:cNvCxnSpPr/>
          <p:nvPr/>
        </p:nvCxnSpPr>
        <p:spPr>
          <a:xfrm>
            <a:off x="607695" y="1447800"/>
            <a:ext cx="2286000" cy="2667000"/>
          </a:xfrm>
          <a:prstGeom prst="line">
            <a:avLst/>
          </a:prstGeom>
          <a:noFill/>
          <a:ln w="31750" cap="flat" cmpd="sng" algn="ctr">
            <a:solidFill>
              <a:srgbClr val="FF0000">
                <a:alpha val="97000"/>
              </a:srgbClr>
            </a:solidFill>
            <a:prstDash val="dash"/>
            <a:miter lim="800000"/>
          </a:ln>
          <a:effectLst/>
        </p:spPr>
      </p:cxnSp>
      <p:cxnSp>
        <p:nvCxnSpPr>
          <p:cNvPr id="145" name="Straight Connector 51"/>
          <p:cNvCxnSpPr>
            <a:stCxn id="99" idx="0"/>
            <a:endCxn id="28" idx="1"/>
          </p:cNvCxnSpPr>
          <p:nvPr/>
        </p:nvCxnSpPr>
        <p:spPr>
          <a:xfrm>
            <a:off x="958850" y="1149985"/>
            <a:ext cx="2247900" cy="2621280"/>
          </a:xfrm>
          <a:prstGeom prst="line">
            <a:avLst/>
          </a:prstGeom>
          <a:noFill/>
          <a:ln w="31750" cap="flat" cmpd="sng" algn="ctr">
            <a:solidFill>
              <a:srgbClr val="FF0000">
                <a:alpha val="97000"/>
              </a:srgbClr>
            </a:solidFill>
            <a:prstDash val="dash"/>
            <a:miter lim="800000"/>
          </a:ln>
          <a:effectLst/>
        </p:spPr>
      </p:cxnSp>
      <p:cxnSp>
        <p:nvCxnSpPr>
          <p:cNvPr id="146" name="Straight Connector 52"/>
          <p:cNvCxnSpPr/>
          <p:nvPr/>
        </p:nvCxnSpPr>
        <p:spPr>
          <a:xfrm flipV="1">
            <a:off x="650875" y="1167765"/>
            <a:ext cx="318135" cy="280035"/>
          </a:xfrm>
          <a:prstGeom prst="line">
            <a:avLst/>
          </a:prstGeom>
          <a:noFill/>
          <a:ln w="31750" cap="flat" cmpd="sng" algn="ctr">
            <a:solidFill>
              <a:srgbClr val="FF0000">
                <a:alpha val="97000"/>
              </a:srgbClr>
            </a:solidFill>
            <a:prstDash val="dash"/>
            <a:miter lim="800000"/>
          </a:ln>
          <a:effectLst/>
        </p:spPr>
      </p:cxnSp>
      <p:cxnSp>
        <p:nvCxnSpPr>
          <p:cNvPr id="147" name="Straight Connector 53"/>
          <p:cNvCxnSpPr/>
          <p:nvPr/>
        </p:nvCxnSpPr>
        <p:spPr>
          <a:xfrm flipV="1">
            <a:off x="2933113" y="3820122"/>
            <a:ext cx="274320" cy="274320"/>
          </a:xfrm>
          <a:prstGeom prst="line">
            <a:avLst/>
          </a:prstGeom>
          <a:noFill/>
          <a:ln w="31750" cap="flat" cmpd="sng" algn="ctr">
            <a:solidFill>
              <a:srgbClr val="FF0000">
                <a:alpha val="97000"/>
              </a:srgbClr>
            </a:solidFill>
            <a:prstDash val="dash"/>
            <a:miter lim="800000"/>
          </a:ln>
          <a:effectLst/>
        </p:spPr>
      </p:cxnSp>
      <p:cxnSp>
        <p:nvCxnSpPr>
          <p:cNvPr id="148" name="直接连接符 147"/>
          <p:cNvCxnSpPr/>
          <p:nvPr/>
        </p:nvCxnSpPr>
        <p:spPr>
          <a:xfrm>
            <a:off x="975995" y="997585"/>
            <a:ext cx="3024000" cy="0"/>
          </a:xfrm>
          <a:prstGeom prst="line">
            <a:avLst/>
          </a:prstGeom>
          <a:noFill/>
          <a:ln w="31750" cap="flat" cmpd="sng" algn="ctr">
            <a:solidFill>
              <a:srgbClr val="FF0000"/>
            </a:solidFill>
            <a:prstDash val="sysDash"/>
            <a:miter lim="800000"/>
          </a:ln>
          <a:effectLst/>
        </p:spPr>
      </p:cxnSp>
      <p:cxnSp>
        <p:nvCxnSpPr>
          <p:cNvPr id="149" name="直接连接符 148"/>
          <p:cNvCxnSpPr/>
          <p:nvPr/>
        </p:nvCxnSpPr>
        <p:spPr>
          <a:xfrm>
            <a:off x="976630" y="994410"/>
            <a:ext cx="0" cy="216000"/>
          </a:xfrm>
          <a:prstGeom prst="line">
            <a:avLst/>
          </a:prstGeom>
          <a:noFill/>
          <a:ln w="31750" cap="flat" cmpd="sng" algn="ctr">
            <a:solidFill>
              <a:srgbClr val="FF0000"/>
            </a:solidFill>
            <a:prstDash val="sysDash"/>
            <a:miter lim="800000"/>
          </a:ln>
          <a:effectLst/>
        </p:spPr>
      </p:cxnSp>
      <p:cxnSp>
        <p:nvCxnSpPr>
          <p:cNvPr id="150" name="直接连接符 149"/>
          <p:cNvCxnSpPr/>
          <p:nvPr/>
        </p:nvCxnSpPr>
        <p:spPr>
          <a:xfrm>
            <a:off x="3985260" y="995680"/>
            <a:ext cx="0" cy="216000"/>
          </a:xfrm>
          <a:prstGeom prst="line">
            <a:avLst/>
          </a:prstGeom>
          <a:noFill/>
          <a:ln w="31750" cap="flat" cmpd="sng" algn="ctr">
            <a:solidFill>
              <a:srgbClr val="FF0000"/>
            </a:solidFill>
            <a:prstDash val="sysDash"/>
            <a:miter lim="800000"/>
          </a:ln>
          <a:effectLst/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ERS Design Overview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441" y="1676399"/>
            <a:ext cx="10969943" cy="4449765"/>
          </a:xfrm>
        </p:spPr>
        <p:txBody>
          <a:bodyPr/>
          <a:lstStyle/>
          <a:p>
            <a:r>
              <a:rPr lang="en-US" altLang="zh-CN" dirty="0"/>
              <a:t>Decouple block-to-node mappings as in SRS code</a:t>
            </a:r>
          </a:p>
          <a:p>
            <a:pPr lvl="1"/>
            <a:r>
              <a:rPr lang="en-US" altLang="zh-CN" dirty="0"/>
              <a:t>Store k data blocks of RS codes in k' nodes, k &lt; k'</a:t>
            </a:r>
          </a:p>
          <a:p>
            <a:pPr lvl="1"/>
            <a:r>
              <a:rPr lang="en-US" altLang="zh-CN" dirty="0"/>
              <a:t>Transitioning from RS(k, m) to RS(k', m) requires no data block relocation</a:t>
            </a:r>
          </a:p>
          <a:p>
            <a:pPr lvl="1"/>
            <a:endParaRPr lang="en-US" altLang="zh-CN" dirty="0"/>
          </a:p>
          <a:p>
            <a:pPr lvl="0"/>
            <a:r>
              <a:rPr lang="en-US" altLang="zh-CN" dirty="0"/>
              <a:t>Co-design encoding matrix and data placement</a:t>
            </a:r>
          </a:p>
          <a:p>
            <a:pPr lvl="1"/>
            <a:r>
              <a:rPr lang="en-US" altLang="zh-CN" sz="2400" b="1" dirty="0">
                <a:solidFill>
                  <a:srgbClr val="FF0000"/>
                </a:solidFill>
              </a:rPr>
              <a:t>Step 1:</a:t>
            </a:r>
            <a:r>
              <a:rPr lang="en-US" altLang="zh-CN" sz="2400" dirty="0"/>
              <a:t> adopt row-major order placement, design encoding matrix</a:t>
            </a:r>
          </a:p>
          <a:p>
            <a:pPr lvl="1"/>
            <a:r>
              <a:rPr lang="en-US" altLang="zh-CN" sz="2400" b="1" dirty="0">
                <a:solidFill>
                  <a:srgbClr val="FF0000"/>
                </a:solidFill>
              </a:rPr>
              <a:t>Step 2:</a:t>
            </a:r>
            <a:r>
              <a:rPr lang="en-US" altLang="zh-CN" sz="2400" dirty="0"/>
              <a:t> further design data placement</a:t>
            </a:r>
          </a:p>
          <a:p>
            <a:pPr lvl="1"/>
            <a:r>
              <a:rPr lang="en-US" altLang="zh-CN" sz="2400" dirty="0"/>
              <a:t>Increase number of overlapping data blocks for parity block updates</a:t>
            </a:r>
            <a:endParaRPr lang="en-US" altLang="zh-CN" dirty="0"/>
          </a:p>
          <a:p>
            <a:pPr lvl="1"/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441" y="76200"/>
            <a:ext cx="10969943" cy="1143000"/>
          </a:xfrm>
        </p:spPr>
        <p:txBody>
          <a:bodyPr/>
          <a:lstStyle/>
          <a:p>
            <a:r>
              <a:rPr lang="en-US" altLang="zh-CN" dirty="0"/>
              <a:t>Row-major Order Placement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14</a:t>
            </a:fld>
            <a:endParaRPr lang="en-US"/>
          </a:p>
        </p:txBody>
      </p:sp>
      <p:sp>
        <p:nvSpPr>
          <p:cNvPr id="5" name="Rectangle 3"/>
          <p:cNvSpPr/>
          <p:nvPr/>
        </p:nvSpPr>
        <p:spPr>
          <a:xfrm>
            <a:off x="638418" y="1144209"/>
            <a:ext cx="640080" cy="64008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0</a:t>
            </a:r>
          </a:p>
        </p:txBody>
      </p:sp>
      <p:sp>
        <p:nvSpPr>
          <p:cNvPr id="6" name="Rectangle 4"/>
          <p:cNvSpPr/>
          <p:nvPr/>
        </p:nvSpPr>
        <p:spPr>
          <a:xfrm>
            <a:off x="1922704" y="1144209"/>
            <a:ext cx="640080" cy="64008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2</a:t>
            </a:r>
          </a:p>
        </p:txBody>
      </p:sp>
      <p:sp>
        <p:nvSpPr>
          <p:cNvPr id="7" name="TextBox 5"/>
          <p:cNvSpPr txBox="1"/>
          <p:nvPr/>
        </p:nvSpPr>
        <p:spPr>
          <a:xfrm>
            <a:off x="1293261" y="4094477"/>
            <a:ext cx="9144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</a:p>
        </p:txBody>
      </p:sp>
      <p:sp>
        <p:nvSpPr>
          <p:cNvPr id="8" name="TextBox 6"/>
          <p:cNvSpPr txBox="1"/>
          <p:nvPr/>
        </p:nvSpPr>
        <p:spPr>
          <a:xfrm>
            <a:off x="1929054" y="4094477"/>
            <a:ext cx="9144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2</a:t>
            </a:r>
          </a:p>
        </p:txBody>
      </p:sp>
      <p:sp>
        <p:nvSpPr>
          <p:cNvPr id="9" name="TextBox 7"/>
          <p:cNvSpPr txBox="1"/>
          <p:nvPr/>
        </p:nvSpPr>
        <p:spPr>
          <a:xfrm>
            <a:off x="2571197" y="4094477"/>
            <a:ext cx="9144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3</a:t>
            </a:r>
          </a:p>
        </p:txBody>
      </p:sp>
      <p:sp>
        <p:nvSpPr>
          <p:cNvPr id="10" name="TextBox 8"/>
          <p:cNvSpPr txBox="1"/>
          <p:nvPr/>
        </p:nvSpPr>
        <p:spPr>
          <a:xfrm>
            <a:off x="3206990" y="4096971"/>
            <a:ext cx="9144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4</a:t>
            </a:r>
          </a:p>
        </p:txBody>
      </p:sp>
      <p:sp>
        <p:nvSpPr>
          <p:cNvPr id="11" name="Rectangle 9"/>
          <p:cNvSpPr/>
          <p:nvPr/>
        </p:nvSpPr>
        <p:spPr>
          <a:xfrm>
            <a:off x="1280561" y="1144209"/>
            <a:ext cx="640080" cy="64008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</a:t>
            </a:r>
          </a:p>
        </p:txBody>
      </p:sp>
      <p:sp>
        <p:nvSpPr>
          <p:cNvPr id="12" name="Rectangle 10"/>
          <p:cNvSpPr/>
          <p:nvPr/>
        </p:nvSpPr>
        <p:spPr>
          <a:xfrm>
            <a:off x="2564847" y="1144209"/>
            <a:ext cx="640080" cy="64008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3</a:t>
            </a:r>
          </a:p>
        </p:txBody>
      </p:sp>
      <p:sp>
        <p:nvSpPr>
          <p:cNvPr id="13" name="Rectangle 11"/>
          <p:cNvSpPr/>
          <p:nvPr/>
        </p:nvSpPr>
        <p:spPr>
          <a:xfrm>
            <a:off x="3206990" y="1144209"/>
            <a:ext cx="640080" cy="640080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4</a:t>
            </a:r>
          </a:p>
        </p:txBody>
      </p:sp>
      <p:sp>
        <p:nvSpPr>
          <p:cNvPr id="14" name="Rectangle 12"/>
          <p:cNvSpPr/>
          <p:nvPr/>
        </p:nvSpPr>
        <p:spPr>
          <a:xfrm>
            <a:off x="1922704" y="1914052"/>
            <a:ext cx="640080" cy="640080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7</a:t>
            </a:r>
          </a:p>
        </p:txBody>
      </p:sp>
      <p:sp>
        <p:nvSpPr>
          <p:cNvPr id="15" name="Rectangle 13"/>
          <p:cNvSpPr/>
          <p:nvPr/>
        </p:nvSpPr>
        <p:spPr>
          <a:xfrm>
            <a:off x="1280561" y="1914052"/>
            <a:ext cx="640080" cy="640080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6</a:t>
            </a:r>
          </a:p>
        </p:txBody>
      </p:sp>
      <p:sp>
        <p:nvSpPr>
          <p:cNvPr id="16" name="Rectangle 14"/>
          <p:cNvSpPr/>
          <p:nvPr/>
        </p:nvSpPr>
        <p:spPr>
          <a:xfrm>
            <a:off x="2564847" y="1914052"/>
            <a:ext cx="640080" cy="64008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8</a:t>
            </a:r>
          </a:p>
        </p:txBody>
      </p:sp>
      <p:sp>
        <p:nvSpPr>
          <p:cNvPr id="17" name="Rectangle 15"/>
          <p:cNvSpPr/>
          <p:nvPr/>
        </p:nvSpPr>
        <p:spPr>
          <a:xfrm>
            <a:off x="3206990" y="1914052"/>
            <a:ext cx="640080" cy="64008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9</a:t>
            </a:r>
          </a:p>
        </p:txBody>
      </p:sp>
      <p:sp>
        <p:nvSpPr>
          <p:cNvPr id="18" name="Rectangle 16"/>
          <p:cNvSpPr/>
          <p:nvPr/>
        </p:nvSpPr>
        <p:spPr>
          <a:xfrm>
            <a:off x="1922704" y="2682747"/>
            <a:ext cx="640080" cy="64008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12</a:t>
            </a:r>
          </a:p>
        </p:txBody>
      </p:sp>
      <p:sp>
        <p:nvSpPr>
          <p:cNvPr id="19" name="Rectangle 17"/>
          <p:cNvSpPr/>
          <p:nvPr/>
        </p:nvSpPr>
        <p:spPr>
          <a:xfrm>
            <a:off x="1280561" y="2682747"/>
            <a:ext cx="640080" cy="64008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11</a:t>
            </a:r>
          </a:p>
        </p:txBody>
      </p:sp>
      <p:sp>
        <p:nvSpPr>
          <p:cNvPr id="20" name="Rectangle 18"/>
          <p:cNvSpPr/>
          <p:nvPr/>
        </p:nvSpPr>
        <p:spPr>
          <a:xfrm>
            <a:off x="2564847" y="2682747"/>
            <a:ext cx="640080" cy="64008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13</a:t>
            </a:r>
          </a:p>
        </p:txBody>
      </p:sp>
      <p:sp>
        <p:nvSpPr>
          <p:cNvPr id="21" name="Rectangle 19"/>
          <p:cNvSpPr/>
          <p:nvPr/>
        </p:nvSpPr>
        <p:spPr>
          <a:xfrm>
            <a:off x="3206990" y="2682747"/>
            <a:ext cx="640080" cy="64008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14</a:t>
            </a:r>
          </a:p>
        </p:txBody>
      </p:sp>
      <p:sp>
        <p:nvSpPr>
          <p:cNvPr id="22" name="TextBox 20"/>
          <p:cNvSpPr txBox="1"/>
          <p:nvPr/>
        </p:nvSpPr>
        <p:spPr>
          <a:xfrm>
            <a:off x="651118" y="4094477"/>
            <a:ext cx="9144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0</a:t>
            </a:r>
          </a:p>
        </p:txBody>
      </p:sp>
      <p:sp>
        <p:nvSpPr>
          <p:cNvPr id="23" name="Rectangle 21"/>
          <p:cNvSpPr/>
          <p:nvPr/>
        </p:nvSpPr>
        <p:spPr>
          <a:xfrm>
            <a:off x="638418" y="1914052"/>
            <a:ext cx="640080" cy="640080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5</a:t>
            </a:r>
          </a:p>
        </p:txBody>
      </p:sp>
      <p:sp>
        <p:nvSpPr>
          <p:cNvPr id="24" name="Rectangle 22"/>
          <p:cNvSpPr/>
          <p:nvPr/>
        </p:nvSpPr>
        <p:spPr>
          <a:xfrm>
            <a:off x="638418" y="2682747"/>
            <a:ext cx="640080" cy="64008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10</a:t>
            </a:r>
          </a:p>
        </p:txBody>
      </p:sp>
      <p:sp>
        <p:nvSpPr>
          <p:cNvPr id="25" name="Rectangle 23"/>
          <p:cNvSpPr/>
          <p:nvPr/>
        </p:nvSpPr>
        <p:spPr>
          <a:xfrm>
            <a:off x="1922704" y="3451442"/>
            <a:ext cx="640080" cy="640080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17</a:t>
            </a:r>
          </a:p>
        </p:txBody>
      </p:sp>
      <p:sp>
        <p:nvSpPr>
          <p:cNvPr id="26" name="Rectangle 24"/>
          <p:cNvSpPr/>
          <p:nvPr/>
        </p:nvSpPr>
        <p:spPr>
          <a:xfrm>
            <a:off x="1280561" y="3451442"/>
            <a:ext cx="640080" cy="640080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16</a:t>
            </a:r>
          </a:p>
        </p:txBody>
      </p:sp>
      <p:sp>
        <p:nvSpPr>
          <p:cNvPr id="27" name="Rectangle 25"/>
          <p:cNvSpPr/>
          <p:nvPr/>
        </p:nvSpPr>
        <p:spPr>
          <a:xfrm>
            <a:off x="2564847" y="3451442"/>
            <a:ext cx="640080" cy="640080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18</a:t>
            </a:r>
          </a:p>
        </p:txBody>
      </p:sp>
      <p:sp>
        <p:nvSpPr>
          <p:cNvPr id="28" name="Rectangle 26"/>
          <p:cNvSpPr/>
          <p:nvPr/>
        </p:nvSpPr>
        <p:spPr>
          <a:xfrm>
            <a:off x="3206990" y="3451442"/>
            <a:ext cx="640080" cy="640080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19</a:t>
            </a:r>
          </a:p>
        </p:txBody>
      </p:sp>
      <p:sp>
        <p:nvSpPr>
          <p:cNvPr id="29" name="Rectangle 27"/>
          <p:cNvSpPr/>
          <p:nvPr/>
        </p:nvSpPr>
        <p:spPr>
          <a:xfrm>
            <a:off x="638418" y="3451442"/>
            <a:ext cx="640080" cy="64008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15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21970" y="4729480"/>
            <a:ext cx="33464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Before transitioning</a:t>
            </a:r>
          </a:p>
        </p:txBody>
      </p:sp>
      <p:sp>
        <p:nvSpPr>
          <p:cNvPr id="34" name="TextBox 21"/>
          <p:cNvSpPr txBox="1"/>
          <p:nvPr/>
        </p:nvSpPr>
        <p:spPr>
          <a:xfrm>
            <a:off x="36195" y="1268095"/>
            <a:ext cx="6089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</a:t>
            </a:r>
            <a:r>
              <a:rPr lang="en-US" sz="2800" baseline="-25000" dirty="0"/>
              <a:t>0</a:t>
            </a:r>
          </a:p>
        </p:txBody>
      </p:sp>
      <p:sp>
        <p:nvSpPr>
          <p:cNvPr id="36" name="TextBox 21"/>
          <p:cNvSpPr txBox="1"/>
          <p:nvPr/>
        </p:nvSpPr>
        <p:spPr>
          <a:xfrm>
            <a:off x="36195" y="2037715"/>
            <a:ext cx="6089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</a:t>
            </a:r>
            <a:r>
              <a:rPr lang="en-US" sz="2800" baseline="-25000" dirty="0"/>
              <a:t>1</a:t>
            </a:r>
          </a:p>
        </p:txBody>
      </p:sp>
      <p:sp>
        <p:nvSpPr>
          <p:cNvPr id="38" name="TextBox 21"/>
          <p:cNvSpPr txBox="1"/>
          <p:nvPr/>
        </p:nvSpPr>
        <p:spPr>
          <a:xfrm>
            <a:off x="36830" y="2807335"/>
            <a:ext cx="6089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</a:t>
            </a:r>
            <a:r>
              <a:rPr lang="en-US" sz="2800" baseline="-25000" dirty="0"/>
              <a:t>2</a:t>
            </a:r>
          </a:p>
        </p:txBody>
      </p:sp>
      <p:sp>
        <p:nvSpPr>
          <p:cNvPr id="53" name="Rectangle 3"/>
          <p:cNvSpPr/>
          <p:nvPr/>
        </p:nvSpPr>
        <p:spPr>
          <a:xfrm>
            <a:off x="6357228" y="1144209"/>
            <a:ext cx="640080" cy="640080"/>
          </a:xfrm>
          <a:prstGeom prst="rect">
            <a:avLst/>
          </a:prstGeom>
          <a:pattFill prst="pct30">
            <a:fgClr>
              <a:srgbClr val="5B9BD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0</a:t>
            </a:r>
          </a:p>
        </p:txBody>
      </p:sp>
      <p:sp>
        <p:nvSpPr>
          <p:cNvPr id="54" name="Rectangle 4"/>
          <p:cNvSpPr/>
          <p:nvPr/>
        </p:nvSpPr>
        <p:spPr>
          <a:xfrm>
            <a:off x="7641514" y="1144209"/>
            <a:ext cx="640080" cy="640080"/>
          </a:xfrm>
          <a:prstGeom prst="rect">
            <a:avLst/>
          </a:prstGeom>
          <a:pattFill prst="pct30">
            <a:fgClr>
              <a:srgbClr val="5B9BD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2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64" name="TextBox 5"/>
          <p:cNvSpPr txBox="1"/>
          <p:nvPr/>
        </p:nvSpPr>
        <p:spPr>
          <a:xfrm>
            <a:off x="7012071" y="4094477"/>
            <a:ext cx="9144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</a:p>
        </p:txBody>
      </p:sp>
      <p:sp>
        <p:nvSpPr>
          <p:cNvPr id="66" name="TextBox 6"/>
          <p:cNvSpPr txBox="1"/>
          <p:nvPr/>
        </p:nvSpPr>
        <p:spPr>
          <a:xfrm>
            <a:off x="7647864" y="4094477"/>
            <a:ext cx="9144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2</a:t>
            </a:r>
          </a:p>
        </p:txBody>
      </p:sp>
      <p:sp>
        <p:nvSpPr>
          <p:cNvPr id="67" name="TextBox 7"/>
          <p:cNvSpPr txBox="1"/>
          <p:nvPr/>
        </p:nvSpPr>
        <p:spPr>
          <a:xfrm>
            <a:off x="8290007" y="4094477"/>
            <a:ext cx="9144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3</a:t>
            </a:r>
          </a:p>
        </p:txBody>
      </p:sp>
      <p:sp>
        <p:nvSpPr>
          <p:cNvPr id="68" name="TextBox 8"/>
          <p:cNvSpPr txBox="1"/>
          <p:nvPr/>
        </p:nvSpPr>
        <p:spPr>
          <a:xfrm>
            <a:off x="8925800" y="4096971"/>
            <a:ext cx="9144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4</a:t>
            </a:r>
          </a:p>
        </p:txBody>
      </p:sp>
      <p:sp>
        <p:nvSpPr>
          <p:cNvPr id="69" name="Rectangle 9"/>
          <p:cNvSpPr/>
          <p:nvPr/>
        </p:nvSpPr>
        <p:spPr>
          <a:xfrm>
            <a:off x="6999371" y="1144209"/>
            <a:ext cx="640080" cy="640080"/>
          </a:xfrm>
          <a:prstGeom prst="rect">
            <a:avLst/>
          </a:prstGeom>
          <a:pattFill prst="pct30">
            <a:fgClr>
              <a:srgbClr val="5B9BD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1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70" name="Rectangle 10"/>
          <p:cNvSpPr/>
          <p:nvPr/>
        </p:nvSpPr>
        <p:spPr>
          <a:xfrm>
            <a:off x="8283657" y="1144209"/>
            <a:ext cx="640080" cy="640080"/>
          </a:xfrm>
          <a:prstGeom prst="rect">
            <a:avLst/>
          </a:prstGeom>
          <a:pattFill prst="pct30">
            <a:fgClr>
              <a:srgbClr val="5B9BD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3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71" name="Rectangle 11"/>
          <p:cNvSpPr/>
          <p:nvPr/>
        </p:nvSpPr>
        <p:spPr>
          <a:xfrm>
            <a:off x="8925800" y="1144209"/>
            <a:ext cx="640080" cy="640080"/>
          </a:xfrm>
          <a:prstGeom prst="rect">
            <a:avLst/>
          </a:prstGeom>
          <a:pattFill prst="pct30">
            <a:fgClr>
              <a:srgbClr val="5B9BD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4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72" name="Rectangle 12"/>
          <p:cNvSpPr/>
          <p:nvPr/>
        </p:nvSpPr>
        <p:spPr>
          <a:xfrm>
            <a:off x="7641514" y="1914052"/>
            <a:ext cx="640080" cy="640080"/>
          </a:xfrm>
          <a:prstGeom prst="rect">
            <a:avLst/>
          </a:prstGeom>
          <a:pattFill prst="ltDnDiag">
            <a:fgClr>
              <a:srgbClr val="ED7D31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7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73" name="Rectangle 13"/>
          <p:cNvSpPr/>
          <p:nvPr/>
        </p:nvSpPr>
        <p:spPr>
          <a:xfrm>
            <a:off x="6999371" y="1914052"/>
            <a:ext cx="640080" cy="640080"/>
          </a:xfrm>
          <a:prstGeom prst="rect">
            <a:avLst/>
          </a:prstGeom>
          <a:pattFill prst="ltDnDiag">
            <a:fgClr>
              <a:srgbClr val="ED7D31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6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74" name="Rectangle 14"/>
          <p:cNvSpPr/>
          <p:nvPr/>
        </p:nvSpPr>
        <p:spPr>
          <a:xfrm>
            <a:off x="8283657" y="1914052"/>
            <a:ext cx="640080" cy="640080"/>
          </a:xfrm>
          <a:prstGeom prst="rect">
            <a:avLst/>
          </a:prstGeom>
          <a:pattFill prst="ltDnDiag">
            <a:fgClr>
              <a:srgbClr val="ED7D31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8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75" name="Rectangle 15"/>
          <p:cNvSpPr/>
          <p:nvPr/>
        </p:nvSpPr>
        <p:spPr>
          <a:xfrm>
            <a:off x="8925800" y="1914052"/>
            <a:ext cx="640080" cy="640080"/>
          </a:xfrm>
          <a:prstGeom prst="rect">
            <a:avLst/>
          </a:prstGeom>
          <a:pattFill prst="ltDnDiag">
            <a:fgClr>
              <a:srgbClr val="ED7D31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9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76" name="Rectangle 16"/>
          <p:cNvSpPr/>
          <p:nvPr/>
        </p:nvSpPr>
        <p:spPr>
          <a:xfrm>
            <a:off x="7641514" y="2682747"/>
            <a:ext cx="640080" cy="640080"/>
          </a:xfrm>
          <a:prstGeom prst="rect">
            <a:avLst/>
          </a:prstGeom>
          <a:pattFill prst="ltHorz">
            <a:fgClr>
              <a:srgbClr val="A5A5A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12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77" name="Rectangle 17"/>
          <p:cNvSpPr/>
          <p:nvPr/>
        </p:nvSpPr>
        <p:spPr>
          <a:xfrm>
            <a:off x="6999371" y="2682747"/>
            <a:ext cx="640080" cy="640080"/>
          </a:xfrm>
          <a:prstGeom prst="rect">
            <a:avLst/>
          </a:prstGeom>
          <a:pattFill prst="ltHorz">
            <a:fgClr>
              <a:srgbClr val="A5A5A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11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78" name="Rectangle 18"/>
          <p:cNvSpPr/>
          <p:nvPr/>
        </p:nvSpPr>
        <p:spPr>
          <a:xfrm>
            <a:off x="8283657" y="2682747"/>
            <a:ext cx="640080" cy="640080"/>
          </a:xfrm>
          <a:prstGeom prst="rect">
            <a:avLst/>
          </a:prstGeom>
          <a:pattFill prst="ltHorz">
            <a:fgClr>
              <a:srgbClr val="A5A5A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13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79" name="Rectangle 19"/>
          <p:cNvSpPr/>
          <p:nvPr/>
        </p:nvSpPr>
        <p:spPr>
          <a:xfrm>
            <a:off x="8925800" y="2682747"/>
            <a:ext cx="640080" cy="640080"/>
          </a:xfrm>
          <a:prstGeom prst="rect">
            <a:avLst/>
          </a:prstGeom>
          <a:pattFill prst="ltHorz">
            <a:fgClr>
              <a:srgbClr val="A5A5A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14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80" name="TextBox 20"/>
          <p:cNvSpPr txBox="1"/>
          <p:nvPr/>
        </p:nvSpPr>
        <p:spPr>
          <a:xfrm>
            <a:off x="6369928" y="4094477"/>
            <a:ext cx="9144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0</a:t>
            </a:r>
          </a:p>
        </p:txBody>
      </p:sp>
      <p:sp>
        <p:nvSpPr>
          <p:cNvPr id="81" name="Rectangle 21"/>
          <p:cNvSpPr/>
          <p:nvPr/>
        </p:nvSpPr>
        <p:spPr>
          <a:xfrm>
            <a:off x="6357228" y="1914052"/>
            <a:ext cx="640080" cy="640080"/>
          </a:xfrm>
          <a:prstGeom prst="rect">
            <a:avLst/>
          </a:prstGeom>
          <a:pattFill prst="ltDnDiag">
            <a:fgClr>
              <a:srgbClr val="ED7D31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5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82" name="Rectangle 22"/>
          <p:cNvSpPr/>
          <p:nvPr/>
        </p:nvSpPr>
        <p:spPr>
          <a:xfrm>
            <a:off x="6357228" y="2682747"/>
            <a:ext cx="640080" cy="640080"/>
          </a:xfrm>
          <a:prstGeom prst="rect">
            <a:avLst/>
          </a:prstGeom>
          <a:pattFill prst="ltHorz">
            <a:fgClr>
              <a:srgbClr val="A5A5A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10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83" name="Rectangle 23"/>
          <p:cNvSpPr/>
          <p:nvPr/>
        </p:nvSpPr>
        <p:spPr>
          <a:xfrm>
            <a:off x="7641514" y="3451442"/>
            <a:ext cx="640080" cy="640080"/>
          </a:xfrm>
          <a:prstGeom prst="rect">
            <a:avLst/>
          </a:prstGeom>
          <a:pattFill prst="dkVert">
            <a:fgClr>
              <a:srgbClr val="FFC00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17</a:t>
            </a:r>
          </a:p>
        </p:txBody>
      </p:sp>
      <p:sp>
        <p:nvSpPr>
          <p:cNvPr id="84" name="Rectangle 24"/>
          <p:cNvSpPr/>
          <p:nvPr/>
        </p:nvSpPr>
        <p:spPr>
          <a:xfrm>
            <a:off x="6999371" y="3451442"/>
            <a:ext cx="640080" cy="640080"/>
          </a:xfrm>
          <a:prstGeom prst="rect">
            <a:avLst/>
          </a:prstGeom>
          <a:pattFill prst="dkVert">
            <a:fgClr>
              <a:srgbClr val="FFC00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16</a:t>
            </a:r>
          </a:p>
        </p:txBody>
      </p:sp>
      <p:sp>
        <p:nvSpPr>
          <p:cNvPr id="85" name="Rectangle 25"/>
          <p:cNvSpPr/>
          <p:nvPr/>
        </p:nvSpPr>
        <p:spPr>
          <a:xfrm>
            <a:off x="8283657" y="3451442"/>
            <a:ext cx="640080" cy="640080"/>
          </a:xfrm>
          <a:prstGeom prst="rect">
            <a:avLst/>
          </a:prstGeom>
          <a:pattFill prst="dkVert">
            <a:fgClr>
              <a:srgbClr val="FFC00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18</a:t>
            </a:r>
          </a:p>
        </p:txBody>
      </p:sp>
      <p:sp>
        <p:nvSpPr>
          <p:cNvPr id="86" name="Rectangle 26"/>
          <p:cNvSpPr/>
          <p:nvPr/>
        </p:nvSpPr>
        <p:spPr>
          <a:xfrm>
            <a:off x="8925800" y="3451442"/>
            <a:ext cx="640080" cy="640080"/>
          </a:xfrm>
          <a:prstGeom prst="rect">
            <a:avLst/>
          </a:prstGeom>
          <a:pattFill prst="dkVert">
            <a:fgClr>
              <a:srgbClr val="FFC00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19</a:t>
            </a:r>
          </a:p>
        </p:txBody>
      </p:sp>
      <p:sp>
        <p:nvSpPr>
          <p:cNvPr id="87" name="Rectangle 27"/>
          <p:cNvSpPr/>
          <p:nvPr/>
        </p:nvSpPr>
        <p:spPr>
          <a:xfrm>
            <a:off x="6357228" y="3451442"/>
            <a:ext cx="640080" cy="640080"/>
          </a:xfrm>
          <a:prstGeom prst="rect">
            <a:avLst/>
          </a:prstGeom>
          <a:pattFill prst="dkVert">
            <a:fgClr>
              <a:srgbClr val="FFC00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15</a:t>
            </a:r>
          </a:p>
        </p:txBody>
      </p:sp>
      <p:sp>
        <p:nvSpPr>
          <p:cNvPr id="88" name="TextBox 64"/>
          <p:cNvSpPr txBox="1"/>
          <p:nvPr/>
        </p:nvSpPr>
        <p:spPr>
          <a:xfrm>
            <a:off x="6696075" y="4759960"/>
            <a:ext cx="31343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After transitioning</a:t>
            </a:r>
          </a:p>
        </p:txBody>
      </p:sp>
      <p:sp>
        <p:nvSpPr>
          <p:cNvPr id="111" name="TextBox 21"/>
          <p:cNvSpPr txBox="1"/>
          <p:nvPr/>
        </p:nvSpPr>
        <p:spPr>
          <a:xfrm>
            <a:off x="41910" y="3580765"/>
            <a:ext cx="6089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</a:t>
            </a:r>
            <a:r>
              <a:rPr lang="en-US" sz="2800" baseline="-25000" dirty="0"/>
              <a:t>3</a:t>
            </a:r>
          </a:p>
        </p:txBody>
      </p:sp>
      <p:sp>
        <p:nvSpPr>
          <p:cNvPr id="113" name="TextBox 21"/>
          <p:cNvSpPr txBox="1"/>
          <p:nvPr/>
        </p:nvSpPr>
        <p:spPr>
          <a:xfrm>
            <a:off x="11591925" y="1268095"/>
            <a:ext cx="6089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</a:t>
            </a:r>
            <a:r>
              <a:rPr lang="en-US" sz="2800" dirty="0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′</a:t>
            </a:r>
            <a:r>
              <a:rPr lang="en-US" sz="2800" baseline="-25000" dirty="0"/>
              <a:t>0</a:t>
            </a:r>
          </a:p>
        </p:txBody>
      </p:sp>
      <p:sp>
        <p:nvSpPr>
          <p:cNvPr id="114" name="TextBox 21"/>
          <p:cNvSpPr txBox="1"/>
          <p:nvPr/>
        </p:nvSpPr>
        <p:spPr>
          <a:xfrm>
            <a:off x="11591925" y="2037715"/>
            <a:ext cx="6089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</a:t>
            </a:r>
            <a:r>
              <a:rPr lang="en-US" sz="2800" dirty="0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′</a:t>
            </a:r>
            <a:r>
              <a:rPr lang="en-US" sz="2800" baseline="-25000" dirty="0"/>
              <a:t>1</a:t>
            </a:r>
          </a:p>
        </p:txBody>
      </p:sp>
      <p:sp>
        <p:nvSpPr>
          <p:cNvPr id="115" name="TextBox 21"/>
          <p:cNvSpPr txBox="1"/>
          <p:nvPr/>
        </p:nvSpPr>
        <p:spPr>
          <a:xfrm>
            <a:off x="11592560" y="2807335"/>
            <a:ext cx="6089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</a:t>
            </a:r>
            <a:r>
              <a:rPr lang="en-US" sz="2800" dirty="0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′</a:t>
            </a:r>
            <a:r>
              <a:rPr lang="en-US" sz="2800" baseline="-25000" dirty="0"/>
              <a:t>2</a:t>
            </a:r>
          </a:p>
        </p:txBody>
      </p:sp>
      <p:sp>
        <p:nvSpPr>
          <p:cNvPr id="116" name="TextBox 21"/>
          <p:cNvSpPr txBox="1"/>
          <p:nvPr/>
        </p:nvSpPr>
        <p:spPr>
          <a:xfrm>
            <a:off x="11568430" y="3595370"/>
            <a:ext cx="6089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</a:t>
            </a:r>
            <a:r>
              <a:rPr lang="en-US" sz="2800" dirty="0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′</a:t>
            </a:r>
            <a:r>
              <a:rPr lang="en-US" sz="2800" baseline="-25000" dirty="0"/>
              <a:t>3</a:t>
            </a:r>
          </a:p>
        </p:txBody>
      </p:sp>
      <p:sp>
        <p:nvSpPr>
          <p:cNvPr id="125" name="TextBox 21"/>
          <p:cNvSpPr txBox="1"/>
          <p:nvPr/>
        </p:nvSpPr>
        <p:spPr>
          <a:xfrm>
            <a:off x="5133340" y="3580765"/>
            <a:ext cx="6089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</a:t>
            </a:r>
            <a:r>
              <a:rPr lang="en-US" sz="2800" baseline="-25000" dirty="0"/>
              <a:t>4</a:t>
            </a:r>
          </a:p>
        </p:txBody>
      </p:sp>
      <p:cxnSp>
        <p:nvCxnSpPr>
          <p:cNvPr id="129" name="Straight Arrow Connector 40"/>
          <p:cNvCxnSpPr/>
          <p:nvPr/>
        </p:nvCxnSpPr>
        <p:spPr>
          <a:xfrm>
            <a:off x="5905176" y="2632422"/>
            <a:ext cx="360000" cy="0"/>
          </a:xfrm>
          <a:prstGeom prst="straightConnector1">
            <a:avLst/>
          </a:prstGeom>
          <a:noFill/>
          <a:ln w="38100" cap="flat" cmpd="sng" algn="ctr">
            <a:solidFill>
              <a:srgbClr val="5B9BD5"/>
            </a:solidFill>
            <a:prstDash val="solid"/>
            <a:miter lim="800000"/>
            <a:tailEnd type="arrow" w="lg" len="lg"/>
          </a:ln>
          <a:effectLst/>
        </p:spPr>
      </p:cxnSp>
      <p:sp>
        <p:nvSpPr>
          <p:cNvPr id="40" name="Rectangle 39"/>
          <p:cNvSpPr/>
          <p:nvPr/>
        </p:nvSpPr>
        <p:spPr>
          <a:xfrm>
            <a:off x="3841410" y="1144209"/>
            <a:ext cx="640080" cy="64008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0</a:t>
            </a:r>
          </a:p>
        </p:txBody>
      </p:sp>
      <p:sp>
        <p:nvSpPr>
          <p:cNvPr id="41" name="Rectangle 40"/>
          <p:cNvSpPr/>
          <p:nvPr/>
        </p:nvSpPr>
        <p:spPr>
          <a:xfrm>
            <a:off x="5125696" y="1144209"/>
            <a:ext cx="640080" cy="64008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2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496253" y="4836157"/>
            <a:ext cx="9144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6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132046" y="4836157"/>
            <a:ext cx="9144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7</a:t>
            </a:r>
          </a:p>
        </p:txBody>
      </p:sp>
      <p:sp>
        <p:nvSpPr>
          <p:cNvPr id="44" name="Rectangle 43"/>
          <p:cNvSpPr/>
          <p:nvPr/>
        </p:nvSpPr>
        <p:spPr>
          <a:xfrm>
            <a:off x="4483553" y="1144209"/>
            <a:ext cx="640080" cy="64008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</a:t>
            </a:r>
          </a:p>
        </p:txBody>
      </p:sp>
      <p:sp>
        <p:nvSpPr>
          <p:cNvPr id="45" name="Rectangle 44"/>
          <p:cNvSpPr/>
          <p:nvPr/>
        </p:nvSpPr>
        <p:spPr>
          <a:xfrm>
            <a:off x="5125696" y="1914052"/>
            <a:ext cx="640080" cy="640080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5</a:t>
            </a:r>
          </a:p>
        </p:txBody>
      </p:sp>
      <p:sp>
        <p:nvSpPr>
          <p:cNvPr id="46" name="Rectangle 45"/>
          <p:cNvSpPr/>
          <p:nvPr/>
        </p:nvSpPr>
        <p:spPr>
          <a:xfrm>
            <a:off x="4483553" y="1914052"/>
            <a:ext cx="640080" cy="640080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4</a:t>
            </a:r>
          </a:p>
        </p:txBody>
      </p:sp>
      <p:sp>
        <p:nvSpPr>
          <p:cNvPr id="47" name="Rectangle 46"/>
          <p:cNvSpPr/>
          <p:nvPr/>
        </p:nvSpPr>
        <p:spPr>
          <a:xfrm>
            <a:off x="5125696" y="2682747"/>
            <a:ext cx="640080" cy="64008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8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483553" y="2682747"/>
            <a:ext cx="640080" cy="64008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7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854110" y="4836157"/>
            <a:ext cx="9144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5</a:t>
            </a:r>
          </a:p>
        </p:txBody>
      </p:sp>
      <p:sp>
        <p:nvSpPr>
          <p:cNvPr id="50" name="Rectangle 49"/>
          <p:cNvSpPr/>
          <p:nvPr/>
        </p:nvSpPr>
        <p:spPr>
          <a:xfrm>
            <a:off x="3841410" y="1914052"/>
            <a:ext cx="640080" cy="640080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3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841410" y="2682747"/>
            <a:ext cx="640080" cy="64008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6</a:t>
            </a:r>
          </a:p>
        </p:txBody>
      </p:sp>
      <p:sp>
        <p:nvSpPr>
          <p:cNvPr id="52" name="Rectangle 51"/>
          <p:cNvSpPr/>
          <p:nvPr/>
        </p:nvSpPr>
        <p:spPr>
          <a:xfrm>
            <a:off x="5125696" y="3451442"/>
            <a:ext cx="640080" cy="64008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11</a:t>
            </a:r>
          </a:p>
        </p:txBody>
      </p:sp>
      <p:sp>
        <p:nvSpPr>
          <p:cNvPr id="30" name="Rectangle 52"/>
          <p:cNvSpPr/>
          <p:nvPr/>
        </p:nvSpPr>
        <p:spPr>
          <a:xfrm>
            <a:off x="4483553" y="3451442"/>
            <a:ext cx="640080" cy="64008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10</a:t>
            </a:r>
          </a:p>
        </p:txBody>
      </p:sp>
      <p:sp>
        <p:nvSpPr>
          <p:cNvPr id="31" name="Rectangle 53"/>
          <p:cNvSpPr/>
          <p:nvPr/>
        </p:nvSpPr>
        <p:spPr>
          <a:xfrm>
            <a:off x="3841410" y="3451442"/>
            <a:ext cx="640080" cy="64008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9</a:t>
            </a:r>
          </a:p>
        </p:txBody>
      </p:sp>
      <p:sp>
        <p:nvSpPr>
          <p:cNvPr id="32" name="Rectangle 86"/>
          <p:cNvSpPr/>
          <p:nvPr/>
        </p:nvSpPr>
        <p:spPr>
          <a:xfrm>
            <a:off x="5125696" y="4220137"/>
            <a:ext cx="640080" cy="640080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14</a:t>
            </a:r>
          </a:p>
        </p:txBody>
      </p:sp>
      <p:sp>
        <p:nvSpPr>
          <p:cNvPr id="33" name="Rectangle 87"/>
          <p:cNvSpPr/>
          <p:nvPr/>
        </p:nvSpPr>
        <p:spPr>
          <a:xfrm>
            <a:off x="4483553" y="4220137"/>
            <a:ext cx="640080" cy="640080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13</a:t>
            </a:r>
          </a:p>
        </p:txBody>
      </p:sp>
      <p:sp>
        <p:nvSpPr>
          <p:cNvPr id="37" name="Rectangle 88"/>
          <p:cNvSpPr/>
          <p:nvPr/>
        </p:nvSpPr>
        <p:spPr>
          <a:xfrm>
            <a:off x="3841410" y="4220137"/>
            <a:ext cx="640080" cy="640080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12</a:t>
            </a:r>
          </a:p>
        </p:txBody>
      </p:sp>
      <p:sp>
        <p:nvSpPr>
          <p:cNvPr id="39" name="TextBox 21"/>
          <p:cNvSpPr txBox="1"/>
          <p:nvPr/>
        </p:nvSpPr>
        <p:spPr>
          <a:xfrm>
            <a:off x="10852150" y="3586480"/>
            <a:ext cx="6089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</a:t>
            </a:r>
            <a:r>
              <a:rPr lang="en-US" sz="2800" baseline="-25000" dirty="0"/>
              <a:t>4</a:t>
            </a:r>
          </a:p>
        </p:txBody>
      </p:sp>
      <p:sp>
        <p:nvSpPr>
          <p:cNvPr id="55" name="Rectangle 39"/>
          <p:cNvSpPr/>
          <p:nvPr/>
        </p:nvSpPr>
        <p:spPr>
          <a:xfrm>
            <a:off x="9560220" y="1146000"/>
            <a:ext cx="640080" cy="640080"/>
          </a:xfrm>
          <a:prstGeom prst="rect">
            <a:avLst/>
          </a:prstGeom>
          <a:pattFill prst="pct30">
            <a:fgClr>
              <a:srgbClr val="5B9BD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P</a:t>
            </a:r>
            <a:r>
              <a:rPr lang="en-US" sz="2800" dirty="0">
                <a:solidFill>
                  <a:sysClr val="windowText" lastClr="000000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′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0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56" name="Rectangle 40"/>
          <p:cNvSpPr/>
          <p:nvPr/>
        </p:nvSpPr>
        <p:spPr>
          <a:xfrm>
            <a:off x="10844506" y="1146000"/>
            <a:ext cx="640080" cy="640080"/>
          </a:xfrm>
          <a:prstGeom prst="rect">
            <a:avLst/>
          </a:prstGeom>
          <a:pattFill prst="pct30">
            <a:fgClr>
              <a:srgbClr val="5B9BD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P</a:t>
            </a:r>
            <a:r>
              <a:rPr lang="en-US" sz="2800" dirty="0">
                <a:solidFill>
                  <a:sysClr val="windowText" lastClr="000000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′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2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57" name="TextBox 41"/>
          <p:cNvSpPr txBox="1"/>
          <p:nvPr/>
        </p:nvSpPr>
        <p:spPr>
          <a:xfrm>
            <a:off x="10215063" y="4085587"/>
            <a:ext cx="9144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6</a:t>
            </a:r>
          </a:p>
        </p:txBody>
      </p:sp>
      <p:sp>
        <p:nvSpPr>
          <p:cNvPr id="58" name="TextBox 42"/>
          <p:cNvSpPr txBox="1"/>
          <p:nvPr/>
        </p:nvSpPr>
        <p:spPr>
          <a:xfrm>
            <a:off x="10850856" y="4085587"/>
            <a:ext cx="9144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7</a:t>
            </a:r>
          </a:p>
        </p:txBody>
      </p:sp>
      <p:sp>
        <p:nvSpPr>
          <p:cNvPr id="59" name="Rectangle 43"/>
          <p:cNvSpPr/>
          <p:nvPr/>
        </p:nvSpPr>
        <p:spPr>
          <a:xfrm>
            <a:off x="10202363" y="1146000"/>
            <a:ext cx="640080" cy="640080"/>
          </a:xfrm>
          <a:prstGeom prst="rect">
            <a:avLst/>
          </a:prstGeom>
          <a:pattFill prst="pct30">
            <a:fgClr>
              <a:srgbClr val="5B9BD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P</a:t>
            </a:r>
            <a:r>
              <a:rPr lang="en-US" sz="2800" dirty="0">
                <a:solidFill>
                  <a:sysClr val="windowText" lastClr="000000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′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1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60" name="Rectangle 44"/>
          <p:cNvSpPr/>
          <p:nvPr/>
        </p:nvSpPr>
        <p:spPr>
          <a:xfrm>
            <a:off x="10844506" y="1912800"/>
            <a:ext cx="640080" cy="640080"/>
          </a:xfrm>
          <a:prstGeom prst="rect">
            <a:avLst/>
          </a:prstGeom>
          <a:pattFill prst="ltDnDiag">
            <a:fgClr>
              <a:srgbClr val="ED7D31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P</a:t>
            </a:r>
            <a:r>
              <a:rPr lang="en-US" sz="2800" dirty="0">
                <a:solidFill>
                  <a:sysClr val="windowText" lastClr="000000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′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5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61" name="Rectangle 45"/>
          <p:cNvSpPr/>
          <p:nvPr/>
        </p:nvSpPr>
        <p:spPr>
          <a:xfrm>
            <a:off x="10202363" y="1912800"/>
            <a:ext cx="640080" cy="640080"/>
          </a:xfrm>
          <a:prstGeom prst="rect">
            <a:avLst/>
          </a:prstGeom>
          <a:pattFill prst="ltDnDiag">
            <a:fgClr>
              <a:srgbClr val="ED7D31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P</a:t>
            </a:r>
            <a:r>
              <a:rPr lang="en-US" sz="2800" dirty="0">
                <a:solidFill>
                  <a:sysClr val="windowText" lastClr="000000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′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4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62" name="Rectangle 46"/>
          <p:cNvSpPr/>
          <p:nvPr/>
        </p:nvSpPr>
        <p:spPr>
          <a:xfrm>
            <a:off x="10844506" y="2683200"/>
            <a:ext cx="640080" cy="640080"/>
          </a:xfrm>
          <a:prstGeom prst="rect">
            <a:avLst/>
          </a:prstGeom>
          <a:pattFill prst="ltHorz">
            <a:fgClr>
              <a:srgbClr val="A5A5A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sz="2400" dirty="0">
                <a:solidFill>
                  <a:sysClr val="windowText" lastClr="000000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′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8</a:t>
            </a:r>
          </a:p>
        </p:txBody>
      </p:sp>
      <p:sp>
        <p:nvSpPr>
          <p:cNvPr id="63" name="Rectangle 47"/>
          <p:cNvSpPr/>
          <p:nvPr/>
        </p:nvSpPr>
        <p:spPr>
          <a:xfrm>
            <a:off x="10202363" y="2683200"/>
            <a:ext cx="640080" cy="640080"/>
          </a:xfrm>
          <a:prstGeom prst="rect">
            <a:avLst/>
          </a:prstGeom>
          <a:pattFill prst="ltHorz">
            <a:fgClr>
              <a:srgbClr val="A5A5A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sz="2400" dirty="0">
                <a:solidFill>
                  <a:sysClr val="windowText" lastClr="000000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′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7</a:t>
            </a:r>
          </a:p>
        </p:txBody>
      </p:sp>
      <p:sp>
        <p:nvSpPr>
          <p:cNvPr id="93" name="TextBox 48"/>
          <p:cNvSpPr txBox="1"/>
          <p:nvPr/>
        </p:nvSpPr>
        <p:spPr>
          <a:xfrm>
            <a:off x="9572920" y="4085587"/>
            <a:ext cx="9144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5</a:t>
            </a:r>
          </a:p>
        </p:txBody>
      </p:sp>
      <p:sp>
        <p:nvSpPr>
          <p:cNvPr id="94" name="Rectangle 49"/>
          <p:cNvSpPr/>
          <p:nvPr/>
        </p:nvSpPr>
        <p:spPr>
          <a:xfrm>
            <a:off x="9560220" y="1912800"/>
            <a:ext cx="640080" cy="640080"/>
          </a:xfrm>
          <a:prstGeom prst="rect">
            <a:avLst/>
          </a:prstGeom>
          <a:pattFill prst="ltDnDiag">
            <a:fgClr>
              <a:srgbClr val="ED7D31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P</a:t>
            </a:r>
            <a:r>
              <a:rPr lang="en-US" sz="2800" dirty="0">
                <a:solidFill>
                  <a:sysClr val="windowText" lastClr="000000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′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3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95" name="Rectangle 50"/>
          <p:cNvSpPr/>
          <p:nvPr/>
        </p:nvSpPr>
        <p:spPr>
          <a:xfrm>
            <a:off x="9560220" y="2683200"/>
            <a:ext cx="640080" cy="640080"/>
          </a:xfrm>
          <a:prstGeom prst="rect">
            <a:avLst/>
          </a:prstGeom>
          <a:pattFill prst="ltHorz">
            <a:fgClr>
              <a:srgbClr val="A5A5A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P</a:t>
            </a:r>
            <a:r>
              <a:rPr lang="en-US" sz="2800" dirty="0">
                <a:solidFill>
                  <a:sysClr val="windowText" lastClr="000000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′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6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96" name="Rectangle 51"/>
          <p:cNvSpPr/>
          <p:nvPr/>
        </p:nvSpPr>
        <p:spPr>
          <a:xfrm>
            <a:off x="10844506" y="3450000"/>
            <a:ext cx="640080" cy="640080"/>
          </a:xfrm>
          <a:prstGeom prst="rect">
            <a:avLst/>
          </a:prstGeom>
          <a:pattFill prst="dkVert">
            <a:fgClr>
              <a:srgbClr val="FFC00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11</a:t>
            </a:r>
          </a:p>
        </p:txBody>
      </p:sp>
      <p:sp>
        <p:nvSpPr>
          <p:cNvPr id="97" name="Rectangle 52"/>
          <p:cNvSpPr/>
          <p:nvPr/>
        </p:nvSpPr>
        <p:spPr>
          <a:xfrm>
            <a:off x="10202363" y="3450000"/>
            <a:ext cx="640080" cy="640080"/>
          </a:xfrm>
          <a:prstGeom prst="rect">
            <a:avLst/>
          </a:prstGeom>
          <a:pattFill prst="dkVert">
            <a:fgClr>
              <a:srgbClr val="FFC00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10</a:t>
            </a:r>
          </a:p>
        </p:txBody>
      </p:sp>
      <p:sp>
        <p:nvSpPr>
          <p:cNvPr id="98" name="Rectangle 53"/>
          <p:cNvSpPr/>
          <p:nvPr/>
        </p:nvSpPr>
        <p:spPr>
          <a:xfrm>
            <a:off x="9560220" y="3450000"/>
            <a:ext cx="640080" cy="640080"/>
          </a:xfrm>
          <a:prstGeom prst="rect">
            <a:avLst/>
          </a:prstGeom>
          <a:pattFill prst="dkVert">
            <a:fgClr>
              <a:srgbClr val="FFC00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sz="2400" dirty="0">
                <a:solidFill>
                  <a:sysClr val="windowText" lastClr="000000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′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9</a:t>
            </a:r>
          </a:p>
        </p:txBody>
      </p:sp>
      <p:sp>
        <p:nvSpPr>
          <p:cNvPr id="101" name="TextBox 21"/>
          <p:cNvSpPr txBox="1"/>
          <p:nvPr/>
        </p:nvSpPr>
        <p:spPr>
          <a:xfrm>
            <a:off x="5763895" y="4338320"/>
            <a:ext cx="6089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</a:t>
            </a:r>
            <a:r>
              <a:rPr lang="en-US" sz="2800" baseline="-25000" dirty="0"/>
              <a:t>4</a:t>
            </a:r>
          </a:p>
        </p:txBody>
      </p:sp>
      <p:cxnSp>
        <p:nvCxnSpPr>
          <p:cNvPr id="104" name="直接连接符 103"/>
          <p:cNvCxnSpPr/>
          <p:nvPr/>
        </p:nvCxnSpPr>
        <p:spPr>
          <a:xfrm>
            <a:off x="3033395" y="997585"/>
            <a:ext cx="936000" cy="0"/>
          </a:xfrm>
          <a:prstGeom prst="line">
            <a:avLst/>
          </a:prstGeom>
          <a:noFill/>
          <a:ln w="31750" cap="flat" cmpd="sng" algn="ctr">
            <a:solidFill>
              <a:srgbClr val="FF0000"/>
            </a:solidFill>
            <a:prstDash val="sysDash"/>
            <a:miter lim="800000"/>
          </a:ln>
          <a:effectLst/>
        </p:spPr>
      </p:cxnSp>
      <p:cxnSp>
        <p:nvCxnSpPr>
          <p:cNvPr id="105" name="直接连接符 104"/>
          <p:cNvCxnSpPr/>
          <p:nvPr/>
        </p:nvCxnSpPr>
        <p:spPr>
          <a:xfrm>
            <a:off x="3034030" y="994410"/>
            <a:ext cx="0" cy="216000"/>
          </a:xfrm>
          <a:prstGeom prst="line">
            <a:avLst/>
          </a:prstGeom>
          <a:noFill/>
          <a:ln w="31750" cap="flat" cmpd="sng" algn="ctr">
            <a:solidFill>
              <a:srgbClr val="FF0000"/>
            </a:solidFill>
            <a:prstDash val="sysDash"/>
            <a:miter lim="800000"/>
          </a:ln>
          <a:effectLst/>
        </p:spPr>
      </p:cxnSp>
      <p:cxnSp>
        <p:nvCxnSpPr>
          <p:cNvPr id="106" name="直接连接符 105"/>
          <p:cNvCxnSpPr/>
          <p:nvPr/>
        </p:nvCxnSpPr>
        <p:spPr>
          <a:xfrm>
            <a:off x="3985260" y="995680"/>
            <a:ext cx="0" cy="216000"/>
          </a:xfrm>
          <a:prstGeom prst="line">
            <a:avLst/>
          </a:prstGeom>
          <a:noFill/>
          <a:ln w="31750" cap="flat" cmpd="sng" algn="ctr">
            <a:solidFill>
              <a:srgbClr val="FF0000"/>
            </a:solidFill>
            <a:prstDash val="sysDash"/>
            <a:miter lim="800000"/>
          </a:ln>
          <a:effectLst/>
        </p:spPr>
      </p:cxnSp>
      <p:sp>
        <p:nvSpPr>
          <p:cNvPr id="107" name="TextBox 21"/>
          <p:cNvSpPr txBox="1"/>
          <p:nvPr/>
        </p:nvSpPr>
        <p:spPr>
          <a:xfrm>
            <a:off x="10411460" y="3460750"/>
            <a:ext cx="6089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′</a:t>
            </a:r>
            <a:endParaRPr lang="en-US" sz="2800" baseline="-25000" dirty="0"/>
          </a:p>
        </p:txBody>
      </p:sp>
      <p:sp>
        <p:nvSpPr>
          <p:cNvPr id="108" name="TextBox 21"/>
          <p:cNvSpPr txBox="1"/>
          <p:nvPr/>
        </p:nvSpPr>
        <p:spPr>
          <a:xfrm>
            <a:off x="11049635" y="3470910"/>
            <a:ext cx="6089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′</a:t>
            </a:r>
            <a:endParaRPr lang="en-US" sz="2800" baseline="-25000" dirty="0"/>
          </a:p>
        </p:txBody>
      </p:sp>
      <p:sp>
        <p:nvSpPr>
          <p:cNvPr id="99" name="Rectangle 3"/>
          <p:cNvSpPr/>
          <p:nvPr/>
        </p:nvSpPr>
        <p:spPr>
          <a:xfrm>
            <a:off x="639053" y="1149924"/>
            <a:ext cx="640080" cy="64008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0</a:t>
            </a:r>
          </a:p>
        </p:txBody>
      </p:sp>
      <p:sp>
        <p:nvSpPr>
          <p:cNvPr id="100" name="Rectangle 4"/>
          <p:cNvSpPr/>
          <p:nvPr/>
        </p:nvSpPr>
        <p:spPr>
          <a:xfrm>
            <a:off x="1923339" y="1149924"/>
            <a:ext cx="640080" cy="64008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2</a:t>
            </a:r>
          </a:p>
        </p:txBody>
      </p:sp>
      <p:sp>
        <p:nvSpPr>
          <p:cNvPr id="103" name="Rectangle 9"/>
          <p:cNvSpPr/>
          <p:nvPr/>
        </p:nvSpPr>
        <p:spPr>
          <a:xfrm>
            <a:off x="1281196" y="1149924"/>
            <a:ext cx="640080" cy="64008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</a:t>
            </a:r>
          </a:p>
        </p:txBody>
      </p:sp>
      <p:sp>
        <p:nvSpPr>
          <p:cNvPr id="109" name="Rectangle 10"/>
          <p:cNvSpPr/>
          <p:nvPr/>
        </p:nvSpPr>
        <p:spPr>
          <a:xfrm>
            <a:off x="2565482" y="1149924"/>
            <a:ext cx="640080" cy="64008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3</a:t>
            </a:r>
          </a:p>
        </p:txBody>
      </p:sp>
      <p:sp>
        <p:nvSpPr>
          <p:cNvPr id="110" name="Rectangle 11"/>
          <p:cNvSpPr/>
          <p:nvPr/>
        </p:nvSpPr>
        <p:spPr>
          <a:xfrm>
            <a:off x="3207625" y="1149924"/>
            <a:ext cx="640080" cy="640080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4</a:t>
            </a:r>
          </a:p>
        </p:txBody>
      </p:sp>
      <p:sp>
        <p:nvSpPr>
          <p:cNvPr id="112" name="Rectangle 3"/>
          <p:cNvSpPr/>
          <p:nvPr/>
        </p:nvSpPr>
        <p:spPr>
          <a:xfrm>
            <a:off x="6357863" y="1149924"/>
            <a:ext cx="640080" cy="640080"/>
          </a:xfrm>
          <a:prstGeom prst="rect">
            <a:avLst/>
          </a:prstGeom>
          <a:pattFill prst="pct30">
            <a:fgClr>
              <a:srgbClr val="5B9BD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0</a:t>
            </a:r>
          </a:p>
        </p:txBody>
      </p:sp>
      <p:sp>
        <p:nvSpPr>
          <p:cNvPr id="117" name="Rectangle 4"/>
          <p:cNvSpPr/>
          <p:nvPr/>
        </p:nvSpPr>
        <p:spPr>
          <a:xfrm>
            <a:off x="7642149" y="1149924"/>
            <a:ext cx="640080" cy="640080"/>
          </a:xfrm>
          <a:prstGeom prst="rect">
            <a:avLst/>
          </a:prstGeom>
          <a:pattFill prst="pct30">
            <a:fgClr>
              <a:srgbClr val="5B9BD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2</a:t>
            </a:r>
          </a:p>
        </p:txBody>
      </p:sp>
      <p:sp>
        <p:nvSpPr>
          <p:cNvPr id="118" name="Rectangle 9"/>
          <p:cNvSpPr/>
          <p:nvPr/>
        </p:nvSpPr>
        <p:spPr>
          <a:xfrm>
            <a:off x="7000006" y="1149924"/>
            <a:ext cx="640080" cy="640080"/>
          </a:xfrm>
          <a:prstGeom prst="rect">
            <a:avLst/>
          </a:prstGeom>
          <a:pattFill prst="pct30">
            <a:fgClr>
              <a:srgbClr val="5B9BD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</a:t>
            </a:r>
          </a:p>
        </p:txBody>
      </p:sp>
      <p:sp>
        <p:nvSpPr>
          <p:cNvPr id="119" name="Rectangle 10"/>
          <p:cNvSpPr/>
          <p:nvPr/>
        </p:nvSpPr>
        <p:spPr>
          <a:xfrm>
            <a:off x="8284292" y="1149924"/>
            <a:ext cx="640080" cy="640080"/>
          </a:xfrm>
          <a:prstGeom prst="rect">
            <a:avLst/>
          </a:prstGeom>
          <a:pattFill prst="pct30">
            <a:fgClr>
              <a:srgbClr val="5B9BD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3</a:t>
            </a:r>
          </a:p>
        </p:txBody>
      </p:sp>
      <p:sp>
        <p:nvSpPr>
          <p:cNvPr id="120" name="Rectangle 11"/>
          <p:cNvSpPr/>
          <p:nvPr/>
        </p:nvSpPr>
        <p:spPr>
          <a:xfrm>
            <a:off x="8926435" y="1149924"/>
            <a:ext cx="640080" cy="640080"/>
          </a:xfrm>
          <a:prstGeom prst="rect">
            <a:avLst/>
          </a:prstGeom>
          <a:pattFill prst="pct30">
            <a:fgClr>
              <a:srgbClr val="5B9BD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4</a:t>
            </a:r>
          </a:p>
        </p:txBody>
      </p:sp>
      <p:sp>
        <p:nvSpPr>
          <p:cNvPr id="121" name="Rectangle 12"/>
          <p:cNvSpPr/>
          <p:nvPr/>
        </p:nvSpPr>
        <p:spPr>
          <a:xfrm>
            <a:off x="7642149" y="1919767"/>
            <a:ext cx="640080" cy="640080"/>
          </a:xfrm>
          <a:prstGeom prst="rect">
            <a:avLst/>
          </a:prstGeom>
          <a:pattFill prst="ltDnDiag">
            <a:fgClr>
              <a:srgbClr val="ED7D31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7</a:t>
            </a:r>
          </a:p>
        </p:txBody>
      </p:sp>
      <p:sp>
        <p:nvSpPr>
          <p:cNvPr id="122" name="Rectangle 13"/>
          <p:cNvSpPr/>
          <p:nvPr/>
        </p:nvSpPr>
        <p:spPr>
          <a:xfrm>
            <a:off x="7000006" y="1919767"/>
            <a:ext cx="640080" cy="640080"/>
          </a:xfrm>
          <a:prstGeom prst="rect">
            <a:avLst/>
          </a:prstGeom>
          <a:pattFill prst="ltDnDiag">
            <a:fgClr>
              <a:srgbClr val="ED7D31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6</a:t>
            </a:r>
          </a:p>
        </p:txBody>
      </p:sp>
      <p:sp>
        <p:nvSpPr>
          <p:cNvPr id="123" name="Rectangle 14"/>
          <p:cNvSpPr/>
          <p:nvPr/>
        </p:nvSpPr>
        <p:spPr>
          <a:xfrm>
            <a:off x="8284292" y="1919767"/>
            <a:ext cx="640080" cy="640080"/>
          </a:xfrm>
          <a:prstGeom prst="rect">
            <a:avLst/>
          </a:prstGeom>
          <a:pattFill prst="ltDnDiag">
            <a:fgClr>
              <a:srgbClr val="ED7D31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8</a:t>
            </a:r>
          </a:p>
        </p:txBody>
      </p:sp>
      <p:sp>
        <p:nvSpPr>
          <p:cNvPr id="124" name="Rectangle 15"/>
          <p:cNvSpPr/>
          <p:nvPr/>
        </p:nvSpPr>
        <p:spPr>
          <a:xfrm>
            <a:off x="8926435" y="1919767"/>
            <a:ext cx="640080" cy="640080"/>
          </a:xfrm>
          <a:prstGeom prst="rect">
            <a:avLst/>
          </a:prstGeom>
          <a:pattFill prst="ltDnDiag">
            <a:fgClr>
              <a:srgbClr val="ED7D31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9</a:t>
            </a:r>
          </a:p>
        </p:txBody>
      </p:sp>
      <p:sp>
        <p:nvSpPr>
          <p:cNvPr id="127" name="Rectangle 16"/>
          <p:cNvSpPr/>
          <p:nvPr/>
        </p:nvSpPr>
        <p:spPr>
          <a:xfrm>
            <a:off x="7642149" y="2688462"/>
            <a:ext cx="640080" cy="640080"/>
          </a:xfrm>
          <a:prstGeom prst="rect">
            <a:avLst/>
          </a:prstGeom>
          <a:pattFill prst="ltHorz">
            <a:fgClr>
              <a:srgbClr val="A5A5A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12</a:t>
            </a:r>
          </a:p>
        </p:txBody>
      </p:sp>
      <p:sp>
        <p:nvSpPr>
          <p:cNvPr id="128" name="Rectangle 17"/>
          <p:cNvSpPr/>
          <p:nvPr/>
        </p:nvSpPr>
        <p:spPr>
          <a:xfrm>
            <a:off x="7000006" y="2688462"/>
            <a:ext cx="640080" cy="640080"/>
          </a:xfrm>
          <a:prstGeom prst="rect">
            <a:avLst/>
          </a:prstGeom>
          <a:pattFill prst="ltHorz">
            <a:fgClr>
              <a:srgbClr val="A5A5A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11</a:t>
            </a:r>
          </a:p>
        </p:txBody>
      </p:sp>
      <p:sp>
        <p:nvSpPr>
          <p:cNvPr id="130" name="Rectangle 18"/>
          <p:cNvSpPr/>
          <p:nvPr/>
        </p:nvSpPr>
        <p:spPr>
          <a:xfrm>
            <a:off x="8284292" y="2688462"/>
            <a:ext cx="640080" cy="640080"/>
          </a:xfrm>
          <a:prstGeom prst="rect">
            <a:avLst/>
          </a:prstGeom>
          <a:pattFill prst="ltHorz">
            <a:fgClr>
              <a:srgbClr val="A5A5A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13</a:t>
            </a:r>
          </a:p>
        </p:txBody>
      </p:sp>
      <p:sp>
        <p:nvSpPr>
          <p:cNvPr id="131" name="Rectangle 19"/>
          <p:cNvSpPr/>
          <p:nvPr/>
        </p:nvSpPr>
        <p:spPr>
          <a:xfrm>
            <a:off x="8926435" y="2688462"/>
            <a:ext cx="640080" cy="640080"/>
          </a:xfrm>
          <a:prstGeom prst="rect">
            <a:avLst/>
          </a:prstGeom>
          <a:pattFill prst="ltHorz">
            <a:fgClr>
              <a:srgbClr val="A5A5A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14</a:t>
            </a:r>
          </a:p>
        </p:txBody>
      </p:sp>
      <p:sp>
        <p:nvSpPr>
          <p:cNvPr id="132" name="Rectangle 21"/>
          <p:cNvSpPr/>
          <p:nvPr/>
        </p:nvSpPr>
        <p:spPr>
          <a:xfrm>
            <a:off x="6357863" y="1919767"/>
            <a:ext cx="640080" cy="640080"/>
          </a:xfrm>
          <a:prstGeom prst="rect">
            <a:avLst/>
          </a:prstGeom>
          <a:pattFill prst="ltDnDiag">
            <a:fgClr>
              <a:srgbClr val="ED7D31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5</a:t>
            </a:r>
          </a:p>
        </p:txBody>
      </p:sp>
      <p:sp>
        <p:nvSpPr>
          <p:cNvPr id="133" name="Rectangle 22"/>
          <p:cNvSpPr/>
          <p:nvPr/>
        </p:nvSpPr>
        <p:spPr>
          <a:xfrm>
            <a:off x="6357863" y="2688462"/>
            <a:ext cx="640080" cy="640080"/>
          </a:xfrm>
          <a:prstGeom prst="rect">
            <a:avLst/>
          </a:prstGeom>
          <a:pattFill prst="ltHorz">
            <a:fgClr>
              <a:srgbClr val="A5A5A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10</a:t>
            </a:r>
          </a:p>
        </p:txBody>
      </p:sp>
      <p:sp>
        <p:nvSpPr>
          <p:cNvPr id="134" name="Rectangle 39"/>
          <p:cNvSpPr/>
          <p:nvPr/>
        </p:nvSpPr>
        <p:spPr>
          <a:xfrm>
            <a:off x="3842045" y="1149924"/>
            <a:ext cx="640080" cy="64008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0</a:t>
            </a:r>
          </a:p>
        </p:txBody>
      </p:sp>
      <p:sp>
        <p:nvSpPr>
          <p:cNvPr id="135" name="Rectangle 40"/>
          <p:cNvSpPr/>
          <p:nvPr/>
        </p:nvSpPr>
        <p:spPr>
          <a:xfrm>
            <a:off x="5126331" y="1149924"/>
            <a:ext cx="640080" cy="64008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2</a:t>
            </a:r>
          </a:p>
        </p:txBody>
      </p:sp>
      <p:sp>
        <p:nvSpPr>
          <p:cNvPr id="136" name="Rectangle 43"/>
          <p:cNvSpPr/>
          <p:nvPr/>
        </p:nvSpPr>
        <p:spPr>
          <a:xfrm>
            <a:off x="4484188" y="1149924"/>
            <a:ext cx="640080" cy="64008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</a:t>
            </a:r>
          </a:p>
        </p:txBody>
      </p:sp>
      <p:sp>
        <p:nvSpPr>
          <p:cNvPr id="137" name="Rectangle 39"/>
          <p:cNvSpPr/>
          <p:nvPr/>
        </p:nvSpPr>
        <p:spPr>
          <a:xfrm>
            <a:off x="9560855" y="1151715"/>
            <a:ext cx="640080" cy="640080"/>
          </a:xfrm>
          <a:prstGeom prst="rect">
            <a:avLst/>
          </a:prstGeom>
          <a:pattFill prst="pct30">
            <a:fgClr>
              <a:srgbClr val="5B9BD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sz="2400" dirty="0">
                <a:solidFill>
                  <a:sysClr val="windowText" lastClr="000000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′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0</a:t>
            </a:r>
          </a:p>
        </p:txBody>
      </p:sp>
      <p:sp>
        <p:nvSpPr>
          <p:cNvPr id="138" name="Rectangle 40"/>
          <p:cNvSpPr/>
          <p:nvPr/>
        </p:nvSpPr>
        <p:spPr>
          <a:xfrm>
            <a:off x="10845141" y="1151715"/>
            <a:ext cx="640080" cy="640080"/>
          </a:xfrm>
          <a:prstGeom prst="rect">
            <a:avLst/>
          </a:prstGeom>
          <a:pattFill prst="pct30">
            <a:fgClr>
              <a:srgbClr val="5B9BD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sz="2400" dirty="0">
                <a:solidFill>
                  <a:sysClr val="windowText" lastClr="000000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′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2</a:t>
            </a:r>
          </a:p>
        </p:txBody>
      </p:sp>
      <p:sp>
        <p:nvSpPr>
          <p:cNvPr id="139" name="Rectangle 43"/>
          <p:cNvSpPr/>
          <p:nvPr/>
        </p:nvSpPr>
        <p:spPr>
          <a:xfrm>
            <a:off x="10202998" y="1151715"/>
            <a:ext cx="640080" cy="640080"/>
          </a:xfrm>
          <a:prstGeom prst="rect">
            <a:avLst/>
          </a:prstGeom>
          <a:pattFill prst="pct30">
            <a:fgClr>
              <a:srgbClr val="5B9BD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sz="2400" dirty="0">
                <a:solidFill>
                  <a:sysClr val="windowText" lastClr="000000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′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</a:t>
            </a:r>
          </a:p>
        </p:txBody>
      </p:sp>
      <p:sp>
        <p:nvSpPr>
          <p:cNvPr id="140" name="Rectangle 44"/>
          <p:cNvSpPr/>
          <p:nvPr/>
        </p:nvSpPr>
        <p:spPr>
          <a:xfrm>
            <a:off x="10845141" y="1918515"/>
            <a:ext cx="640080" cy="640080"/>
          </a:xfrm>
          <a:prstGeom prst="rect">
            <a:avLst/>
          </a:prstGeom>
          <a:pattFill prst="ltDnDiag">
            <a:fgClr>
              <a:srgbClr val="ED7D31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sz="2400" dirty="0">
                <a:solidFill>
                  <a:sysClr val="windowText" lastClr="000000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′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5</a:t>
            </a:r>
          </a:p>
        </p:txBody>
      </p:sp>
      <p:sp>
        <p:nvSpPr>
          <p:cNvPr id="141" name="Rectangle 45"/>
          <p:cNvSpPr/>
          <p:nvPr/>
        </p:nvSpPr>
        <p:spPr>
          <a:xfrm>
            <a:off x="10202998" y="1918515"/>
            <a:ext cx="640080" cy="640080"/>
          </a:xfrm>
          <a:prstGeom prst="rect">
            <a:avLst/>
          </a:prstGeom>
          <a:pattFill prst="ltDnDiag">
            <a:fgClr>
              <a:srgbClr val="ED7D31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sz="2400" dirty="0">
                <a:solidFill>
                  <a:sysClr val="windowText" lastClr="000000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′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4</a:t>
            </a:r>
          </a:p>
        </p:txBody>
      </p:sp>
      <p:sp>
        <p:nvSpPr>
          <p:cNvPr id="142" name="Rectangle 49"/>
          <p:cNvSpPr/>
          <p:nvPr/>
        </p:nvSpPr>
        <p:spPr>
          <a:xfrm>
            <a:off x="9560855" y="1918515"/>
            <a:ext cx="640080" cy="640080"/>
          </a:xfrm>
          <a:prstGeom prst="rect">
            <a:avLst/>
          </a:prstGeom>
          <a:pattFill prst="ltDnDiag">
            <a:fgClr>
              <a:srgbClr val="ED7D31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sz="2400" dirty="0">
                <a:solidFill>
                  <a:sysClr val="windowText" lastClr="000000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′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3</a:t>
            </a:r>
          </a:p>
        </p:txBody>
      </p:sp>
      <p:sp>
        <p:nvSpPr>
          <p:cNvPr id="143" name="Rectangle 50"/>
          <p:cNvSpPr/>
          <p:nvPr/>
        </p:nvSpPr>
        <p:spPr>
          <a:xfrm>
            <a:off x="9560855" y="2688915"/>
            <a:ext cx="640080" cy="640080"/>
          </a:xfrm>
          <a:prstGeom prst="rect">
            <a:avLst/>
          </a:prstGeom>
          <a:pattFill prst="ltHorz">
            <a:fgClr>
              <a:srgbClr val="A5A5A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P</a:t>
            </a:r>
            <a:r>
              <a:rPr lang="en-US" sz="2400" dirty="0">
                <a:solidFill>
                  <a:sysClr val="windowText" lastClr="000000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′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6</a:t>
            </a:r>
          </a:p>
        </p:txBody>
      </p:sp>
      <p:sp>
        <p:nvSpPr>
          <p:cNvPr id="35" name="矩形 34"/>
          <p:cNvSpPr/>
          <p:nvPr/>
        </p:nvSpPr>
        <p:spPr>
          <a:xfrm>
            <a:off x="521970" y="1224280"/>
            <a:ext cx="2592000" cy="468000"/>
          </a:xfrm>
          <a:prstGeom prst="rect">
            <a:avLst/>
          </a:prstGeom>
          <a:noFill/>
          <a:ln w="31750" cap="flat" cmpd="sng" algn="ctr">
            <a:solidFill>
              <a:srgbClr val="FF0000">
                <a:alpha val="97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2" name="矩形 101"/>
          <p:cNvSpPr/>
          <p:nvPr/>
        </p:nvSpPr>
        <p:spPr>
          <a:xfrm>
            <a:off x="3940810" y="1224280"/>
            <a:ext cx="1908000" cy="468000"/>
          </a:xfrm>
          <a:prstGeom prst="rect">
            <a:avLst/>
          </a:prstGeom>
          <a:noFill/>
          <a:ln w="31750" cap="flat" cmpd="sng" algn="ctr">
            <a:solidFill>
              <a:srgbClr val="FF0000">
                <a:alpha val="97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9" name="TextBox 57"/>
          <p:cNvSpPr txBox="1"/>
          <p:nvPr/>
        </p:nvSpPr>
        <p:spPr>
          <a:xfrm>
            <a:off x="3535501" y="1394172"/>
            <a:ext cx="579539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ysClr val="windowText" lastClr="000000"/>
                </a:solidFill>
              </a:rPr>
              <a:t>√</a:t>
            </a:r>
          </a:p>
        </p:txBody>
      </p:sp>
      <p:sp>
        <p:nvSpPr>
          <p:cNvPr id="92" name="TextBox 62"/>
          <p:cNvSpPr txBox="1"/>
          <p:nvPr/>
        </p:nvSpPr>
        <p:spPr>
          <a:xfrm>
            <a:off x="973149" y="3718616"/>
            <a:ext cx="579539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ysClr val="windowText" lastClr="000000"/>
                </a:solidFill>
              </a:rPr>
              <a:t>√</a:t>
            </a:r>
          </a:p>
        </p:txBody>
      </p:sp>
      <p:sp>
        <p:nvSpPr>
          <p:cNvPr id="90" name="TextBox 59"/>
          <p:cNvSpPr txBox="1"/>
          <p:nvPr/>
        </p:nvSpPr>
        <p:spPr>
          <a:xfrm>
            <a:off x="973149" y="2950411"/>
            <a:ext cx="579539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ysClr val="windowText" lastClr="000000"/>
                </a:solidFill>
              </a:rPr>
              <a:t>√</a:t>
            </a:r>
          </a:p>
        </p:txBody>
      </p:sp>
      <p:sp>
        <p:nvSpPr>
          <p:cNvPr id="91" name="TextBox 61"/>
          <p:cNvSpPr txBox="1"/>
          <p:nvPr/>
        </p:nvSpPr>
        <p:spPr>
          <a:xfrm>
            <a:off x="1613370" y="2950411"/>
            <a:ext cx="579539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ysClr val="windowText" lastClr="000000"/>
                </a:solidFill>
              </a:rPr>
              <a:t>√</a:t>
            </a:r>
          </a:p>
        </p:txBody>
      </p:sp>
      <p:sp>
        <p:nvSpPr>
          <p:cNvPr id="126" name="矩形 125"/>
          <p:cNvSpPr/>
          <p:nvPr/>
        </p:nvSpPr>
        <p:spPr>
          <a:xfrm>
            <a:off x="6283325" y="1230630"/>
            <a:ext cx="5328000" cy="468000"/>
          </a:xfrm>
          <a:prstGeom prst="rect">
            <a:avLst/>
          </a:prstGeom>
          <a:noFill/>
          <a:ln w="31750" cap="flat" cmpd="sng" algn="ctr">
            <a:solidFill>
              <a:srgbClr val="FF0000">
                <a:alpha val="97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/>
        </p:nvSpPr>
        <p:spPr>
          <a:xfrm>
            <a:off x="609600" y="5232400"/>
            <a:ext cx="10970260" cy="1320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2400"/>
              <a:t>Example: RS(4, 3) to RS(5, 3) in </a:t>
            </a:r>
            <a:r>
              <a:rPr lang="en-US" altLang="zh-CN" sz="2400">
                <a:solidFill>
                  <a:srgbClr val="FF0000"/>
                </a:solidFill>
              </a:rPr>
              <a:t>ERS with row-major order placement</a:t>
            </a:r>
            <a:endParaRPr lang="en-US" altLang="zh-CN" sz="2400"/>
          </a:p>
          <a:p>
            <a:pPr lvl="1"/>
            <a:r>
              <a:rPr lang="en-US" altLang="zh-CN" sz="2000"/>
              <a:t>s</a:t>
            </a:r>
            <a:r>
              <a:rPr lang="en-US" altLang="zh-CN" sz="2000" baseline="-25000"/>
              <a:t>0</a:t>
            </a:r>
            <a:r>
              <a:rPr lang="en-US" altLang="zh-CN" sz="2000"/>
              <a:t> encoded using G</a:t>
            </a:r>
            <a:r>
              <a:rPr lang="en-US" altLang="zh-CN" sz="2000" baseline="-25000"/>
              <a:t>3</a:t>
            </a:r>
            <a:r>
              <a:rPr lang="en-US" altLang="zh-CN" sz="2000" baseline="-25000">
                <a:latin typeface="Arial" panose="020B0604020202020204" pitchFamily="34" charset="0"/>
              </a:rPr>
              <a:t>×5</a:t>
            </a:r>
            <a:r>
              <a:rPr lang="en-US" altLang="zh-CN" sz="2000">
                <a:latin typeface="Arial" panose="020B0604020202020204" pitchFamily="34" charset="0"/>
              </a:rPr>
              <a:t>, s'</a:t>
            </a:r>
            <a:r>
              <a:rPr lang="en-US" altLang="zh-CN" sz="2000" baseline="-25000">
                <a:latin typeface="Arial" panose="020B0604020202020204" pitchFamily="34" charset="0"/>
              </a:rPr>
              <a:t>0</a:t>
            </a:r>
            <a:r>
              <a:rPr lang="en-US" altLang="zh-CN" sz="2000">
                <a:latin typeface="Arial" panose="020B0604020202020204" pitchFamily="34" charset="0"/>
              </a:rPr>
              <a:t> encoded using G</a:t>
            </a:r>
            <a:r>
              <a:rPr lang="en-US" altLang="zh-CN" sz="2000" baseline="-25000">
                <a:latin typeface="Arial" panose="020B0604020202020204" pitchFamily="34" charset="0"/>
              </a:rPr>
              <a:t>3×5</a:t>
            </a:r>
            <a:endParaRPr lang="en-US" altLang="zh-CN" sz="2000">
              <a:latin typeface="Arial" panose="020B0604020202020204" pitchFamily="34" charset="0"/>
            </a:endParaRPr>
          </a:p>
          <a:p>
            <a:pPr lvl="1"/>
            <a:r>
              <a:rPr lang="en-US" altLang="zh-CN" sz="2000"/>
              <a:t>Increase number of overlapping data blocks</a:t>
            </a:r>
          </a:p>
          <a:p>
            <a:pPr lvl="1"/>
            <a:r>
              <a:rPr lang="en-US" altLang="zh-CN" sz="2000"/>
              <a:t>Required blocks: </a:t>
            </a:r>
            <a:r>
              <a:rPr lang="en-US" altLang="zh-CN" sz="2000">
                <a:solidFill>
                  <a:srgbClr val="FF0000"/>
                </a:solidFill>
              </a:rPr>
              <a:t>non-overlapping data blocks D</a:t>
            </a:r>
            <a:r>
              <a:rPr lang="en-US" altLang="zh-CN" sz="2000" baseline="-25000">
                <a:solidFill>
                  <a:srgbClr val="FF0000"/>
                </a:solidFill>
              </a:rPr>
              <a:t>4</a:t>
            </a:r>
            <a:r>
              <a:rPr lang="en-US" altLang="zh-CN" sz="2000">
                <a:solidFill>
                  <a:srgbClr val="FF0000"/>
                </a:solidFill>
              </a:rPr>
              <a:t>, D</a:t>
            </a:r>
            <a:r>
              <a:rPr lang="en-US" altLang="zh-CN" sz="2000" baseline="-25000">
                <a:solidFill>
                  <a:srgbClr val="FF0000"/>
                </a:solidFill>
              </a:rPr>
              <a:t>10</a:t>
            </a:r>
            <a:r>
              <a:rPr lang="en-US" altLang="zh-CN" sz="2000">
                <a:solidFill>
                  <a:srgbClr val="FF0000"/>
                </a:solidFill>
              </a:rPr>
              <a:t>, D</a:t>
            </a:r>
            <a:r>
              <a:rPr lang="en-US" altLang="zh-CN" sz="2000" baseline="-25000">
                <a:solidFill>
                  <a:srgbClr val="FF0000"/>
                </a:solidFill>
              </a:rPr>
              <a:t>11</a:t>
            </a:r>
            <a:r>
              <a:rPr lang="en-US" altLang="zh-CN" sz="2000">
                <a:solidFill>
                  <a:srgbClr val="FF0000"/>
                </a:solidFill>
              </a:rPr>
              <a:t>, D</a:t>
            </a:r>
            <a:r>
              <a:rPr lang="en-US" altLang="zh-CN" sz="2000" baseline="-25000">
                <a:solidFill>
                  <a:srgbClr val="FF0000"/>
                </a:solidFill>
              </a:rPr>
              <a:t>15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Encoding Matrix Design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24" name="对象 23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9319845"/>
              </p:ext>
            </p:extLst>
          </p:nvPr>
        </p:nvGraphicFramePr>
        <p:xfrm>
          <a:off x="1012507" y="3910965"/>
          <a:ext cx="628650" cy="12566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r:id="rId3" imgW="355600" imgH="711200" progId="Equation.KSEE3">
                  <p:embed/>
                </p:oleObj>
              </mc:Choice>
              <mc:Fallback>
                <p:oleObj r:id="rId3" imgW="355600" imgH="711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12507" y="3910965"/>
                        <a:ext cx="628650" cy="12566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文本框 24"/>
          <p:cNvSpPr txBox="1"/>
          <p:nvPr/>
        </p:nvSpPr>
        <p:spPr>
          <a:xfrm>
            <a:off x="1842452" y="4318635"/>
            <a:ext cx="7708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/>
              <a:t>=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2172017" y="4318635"/>
            <a:ext cx="13614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i="1"/>
              <a:t>G</a:t>
            </a:r>
            <a:r>
              <a:rPr lang="en-US" altLang="zh-CN" sz="2400" i="1" baseline="-25000"/>
              <a:t>3×5</a:t>
            </a:r>
            <a:r>
              <a:rPr lang="en-US" altLang="zh-CN" sz="3200"/>
              <a:t> ×</a:t>
            </a:r>
          </a:p>
        </p:txBody>
      </p:sp>
      <p:graphicFrame>
        <p:nvGraphicFramePr>
          <p:cNvPr id="29" name="对象 28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7894417"/>
              </p:ext>
            </p:extLst>
          </p:nvPr>
        </p:nvGraphicFramePr>
        <p:xfrm>
          <a:off x="3304857" y="3530600"/>
          <a:ext cx="695960" cy="2087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r:id="rId5" imgW="381000" imgH="1143000" progId="Equation.KSEE3">
                  <p:embed/>
                </p:oleObj>
              </mc:Choice>
              <mc:Fallback>
                <p:oleObj r:id="rId5" imgW="381000" imgH="1143000" progId="Equation.KSEE3">
                  <p:embed/>
                  <p:pic>
                    <p:nvPicPr>
                      <p:cNvPr id="0" name="图片 102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04857" y="3530600"/>
                        <a:ext cx="695960" cy="20878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文本框 29"/>
          <p:cNvSpPr txBox="1"/>
          <p:nvPr/>
        </p:nvSpPr>
        <p:spPr>
          <a:xfrm>
            <a:off x="4100512" y="4318635"/>
            <a:ext cx="7708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/>
              <a:t>=</a:t>
            </a:r>
          </a:p>
        </p:txBody>
      </p:sp>
      <p:graphicFrame>
        <p:nvGraphicFramePr>
          <p:cNvPr id="31" name="对象 30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4742408"/>
              </p:ext>
            </p:extLst>
          </p:nvPr>
        </p:nvGraphicFramePr>
        <p:xfrm>
          <a:off x="4565967" y="3910965"/>
          <a:ext cx="2527935" cy="1402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r:id="rId7" imgW="1282700" imgH="711200" progId="Equation.KSEE3">
                  <p:embed/>
                </p:oleObj>
              </mc:Choice>
              <mc:Fallback>
                <p:oleObj r:id="rId7" imgW="1282700" imgH="711200" progId="Equation.KSEE3">
                  <p:embed/>
                  <p:pic>
                    <p:nvPicPr>
                      <p:cNvPr id="0" name="图片 1029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65967" y="3910965"/>
                        <a:ext cx="2527935" cy="1402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对象 34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4257177"/>
              </p:ext>
            </p:extLst>
          </p:nvPr>
        </p:nvGraphicFramePr>
        <p:xfrm>
          <a:off x="7540307" y="3530600"/>
          <a:ext cx="695960" cy="2087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r:id="rId9" imgW="381000" imgH="1143000" progId="Equation.KSEE3">
                  <p:embed/>
                </p:oleObj>
              </mc:Choice>
              <mc:Fallback>
                <p:oleObj r:id="rId9" imgW="381000" imgH="1143000" progId="Equation.KSEE3">
                  <p:embed/>
                  <p:pic>
                    <p:nvPicPr>
                      <p:cNvPr id="0" name="图片 1028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540307" y="3530600"/>
                        <a:ext cx="695960" cy="20878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对象 1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3338411"/>
              </p:ext>
            </p:extLst>
          </p:nvPr>
        </p:nvGraphicFramePr>
        <p:xfrm>
          <a:off x="3279457" y="1295400"/>
          <a:ext cx="695960" cy="2087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5" r:id="rId11" imgW="381000" imgH="1143000" progId="Equation.KSEE3">
                  <p:embed/>
                </p:oleObj>
              </mc:Choice>
              <mc:Fallback>
                <p:oleObj r:id="rId11" imgW="381000" imgH="1143000" progId="Equation.KSEE3">
                  <p:embed/>
                  <p:pic>
                    <p:nvPicPr>
                      <p:cNvPr id="0" name="图片 1028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279457" y="1295400"/>
                        <a:ext cx="695960" cy="20878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文本框 26"/>
          <p:cNvSpPr txBox="1"/>
          <p:nvPr/>
        </p:nvSpPr>
        <p:spPr>
          <a:xfrm>
            <a:off x="4075112" y="2083435"/>
            <a:ext cx="7708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/>
              <a:t>=</a:t>
            </a:r>
          </a:p>
        </p:txBody>
      </p:sp>
      <p:graphicFrame>
        <p:nvGraphicFramePr>
          <p:cNvPr id="28" name="对象 27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6537607"/>
              </p:ext>
            </p:extLst>
          </p:nvPr>
        </p:nvGraphicFramePr>
        <p:xfrm>
          <a:off x="4540567" y="1675765"/>
          <a:ext cx="2527935" cy="1402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r:id="rId13" imgW="1282700" imgH="711200" progId="Equation.KSEE3">
                  <p:embed/>
                </p:oleObj>
              </mc:Choice>
              <mc:Fallback>
                <p:oleObj r:id="rId13" imgW="1282700" imgH="711200" progId="Equation.KSEE3">
                  <p:embed/>
                  <p:pic>
                    <p:nvPicPr>
                      <p:cNvPr id="0" name="图片 1029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40567" y="1675765"/>
                        <a:ext cx="2527935" cy="1402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对象 38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6926022"/>
              </p:ext>
            </p:extLst>
          </p:nvPr>
        </p:nvGraphicFramePr>
        <p:xfrm>
          <a:off x="7540307" y="1295400"/>
          <a:ext cx="695960" cy="2087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r:id="rId14" imgW="381000" imgH="1143000" progId="Equation.KSEE3">
                  <p:embed/>
                </p:oleObj>
              </mc:Choice>
              <mc:Fallback>
                <p:oleObj r:id="rId14" imgW="381000" imgH="1143000" progId="Equation.KSEE3">
                  <p:embed/>
                  <p:pic>
                    <p:nvPicPr>
                      <p:cNvPr id="0" name="图片 1028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7540307" y="1295400"/>
                        <a:ext cx="695960" cy="20878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内容占位符 2"/>
          <p:cNvSpPr>
            <a:spLocks noGrp="1"/>
          </p:cNvSpPr>
          <p:nvPr/>
        </p:nvSpPr>
        <p:spPr>
          <a:xfrm>
            <a:off x="609600" y="5765800"/>
            <a:ext cx="10970260" cy="1092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dirty="0"/>
              <a:t>Every k = 4 data blocks encoded using </a:t>
            </a:r>
            <a:r>
              <a:rPr lang="en-US" altLang="zh-CN" dirty="0" err="1"/>
              <a:t>G</a:t>
            </a:r>
            <a:r>
              <a:rPr lang="en-US" altLang="zh-CN" baseline="-25000" dirty="0" err="1"/>
              <a:t>m</a:t>
            </a:r>
            <a:r>
              <a:rPr lang="en-US" altLang="zh-CN" baseline="-25000" dirty="0" err="1">
                <a:latin typeface="Arial" panose="020B0604020202020204" pitchFamily="34" charset="0"/>
              </a:rPr>
              <a:t>×k</a:t>
            </a:r>
            <a:r>
              <a:rPr lang="en-US" altLang="zh-CN" baseline="-25000" dirty="0">
                <a:latin typeface="Arial" panose="020B0604020202020204" pitchFamily="34" charset="0"/>
              </a:rPr>
              <a:t>'</a:t>
            </a:r>
            <a:r>
              <a:rPr lang="en-US" altLang="zh-CN" dirty="0">
                <a:latin typeface="Arial" panose="020B0604020202020204" pitchFamily="34" charset="0"/>
              </a:rPr>
              <a:t> = </a:t>
            </a:r>
            <a:r>
              <a:rPr lang="en-US" altLang="zh-CN" dirty="0">
                <a:sym typeface="+mn-ea"/>
              </a:rPr>
              <a:t>G</a:t>
            </a:r>
            <a:r>
              <a:rPr lang="en-US" altLang="zh-CN" baseline="-25000" dirty="0">
                <a:sym typeface="+mn-ea"/>
              </a:rPr>
              <a:t>3</a:t>
            </a:r>
            <a:r>
              <a:rPr lang="en-US" altLang="zh-CN" baseline="-25000" dirty="0">
                <a:latin typeface="Arial" panose="020B0604020202020204" pitchFamily="34" charset="0"/>
                <a:sym typeface="+mn-ea"/>
              </a:rPr>
              <a:t>×5</a:t>
            </a:r>
            <a:endParaRPr lang="en-US" altLang="zh-CN" baseline="-25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842452" y="2073910"/>
            <a:ext cx="7708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/>
              <a:t>=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2172017" y="2073910"/>
            <a:ext cx="13614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i="1"/>
              <a:t>G</a:t>
            </a:r>
            <a:r>
              <a:rPr lang="en-US" altLang="zh-CN" sz="2400" i="1" baseline="-25000"/>
              <a:t>3×5</a:t>
            </a:r>
            <a:r>
              <a:rPr lang="en-US" altLang="zh-CN" sz="3200"/>
              <a:t> ×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7095172" y="4315460"/>
            <a:ext cx="13614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/>
              <a:t>×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7069772" y="2080260"/>
            <a:ext cx="13614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/>
              <a:t>×</a:t>
            </a:r>
          </a:p>
        </p:txBody>
      </p:sp>
      <p:graphicFrame>
        <p:nvGraphicFramePr>
          <p:cNvPr id="14" name="对象 13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3450780"/>
              </p:ext>
            </p:extLst>
          </p:nvPr>
        </p:nvGraphicFramePr>
        <p:xfrm>
          <a:off x="1016317" y="1718310"/>
          <a:ext cx="658495" cy="1316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r:id="rId16" imgW="355600" imgH="711200" progId="Equation.KSEE3">
                  <p:embed/>
                </p:oleObj>
              </mc:Choice>
              <mc:Fallback>
                <p:oleObj r:id="rId16" imgW="355600" imgH="711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016317" y="1718310"/>
                        <a:ext cx="658495" cy="13169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Redundancy Transitioning Process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16</a:t>
            </a:fld>
            <a:endParaRPr lang="en-US"/>
          </a:p>
        </p:txBody>
      </p:sp>
      <p:sp>
        <p:nvSpPr>
          <p:cNvPr id="9" name="文本框 8"/>
          <p:cNvSpPr txBox="1"/>
          <p:nvPr/>
        </p:nvSpPr>
        <p:spPr>
          <a:xfrm>
            <a:off x="1659255" y="1854200"/>
            <a:ext cx="7708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/>
              <a:t>=</a:t>
            </a:r>
          </a:p>
        </p:txBody>
      </p:sp>
      <p:graphicFrame>
        <p:nvGraphicFramePr>
          <p:cNvPr id="14" name="对象 13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797560" y="1498600"/>
          <a:ext cx="729615" cy="1316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8" r:id="rId3" imgW="393700" imgH="711200" progId="Equation.KSEE3">
                  <p:embed/>
                </p:oleObj>
              </mc:Choice>
              <mc:Fallback>
                <p:oleObj r:id="rId3" imgW="393700" imgH="711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97560" y="1498600"/>
                        <a:ext cx="729615" cy="13169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204720" y="1498600"/>
          <a:ext cx="658495" cy="1316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9" r:id="rId5" imgW="355600" imgH="711200" progId="Equation.KSEE3">
                  <p:embed/>
                </p:oleObj>
              </mc:Choice>
              <mc:Fallback>
                <p:oleObj r:id="rId5" imgW="355600" imgH="711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04720" y="1498600"/>
                        <a:ext cx="658495" cy="13169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文本框 37"/>
          <p:cNvSpPr txBox="1"/>
          <p:nvPr/>
        </p:nvSpPr>
        <p:spPr>
          <a:xfrm>
            <a:off x="2924175" y="1860550"/>
            <a:ext cx="13614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/>
              <a:t>+</a:t>
            </a:r>
          </a:p>
        </p:txBody>
      </p:sp>
      <p:graphicFrame>
        <p:nvGraphicFramePr>
          <p:cNvPr id="8" name="对象 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3526155" y="1498600"/>
          <a:ext cx="587375" cy="1316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0" r:id="rId7" imgW="316865" imgH="711200" progId="Equation.KSEE3">
                  <p:embed/>
                </p:oleObj>
              </mc:Choice>
              <mc:Fallback>
                <p:oleObj r:id="rId7" imgW="316865" imgH="711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526155" y="1498600"/>
                        <a:ext cx="587375" cy="13169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文本框 10"/>
          <p:cNvSpPr txBox="1"/>
          <p:nvPr/>
        </p:nvSpPr>
        <p:spPr>
          <a:xfrm>
            <a:off x="4143375" y="1860550"/>
            <a:ext cx="13614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/>
              <a:t>× </a:t>
            </a:r>
            <a:r>
              <a:rPr lang="en-US" altLang="zh-CN" sz="2400" i="1"/>
              <a:t>D</a:t>
            </a:r>
            <a:r>
              <a:rPr lang="en-US" altLang="zh-CN" sz="2400" i="1" baseline="-25000"/>
              <a:t>4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1659255" y="3608705"/>
            <a:ext cx="7708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/>
              <a:t>=</a:t>
            </a:r>
          </a:p>
        </p:txBody>
      </p:sp>
      <p:graphicFrame>
        <p:nvGraphicFramePr>
          <p:cNvPr id="16" name="对象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797560" y="3253105"/>
          <a:ext cx="729615" cy="1316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1" r:id="rId9" imgW="393700" imgH="711200" progId="Equation.KSEE3">
                  <p:embed/>
                </p:oleObj>
              </mc:Choice>
              <mc:Fallback>
                <p:oleObj r:id="rId9" imgW="393700" imgH="711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97560" y="3253105"/>
                        <a:ext cx="729615" cy="13169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对象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204720" y="3253105"/>
          <a:ext cx="658495" cy="1316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2" r:id="rId11" imgW="355600" imgH="711200" progId="Equation.KSEE3">
                  <p:embed/>
                </p:oleObj>
              </mc:Choice>
              <mc:Fallback>
                <p:oleObj r:id="rId11" imgW="355600" imgH="711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204720" y="3253105"/>
                        <a:ext cx="658495" cy="13169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文本框 19"/>
          <p:cNvSpPr txBox="1"/>
          <p:nvPr/>
        </p:nvSpPr>
        <p:spPr>
          <a:xfrm>
            <a:off x="2924175" y="3615055"/>
            <a:ext cx="13614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/>
              <a:t>+</a:t>
            </a:r>
          </a:p>
        </p:txBody>
      </p:sp>
      <p:graphicFrame>
        <p:nvGraphicFramePr>
          <p:cNvPr id="21" name="对象 20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3526155" y="3253105"/>
          <a:ext cx="587375" cy="1316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3" r:id="rId13" imgW="316865" imgH="711200" progId="Equation.KSEE3">
                  <p:embed/>
                </p:oleObj>
              </mc:Choice>
              <mc:Fallback>
                <p:oleObj r:id="rId13" imgW="316865" imgH="711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526155" y="3253105"/>
                        <a:ext cx="587375" cy="13169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文本框 22"/>
          <p:cNvSpPr txBox="1"/>
          <p:nvPr/>
        </p:nvSpPr>
        <p:spPr>
          <a:xfrm>
            <a:off x="4143375" y="3615055"/>
            <a:ext cx="13614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/>
              <a:t>× </a:t>
            </a:r>
            <a:r>
              <a:rPr lang="en-US" altLang="zh-CN" sz="2400" i="1"/>
              <a:t>D</a:t>
            </a:r>
            <a:r>
              <a:rPr lang="en-US" altLang="zh-CN" sz="2400" i="1" baseline="-25000"/>
              <a:t>4</a:t>
            </a:r>
          </a:p>
        </p:txBody>
      </p:sp>
      <p:graphicFrame>
        <p:nvGraphicFramePr>
          <p:cNvPr id="24" name="对象 23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5493385" y="3253105"/>
          <a:ext cx="658495" cy="1316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4" r:id="rId14" imgW="355600" imgH="711200" progId="Equation.KSEE3">
                  <p:embed/>
                </p:oleObj>
              </mc:Choice>
              <mc:Fallback>
                <p:oleObj r:id="rId14" imgW="355600" imgH="711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5493385" y="3253105"/>
                        <a:ext cx="658495" cy="13169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文本框 25"/>
          <p:cNvSpPr txBox="1"/>
          <p:nvPr/>
        </p:nvSpPr>
        <p:spPr>
          <a:xfrm>
            <a:off x="6212840" y="3615055"/>
            <a:ext cx="13614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/>
              <a:t>+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4991100" y="3620135"/>
            <a:ext cx="13614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/>
              <a:t>+</a:t>
            </a:r>
          </a:p>
        </p:txBody>
      </p:sp>
      <p:graphicFrame>
        <p:nvGraphicFramePr>
          <p:cNvPr id="31" name="对象 30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6685280" y="3253105"/>
          <a:ext cx="940435" cy="1316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5" r:id="rId16" imgW="508000" imgH="711200" progId="Equation.KSEE3">
                  <p:embed/>
                </p:oleObj>
              </mc:Choice>
              <mc:Fallback>
                <p:oleObj r:id="rId16" imgW="508000" imgH="711200" progId="Equation.KSEE3">
                  <p:embed/>
                  <p:pic>
                    <p:nvPicPr>
                      <p:cNvPr id="0" name="图片 1025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6685280" y="3253105"/>
                        <a:ext cx="940435" cy="13169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文本框 31"/>
          <p:cNvSpPr txBox="1"/>
          <p:nvPr/>
        </p:nvSpPr>
        <p:spPr>
          <a:xfrm>
            <a:off x="7625715" y="3608705"/>
            <a:ext cx="13614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/>
              <a:t>×</a:t>
            </a:r>
            <a:endParaRPr lang="en-US" altLang="zh-CN" sz="2400" i="1" baseline="-25000"/>
          </a:p>
        </p:txBody>
      </p:sp>
      <p:graphicFrame>
        <p:nvGraphicFramePr>
          <p:cNvPr id="33" name="对象 32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8200390" y="3457575"/>
          <a:ext cx="866140" cy="9169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6" r:id="rId18" imgW="431800" imgH="457200" progId="Equation.KSEE3">
                  <p:embed/>
                </p:oleObj>
              </mc:Choice>
              <mc:Fallback>
                <p:oleObj r:id="rId18" imgW="431800" imgH="457200" progId="Equation.KSEE3">
                  <p:embed/>
                  <p:pic>
                    <p:nvPicPr>
                      <p:cNvPr id="0" name="图片 1026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8200390" y="3457575"/>
                        <a:ext cx="866140" cy="9169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内容占位符 2"/>
          <p:cNvSpPr>
            <a:spLocks noGrp="1"/>
          </p:cNvSpPr>
          <p:nvPr/>
        </p:nvSpPr>
        <p:spPr>
          <a:xfrm>
            <a:off x="609600" y="4851400"/>
            <a:ext cx="10970260" cy="1320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/>
              <a:t>Four non-overlapping data blocks (</a:t>
            </a:r>
            <a:r>
              <a:rPr lang="en-US" altLang="zh-CN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D</a:t>
            </a:r>
            <a:r>
              <a:rPr lang="en-US" altLang="zh-CN" baseline="-25000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4</a:t>
            </a:r>
            <a:r>
              <a:rPr lang="en-US" altLang="zh-CN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, D</a:t>
            </a:r>
            <a:r>
              <a:rPr lang="en-US" altLang="zh-CN" baseline="-25000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10</a:t>
            </a:r>
            <a:r>
              <a:rPr lang="en-US" altLang="zh-CN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, D</a:t>
            </a:r>
            <a:r>
              <a:rPr lang="en-US" altLang="zh-CN" baseline="-25000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11</a:t>
            </a:r>
            <a:r>
              <a:rPr lang="en-US" altLang="zh-CN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, D</a:t>
            </a:r>
            <a:r>
              <a:rPr lang="en-US" altLang="zh-CN" baseline="-25000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15</a:t>
            </a:r>
            <a:r>
              <a:rPr lang="en-US" altLang="zh-CN"/>
              <a:t>) are required for parity block updates</a:t>
            </a:r>
            <a:endParaRPr lang="en-US" altLang="zh-CN" baseline="-250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441" y="76200"/>
            <a:ext cx="10969943" cy="1143000"/>
          </a:xfrm>
        </p:spPr>
        <p:txBody>
          <a:bodyPr/>
          <a:lstStyle/>
          <a:p>
            <a:r>
              <a:rPr lang="en-US" altLang="zh-CN" dirty="0"/>
              <a:t>Data Placement Design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17</a:t>
            </a:fld>
            <a:endParaRPr lang="en-US"/>
          </a:p>
        </p:txBody>
      </p:sp>
      <p:sp>
        <p:nvSpPr>
          <p:cNvPr id="33" name="Rectangle 3"/>
          <p:cNvSpPr/>
          <p:nvPr/>
        </p:nvSpPr>
        <p:spPr>
          <a:xfrm>
            <a:off x="2021448" y="1144209"/>
            <a:ext cx="640080" cy="64008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0</a:t>
            </a:r>
          </a:p>
        </p:txBody>
      </p:sp>
      <p:sp>
        <p:nvSpPr>
          <p:cNvPr id="36" name="Rectangle 4"/>
          <p:cNvSpPr/>
          <p:nvPr/>
        </p:nvSpPr>
        <p:spPr>
          <a:xfrm>
            <a:off x="3305734" y="1144209"/>
            <a:ext cx="640080" cy="64008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2</a:t>
            </a:r>
          </a:p>
        </p:txBody>
      </p:sp>
      <p:sp>
        <p:nvSpPr>
          <p:cNvPr id="37" name="TextBox 5"/>
          <p:cNvSpPr txBox="1"/>
          <p:nvPr/>
        </p:nvSpPr>
        <p:spPr>
          <a:xfrm>
            <a:off x="2676291" y="4094477"/>
            <a:ext cx="9144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</a:p>
        </p:txBody>
      </p:sp>
      <p:sp>
        <p:nvSpPr>
          <p:cNvPr id="38" name="TextBox 6"/>
          <p:cNvSpPr txBox="1"/>
          <p:nvPr/>
        </p:nvSpPr>
        <p:spPr>
          <a:xfrm>
            <a:off x="3312084" y="4094477"/>
            <a:ext cx="9144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2</a:t>
            </a:r>
          </a:p>
        </p:txBody>
      </p:sp>
      <p:sp>
        <p:nvSpPr>
          <p:cNvPr id="39" name="TextBox 7"/>
          <p:cNvSpPr txBox="1"/>
          <p:nvPr/>
        </p:nvSpPr>
        <p:spPr>
          <a:xfrm>
            <a:off x="3954227" y="4094477"/>
            <a:ext cx="9144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3</a:t>
            </a:r>
          </a:p>
        </p:txBody>
      </p:sp>
      <p:sp>
        <p:nvSpPr>
          <p:cNvPr id="40" name="TextBox 8"/>
          <p:cNvSpPr txBox="1"/>
          <p:nvPr/>
        </p:nvSpPr>
        <p:spPr>
          <a:xfrm>
            <a:off x="4590020" y="4096971"/>
            <a:ext cx="9144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4</a:t>
            </a:r>
          </a:p>
        </p:txBody>
      </p:sp>
      <p:sp>
        <p:nvSpPr>
          <p:cNvPr id="41" name="Rectangle 9"/>
          <p:cNvSpPr/>
          <p:nvPr/>
        </p:nvSpPr>
        <p:spPr>
          <a:xfrm>
            <a:off x="2663591" y="1144209"/>
            <a:ext cx="640080" cy="64008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</a:t>
            </a:r>
          </a:p>
        </p:txBody>
      </p:sp>
      <p:sp>
        <p:nvSpPr>
          <p:cNvPr id="42" name="Rectangle 10"/>
          <p:cNvSpPr/>
          <p:nvPr/>
        </p:nvSpPr>
        <p:spPr>
          <a:xfrm>
            <a:off x="3947877" y="1144209"/>
            <a:ext cx="640080" cy="64008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3</a:t>
            </a:r>
          </a:p>
        </p:txBody>
      </p:sp>
      <p:sp>
        <p:nvSpPr>
          <p:cNvPr id="43" name="Rectangle 11"/>
          <p:cNvSpPr/>
          <p:nvPr/>
        </p:nvSpPr>
        <p:spPr>
          <a:xfrm>
            <a:off x="4590020" y="1144209"/>
            <a:ext cx="640080" cy="640080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16</a:t>
            </a:r>
          </a:p>
        </p:txBody>
      </p:sp>
      <p:sp>
        <p:nvSpPr>
          <p:cNvPr id="44" name="Rectangle 12"/>
          <p:cNvSpPr/>
          <p:nvPr/>
        </p:nvSpPr>
        <p:spPr>
          <a:xfrm>
            <a:off x="3305734" y="1914052"/>
            <a:ext cx="640080" cy="640080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5</a:t>
            </a:r>
          </a:p>
        </p:txBody>
      </p:sp>
      <p:sp>
        <p:nvSpPr>
          <p:cNvPr id="45" name="Rectangle 13"/>
          <p:cNvSpPr/>
          <p:nvPr/>
        </p:nvSpPr>
        <p:spPr>
          <a:xfrm>
            <a:off x="2663591" y="1914052"/>
            <a:ext cx="640080" cy="640080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4</a:t>
            </a:r>
          </a:p>
        </p:txBody>
      </p:sp>
      <p:sp>
        <p:nvSpPr>
          <p:cNvPr id="46" name="Rectangle 14"/>
          <p:cNvSpPr/>
          <p:nvPr/>
        </p:nvSpPr>
        <p:spPr>
          <a:xfrm>
            <a:off x="3947877" y="1914052"/>
            <a:ext cx="640080" cy="640080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6</a:t>
            </a:r>
          </a:p>
        </p:txBody>
      </p:sp>
      <p:sp>
        <p:nvSpPr>
          <p:cNvPr id="47" name="Rectangle 15"/>
          <p:cNvSpPr/>
          <p:nvPr/>
        </p:nvSpPr>
        <p:spPr>
          <a:xfrm>
            <a:off x="4590020" y="1914052"/>
            <a:ext cx="640080" cy="640080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7</a:t>
            </a:r>
          </a:p>
        </p:txBody>
      </p:sp>
      <p:sp>
        <p:nvSpPr>
          <p:cNvPr id="48" name="Rectangle 16"/>
          <p:cNvSpPr/>
          <p:nvPr/>
        </p:nvSpPr>
        <p:spPr>
          <a:xfrm>
            <a:off x="3305734" y="2682747"/>
            <a:ext cx="640080" cy="64008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8</a:t>
            </a:r>
          </a:p>
        </p:txBody>
      </p:sp>
      <p:sp>
        <p:nvSpPr>
          <p:cNvPr id="49" name="Rectangle 17"/>
          <p:cNvSpPr/>
          <p:nvPr/>
        </p:nvSpPr>
        <p:spPr>
          <a:xfrm>
            <a:off x="2663591" y="2682747"/>
            <a:ext cx="640080" cy="640080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18</a:t>
            </a:r>
          </a:p>
        </p:txBody>
      </p:sp>
      <p:sp>
        <p:nvSpPr>
          <p:cNvPr id="50" name="Rectangle 18"/>
          <p:cNvSpPr/>
          <p:nvPr/>
        </p:nvSpPr>
        <p:spPr>
          <a:xfrm>
            <a:off x="3947877" y="2682747"/>
            <a:ext cx="640080" cy="64008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9</a:t>
            </a:r>
          </a:p>
        </p:txBody>
      </p:sp>
      <p:sp>
        <p:nvSpPr>
          <p:cNvPr id="51" name="Rectangle 19"/>
          <p:cNvSpPr/>
          <p:nvPr/>
        </p:nvSpPr>
        <p:spPr>
          <a:xfrm>
            <a:off x="4590020" y="2682747"/>
            <a:ext cx="640080" cy="64008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10</a:t>
            </a:r>
          </a:p>
        </p:txBody>
      </p:sp>
      <p:sp>
        <p:nvSpPr>
          <p:cNvPr id="52" name="TextBox 20"/>
          <p:cNvSpPr txBox="1"/>
          <p:nvPr/>
        </p:nvSpPr>
        <p:spPr>
          <a:xfrm>
            <a:off x="2034148" y="4094477"/>
            <a:ext cx="9144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0</a:t>
            </a:r>
          </a:p>
        </p:txBody>
      </p:sp>
      <p:sp>
        <p:nvSpPr>
          <p:cNvPr id="55" name="Rectangle 21"/>
          <p:cNvSpPr/>
          <p:nvPr/>
        </p:nvSpPr>
        <p:spPr>
          <a:xfrm>
            <a:off x="2021448" y="1914052"/>
            <a:ext cx="640080" cy="640080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17</a:t>
            </a:r>
          </a:p>
        </p:txBody>
      </p:sp>
      <p:sp>
        <p:nvSpPr>
          <p:cNvPr id="56" name="Rectangle 22"/>
          <p:cNvSpPr/>
          <p:nvPr/>
        </p:nvSpPr>
        <p:spPr>
          <a:xfrm>
            <a:off x="2021448" y="2682747"/>
            <a:ext cx="640080" cy="64008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11</a:t>
            </a:r>
          </a:p>
        </p:txBody>
      </p:sp>
      <p:sp>
        <p:nvSpPr>
          <p:cNvPr id="57" name="Rectangle 23"/>
          <p:cNvSpPr/>
          <p:nvPr/>
        </p:nvSpPr>
        <p:spPr>
          <a:xfrm>
            <a:off x="3305734" y="3451442"/>
            <a:ext cx="640080" cy="640080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19</a:t>
            </a:r>
          </a:p>
        </p:txBody>
      </p:sp>
      <p:sp>
        <p:nvSpPr>
          <p:cNvPr id="58" name="Rectangle 24"/>
          <p:cNvSpPr/>
          <p:nvPr/>
        </p:nvSpPr>
        <p:spPr>
          <a:xfrm>
            <a:off x="2663591" y="3451442"/>
            <a:ext cx="640080" cy="64008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15</a:t>
            </a:r>
          </a:p>
        </p:txBody>
      </p:sp>
      <p:sp>
        <p:nvSpPr>
          <p:cNvPr id="59" name="Rectangle 25"/>
          <p:cNvSpPr/>
          <p:nvPr/>
        </p:nvSpPr>
        <p:spPr>
          <a:xfrm>
            <a:off x="3947877" y="3451442"/>
            <a:ext cx="640080" cy="64008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12</a:t>
            </a:r>
          </a:p>
        </p:txBody>
      </p:sp>
      <p:sp>
        <p:nvSpPr>
          <p:cNvPr id="60" name="Rectangle 26"/>
          <p:cNvSpPr/>
          <p:nvPr/>
        </p:nvSpPr>
        <p:spPr>
          <a:xfrm>
            <a:off x="4590020" y="3451442"/>
            <a:ext cx="640080" cy="64008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13</a:t>
            </a:r>
          </a:p>
        </p:txBody>
      </p:sp>
      <p:sp>
        <p:nvSpPr>
          <p:cNvPr id="61" name="Rectangle 27"/>
          <p:cNvSpPr/>
          <p:nvPr/>
        </p:nvSpPr>
        <p:spPr>
          <a:xfrm>
            <a:off x="2021448" y="3451442"/>
            <a:ext cx="640080" cy="64008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14</a:t>
            </a:r>
          </a:p>
        </p:txBody>
      </p:sp>
      <p:sp>
        <p:nvSpPr>
          <p:cNvPr id="62" name="TextBox 64"/>
          <p:cNvSpPr txBox="1"/>
          <p:nvPr/>
        </p:nvSpPr>
        <p:spPr>
          <a:xfrm>
            <a:off x="2117090" y="4478020"/>
            <a:ext cx="31343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Before transitioning</a:t>
            </a:r>
          </a:p>
        </p:txBody>
      </p:sp>
      <p:sp>
        <p:nvSpPr>
          <p:cNvPr id="63" name="TextBox 21"/>
          <p:cNvSpPr txBox="1"/>
          <p:nvPr/>
        </p:nvSpPr>
        <p:spPr>
          <a:xfrm>
            <a:off x="1419225" y="1268095"/>
            <a:ext cx="6089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</a:t>
            </a:r>
            <a:r>
              <a:rPr lang="en-US" sz="2800" baseline="-25000" dirty="0"/>
              <a:t>0</a:t>
            </a:r>
          </a:p>
        </p:txBody>
      </p:sp>
      <p:sp>
        <p:nvSpPr>
          <p:cNvPr id="89" name="矩形 88"/>
          <p:cNvSpPr/>
          <p:nvPr/>
        </p:nvSpPr>
        <p:spPr>
          <a:xfrm>
            <a:off x="1905000" y="1224280"/>
            <a:ext cx="2592000" cy="468000"/>
          </a:xfrm>
          <a:prstGeom prst="rect">
            <a:avLst/>
          </a:prstGeom>
          <a:noFill/>
          <a:ln w="31750" cap="flat" cmpd="sng" algn="ctr">
            <a:solidFill>
              <a:srgbClr val="FF0000">
                <a:alpha val="97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93" name="Rectangle 3"/>
          <p:cNvSpPr/>
          <p:nvPr/>
        </p:nvSpPr>
        <p:spPr>
          <a:xfrm>
            <a:off x="6245468" y="1144209"/>
            <a:ext cx="640080" cy="640080"/>
          </a:xfrm>
          <a:prstGeom prst="rect">
            <a:avLst/>
          </a:prstGeom>
          <a:pattFill prst="pct30">
            <a:fgClr>
              <a:srgbClr val="5B9BD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0</a:t>
            </a:r>
          </a:p>
        </p:txBody>
      </p:sp>
      <p:sp>
        <p:nvSpPr>
          <p:cNvPr id="94" name="Rectangle 4"/>
          <p:cNvSpPr/>
          <p:nvPr/>
        </p:nvSpPr>
        <p:spPr>
          <a:xfrm>
            <a:off x="7529754" y="1144209"/>
            <a:ext cx="640080" cy="640080"/>
          </a:xfrm>
          <a:prstGeom prst="rect">
            <a:avLst/>
          </a:prstGeom>
          <a:pattFill prst="pct30">
            <a:fgClr>
              <a:srgbClr val="5B9BD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2</a:t>
            </a:r>
          </a:p>
        </p:txBody>
      </p:sp>
      <p:sp>
        <p:nvSpPr>
          <p:cNvPr id="95" name="TextBox 5"/>
          <p:cNvSpPr txBox="1"/>
          <p:nvPr/>
        </p:nvSpPr>
        <p:spPr>
          <a:xfrm>
            <a:off x="6900311" y="4094477"/>
            <a:ext cx="9144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</a:p>
        </p:txBody>
      </p:sp>
      <p:sp>
        <p:nvSpPr>
          <p:cNvPr id="96" name="TextBox 6"/>
          <p:cNvSpPr txBox="1"/>
          <p:nvPr/>
        </p:nvSpPr>
        <p:spPr>
          <a:xfrm>
            <a:off x="7536104" y="4094477"/>
            <a:ext cx="9144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2</a:t>
            </a:r>
          </a:p>
        </p:txBody>
      </p:sp>
      <p:sp>
        <p:nvSpPr>
          <p:cNvPr id="97" name="TextBox 7"/>
          <p:cNvSpPr txBox="1"/>
          <p:nvPr/>
        </p:nvSpPr>
        <p:spPr>
          <a:xfrm>
            <a:off x="8178247" y="4094477"/>
            <a:ext cx="9144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3</a:t>
            </a:r>
          </a:p>
        </p:txBody>
      </p:sp>
      <p:sp>
        <p:nvSpPr>
          <p:cNvPr id="98" name="TextBox 8"/>
          <p:cNvSpPr txBox="1"/>
          <p:nvPr/>
        </p:nvSpPr>
        <p:spPr>
          <a:xfrm>
            <a:off x="8814040" y="4096971"/>
            <a:ext cx="9144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4</a:t>
            </a:r>
          </a:p>
        </p:txBody>
      </p:sp>
      <p:sp>
        <p:nvSpPr>
          <p:cNvPr id="99" name="Rectangle 9"/>
          <p:cNvSpPr/>
          <p:nvPr/>
        </p:nvSpPr>
        <p:spPr>
          <a:xfrm>
            <a:off x="6887611" y="1144209"/>
            <a:ext cx="640080" cy="640080"/>
          </a:xfrm>
          <a:prstGeom prst="rect">
            <a:avLst/>
          </a:prstGeom>
          <a:pattFill prst="pct30">
            <a:fgClr>
              <a:srgbClr val="5B9BD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</a:t>
            </a:r>
          </a:p>
        </p:txBody>
      </p:sp>
      <p:sp>
        <p:nvSpPr>
          <p:cNvPr id="100" name="Rectangle 10"/>
          <p:cNvSpPr/>
          <p:nvPr/>
        </p:nvSpPr>
        <p:spPr>
          <a:xfrm>
            <a:off x="8171897" y="1144209"/>
            <a:ext cx="640080" cy="640080"/>
          </a:xfrm>
          <a:prstGeom prst="rect">
            <a:avLst/>
          </a:prstGeom>
          <a:pattFill prst="pct30">
            <a:fgClr>
              <a:srgbClr val="5B9BD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3</a:t>
            </a:r>
          </a:p>
        </p:txBody>
      </p:sp>
      <p:sp>
        <p:nvSpPr>
          <p:cNvPr id="102" name="Rectangle 11"/>
          <p:cNvSpPr/>
          <p:nvPr/>
        </p:nvSpPr>
        <p:spPr>
          <a:xfrm>
            <a:off x="8814040" y="1144209"/>
            <a:ext cx="640080" cy="640080"/>
          </a:xfrm>
          <a:prstGeom prst="rect">
            <a:avLst/>
          </a:prstGeom>
          <a:pattFill prst="pct30">
            <a:fgClr>
              <a:srgbClr val="5B9BD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16</a:t>
            </a:r>
          </a:p>
        </p:txBody>
      </p:sp>
      <p:sp>
        <p:nvSpPr>
          <p:cNvPr id="103" name="Rectangle 12"/>
          <p:cNvSpPr/>
          <p:nvPr/>
        </p:nvSpPr>
        <p:spPr>
          <a:xfrm>
            <a:off x="7529754" y="1914052"/>
            <a:ext cx="640080" cy="640080"/>
          </a:xfrm>
          <a:prstGeom prst="rect">
            <a:avLst/>
          </a:prstGeom>
          <a:pattFill prst="ltDnDiag">
            <a:fgClr>
              <a:srgbClr val="ED7D31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5</a:t>
            </a:r>
          </a:p>
        </p:txBody>
      </p:sp>
      <p:sp>
        <p:nvSpPr>
          <p:cNvPr id="104" name="Rectangle 13"/>
          <p:cNvSpPr/>
          <p:nvPr/>
        </p:nvSpPr>
        <p:spPr>
          <a:xfrm>
            <a:off x="6887611" y="1914052"/>
            <a:ext cx="640080" cy="640080"/>
          </a:xfrm>
          <a:prstGeom prst="rect">
            <a:avLst/>
          </a:prstGeom>
          <a:pattFill prst="ltDnDiag">
            <a:fgClr>
              <a:srgbClr val="ED7D31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4</a:t>
            </a:r>
          </a:p>
        </p:txBody>
      </p:sp>
      <p:sp>
        <p:nvSpPr>
          <p:cNvPr id="105" name="Rectangle 14"/>
          <p:cNvSpPr/>
          <p:nvPr/>
        </p:nvSpPr>
        <p:spPr>
          <a:xfrm>
            <a:off x="8171897" y="1914052"/>
            <a:ext cx="640080" cy="640080"/>
          </a:xfrm>
          <a:prstGeom prst="rect">
            <a:avLst/>
          </a:prstGeom>
          <a:pattFill prst="ltDnDiag">
            <a:fgClr>
              <a:srgbClr val="ED7D31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6</a:t>
            </a:r>
          </a:p>
        </p:txBody>
      </p:sp>
      <p:sp>
        <p:nvSpPr>
          <p:cNvPr id="106" name="Rectangle 15"/>
          <p:cNvSpPr/>
          <p:nvPr/>
        </p:nvSpPr>
        <p:spPr>
          <a:xfrm>
            <a:off x="8814040" y="1914052"/>
            <a:ext cx="640080" cy="640080"/>
          </a:xfrm>
          <a:prstGeom prst="rect">
            <a:avLst/>
          </a:prstGeom>
          <a:pattFill prst="ltDnDiag">
            <a:fgClr>
              <a:srgbClr val="ED7D31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7</a:t>
            </a:r>
          </a:p>
        </p:txBody>
      </p:sp>
      <p:sp>
        <p:nvSpPr>
          <p:cNvPr id="107" name="Rectangle 16"/>
          <p:cNvSpPr/>
          <p:nvPr/>
        </p:nvSpPr>
        <p:spPr>
          <a:xfrm>
            <a:off x="7529754" y="2682747"/>
            <a:ext cx="640080" cy="640080"/>
          </a:xfrm>
          <a:prstGeom prst="rect">
            <a:avLst/>
          </a:prstGeom>
          <a:pattFill prst="ltHorz">
            <a:fgClr>
              <a:srgbClr val="A5A5A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8</a:t>
            </a:r>
          </a:p>
        </p:txBody>
      </p:sp>
      <p:sp>
        <p:nvSpPr>
          <p:cNvPr id="108" name="Rectangle 17"/>
          <p:cNvSpPr/>
          <p:nvPr/>
        </p:nvSpPr>
        <p:spPr>
          <a:xfrm>
            <a:off x="6887611" y="2682747"/>
            <a:ext cx="640080" cy="640080"/>
          </a:xfrm>
          <a:prstGeom prst="rect">
            <a:avLst/>
          </a:prstGeom>
          <a:pattFill prst="ltHorz">
            <a:fgClr>
              <a:srgbClr val="A5A5A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18</a:t>
            </a:r>
          </a:p>
        </p:txBody>
      </p:sp>
      <p:sp>
        <p:nvSpPr>
          <p:cNvPr id="109" name="Rectangle 18"/>
          <p:cNvSpPr/>
          <p:nvPr/>
        </p:nvSpPr>
        <p:spPr>
          <a:xfrm>
            <a:off x="8171897" y="2682747"/>
            <a:ext cx="640080" cy="640080"/>
          </a:xfrm>
          <a:prstGeom prst="rect">
            <a:avLst/>
          </a:prstGeom>
          <a:pattFill prst="ltHorz">
            <a:fgClr>
              <a:srgbClr val="A5A5A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9</a:t>
            </a:r>
          </a:p>
        </p:txBody>
      </p:sp>
      <p:sp>
        <p:nvSpPr>
          <p:cNvPr id="110" name="Rectangle 19"/>
          <p:cNvSpPr/>
          <p:nvPr/>
        </p:nvSpPr>
        <p:spPr>
          <a:xfrm>
            <a:off x="8814040" y="2682747"/>
            <a:ext cx="640080" cy="640080"/>
          </a:xfrm>
          <a:prstGeom prst="rect">
            <a:avLst/>
          </a:prstGeom>
          <a:pattFill prst="ltHorz">
            <a:fgClr>
              <a:srgbClr val="A5A5A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10</a:t>
            </a:r>
          </a:p>
        </p:txBody>
      </p:sp>
      <p:sp>
        <p:nvSpPr>
          <p:cNvPr id="111" name="TextBox 20"/>
          <p:cNvSpPr txBox="1"/>
          <p:nvPr/>
        </p:nvSpPr>
        <p:spPr>
          <a:xfrm>
            <a:off x="6258168" y="4094477"/>
            <a:ext cx="9144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0</a:t>
            </a:r>
          </a:p>
        </p:txBody>
      </p:sp>
      <p:sp>
        <p:nvSpPr>
          <p:cNvPr id="112" name="Rectangle 21"/>
          <p:cNvSpPr/>
          <p:nvPr/>
        </p:nvSpPr>
        <p:spPr>
          <a:xfrm>
            <a:off x="6245468" y="1914052"/>
            <a:ext cx="640080" cy="640080"/>
          </a:xfrm>
          <a:prstGeom prst="rect">
            <a:avLst/>
          </a:prstGeom>
          <a:pattFill prst="ltDnDiag">
            <a:fgClr>
              <a:srgbClr val="ED7D31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17</a:t>
            </a:r>
          </a:p>
        </p:txBody>
      </p:sp>
      <p:sp>
        <p:nvSpPr>
          <p:cNvPr id="117" name="Rectangle 22"/>
          <p:cNvSpPr/>
          <p:nvPr/>
        </p:nvSpPr>
        <p:spPr>
          <a:xfrm>
            <a:off x="6245468" y="2682747"/>
            <a:ext cx="640080" cy="640080"/>
          </a:xfrm>
          <a:prstGeom prst="rect">
            <a:avLst/>
          </a:prstGeom>
          <a:pattFill prst="ltHorz">
            <a:fgClr>
              <a:srgbClr val="A5A5A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11</a:t>
            </a:r>
          </a:p>
        </p:txBody>
      </p:sp>
      <p:sp>
        <p:nvSpPr>
          <p:cNvPr id="118" name="Rectangle 23"/>
          <p:cNvSpPr/>
          <p:nvPr/>
        </p:nvSpPr>
        <p:spPr>
          <a:xfrm>
            <a:off x="7529754" y="3451442"/>
            <a:ext cx="640080" cy="640080"/>
          </a:xfrm>
          <a:prstGeom prst="rect">
            <a:avLst/>
          </a:prstGeom>
          <a:pattFill prst="dkVert">
            <a:fgClr>
              <a:srgbClr val="FFC00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19</a:t>
            </a:r>
          </a:p>
        </p:txBody>
      </p:sp>
      <p:sp>
        <p:nvSpPr>
          <p:cNvPr id="119" name="Rectangle 24"/>
          <p:cNvSpPr/>
          <p:nvPr/>
        </p:nvSpPr>
        <p:spPr>
          <a:xfrm>
            <a:off x="6887611" y="3451442"/>
            <a:ext cx="640080" cy="640080"/>
          </a:xfrm>
          <a:prstGeom prst="rect">
            <a:avLst/>
          </a:prstGeom>
          <a:pattFill prst="dkVert">
            <a:fgClr>
              <a:srgbClr val="FFC00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15</a:t>
            </a:r>
          </a:p>
        </p:txBody>
      </p:sp>
      <p:sp>
        <p:nvSpPr>
          <p:cNvPr id="120" name="Rectangle 25"/>
          <p:cNvSpPr/>
          <p:nvPr/>
        </p:nvSpPr>
        <p:spPr>
          <a:xfrm>
            <a:off x="8171897" y="3451442"/>
            <a:ext cx="640080" cy="640080"/>
          </a:xfrm>
          <a:prstGeom prst="rect">
            <a:avLst/>
          </a:prstGeom>
          <a:pattFill prst="dkVert">
            <a:fgClr>
              <a:srgbClr val="FFC00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12</a:t>
            </a:r>
          </a:p>
        </p:txBody>
      </p:sp>
      <p:sp>
        <p:nvSpPr>
          <p:cNvPr id="121" name="Rectangle 26"/>
          <p:cNvSpPr/>
          <p:nvPr/>
        </p:nvSpPr>
        <p:spPr>
          <a:xfrm>
            <a:off x="8814040" y="3451442"/>
            <a:ext cx="640080" cy="640080"/>
          </a:xfrm>
          <a:prstGeom prst="rect">
            <a:avLst/>
          </a:prstGeom>
          <a:pattFill prst="dkVert">
            <a:fgClr>
              <a:srgbClr val="FFC00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13</a:t>
            </a:r>
          </a:p>
        </p:txBody>
      </p:sp>
      <p:sp>
        <p:nvSpPr>
          <p:cNvPr id="122" name="Rectangle 27"/>
          <p:cNvSpPr/>
          <p:nvPr/>
        </p:nvSpPr>
        <p:spPr>
          <a:xfrm>
            <a:off x="6245468" y="3451442"/>
            <a:ext cx="640080" cy="640080"/>
          </a:xfrm>
          <a:prstGeom prst="rect">
            <a:avLst/>
          </a:prstGeom>
          <a:pattFill prst="dkVert">
            <a:fgClr>
              <a:srgbClr val="FFC00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400" baseline="-25000" dirty="0">
                <a:solidFill>
                  <a:sysClr val="windowText" lastClr="000000"/>
                </a:solidFill>
              </a:rPr>
              <a:t>14</a:t>
            </a:r>
          </a:p>
        </p:txBody>
      </p:sp>
      <p:sp>
        <p:nvSpPr>
          <p:cNvPr id="123" name="TextBox 64"/>
          <p:cNvSpPr txBox="1"/>
          <p:nvPr/>
        </p:nvSpPr>
        <p:spPr>
          <a:xfrm>
            <a:off x="6584315" y="4508500"/>
            <a:ext cx="31343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After transitioning</a:t>
            </a:r>
          </a:p>
        </p:txBody>
      </p:sp>
      <p:sp>
        <p:nvSpPr>
          <p:cNvPr id="124" name="TextBox 21"/>
          <p:cNvSpPr txBox="1"/>
          <p:nvPr/>
        </p:nvSpPr>
        <p:spPr>
          <a:xfrm>
            <a:off x="9566275" y="1268095"/>
            <a:ext cx="6089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</a:t>
            </a:r>
            <a:r>
              <a:rPr lang="en-US" sz="2800" dirty="0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′</a:t>
            </a:r>
            <a:r>
              <a:rPr lang="en-US" sz="2800" baseline="-25000" dirty="0"/>
              <a:t>0</a:t>
            </a:r>
          </a:p>
        </p:txBody>
      </p:sp>
      <p:sp>
        <p:nvSpPr>
          <p:cNvPr id="125" name="TextBox 21"/>
          <p:cNvSpPr txBox="1"/>
          <p:nvPr/>
        </p:nvSpPr>
        <p:spPr>
          <a:xfrm>
            <a:off x="9566275" y="2037715"/>
            <a:ext cx="6089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</a:t>
            </a:r>
            <a:r>
              <a:rPr lang="en-US" sz="2800" dirty="0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′</a:t>
            </a:r>
            <a:r>
              <a:rPr lang="en-US" sz="2800" baseline="-25000" dirty="0"/>
              <a:t>1</a:t>
            </a:r>
          </a:p>
        </p:txBody>
      </p:sp>
      <p:sp>
        <p:nvSpPr>
          <p:cNvPr id="127" name="TextBox 21"/>
          <p:cNvSpPr txBox="1"/>
          <p:nvPr/>
        </p:nvSpPr>
        <p:spPr>
          <a:xfrm>
            <a:off x="9566910" y="2807335"/>
            <a:ext cx="6089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</a:t>
            </a:r>
            <a:r>
              <a:rPr lang="en-US" sz="2800" dirty="0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′</a:t>
            </a:r>
            <a:r>
              <a:rPr lang="en-US" sz="2800" baseline="-25000" dirty="0"/>
              <a:t>2</a:t>
            </a:r>
          </a:p>
        </p:txBody>
      </p:sp>
      <p:sp>
        <p:nvSpPr>
          <p:cNvPr id="128" name="TextBox 21"/>
          <p:cNvSpPr txBox="1"/>
          <p:nvPr/>
        </p:nvSpPr>
        <p:spPr>
          <a:xfrm>
            <a:off x="9542780" y="3595370"/>
            <a:ext cx="6089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</a:t>
            </a:r>
            <a:r>
              <a:rPr lang="en-US" sz="2800" dirty="0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′</a:t>
            </a:r>
            <a:r>
              <a:rPr lang="en-US" sz="2800" baseline="-25000" dirty="0"/>
              <a:t>3</a:t>
            </a:r>
          </a:p>
        </p:txBody>
      </p:sp>
      <p:cxnSp>
        <p:nvCxnSpPr>
          <p:cNvPr id="130" name="Straight Arrow Connector 40"/>
          <p:cNvCxnSpPr/>
          <p:nvPr/>
        </p:nvCxnSpPr>
        <p:spPr>
          <a:xfrm>
            <a:off x="5793416" y="2632422"/>
            <a:ext cx="360000" cy="0"/>
          </a:xfrm>
          <a:prstGeom prst="straightConnector1">
            <a:avLst/>
          </a:prstGeom>
          <a:noFill/>
          <a:ln w="38100" cap="flat" cmpd="sng" algn="ctr">
            <a:solidFill>
              <a:srgbClr val="5B9BD5"/>
            </a:solidFill>
            <a:prstDash val="solid"/>
            <a:miter lim="800000"/>
            <a:tailEnd type="arrow" w="lg" len="lg"/>
          </a:ln>
          <a:effectLst/>
        </p:spPr>
      </p:cxnSp>
      <p:sp>
        <p:nvSpPr>
          <p:cNvPr id="131" name="TextBox 62"/>
          <p:cNvSpPr txBox="1"/>
          <p:nvPr/>
        </p:nvSpPr>
        <p:spPr>
          <a:xfrm>
            <a:off x="3626814" y="3718616"/>
            <a:ext cx="579539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ysClr val="windowText" lastClr="000000"/>
                </a:solidFill>
              </a:rPr>
              <a:t>√</a:t>
            </a:r>
          </a:p>
        </p:txBody>
      </p:sp>
      <p:sp>
        <p:nvSpPr>
          <p:cNvPr id="132" name="TextBox 59"/>
          <p:cNvSpPr txBox="1"/>
          <p:nvPr/>
        </p:nvSpPr>
        <p:spPr>
          <a:xfrm>
            <a:off x="2356179" y="2161741"/>
            <a:ext cx="579539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ysClr val="windowText" lastClr="000000"/>
                </a:solidFill>
              </a:rPr>
              <a:t>√</a:t>
            </a:r>
          </a:p>
        </p:txBody>
      </p:sp>
      <p:sp>
        <p:nvSpPr>
          <p:cNvPr id="133" name="TextBox 61"/>
          <p:cNvSpPr txBox="1"/>
          <p:nvPr/>
        </p:nvSpPr>
        <p:spPr>
          <a:xfrm>
            <a:off x="2996400" y="2950411"/>
            <a:ext cx="579539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ysClr val="windowText" lastClr="000000"/>
                </a:solidFill>
              </a:rPr>
              <a:t>√</a:t>
            </a:r>
          </a:p>
        </p:txBody>
      </p:sp>
      <p:sp>
        <p:nvSpPr>
          <p:cNvPr id="134" name="矩形 133"/>
          <p:cNvSpPr/>
          <p:nvPr/>
        </p:nvSpPr>
        <p:spPr>
          <a:xfrm>
            <a:off x="6171565" y="1230630"/>
            <a:ext cx="3384000" cy="468000"/>
          </a:xfrm>
          <a:prstGeom prst="rect">
            <a:avLst/>
          </a:prstGeom>
          <a:noFill/>
          <a:ln w="31750" cap="flat" cmpd="sng" algn="ctr">
            <a:solidFill>
              <a:srgbClr val="FF0000">
                <a:alpha val="97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135" name="TextBox 21"/>
          <p:cNvSpPr txBox="1"/>
          <p:nvPr/>
        </p:nvSpPr>
        <p:spPr>
          <a:xfrm>
            <a:off x="5229860" y="1262380"/>
            <a:ext cx="6089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</a:t>
            </a:r>
            <a:r>
              <a:rPr lang="en-US" sz="2800" baseline="-25000" dirty="0"/>
              <a:t>4</a:t>
            </a:r>
          </a:p>
        </p:txBody>
      </p:sp>
      <p:sp>
        <p:nvSpPr>
          <p:cNvPr id="136" name="TextBox 21"/>
          <p:cNvSpPr txBox="1"/>
          <p:nvPr/>
        </p:nvSpPr>
        <p:spPr>
          <a:xfrm>
            <a:off x="5234305" y="2038985"/>
            <a:ext cx="6089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</a:t>
            </a:r>
            <a:r>
              <a:rPr lang="en-US" sz="2800" baseline="-25000" dirty="0"/>
              <a:t>1</a:t>
            </a:r>
          </a:p>
        </p:txBody>
      </p:sp>
      <p:sp>
        <p:nvSpPr>
          <p:cNvPr id="137" name="TextBox 21"/>
          <p:cNvSpPr txBox="1"/>
          <p:nvPr/>
        </p:nvSpPr>
        <p:spPr>
          <a:xfrm>
            <a:off x="5234940" y="2808605"/>
            <a:ext cx="6089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</a:t>
            </a:r>
            <a:r>
              <a:rPr lang="en-US" sz="2800" baseline="-25000" dirty="0"/>
              <a:t>2</a:t>
            </a:r>
          </a:p>
        </p:txBody>
      </p:sp>
      <p:sp>
        <p:nvSpPr>
          <p:cNvPr id="138" name="TextBox 21"/>
          <p:cNvSpPr txBox="1"/>
          <p:nvPr/>
        </p:nvSpPr>
        <p:spPr>
          <a:xfrm>
            <a:off x="5240020" y="3582035"/>
            <a:ext cx="6089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</a:t>
            </a:r>
            <a:r>
              <a:rPr lang="en-US" sz="2800" baseline="-25000" dirty="0"/>
              <a:t>3</a:t>
            </a:r>
          </a:p>
        </p:txBody>
      </p:sp>
      <p:sp>
        <p:nvSpPr>
          <p:cNvPr id="139" name="内容占位符 2"/>
          <p:cNvSpPr>
            <a:spLocks noGrp="1"/>
          </p:cNvSpPr>
          <p:nvPr/>
        </p:nvSpPr>
        <p:spPr>
          <a:xfrm>
            <a:off x="609600" y="4927600"/>
            <a:ext cx="10970260" cy="1320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2400" dirty="0"/>
              <a:t>Example: RS(4, 3) to RS(5, 3) in </a:t>
            </a:r>
            <a:r>
              <a:rPr lang="en-US" altLang="zh-CN" sz="2400" dirty="0">
                <a:solidFill>
                  <a:srgbClr val="FF0000"/>
                </a:solidFill>
              </a:rPr>
              <a:t>ERS with designed placement</a:t>
            </a:r>
            <a:endParaRPr lang="en-US" altLang="zh-CN" sz="2400" dirty="0"/>
          </a:p>
          <a:p>
            <a:pPr lvl="1"/>
            <a:r>
              <a:rPr lang="en-US" altLang="zh-CN" sz="2000" dirty="0">
                <a:solidFill>
                  <a:srgbClr val="FF0000"/>
                </a:solidFill>
              </a:rPr>
              <a:t>s</a:t>
            </a:r>
            <a:r>
              <a:rPr lang="en-US" altLang="zh-CN" sz="2000" baseline="-25000" dirty="0">
                <a:solidFill>
                  <a:srgbClr val="FF0000"/>
                </a:solidFill>
              </a:rPr>
              <a:t>0</a:t>
            </a:r>
            <a:r>
              <a:rPr lang="en-US" altLang="zh-CN" sz="2000" dirty="0">
                <a:solidFill>
                  <a:srgbClr val="FF0000"/>
                </a:solidFill>
              </a:rPr>
              <a:t>, s</a:t>
            </a:r>
            <a:r>
              <a:rPr lang="en-US" altLang="zh-CN" sz="2000" baseline="-25000" dirty="0">
                <a:solidFill>
                  <a:srgbClr val="FF0000"/>
                </a:solidFill>
              </a:rPr>
              <a:t>1</a:t>
            </a:r>
            <a:r>
              <a:rPr lang="en-US" altLang="zh-CN" sz="2000" dirty="0">
                <a:solidFill>
                  <a:srgbClr val="FF0000"/>
                </a:solidFill>
              </a:rPr>
              <a:t>, s</a:t>
            </a:r>
            <a:r>
              <a:rPr lang="en-US" altLang="zh-CN" sz="2000" baseline="-25000" dirty="0">
                <a:solidFill>
                  <a:srgbClr val="FF0000"/>
                </a:solidFill>
              </a:rPr>
              <a:t>2</a:t>
            </a:r>
            <a:r>
              <a:rPr lang="en-US" altLang="zh-CN" sz="2000" dirty="0">
                <a:solidFill>
                  <a:srgbClr val="FF0000"/>
                </a:solidFill>
              </a:rPr>
              <a:t>, s</a:t>
            </a:r>
            <a:r>
              <a:rPr lang="en-US" altLang="zh-CN" sz="2000" baseline="-25000" dirty="0">
                <a:solidFill>
                  <a:srgbClr val="FF0000"/>
                </a:solidFill>
              </a:rPr>
              <a:t>3</a:t>
            </a:r>
            <a:r>
              <a:rPr lang="en-US" altLang="zh-CN" sz="2000" dirty="0"/>
              <a:t> have </a:t>
            </a:r>
            <a:r>
              <a:rPr lang="en-US" altLang="zh-CN" sz="2000" dirty="0">
                <a:solidFill>
                  <a:srgbClr val="FF0000"/>
                </a:solidFill>
              </a:rPr>
              <a:t>k = 4</a:t>
            </a:r>
            <a:r>
              <a:rPr lang="en-US" altLang="zh-CN" sz="2000" dirty="0"/>
              <a:t> overlapping data blocks, </a:t>
            </a:r>
            <a:r>
              <a:rPr lang="en-US" altLang="zh-CN" sz="2000" dirty="0">
                <a:solidFill>
                  <a:srgbClr val="FF0000"/>
                </a:solidFill>
              </a:rPr>
              <a:t>s</a:t>
            </a:r>
            <a:r>
              <a:rPr lang="en-US" altLang="zh-CN" sz="2000" baseline="-25000" dirty="0">
                <a:solidFill>
                  <a:srgbClr val="FF0000"/>
                </a:solidFill>
              </a:rPr>
              <a:t>4</a:t>
            </a:r>
            <a:r>
              <a:rPr lang="en-US" altLang="zh-CN" sz="2000" dirty="0"/>
              <a:t> has </a:t>
            </a:r>
            <a:r>
              <a:rPr lang="en-US" altLang="zh-CN" sz="2000" dirty="0">
                <a:solidFill>
                  <a:srgbClr val="FF0000"/>
                </a:solidFill>
              </a:rPr>
              <a:t>k' % k = 1</a:t>
            </a:r>
            <a:r>
              <a:rPr lang="en-US" altLang="zh-CN" sz="2000" dirty="0"/>
              <a:t> overlapping data block</a:t>
            </a:r>
          </a:p>
          <a:p>
            <a:pPr lvl="1"/>
            <a:r>
              <a:rPr lang="en-US" altLang="zh-CN" sz="2000" dirty="0"/>
              <a:t>Further increase number of overlapping data blocks</a:t>
            </a:r>
          </a:p>
          <a:p>
            <a:pPr lvl="1"/>
            <a:r>
              <a:rPr lang="en-US" altLang="zh-CN" sz="2000" dirty="0"/>
              <a:t>Required blocks: </a:t>
            </a:r>
            <a:r>
              <a:rPr lang="en-US" altLang="zh-CN" sz="2000" dirty="0">
                <a:solidFill>
                  <a:srgbClr val="FF0000"/>
                </a:solidFill>
              </a:rPr>
              <a:t>non-overlapping data blocks D</a:t>
            </a:r>
            <a:r>
              <a:rPr lang="en-US" altLang="zh-CN" sz="2000" baseline="-25000" dirty="0">
                <a:solidFill>
                  <a:srgbClr val="FF0000"/>
                </a:solidFill>
              </a:rPr>
              <a:t>17</a:t>
            </a:r>
            <a:r>
              <a:rPr lang="en-US" altLang="zh-CN" sz="2000" dirty="0">
                <a:solidFill>
                  <a:srgbClr val="FF0000"/>
                </a:solidFill>
              </a:rPr>
              <a:t>, D</a:t>
            </a:r>
            <a:r>
              <a:rPr lang="en-US" altLang="zh-CN" sz="2000" baseline="-25000" dirty="0">
                <a:solidFill>
                  <a:srgbClr val="FF0000"/>
                </a:solidFill>
              </a:rPr>
              <a:t>18</a:t>
            </a:r>
            <a:r>
              <a:rPr lang="en-US" altLang="zh-CN" sz="2000" dirty="0">
                <a:solidFill>
                  <a:srgbClr val="FF0000"/>
                </a:solidFill>
              </a:rPr>
              <a:t>, D</a:t>
            </a:r>
            <a:r>
              <a:rPr lang="en-US" altLang="zh-CN" sz="2000" baseline="-25000" dirty="0">
                <a:solidFill>
                  <a:srgbClr val="FF0000"/>
                </a:solidFill>
              </a:rPr>
              <a:t>19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Intuitive Comparison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18</a:t>
            </a:fld>
            <a:endParaRPr lang="en-US"/>
          </a:p>
        </p:txBody>
      </p:sp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1381760" y="1961515"/>
          <a:ext cx="9814560" cy="2973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7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07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736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>
                          <a:solidFill>
                            <a:srgbClr val="848587"/>
                          </a:solidFill>
                        </a:rPr>
                        <a:t>Transitioning scheme (RS(4, 3) to RS(5, 3))</a:t>
                      </a:r>
                    </a:p>
                  </a:txBody>
                  <a:tcPr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28575">
                      <a:solidFill>
                        <a:srgbClr val="848587"/>
                      </a:solidFill>
                      <a:prstDash val="solid"/>
                    </a:lnT>
                    <a:lnB w="28575">
                      <a:solidFill>
                        <a:srgbClr val="848587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>
                          <a:solidFill>
                            <a:srgbClr val="848587"/>
                          </a:solidFill>
                        </a:rPr>
                        <a:t>Number of data blocks required for parity block updates</a:t>
                      </a:r>
                    </a:p>
                  </a:txBody>
                  <a:tcPr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28575">
                      <a:solidFill>
                        <a:srgbClr val="848587"/>
                      </a:solidFill>
                      <a:prstDash val="solid"/>
                    </a:lnT>
                    <a:lnB w="28575">
                      <a:solidFill>
                        <a:srgbClr val="848587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36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>
                          <a:solidFill>
                            <a:srgbClr val="404040"/>
                          </a:solidFill>
                        </a:rPr>
                        <a:t>SRS</a:t>
                      </a:r>
                    </a:p>
                  </a:txBody>
                  <a:tcPr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28575">
                      <a:solidFill>
                        <a:srgbClr val="848587"/>
                      </a:solidFill>
                      <a:prstDash val="solid"/>
                    </a:lnT>
                    <a:lnB w="9525">
                      <a:solidFill>
                        <a:srgbClr val="848587"/>
                      </a:solidFill>
                      <a:prstDash val="sysDash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>
                          <a:solidFill>
                            <a:srgbClr val="404040"/>
                          </a:solidFill>
                        </a:rPr>
                        <a:t>20</a:t>
                      </a:r>
                    </a:p>
                  </a:txBody>
                  <a:tcPr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28575">
                      <a:solidFill>
                        <a:srgbClr val="848587"/>
                      </a:solidFill>
                      <a:prstDash val="solid"/>
                    </a:lnT>
                    <a:lnB w="9525">
                      <a:solidFill>
                        <a:srgbClr val="848587"/>
                      </a:solidFill>
                      <a:prstDash val="sysDash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137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>
                          <a:solidFill>
                            <a:srgbClr val="404040"/>
                          </a:solidFill>
                        </a:rPr>
                        <a:t>ERS (row-major order placement + designed matrix)</a:t>
                      </a:r>
                    </a:p>
                  </a:txBody>
                  <a:tcPr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9525">
                      <a:solidFill>
                        <a:srgbClr val="848587"/>
                      </a:solidFill>
                      <a:prstDash val="sysDash"/>
                    </a:lnT>
                    <a:lnB w="9525">
                      <a:solidFill>
                        <a:srgbClr val="848587"/>
                      </a:solidFill>
                      <a:prstDash val="sysDash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>
                          <a:solidFill>
                            <a:srgbClr val="404040"/>
                          </a:solidFill>
                        </a:rPr>
                        <a:t>4</a:t>
                      </a:r>
                    </a:p>
                  </a:txBody>
                  <a:tcPr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9525">
                      <a:solidFill>
                        <a:srgbClr val="848587"/>
                      </a:solidFill>
                      <a:prstDash val="sysDash"/>
                    </a:lnT>
                    <a:lnB w="9525">
                      <a:solidFill>
                        <a:srgbClr val="848587"/>
                      </a:solidFill>
                      <a:prstDash val="sysDash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137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>
                          <a:solidFill>
                            <a:srgbClr val="404040"/>
                          </a:solidFill>
                        </a:rPr>
                        <a:t>ERS (designed matrix + designed placement)</a:t>
                      </a:r>
                    </a:p>
                  </a:txBody>
                  <a:tcPr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9525">
                      <a:solidFill>
                        <a:srgbClr val="848587"/>
                      </a:solidFill>
                      <a:prstDash val="sysDash"/>
                    </a:lnT>
                    <a:lnB w="28575">
                      <a:solidFill>
                        <a:srgbClr val="848587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>
                          <a:solidFill>
                            <a:srgbClr val="404040"/>
                          </a:solidFill>
                        </a:rPr>
                        <a:t>3</a:t>
                      </a:r>
                    </a:p>
                  </a:txBody>
                  <a:tcPr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9525">
                      <a:solidFill>
                        <a:srgbClr val="848587"/>
                      </a:solidFill>
                      <a:prstDash val="sysDash"/>
                    </a:lnT>
                    <a:lnB w="28575">
                      <a:solidFill>
                        <a:srgbClr val="848587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Implementation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19</a:t>
            </a:fld>
            <a:endParaRPr lang="en-US"/>
          </a:p>
        </p:txBody>
      </p:sp>
      <p:sp>
        <p:nvSpPr>
          <p:cNvPr id="5" name="Rectangle 3"/>
          <p:cNvSpPr/>
          <p:nvPr/>
        </p:nvSpPr>
        <p:spPr>
          <a:xfrm>
            <a:off x="8475202" y="1659646"/>
            <a:ext cx="1463040" cy="720000"/>
          </a:xfrm>
          <a:prstGeom prst="rect">
            <a:avLst/>
          </a:prstGeom>
          <a:solidFill>
            <a:sysClr val="window" lastClr="FFFFFF">
              <a:lumMod val="75000"/>
            </a:sysClr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 altLang="zh-CN" sz="2400" dirty="0" err="1">
              <a:solidFill>
                <a:sysClr val="windowText" lastClr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81849" y="1631315"/>
            <a:ext cx="3096000" cy="1260000"/>
          </a:xfrm>
          <a:prstGeom prst="rect">
            <a:avLst/>
          </a:prstGeom>
          <a:solidFill>
            <a:sysClr val="window" lastClr="FFFFFF">
              <a:lumMod val="75000"/>
            </a:sysClr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t" anchorCtr="0"/>
          <a:lstStyle/>
          <a:p>
            <a:pPr algn="l" fontAlgn="ctr"/>
            <a:endParaRPr lang="en-US" altLang="zh-CN" sz="2400" b="1" dirty="0" err="1">
              <a:solidFill>
                <a:sysClr val="windowText" lastClr="000000"/>
              </a:solidFill>
            </a:endParaRPr>
          </a:p>
          <a:p>
            <a:pPr algn="l" fontAlgn="ctr"/>
            <a:r>
              <a:rPr lang="en-US" altLang="zh-CN" sz="2400" b="1" dirty="0" err="1">
                <a:solidFill>
                  <a:sysClr val="windowText" lastClr="000000"/>
                </a:solidFill>
              </a:rPr>
              <a:t>Proxy</a:t>
            </a:r>
          </a:p>
        </p:txBody>
      </p:sp>
      <p:sp>
        <p:nvSpPr>
          <p:cNvPr id="15" name="矩形 14"/>
          <p:cNvSpPr/>
          <p:nvPr/>
        </p:nvSpPr>
        <p:spPr>
          <a:xfrm>
            <a:off x="2092674" y="1689100"/>
            <a:ext cx="1054100" cy="609600"/>
          </a:xfrm>
          <a:prstGeom prst="rect">
            <a:avLst/>
          </a:prstGeom>
          <a:solidFill>
            <a:sysClr val="window" lastClr="FFFFFF">
              <a:lumMod val="75000"/>
            </a:sysClr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 altLang="zh-CN" sz="2400">
              <a:solidFill>
                <a:sysClr val="windowText" lastClr="000000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2391124" y="1951355"/>
            <a:ext cx="1054100" cy="609600"/>
          </a:xfrm>
          <a:prstGeom prst="rect">
            <a:avLst/>
          </a:prstGeom>
          <a:solidFill>
            <a:sysClr val="window" lastClr="FFFFFF">
              <a:lumMod val="75000"/>
            </a:sysClr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 altLang="zh-CN" sz="2400">
              <a:solidFill>
                <a:sysClr val="windowText" lastClr="000000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2695289" y="2181860"/>
            <a:ext cx="1054100" cy="609600"/>
          </a:xfrm>
          <a:prstGeom prst="rect">
            <a:avLst/>
          </a:prstGeom>
          <a:solidFill>
            <a:sysClr val="window" lastClr="FFFFFF">
              <a:lumMod val="75000"/>
            </a:sysClr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>
                <a:solidFill>
                  <a:sysClr val="windowText" lastClr="000000"/>
                </a:solidFill>
              </a:rPr>
              <a:t>Client</a:t>
            </a:r>
          </a:p>
        </p:txBody>
      </p:sp>
      <p:sp>
        <p:nvSpPr>
          <p:cNvPr id="19" name="Rectangle 4"/>
          <p:cNvSpPr/>
          <p:nvPr/>
        </p:nvSpPr>
        <p:spPr>
          <a:xfrm>
            <a:off x="8697182" y="1892691"/>
            <a:ext cx="1463040" cy="720000"/>
          </a:xfrm>
          <a:prstGeom prst="rect">
            <a:avLst/>
          </a:prstGeom>
          <a:solidFill>
            <a:sysClr val="window" lastClr="FFFFFF">
              <a:lumMod val="75000"/>
            </a:sysClr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 altLang="zh-CN" sz="2400" dirty="0" err="1">
              <a:solidFill>
                <a:sysClr val="windowText" lastClr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898572" y="2123196"/>
            <a:ext cx="1463040" cy="720000"/>
          </a:xfrm>
          <a:prstGeom prst="rect">
            <a:avLst/>
          </a:prstGeom>
          <a:solidFill>
            <a:sysClr val="window" lastClr="FFFFFF">
              <a:lumMod val="75000"/>
            </a:sysClr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 err="1">
                <a:solidFill>
                  <a:sysClr val="windowText" lastClr="000000"/>
                </a:solidFill>
              </a:rPr>
              <a:t>Server</a:t>
            </a:r>
          </a:p>
        </p:txBody>
      </p:sp>
      <p:sp>
        <p:nvSpPr>
          <p:cNvPr id="27" name="矩形 26"/>
          <p:cNvSpPr/>
          <p:nvPr/>
        </p:nvSpPr>
        <p:spPr>
          <a:xfrm>
            <a:off x="5373449" y="1786255"/>
            <a:ext cx="2011680" cy="432000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>
                <a:solidFill>
                  <a:sysClr val="windowText" lastClr="000000"/>
                </a:solidFill>
              </a:rPr>
              <a:t>ERS coding</a:t>
            </a:r>
          </a:p>
        </p:txBody>
      </p:sp>
      <p:sp>
        <p:nvSpPr>
          <p:cNvPr id="28" name="矩形 27"/>
          <p:cNvSpPr/>
          <p:nvPr/>
        </p:nvSpPr>
        <p:spPr>
          <a:xfrm>
            <a:off x="5373449" y="2316480"/>
            <a:ext cx="2011680" cy="432000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ysClr val="windowText" lastClr="000000"/>
                </a:solidFill>
              </a:rPr>
              <a:t>Transitioning</a:t>
            </a:r>
          </a:p>
        </p:txBody>
      </p:sp>
      <p:sp>
        <p:nvSpPr>
          <p:cNvPr id="7" name="左右箭头 6"/>
          <p:cNvSpPr/>
          <p:nvPr/>
        </p:nvSpPr>
        <p:spPr>
          <a:xfrm>
            <a:off x="3544919" y="1770380"/>
            <a:ext cx="720000" cy="324000"/>
          </a:xfrm>
          <a:prstGeom prst="leftRightArrow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8" name="左右箭头 7"/>
          <p:cNvSpPr/>
          <p:nvPr/>
        </p:nvSpPr>
        <p:spPr>
          <a:xfrm>
            <a:off x="7612729" y="1799590"/>
            <a:ext cx="720000" cy="324000"/>
          </a:xfrm>
          <a:prstGeom prst="leftRightArrow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36" name="内容占位符 2"/>
          <p:cNvSpPr>
            <a:spLocks noGrp="1"/>
          </p:cNvSpPr>
          <p:nvPr/>
        </p:nvSpPr>
        <p:spPr>
          <a:xfrm>
            <a:off x="609600" y="3251200"/>
            <a:ext cx="10970260" cy="29813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/>
              <a:t>Built on Memcached</a:t>
            </a:r>
          </a:p>
          <a:p>
            <a:pPr lvl="1"/>
            <a:r>
              <a:rPr lang="en-US" altLang="zh-CN">
                <a:solidFill>
                  <a:schemeClr val="tx1"/>
                </a:solidFill>
                <a:latin typeface="Arial" panose="020B0604020202020204" pitchFamily="34" charset="0"/>
              </a:rPr>
              <a:t>In-memory KV storage</a:t>
            </a:r>
          </a:p>
          <a:p>
            <a:pPr lvl="1"/>
            <a:r>
              <a:rPr lang="en-US" altLang="zh-CN">
                <a:solidFill>
                  <a:schemeClr val="tx1"/>
                </a:solidFill>
                <a:latin typeface="Arial" panose="020B0604020202020204" pitchFamily="34" charset="0"/>
              </a:rPr>
              <a:t>3,800 SLoC in C/C++</a:t>
            </a:r>
          </a:p>
          <a:p>
            <a:pPr lvl="0"/>
            <a:r>
              <a:rPr lang="en-US" altLang="zh-CN">
                <a:solidFill>
                  <a:schemeClr val="tx1"/>
                </a:solidFill>
                <a:latin typeface="Arial" panose="020B0604020202020204" pitchFamily="34" charset="0"/>
              </a:rPr>
              <a:t>Jerasure for erasure coding</a:t>
            </a:r>
          </a:p>
          <a:p>
            <a:pPr lvl="0"/>
            <a:r>
              <a:rPr lang="en-US" altLang="zh-CN">
                <a:solidFill>
                  <a:schemeClr val="tx1"/>
                </a:solidFill>
                <a:latin typeface="Arial" panose="020B0604020202020204" pitchFamily="34" charset="0"/>
              </a:rPr>
              <a:t>Limitation</a:t>
            </a:r>
          </a:p>
          <a:p>
            <a:pPr lvl="1"/>
            <a:r>
              <a:rPr lang="en-US" altLang="zh-CN">
                <a:solidFill>
                  <a:schemeClr val="tx1"/>
                </a:solidFill>
                <a:latin typeface="Arial" panose="020B0604020202020204" pitchFamily="34" charset="0"/>
              </a:rPr>
              <a:t>Consistency during transitioning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441" y="1752599"/>
            <a:ext cx="10969943" cy="4373565"/>
          </a:xfrm>
        </p:spPr>
        <p:txBody>
          <a:bodyPr/>
          <a:lstStyle/>
          <a:p>
            <a:r>
              <a:rPr lang="en-US" altLang="zh-CN" dirty="0"/>
              <a:t>Key-value (KV) stores are widely deployed</a:t>
            </a:r>
          </a:p>
          <a:p>
            <a:pPr lvl="1"/>
            <a:r>
              <a:rPr lang="en-US" altLang="zh-CN" dirty="0"/>
              <a:t>Improve scalability and access performance of object storage compared to traditional relational databases</a:t>
            </a:r>
          </a:p>
          <a:p>
            <a:pPr lvl="1"/>
            <a:r>
              <a:rPr lang="en-US" altLang="zh-CN" dirty="0"/>
              <a:t>E.g., Dynamo, Cassandra, Memcached</a:t>
            </a:r>
          </a:p>
          <a:p>
            <a:pPr lvl="1"/>
            <a:endParaRPr lang="en-US" altLang="zh-CN" dirty="0"/>
          </a:p>
          <a:p>
            <a:pPr lvl="0"/>
            <a:r>
              <a:rPr lang="en-US" altLang="zh-CN" dirty="0"/>
              <a:t>Requirements</a:t>
            </a:r>
          </a:p>
          <a:p>
            <a:pPr lvl="1"/>
            <a:r>
              <a:rPr lang="en-US" altLang="zh-CN" b="1" dirty="0">
                <a:solidFill>
                  <a:srgbClr val="FF0000"/>
                </a:solidFill>
              </a:rPr>
              <a:t>Availability</a:t>
            </a:r>
            <a:r>
              <a:rPr lang="en-US" altLang="zh-CN" dirty="0"/>
              <a:t>: Data remains accessible under failures </a:t>
            </a:r>
          </a:p>
          <a:p>
            <a:pPr lvl="1"/>
            <a:r>
              <a:rPr lang="en-US" altLang="zh-CN" b="1" dirty="0">
                <a:solidFill>
                  <a:srgbClr val="FF0000"/>
                </a:solidFill>
              </a:rPr>
              <a:t>Elasticity</a:t>
            </a:r>
            <a:r>
              <a:rPr lang="en-US" altLang="zh-CN" dirty="0"/>
              <a:t>: Adaptive to workload changes and reliability requirements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524000"/>
            <a:ext cx="10969943" cy="4724399"/>
          </a:xfrm>
        </p:spPr>
        <p:txBody>
          <a:bodyPr/>
          <a:lstStyle/>
          <a:p>
            <a:r>
              <a:rPr lang="en-US" dirty="0"/>
              <a:t>Testbed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Local</a:t>
            </a:r>
            <a:r>
              <a:rPr lang="en-US" dirty="0"/>
              <a:t>: Multiple 4-core machines over 10 </a:t>
            </a:r>
            <a:r>
              <a:rPr lang="en-US" dirty="0" err="1"/>
              <a:t>GbE</a:t>
            </a:r>
            <a:endParaRPr lang="en-US" dirty="0"/>
          </a:p>
          <a:p>
            <a:r>
              <a:rPr lang="en-US" dirty="0"/>
              <a:t>Comparisons</a:t>
            </a:r>
          </a:p>
          <a:p>
            <a:pPr lvl="1"/>
            <a:r>
              <a:rPr lang="en-US" sz="2400" b="1" dirty="0">
                <a:solidFill>
                  <a:srgbClr val="FF0000"/>
                </a:solidFill>
              </a:rPr>
              <a:t>Rep</a:t>
            </a:r>
            <a:r>
              <a:rPr lang="en-US" sz="2400" dirty="0"/>
              <a:t>: vanilla Memcached</a:t>
            </a:r>
            <a:endParaRPr lang="en-US" dirty="0"/>
          </a:p>
          <a:p>
            <a:pPr lvl="1"/>
            <a:r>
              <a:rPr lang="en-US" b="1" dirty="0" err="1">
                <a:solidFill>
                  <a:srgbClr val="FF0000"/>
                </a:solidFill>
              </a:rPr>
              <a:t>SRS</a:t>
            </a:r>
            <a:r>
              <a:rPr lang="en-US" dirty="0"/>
              <a:t>: column-major order placement + conventional matrix</a:t>
            </a:r>
          </a:p>
          <a:p>
            <a:pPr lvl="1"/>
            <a:r>
              <a:rPr lang="en-US" b="1" dirty="0" err="1">
                <a:solidFill>
                  <a:srgbClr val="FF0000"/>
                </a:solidFill>
                <a:cs typeface="+mn-ea"/>
              </a:rPr>
              <a:t>ERS</a:t>
            </a:r>
            <a:r>
              <a:rPr lang="en-US" dirty="0"/>
              <a:t>: row-major order placement + designed matrix</a:t>
            </a:r>
          </a:p>
          <a:p>
            <a:pPr lvl="1"/>
            <a:r>
              <a:rPr lang="en-US" b="1" dirty="0" err="1">
                <a:solidFill>
                  <a:srgbClr val="FF0000"/>
                </a:solidFill>
                <a:cs typeface="+mn-ea"/>
              </a:rPr>
              <a:t>ERS+</a:t>
            </a:r>
            <a:r>
              <a:rPr lang="en-US" dirty="0"/>
              <a:t>: designed matrix + designed placement</a:t>
            </a:r>
          </a:p>
          <a:p>
            <a:pPr lvl="0"/>
            <a:r>
              <a:rPr lang="en-US" dirty="0"/>
              <a:t>Metrics</a:t>
            </a:r>
          </a:p>
          <a:p>
            <a:pPr lvl="1"/>
            <a:r>
              <a:rPr lang="en-US" sz="2400" dirty="0"/>
              <a:t>Normal read/write time</a:t>
            </a:r>
          </a:p>
          <a:p>
            <a:pPr lvl="1"/>
            <a:r>
              <a:rPr lang="en-US" sz="2400" dirty="0"/>
              <a:t>Redundancy transitioning time</a:t>
            </a:r>
            <a:endParaRPr lang="en-US" dirty="0"/>
          </a:p>
          <a:p>
            <a:pPr lvl="1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Normal I/O Performance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21</a:t>
            </a:fld>
            <a:endParaRPr 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125" y="1106170"/>
            <a:ext cx="9679305" cy="3536315"/>
          </a:xfrm>
          <a:prstGeom prst="rect">
            <a:avLst/>
          </a:prstGeom>
        </p:spPr>
      </p:pic>
      <p:sp>
        <p:nvSpPr>
          <p:cNvPr id="36" name="内容占位符 2"/>
          <p:cNvSpPr>
            <a:spLocks noGrp="1"/>
          </p:cNvSpPr>
          <p:nvPr/>
        </p:nvSpPr>
        <p:spPr>
          <a:xfrm>
            <a:off x="609600" y="4719320"/>
            <a:ext cx="10970260" cy="1295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/>
              <a:t>SRS, ERS, ERS+ have similar read/write latency</a:t>
            </a:r>
          </a:p>
          <a:p>
            <a:r>
              <a:rPr lang="en-US" altLang="zh-CN">
                <a:solidFill>
                  <a:schemeClr val="tx1"/>
                </a:solidFill>
                <a:latin typeface="Arial" panose="020B0604020202020204" pitchFamily="34" charset="0"/>
              </a:rPr>
              <a:t>SRS/ERS/ERS+ has higher read/write latency than Rep</a:t>
            </a:r>
          </a:p>
          <a:p>
            <a:pPr lvl="1"/>
            <a:r>
              <a:rPr lang="en-US" altLang="zh-CN">
                <a:solidFill>
                  <a:schemeClr val="tx1"/>
                </a:solidFill>
                <a:latin typeface="Arial" panose="020B0604020202020204" pitchFamily="34" charset="0"/>
              </a:rPr>
              <a:t>More requests, higher connection overhead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Redundancy Transitioning Performance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22</a:t>
            </a:fld>
            <a:endParaRPr lang="en-US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0987" y="1400175"/>
            <a:ext cx="8963025" cy="3248025"/>
          </a:xfrm>
          <a:prstGeom prst="rect">
            <a:avLst/>
          </a:prstGeom>
        </p:spPr>
      </p:pic>
      <p:sp>
        <p:nvSpPr>
          <p:cNvPr id="36" name="内容占位符 2"/>
          <p:cNvSpPr>
            <a:spLocks noGrp="1"/>
          </p:cNvSpPr>
          <p:nvPr/>
        </p:nvSpPr>
        <p:spPr>
          <a:xfrm>
            <a:off x="609600" y="4876800"/>
            <a:ext cx="10970260" cy="1295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dirty="0"/>
              <a:t>ERS, ERS+ reduce transitioning latency of SRS</a:t>
            </a:r>
          </a:p>
          <a:p>
            <a:r>
              <a:rPr lang="en-US" altLang="zh-CN" dirty="0">
                <a:solidFill>
                  <a:schemeClr val="tx1"/>
                </a:solidFill>
                <a:latin typeface="Arial" panose="020B0604020202020204" pitchFamily="34" charset="0"/>
              </a:rPr>
              <a:t>ERS+ further outperforms ERS (e.g., (4, 1, 5), (5, 1, 6))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676399"/>
            <a:ext cx="10969943" cy="4449765"/>
          </a:xfrm>
        </p:spPr>
        <p:txBody>
          <a:bodyPr/>
          <a:lstStyle/>
          <a:p>
            <a:r>
              <a:rPr lang="en-US" dirty="0"/>
              <a:t>Propose ERS codes</a:t>
            </a:r>
          </a:p>
          <a:p>
            <a:pPr lvl="1"/>
            <a:r>
              <a:rPr lang="en-US" sz="2400" dirty="0"/>
              <a:t>Eliminate data block relocation</a:t>
            </a:r>
          </a:p>
          <a:p>
            <a:pPr lvl="1"/>
            <a:r>
              <a:rPr lang="en-US" sz="2400" dirty="0"/>
              <a:t>Mitigate I/Os for parity block updates </a:t>
            </a:r>
            <a:r>
              <a:rPr lang="en-US" sz="2400"/>
              <a:t>via a co-design </a:t>
            </a:r>
            <a:r>
              <a:rPr lang="en-US" sz="2400" dirty="0"/>
              <a:t>of encoding matrix and data placement</a:t>
            </a:r>
            <a:endParaRPr lang="en-US" dirty="0"/>
          </a:p>
          <a:p>
            <a:r>
              <a:rPr lang="en-US" dirty="0"/>
              <a:t>Implement ERS KV store prototype atop Memcached</a:t>
            </a:r>
          </a:p>
          <a:p>
            <a:r>
              <a:rPr lang="en-US" dirty="0"/>
              <a:t>Conduct testbed experiments to validate efficiency</a:t>
            </a:r>
          </a:p>
          <a:p>
            <a:endParaRPr lang="en-US" b="1" dirty="0"/>
          </a:p>
          <a:p>
            <a:r>
              <a:rPr lang="en-US" dirty="0"/>
              <a:t>Source code: </a:t>
            </a:r>
            <a:r>
              <a:rPr lang="en-US" b="1" dirty="0">
                <a:hlinkClick r:id="rId3"/>
              </a:rPr>
              <a:t>http://adslab.cse.cuhk.edu.hk/software/ers</a:t>
            </a:r>
            <a:r>
              <a:rPr lang="en-US" b="1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23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Erasure Coding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041" y="1828800"/>
            <a:ext cx="11352371" cy="4297364"/>
          </a:xfrm>
        </p:spPr>
        <p:txBody>
          <a:bodyPr/>
          <a:lstStyle/>
          <a:p>
            <a:r>
              <a:rPr lang="en-US" altLang="zh-CN" b="1" dirty="0">
                <a:solidFill>
                  <a:srgbClr val="FF0000"/>
                </a:solidFill>
              </a:rPr>
              <a:t>Erasure coding</a:t>
            </a:r>
            <a:r>
              <a:rPr lang="en-US" altLang="zh-CN" dirty="0"/>
              <a:t> is a promising redundancy technique for availability</a:t>
            </a:r>
          </a:p>
          <a:p>
            <a:pPr lvl="1"/>
            <a:r>
              <a:rPr lang="en-US" altLang="zh-CN" dirty="0"/>
              <a:t>Lower storage redundancy with same reliability than replication</a:t>
            </a:r>
          </a:p>
          <a:p>
            <a:r>
              <a:rPr lang="en-US" altLang="zh-CN" b="1" dirty="0">
                <a:solidFill>
                  <a:srgbClr val="FF0000"/>
                </a:solidFill>
              </a:rPr>
              <a:t>Reed-Solomon (RS)</a:t>
            </a:r>
            <a:r>
              <a:rPr lang="en-US" altLang="zh-CN" dirty="0"/>
              <a:t> codes are one popular family of erasure codes</a:t>
            </a:r>
          </a:p>
          <a:p>
            <a:r>
              <a:rPr lang="en-US" altLang="zh-CN" dirty="0"/>
              <a:t>RS codes are widely deployed and studied in KV stores, both in industry and academia</a:t>
            </a:r>
          </a:p>
          <a:p>
            <a:pPr lvl="1"/>
            <a:r>
              <a:rPr lang="en-US" altLang="zh-CN" dirty="0"/>
              <a:t>E.g., </a:t>
            </a:r>
            <a:r>
              <a:rPr lang="en-US" altLang="zh-CN" dirty="0" err="1"/>
              <a:t>Ceph</a:t>
            </a:r>
            <a:r>
              <a:rPr lang="en-US" altLang="zh-CN" dirty="0"/>
              <a:t>, Atlas </a:t>
            </a:r>
            <a:r>
              <a:rPr lang="en-US" altLang="zh-CN" sz="2000" dirty="0"/>
              <a:t>[Lai et al., MSST'15]</a:t>
            </a:r>
            <a:r>
              <a:rPr lang="en-US" altLang="zh-CN" dirty="0"/>
              <a:t>, EC-Cache </a:t>
            </a:r>
            <a:r>
              <a:rPr lang="en-US" altLang="zh-CN" sz="2000" dirty="0"/>
              <a:t>[Rashmi et al., OSDI'16]</a:t>
            </a:r>
            <a:r>
              <a:rPr lang="en-US" altLang="zh-CN" dirty="0"/>
              <a:t>, Cocytus </a:t>
            </a:r>
            <a:r>
              <a:rPr lang="en-US" altLang="zh-CN" sz="2000" dirty="0"/>
              <a:t>[Zhang et al., FAST'16]</a:t>
            </a:r>
            <a:r>
              <a:rPr lang="en-US" altLang="zh-CN" dirty="0"/>
              <a:t>, </a:t>
            </a:r>
            <a:r>
              <a:rPr lang="en-US" altLang="zh-CN" dirty="0" err="1">
                <a:sym typeface="+mn-ea"/>
              </a:rPr>
              <a:t>MemEC</a:t>
            </a:r>
            <a:r>
              <a:rPr lang="en-US" altLang="zh-CN" dirty="0">
                <a:sym typeface="+mn-ea"/>
              </a:rPr>
              <a:t> </a:t>
            </a:r>
            <a:r>
              <a:rPr lang="en-US" altLang="zh-CN" sz="2000" dirty="0">
                <a:sym typeface="+mn-ea"/>
              </a:rPr>
              <a:t>[</a:t>
            </a:r>
            <a:r>
              <a:rPr lang="en-US" altLang="zh-CN" sz="2000" dirty="0" err="1">
                <a:sym typeface="+mn-ea"/>
              </a:rPr>
              <a:t>Yiu</a:t>
            </a:r>
            <a:r>
              <a:rPr lang="en-US" altLang="zh-CN" sz="2000" dirty="0">
                <a:sym typeface="+mn-ea"/>
              </a:rPr>
              <a:t> et al., SYSTOR'17]</a:t>
            </a:r>
            <a:r>
              <a:rPr lang="en-US" altLang="zh-CN" dirty="0">
                <a:sym typeface="+mn-ea"/>
              </a:rPr>
              <a:t>, </a:t>
            </a:r>
            <a:r>
              <a:rPr lang="en-US" altLang="zh-CN" dirty="0" err="1"/>
              <a:t>ECHash</a:t>
            </a:r>
            <a:r>
              <a:rPr lang="en-US" altLang="zh-CN" dirty="0"/>
              <a:t> </a:t>
            </a:r>
            <a:r>
              <a:rPr lang="en-US" altLang="zh-CN" sz="2000" dirty="0"/>
              <a:t>[Cheng et al., SoCC'19]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RS Codes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441" y="1143001"/>
            <a:ext cx="10969943" cy="4678364"/>
          </a:xfrm>
        </p:spPr>
        <p:txBody>
          <a:bodyPr/>
          <a:lstStyle/>
          <a:p>
            <a:r>
              <a:rPr lang="en-US" altLang="zh-CN" dirty="0"/>
              <a:t>An </a:t>
            </a:r>
            <a:r>
              <a:rPr lang="en-US" altLang="zh-CN" b="1" dirty="0">
                <a:solidFill>
                  <a:srgbClr val="FF0000"/>
                </a:solidFill>
              </a:rPr>
              <a:t>(k, m)</a:t>
            </a:r>
            <a:r>
              <a:rPr lang="en-US" altLang="zh-CN" dirty="0"/>
              <a:t> RS code encodes k </a:t>
            </a:r>
            <a:r>
              <a:rPr lang="en-US" altLang="zh-CN" dirty="0">
                <a:solidFill>
                  <a:srgbClr val="FF0000"/>
                </a:solidFill>
              </a:rPr>
              <a:t>data blocks</a:t>
            </a:r>
            <a:r>
              <a:rPr lang="en-US" altLang="zh-CN" dirty="0"/>
              <a:t> into m </a:t>
            </a:r>
            <a:r>
              <a:rPr lang="en-US" altLang="zh-CN" dirty="0">
                <a:solidFill>
                  <a:srgbClr val="FF0000"/>
                </a:solidFill>
              </a:rPr>
              <a:t>parity blocks</a:t>
            </a:r>
            <a:endParaRPr lang="en-US" altLang="zh-CN" dirty="0"/>
          </a:p>
          <a:p>
            <a:pPr lvl="1"/>
            <a:r>
              <a:rPr lang="en-US" altLang="zh-CN" dirty="0"/>
              <a:t>Distribute the set of k + m blocks (</a:t>
            </a:r>
            <a:r>
              <a:rPr lang="en-US" altLang="zh-CN" dirty="0">
                <a:solidFill>
                  <a:srgbClr val="FF0000"/>
                </a:solidFill>
              </a:rPr>
              <a:t>stripe</a:t>
            </a:r>
            <a:r>
              <a:rPr lang="en-US" altLang="zh-CN" dirty="0"/>
              <a:t>) to k + m nodes</a:t>
            </a:r>
          </a:p>
          <a:p>
            <a:pPr lvl="1"/>
            <a:r>
              <a:rPr lang="en-US" altLang="zh-CN" dirty="0"/>
              <a:t>Any k out of k + m blocks can reconstruct original data</a:t>
            </a:r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0"/>
            <a:endParaRPr lang="en-US" altLang="zh-CN" dirty="0"/>
          </a:p>
          <a:p>
            <a:pPr lvl="0"/>
            <a:r>
              <a:rPr lang="en-US" altLang="zh-CN" dirty="0"/>
              <a:t>Encoding mechanism</a:t>
            </a:r>
          </a:p>
          <a:p>
            <a:pPr lvl="1"/>
            <a:r>
              <a:rPr lang="en-US" altLang="zh-CN" dirty="0">
                <a:solidFill>
                  <a:srgbClr val="FF0000"/>
                </a:solidFill>
              </a:rPr>
              <a:t>Matrix-vector production</a:t>
            </a:r>
          </a:p>
          <a:p>
            <a:pPr lvl="1"/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8" name="对象 7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7507071"/>
              </p:ext>
            </p:extLst>
          </p:nvPr>
        </p:nvGraphicFramePr>
        <p:xfrm>
          <a:off x="5382895" y="4575175"/>
          <a:ext cx="826770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r:id="rId3" imgW="355600" imgH="457200" progId="Equation.KSEE3">
                  <p:embed/>
                </p:oleObj>
              </mc:Choice>
              <mc:Fallback>
                <p:oleObj r:id="rId3" imgW="355600" imgH="457200" progId="Equation.KSEE3">
                  <p:embed/>
                  <p:pic>
                    <p:nvPicPr>
                      <p:cNvPr id="0" name="图片 102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82895" y="4575175"/>
                        <a:ext cx="826770" cy="1063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2685165"/>
              </p:ext>
            </p:extLst>
          </p:nvPr>
        </p:nvGraphicFramePr>
        <p:xfrm>
          <a:off x="7824153" y="4575175"/>
          <a:ext cx="856615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r:id="rId5" imgW="368300" imgH="457200" progId="Equation.KSEE3">
                  <p:embed/>
                </p:oleObj>
              </mc:Choice>
              <mc:Fallback>
                <p:oleObj r:id="rId5" imgW="368300" imgH="457200" progId="Equation.KSEE3">
                  <p:embed/>
                  <p:pic>
                    <p:nvPicPr>
                      <p:cNvPr id="0" name="图片 102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824153" y="4575175"/>
                        <a:ext cx="856615" cy="1063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文本框 9"/>
          <p:cNvSpPr txBox="1"/>
          <p:nvPr/>
        </p:nvSpPr>
        <p:spPr>
          <a:xfrm>
            <a:off x="6209665" y="4784090"/>
            <a:ext cx="77089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/>
              <a:t>=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6615430" y="4784090"/>
            <a:ext cx="13614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i="1"/>
              <a:t>G</a:t>
            </a:r>
            <a:r>
              <a:rPr lang="en-US" altLang="zh-CN" sz="2800" i="1" baseline="-25000"/>
              <a:t>2×2</a:t>
            </a:r>
            <a:r>
              <a:rPr lang="en-US" altLang="zh-CN" sz="3600"/>
              <a:t> ×</a:t>
            </a:r>
          </a:p>
        </p:txBody>
      </p:sp>
      <p:graphicFrame>
        <p:nvGraphicFramePr>
          <p:cNvPr id="12" name="对象 11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561161"/>
              </p:ext>
            </p:extLst>
          </p:nvPr>
        </p:nvGraphicFramePr>
        <p:xfrm>
          <a:off x="10615613" y="4575175"/>
          <a:ext cx="856615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r:id="rId7" imgW="368300" imgH="457200" progId="Equation.KSEE3">
                  <p:embed/>
                </p:oleObj>
              </mc:Choice>
              <mc:Fallback>
                <p:oleObj r:id="rId7" imgW="368300" imgH="457200" progId="Equation.KSEE3">
                  <p:embed/>
                  <p:pic>
                    <p:nvPicPr>
                      <p:cNvPr id="0" name="图片 102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615613" y="4575175"/>
                        <a:ext cx="856615" cy="1063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8696325" y="4784090"/>
            <a:ext cx="77089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/>
              <a:t>=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10168890" y="4784090"/>
            <a:ext cx="13614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/>
              <a:t>×</a:t>
            </a:r>
          </a:p>
        </p:txBody>
      </p:sp>
      <p:graphicFrame>
        <p:nvGraphicFramePr>
          <p:cNvPr id="16" name="对象 1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1818978"/>
              </p:ext>
            </p:extLst>
          </p:nvPr>
        </p:nvGraphicFramePr>
        <p:xfrm>
          <a:off x="9237663" y="4575175"/>
          <a:ext cx="1004887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r:id="rId8" imgW="431800" imgH="457200" progId="Equation.KSEE3">
                  <p:embed/>
                </p:oleObj>
              </mc:Choice>
              <mc:Fallback>
                <p:oleObj r:id="rId8" imgW="431800" imgH="457200" progId="Equation.KSEE3">
                  <p:embed/>
                  <p:pic>
                    <p:nvPicPr>
                      <p:cNvPr id="0" name="图片 1026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9237663" y="4575175"/>
                        <a:ext cx="1004887" cy="1063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Rectangle 12"/>
          <p:cNvSpPr/>
          <p:nvPr/>
        </p:nvSpPr>
        <p:spPr>
          <a:xfrm>
            <a:off x="5668751" y="2734795"/>
            <a:ext cx="648000" cy="648000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0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40" name="Rectangle 14"/>
          <p:cNvSpPr/>
          <p:nvPr/>
        </p:nvSpPr>
        <p:spPr>
          <a:xfrm>
            <a:off x="6316082" y="2734795"/>
            <a:ext cx="648000" cy="648000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1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42" name="Rectangle 16"/>
          <p:cNvSpPr/>
          <p:nvPr/>
        </p:nvSpPr>
        <p:spPr>
          <a:xfrm>
            <a:off x="6963413" y="2734795"/>
            <a:ext cx="648000" cy="648000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0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cxnSp>
        <p:nvCxnSpPr>
          <p:cNvPr id="43" name="Straight Arrow Connector 40"/>
          <p:cNvCxnSpPr/>
          <p:nvPr/>
        </p:nvCxnSpPr>
        <p:spPr>
          <a:xfrm>
            <a:off x="4942833" y="3038187"/>
            <a:ext cx="457200" cy="0"/>
          </a:xfrm>
          <a:prstGeom prst="straightConnector1">
            <a:avLst/>
          </a:prstGeom>
          <a:noFill/>
          <a:ln w="38100" cap="flat" cmpd="sng" algn="ctr">
            <a:solidFill>
              <a:srgbClr val="5B9BD5"/>
            </a:solidFill>
            <a:prstDash val="solid"/>
            <a:miter lim="800000"/>
            <a:tailEnd type="arrow" w="lg" len="lg"/>
          </a:ln>
          <a:effectLst/>
        </p:spPr>
      </p:cxnSp>
      <p:sp>
        <p:nvSpPr>
          <p:cNvPr id="44" name="Rectangle 9"/>
          <p:cNvSpPr/>
          <p:nvPr/>
        </p:nvSpPr>
        <p:spPr>
          <a:xfrm>
            <a:off x="7607509" y="2734795"/>
            <a:ext cx="641520" cy="64800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1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45" name="Rectangle 16"/>
          <p:cNvSpPr/>
          <p:nvPr/>
        </p:nvSpPr>
        <p:spPr>
          <a:xfrm>
            <a:off x="6959603" y="2736485"/>
            <a:ext cx="648000" cy="64800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>
            <a:no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 sz="2800" dirty="0">
                <a:solidFill>
                  <a:sysClr val="windowText" lastClr="000000"/>
                </a:solidFill>
                <a:sym typeface="+mn-ea"/>
              </a:rPr>
              <a:t>P</a:t>
            </a:r>
            <a:r>
              <a:rPr lang="en-US" altLang="zh-CN" sz="2800" baseline="-25000" dirty="0">
                <a:solidFill>
                  <a:sysClr val="windowText" lastClr="000000"/>
                </a:solidFill>
                <a:sym typeface="+mn-ea"/>
              </a:rPr>
              <a:t>0</a:t>
            </a:r>
          </a:p>
        </p:txBody>
      </p:sp>
      <p:sp>
        <p:nvSpPr>
          <p:cNvPr id="46" name="Rectangle 9"/>
          <p:cNvSpPr/>
          <p:nvPr/>
        </p:nvSpPr>
        <p:spPr>
          <a:xfrm>
            <a:off x="7603699" y="2736485"/>
            <a:ext cx="641520" cy="64800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1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47" name="Rectangle 12"/>
          <p:cNvSpPr/>
          <p:nvPr/>
        </p:nvSpPr>
        <p:spPr>
          <a:xfrm>
            <a:off x="3317346" y="2736485"/>
            <a:ext cx="648000" cy="648000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0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48" name="Rectangle 14"/>
          <p:cNvSpPr/>
          <p:nvPr/>
        </p:nvSpPr>
        <p:spPr>
          <a:xfrm>
            <a:off x="3964677" y="2736485"/>
            <a:ext cx="648000" cy="648000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1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cxnSp>
        <p:nvCxnSpPr>
          <p:cNvPr id="58" name="Straight Connector 57"/>
          <p:cNvCxnSpPr/>
          <p:nvPr/>
        </p:nvCxnSpPr>
        <p:spPr>
          <a:xfrm rot="16200000">
            <a:off x="4214645" y="3290103"/>
            <a:ext cx="233045" cy="648000"/>
          </a:xfrm>
          <a:prstGeom prst="curvedConnector3">
            <a:avLst>
              <a:gd name="adj1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16200000" flipV="1">
            <a:off x="3561865" y="3290103"/>
            <a:ext cx="233045" cy="648000"/>
          </a:xfrm>
          <a:prstGeom prst="curvedConnector3">
            <a:avLst>
              <a:gd name="adj1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文本框 48"/>
          <p:cNvSpPr txBox="1"/>
          <p:nvPr/>
        </p:nvSpPr>
        <p:spPr>
          <a:xfrm>
            <a:off x="3669347" y="3730625"/>
            <a:ext cx="13614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/>
              <a:t>k = 2</a:t>
            </a:r>
          </a:p>
        </p:txBody>
      </p:sp>
      <p:cxnSp>
        <p:nvCxnSpPr>
          <p:cNvPr id="50" name="Straight Connector 57"/>
          <p:cNvCxnSpPr/>
          <p:nvPr/>
        </p:nvCxnSpPr>
        <p:spPr>
          <a:xfrm rot="16200000">
            <a:off x="7792870" y="3290103"/>
            <a:ext cx="233045" cy="648000"/>
          </a:xfrm>
          <a:prstGeom prst="curvedConnector3">
            <a:avLst>
              <a:gd name="adj1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73"/>
          <p:cNvCxnSpPr/>
          <p:nvPr/>
        </p:nvCxnSpPr>
        <p:spPr>
          <a:xfrm rot="16200000" flipV="1">
            <a:off x="7140090" y="3290103"/>
            <a:ext cx="233045" cy="648000"/>
          </a:xfrm>
          <a:prstGeom prst="curvedConnector3">
            <a:avLst>
              <a:gd name="adj1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文本框 51"/>
          <p:cNvSpPr txBox="1"/>
          <p:nvPr/>
        </p:nvSpPr>
        <p:spPr>
          <a:xfrm>
            <a:off x="7247572" y="3730625"/>
            <a:ext cx="13614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/>
              <a:t>m = 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Redundancy Transitioning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Redundancy transitioning is essential for elasticity</a:t>
            </a:r>
          </a:p>
          <a:p>
            <a:pPr lvl="1"/>
            <a:r>
              <a:rPr lang="en-US" altLang="zh-CN" dirty="0"/>
              <a:t>Change k and m of erasure-coded objects</a:t>
            </a:r>
          </a:p>
          <a:p>
            <a:pPr lvl="1"/>
            <a:r>
              <a:rPr lang="en-US" altLang="zh-CN" dirty="0"/>
              <a:t>Balance between performance and storage efficiency to adapt to workload changes </a:t>
            </a:r>
            <a:r>
              <a:rPr lang="en-US" altLang="zh-CN" sz="2000" dirty="0"/>
              <a:t>[</a:t>
            </a:r>
            <a:r>
              <a:rPr lang="en-US" sz="2000" dirty="0" err="1">
                <a:sym typeface="+mn-ea"/>
              </a:rPr>
              <a:t>Muralidhar</a:t>
            </a:r>
            <a:r>
              <a:rPr lang="en-US" sz="2000" dirty="0">
                <a:sym typeface="+mn-ea"/>
              </a:rPr>
              <a:t> et al., OSDI’14, </a:t>
            </a:r>
            <a:r>
              <a:rPr lang="en-US" altLang="zh-CN" sz="2000" dirty="0"/>
              <a:t>Xia et al., FAST'15]</a:t>
            </a:r>
          </a:p>
          <a:p>
            <a:pPr lvl="1"/>
            <a:r>
              <a:rPr lang="en-US" altLang="zh-CN" dirty="0"/>
              <a:t>Balance between fault tolerance and storage overhead to adapt to reliability requirements </a:t>
            </a:r>
            <a:r>
              <a:rPr lang="en-US" altLang="zh-CN" sz="2000" dirty="0"/>
              <a:t>[</a:t>
            </a:r>
            <a:r>
              <a:rPr lang="en-US" altLang="zh-CN" sz="2000" dirty="0" err="1"/>
              <a:t>Kadekodi</a:t>
            </a:r>
            <a:r>
              <a:rPr lang="en-US" altLang="zh-CN" sz="2000" dirty="0"/>
              <a:t> et al., FAST'19, </a:t>
            </a:r>
            <a:r>
              <a:rPr lang="en-US" altLang="zh-CN" sz="2000" dirty="0" err="1"/>
              <a:t>Taranov</a:t>
            </a:r>
            <a:r>
              <a:rPr lang="en-US" altLang="zh-CN" sz="2000" dirty="0"/>
              <a:t> et al., Eurosys'18]</a:t>
            </a:r>
          </a:p>
          <a:p>
            <a:pPr lvl="0"/>
            <a:r>
              <a:rPr lang="en-US" altLang="zh-CN" dirty="0"/>
              <a:t>Transitioning from </a:t>
            </a:r>
            <a:r>
              <a:rPr lang="en-US" altLang="zh-CN" dirty="0">
                <a:solidFill>
                  <a:srgbClr val="FF0000"/>
                </a:solidFill>
              </a:rPr>
              <a:t>RS(k, m)</a:t>
            </a:r>
            <a:r>
              <a:rPr lang="en-US" altLang="zh-CN" dirty="0"/>
              <a:t> to </a:t>
            </a:r>
            <a:r>
              <a:rPr lang="en-US" altLang="zh-CN" dirty="0">
                <a:solidFill>
                  <a:srgbClr val="FF0000"/>
                </a:solidFill>
              </a:rPr>
              <a:t>RS(k', m)</a:t>
            </a:r>
            <a:r>
              <a:rPr lang="en-US" altLang="zh-CN" dirty="0"/>
              <a:t>, k &lt; k'</a:t>
            </a:r>
          </a:p>
          <a:p>
            <a:pPr lvl="1"/>
            <a:r>
              <a:rPr lang="en-US" altLang="zh-CN" dirty="0"/>
              <a:t>Reduce storage redundancy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5</a:t>
            </a:fld>
            <a:endParaRPr lang="en-US"/>
          </a:p>
        </p:txBody>
      </p:sp>
      <p:sp>
        <p:nvSpPr>
          <p:cNvPr id="39" name="Rectangle 12"/>
          <p:cNvSpPr/>
          <p:nvPr/>
        </p:nvSpPr>
        <p:spPr>
          <a:xfrm>
            <a:off x="3122612" y="5291305"/>
            <a:ext cx="648000" cy="648000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0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40" name="Rectangle 14"/>
          <p:cNvSpPr/>
          <p:nvPr/>
        </p:nvSpPr>
        <p:spPr>
          <a:xfrm>
            <a:off x="3769943" y="5291305"/>
            <a:ext cx="648000" cy="648000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1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42" name="Rectangle 16"/>
          <p:cNvSpPr/>
          <p:nvPr/>
        </p:nvSpPr>
        <p:spPr>
          <a:xfrm>
            <a:off x="4417274" y="5291305"/>
            <a:ext cx="648000" cy="648000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0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cxnSp>
        <p:nvCxnSpPr>
          <p:cNvPr id="43" name="Straight Arrow Connector 40"/>
          <p:cNvCxnSpPr/>
          <p:nvPr/>
        </p:nvCxnSpPr>
        <p:spPr>
          <a:xfrm>
            <a:off x="5597094" y="5594697"/>
            <a:ext cx="457200" cy="0"/>
          </a:xfrm>
          <a:prstGeom prst="straightConnector1">
            <a:avLst/>
          </a:prstGeom>
          <a:noFill/>
          <a:ln w="38100" cap="flat" cmpd="sng" algn="ctr">
            <a:solidFill>
              <a:srgbClr val="5B9BD5"/>
            </a:solidFill>
            <a:prstDash val="solid"/>
            <a:miter lim="800000"/>
            <a:tailEnd type="arrow" w="lg" len="lg"/>
          </a:ln>
          <a:effectLst/>
        </p:spPr>
      </p:cxnSp>
      <p:sp>
        <p:nvSpPr>
          <p:cNvPr id="45" name="Rectangle 16"/>
          <p:cNvSpPr/>
          <p:nvPr/>
        </p:nvSpPr>
        <p:spPr>
          <a:xfrm>
            <a:off x="4413464" y="5292995"/>
            <a:ext cx="648000" cy="64800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>
            <a:no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 sz="2800" dirty="0">
                <a:solidFill>
                  <a:sysClr val="windowText" lastClr="000000"/>
                </a:solidFill>
                <a:sym typeface="+mn-ea"/>
              </a:rPr>
              <a:t>P</a:t>
            </a:r>
            <a:r>
              <a:rPr lang="en-US" altLang="zh-CN" sz="2800" baseline="-25000" dirty="0">
                <a:solidFill>
                  <a:sysClr val="windowText" lastClr="000000"/>
                </a:solidFill>
                <a:sym typeface="+mn-ea"/>
              </a:rPr>
              <a:t>0</a:t>
            </a:r>
          </a:p>
        </p:txBody>
      </p:sp>
      <p:sp>
        <p:nvSpPr>
          <p:cNvPr id="52" name="文本框 51"/>
          <p:cNvSpPr txBox="1"/>
          <p:nvPr/>
        </p:nvSpPr>
        <p:spPr>
          <a:xfrm>
            <a:off x="3703848" y="5940425"/>
            <a:ext cx="13614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/>
              <a:t>RS(2, 1)</a:t>
            </a:r>
          </a:p>
        </p:txBody>
      </p:sp>
      <p:sp>
        <p:nvSpPr>
          <p:cNvPr id="5" name="Rectangle 12"/>
          <p:cNvSpPr/>
          <p:nvPr/>
        </p:nvSpPr>
        <p:spPr>
          <a:xfrm>
            <a:off x="6613842" y="5292575"/>
            <a:ext cx="648000" cy="648000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D'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0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6" name="Rectangle 14"/>
          <p:cNvSpPr/>
          <p:nvPr/>
        </p:nvSpPr>
        <p:spPr>
          <a:xfrm>
            <a:off x="7261173" y="5292575"/>
            <a:ext cx="648000" cy="648000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D'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1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8" name="Rectangle 9"/>
          <p:cNvSpPr/>
          <p:nvPr/>
        </p:nvSpPr>
        <p:spPr>
          <a:xfrm>
            <a:off x="8552600" y="5292575"/>
            <a:ext cx="641520" cy="64800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P'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0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9" name="Rectangle 16"/>
          <p:cNvSpPr/>
          <p:nvPr/>
        </p:nvSpPr>
        <p:spPr>
          <a:xfrm>
            <a:off x="7904694" y="5294265"/>
            <a:ext cx="648000" cy="648000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>
            <a:no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 sz="2800" dirty="0">
                <a:solidFill>
                  <a:sysClr val="windowText" lastClr="000000"/>
                </a:solidFill>
                <a:sym typeface="+mn-ea"/>
              </a:rPr>
              <a:t>D'</a:t>
            </a:r>
            <a:r>
              <a:rPr lang="en-US" altLang="zh-CN" sz="2800" baseline="-25000" dirty="0">
                <a:solidFill>
                  <a:sysClr val="windowText" lastClr="000000"/>
                </a:solidFill>
                <a:sym typeface="+mn-ea"/>
              </a:rPr>
              <a:t>2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7183648" y="5939505"/>
            <a:ext cx="13614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/>
              <a:t>RS(3, 1)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Challenges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Redundancy transitioning involves two </a:t>
            </a:r>
            <a:r>
              <a:rPr lang="en-US" altLang="zh-CN">
                <a:solidFill>
                  <a:srgbClr val="FF0000"/>
                </a:solidFill>
              </a:rPr>
              <a:t>I/O-intensive</a:t>
            </a:r>
            <a:r>
              <a:rPr lang="en-US" altLang="zh-CN"/>
              <a:t> operations</a:t>
            </a:r>
          </a:p>
          <a:p>
            <a:pPr lvl="1"/>
            <a:r>
              <a:rPr lang="en-US" altLang="zh-CN">
                <a:solidFill>
                  <a:srgbClr val="FF0000"/>
                </a:solidFill>
              </a:rPr>
              <a:t>Data block relocation</a:t>
            </a:r>
            <a:endParaRPr lang="en-US" altLang="zh-CN"/>
          </a:p>
          <a:p>
            <a:pPr lvl="1"/>
            <a:r>
              <a:rPr lang="en-US" altLang="zh-CN">
                <a:solidFill>
                  <a:srgbClr val="FF0000"/>
                </a:solidFill>
              </a:rPr>
              <a:t>Parity block updates</a:t>
            </a:r>
          </a:p>
          <a:p>
            <a:pPr lvl="0"/>
            <a:r>
              <a:rPr lang="en-US" altLang="zh-CN"/>
              <a:t>Stretched RS (SRS)* codes eliminate data block relocation</a:t>
            </a:r>
          </a:p>
          <a:p>
            <a:pPr lvl="1"/>
            <a:r>
              <a:rPr lang="en-US" altLang="zh-CN" sz="2400"/>
              <a:t>Store k data blocks of RS(k, m) in k' nodes</a:t>
            </a:r>
            <a:endParaRPr lang="en-US" altLang="zh-CN"/>
          </a:p>
          <a:p>
            <a:pPr lvl="1"/>
            <a:r>
              <a:rPr lang="en-US" altLang="zh-CN"/>
              <a:t>Decouple block-to-node mappings</a:t>
            </a:r>
          </a:p>
          <a:p>
            <a:pPr lvl="0"/>
            <a:r>
              <a:rPr lang="en-US" altLang="zh-CN"/>
              <a:t>Challenges remain in parity block updates</a:t>
            </a:r>
          </a:p>
          <a:p>
            <a:pPr lvl="1"/>
            <a:r>
              <a:rPr lang="en-US" altLang="zh-CN" b="1">
                <a:solidFill>
                  <a:srgbClr val="FF0000"/>
                </a:solidFill>
              </a:rPr>
              <a:t>Changed encoding matrices</a:t>
            </a:r>
          </a:p>
          <a:p>
            <a:pPr lvl="1"/>
            <a:r>
              <a:rPr lang="en-US" altLang="zh-CN" b="1">
                <a:solidFill>
                  <a:srgbClr val="FF0000"/>
                </a:solidFill>
              </a:rPr>
              <a:t>Ineffective data placement</a:t>
            </a:r>
          </a:p>
          <a:p>
            <a:pPr lvl="0"/>
            <a:endParaRPr lang="en-US" altLang="zh-CN" b="1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6581001"/>
            <a:ext cx="8304212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</a:t>
            </a:r>
            <a:r>
              <a:rPr lang="en-US" altLang="zh-CN" sz="1200">
                <a:sym typeface="+mn-ea"/>
              </a:rPr>
              <a:t>Taranov et al., </a:t>
            </a:r>
            <a:r>
              <a:rPr lang="en-US" sz="1200" dirty="0"/>
              <a:t>“Fast and strongly-consistent per-item resilience in key-value stores”, </a:t>
            </a:r>
            <a:r>
              <a:rPr lang="en-US" altLang="zh-CN" sz="1200">
                <a:sym typeface="+mn-ea"/>
              </a:rPr>
              <a:t>Eurosys'18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441" y="0"/>
            <a:ext cx="10969943" cy="1143000"/>
          </a:xfrm>
        </p:spPr>
        <p:txBody>
          <a:bodyPr/>
          <a:lstStyle/>
          <a:p>
            <a:r>
              <a:rPr lang="en-US" altLang="zh-CN" dirty="0"/>
              <a:t>Challenge 1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6" name="对象 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833120" y="1487170"/>
          <a:ext cx="658495" cy="1316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r:id="rId3" imgW="355600" imgH="711200" progId="Equation.KSEE3">
                  <p:embed/>
                </p:oleObj>
              </mc:Choice>
              <mc:Fallback>
                <p:oleObj r:id="rId3" imgW="355600" imgH="711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3120" y="1487170"/>
                        <a:ext cx="658495" cy="13169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1659255" y="1886585"/>
            <a:ext cx="7708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/>
              <a:t>=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1988820" y="1886585"/>
            <a:ext cx="13614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i="1"/>
              <a:t>G</a:t>
            </a:r>
            <a:r>
              <a:rPr lang="en-US" altLang="zh-CN" sz="2400" i="1" baseline="-25000"/>
              <a:t>3×4</a:t>
            </a:r>
            <a:r>
              <a:rPr lang="en-US" altLang="zh-CN" sz="3200"/>
              <a:t> ×</a:t>
            </a:r>
          </a:p>
        </p:txBody>
      </p:sp>
      <p:graphicFrame>
        <p:nvGraphicFramePr>
          <p:cNvPr id="19" name="对象 18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3121660" y="1258570"/>
          <a:ext cx="695960" cy="1671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r:id="rId5" imgW="381000" imgH="914400" progId="Equation.KSEE3">
                  <p:embed/>
                </p:oleObj>
              </mc:Choice>
              <mc:Fallback>
                <p:oleObj r:id="rId5" imgW="381000" imgH="914400" progId="Equation.KSEE3">
                  <p:embed/>
                  <p:pic>
                    <p:nvPicPr>
                      <p:cNvPr id="0" name="图片 102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121660" y="1258570"/>
                        <a:ext cx="695960" cy="16713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文本框 19"/>
          <p:cNvSpPr txBox="1"/>
          <p:nvPr/>
        </p:nvSpPr>
        <p:spPr>
          <a:xfrm>
            <a:off x="3917315" y="1886585"/>
            <a:ext cx="7708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/>
              <a:t>=</a:t>
            </a:r>
          </a:p>
        </p:txBody>
      </p:sp>
      <p:graphicFrame>
        <p:nvGraphicFramePr>
          <p:cNvPr id="21" name="对象 20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4382770" y="1487170"/>
          <a:ext cx="1963420" cy="1393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r:id="rId7" imgW="1002665" imgH="711200" progId="Equation.KSEE3">
                  <p:embed/>
                </p:oleObj>
              </mc:Choice>
              <mc:Fallback>
                <p:oleObj r:id="rId7" imgW="1002665" imgH="711200" progId="Equation.KSEE3">
                  <p:embed/>
                  <p:pic>
                    <p:nvPicPr>
                      <p:cNvPr id="0" name="图片 1027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382770" y="1487170"/>
                        <a:ext cx="1963420" cy="1393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文本框 21"/>
          <p:cNvSpPr txBox="1"/>
          <p:nvPr/>
        </p:nvSpPr>
        <p:spPr>
          <a:xfrm>
            <a:off x="6407150" y="1886585"/>
            <a:ext cx="13614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/>
              <a:t>×</a:t>
            </a:r>
          </a:p>
        </p:txBody>
      </p:sp>
      <p:graphicFrame>
        <p:nvGraphicFramePr>
          <p:cNvPr id="23" name="对象 22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6911340" y="1258570"/>
          <a:ext cx="675640" cy="162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r:id="rId9" imgW="381000" imgH="914400" progId="Equation.KSEE3">
                  <p:embed/>
                </p:oleObj>
              </mc:Choice>
              <mc:Fallback>
                <p:oleObj r:id="rId9" imgW="381000" imgH="914400" progId="Equation.KSEE3">
                  <p:embed/>
                  <p:pic>
                    <p:nvPicPr>
                      <p:cNvPr id="0" name="图片 102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911340" y="1258570"/>
                        <a:ext cx="675640" cy="1622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对象 23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795655" y="3386455"/>
          <a:ext cx="695960" cy="12566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r:id="rId10" imgW="393700" imgH="711200" progId="Equation.KSEE3">
                  <p:embed/>
                </p:oleObj>
              </mc:Choice>
              <mc:Fallback>
                <p:oleObj r:id="rId10" imgW="393700" imgH="711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795655" y="3386455"/>
                        <a:ext cx="695960" cy="12566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文本框 24"/>
          <p:cNvSpPr txBox="1"/>
          <p:nvPr/>
        </p:nvSpPr>
        <p:spPr>
          <a:xfrm>
            <a:off x="1659255" y="3794125"/>
            <a:ext cx="7708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/>
              <a:t>=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1988820" y="3794125"/>
            <a:ext cx="13614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i="1"/>
              <a:t>G</a:t>
            </a:r>
            <a:r>
              <a:rPr lang="en-US" altLang="zh-CN" sz="2400" i="1" baseline="-25000"/>
              <a:t>3×5</a:t>
            </a:r>
            <a:r>
              <a:rPr lang="en-US" altLang="zh-CN" sz="3200"/>
              <a:t> ×</a:t>
            </a:r>
          </a:p>
        </p:txBody>
      </p:sp>
      <p:graphicFrame>
        <p:nvGraphicFramePr>
          <p:cNvPr id="29" name="对象 28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3121660" y="3006090"/>
          <a:ext cx="695960" cy="2087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r:id="rId12" imgW="381000" imgH="1143000" progId="Equation.KSEE3">
                  <p:embed/>
                </p:oleObj>
              </mc:Choice>
              <mc:Fallback>
                <p:oleObj r:id="rId12" imgW="381000" imgH="1143000" progId="Equation.KSEE3">
                  <p:embed/>
                  <p:pic>
                    <p:nvPicPr>
                      <p:cNvPr id="0" name="图片 1028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121660" y="3006090"/>
                        <a:ext cx="695960" cy="20878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文本框 29"/>
          <p:cNvSpPr txBox="1"/>
          <p:nvPr/>
        </p:nvSpPr>
        <p:spPr>
          <a:xfrm>
            <a:off x="3917315" y="3794125"/>
            <a:ext cx="7708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/>
              <a:t>=</a:t>
            </a:r>
          </a:p>
        </p:txBody>
      </p:sp>
      <p:graphicFrame>
        <p:nvGraphicFramePr>
          <p:cNvPr id="31" name="对象 30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4382770" y="3386455"/>
          <a:ext cx="2527935" cy="1402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r:id="rId14" imgW="1282700" imgH="711200" progId="Equation.KSEE3">
                  <p:embed/>
                </p:oleObj>
              </mc:Choice>
              <mc:Fallback>
                <p:oleObj r:id="rId14" imgW="1282700" imgH="711200" progId="Equation.KSEE3">
                  <p:embed/>
                  <p:pic>
                    <p:nvPicPr>
                      <p:cNvPr id="0" name="图片 1029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382770" y="3386455"/>
                        <a:ext cx="2527935" cy="1402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文本框 31"/>
          <p:cNvSpPr txBox="1"/>
          <p:nvPr/>
        </p:nvSpPr>
        <p:spPr>
          <a:xfrm>
            <a:off x="6911975" y="3790950"/>
            <a:ext cx="13614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/>
              <a:t>×</a:t>
            </a:r>
          </a:p>
        </p:txBody>
      </p:sp>
      <p:graphicFrame>
        <p:nvGraphicFramePr>
          <p:cNvPr id="35" name="对象 34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7382510" y="3006090"/>
          <a:ext cx="695960" cy="2087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r:id="rId16" imgW="381000" imgH="1143000" progId="Equation.KSEE3">
                  <p:embed/>
                </p:oleObj>
              </mc:Choice>
              <mc:Fallback>
                <p:oleObj r:id="rId16" imgW="381000" imgH="1143000" progId="Equation.KSEE3">
                  <p:embed/>
                  <p:pic>
                    <p:nvPicPr>
                      <p:cNvPr id="0" name="图片 1028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382510" y="3006090"/>
                        <a:ext cx="695960" cy="20878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内容占位符 2"/>
          <p:cNvSpPr>
            <a:spLocks noGrp="1"/>
          </p:cNvSpPr>
          <p:nvPr/>
        </p:nvSpPr>
        <p:spPr>
          <a:xfrm>
            <a:off x="609600" y="5156200"/>
            <a:ext cx="10970260" cy="1320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/>
              <a:t>Example: RS(4, 3) to RS(5, 3)</a:t>
            </a:r>
          </a:p>
          <a:p>
            <a:pPr lvl="1"/>
            <a:r>
              <a:rPr lang="en-US" altLang="zh-CN"/>
              <a:t>Required blocks: </a:t>
            </a:r>
            <a:r>
              <a:rPr lang="en-US" altLang="zh-CN">
                <a:solidFill>
                  <a:srgbClr val="FF0000"/>
                </a:solidFill>
              </a:rPr>
              <a:t>four non-overlapping data blocks D</a:t>
            </a:r>
            <a:r>
              <a:rPr lang="en-US" altLang="zh-CN" baseline="-25000">
                <a:solidFill>
                  <a:srgbClr val="FF0000"/>
                </a:solidFill>
              </a:rPr>
              <a:t>1</a:t>
            </a:r>
            <a:r>
              <a:rPr lang="en-US" altLang="zh-CN">
                <a:solidFill>
                  <a:srgbClr val="FF0000"/>
                </a:solidFill>
              </a:rPr>
              <a:t>, D</a:t>
            </a:r>
            <a:r>
              <a:rPr lang="en-US" altLang="zh-CN" baseline="-25000">
                <a:solidFill>
                  <a:srgbClr val="FF0000"/>
                </a:solidFill>
              </a:rPr>
              <a:t>2</a:t>
            </a:r>
            <a:r>
              <a:rPr lang="en-US" altLang="zh-CN">
                <a:solidFill>
                  <a:srgbClr val="FF0000"/>
                </a:solidFill>
              </a:rPr>
              <a:t>, D</a:t>
            </a:r>
            <a:r>
              <a:rPr lang="en-US" altLang="zh-CN" baseline="-25000">
                <a:solidFill>
                  <a:srgbClr val="FF0000"/>
                </a:solidFill>
              </a:rPr>
              <a:t>3</a:t>
            </a:r>
            <a:r>
              <a:rPr lang="en-US" altLang="zh-CN">
                <a:solidFill>
                  <a:srgbClr val="FF0000"/>
                </a:solidFill>
              </a:rPr>
              <a:t>, D</a:t>
            </a:r>
            <a:r>
              <a:rPr lang="en-US" altLang="zh-CN" baseline="-25000">
                <a:solidFill>
                  <a:srgbClr val="FF0000"/>
                </a:solidFill>
              </a:rPr>
              <a:t>4</a:t>
            </a:r>
          </a:p>
        </p:txBody>
      </p:sp>
      <p:cxnSp>
        <p:nvCxnSpPr>
          <p:cNvPr id="9" name="直接连接符 8"/>
          <p:cNvCxnSpPr/>
          <p:nvPr/>
        </p:nvCxnSpPr>
        <p:spPr>
          <a:xfrm flipV="1">
            <a:off x="4516120" y="2362200"/>
            <a:ext cx="1728000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</p:cxnSp>
      <p:cxnSp>
        <p:nvCxnSpPr>
          <p:cNvPr id="10" name="直接连接符 9"/>
          <p:cNvCxnSpPr/>
          <p:nvPr/>
        </p:nvCxnSpPr>
        <p:spPr>
          <a:xfrm flipV="1">
            <a:off x="909320" y="2285400"/>
            <a:ext cx="504000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</p:cxnSp>
      <p:cxnSp>
        <p:nvCxnSpPr>
          <p:cNvPr id="11" name="直接连接符 10"/>
          <p:cNvCxnSpPr/>
          <p:nvPr/>
        </p:nvCxnSpPr>
        <p:spPr>
          <a:xfrm flipV="1">
            <a:off x="4490720" y="4241800"/>
            <a:ext cx="2304000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</p:cxnSp>
      <p:cxnSp>
        <p:nvCxnSpPr>
          <p:cNvPr id="12" name="直接连接符 11"/>
          <p:cNvCxnSpPr/>
          <p:nvPr/>
        </p:nvCxnSpPr>
        <p:spPr>
          <a:xfrm flipV="1">
            <a:off x="883920" y="4165000"/>
            <a:ext cx="504000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52" name="文本框 51"/>
          <p:cNvSpPr txBox="1"/>
          <p:nvPr/>
        </p:nvSpPr>
        <p:spPr>
          <a:xfrm>
            <a:off x="8689975" y="1487170"/>
            <a:ext cx="288988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/>
              <a:t>P</a:t>
            </a:r>
            <a:r>
              <a:rPr lang="en-US" altLang="zh-CN" sz="2400" baseline="-25000"/>
              <a:t>1</a:t>
            </a:r>
            <a:r>
              <a:rPr lang="en-US" altLang="zh-CN" sz="2400"/>
              <a:t> = D</a:t>
            </a:r>
            <a:r>
              <a:rPr lang="en-US" altLang="zh-CN" sz="2400" baseline="-25000"/>
              <a:t>0</a:t>
            </a:r>
            <a:r>
              <a:rPr lang="en-US" altLang="zh-CN" sz="2400"/>
              <a:t> + 15D</a:t>
            </a:r>
            <a:r>
              <a:rPr lang="en-US" altLang="zh-CN" sz="2400" baseline="-25000"/>
              <a:t>1</a:t>
            </a:r>
            <a:r>
              <a:rPr lang="en-US" altLang="zh-CN" sz="2400"/>
              <a:t> + 2D</a:t>
            </a:r>
            <a:r>
              <a:rPr lang="en-US" altLang="zh-CN" sz="2400" baseline="-25000"/>
              <a:t>2</a:t>
            </a:r>
            <a:r>
              <a:rPr lang="en-US" altLang="zh-CN" sz="2400"/>
              <a:t> + 14D</a:t>
            </a:r>
            <a:r>
              <a:rPr lang="en-US" altLang="zh-CN" sz="2400" baseline="-25000"/>
              <a:t>3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8689975" y="3107055"/>
            <a:ext cx="288988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/>
              <a:t>P'</a:t>
            </a:r>
            <a:r>
              <a:rPr lang="en-US" altLang="zh-CN" sz="2400" baseline="-25000"/>
              <a:t>1</a:t>
            </a:r>
            <a:r>
              <a:rPr lang="en-US" altLang="zh-CN" sz="2400"/>
              <a:t> = D</a:t>
            </a:r>
            <a:r>
              <a:rPr lang="en-US" altLang="zh-CN" sz="2400" baseline="-25000"/>
              <a:t>0</a:t>
            </a:r>
            <a:r>
              <a:rPr lang="en-US" altLang="zh-CN" sz="2400"/>
              <a:t> + 3D</a:t>
            </a:r>
            <a:r>
              <a:rPr lang="en-US" altLang="zh-CN" sz="2400" baseline="-25000"/>
              <a:t>1</a:t>
            </a:r>
            <a:r>
              <a:rPr lang="en-US" altLang="zh-CN" sz="2400"/>
              <a:t> + 6D</a:t>
            </a:r>
            <a:r>
              <a:rPr lang="en-US" altLang="zh-CN" sz="2400" baseline="-25000"/>
              <a:t>2</a:t>
            </a:r>
            <a:r>
              <a:rPr lang="en-US" altLang="zh-CN" sz="2400"/>
              <a:t> + 10D</a:t>
            </a:r>
            <a:r>
              <a:rPr lang="en-US" altLang="zh-CN" sz="2400" baseline="-25000"/>
              <a:t>3</a:t>
            </a:r>
            <a:r>
              <a:rPr lang="en-US" altLang="zh-CN" sz="2400"/>
              <a:t> + 14D</a:t>
            </a:r>
            <a:r>
              <a:rPr lang="en-US" altLang="zh-CN" sz="2400" baseline="-25000"/>
              <a:t>4</a:t>
            </a:r>
          </a:p>
        </p:txBody>
      </p:sp>
      <p:cxnSp>
        <p:nvCxnSpPr>
          <p:cNvPr id="14" name="直接箭头连接符 13"/>
          <p:cNvCxnSpPr/>
          <p:nvPr/>
        </p:nvCxnSpPr>
        <p:spPr>
          <a:xfrm>
            <a:off x="7879080" y="1902460"/>
            <a:ext cx="72000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 w="lg" len="lg"/>
          </a:ln>
        </p:spPr>
      </p:cxnSp>
      <p:cxnSp>
        <p:nvCxnSpPr>
          <p:cNvPr id="15" name="直接箭头连接符 14"/>
          <p:cNvCxnSpPr/>
          <p:nvPr/>
        </p:nvCxnSpPr>
        <p:spPr>
          <a:xfrm>
            <a:off x="8167370" y="3521710"/>
            <a:ext cx="43200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 w="lg" len="lg"/>
          </a:ln>
        </p:spPr>
      </p:cxnSp>
      <p:cxnSp>
        <p:nvCxnSpPr>
          <p:cNvPr id="34" name="直接箭头连接符 33"/>
          <p:cNvCxnSpPr/>
          <p:nvPr/>
        </p:nvCxnSpPr>
        <p:spPr>
          <a:xfrm>
            <a:off x="9648825" y="4013200"/>
            <a:ext cx="0" cy="64800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 w="lg" len="lg"/>
          </a:ln>
        </p:spPr>
      </p:cxnSp>
      <p:sp>
        <p:nvSpPr>
          <p:cNvPr id="37" name="文本框 36"/>
          <p:cNvSpPr txBox="1"/>
          <p:nvPr/>
        </p:nvSpPr>
        <p:spPr>
          <a:xfrm>
            <a:off x="8434070" y="4706620"/>
            <a:ext cx="334835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</a:rPr>
              <a:t>Only one overlapping data block D</a:t>
            </a:r>
            <a:r>
              <a:rPr lang="en-US" altLang="zh-CN" sz="2400" baseline="-25000">
                <a:solidFill>
                  <a:srgbClr val="FF0000"/>
                </a:solidFill>
              </a:rPr>
              <a:t>0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441" y="0"/>
            <a:ext cx="10969943" cy="1143000"/>
          </a:xfrm>
        </p:spPr>
        <p:txBody>
          <a:bodyPr/>
          <a:lstStyle/>
          <a:p>
            <a:r>
              <a:rPr lang="en-US" altLang="zh-CN" dirty="0"/>
              <a:t>Our Idea to Challenge 1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>
          <a:xfrm>
            <a:off x="8938472" y="6842126"/>
            <a:ext cx="2844059" cy="320675"/>
          </a:xfrm>
        </p:spPr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6" name="对象 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833120" y="1498600"/>
          <a:ext cx="658495" cy="1316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r:id="rId3" imgW="355600" imgH="711200" progId="Equation.KSEE3">
                  <p:embed/>
                </p:oleObj>
              </mc:Choice>
              <mc:Fallback>
                <p:oleObj r:id="rId3" imgW="355600" imgH="711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3120" y="1498600"/>
                        <a:ext cx="658495" cy="13169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1659255" y="1854200"/>
            <a:ext cx="7708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/>
              <a:t>=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1988820" y="1854200"/>
            <a:ext cx="13614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i="1"/>
              <a:t>G</a:t>
            </a:r>
            <a:r>
              <a:rPr lang="en-US" altLang="zh-CN" sz="2400" i="1" baseline="-25000"/>
              <a:t>3×5</a:t>
            </a:r>
            <a:r>
              <a:rPr lang="en-US" altLang="zh-CN" sz="3200"/>
              <a:t> ×</a:t>
            </a:r>
          </a:p>
        </p:txBody>
      </p:sp>
      <p:graphicFrame>
        <p:nvGraphicFramePr>
          <p:cNvPr id="24" name="对象 23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795655" y="3691255"/>
          <a:ext cx="695960" cy="12566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r:id="rId5" imgW="393700" imgH="711200" progId="Equation.KSEE3">
                  <p:embed/>
                </p:oleObj>
              </mc:Choice>
              <mc:Fallback>
                <p:oleObj r:id="rId5" imgW="393700" imgH="711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95655" y="3691255"/>
                        <a:ext cx="695960" cy="12566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文本框 24"/>
          <p:cNvSpPr txBox="1"/>
          <p:nvPr/>
        </p:nvSpPr>
        <p:spPr>
          <a:xfrm>
            <a:off x="1659255" y="4098925"/>
            <a:ext cx="7708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/>
              <a:t>=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1988820" y="4098925"/>
            <a:ext cx="13614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i="1"/>
              <a:t>G</a:t>
            </a:r>
            <a:r>
              <a:rPr lang="en-US" altLang="zh-CN" sz="2400" i="1" baseline="-25000"/>
              <a:t>3×5</a:t>
            </a:r>
            <a:r>
              <a:rPr lang="en-US" altLang="zh-CN" sz="3200"/>
              <a:t> ×</a:t>
            </a:r>
          </a:p>
        </p:txBody>
      </p:sp>
      <p:graphicFrame>
        <p:nvGraphicFramePr>
          <p:cNvPr id="29" name="对象 28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3121660" y="3310890"/>
          <a:ext cx="695960" cy="2087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r:id="rId7" imgW="381000" imgH="1143000" progId="Equation.KSEE3">
                  <p:embed/>
                </p:oleObj>
              </mc:Choice>
              <mc:Fallback>
                <p:oleObj r:id="rId7" imgW="381000" imgH="1143000" progId="Equation.KSEE3">
                  <p:embed/>
                  <p:pic>
                    <p:nvPicPr>
                      <p:cNvPr id="0" name="图片 1028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121660" y="3310890"/>
                        <a:ext cx="695960" cy="20878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文本框 29"/>
          <p:cNvSpPr txBox="1"/>
          <p:nvPr/>
        </p:nvSpPr>
        <p:spPr>
          <a:xfrm>
            <a:off x="3917315" y="4098925"/>
            <a:ext cx="7708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/>
              <a:t>=</a:t>
            </a:r>
          </a:p>
        </p:txBody>
      </p:sp>
      <p:graphicFrame>
        <p:nvGraphicFramePr>
          <p:cNvPr id="31" name="对象 30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4382770" y="3691255"/>
          <a:ext cx="2527935" cy="1402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r:id="rId9" imgW="1282700" imgH="711200" progId="Equation.KSEE3">
                  <p:embed/>
                </p:oleObj>
              </mc:Choice>
              <mc:Fallback>
                <p:oleObj r:id="rId9" imgW="1282700" imgH="711200" progId="Equation.KSEE3">
                  <p:embed/>
                  <p:pic>
                    <p:nvPicPr>
                      <p:cNvPr id="0" name="图片 1029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382770" y="3691255"/>
                        <a:ext cx="2527935" cy="1402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文本框 31"/>
          <p:cNvSpPr txBox="1"/>
          <p:nvPr/>
        </p:nvSpPr>
        <p:spPr>
          <a:xfrm>
            <a:off x="6911975" y="4095750"/>
            <a:ext cx="13614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/>
              <a:t>×</a:t>
            </a:r>
          </a:p>
        </p:txBody>
      </p:sp>
      <p:graphicFrame>
        <p:nvGraphicFramePr>
          <p:cNvPr id="35" name="对象 34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7382510" y="3310890"/>
          <a:ext cx="695960" cy="2087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r:id="rId11" imgW="381000" imgH="1143000" progId="Equation.KSEE3">
                  <p:embed/>
                </p:oleObj>
              </mc:Choice>
              <mc:Fallback>
                <p:oleObj r:id="rId11" imgW="381000" imgH="1143000" progId="Equation.KSEE3">
                  <p:embed/>
                  <p:pic>
                    <p:nvPicPr>
                      <p:cNvPr id="0" name="图片 1028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382510" y="3310890"/>
                        <a:ext cx="695960" cy="20878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内容占位符 2"/>
          <p:cNvSpPr>
            <a:spLocks noGrp="1"/>
          </p:cNvSpPr>
          <p:nvPr/>
        </p:nvSpPr>
        <p:spPr>
          <a:xfrm>
            <a:off x="609600" y="5537200"/>
            <a:ext cx="10970260" cy="1320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/>
              <a:t>Example: RS(4, 3) to RS(5, 3)</a:t>
            </a:r>
          </a:p>
          <a:p>
            <a:pPr lvl="1"/>
            <a:r>
              <a:rPr lang="en-US" altLang="zh-CN"/>
              <a:t>Required blocks: </a:t>
            </a:r>
            <a:r>
              <a:rPr lang="en-US" altLang="zh-CN">
                <a:solidFill>
                  <a:srgbClr val="FF0000"/>
                </a:solidFill>
              </a:rPr>
              <a:t>only one non-overlapping data block D</a:t>
            </a:r>
            <a:r>
              <a:rPr lang="en-US" altLang="zh-CN" baseline="-25000">
                <a:solidFill>
                  <a:srgbClr val="FF0000"/>
                </a:solidFill>
              </a:rPr>
              <a:t>4</a:t>
            </a:r>
          </a:p>
        </p:txBody>
      </p:sp>
      <p:cxnSp>
        <p:nvCxnSpPr>
          <p:cNvPr id="10" name="直接连接符 9"/>
          <p:cNvCxnSpPr/>
          <p:nvPr/>
        </p:nvCxnSpPr>
        <p:spPr>
          <a:xfrm flipV="1">
            <a:off x="909320" y="2296830"/>
            <a:ext cx="504000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</p:cxnSp>
      <p:cxnSp>
        <p:nvCxnSpPr>
          <p:cNvPr id="11" name="直接连接符 10"/>
          <p:cNvCxnSpPr/>
          <p:nvPr/>
        </p:nvCxnSpPr>
        <p:spPr>
          <a:xfrm flipV="1">
            <a:off x="4490720" y="4546600"/>
            <a:ext cx="2304000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</p:cxnSp>
      <p:cxnSp>
        <p:nvCxnSpPr>
          <p:cNvPr id="12" name="直接连接符 11"/>
          <p:cNvCxnSpPr/>
          <p:nvPr/>
        </p:nvCxnSpPr>
        <p:spPr>
          <a:xfrm flipV="1">
            <a:off x="883920" y="4469800"/>
            <a:ext cx="504000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52" name="文本框 51"/>
          <p:cNvSpPr txBox="1"/>
          <p:nvPr/>
        </p:nvSpPr>
        <p:spPr>
          <a:xfrm>
            <a:off x="8689975" y="1639570"/>
            <a:ext cx="288988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/>
              <a:t>P</a:t>
            </a:r>
            <a:r>
              <a:rPr lang="en-US" altLang="zh-CN" sz="2400" baseline="-25000"/>
              <a:t>1</a:t>
            </a:r>
            <a:r>
              <a:rPr lang="en-US" altLang="zh-CN" sz="2400"/>
              <a:t> = D</a:t>
            </a:r>
            <a:r>
              <a:rPr lang="en-US" altLang="zh-CN" sz="2400" baseline="-25000"/>
              <a:t>0</a:t>
            </a:r>
            <a:r>
              <a:rPr lang="en-US" altLang="zh-CN" sz="2400"/>
              <a:t> + 3D</a:t>
            </a:r>
            <a:r>
              <a:rPr lang="en-US" altLang="zh-CN" sz="2400" baseline="-25000"/>
              <a:t>1</a:t>
            </a:r>
            <a:r>
              <a:rPr lang="en-US" altLang="zh-CN" sz="2400"/>
              <a:t> + 6D</a:t>
            </a:r>
            <a:r>
              <a:rPr lang="en-US" altLang="zh-CN" sz="2400" baseline="-25000"/>
              <a:t>2</a:t>
            </a:r>
            <a:r>
              <a:rPr lang="en-US" altLang="zh-CN" sz="2400"/>
              <a:t> + 10D</a:t>
            </a:r>
            <a:r>
              <a:rPr lang="en-US" altLang="zh-CN" sz="2400" baseline="-25000"/>
              <a:t>3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8689975" y="3411855"/>
            <a:ext cx="288988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/>
              <a:t>P'</a:t>
            </a:r>
            <a:r>
              <a:rPr lang="en-US" altLang="zh-CN" sz="2400" baseline="-25000"/>
              <a:t>1</a:t>
            </a:r>
            <a:r>
              <a:rPr lang="en-US" altLang="zh-CN" sz="2400"/>
              <a:t> = D</a:t>
            </a:r>
            <a:r>
              <a:rPr lang="en-US" altLang="zh-CN" sz="2400" baseline="-25000"/>
              <a:t>0</a:t>
            </a:r>
            <a:r>
              <a:rPr lang="en-US" altLang="zh-CN" sz="2400"/>
              <a:t> + 3D</a:t>
            </a:r>
            <a:r>
              <a:rPr lang="en-US" altLang="zh-CN" sz="2400" baseline="-25000"/>
              <a:t>1</a:t>
            </a:r>
            <a:r>
              <a:rPr lang="en-US" altLang="zh-CN" sz="2400"/>
              <a:t> + 6D</a:t>
            </a:r>
            <a:r>
              <a:rPr lang="en-US" altLang="zh-CN" sz="2400" baseline="-25000"/>
              <a:t>2</a:t>
            </a:r>
            <a:r>
              <a:rPr lang="en-US" altLang="zh-CN" sz="2400"/>
              <a:t> + 10D</a:t>
            </a:r>
            <a:r>
              <a:rPr lang="en-US" altLang="zh-CN" sz="2400" baseline="-25000"/>
              <a:t>3</a:t>
            </a:r>
            <a:r>
              <a:rPr lang="en-US" altLang="zh-CN" sz="2400"/>
              <a:t> + 14D</a:t>
            </a:r>
            <a:r>
              <a:rPr lang="en-US" altLang="zh-CN" sz="2400" baseline="-25000"/>
              <a:t>4</a:t>
            </a:r>
          </a:p>
        </p:txBody>
      </p:sp>
      <p:cxnSp>
        <p:nvCxnSpPr>
          <p:cNvPr id="15" name="直接箭头连接符 14"/>
          <p:cNvCxnSpPr/>
          <p:nvPr/>
        </p:nvCxnSpPr>
        <p:spPr>
          <a:xfrm>
            <a:off x="8167370" y="3826510"/>
            <a:ext cx="43200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 w="lg" len="lg"/>
          </a:ln>
        </p:spPr>
      </p:cxnSp>
      <p:cxnSp>
        <p:nvCxnSpPr>
          <p:cNvPr id="34" name="直接箭头连接符 33"/>
          <p:cNvCxnSpPr/>
          <p:nvPr/>
        </p:nvCxnSpPr>
        <p:spPr>
          <a:xfrm>
            <a:off x="9648825" y="4318000"/>
            <a:ext cx="0" cy="64800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 w="lg" len="lg"/>
          </a:ln>
        </p:spPr>
      </p:cxnSp>
      <p:sp>
        <p:nvSpPr>
          <p:cNvPr id="37" name="文本框 36"/>
          <p:cNvSpPr txBox="1"/>
          <p:nvPr/>
        </p:nvSpPr>
        <p:spPr>
          <a:xfrm>
            <a:off x="8434070" y="5011420"/>
            <a:ext cx="334835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</a:rPr>
              <a:t>Four overlapping data blocks D</a:t>
            </a:r>
            <a:r>
              <a:rPr lang="en-US" altLang="zh-CN" sz="2400" baseline="-25000">
                <a:solidFill>
                  <a:srgbClr val="FF0000"/>
                </a:solidFill>
              </a:rPr>
              <a:t>0</a:t>
            </a:r>
            <a:r>
              <a:rPr lang="en-US" altLang="zh-CN" sz="2400">
                <a:solidFill>
                  <a:srgbClr val="FF0000"/>
                </a:solidFill>
              </a:rPr>
              <a:t>, D</a:t>
            </a:r>
            <a:r>
              <a:rPr lang="en-US" altLang="zh-CN" sz="2400" baseline="-25000">
                <a:solidFill>
                  <a:srgbClr val="FF0000"/>
                </a:solidFill>
              </a:rPr>
              <a:t>1</a:t>
            </a:r>
            <a:r>
              <a:rPr lang="en-US" altLang="zh-CN" sz="2400">
                <a:solidFill>
                  <a:srgbClr val="FF0000"/>
                </a:solidFill>
              </a:rPr>
              <a:t>, D</a:t>
            </a:r>
            <a:r>
              <a:rPr lang="en-US" altLang="zh-CN" sz="2400" baseline="-25000">
                <a:solidFill>
                  <a:srgbClr val="FF0000"/>
                </a:solidFill>
              </a:rPr>
              <a:t>2</a:t>
            </a:r>
            <a:r>
              <a:rPr lang="en-US" altLang="zh-CN" sz="2400">
                <a:solidFill>
                  <a:srgbClr val="FF0000"/>
                </a:solidFill>
              </a:rPr>
              <a:t>, D</a:t>
            </a:r>
            <a:r>
              <a:rPr lang="en-US" altLang="zh-CN" sz="2400" baseline="-25000">
                <a:solidFill>
                  <a:srgbClr val="FF0000"/>
                </a:solidFill>
              </a:rPr>
              <a:t>3</a:t>
            </a:r>
          </a:p>
        </p:txBody>
      </p:sp>
      <p:graphicFrame>
        <p:nvGraphicFramePr>
          <p:cNvPr id="16" name="对象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3096260" y="1075690"/>
          <a:ext cx="695960" cy="2087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r:id="rId12" imgW="381000" imgH="1143000" progId="Equation.KSEE3">
                  <p:embed/>
                </p:oleObj>
              </mc:Choice>
              <mc:Fallback>
                <p:oleObj r:id="rId12" imgW="381000" imgH="1143000" progId="Equation.KSEE3">
                  <p:embed/>
                  <p:pic>
                    <p:nvPicPr>
                      <p:cNvPr id="0" name="图片 1028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096260" y="1075690"/>
                        <a:ext cx="695960" cy="20878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文本框 26"/>
          <p:cNvSpPr txBox="1"/>
          <p:nvPr/>
        </p:nvSpPr>
        <p:spPr>
          <a:xfrm>
            <a:off x="3891915" y="1863725"/>
            <a:ext cx="7708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/>
              <a:t>=</a:t>
            </a:r>
          </a:p>
        </p:txBody>
      </p:sp>
      <p:graphicFrame>
        <p:nvGraphicFramePr>
          <p:cNvPr id="28" name="对象 2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4357370" y="1456055"/>
          <a:ext cx="2527935" cy="1402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r:id="rId14" imgW="1282700" imgH="711200" progId="Equation.KSEE3">
                  <p:embed/>
                </p:oleObj>
              </mc:Choice>
              <mc:Fallback>
                <p:oleObj r:id="rId14" imgW="1282700" imgH="711200" progId="Equation.KSEE3">
                  <p:embed/>
                  <p:pic>
                    <p:nvPicPr>
                      <p:cNvPr id="0" name="图片 1029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357370" y="1456055"/>
                        <a:ext cx="2527935" cy="1402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文本框 37"/>
          <p:cNvSpPr txBox="1"/>
          <p:nvPr/>
        </p:nvSpPr>
        <p:spPr>
          <a:xfrm>
            <a:off x="6886575" y="1860550"/>
            <a:ext cx="13614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/>
              <a:t>×</a:t>
            </a:r>
          </a:p>
        </p:txBody>
      </p:sp>
      <p:graphicFrame>
        <p:nvGraphicFramePr>
          <p:cNvPr id="39" name="对象 38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7357110" y="1075690"/>
          <a:ext cx="695960" cy="2087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r:id="rId15" imgW="381000" imgH="1143000" progId="Equation.KSEE3">
                  <p:embed/>
                </p:oleObj>
              </mc:Choice>
              <mc:Fallback>
                <p:oleObj r:id="rId15" imgW="381000" imgH="1143000" progId="Equation.KSEE3">
                  <p:embed/>
                  <p:pic>
                    <p:nvPicPr>
                      <p:cNvPr id="0" name="图片 1028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357110" y="1075690"/>
                        <a:ext cx="695960" cy="20878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1" name="直接连接符 40"/>
          <p:cNvCxnSpPr/>
          <p:nvPr/>
        </p:nvCxnSpPr>
        <p:spPr>
          <a:xfrm flipV="1">
            <a:off x="4465320" y="2311400"/>
            <a:ext cx="2304000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</p:cxnSp>
      <p:cxnSp>
        <p:nvCxnSpPr>
          <p:cNvPr id="42" name="直接箭头连接符 41"/>
          <p:cNvCxnSpPr/>
          <p:nvPr/>
        </p:nvCxnSpPr>
        <p:spPr>
          <a:xfrm>
            <a:off x="8141970" y="2048510"/>
            <a:ext cx="43200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 w="lg" len="lg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441" y="0"/>
            <a:ext cx="10969943" cy="1143000"/>
          </a:xfrm>
        </p:spPr>
        <p:txBody>
          <a:bodyPr/>
          <a:lstStyle/>
          <a:p>
            <a:r>
              <a:rPr lang="en-US" altLang="zh-CN"/>
              <a:t>Challenge 2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9</a:t>
            </a:fld>
            <a:endParaRPr lang="en-US"/>
          </a:p>
        </p:txBody>
      </p:sp>
      <p:sp>
        <p:nvSpPr>
          <p:cNvPr id="51" name="Rectangle 3"/>
          <p:cNvSpPr/>
          <p:nvPr/>
        </p:nvSpPr>
        <p:spPr>
          <a:xfrm>
            <a:off x="875660" y="1200625"/>
            <a:ext cx="648000" cy="64800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0</a:t>
            </a:r>
          </a:p>
        </p:txBody>
      </p:sp>
      <p:sp>
        <p:nvSpPr>
          <p:cNvPr id="52" name="Rectangle 4"/>
          <p:cNvSpPr/>
          <p:nvPr/>
        </p:nvSpPr>
        <p:spPr>
          <a:xfrm>
            <a:off x="875660" y="2028413"/>
            <a:ext cx="648000" cy="648000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1</a:t>
            </a:r>
          </a:p>
        </p:txBody>
      </p:sp>
      <p:sp>
        <p:nvSpPr>
          <p:cNvPr id="54" name="Rectangle 5"/>
          <p:cNvSpPr/>
          <p:nvPr/>
        </p:nvSpPr>
        <p:spPr>
          <a:xfrm>
            <a:off x="875660" y="2856201"/>
            <a:ext cx="648000" cy="64800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2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55" name="Rectangle 6"/>
          <p:cNvSpPr/>
          <p:nvPr/>
        </p:nvSpPr>
        <p:spPr>
          <a:xfrm>
            <a:off x="1522991" y="1200625"/>
            <a:ext cx="648000" cy="64800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3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56" name="Rectangle 7"/>
          <p:cNvSpPr/>
          <p:nvPr/>
        </p:nvSpPr>
        <p:spPr>
          <a:xfrm>
            <a:off x="1522991" y="2028413"/>
            <a:ext cx="648000" cy="648000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4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57" name="Rectangle 8"/>
          <p:cNvSpPr/>
          <p:nvPr/>
        </p:nvSpPr>
        <p:spPr>
          <a:xfrm>
            <a:off x="1522991" y="2856201"/>
            <a:ext cx="648000" cy="64800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5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59" name="Rectangle 9"/>
          <p:cNvSpPr/>
          <p:nvPr/>
        </p:nvSpPr>
        <p:spPr>
          <a:xfrm>
            <a:off x="2170322" y="1200625"/>
            <a:ext cx="641520" cy="64800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0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60" name="Rectangle 10"/>
          <p:cNvSpPr/>
          <p:nvPr/>
        </p:nvSpPr>
        <p:spPr>
          <a:xfrm>
            <a:off x="2170322" y="2028413"/>
            <a:ext cx="648000" cy="648000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1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61" name="Rectangle 11"/>
          <p:cNvSpPr/>
          <p:nvPr/>
        </p:nvSpPr>
        <p:spPr>
          <a:xfrm>
            <a:off x="2170322" y="2856201"/>
            <a:ext cx="648000" cy="64800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2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62" name="Rectangle 12"/>
          <p:cNvSpPr/>
          <p:nvPr/>
        </p:nvSpPr>
        <p:spPr>
          <a:xfrm>
            <a:off x="3464349" y="1200000"/>
            <a:ext cx="648000" cy="64800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0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63" name="Rectangle 13"/>
          <p:cNvSpPr/>
          <p:nvPr/>
        </p:nvSpPr>
        <p:spPr>
          <a:xfrm>
            <a:off x="3464349" y="2028000"/>
            <a:ext cx="648000" cy="648000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1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64" name="Rectangle 14"/>
          <p:cNvSpPr/>
          <p:nvPr/>
        </p:nvSpPr>
        <p:spPr>
          <a:xfrm>
            <a:off x="4111680" y="1200000"/>
            <a:ext cx="648000" cy="64800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2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65" name="Rectangle 15"/>
          <p:cNvSpPr/>
          <p:nvPr/>
        </p:nvSpPr>
        <p:spPr>
          <a:xfrm>
            <a:off x="4111680" y="2028000"/>
            <a:ext cx="648000" cy="64800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3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66" name="Rectangle 16"/>
          <p:cNvSpPr/>
          <p:nvPr/>
        </p:nvSpPr>
        <p:spPr>
          <a:xfrm>
            <a:off x="4759011" y="1200000"/>
            <a:ext cx="648000" cy="648000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4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68" name="Rectangle 17"/>
          <p:cNvSpPr/>
          <p:nvPr/>
        </p:nvSpPr>
        <p:spPr>
          <a:xfrm>
            <a:off x="4759011" y="2028000"/>
            <a:ext cx="648000" cy="64800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5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69" name="Rectangle 19"/>
          <p:cNvSpPr/>
          <p:nvPr/>
        </p:nvSpPr>
        <p:spPr>
          <a:xfrm>
            <a:off x="5406342" y="2028413"/>
            <a:ext cx="648000" cy="648000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1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70" name="Rectangle 20"/>
          <p:cNvSpPr/>
          <p:nvPr/>
        </p:nvSpPr>
        <p:spPr>
          <a:xfrm>
            <a:off x="5406342" y="2856201"/>
            <a:ext cx="648000" cy="64800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2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71" name="TextBox 21"/>
          <p:cNvSpPr txBox="1"/>
          <p:nvPr/>
        </p:nvSpPr>
        <p:spPr>
          <a:xfrm>
            <a:off x="875660" y="3526436"/>
            <a:ext cx="9144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X</a:t>
            </a:r>
            <a:r>
              <a:rPr lang="en-US" sz="2800" baseline="-25000" dirty="0"/>
              <a:t>0</a:t>
            </a:r>
          </a:p>
        </p:txBody>
      </p:sp>
      <p:sp>
        <p:nvSpPr>
          <p:cNvPr id="72" name="TextBox 22"/>
          <p:cNvSpPr txBox="1"/>
          <p:nvPr/>
        </p:nvSpPr>
        <p:spPr>
          <a:xfrm>
            <a:off x="1552201" y="3526436"/>
            <a:ext cx="9144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X</a:t>
            </a:r>
            <a:r>
              <a:rPr lang="en-US" sz="2800" baseline="-25000" dirty="0"/>
              <a:t>1</a:t>
            </a:r>
          </a:p>
        </p:txBody>
      </p:sp>
      <p:sp>
        <p:nvSpPr>
          <p:cNvPr id="73" name="TextBox 23"/>
          <p:cNvSpPr txBox="1"/>
          <p:nvPr/>
        </p:nvSpPr>
        <p:spPr>
          <a:xfrm>
            <a:off x="2170322" y="3526436"/>
            <a:ext cx="9144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X</a:t>
            </a:r>
            <a:r>
              <a:rPr lang="en-US" sz="2800" baseline="-25000" dirty="0"/>
              <a:t>2</a:t>
            </a:r>
          </a:p>
        </p:txBody>
      </p:sp>
      <p:sp>
        <p:nvSpPr>
          <p:cNvPr id="75" name="TextBox 24"/>
          <p:cNvSpPr txBox="1"/>
          <p:nvPr/>
        </p:nvSpPr>
        <p:spPr>
          <a:xfrm>
            <a:off x="3464349" y="2790471"/>
            <a:ext cx="9144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X</a:t>
            </a:r>
            <a:r>
              <a:rPr lang="en-US" sz="2800" baseline="-25000" dirty="0"/>
              <a:t>0</a:t>
            </a:r>
          </a:p>
        </p:txBody>
      </p:sp>
      <p:sp>
        <p:nvSpPr>
          <p:cNvPr id="76" name="TextBox 25"/>
          <p:cNvSpPr txBox="1"/>
          <p:nvPr/>
        </p:nvSpPr>
        <p:spPr>
          <a:xfrm>
            <a:off x="4111680" y="2790471"/>
            <a:ext cx="9144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X</a:t>
            </a:r>
            <a:r>
              <a:rPr lang="en-US" sz="2800" baseline="-25000" dirty="0"/>
              <a:t>1</a:t>
            </a:r>
          </a:p>
        </p:txBody>
      </p:sp>
      <p:sp>
        <p:nvSpPr>
          <p:cNvPr id="77" name="TextBox 26"/>
          <p:cNvSpPr txBox="1"/>
          <p:nvPr/>
        </p:nvSpPr>
        <p:spPr>
          <a:xfrm>
            <a:off x="4759011" y="2805076"/>
            <a:ext cx="9144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X</a:t>
            </a:r>
            <a:r>
              <a:rPr lang="en-US" sz="2800" baseline="-25000" dirty="0"/>
              <a:t>2</a:t>
            </a:r>
          </a:p>
        </p:txBody>
      </p:sp>
      <p:sp>
        <p:nvSpPr>
          <p:cNvPr id="78" name="TextBox 27"/>
          <p:cNvSpPr txBox="1"/>
          <p:nvPr/>
        </p:nvSpPr>
        <p:spPr>
          <a:xfrm>
            <a:off x="5420947" y="3526436"/>
            <a:ext cx="9144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X</a:t>
            </a:r>
            <a:r>
              <a:rPr lang="en-US" sz="2800" baseline="-25000" dirty="0"/>
              <a:t>3</a:t>
            </a:r>
          </a:p>
        </p:txBody>
      </p:sp>
      <p:sp>
        <p:nvSpPr>
          <p:cNvPr id="79" name="Rectangle 28"/>
          <p:cNvSpPr/>
          <p:nvPr/>
        </p:nvSpPr>
        <p:spPr>
          <a:xfrm>
            <a:off x="6858316" y="1200000"/>
            <a:ext cx="648000" cy="648000"/>
          </a:xfrm>
          <a:prstGeom prst="rect">
            <a:avLst/>
          </a:prstGeom>
          <a:pattFill prst="pct30">
            <a:fgClr>
              <a:srgbClr val="5B9BD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0</a:t>
            </a:r>
          </a:p>
        </p:txBody>
      </p:sp>
      <p:sp>
        <p:nvSpPr>
          <p:cNvPr id="80" name="Rectangle 29"/>
          <p:cNvSpPr/>
          <p:nvPr/>
        </p:nvSpPr>
        <p:spPr>
          <a:xfrm>
            <a:off x="6858316" y="2028000"/>
            <a:ext cx="648000" cy="648000"/>
          </a:xfrm>
          <a:prstGeom prst="rect">
            <a:avLst/>
          </a:prstGeom>
          <a:pattFill prst="ltDnDiag">
            <a:fgClr>
              <a:srgbClr val="ED7D31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1</a:t>
            </a:r>
          </a:p>
        </p:txBody>
      </p:sp>
      <p:sp>
        <p:nvSpPr>
          <p:cNvPr id="81" name="Rectangle 30"/>
          <p:cNvSpPr/>
          <p:nvPr/>
        </p:nvSpPr>
        <p:spPr>
          <a:xfrm>
            <a:off x="7505647" y="1200000"/>
            <a:ext cx="648000" cy="648000"/>
          </a:xfrm>
          <a:prstGeom prst="rect">
            <a:avLst/>
          </a:prstGeom>
          <a:pattFill prst="pct30">
            <a:fgClr>
              <a:srgbClr val="5B9BD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2</a:t>
            </a:r>
          </a:p>
        </p:txBody>
      </p:sp>
      <p:sp>
        <p:nvSpPr>
          <p:cNvPr id="82" name="Rectangle 31"/>
          <p:cNvSpPr/>
          <p:nvPr/>
        </p:nvSpPr>
        <p:spPr>
          <a:xfrm>
            <a:off x="7505647" y="2028000"/>
            <a:ext cx="648000" cy="648000"/>
          </a:xfrm>
          <a:prstGeom prst="rect">
            <a:avLst/>
          </a:prstGeom>
          <a:pattFill prst="ltDnDiag">
            <a:fgClr>
              <a:srgbClr val="ED7D31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3</a:t>
            </a:r>
          </a:p>
        </p:txBody>
      </p:sp>
      <p:sp>
        <p:nvSpPr>
          <p:cNvPr id="83" name="Rectangle 32"/>
          <p:cNvSpPr/>
          <p:nvPr/>
        </p:nvSpPr>
        <p:spPr>
          <a:xfrm>
            <a:off x="8152978" y="1200000"/>
            <a:ext cx="648000" cy="648000"/>
          </a:xfrm>
          <a:prstGeom prst="rect">
            <a:avLst/>
          </a:prstGeom>
          <a:pattFill prst="pct30">
            <a:fgClr>
              <a:srgbClr val="5B9BD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4</a:t>
            </a:r>
          </a:p>
        </p:txBody>
      </p:sp>
      <p:sp>
        <p:nvSpPr>
          <p:cNvPr id="84" name="Rectangle 33"/>
          <p:cNvSpPr/>
          <p:nvPr/>
        </p:nvSpPr>
        <p:spPr>
          <a:xfrm>
            <a:off x="8152978" y="2028000"/>
            <a:ext cx="648000" cy="648000"/>
          </a:xfrm>
          <a:prstGeom prst="rect">
            <a:avLst/>
          </a:prstGeom>
          <a:pattFill prst="ltDnDiag">
            <a:fgClr>
              <a:srgbClr val="ED7D31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D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5</a:t>
            </a:r>
          </a:p>
        </p:txBody>
      </p:sp>
      <p:sp>
        <p:nvSpPr>
          <p:cNvPr id="85" name="Rectangle 34"/>
          <p:cNvSpPr/>
          <p:nvPr/>
        </p:nvSpPr>
        <p:spPr>
          <a:xfrm>
            <a:off x="8800309" y="1200000"/>
            <a:ext cx="648000" cy="648000"/>
          </a:xfrm>
          <a:prstGeom prst="rect">
            <a:avLst/>
          </a:prstGeom>
          <a:pattFill prst="pct30">
            <a:fgClr>
              <a:srgbClr val="5B9BD5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Pʹ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0</a:t>
            </a:r>
          </a:p>
        </p:txBody>
      </p:sp>
      <p:sp>
        <p:nvSpPr>
          <p:cNvPr id="86" name="Rectangle 35"/>
          <p:cNvSpPr/>
          <p:nvPr/>
        </p:nvSpPr>
        <p:spPr>
          <a:xfrm>
            <a:off x="8800309" y="2028000"/>
            <a:ext cx="648000" cy="648000"/>
          </a:xfrm>
          <a:prstGeom prst="rect">
            <a:avLst/>
          </a:prstGeom>
          <a:pattFill prst="ltDnDiag">
            <a:fgClr>
              <a:srgbClr val="ED7D31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Pʹ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1</a:t>
            </a:r>
          </a:p>
        </p:txBody>
      </p:sp>
      <p:sp>
        <p:nvSpPr>
          <p:cNvPr id="87" name="TextBox 36"/>
          <p:cNvSpPr txBox="1"/>
          <p:nvPr/>
        </p:nvSpPr>
        <p:spPr>
          <a:xfrm>
            <a:off x="6858316" y="2790471"/>
            <a:ext cx="9144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X</a:t>
            </a:r>
            <a:r>
              <a:rPr lang="en-US" sz="2800" baseline="-25000" dirty="0"/>
              <a:t>0</a:t>
            </a:r>
          </a:p>
        </p:txBody>
      </p:sp>
      <p:sp>
        <p:nvSpPr>
          <p:cNvPr id="88" name="TextBox 37"/>
          <p:cNvSpPr txBox="1"/>
          <p:nvPr/>
        </p:nvSpPr>
        <p:spPr>
          <a:xfrm>
            <a:off x="7505647" y="2790471"/>
            <a:ext cx="9144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X</a:t>
            </a:r>
            <a:r>
              <a:rPr lang="en-US" sz="2800" baseline="-25000" dirty="0"/>
              <a:t>1</a:t>
            </a:r>
          </a:p>
        </p:txBody>
      </p:sp>
      <p:sp>
        <p:nvSpPr>
          <p:cNvPr id="89" name="TextBox 38"/>
          <p:cNvSpPr txBox="1"/>
          <p:nvPr/>
        </p:nvSpPr>
        <p:spPr>
          <a:xfrm>
            <a:off x="8152978" y="2790471"/>
            <a:ext cx="9144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X</a:t>
            </a:r>
            <a:r>
              <a:rPr lang="en-US" sz="2800" baseline="-25000" dirty="0"/>
              <a:t>2</a:t>
            </a:r>
          </a:p>
        </p:txBody>
      </p:sp>
      <p:sp>
        <p:nvSpPr>
          <p:cNvPr id="90" name="TextBox 39"/>
          <p:cNvSpPr txBox="1"/>
          <p:nvPr/>
        </p:nvSpPr>
        <p:spPr>
          <a:xfrm>
            <a:off x="8800309" y="2790471"/>
            <a:ext cx="9144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X</a:t>
            </a:r>
            <a:r>
              <a:rPr lang="en-US" sz="2800" baseline="-25000" dirty="0"/>
              <a:t>3</a:t>
            </a:r>
          </a:p>
        </p:txBody>
      </p:sp>
      <p:cxnSp>
        <p:nvCxnSpPr>
          <p:cNvPr id="91" name="Straight Arrow Connector 40"/>
          <p:cNvCxnSpPr/>
          <p:nvPr/>
        </p:nvCxnSpPr>
        <p:spPr>
          <a:xfrm>
            <a:off x="6243631" y="1960592"/>
            <a:ext cx="457200" cy="0"/>
          </a:xfrm>
          <a:prstGeom prst="straightConnector1">
            <a:avLst/>
          </a:prstGeom>
          <a:noFill/>
          <a:ln w="38100" cap="flat" cmpd="sng" algn="ctr">
            <a:solidFill>
              <a:srgbClr val="5B9BD5"/>
            </a:solidFill>
            <a:prstDash val="solid"/>
            <a:miter lim="800000"/>
            <a:tailEnd type="arrow" w="lg" len="lg"/>
          </a:ln>
          <a:effectLst/>
        </p:spPr>
      </p:cxnSp>
      <p:sp>
        <p:nvSpPr>
          <p:cNvPr id="92" name="TextBox 41"/>
          <p:cNvSpPr txBox="1"/>
          <p:nvPr/>
        </p:nvSpPr>
        <p:spPr>
          <a:xfrm>
            <a:off x="608965" y="4009390"/>
            <a:ext cx="27971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Logical storage</a:t>
            </a:r>
          </a:p>
        </p:txBody>
      </p:sp>
      <p:sp>
        <p:nvSpPr>
          <p:cNvPr id="93" name="TextBox 42"/>
          <p:cNvSpPr txBox="1"/>
          <p:nvPr/>
        </p:nvSpPr>
        <p:spPr>
          <a:xfrm>
            <a:off x="3461385" y="4009390"/>
            <a:ext cx="339725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Physical storage</a:t>
            </a:r>
          </a:p>
        </p:txBody>
      </p:sp>
      <p:sp>
        <p:nvSpPr>
          <p:cNvPr id="94" name="TextBox 43"/>
          <p:cNvSpPr txBox="1"/>
          <p:nvPr/>
        </p:nvSpPr>
        <p:spPr>
          <a:xfrm>
            <a:off x="7506335" y="3469005"/>
            <a:ext cx="19411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RS(3, 1)</a:t>
            </a:r>
          </a:p>
        </p:txBody>
      </p:sp>
      <p:sp>
        <p:nvSpPr>
          <p:cNvPr id="95" name="TextBox 52"/>
          <p:cNvSpPr txBox="1"/>
          <p:nvPr/>
        </p:nvSpPr>
        <p:spPr>
          <a:xfrm>
            <a:off x="2491632" y="4764402"/>
            <a:ext cx="2339036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SRS(2, 1, 3)</a:t>
            </a:r>
          </a:p>
        </p:txBody>
      </p:sp>
      <p:cxnSp>
        <p:nvCxnSpPr>
          <p:cNvPr id="96" name="Straight Connector 57"/>
          <p:cNvCxnSpPr>
            <a:stCxn id="95" idx="0"/>
            <a:endCxn id="93" idx="2"/>
          </p:cNvCxnSpPr>
          <p:nvPr/>
        </p:nvCxnSpPr>
        <p:spPr>
          <a:xfrm rot="16200000">
            <a:off x="4294188" y="3822383"/>
            <a:ext cx="233045" cy="1498600"/>
          </a:xfrm>
          <a:prstGeom prst="curvedConnector3">
            <a:avLst>
              <a:gd name="adj1" fmla="val 50000"/>
            </a:avLst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97" name="Straight Connector 73"/>
          <p:cNvCxnSpPr>
            <a:stCxn id="95" idx="0"/>
            <a:endCxn id="92" idx="2"/>
          </p:cNvCxnSpPr>
          <p:nvPr/>
        </p:nvCxnSpPr>
        <p:spPr>
          <a:xfrm rot="16200000" flipV="1">
            <a:off x="2718118" y="3744913"/>
            <a:ext cx="233045" cy="1653540"/>
          </a:xfrm>
          <a:prstGeom prst="curvedConnector3">
            <a:avLst>
              <a:gd name="adj1" fmla="val 50000"/>
            </a:avLst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98" name="TextBox 21"/>
          <p:cNvSpPr txBox="1"/>
          <p:nvPr/>
        </p:nvSpPr>
        <p:spPr>
          <a:xfrm>
            <a:off x="236220" y="1326515"/>
            <a:ext cx="6089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</a:t>
            </a:r>
            <a:r>
              <a:rPr lang="en-US" sz="2800" baseline="-25000" dirty="0"/>
              <a:t>0</a:t>
            </a:r>
          </a:p>
        </p:txBody>
      </p:sp>
      <p:sp>
        <p:nvSpPr>
          <p:cNvPr id="99" name="TextBox 21"/>
          <p:cNvSpPr txBox="1"/>
          <p:nvPr/>
        </p:nvSpPr>
        <p:spPr>
          <a:xfrm>
            <a:off x="236220" y="2153920"/>
            <a:ext cx="6089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</a:t>
            </a:r>
            <a:r>
              <a:rPr lang="en-US" sz="2800" baseline="-25000" dirty="0"/>
              <a:t>1</a:t>
            </a:r>
          </a:p>
        </p:txBody>
      </p:sp>
      <p:sp>
        <p:nvSpPr>
          <p:cNvPr id="100" name="TextBox 21"/>
          <p:cNvSpPr txBox="1"/>
          <p:nvPr/>
        </p:nvSpPr>
        <p:spPr>
          <a:xfrm>
            <a:off x="236220" y="3004185"/>
            <a:ext cx="6089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</a:t>
            </a:r>
            <a:r>
              <a:rPr lang="en-US" sz="2800" baseline="-25000" dirty="0"/>
              <a:t>2</a:t>
            </a:r>
          </a:p>
        </p:txBody>
      </p:sp>
      <p:sp>
        <p:nvSpPr>
          <p:cNvPr id="101" name="TextBox 21"/>
          <p:cNvSpPr txBox="1"/>
          <p:nvPr/>
        </p:nvSpPr>
        <p:spPr>
          <a:xfrm>
            <a:off x="9618345" y="1308100"/>
            <a:ext cx="8343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</a:t>
            </a:r>
            <a:r>
              <a:rPr lang="en-US" sz="2800" dirty="0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′</a:t>
            </a:r>
            <a:r>
              <a:rPr lang="en-US" sz="2800" baseline="-25000" dirty="0"/>
              <a:t>0</a:t>
            </a:r>
          </a:p>
        </p:txBody>
      </p:sp>
      <p:sp>
        <p:nvSpPr>
          <p:cNvPr id="102" name="TextBox 21"/>
          <p:cNvSpPr txBox="1"/>
          <p:nvPr/>
        </p:nvSpPr>
        <p:spPr>
          <a:xfrm>
            <a:off x="9618345" y="2136140"/>
            <a:ext cx="8343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</a:t>
            </a:r>
            <a:r>
              <a:rPr lang="en-US" sz="2800" dirty="0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′</a:t>
            </a:r>
            <a:r>
              <a:rPr lang="en-US" sz="2800" baseline="-25000" dirty="0"/>
              <a:t>1</a:t>
            </a:r>
          </a:p>
        </p:txBody>
      </p:sp>
      <p:sp>
        <p:nvSpPr>
          <p:cNvPr id="103" name="矩形 102"/>
          <p:cNvSpPr/>
          <p:nvPr/>
        </p:nvSpPr>
        <p:spPr>
          <a:xfrm>
            <a:off x="721995" y="1282700"/>
            <a:ext cx="2232000" cy="468000"/>
          </a:xfrm>
          <a:prstGeom prst="rect">
            <a:avLst/>
          </a:prstGeom>
          <a:noFill/>
          <a:ln w="31750" cap="flat" cmpd="sng" algn="ctr">
            <a:solidFill>
              <a:srgbClr val="FF0000">
                <a:alpha val="97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4" name="矩形 103"/>
          <p:cNvSpPr/>
          <p:nvPr/>
        </p:nvSpPr>
        <p:spPr>
          <a:xfrm>
            <a:off x="6729730" y="1286510"/>
            <a:ext cx="2844000" cy="468000"/>
          </a:xfrm>
          <a:prstGeom prst="rect">
            <a:avLst/>
          </a:prstGeom>
          <a:noFill/>
          <a:ln w="31750" cap="flat" cmpd="sng" algn="ctr">
            <a:solidFill>
              <a:srgbClr val="FF0000">
                <a:alpha val="97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5" name="Rectangle 9"/>
          <p:cNvSpPr/>
          <p:nvPr/>
        </p:nvSpPr>
        <p:spPr>
          <a:xfrm>
            <a:off x="5403107" y="1200000"/>
            <a:ext cx="641520" cy="64800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ysClr val="windowText" lastClr="000000"/>
                </a:solidFill>
              </a:rPr>
              <a:t>P</a:t>
            </a:r>
            <a:r>
              <a:rPr lang="en-US" altLang="zh-CN" sz="2800" baseline="-25000" dirty="0">
                <a:solidFill>
                  <a:sysClr val="windowText" lastClr="000000"/>
                </a:solidFill>
              </a:rPr>
              <a:t>0</a:t>
            </a:r>
            <a:endParaRPr lang="en-US" sz="2800" baseline="-25000" dirty="0">
              <a:solidFill>
                <a:sysClr val="windowText" lastClr="000000"/>
              </a:solidFill>
            </a:endParaRPr>
          </a:p>
        </p:txBody>
      </p:sp>
      <p:sp>
        <p:nvSpPr>
          <p:cNvPr id="108" name="内容占位符 2"/>
          <p:cNvSpPr>
            <a:spLocks noGrp="1"/>
          </p:cNvSpPr>
          <p:nvPr/>
        </p:nvSpPr>
        <p:spPr>
          <a:xfrm>
            <a:off x="609600" y="5537200"/>
            <a:ext cx="10970260" cy="1320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/>
              <a:t>Example: RS(2, 1) to RS(3, 1)</a:t>
            </a:r>
          </a:p>
          <a:p>
            <a:pPr lvl="1"/>
            <a:r>
              <a:rPr lang="en-US" altLang="zh-CN"/>
              <a:t>Required blocks: </a:t>
            </a:r>
            <a:r>
              <a:rPr lang="en-US" altLang="zh-CN">
                <a:solidFill>
                  <a:srgbClr val="FF0000"/>
                </a:solidFill>
              </a:rPr>
              <a:t>four non-overlapping data blocks D</a:t>
            </a:r>
            <a:r>
              <a:rPr lang="en-US" altLang="zh-CN" baseline="-25000">
                <a:solidFill>
                  <a:srgbClr val="FF0000"/>
                </a:solidFill>
              </a:rPr>
              <a:t>2</a:t>
            </a:r>
            <a:r>
              <a:rPr lang="en-US" altLang="zh-CN">
                <a:solidFill>
                  <a:srgbClr val="FF0000"/>
                </a:solidFill>
              </a:rPr>
              <a:t>, D</a:t>
            </a:r>
            <a:r>
              <a:rPr lang="en-US" altLang="zh-CN" baseline="-25000">
                <a:solidFill>
                  <a:srgbClr val="FF0000"/>
                </a:solidFill>
              </a:rPr>
              <a:t>3</a:t>
            </a:r>
            <a:r>
              <a:rPr lang="en-US" altLang="zh-CN">
                <a:solidFill>
                  <a:srgbClr val="FF0000"/>
                </a:solidFill>
              </a:rPr>
              <a:t>, D</a:t>
            </a:r>
            <a:r>
              <a:rPr lang="en-US" altLang="zh-CN" baseline="-25000">
                <a:solidFill>
                  <a:srgbClr val="FF0000"/>
                </a:solidFill>
              </a:rPr>
              <a:t>4</a:t>
            </a:r>
            <a:r>
              <a:rPr lang="en-US" altLang="zh-CN">
                <a:solidFill>
                  <a:srgbClr val="FF0000"/>
                </a:solidFill>
              </a:rPr>
              <a:t>, D</a:t>
            </a:r>
            <a:r>
              <a:rPr lang="en-US" altLang="zh-CN" baseline="-25000">
                <a:solidFill>
                  <a:srgbClr val="FF0000"/>
                </a:solidFill>
              </a:rPr>
              <a:t>5</a:t>
            </a:r>
          </a:p>
        </p:txBody>
      </p:sp>
      <p:cxnSp>
        <p:nvCxnSpPr>
          <p:cNvPr id="109" name="直接箭头连接符 108"/>
          <p:cNvCxnSpPr/>
          <p:nvPr/>
        </p:nvCxnSpPr>
        <p:spPr>
          <a:xfrm>
            <a:off x="9648825" y="3860800"/>
            <a:ext cx="0" cy="64800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 w="lg" len="lg"/>
          </a:ln>
        </p:spPr>
      </p:cxnSp>
      <p:sp>
        <p:nvSpPr>
          <p:cNvPr id="110" name="文本框 109"/>
          <p:cNvSpPr txBox="1"/>
          <p:nvPr/>
        </p:nvSpPr>
        <p:spPr>
          <a:xfrm>
            <a:off x="8434070" y="4554220"/>
            <a:ext cx="334835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</a:rPr>
              <a:t>Only one overlapping data block D</a:t>
            </a:r>
            <a:r>
              <a:rPr lang="en-US" altLang="zh-CN" sz="2400" baseline="-25000">
                <a:solidFill>
                  <a:srgbClr val="FF0000"/>
                </a:solidFill>
              </a:rPr>
              <a:t>0</a:t>
            </a:r>
            <a:r>
              <a:rPr lang="en-US" altLang="zh-CN" sz="2400">
                <a:solidFill>
                  <a:srgbClr val="FF0000"/>
                </a:solidFill>
              </a:rPr>
              <a:t> between s</a:t>
            </a:r>
            <a:r>
              <a:rPr lang="en-US" altLang="zh-CN" sz="2400" baseline="-25000">
                <a:solidFill>
                  <a:srgbClr val="FF0000"/>
                </a:solidFill>
              </a:rPr>
              <a:t>0</a:t>
            </a:r>
            <a:r>
              <a:rPr lang="en-US" altLang="zh-CN" sz="2400">
                <a:solidFill>
                  <a:srgbClr val="FF0000"/>
                </a:solidFill>
              </a:rPr>
              <a:t> and s'</a:t>
            </a:r>
            <a:r>
              <a:rPr lang="en-US" altLang="zh-CN" sz="2400" baseline="-25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11" name="矩形 110"/>
          <p:cNvSpPr/>
          <p:nvPr/>
        </p:nvSpPr>
        <p:spPr>
          <a:xfrm>
            <a:off x="723213" y="2095500"/>
            <a:ext cx="2232000" cy="468000"/>
          </a:xfrm>
          <a:prstGeom prst="rect">
            <a:avLst/>
          </a:prstGeom>
          <a:noFill/>
          <a:ln w="31750" cap="flat" cmpd="sng" algn="ctr">
            <a:solidFill>
              <a:srgbClr val="FF0000">
                <a:alpha val="97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2" name="矩形 111"/>
          <p:cNvSpPr/>
          <p:nvPr/>
        </p:nvSpPr>
        <p:spPr>
          <a:xfrm>
            <a:off x="6728013" y="2099310"/>
            <a:ext cx="2844000" cy="468000"/>
          </a:xfrm>
          <a:prstGeom prst="rect">
            <a:avLst/>
          </a:prstGeom>
          <a:noFill/>
          <a:ln w="31750" cap="flat" cmpd="sng" algn="ctr">
            <a:solidFill>
              <a:srgbClr val="FF0000">
                <a:alpha val="97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6d4128ee-8f71-4547-b49d-be581070cd5d}"/>
  <p:tag name="TABLE_EMPHASIZE_COLOR" val="8684935"/>
  <p:tag name="TABLE_SKINIDX" val="-1"/>
  <p:tag name="TABLE_COLORIDX" val="l"/>
  <p:tag name="TABLE_COLOR_RGB" val="0x000000*0xFFFFFF*0x44546A*0xE6E5E5*0x848587*0x738499*0x817CA0*0x9B819F*0xA7878C*0xAB968B"/>
</p:tagLst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1868</Words>
  <Application>Microsoft Office PowerPoint</Application>
  <PresentationFormat>Custom</PresentationFormat>
  <Paragraphs>648</Paragraphs>
  <Slides>23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Wingdings</vt:lpstr>
      <vt:lpstr>Default Design</vt:lpstr>
      <vt:lpstr>Equation.KSEE3</vt:lpstr>
      <vt:lpstr>Enabling I/O-Efficient Redundancy Transitioning in Erasure-Coded KV Stores  via Elastic Reed-Solomon Codes</vt:lpstr>
      <vt:lpstr>Introduction</vt:lpstr>
      <vt:lpstr>Erasure Coding</vt:lpstr>
      <vt:lpstr>RS Codes</vt:lpstr>
      <vt:lpstr>Redundancy Transitioning</vt:lpstr>
      <vt:lpstr>Challenges</vt:lpstr>
      <vt:lpstr>Challenge 1</vt:lpstr>
      <vt:lpstr>Our Idea to Challenge 1</vt:lpstr>
      <vt:lpstr>Challenge 2</vt:lpstr>
      <vt:lpstr>Our Idea to Challenge 2</vt:lpstr>
      <vt:lpstr>Contributions</vt:lpstr>
      <vt:lpstr>Baseline</vt:lpstr>
      <vt:lpstr>ERS Design Overview</vt:lpstr>
      <vt:lpstr>Row-major Order Placement</vt:lpstr>
      <vt:lpstr>Encoding Matrix Design</vt:lpstr>
      <vt:lpstr>Redundancy Transitioning Process</vt:lpstr>
      <vt:lpstr>Data Placement Design</vt:lpstr>
      <vt:lpstr>Intuitive Comparison</vt:lpstr>
      <vt:lpstr>Implementation</vt:lpstr>
      <vt:lpstr>Evaluation</vt:lpstr>
      <vt:lpstr>Normal I/O Performance</vt:lpstr>
      <vt:lpstr>Redundancy Transitioning Performance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Lee</dc:creator>
  <cp:lastModifiedBy>Patrick PC Lee (CSD)</cp:lastModifiedBy>
  <cp:revision>1325</cp:revision>
  <cp:lastPrinted>2019-02-20T08:11:00Z</cp:lastPrinted>
  <dcterms:created xsi:type="dcterms:W3CDTF">2113-01-01T00:00:00Z</dcterms:created>
  <dcterms:modified xsi:type="dcterms:W3CDTF">2020-09-07T13:06:42Z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2052-11.1.0.9999</vt:lpwstr>
  </property>
</Properties>
</file>