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86" r:id="rId4"/>
    <p:sldId id="264" r:id="rId5"/>
    <p:sldId id="260" r:id="rId6"/>
    <p:sldId id="261" r:id="rId7"/>
    <p:sldId id="262" r:id="rId8"/>
    <p:sldId id="265" r:id="rId9"/>
    <p:sldId id="266" r:id="rId10"/>
    <p:sldId id="280" r:id="rId11"/>
    <p:sldId id="269" r:id="rId12"/>
    <p:sldId id="268" r:id="rId13"/>
    <p:sldId id="270" r:id="rId14"/>
    <p:sldId id="271" r:id="rId15"/>
    <p:sldId id="272" r:id="rId16"/>
    <p:sldId id="273" r:id="rId17"/>
    <p:sldId id="274" r:id="rId18"/>
    <p:sldId id="276" r:id="rId19"/>
    <p:sldId id="277" r:id="rId20"/>
    <p:sldId id="278" r:id="rId21"/>
    <p:sldId id="279" r:id="rId22"/>
    <p:sldId id="287" r:id="rId23"/>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771" autoAdjust="0"/>
  </p:normalViewPr>
  <p:slideViewPr>
    <p:cSldViewPr>
      <p:cViewPr varScale="1">
        <p:scale>
          <a:sx n="66" d="100"/>
          <a:sy n="66" d="100"/>
        </p:scale>
        <p:origin x="-149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74D0C-3DB6-443B-A8D1-185641D2FEAE}" type="datetimeFigureOut">
              <a:rPr lang="zh-CN" altLang="en-US" smtClean="0"/>
              <a:t>2017/9/29</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F382AF-766E-49CE-8AA5-178736B547AB}" type="slidenum">
              <a:rPr lang="zh-CN" altLang="en-US" smtClean="0"/>
              <a:t>‹#›</a:t>
            </a:fld>
            <a:endParaRPr lang="zh-CN" altLang="en-US"/>
          </a:p>
        </p:txBody>
      </p:sp>
    </p:spTree>
    <p:extLst>
      <p:ext uri="{BB962C8B-B14F-4D97-AF65-F5344CB8AC3E}">
        <p14:creationId xmlns:p14="http://schemas.microsoft.com/office/powerpoint/2010/main" val="3728304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Good evening,</a:t>
            </a:r>
            <a:r>
              <a:rPr lang="en-US" altLang="zh-CN" baseline="0" dirty="0" smtClean="0"/>
              <a:t> everyone. Tonight I will give a presentation about our paper which is accepted to IEEE SRDS’17. </a:t>
            </a:r>
          </a:p>
          <a:p>
            <a:r>
              <a:rPr lang="en-US" altLang="zh-CN" baseline="0" dirty="0" smtClean="0"/>
              <a:t>The paper is entitled “Correlation ...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1</a:t>
            </a:fld>
            <a:endParaRPr lang="zh-CN" altLang="en-US"/>
          </a:p>
        </p:txBody>
      </p:sp>
    </p:spTree>
    <p:extLst>
      <p:ext uri="{BB962C8B-B14F-4D97-AF65-F5344CB8AC3E}">
        <p14:creationId xmlns:p14="http://schemas.microsoft.com/office/powerpoint/2010/main" val="242325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Based on</a:t>
            </a:r>
            <a:r>
              <a:rPr lang="en-US" altLang="zh-CN" baseline="0" dirty="0" smtClean="0"/>
              <a:t> the above method, we can derive a correlation graph given an access stream. This access stream records the data accesses in ten periods and we can extract night correlated data chunks and their correlation degrees. </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10</a:t>
            </a:fld>
            <a:endParaRPr lang="zh-CN" altLang="en-US"/>
          </a:p>
        </p:txBody>
      </p:sp>
    </p:spTree>
    <p:extLst>
      <p:ext uri="{BB962C8B-B14F-4D97-AF65-F5344CB8AC3E}">
        <p14:creationId xmlns:p14="http://schemas.microsoft.com/office/powerpoint/2010/main" val="2002616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Grouping</a:t>
            </a:r>
            <a:r>
              <a:rPr lang="en-US" altLang="zh-CN" baseline="0" dirty="0" smtClean="0"/>
              <a:t> the correlated data chunks into stripes will accordingly partition the correlation graph. </a:t>
            </a:r>
          </a:p>
          <a:p>
            <a:endParaRPr lang="en-US" altLang="zh-CN" baseline="0" dirty="0" smtClean="0"/>
          </a:p>
          <a:p>
            <a:r>
              <a:rPr lang="en-US" altLang="zh-CN" baseline="0" dirty="0" smtClean="0"/>
              <a:t>Given the derive correlation graph in the last slide, suppose a stripe consists of three data chunks. Then the night data chunks in the graph will be organized into three </a:t>
            </a:r>
            <a:r>
              <a:rPr lang="en-US" altLang="zh-CN" baseline="0" dirty="0" err="1" smtClean="0"/>
              <a:t>subgraphs</a:t>
            </a:r>
            <a:r>
              <a:rPr lang="en-US" altLang="zh-CN" baseline="0" dirty="0" smtClean="0"/>
              <a:t>. </a:t>
            </a:r>
          </a:p>
          <a:p>
            <a:endParaRPr lang="en-US" altLang="zh-CN" baseline="0" dirty="0" smtClean="0"/>
          </a:p>
          <a:p>
            <a:r>
              <a:rPr lang="en-US" altLang="zh-CN" baseline="0" dirty="0" smtClean="0"/>
              <a:t>Therefore, the stripe organization of correlated data chunks is equivalent to the graph partition problem. So our question is how to …</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11</a:t>
            </a:fld>
            <a:endParaRPr lang="zh-CN" altLang="en-US"/>
          </a:p>
        </p:txBody>
      </p:sp>
    </p:spTree>
    <p:extLst>
      <p:ext uri="{BB962C8B-B14F-4D97-AF65-F5344CB8AC3E}">
        <p14:creationId xmlns:p14="http://schemas.microsoft.com/office/powerpoint/2010/main" val="2906178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finding</a:t>
            </a:r>
            <a:r>
              <a:rPr lang="en-US" altLang="zh-CN" baseline="0" dirty="0" smtClean="0"/>
              <a:t> of optimal graph partition is non-trivial. Directly using enumeration needs a large number of tests. </a:t>
            </a:r>
          </a:p>
          <a:p>
            <a:endParaRPr lang="en-US" altLang="zh-CN" baseline="0" dirty="0" smtClean="0"/>
          </a:p>
          <a:p>
            <a:r>
              <a:rPr lang="en-US" altLang="zh-CN" baseline="0" dirty="0" smtClean="0"/>
              <a:t>Therefore, we propose a greedy approach. </a:t>
            </a:r>
          </a:p>
          <a:p>
            <a:endParaRPr lang="en-US" altLang="zh-CN" baseline="0" dirty="0" smtClean="0"/>
          </a:p>
          <a:p>
            <a:r>
              <a:rPr lang="en-US" altLang="zh-CN" baseline="0" dirty="0" smtClean="0"/>
              <a:t>At the beginning, we first select a …. For example, suppose k is 3, meaning that a stripe consists of three data chunks. In this figure, D_1 and D_4 have the maximum correlation degree of 4. They are first located. </a:t>
            </a:r>
          </a:p>
          <a:p>
            <a:endParaRPr lang="en-US" altLang="zh-CN" baseline="0" dirty="0" smtClean="0"/>
          </a:p>
          <a:p>
            <a:r>
              <a:rPr lang="en-US" altLang="zh-CN" baseline="0" dirty="0" smtClean="0"/>
              <a:t>Second, we then determine another data chunk that has the maximum correlation degree …. For example, in this figure, the data chunk D_2 has the largest correlation degree with D_1 and D_3 which are selected in the last step.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12</a:t>
            </a:fld>
            <a:endParaRPr lang="zh-CN" altLang="en-US"/>
          </a:p>
        </p:txBody>
      </p:sp>
    </p:spTree>
    <p:extLst>
      <p:ext uri="{BB962C8B-B14F-4D97-AF65-F5344CB8AC3E}">
        <p14:creationId xmlns:p14="http://schemas.microsoft.com/office/powerpoint/2010/main" val="1515245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After the</a:t>
            </a:r>
            <a:r>
              <a:rPr lang="en-US" altLang="zh-CN" baseline="0" dirty="0" smtClean="0"/>
              <a:t> number of selected data chunks reaches three, we remove …. </a:t>
            </a:r>
          </a:p>
          <a:p>
            <a:endParaRPr lang="en-US" altLang="zh-CN" baseline="0" dirty="0" smtClean="0"/>
          </a:p>
          <a:p>
            <a:r>
              <a:rPr lang="en-US" altLang="zh-CN" baseline="0" dirty="0" smtClean="0"/>
              <a:t>Follow this method, we can obtain three </a:t>
            </a:r>
            <a:r>
              <a:rPr lang="en-US" altLang="zh-CN" baseline="0" dirty="0" err="1" smtClean="0"/>
              <a:t>subgraphs</a:t>
            </a:r>
            <a:r>
              <a:rPr lang="en-US" altLang="zh-CN" baseline="0" dirty="0" smtClean="0"/>
              <a:t>.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13</a:t>
            </a:fld>
            <a:endParaRPr lang="zh-CN" altLang="en-US"/>
          </a:p>
        </p:txBody>
      </p:sp>
    </p:spTree>
    <p:extLst>
      <p:ext uri="{BB962C8B-B14F-4D97-AF65-F5344CB8AC3E}">
        <p14:creationId xmlns:p14="http://schemas.microsoft.com/office/powerpoint/2010/main" val="1911636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a:t>
            </a:r>
            <a:r>
              <a:rPr lang="en-US" altLang="zh-CN" baseline="0" dirty="0" smtClean="0"/>
              <a:t> finally evaluate the performance of CASO by using eight real-world traces selected from MSR Cambridge traces released by Microsoft Cooperation. </a:t>
            </a:r>
          </a:p>
          <a:p>
            <a:endParaRPr lang="en-US" altLang="zh-CN" baseline="0" dirty="0" smtClean="0"/>
          </a:p>
          <a:p>
            <a:r>
              <a:rPr lang="en-US" altLang="zh-CN" baseline="0" dirty="0" smtClean="0"/>
              <a:t>The experiment is run on a </a:t>
            </a:r>
            <a:r>
              <a:rPr lang="en-US" altLang="zh-CN" baseline="0" dirty="0" err="1" smtClean="0"/>
              <a:t>linux</a:t>
            </a:r>
            <a:r>
              <a:rPr lang="en-US" altLang="zh-CN" baseline="0" dirty="0" smtClean="0"/>
              <a:t> server connected with a disk array that consists of 16 SAS disks. </a:t>
            </a:r>
          </a:p>
          <a:p>
            <a:endParaRPr lang="en-US" altLang="zh-CN" baseline="0" dirty="0" smtClean="0"/>
          </a:p>
          <a:p>
            <a:r>
              <a:rPr lang="en-US" altLang="zh-CN" baseline="0" dirty="0" smtClean="0"/>
              <a:t>We select baseline stripe organization as our reference. </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15</a:t>
            </a:fld>
            <a:endParaRPr lang="zh-CN" altLang="en-US"/>
          </a:p>
        </p:txBody>
      </p:sp>
    </p:spTree>
    <p:extLst>
      <p:ext uri="{BB962C8B-B14F-4D97-AF65-F5344CB8AC3E}">
        <p14:creationId xmlns:p14="http://schemas.microsoft.com/office/powerpoint/2010/main" val="824687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As</a:t>
            </a:r>
            <a:r>
              <a:rPr lang="en-US" altLang="zh-CN" baseline="0" dirty="0" smtClean="0"/>
              <a:t> referred above, CASO needs to analyze a portion of access requests to identify correlated and uncorrelated data for stripe organization. So for each workload, we extract a small portion of data for analysis. After stripe organization, we replay the remaining access requests that are not used for analysis. </a:t>
            </a:r>
          </a:p>
          <a:p>
            <a:endParaRPr lang="en-US" altLang="zh-CN" baseline="0" dirty="0" smtClean="0"/>
          </a:p>
          <a:p>
            <a:r>
              <a:rPr lang="en-US" altLang="zh-CN" baseline="0" dirty="0" smtClean="0"/>
              <a:t>We also propose a definition called analysis ratio, which is represented by the ratio of the number of analyzed access requests in CASO and the total number of access requests in a workload.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16</a:t>
            </a:fld>
            <a:endParaRPr lang="zh-CN" altLang="en-US"/>
          </a:p>
        </p:txBody>
      </p:sp>
    </p:spTree>
    <p:extLst>
      <p:ext uri="{BB962C8B-B14F-4D97-AF65-F5344CB8AC3E}">
        <p14:creationId xmlns:p14="http://schemas.microsoft.com/office/powerpoint/2010/main" val="3078923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a:t>
            </a:r>
            <a:r>
              <a:rPr lang="en-US" altLang="zh-CN" baseline="0" dirty="0" smtClean="0"/>
              <a:t> first measure the number of parity updates incurred in different workloads for CASO and BSO. The analysis ratio is set as 0.5 and we select three erasure codes with different parameters. We can derive two findings. </a:t>
            </a:r>
          </a:p>
          <a:p>
            <a:endParaRPr lang="en-US" altLang="zh-CN" baseline="0" dirty="0" smtClean="0"/>
          </a:p>
          <a:p>
            <a:r>
              <a:rPr lang="en-US" altLang="zh-CN" baseline="0" dirty="0" smtClean="0"/>
              <a:t>First, …. This is because CASO packs correlated data chunks into the same stripe, so an update to them will only renew their common parity chunks. </a:t>
            </a:r>
          </a:p>
          <a:p>
            <a:endParaRPr lang="en-US" altLang="zh-CN" baseline="0" dirty="0" smtClean="0"/>
          </a:p>
          <a:p>
            <a:r>
              <a:rPr lang="en-US" altLang="zh-CN" baseline="0" dirty="0" smtClean="0"/>
              <a:t>Second, …</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17</a:t>
            </a:fld>
            <a:endParaRPr lang="zh-CN" altLang="en-US"/>
          </a:p>
        </p:txBody>
      </p:sp>
    </p:spTree>
    <p:extLst>
      <p:ext uri="{BB962C8B-B14F-4D97-AF65-F5344CB8AC3E}">
        <p14:creationId xmlns:p14="http://schemas.microsoft.com/office/powerpoint/2010/main" val="2770470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also focus on the impact of analysis ratio. We vary the</a:t>
            </a:r>
            <a:r>
              <a:rPr lang="en-US" altLang="zh-CN" baseline="0" dirty="0" smtClean="0"/>
              <a:t> analysis ratio from 0.1 to 0.5, and measure the number of resulting parity updates in (4,2) RS code for CASO and BSO. The result shows that CASO generally reduces more …</a:t>
            </a:r>
          </a:p>
          <a:p>
            <a:endParaRPr lang="en-US" altLang="zh-CN" baseline="0" dirty="0" smtClean="0"/>
          </a:p>
          <a:p>
            <a:r>
              <a:rPr lang="en-US" altLang="zh-CN" baseline="0" dirty="0" smtClean="0"/>
              <a:t>For example, for the workload wdev_1, CASO can reduce 21.5% of parity updates when the analysis ratio is 0.1. The reduction will increase to 25.1% when the analysis ratio increases to 0.5.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18</a:t>
            </a:fld>
            <a:endParaRPr lang="zh-CN" altLang="en-US"/>
          </a:p>
        </p:txBody>
      </p:sp>
    </p:spTree>
    <p:extLst>
      <p:ext uri="{BB962C8B-B14F-4D97-AF65-F5344CB8AC3E}">
        <p14:creationId xmlns:p14="http://schemas.microsoft.com/office/powerpoint/2010/main" val="4035459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further measure the average write</a:t>
            </a:r>
            <a:r>
              <a:rPr lang="en-US" altLang="zh-CN" baseline="0" dirty="0" smtClean="0"/>
              <a:t> speed in CASO and BSO. </a:t>
            </a:r>
          </a:p>
          <a:p>
            <a:endParaRPr lang="en-US" altLang="zh-CN" baseline="0" dirty="0" smtClean="0"/>
          </a:p>
          <a:p>
            <a:r>
              <a:rPr lang="en-US" altLang="zh-CN" baseline="0" dirty="0" smtClean="0"/>
              <a:t>We can observe that by mitigating parity updates, CASO can increase 9.9% of write speed on average for different parameter configurations and workloads.</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19</a:t>
            </a:fld>
            <a:endParaRPr lang="zh-CN" altLang="en-US"/>
          </a:p>
        </p:txBody>
      </p:sp>
    </p:spTree>
    <p:extLst>
      <p:ext uri="{BB962C8B-B14F-4D97-AF65-F5344CB8AC3E}">
        <p14:creationId xmlns:p14="http://schemas.microsoft.com/office/powerpoint/2010/main" val="2936004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a:t>
            </a:r>
            <a:r>
              <a:rPr lang="en-US" altLang="zh-CN" baseline="0" dirty="0" smtClean="0"/>
              <a:t> also study the performance of degraded read in CASO. Degraded reads usually appear when there are some unavailable data in the request. </a:t>
            </a:r>
          </a:p>
          <a:p>
            <a:r>
              <a:rPr lang="en-US" altLang="zh-CN" baseline="0" dirty="0" smtClean="0"/>
              <a:t>To serve degraded reads, the storage systems usually attach additional data according to the recovery policy of erasure coding, thereby causing additional </a:t>
            </a:r>
            <a:r>
              <a:rPr lang="en-US" altLang="zh-CN" baseline="0" dirty="0" err="1" smtClean="0"/>
              <a:t>i</a:t>
            </a:r>
            <a:r>
              <a:rPr lang="en-US" altLang="zh-CN" baseline="0" dirty="0" smtClean="0"/>
              <a:t>/</a:t>
            </a:r>
            <a:r>
              <a:rPr lang="en-US" altLang="zh-CN" baseline="0" dirty="0" err="1" smtClean="0"/>
              <a:t>os</a:t>
            </a:r>
            <a:r>
              <a:rPr lang="en-US" altLang="zh-CN" baseline="0" dirty="0" smtClean="0"/>
              <a:t>. We can find that CASO will not downgrade degraded read efficiency. </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20</a:t>
            </a:fld>
            <a:endParaRPr lang="zh-CN" altLang="en-US"/>
          </a:p>
        </p:txBody>
      </p:sp>
    </p:spTree>
    <p:extLst>
      <p:ext uri="{BB962C8B-B14F-4D97-AF65-F5344CB8AC3E}">
        <p14:creationId xmlns:p14="http://schemas.microsoft.com/office/powerpoint/2010/main" val="3034316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scale</a:t>
            </a:r>
            <a:r>
              <a:rPr lang="en-US" altLang="zh-CN" baseline="0" dirty="0" smtClean="0"/>
              <a:t> of distributed storage systems continues growing, which makes failure become commonplace. </a:t>
            </a:r>
          </a:p>
          <a:p>
            <a:endParaRPr lang="en-US" altLang="zh-CN" baseline="0" dirty="0" smtClean="0"/>
          </a:p>
          <a:p>
            <a:r>
              <a:rPr lang="en-US" altLang="zh-CN" baseline="0" dirty="0" smtClean="0"/>
              <a:t>Failure may appear in different device and system levels, for example, sector error, disk corruption, node failure, and DC disaster. </a:t>
            </a:r>
          </a:p>
          <a:p>
            <a:endParaRPr lang="en-US" altLang="zh-CN" baseline="0" dirty="0" smtClean="0"/>
          </a:p>
          <a:p>
            <a:r>
              <a:rPr lang="en-US" altLang="zh-CN" baseline="0" dirty="0" smtClean="0"/>
              <a:t>At each level, failures also have different patterns, for example, single failure, and correlated failures. </a:t>
            </a:r>
          </a:p>
          <a:p>
            <a:endParaRPr lang="en-US" altLang="zh-CN" baseline="0" dirty="0" smtClean="0"/>
          </a:p>
          <a:p>
            <a:r>
              <a:rPr lang="en-US" altLang="zh-CN" baseline="0" dirty="0" smtClean="0"/>
              <a:t>To protect data reliability, erasure coding is increasingly adopted in many commercial storage systems. Generally speaking, erasure coding encodes a set of data chunks into m parity chunks. Among these k plus m chunks, any k chunks are sufficient to repair no more than m failures. This property is called MDS property.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2</a:t>
            </a:fld>
            <a:endParaRPr lang="zh-CN" altLang="en-US"/>
          </a:p>
        </p:txBody>
      </p:sp>
    </p:spTree>
    <p:extLst>
      <p:ext uri="{BB962C8B-B14F-4D97-AF65-F5344CB8AC3E}">
        <p14:creationId xmlns:p14="http://schemas.microsoft.com/office/powerpoint/2010/main" val="33530477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Finally,</a:t>
            </a:r>
            <a:r>
              <a:rPr lang="en-US" altLang="zh-CN" baseline="0" dirty="0" smtClean="0"/>
              <a:t> we make a conclusion about this presentation. We propose CASO, a correlated-aware stripe organization scheme, which classifies data into correlated and uncorrelated data, and accordingly designs different organization methodologies for these two branches of data. </a:t>
            </a:r>
          </a:p>
          <a:p>
            <a:endParaRPr lang="en-US" altLang="zh-CN" baseline="0" dirty="0" smtClean="0"/>
          </a:p>
          <a:p>
            <a:r>
              <a:rPr lang="en-US" altLang="zh-CN" baseline="0" dirty="0" smtClean="0"/>
              <a:t>Through practical workloads, we demonstrate that CASO can effectively improves …</a:t>
            </a:r>
          </a:p>
          <a:p>
            <a:endParaRPr lang="en-US" altLang="zh-CN" baseline="0" dirty="0" smtClean="0"/>
          </a:p>
          <a:p>
            <a:r>
              <a:rPr lang="en-US" altLang="zh-CN" baseline="0" dirty="0" smtClean="0"/>
              <a:t>In our next work, we expect to investigate the effectiveness of CASO when being deployed over the workloads with non-sequential read operations. </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21</a:t>
            </a:fld>
            <a:endParaRPr lang="zh-CN" altLang="en-US"/>
          </a:p>
        </p:txBody>
      </p:sp>
    </p:spTree>
    <p:extLst>
      <p:ext uri="{BB962C8B-B14F-4D97-AF65-F5344CB8AC3E}">
        <p14:creationId xmlns:p14="http://schemas.microsoft.com/office/powerpoint/2010/main" val="1287507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309B1EAB-E201-43F5-9FD4-91FA92273FCA}" type="slidenum">
              <a:rPr lang="en-US" smtClean="0"/>
              <a:t>22</a:t>
            </a:fld>
            <a:endParaRPr lang="en-US"/>
          </a:p>
        </p:txBody>
      </p:sp>
    </p:spTree>
    <p:extLst>
      <p:ext uri="{BB962C8B-B14F-4D97-AF65-F5344CB8AC3E}">
        <p14:creationId xmlns:p14="http://schemas.microsoft.com/office/powerpoint/2010/main" val="2655507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Maintaining consistency between data and parity chunks is necessary during writes. This manner easily</a:t>
            </a:r>
            <a:r>
              <a:rPr lang="en-US" altLang="zh-CN" baseline="0" dirty="0" smtClean="0"/>
              <a:t> blows up storage I/</a:t>
            </a:r>
            <a:r>
              <a:rPr lang="en-US" altLang="zh-CN" baseline="0" dirty="0" err="1" smtClean="0"/>
              <a:t>Os</a:t>
            </a:r>
            <a:endParaRPr lang="en-US" altLang="zh-CN" dirty="0" smtClean="0"/>
          </a:p>
          <a:p>
            <a:endParaRPr lang="en-US" altLang="zh-CN" dirty="0" smtClean="0"/>
          </a:p>
          <a:p>
            <a:r>
              <a:rPr lang="en-US" altLang="zh-CN" dirty="0" smtClean="0"/>
              <a:t>Writes in erasure-coded storage systems can be classified into full stripe writes and partial stripe writes according to the write size. </a:t>
            </a:r>
          </a:p>
          <a:p>
            <a:endParaRPr lang="en-US" altLang="zh-CN" dirty="0" smtClean="0"/>
          </a:p>
          <a:p>
            <a:r>
              <a:rPr lang="en-US" altLang="zh-CN" dirty="0" smtClean="0"/>
              <a:t>Full stripe writes are large writes</a:t>
            </a:r>
            <a:r>
              <a:rPr lang="en-US" altLang="zh-CN" baseline="0" dirty="0" smtClean="0"/>
              <a:t> which updates all the data chunks in a stripe, while partial stripe writes are also referred as small writes which only updates a subset of data chunks in a stripe. Partial stripe writes will cause additional parity update cost. For example, to update the parity chunks, the systems need to read existing data chunks and parity chunks, computer the new parity chunks, and finally write new data chunk and parity chunks. </a:t>
            </a:r>
          </a:p>
          <a:p>
            <a:endParaRPr lang="en-US" altLang="zh-CN" baseline="0" dirty="0" smtClean="0"/>
          </a:p>
          <a:p>
            <a:r>
              <a:rPr lang="en-US" altLang="zh-CN" baseline="0" dirty="0" smtClean="0"/>
              <a:t>Previous related works have noticed the problem of partial stripe writes. They can classified into the following branches. The first branch is to mitigate parity updates by designing new erasure codes or new data placement methodology. The second branch proposes to accelerate write and read operations by logging parity updates and data updates. </a:t>
            </a:r>
          </a:p>
          <a:p>
            <a:endParaRPr lang="en-US" altLang="zh-CN" baseline="0" dirty="0" smtClean="0"/>
          </a:p>
          <a:p>
            <a:r>
              <a:rPr lang="en-US" altLang="zh-CN" baseline="0" dirty="0" smtClean="0"/>
              <a:t>Most of related works are performed after data are sealed into stripes. Therefore, we want to study if we can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3</a:t>
            </a:fld>
            <a:endParaRPr lang="zh-CN" altLang="en-US"/>
          </a:p>
        </p:txBody>
      </p:sp>
    </p:spTree>
    <p:extLst>
      <p:ext uri="{BB962C8B-B14F-4D97-AF65-F5344CB8AC3E}">
        <p14:creationId xmlns:p14="http://schemas.microsoft.com/office/powerpoint/2010/main" val="270434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smtClean="0"/>
              <a:t>Previous related works have noticed the problem of partial stripe writes. They can classified into the following branches. The first branch is to mitigate parity updates by designing new erasure codes or new data placement methodology. The second branch proposes to accelerate write and read operations by logging parity updates and data updates. </a:t>
            </a:r>
          </a:p>
          <a:p>
            <a:endParaRPr lang="en-US" altLang="zh-CN" baseline="0" dirty="0" smtClean="0"/>
          </a:p>
          <a:p>
            <a:r>
              <a:rPr lang="en-US" altLang="zh-CN" baseline="0" dirty="0" smtClean="0"/>
              <a:t>Most of related works are performed after data are sealed into stripes. Therefore, we want to study if we can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4</a:t>
            </a:fld>
            <a:endParaRPr lang="zh-CN" altLang="en-US"/>
          </a:p>
        </p:txBody>
      </p:sp>
    </p:spTree>
    <p:extLst>
      <p:ext uri="{BB962C8B-B14F-4D97-AF65-F5344CB8AC3E}">
        <p14:creationId xmlns:p14="http://schemas.microsoft.com/office/powerpoint/2010/main" val="270434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first analyze real-world</a:t>
            </a:r>
            <a:r>
              <a:rPr lang="en-US" altLang="zh-CN" baseline="0" dirty="0" smtClean="0"/>
              <a:t> traces selected from MSR Cambridge traces. Each workload records the access data at a timestamp value. </a:t>
            </a:r>
          </a:p>
          <a:p>
            <a:endParaRPr lang="en-US" altLang="zh-CN" baseline="0" dirty="0" smtClean="0"/>
          </a:p>
          <a:p>
            <a:r>
              <a:rPr lang="en-US" altLang="zh-CN" baseline="0" dirty="0" smtClean="0"/>
              <a:t>We call two chunks are correlated if they are accessed within a given timestamp value at least twice. </a:t>
            </a:r>
          </a:p>
          <a:p>
            <a:endParaRPr lang="en-US" altLang="zh-CN" baseline="0" dirty="0" smtClean="0"/>
          </a:p>
          <a:p>
            <a:r>
              <a:rPr lang="en-US" altLang="zh-CN" baseline="0" dirty="0" smtClean="0"/>
              <a:t>We have two findings. First, …. For example, in the workload wdev_1, the ratio of correlated data is only 3.3%, while the ratio of correlated data in wdev_2 is 98.2%. </a:t>
            </a:r>
          </a:p>
          <a:p>
            <a:endParaRPr lang="en-US" altLang="zh-CN" baseline="0" dirty="0" smtClean="0"/>
          </a:p>
          <a:p>
            <a:r>
              <a:rPr lang="en-US" altLang="zh-CN" baseline="0" dirty="0" smtClean="0"/>
              <a:t>Second, correlated data receive a considerable number of data accesses. For example, the correlated data in wdev_1 receive 70% of data accesses. </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5</a:t>
            </a:fld>
            <a:endParaRPr lang="zh-CN" altLang="en-US"/>
          </a:p>
        </p:txBody>
      </p:sp>
    </p:spTree>
    <p:extLst>
      <p:ext uri="{BB962C8B-B14F-4D97-AF65-F5344CB8AC3E}">
        <p14:creationId xmlns:p14="http://schemas.microsoft.com/office/powerpoint/2010/main" val="153380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Our motivation</a:t>
            </a:r>
            <a:r>
              <a:rPr lang="en-US" altLang="zh-CN" baseline="0" dirty="0" smtClean="0"/>
              <a:t> is that since correlated data chunks can be accessed in a short period of time with large probability, what if they are organized into the same stripe? </a:t>
            </a:r>
          </a:p>
          <a:p>
            <a:endParaRPr lang="en-US" altLang="zh-CN" baseline="0" dirty="0" smtClean="0"/>
          </a:p>
          <a:p>
            <a:r>
              <a:rPr lang="en-US" altLang="zh-CN" baseline="0" dirty="0" smtClean="0"/>
              <a:t>We illustrate two examples, in which we let D1 and D5 be two correlated data chunks. The first method organizes data in a round-robin fashion and organizes D1 and D5 across different stripes. The an update to them will access all the four parity chunks. </a:t>
            </a:r>
          </a:p>
          <a:p>
            <a:endParaRPr lang="en-US" altLang="zh-CN" baseline="0" dirty="0" smtClean="0"/>
          </a:p>
          <a:p>
            <a:r>
              <a:rPr lang="en-US" altLang="zh-CN" baseline="0" dirty="0" smtClean="0"/>
              <a:t>If we put D1 and D5 in the same stripe, then a update to them will only renew two parity chunks.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6</a:t>
            </a:fld>
            <a:endParaRPr lang="zh-CN" altLang="en-US"/>
          </a:p>
        </p:txBody>
      </p:sp>
    </p:spTree>
    <p:extLst>
      <p:ext uri="{BB962C8B-B14F-4D97-AF65-F5344CB8AC3E}">
        <p14:creationId xmlns:p14="http://schemas.microsoft.com/office/powerpoint/2010/main" val="3839976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Motivated</a:t>
            </a:r>
            <a:r>
              <a:rPr lang="en-US" altLang="zh-CN" baseline="0" dirty="0" smtClean="0"/>
              <a:t> by this example, our objective is to design a new correlated-aware stripe organization methodology. To this end, we should first capture data correlation and then design different stripe organization methods for correlated and uncorrelated data respectively. </a:t>
            </a:r>
          </a:p>
          <a:p>
            <a:endParaRPr lang="en-US" altLang="zh-CN" baseline="0" dirty="0" smtClean="0"/>
          </a:p>
          <a:p>
            <a:r>
              <a:rPr lang="en-US" altLang="zh-CN" baseline="0" dirty="0" smtClean="0"/>
              <a:t>In particular, we use correlation graph to capture data correlation. For correlated data, we propose a correlation-aware stripe organization algorithm, while for uncorrelated data, we propose to organize them in round-robin fashion. </a:t>
            </a:r>
          </a:p>
        </p:txBody>
      </p:sp>
      <p:sp>
        <p:nvSpPr>
          <p:cNvPr id="4" name="灯片编号占位符 3"/>
          <p:cNvSpPr>
            <a:spLocks noGrp="1"/>
          </p:cNvSpPr>
          <p:nvPr>
            <p:ph type="sldNum" sz="quarter" idx="10"/>
          </p:nvPr>
        </p:nvSpPr>
        <p:spPr/>
        <p:txBody>
          <a:bodyPr/>
          <a:lstStyle/>
          <a:p>
            <a:fld id="{39F382AF-766E-49CE-8AA5-178736B547AB}" type="slidenum">
              <a:rPr lang="zh-CN" altLang="en-US" smtClean="0"/>
              <a:t>7</a:t>
            </a:fld>
            <a:endParaRPr lang="zh-CN" altLang="en-US"/>
          </a:p>
        </p:txBody>
      </p:sp>
    </p:spTree>
    <p:extLst>
      <p:ext uri="{BB962C8B-B14F-4D97-AF65-F5344CB8AC3E}">
        <p14:creationId xmlns:p14="http://schemas.microsoft.com/office/powerpoint/2010/main" val="2086342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first</a:t>
            </a:r>
            <a:r>
              <a:rPr lang="en-US" altLang="zh-CN" baseline="0" dirty="0" smtClean="0"/>
              <a:t> introduce the definition of correlation graph.</a:t>
            </a:r>
            <a:endParaRPr lang="en-US" altLang="zh-CN" dirty="0" smtClean="0"/>
          </a:p>
          <a:p>
            <a:endParaRPr lang="en-US" altLang="zh-CN" dirty="0" smtClean="0"/>
          </a:p>
          <a:p>
            <a:r>
              <a:rPr lang="en-US" altLang="zh-CN" dirty="0" smtClean="0"/>
              <a:t>The</a:t>
            </a:r>
            <a:r>
              <a:rPr lang="en-US" altLang="zh-CN" baseline="0" dirty="0" smtClean="0"/>
              <a:t> correlation graph is constructed over a set of correlated data chunks. </a:t>
            </a:r>
          </a:p>
          <a:p>
            <a:r>
              <a:rPr lang="en-US" altLang="zh-CN" baseline="0" dirty="0" smtClean="0"/>
              <a:t>The weight value of the edge is called correlation degree, which indicates the times when </a:t>
            </a:r>
            <a:r>
              <a:rPr lang="en-US" altLang="zh-CN" baseline="0" dirty="0" err="1" smtClean="0"/>
              <a:t>D_i</a:t>
            </a:r>
            <a:r>
              <a:rPr lang="en-US" altLang="zh-CN" baseline="0" dirty="0" smtClean="0"/>
              <a:t> and </a:t>
            </a:r>
            <a:r>
              <a:rPr lang="en-US" altLang="zh-CN" baseline="0" dirty="0" err="1" smtClean="0"/>
              <a:t>D_j</a:t>
            </a:r>
            <a:r>
              <a:rPr lang="en-US" altLang="zh-CN" baseline="0" dirty="0" smtClean="0"/>
              <a:t> are requested in the same time distance.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8</a:t>
            </a:fld>
            <a:endParaRPr lang="zh-CN" altLang="en-US"/>
          </a:p>
        </p:txBody>
      </p:sp>
    </p:spTree>
    <p:extLst>
      <p:ext uri="{BB962C8B-B14F-4D97-AF65-F5344CB8AC3E}">
        <p14:creationId xmlns:p14="http://schemas.microsoft.com/office/powerpoint/2010/main" val="26469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So how to derive</a:t>
            </a:r>
            <a:r>
              <a:rPr lang="en-US" altLang="zh-CN" baseline="0" dirty="0" smtClean="0"/>
              <a:t> the correlation graph based on an incoming access stream? </a:t>
            </a:r>
          </a:p>
          <a:p>
            <a:endParaRPr lang="en-US" altLang="zh-CN" baseline="0" dirty="0" smtClean="0"/>
          </a:p>
          <a:p>
            <a:r>
              <a:rPr lang="en-US" altLang="zh-CN" baseline="0" dirty="0" smtClean="0"/>
              <a:t>We show an example here. Suppose the access stream has three periods of data access requests. D_1 and D_2 are requested in both period 1 and period 3, then their correlation degree is 2. </a:t>
            </a:r>
          </a:p>
          <a:p>
            <a:endParaRPr lang="en-US" altLang="zh-CN" baseline="0" dirty="0" smtClean="0"/>
          </a:p>
          <a:p>
            <a:r>
              <a:rPr lang="en-US" altLang="zh-CN" baseline="0" dirty="0" smtClean="0"/>
              <a:t>Following this method, we can first construct a correlation graph over five chunks. </a:t>
            </a:r>
            <a:endParaRPr lang="zh-CN" altLang="en-US" dirty="0"/>
          </a:p>
        </p:txBody>
      </p:sp>
      <p:sp>
        <p:nvSpPr>
          <p:cNvPr id="4" name="灯片编号占位符 3"/>
          <p:cNvSpPr>
            <a:spLocks noGrp="1"/>
          </p:cNvSpPr>
          <p:nvPr>
            <p:ph type="sldNum" sz="quarter" idx="10"/>
          </p:nvPr>
        </p:nvSpPr>
        <p:spPr/>
        <p:txBody>
          <a:bodyPr/>
          <a:lstStyle/>
          <a:p>
            <a:fld id="{39F382AF-766E-49CE-8AA5-178736B547AB}" type="slidenum">
              <a:rPr lang="zh-CN" altLang="en-US" smtClean="0"/>
              <a:t>9</a:t>
            </a:fld>
            <a:endParaRPr lang="zh-CN" altLang="en-US"/>
          </a:p>
        </p:txBody>
      </p:sp>
    </p:spTree>
    <p:extLst>
      <p:ext uri="{BB962C8B-B14F-4D97-AF65-F5344CB8AC3E}">
        <p14:creationId xmlns:p14="http://schemas.microsoft.com/office/powerpoint/2010/main" val="1845265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0"/>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8D17A59-275D-4076-AB2C-1DDECF4AE995}" type="datetime1">
              <a:rPr lang="zh-CN" altLang="en-US" smtClean="0"/>
              <a:t>2017/9/29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985273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232EF1B-77F4-49E2-BE23-04975D8917F7}" type="datetime1">
              <a:rPr lang="zh-CN" altLang="en-US" smtClean="0"/>
              <a:t>2017/9/29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114812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80"/>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80"/>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4C1FD8F-ECAB-4D53-A552-0EC6E8BA8775}" type="datetime1">
              <a:rPr lang="zh-CN" altLang="en-US" smtClean="0"/>
              <a:t>2017/9/29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293024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C4FC59-0FDE-491B-9F1D-976D946F2129}" type="datetime1">
              <a:rPr lang="zh-CN" altLang="en-US" smtClean="0"/>
              <a:t>2017/9/29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22501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C4DEBD5-2493-44ED-979A-FEBE7FEF173B}" type="datetime1">
              <a:rPr lang="zh-CN" altLang="en-US" smtClean="0"/>
              <a:t>2017/9/29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36101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B77A195-86DD-47EB-9813-B684FCA86E6F}" type="datetime1">
              <a:rPr lang="zh-CN" altLang="en-US" smtClean="0"/>
              <a:t>2017/9/29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120969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1"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1"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E327C36-376D-46A2-A542-27054716E40D}" type="datetime1">
              <a:rPr lang="zh-CN" altLang="en-US" smtClean="0"/>
              <a:t>2017/9/29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3517820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7EFC3A6-0AB6-4DF3-8D41-A597778C99C0}" type="datetime1">
              <a:rPr lang="zh-CN" altLang="en-US" smtClean="0"/>
              <a:t>2017/9/29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248527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5C4B6CB-A8F4-4AC3-A08C-AAE433CB96C9}" type="datetime1">
              <a:rPr lang="zh-CN" altLang="en-US" smtClean="0"/>
              <a:t>2017/9/29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376577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1" y="204789"/>
            <a:ext cx="5111751"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F8F895D-0E5E-4678-A2C8-60A0B43199ED}" type="datetime1">
              <a:rPr lang="zh-CN" altLang="en-US" smtClean="0"/>
              <a:t>2017/9/29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2450743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00FE98E-F665-45D7-89AB-B471A0F967F8}" type="datetime1">
              <a:rPr lang="zh-CN" altLang="en-US" smtClean="0"/>
              <a:t>2017/9/29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558413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AD1BFA4-569F-4778-9C13-2E824E218351}" type="datetime1">
              <a:rPr lang="zh-CN" altLang="en-US" smtClean="0"/>
              <a:t>2017/9/29</a:t>
            </a:fld>
            <a:endParaRPr lang="zh-CN" altLang="en-US"/>
          </a:p>
        </p:txBody>
      </p:sp>
      <p:sp>
        <p:nvSpPr>
          <p:cNvPr id="5" name="页脚占位符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6A48803-92E7-48E1-8F77-D9D1F5B54E39}" type="slidenum">
              <a:rPr lang="zh-CN" altLang="en-US" smtClean="0"/>
              <a:t>‹#›</a:t>
            </a:fld>
            <a:endParaRPr lang="zh-CN" altLang="en-US"/>
          </a:p>
        </p:txBody>
      </p:sp>
    </p:spTree>
    <p:extLst>
      <p:ext uri="{BB962C8B-B14F-4D97-AF65-F5344CB8AC3E}">
        <p14:creationId xmlns:p14="http://schemas.microsoft.com/office/powerpoint/2010/main" val="217378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55576" y="771550"/>
            <a:ext cx="7772400" cy="1872208"/>
          </a:xfrm>
        </p:spPr>
        <p:txBody>
          <a:bodyPr>
            <a:normAutofit fontScale="90000"/>
          </a:bodyPr>
          <a:lstStyle/>
          <a:p>
            <a:r>
              <a:rPr lang="en-US" altLang="zh-CN" b="1" dirty="0" smtClean="0">
                <a:effectLst>
                  <a:outerShdw blurRad="38100" dist="38100" dir="2700000" algn="tl">
                    <a:srgbClr val="000000">
                      <a:alpha val="43137"/>
                    </a:srgbClr>
                  </a:outerShdw>
                </a:effectLst>
              </a:rPr>
              <a:t>Correlation-Aware Stripe Organization for Efficient Writes in Erasure-Coded Storage Systems</a:t>
            </a:r>
            <a:endParaRPr lang="zh-CN" altLang="en-US" b="1" dirty="0">
              <a:effectLst>
                <a:outerShdw blurRad="38100" dist="38100" dir="2700000" algn="tl">
                  <a:srgbClr val="000000">
                    <a:alpha val="43137"/>
                  </a:srgbClr>
                </a:outerShdw>
              </a:effectLst>
            </a:endParaRPr>
          </a:p>
        </p:txBody>
      </p:sp>
      <p:sp>
        <p:nvSpPr>
          <p:cNvPr id="3" name="副标题 2"/>
          <p:cNvSpPr>
            <a:spLocks noGrp="1"/>
          </p:cNvSpPr>
          <p:nvPr>
            <p:ph type="subTitle" idx="1"/>
          </p:nvPr>
        </p:nvSpPr>
        <p:spPr>
          <a:xfrm>
            <a:off x="971600" y="2787774"/>
            <a:ext cx="7272808" cy="2160239"/>
          </a:xfrm>
        </p:spPr>
        <p:txBody>
          <a:bodyPr>
            <a:normAutofit fontScale="70000" lnSpcReduction="20000"/>
          </a:bodyPr>
          <a:lstStyle/>
          <a:p>
            <a:pPr>
              <a:spcAft>
                <a:spcPts val="600"/>
              </a:spcAft>
            </a:pPr>
            <a:r>
              <a:rPr lang="en-US" altLang="zh-CN" b="1" u="sng" dirty="0" err="1" smtClean="0"/>
              <a:t>Zhirong</a:t>
            </a:r>
            <a:r>
              <a:rPr lang="en-US" altLang="zh-CN" b="1" u="sng" dirty="0" smtClean="0"/>
              <a:t> </a:t>
            </a:r>
            <a:r>
              <a:rPr lang="en-US" altLang="zh-CN" b="1" u="sng" dirty="0" err="1" smtClean="0"/>
              <a:t>Shen</a:t>
            </a:r>
            <a:r>
              <a:rPr lang="en-US" altLang="zh-CN" b="1" u="sng" baseline="30000" dirty="0" smtClean="0"/>
              <a:t>+</a:t>
            </a:r>
            <a:r>
              <a:rPr lang="en-US" altLang="zh-CN" dirty="0" smtClean="0"/>
              <a:t>, Patrick Lee</a:t>
            </a:r>
            <a:r>
              <a:rPr lang="en-US" altLang="zh-CN" baseline="30000" dirty="0" smtClean="0"/>
              <a:t>+</a:t>
            </a:r>
            <a:r>
              <a:rPr lang="en-US" altLang="zh-CN" dirty="0" smtClean="0"/>
              <a:t>, </a:t>
            </a:r>
            <a:r>
              <a:rPr lang="en-US" altLang="zh-CN" dirty="0" err="1" smtClean="0"/>
              <a:t>Jiwu</a:t>
            </a:r>
            <a:r>
              <a:rPr lang="en-US" altLang="zh-CN" dirty="0" smtClean="0"/>
              <a:t> </a:t>
            </a:r>
            <a:r>
              <a:rPr lang="en-US" altLang="zh-CN" dirty="0" err="1" smtClean="0"/>
              <a:t>Shu</a:t>
            </a:r>
            <a:r>
              <a:rPr lang="en-US" altLang="zh-CN" baseline="30000" dirty="0" smtClean="0"/>
              <a:t>$</a:t>
            </a:r>
            <a:r>
              <a:rPr lang="en-US" altLang="zh-CN" dirty="0" smtClean="0"/>
              <a:t>, and </a:t>
            </a:r>
            <a:r>
              <a:rPr lang="en-US" altLang="zh-CN" dirty="0" err="1" smtClean="0"/>
              <a:t>Wenzhong</a:t>
            </a:r>
            <a:r>
              <a:rPr lang="en-US" altLang="zh-CN" dirty="0" smtClean="0"/>
              <a:t> </a:t>
            </a:r>
            <a:r>
              <a:rPr lang="en-US" altLang="zh-CN" dirty="0" err="1" smtClean="0"/>
              <a:t>Guo</a:t>
            </a:r>
            <a:r>
              <a:rPr lang="en-US" altLang="zh-CN" dirty="0" smtClean="0"/>
              <a:t>*</a:t>
            </a:r>
            <a:endParaRPr lang="en-US" altLang="zh-CN" dirty="0"/>
          </a:p>
          <a:p>
            <a:r>
              <a:rPr lang="en-US" altLang="zh-CN" baseline="30000" dirty="0" smtClean="0"/>
              <a:t>+</a:t>
            </a:r>
            <a:r>
              <a:rPr lang="en-US" altLang="zh-CN" dirty="0" smtClean="0"/>
              <a:t>The Chinese University of Hong Kong</a:t>
            </a:r>
          </a:p>
          <a:p>
            <a:r>
              <a:rPr lang="en-US" altLang="zh-CN" baseline="30000" dirty="0"/>
              <a:t>$</a:t>
            </a:r>
            <a:r>
              <a:rPr lang="en-US" altLang="zh-CN" dirty="0" smtClean="0"/>
              <a:t>Tsinghua University</a:t>
            </a:r>
          </a:p>
          <a:p>
            <a:r>
              <a:rPr lang="en-US" altLang="zh-CN" dirty="0"/>
              <a:t>*Fuzhou University</a:t>
            </a:r>
          </a:p>
          <a:p>
            <a:endParaRPr lang="en-US" altLang="zh-CN" dirty="0"/>
          </a:p>
          <a:p>
            <a:r>
              <a:rPr lang="en-US" altLang="zh-CN" dirty="0" smtClean="0"/>
              <a:t>Presented at IEEE SRDS’17</a:t>
            </a:r>
            <a:endParaRPr lang="zh-CN" altLang="en-US" dirty="0"/>
          </a:p>
        </p:txBody>
      </p:sp>
      <p:sp>
        <p:nvSpPr>
          <p:cNvPr id="5" name="灯片编号占位符 4"/>
          <p:cNvSpPr>
            <a:spLocks noGrp="1"/>
          </p:cNvSpPr>
          <p:nvPr>
            <p:ph type="sldNum" sz="quarter" idx="12"/>
          </p:nvPr>
        </p:nvSpPr>
        <p:spPr/>
        <p:txBody>
          <a:bodyPr/>
          <a:lstStyle/>
          <a:p>
            <a:fld id="{16A48803-92E7-48E1-8F77-D9D1F5B54E39}" type="slidenum">
              <a:rPr lang="zh-CN" altLang="en-US" smtClean="0"/>
              <a:t>1</a:t>
            </a:fld>
            <a:endParaRPr lang="zh-CN" altLang="en-US"/>
          </a:p>
        </p:txBody>
      </p:sp>
    </p:spTree>
    <p:extLst>
      <p:ext uri="{BB962C8B-B14F-4D97-AF65-F5344CB8AC3E}">
        <p14:creationId xmlns:p14="http://schemas.microsoft.com/office/powerpoint/2010/main" val="2900272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480" y="1461441"/>
            <a:ext cx="3188058" cy="3651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Correlation Graph</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r>
              <a:rPr lang="en-US" altLang="zh-CN" sz="2800" b="1" dirty="0" smtClean="0"/>
              <a:t>Derive a correlation graph from an access stream</a:t>
            </a:r>
          </a:p>
        </p:txBody>
      </p:sp>
      <p:sp>
        <p:nvSpPr>
          <p:cNvPr id="26" name="右箭头 25"/>
          <p:cNvSpPr/>
          <p:nvPr/>
        </p:nvSpPr>
        <p:spPr>
          <a:xfrm>
            <a:off x="3707904" y="2843640"/>
            <a:ext cx="1008112" cy="3417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5602808" y="4336511"/>
            <a:ext cx="2088232" cy="411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solidFill>
                  <a:srgbClr val="002060"/>
                </a:solidFill>
              </a:rPr>
              <a:t>Correlation Graph</a:t>
            </a:r>
            <a:endParaRPr lang="zh-CN" altLang="en-US" sz="2000" b="1" dirty="0">
              <a:solidFill>
                <a:srgbClr val="002060"/>
              </a:solidFill>
            </a:endParaRPr>
          </a:p>
        </p:txBody>
      </p:sp>
      <p:sp>
        <p:nvSpPr>
          <p:cNvPr id="28" name="矩形 27"/>
          <p:cNvSpPr/>
          <p:nvPr/>
        </p:nvSpPr>
        <p:spPr>
          <a:xfrm>
            <a:off x="3637682" y="3147814"/>
            <a:ext cx="936104" cy="411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solidFill>
                  <a:srgbClr val="002060"/>
                </a:solidFill>
              </a:rPr>
              <a:t>Derive</a:t>
            </a:r>
            <a:endParaRPr lang="zh-CN" altLang="en-US" sz="2000" b="1" dirty="0">
              <a:solidFill>
                <a:srgbClr val="002060"/>
              </a:solidFill>
            </a:endParaRPr>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8591" y="1692553"/>
            <a:ext cx="3451274" cy="2643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灯片编号占位符 4"/>
          <p:cNvSpPr>
            <a:spLocks noGrp="1"/>
          </p:cNvSpPr>
          <p:nvPr>
            <p:ph type="sldNum" sz="quarter" idx="12"/>
          </p:nvPr>
        </p:nvSpPr>
        <p:spPr/>
        <p:txBody>
          <a:bodyPr/>
          <a:lstStyle/>
          <a:p>
            <a:fld id="{16A48803-92E7-48E1-8F77-D9D1F5B54E39}" type="slidenum">
              <a:rPr lang="zh-CN" altLang="en-US" smtClean="0"/>
              <a:t>10</a:t>
            </a:fld>
            <a:endParaRPr lang="zh-CN" altLang="en-US"/>
          </a:p>
        </p:txBody>
      </p:sp>
    </p:spTree>
    <p:extLst>
      <p:ext uri="{BB962C8B-B14F-4D97-AF65-F5344CB8AC3E}">
        <p14:creationId xmlns:p14="http://schemas.microsoft.com/office/powerpoint/2010/main" val="27813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587" y="2394664"/>
            <a:ext cx="2875210" cy="2202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2181380"/>
            <a:ext cx="3240360" cy="2325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normAutofit/>
          </a:bodyPr>
          <a:lstStyle/>
          <a:p>
            <a:r>
              <a:rPr lang="en-US" altLang="zh-CN" sz="3600" b="1" dirty="0">
                <a:effectLst>
                  <a:outerShdw blurRad="38100" dist="38100" dir="2700000" algn="tl">
                    <a:srgbClr val="000000">
                      <a:alpha val="43137"/>
                    </a:srgbClr>
                  </a:outerShdw>
                </a:effectLst>
              </a:rPr>
              <a:t>Stripe Organization for Correlated Data </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r>
              <a:rPr lang="en-US" altLang="zh-CN" sz="2400" dirty="0" smtClean="0"/>
              <a:t>Grouping correlated data chunks partitions the correlation graph</a:t>
            </a:r>
          </a:p>
          <a:p>
            <a:r>
              <a:rPr lang="en-US" altLang="zh-CN" sz="2400" dirty="0" smtClean="0"/>
              <a:t>We use </a:t>
            </a:r>
            <a:r>
              <a:rPr lang="en-US" altLang="zh-CN" sz="2400" dirty="0" smtClean="0">
                <a:solidFill>
                  <a:srgbClr val="0070C0"/>
                </a:solidFill>
              </a:rPr>
              <a:t>graph partitioning </a:t>
            </a:r>
            <a:r>
              <a:rPr lang="en-US" altLang="zh-CN" sz="2400" dirty="0" smtClean="0"/>
              <a:t>to organize data into stripes </a:t>
            </a:r>
          </a:p>
        </p:txBody>
      </p:sp>
      <p:sp>
        <p:nvSpPr>
          <p:cNvPr id="4" name="右箭头 3"/>
          <p:cNvSpPr/>
          <p:nvPr/>
        </p:nvSpPr>
        <p:spPr>
          <a:xfrm>
            <a:off x="3748336" y="3325095"/>
            <a:ext cx="1008112" cy="3417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74390" y="4597310"/>
            <a:ext cx="2088232" cy="411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solidFill>
                  <a:srgbClr val="002060"/>
                </a:solidFill>
              </a:rPr>
              <a:t>Correlation Graph</a:t>
            </a:r>
            <a:endParaRPr lang="zh-CN" altLang="en-US" sz="2000" b="1" dirty="0">
              <a:solidFill>
                <a:srgbClr val="002060"/>
              </a:solidFill>
            </a:endParaRPr>
          </a:p>
        </p:txBody>
      </p:sp>
      <p:sp>
        <p:nvSpPr>
          <p:cNvPr id="8" name="矩形 7"/>
          <p:cNvSpPr/>
          <p:nvPr/>
        </p:nvSpPr>
        <p:spPr>
          <a:xfrm>
            <a:off x="4355976" y="4517818"/>
            <a:ext cx="3954648" cy="4735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solidFill>
                  <a:srgbClr val="002060"/>
                </a:solidFill>
              </a:rPr>
              <a:t>Data chunks in a </a:t>
            </a:r>
            <a:r>
              <a:rPr lang="en-US" altLang="zh-CN" sz="2000" b="1" dirty="0" err="1" smtClean="0">
                <a:solidFill>
                  <a:srgbClr val="002060"/>
                </a:solidFill>
              </a:rPr>
              <a:t>subgraph</a:t>
            </a:r>
            <a:r>
              <a:rPr lang="en-US" altLang="zh-CN" sz="2000" b="1" dirty="0" smtClean="0">
                <a:solidFill>
                  <a:srgbClr val="002060"/>
                </a:solidFill>
              </a:rPr>
              <a:t> are placed in a stripe. (sum of CD = 14) </a:t>
            </a:r>
            <a:endParaRPr lang="zh-CN" altLang="en-US" sz="2000" b="1" dirty="0">
              <a:solidFill>
                <a:srgbClr val="002060"/>
              </a:solidFill>
            </a:endParaRPr>
          </a:p>
        </p:txBody>
      </p:sp>
      <p:sp>
        <p:nvSpPr>
          <p:cNvPr id="9" name="矩形 8"/>
          <p:cNvSpPr/>
          <p:nvPr/>
        </p:nvSpPr>
        <p:spPr>
          <a:xfrm>
            <a:off x="3655454" y="3814988"/>
            <a:ext cx="1193875" cy="5569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solidFill>
                  <a:srgbClr val="002060"/>
                </a:solidFill>
              </a:rPr>
              <a:t>Partition (k=3) </a:t>
            </a:r>
            <a:endParaRPr lang="zh-CN" altLang="en-US" sz="2000" b="1" dirty="0">
              <a:solidFill>
                <a:srgbClr val="002060"/>
              </a:solidFill>
            </a:endParaRPr>
          </a:p>
        </p:txBody>
      </p:sp>
      <p:sp>
        <p:nvSpPr>
          <p:cNvPr id="10" name="圆角矩形 9"/>
          <p:cNvSpPr/>
          <p:nvPr/>
        </p:nvSpPr>
        <p:spPr>
          <a:xfrm>
            <a:off x="1195108" y="4043394"/>
            <a:ext cx="6773279" cy="926532"/>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t>How to find the optimal graph partitioning that can reach the maximum correlation degree in resulting </a:t>
            </a:r>
            <a:r>
              <a:rPr lang="en-US" altLang="zh-CN" sz="2000" dirty="0" err="1" smtClean="0"/>
              <a:t>subgraphs</a:t>
            </a:r>
            <a:r>
              <a:rPr lang="en-US" altLang="zh-CN" sz="2000" dirty="0" smtClean="0"/>
              <a:t>?</a:t>
            </a:r>
            <a:endParaRPr lang="zh-CN" altLang="en-US" sz="2000" dirty="0"/>
          </a:p>
        </p:txBody>
      </p:sp>
      <p:sp>
        <p:nvSpPr>
          <p:cNvPr id="6" name="灯片编号占位符 5"/>
          <p:cNvSpPr>
            <a:spLocks noGrp="1"/>
          </p:cNvSpPr>
          <p:nvPr>
            <p:ph type="sldNum" sz="quarter" idx="12"/>
          </p:nvPr>
        </p:nvSpPr>
        <p:spPr/>
        <p:txBody>
          <a:bodyPr/>
          <a:lstStyle/>
          <a:p>
            <a:fld id="{16A48803-92E7-48E1-8F77-D9D1F5B54E39}" type="slidenum">
              <a:rPr lang="zh-CN" altLang="en-US" smtClean="0"/>
              <a:t>11</a:t>
            </a:fld>
            <a:endParaRPr lang="zh-CN" altLang="en-US"/>
          </a:p>
        </p:txBody>
      </p:sp>
    </p:spTree>
    <p:extLst>
      <p:ext uri="{BB962C8B-B14F-4D97-AF65-F5344CB8AC3E}">
        <p14:creationId xmlns:p14="http://schemas.microsoft.com/office/powerpoint/2010/main" val="370878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2211710"/>
            <a:ext cx="2875210" cy="2074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2365345"/>
            <a:ext cx="2875210" cy="1937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normAutofit/>
          </a:bodyPr>
          <a:lstStyle/>
          <a:p>
            <a:r>
              <a:rPr lang="en-US" altLang="zh-CN" sz="3600" b="1" dirty="0">
                <a:effectLst>
                  <a:outerShdw blurRad="38100" dist="38100" dir="2700000" algn="tl">
                    <a:srgbClr val="000000">
                      <a:alpha val="43137"/>
                    </a:srgbClr>
                  </a:outerShdw>
                </a:effectLst>
              </a:rPr>
              <a:t>Stripe Organization for Correlated Data </a:t>
            </a:r>
            <a:endParaRPr lang="zh-CN" altLang="en-US" sz="36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1059582"/>
                <a:ext cx="8229600" cy="3942438"/>
              </a:xfrm>
            </p:spPr>
            <p:txBody>
              <a:bodyPr>
                <a:normAutofit/>
              </a:bodyPr>
              <a:lstStyle/>
              <a:p>
                <a:r>
                  <a:rPr lang="en-US" altLang="zh-CN" sz="2400" dirty="0" smtClean="0"/>
                  <a:t>Finding optimal graph partition is non-trivial</a:t>
                </a:r>
              </a:p>
              <a:p>
                <a:pPr lvl="1">
                  <a:buFont typeface="Wingdings" pitchFamily="2" charset="2"/>
                  <a:buChar char="p"/>
                </a:pPr>
                <a:r>
                  <a:rPr lang="en-US" altLang="zh-CN" sz="2000" dirty="0" smtClean="0"/>
                  <a:t>Enumeration </a:t>
                </a:r>
                <a:r>
                  <a:rPr lang="en-US" altLang="zh-CN" sz="2000" dirty="0"/>
                  <a:t>needs </a:t>
                </a:r>
                <a14:m>
                  <m:oMath xmlns:m="http://schemas.openxmlformats.org/officeDocument/2006/math">
                    <m:r>
                      <a:rPr lang="en-US" altLang="zh-CN" sz="1800" i="1">
                        <a:latin typeface="Cambria Math"/>
                      </a:rPr>
                      <m:t>𝐶</m:t>
                    </m:r>
                    <m:d>
                      <m:dPr>
                        <m:ctrlPr>
                          <a:rPr lang="en-US" altLang="zh-CN" sz="1800" i="1">
                            <a:latin typeface="Cambria Math"/>
                          </a:rPr>
                        </m:ctrlPr>
                      </m:dPr>
                      <m:e>
                        <m:sSub>
                          <m:sSubPr>
                            <m:ctrlPr>
                              <a:rPr lang="en-US" altLang="zh-CN" sz="1800" i="1">
                                <a:latin typeface="Cambria Math"/>
                              </a:rPr>
                            </m:ctrlPr>
                          </m:sSubPr>
                          <m:e>
                            <m:r>
                              <a:rPr lang="en-US" altLang="zh-CN" sz="1800" i="1">
                                <a:latin typeface="Cambria Math"/>
                              </a:rPr>
                              <m:t>𝑛</m:t>
                            </m:r>
                          </m:e>
                          <m:sub>
                            <m:r>
                              <a:rPr lang="en-US" altLang="zh-CN" sz="1800" i="1">
                                <a:latin typeface="Cambria Math"/>
                              </a:rPr>
                              <m:t>𝑐</m:t>
                            </m:r>
                          </m:sub>
                        </m:sSub>
                        <m:r>
                          <a:rPr lang="en-US" altLang="zh-CN" sz="1800" i="1">
                            <a:latin typeface="Cambria Math"/>
                          </a:rPr>
                          <m:t>, </m:t>
                        </m:r>
                        <m:r>
                          <a:rPr lang="en-US" altLang="zh-CN" sz="1800" i="1">
                            <a:latin typeface="Cambria Math"/>
                          </a:rPr>
                          <m:t>𝑘</m:t>
                        </m:r>
                      </m:e>
                    </m:d>
                    <m:r>
                      <a:rPr lang="en-US" altLang="zh-CN" sz="1800" i="1">
                        <a:latin typeface="Cambria Math"/>
                      </a:rPr>
                      <m:t>⋅</m:t>
                    </m:r>
                    <m:r>
                      <a:rPr lang="en-US" altLang="zh-CN" sz="1800" i="1">
                        <a:latin typeface="Cambria Math"/>
                      </a:rPr>
                      <m:t>𝐶</m:t>
                    </m:r>
                    <m:d>
                      <m:dPr>
                        <m:ctrlPr>
                          <a:rPr lang="en-US" altLang="zh-CN" sz="1800" i="1">
                            <a:latin typeface="Cambria Math"/>
                          </a:rPr>
                        </m:ctrlPr>
                      </m:dPr>
                      <m:e>
                        <m:sSub>
                          <m:sSubPr>
                            <m:ctrlPr>
                              <a:rPr lang="en-US" altLang="zh-CN" sz="1800" i="1">
                                <a:latin typeface="Cambria Math"/>
                              </a:rPr>
                            </m:ctrlPr>
                          </m:sSubPr>
                          <m:e>
                            <m:r>
                              <a:rPr lang="en-US" altLang="zh-CN" sz="1800" i="1">
                                <a:latin typeface="Cambria Math"/>
                              </a:rPr>
                              <m:t>𝑛</m:t>
                            </m:r>
                          </m:e>
                          <m:sub>
                            <m:r>
                              <a:rPr lang="en-US" altLang="zh-CN" sz="1800" i="1">
                                <a:latin typeface="Cambria Math"/>
                              </a:rPr>
                              <m:t>𝑐</m:t>
                            </m:r>
                          </m:sub>
                        </m:sSub>
                        <m:r>
                          <a:rPr lang="en-US" altLang="zh-CN" sz="1800" i="1">
                            <a:latin typeface="Cambria Math"/>
                          </a:rPr>
                          <m:t>−</m:t>
                        </m:r>
                        <m:r>
                          <a:rPr lang="en-US" altLang="zh-CN" sz="1800" i="1">
                            <a:latin typeface="Cambria Math"/>
                          </a:rPr>
                          <m:t>𝑘</m:t>
                        </m:r>
                        <m:r>
                          <a:rPr lang="en-US" altLang="zh-CN" sz="1800" i="1">
                            <a:latin typeface="Cambria Math"/>
                          </a:rPr>
                          <m:t>,</m:t>
                        </m:r>
                        <m:r>
                          <a:rPr lang="en-US" altLang="zh-CN" sz="1800" i="1">
                            <a:latin typeface="Cambria Math"/>
                          </a:rPr>
                          <m:t>𝑘</m:t>
                        </m:r>
                      </m:e>
                    </m:d>
                    <m:r>
                      <a:rPr lang="en-US" altLang="zh-CN" sz="1800" i="1">
                        <a:latin typeface="Cambria Math"/>
                      </a:rPr>
                      <m:t>⋯</m:t>
                    </m:r>
                    <m:r>
                      <a:rPr lang="en-US" altLang="zh-CN" sz="1800" i="1">
                        <a:latin typeface="Cambria Math"/>
                      </a:rPr>
                      <m:t>𝐶</m:t>
                    </m:r>
                    <m:r>
                      <a:rPr lang="en-US" altLang="zh-CN" sz="1800" i="1">
                        <a:latin typeface="Cambria Math"/>
                      </a:rPr>
                      <m:t>(</m:t>
                    </m:r>
                    <m:sSub>
                      <m:sSubPr>
                        <m:ctrlPr>
                          <a:rPr lang="en-US" altLang="zh-CN" sz="1800" i="1">
                            <a:latin typeface="Cambria Math"/>
                          </a:rPr>
                        </m:ctrlPr>
                      </m:sSubPr>
                      <m:e>
                        <m:r>
                          <a:rPr lang="en-US" altLang="zh-CN" sz="1800" i="1">
                            <a:latin typeface="Cambria Math"/>
                          </a:rPr>
                          <m:t>𝑛</m:t>
                        </m:r>
                      </m:e>
                      <m:sub>
                        <m:r>
                          <a:rPr lang="en-US" altLang="zh-CN" sz="1800" i="1">
                            <a:latin typeface="Cambria Math"/>
                          </a:rPr>
                          <m:t>𝑐</m:t>
                        </m:r>
                      </m:sub>
                    </m:sSub>
                    <m:r>
                      <a:rPr lang="en-US" altLang="zh-CN" sz="1800" i="1">
                        <a:latin typeface="Cambria Math"/>
                      </a:rPr>
                      <m:t>−</m:t>
                    </m:r>
                    <m:d>
                      <m:dPr>
                        <m:ctrlPr>
                          <a:rPr lang="en-US" altLang="zh-CN" sz="1800" i="1">
                            <a:latin typeface="Cambria Math"/>
                          </a:rPr>
                        </m:ctrlPr>
                      </m:dPr>
                      <m:e>
                        <m:r>
                          <a:rPr lang="en-US" altLang="zh-CN" sz="1800" i="1">
                            <a:latin typeface="Cambria Math"/>
                          </a:rPr>
                          <m:t>𝜆</m:t>
                        </m:r>
                        <m:r>
                          <a:rPr lang="en-US" altLang="zh-CN" sz="1800" i="1">
                            <a:latin typeface="Cambria Math"/>
                          </a:rPr>
                          <m:t>−1</m:t>
                        </m:r>
                      </m:e>
                    </m:d>
                    <m:r>
                      <a:rPr lang="en-US" altLang="zh-CN" sz="1800" i="1">
                        <a:latin typeface="Cambria Math"/>
                      </a:rPr>
                      <m:t>𝑘</m:t>
                    </m:r>
                    <m:r>
                      <a:rPr lang="en-US" altLang="zh-CN" sz="1800" i="1">
                        <a:latin typeface="Cambria Math"/>
                      </a:rPr>
                      <m:t>,</m:t>
                    </m:r>
                    <m:r>
                      <a:rPr lang="en-US" altLang="zh-CN" sz="1800" i="1">
                        <a:latin typeface="Cambria Math"/>
                      </a:rPr>
                      <m:t>𝑘</m:t>
                    </m:r>
                    <m:r>
                      <a:rPr lang="en-US" altLang="zh-CN" sz="1800" i="1">
                        <a:latin typeface="Cambria Math"/>
                      </a:rPr>
                      <m:t>)</m:t>
                    </m:r>
                  </m:oMath>
                </a14:m>
                <a:r>
                  <a:rPr lang="en-US" altLang="zh-CN" sz="1800" dirty="0"/>
                  <a:t> </a:t>
                </a:r>
                <a:r>
                  <a:rPr lang="en-US" altLang="zh-CN" sz="2000" dirty="0" smtClean="0"/>
                  <a:t>tests</a:t>
                </a:r>
                <a:r>
                  <a:rPr lang="en-US" altLang="zh-CN" sz="1800" dirty="0" smtClean="0"/>
                  <a:t> </a:t>
                </a:r>
                <a:endParaRPr lang="en-US" altLang="zh-CN" sz="2400" dirty="0" smtClean="0"/>
              </a:p>
              <a:p>
                <a:r>
                  <a:rPr lang="en-US" altLang="zh-CN" sz="2400" dirty="0"/>
                  <a:t> </a:t>
                </a:r>
                <a:r>
                  <a:rPr lang="en-US" altLang="zh-CN" sz="2400" dirty="0" smtClean="0"/>
                  <a:t>We propose a </a:t>
                </a:r>
                <a:r>
                  <a:rPr lang="en-US" altLang="zh-CN" sz="2400" i="1" dirty="0" smtClean="0">
                    <a:effectLst>
                      <a:outerShdw blurRad="38100" dist="38100" dir="2700000" algn="tl">
                        <a:srgbClr val="000000">
                          <a:alpha val="43137"/>
                        </a:srgbClr>
                      </a:outerShdw>
                    </a:effectLst>
                  </a:rPr>
                  <a:t>greedy</a:t>
                </a:r>
                <a:r>
                  <a:rPr lang="en-US" altLang="zh-CN" sz="2400" dirty="0" smtClean="0">
                    <a:effectLst>
                      <a:outerShdw blurRad="38100" dist="38100" dir="2700000" algn="tl">
                        <a:srgbClr val="000000">
                          <a:alpha val="43137"/>
                        </a:srgbClr>
                      </a:outerShdw>
                    </a:effectLst>
                  </a:rPr>
                  <a:t> </a:t>
                </a:r>
                <a:r>
                  <a:rPr lang="en-US" altLang="zh-CN" sz="2400" dirty="0" smtClean="0"/>
                  <a:t>approach</a:t>
                </a:r>
              </a:p>
              <a:p>
                <a:pPr marL="457200" lvl="1" indent="0">
                  <a:buNone/>
                </a:pPr>
                <a:endParaRPr lang="en-US" altLang="zh-CN" sz="2000" dirty="0"/>
              </a:p>
              <a:p>
                <a:pPr marL="457200" lvl="1" indent="0">
                  <a:buNone/>
                </a:pPr>
                <a:endParaRPr lang="en-US" altLang="zh-CN" sz="2000" dirty="0" smtClean="0"/>
              </a:p>
              <a:p>
                <a:pPr marL="457200" lvl="1" indent="0">
                  <a:buNone/>
                </a:pPr>
                <a:endParaRPr lang="en-US" altLang="zh-CN" sz="2000" dirty="0"/>
              </a:p>
              <a:p>
                <a:pPr marL="457200" lvl="1" indent="0">
                  <a:buNone/>
                </a:pPr>
                <a:endParaRPr lang="en-US" altLang="zh-CN" sz="2000" dirty="0" smtClean="0"/>
              </a:p>
              <a:p>
                <a:pPr marL="457200" lvl="1" indent="0">
                  <a:buNone/>
                </a:pPr>
                <a:endParaRPr lang="en-US" altLang="zh-CN" sz="2000" dirty="0" smtClean="0"/>
              </a:p>
              <a:p>
                <a:pPr lvl="1">
                  <a:buFont typeface="Wingdings" pitchFamily="2" charset="2"/>
                  <a:buChar char="p"/>
                </a:pPr>
                <a:endParaRPr lang="en-US" altLang="zh-CN" sz="2000" dirty="0" smtClean="0"/>
              </a:p>
              <a:p>
                <a:pPr marL="857250" lvl="2" indent="0">
                  <a:buNone/>
                </a:pPr>
                <a:endParaRPr lang="en-US" altLang="zh-CN" sz="160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1059582"/>
                <a:ext cx="8229600" cy="3942438"/>
              </a:xfrm>
              <a:blipFill rotWithShape="1">
                <a:blip r:embed="rId4"/>
                <a:stretch>
                  <a:fillRect l="-963" t="-1236"/>
                </a:stretch>
              </a:blipFill>
            </p:spPr>
            <p:txBody>
              <a:bodyPr/>
              <a:lstStyle/>
              <a:p>
                <a:r>
                  <a:rPr lang="en-US">
                    <a:noFill/>
                  </a:rPr>
                  <a:t> </a:t>
                </a:r>
              </a:p>
            </p:txBody>
          </p:sp>
        </mc:Fallback>
      </mc:AlternateContent>
      <p:sp>
        <p:nvSpPr>
          <p:cNvPr id="4" name="圆角矩形 3"/>
          <p:cNvSpPr/>
          <p:nvPr/>
        </p:nvSpPr>
        <p:spPr>
          <a:xfrm>
            <a:off x="202214" y="4254141"/>
            <a:ext cx="4301021" cy="81424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dirty="0"/>
              <a:t>Step 1: </a:t>
            </a:r>
            <a:r>
              <a:rPr lang="en-US" altLang="zh-CN" dirty="0" smtClean="0"/>
              <a:t>Select </a:t>
            </a:r>
            <a:r>
              <a:rPr lang="en-US" altLang="zh-CN" dirty="0"/>
              <a:t>a pair of data </a:t>
            </a:r>
            <a:r>
              <a:rPr lang="en-US" altLang="zh-CN" dirty="0" smtClean="0"/>
              <a:t>chunks (e.g., D1 and D2) </a:t>
            </a:r>
            <a:r>
              <a:rPr lang="en-US" altLang="zh-CN" dirty="0"/>
              <a:t>with </a:t>
            </a:r>
            <a:r>
              <a:rPr lang="en-US" altLang="zh-CN" dirty="0" smtClean="0"/>
              <a:t>maximum </a:t>
            </a:r>
            <a:r>
              <a:rPr lang="en-US" altLang="zh-CN" dirty="0"/>
              <a:t>correlation </a:t>
            </a:r>
            <a:r>
              <a:rPr lang="en-US" altLang="zh-CN" dirty="0" smtClean="0"/>
              <a:t>degree (e.g., 4)</a:t>
            </a:r>
            <a:endParaRPr lang="en-US" altLang="zh-CN" dirty="0"/>
          </a:p>
        </p:txBody>
      </p:sp>
      <p:sp>
        <p:nvSpPr>
          <p:cNvPr id="9" name="圆角矩形 8"/>
          <p:cNvSpPr/>
          <p:nvPr/>
        </p:nvSpPr>
        <p:spPr>
          <a:xfrm>
            <a:off x="4572000" y="4254141"/>
            <a:ext cx="4464496" cy="81424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dirty="0"/>
              <a:t>Step </a:t>
            </a:r>
            <a:r>
              <a:rPr lang="en-US" altLang="zh-CN" dirty="0" smtClean="0"/>
              <a:t>2: </a:t>
            </a:r>
            <a:r>
              <a:rPr lang="en-US" altLang="zh-CN" dirty="0"/>
              <a:t>Select a </a:t>
            </a:r>
            <a:r>
              <a:rPr lang="en-US" altLang="zh-CN" dirty="0" smtClean="0"/>
              <a:t>data chunk (e.g., D2) with maximum </a:t>
            </a:r>
            <a:r>
              <a:rPr lang="en-US" altLang="zh-CN" dirty="0"/>
              <a:t>correlation </a:t>
            </a:r>
            <a:r>
              <a:rPr lang="en-US" altLang="zh-CN" dirty="0" smtClean="0"/>
              <a:t>degree (e.g., 6) with those that have been selected</a:t>
            </a:r>
            <a:endParaRPr lang="en-US" altLang="zh-CN" dirty="0"/>
          </a:p>
        </p:txBody>
      </p:sp>
      <p:sp>
        <p:nvSpPr>
          <p:cNvPr id="5" name="椭圆 4"/>
          <p:cNvSpPr/>
          <p:nvPr/>
        </p:nvSpPr>
        <p:spPr>
          <a:xfrm>
            <a:off x="5580112" y="3069139"/>
            <a:ext cx="504056" cy="4069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1115616" y="2322284"/>
            <a:ext cx="576064" cy="3800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1054994" y="3906556"/>
            <a:ext cx="576064" cy="3800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622946" y="3137817"/>
            <a:ext cx="432048" cy="26453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5580112" y="2710574"/>
            <a:ext cx="504056" cy="28400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5580112" y="3525337"/>
            <a:ext cx="504056" cy="28400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16A48803-92E7-48E1-8F77-D9D1F5B54E39}" type="slidenum">
              <a:rPr lang="zh-CN" altLang="en-US" smtClean="0"/>
              <a:t>12</a:t>
            </a:fld>
            <a:endParaRPr lang="zh-CN" altLang="en-US"/>
          </a:p>
        </p:txBody>
      </p:sp>
    </p:spTree>
    <p:extLst>
      <p:ext uri="{BB962C8B-B14F-4D97-AF65-F5344CB8AC3E}">
        <p14:creationId xmlns:p14="http://schemas.microsoft.com/office/powerpoint/2010/main" val="42629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5" grpId="0"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9896" y="1362446"/>
            <a:ext cx="3334486" cy="2721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1764" y="1362446"/>
            <a:ext cx="3294212" cy="2721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normAutofit/>
          </a:bodyPr>
          <a:lstStyle/>
          <a:p>
            <a:r>
              <a:rPr lang="en-US" altLang="zh-CN" sz="3600" b="1" dirty="0">
                <a:effectLst>
                  <a:outerShdw blurRad="38100" dist="38100" dir="2700000" algn="tl">
                    <a:srgbClr val="000000">
                      <a:alpha val="43137"/>
                    </a:srgbClr>
                  </a:outerShdw>
                </a:effectLst>
              </a:rPr>
              <a:t>Stripe Organization for Correlated Data </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pPr marL="457200" lvl="1" indent="0">
              <a:buNone/>
            </a:pPr>
            <a:endParaRPr lang="en-US" altLang="zh-CN" sz="2000" dirty="0"/>
          </a:p>
          <a:p>
            <a:pPr marL="457200" lvl="1" indent="0">
              <a:buNone/>
            </a:pPr>
            <a:endParaRPr lang="en-US" altLang="zh-CN" sz="2000" dirty="0" smtClean="0"/>
          </a:p>
          <a:p>
            <a:pPr marL="457200" lvl="1" indent="0">
              <a:buNone/>
            </a:pPr>
            <a:endParaRPr lang="en-US" altLang="zh-CN" sz="2000" dirty="0"/>
          </a:p>
          <a:p>
            <a:pPr marL="457200" lvl="1" indent="0">
              <a:buNone/>
            </a:pPr>
            <a:endParaRPr lang="en-US" altLang="zh-CN" sz="2000" dirty="0" smtClean="0"/>
          </a:p>
          <a:p>
            <a:pPr marL="457200" lvl="1" indent="0">
              <a:buNone/>
            </a:pPr>
            <a:endParaRPr lang="en-US" altLang="zh-CN" sz="2000" dirty="0" smtClean="0"/>
          </a:p>
          <a:p>
            <a:pPr lvl="1">
              <a:buFont typeface="Wingdings" pitchFamily="2" charset="2"/>
              <a:buChar char="p"/>
            </a:pPr>
            <a:endParaRPr lang="en-US" altLang="zh-CN" sz="2000" dirty="0" smtClean="0"/>
          </a:p>
          <a:p>
            <a:pPr marL="857250" lvl="2" indent="0">
              <a:buNone/>
            </a:pPr>
            <a:endParaRPr lang="en-US" altLang="zh-CN" sz="1600" dirty="0"/>
          </a:p>
        </p:txBody>
      </p:sp>
      <p:sp>
        <p:nvSpPr>
          <p:cNvPr id="4" name="圆角矩形 3"/>
          <p:cNvSpPr/>
          <p:nvPr/>
        </p:nvSpPr>
        <p:spPr>
          <a:xfrm>
            <a:off x="172248" y="4083918"/>
            <a:ext cx="4301021" cy="93610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dirty="0" smtClean="0"/>
              <a:t>Step 3: Remove the connections between the selected data chunks and those that are not included in any </a:t>
            </a:r>
            <a:r>
              <a:rPr lang="en-US" altLang="zh-CN" dirty="0" err="1" smtClean="0"/>
              <a:t>subgraph</a:t>
            </a:r>
            <a:r>
              <a:rPr lang="en-US" altLang="zh-CN" dirty="0" smtClean="0"/>
              <a:t> yet </a:t>
            </a:r>
            <a:endParaRPr lang="en-US" altLang="zh-CN" dirty="0"/>
          </a:p>
        </p:txBody>
      </p:sp>
      <p:sp>
        <p:nvSpPr>
          <p:cNvPr id="12" name="圆角矩形 11"/>
          <p:cNvSpPr/>
          <p:nvPr/>
        </p:nvSpPr>
        <p:spPr>
          <a:xfrm>
            <a:off x="4646629" y="4083918"/>
            <a:ext cx="4301021" cy="936104"/>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dirty="0" smtClean="0"/>
              <a:t>Finally, we obtain three </a:t>
            </a:r>
            <a:r>
              <a:rPr lang="en-US" altLang="zh-CN" dirty="0" err="1" smtClean="0"/>
              <a:t>subgraphs</a:t>
            </a:r>
            <a:r>
              <a:rPr lang="en-US" altLang="zh-CN" dirty="0" smtClean="0"/>
              <a:t> after partition (sum of CD = 18) </a:t>
            </a:r>
            <a:endParaRPr lang="en-US" altLang="zh-CN" dirty="0"/>
          </a:p>
        </p:txBody>
      </p:sp>
      <p:sp>
        <p:nvSpPr>
          <p:cNvPr id="8" name="圆角矩形 7"/>
          <p:cNvSpPr/>
          <p:nvPr/>
        </p:nvSpPr>
        <p:spPr>
          <a:xfrm>
            <a:off x="107504" y="2267671"/>
            <a:ext cx="1080120" cy="699358"/>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b="1" dirty="0" smtClean="0">
                <a:solidFill>
                  <a:schemeClr val="tx1"/>
                </a:solidFill>
              </a:rPr>
              <a:t>Suppose k=3</a:t>
            </a:r>
            <a:endParaRPr lang="en-US" altLang="zh-CN" b="1" dirty="0">
              <a:solidFill>
                <a:schemeClr val="tx1"/>
              </a:solidFill>
            </a:endParaRPr>
          </a:p>
        </p:txBody>
      </p:sp>
      <p:cxnSp>
        <p:nvCxnSpPr>
          <p:cNvPr id="6" name="直接连接符 5"/>
          <p:cNvCxnSpPr/>
          <p:nvPr/>
        </p:nvCxnSpPr>
        <p:spPr>
          <a:xfrm flipV="1">
            <a:off x="2123728" y="2139702"/>
            <a:ext cx="576064" cy="7200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2123728" y="2211710"/>
            <a:ext cx="576064" cy="7200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2123728" y="3687874"/>
            <a:ext cx="576064" cy="360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灯片编号占位符 6"/>
          <p:cNvSpPr>
            <a:spLocks noGrp="1"/>
          </p:cNvSpPr>
          <p:nvPr>
            <p:ph type="sldNum" sz="quarter" idx="12"/>
          </p:nvPr>
        </p:nvSpPr>
        <p:spPr/>
        <p:txBody>
          <a:bodyPr/>
          <a:lstStyle/>
          <a:p>
            <a:fld id="{16A48803-92E7-48E1-8F77-D9D1F5B54E39}" type="slidenum">
              <a:rPr lang="zh-CN" altLang="en-US" smtClean="0"/>
              <a:t>13</a:t>
            </a:fld>
            <a:endParaRPr lang="zh-CN" altLang="en-US"/>
          </a:p>
        </p:txBody>
      </p:sp>
    </p:spTree>
    <p:extLst>
      <p:ext uri="{BB962C8B-B14F-4D97-AF65-F5344CB8AC3E}">
        <p14:creationId xmlns:p14="http://schemas.microsoft.com/office/powerpoint/2010/main" val="1947232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500"/>
                                        <p:tgtEl>
                                          <p:spTgt spid="18"/>
                                        </p:tgtEl>
                                      </p:cBhvr>
                                    </p:animEffect>
                                    <p:set>
                                      <p:cBhvr>
                                        <p:cTn id="15" dur="1" fill="hold">
                                          <p:stCondLst>
                                            <p:cond delay="499"/>
                                          </p:stCondLst>
                                        </p:cTn>
                                        <p:tgtEl>
                                          <p:spTgt spid="18"/>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22"/>
                                        </p:tgtEl>
                                      </p:cBhvr>
                                    </p:animEffect>
                                    <p:set>
                                      <p:cBhvr>
                                        <p:cTn id="18" dur="1" fill="hold">
                                          <p:stCondLst>
                                            <p:cond delay="499"/>
                                          </p:stCondLst>
                                        </p:cTn>
                                        <p:tgtEl>
                                          <p:spTgt spid="2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171"/>
                                        </p:tgtEl>
                                        <p:attrNameLst>
                                          <p:attrName>style.visibility</p:attrName>
                                        </p:attrNameLst>
                                      </p:cBhvr>
                                      <p:to>
                                        <p:strVal val="visible"/>
                                      </p:to>
                                    </p:set>
                                    <p:animEffect transition="in" filter="fade">
                                      <p:cBhvr>
                                        <p:cTn id="23" dur="500"/>
                                        <p:tgtEl>
                                          <p:spTgt spid="717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a:effectLst>
                  <a:outerShdw blurRad="38100" dist="38100" dir="2700000" algn="tl">
                    <a:srgbClr val="000000">
                      <a:alpha val="43137"/>
                    </a:srgbClr>
                  </a:outerShdw>
                </a:effectLst>
              </a:rPr>
              <a:t>Stripe Organization for </a:t>
            </a:r>
            <a:r>
              <a:rPr lang="en-US" altLang="zh-CN" sz="3600" b="1" dirty="0" smtClean="0">
                <a:effectLst>
                  <a:outerShdw blurRad="38100" dist="38100" dir="2700000" algn="tl">
                    <a:srgbClr val="000000">
                      <a:alpha val="43137"/>
                    </a:srgbClr>
                  </a:outerShdw>
                </a:effectLst>
              </a:rPr>
              <a:t>Uncorrelated </a:t>
            </a:r>
            <a:r>
              <a:rPr lang="en-US" altLang="zh-CN" sz="3600" b="1" dirty="0">
                <a:effectLst>
                  <a:outerShdw blurRad="38100" dist="38100" dir="2700000" algn="tl">
                    <a:srgbClr val="000000">
                      <a:alpha val="43137"/>
                    </a:srgbClr>
                  </a:outerShdw>
                </a:effectLst>
              </a:rPr>
              <a:t>Data </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507288" cy="3942438"/>
          </a:xfrm>
        </p:spPr>
        <p:txBody>
          <a:bodyPr>
            <a:normAutofit/>
          </a:bodyPr>
          <a:lstStyle/>
          <a:p>
            <a:r>
              <a:rPr lang="en-US" altLang="zh-CN" sz="2400" dirty="0" smtClean="0"/>
              <a:t>Two observations</a:t>
            </a:r>
          </a:p>
          <a:p>
            <a:pPr lvl="1">
              <a:buFont typeface="Wingdings" pitchFamily="2" charset="2"/>
              <a:buChar char="p"/>
            </a:pPr>
            <a:r>
              <a:rPr lang="en-US" altLang="zh-CN" sz="2000" dirty="0"/>
              <a:t>Uncorrelated data chunks account for a </a:t>
            </a:r>
            <a:r>
              <a:rPr lang="en-US" altLang="zh-CN" sz="2000" dirty="0" smtClean="0"/>
              <a:t> large proportion (e.g., 96.7% in wdev1, 95.0% in web_1)                                        </a:t>
            </a:r>
            <a:r>
              <a:rPr lang="en-US" altLang="zh-CN" sz="2000" b="1" dirty="0" smtClean="0">
                <a:solidFill>
                  <a:srgbClr val="0070C0"/>
                </a:solidFill>
              </a:rPr>
              <a:t>good </a:t>
            </a:r>
            <a:r>
              <a:rPr lang="en-US" altLang="zh-CN" sz="2000" b="1" dirty="0" err="1" smtClean="0">
                <a:solidFill>
                  <a:srgbClr val="0070C0"/>
                </a:solidFill>
              </a:rPr>
              <a:t>sequentiality</a:t>
            </a:r>
            <a:endParaRPr lang="en-US" altLang="zh-CN" sz="2000" dirty="0" smtClean="0">
              <a:solidFill>
                <a:srgbClr val="0070C0"/>
              </a:solidFill>
            </a:endParaRPr>
          </a:p>
          <a:p>
            <a:pPr lvl="1">
              <a:buFont typeface="Wingdings" pitchFamily="2" charset="2"/>
              <a:buChar char="p"/>
            </a:pPr>
            <a:r>
              <a:rPr lang="en-US" altLang="zh-CN" sz="2000" dirty="0" smtClean="0"/>
              <a:t>Spatial locality is effective in sequential access patterns</a:t>
            </a:r>
          </a:p>
          <a:p>
            <a:pPr marL="457200" lvl="1" indent="0">
              <a:buNone/>
            </a:pPr>
            <a:endParaRPr lang="en-US" altLang="zh-CN" sz="1600" dirty="0"/>
          </a:p>
          <a:p>
            <a:r>
              <a:rPr lang="en-US" altLang="zh-CN" sz="2400" dirty="0" smtClean="0"/>
              <a:t>Organize uncorrelated data chunks in </a:t>
            </a:r>
            <a:r>
              <a:rPr lang="en-US" altLang="zh-CN" sz="2400" i="1" dirty="0" smtClean="0">
                <a:solidFill>
                  <a:srgbClr val="FF0000"/>
                </a:solidFill>
              </a:rPr>
              <a:t>round-robin</a:t>
            </a:r>
            <a:r>
              <a:rPr lang="en-US" altLang="zh-CN" sz="2400" dirty="0" smtClean="0"/>
              <a:t> fashion</a:t>
            </a:r>
          </a:p>
          <a:p>
            <a:pPr lvl="1">
              <a:buFont typeface="Wingdings" pitchFamily="2" charset="2"/>
              <a:buChar char="p"/>
            </a:pPr>
            <a:r>
              <a:rPr lang="en-US" altLang="zh-CN" sz="2000" dirty="0" smtClean="0"/>
              <a:t>Use chunk identity to index uncorrelated chunks </a:t>
            </a:r>
          </a:p>
          <a:p>
            <a:pPr lvl="1">
              <a:buFont typeface="Wingdings" pitchFamily="2" charset="2"/>
              <a:buChar char="p"/>
            </a:pPr>
            <a:r>
              <a:rPr lang="en-US" altLang="zh-CN" sz="2000" dirty="0" smtClean="0"/>
              <a:t>Make identities of sequential data chunks contiguous </a:t>
            </a:r>
            <a:r>
              <a:rPr lang="en-US" altLang="zh-CN" sz="2000" dirty="0" smtClean="0">
                <a:sym typeface="Wingdings" panose="05000000000000000000" pitchFamily="2" charset="2"/>
              </a:rPr>
              <a:t> </a:t>
            </a:r>
            <a:r>
              <a:rPr lang="en-US" altLang="zh-CN" sz="2000" b="1" dirty="0" smtClean="0"/>
              <a:t>spatial locality</a:t>
            </a:r>
            <a:endParaRPr lang="en-US" altLang="zh-CN" sz="2000" dirty="0" smtClean="0"/>
          </a:p>
          <a:p>
            <a:pPr lvl="2">
              <a:buFont typeface="Wingdings" pitchFamily="2" charset="2"/>
              <a:buChar char="Ø"/>
            </a:pPr>
            <a:r>
              <a:rPr lang="en-US" altLang="zh-CN" sz="1800" dirty="0" smtClean="0"/>
              <a:t> In direct-attached storage, identity is based on logical address</a:t>
            </a:r>
          </a:p>
          <a:p>
            <a:pPr lvl="2">
              <a:buFont typeface="Wingdings" pitchFamily="2" charset="2"/>
              <a:buChar char="Ø"/>
            </a:pPr>
            <a:r>
              <a:rPr lang="en-US" altLang="zh-CN" sz="1800" dirty="0"/>
              <a:t> </a:t>
            </a:r>
            <a:r>
              <a:rPr lang="en-US" altLang="zh-CN" sz="1800" dirty="0" smtClean="0"/>
              <a:t>In distributed storage, chunks in the same file have sequential identities</a:t>
            </a:r>
            <a:endParaRPr lang="en-US" altLang="zh-CN" sz="1800" dirty="0"/>
          </a:p>
          <a:p>
            <a:pPr marL="2686050" lvl="6" indent="0">
              <a:buNone/>
            </a:pPr>
            <a:r>
              <a:rPr lang="en-US" altLang="zh-CN" sz="1200" dirty="0" smtClean="0"/>
              <a:t> </a:t>
            </a:r>
          </a:p>
          <a:p>
            <a:pPr marL="2686050" lvl="6" indent="0">
              <a:buNone/>
            </a:pPr>
            <a:endParaRPr lang="en-US" altLang="zh-CN" sz="1200" dirty="0"/>
          </a:p>
          <a:p>
            <a:pPr marL="2686050" lvl="6" indent="0">
              <a:buNone/>
            </a:pPr>
            <a:endParaRPr lang="en-US" altLang="zh-CN" sz="1200" dirty="0" smtClean="0"/>
          </a:p>
          <a:p>
            <a:pPr marL="2686050" lvl="6" indent="0">
              <a:buNone/>
            </a:pPr>
            <a:endParaRPr lang="en-US" altLang="zh-CN" sz="1200" dirty="0" smtClean="0"/>
          </a:p>
          <a:p>
            <a:pPr lvl="6">
              <a:buFont typeface="Wingdings" pitchFamily="2" charset="2"/>
              <a:buChar char="p"/>
            </a:pPr>
            <a:endParaRPr lang="en-US" altLang="zh-CN" sz="1200" dirty="0" smtClean="0"/>
          </a:p>
          <a:p>
            <a:pPr marL="3143250" lvl="7" indent="0">
              <a:buNone/>
            </a:pPr>
            <a:endParaRPr lang="en-US" altLang="zh-CN" sz="1200" dirty="0"/>
          </a:p>
        </p:txBody>
      </p:sp>
      <p:sp>
        <p:nvSpPr>
          <p:cNvPr id="5" name="灯片编号占位符 4"/>
          <p:cNvSpPr>
            <a:spLocks noGrp="1"/>
          </p:cNvSpPr>
          <p:nvPr>
            <p:ph type="sldNum" sz="quarter" idx="12"/>
          </p:nvPr>
        </p:nvSpPr>
        <p:spPr/>
        <p:txBody>
          <a:bodyPr/>
          <a:lstStyle/>
          <a:p>
            <a:fld id="{16A48803-92E7-48E1-8F77-D9D1F5B54E39}" type="slidenum">
              <a:rPr lang="zh-CN" altLang="en-US" smtClean="0"/>
              <a:t>14</a:t>
            </a:fld>
            <a:endParaRPr lang="zh-CN" altLang="en-US"/>
          </a:p>
        </p:txBody>
      </p:sp>
    </p:spTree>
    <p:extLst>
      <p:ext uri="{BB962C8B-B14F-4D97-AF65-F5344CB8AC3E}">
        <p14:creationId xmlns:p14="http://schemas.microsoft.com/office/powerpoint/2010/main" val="4003134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Performance Evaluations</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r>
              <a:rPr lang="en-US" altLang="zh-CN" sz="2400" dirty="0" smtClean="0"/>
              <a:t>Traces </a:t>
            </a:r>
          </a:p>
          <a:p>
            <a:pPr lvl="1">
              <a:buFont typeface="Wingdings" pitchFamily="2" charset="2"/>
              <a:buChar char="p"/>
            </a:pPr>
            <a:r>
              <a:rPr lang="en-US" altLang="zh-CN" sz="2000" dirty="0" smtClean="0"/>
              <a:t>Nine real-workloads selected from MSR Cambridge Traces</a:t>
            </a:r>
          </a:p>
          <a:p>
            <a:r>
              <a:rPr lang="en-US" altLang="zh-CN" sz="2400" dirty="0" err="1" smtClean="0"/>
              <a:t>Testbed</a:t>
            </a:r>
            <a:r>
              <a:rPr lang="en-US" altLang="zh-CN" sz="2400" dirty="0" smtClean="0"/>
              <a:t> Machine</a:t>
            </a:r>
          </a:p>
          <a:p>
            <a:pPr lvl="1">
              <a:buFont typeface="Wingdings" pitchFamily="2" charset="2"/>
              <a:buChar char="p"/>
            </a:pPr>
            <a:r>
              <a:rPr lang="en-US" altLang="zh-CN" sz="2000" b="1" dirty="0" smtClean="0"/>
              <a:t>Linux </a:t>
            </a:r>
            <a:r>
              <a:rPr lang="en-US" altLang="zh-CN" sz="2000" b="1" dirty="0"/>
              <a:t>Server</a:t>
            </a:r>
            <a:r>
              <a:rPr lang="en-US" altLang="zh-CN" sz="2000" dirty="0"/>
              <a:t>: an X5472 processor and 8GB memory</a:t>
            </a:r>
            <a:endParaRPr lang="en-US" altLang="zh-CN" sz="2000" dirty="0" smtClean="0"/>
          </a:p>
          <a:p>
            <a:pPr lvl="1">
              <a:buFont typeface="Wingdings" pitchFamily="2" charset="2"/>
              <a:buChar char="p"/>
            </a:pPr>
            <a:r>
              <a:rPr lang="en-US" altLang="zh-CN" sz="2000" b="1" dirty="0" smtClean="0"/>
              <a:t>Disk </a:t>
            </a:r>
            <a:r>
              <a:rPr lang="en-US" altLang="zh-CN" sz="2000" b="1" dirty="0"/>
              <a:t>Array</a:t>
            </a:r>
            <a:r>
              <a:rPr lang="en-US" altLang="zh-CN" sz="2000" dirty="0"/>
              <a:t>: 16 Seagate/</a:t>
            </a:r>
            <a:r>
              <a:rPr lang="en-US" altLang="zh-CN" sz="2000" dirty="0" err="1"/>
              <a:t>Savvio</a:t>
            </a:r>
            <a:r>
              <a:rPr lang="en-US" altLang="zh-CN" sz="2000" dirty="0"/>
              <a:t> 10K.3 SAS disks, each of which owns 300GB storage capability and </a:t>
            </a:r>
            <a:r>
              <a:rPr lang="en-US" altLang="zh-CN" sz="2000" dirty="0" smtClean="0"/>
              <a:t>10,000rmp</a:t>
            </a:r>
          </a:p>
          <a:p>
            <a:r>
              <a:rPr lang="en-US" altLang="zh-CN" sz="2400" dirty="0" smtClean="0"/>
              <a:t>Comparison</a:t>
            </a:r>
          </a:p>
          <a:p>
            <a:pPr lvl="1">
              <a:buFont typeface="Wingdings" pitchFamily="2" charset="2"/>
              <a:buChar char="p"/>
            </a:pPr>
            <a:r>
              <a:rPr lang="en-US" altLang="zh-CN" sz="2000" i="1" dirty="0" smtClean="0"/>
              <a:t>Baseline stripe organization </a:t>
            </a:r>
            <a:r>
              <a:rPr lang="en-US" altLang="zh-CN" sz="2000" dirty="0" smtClean="0"/>
              <a:t>(BSO) : round-robin organization </a:t>
            </a:r>
          </a:p>
          <a:p>
            <a:pPr lvl="1">
              <a:buFont typeface="Wingdings" pitchFamily="2" charset="2"/>
              <a:buChar char="p"/>
            </a:pPr>
            <a:r>
              <a:rPr lang="en-US" altLang="zh-CN" sz="2000" dirty="0" smtClean="0"/>
              <a:t>CASO (proposed in this paper)</a:t>
            </a:r>
            <a:endParaRPr lang="en-US" altLang="zh-CN" sz="2000" dirty="0"/>
          </a:p>
          <a:p>
            <a:pPr lvl="2">
              <a:buFont typeface="Wingdings" pitchFamily="2" charset="2"/>
              <a:buChar char="p"/>
            </a:pPr>
            <a:endParaRPr lang="en-US" altLang="zh-CN" sz="1600" dirty="0"/>
          </a:p>
          <a:p>
            <a:pPr marL="1314450" lvl="3" indent="0">
              <a:buNone/>
            </a:pPr>
            <a:endParaRPr lang="en-US" altLang="zh-CN" sz="1200" dirty="0" smtClean="0"/>
          </a:p>
          <a:p>
            <a:pPr marL="1314450" lvl="3" indent="0">
              <a:buNone/>
            </a:pPr>
            <a:endParaRPr lang="en-US" altLang="zh-CN" sz="1200" dirty="0"/>
          </a:p>
          <a:p>
            <a:pPr marL="1314450" lvl="3" indent="0">
              <a:buNone/>
            </a:pPr>
            <a:endParaRPr lang="en-US" altLang="zh-CN" sz="1200" dirty="0" smtClean="0"/>
          </a:p>
          <a:p>
            <a:pPr marL="1314450" lvl="3" indent="0">
              <a:buNone/>
            </a:pPr>
            <a:endParaRPr lang="en-US" altLang="zh-CN" sz="1200" dirty="0" smtClean="0"/>
          </a:p>
          <a:p>
            <a:pPr lvl="3">
              <a:buFont typeface="Wingdings" pitchFamily="2" charset="2"/>
              <a:buChar char="p"/>
            </a:pPr>
            <a:endParaRPr lang="en-US" altLang="zh-CN" sz="1200" dirty="0" smtClean="0"/>
          </a:p>
          <a:p>
            <a:pPr marL="1771650" lvl="4" indent="0">
              <a:buNone/>
            </a:pPr>
            <a:endParaRPr lang="en-US" altLang="zh-CN" sz="1200" dirty="0"/>
          </a:p>
        </p:txBody>
      </p:sp>
      <p:sp>
        <p:nvSpPr>
          <p:cNvPr id="5" name="灯片编号占位符 4"/>
          <p:cNvSpPr>
            <a:spLocks noGrp="1"/>
          </p:cNvSpPr>
          <p:nvPr>
            <p:ph type="sldNum" sz="quarter" idx="12"/>
          </p:nvPr>
        </p:nvSpPr>
        <p:spPr/>
        <p:txBody>
          <a:bodyPr/>
          <a:lstStyle/>
          <a:p>
            <a:fld id="{16A48803-92E7-48E1-8F77-D9D1F5B54E39}" type="slidenum">
              <a:rPr lang="zh-CN" altLang="en-US" smtClean="0"/>
              <a:t>15</a:t>
            </a:fld>
            <a:endParaRPr lang="zh-CN" altLang="en-US"/>
          </a:p>
        </p:txBody>
      </p:sp>
    </p:spTree>
    <p:extLst>
      <p:ext uri="{BB962C8B-B14F-4D97-AF65-F5344CB8AC3E}">
        <p14:creationId xmlns:p14="http://schemas.microsoft.com/office/powerpoint/2010/main" val="1130452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Evaluation Method</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203598"/>
            <a:ext cx="8229600" cy="3798422"/>
          </a:xfrm>
        </p:spPr>
        <p:txBody>
          <a:bodyPr>
            <a:normAutofit/>
          </a:bodyPr>
          <a:lstStyle/>
          <a:p>
            <a:r>
              <a:rPr lang="en-US" altLang="zh-CN" sz="2400" dirty="0"/>
              <a:t> </a:t>
            </a:r>
            <a:r>
              <a:rPr lang="en-US" altLang="zh-CN" sz="2400" dirty="0" smtClean="0"/>
              <a:t>Correlation Analysis </a:t>
            </a:r>
          </a:p>
          <a:p>
            <a:pPr lvl="1">
              <a:buFont typeface="Wingdings" pitchFamily="2" charset="2"/>
              <a:buChar char="p"/>
            </a:pPr>
            <a:r>
              <a:rPr lang="en-US" altLang="zh-CN" sz="2000" dirty="0" smtClean="0"/>
              <a:t> For each trace, select </a:t>
            </a:r>
            <a:r>
              <a:rPr lang="en-US" altLang="zh-CN" sz="2000" dirty="0" smtClean="0">
                <a:solidFill>
                  <a:srgbClr val="FF0000"/>
                </a:solidFill>
              </a:rPr>
              <a:t>a small portion of access requests for analysis</a:t>
            </a:r>
          </a:p>
          <a:p>
            <a:pPr lvl="1">
              <a:buFont typeface="Wingdings" pitchFamily="2" charset="2"/>
              <a:buChar char="p"/>
            </a:pPr>
            <a:r>
              <a:rPr lang="en-US" altLang="zh-CN" sz="2000" dirty="0" smtClean="0"/>
              <a:t> Definition of </a:t>
            </a:r>
            <a:r>
              <a:rPr lang="en-US" altLang="zh-CN" sz="2000" u="sng" dirty="0" smtClean="0"/>
              <a:t>analysis ratio</a:t>
            </a:r>
          </a:p>
          <a:p>
            <a:pPr lvl="1">
              <a:buFont typeface="Wingdings" pitchFamily="2" charset="2"/>
              <a:buChar char="p"/>
            </a:pPr>
            <a:endParaRPr lang="en-US" altLang="zh-CN" sz="2000" dirty="0" smtClean="0"/>
          </a:p>
          <a:p>
            <a:pPr lvl="1">
              <a:buFont typeface="Wingdings" pitchFamily="2" charset="2"/>
              <a:buChar char="p"/>
            </a:pPr>
            <a:endParaRPr lang="en-US" altLang="zh-CN" sz="2000" dirty="0"/>
          </a:p>
          <a:p>
            <a:endParaRPr lang="en-US" altLang="zh-CN" sz="2400" dirty="0" smtClean="0"/>
          </a:p>
          <a:p>
            <a:r>
              <a:rPr lang="en-US" altLang="zh-CN" sz="2400" dirty="0" smtClean="0"/>
              <a:t> Improvement Demonstration</a:t>
            </a:r>
          </a:p>
          <a:p>
            <a:pPr lvl="1">
              <a:buFont typeface="Wingdings" pitchFamily="2" charset="2"/>
              <a:buChar char="p"/>
            </a:pPr>
            <a:r>
              <a:rPr lang="en-US" altLang="zh-CN" sz="2000" b="1" dirty="0" smtClean="0">
                <a:solidFill>
                  <a:srgbClr val="FF0000"/>
                </a:solidFill>
              </a:rPr>
              <a:t>Replay</a:t>
            </a:r>
            <a:r>
              <a:rPr lang="en-US" altLang="zh-CN" sz="2000" dirty="0" smtClean="0">
                <a:solidFill>
                  <a:srgbClr val="FF0000"/>
                </a:solidFill>
              </a:rPr>
              <a:t> </a:t>
            </a:r>
            <a:r>
              <a:rPr lang="en-US" altLang="zh-CN" sz="2000" dirty="0" smtClean="0"/>
              <a:t>remaining access requests that </a:t>
            </a:r>
            <a:r>
              <a:rPr lang="en-US" altLang="zh-CN" sz="2000" b="1" dirty="0" smtClean="0">
                <a:solidFill>
                  <a:srgbClr val="FF0000"/>
                </a:solidFill>
              </a:rPr>
              <a:t>are NOT used for analysis</a:t>
            </a:r>
            <a:endParaRPr lang="en-US" altLang="zh-CN" sz="2000" b="1" dirty="0">
              <a:solidFill>
                <a:srgbClr val="FF0000"/>
              </a:solidFill>
            </a:endParaRPr>
          </a:p>
          <a:p>
            <a:pPr marL="1771650" lvl="4" indent="0">
              <a:buNone/>
            </a:pPr>
            <a:endParaRPr lang="en-US" altLang="zh-CN" sz="1200" dirty="0" smtClean="0"/>
          </a:p>
          <a:p>
            <a:pPr marL="1771650" lvl="4" indent="0">
              <a:buNone/>
            </a:pPr>
            <a:endParaRPr lang="en-US" altLang="zh-CN" sz="1200" dirty="0"/>
          </a:p>
          <a:p>
            <a:pPr marL="1771650" lvl="4" indent="0">
              <a:buNone/>
            </a:pPr>
            <a:endParaRPr lang="en-US" altLang="zh-CN" sz="1200" dirty="0" smtClean="0"/>
          </a:p>
          <a:p>
            <a:pPr marL="1771650" lvl="4" indent="0">
              <a:buNone/>
            </a:pPr>
            <a:endParaRPr lang="en-US" altLang="zh-CN" sz="1200" dirty="0" smtClean="0"/>
          </a:p>
          <a:p>
            <a:pPr lvl="4">
              <a:buFont typeface="Wingdings" pitchFamily="2" charset="2"/>
              <a:buChar char="p"/>
            </a:pPr>
            <a:endParaRPr lang="en-US" altLang="zh-CN" sz="1200" dirty="0" smtClean="0"/>
          </a:p>
          <a:p>
            <a:pPr marL="2228850" lvl="5" indent="0">
              <a:buNone/>
            </a:pPr>
            <a:endParaRPr lang="en-US" altLang="zh-CN" sz="12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2619375"/>
            <a:ext cx="6172200"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灯片编号占位符 4"/>
          <p:cNvSpPr>
            <a:spLocks noGrp="1"/>
          </p:cNvSpPr>
          <p:nvPr>
            <p:ph type="sldNum" sz="quarter" idx="12"/>
          </p:nvPr>
        </p:nvSpPr>
        <p:spPr/>
        <p:txBody>
          <a:bodyPr/>
          <a:lstStyle/>
          <a:p>
            <a:fld id="{16A48803-92E7-48E1-8F77-D9D1F5B54E39}" type="slidenum">
              <a:rPr lang="zh-CN" altLang="en-US" smtClean="0"/>
              <a:t>16</a:t>
            </a:fld>
            <a:endParaRPr lang="zh-CN" altLang="en-US"/>
          </a:p>
        </p:txBody>
      </p:sp>
    </p:spTree>
    <p:extLst>
      <p:ext uri="{BB962C8B-B14F-4D97-AF65-F5344CB8AC3E}">
        <p14:creationId xmlns:p14="http://schemas.microsoft.com/office/powerpoint/2010/main" val="18370564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Impact of Different Parameters</a:t>
            </a:r>
            <a:endParaRPr lang="zh-CN" altLang="en-US" sz="3600" b="1" dirty="0">
              <a:effectLst>
                <a:outerShdw blurRad="38100" dist="38100" dir="2700000" algn="tl">
                  <a:srgbClr val="000000">
                    <a:alpha val="43137"/>
                  </a:srgbClr>
                </a:outerShdw>
              </a:effectLst>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275606"/>
            <a:ext cx="8784976"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圆角矩形 6"/>
          <p:cNvSpPr/>
          <p:nvPr/>
        </p:nvSpPr>
        <p:spPr>
          <a:xfrm>
            <a:off x="611560" y="3867894"/>
            <a:ext cx="5832648" cy="112697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buFont typeface="Wingdings" pitchFamily="2" charset="2"/>
              <a:buChar char="p"/>
            </a:pPr>
            <a:r>
              <a:rPr lang="en-US" altLang="zh-CN" sz="2000" b="1" dirty="0" smtClean="0">
                <a:solidFill>
                  <a:schemeClr val="tx1"/>
                </a:solidFill>
              </a:rPr>
              <a:t>Reduce 10.4% of parity updates on average</a:t>
            </a:r>
            <a:r>
              <a:rPr lang="en-US" altLang="zh-CN" sz="2000" b="1" dirty="0">
                <a:solidFill>
                  <a:schemeClr val="tx1"/>
                </a:solidFill>
              </a:rPr>
              <a:t> </a:t>
            </a:r>
          </a:p>
          <a:p>
            <a:pPr marL="342900" lvl="1" indent="-342900">
              <a:buFont typeface="Wingdings" pitchFamily="2" charset="2"/>
              <a:buChar char="p"/>
            </a:pPr>
            <a:r>
              <a:rPr lang="en-US" altLang="zh-CN" sz="2000" b="1" dirty="0" smtClean="0">
                <a:solidFill>
                  <a:schemeClr val="tx1"/>
                </a:solidFill>
              </a:rPr>
              <a:t>Reduce up to 25.0% of parity updates </a:t>
            </a:r>
          </a:p>
          <a:p>
            <a:pPr marL="342900" lvl="1" indent="-342900">
              <a:buFont typeface="Wingdings" pitchFamily="2" charset="2"/>
              <a:buChar char="p"/>
            </a:pPr>
            <a:r>
              <a:rPr lang="en-US" altLang="zh-CN" sz="2000" b="1" dirty="0" smtClean="0">
                <a:solidFill>
                  <a:schemeClr val="tx1"/>
                </a:solidFill>
              </a:rPr>
              <a:t>Work for most workloads and parameters</a:t>
            </a:r>
            <a:endParaRPr lang="en-US" altLang="zh-CN" sz="2000" b="1" dirty="0">
              <a:solidFill>
                <a:schemeClr val="tx1"/>
              </a:solidFill>
            </a:endParaRPr>
          </a:p>
        </p:txBody>
      </p:sp>
      <p:sp>
        <p:nvSpPr>
          <p:cNvPr id="4" name="灯片编号占位符 3"/>
          <p:cNvSpPr>
            <a:spLocks noGrp="1"/>
          </p:cNvSpPr>
          <p:nvPr>
            <p:ph type="sldNum" sz="quarter" idx="12"/>
          </p:nvPr>
        </p:nvSpPr>
        <p:spPr/>
        <p:txBody>
          <a:bodyPr/>
          <a:lstStyle/>
          <a:p>
            <a:fld id="{16A48803-92E7-48E1-8F77-D9D1F5B54E39}" type="slidenum">
              <a:rPr lang="zh-CN" altLang="en-US" smtClean="0"/>
              <a:t>17</a:t>
            </a:fld>
            <a:endParaRPr lang="zh-CN" altLang="en-US"/>
          </a:p>
        </p:txBody>
      </p:sp>
    </p:spTree>
    <p:extLst>
      <p:ext uri="{BB962C8B-B14F-4D97-AF65-F5344CB8AC3E}">
        <p14:creationId xmlns:p14="http://schemas.microsoft.com/office/powerpoint/2010/main" val="2746478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Impact of Analysis Ratios</a:t>
            </a:r>
            <a:endParaRPr lang="zh-CN" altLang="en-US" sz="3600" b="1" dirty="0">
              <a:effectLst>
                <a:outerShdw blurRad="38100" dist="38100" dir="2700000" algn="tl">
                  <a:srgbClr val="000000">
                    <a:alpha val="43137"/>
                  </a:srgbClr>
                </a:outerShdw>
              </a:effectLst>
            </a:endParaRPr>
          </a:p>
        </p:txBody>
      </p:sp>
      <p:sp>
        <p:nvSpPr>
          <p:cNvPr id="7" name="圆角矩形 6"/>
          <p:cNvSpPr/>
          <p:nvPr/>
        </p:nvSpPr>
        <p:spPr>
          <a:xfrm>
            <a:off x="4139952" y="3807324"/>
            <a:ext cx="3960440" cy="93610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buFont typeface="Wingdings" pitchFamily="2" charset="2"/>
              <a:buChar char="p"/>
            </a:pPr>
            <a:r>
              <a:rPr lang="en-US" altLang="zh-CN" sz="2000" b="1" dirty="0" smtClean="0">
                <a:solidFill>
                  <a:schemeClr val="tx1"/>
                </a:solidFill>
              </a:rPr>
              <a:t>Reduce </a:t>
            </a:r>
            <a:r>
              <a:rPr lang="en-US" altLang="zh-CN" sz="2000" b="1" dirty="0">
                <a:solidFill>
                  <a:schemeClr val="tx1"/>
                </a:solidFill>
              </a:rPr>
              <a:t>more parity updates for a larger analysis </a:t>
            </a:r>
            <a:r>
              <a:rPr lang="en-US" altLang="zh-CN" sz="2000" b="1" dirty="0" smtClean="0">
                <a:solidFill>
                  <a:schemeClr val="tx1"/>
                </a:solidFill>
              </a:rPr>
              <a:t>ratio </a:t>
            </a:r>
            <a:endParaRPr lang="en-US" altLang="zh-CN" sz="2000" b="1" dirty="0">
              <a:solidFill>
                <a:schemeClr val="tx1"/>
              </a:solidFill>
            </a:endParaRPr>
          </a:p>
        </p:txBody>
      </p:sp>
      <p:sp>
        <p:nvSpPr>
          <p:cNvPr id="9" name="圆角矩形 8"/>
          <p:cNvSpPr/>
          <p:nvPr/>
        </p:nvSpPr>
        <p:spPr>
          <a:xfrm>
            <a:off x="172249" y="3939902"/>
            <a:ext cx="2599551" cy="93610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Font typeface="Wingdings" pitchFamily="2" charset="2"/>
              <a:buChar char="p"/>
            </a:pPr>
            <a:r>
              <a:rPr lang="en-US" altLang="zh-CN" dirty="0" smtClean="0">
                <a:solidFill>
                  <a:srgbClr val="002060"/>
                </a:solidFill>
              </a:rPr>
              <a:t>Chunk size: 4KB</a:t>
            </a:r>
          </a:p>
          <a:p>
            <a:pPr marL="285750" lvl="1" indent="-285750">
              <a:buFont typeface="Wingdings" pitchFamily="2" charset="2"/>
              <a:buChar char="p"/>
            </a:pPr>
            <a:r>
              <a:rPr lang="en-US" altLang="zh-CN" dirty="0">
                <a:solidFill>
                  <a:srgbClr val="002060"/>
                </a:solidFill>
              </a:rPr>
              <a:t>k</a:t>
            </a:r>
            <a:r>
              <a:rPr lang="en-US" altLang="zh-CN" dirty="0" smtClean="0">
                <a:solidFill>
                  <a:srgbClr val="002060"/>
                </a:solidFill>
              </a:rPr>
              <a:t>=4, m=2 </a:t>
            </a:r>
            <a:endParaRPr lang="en-US" altLang="zh-CN" dirty="0">
              <a:solidFill>
                <a:srgbClr val="002060"/>
              </a:solidFill>
            </a:endParaRPr>
          </a:p>
        </p:txBody>
      </p:sp>
      <p:graphicFrame>
        <p:nvGraphicFramePr>
          <p:cNvPr id="4" name="表格 3"/>
          <p:cNvGraphicFramePr>
            <a:graphicFrameLocks noGrp="1"/>
          </p:cNvGraphicFramePr>
          <p:nvPr>
            <p:extLst>
              <p:ext uri="{D42A27DB-BD31-4B8C-83A1-F6EECF244321}">
                <p14:modId xmlns:p14="http://schemas.microsoft.com/office/powerpoint/2010/main" val="1525293661"/>
              </p:ext>
            </p:extLst>
          </p:nvPr>
        </p:nvGraphicFramePr>
        <p:xfrm>
          <a:off x="358749" y="1347614"/>
          <a:ext cx="1967880" cy="2219960"/>
        </p:xfrm>
        <a:graphic>
          <a:graphicData uri="http://schemas.openxmlformats.org/drawingml/2006/table">
            <a:tbl>
              <a:tblPr firstRow="1" bandRow="1">
                <a:tableStyleId>{5C22544A-7EE6-4342-B048-85BDC9FD1C3A}</a:tableStyleId>
              </a:tblPr>
              <a:tblGrid>
                <a:gridCol w="983940"/>
                <a:gridCol w="983940"/>
              </a:tblGrid>
              <a:tr h="139040">
                <a:tc gridSpan="2">
                  <a:txBody>
                    <a:bodyPr/>
                    <a:lstStyle/>
                    <a:p>
                      <a:pPr algn="ctr"/>
                      <a:r>
                        <a:rPr lang="en-US" altLang="zh-CN" dirty="0" smtClean="0"/>
                        <a:t>wdev_1</a:t>
                      </a:r>
                      <a:endParaRPr lang="zh-CN" altLang="en-US" dirty="0"/>
                    </a:p>
                  </a:txBody>
                  <a:tcPr/>
                </a:tc>
                <a:tc hMerge="1">
                  <a:txBody>
                    <a:bodyPr/>
                    <a:lstStyle/>
                    <a:p>
                      <a:endParaRPr lang="zh-CN" altLang="en-US" dirty="0"/>
                    </a:p>
                  </a:txBody>
                  <a:tcPr/>
                </a:tc>
              </a:tr>
              <a:tr h="370840">
                <a:tc>
                  <a:txBody>
                    <a:bodyPr/>
                    <a:lstStyle/>
                    <a:p>
                      <a:pPr algn="ctr"/>
                      <a:r>
                        <a:rPr lang="en-US" altLang="zh-CN" sz="1800" dirty="0" smtClean="0">
                          <a:latin typeface="+mj-lt"/>
                        </a:rPr>
                        <a:t>0.1</a:t>
                      </a:r>
                      <a:endParaRPr lang="zh-CN" altLang="en-US" sz="1800" dirty="0">
                        <a:latin typeface="+mj-lt"/>
                      </a:endParaRPr>
                    </a:p>
                  </a:txBody>
                  <a:tcPr/>
                </a:tc>
                <a:tc>
                  <a:txBody>
                    <a:bodyPr/>
                    <a:lstStyle/>
                    <a:p>
                      <a:pPr algn="ctr" fontAlgn="ctr"/>
                      <a:r>
                        <a:rPr lang="en-US" altLang="zh-CN" sz="1800" b="1" i="0" u="none" strike="noStrike" dirty="0">
                          <a:solidFill>
                            <a:schemeClr val="tx1"/>
                          </a:solidFill>
                          <a:effectLst/>
                          <a:latin typeface="+mj-lt"/>
                        </a:rPr>
                        <a:t>0.215202</a:t>
                      </a:r>
                    </a:p>
                  </a:txBody>
                  <a:tcPr marL="9525" marR="9525" marT="9525" marB="0" anchor="ctr"/>
                </a:tc>
              </a:tr>
              <a:tr h="370840">
                <a:tc>
                  <a:txBody>
                    <a:bodyPr/>
                    <a:lstStyle/>
                    <a:p>
                      <a:pPr algn="ctr"/>
                      <a:r>
                        <a:rPr lang="en-US" altLang="zh-CN" sz="1800" dirty="0" smtClean="0">
                          <a:latin typeface="+mj-lt"/>
                        </a:rPr>
                        <a:t>0.2</a:t>
                      </a:r>
                      <a:endParaRPr lang="zh-CN" altLang="en-US" sz="1800" dirty="0">
                        <a:latin typeface="+mj-lt"/>
                      </a:endParaRPr>
                    </a:p>
                  </a:txBody>
                  <a:tcPr/>
                </a:tc>
                <a:tc>
                  <a:txBody>
                    <a:bodyPr/>
                    <a:lstStyle/>
                    <a:p>
                      <a:pPr algn="ctr" fontAlgn="ctr"/>
                      <a:r>
                        <a:rPr lang="en-US" altLang="zh-CN" sz="1800" b="0" i="0" u="none" strike="noStrike" dirty="0">
                          <a:solidFill>
                            <a:schemeClr val="tx1"/>
                          </a:solidFill>
                          <a:effectLst/>
                          <a:latin typeface="+mj-lt"/>
                        </a:rPr>
                        <a:t>0.216518</a:t>
                      </a:r>
                    </a:p>
                  </a:txBody>
                  <a:tcPr marL="9525" marR="9525" marT="9525" marB="0" anchor="ctr"/>
                </a:tc>
              </a:tr>
              <a:tr h="370840">
                <a:tc>
                  <a:txBody>
                    <a:bodyPr/>
                    <a:lstStyle/>
                    <a:p>
                      <a:pPr algn="ctr"/>
                      <a:r>
                        <a:rPr lang="en-US" altLang="zh-CN" sz="1800" dirty="0" smtClean="0">
                          <a:latin typeface="+mj-lt"/>
                        </a:rPr>
                        <a:t>0.3</a:t>
                      </a:r>
                      <a:endParaRPr lang="zh-CN" altLang="en-US" sz="1800" dirty="0">
                        <a:latin typeface="+mj-lt"/>
                      </a:endParaRPr>
                    </a:p>
                  </a:txBody>
                  <a:tcPr/>
                </a:tc>
                <a:tc>
                  <a:txBody>
                    <a:bodyPr/>
                    <a:lstStyle/>
                    <a:p>
                      <a:pPr algn="ctr" fontAlgn="ctr"/>
                      <a:r>
                        <a:rPr lang="en-US" altLang="zh-CN" sz="1800" b="0" i="0" u="none" strike="noStrike" dirty="0">
                          <a:solidFill>
                            <a:schemeClr val="tx1"/>
                          </a:solidFill>
                          <a:effectLst/>
                          <a:latin typeface="+mj-lt"/>
                        </a:rPr>
                        <a:t>0.251596</a:t>
                      </a:r>
                    </a:p>
                  </a:txBody>
                  <a:tcPr marL="9525" marR="9525" marT="9525" marB="0" anchor="ctr"/>
                </a:tc>
              </a:tr>
              <a:tr h="370840">
                <a:tc>
                  <a:txBody>
                    <a:bodyPr/>
                    <a:lstStyle/>
                    <a:p>
                      <a:pPr algn="ctr"/>
                      <a:r>
                        <a:rPr lang="en-US" altLang="zh-CN" sz="1800" dirty="0" smtClean="0">
                          <a:latin typeface="+mj-lt"/>
                        </a:rPr>
                        <a:t>0.4</a:t>
                      </a:r>
                      <a:endParaRPr lang="zh-CN" altLang="en-US" sz="1800" dirty="0">
                        <a:latin typeface="+mj-lt"/>
                      </a:endParaRPr>
                    </a:p>
                  </a:txBody>
                  <a:tcPr/>
                </a:tc>
                <a:tc>
                  <a:txBody>
                    <a:bodyPr/>
                    <a:lstStyle/>
                    <a:p>
                      <a:pPr algn="ctr" fontAlgn="ctr"/>
                      <a:r>
                        <a:rPr lang="en-US" altLang="zh-CN" sz="1800" b="0" i="0" u="none" strike="noStrike" dirty="0">
                          <a:solidFill>
                            <a:schemeClr val="tx1"/>
                          </a:solidFill>
                          <a:effectLst/>
                          <a:latin typeface="+mj-lt"/>
                        </a:rPr>
                        <a:t>0.254786</a:t>
                      </a:r>
                    </a:p>
                  </a:txBody>
                  <a:tcPr marL="9525" marR="9525" marT="9525" marB="0" anchor="ctr"/>
                </a:tc>
              </a:tr>
              <a:tr h="370840">
                <a:tc>
                  <a:txBody>
                    <a:bodyPr/>
                    <a:lstStyle/>
                    <a:p>
                      <a:pPr algn="ctr"/>
                      <a:r>
                        <a:rPr lang="en-US" altLang="zh-CN" sz="1800" dirty="0" smtClean="0">
                          <a:latin typeface="+mj-lt"/>
                        </a:rPr>
                        <a:t>0.5</a:t>
                      </a:r>
                      <a:endParaRPr lang="zh-CN" altLang="en-US" sz="1800" dirty="0">
                        <a:latin typeface="+mj-lt"/>
                      </a:endParaRPr>
                    </a:p>
                  </a:txBody>
                  <a:tcPr/>
                </a:tc>
                <a:tc>
                  <a:txBody>
                    <a:bodyPr/>
                    <a:lstStyle/>
                    <a:p>
                      <a:pPr algn="ctr" fontAlgn="ctr"/>
                      <a:r>
                        <a:rPr lang="en-US" altLang="zh-CN" sz="1800" b="1" i="0" u="none" strike="noStrike" dirty="0">
                          <a:solidFill>
                            <a:schemeClr val="tx1"/>
                          </a:solidFill>
                          <a:effectLst/>
                          <a:latin typeface="+mj-lt"/>
                        </a:rPr>
                        <a:t>0.250444</a:t>
                      </a:r>
                    </a:p>
                  </a:txBody>
                  <a:tcPr marL="9525" marR="9525" marT="9525" marB="0" anchor="ctr"/>
                </a:tc>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66620429"/>
              </p:ext>
            </p:extLst>
          </p:nvPr>
        </p:nvGraphicFramePr>
        <p:xfrm>
          <a:off x="2433961" y="1347614"/>
          <a:ext cx="1967880" cy="2219960"/>
        </p:xfrm>
        <a:graphic>
          <a:graphicData uri="http://schemas.openxmlformats.org/drawingml/2006/table">
            <a:tbl>
              <a:tblPr firstRow="1" bandRow="1">
                <a:tableStyleId>{5C22544A-7EE6-4342-B048-85BDC9FD1C3A}</a:tableStyleId>
              </a:tblPr>
              <a:tblGrid>
                <a:gridCol w="983940"/>
                <a:gridCol w="983940"/>
              </a:tblGrid>
              <a:tr h="139040">
                <a:tc gridSpan="2">
                  <a:txBody>
                    <a:bodyPr/>
                    <a:lstStyle/>
                    <a:p>
                      <a:pPr algn="ctr"/>
                      <a:r>
                        <a:rPr lang="en-US" altLang="zh-CN" dirty="0" smtClean="0"/>
                        <a:t>wdev_2</a:t>
                      </a:r>
                      <a:endParaRPr lang="zh-CN" altLang="en-US" dirty="0"/>
                    </a:p>
                  </a:txBody>
                  <a:tcPr/>
                </a:tc>
                <a:tc hMerge="1">
                  <a:txBody>
                    <a:bodyPr/>
                    <a:lstStyle/>
                    <a:p>
                      <a:endParaRPr lang="zh-CN" altLang="en-US" dirty="0"/>
                    </a:p>
                  </a:txBody>
                  <a:tcPr/>
                </a:tc>
              </a:tr>
              <a:tr h="370840">
                <a:tc>
                  <a:txBody>
                    <a:bodyPr/>
                    <a:lstStyle/>
                    <a:p>
                      <a:pPr algn="ctr"/>
                      <a:r>
                        <a:rPr lang="en-US" altLang="zh-CN" sz="1800" dirty="0" smtClean="0">
                          <a:solidFill>
                            <a:schemeClr val="tx1"/>
                          </a:solidFill>
                          <a:latin typeface="+mj-lt"/>
                        </a:rPr>
                        <a:t>0.1</a:t>
                      </a:r>
                      <a:endParaRPr lang="zh-CN" altLang="en-US" sz="1800" dirty="0">
                        <a:solidFill>
                          <a:schemeClr val="tx1"/>
                        </a:solidFill>
                        <a:latin typeface="+mj-lt"/>
                      </a:endParaRPr>
                    </a:p>
                  </a:txBody>
                  <a:tcPr/>
                </a:tc>
                <a:tc>
                  <a:txBody>
                    <a:bodyPr/>
                    <a:lstStyle/>
                    <a:p>
                      <a:pPr algn="ctr" fontAlgn="ctr"/>
                      <a:r>
                        <a:rPr lang="en-US" altLang="zh-CN" sz="1800" b="1" i="0" u="none" strike="noStrike" dirty="0">
                          <a:solidFill>
                            <a:schemeClr val="tx1"/>
                          </a:solidFill>
                          <a:effectLst/>
                          <a:latin typeface="+mj-lt"/>
                        </a:rPr>
                        <a:t>0.143328</a:t>
                      </a:r>
                    </a:p>
                  </a:txBody>
                  <a:tcPr marL="9525" marR="9525" marT="9525" marB="0" anchor="ctr"/>
                </a:tc>
              </a:tr>
              <a:tr h="370840">
                <a:tc>
                  <a:txBody>
                    <a:bodyPr/>
                    <a:lstStyle/>
                    <a:p>
                      <a:pPr algn="ctr"/>
                      <a:r>
                        <a:rPr lang="en-US" altLang="zh-CN" sz="1800" dirty="0" smtClean="0">
                          <a:solidFill>
                            <a:schemeClr val="tx1"/>
                          </a:solidFill>
                          <a:latin typeface="+mj-lt"/>
                        </a:rPr>
                        <a:t>0.2</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0.16228</a:t>
                      </a:r>
                    </a:p>
                  </a:txBody>
                  <a:tcPr marL="9525" marR="9525" marT="9525" marB="0" anchor="ctr"/>
                </a:tc>
              </a:tr>
              <a:tr h="370840">
                <a:tc>
                  <a:txBody>
                    <a:bodyPr/>
                    <a:lstStyle/>
                    <a:p>
                      <a:pPr algn="ctr"/>
                      <a:r>
                        <a:rPr lang="en-US" altLang="zh-CN" sz="1800" dirty="0" smtClean="0">
                          <a:solidFill>
                            <a:schemeClr val="tx1"/>
                          </a:solidFill>
                          <a:latin typeface="+mj-lt"/>
                        </a:rPr>
                        <a:t>0.3</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0.153959</a:t>
                      </a:r>
                    </a:p>
                  </a:txBody>
                  <a:tcPr marL="9525" marR="9525" marT="9525" marB="0" anchor="ctr"/>
                </a:tc>
              </a:tr>
              <a:tr h="370840">
                <a:tc>
                  <a:txBody>
                    <a:bodyPr/>
                    <a:lstStyle/>
                    <a:p>
                      <a:pPr algn="ctr"/>
                      <a:r>
                        <a:rPr lang="en-US" altLang="zh-CN" sz="1800" dirty="0" smtClean="0">
                          <a:solidFill>
                            <a:schemeClr val="tx1"/>
                          </a:solidFill>
                          <a:latin typeface="+mj-lt"/>
                        </a:rPr>
                        <a:t>0.4</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0.161476</a:t>
                      </a:r>
                    </a:p>
                  </a:txBody>
                  <a:tcPr marL="9525" marR="9525" marT="9525" marB="0" anchor="ctr"/>
                </a:tc>
              </a:tr>
              <a:tr h="370840">
                <a:tc>
                  <a:txBody>
                    <a:bodyPr/>
                    <a:lstStyle/>
                    <a:p>
                      <a:pPr algn="ctr"/>
                      <a:r>
                        <a:rPr lang="en-US" altLang="zh-CN" sz="1800" dirty="0" smtClean="0">
                          <a:solidFill>
                            <a:schemeClr val="tx1"/>
                          </a:solidFill>
                          <a:latin typeface="+mj-lt"/>
                        </a:rPr>
                        <a:t>0.5</a:t>
                      </a:r>
                      <a:endParaRPr lang="zh-CN" altLang="en-US" sz="1800" dirty="0">
                        <a:solidFill>
                          <a:schemeClr val="tx1"/>
                        </a:solidFill>
                        <a:latin typeface="+mj-lt"/>
                      </a:endParaRPr>
                    </a:p>
                  </a:txBody>
                  <a:tcPr/>
                </a:tc>
                <a:tc>
                  <a:txBody>
                    <a:bodyPr/>
                    <a:lstStyle/>
                    <a:p>
                      <a:pPr algn="ctr" fontAlgn="ctr"/>
                      <a:r>
                        <a:rPr lang="en-US" altLang="zh-CN" sz="1800" b="1" i="0" u="none" strike="noStrike" dirty="0">
                          <a:solidFill>
                            <a:schemeClr val="tx1"/>
                          </a:solidFill>
                          <a:effectLst/>
                          <a:latin typeface="+mj-lt"/>
                        </a:rPr>
                        <a:t>0.167563</a:t>
                      </a:r>
                    </a:p>
                  </a:txBody>
                  <a:tcPr marL="9525" marR="9525" marT="9525" marB="0"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85754598"/>
              </p:ext>
            </p:extLst>
          </p:nvPr>
        </p:nvGraphicFramePr>
        <p:xfrm>
          <a:off x="4592128" y="1347614"/>
          <a:ext cx="1967880" cy="2219960"/>
        </p:xfrm>
        <a:graphic>
          <a:graphicData uri="http://schemas.openxmlformats.org/drawingml/2006/table">
            <a:tbl>
              <a:tblPr firstRow="1" bandRow="1">
                <a:tableStyleId>{5C22544A-7EE6-4342-B048-85BDC9FD1C3A}</a:tableStyleId>
              </a:tblPr>
              <a:tblGrid>
                <a:gridCol w="983940"/>
                <a:gridCol w="983940"/>
              </a:tblGrid>
              <a:tr h="139040">
                <a:tc gridSpan="2">
                  <a:txBody>
                    <a:bodyPr/>
                    <a:lstStyle/>
                    <a:p>
                      <a:pPr algn="ctr"/>
                      <a:r>
                        <a:rPr lang="en-US" altLang="zh-CN" dirty="0" smtClean="0"/>
                        <a:t>web_1</a:t>
                      </a:r>
                      <a:endParaRPr lang="zh-CN" altLang="en-US" dirty="0"/>
                    </a:p>
                  </a:txBody>
                  <a:tcPr/>
                </a:tc>
                <a:tc hMerge="1">
                  <a:txBody>
                    <a:bodyPr/>
                    <a:lstStyle/>
                    <a:p>
                      <a:endParaRPr lang="zh-CN" altLang="en-US" dirty="0"/>
                    </a:p>
                  </a:txBody>
                  <a:tcPr/>
                </a:tc>
              </a:tr>
              <a:tr h="370840">
                <a:tc>
                  <a:txBody>
                    <a:bodyPr/>
                    <a:lstStyle/>
                    <a:p>
                      <a:pPr algn="ctr"/>
                      <a:r>
                        <a:rPr lang="en-US" altLang="zh-CN" sz="1800" dirty="0" smtClean="0">
                          <a:solidFill>
                            <a:schemeClr val="tx1"/>
                          </a:solidFill>
                          <a:latin typeface="+mj-lt"/>
                        </a:rPr>
                        <a:t>0.1</a:t>
                      </a:r>
                      <a:endParaRPr lang="zh-CN" altLang="en-US" sz="1800" dirty="0">
                        <a:solidFill>
                          <a:schemeClr val="tx1"/>
                        </a:solidFill>
                        <a:latin typeface="+mj-lt"/>
                      </a:endParaRPr>
                    </a:p>
                  </a:txBody>
                  <a:tcPr/>
                </a:tc>
                <a:tc>
                  <a:txBody>
                    <a:bodyPr/>
                    <a:lstStyle/>
                    <a:p>
                      <a:pPr algn="ctr" fontAlgn="ctr"/>
                      <a:r>
                        <a:rPr lang="en-US" altLang="zh-CN" sz="1800" b="1" i="0" u="none" strike="noStrike" dirty="0">
                          <a:solidFill>
                            <a:schemeClr val="tx1"/>
                          </a:solidFill>
                          <a:effectLst/>
                          <a:latin typeface="+mj-lt"/>
                        </a:rPr>
                        <a:t>0.010802</a:t>
                      </a:r>
                    </a:p>
                  </a:txBody>
                  <a:tcPr marL="9525" marR="9525" marT="9525" marB="0" anchor="ctr"/>
                </a:tc>
              </a:tr>
              <a:tr h="370840">
                <a:tc>
                  <a:txBody>
                    <a:bodyPr/>
                    <a:lstStyle/>
                    <a:p>
                      <a:pPr algn="ctr"/>
                      <a:r>
                        <a:rPr lang="en-US" altLang="zh-CN" sz="1800" dirty="0" smtClean="0">
                          <a:solidFill>
                            <a:schemeClr val="tx1"/>
                          </a:solidFill>
                          <a:latin typeface="+mj-lt"/>
                        </a:rPr>
                        <a:t>0.2</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0.012953</a:t>
                      </a:r>
                    </a:p>
                  </a:txBody>
                  <a:tcPr marL="9525" marR="9525" marT="9525" marB="0" anchor="ctr"/>
                </a:tc>
              </a:tr>
              <a:tr h="370840">
                <a:tc>
                  <a:txBody>
                    <a:bodyPr/>
                    <a:lstStyle/>
                    <a:p>
                      <a:pPr algn="ctr"/>
                      <a:r>
                        <a:rPr lang="en-US" altLang="zh-CN" sz="1800" dirty="0" smtClean="0">
                          <a:solidFill>
                            <a:schemeClr val="tx1"/>
                          </a:solidFill>
                          <a:latin typeface="+mj-lt"/>
                        </a:rPr>
                        <a:t>0.3</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0.014022</a:t>
                      </a:r>
                    </a:p>
                  </a:txBody>
                  <a:tcPr marL="9525" marR="9525" marT="9525" marB="0" anchor="ctr"/>
                </a:tc>
              </a:tr>
              <a:tr h="370840">
                <a:tc>
                  <a:txBody>
                    <a:bodyPr/>
                    <a:lstStyle/>
                    <a:p>
                      <a:pPr algn="ctr"/>
                      <a:r>
                        <a:rPr lang="en-US" altLang="zh-CN" sz="1800" dirty="0" smtClean="0">
                          <a:solidFill>
                            <a:schemeClr val="tx1"/>
                          </a:solidFill>
                          <a:latin typeface="+mj-lt"/>
                        </a:rPr>
                        <a:t>0.4</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0.014775</a:t>
                      </a:r>
                    </a:p>
                  </a:txBody>
                  <a:tcPr marL="9525" marR="9525" marT="9525" marB="0" anchor="ctr"/>
                </a:tc>
              </a:tr>
              <a:tr h="370840">
                <a:tc>
                  <a:txBody>
                    <a:bodyPr/>
                    <a:lstStyle/>
                    <a:p>
                      <a:pPr algn="ctr"/>
                      <a:r>
                        <a:rPr lang="en-US" altLang="zh-CN" sz="1800" dirty="0" smtClean="0">
                          <a:solidFill>
                            <a:schemeClr val="tx1"/>
                          </a:solidFill>
                          <a:latin typeface="+mj-lt"/>
                        </a:rPr>
                        <a:t>0.5</a:t>
                      </a:r>
                      <a:endParaRPr lang="zh-CN" altLang="en-US" sz="1800" dirty="0">
                        <a:solidFill>
                          <a:schemeClr val="tx1"/>
                        </a:solidFill>
                        <a:latin typeface="+mj-lt"/>
                      </a:endParaRPr>
                    </a:p>
                  </a:txBody>
                  <a:tcPr/>
                </a:tc>
                <a:tc>
                  <a:txBody>
                    <a:bodyPr/>
                    <a:lstStyle/>
                    <a:p>
                      <a:pPr algn="ctr" fontAlgn="ctr"/>
                      <a:r>
                        <a:rPr lang="en-US" altLang="zh-CN" sz="1800" b="1" i="0" u="none" strike="noStrike" dirty="0">
                          <a:solidFill>
                            <a:schemeClr val="tx1"/>
                          </a:solidFill>
                          <a:effectLst/>
                          <a:latin typeface="+mj-lt"/>
                        </a:rPr>
                        <a:t>0.017</a:t>
                      </a:r>
                    </a:p>
                  </a:txBody>
                  <a:tcPr marL="9525" marR="9525" marT="9525" marB="0"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320138985"/>
              </p:ext>
            </p:extLst>
          </p:nvPr>
        </p:nvGraphicFramePr>
        <p:xfrm>
          <a:off x="6754441" y="1347614"/>
          <a:ext cx="1967880" cy="2219960"/>
        </p:xfrm>
        <a:graphic>
          <a:graphicData uri="http://schemas.openxmlformats.org/drawingml/2006/table">
            <a:tbl>
              <a:tblPr firstRow="1" bandRow="1">
                <a:tableStyleId>{5C22544A-7EE6-4342-B048-85BDC9FD1C3A}</a:tableStyleId>
              </a:tblPr>
              <a:tblGrid>
                <a:gridCol w="983940"/>
                <a:gridCol w="983940"/>
              </a:tblGrid>
              <a:tr h="139040">
                <a:tc gridSpan="2">
                  <a:txBody>
                    <a:bodyPr/>
                    <a:lstStyle/>
                    <a:p>
                      <a:pPr algn="ctr"/>
                      <a:r>
                        <a:rPr lang="en-US" altLang="zh-CN" dirty="0" smtClean="0"/>
                        <a:t>rsrch_1</a:t>
                      </a:r>
                      <a:endParaRPr lang="zh-CN" altLang="en-US" dirty="0"/>
                    </a:p>
                  </a:txBody>
                  <a:tcPr/>
                </a:tc>
                <a:tc hMerge="1">
                  <a:txBody>
                    <a:bodyPr/>
                    <a:lstStyle/>
                    <a:p>
                      <a:endParaRPr lang="zh-CN" altLang="en-US" dirty="0"/>
                    </a:p>
                  </a:txBody>
                  <a:tcPr/>
                </a:tc>
              </a:tr>
              <a:tr h="370840">
                <a:tc>
                  <a:txBody>
                    <a:bodyPr/>
                    <a:lstStyle/>
                    <a:p>
                      <a:pPr algn="ctr"/>
                      <a:r>
                        <a:rPr lang="en-US" altLang="zh-CN" sz="1800" dirty="0" smtClean="0">
                          <a:solidFill>
                            <a:schemeClr val="tx1"/>
                          </a:solidFill>
                          <a:latin typeface="+mj-lt"/>
                        </a:rPr>
                        <a:t>0.1</a:t>
                      </a:r>
                      <a:endParaRPr lang="zh-CN" altLang="en-US" sz="1800" dirty="0">
                        <a:solidFill>
                          <a:schemeClr val="tx1"/>
                        </a:solidFill>
                        <a:latin typeface="+mj-lt"/>
                      </a:endParaRPr>
                    </a:p>
                  </a:txBody>
                  <a:tcPr/>
                </a:tc>
                <a:tc>
                  <a:txBody>
                    <a:bodyPr/>
                    <a:lstStyle/>
                    <a:p>
                      <a:pPr algn="ctr" fontAlgn="ctr"/>
                      <a:r>
                        <a:rPr lang="en-US" altLang="zh-CN" sz="1800" b="1" i="0" u="none" strike="noStrike" dirty="0">
                          <a:solidFill>
                            <a:schemeClr val="tx1"/>
                          </a:solidFill>
                          <a:effectLst/>
                          <a:latin typeface="+mj-lt"/>
                        </a:rPr>
                        <a:t>0.044955</a:t>
                      </a:r>
                    </a:p>
                  </a:txBody>
                  <a:tcPr marL="9525" marR="9525" marT="9525" marB="0" anchor="ctr"/>
                </a:tc>
              </a:tr>
              <a:tr h="370840">
                <a:tc>
                  <a:txBody>
                    <a:bodyPr/>
                    <a:lstStyle/>
                    <a:p>
                      <a:pPr algn="ctr"/>
                      <a:r>
                        <a:rPr lang="en-US" altLang="zh-CN" sz="1800" dirty="0" smtClean="0">
                          <a:solidFill>
                            <a:schemeClr val="tx1"/>
                          </a:solidFill>
                          <a:latin typeface="+mj-lt"/>
                        </a:rPr>
                        <a:t>0.2</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0.072444</a:t>
                      </a:r>
                    </a:p>
                  </a:txBody>
                  <a:tcPr marL="9525" marR="9525" marT="9525" marB="0" anchor="ctr"/>
                </a:tc>
              </a:tr>
              <a:tr h="370840">
                <a:tc>
                  <a:txBody>
                    <a:bodyPr/>
                    <a:lstStyle/>
                    <a:p>
                      <a:pPr algn="ctr"/>
                      <a:r>
                        <a:rPr lang="en-US" altLang="zh-CN" sz="1800" dirty="0" smtClean="0">
                          <a:solidFill>
                            <a:schemeClr val="tx1"/>
                          </a:solidFill>
                          <a:latin typeface="+mj-lt"/>
                        </a:rPr>
                        <a:t>0.3</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0.088165</a:t>
                      </a:r>
                    </a:p>
                  </a:txBody>
                  <a:tcPr marL="9525" marR="9525" marT="9525" marB="0" anchor="ctr"/>
                </a:tc>
              </a:tr>
              <a:tr h="370840">
                <a:tc>
                  <a:txBody>
                    <a:bodyPr/>
                    <a:lstStyle/>
                    <a:p>
                      <a:pPr algn="ctr"/>
                      <a:r>
                        <a:rPr lang="en-US" altLang="zh-CN" sz="1800" dirty="0" smtClean="0">
                          <a:solidFill>
                            <a:schemeClr val="tx1"/>
                          </a:solidFill>
                          <a:latin typeface="+mj-lt"/>
                        </a:rPr>
                        <a:t>0.4</a:t>
                      </a:r>
                      <a:endParaRPr lang="zh-CN" altLang="en-US" sz="1800" dirty="0">
                        <a:solidFill>
                          <a:schemeClr val="tx1"/>
                        </a:solidFill>
                        <a:latin typeface="+mj-lt"/>
                      </a:endParaRPr>
                    </a:p>
                  </a:txBody>
                  <a:tcPr/>
                </a:tc>
                <a:tc>
                  <a:txBody>
                    <a:bodyPr/>
                    <a:lstStyle/>
                    <a:p>
                      <a:pPr algn="ctr" fontAlgn="ctr"/>
                      <a:r>
                        <a:rPr lang="en-US" altLang="zh-CN" sz="1800" b="0" i="0" u="none" strike="noStrike" dirty="0">
                          <a:solidFill>
                            <a:schemeClr val="tx1"/>
                          </a:solidFill>
                          <a:effectLst/>
                          <a:latin typeface="+mj-lt"/>
                        </a:rPr>
                        <a:t>0.116093</a:t>
                      </a:r>
                    </a:p>
                  </a:txBody>
                  <a:tcPr marL="9525" marR="9525" marT="9525" marB="0" anchor="ctr"/>
                </a:tc>
              </a:tr>
              <a:tr h="370840">
                <a:tc>
                  <a:txBody>
                    <a:bodyPr/>
                    <a:lstStyle/>
                    <a:p>
                      <a:pPr algn="ctr"/>
                      <a:r>
                        <a:rPr lang="en-US" altLang="zh-CN" sz="1800" dirty="0" smtClean="0">
                          <a:solidFill>
                            <a:schemeClr val="tx1"/>
                          </a:solidFill>
                          <a:latin typeface="+mj-lt"/>
                        </a:rPr>
                        <a:t>0.5</a:t>
                      </a:r>
                      <a:endParaRPr lang="zh-CN" altLang="en-US" sz="1800" dirty="0">
                        <a:solidFill>
                          <a:schemeClr val="tx1"/>
                        </a:solidFill>
                        <a:latin typeface="+mj-lt"/>
                      </a:endParaRPr>
                    </a:p>
                  </a:txBody>
                  <a:tcPr/>
                </a:tc>
                <a:tc>
                  <a:txBody>
                    <a:bodyPr/>
                    <a:lstStyle/>
                    <a:p>
                      <a:pPr algn="ctr" fontAlgn="ctr"/>
                      <a:r>
                        <a:rPr lang="en-US" altLang="zh-CN" sz="1800" b="1" i="0" u="none" strike="noStrike" dirty="0">
                          <a:solidFill>
                            <a:schemeClr val="tx1"/>
                          </a:solidFill>
                          <a:effectLst/>
                          <a:latin typeface="+mj-lt"/>
                        </a:rPr>
                        <a:t>0.114766</a:t>
                      </a:r>
                    </a:p>
                  </a:txBody>
                  <a:tcPr marL="9525" marR="9525" marT="9525" marB="0" anchor="ctr"/>
                </a:tc>
              </a:tr>
            </a:tbl>
          </a:graphicData>
        </a:graphic>
      </p:graphicFrame>
      <p:sp>
        <p:nvSpPr>
          <p:cNvPr id="12" name="圆角矩形 11"/>
          <p:cNvSpPr/>
          <p:nvPr/>
        </p:nvSpPr>
        <p:spPr>
          <a:xfrm>
            <a:off x="539552" y="1779662"/>
            <a:ext cx="576064" cy="1800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endParaRPr lang="en-US" altLang="zh-CN" sz="2000" b="1" dirty="0">
              <a:solidFill>
                <a:schemeClr val="tx1"/>
              </a:solidFill>
            </a:endParaRPr>
          </a:p>
        </p:txBody>
      </p:sp>
      <p:sp>
        <p:nvSpPr>
          <p:cNvPr id="13" name="圆角矩形 12"/>
          <p:cNvSpPr/>
          <p:nvPr/>
        </p:nvSpPr>
        <p:spPr>
          <a:xfrm>
            <a:off x="0" y="3595092"/>
            <a:ext cx="1879471" cy="4404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sz="2000" b="1" dirty="0" smtClean="0">
                <a:solidFill>
                  <a:srgbClr val="FF0000"/>
                </a:solidFill>
              </a:rPr>
              <a:t>Analysis ratio</a:t>
            </a:r>
            <a:endParaRPr lang="en-US" altLang="zh-CN" sz="2000" b="1" dirty="0">
              <a:solidFill>
                <a:srgbClr val="FF0000"/>
              </a:solidFill>
            </a:endParaRPr>
          </a:p>
        </p:txBody>
      </p:sp>
      <p:sp>
        <p:nvSpPr>
          <p:cNvPr id="5" name="灯片编号占位符 4"/>
          <p:cNvSpPr>
            <a:spLocks noGrp="1"/>
          </p:cNvSpPr>
          <p:nvPr>
            <p:ph type="sldNum" sz="quarter" idx="12"/>
          </p:nvPr>
        </p:nvSpPr>
        <p:spPr/>
        <p:txBody>
          <a:bodyPr/>
          <a:lstStyle/>
          <a:p>
            <a:fld id="{16A48803-92E7-48E1-8F77-D9D1F5B54E39}" type="slidenum">
              <a:rPr lang="zh-CN" altLang="en-US" smtClean="0"/>
              <a:t>18</a:t>
            </a:fld>
            <a:endParaRPr lang="zh-CN" altLang="en-US"/>
          </a:p>
        </p:txBody>
      </p:sp>
    </p:spTree>
    <p:extLst>
      <p:ext uri="{BB962C8B-B14F-4D97-AF65-F5344CB8AC3E}">
        <p14:creationId xmlns:p14="http://schemas.microsoft.com/office/powerpoint/2010/main" val="3181065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Average Write Speed</a:t>
            </a:r>
            <a:endParaRPr lang="zh-CN" altLang="en-US" sz="3600" b="1" dirty="0">
              <a:effectLst>
                <a:outerShdw blurRad="38100" dist="38100" dir="2700000" algn="tl">
                  <a:srgbClr val="000000">
                    <a:alpha val="43137"/>
                  </a:srgbClr>
                </a:outerShdw>
              </a:effectLst>
            </a:endParaRPr>
          </a:p>
        </p:txBody>
      </p:sp>
      <p:sp>
        <p:nvSpPr>
          <p:cNvPr id="7" name="圆角矩形 6"/>
          <p:cNvSpPr/>
          <p:nvPr/>
        </p:nvSpPr>
        <p:spPr>
          <a:xfrm>
            <a:off x="2777912" y="3745486"/>
            <a:ext cx="6158459" cy="1224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buFont typeface="Wingdings" pitchFamily="2" charset="2"/>
              <a:buChar char="p"/>
            </a:pPr>
            <a:r>
              <a:rPr lang="en-US" altLang="zh-CN" sz="2000" b="1" dirty="0">
                <a:solidFill>
                  <a:schemeClr val="tx1"/>
                </a:solidFill>
              </a:rPr>
              <a:t>I</a:t>
            </a:r>
            <a:r>
              <a:rPr lang="en-US" altLang="zh-CN" sz="2000" b="1" dirty="0" smtClean="0">
                <a:solidFill>
                  <a:schemeClr val="tx1"/>
                </a:solidFill>
              </a:rPr>
              <a:t>ncrease 9.9% of the write speed on average for different configurations and workloads</a:t>
            </a:r>
          </a:p>
          <a:p>
            <a:pPr marL="342900" lvl="1" indent="-342900" algn="ctr">
              <a:buFont typeface="Wingdings" pitchFamily="2" charset="2"/>
              <a:buChar char="p"/>
            </a:pPr>
            <a:r>
              <a:rPr lang="en-US" altLang="zh-CN" sz="2000" b="1" dirty="0" smtClean="0">
                <a:solidFill>
                  <a:schemeClr val="tx1"/>
                </a:solidFill>
              </a:rPr>
              <a:t>Improvement of write speed can reach up to 28.7%</a:t>
            </a:r>
            <a:endParaRPr lang="en-US" altLang="zh-CN" sz="2000" b="1" dirty="0">
              <a:solidFill>
                <a:schemeClr val="tx1"/>
              </a:solidFill>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899" y="987574"/>
            <a:ext cx="8820472"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圆角矩形 4"/>
          <p:cNvSpPr/>
          <p:nvPr/>
        </p:nvSpPr>
        <p:spPr>
          <a:xfrm>
            <a:off x="172249" y="3939902"/>
            <a:ext cx="2599551" cy="93610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Font typeface="Wingdings" pitchFamily="2" charset="2"/>
              <a:buChar char="p"/>
            </a:pPr>
            <a:r>
              <a:rPr lang="en-US" altLang="zh-CN" dirty="0" smtClean="0">
                <a:solidFill>
                  <a:srgbClr val="002060"/>
                </a:solidFill>
              </a:rPr>
              <a:t>Analysis ratio: 0.5</a:t>
            </a:r>
          </a:p>
          <a:p>
            <a:pPr marL="285750" lvl="1" indent="-285750">
              <a:buFont typeface="Wingdings" pitchFamily="2" charset="2"/>
              <a:buChar char="p"/>
            </a:pPr>
            <a:r>
              <a:rPr lang="en-US" altLang="zh-CN" dirty="0" smtClean="0">
                <a:solidFill>
                  <a:srgbClr val="002060"/>
                </a:solidFill>
              </a:rPr>
              <a:t>Chunk size: 4KB</a:t>
            </a:r>
          </a:p>
          <a:p>
            <a:pPr marL="285750" lvl="1" indent="-285750">
              <a:buFont typeface="Wingdings" pitchFamily="2" charset="2"/>
              <a:buChar char="p"/>
            </a:pPr>
            <a:r>
              <a:rPr lang="en-US" altLang="zh-CN" dirty="0" smtClean="0">
                <a:solidFill>
                  <a:srgbClr val="002060"/>
                </a:solidFill>
              </a:rPr>
              <a:t>Three configurations </a:t>
            </a:r>
            <a:endParaRPr lang="en-US" altLang="zh-CN" dirty="0">
              <a:solidFill>
                <a:srgbClr val="002060"/>
              </a:solidFill>
            </a:endParaRPr>
          </a:p>
        </p:txBody>
      </p:sp>
      <p:sp>
        <p:nvSpPr>
          <p:cNvPr id="4" name="灯片编号占位符 3"/>
          <p:cNvSpPr>
            <a:spLocks noGrp="1"/>
          </p:cNvSpPr>
          <p:nvPr>
            <p:ph type="sldNum" sz="quarter" idx="12"/>
          </p:nvPr>
        </p:nvSpPr>
        <p:spPr/>
        <p:txBody>
          <a:bodyPr/>
          <a:lstStyle/>
          <a:p>
            <a:fld id="{16A48803-92E7-48E1-8F77-D9D1F5B54E39}" type="slidenum">
              <a:rPr lang="zh-CN" altLang="en-US" smtClean="0"/>
              <a:t>19</a:t>
            </a:fld>
            <a:endParaRPr lang="zh-CN" altLang="en-US"/>
          </a:p>
        </p:txBody>
      </p:sp>
    </p:spTree>
    <p:extLst>
      <p:ext uri="{BB962C8B-B14F-4D97-AF65-F5344CB8AC3E}">
        <p14:creationId xmlns:p14="http://schemas.microsoft.com/office/powerpoint/2010/main" val="752650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Background</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323528" y="1059582"/>
            <a:ext cx="8363272" cy="1368152"/>
          </a:xfrm>
        </p:spPr>
        <p:txBody>
          <a:bodyPr>
            <a:normAutofit fontScale="85000" lnSpcReduction="10000"/>
          </a:bodyPr>
          <a:lstStyle/>
          <a:p>
            <a:pPr>
              <a:lnSpc>
                <a:spcPct val="120000"/>
              </a:lnSpc>
            </a:pPr>
            <a:r>
              <a:rPr lang="en-US" altLang="zh-CN" sz="2400" dirty="0" smtClean="0"/>
              <a:t>Failures become commonplace in distributed </a:t>
            </a:r>
            <a:r>
              <a:rPr lang="en-US" altLang="zh-CN" sz="2400" dirty="0"/>
              <a:t>s</a:t>
            </a:r>
            <a:r>
              <a:rPr lang="en-US" altLang="zh-CN" sz="2400" dirty="0" smtClean="0"/>
              <a:t>torage systems</a:t>
            </a:r>
          </a:p>
          <a:p>
            <a:pPr lvl="1">
              <a:lnSpc>
                <a:spcPct val="120000"/>
              </a:lnSpc>
              <a:buFont typeface="Wingdings" pitchFamily="2" charset="2"/>
              <a:buChar char="p"/>
            </a:pPr>
            <a:r>
              <a:rPr lang="en-US" altLang="zh-CN" sz="2100" dirty="0" smtClean="0"/>
              <a:t>Different levels: sector fault </a:t>
            </a:r>
            <a:r>
              <a:rPr lang="en-US" altLang="zh-CN" sz="2100" dirty="0" smtClean="0">
                <a:sym typeface="Wingdings" pitchFamily="2" charset="2"/>
              </a:rPr>
              <a:t> device corruption  node failure  DC disaster</a:t>
            </a:r>
          </a:p>
          <a:p>
            <a:pPr lvl="1">
              <a:lnSpc>
                <a:spcPct val="120000"/>
              </a:lnSpc>
              <a:buFont typeface="Wingdings" pitchFamily="2" charset="2"/>
              <a:buChar char="p"/>
            </a:pPr>
            <a:r>
              <a:rPr lang="en-US" altLang="zh-CN" sz="2100" dirty="0" smtClean="0">
                <a:sym typeface="Wingdings" pitchFamily="2" charset="2"/>
              </a:rPr>
              <a:t>Different patterns: single failure, concurrent failures</a:t>
            </a:r>
            <a:endParaRPr lang="en-US" altLang="zh-CN" sz="2100"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852" y="3715894"/>
            <a:ext cx="3677394" cy="1313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圆角矩形 4"/>
          <p:cNvSpPr/>
          <p:nvPr/>
        </p:nvSpPr>
        <p:spPr>
          <a:xfrm>
            <a:off x="6382770" y="3895914"/>
            <a:ext cx="1656184" cy="9539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sz="2000" b="1" dirty="0" smtClean="0">
                <a:solidFill>
                  <a:schemeClr val="tx1"/>
                </a:solidFill>
              </a:rPr>
              <a:t>A stripe of (k=4, m=2) erasure code</a:t>
            </a:r>
            <a:endParaRPr lang="en-US" altLang="zh-CN" sz="2000" b="1" dirty="0">
              <a:solidFill>
                <a:schemeClr val="tx1"/>
              </a:solidFill>
            </a:endParaRPr>
          </a:p>
        </p:txBody>
      </p:sp>
      <p:sp>
        <p:nvSpPr>
          <p:cNvPr id="6" name="内容占位符 2"/>
          <p:cNvSpPr txBox="1">
            <a:spLocks/>
          </p:cNvSpPr>
          <p:nvPr/>
        </p:nvSpPr>
        <p:spPr>
          <a:xfrm>
            <a:off x="323528" y="2355726"/>
            <a:ext cx="8568952" cy="13321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sz="2000" dirty="0"/>
              <a:t>Erasure coding</a:t>
            </a:r>
          </a:p>
          <a:p>
            <a:pPr lvl="1">
              <a:buFont typeface="Wingdings" pitchFamily="2" charset="2"/>
              <a:buChar char="p"/>
            </a:pPr>
            <a:r>
              <a:rPr lang="en-US" altLang="zh-CN" sz="1800" dirty="0" smtClean="0"/>
              <a:t>Encode </a:t>
            </a:r>
            <a:r>
              <a:rPr lang="en-US" altLang="zh-CN" sz="1800" i="1" dirty="0"/>
              <a:t>k</a:t>
            </a:r>
            <a:r>
              <a:rPr lang="en-US" altLang="zh-CN" sz="1800" dirty="0"/>
              <a:t> data chunks and obtain </a:t>
            </a:r>
            <a:r>
              <a:rPr lang="en-US" altLang="zh-CN" sz="1800" i="1" dirty="0"/>
              <a:t>m</a:t>
            </a:r>
            <a:r>
              <a:rPr lang="en-US" altLang="zh-CN" sz="1800" dirty="0"/>
              <a:t> parity </a:t>
            </a:r>
            <a:r>
              <a:rPr lang="en-US" altLang="zh-CN" sz="1800" dirty="0" smtClean="0"/>
              <a:t>chunks. These </a:t>
            </a:r>
            <a:r>
              <a:rPr lang="en-US" altLang="zh-CN" sz="1800" dirty="0" err="1" smtClean="0"/>
              <a:t>k+m</a:t>
            </a:r>
            <a:r>
              <a:rPr lang="en-US" altLang="zh-CN" sz="1800" dirty="0" smtClean="0"/>
              <a:t> chunks form a </a:t>
            </a:r>
            <a:r>
              <a:rPr lang="en-US" altLang="zh-CN" sz="1800" dirty="0" smtClean="0">
                <a:solidFill>
                  <a:srgbClr val="FF0000"/>
                </a:solidFill>
                <a:effectLst>
                  <a:outerShdw blurRad="38100" dist="38100" dir="2700000" algn="tl">
                    <a:srgbClr val="000000">
                      <a:alpha val="43137"/>
                    </a:srgbClr>
                  </a:outerShdw>
                </a:effectLst>
              </a:rPr>
              <a:t>stripe</a:t>
            </a:r>
            <a:r>
              <a:rPr lang="en-US" altLang="zh-CN" sz="1800" dirty="0" smtClean="0"/>
              <a:t> </a:t>
            </a:r>
            <a:endParaRPr lang="en-US" altLang="zh-CN" sz="1800" dirty="0"/>
          </a:p>
          <a:p>
            <a:pPr lvl="1">
              <a:buFont typeface="Wingdings" pitchFamily="2" charset="2"/>
              <a:buChar char="p"/>
            </a:pPr>
            <a:r>
              <a:rPr lang="en-US" altLang="zh-CN" sz="1800" dirty="0" smtClean="0"/>
              <a:t>Any </a:t>
            </a:r>
            <a:r>
              <a:rPr lang="en-US" altLang="zh-CN" sz="1800" i="1" dirty="0"/>
              <a:t>k</a:t>
            </a:r>
            <a:r>
              <a:rPr lang="en-US" altLang="zh-CN" sz="1800" dirty="0"/>
              <a:t> chunks </a:t>
            </a:r>
            <a:r>
              <a:rPr lang="en-US" altLang="zh-CN" sz="1800" dirty="0" smtClean="0"/>
              <a:t>can recover </a:t>
            </a:r>
            <a:r>
              <a:rPr lang="en-US" altLang="zh-CN" sz="1800" dirty="0"/>
              <a:t>no more than </a:t>
            </a:r>
            <a:r>
              <a:rPr lang="en-US" altLang="zh-CN" sz="1800" i="1" dirty="0"/>
              <a:t>m</a:t>
            </a:r>
            <a:r>
              <a:rPr lang="en-US" altLang="zh-CN" sz="1800" dirty="0"/>
              <a:t> failures (</a:t>
            </a:r>
            <a:r>
              <a:rPr lang="en-US" altLang="zh-CN" sz="1800" dirty="0">
                <a:solidFill>
                  <a:srgbClr val="FF0000"/>
                </a:solidFill>
                <a:effectLst>
                  <a:outerShdw blurRad="38100" dist="38100" dir="2700000" algn="tl">
                    <a:srgbClr val="000000">
                      <a:alpha val="43137"/>
                    </a:srgbClr>
                  </a:outerShdw>
                </a:effectLst>
              </a:rPr>
              <a:t>MDS property</a:t>
            </a:r>
            <a:r>
              <a:rPr lang="en-US" altLang="zh-CN" sz="1800" dirty="0"/>
              <a:t>)</a:t>
            </a:r>
            <a:endParaRPr lang="zh-CN" altLang="en-US" sz="1800" dirty="0"/>
          </a:p>
        </p:txBody>
      </p:sp>
      <p:sp>
        <p:nvSpPr>
          <p:cNvPr id="8" name="灯片编号占位符 7"/>
          <p:cNvSpPr>
            <a:spLocks noGrp="1"/>
          </p:cNvSpPr>
          <p:nvPr>
            <p:ph type="sldNum" sz="quarter" idx="12"/>
          </p:nvPr>
        </p:nvSpPr>
        <p:spPr/>
        <p:txBody>
          <a:bodyPr/>
          <a:lstStyle/>
          <a:p>
            <a:fld id="{16A48803-92E7-48E1-8F77-D9D1F5B54E39}" type="slidenum">
              <a:rPr lang="zh-CN" altLang="en-US" smtClean="0"/>
              <a:t>2</a:t>
            </a:fld>
            <a:endParaRPr lang="zh-CN" altLang="en-US"/>
          </a:p>
        </p:txBody>
      </p:sp>
    </p:spTree>
    <p:extLst>
      <p:ext uri="{BB962C8B-B14F-4D97-AF65-F5344CB8AC3E}">
        <p14:creationId xmlns:p14="http://schemas.microsoft.com/office/powerpoint/2010/main" val="139134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434" y="1246276"/>
            <a:ext cx="8532440"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Additional I/</a:t>
            </a:r>
            <a:r>
              <a:rPr lang="en-US" altLang="zh-CN" sz="3600" b="1" dirty="0" err="1" smtClean="0">
                <a:effectLst>
                  <a:outerShdw blurRad="38100" dist="38100" dir="2700000" algn="tl">
                    <a:srgbClr val="000000">
                      <a:alpha val="43137"/>
                    </a:srgbClr>
                  </a:outerShdw>
                </a:effectLst>
              </a:rPr>
              <a:t>Os</a:t>
            </a:r>
            <a:r>
              <a:rPr lang="en-US" altLang="zh-CN" sz="3600" b="1" dirty="0" smtClean="0">
                <a:effectLst>
                  <a:outerShdw blurRad="38100" dist="38100" dir="2700000" algn="tl">
                    <a:srgbClr val="000000">
                      <a:alpha val="43137"/>
                    </a:srgbClr>
                  </a:outerShdw>
                </a:effectLst>
              </a:rPr>
              <a:t> in Degraded Reads</a:t>
            </a:r>
            <a:endParaRPr lang="zh-CN" altLang="en-US" sz="3600" b="1" dirty="0">
              <a:effectLst>
                <a:outerShdw blurRad="38100" dist="38100" dir="2700000" algn="tl">
                  <a:srgbClr val="000000">
                    <a:alpha val="43137"/>
                  </a:srgbClr>
                </a:outerShdw>
              </a:effectLst>
            </a:endParaRPr>
          </a:p>
        </p:txBody>
      </p:sp>
      <p:sp>
        <p:nvSpPr>
          <p:cNvPr id="7" name="圆角矩形 6"/>
          <p:cNvSpPr/>
          <p:nvPr/>
        </p:nvSpPr>
        <p:spPr>
          <a:xfrm>
            <a:off x="3059832" y="3770151"/>
            <a:ext cx="5711042" cy="127560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buFont typeface="Wingdings" pitchFamily="2" charset="2"/>
              <a:buChar char="p"/>
            </a:pPr>
            <a:r>
              <a:rPr lang="en-US" altLang="zh-CN" sz="2000" b="1" dirty="0" smtClean="0">
                <a:solidFill>
                  <a:schemeClr val="tx1"/>
                </a:solidFill>
              </a:rPr>
              <a:t>CASO can even decrease 4.2% of additional I/</a:t>
            </a:r>
            <a:r>
              <a:rPr lang="en-US" altLang="zh-CN" sz="2000" b="1" dirty="0" err="1" smtClean="0">
                <a:solidFill>
                  <a:schemeClr val="tx1"/>
                </a:solidFill>
              </a:rPr>
              <a:t>Os</a:t>
            </a:r>
            <a:r>
              <a:rPr lang="en-US" altLang="zh-CN" sz="2000" b="1" dirty="0" smtClean="0">
                <a:solidFill>
                  <a:schemeClr val="tx1"/>
                </a:solidFill>
              </a:rPr>
              <a:t> on average for the selected workloads</a:t>
            </a:r>
            <a:endParaRPr lang="en-US" altLang="zh-CN" sz="2000" b="1" dirty="0">
              <a:solidFill>
                <a:schemeClr val="tx1"/>
              </a:solidFill>
            </a:endParaRPr>
          </a:p>
        </p:txBody>
      </p:sp>
      <p:sp>
        <p:nvSpPr>
          <p:cNvPr id="5" name="圆角矩形 4"/>
          <p:cNvSpPr/>
          <p:nvPr/>
        </p:nvSpPr>
        <p:spPr>
          <a:xfrm>
            <a:off x="172249" y="3939902"/>
            <a:ext cx="2599551" cy="93610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Font typeface="Wingdings" pitchFamily="2" charset="2"/>
              <a:buChar char="p"/>
            </a:pPr>
            <a:r>
              <a:rPr lang="en-US" altLang="zh-CN" dirty="0" smtClean="0">
                <a:solidFill>
                  <a:srgbClr val="002060"/>
                </a:solidFill>
              </a:rPr>
              <a:t>Analysis ratio: 0.5</a:t>
            </a:r>
          </a:p>
          <a:p>
            <a:pPr marL="285750" lvl="1" indent="-285750">
              <a:buFont typeface="Wingdings" pitchFamily="2" charset="2"/>
              <a:buChar char="p"/>
            </a:pPr>
            <a:r>
              <a:rPr lang="en-US" altLang="zh-CN" dirty="0" smtClean="0">
                <a:solidFill>
                  <a:srgbClr val="002060"/>
                </a:solidFill>
              </a:rPr>
              <a:t>Chunk size: 4KB</a:t>
            </a:r>
          </a:p>
          <a:p>
            <a:pPr marL="285750" lvl="1" indent="-285750">
              <a:buFont typeface="Wingdings" pitchFamily="2" charset="2"/>
              <a:buChar char="p"/>
            </a:pPr>
            <a:r>
              <a:rPr lang="en-US" altLang="zh-CN" dirty="0" smtClean="0">
                <a:solidFill>
                  <a:srgbClr val="002060"/>
                </a:solidFill>
              </a:rPr>
              <a:t>Three configurations </a:t>
            </a:r>
            <a:endParaRPr lang="en-US" altLang="zh-CN" dirty="0">
              <a:solidFill>
                <a:srgbClr val="002060"/>
              </a:solidFill>
            </a:endParaRPr>
          </a:p>
        </p:txBody>
      </p:sp>
      <p:sp>
        <p:nvSpPr>
          <p:cNvPr id="4" name="灯片编号占位符 3"/>
          <p:cNvSpPr>
            <a:spLocks noGrp="1"/>
          </p:cNvSpPr>
          <p:nvPr>
            <p:ph type="sldNum" sz="quarter" idx="12"/>
          </p:nvPr>
        </p:nvSpPr>
        <p:spPr/>
        <p:txBody>
          <a:bodyPr/>
          <a:lstStyle/>
          <a:p>
            <a:fld id="{16A48803-92E7-48E1-8F77-D9D1F5B54E39}" type="slidenum">
              <a:rPr lang="zh-CN" altLang="en-US" smtClean="0"/>
              <a:t>20</a:t>
            </a:fld>
            <a:endParaRPr lang="zh-CN" altLang="en-US"/>
          </a:p>
        </p:txBody>
      </p:sp>
    </p:spTree>
    <p:extLst>
      <p:ext uri="{BB962C8B-B14F-4D97-AF65-F5344CB8AC3E}">
        <p14:creationId xmlns:p14="http://schemas.microsoft.com/office/powerpoint/2010/main" val="6514253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Conclusion</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lnSpcReduction="10000"/>
          </a:bodyPr>
          <a:lstStyle/>
          <a:p>
            <a:r>
              <a:rPr lang="en-US" altLang="zh-CN" sz="2400" u="sng" dirty="0" smtClean="0">
                <a:effectLst>
                  <a:outerShdw blurRad="38100" dist="38100" dir="2700000" algn="tl">
                    <a:srgbClr val="000000">
                      <a:alpha val="43137"/>
                    </a:srgbClr>
                  </a:outerShdw>
                </a:effectLst>
              </a:rPr>
              <a:t>[Contributions] </a:t>
            </a:r>
            <a:r>
              <a:rPr lang="en-US" altLang="zh-CN" sz="2400" dirty="0" smtClean="0"/>
              <a:t>Correlation-Aware Stripe Organization</a:t>
            </a:r>
          </a:p>
          <a:p>
            <a:pPr lvl="1">
              <a:buFont typeface="Wingdings" pitchFamily="2" charset="2"/>
              <a:buChar char="p"/>
            </a:pPr>
            <a:r>
              <a:rPr lang="en-US" altLang="zh-CN" sz="2000" dirty="0" smtClean="0"/>
              <a:t> Data classification: Correlated and uncorrelated data chunks </a:t>
            </a:r>
          </a:p>
          <a:p>
            <a:pPr lvl="1">
              <a:buFont typeface="Wingdings" pitchFamily="2" charset="2"/>
              <a:buChar char="p"/>
            </a:pPr>
            <a:r>
              <a:rPr lang="en-US" altLang="zh-CN" sz="2000" dirty="0"/>
              <a:t> </a:t>
            </a:r>
            <a:r>
              <a:rPr lang="en-US" altLang="zh-CN" sz="2000" dirty="0" smtClean="0"/>
              <a:t>Separate organization for different branches of data chunks </a:t>
            </a:r>
          </a:p>
          <a:p>
            <a:pPr lvl="1">
              <a:buFont typeface="Wingdings" pitchFamily="2" charset="2"/>
              <a:buChar char="p"/>
            </a:pPr>
            <a:endParaRPr lang="en-US" altLang="zh-CN" sz="2000" dirty="0"/>
          </a:p>
          <a:p>
            <a:r>
              <a:rPr lang="en-US" altLang="zh-CN" sz="2400" u="sng" dirty="0" smtClean="0">
                <a:effectLst>
                  <a:outerShdw blurRad="38100" dist="38100" dir="2700000" algn="tl">
                    <a:srgbClr val="000000">
                      <a:alpha val="43137"/>
                    </a:srgbClr>
                  </a:outerShdw>
                </a:effectLst>
              </a:rPr>
              <a:t>[Effectiveness] </a:t>
            </a:r>
            <a:r>
              <a:rPr lang="en-US" altLang="zh-CN" sz="2400" dirty="0" smtClean="0"/>
              <a:t>Improve partial stripe write performance, and does not downgrade the degraded read efficiency</a:t>
            </a:r>
          </a:p>
          <a:p>
            <a:endParaRPr lang="en-US" altLang="zh-CN" sz="2400" dirty="0"/>
          </a:p>
          <a:p>
            <a:r>
              <a:rPr lang="en-US" altLang="zh-CN" sz="2400" u="sng" dirty="0" smtClean="0">
                <a:effectLst>
                  <a:outerShdw blurRad="38100" dist="38100" dir="2700000" algn="tl">
                    <a:srgbClr val="000000">
                      <a:alpha val="43137"/>
                    </a:srgbClr>
                  </a:outerShdw>
                </a:effectLst>
              </a:rPr>
              <a:t>[Future Work]</a:t>
            </a:r>
            <a:r>
              <a:rPr lang="en-US" altLang="zh-CN" sz="2400" dirty="0" smtClean="0"/>
              <a:t> </a:t>
            </a:r>
            <a:r>
              <a:rPr lang="en-US" altLang="zh-CN" sz="2400" dirty="0"/>
              <a:t>E</a:t>
            </a:r>
            <a:r>
              <a:rPr lang="en-US" altLang="zh-CN" sz="2400" dirty="0" smtClean="0"/>
              <a:t>xpect more findings of CASO for the workloads, in which the correlated data chunks are read-only and non-sequential</a:t>
            </a:r>
          </a:p>
          <a:p>
            <a:pPr marL="628650" lvl="1" indent="-171450">
              <a:buFont typeface="Wingdings" pitchFamily="2" charset="2"/>
              <a:buChar char="p"/>
            </a:pPr>
            <a:endParaRPr lang="en-US" altLang="zh-CN" dirty="0"/>
          </a:p>
          <a:p>
            <a:pPr marL="1771650" lvl="4" indent="0">
              <a:buNone/>
            </a:pPr>
            <a:endParaRPr lang="en-US" altLang="zh-CN" sz="1200" dirty="0" smtClean="0"/>
          </a:p>
          <a:p>
            <a:pPr marL="1771650" lvl="4" indent="0">
              <a:buNone/>
            </a:pPr>
            <a:endParaRPr lang="en-US" altLang="zh-CN" sz="1200" dirty="0" smtClean="0"/>
          </a:p>
          <a:p>
            <a:pPr lvl="4">
              <a:buFont typeface="Wingdings" pitchFamily="2" charset="2"/>
              <a:buChar char="p"/>
            </a:pPr>
            <a:endParaRPr lang="en-US" altLang="zh-CN" sz="1200" dirty="0" smtClean="0"/>
          </a:p>
          <a:p>
            <a:pPr marL="2228850" lvl="5" indent="0">
              <a:buNone/>
            </a:pPr>
            <a:endParaRPr lang="en-US" altLang="zh-CN" sz="1200" dirty="0"/>
          </a:p>
        </p:txBody>
      </p:sp>
      <p:sp>
        <p:nvSpPr>
          <p:cNvPr id="5" name="灯片编号占位符 4"/>
          <p:cNvSpPr>
            <a:spLocks noGrp="1"/>
          </p:cNvSpPr>
          <p:nvPr>
            <p:ph type="sldNum" sz="quarter" idx="12"/>
          </p:nvPr>
        </p:nvSpPr>
        <p:spPr/>
        <p:txBody>
          <a:bodyPr/>
          <a:lstStyle/>
          <a:p>
            <a:fld id="{16A48803-92E7-48E1-8F77-D9D1F5B54E39}" type="slidenum">
              <a:rPr lang="zh-CN" altLang="en-US" smtClean="0"/>
              <a:t>21</a:t>
            </a:fld>
            <a:endParaRPr lang="zh-CN" altLang="en-US"/>
          </a:p>
        </p:txBody>
      </p:sp>
    </p:spTree>
    <p:extLst>
      <p:ext uri="{BB962C8B-B14F-4D97-AF65-F5344CB8AC3E}">
        <p14:creationId xmlns:p14="http://schemas.microsoft.com/office/powerpoint/2010/main" val="21284155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zhirong\Downloads\questio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7100" y="1543050"/>
            <a:ext cx="3644900" cy="187642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zhirong\Downloads\thanks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974" y="1543050"/>
            <a:ext cx="4416427" cy="2047875"/>
          </a:xfrm>
          <a:prstGeom prst="rect">
            <a:avLst/>
          </a:prstGeom>
          <a:noFill/>
          <a:extLst>
            <a:ext uri="{909E8E84-426E-40DD-AFC4-6F175D3DCCD1}">
              <a14:hiddenFill xmlns:a14="http://schemas.microsoft.com/office/drawing/2010/main">
                <a:solidFill>
                  <a:srgbClr val="FFFFFF"/>
                </a:solidFill>
              </a14:hiddenFill>
            </a:ext>
          </a:extLst>
        </p:spPr>
      </p:pic>
      <p:sp>
        <p:nvSpPr>
          <p:cNvPr id="3" name="灯片编号占位符 2"/>
          <p:cNvSpPr>
            <a:spLocks noGrp="1"/>
          </p:cNvSpPr>
          <p:nvPr>
            <p:ph type="sldNum" sz="quarter" idx="12"/>
          </p:nvPr>
        </p:nvSpPr>
        <p:spPr/>
        <p:txBody>
          <a:bodyPr/>
          <a:lstStyle/>
          <a:p>
            <a:fld id="{16A48803-92E7-48E1-8F77-D9D1F5B54E39}" type="slidenum">
              <a:rPr lang="zh-CN" altLang="en-US" smtClean="0"/>
              <a:t>22</a:t>
            </a:fld>
            <a:endParaRPr lang="zh-CN" altLang="en-US"/>
          </a:p>
        </p:txBody>
      </p:sp>
    </p:spTree>
    <p:extLst>
      <p:ext uri="{BB962C8B-B14F-4D97-AF65-F5344CB8AC3E}">
        <p14:creationId xmlns:p14="http://schemas.microsoft.com/office/powerpoint/2010/main" val="3549719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Write Problem</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507288" cy="3942438"/>
          </a:xfrm>
        </p:spPr>
        <p:txBody>
          <a:bodyPr>
            <a:normAutofit/>
          </a:bodyPr>
          <a:lstStyle/>
          <a:p>
            <a:r>
              <a:rPr lang="en-US" altLang="zh-CN" sz="2800" dirty="0" smtClean="0"/>
              <a:t>EC downgraded writes (partial stripe writes) </a:t>
            </a:r>
          </a:p>
          <a:p>
            <a:endParaRPr lang="en-US" altLang="zh-CN" sz="2800" dirty="0"/>
          </a:p>
        </p:txBody>
      </p:sp>
      <p:sp>
        <p:nvSpPr>
          <p:cNvPr id="6" name="圆角矩形 5"/>
          <p:cNvSpPr/>
          <p:nvPr/>
        </p:nvSpPr>
        <p:spPr>
          <a:xfrm>
            <a:off x="547472" y="4702311"/>
            <a:ext cx="3880512" cy="41657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zh-CN" sz="2000" dirty="0" smtClean="0">
                <a:solidFill>
                  <a:schemeClr val="tx1"/>
                </a:solidFill>
              </a:rPr>
              <a:t>b. </a:t>
            </a:r>
            <a:r>
              <a:rPr lang="en-US" altLang="zh-CN" sz="2000" dirty="0" smtClean="0">
                <a:solidFill>
                  <a:srgbClr val="FF0000"/>
                </a:solidFill>
              </a:rPr>
              <a:t>Read old </a:t>
            </a:r>
            <a:r>
              <a:rPr lang="en-US" altLang="zh-CN" sz="2000" dirty="0">
                <a:solidFill>
                  <a:srgbClr val="FF0000"/>
                </a:solidFill>
              </a:rPr>
              <a:t>data </a:t>
            </a:r>
            <a:r>
              <a:rPr lang="en-US" altLang="zh-CN" sz="2000" dirty="0" smtClean="0">
                <a:solidFill>
                  <a:srgbClr val="FF0000"/>
                </a:solidFill>
              </a:rPr>
              <a:t>and parity </a:t>
            </a:r>
            <a:r>
              <a:rPr lang="en-US" altLang="zh-CN" sz="2000" dirty="0">
                <a:solidFill>
                  <a:srgbClr val="FF0000"/>
                </a:solidFill>
              </a:rPr>
              <a:t>chunks </a:t>
            </a:r>
            <a:r>
              <a:rPr lang="en-US" altLang="zh-CN" sz="2000" dirty="0" smtClean="0">
                <a:solidFill>
                  <a:srgbClr val="FF0000"/>
                </a:solidFill>
              </a:rPr>
              <a:t> </a:t>
            </a:r>
            <a:endParaRPr lang="en-US" altLang="zh-CN" sz="2000" dirty="0">
              <a:solidFill>
                <a:srgbClr val="FF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483" y="2512981"/>
            <a:ext cx="76866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2339752" y="2067694"/>
            <a:ext cx="667856" cy="5760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006864" y="2067694"/>
            <a:ext cx="667856" cy="5760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394419" y="3507854"/>
            <a:ext cx="613189" cy="57606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062274" y="3507854"/>
            <a:ext cx="612445" cy="57606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4966890" y="3507854"/>
            <a:ext cx="612445" cy="576064"/>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5579335" y="3507854"/>
            <a:ext cx="612445" cy="576064"/>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圆角矩形 18"/>
          <p:cNvSpPr/>
          <p:nvPr/>
        </p:nvSpPr>
        <p:spPr>
          <a:xfrm>
            <a:off x="513440" y="4256056"/>
            <a:ext cx="3482496" cy="47593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sz="2000" dirty="0" smtClean="0">
                <a:solidFill>
                  <a:schemeClr val="tx1"/>
                </a:solidFill>
              </a:rPr>
              <a:t>a. Two new data chunks arrive</a:t>
            </a:r>
            <a:endParaRPr lang="en-US" altLang="zh-CN" sz="2000" dirty="0">
              <a:solidFill>
                <a:schemeClr val="tx1"/>
              </a:solidFill>
            </a:endParaRPr>
          </a:p>
        </p:txBody>
      </p:sp>
      <p:sp>
        <p:nvSpPr>
          <p:cNvPr id="20" name="圆角矩形 19"/>
          <p:cNvSpPr/>
          <p:nvPr/>
        </p:nvSpPr>
        <p:spPr>
          <a:xfrm>
            <a:off x="4601344" y="4285732"/>
            <a:ext cx="3880512" cy="41657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zh-CN" sz="2000" dirty="0">
                <a:solidFill>
                  <a:schemeClr val="tx1"/>
                </a:solidFill>
              </a:rPr>
              <a:t>c</a:t>
            </a:r>
            <a:r>
              <a:rPr lang="en-US" altLang="zh-CN" sz="2000" dirty="0" smtClean="0">
                <a:solidFill>
                  <a:schemeClr val="tx1"/>
                </a:solidFill>
              </a:rPr>
              <a:t>. Compute new parity chunks</a:t>
            </a:r>
            <a:endParaRPr lang="en-US" altLang="zh-CN" sz="2000" dirty="0">
              <a:solidFill>
                <a:schemeClr val="tx1"/>
              </a:solidFill>
            </a:endParaRPr>
          </a:p>
        </p:txBody>
      </p:sp>
      <p:sp>
        <p:nvSpPr>
          <p:cNvPr id="5" name="右箭头 4"/>
          <p:cNvSpPr/>
          <p:nvPr/>
        </p:nvSpPr>
        <p:spPr>
          <a:xfrm>
            <a:off x="6804248" y="2222128"/>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7649304" y="2067694"/>
            <a:ext cx="667856"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8316416" y="2067694"/>
            <a:ext cx="667856"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圆角矩形 22"/>
          <p:cNvSpPr/>
          <p:nvPr/>
        </p:nvSpPr>
        <p:spPr>
          <a:xfrm>
            <a:off x="4594009" y="4702310"/>
            <a:ext cx="3880512" cy="41657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altLang="zh-CN" sz="2000" dirty="0" smtClean="0">
                <a:solidFill>
                  <a:schemeClr val="tx1"/>
                </a:solidFill>
              </a:rPr>
              <a:t>d. </a:t>
            </a:r>
            <a:r>
              <a:rPr lang="en-US" altLang="zh-CN" sz="2000" dirty="0" smtClean="0">
                <a:solidFill>
                  <a:srgbClr val="FF0000"/>
                </a:solidFill>
              </a:rPr>
              <a:t>Update</a:t>
            </a:r>
            <a:r>
              <a:rPr lang="en-US" altLang="zh-CN" sz="2000" dirty="0" smtClean="0">
                <a:solidFill>
                  <a:schemeClr val="tx1"/>
                </a:solidFill>
              </a:rPr>
              <a:t> </a:t>
            </a:r>
            <a:r>
              <a:rPr lang="en-US" altLang="zh-CN" sz="2000" dirty="0" smtClean="0">
                <a:solidFill>
                  <a:srgbClr val="00B050"/>
                </a:solidFill>
              </a:rPr>
              <a:t>the new data </a:t>
            </a:r>
            <a:r>
              <a:rPr lang="en-US" altLang="zh-CN" sz="2000" dirty="0" smtClean="0">
                <a:solidFill>
                  <a:schemeClr val="tx1"/>
                </a:solidFill>
              </a:rPr>
              <a:t>and </a:t>
            </a:r>
            <a:r>
              <a:rPr lang="en-US" altLang="zh-CN" sz="2000" dirty="0" smtClean="0">
                <a:solidFill>
                  <a:srgbClr val="FF0000"/>
                </a:solidFill>
              </a:rPr>
              <a:t>parity</a:t>
            </a:r>
            <a:r>
              <a:rPr lang="en-US" altLang="zh-CN" sz="2000" dirty="0" smtClean="0">
                <a:solidFill>
                  <a:schemeClr val="tx1"/>
                </a:solidFill>
              </a:rPr>
              <a:t> </a:t>
            </a:r>
            <a:endParaRPr lang="en-US" altLang="zh-CN" sz="2000" dirty="0">
              <a:solidFill>
                <a:schemeClr val="tx1"/>
              </a:solidFill>
            </a:endParaRPr>
          </a:p>
        </p:txBody>
      </p:sp>
      <p:sp>
        <p:nvSpPr>
          <p:cNvPr id="26" name="圆角矩形 25"/>
          <p:cNvSpPr/>
          <p:nvPr/>
        </p:nvSpPr>
        <p:spPr>
          <a:xfrm>
            <a:off x="1110874" y="3378778"/>
            <a:ext cx="7539470" cy="829737"/>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I/O amplification: </a:t>
            </a:r>
            <a:r>
              <a:rPr lang="en-US" altLang="zh-CN" sz="2000" b="1" dirty="0" smtClean="0">
                <a:solidFill>
                  <a:srgbClr val="FFFF00"/>
                </a:solidFill>
              </a:rPr>
              <a:t>Additional</a:t>
            </a:r>
            <a:r>
              <a:rPr lang="en-US" altLang="zh-CN" sz="2000" b="1" dirty="0" smtClean="0"/>
              <a:t> four reads and two writes needed to update parity chunks  </a:t>
            </a:r>
            <a:endParaRPr lang="zh-CN" altLang="en-US" sz="2000" b="1" dirty="0"/>
          </a:p>
        </p:txBody>
      </p:sp>
      <p:sp>
        <p:nvSpPr>
          <p:cNvPr id="7" name="圆角矩形 6"/>
          <p:cNvSpPr/>
          <p:nvPr/>
        </p:nvSpPr>
        <p:spPr>
          <a:xfrm>
            <a:off x="6045694" y="3504801"/>
            <a:ext cx="1190604" cy="30169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箭头连接符 27"/>
          <p:cNvCxnSpPr>
            <a:stCxn id="7" idx="2"/>
          </p:cNvCxnSpPr>
          <p:nvPr/>
        </p:nvCxnSpPr>
        <p:spPr>
          <a:xfrm>
            <a:off x="6640996" y="3806498"/>
            <a:ext cx="1243372" cy="100134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a:stCxn id="31" idx="2"/>
          </p:cNvCxnSpPr>
          <p:nvPr/>
        </p:nvCxnSpPr>
        <p:spPr>
          <a:xfrm flipH="1">
            <a:off x="2941673" y="3783829"/>
            <a:ext cx="2088620" cy="10103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圆角矩形 30"/>
          <p:cNvSpPr/>
          <p:nvPr/>
        </p:nvSpPr>
        <p:spPr>
          <a:xfrm>
            <a:off x="4454617" y="3504801"/>
            <a:ext cx="1151351" cy="2790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16A48803-92E7-48E1-8F77-D9D1F5B54E39}" type="slidenum">
              <a:rPr lang="zh-CN" altLang="en-US" smtClean="0"/>
              <a:t>3</a:t>
            </a:fld>
            <a:endParaRPr lang="zh-CN" altLang="en-US"/>
          </a:p>
        </p:txBody>
      </p:sp>
    </p:spTree>
    <p:extLst>
      <p:ext uri="{BB962C8B-B14F-4D97-AF65-F5344CB8AC3E}">
        <p14:creationId xmlns:p14="http://schemas.microsoft.com/office/powerpoint/2010/main" val="75103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2.5E-6 -2.96296E-6 L 0.16528 -0.27994 " pathEditMode="relative" rAng="0" ptsTypes="AA">
                                      <p:cBhvr>
                                        <p:cTn id="24" dur="2000" fill="hold"/>
                                        <p:tgtEl>
                                          <p:spTgt spid="9"/>
                                        </p:tgtEl>
                                        <p:attrNameLst>
                                          <p:attrName>ppt_x</p:attrName>
                                          <p:attrName>ppt_y</p:attrName>
                                        </p:attrNameLst>
                                      </p:cBhvr>
                                      <p:rCtr x="8264" y="-14012"/>
                                    </p:animMotion>
                                  </p:childTnLst>
                                </p:cTn>
                              </p:par>
                              <p:par>
                                <p:cTn id="25" presetID="42" presetClass="path" presetSubtype="0" accel="50000" decel="50000" fill="hold" grpId="0" nodeType="withEffect">
                                  <p:stCondLst>
                                    <p:cond delay="0"/>
                                  </p:stCondLst>
                                  <p:childTnLst>
                                    <p:animMotion origin="layout" path="M -2.77778E-6 -2.96296E-6 L 0.16302 -0.27994 " pathEditMode="relative" rAng="0" ptsTypes="AA">
                                      <p:cBhvr>
                                        <p:cTn id="26" dur="2000" fill="hold"/>
                                        <p:tgtEl>
                                          <p:spTgt spid="10"/>
                                        </p:tgtEl>
                                        <p:attrNameLst>
                                          <p:attrName>ppt_x</p:attrName>
                                          <p:attrName>ppt_y</p:attrName>
                                        </p:attrNameLst>
                                      </p:cBhvr>
                                      <p:rCtr x="8142" y="-14012"/>
                                    </p:animMotion>
                                  </p:childTnLst>
                                </p:cTn>
                              </p:par>
                              <p:par>
                                <p:cTn id="27" presetID="42" presetClass="path" presetSubtype="0" accel="50000" decel="50000" fill="hold" grpId="0" nodeType="withEffect">
                                  <p:stCondLst>
                                    <p:cond delay="0"/>
                                  </p:stCondLst>
                                  <p:childTnLst>
                                    <p:animMotion origin="layout" path="M 3.88889E-6 -2.96296E-6 L 0.04132 -0.27994 " pathEditMode="relative" rAng="0" ptsTypes="AA">
                                      <p:cBhvr>
                                        <p:cTn id="28" dur="2000" fill="hold"/>
                                        <p:tgtEl>
                                          <p:spTgt spid="13"/>
                                        </p:tgtEl>
                                        <p:attrNameLst>
                                          <p:attrName>ppt_x</p:attrName>
                                          <p:attrName>ppt_y</p:attrName>
                                        </p:attrNameLst>
                                      </p:cBhvr>
                                      <p:rCtr x="2066" y="-14012"/>
                                    </p:animMotion>
                                  </p:childTnLst>
                                </p:cTn>
                              </p:par>
                              <p:par>
                                <p:cTn id="29" presetID="42" presetClass="path" presetSubtype="0" accel="50000" decel="50000" fill="hold" grpId="0" nodeType="withEffect">
                                  <p:stCondLst>
                                    <p:cond delay="0"/>
                                  </p:stCondLst>
                                  <p:childTnLst>
                                    <p:animMotion origin="layout" path="M 3.61111E-6 -2.96296E-6 L 0.04548 -0.27994 " pathEditMode="relative" rAng="0" ptsTypes="AA">
                                      <p:cBhvr>
                                        <p:cTn id="30" dur="2000" fill="hold"/>
                                        <p:tgtEl>
                                          <p:spTgt spid="14"/>
                                        </p:tgtEl>
                                        <p:attrNameLst>
                                          <p:attrName>ppt_x</p:attrName>
                                          <p:attrName>ppt_y</p:attrName>
                                        </p:attrNameLst>
                                      </p:cBhvr>
                                      <p:rCtr x="2274" y="-14012"/>
                                    </p:animMotion>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500"/>
                                        <p:tgtEl>
                                          <p:spTgt spid="5"/>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path" presetSubtype="0" accel="50000" decel="50000" fill="hold" grpId="1" nodeType="clickEffect">
                                  <p:stCondLst>
                                    <p:cond delay="0"/>
                                  </p:stCondLst>
                                  <p:childTnLst>
                                    <p:animMotion origin="layout" path="M 4.16667E-6 -4.69136E-6 L 0.00225 0.27994 " pathEditMode="relative" rAng="0" ptsTypes="AA">
                                      <p:cBhvr>
                                        <p:cTn id="55" dur="2000" fill="hold"/>
                                        <p:tgtEl>
                                          <p:spTgt spid="8"/>
                                        </p:tgtEl>
                                        <p:attrNameLst>
                                          <p:attrName>ppt_x</p:attrName>
                                          <p:attrName>ppt_y</p:attrName>
                                        </p:attrNameLst>
                                      </p:cBhvr>
                                      <p:rCtr x="104" y="13981"/>
                                    </p:animMotion>
                                  </p:childTnLst>
                                </p:cTn>
                              </p:par>
                              <p:par>
                                <p:cTn id="56" presetID="42" presetClass="path" presetSubtype="0" accel="50000" decel="50000" fill="hold" grpId="1" nodeType="withEffect">
                                  <p:stCondLst>
                                    <p:cond delay="0"/>
                                  </p:stCondLst>
                                  <p:childTnLst>
                                    <p:animMotion origin="layout" path="M -1.11111E-6 3.95062E-6 L 0.00295 0.28024 " pathEditMode="relative" rAng="0" ptsTypes="AA">
                                      <p:cBhvr>
                                        <p:cTn id="57" dur="2000" fill="hold"/>
                                        <p:tgtEl>
                                          <p:spTgt spid="4"/>
                                        </p:tgtEl>
                                        <p:attrNameLst>
                                          <p:attrName>ppt_x</p:attrName>
                                          <p:attrName>ppt_y</p:attrName>
                                        </p:attrNameLst>
                                      </p:cBhvr>
                                      <p:rCtr x="139" y="14012"/>
                                    </p:animMotion>
                                  </p:childTnLst>
                                </p:cTn>
                              </p:par>
                              <p:par>
                                <p:cTn id="58" presetID="42" presetClass="path" presetSubtype="0" accel="50000" decel="50000" fill="hold" grpId="1" nodeType="withEffect">
                                  <p:stCondLst>
                                    <p:cond delay="0"/>
                                  </p:stCondLst>
                                  <p:childTnLst>
                                    <p:animMotion origin="layout" path="M 0.00191 3.95062E-6 L -0.30243 0.28024 " pathEditMode="relative" rAng="0" ptsTypes="AA">
                                      <p:cBhvr>
                                        <p:cTn id="59" dur="2000" fill="hold"/>
                                        <p:tgtEl>
                                          <p:spTgt spid="22"/>
                                        </p:tgtEl>
                                        <p:attrNameLst>
                                          <p:attrName>ppt_x</p:attrName>
                                          <p:attrName>ppt_y</p:attrName>
                                        </p:attrNameLst>
                                      </p:cBhvr>
                                      <p:rCtr x="-15226" y="14012"/>
                                    </p:animMotion>
                                  </p:childTnLst>
                                </p:cTn>
                              </p:par>
                              <p:par>
                                <p:cTn id="60" presetID="42" presetClass="path" presetSubtype="0" accel="50000" decel="50000" fill="hold" grpId="1" nodeType="withEffect">
                                  <p:stCondLst>
                                    <p:cond delay="0"/>
                                  </p:stCondLst>
                                  <p:childTnLst>
                                    <p:animMotion origin="layout" path="M -0.00208 3.95062E-6 L -0.29618 0.28024 " pathEditMode="relative" rAng="0" ptsTypes="AA">
                                      <p:cBhvr>
                                        <p:cTn id="61" dur="2000" fill="hold"/>
                                        <p:tgtEl>
                                          <p:spTgt spid="21"/>
                                        </p:tgtEl>
                                        <p:attrNameLst>
                                          <p:attrName>ppt_x</p:attrName>
                                          <p:attrName>ppt_y</p:attrName>
                                        </p:attrNameLst>
                                      </p:cBhvr>
                                      <p:rCtr x="-14705" y="14012"/>
                                    </p:animMotion>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500"/>
                                        <p:tgtEl>
                                          <p:spTgt spid="26"/>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500"/>
                                        <p:tgtEl>
                                          <p:spTgt spid="7"/>
                                        </p:tgtEl>
                                      </p:cBhvr>
                                    </p:animEffect>
                                  </p:childTnLst>
                                </p:cTn>
                              </p:par>
                              <p:par>
                                <p:cTn id="72" presetID="10" presetClass="entr" presetSubtype="0"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500"/>
                                        <p:tgtEl>
                                          <p:spTgt spid="28"/>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fade">
                                      <p:cBhvr>
                                        <p:cTn id="77" dur="500"/>
                                        <p:tgtEl>
                                          <p:spTgt spid="31"/>
                                        </p:tgtEl>
                                      </p:cBhvr>
                                    </p:animEffect>
                                  </p:childTnLst>
                                </p:cTn>
                              </p:par>
                              <p:par>
                                <p:cTn id="78" presetID="10" presetClass="entr" presetSubtype="0" fill="hold" nodeType="with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fade">
                                      <p:cBhvr>
                                        <p:cTn id="8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4" grpId="1" animBg="1"/>
      <p:bldP spid="8" grpId="0" animBg="1"/>
      <p:bldP spid="8" grpId="1" animBg="1"/>
      <p:bldP spid="9" grpId="0" animBg="1"/>
      <p:bldP spid="10" grpId="0" animBg="1"/>
      <p:bldP spid="13" grpId="0" animBg="1"/>
      <p:bldP spid="14" grpId="0" animBg="1"/>
      <p:bldP spid="19" grpId="0"/>
      <p:bldP spid="20" grpId="0"/>
      <p:bldP spid="5" grpId="0" animBg="1"/>
      <p:bldP spid="21" grpId="0" animBg="1"/>
      <p:bldP spid="21" grpId="1" animBg="1"/>
      <p:bldP spid="22" grpId="0" animBg="1"/>
      <p:bldP spid="22" grpId="1" animBg="1"/>
      <p:bldP spid="23" grpId="0"/>
      <p:bldP spid="26" grpId="0" animBg="1"/>
      <p:bldP spid="7" grpId="0" animBg="1"/>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Related Works</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r>
              <a:rPr lang="en-US" altLang="zh-CN" sz="2800" b="1" dirty="0" smtClean="0"/>
              <a:t>Existing works can be classified into </a:t>
            </a:r>
          </a:p>
          <a:p>
            <a:pPr lvl="1">
              <a:buFont typeface="Wingdings" pitchFamily="2" charset="2"/>
              <a:buChar char="p"/>
            </a:pPr>
            <a:r>
              <a:rPr lang="en-US" altLang="zh-CN" sz="2400" dirty="0" smtClean="0"/>
              <a:t>New erasure code designs </a:t>
            </a:r>
          </a:p>
          <a:p>
            <a:pPr lvl="1">
              <a:buFont typeface="Wingdings" pitchFamily="2" charset="2"/>
              <a:buChar char="p"/>
            </a:pPr>
            <a:r>
              <a:rPr lang="en-US" altLang="zh-CN" sz="2400" dirty="0" smtClean="0"/>
              <a:t>Placement design for XOR-based erasure codes </a:t>
            </a:r>
            <a:endParaRPr lang="en-US" altLang="zh-CN" sz="2400" dirty="0">
              <a:solidFill>
                <a:srgbClr val="C00000"/>
              </a:solidFill>
            </a:endParaRPr>
          </a:p>
          <a:p>
            <a:pPr lvl="1">
              <a:buFont typeface="Wingdings" pitchFamily="2" charset="2"/>
              <a:buChar char="p"/>
            </a:pPr>
            <a:r>
              <a:rPr lang="en-US" altLang="zh-CN" sz="2400" dirty="0" smtClean="0"/>
              <a:t>Parity-logging </a:t>
            </a:r>
            <a:endParaRPr lang="en-US" altLang="zh-CN" sz="2400" dirty="0" smtClean="0">
              <a:solidFill>
                <a:srgbClr val="C00000"/>
              </a:solidFill>
            </a:endParaRPr>
          </a:p>
          <a:p>
            <a:pPr lvl="1">
              <a:buFont typeface="Wingdings" pitchFamily="2" charset="2"/>
              <a:buChar char="p"/>
            </a:pPr>
            <a:r>
              <a:rPr lang="en-US" altLang="zh-CN" sz="2400" dirty="0" smtClean="0"/>
              <a:t>Read optimization in read-modify-write mode </a:t>
            </a:r>
            <a:endParaRPr lang="en-US" altLang="zh-CN" sz="2400" dirty="0" smtClean="0">
              <a:solidFill>
                <a:srgbClr val="C00000"/>
              </a:solidFill>
            </a:endParaRPr>
          </a:p>
          <a:p>
            <a:pPr marL="457200" lvl="1" indent="0">
              <a:buNone/>
            </a:pPr>
            <a:r>
              <a:rPr lang="en-US" altLang="zh-CN" sz="2400" dirty="0"/>
              <a:t> </a:t>
            </a:r>
            <a:r>
              <a:rPr lang="en-US" altLang="zh-CN" sz="2400" dirty="0" smtClean="0"/>
              <a:t>    </a:t>
            </a:r>
          </a:p>
          <a:p>
            <a:endParaRPr lang="en-US" altLang="zh-CN" sz="2800" dirty="0"/>
          </a:p>
          <a:p>
            <a:endParaRPr lang="en-US" altLang="zh-CN" sz="2800" dirty="0" smtClean="0"/>
          </a:p>
          <a:p>
            <a:endParaRPr lang="en-US" altLang="zh-CN" sz="2800" dirty="0"/>
          </a:p>
        </p:txBody>
      </p:sp>
      <p:sp>
        <p:nvSpPr>
          <p:cNvPr id="5" name="圆角矩形 4"/>
          <p:cNvSpPr/>
          <p:nvPr/>
        </p:nvSpPr>
        <p:spPr>
          <a:xfrm>
            <a:off x="849718" y="4083918"/>
            <a:ext cx="7025474" cy="829737"/>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Can we optimize partial stripe writes before stripe organization, by analyzing access characteristics ? </a:t>
            </a:r>
            <a:endParaRPr lang="zh-CN" altLang="en-US" sz="2000" b="1" dirty="0"/>
          </a:p>
        </p:txBody>
      </p:sp>
      <p:sp>
        <p:nvSpPr>
          <p:cNvPr id="6" name="圆角矩形 5"/>
          <p:cNvSpPr/>
          <p:nvPr/>
        </p:nvSpPr>
        <p:spPr>
          <a:xfrm>
            <a:off x="7081030" y="1451935"/>
            <a:ext cx="2232248" cy="97579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sz="2400" dirty="0">
                <a:solidFill>
                  <a:srgbClr val="FF0000"/>
                </a:solidFill>
              </a:rPr>
              <a:t>m</a:t>
            </a:r>
            <a:r>
              <a:rPr lang="en-US" altLang="zh-CN" sz="2400" dirty="0" smtClean="0">
                <a:solidFill>
                  <a:srgbClr val="FF0000"/>
                </a:solidFill>
              </a:rPr>
              <a:t>itigate parity updates</a:t>
            </a:r>
            <a:endParaRPr lang="en-US" altLang="zh-CN" sz="2400" dirty="0">
              <a:solidFill>
                <a:srgbClr val="FF0000"/>
              </a:solidFill>
            </a:endParaRPr>
          </a:p>
        </p:txBody>
      </p:sp>
      <p:sp>
        <p:nvSpPr>
          <p:cNvPr id="7" name="圆角矩形 6"/>
          <p:cNvSpPr/>
          <p:nvPr/>
        </p:nvSpPr>
        <p:spPr>
          <a:xfrm>
            <a:off x="849718" y="1563638"/>
            <a:ext cx="6336704" cy="86409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dirty="0"/>
          </a:p>
        </p:txBody>
      </p:sp>
      <p:sp>
        <p:nvSpPr>
          <p:cNvPr id="8" name="圆角矩形 7"/>
          <p:cNvSpPr/>
          <p:nvPr/>
        </p:nvSpPr>
        <p:spPr>
          <a:xfrm>
            <a:off x="7081030" y="2326645"/>
            <a:ext cx="2232248" cy="11015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US" altLang="zh-CN" sz="2400" dirty="0" smtClean="0">
                <a:solidFill>
                  <a:srgbClr val="00B050"/>
                </a:solidFill>
              </a:rPr>
              <a:t>fast read in next operations</a:t>
            </a:r>
            <a:endParaRPr lang="en-US" altLang="zh-CN" sz="2400" dirty="0">
              <a:solidFill>
                <a:srgbClr val="00B050"/>
              </a:solidFill>
            </a:endParaRPr>
          </a:p>
        </p:txBody>
      </p:sp>
      <p:sp>
        <p:nvSpPr>
          <p:cNvPr id="9" name="圆角矩形 8"/>
          <p:cNvSpPr/>
          <p:nvPr/>
        </p:nvSpPr>
        <p:spPr>
          <a:xfrm>
            <a:off x="849717" y="2493761"/>
            <a:ext cx="6336705" cy="795375"/>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dirty="0"/>
          </a:p>
        </p:txBody>
      </p:sp>
      <p:sp>
        <p:nvSpPr>
          <p:cNvPr id="4" name="圆角矩形 3"/>
          <p:cNvSpPr/>
          <p:nvPr/>
        </p:nvSpPr>
        <p:spPr>
          <a:xfrm>
            <a:off x="1578075" y="3428172"/>
            <a:ext cx="5485567" cy="48882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t>Optimizations after data is sealed into stripes </a:t>
            </a:r>
            <a:endParaRPr lang="zh-CN" altLang="en-US" sz="2000" b="1" dirty="0"/>
          </a:p>
        </p:txBody>
      </p:sp>
      <p:sp>
        <p:nvSpPr>
          <p:cNvPr id="11" name="灯片编号占位符 10"/>
          <p:cNvSpPr>
            <a:spLocks noGrp="1"/>
          </p:cNvSpPr>
          <p:nvPr>
            <p:ph type="sldNum" sz="quarter" idx="12"/>
          </p:nvPr>
        </p:nvSpPr>
        <p:spPr/>
        <p:txBody>
          <a:bodyPr/>
          <a:lstStyle/>
          <a:p>
            <a:fld id="{16A48803-92E7-48E1-8F77-D9D1F5B54E39}" type="slidenum">
              <a:rPr lang="zh-CN" altLang="en-US" smtClean="0"/>
              <a:t>4</a:t>
            </a:fld>
            <a:endParaRPr lang="zh-CN" altLang="en-US"/>
          </a:p>
        </p:txBody>
      </p:sp>
    </p:spTree>
    <p:extLst>
      <p:ext uri="{BB962C8B-B14F-4D97-AF65-F5344CB8AC3E}">
        <p14:creationId xmlns:p14="http://schemas.microsoft.com/office/powerpoint/2010/main" val="388209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63" y="1005577"/>
            <a:ext cx="5832648" cy="2646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圆角矩形 7"/>
          <p:cNvSpPr/>
          <p:nvPr/>
        </p:nvSpPr>
        <p:spPr>
          <a:xfrm>
            <a:off x="426936" y="3334680"/>
            <a:ext cx="729291" cy="3240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srgbClr val="FF0000"/>
                </a:solidFill>
              </a:rPr>
              <a:t>3.3%</a:t>
            </a:r>
            <a:endParaRPr lang="zh-CN" altLang="en-US" b="1" dirty="0">
              <a:solidFill>
                <a:srgbClr val="FF0000"/>
              </a:solidFill>
            </a:endParaRPr>
          </a:p>
        </p:txBody>
      </p:sp>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Trace Analysis</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endParaRPr lang="en-US" altLang="zh-CN" sz="2800" dirty="0"/>
          </a:p>
          <a:p>
            <a:endParaRPr lang="en-US" altLang="zh-CN" sz="2800" dirty="0" smtClean="0"/>
          </a:p>
          <a:p>
            <a:endParaRPr lang="en-US" altLang="zh-CN" sz="2800" dirty="0"/>
          </a:p>
        </p:txBody>
      </p:sp>
      <p:sp>
        <p:nvSpPr>
          <p:cNvPr id="4" name="圆角矩形 3"/>
          <p:cNvSpPr/>
          <p:nvPr/>
        </p:nvSpPr>
        <p:spPr>
          <a:xfrm>
            <a:off x="5747657" y="869008"/>
            <a:ext cx="3384376" cy="26462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b="1" dirty="0" smtClean="0">
                <a:solidFill>
                  <a:srgbClr val="C00000"/>
                </a:solidFill>
              </a:rPr>
              <a:t>Request Format</a:t>
            </a:r>
            <a:r>
              <a:rPr lang="en-US" altLang="zh-CN" b="1" dirty="0">
                <a:solidFill>
                  <a:srgbClr val="C00000"/>
                </a:solidFill>
              </a:rPr>
              <a:t>: </a:t>
            </a:r>
            <a:r>
              <a:rPr lang="en-US" altLang="zh-CN" dirty="0" smtClean="0">
                <a:solidFill>
                  <a:schemeClr val="tx1"/>
                </a:solidFill>
              </a:rPr>
              <a:t>read/write, access range, timestamp value</a:t>
            </a:r>
          </a:p>
          <a:p>
            <a:endParaRPr lang="en-US" altLang="zh-CN" dirty="0" smtClean="0">
              <a:solidFill>
                <a:srgbClr val="C00000"/>
              </a:solidFill>
            </a:endParaRPr>
          </a:p>
          <a:p>
            <a:r>
              <a:rPr lang="en-US" altLang="zh-CN" b="1" dirty="0" smtClean="0">
                <a:solidFill>
                  <a:srgbClr val="C00000"/>
                </a:solidFill>
              </a:rPr>
              <a:t>Rule: </a:t>
            </a:r>
            <a:r>
              <a:rPr lang="en-US" altLang="zh-CN" dirty="0" smtClean="0">
                <a:solidFill>
                  <a:schemeClr val="tx1"/>
                </a:solidFill>
              </a:rPr>
              <a:t>Two chunks are considered “</a:t>
            </a:r>
            <a:r>
              <a:rPr lang="en-US" altLang="zh-CN" dirty="0" smtClean="0">
                <a:solidFill>
                  <a:srgbClr val="C00000"/>
                </a:solidFill>
              </a:rPr>
              <a:t>correlated</a:t>
            </a:r>
            <a:r>
              <a:rPr lang="en-US" altLang="zh-CN" dirty="0" smtClean="0">
                <a:solidFill>
                  <a:schemeClr val="tx1"/>
                </a:solidFill>
              </a:rPr>
              <a:t>” if they are accessed within a timestamp value at least  </a:t>
            </a:r>
            <a:r>
              <a:rPr lang="en-US" altLang="zh-CN" dirty="0" smtClean="0">
                <a:solidFill>
                  <a:srgbClr val="C00000"/>
                </a:solidFill>
              </a:rPr>
              <a:t>twice</a:t>
            </a:r>
            <a:r>
              <a:rPr lang="en-US" altLang="zh-CN" dirty="0" smtClean="0">
                <a:solidFill>
                  <a:schemeClr val="tx1"/>
                </a:solidFill>
              </a:rPr>
              <a:t> </a:t>
            </a:r>
            <a:endParaRPr lang="zh-CN" altLang="en-US" dirty="0">
              <a:solidFill>
                <a:schemeClr val="tx1"/>
              </a:solidFill>
            </a:endParaRPr>
          </a:p>
        </p:txBody>
      </p:sp>
      <p:sp>
        <p:nvSpPr>
          <p:cNvPr id="6" name="圆角矩形 5"/>
          <p:cNvSpPr/>
          <p:nvPr/>
        </p:nvSpPr>
        <p:spPr>
          <a:xfrm>
            <a:off x="1522837" y="3651870"/>
            <a:ext cx="6177755" cy="63691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u="sng" dirty="0" smtClean="0"/>
              <a:t>Observation #1: </a:t>
            </a:r>
            <a:r>
              <a:rPr lang="en-US" altLang="zh-CN" sz="2000" dirty="0" smtClean="0"/>
              <a:t>Ratio of correlated data chunks varies significantly across workloads</a:t>
            </a:r>
            <a:endParaRPr lang="zh-CN" altLang="en-US" sz="2000" dirty="0"/>
          </a:p>
        </p:txBody>
      </p:sp>
      <p:sp>
        <p:nvSpPr>
          <p:cNvPr id="5" name="椭圆 4"/>
          <p:cNvSpPr/>
          <p:nvPr/>
        </p:nvSpPr>
        <p:spPr>
          <a:xfrm>
            <a:off x="539552" y="3065370"/>
            <a:ext cx="504056" cy="810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1115616" y="1383619"/>
            <a:ext cx="432048" cy="1080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539555" y="1464754"/>
            <a:ext cx="900703" cy="3240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srgbClr val="FF0000"/>
                </a:solidFill>
              </a:rPr>
              <a:t>98.2%</a:t>
            </a:r>
            <a:endParaRPr lang="zh-CN" altLang="en-US" b="1" dirty="0">
              <a:solidFill>
                <a:srgbClr val="FF0000"/>
              </a:solidFill>
            </a:endParaRPr>
          </a:p>
        </p:txBody>
      </p:sp>
      <p:sp>
        <p:nvSpPr>
          <p:cNvPr id="11" name="圆角矩形 10"/>
          <p:cNvSpPr/>
          <p:nvPr/>
        </p:nvSpPr>
        <p:spPr>
          <a:xfrm>
            <a:off x="1547666" y="4407954"/>
            <a:ext cx="6177755" cy="612067"/>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u="sng" dirty="0" smtClean="0"/>
              <a:t>Observation #2: </a:t>
            </a:r>
            <a:r>
              <a:rPr lang="en-US" altLang="zh-CN" sz="2000" dirty="0" smtClean="0"/>
              <a:t>Correlated data chunks receive large amount of data accesses</a:t>
            </a:r>
            <a:endParaRPr lang="zh-CN" altLang="en-US" sz="2000" dirty="0"/>
          </a:p>
        </p:txBody>
      </p:sp>
      <p:sp>
        <p:nvSpPr>
          <p:cNvPr id="12" name="椭圆 11"/>
          <p:cNvSpPr/>
          <p:nvPr/>
        </p:nvSpPr>
        <p:spPr>
          <a:xfrm>
            <a:off x="818171" y="1869672"/>
            <a:ext cx="432048" cy="1620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34666" y="1788790"/>
            <a:ext cx="869535" cy="3240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srgbClr val="FF0000"/>
                </a:solidFill>
              </a:rPr>
              <a:t>70.0%</a:t>
            </a:r>
            <a:endParaRPr lang="zh-CN" altLang="en-US" b="1" dirty="0">
              <a:solidFill>
                <a:srgbClr val="FF0000"/>
              </a:solidFill>
            </a:endParaRPr>
          </a:p>
        </p:txBody>
      </p:sp>
      <p:sp>
        <p:nvSpPr>
          <p:cNvPr id="14" name="椭圆 13"/>
          <p:cNvSpPr/>
          <p:nvPr/>
        </p:nvSpPr>
        <p:spPr>
          <a:xfrm>
            <a:off x="2987824" y="2517744"/>
            <a:ext cx="432048" cy="1620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2769083" y="2166705"/>
            <a:ext cx="869535" cy="3240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srgbClr val="FF0000"/>
                </a:solidFill>
              </a:rPr>
              <a:t>32.0%</a:t>
            </a:r>
            <a:endParaRPr lang="zh-CN" altLang="en-US" b="1" dirty="0">
              <a:solidFill>
                <a:srgbClr val="FF0000"/>
              </a:solidFill>
            </a:endParaRPr>
          </a:p>
        </p:txBody>
      </p:sp>
      <p:sp>
        <p:nvSpPr>
          <p:cNvPr id="16" name="灯片编号占位符 15"/>
          <p:cNvSpPr>
            <a:spLocks noGrp="1"/>
          </p:cNvSpPr>
          <p:nvPr>
            <p:ph type="sldNum" sz="quarter" idx="12"/>
          </p:nvPr>
        </p:nvSpPr>
        <p:spPr/>
        <p:txBody>
          <a:bodyPr/>
          <a:lstStyle/>
          <a:p>
            <a:fld id="{16A48803-92E7-48E1-8F77-D9D1F5B54E39}" type="slidenum">
              <a:rPr lang="zh-CN" altLang="en-US" smtClean="0"/>
              <a:t>5</a:t>
            </a:fld>
            <a:endParaRPr lang="zh-CN" altLang="en-US"/>
          </a:p>
        </p:txBody>
      </p:sp>
    </p:spTree>
    <p:extLst>
      <p:ext uri="{BB962C8B-B14F-4D97-AF65-F5344CB8AC3E}">
        <p14:creationId xmlns:p14="http://schemas.microsoft.com/office/powerpoint/2010/main" val="11843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Vertic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inVertical)">
                                      <p:cBhvr>
                                        <p:cTn id="34" dur="500"/>
                                        <p:tgtEl>
                                          <p:spTgt spid="13"/>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animBg="1"/>
      <p:bldP spid="5" grpId="0" animBg="1"/>
      <p:bldP spid="9" grpId="0" animBg="1"/>
      <p:bldP spid="10" grpId="0"/>
      <p:bldP spid="11" grpId="0" animBg="1"/>
      <p:bldP spid="12" grpId="0" animBg="1"/>
      <p:bldP spid="13" grpId="0"/>
      <p:bldP spid="14" grpId="0" animBg="1"/>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533" y="1497919"/>
            <a:ext cx="5184576"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Motivating Examples</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250450" y="1086585"/>
            <a:ext cx="8579296" cy="3942438"/>
          </a:xfrm>
        </p:spPr>
        <p:txBody>
          <a:bodyPr>
            <a:normAutofit/>
          </a:bodyPr>
          <a:lstStyle/>
          <a:p>
            <a:r>
              <a:rPr lang="en-US" altLang="zh-CN" sz="2400" b="1" dirty="0" smtClean="0"/>
              <a:t>What if the correlated data chunks are put into the same stripe?</a:t>
            </a:r>
          </a:p>
          <a:p>
            <a:endParaRPr lang="en-US" altLang="zh-CN" sz="2800" dirty="0"/>
          </a:p>
          <a:p>
            <a:endParaRPr lang="en-US" altLang="zh-CN" sz="2800" dirty="0" smtClean="0"/>
          </a:p>
          <a:p>
            <a:endParaRPr lang="en-US" altLang="zh-CN" sz="2800" dirty="0"/>
          </a:p>
        </p:txBody>
      </p:sp>
      <p:sp>
        <p:nvSpPr>
          <p:cNvPr id="6" name="圆角矩形 5"/>
          <p:cNvSpPr/>
          <p:nvPr/>
        </p:nvSpPr>
        <p:spPr>
          <a:xfrm>
            <a:off x="5436096" y="1822682"/>
            <a:ext cx="3600400" cy="971381"/>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u="sng" dirty="0" smtClean="0"/>
              <a:t>Baseline Stripe Organization. </a:t>
            </a:r>
            <a:r>
              <a:rPr lang="en-US" altLang="zh-CN" sz="2000" dirty="0" smtClean="0"/>
              <a:t>Updating D1 and D5 should access all the </a:t>
            </a:r>
            <a:r>
              <a:rPr lang="en-US" altLang="zh-CN" sz="2000" b="1" dirty="0" smtClean="0">
                <a:solidFill>
                  <a:srgbClr val="FFC000"/>
                </a:solidFill>
              </a:rPr>
              <a:t>four</a:t>
            </a:r>
            <a:r>
              <a:rPr lang="en-US" altLang="zh-CN" sz="2000" dirty="0" smtClean="0">
                <a:solidFill>
                  <a:srgbClr val="FFC000"/>
                </a:solidFill>
              </a:rPr>
              <a:t> </a:t>
            </a:r>
            <a:r>
              <a:rPr lang="en-US" altLang="zh-CN" sz="2000" dirty="0" smtClean="0"/>
              <a:t>parity chunks </a:t>
            </a:r>
            <a:endParaRPr lang="zh-CN" altLang="en-US" sz="2000" dirty="0"/>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448" y="3322688"/>
            <a:ext cx="4968552" cy="1236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圆角矩形 7"/>
          <p:cNvSpPr/>
          <p:nvPr/>
        </p:nvSpPr>
        <p:spPr>
          <a:xfrm>
            <a:off x="5436096" y="3509648"/>
            <a:ext cx="3600400" cy="103140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u="sng" dirty="0" smtClean="0"/>
              <a:t>New Stripe Organization. </a:t>
            </a:r>
            <a:r>
              <a:rPr lang="en-US" altLang="zh-CN" sz="2000" dirty="0" smtClean="0"/>
              <a:t>Updating D1 and D5 should access only </a:t>
            </a:r>
            <a:r>
              <a:rPr lang="en-US" altLang="zh-CN" sz="2000" b="1" dirty="0" smtClean="0">
                <a:solidFill>
                  <a:srgbClr val="FFC000"/>
                </a:solidFill>
              </a:rPr>
              <a:t>two</a:t>
            </a:r>
            <a:r>
              <a:rPr lang="en-US" altLang="zh-CN" sz="2000" dirty="0" smtClean="0"/>
              <a:t> parity chunks  </a:t>
            </a:r>
            <a:endParaRPr lang="zh-CN" altLang="en-US" sz="2000" dirty="0"/>
          </a:p>
        </p:txBody>
      </p:sp>
      <p:sp>
        <p:nvSpPr>
          <p:cNvPr id="9" name="圆角矩形 8"/>
          <p:cNvSpPr/>
          <p:nvPr/>
        </p:nvSpPr>
        <p:spPr>
          <a:xfrm>
            <a:off x="395536" y="2794063"/>
            <a:ext cx="4925573" cy="3780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dirty="0" smtClean="0">
                <a:solidFill>
                  <a:srgbClr val="C00000"/>
                </a:solidFill>
              </a:rPr>
              <a:t>D1 and D5 are placed across </a:t>
            </a:r>
            <a:r>
              <a:rPr lang="en-US" altLang="zh-CN" sz="2000" b="1" dirty="0" smtClean="0">
                <a:solidFill>
                  <a:srgbClr val="C00000"/>
                </a:solidFill>
              </a:rPr>
              <a:t>different</a:t>
            </a:r>
            <a:r>
              <a:rPr lang="en-US" altLang="zh-CN" sz="2000" dirty="0" smtClean="0">
                <a:solidFill>
                  <a:srgbClr val="C00000"/>
                </a:solidFill>
              </a:rPr>
              <a:t> stripes </a:t>
            </a:r>
            <a:endParaRPr lang="zh-CN" altLang="en-US" sz="2000" dirty="0">
              <a:solidFill>
                <a:srgbClr val="C00000"/>
              </a:solidFill>
            </a:endParaRPr>
          </a:p>
        </p:txBody>
      </p:sp>
      <p:sp>
        <p:nvSpPr>
          <p:cNvPr id="10" name="圆角矩形 9"/>
          <p:cNvSpPr/>
          <p:nvPr/>
        </p:nvSpPr>
        <p:spPr>
          <a:xfrm>
            <a:off x="395536" y="4541053"/>
            <a:ext cx="4925573" cy="3780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dirty="0" smtClean="0">
                <a:solidFill>
                  <a:srgbClr val="C00000"/>
                </a:solidFill>
              </a:rPr>
              <a:t>D1 and D5 are placed in the </a:t>
            </a:r>
            <a:r>
              <a:rPr lang="en-US" altLang="zh-CN" sz="2000" b="1" dirty="0" smtClean="0">
                <a:solidFill>
                  <a:srgbClr val="C00000"/>
                </a:solidFill>
              </a:rPr>
              <a:t>same</a:t>
            </a:r>
            <a:r>
              <a:rPr lang="en-US" altLang="zh-CN" sz="2000" dirty="0" smtClean="0">
                <a:solidFill>
                  <a:srgbClr val="C00000"/>
                </a:solidFill>
              </a:rPr>
              <a:t> stripe </a:t>
            </a:r>
            <a:endParaRPr lang="zh-CN" altLang="en-US" sz="2000" dirty="0">
              <a:solidFill>
                <a:srgbClr val="C00000"/>
              </a:solidFill>
            </a:endParaRPr>
          </a:p>
        </p:txBody>
      </p:sp>
      <p:sp>
        <p:nvSpPr>
          <p:cNvPr id="5" name="矩形 4"/>
          <p:cNvSpPr/>
          <p:nvPr/>
        </p:nvSpPr>
        <p:spPr>
          <a:xfrm>
            <a:off x="250450" y="1605931"/>
            <a:ext cx="5070659" cy="15661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37253" y="3286406"/>
            <a:ext cx="5070659" cy="16741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1522836" y="4102067"/>
            <a:ext cx="6177755" cy="84274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t>Finding: Putting correlated data into same stripe </a:t>
            </a:r>
            <a:br>
              <a:rPr lang="en-US" altLang="zh-CN" sz="2000" dirty="0" smtClean="0"/>
            </a:br>
            <a:r>
              <a:rPr lang="en-US" altLang="zh-CN" sz="2000" dirty="0" smtClean="0"/>
              <a:t>reduces parity updates</a:t>
            </a:r>
            <a:endParaRPr lang="zh-CN" altLang="en-US" sz="2000" dirty="0"/>
          </a:p>
        </p:txBody>
      </p:sp>
      <p:sp>
        <p:nvSpPr>
          <p:cNvPr id="7" name="灯片编号占位符 6"/>
          <p:cNvSpPr>
            <a:spLocks noGrp="1"/>
          </p:cNvSpPr>
          <p:nvPr>
            <p:ph type="sldNum" sz="quarter" idx="12"/>
          </p:nvPr>
        </p:nvSpPr>
        <p:spPr/>
        <p:txBody>
          <a:bodyPr/>
          <a:lstStyle/>
          <a:p>
            <a:fld id="{16A48803-92E7-48E1-8F77-D9D1F5B54E39}" type="slidenum">
              <a:rPr lang="zh-CN" altLang="en-US" smtClean="0"/>
              <a:t>6</a:t>
            </a:fld>
            <a:endParaRPr lang="zh-CN" altLang="en-US"/>
          </a:p>
        </p:txBody>
      </p:sp>
    </p:spTree>
    <p:extLst>
      <p:ext uri="{BB962C8B-B14F-4D97-AF65-F5344CB8AC3E}">
        <p14:creationId xmlns:p14="http://schemas.microsoft.com/office/powerpoint/2010/main" val="132744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500"/>
                                        <p:tgtEl>
                                          <p:spTgt spid="10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animEffect transition="in" filter="fade">
                                      <p:cBhvr>
                                        <p:cTn id="23" dur="500"/>
                                        <p:tgtEl>
                                          <p:spTgt spid="102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p:bldP spid="10" grpId="0"/>
      <p:bldP spid="5" grpId="0" animBg="1"/>
      <p:bldP spid="13"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Our Contribution</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r>
              <a:rPr lang="en-US" altLang="zh-CN" sz="2800" b="1" dirty="0" smtClean="0"/>
              <a:t>Correlated-Aware Stripe Organization (CASO)</a:t>
            </a:r>
          </a:p>
          <a:p>
            <a:pPr lvl="1">
              <a:buFont typeface="Wingdings" pitchFamily="2" charset="2"/>
              <a:buChar char="p"/>
            </a:pPr>
            <a:r>
              <a:rPr lang="en-US" altLang="zh-CN" sz="2400" b="1" dirty="0" smtClean="0"/>
              <a:t> </a:t>
            </a:r>
            <a:r>
              <a:rPr lang="en-US" altLang="zh-CN" sz="2400" dirty="0" smtClean="0"/>
              <a:t>Capture data correlation </a:t>
            </a:r>
          </a:p>
          <a:p>
            <a:pPr lvl="1">
              <a:buFont typeface="Wingdings" pitchFamily="2" charset="2"/>
              <a:buChar char="p"/>
            </a:pPr>
            <a:r>
              <a:rPr lang="en-US" altLang="zh-CN" sz="2400" dirty="0"/>
              <a:t> </a:t>
            </a:r>
            <a:r>
              <a:rPr lang="en-US" altLang="zh-CN" sz="2400" dirty="0" smtClean="0"/>
              <a:t>Different stripe organization methods for correlated and uncorrelated data</a:t>
            </a:r>
          </a:p>
          <a:p>
            <a:pPr lvl="2">
              <a:buFont typeface="Wingdings" pitchFamily="2" charset="2"/>
              <a:buChar char="Ø"/>
            </a:pPr>
            <a:r>
              <a:rPr lang="en-US" altLang="zh-CN" sz="2400" dirty="0" smtClean="0"/>
              <a:t> </a:t>
            </a:r>
            <a:r>
              <a:rPr lang="en-US" altLang="zh-CN" sz="2000" u="sng" dirty="0" smtClean="0"/>
              <a:t>Correlated data: </a:t>
            </a:r>
            <a:r>
              <a:rPr lang="en-US" altLang="zh-CN" sz="2000" dirty="0" smtClean="0"/>
              <a:t>correlation-aware stripe organization algorithm</a:t>
            </a:r>
          </a:p>
          <a:p>
            <a:pPr lvl="2">
              <a:buFont typeface="Wingdings" pitchFamily="2" charset="2"/>
              <a:buChar char="Ø"/>
            </a:pPr>
            <a:r>
              <a:rPr lang="en-US" altLang="zh-CN" sz="2000" u="sng" dirty="0"/>
              <a:t> </a:t>
            </a:r>
            <a:r>
              <a:rPr lang="en-US" altLang="zh-CN" sz="2000" u="sng" dirty="0" smtClean="0"/>
              <a:t>Uncorrelated data: </a:t>
            </a:r>
            <a:r>
              <a:rPr lang="en-US" altLang="zh-CN" sz="2000" dirty="0" smtClean="0"/>
              <a:t>organization in the round-robin fashion</a:t>
            </a:r>
          </a:p>
        </p:txBody>
      </p:sp>
      <p:sp>
        <p:nvSpPr>
          <p:cNvPr id="4" name="圆角矩形 3"/>
          <p:cNvSpPr/>
          <p:nvPr/>
        </p:nvSpPr>
        <p:spPr>
          <a:xfrm>
            <a:off x="467544" y="3795887"/>
            <a:ext cx="8568952" cy="114892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altLang="zh-CN" sz="2400" dirty="0" smtClean="0"/>
              <a:t>CASO reduces write time, thereby improving  system reliability </a:t>
            </a:r>
            <a:r>
              <a:rPr lang="en-US" altLang="zh-CN" sz="2400" dirty="0"/>
              <a:t>by reducing </a:t>
            </a:r>
            <a:r>
              <a:rPr lang="en-US" altLang="zh-CN" sz="2400" dirty="0" smtClean="0"/>
              <a:t>probability </a:t>
            </a:r>
            <a:r>
              <a:rPr lang="en-US" altLang="zh-CN" sz="2400" dirty="0"/>
              <a:t>of data vulnerability in </a:t>
            </a:r>
            <a:r>
              <a:rPr lang="en-US" altLang="zh-CN" sz="2400" dirty="0" smtClean="0"/>
              <a:t>writes </a:t>
            </a:r>
            <a:endParaRPr lang="en-US" altLang="zh-CN" sz="2800" dirty="0"/>
          </a:p>
        </p:txBody>
      </p:sp>
      <p:sp>
        <p:nvSpPr>
          <p:cNvPr id="6" name="灯片编号占位符 5"/>
          <p:cNvSpPr>
            <a:spLocks noGrp="1"/>
          </p:cNvSpPr>
          <p:nvPr>
            <p:ph type="sldNum" sz="quarter" idx="12"/>
          </p:nvPr>
        </p:nvSpPr>
        <p:spPr/>
        <p:txBody>
          <a:bodyPr/>
          <a:lstStyle/>
          <a:p>
            <a:fld id="{16A48803-92E7-48E1-8F77-D9D1F5B54E39}" type="slidenum">
              <a:rPr lang="zh-CN" altLang="en-US" smtClean="0"/>
              <a:t>7</a:t>
            </a:fld>
            <a:endParaRPr lang="zh-CN" altLang="en-US"/>
          </a:p>
        </p:txBody>
      </p:sp>
    </p:spTree>
    <p:extLst>
      <p:ext uri="{BB962C8B-B14F-4D97-AF65-F5344CB8AC3E}">
        <p14:creationId xmlns:p14="http://schemas.microsoft.com/office/powerpoint/2010/main" val="147271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Correlation Graph</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r>
              <a:rPr lang="en-US" altLang="zh-CN" sz="2800" b="1" dirty="0" smtClean="0"/>
              <a:t>Capture data correlation</a:t>
            </a:r>
          </a:p>
          <a:p>
            <a:pPr lvl="1">
              <a:buFont typeface="Wingdings" pitchFamily="2" charset="2"/>
              <a:buChar char="p"/>
            </a:pPr>
            <a:r>
              <a:rPr lang="en-US" altLang="zh-CN" sz="2400" b="1" dirty="0" smtClean="0"/>
              <a:t> </a:t>
            </a:r>
            <a:r>
              <a:rPr lang="en-US" altLang="zh-CN" sz="2400" dirty="0" smtClean="0"/>
              <a:t>Correlation Graph</a:t>
            </a:r>
          </a:p>
          <a:p>
            <a:pPr lvl="2">
              <a:buFont typeface="Wingdings" pitchFamily="2" charset="2"/>
              <a:buChar char="Ø"/>
            </a:pPr>
            <a:r>
              <a:rPr lang="en-US" altLang="zh-CN" sz="2000" dirty="0" smtClean="0"/>
              <a:t> Constructed over a set of correlated data chunks </a:t>
            </a:r>
          </a:p>
          <a:p>
            <a:pPr lvl="2">
              <a:buFont typeface="Wingdings" pitchFamily="2" charset="2"/>
              <a:buChar char="Ø"/>
            </a:pPr>
            <a:r>
              <a:rPr lang="en-US" altLang="zh-CN" sz="2000" dirty="0"/>
              <a:t> </a:t>
            </a:r>
            <a:r>
              <a:rPr lang="en-US" altLang="zh-CN" sz="2000" dirty="0" smtClean="0"/>
              <a:t>The weight between two chunks denotes the number of times when they are accessed together in a given time distance </a:t>
            </a:r>
          </a:p>
        </p:txBody>
      </p:sp>
      <p:sp>
        <p:nvSpPr>
          <p:cNvPr id="11" name="矩形 10"/>
          <p:cNvSpPr/>
          <p:nvPr/>
        </p:nvSpPr>
        <p:spPr>
          <a:xfrm>
            <a:off x="4423072" y="3246512"/>
            <a:ext cx="4536504" cy="16346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lphaLcPeriod"/>
            </a:pPr>
            <a:r>
              <a:rPr lang="en-US" altLang="zh-CN" sz="2000" dirty="0" smtClean="0">
                <a:solidFill>
                  <a:schemeClr val="tx1"/>
                </a:solidFill>
              </a:rPr>
              <a:t>D1 and D2 are correlated</a:t>
            </a:r>
          </a:p>
          <a:p>
            <a:pPr marL="342900" indent="-342900">
              <a:buAutoNum type="alphaLcPeriod"/>
            </a:pPr>
            <a:r>
              <a:rPr lang="en-US" altLang="zh-CN" sz="2000" dirty="0" smtClean="0">
                <a:solidFill>
                  <a:schemeClr val="tx1"/>
                </a:solidFill>
              </a:rPr>
              <a:t>Number of times when D1 and D2 are accessed together in a given time distance reaches two </a:t>
            </a:r>
          </a:p>
        </p:txBody>
      </p:sp>
      <p:sp>
        <p:nvSpPr>
          <p:cNvPr id="13" name="右箭头 12"/>
          <p:cNvSpPr/>
          <p:nvPr/>
        </p:nvSpPr>
        <p:spPr>
          <a:xfrm>
            <a:off x="3424379" y="3864373"/>
            <a:ext cx="79208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19" y="3203333"/>
            <a:ext cx="1078607" cy="1720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灯片编号占位符 4"/>
          <p:cNvSpPr>
            <a:spLocks noGrp="1"/>
          </p:cNvSpPr>
          <p:nvPr>
            <p:ph type="sldNum" sz="quarter" idx="12"/>
          </p:nvPr>
        </p:nvSpPr>
        <p:spPr/>
        <p:txBody>
          <a:bodyPr/>
          <a:lstStyle/>
          <a:p>
            <a:fld id="{16A48803-92E7-48E1-8F77-D9D1F5B54E39}" type="slidenum">
              <a:rPr lang="zh-CN" altLang="en-US" smtClean="0"/>
              <a:t>8</a:t>
            </a:fld>
            <a:endParaRPr lang="zh-CN" altLang="en-US"/>
          </a:p>
        </p:txBody>
      </p:sp>
    </p:spTree>
    <p:extLst>
      <p:ext uri="{BB962C8B-B14F-4D97-AF65-F5344CB8AC3E}">
        <p14:creationId xmlns:p14="http://schemas.microsoft.com/office/powerpoint/2010/main" val="1514924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1742614"/>
            <a:ext cx="2724150" cy="3032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normAutofit/>
          </a:bodyPr>
          <a:lstStyle/>
          <a:p>
            <a:r>
              <a:rPr lang="en-US" altLang="zh-CN" sz="3600" b="1" dirty="0" smtClean="0">
                <a:effectLst>
                  <a:outerShdw blurRad="38100" dist="38100" dir="2700000" algn="tl">
                    <a:srgbClr val="000000">
                      <a:alpha val="43137"/>
                    </a:srgbClr>
                  </a:outerShdw>
                </a:effectLst>
              </a:rPr>
              <a:t>Correlation Graph</a:t>
            </a:r>
            <a:endParaRPr lang="zh-CN" altLang="en-US" sz="3600" b="1" dirty="0">
              <a:effectLst>
                <a:outerShdw blurRad="38100" dist="38100" dir="2700000" algn="tl">
                  <a:srgbClr val="000000">
                    <a:alpha val="43137"/>
                  </a:srgbClr>
                </a:outerShdw>
              </a:effectLst>
            </a:endParaRPr>
          </a:p>
        </p:txBody>
      </p:sp>
      <p:sp>
        <p:nvSpPr>
          <p:cNvPr id="3" name="内容占位符 2"/>
          <p:cNvSpPr>
            <a:spLocks noGrp="1"/>
          </p:cNvSpPr>
          <p:nvPr>
            <p:ph idx="1"/>
          </p:nvPr>
        </p:nvSpPr>
        <p:spPr>
          <a:xfrm>
            <a:off x="457200" y="1059582"/>
            <a:ext cx="8229600" cy="3942438"/>
          </a:xfrm>
        </p:spPr>
        <p:txBody>
          <a:bodyPr>
            <a:normAutofit/>
          </a:bodyPr>
          <a:lstStyle/>
          <a:p>
            <a:r>
              <a:rPr lang="en-US" altLang="zh-CN" sz="2400" b="1" dirty="0" smtClean="0"/>
              <a:t>How to derive a correlation graph from an access stream?</a:t>
            </a:r>
          </a:p>
        </p:txBody>
      </p:sp>
      <p:sp>
        <p:nvSpPr>
          <p:cNvPr id="7" name="圆角矩形 6"/>
          <p:cNvSpPr/>
          <p:nvPr/>
        </p:nvSpPr>
        <p:spPr>
          <a:xfrm>
            <a:off x="1044864" y="2271230"/>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D1</a:t>
            </a:r>
            <a:endParaRPr lang="zh-CN" altLang="en-US" dirty="0"/>
          </a:p>
        </p:txBody>
      </p:sp>
      <p:sp>
        <p:nvSpPr>
          <p:cNvPr id="8" name="圆角矩形 7"/>
          <p:cNvSpPr/>
          <p:nvPr/>
        </p:nvSpPr>
        <p:spPr>
          <a:xfrm>
            <a:off x="1620928" y="2275256"/>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D2</a:t>
            </a:r>
            <a:endParaRPr lang="zh-CN" altLang="en-US" dirty="0"/>
          </a:p>
        </p:txBody>
      </p:sp>
      <p:sp>
        <p:nvSpPr>
          <p:cNvPr id="9" name="圆角矩形 8"/>
          <p:cNvSpPr/>
          <p:nvPr/>
        </p:nvSpPr>
        <p:spPr>
          <a:xfrm>
            <a:off x="2230860" y="2275256"/>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D3</a:t>
            </a:r>
            <a:endParaRPr lang="zh-CN" altLang="en-US" dirty="0"/>
          </a:p>
        </p:txBody>
      </p:sp>
      <p:sp>
        <p:nvSpPr>
          <p:cNvPr id="10" name="圆角矩形 9"/>
          <p:cNvSpPr/>
          <p:nvPr/>
        </p:nvSpPr>
        <p:spPr>
          <a:xfrm>
            <a:off x="1044864" y="2712010"/>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D1</a:t>
            </a:r>
            <a:endParaRPr lang="zh-CN" altLang="en-US" dirty="0"/>
          </a:p>
        </p:txBody>
      </p:sp>
      <p:sp>
        <p:nvSpPr>
          <p:cNvPr id="11" name="圆角矩形 10"/>
          <p:cNvSpPr/>
          <p:nvPr/>
        </p:nvSpPr>
        <p:spPr>
          <a:xfrm>
            <a:off x="1620928" y="2716036"/>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D4</a:t>
            </a:r>
            <a:endParaRPr lang="zh-CN" altLang="en-US" dirty="0"/>
          </a:p>
        </p:txBody>
      </p:sp>
      <p:sp>
        <p:nvSpPr>
          <p:cNvPr id="12" name="圆角矩形 11"/>
          <p:cNvSpPr/>
          <p:nvPr/>
        </p:nvSpPr>
        <p:spPr>
          <a:xfrm>
            <a:off x="2230860" y="2716036"/>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D5</a:t>
            </a:r>
            <a:endParaRPr lang="zh-CN" altLang="en-US" dirty="0"/>
          </a:p>
        </p:txBody>
      </p:sp>
      <p:sp>
        <p:nvSpPr>
          <p:cNvPr id="13" name="圆角矩形 12"/>
          <p:cNvSpPr/>
          <p:nvPr/>
        </p:nvSpPr>
        <p:spPr>
          <a:xfrm>
            <a:off x="1044864" y="3148416"/>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D1</a:t>
            </a:r>
            <a:endParaRPr lang="zh-CN" altLang="en-US" dirty="0"/>
          </a:p>
        </p:txBody>
      </p:sp>
      <p:sp>
        <p:nvSpPr>
          <p:cNvPr id="14" name="圆角矩形 13"/>
          <p:cNvSpPr/>
          <p:nvPr/>
        </p:nvSpPr>
        <p:spPr>
          <a:xfrm>
            <a:off x="1620928" y="3152442"/>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D2</a:t>
            </a:r>
            <a:endParaRPr lang="zh-CN" altLang="en-US" dirty="0"/>
          </a:p>
        </p:txBody>
      </p:sp>
      <p:sp>
        <p:nvSpPr>
          <p:cNvPr id="15" name="圆角矩形 14"/>
          <p:cNvSpPr/>
          <p:nvPr/>
        </p:nvSpPr>
        <p:spPr>
          <a:xfrm>
            <a:off x="2230860" y="3152442"/>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D3</a:t>
            </a:r>
            <a:endParaRPr lang="zh-CN" altLang="en-US" dirty="0"/>
          </a:p>
        </p:txBody>
      </p:sp>
      <p:sp>
        <p:nvSpPr>
          <p:cNvPr id="16" name="圆角矩形 15"/>
          <p:cNvSpPr/>
          <p:nvPr/>
        </p:nvSpPr>
        <p:spPr>
          <a:xfrm>
            <a:off x="2824486" y="3152442"/>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D4</a:t>
            </a:r>
            <a:endParaRPr lang="zh-CN" altLang="en-US" dirty="0"/>
          </a:p>
        </p:txBody>
      </p:sp>
      <p:sp>
        <p:nvSpPr>
          <p:cNvPr id="17" name="圆角矩形 16"/>
          <p:cNvSpPr/>
          <p:nvPr/>
        </p:nvSpPr>
        <p:spPr>
          <a:xfrm>
            <a:off x="3434418" y="3152442"/>
            <a:ext cx="5040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D5</a:t>
            </a:r>
            <a:endParaRPr lang="zh-CN" altLang="en-US" dirty="0"/>
          </a:p>
        </p:txBody>
      </p:sp>
      <p:sp>
        <p:nvSpPr>
          <p:cNvPr id="23" name="圆角矩形 22"/>
          <p:cNvSpPr/>
          <p:nvPr/>
        </p:nvSpPr>
        <p:spPr>
          <a:xfrm>
            <a:off x="377094" y="2270583"/>
            <a:ext cx="611559"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C00000"/>
                </a:solidFill>
              </a:rPr>
              <a:t>T</a:t>
            </a:r>
            <a:r>
              <a:rPr lang="en-US" altLang="zh-CN" dirty="0" smtClean="0">
                <a:solidFill>
                  <a:srgbClr val="C00000"/>
                </a:solidFill>
              </a:rPr>
              <a:t>D1</a:t>
            </a:r>
            <a:endParaRPr lang="zh-CN" altLang="en-US" dirty="0">
              <a:solidFill>
                <a:srgbClr val="C00000"/>
              </a:solidFill>
            </a:endParaRPr>
          </a:p>
        </p:txBody>
      </p:sp>
      <p:sp>
        <p:nvSpPr>
          <p:cNvPr id="24" name="圆角矩形 23"/>
          <p:cNvSpPr/>
          <p:nvPr/>
        </p:nvSpPr>
        <p:spPr>
          <a:xfrm>
            <a:off x="377094" y="2711015"/>
            <a:ext cx="611559"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C00000"/>
                </a:solidFill>
              </a:rPr>
              <a:t>T</a:t>
            </a:r>
            <a:r>
              <a:rPr lang="en-US" altLang="zh-CN" dirty="0" smtClean="0">
                <a:solidFill>
                  <a:srgbClr val="C00000"/>
                </a:solidFill>
              </a:rPr>
              <a:t>D2</a:t>
            </a:r>
            <a:endParaRPr lang="zh-CN" altLang="en-US" dirty="0">
              <a:solidFill>
                <a:srgbClr val="C00000"/>
              </a:solidFill>
            </a:endParaRPr>
          </a:p>
        </p:txBody>
      </p:sp>
      <p:sp>
        <p:nvSpPr>
          <p:cNvPr id="25" name="圆角矩形 24"/>
          <p:cNvSpPr/>
          <p:nvPr/>
        </p:nvSpPr>
        <p:spPr>
          <a:xfrm>
            <a:off x="377093" y="3152442"/>
            <a:ext cx="611559"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C00000"/>
                </a:solidFill>
              </a:rPr>
              <a:t>T</a:t>
            </a:r>
            <a:r>
              <a:rPr lang="en-US" altLang="zh-CN" dirty="0" smtClean="0">
                <a:solidFill>
                  <a:srgbClr val="C00000"/>
                </a:solidFill>
              </a:rPr>
              <a:t>D3</a:t>
            </a:r>
            <a:endParaRPr lang="zh-CN" altLang="en-US" dirty="0">
              <a:solidFill>
                <a:srgbClr val="C00000"/>
              </a:solidFill>
            </a:endParaRPr>
          </a:p>
        </p:txBody>
      </p:sp>
      <p:sp>
        <p:nvSpPr>
          <p:cNvPr id="4" name="圆角矩形 3"/>
          <p:cNvSpPr/>
          <p:nvPr/>
        </p:nvSpPr>
        <p:spPr>
          <a:xfrm>
            <a:off x="87073" y="1742614"/>
            <a:ext cx="3347345" cy="3250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lumMod val="95000"/>
                    <a:lumOff val="5000"/>
                  </a:schemeClr>
                </a:solidFill>
              </a:rPr>
              <a:t>Incoming Access Stream</a:t>
            </a:r>
            <a:endParaRPr lang="zh-CN" altLang="en-US" sz="2400" dirty="0">
              <a:solidFill>
                <a:schemeClr val="tx1">
                  <a:lumMod val="95000"/>
                  <a:lumOff val="5000"/>
                </a:schemeClr>
              </a:solidFill>
            </a:endParaRPr>
          </a:p>
        </p:txBody>
      </p:sp>
      <p:sp>
        <p:nvSpPr>
          <p:cNvPr id="20" name="椭圆 19"/>
          <p:cNvSpPr/>
          <p:nvPr/>
        </p:nvSpPr>
        <p:spPr>
          <a:xfrm>
            <a:off x="988651" y="2189210"/>
            <a:ext cx="1207085"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1017385" y="3076408"/>
            <a:ext cx="1207085"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6300192" y="2567337"/>
            <a:ext cx="301771" cy="29739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25"/>
          <p:cNvSpPr/>
          <p:nvPr/>
        </p:nvSpPr>
        <p:spPr>
          <a:xfrm>
            <a:off x="1044864" y="3675681"/>
            <a:ext cx="4601041" cy="146781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b="1" dirty="0" smtClean="0">
                <a:solidFill>
                  <a:srgbClr val="C00000"/>
                </a:solidFill>
              </a:rPr>
              <a:t>Rule: </a:t>
            </a:r>
            <a:r>
              <a:rPr lang="en-US" altLang="zh-CN" dirty="0" smtClean="0">
                <a:solidFill>
                  <a:schemeClr val="tx1"/>
                </a:solidFill>
              </a:rPr>
              <a:t>Two chunks are considered “</a:t>
            </a:r>
            <a:r>
              <a:rPr lang="en-US" altLang="zh-CN" dirty="0" smtClean="0">
                <a:solidFill>
                  <a:srgbClr val="C00000"/>
                </a:solidFill>
              </a:rPr>
              <a:t>correlated</a:t>
            </a:r>
            <a:r>
              <a:rPr lang="en-US" altLang="zh-CN" dirty="0" smtClean="0">
                <a:solidFill>
                  <a:schemeClr val="tx1"/>
                </a:solidFill>
              </a:rPr>
              <a:t>”, if the number of times when both of them are accessed within a given time distance at least </a:t>
            </a:r>
            <a:r>
              <a:rPr lang="en-US" altLang="zh-CN" dirty="0" smtClean="0">
                <a:solidFill>
                  <a:srgbClr val="FF0000"/>
                </a:solidFill>
              </a:rPr>
              <a:t>twice</a:t>
            </a:r>
            <a:r>
              <a:rPr lang="en-US" altLang="zh-CN" dirty="0">
                <a:solidFill>
                  <a:schemeClr val="tx1"/>
                </a:solidFill>
              </a:rPr>
              <a:t> </a:t>
            </a:r>
            <a:endParaRPr lang="zh-CN" altLang="en-US" dirty="0">
              <a:solidFill>
                <a:schemeClr val="tx1"/>
              </a:solidFill>
            </a:endParaRPr>
          </a:p>
        </p:txBody>
      </p:sp>
      <p:sp>
        <p:nvSpPr>
          <p:cNvPr id="6" name="灯片编号占位符 5"/>
          <p:cNvSpPr>
            <a:spLocks noGrp="1"/>
          </p:cNvSpPr>
          <p:nvPr>
            <p:ph type="sldNum" sz="quarter" idx="12"/>
          </p:nvPr>
        </p:nvSpPr>
        <p:spPr/>
        <p:txBody>
          <a:bodyPr/>
          <a:lstStyle/>
          <a:p>
            <a:fld id="{16A48803-92E7-48E1-8F77-D9D1F5B54E39}" type="slidenum">
              <a:rPr lang="zh-CN" altLang="en-US" smtClean="0"/>
              <a:t>9</a:t>
            </a:fld>
            <a:endParaRPr lang="zh-CN" altLang="en-US"/>
          </a:p>
        </p:txBody>
      </p:sp>
    </p:spTree>
    <p:extLst>
      <p:ext uri="{BB962C8B-B14F-4D97-AF65-F5344CB8AC3E}">
        <p14:creationId xmlns:p14="http://schemas.microsoft.com/office/powerpoint/2010/main" val="1066664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1487</TotalTime>
  <Words>2772</Words>
  <Application>Microsoft Office PowerPoint</Application>
  <PresentationFormat>全屏显示(16:9)</PresentationFormat>
  <Paragraphs>362</Paragraphs>
  <Slides>22</Slides>
  <Notes>21</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Correlation-Aware Stripe Organization for Efficient Writes in Erasure-Coded Storage Systems</vt:lpstr>
      <vt:lpstr>Background</vt:lpstr>
      <vt:lpstr>Write Problem</vt:lpstr>
      <vt:lpstr>Related Works</vt:lpstr>
      <vt:lpstr>Trace Analysis</vt:lpstr>
      <vt:lpstr>Motivating Examples</vt:lpstr>
      <vt:lpstr>Our Contribution</vt:lpstr>
      <vt:lpstr>Correlation Graph</vt:lpstr>
      <vt:lpstr>Correlation Graph</vt:lpstr>
      <vt:lpstr>Correlation Graph</vt:lpstr>
      <vt:lpstr>Stripe Organization for Correlated Data </vt:lpstr>
      <vt:lpstr>Stripe Organization for Correlated Data </vt:lpstr>
      <vt:lpstr>Stripe Organization for Correlated Data </vt:lpstr>
      <vt:lpstr>Stripe Organization for Uncorrelated Data </vt:lpstr>
      <vt:lpstr>Performance Evaluations</vt:lpstr>
      <vt:lpstr>Evaluation Method</vt:lpstr>
      <vt:lpstr>Impact of Different Parameters</vt:lpstr>
      <vt:lpstr>Impact of Analysis Ratios</vt:lpstr>
      <vt:lpstr>Average Write Speed</vt:lpstr>
      <vt:lpstr>Additional I/Os in Degraded Reads</vt:lpstr>
      <vt:lpstr>Conclusion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Correlation-Aware Stripe Organization for Efficient Writes in Erasure-Coded Storage Systems</dc:title>
  <dc:creator>Zhirong_Think</dc:creator>
  <cp:lastModifiedBy>Zhirong_Think</cp:lastModifiedBy>
  <cp:revision>571</cp:revision>
  <dcterms:created xsi:type="dcterms:W3CDTF">2017-09-03T15:01:41Z</dcterms:created>
  <dcterms:modified xsi:type="dcterms:W3CDTF">2017-09-29T09:00:50Z</dcterms:modified>
</cp:coreProperties>
</file>