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541" r:id="rId2"/>
    <p:sldId id="542" r:id="rId3"/>
    <p:sldId id="461" r:id="rId4"/>
    <p:sldId id="463" r:id="rId5"/>
    <p:sldId id="543" r:id="rId6"/>
    <p:sldId id="544" r:id="rId7"/>
    <p:sldId id="545" r:id="rId8"/>
    <p:sldId id="546" r:id="rId9"/>
    <p:sldId id="547" r:id="rId10"/>
    <p:sldId id="548" r:id="rId11"/>
    <p:sldId id="560" r:id="rId12"/>
    <p:sldId id="549" r:id="rId13"/>
    <p:sldId id="550" r:id="rId14"/>
    <p:sldId id="551" r:id="rId15"/>
    <p:sldId id="552" r:id="rId16"/>
    <p:sldId id="553" r:id="rId17"/>
    <p:sldId id="554" r:id="rId18"/>
    <p:sldId id="555" r:id="rId19"/>
    <p:sldId id="556" r:id="rId20"/>
    <p:sldId id="557" r:id="rId21"/>
    <p:sldId id="558" r:id="rId22"/>
    <p:sldId id="559" r:id="rId23"/>
  </p:sldIdLst>
  <p:sldSz cx="12188825" cy="6858000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7" autoAdjust="0"/>
    <p:restoredTop sz="81046" autoAdjust="0"/>
  </p:normalViewPr>
  <p:slideViewPr>
    <p:cSldViewPr>
      <p:cViewPr varScale="1">
        <p:scale>
          <a:sx n="59" d="100"/>
          <a:sy n="59" d="100"/>
        </p:scale>
        <p:origin x="1026" y="7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280" y="96"/>
      </p:cViewPr>
      <p:guideLst>
        <p:guide orient="horz" pos="3120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42950"/>
            <a:ext cx="6600825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46" y="4705678"/>
            <a:ext cx="5435010" cy="445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28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838" y="742950"/>
            <a:ext cx="6600825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94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1775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540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55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 Index -&gt; object -&gt; stripe </a:t>
            </a:r>
          </a:p>
          <a:p>
            <a:r>
              <a:rPr lang="en-US" dirty="0" smtClean="0"/>
              <a:t>Stripe Index</a:t>
            </a:r>
            <a:r>
              <a:rPr lang="en-US" baseline="0" dirty="0" smtClean="0"/>
              <a:t> -&gt; chunks in each stripe</a:t>
            </a:r>
          </a:p>
          <a:p>
            <a:r>
              <a:rPr lang="en-US" baseline="0" dirty="0" smtClean="0"/>
              <a:t>Chunk index -&gt; all object references in each data chunk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407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yuchonghu/echas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28801"/>
            <a:ext cx="12188825" cy="1771651"/>
          </a:xfrm>
        </p:spPr>
        <p:txBody>
          <a:bodyPr/>
          <a:lstStyle/>
          <a:p>
            <a:r>
              <a:rPr lang="en-US" altLang="zh-CN" sz="3600" dirty="0" smtClean="0">
                <a:solidFill>
                  <a:schemeClr val="tx1"/>
                </a:solidFill>
              </a:rPr>
              <a:t>Coupling Decentralized Key-Value Stores </a:t>
            </a:r>
            <a:br>
              <a:rPr lang="en-US" altLang="zh-CN" sz="3600" dirty="0" smtClean="0">
                <a:solidFill>
                  <a:schemeClr val="tx1"/>
                </a:solidFill>
              </a:rPr>
            </a:br>
            <a:r>
              <a:rPr lang="en-US" altLang="zh-CN" sz="3600" dirty="0" smtClean="0">
                <a:solidFill>
                  <a:schemeClr val="tx1"/>
                </a:solidFill>
              </a:rPr>
              <a:t>with Erasure Coding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3886200"/>
            <a:ext cx="11376237" cy="2209800"/>
          </a:xfrm>
        </p:spPr>
        <p:txBody>
          <a:bodyPr/>
          <a:lstStyle/>
          <a:p>
            <a:r>
              <a:rPr lang="en-US" altLang="zh-CN" dirty="0" err="1" smtClean="0"/>
              <a:t>Liangfeng</a:t>
            </a:r>
            <a:r>
              <a:rPr lang="en-US" altLang="zh-CN" dirty="0" smtClean="0"/>
              <a:t> Cheng</a:t>
            </a:r>
            <a:r>
              <a:rPr lang="en-US" altLang="zh-CN" baseline="30000" dirty="0" smtClean="0"/>
              <a:t>1</a:t>
            </a:r>
            <a:r>
              <a:rPr lang="en-US" altLang="zh-CN" dirty="0"/>
              <a:t>, </a:t>
            </a:r>
            <a:r>
              <a:rPr lang="en-US" altLang="zh-CN" dirty="0" err="1"/>
              <a:t>Yuchong</a:t>
            </a:r>
            <a:r>
              <a:rPr lang="en-US" altLang="zh-CN" dirty="0"/>
              <a:t> Hu</a:t>
            </a:r>
            <a:r>
              <a:rPr lang="en-US" altLang="zh-CN" baseline="30000" dirty="0"/>
              <a:t>1</a:t>
            </a:r>
            <a:r>
              <a:rPr lang="en-US" altLang="zh-CN" dirty="0"/>
              <a:t>, </a:t>
            </a:r>
            <a:r>
              <a:rPr lang="en-US" altLang="zh-CN" b="1" u="sng" dirty="0"/>
              <a:t>Patrick P. C. </a:t>
            </a:r>
            <a:r>
              <a:rPr lang="en-US" altLang="zh-CN" b="1" u="sng" dirty="0" smtClean="0"/>
              <a:t>Lee</a:t>
            </a:r>
            <a:r>
              <a:rPr lang="en-US" altLang="zh-CN" b="1" u="sng" baseline="30000" dirty="0" smtClean="0"/>
              <a:t>2</a:t>
            </a:r>
            <a:endParaRPr lang="en-US" dirty="0"/>
          </a:p>
          <a:p>
            <a:r>
              <a:rPr lang="en-US" altLang="zh-CN" sz="2400" baseline="30000" dirty="0" smtClean="0"/>
              <a:t>1</a:t>
            </a:r>
            <a:r>
              <a:rPr lang="en-US" altLang="zh-CN" sz="2400" dirty="0" smtClean="0"/>
              <a:t>Huazhong </a:t>
            </a:r>
            <a:r>
              <a:rPr lang="en-US" altLang="zh-CN" sz="2400" dirty="0"/>
              <a:t>University of Science and </a:t>
            </a:r>
            <a:r>
              <a:rPr lang="en-US" altLang="zh-CN" sz="2400" dirty="0" smtClean="0"/>
              <a:t>Technology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aseline="30000" dirty="0" smtClean="0"/>
              <a:t>2</a:t>
            </a:r>
            <a:r>
              <a:rPr lang="en-US" sz="2400" dirty="0" smtClean="0"/>
              <a:t>The Chinese University of Hong Kong</a:t>
            </a:r>
          </a:p>
          <a:p>
            <a:r>
              <a:rPr lang="en-US" sz="2400" dirty="0" err="1" smtClean="0"/>
              <a:t>SoCC</a:t>
            </a:r>
            <a:r>
              <a:rPr lang="en-US" sz="2400" dirty="0" smtClean="0"/>
              <a:t> 2019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7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600199"/>
            <a:ext cx="10969943" cy="4525965"/>
          </a:xfrm>
        </p:spPr>
        <p:txBody>
          <a:bodyPr/>
          <a:lstStyle/>
          <a:p>
            <a:r>
              <a:rPr lang="en-US" dirty="0" smtClean="0"/>
              <a:t>New erasure coding model: </a:t>
            </a:r>
            <a:r>
              <a:rPr lang="en-US" b="1" dirty="0" err="1" smtClean="0">
                <a:solidFill>
                  <a:srgbClr val="FF0000"/>
                </a:solidFill>
              </a:rPr>
              <a:t>FragEC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Fragmented chunks </a:t>
            </a:r>
            <a:r>
              <a:rPr lang="en-US" dirty="0" smtClean="0">
                <a:sym typeface="Wingdings" panose="05000000000000000000" pitchFamily="2" charset="2"/>
              </a:rPr>
              <a:t> no parity updates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Consistent hashing on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multiple hash rings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Efficient degraded reads</a:t>
            </a:r>
          </a:p>
          <a:p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Fragmented node-repair </a:t>
            </a:r>
            <a:r>
              <a:rPr lang="en-US" dirty="0" smtClean="0">
                <a:sym typeface="Wingdings" panose="05000000000000000000" pitchFamily="2" charset="2"/>
              </a:rPr>
              <a:t>for fast recovery</a:t>
            </a:r>
          </a:p>
          <a:p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ECHash</a:t>
            </a:r>
            <a:r>
              <a:rPr lang="en-US" dirty="0" smtClean="0">
                <a:sym typeface="Wingdings" panose="05000000000000000000" pitchFamily="2" charset="2"/>
              </a:rPr>
              <a:t> prototype built on </a:t>
            </a:r>
            <a:r>
              <a:rPr lang="en-US" dirty="0" err="1" smtClean="0">
                <a:sym typeface="Wingdings" panose="05000000000000000000" pitchFamily="2" charset="2"/>
              </a:rPr>
              <a:t>memcached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Scaling throughput: 8.3x (local) and 5.2x </a:t>
            </a:r>
            <a:r>
              <a:rPr lang="en-US" dirty="0" smtClean="0">
                <a:sym typeface="Wingdings" panose="05000000000000000000" pitchFamily="2" charset="2"/>
              </a:rPr>
              <a:t>(AWS)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Degraded read latency reduction: 81.1% (local) and 89.0% </a:t>
            </a:r>
            <a:r>
              <a:rPr lang="en-US" dirty="0" smtClean="0">
                <a:sym typeface="Wingdings" panose="05000000000000000000" pitchFamily="2" charset="2"/>
              </a:rPr>
              <a:t>(</a:t>
            </a:r>
            <a:r>
              <a:rPr lang="en-US" dirty="0" smtClean="0">
                <a:sym typeface="Wingdings" panose="05000000000000000000" pitchFamily="2" charset="2"/>
              </a:rPr>
              <a:t>AWS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2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68" y="1600200"/>
            <a:ext cx="11376237" cy="2993441"/>
          </a:xfrm>
        </p:spPr>
        <p:txBody>
          <a:bodyPr/>
          <a:lstStyle/>
          <a:p>
            <a:r>
              <a:rPr lang="en-US" dirty="0" smtClean="0"/>
              <a:t>A coding unit is much smaller than a chunk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e.g., coding unit size ~ 1 byte; chunk size ~ </a:t>
            </a:r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/>
              <a:t>K</a:t>
            </a:r>
            <a:r>
              <a:rPr lang="en-US" dirty="0" smtClean="0"/>
              <a:t>iB</a:t>
            </a:r>
          </a:p>
          <a:p>
            <a:pPr lvl="1"/>
            <a:r>
              <a:rPr lang="en-US" dirty="0" smtClean="0"/>
              <a:t>Coding units at the same offset are encoded together in erasure coding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513012" y="3429000"/>
            <a:ext cx="8077200" cy="2737968"/>
            <a:chOff x="3427412" y="4953000"/>
            <a:chExt cx="6858000" cy="1561995"/>
          </a:xfrm>
        </p:grpSpPr>
        <p:sp>
          <p:nvSpPr>
            <p:cNvPr id="61" name="TextBox 60"/>
            <p:cNvSpPr txBox="1"/>
            <p:nvPr/>
          </p:nvSpPr>
          <p:spPr>
            <a:xfrm>
              <a:off x="5408612" y="5407070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3579812" y="4959723"/>
              <a:ext cx="609600" cy="13563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4494212" y="4959723"/>
              <a:ext cx="609600" cy="13563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6246812" y="4954344"/>
              <a:ext cx="609600" cy="13563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265612" y="6304293"/>
              <a:ext cx="2128275" cy="2107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n chunks of a stripe</a:t>
              </a:r>
              <a:endParaRPr lang="en-US" b="1" dirty="0"/>
            </a:p>
          </p:txBody>
        </p:sp>
        <p:grpSp>
          <p:nvGrpSpPr>
            <p:cNvPr id="74" name="Group 73"/>
            <p:cNvGrpSpPr/>
            <p:nvPr/>
          </p:nvGrpSpPr>
          <p:grpSpPr>
            <a:xfrm>
              <a:off x="3579812" y="4953000"/>
              <a:ext cx="609600" cy="1358153"/>
              <a:chOff x="1828800" y="4495800"/>
              <a:chExt cx="609600" cy="1371600"/>
            </a:xfrm>
          </p:grpSpPr>
          <p:sp>
            <p:nvSpPr>
              <p:cNvPr id="75" name="Rectangle 74"/>
              <p:cNvSpPr/>
              <p:nvPr/>
            </p:nvSpPr>
            <p:spPr bwMode="auto">
              <a:xfrm>
                <a:off x="1828800" y="449580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 bwMode="auto">
              <a:xfrm>
                <a:off x="1828800" y="463296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 bwMode="auto">
              <a:xfrm>
                <a:off x="1828800" y="477012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 bwMode="auto">
              <a:xfrm>
                <a:off x="1828800" y="490728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>
                <a:off x="1828800" y="504444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1828800" y="518160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1828800" y="531876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1828800" y="545592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1828800" y="559308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>
                <a:off x="1828800" y="573024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4494212" y="4953000"/>
              <a:ext cx="609600" cy="1358153"/>
              <a:chOff x="1828800" y="4495800"/>
              <a:chExt cx="609600" cy="1371600"/>
            </a:xfrm>
          </p:grpSpPr>
          <p:sp>
            <p:nvSpPr>
              <p:cNvPr id="86" name="Rectangle 85"/>
              <p:cNvSpPr/>
              <p:nvPr/>
            </p:nvSpPr>
            <p:spPr bwMode="auto">
              <a:xfrm>
                <a:off x="1828800" y="449580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 bwMode="auto">
              <a:xfrm>
                <a:off x="1828800" y="463296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1828800" y="477012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 bwMode="auto">
              <a:xfrm>
                <a:off x="1828800" y="490728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 bwMode="auto">
              <a:xfrm>
                <a:off x="1828800" y="504444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 bwMode="auto">
              <a:xfrm>
                <a:off x="1828800" y="518160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1828800" y="531876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 bwMode="auto">
              <a:xfrm>
                <a:off x="1828800" y="545592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1828800" y="559308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 bwMode="auto">
              <a:xfrm>
                <a:off x="1828800" y="573024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96" name="Group 95"/>
            <p:cNvGrpSpPr/>
            <p:nvPr/>
          </p:nvGrpSpPr>
          <p:grpSpPr>
            <a:xfrm>
              <a:off x="6246812" y="4953000"/>
              <a:ext cx="609600" cy="1358153"/>
              <a:chOff x="1828800" y="4495800"/>
              <a:chExt cx="609600" cy="1371600"/>
            </a:xfrm>
          </p:grpSpPr>
          <p:sp>
            <p:nvSpPr>
              <p:cNvPr id="97" name="Rectangle 96"/>
              <p:cNvSpPr/>
              <p:nvPr/>
            </p:nvSpPr>
            <p:spPr bwMode="auto">
              <a:xfrm>
                <a:off x="1828800" y="449580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 bwMode="auto">
              <a:xfrm>
                <a:off x="1828800" y="463296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 bwMode="auto">
              <a:xfrm>
                <a:off x="1828800" y="477012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 bwMode="auto">
              <a:xfrm>
                <a:off x="1828800" y="490728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 bwMode="auto">
              <a:xfrm>
                <a:off x="1828800" y="504444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1828800" y="518160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>
                <a:off x="1828800" y="531876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 bwMode="auto">
              <a:xfrm>
                <a:off x="1828800" y="545592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1828800" y="559308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 bwMode="auto">
              <a:xfrm>
                <a:off x="1828800" y="5730240"/>
                <a:ext cx="609600" cy="13716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427412" y="5360446"/>
              <a:ext cx="3657600" cy="135815"/>
            </a:xfrm>
            <a:prstGeom prst="roundRect">
              <a:avLst/>
            </a:prstGeom>
            <a:noFill/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7121628" y="5137043"/>
              <a:ext cx="3163784" cy="579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3333CC"/>
                  </a:solidFill>
                </a:rPr>
                <a:t>Coding units at the same offset are encoded together</a:t>
              </a:r>
              <a:endParaRPr lang="en-US" sz="2000" b="1" dirty="0">
                <a:solidFill>
                  <a:srgbClr val="3333CC"/>
                </a:solidFill>
              </a:endParaRPr>
            </a:p>
          </p:txBody>
        </p:sp>
        <p:cxnSp>
          <p:nvCxnSpPr>
            <p:cNvPr id="109" name="Straight Arrow Connector 108"/>
            <p:cNvCxnSpPr/>
            <p:nvPr/>
          </p:nvCxnSpPr>
          <p:spPr bwMode="auto">
            <a:xfrm flipH="1" flipV="1">
              <a:off x="6704012" y="6107429"/>
              <a:ext cx="417616" cy="67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0" name="TextBox 109"/>
            <p:cNvSpPr txBox="1"/>
            <p:nvPr/>
          </p:nvSpPr>
          <p:spPr>
            <a:xfrm>
              <a:off x="7154081" y="6093591"/>
              <a:ext cx="1448762" cy="2282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Coding unit</a:t>
              </a:r>
              <a:endParaRPr lang="en-US" sz="2000" b="1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79769" y="6503595"/>
            <a:ext cx="6840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“Repair </a:t>
            </a:r>
            <a:r>
              <a:rPr lang="en-US" dirty="0"/>
              <a:t>pipelining for erasure-coded </a:t>
            </a:r>
            <a:r>
              <a:rPr lang="en-US" dirty="0" smtClean="0"/>
              <a:t>storage”, USENIX ATC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54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FragEC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4604180"/>
            <a:ext cx="10969943" cy="1796620"/>
          </a:xfrm>
        </p:spPr>
        <p:txBody>
          <a:bodyPr/>
          <a:lstStyle/>
          <a:p>
            <a:r>
              <a:rPr lang="en-US" dirty="0" smtClean="0"/>
              <a:t>Allow mapping a data chunk to multiple nodes</a:t>
            </a:r>
          </a:p>
          <a:p>
            <a:pPr lvl="1"/>
            <a:r>
              <a:rPr lang="en-US" dirty="0" smtClean="0"/>
              <a:t>Each data chunk is fragmented to sub-chunks</a:t>
            </a:r>
          </a:p>
          <a:p>
            <a:r>
              <a:rPr lang="en-US" dirty="0" smtClean="0"/>
              <a:t>Decoupling tight chunk-to-node mappings </a:t>
            </a:r>
            <a:r>
              <a:rPr lang="en-US" dirty="0" smtClean="0">
                <a:sym typeface="Wingdings" panose="05000000000000000000" pitchFamily="2" charset="2"/>
              </a:rPr>
              <a:t> no parity updates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0012" y="1461656"/>
            <a:ext cx="8827135" cy="288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3397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FragEC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5638800"/>
            <a:ext cx="10969943" cy="1006883"/>
          </a:xfrm>
        </p:spPr>
        <p:txBody>
          <a:bodyPr/>
          <a:lstStyle/>
          <a:p>
            <a:r>
              <a:rPr lang="en-US" altLang="zh-CN" dirty="0" err="1"/>
              <a:t>OIRList</a:t>
            </a:r>
            <a:r>
              <a:rPr lang="en-US" altLang="zh-CN" dirty="0"/>
              <a:t> records how </a:t>
            </a:r>
            <a:r>
              <a:rPr lang="en-US" altLang="zh-CN" dirty="0" smtClean="0"/>
              <a:t>each data chunk is formed by objects, which can reside in different nodes</a:t>
            </a:r>
            <a:endParaRPr lang="zh-CN" altLang="en-US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6" name="图片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0612" y="1447800"/>
            <a:ext cx="6955354" cy="3887402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 bwMode="auto">
          <a:xfrm>
            <a:off x="7380345" y="646447"/>
            <a:ext cx="4190524" cy="757310"/>
          </a:xfrm>
          <a:prstGeom prst="wedgeRoundRectCallout">
            <a:avLst>
              <a:gd name="adj1" fmla="val -69294"/>
              <a:gd name="adj2" fmla="val 122501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OIRList</a:t>
            </a:r>
            <a:r>
              <a:rPr lang="en-US" altLang="zh-CN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lists all object references and offsets in each data chunk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08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782761"/>
            <a:ext cx="5181600" cy="4343404"/>
          </a:xfrm>
        </p:spPr>
        <p:txBody>
          <a:bodyPr/>
          <a:lstStyle/>
          <a:p>
            <a:r>
              <a:rPr lang="en-US" dirty="0" smtClean="0"/>
              <a:t>Traverse Object Index to identify the objects to be migrated</a:t>
            </a:r>
          </a:p>
          <a:p>
            <a:r>
              <a:rPr lang="en-US" dirty="0" smtClean="0"/>
              <a:t>Keep </a:t>
            </a:r>
            <a:r>
              <a:rPr lang="en-US" dirty="0" err="1" smtClean="0"/>
              <a:t>OIRList</a:t>
            </a:r>
            <a:r>
              <a:rPr lang="en-US" dirty="0" smtClean="0"/>
              <a:t> unchanged (i.e., object organization in each data chunk unchanged)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No parity updates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9612" y="1782761"/>
            <a:ext cx="6081878" cy="3703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3931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Hash 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4648200"/>
            <a:ext cx="10969943" cy="2133600"/>
          </a:xfrm>
        </p:spPr>
        <p:txBody>
          <a:bodyPr/>
          <a:lstStyle/>
          <a:p>
            <a:r>
              <a:rPr lang="en-US" dirty="0" smtClean="0"/>
              <a:t>Distribute a stripe across n hash rings</a:t>
            </a:r>
          </a:p>
          <a:p>
            <a:pPr lvl="1"/>
            <a:r>
              <a:rPr lang="en-US" dirty="0" smtClean="0"/>
              <a:t>Preserve consistent hashing design in each hash ring</a:t>
            </a:r>
          </a:p>
          <a:p>
            <a:r>
              <a:rPr lang="en-US" dirty="0" smtClean="0"/>
              <a:t>Stage node additions/removals to at most n-k chunk updates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object availability via degraded reads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5" name="图片 2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7812" y="1431979"/>
            <a:ext cx="6135343" cy="301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82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1752599"/>
          </a:xfrm>
        </p:spPr>
        <p:txBody>
          <a:bodyPr/>
          <a:lstStyle/>
          <a:p>
            <a:r>
              <a:rPr lang="en-US" dirty="0" smtClean="0"/>
              <a:t>Issue: How to repair a failed node with only sub-chunks?</a:t>
            </a:r>
          </a:p>
          <a:p>
            <a:pPr lvl="1"/>
            <a:r>
              <a:rPr lang="en-US" dirty="0" smtClean="0"/>
              <a:t>Decoding whole chunks is inefficient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Fragment-repair</a:t>
            </a:r>
            <a:r>
              <a:rPr lang="en-US" dirty="0" smtClean="0"/>
              <a:t>: perform repair at a sub-chunk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矩形 14"/>
          <p:cNvSpPr/>
          <p:nvPr/>
        </p:nvSpPr>
        <p:spPr>
          <a:xfrm>
            <a:off x="3744433" y="4038600"/>
            <a:ext cx="227377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Downloads: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b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b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b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ata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c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c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parity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矩形 17"/>
          <p:cNvSpPr/>
          <p:nvPr/>
        </p:nvSpPr>
        <p:spPr>
          <a:xfrm>
            <a:off x="9675812" y="3886200"/>
            <a:ext cx="1828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Downloads: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b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b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ata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c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arity</a:t>
            </a:r>
          </a:p>
        </p:txBody>
      </p:sp>
      <p:sp>
        <p:nvSpPr>
          <p:cNvPr id="10" name="矩形 17"/>
          <p:cNvSpPr/>
          <p:nvPr/>
        </p:nvSpPr>
        <p:spPr>
          <a:xfrm>
            <a:off x="9675812" y="5334000"/>
            <a:ext cx="182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repair traffic</a:t>
            </a:r>
            <a:endParaRPr lang="en-US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670" y="3581400"/>
            <a:ext cx="2705342" cy="238285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9212" y="3581399"/>
            <a:ext cx="2819400" cy="235446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22412" y="6041886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Chunk-repair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998647" y="6011676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Fragment-repair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80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ECHash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4570571" cy="4678364"/>
          </a:xfrm>
        </p:spPr>
        <p:txBody>
          <a:bodyPr/>
          <a:lstStyle/>
          <a:p>
            <a:r>
              <a:rPr lang="en-US" dirty="0" smtClean="0"/>
              <a:t>Built on </a:t>
            </a:r>
            <a:r>
              <a:rPr lang="en-US" dirty="0" err="1" smtClean="0"/>
              <a:t>memcached</a:t>
            </a:r>
            <a:endParaRPr lang="en-US" dirty="0" smtClean="0"/>
          </a:p>
          <a:p>
            <a:pPr lvl="1"/>
            <a:r>
              <a:rPr lang="en-US" dirty="0"/>
              <a:t>In-memory KV storage</a:t>
            </a:r>
          </a:p>
          <a:p>
            <a:pPr lvl="1"/>
            <a:r>
              <a:rPr lang="en-US" altLang="zh-CN" dirty="0" smtClean="0"/>
              <a:t>3,600 </a:t>
            </a:r>
            <a:r>
              <a:rPr lang="en-US" altLang="zh-CN" dirty="0" err="1"/>
              <a:t>SLoC</a:t>
            </a:r>
            <a:r>
              <a:rPr lang="en-US" altLang="zh-CN" dirty="0"/>
              <a:t> in C/C++</a:t>
            </a:r>
            <a:endParaRPr lang="en-US" dirty="0" smtClean="0"/>
          </a:p>
          <a:p>
            <a:r>
              <a:rPr lang="en-US" dirty="0" smtClean="0"/>
              <a:t>Intel ISA-L for coding</a:t>
            </a:r>
          </a:p>
          <a:p>
            <a:r>
              <a:rPr lang="en-US" dirty="0" smtClean="0"/>
              <a:t>Limitations:</a:t>
            </a:r>
          </a:p>
          <a:p>
            <a:pPr lvl="1"/>
            <a:r>
              <a:rPr lang="en-US" dirty="0" smtClean="0"/>
              <a:t>Consistency</a:t>
            </a:r>
          </a:p>
          <a:p>
            <a:pPr lvl="1"/>
            <a:r>
              <a:rPr lang="en-US" dirty="0" smtClean="0"/>
              <a:t>Degraded writes</a:t>
            </a:r>
          </a:p>
          <a:p>
            <a:pPr lvl="1"/>
            <a:r>
              <a:rPr lang="en-US" dirty="0" smtClean="0"/>
              <a:t>Metadata management in proxy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6902" y="1706560"/>
            <a:ext cx="6425836" cy="4008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50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0"/>
            <a:ext cx="10969943" cy="4800599"/>
          </a:xfrm>
        </p:spPr>
        <p:txBody>
          <a:bodyPr/>
          <a:lstStyle/>
          <a:p>
            <a:r>
              <a:rPr lang="en-US" dirty="0" smtClean="0"/>
              <a:t>Testbeds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Local</a:t>
            </a:r>
            <a:r>
              <a:rPr lang="en-US" dirty="0" smtClean="0"/>
              <a:t>: Multiple 8-core machines over 10 </a:t>
            </a:r>
            <a:r>
              <a:rPr lang="en-US" dirty="0" err="1" smtClean="0"/>
              <a:t>GbE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Cloud</a:t>
            </a:r>
            <a:r>
              <a:rPr lang="en-US" dirty="0" smtClean="0"/>
              <a:t>: 45 </a:t>
            </a:r>
            <a:r>
              <a:rPr lang="en-US" dirty="0" err="1" smtClean="0"/>
              <a:t>Memcached</a:t>
            </a:r>
            <a:r>
              <a:rPr lang="en-US" dirty="0" smtClean="0"/>
              <a:t> instances for nodes + Amazon EC2 instances for proxy and persistent database</a:t>
            </a:r>
          </a:p>
          <a:p>
            <a:r>
              <a:rPr lang="en-US" dirty="0" smtClean="0"/>
              <a:t>Workloads</a:t>
            </a:r>
          </a:p>
          <a:p>
            <a:pPr lvl="1"/>
            <a:r>
              <a:rPr lang="en-US" dirty="0" smtClean="0"/>
              <a:t>Modified YCSB workloads with different object sizes and read-write ratios</a:t>
            </a:r>
          </a:p>
          <a:p>
            <a:r>
              <a:rPr lang="en-US" dirty="0" smtClean="0"/>
              <a:t>Comparisons: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</a:rPr>
              <a:t>ccMemcached</a:t>
            </a:r>
            <a:r>
              <a:rPr lang="en-US" dirty="0" smtClean="0"/>
              <a:t>: existing cross-coding design (e.g., Cocytus [FAST’16])</a:t>
            </a:r>
          </a:p>
          <a:p>
            <a:pPr lvl="1"/>
            <a:r>
              <a:rPr lang="en-US" dirty="0" smtClean="0"/>
              <a:t>Preserve I/O performance compared to vanilla </a:t>
            </a:r>
            <a:r>
              <a:rPr lang="en-US" dirty="0" err="1" smtClean="0"/>
              <a:t>Memcached</a:t>
            </a:r>
            <a:r>
              <a:rPr lang="en-US" dirty="0" smtClean="0"/>
              <a:t> (no coding) </a:t>
            </a:r>
            <a:endParaRPr lang="en-US" dirty="0"/>
          </a:p>
          <a:p>
            <a:pPr lvl="2"/>
            <a:r>
              <a:rPr lang="en-US" dirty="0" smtClean="0"/>
              <a:t>See results in 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7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Throughput in </a:t>
            </a:r>
            <a:r>
              <a:rPr lang="en-US" dirty="0" smtClean="0"/>
              <a:t>AWS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5791200"/>
            <a:ext cx="10969943" cy="715965"/>
          </a:xfrm>
        </p:spPr>
        <p:txBody>
          <a:bodyPr/>
          <a:lstStyle/>
          <a:p>
            <a:r>
              <a:rPr lang="en-US" dirty="0" err="1" smtClean="0"/>
              <a:t>ECHash</a:t>
            </a:r>
            <a:r>
              <a:rPr lang="en-US" dirty="0" smtClean="0"/>
              <a:t> increases scale-out throughput by 5.2x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812" y="1502717"/>
            <a:ext cx="9210675" cy="32907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850" y="4887025"/>
            <a:ext cx="79223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Scale-out</a:t>
            </a:r>
            <a:r>
              <a:rPr lang="en-US" sz="2000" dirty="0" smtClean="0"/>
              <a:t>: (n, k, s), where n – k = 2 and s = number of nodes added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217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828799"/>
            <a:ext cx="10969943" cy="4297365"/>
          </a:xfrm>
        </p:spPr>
        <p:txBody>
          <a:bodyPr/>
          <a:lstStyle/>
          <a:p>
            <a:r>
              <a:rPr lang="en-US" dirty="0" smtClean="0"/>
              <a:t>Decentralized key-value (KV) stores are widely deployed</a:t>
            </a:r>
          </a:p>
          <a:p>
            <a:pPr lvl="1"/>
            <a:r>
              <a:rPr lang="en-US" dirty="0" smtClean="0"/>
              <a:t>Map each KV object deterministically to a node that stores the object via </a:t>
            </a:r>
            <a:r>
              <a:rPr lang="en-US" b="1" dirty="0" smtClean="0">
                <a:solidFill>
                  <a:srgbClr val="FF0000"/>
                </a:solidFill>
              </a:rPr>
              <a:t>hashing</a:t>
            </a:r>
            <a:r>
              <a:rPr lang="en-US" dirty="0" smtClean="0"/>
              <a:t> in a decentralized manner (i.e., no centralized lookups)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., </a:t>
            </a:r>
            <a:r>
              <a:rPr lang="en-US" dirty="0" smtClean="0"/>
              <a:t>Dynamo</a:t>
            </a:r>
            <a:r>
              <a:rPr lang="en-US" dirty="0"/>
              <a:t>, </a:t>
            </a:r>
            <a:r>
              <a:rPr lang="en-US" dirty="0" smtClean="0"/>
              <a:t>Cassandra</a:t>
            </a:r>
            <a:r>
              <a:rPr lang="en-US" dirty="0"/>
              <a:t>, </a:t>
            </a:r>
            <a:r>
              <a:rPr lang="en-US" altLang="zh-CN" dirty="0" err="1" smtClean="0"/>
              <a:t>Memcached</a:t>
            </a:r>
            <a:endParaRPr lang="en-US" altLang="zh-CN" dirty="0" smtClean="0"/>
          </a:p>
          <a:p>
            <a:pPr lvl="1"/>
            <a:endParaRPr lang="en-US" dirty="0"/>
          </a:p>
          <a:p>
            <a:r>
              <a:rPr lang="en-US" dirty="0" smtClean="0"/>
              <a:t>Requirements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Availability</a:t>
            </a:r>
            <a:r>
              <a:rPr lang="en-US" dirty="0" smtClean="0"/>
              <a:t>: data remains accessible under failures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Scalability</a:t>
            </a:r>
            <a:r>
              <a:rPr lang="en-US" dirty="0" smtClean="0"/>
              <a:t>: nodes can be added or removed dynamically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4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Degraded Reads in </a:t>
            </a:r>
            <a:r>
              <a:rPr lang="en-US" dirty="0" smtClean="0"/>
              <a:t>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3" y="5303835"/>
            <a:ext cx="11582400" cy="944565"/>
          </a:xfrm>
        </p:spPr>
        <p:txBody>
          <a:bodyPr/>
          <a:lstStyle/>
          <a:p>
            <a:r>
              <a:rPr lang="en-US" dirty="0" err="1" smtClean="0"/>
              <a:t>ECHash</a:t>
            </a:r>
            <a:r>
              <a:rPr lang="en-US" dirty="0" smtClean="0"/>
              <a:t> reduces degraded read latency by up to 89% (s = 5)</a:t>
            </a:r>
          </a:p>
          <a:p>
            <a:pPr lvl="1"/>
            <a:r>
              <a:rPr lang="en-US" dirty="0" err="1" smtClean="0"/>
              <a:t>ccMemcached</a:t>
            </a:r>
            <a:r>
              <a:rPr lang="en-US" dirty="0" smtClean="0"/>
              <a:t> needs to query the persistent database for unavailable objects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6012" y="1447800"/>
            <a:ext cx="4328949" cy="31384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56012" y="4583051"/>
            <a:ext cx="4543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Scale-out</a:t>
            </a:r>
            <a:r>
              <a:rPr lang="en-US" sz="2000" dirty="0" smtClean="0"/>
              <a:t>: (n, k) = (5, 3) and varying 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384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Repair in </a:t>
            </a:r>
            <a:r>
              <a:rPr lang="en-US" dirty="0" smtClean="0"/>
              <a:t>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5608635"/>
            <a:ext cx="10969943" cy="792165"/>
          </a:xfrm>
        </p:spPr>
        <p:txBody>
          <a:bodyPr/>
          <a:lstStyle/>
          <a:p>
            <a:r>
              <a:rPr lang="en-US" dirty="0" smtClean="0"/>
              <a:t>Fragment-repair significantly increases scaling throughput over chunk-repair, with slight throughput drop than </a:t>
            </a:r>
            <a:r>
              <a:rPr lang="en-US" dirty="0" err="1" smtClean="0"/>
              <a:t>ccMemcached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3612" y="1413165"/>
            <a:ext cx="4938713" cy="35183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01352" y="4931488"/>
            <a:ext cx="4543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Scale-out</a:t>
            </a:r>
            <a:r>
              <a:rPr lang="en-US" sz="2000" dirty="0" smtClean="0"/>
              <a:t>: (n, k) = (5, 3) and varying 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3031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676399"/>
            <a:ext cx="10969943" cy="4449765"/>
          </a:xfrm>
        </p:spPr>
        <p:txBody>
          <a:bodyPr/>
          <a:lstStyle/>
          <a:p>
            <a:r>
              <a:rPr lang="en-US" dirty="0" smtClean="0"/>
              <a:t>How to deploy erasure coding in decentralized KV stores for small-size objects</a:t>
            </a:r>
          </a:p>
          <a:p>
            <a:r>
              <a:rPr lang="en-US" dirty="0" smtClean="0"/>
              <a:t>Contributions:</a:t>
            </a:r>
          </a:p>
          <a:p>
            <a:pPr lvl="1"/>
            <a:r>
              <a:rPr lang="en-US" dirty="0" err="1" smtClean="0"/>
              <a:t>FragEC</a:t>
            </a:r>
            <a:r>
              <a:rPr lang="en-US" dirty="0" smtClean="0"/>
              <a:t>, a new erasure coding model</a:t>
            </a:r>
          </a:p>
          <a:p>
            <a:pPr lvl="1"/>
            <a:r>
              <a:rPr lang="en-US" dirty="0" err="1" smtClean="0"/>
              <a:t>ECHash</a:t>
            </a:r>
            <a:r>
              <a:rPr lang="en-US" dirty="0" smtClean="0"/>
              <a:t>, a </a:t>
            </a:r>
            <a:r>
              <a:rPr lang="en-US" dirty="0" err="1" smtClean="0"/>
              <a:t>FragEC</a:t>
            </a:r>
            <a:r>
              <a:rPr lang="en-US" dirty="0" smtClean="0"/>
              <a:t>-based in-memory KV stores</a:t>
            </a:r>
          </a:p>
          <a:p>
            <a:pPr lvl="1"/>
            <a:r>
              <a:rPr lang="en-US" dirty="0" smtClean="0"/>
              <a:t>Extensive experiments on both local and </a:t>
            </a:r>
            <a:r>
              <a:rPr lang="en-US" dirty="0" smtClean="0"/>
              <a:t>AWS </a:t>
            </a:r>
            <a:r>
              <a:rPr lang="en-US" dirty="0" smtClean="0"/>
              <a:t>testbeds</a:t>
            </a:r>
          </a:p>
          <a:p>
            <a:r>
              <a:rPr lang="en-US" dirty="0" smtClean="0"/>
              <a:t>Prototype:</a:t>
            </a:r>
          </a:p>
          <a:p>
            <a:pPr lvl="1"/>
            <a:r>
              <a:rPr lang="en-US" altLang="zh-CN" b="1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https://github.com/yuchonghu/echash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0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Erasure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015" y="1676400"/>
            <a:ext cx="10665222" cy="4860926"/>
          </a:xfrm>
        </p:spPr>
        <p:txBody>
          <a:bodyPr/>
          <a:lstStyle/>
          <a:p>
            <a:r>
              <a:rPr lang="en-US" dirty="0" smtClean="0"/>
              <a:t>Replication is traditionally adopted for availability</a:t>
            </a:r>
          </a:p>
          <a:p>
            <a:pPr lvl="1"/>
            <a:r>
              <a:rPr lang="en-US" dirty="0" smtClean="0"/>
              <a:t>e.g., Dynamo, Cassandra</a:t>
            </a:r>
          </a:p>
          <a:p>
            <a:pPr lvl="1"/>
            <a:r>
              <a:rPr lang="en-US" dirty="0" smtClean="0"/>
              <a:t>Drawback: high redundancy overhead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Erasure coding </a:t>
            </a:r>
            <a:r>
              <a:rPr lang="en-US" dirty="0" smtClean="0"/>
              <a:t>is a promising low-cost redundancy technique </a:t>
            </a:r>
          </a:p>
          <a:p>
            <a:pPr lvl="1"/>
            <a:r>
              <a:rPr lang="en-US" dirty="0" smtClean="0"/>
              <a:t>Minimum data redundancy via “data encoding” 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igher reliability with same storage redundancy than replication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e.g., Azure reduces redundancy from 3x (replication) to 1.33x (erasure coding)   </a:t>
            </a:r>
            <a:r>
              <a:rPr lang="en-US" dirty="0">
                <a:sym typeface="Wingdings" panose="05000000000000000000" pitchFamily="2" charset="2"/>
              </a:rPr>
              <a:t>PBs </a:t>
            </a:r>
            <a:r>
              <a:rPr lang="en-US" dirty="0" smtClean="0">
                <a:sym typeface="Wingdings" panose="05000000000000000000" pitchFamily="2" charset="2"/>
              </a:rPr>
              <a:t>saving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How to apply erasure coding in decentralized KV stores?</a:t>
            </a:r>
            <a:endParaRPr lang="en-US" dirty="0">
              <a:sym typeface="Wingdings" panose="05000000000000000000" pitchFamily="2" charset="2"/>
            </a:endParaRPr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3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Erasure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68" y="1371601"/>
            <a:ext cx="11477810" cy="206906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Divide file data to </a:t>
            </a:r>
            <a:r>
              <a:rPr lang="en-US" b="1" dirty="0" smtClean="0"/>
              <a:t>k </a:t>
            </a:r>
            <a:r>
              <a:rPr lang="en-US" dirty="0" smtClean="0"/>
              <a:t>equal-size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data chunks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 smtClean="0"/>
              <a:t>Encode k data chunks to </a:t>
            </a:r>
            <a:r>
              <a:rPr lang="en-US" b="1" dirty="0" smtClean="0"/>
              <a:t>n-k</a:t>
            </a:r>
            <a:r>
              <a:rPr lang="en-US" dirty="0" smtClean="0"/>
              <a:t> equal-size </a:t>
            </a:r>
            <a:r>
              <a:rPr lang="en-US" dirty="0" smtClean="0">
                <a:solidFill>
                  <a:srgbClr val="FF0000"/>
                </a:solidFill>
              </a:rPr>
              <a:t>parity chunks</a:t>
            </a:r>
            <a:endParaRPr lang="en-US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/>
              <a:t>Distribute the n erasure-coded chunks (</a:t>
            </a:r>
            <a:r>
              <a:rPr lang="en-US" dirty="0" smtClean="0">
                <a:solidFill>
                  <a:srgbClr val="FF0000"/>
                </a:solidFill>
              </a:rPr>
              <a:t>stripe</a:t>
            </a:r>
            <a:r>
              <a:rPr lang="en-US" dirty="0" smtClean="0"/>
              <a:t>) to n nodes 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Fault-tolerance</a:t>
            </a:r>
            <a:r>
              <a:rPr lang="en-US" dirty="0" smtClean="0"/>
              <a:t>: </a:t>
            </a:r>
            <a:r>
              <a:rPr lang="en-US" dirty="0"/>
              <a:t>any k out of n </a:t>
            </a:r>
            <a:r>
              <a:rPr lang="en-US" dirty="0" smtClean="0"/>
              <a:t>chunks </a:t>
            </a:r>
            <a:r>
              <a:rPr lang="en-US" dirty="0"/>
              <a:t>can recover </a:t>
            </a:r>
            <a:r>
              <a:rPr lang="en-US" dirty="0" smtClean="0"/>
              <a:t>file data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326217" y="3516868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19701" y="6153090"/>
            <a:ext cx="1681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(n, k) = (4, 2)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674812" y="3886200"/>
            <a:ext cx="8951976" cy="2362200"/>
            <a:chOff x="58977" y="3687725"/>
            <a:chExt cx="11926701" cy="2362200"/>
          </a:xfrm>
        </p:grpSpPr>
        <p:sp>
          <p:nvSpPr>
            <p:cNvPr id="5" name="圆角矩形 79"/>
            <p:cNvSpPr/>
            <p:nvPr/>
          </p:nvSpPr>
          <p:spPr bwMode="auto">
            <a:xfrm>
              <a:off x="9649487" y="3687725"/>
              <a:ext cx="2336191" cy="533400"/>
            </a:xfrm>
            <a:prstGeom prst="round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圆角矩形 97"/>
            <p:cNvSpPr/>
            <p:nvPr/>
          </p:nvSpPr>
          <p:spPr bwMode="auto">
            <a:xfrm>
              <a:off x="9649487" y="4297325"/>
              <a:ext cx="2336191" cy="533400"/>
            </a:xfrm>
            <a:prstGeom prst="round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圆角矩形 100"/>
            <p:cNvSpPr/>
            <p:nvPr/>
          </p:nvSpPr>
          <p:spPr bwMode="auto">
            <a:xfrm>
              <a:off x="9649487" y="4906925"/>
              <a:ext cx="2336191" cy="533400"/>
            </a:xfrm>
            <a:prstGeom prst="round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圆角矩形 103"/>
            <p:cNvSpPr/>
            <p:nvPr/>
          </p:nvSpPr>
          <p:spPr bwMode="auto">
            <a:xfrm>
              <a:off x="9649487" y="5516525"/>
              <a:ext cx="2336191" cy="533400"/>
            </a:xfrm>
            <a:prstGeom prst="round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矩形 80"/>
            <p:cNvSpPr/>
            <p:nvPr/>
          </p:nvSpPr>
          <p:spPr bwMode="auto">
            <a:xfrm>
              <a:off x="58977" y="4452185"/>
              <a:ext cx="1598446" cy="914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File</a:t>
              </a:r>
            </a:p>
          </p:txBody>
        </p:sp>
        <p:sp>
          <p:nvSpPr>
            <p:cNvPr id="10" name="右箭头 77"/>
            <p:cNvSpPr/>
            <p:nvPr/>
          </p:nvSpPr>
          <p:spPr bwMode="auto">
            <a:xfrm>
              <a:off x="5019701" y="4528385"/>
              <a:ext cx="1523603" cy="637032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encode</a:t>
              </a:r>
              <a:endParaRPr kumimoji="0" lang="zh-CN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右箭头 79"/>
            <p:cNvSpPr/>
            <p:nvPr/>
          </p:nvSpPr>
          <p:spPr bwMode="auto">
            <a:xfrm>
              <a:off x="1870921" y="4528385"/>
              <a:ext cx="1523603" cy="637032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divide</a:t>
              </a:r>
              <a:endParaRPr kumimoji="0" lang="zh-CN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直接箭头连接符 81"/>
            <p:cNvCxnSpPr/>
            <p:nvPr/>
          </p:nvCxnSpPr>
          <p:spPr bwMode="auto">
            <a:xfrm>
              <a:off x="8227458" y="3929492"/>
              <a:ext cx="1796077" cy="316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接箭头连接符 85"/>
            <p:cNvCxnSpPr/>
            <p:nvPr/>
          </p:nvCxnSpPr>
          <p:spPr bwMode="auto">
            <a:xfrm>
              <a:off x="8203272" y="5159576"/>
              <a:ext cx="1796077" cy="316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接箭头连接符 87"/>
            <p:cNvCxnSpPr/>
            <p:nvPr/>
          </p:nvCxnSpPr>
          <p:spPr bwMode="auto">
            <a:xfrm>
              <a:off x="8208111" y="5769176"/>
              <a:ext cx="1796077" cy="316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直接箭头连接符 90"/>
            <p:cNvCxnSpPr/>
            <p:nvPr/>
          </p:nvCxnSpPr>
          <p:spPr bwMode="auto">
            <a:xfrm>
              <a:off x="8208111" y="4549976"/>
              <a:ext cx="1796077" cy="316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矩形 155"/>
            <p:cNvSpPr/>
            <p:nvPr/>
          </p:nvSpPr>
          <p:spPr bwMode="auto">
            <a:xfrm>
              <a:off x="3496097" y="4388822"/>
              <a:ext cx="1320456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</a:p>
          </p:txBody>
        </p:sp>
        <p:sp>
          <p:nvSpPr>
            <p:cNvPr id="19" name="矩形 156"/>
            <p:cNvSpPr/>
            <p:nvPr/>
          </p:nvSpPr>
          <p:spPr bwMode="auto">
            <a:xfrm>
              <a:off x="3496097" y="4617422"/>
              <a:ext cx="1320456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</a:p>
          </p:txBody>
        </p:sp>
        <p:sp>
          <p:nvSpPr>
            <p:cNvPr id="20" name="矩形 157"/>
            <p:cNvSpPr/>
            <p:nvPr/>
          </p:nvSpPr>
          <p:spPr bwMode="auto">
            <a:xfrm>
              <a:off x="3496097" y="4998422"/>
              <a:ext cx="1320456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</a:p>
          </p:txBody>
        </p:sp>
        <p:sp>
          <p:nvSpPr>
            <p:cNvPr id="21" name="矩形 158"/>
            <p:cNvSpPr/>
            <p:nvPr/>
          </p:nvSpPr>
          <p:spPr bwMode="auto">
            <a:xfrm>
              <a:off x="3496097" y="5227022"/>
              <a:ext cx="1320456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</a:p>
          </p:txBody>
        </p:sp>
        <p:sp>
          <p:nvSpPr>
            <p:cNvPr id="22" name="矩形 114"/>
            <p:cNvSpPr/>
            <p:nvPr/>
          </p:nvSpPr>
          <p:spPr bwMode="auto">
            <a:xfrm>
              <a:off x="6709023" y="49185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A+C</a:t>
              </a:r>
            </a:p>
          </p:txBody>
        </p:sp>
        <p:sp>
          <p:nvSpPr>
            <p:cNvPr id="23" name="矩形 115"/>
            <p:cNvSpPr/>
            <p:nvPr/>
          </p:nvSpPr>
          <p:spPr bwMode="auto">
            <a:xfrm>
              <a:off x="6709023" y="51471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B+D</a:t>
              </a:r>
            </a:p>
          </p:txBody>
        </p:sp>
        <p:sp>
          <p:nvSpPr>
            <p:cNvPr id="24" name="矩形 117"/>
            <p:cNvSpPr/>
            <p:nvPr/>
          </p:nvSpPr>
          <p:spPr bwMode="auto">
            <a:xfrm>
              <a:off x="6709023" y="55281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A+D</a:t>
              </a:r>
            </a:p>
          </p:txBody>
        </p:sp>
        <p:sp>
          <p:nvSpPr>
            <p:cNvPr id="25" name="矩形 118"/>
            <p:cNvSpPr/>
            <p:nvPr/>
          </p:nvSpPr>
          <p:spPr bwMode="auto">
            <a:xfrm>
              <a:off x="6709023" y="57567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B+C+D</a:t>
              </a:r>
            </a:p>
          </p:txBody>
        </p:sp>
        <p:sp>
          <p:nvSpPr>
            <p:cNvPr id="26" name="矩形 107"/>
            <p:cNvSpPr/>
            <p:nvPr/>
          </p:nvSpPr>
          <p:spPr bwMode="auto">
            <a:xfrm>
              <a:off x="6709023" y="36993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</a:p>
          </p:txBody>
        </p:sp>
        <p:sp>
          <p:nvSpPr>
            <p:cNvPr id="27" name="矩形 109"/>
            <p:cNvSpPr/>
            <p:nvPr/>
          </p:nvSpPr>
          <p:spPr bwMode="auto">
            <a:xfrm>
              <a:off x="6709023" y="39279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</a:p>
          </p:txBody>
        </p:sp>
        <p:sp>
          <p:nvSpPr>
            <p:cNvPr id="28" name="矩形 111"/>
            <p:cNvSpPr/>
            <p:nvPr/>
          </p:nvSpPr>
          <p:spPr bwMode="auto">
            <a:xfrm>
              <a:off x="6709023" y="43089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</a:p>
          </p:txBody>
        </p:sp>
        <p:sp>
          <p:nvSpPr>
            <p:cNvPr id="29" name="矩形 112"/>
            <p:cNvSpPr/>
            <p:nvPr/>
          </p:nvSpPr>
          <p:spPr bwMode="auto">
            <a:xfrm>
              <a:off x="6709023" y="45375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496097" y="4388960"/>
              <a:ext cx="1320456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3499934" y="4996020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709023" y="3703023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703854" y="4312760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703854" y="4922360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703854" y="5531960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矩形 114"/>
            <p:cNvSpPr/>
            <p:nvPr/>
          </p:nvSpPr>
          <p:spPr bwMode="auto">
            <a:xfrm>
              <a:off x="10162523" y="49483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A+C</a:t>
              </a:r>
            </a:p>
          </p:txBody>
        </p:sp>
        <p:sp>
          <p:nvSpPr>
            <p:cNvPr id="46" name="矩形 115"/>
            <p:cNvSpPr/>
            <p:nvPr/>
          </p:nvSpPr>
          <p:spPr bwMode="auto">
            <a:xfrm>
              <a:off x="10162523" y="51769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B+D</a:t>
              </a:r>
            </a:p>
          </p:txBody>
        </p:sp>
        <p:sp>
          <p:nvSpPr>
            <p:cNvPr id="47" name="矩形 117"/>
            <p:cNvSpPr/>
            <p:nvPr/>
          </p:nvSpPr>
          <p:spPr bwMode="auto">
            <a:xfrm>
              <a:off x="10162523" y="55579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A+D</a:t>
              </a:r>
            </a:p>
          </p:txBody>
        </p:sp>
        <p:sp>
          <p:nvSpPr>
            <p:cNvPr id="48" name="矩形 118"/>
            <p:cNvSpPr/>
            <p:nvPr/>
          </p:nvSpPr>
          <p:spPr bwMode="auto">
            <a:xfrm>
              <a:off x="10162523" y="57865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B+C+D</a:t>
              </a:r>
            </a:p>
          </p:txBody>
        </p:sp>
        <p:sp>
          <p:nvSpPr>
            <p:cNvPr id="49" name="矩形 107"/>
            <p:cNvSpPr/>
            <p:nvPr/>
          </p:nvSpPr>
          <p:spPr bwMode="auto">
            <a:xfrm>
              <a:off x="10162523" y="37291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</a:p>
          </p:txBody>
        </p:sp>
        <p:sp>
          <p:nvSpPr>
            <p:cNvPr id="50" name="矩形 109"/>
            <p:cNvSpPr/>
            <p:nvPr/>
          </p:nvSpPr>
          <p:spPr bwMode="auto">
            <a:xfrm>
              <a:off x="10162523" y="39577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</a:p>
          </p:txBody>
        </p:sp>
        <p:sp>
          <p:nvSpPr>
            <p:cNvPr id="51" name="矩形 111"/>
            <p:cNvSpPr/>
            <p:nvPr/>
          </p:nvSpPr>
          <p:spPr bwMode="auto">
            <a:xfrm>
              <a:off x="10162523" y="43387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</a:p>
          </p:txBody>
        </p:sp>
        <p:sp>
          <p:nvSpPr>
            <p:cNvPr id="52" name="矩形 112"/>
            <p:cNvSpPr/>
            <p:nvPr/>
          </p:nvSpPr>
          <p:spPr bwMode="auto">
            <a:xfrm>
              <a:off x="10162523" y="45673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0162523" y="3732777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0157354" y="4342514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0157354" y="4952114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0157354" y="5561714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52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Erasure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676399"/>
            <a:ext cx="10969943" cy="4449765"/>
          </a:xfrm>
        </p:spPr>
        <p:txBody>
          <a:bodyPr/>
          <a:lstStyle/>
          <a:p>
            <a:r>
              <a:rPr lang="en-US" dirty="0" smtClean="0"/>
              <a:t>Two coding approaches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Self-coding</a:t>
            </a:r>
            <a:r>
              <a:rPr lang="en-US" dirty="0" smtClean="0"/>
              <a:t>: divides an object into data chunks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Cross-coding</a:t>
            </a:r>
            <a:r>
              <a:rPr lang="en-US" dirty="0" smtClean="0"/>
              <a:t>: combines multiple objects into a data chunk </a:t>
            </a:r>
          </a:p>
          <a:p>
            <a:pPr lvl="1"/>
            <a:endParaRPr lang="en-US" dirty="0"/>
          </a:p>
          <a:p>
            <a:r>
              <a:rPr lang="en-US" dirty="0" smtClean="0"/>
              <a:t>Cross-coding is more appropriate for decentralized KV stores</a:t>
            </a:r>
          </a:p>
          <a:p>
            <a:pPr lvl="1"/>
            <a:r>
              <a:rPr lang="en-US" dirty="0" smtClean="0"/>
              <a:t>Suitable for small objects </a:t>
            </a:r>
          </a:p>
          <a:p>
            <a:pPr lvl="2"/>
            <a:r>
              <a:rPr lang="en-US" dirty="0" smtClean="0"/>
              <a:t>e.g., small objects dominate in practical KV workloads [Sigmetrics’12]</a:t>
            </a:r>
          </a:p>
          <a:p>
            <a:pPr lvl="1"/>
            <a:r>
              <a:rPr lang="en-US" dirty="0" smtClean="0"/>
              <a:t>Direct access to objects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6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371601"/>
            <a:ext cx="11479319" cy="2743199"/>
          </a:xfrm>
        </p:spPr>
        <p:txBody>
          <a:bodyPr/>
          <a:lstStyle/>
          <a:p>
            <a:r>
              <a:rPr lang="en-US" dirty="0" smtClean="0"/>
              <a:t>Scaling is a frequent operation for storage elasticity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Scale-out</a:t>
            </a:r>
            <a:r>
              <a:rPr lang="en-US" dirty="0" smtClean="0"/>
              <a:t> </a:t>
            </a:r>
            <a:r>
              <a:rPr lang="en-US" dirty="0"/>
              <a:t>(add nodes) and </a:t>
            </a:r>
            <a:r>
              <a:rPr lang="en-US" b="1" dirty="0">
                <a:solidFill>
                  <a:srgbClr val="FF0000"/>
                </a:solidFill>
              </a:rPr>
              <a:t>scale-in</a:t>
            </a:r>
            <a:r>
              <a:rPr lang="en-US" dirty="0"/>
              <a:t> (remove nodes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Consistent hashing </a:t>
            </a:r>
          </a:p>
          <a:p>
            <a:pPr lvl="1"/>
            <a:r>
              <a:rPr lang="en-US" dirty="0" smtClean="0"/>
              <a:t>Efficient</a:t>
            </a:r>
            <a:r>
              <a:rPr lang="en-US" dirty="0" smtClean="0"/>
              <a:t>, deterministic object-to-node </a:t>
            </a:r>
            <a:r>
              <a:rPr lang="en-US" dirty="0" smtClean="0"/>
              <a:t>mapping scheme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node is mapped to multiple </a:t>
            </a:r>
            <a:r>
              <a:rPr lang="en-US" b="1" dirty="0" smtClean="0">
                <a:solidFill>
                  <a:srgbClr val="FF0000"/>
                </a:solidFill>
              </a:rPr>
              <a:t>virtual nodes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on 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hash ring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 </a:t>
            </a:r>
            <a:r>
              <a:rPr lang="en-US" dirty="0" smtClean="0"/>
              <a:t>load balancing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5552" y="3810000"/>
            <a:ext cx="2930171" cy="2999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" name="Group 7"/>
          <p:cNvGrpSpPr/>
          <p:nvPr/>
        </p:nvGrpSpPr>
        <p:grpSpPr>
          <a:xfrm>
            <a:off x="4887404" y="3914077"/>
            <a:ext cx="5026629" cy="2899317"/>
            <a:chOff x="4887404" y="3962400"/>
            <a:chExt cx="5026629" cy="2899317"/>
          </a:xfrm>
        </p:grpSpPr>
        <p:sp>
          <p:nvSpPr>
            <p:cNvPr id="5" name="右箭头 7"/>
            <p:cNvSpPr/>
            <p:nvPr/>
          </p:nvSpPr>
          <p:spPr bwMode="auto">
            <a:xfrm>
              <a:off x="4887404" y="5162550"/>
              <a:ext cx="1511808" cy="713232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Add N</a:t>
              </a:r>
              <a:r>
                <a:rPr kumimoji="0" lang="en-US" altLang="zh-CN" sz="18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4</a:t>
              </a:r>
              <a:endParaRPr kumimoji="0" lang="zh-CN" altLang="en-US" sz="1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80212" y="3962400"/>
              <a:ext cx="3133821" cy="2899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382603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676399"/>
            <a:ext cx="10969943" cy="4449765"/>
          </a:xfrm>
        </p:spPr>
        <p:txBody>
          <a:bodyPr/>
          <a:lstStyle/>
          <a:p>
            <a:r>
              <a:rPr lang="en-US" dirty="0" smtClean="0"/>
              <a:t>Replication / self-coding for consistent hashing </a:t>
            </a:r>
          </a:p>
          <a:p>
            <a:pPr lvl="1"/>
            <a:r>
              <a:rPr lang="en-US" dirty="0" smtClean="0"/>
              <a:t>Replicas / coded chunks are stored after first node in clockwise direction</a:t>
            </a:r>
          </a:p>
          <a:p>
            <a:endParaRPr lang="en-US" dirty="0"/>
          </a:p>
          <a:p>
            <a:r>
              <a:rPr lang="en-US" dirty="0" smtClean="0"/>
              <a:t>Cross-coding + consistent hashing?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Parity updates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Impaired degraded reads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9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4724400"/>
            <a:ext cx="11173090" cy="1325564"/>
          </a:xfrm>
        </p:spPr>
        <p:txBody>
          <a:bodyPr/>
          <a:lstStyle/>
          <a:p>
            <a:r>
              <a:rPr lang="en-US" dirty="0" smtClean="0"/>
              <a:t>Data chunk updates </a:t>
            </a:r>
            <a:r>
              <a:rPr lang="en-US" dirty="0" smtClean="0">
                <a:sym typeface="Wingdings" panose="05000000000000000000" pitchFamily="2" charset="2"/>
              </a:rPr>
              <a:t> parity chunk update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Frequent scaling  huge amount of data transfers (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scaling traffic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88" y="1286270"/>
            <a:ext cx="5772912" cy="237133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947" y="1339841"/>
            <a:ext cx="6001883" cy="2290327"/>
          </a:xfrm>
          <a:prstGeom prst="rect">
            <a:avLst/>
          </a:prstGeom>
        </p:spPr>
      </p:pic>
      <p:sp>
        <p:nvSpPr>
          <p:cNvPr id="44" name="右箭头 7"/>
          <p:cNvSpPr/>
          <p:nvPr/>
        </p:nvSpPr>
        <p:spPr bwMode="auto">
          <a:xfrm>
            <a:off x="5344604" y="3630168"/>
            <a:ext cx="1511808" cy="71323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Add N</a:t>
            </a:r>
            <a:r>
              <a:rPr kumimoji="0" lang="en-US" altLang="zh-CN" sz="1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  <a:endParaRPr kumimoji="0" lang="zh-CN" altLang="en-US" sz="18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5" name="直接连接符 8"/>
          <p:cNvCxnSpPr/>
          <p:nvPr/>
        </p:nvCxnSpPr>
        <p:spPr bwMode="auto">
          <a:xfrm>
            <a:off x="6018212" y="1524000"/>
            <a:ext cx="0" cy="1801367"/>
          </a:xfrm>
          <a:prstGeom prst="line">
            <a:avLst/>
          </a:prstGeom>
          <a:ln w="19050">
            <a:prstDash val="dash"/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550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5029200"/>
            <a:ext cx="10969943" cy="1325565"/>
          </a:xfrm>
        </p:spPr>
        <p:txBody>
          <a:bodyPr/>
          <a:lstStyle/>
          <a:p>
            <a:r>
              <a:rPr lang="en-US" dirty="0" smtClean="0"/>
              <a:t>Coordinating object migration and parity updates is challenging due to changes of multiple chunks</a:t>
            </a:r>
          </a:p>
          <a:p>
            <a:r>
              <a:rPr lang="en-US" dirty="0" smtClean="0"/>
              <a:t>Degraded reads are impaired if objects are in middle of migration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9" name="椭圆 1"/>
          <p:cNvSpPr/>
          <p:nvPr/>
        </p:nvSpPr>
        <p:spPr>
          <a:xfrm>
            <a:off x="2198528" y="1882277"/>
            <a:ext cx="2501736" cy="2501736"/>
          </a:xfrm>
          <a:prstGeom prst="ellipse">
            <a:avLst/>
          </a:prstGeom>
          <a:noFill/>
          <a:ln w="635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0" name="组合 2"/>
          <p:cNvGrpSpPr/>
          <p:nvPr/>
        </p:nvGrpSpPr>
        <p:grpSpPr>
          <a:xfrm>
            <a:off x="2874943" y="1563889"/>
            <a:ext cx="1458482" cy="615390"/>
            <a:chOff x="2329995" y="536575"/>
            <a:chExt cx="2251530" cy="971550"/>
          </a:xfrm>
        </p:grpSpPr>
        <p:sp>
          <p:nvSpPr>
            <p:cNvPr id="41" name="矩形 3"/>
            <p:cNvSpPr/>
            <p:nvPr/>
          </p:nvSpPr>
          <p:spPr>
            <a:xfrm>
              <a:off x="2329995" y="536575"/>
              <a:ext cx="2251530" cy="971550"/>
            </a:xfrm>
            <a:prstGeom prst="rect">
              <a:avLst/>
            </a:prstGeom>
            <a:solidFill>
              <a:sysClr val="window" lastClr="FFFFFF"/>
            </a:solidFill>
            <a:ln w="381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矩形 4"/>
            <p:cNvSpPr/>
            <p:nvPr/>
          </p:nvSpPr>
          <p:spPr>
            <a:xfrm>
              <a:off x="2421496" y="636892"/>
              <a:ext cx="458274" cy="773623"/>
            </a:xfrm>
            <a:prstGeom prst="rect">
              <a:avLst/>
            </a:prstGeom>
            <a:solidFill>
              <a:srgbClr val="FFCC99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43" name="矩形 5"/>
            <p:cNvSpPr/>
            <p:nvPr/>
          </p:nvSpPr>
          <p:spPr>
            <a:xfrm>
              <a:off x="2953988" y="636892"/>
              <a:ext cx="458274" cy="773623"/>
            </a:xfrm>
            <a:prstGeom prst="rect">
              <a:avLst/>
            </a:prstGeom>
            <a:solidFill>
              <a:srgbClr val="FFCC99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</a:p>
          </p:txBody>
        </p:sp>
        <p:sp>
          <p:nvSpPr>
            <p:cNvPr id="44" name="矩形 6"/>
            <p:cNvSpPr/>
            <p:nvPr/>
          </p:nvSpPr>
          <p:spPr>
            <a:xfrm>
              <a:off x="3486480" y="636892"/>
              <a:ext cx="458274" cy="773623"/>
            </a:xfrm>
            <a:prstGeom prst="rect">
              <a:avLst/>
            </a:prstGeom>
            <a:solidFill>
              <a:srgbClr val="FFCC99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45" name="矩形 7"/>
            <p:cNvSpPr/>
            <p:nvPr/>
          </p:nvSpPr>
          <p:spPr>
            <a:xfrm>
              <a:off x="4018972" y="636892"/>
              <a:ext cx="458274" cy="773623"/>
            </a:xfrm>
            <a:prstGeom prst="rect">
              <a:avLst/>
            </a:prstGeom>
            <a:solidFill>
              <a:srgbClr val="FFCC99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dbl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</a:t>
              </a:r>
            </a:p>
          </p:txBody>
        </p:sp>
      </p:grpSp>
      <p:grpSp>
        <p:nvGrpSpPr>
          <p:cNvPr id="46" name="组合 8"/>
          <p:cNvGrpSpPr/>
          <p:nvPr/>
        </p:nvGrpSpPr>
        <p:grpSpPr>
          <a:xfrm>
            <a:off x="1358435" y="3008418"/>
            <a:ext cx="1458482" cy="615390"/>
            <a:chOff x="2329995" y="536575"/>
            <a:chExt cx="2251530" cy="971550"/>
          </a:xfrm>
        </p:grpSpPr>
        <p:sp>
          <p:nvSpPr>
            <p:cNvPr id="47" name="矩形 9"/>
            <p:cNvSpPr/>
            <p:nvPr/>
          </p:nvSpPr>
          <p:spPr>
            <a:xfrm>
              <a:off x="2329995" y="536575"/>
              <a:ext cx="2251530" cy="971550"/>
            </a:xfrm>
            <a:prstGeom prst="rect">
              <a:avLst/>
            </a:prstGeom>
            <a:solidFill>
              <a:sysClr val="window" lastClr="FFFFFF"/>
            </a:solidFill>
            <a:ln w="381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矩形 10"/>
            <p:cNvSpPr/>
            <p:nvPr/>
          </p:nvSpPr>
          <p:spPr>
            <a:xfrm>
              <a:off x="2421496" y="636892"/>
              <a:ext cx="458274" cy="773623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</a:t>
              </a:r>
            </a:p>
          </p:txBody>
        </p:sp>
        <p:sp>
          <p:nvSpPr>
            <p:cNvPr id="49" name="矩形 11"/>
            <p:cNvSpPr/>
            <p:nvPr/>
          </p:nvSpPr>
          <p:spPr>
            <a:xfrm>
              <a:off x="2953988" y="636892"/>
              <a:ext cx="458274" cy="773623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</a:t>
              </a:r>
            </a:p>
          </p:txBody>
        </p:sp>
        <p:sp>
          <p:nvSpPr>
            <p:cNvPr id="50" name="矩形 12"/>
            <p:cNvSpPr/>
            <p:nvPr/>
          </p:nvSpPr>
          <p:spPr>
            <a:xfrm>
              <a:off x="3486480" y="636892"/>
              <a:ext cx="458274" cy="773623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</a:t>
              </a:r>
            </a:p>
          </p:txBody>
        </p:sp>
        <p:sp>
          <p:nvSpPr>
            <p:cNvPr id="51" name="矩形 13"/>
            <p:cNvSpPr/>
            <p:nvPr/>
          </p:nvSpPr>
          <p:spPr>
            <a:xfrm>
              <a:off x="4018972" y="636892"/>
              <a:ext cx="458274" cy="773623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dbl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</a:t>
              </a:r>
            </a:p>
          </p:txBody>
        </p:sp>
      </p:grpSp>
      <p:grpSp>
        <p:nvGrpSpPr>
          <p:cNvPr id="52" name="组合 14"/>
          <p:cNvGrpSpPr/>
          <p:nvPr/>
        </p:nvGrpSpPr>
        <p:grpSpPr>
          <a:xfrm>
            <a:off x="2682687" y="4087001"/>
            <a:ext cx="1458482" cy="615390"/>
            <a:chOff x="2329995" y="536575"/>
            <a:chExt cx="2251530" cy="971550"/>
          </a:xfrm>
        </p:grpSpPr>
        <p:sp>
          <p:nvSpPr>
            <p:cNvPr id="53" name="矩形 15"/>
            <p:cNvSpPr/>
            <p:nvPr/>
          </p:nvSpPr>
          <p:spPr>
            <a:xfrm>
              <a:off x="2329995" y="536575"/>
              <a:ext cx="2251530" cy="971550"/>
            </a:xfrm>
            <a:prstGeom prst="rect">
              <a:avLst/>
            </a:prstGeom>
            <a:solidFill>
              <a:sysClr val="window" lastClr="FFFFFF"/>
            </a:solidFill>
            <a:ln w="381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矩形 16"/>
            <p:cNvSpPr/>
            <p:nvPr/>
          </p:nvSpPr>
          <p:spPr>
            <a:xfrm>
              <a:off x="2435003" y="636892"/>
              <a:ext cx="2017076" cy="773623"/>
            </a:xfrm>
            <a:prstGeom prst="rect">
              <a:avLst/>
            </a:prstGeom>
            <a:solidFill>
              <a:srgbClr val="CCFF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b" anchorCtr="1" forceAA="0" compatLnSpc="1">
              <a:prstTxWarp prst="textNoShape">
                <a:avLst/>
              </a:prstTxWarp>
              <a:normAutofit fontScale="92500" lnSpcReduction="20000"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parity</a:t>
              </a:r>
              <a:endParaRPr kumimoji="0" lang="en-US" sz="3200" b="1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5" name="文本框 17"/>
          <p:cNvSpPr txBox="1"/>
          <p:nvPr/>
        </p:nvSpPr>
        <p:spPr>
          <a:xfrm>
            <a:off x="3231073" y="1066800"/>
            <a:ext cx="606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>
                <a:solidFill>
                  <a:prstClr val="black"/>
                </a:solidFill>
                <a:latin typeface="Calibri" panose="020F0502020204030204"/>
              </a:rPr>
              <a:t>N</a:t>
            </a:r>
            <a:r>
              <a:rPr lang="en-US" altLang="zh-CN" sz="2400" b="1" baseline="-25000" dirty="0">
                <a:solidFill>
                  <a:prstClr val="black"/>
                </a:solidFill>
                <a:latin typeface="Calibri" panose="020F0502020204030204"/>
              </a:rPr>
              <a:t>1</a:t>
            </a:r>
            <a:endParaRPr lang="en-US" sz="2400" b="1" baseline="-250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6" name="文本框 18"/>
          <p:cNvSpPr txBox="1"/>
          <p:nvPr/>
        </p:nvSpPr>
        <p:spPr>
          <a:xfrm>
            <a:off x="1386709" y="2510135"/>
            <a:ext cx="59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>
                <a:solidFill>
                  <a:prstClr val="black"/>
                </a:solidFill>
                <a:latin typeface="Calibri" panose="020F0502020204030204"/>
              </a:rPr>
              <a:t>N</a:t>
            </a:r>
            <a:r>
              <a:rPr lang="en-US" altLang="zh-CN" sz="2400" b="1" baseline="-25000" dirty="0">
                <a:solidFill>
                  <a:prstClr val="black"/>
                </a:solidFill>
                <a:latin typeface="Calibri" panose="020F0502020204030204"/>
              </a:rPr>
              <a:t>2</a:t>
            </a:r>
            <a:endParaRPr lang="en-US" sz="2400" b="1" baseline="-250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7" name="文本框 19"/>
          <p:cNvSpPr txBox="1"/>
          <p:nvPr/>
        </p:nvSpPr>
        <p:spPr>
          <a:xfrm>
            <a:off x="1914983" y="4194752"/>
            <a:ext cx="53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>
                <a:solidFill>
                  <a:prstClr val="black"/>
                </a:solidFill>
                <a:latin typeface="Calibri" panose="020F0502020204030204"/>
              </a:rPr>
              <a:t>N</a:t>
            </a:r>
            <a:r>
              <a:rPr lang="en-US" altLang="zh-CN" sz="2400" b="1" baseline="-25000" dirty="0">
                <a:solidFill>
                  <a:prstClr val="black"/>
                </a:solidFill>
                <a:latin typeface="Calibri" panose="020F0502020204030204"/>
              </a:rPr>
              <a:t>3</a:t>
            </a:r>
            <a:endParaRPr lang="en-US" sz="2400" b="1" baseline="-25000" dirty="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58" name="组合 20"/>
          <p:cNvGrpSpPr/>
          <p:nvPr/>
        </p:nvGrpSpPr>
        <p:grpSpPr>
          <a:xfrm>
            <a:off x="4282745" y="2742630"/>
            <a:ext cx="1458482" cy="615390"/>
            <a:chOff x="2329995" y="536575"/>
            <a:chExt cx="2251530" cy="971550"/>
          </a:xfrm>
        </p:grpSpPr>
        <p:sp>
          <p:nvSpPr>
            <p:cNvPr id="59" name="矩形 21"/>
            <p:cNvSpPr/>
            <p:nvPr/>
          </p:nvSpPr>
          <p:spPr>
            <a:xfrm>
              <a:off x="2329995" y="536575"/>
              <a:ext cx="2251530" cy="971550"/>
            </a:xfrm>
            <a:prstGeom prst="rect">
              <a:avLst/>
            </a:prstGeom>
            <a:solidFill>
              <a:sysClr val="window" lastClr="FFFFFF"/>
            </a:solidFill>
            <a:ln w="381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矩形 22"/>
            <p:cNvSpPr/>
            <p:nvPr/>
          </p:nvSpPr>
          <p:spPr>
            <a:xfrm>
              <a:off x="2421496" y="636892"/>
              <a:ext cx="458274" cy="773623"/>
            </a:xfrm>
            <a:prstGeom prst="rect">
              <a:avLst/>
            </a:prstGeom>
            <a:solidFill>
              <a:srgbClr val="CCFFCC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</a:t>
              </a:r>
            </a:p>
          </p:txBody>
        </p:sp>
        <p:sp>
          <p:nvSpPr>
            <p:cNvPr id="61" name="矩形 23"/>
            <p:cNvSpPr/>
            <p:nvPr/>
          </p:nvSpPr>
          <p:spPr>
            <a:xfrm>
              <a:off x="2953988" y="636892"/>
              <a:ext cx="458274" cy="773623"/>
            </a:xfrm>
            <a:prstGeom prst="rect">
              <a:avLst/>
            </a:prstGeom>
            <a:solidFill>
              <a:srgbClr val="CCFFCC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</a:t>
              </a:r>
            </a:p>
          </p:txBody>
        </p:sp>
      </p:grpSp>
      <p:sp>
        <p:nvSpPr>
          <p:cNvPr id="62" name="文本框 24"/>
          <p:cNvSpPr txBox="1"/>
          <p:nvPr/>
        </p:nvSpPr>
        <p:spPr>
          <a:xfrm>
            <a:off x="5807846" y="2785667"/>
            <a:ext cx="574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>
                <a:solidFill>
                  <a:srgbClr val="FF0000"/>
                </a:solidFill>
                <a:latin typeface="Calibri" panose="020F0502020204030204"/>
              </a:rPr>
              <a:t>N</a:t>
            </a:r>
            <a:r>
              <a:rPr lang="en-US" altLang="zh-CN" sz="2400" b="1" baseline="-25000" dirty="0">
                <a:solidFill>
                  <a:srgbClr val="FF0000"/>
                </a:solidFill>
                <a:latin typeface="Calibri" panose="020F0502020204030204"/>
              </a:rPr>
              <a:t>4</a:t>
            </a:r>
            <a:endParaRPr lang="en-US" sz="2400" b="1" baseline="-25000" dirty="0">
              <a:solidFill>
                <a:srgbClr val="FF0000"/>
              </a:solidFill>
              <a:latin typeface="Calibri" panose="020F0502020204030204"/>
            </a:endParaRPr>
          </a:p>
        </p:txBody>
      </p:sp>
      <p:cxnSp>
        <p:nvCxnSpPr>
          <p:cNvPr id="63" name="曲线连接符 25"/>
          <p:cNvCxnSpPr>
            <a:stCxn id="45" idx="2"/>
            <a:endCxn id="60" idx="1"/>
          </p:cNvCxnSpPr>
          <p:nvPr/>
        </p:nvCxnSpPr>
        <p:spPr>
          <a:xfrm rot="16200000" flipH="1">
            <a:off x="3762867" y="2472032"/>
            <a:ext cx="933731" cy="224570"/>
          </a:xfrm>
          <a:prstGeom prst="curvedConnector2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miter lim="800000"/>
            <a:tailEnd type="triangle"/>
          </a:ln>
          <a:effectLst/>
        </p:spPr>
      </p:cxnSp>
      <p:cxnSp>
        <p:nvCxnSpPr>
          <p:cNvPr id="64" name="曲线连接符 26"/>
          <p:cNvCxnSpPr>
            <a:stCxn id="51" idx="2"/>
            <a:endCxn id="61" idx="2"/>
          </p:cNvCxnSpPr>
          <p:nvPr/>
        </p:nvCxnSpPr>
        <p:spPr>
          <a:xfrm rot="5400000" flipH="1" flipV="1">
            <a:off x="3585265" y="2311866"/>
            <a:ext cx="265788" cy="2234441"/>
          </a:xfrm>
          <a:prstGeom prst="curvedConnector3">
            <a:avLst>
              <a:gd name="adj1" fmla="val -86008"/>
            </a:avLst>
          </a:prstGeom>
          <a:noFill/>
          <a:ln w="25400" cap="flat" cmpd="sng" algn="ctr">
            <a:solidFill>
              <a:srgbClr val="FF0000"/>
            </a:solidFill>
            <a:prstDash val="sysDash"/>
            <a:miter lim="800000"/>
            <a:tailEnd type="triangle"/>
          </a:ln>
          <a:effectLst/>
        </p:spPr>
      </p:cxnSp>
      <p:grpSp>
        <p:nvGrpSpPr>
          <p:cNvPr id="76" name="Group 75"/>
          <p:cNvGrpSpPr/>
          <p:nvPr/>
        </p:nvGrpSpPr>
        <p:grpSpPr>
          <a:xfrm>
            <a:off x="4490445" y="1432338"/>
            <a:ext cx="6871472" cy="1297636"/>
            <a:chOff x="4222966" y="1451166"/>
            <a:chExt cx="7432459" cy="1434312"/>
          </a:xfrm>
        </p:grpSpPr>
        <p:sp>
          <p:nvSpPr>
            <p:cNvPr id="65" name="文本框 27"/>
            <p:cNvSpPr txBox="1"/>
            <p:nvPr/>
          </p:nvSpPr>
          <p:spPr>
            <a:xfrm>
              <a:off x="6557894" y="1612820"/>
              <a:ext cx="5097531" cy="510291"/>
            </a:xfrm>
            <a:prstGeom prst="rect">
              <a:avLst/>
            </a:prstGeom>
            <a:noFill/>
            <a:ln w="38100">
              <a:solidFill>
                <a:sysClr val="windowText" lastClr="000000"/>
              </a:solidFill>
            </a:ln>
          </p:spPr>
          <p:txBody>
            <a:bodyPr wrap="square" tIns="45720" rtlCol="0">
              <a:spAutoFit/>
            </a:bodyPr>
            <a:lstStyle/>
            <a:p>
              <a:pPr marL="0" marR="0" lvl="0" indent="0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Read to d fails until d is migrated</a:t>
              </a:r>
              <a:endParaRPr kumimoji="0" lang="en-US" sz="2400" b="1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cxnSp>
          <p:nvCxnSpPr>
            <p:cNvPr id="67" name="肘形连接符 30"/>
            <p:cNvCxnSpPr>
              <a:stCxn id="60" idx="0"/>
              <a:endCxn id="65" idx="1"/>
            </p:cNvCxnSpPr>
            <p:nvPr/>
          </p:nvCxnSpPr>
          <p:spPr>
            <a:xfrm rot="5400000" flipH="1" flipV="1">
              <a:off x="4881675" y="1209259"/>
              <a:ext cx="1017510" cy="2334927"/>
            </a:xfrm>
            <a:prstGeom prst="bentConnector2">
              <a:avLst/>
            </a:prstGeom>
            <a:noFill/>
            <a:ln w="317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70" name="文本框 38"/>
            <p:cNvSpPr txBox="1"/>
            <p:nvPr/>
          </p:nvSpPr>
          <p:spPr>
            <a:xfrm>
              <a:off x="5503711" y="1451166"/>
              <a:ext cx="5002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377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2000" dirty="0">
                  <a:solidFill>
                    <a:prstClr val="black"/>
                  </a:solidFill>
                  <a:latin typeface="Calibri" panose="020F0502020204030204"/>
                </a:rPr>
                <a:t>fail</a:t>
              </a:r>
              <a:endParaRPr lang="en-US" sz="12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4057317" y="3299624"/>
            <a:ext cx="7066296" cy="1381580"/>
            <a:chOff x="4141169" y="3288167"/>
            <a:chExt cx="7278782" cy="1527078"/>
          </a:xfrm>
        </p:grpSpPr>
        <p:sp>
          <p:nvSpPr>
            <p:cNvPr id="66" name="文本框 28"/>
            <p:cNvSpPr txBox="1"/>
            <p:nvPr/>
          </p:nvSpPr>
          <p:spPr>
            <a:xfrm>
              <a:off x="6557889" y="3824831"/>
              <a:ext cx="4862062" cy="918511"/>
            </a:xfrm>
            <a:prstGeom prst="rect">
              <a:avLst/>
            </a:prstGeom>
            <a:noFill/>
            <a:ln w="38100">
              <a:solidFill>
                <a:sysClr val="windowText" lastClr="000000"/>
              </a:solidFill>
            </a:ln>
          </p:spPr>
          <p:txBody>
            <a:bodyPr wrap="square" bIns="45720" rtlCol="0">
              <a:spAutoFit/>
            </a:bodyPr>
            <a:lstStyle/>
            <a:p>
              <a:pPr marL="0" marR="0" lvl="0" indent="0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Degraded read to d doesn’t work if h is migrated away from N</a:t>
              </a:r>
              <a:r>
                <a:rPr kumimoji="0" lang="en-US" altLang="zh-CN" sz="2400" b="1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2</a:t>
              </a:r>
              <a:endParaRPr kumimoji="0" lang="en-US" sz="2400" b="1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cxnSp>
          <p:nvCxnSpPr>
            <p:cNvPr id="68" name="肘形连接符 32"/>
            <p:cNvCxnSpPr>
              <a:stCxn id="61" idx="2"/>
            </p:cNvCxnSpPr>
            <p:nvPr/>
          </p:nvCxnSpPr>
          <p:spPr>
            <a:xfrm rot="16200000" flipH="1">
              <a:off x="5237957" y="2885591"/>
              <a:ext cx="828747" cy="1633900"/>
            </a:xfrm>
            <a:prstGeom prst="bentConnector2">
              <a:avLst/>
            </a:prstGeom>
            <a:noFill/>
            <a:ln w="317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69" name="直接箭头连接符 37"/>
            <p:cNvCxnSpPr>
              <a:stCxn id="53" idx="3"/>
            </p:cNvCxnSpPr>
            <p:nvPr/>
          </p:nvCxnSpPr>
          <p:spPr>
            <a:xfrm flipV="1">
              <a:off x="4141169" y="4386670"/>
              <a:ext cx="2328112" cy="1"/>
            </a:xfrm>
            <a:prstGeom prst="straightConnector1">
              <a:avLst/>
            </a:prstGeom>
            <a:noFill/>
            <a:ln w="317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71" name="文本框 39"/>
            <p:cNvSpPr txBox="1"/>
            <p:nvPr/>
          </p:nvSpPr>
          <p:spPr>
            <a:xfrm>
              <a:off x="5325762" y="3739476"/>
              <a:ext cx="5002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377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2000" dirty="0">
                  <a:solidFill>
                    <a:prstClr val="black"/>
                  </a:solidFill>
                  <a:latin typeface="Calibri" panose="020F0502020204030204"/>
                </a:rPr>
                <a:t>fail</a:t>
              </a:r>
              <a:endParaRPr lang="en-US" sz="12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2" name="文本框 40"/>
            <p:cNvSpPr txBox="1"/>
            <p:nvPr/>
          </p:nvSpPr>
          <p:spPr>
            <a:xfrm>
              <a:off x="4899722" y="4415135"/>
              <a:ext cx="14347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77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2000" dirty="0">
                  <a:solidFill>
                    <a:prstClr val="black"/>
                  </a:solidFill>
                  <a:latin typeface="Calibri" panose="020F0502020204030204"/>
                </a:rPr>
                <a:t>success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141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14732</TotalTime>
  <Words>1027</Words>
  <Application>Microsoft Office PowerPoint</Application>
  <PresentationFormat>Custom</PresentationFormat>
  <Paragraphs>213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Default Design</vt:lpstr>
      <vt:lpstr>Coupling Decentralized Key-Value Stores  with Erasure Coding</vt:lpstr>
      <vt:lpstr>Introduction</vt:lpstr>
      <vt:lpstr>Erasure Coding</vt:lpstr>
      <vt:lpstr>Erasure Coding</vt:lpstr>
      <vt:lpstr>Erasure Coding</vt:lpstr>
      <vt:lpstr>Scalability</vt:lpstr>
      <vt:lpstr>Scalability Challenges</vt:lpstr>
      <vt:lpstr>Challenge 1</vt:lpstr>
      <vt:lpstr>Challenge 2</vt:lpstr>
      <vt:lpstr>Contributions</vt:lpstr>
      <vt:lpstr>Insight</vt:lpstr>
      <vt:lpstr>FragEC</vt:lpstr>
      <vt:lpstr>FragEC</vt:lpstr>
      <vt:lpstr>Scaling</vt:lpstr>
      <vt:lpstr>Multiple Hash Rings</vt:lpstr>
      <vt:lpstr>Node Repair</vt:lpstr>
      <vt:lpstr>ECHash</vt:lpstr>
      <vt:lpstr>Evaluation</vt:lpstr>
      <vt:lpstr>Scaling Throughput in AWS </vt:lpstr>
      <vt:lpstr>Degraded Reads in AWS</vt:lpstr>
      <vt:lpstr>Node Repair in AWS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pclee</cp:lastModifiedBy>
  <cp:revision>953</cp:revision>
  <cp:lastPrinted>2019-02-20T08:11:33Z</cp:lastPrinted>
  <dcterms:created xsi:type="dcterms:W3CDTF">1601-01-01T00:00:00Z</dcterms:created>
  <dcterms:modified xsi:type="dcterms:W3CDTF">2019-11-23T05:59:04Z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