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2" r:id="rId2"/>
    <p:sldId id="389" r:id="rId3"/>
    <p:sldId id="390" r:id="rId4"/>
    <p:sldId id="391" r:id="rId5"/>
    <p:sldId id="337" r:id="rId6"/>
    <p:sldId id="338" r:id="rId7"/>
    <p:sldId id="340" r:id="rId8"/>
    <p:sldId id="339" r:id="rId9"/>
    <p:sldId id="341" r:id="rId10"/>
    <p:sldId id="342" r:id="rId11"/>
    <p:sldId id="343" r:id="rId12"/>
    <p:sldId id="393" r:id="rId13"/>
    <p:sldId id="344" r:id="rId14"/>
    <p:sldId id="345" r:id="rId15"/>
    <p:sldId id="388" r:id="rId16"/>
    <p:sldId id="346" r:id="rId17"/>
    <p:sldId id="347" r:id="rId18"/>
    <p:sldId id="349" r:id="rId19"/>
    <p:sldId id="348" r:id="rId20"/>
    <p:sldId id="350" r:id="rId21"/>
    <p:sldId id="397" r:id="rId22"/>
    <p:sldId id="352" r:id="rId23"/>
    <p:sldId id="353" r:id="rId24"/>
    <p:sldId id="356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33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3" autoAdjust="0"/>
    <p:restoredTop sz="83152" autoAdjust="0"/>
  </p:normalViewPr>
  <p:slideViewPr>
    <p:cSldViewPr>
      <p:cViewPr varScale="1">
        <p:scale>
          <a:sx n="61" d="100"/>
          <a:sy n="61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9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Note: In our work, we assume that</a:t>
            </a:r>
            <a:r>
              <a:rPr lang="en-US" altLang="zh-CN" baseline="0" dirty="0" smtClean="0"/>
              <a:t> when reclaim a block, the valid pages in the block are reallocated to a NEW block</a:t>
            </a:r>
          </a:p>
          <a:p>
            <a:r>
              <a:rPr lang="en-US" altLang="zh-CN" baseline="0" dirty="0" smtClean="0"/>
              <a:t>PS: For page level address mapping, even if there is a write frontier, and all writes are</a:t>
            </a:r>
          </a:p>
          <a:p>
            <a:r>
              <a:rPr lang="en-US" altLang="zh-CN" baseline="0" dirty="0" smtClean="0"/>
              <a:t>directed to the frontier, which makes the system evolves in a deterministic way, in a long term, we can still analyze it in probabilistic way.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6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We focus on the flash level I/O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3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We consider accesses</a:t>
            </a:r>
            <a:r>
              <a:rPr lang="en-US" altLang="zh-CN" baseline="0" dirty="0" smtClean="0">
                <a:solidFill>
                  <a:srgbClr val="0000FF"/>
                </a:solidFill>
              </a:rPr>
              <a:t> in physical address space.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3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NOTE: </a:t>
            </a:r>
          </a:p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s</a:t>
            </a:r>
            <a:r>
              <a:rPr lang="en-US" altLang="zh-CN" dirty="0" smtClean="0"/>
              <a:t>tate space of </a:t>
            </a:r>
            <a:r>
              <a:rPr lang="en-US" altLang="zh-CN" dirty="0" err="1" smtClean="0"/>
              <a:t>n^N</a:t>
            </a:r>
            <a:r>
              <a:rPr lang="en-US" altLang="zh-CN" dirty="0" smtClean="0"/>
              <a:t>(t) is large, so it is difficult to derive </a:t>
            </a:r>
            <a:r>
              <a:rPr lang="en-US" altLang="zh-CN" dirty="0" err="1" smtClean="0"/>
              <a:t>n^N</a:t>
            </a:r>
            <a:r>
              <a:rPr lang="en-US" altLang="zh-CN" dirty="0" smtClean="0"/>
              <a:t>(t), we use mean field</a:t>
            </a:r>
            <a:r>
              <a:rPr lang="en-US" altLang="zh-CN" baseline="0" dirty="0" smtClean="0"/>
              <a:t> analysis.</a:t>
            </a:r>
          </a:p>
          <a:p>
            <a:r>
              <a:rPr lang="en-US" altLang="zh-CN" baseline="0" dirty="0" smtClean="0"/>
              <a:t>When we use mean field analysis, our goal is to derive the occupancy measure</a:t>
            </a:r>
            <a:endParaRPr lang="en-US" altLang="zh-CN" dirty="0" smtClean="0"/>
          </a:p>
          <a:p>
            <a:r>
              <a:rPr lang="en-US" altLang="zh-CN" dirty="0" smtClean="0"/>
              <a:t>M^N(t)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instead of </a:t>
            </a:r>
            <a:r>
              <a:rPr lang="en-US" altLang="zh-CN" dirty="0" err="1" smtClean="0"/>
              <a:t>n^N</a:t>
            </a:r>
            <a:r>
              <a:rPr lang="en-US" altLang="zh-CN" dirty="0" smtClean="0"/>
              <a:t>(t). </a:t>
            </a:r>
            <a:r>
              <a:rPr lang="en-US" altLang="zh-CN" baseline="0" dirty="0" smtClean="0"/>
              <a:t>The occupancy measure </a:t>
            </a:r>
            <a:r>
              <a:rPr lang="en-US" altLang="zh-CN" dirty="0" smtClean="0"/>
              <a:t>M^N(t)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is a continuous vector.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4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Using pi as input, choose </a:t>
            </a:r>
            <a:r>
              <a:rPr lang="en-US" altLang="zh-CN" baseline="0" dirty="0" err="1" smtClean="0"/>
              <a:t>w_i</a:t>
            </a:r>
            <a:r>
              <a:rPr lang="en-US" altLang="zh-CN" baseline="0" dirty="0" smtClean="0"/>
              <a:t> that minimizes cleaning cost or maximizes </a:t>
            </a:r>
            <a:r>
              <a:rPr lang="en-US" altLang="zh-CN" baseline="0" smtClean="0"/>
              <a:t>wear leveling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46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85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the full design space of GC algorithms</a:t>
            </a:r>
          </a:p>
          <a:p>
            <a:endParaRPr lang="en-US" dirty="0" smtClean="0"/>
          </a:p>
          <a:p>
            <a:r>
              <a:rPr lang="en-US" dirty="0" smtClean="0"/>
              <a:t>NOTE: Due to the symmetric nature, we are not interested in the cases when C^*</a:t>
            </a:r>
            <a:r>
              <a:rPr lang="en-US" baseline="0" dirty="0" smtClean="0"/>
              <a:t> &gt; \</a:t>
            </a:r>
            <a:r>
              <a:rPr lang="en-US" baseline="0" dirty="0" err="1" smtClean="0"/>
              <a:t>sumi</a:t>
            </a:r>
            <a:r>
              <a:rPr lang="en-US" baseline="0" dirty="0" smtClean="0"/>
              <a:t>\</a:t>
            </a:r>
            <a:r>
              <a:rPr lang="en-US" baseline="0" dirty="0" err="1" smtClean="0"/>
              <a:t>pi_i</a:t>
            </a:r>
            <a:r>
              <a:rPr lang="en-US" baseline="0" dirty="0" smtClean="0"/>
              <a:t> . So random and greedy stand for two extreme points in the tradeoff curve.</a:t>
            </a:r>
          </a:p>
          <a:p>
            <a:r>
              <a:rPr lang="en-US" baseline="0" dirty="0" smtClean="0"/>
              <a:t>The </a:t>
            </a:r>
            <a:r>
              <a:rPr lang="en-US" altLang="zh-CN" dirty="0" smtClean="0"/>
              <a:t>symmetric phenomenon</a:t>
            </a:r>
            <a:r>
              <a:rPr lang="en-US" baseline="0" dirty="0" smtClean="0"/>
              <a:t> can be viewed from the figure shown in our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08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Note: Reason</a:t>
            </a:r>
            <a:r>
              <a:rPr lang="en-US" altLang="zh-CN" baseline="0" dirty="0" smtClean="0"/>
              <a:t> why the cleaning cost could be so small: In this simulation, the address space is much smaller than the SSD capacity (the whole logical space), and the locality of the workload is also high (which means that only a small fraction of addresses are </a:t>
            </a:r>
          </a:p>
          <a:p>
            <a:r>
              <a:rPr lang="en-US" altLang="zh-CN" baseline="0" dirty="0" smtClean="0"/>
              <a:t>accessed very frequently), so when GC is triggered every time, the block which is selected by GC contains very small number of valid pages (0 in many times).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Workload statistics:</a:t>
            </a:r>
          </a:p>
          <a:p>
            <a:r>
              <a:rPr lang="en-US" altLang="zh-CN" baseline="0" dirty="0" smtClean="0"/>
              <a:t>All are write intensive (around 80% write requests).</a:t>
            </a:r>
          </a:p>
          <a:p>
            <a:r>
              <a:rPr lang="en-US" altLang="zh-CN" baseline="0" dirty="0" smtClean="0"/>
              <a:t>Financial is random write dominant (sequential ratio is less than 1%)</a:t>
            </a:r>
          </a:p>
          <a:p>
            <a:r>
              <a:rPr lang="en-US" altLang="zh-CN" baseline="0" dirty="0" smtClean="0"/>
              <a:t>Other three are sequential write dominant (sequential ratio is bigger than 70%)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556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F720D6-AEC9-4997-8E17-32CC54C1FF7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76350"/>
            <a:ext cx="8915400" cy="2152650"/>
          </a:xfrm>
        </p:spPr>
        <p:txBody>
          <a:bodyPr/>
          <a:lstStyle/>
          <a:p>
            <a:r>
              <a:rPr lang="en-US" altLang="zh-CN" sz="3600" dirty="0"/>
              <a:t>Stochastic Modeling of Large-Scale Solid-State </a:t>
            </a:r>
            <a:r>
              <a:rPr lang="en-US" altLang="zh-CN" sz="3600" dirty="0" smtClean="0"/>
              <a:t>Storage Systems</a:t>
            </a:r>
            <a:r>
              <a:rPr lang="en-US" altLang="zh-CN" sz="3600" dirty="0"/>
              <a:t>: Analysis, Design Tradeoffs and Optimization</a:t>
            </a:r>
            <a:endParaRPr lang="en-US" sz="3600" i="1" dirty="0" smtClean="0">
              <a:solidFill>
                <a:schemeClr val="tx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610600" cy="25146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Yongkun</a:t>
            </a:r>
            <a:r>
              <a:rPr lang="en-US" sz="2400" dirty="0" smtClean="0"/>
              <a:t> Li, </a:t>
            </a:r>
            <a:r>
              <a:rPr lang="en-US" sz="2400" b="1" u="sng" dirty="0" smtClean="0"/>
              <a:t>Patrick P. C. Lee</a:t>
            </a:r>
            <a:r>
              <a:rPr lang="en-US" sz="2400" dirty="0" smtClean="0"/>
              <a:t> and John C.S. </a:t>
            </a:r>
            <a:r>
              <a:rPr lang="en-US" sz="2400" dirty="0" err="1" smtClean="0"/>
              <a:t>Lui</a:t>
            </a:r>
            <a:endParaRPr lang="en-US" altLang="zh-CN" sz="2400" baseline="30000" dirty="0" smtClean="0"/>
          </a:p>
          <a:p>
            <a:pPr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Chinese University of Hong Kong, Hong Kong</a:t>
            </a:r>
          </a:p>
          <a:p>
            <a:pPr eaLnBrk="1" hangingPunct="1"/>
            <a:r>
              <a:rPr lang="en-US" sz="2400" dirty="0" smtClean="0"/>
              <a:t>Sigmetrics’13</a:t>
            </a:r>
          </a:p>
        </p:txBody>
      </p:sp>
    </p:spTree>
    <p:extLst>
      <p:ext uri="{BB962C8B-B14F-4D97-AF65-F5344CB8AC3E}">
        <p14:creationId xmlns:p14="http://schemas.microsoft.com/office/powerpoint/2010/main" val="39352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I/O Dynamics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8229600" cy="4525963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Program (write data to flash)</a:t>
                </a:r>
              </a:p>
              <a:p>
                <a:pPr lvl="1"/>
                <a:r>
                  <a:rPr lang="en-US" altLang="zh-CN" sz="2000" dirty="0" smtClean="0"/>
                  <a:t>Changes a block from type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to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𝑗</m:t>
                    </m:r>
                    <m:r>
                      <a:rPr lang="en-US" altLang="zh-CN" sz="2000" b="0" i="1" smtClean="0">
                        <a:latin typeface="Cambria Math"/>
                      </a:rPr>
                      <m:t>+1</m:t>
                    </m:r>
                  </m:oMath>
                </a14:m>
                <a:endParaRPr lang="en-US" altLang="zh-CN" sz="2000" b="0" dirty="0" smtClean="0"/>
              </a:p>
              <a:p>
                <a:pPr lvl="1"/>
                <a:endParaRPr lang="en-US" altLang="zh-CN" sz="2000" dirty="0" smtClean="0"/>
              </a:p>
              <a:p>
                <a:pPr lvl="1"/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dirty="0" smtClean="0"/>
              </a:p>
              <a:p>
                <a:r>
                  <a:rPr lang="en-US" altLang="zh-CN" sz="2400" dirty="0" smtClean="0"/>
                  <a:t>Invalidate (mark the data as invalid)</a:t>
                </a:r>
              </a:p>
              <a:p>
                <a:pPr lvl="1"/>
                <a:r>
                  <a:rPr lang="en-US" altLang="zh-CN" sz="2000" dirty="0" smtClean="0"/>
                  <a:t>Changes </a:t>
                </a:r>
                <a:r>
                  <a:rPr lang="en-US" altLang="zh-CN" sz="2000" dirty="0"/>
                  <a:t>a block from type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𝑗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to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𝑗</m:t>
                    </m:r>
                    <m:r>
                      <a:rPr lang="en-US" altLang="zh-CN" sz="2000" b="0" i="1" smtClean="0">
                        <a:latin typeface="Cambria Math"/>
                      </a:rPr>
                      <m:t>−</m:t>
                    </m:r>
                    <m:r>
                      <a:rPr lang="en-US" altLang="zh-CN" sz="2000" i="1">
                        <a:latin typeface="Cambria Math"/>
                      </a:rPr>
                      <m:t>1</m:t>
                    </m:r>
                  </m:oMath>
                </a14:m>
                <a:endParaRPr lang="en-US" altLang="zh-CN" sz="2000" dirty="0" smtClean="0"/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 smtClean="0"/>
              </a:p>
              <a:p>
                <a:pPr lvl="1"/>
                <a:endParaRPr lang="en-US" altLang="zh-CN" sz="2000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8229600" cy="4525963"/>
              </a:xfrm>
              <a:blipFill rotWithShape="1">
                <a:blip r:embed="rId3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3"/>
          <p:cNvSpPr/>
          <p:nvPr/>
        </p:nvSpPr>
        <p:spPr>
          <a:xfrm>
            <a:off x="3294891" y="2895957"/>
            <a:ext cx="428628" cy="3571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4"/>
          <p:cNvSpPr/>
          <p:nvPr/>
        </p:nvSpPr>
        <p:spPr>
          <a:xfrm>
            <a:off x="2865393" y="2895957"/>
            <a:ext cx="428628" cy="35719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5"/>
          <p:cNvSpPr/>
          <p:nvPr/>
        </p:nvSpPr>
        <p:spPr>
          <a:xfrm>
            <a:off x="2432760" y="2895957"/>
            <a:ext cx="428628" cy="3571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3724877" y="2895957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38272" y="289595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</a:t>
            </a:r>
            <a:endParaRPr lang="zh-CN" altLang="en-US" dirty="0"/>
          </a:p>
        </p:txBody>
      </p:sp>
      <p:sp>
        <p:nvSpPr>
          <p:cNvPr id="27" name="圆角矩形 26"/>
          <p:cNvSpPr/>
          <p:nvPr/>
        </p:nvSpPr>
        <p:spPr bwMode="auto">
          <a:xfrm>
            <a:off x="1438272" y="2798971"/>
            <a:ext cx="3092493" cy="627505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61405" y="3409890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405" y="3409890"/>
                <a:ext cx="14478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"/>
          <p:cNvSpPr/>
          <p:nvPr/>
        </p:nvSpPr>
        <p:spPr>
          <a:xfrm>
            <a:off x="7245325" y="2906892"/>
            <a:ext cx="428628" cy="3571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Rectangle 4"/>
          <p:cNvSpPr/>
          <p:nvPr/>
        </p:nvSpPr>
        <p:spPr>
          <a:xfrm>
            <a:off x="6815827" y="2906892"/>
            <a:ext cx="428628" cy="35719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Rectangle 5"/>
          <p:cNvSpPr/>
          <p:nvPr/>
        </p:nvSpPr>
        <p:spPr>
          <a:xfrm>
            <a:off x="6383194" y="2906892"/>
            <a:ext cx="428628" cy="3571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6" name="Rectangle 6"/>
          <p:cNvSpPr/>
          <p:nvPr/>
        </p:nvSpPr>
        <p:spPr>
          <a:xfrm>
            <a:off x="7675311" y="2906892"/>
            <a:ext cx="428628" cy="3571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638800" y="2906892"/>
            <a:ext cx="74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</a:t>
            </a:r>
            <a:endParaRPr lang="zh-CN" altLang="en-US" dirty="0"/>
          </a:p>
        </p:txBody>
      </p:sp>
      <p:sp>
        <p:nvSpPr>
          <p:cNvPr id="38" name="圆角矩形 37"/>
          <p:cNvSpPr/>
          <p:nvPr/>
        </p:nvSpPr>
        <p:spPr bwMode="auto">
          <a:xfrm>
            <a:off x="5438018" y="2798970"/>
            <a:ext cx="3092493" cy="627505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60365" y="3385952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365" y="3385952"/>
                <a:ext cx="144780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右箭头 39"/>
          <p:cNvSpPr/>
          <p:nvPr/>
        </p:nvSpPr>
        <p:spPr bwMode="auto">
          <a:xfrm>
            <a:off x="4724400" y="2957024"/>
            <a:ext cx="609600" cy="3114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3"/>
          <p:cNvSpPr/>
          <p:nvPr/>
        </p:nvSpPr>
        <p:spPr>
          <a:xfrm>
            <a:off x="3298780" y="4935758"/>
            <a:ext cx="428628" cy="3571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Rectangle 4"/>
          <p:cNvSpPr/>
          <p:nvPr/>
        </p:nvSpPr>
        <p:spPr>
          <a:xfrm>
            <a:off x="2869282" y="4935758"/>
            <a:ext cx="428628" cy="35719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Rectangle 5"/>
          <p:cNvSpPr/>
          <p:nvPr/>
        </p:nvSpPr>
        <p:spPr>
          <a:xfrm>
            <a:off x="2436649" y="4935758"/>
            <a:ext cx="428628" cy="3571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4" name="Rectangle 6"/>
          <p:cNvSpPr/>
          <p:nvPr/>
        </p:nvSpPr>
        <p:spPr>
          <a:xfrm>
            <a:off x="3728766" y="4935758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42161" y="493575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</a:t>
            </a:r>
            <a:endParaRPr lang="zh-CN" altLang="en-US" dirty="0"/>
          </a:p>
        </p:txBody>
      </p:sp>
      <p:sp>
        <p:nvSpPr>
          <p:cNvPr id="46" name="圆角矩形 45"/>
          <p:cNvSpPr/>
          <p:nvPr/>
        </p:nvSpPr>
        <p:spPr bwMode="auto">
          <a:xfrm>
            <a:off x="1442161" y="4838772"/>
            <a:ext cx="3092493" cy="627505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065294" y="544969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294" y="5449691"/>
                <a:ext cx="144780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3"/>
          <p:cNvSpPr/>
          <p:nvPr/>
        </p:nvSpPr>
        <p:spPr>
          <a:xfrm>
            <a:off x="7249214" y="4946693"/>
            <a:ext cx="428628" cy="35719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9" name="Rectangle 4"/>
          <p:cNvSpPr/>
          <p:nvPr/>
        </p:nvSpPr>
        <p:spPr>
          <a:xfrm>
            <a:off x="6819716" y="4946693"/>
            <a:ext cx="428628" cy="35719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0" name="Rectangle 5"/>
          <p:cNvSpPr/>
          <p:nvPr/>
        </p:nvSpPr>
        <p:spPr>
          <a:xfrm>
            <a:off x="6387083" y="4946693"/>
            <a:ext cx="428628" cy="3571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1" name="Rectangle 6"/>
          <p:cNvSpPr/>
          <p:nvPr/>
        </p:nvSpPr>
        <p:spPr>
          <a:xfrm>
            <a:off x="7679200" y="4946693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642689" y="4946693"/>
            <a:ext cx="74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</a:t>
            </a:r>
            <a:endParaRPr lang="zh-CN" altLang="en-US" dirty="0"/>
          </a:p>
        </p:txBody>
      </p:sp>
      <p:sp>
        <p:nvSpPr>
          <p:cNvPr id="53" name="圆角矩形 52"/>
          <p:cNvSpPr/>
          <p:nvPr/>
        </p:nvSpPr>
        <p:spPr bwMode="auto">
          <a:xfrm>
            <a:off x="5483894" y="4800600"/>
            <a:ext cx="3092493" cy="627505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64254" y="5425753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254" y="5425753"/>
                <a:ext cx="144780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右箭头 54"/>
          <p:cNvSpPr/>
          <p:nvPr/>
        </p:nvSpPr>
        <p:spPr bwMode="auto">
          <a:xfrm>
            <a:off x="4724400" y="4996825"/>
            <a:ext cx="609600" cy="3114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State Transition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1"/>
                <a:ext cx="8229600" cy="5257799"/>
              </a:xfrm>
            </p:spPr>
            <p:txBody>
              <a:bodyPr/>
              <a:lstStyle/>
              <a:p>
                <a:r>
                  <a:rPr lang="en-US" altLang="zh-CN" dirty="0" smtClean="0"/>
                  <a:t>Only consider </a:t>
                </a:r>
                <a:r>
                  <a:rPr lang="en-US" altLang="zh-CN" dirty="0"/>
                  <a:t>program and </a:t>
                </a:r>
                <a:r>
                  <a:rPr lang="en-US" altLang="zh-CN" dirty="0" smtClean="0"/>
                  <a:t>invalidate requests</a:t>
                </a:r>
              </a:p>
              <a:p>
                <a:pPr lvl="1"/>
                <a:r>
                  <a:rPr lang="en-US" altLang="zh-CN" dirty="0" smtClean="0"/>
                  <a:t>Arrive as a Poisson process with rate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𝜆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b="1" dirty="0" smtClean="0"/>
                  <a:t>Uniform access pattern: </a:t>
                </a:r>
              </a:p>
              <a:p>
                <a:pPr lvl="2"/>
                <a:r>
                  <a:rPr lang="en-US" altLang="zh-CN" dirty="0" smtClean="0"/>
                  <a:t>each block has the same probability of being accessed</a:t>
                </a:r>
              </a:p>
              <a:p>
                <a:pPr lvl="2"/>
                <a:r>
                  <a:rPr lang="en-US" altLang="zh-CN" dirty="0" smtClean="0"/>
                  <a:t>probability of the requested page</a:t>
                </a:r>
                <a:r>
                  <a:rPr lang="en-US" altLang="zh-CN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dirty="0" smtClean="0"/>
                  <a:t>being invalidated is proportional to number of valid pages in the block</a:t>
                </a:r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 smtClean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 smtClean="0"/>
              </a:p>
              <a:p>
                <a:pPr lvl="2"/>
                <a:endParaRPr lang="en-US" altLang="zh-CN" dirty="0"/>
              </a:p>
              <a:p>
                <a:r>
                  <a:rPr lang="en-US" altLang="zh-CN" i="1" dirty="0" smtClean="0"/>
                  <a:t>What about the state transition of an SSD?</a:t>
                </a:r>
                <a:endParaRPr lang="en-US" altLang="zh-CN" sz="2000" dirty="0"/>
              </a:p>
              <a:p>
                <a:pPr lvl="1"/>
                <a:endParaRPr lang="en-US" altLang="zh-CN" dirty="0" smtClean="0"/>
              </a:p>
              <a:p>
                <a:endParaRPr lang="en-US" altLang="zh-CN" sz="24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1"/>
                <a:ext cx="8229600" cy="5257799"/>
              </a:xfrm>
              <a:blipFill rotWithShape="1">
                <a:blip r:embed="rId3"/>
                <a:stretch>
                  <a:fillRect l="-1259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46352" y="549806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State transition of a block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34" y="3958769"/>
            <a:ext cx="5298466" cy="15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4400" cy="4525963"/>
              </a:xfrm>
            </p:spPr>
            <p:txBody>
              <a:bodyPr/>
              <a:lstStyle/>
              <a:p>
                <a:r>
                  <a:rPr lang="en-US" altLang="zh-CN" dirty="0" smtClean="0"/>
                  <a:t>State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altLang="zh-CN" dirty="0" smtClean="0"/>
                  <a:t>huge</a:t>
                </a:r>
              </a:p>
              <a:p>
                <a:pPr lvl="1"/>
                <a:r>
                  <a:rPr lang="en-US" altLang="zh-CN" dirty="0" smtClean="0"/>
                  <a:t>Cardinality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For </a:t>
                </a:r>
                <a:r>
                  <a:rPr lang="en-US" dirty="0" smtClean="0"/>
                  <a:t>256GB SSD,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zh-CN" i="1">
                        <a:latin typeface="Cambria Math"/>
                      </a:rPr>
                      <m:t>𝑁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en-US" altLang="zh-CN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zh-CN" b="0" i="0" smtClean="0">
                        <a:latin typeface="Cambria Math"/>
                        <a:ea typeface="Cambria Math"/>
                      </a:rPr>
                      <m:t>=64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 smtClean="0">
                    <a:sym typeface="Wingdings" pitchFamily="2" charset="2"/>
                  </a:rPr>
                  <a:t> huge state space!</a:t>
                </a:r>
                <a:endParaRPr lang="en-US" altLang="zh-CN" dirty="0" smtClean="0"/>
              </a:p>
              <a:p>
                <a:r>
                  <a:rPr lang="en-US" altLang="zh-CN" dirty="0" smtClean="0"/>
                  <a:t>Resort to </a:t>
                </a:r>
                <a:r>
                  <a:rPr lang="en-US" altLang="zh-CN" b="1" dirty="0" smtClean="0"/>
                  <a:t>mean-field analysis</a:t>
                </a:r>
                <a:r>
                  <a:rPr lang="en-US" altLang="zh-CN" dirty="0" smtClean="0"/>
                  <a:t> to make the model tractable</a:t>
                </a:r>
              </a:p>
              <a:p>
                <a:r>
                  <a:rPr lang="en-US" altLang="zh-CN" dirty="0"/>
                  <a:t>Occupancy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sz="2400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(</m:t>
                    </m:r>
                    <m:r>
                      <a:rPr lang="en-US" altLang="zh-CN" sz="2400" i="1">
                        <a:latin typeface="Cambria Math"/>
                      </a:rPr>
                      <m:t>𝑡</m:t>
                    </m:r>
                    <m:r>
                      <a:rPr lang="en-US" altLang="zh-CN" sz="2400" i="1">
                        <a:latin typeface="Cambria Math"/>
                      </a:rPr>
                      <m:t>))</m:t>
                    </m:r>
                  </m:oMath>
                </a14:m>
                <a:endParaRPr lang="en-US" altLang="zh-CN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dirty="0"/>
                  <a:t>: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fraction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of type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dirty="0"/>
                  <a:t> blocks at time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𝑡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Stochastic </a:t>
                </a:r>
                <a:r>
                  <a:rPr lang="en-US" altLang="zh-CN" dirty="0" smtClean="0"/>
                  <a:t>process</a:t>
                </a:r>
              </a:p>
              <a:p>
                <a:pPr lvl="1"/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4400" cy="4525963"/>
              </a:xfrm>
              <a:blipFill rotWithShape="1">
                <a:blip r:embed="rId3"/>
                <a:stretch>
                  <a:fillRect l="-1286" t="-1348" r="-786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Mean Field 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Stochastic process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b="0" i="1" dirty="0" smtClean="0">
                    <a:latin typeface="Cambria Math"/>
                  </a:rPr>
                  <a:t> </a:t>
                </a:r>
                <a:r>
                  <a:rPr lang="en-US" altLang="zh-CN" dirty="0" smtClean="0"/>
                  <a:t>converges to a deterministic process (mean field limit)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𝑡</m:t>
                    </m:r>
                    <m:r>
                      <a:rPr lang="en-US" altLang="zh-CN" i="1">
                        <a:latin typeface="Cambria Math"/>
                      </a:rPr>
                      <m:t>))</m:t>
                    </m:r>
                  </m:oMath>
                </a14:m>
                <a:r>
                  <a:rPr lang="en-US" altLang="zh-CN" dirty="0" smtClean="0"/>
                  <a:t> as </a:t>
                </a:r>
                <a:r>
                  <a:rPr lang="en-US" altLang="zh-CN" i="1" dirty="0" smtClean="0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en-US" altLang="zh-CN" dirty="0" smtClean="0"/>
                  <a:t> is large </a:t>
                </a:r>
                <a:endParaRPr lang="en-US" altLang="zh-CN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𝑡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: fraction of type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blocks at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ODEs</a:t>
                </a:r>
                <a:r>
                  <a:rPr lang="en-US" altLang="zh-CN" sz="2000" dirty="0" smtClean="0"/>
                  <a:t>:</a:t>
                </a:r>
              </a:p>
              <a:p>
                <a:pPr algn="dist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8600"/>
            <a:ext cx="6490961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29233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Proof in technical report.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99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Steady-State </a:t>
            </a:r>
            <a:r>
              <a:rPr lang="en-US" altLang="zh-CN" dirty="0"/>
              <a:t>Solution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Deterministic process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altLang="zh-C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converges to a steady-state solution (fixed point)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altLang="zh-CN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box>
                    <m:r>
                      <a:rPr lang="en-US" altLang="zh-CN" b="0" i="1" smtClean="0">
                        <a:latin typeface="Cambria Math"/>
                      </a:rPr>
                      <m:t>,       0≤</m:t>
                    </m:r>
                    <m:r>
                      <a:rPr lang="en-US" altLang="zh-CN" b="0" i="1" smtClean="0">
                        <a:latin typeface="Cambria Math"/>
                      </a:rPr>
                      <m:t>𝑖</m:t>
                    </m:r>
                    <m:r>
                      <a:rPr lang="en-US" altLang="zh-CN" b="0" i="1" smtClean="0">
                        <a:latin typeface="Cambria Math"/>
                      </a:rPr>
                      <m:t>≤</m:t>
                    </m:r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CN" dirty="0" smtClean="0"/>
                  <a:t>  (uniform case)</a:t>
                </a:r>
                <a:endParaRPr lang="en-US" altLang="zh-CN" dirty="0"/>
              </a:p>
              <a:p>
                <a:endParaRPr lang="en-US" altLang="zh-CN" sz="24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𝝅</m:t>
                    </m:r>
                  </m:oMath>
                </a14:m>
                <a:r>
                  <a:rPr lang="en-US" altLang="zh-CN" b="1" dirty="0" smtClean="0"/>
                  <a:t> approximates </a:t>
                </a:r>
                <a:r>
                  <a:rPr lang="en-US" altLang="zh-CN" b="1" dirty="0"/>
                  <a:t>the steady-state solution of the occupancy </a:t>
                </a:r>
                <a:r>
                  <a:rPr lang="en-US" altLang="zh-CN" b="1" dirty="0" smtClean="0"/>
                  <a:t>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b="1" dirty="0" smtClean="0"/>
                  <a:t> </a:t>
                </a:r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5100935"/>
                <a:ext cx="8991600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The SSD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fraction of type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blocks in steady state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00935"/>
                <a:ext cx="89916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947" t="-6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800" y="629233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Proof in technical report.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973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General Access Pattern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as the transition probability of </a:t>
                </a:r>
                <a:r>
                  <a:rPr lang="en-US" altLang="zh-CN" sz="2400" dirty="0"/>
                  <a:t>a type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400" dirty="0"/>
                  <a:t> block being transited </a:t>
                </a:r>
                <a:r>
                  <a:rPr lang="en-US" altLang="zh-CN" sz="2400" dirty="0" smtClean="0"/>
                  <a:t>to </a:t>
                </a:r>
                <a:r>
                  <a:rPr lang="en-US" altLang="zh-CN" sz="2400" dirty="0"/>
                  <a:t>state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for each request</a:t>
                </a:r>
              </a:p>
              <a:p>
                <a:r>
                  <a:rPr lang="en-US" altLang="zh-CN" sz="2400" dirty="0" smtClean="0"/>
                  <a:t>ODEs: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            </m:t>
                      </m:r>
                    </m:oMath>
                  </m:oMathPara>
                </a14:m>
                <a:endParaRPr lang="en-US" altLang="zh-CN" sz="1800" dirty="0" smtClean="0"/>
              </a:p>
              <a:p>
                <a:pPr marL="0" indent="0">
                  <a:buNone/>
                </a:pPr>
                <a:endParaRPr lang="en-US" altLang="zh-CN" sz="1800" dirty="0"/>
              </a:p>
              <a:p>
                <a:pPr marL="0" indent="0">
                  <a:buNone/>
                </a:pPr>
                <a:endParaRPr lang="en-US" altLang="zh-CN" sz="1800" dirty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r>
                  <a:rPr lang="en-US" altLang="zh-CN" sz="2400" dirty="0" smtClean="0"/>
                  <a:t>Fixed point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/>
                      </a:rPr>
                      <m:t>𝝅</m:t>
                    </m:r>
                    <m:r>
                      <a:rPr lang="en-US" altLang="zh-CN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can be derived accordingly</a:t>
                </a:r>
              </a:p>
              <a:p>
                <a:r>
                  <a:rPr lang="en-US" altLang="zh-CN" sz="2400" dirty="0" smtClean="0"/>
                  <a:t>See our validation results in the paper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 b="-6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100137"/>
            <a:ext cx="7267247" cy="1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Metrics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 smtClean="0"/>
                  <a:t>Formalize GC algorithms</a:t>
                </a:r>
              </a:p>
              <a:p>
                <a:pPr lvl="1"/>
                <a:r>
                  <a:rPr lang="en-US" altLang="zh-CN" sz="2000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as the </a:t>
                </a:r>
                <a:r>
                  <a:rPr lang="en-US" altLang="zh-CN" sz="2000" b="1" dirty="0" smtClean="0"/>
                  <a:t>weight</a:t>
                </a:r>
                <a:r>
                  <a:rPr lang="en-US" altLang="zh-CN" sz="2000" dirty="0" smtClean="0"/>
                  <a:t> of selecting a type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block for each GC</a:t>
                </a:r>
              </a:p>
              <a:p>
                <a:pPr lvl="1"/>
                <a:r>
                  <a:rPr lang="en-US" altLang="zh-CN" sz="2000" dirty="0" smtClean="0"/>
                  <a:t>Constraint: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box>
                          <m:box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0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altLang="zh-CN" sz="20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/>
                                  </a:rPr>
                                  <m:t>𝑁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box>
                        <m:r>
                          <a:rPr lang="en-US" altLang="zh-CN" sz="20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2000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box>
                              <m:boxPr>
                                <m:ctrlPr>
                                  <a:rPr lang="en-US" altLang="zh-CN" sz="2000" i="1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box>
                            <m:r>
                              <a:rPr lang="en-US" altLang="zh-CN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sz="2400" dirty="0" smtClean="0"/>
                  <a:t>Performance metrics</a:t>
                </a:r>
              </a:p>
              <a:p>
                <a:pPr lvl="1"/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Cleaning cost</a:t>
                </a:r>
                <a:r>
                  <a:rPr lang="en-US" altLang="zh-CN" sz="2000" dirty="0" smtClean="0"/>
                  <a:t>: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/>
                      </a:rPr>
                      <m:t>𝒞</m:t>
                    </m:r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000" dirty="0" smtClean="0"/>
              </a:p>
              <a:p>
                <a:pPr lvl="2"/>
                <a:r>
                  <a:rPr lang="en-US" altLang="zh-CN" dirty="0"/>
                  <a:t>Average number of valid pages </a:t>
                </a:r>
                <a:r>
                  <a:rPr lang="en-US" altLang="zh-CN" dirty="0" smtClean="0"/>
                  <a:t>that are reallocated</a:t>
                </a:r>
              </a:p>
              <a:p>
                <a:pPr lvl="1"/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Wear-leveling</a:t>
                </a:r>
                <a:r>
                  <a:rPr lang="en-US" altLang="zh-CN" sz="2000" dirty="0" smtClean="0"/>
                  <a:t>: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/>
                      </a:rPr>
                      <m:t>𝒲</m:t>
                    </m:r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  <m:t>=0</m:t>
                                        </m:r>
                                      </m:sub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p>
                                      <m:e>
                                        <m:box>
                                          <m:boxPr>
                                            <m:ctrlPr>
                                              <a:rPr lang="en-US" altLang="zh-CN" sz="2000" b="0" i="1" smtClean="0">
                                                <a:latin typeface="Cambria Math"/>
                                              </a:rPr>
                                            </m:ctrlPr>
                                          </m:boxPr>
                                          <m:e>
                                            <m:argPr>
                                              <m:argSz m:val="-1"/>
                                            </m:argPr>
                                            <m:f>
                                              <m:fPr>
                                                <m:ctrlPr>
                                                  <a:rPr lang="en-US" altLang="zh-CN" sz="20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altLang="zh-CN" sz="2000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2000" b="0" i="1" smtClean="0">
                                                        <a:latin typeface="Cambria Math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000" b="0" i="1" smtClean="0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altLang="zh-CN" sz="20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den>
                                            </m:f>
                                            <m:r>
                                              <a:rPr lang="en-US" altLang="zh-CN" sz="2000" b="0" i="1" smtClean="0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20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b="0" i="1" smtClean="0">
                                                    <a:latin typeface="Cambria Math"/>
                                                  </a:rPr>
                                                  <m:t>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b="0" i="1" smtClean="0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box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altLang="zh-CN" sz="20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CN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i="1" smtClean="0">
                                        <a:latin typeface="Cambria Math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CN" sz="20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box>
                                              <m:boxPr>
                                                <m:ctrlPr>
                                                  <a:rPr lang="en-US" altLang="zh-CN" sz="20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argPr>
                                                  <m:argSz m:val="-1"/>
                                                </m:argPr>
                                                <m:f>
                                                  <m:fPr>
                                                    <m:ctrlPr>
                                                      <a:rPr lang="en-US" altLang="zh-CN" sz="2000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CN" sz="2000" b="0" i="1" smtClean="0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CN" sz="2000" b="0" i="1" smtClean="0">
                                                            <a:latin typeface="Cambria Math"/>
                                                          </a:rPr>
                                                          <m:t>𝑤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CN" sz="2000" b="0" i="1" smtClean="0">
                                                            <a:latin typeface="Cambria Math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r>
                                                      <a:rPr lang="en-US" altLang="zh-CN" sz="2000" b="0" i="1" smtClean="0">
                                                        <a:latin typeface="Cambria Math"/>
                                                      </a:rPr>
                                                      <m:t>𝑁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box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20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den>
                        </m:f>
                      </m:e>
                    </m:box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sSup>
                          <m:sSupPr>
                            <m:ctrlPr>
                              <a:rPr lang="en-US" altLang="zh-CN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altLang="zh-CN" sz="20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CN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i="1" smtClean="0">
                                        <a:latin typeface="Cambria Math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box>
                  </m:oMath>
                </a14:m>
                <a:endParaRPr lang="en-US" altLang="zh-CN" sz="2000" dirty="0" smtClean="0"/>
              </a:p>
              <a:p>
                <a:pPr lvl="2"/>
                <a:r>
                  <a:rPr lang="en-US" altLang="zh-CN" dirty="0" smtClean="0"/>
                  <a:t>How evenly each block is reclaimed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43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3081224" y="2409834"/>
            <a:ext cx="290399" cy="513927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648200" y="2460820"/>
            <a:ext cx="457200" cy="462941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572000" y="2915073"/>
                <a:ext cx="2512572" cy="57606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Prob. of choosing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any</a:t>
                </a:r>
                <a:r>
                  <a:rPr lang="en-US" altLang="zh-CN" dirty="0" smtClean="0"/>
                  <a:t> type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dirty="0" smtClean="0"/>
                  <a:t> block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15073"/>
                <a:ext cx="2512572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8081" b="-191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392678" y="2923761"/>
                <a:ext cx="2512572" cy="57606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Prob. of choosing a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particular</a:t>
                </a:r>
                <a:r>
                  <a:rPr lang="en-US" altLang="zh-CN" dirty="0" smtClean="0"/>
                  <a:t> type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dirty="0" smtClean="0"/>
                  <a:t> block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678" y="2923761"/>
                <a:ext cx="2512572" cy="576064"/>
              </a:xfrm>
              <a:prstGeom prst="rect">
                <a:avLst/>
              </a:prstGeom>
              <a:blipFill rotWithShape="1">
                <a:blip r:embed="rId5"/>
                <a:stretch>
                  <a:fillRect t="-9184" b="-19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6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Tradeoff 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Maximizing wear-leveling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altLang="zh-CN" sz="2400" i="1">
                            <a:latin typeface="Cambria Math"/>
                          </a:rPr>
                          <m:t>  </m:t>
                        </m:r>
                        <m:r>
                          <a:rPr lang="zh-CN" altLang="en-US" sz="2400" i="1">
                            <a:latin typeface="Cambria Math"/>
                          </a:rPr>
                          <m:t>𝒲</m:t>
                        </m:r>
                        <m:r>
                          <a:rPr lang="en-US" altLang="zh-CN" sz="2400" i="1">
                            <a:latin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sSup>
                              <m:sSup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altLang="zh-CN" sz="2400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CN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/>
                                          </a:rPr>
                                          <m:t>=0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CN" sz="24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24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box>
                      </m:e>
                    </m:func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𝑠</m:t>
                    </m:r>
                    <m:r>
                      <a:rPr lang="en-US" altLang="zh-CN" sz="2400" i="1">
                        <a:latin typeface="Cambria Math"/>
                      </a:rPr>
                      <m:t>.</m:t>
                    </m:r>
                    <m:r>
                      <a:rPr lang="en-US" altLang="zh-CN" sz="2400" i="1">
                        <a:latin typeface="Cambria Math"/>
                      </a:rPr>
                      <m:t>𝑡</m:t>
                    </m:r>
                    <m:r>
                      <a:rPr lang="en-US" altLang="zh-CN" sz="2400" i="1">
                        <a:latin typeface="Cambria Math"/>
                      </a:rPr>
                      <m:t>.    </m:t>
                    </m:r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i="1">
                            <a:latin typeface="Cambria Math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CN" sz="2400" i="1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=1</m:t>
                        </m:r>
                      </m:e>
                    </m:nary>
                    <m:r>
                      <a:rPr lang="en-US" altLang="zh-CN" sz="2400" i="1">
                        <a:latin typeface="Cambria Math"/>
                      </a:rPr>
                      <m:t>,</m:t>
                    </m:r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i="1" dirty="0"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≥0.</m:t>
                    </m:r>
                  </m:oMath>
                </a14:m>
                <a:endParaRPr lang="en-US" altLang="zh-CN" sz="2400" i="1" dirty="0">
                  <a:latin typeface="Cambria Math"/>
                </a:endParaRPr>
              </a:p>
              <a:p>
                <a:r>
                  <a:rPr lang="en-US" altLang="zh-CN" dirty="0" smtClean="0"/>
                  <a:t>Solution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sz="2000" i="1" dirty="0" smtClean="0">
                    <a:latin typeface="Cambria Math"/>
                  </a:rPr>
                  <a:t> </a:t>
                </a:r>
                <a:r>
                  <a:rPr lang="en-US" altLang="zh-CN" sz="2000" dirty="0" smtClean="0">
                    <a:latin typeface="Cambria Math"/>
                  </a:rPr>
                  <a:t>for all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altLang="zh-CN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/>
                      </a:rPr>
                      <m:t>𝒲</m:t>
                    </m:r>
                    <m:r>
                      <a:rPr lang="en-US" altLang="zh-CN" sz="2000" b="0" i="1" smtClean="0">
                        <a:latin typeface="Cambria Math"/>
                      </a:rPr>
                      <m:t>=1, </m:t>
                    </m:r>
                    <m:r>
                      <a:rPr lang="zh-CN" altLang="en-US" sz="2000" b="0" i="1" smtClean="0">
                        <a:latin typeface="Cambria Math"/>
                      </a:rPr>
                      <m:t>𝒞</m:t>
                    </m:r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000" i="1" dirty="0" smtClean="0">
                    <a:latin typeface="Cambria Math"/>
                  </a:rPr>
                  <a:t> </a:t>
                </a:r>
                <a:r>
                  <a:rPr lang="en-US" altLang="zh-CN" sz="2000" dirty="0" smtClean="0">
                    <a:latin typeface="+mn-ea"/>
                    <a:ea typeface="+mn-ea"/>
                  </a:rPr>
                  <a:t>(for uniform case)</a:t>
                </a:r>
              </a:p>
              <a:p>
                <a:pPr lvl="1"/>
                <a:r>
                  <a:rPr lang="en-US" altLang="zh-CN" sz="2000" dirty="0"/>
                  <a:t>Choose every block with the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same</a:t>
                </a:r>
                <a:r>
                  <a:rPr lang="en-US" altLang="zh-CN" sz="2000" dirty="0"/>
                  <a:t> probability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000" i="1" dirty="0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b="0" i="1" dirty="0" smtClean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000" dirty="0" smtClean="0"/>
                  <a:t> in each GC</a:t>
                </a:r>
              </a:p>
              <a:p>
                <a:pPr lvl="1"/>
                <a:r>
                  <a:rPr lang="en-US" altLang="zh-CN" b="1" dirty="0" smtClean="0">
                    <a:solidFill>
                      <a:srgbClr val="FF0000"/>
                    </a:solidFill>
                  </a:rPr>
                  <a:t>Random algorithm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348" b="-5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Tradeoff 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altLang="zh-CN" dirty="0" smtClean="0"/>
                  <a:t>Minimizing cleaning cost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   </m:t>
                        </m:r>
                        <m:r>
                          <a:rPr lang="zh-CN" altLang="en-US" sz="2400" i="1" smtClean="0">
                            <a:latin typeface="Cambria Math"/>
                          </a:rPr>
                          <m:t>𝒞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CN" sz="24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𝑖𝑤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𝑠</m:t>
                    </m:r>
                    <m:r>
                      <a:rPr lang="en-US" altLang="zh-CN" sz="2400" i="1">
                        <a:latin typeface="Cambria Math"/>
                      </a:rPr>
                      <m:t>.</m:t>
                    </m:r>
                    <m:r>
                      <a:rPr lang="en-US" altLang="zh-CN" sz="2400" i="1">
                        <a:latin typeface="Cambria Math"/>
                      </a:rPr>
                      <m:t>𝑡</m:t>
                    </m:r>
                    <m:r>
                      <a:rPr lang="en-US" altLang="zh-CN" sz="2400" i="1">
                        <a:latin typeface="Cambria Math"/>
                      </a:rPr>
                      <m:t>.    </m:t>
                    </m:r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i="1">
                            <a:latin typeface="Cambria Math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CN" sz="2400" i="1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=1</m:t>
                        </m:r>
                      </m:e>
                    </m:nary>
                    <m:r>
                      <a:rPr lang="en-US" altLang="zh-CN" sz="2400" i="1">
                        <a:latin typeface="Cambria Math"/>
                      </a:rPr>
                      <m:t>,</m:t>
                    </m:r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i="1" dirty="0"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≥0.</m:t>
                    </m:r>
                  </m:oMath>
                </a14:m>
                <a:endParaRPr lang="en-US" altLang="zh-CN" sz="2400" i="1" dirty="0">
                  <a:latin typeface="Cambria Math"/>
                </a:endParaRPr>
              </a:p>
              <a:p>
                <a:r>
                  <a:rPr lang="en-US" altLang="zh-CN" dirty="0" smtClean="0"/>
                  <a:t>Solution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box>
                    <m:r>
                      <a:rPr lang="en-US" altLang="zh-CN" sz="2000" b="0" i="1" smtClean="0">
                        <a:latin typeface="Cambria Math"/>
                      </a:rPr>
                      <m:t>,</m:t>
                    </m:r>
                    <m:r>
                      <a:rPr lang="en-US" altLang="zh-CN" sz="2000" i="1">
                        <a:latin typeface="Cambria Math"/>
                      </a:rPr>
                      <m:t> </m:t>
                    </m:r>
                    <m:r>
                      <a:rPr lang="en-US" altLang="zh-CN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sz="2000" i="1" dirty="0" smtClean="0">
                    <a:latin typeface="Cambria Math"/>
                  </a:rPr>
                  <a:t> </a:t>
                </a:r>
                <a:r>
                  <a:rPr lang="en-US" altLang="zh-CN" sz="2000" dirty="0" smtClean="0">
                    <a:latin typeface="Cambria Math"/>
                  </a:rPr>
                  <a:t>for all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𝑖</m:t>
                    </m:r>
                    <m:r>
                      <a:rPr lang="en-US" altLang="zh-CN" sz="2000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altLang="zh-CN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/>
                      </a:rPr>
                      <m:t>𝒞</m:t>
                    </m:r>
                    <m:r>
                      <a:rPr lang="en-US" altLang="zh-CN" sz="2000" i="1">
                        <a:latin typeface="Cambria Math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</a:rPr>
                      <m:t>0, </m:t>
                    </m:r>
                    <m:r>
                      <a:rPr lang="zh-CN" altLang="en-US" sz="2000" b="0" i="1" smtClean="0">
                        <a:latin typeface="Cambria Math"/>
                      </a:rPr>
                      <m:t>𝒲</m:t>
                    </m:r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box>
                    <m:r>
                      <a:rPr lang="en-US" altLang="zh-CN" sz="2000" b="0" i="1" smtClean="0">
                        <a:latin typeface="Cambria Math"/>
                        <a:ea typeface="Cambria Math"/>
                      </a:rPr>
                      <m:t>≈0</m:t>
                    </m:r>
                  </m:oMath>
                </a14:m>
                <a:r>
                  <a:rPr lang="en-US" altLang="zh-CN" sz="2000" i="1" dirty="0">
                    <a:latin typeface="Cambria Math"/>
                  </a:rPr>
                  <a:t> </a:t>
                </a:r>
                <a:r>
                  <a:rPr lang="en-US" altLang="zh-CN" sz="2000" dirty="0">
                    <a:latin typeface="+mn-ea"/>
                  </a:rPr>
                  <a:t>(for </a:t>
                </a:r>
                <a:r>
                  <a:rPr lang="en-US" altLang="zh-CN" sz="2000" dirty="0" smtClean="0">
                    <a:latin typeface="+mn-ea"/>
                  </a:rPr>
                  <a:t>uniform case)</a:t>
                </a:r>
                <a:endParaRPr lang="en-US" altLang="zh-CN" sz="2000" i="1" dirty="0" smtClean="0">
                  <a:latin typeface="Cambria Math"/>
                </a:endParaRPr>
              </a:p>
              <a:p>
                <a:pPr lvl="1"/>
                <a:r>
                  <a:rPr lang="en-US" altLang="zh-CN" sz="2000" dirty="0"/>
                  <a:t>Choose the block </a:t>
                </a:r>
                <a:r>
                  <a:rPr lang="en-US" altLang="zh-CN" sz="2000" dirty="0" smtClean="0"/>
                  <a:t>with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smallest</a:t>
                </a:r>
                <a:r>
                  <a:rPr lang="en-US" altLang="zh-CN" sz="2000" dirty="0"/>
                  <a:t> number of valid </a:t>
                </a:r>
                <a:r>
                  <a:rPr lang="en-US" altLang="zh-CN" sz="2000" dirty="0" smtClean="0"/>
                  <a:t>pages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in each GC</a:t>
                </a:r>
              </a:p>
              <a:p>
                <a:pPr lvl="1"/>
                <a:r>
                  <a:rPr lang="en-US" altLang="zh-CN" b="1" dirty="0" smtClean="0">
                    <a:solidFill>
                      <a:srgbClr val="FF0000"/>
                    </a:solidFill>
                  </a:rPr>
                  <a:t>Greedy algorithm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3"/>
                <a:stretch>
                  <a:fillRect l="-1225" t="-1348" b="-5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Tradeoff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038600"/>
          </a:xfrm>
        </p:spPr>
        <p:txBody>
          <a:bodyPr/>
          <a:lstStyle/>
          <a:p>
            <a:r>
              <a:rPr lang="en-US" altLang="zh-CN" dirty="0" smtClean="0"/>
              <a:t>Optimal tradeoff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724400" y="1600200"/>
            <a:ext cx="396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kern="0" dirty="0" smtClean="0"/>
              <a:t>Solution</a:t>
            </a:r>
            <a:endParaRPr lang="zh-CN" altLang="en-US" kern="0" dirty="0"/>
          </a:p>
        </p:txBody>
      </p:sp>
      <p:sp>
        <p:nvSpPr>
          <p:cNvPr id="8" name="椭圆 7"/>
          <p:cNvSpPr/>
          <p:nvPr/>
        </p:nvSpPr>
        <p:spPr>
          <a:xfrm>
            <a:off x="5353050" y="2029594"/>
            <a:ext cx="3219951" cy="50405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33864" y="3276600"/>
            <a:ext cx="3100536" cy="703795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81000" y="5503168"/>
            <a:ext cx="3581400" cy="745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Greedy algorithm</a:t>
            </a:r>
          </a:p>
          <a:p>
            <a:pPr algn="ctr"/>
            <a:r>
              <a:rPr lang="en-US" altLang="zh-CN" sz="2400" dirty="0" smtClean="0"/>
              <a:t>minimizes cleaning cost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5376664" y="5503168"/>
            <a:ext cx="3538736" cy="7452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Random algorithm</a:t>
            </a:r>
          </a:p>
          <a:p>
            <a:pPr algn="ctr"/>
            <a:r>
              <a:rPr lang="en-US" altLang="zh-CN" sz="2400" dirty="0" smtClean="0"/>
              <a:t>maximizes wear-leveling</a:t>
            </a:r>
            <a:endParaRPr lang="zh-CN" altLang="en-US" sz="2400" dirty="0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2362200" y="2514600"/>
            <a:ext cx="3145904" cy="2988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6444208" y="4049688"/>
            <a:ext cx="72008" cy="1453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左右箭头 16"/>
          <p:cNvSpPr/>
          <p:nvPr/>
        </p:nvSpPr>
        <p:spPr bwMode="auto">
          <a:xfrm>
            <a:off x="3962400" y="5791200"/>
            <a:ext cx="1414264" cy="29641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625" y="5334000"/>
            <a:ext cx="13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tradeoff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" y="2232318"/>
            <a:ext cx="3158490" cy="2931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91628"/>
            <a:ext cx="3922664" cy="29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17621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Storage is Emerging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66294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Solid-state drives (SSDs) </a:t>
            </a:r>
            <a:r>
              <a:rPr lang="en-US" dirty="0" smtClean="0"/>
              <a:t>are widely</a:t>
            </a:r>
            <a:br>
              <a:rPr lang="en-US" dirty="0" smtClean="0"/>
            </a:br>
            <a:r>
              <a:rPr lang="en-US" dirty="0" smtClean="0"/>
              <a:t>adopted in data centers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/>
              <a:t>EMC </a:t>
            </a:r>
            <a:r>
              <a:rPr lang="en-US" dirty="0" err="1"/>
              <a:t>XtremIO</a:t>
            </a:r>
            <a:r>
              <a:rPr lang="en-US" dirty="0"/>
              <a:t> </a:t>
            </a:r>
            <a:r>
              <a:rPr lang="en-US" dirty="0" smtClean="0"/>
              <a:t>Array, </a:t>
            </a:r>
            <a:br>
              <a:rPr lang="en-US" dirty="0" smtClean="0"/>
            </a:br>
            <a:r>
              <a:rPr lang="en-US" dirty="0" err="1" smtClean="0"/>
              <a:t>NetApp</a:t>
            </a:r>
            <a:r>
              <a:rPr lang="en-US" dirty="0" smtClean="0"/>
              <a:t> </a:t>
            </a:r>
            <a:r>
              <a:rPr lang="en-US" dirty="0" err="1" smtClean="0"/>
              <a:t>Sandisk</a:t>
            </a:r>
            <a:r>
              <a:rPr lang="en-US" dirty="0" smtClean="0"/>
              <a:t>, Micron P420m</a:t>
            </a:r>
          </a:p>
          <a:p>
            <a:r>
              <a:rPr lang="en-US" dirty="0" smtClean="0"/>
              <a:t>Pros of SSDs:</a:t>
            </a:r>
          </a:p>
          <a:p>
            <a:pPr lvl="1"/>
            <a:r>
              <a:rPr lang="en-US" dirty="0" smtClean="0"/>
              <a:t>High I/O throughput, low power, </a:t>
            </a:r>
            <a:br>
              <a:rPr lang="en-US" dirty="0" smtClean="0"/>
            </a:br>
            <a:r>
              <a:rPr lang="en-US" dirty="0" smtClean="0"/>
              <a:t>high reliability</a:t>
            </a:r>
          </a:p>
          <a:p>
            <a:r>
              <a:rPr lang="en-US" dirty="0" smtClean="0"/>
              <a:t>Cons of SSDs: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Wear-out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96118" y="3533775"/>
            <a:ext cx="214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EMC </a:t>
            </a:r>
            <a:r>
              <a:rPr lang="en-US" sz="1200" dirty="0" err="1" smtClean="0"/>
              <a:t>XtremIO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[Source: http://www.crn.com]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434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Randomized Greedy Algorithm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Randomized Greedy Algorithm (RGA)</a:t>
                </a:r>
                <a:endParaRPr lang="en-US" altLang="zh-CN" dirty="0"/>
              </a:p>
              <a:p>
                <a:pPr lvl="1"/>
                <a:r>
                  <a:rPr lang="en-US" altLang="zh-CN" sz="2200" b="1" dirty="0" smtClean="0"/>
                  <a:t>Random step</a:t>
                </a:r>
                <a:r>
                  <a:rPr lang="en-US" altLang="zh-CN" sz="2200" dirty="0" smtClean="0"/>
                  <a:t>: Randomly </a:t>
                </a:r>
                <a:r>
                  <a:rPr lang="en-US" altLang="zh-CN" sz="2200" dirty="0"/>
                  <a:t>choose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CN" sz="2200" dirty="0"/>
                  <a:t> (window size) blocks </a:t>
                </a:r>
                <a:endParaRPr lang="en-US" altLang="zh-CN" sz="2200" dirty="0" smtClean="0"/>
              </a:p>
              <a:p>
                <a:pPr lvl="1"/>
                <a:r>
                  <a:rPr lang="en-US" altLang="zh-CN" sz="2200" b="1" dirty="0" smtClean="0"/>
                  <a:t>Greedy step</a:t>
                </a:r>
                <a:r>
                  <a:rPr lang="en-US" altLang="zh-CN" sz="2200" dirty="0" smtClean="0"/>
                  <a:t>: Choose </a:t>
                </a:r>
                <a:r>
                  <a:rPr lang="en-US" altLang="zh-CN" sz="2200" dirty="0"/>
                  <a:t>the block that has the smallest number of valid pages </a:t>
                </a:r>
                <a:r>
                  <a:rPr lang="en-US" altLang="zh-CN" sz="2200" dirty="0">
                    <a:solidFill>
                      <a:srgbClr val="FF0000"/>
                    </a:solidFill>
                  </a:rPr>
                  <a:t>among the </a:t>
                </a:r>
                <a14:m>
                  <m:oMath xmlns:m="http://schemas.openxmlformats.org/officeDocument/2006/math">
                    <m:r>
                      <a:rPr lang="en-US" altLang="zh-CN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CN" sz="2200" dirty="0">
                    <a:solidFill>
                      <a:srgbClr val="FF0000"/>
                    </a:solidFill>
                  </a:rPr>
                  <a:t> blocks </a:t>
                </a:r>
                <a:r>
                  <a:rPr lang="en-US" altLang="zh-CN" sz="2200" dirty="0"/>
                  <a:t>for </a:t>
                </a:r>
                <a:r>
                  <a:rPr lang="en-US" altLang="zh-CN" sz="2200" dirty="0" smtClean="0"/>
                  <a:t>GC</a:t>
                </a:r>
              </a:p>
              <a:p>
                <a:pPr lvl="1"/>
                <a:r>
                  <a:rPr lang="en-US" altLang="zh-CN" sz="22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</a:rPr>
                      <m:t>𝑑</m:t>
                    </m:r>
                    <m:r>
                      <a:rPr lang="en-US" altLang="zh-CN" sz="2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sz="2200" dirty="0" smtClean="0"/>
                  <a:t>: random algorithm</a:t>
                </a:r>
              </a:p>
              <a:p>
                <a:pPr lvl="1"/>
                <a:r>
                  <a:rPr lang="en-US" altLang="zh-CN" sz="22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</a:rPr>
                      <m:t>𝑑</m:t>
                    </m:r>
                    <m:r>
                      <a:rPr lang="en-US" altLang="zh-CN" sz="2200" b="0" i="1" smtClean="0">
                        <a:latin typeface="Cambria Math"/>
                      </a:rPr>
                      <m:t>=</m:t>
                    </m:r>
                    <m:r>
                      <a:rPr lang="en-US" altLang="zh-CN" sz="22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zh-CN" sz="2200" dirty="0" smtClean="0"/>
                  <a:t>: greedy algorithm</a:t>
                </a:r>
              </a:p>
              <a:p>
                <a:r>
                  <a:rPr lang="en-US" altLang="zh-CN" dirty="0" smtClean="0"/>
                  <a:t>Performance</a:t>
                </a:r>
                <a:endParaRPr lang="en-US" altLang="zh-CN" dirty="0"/>
              </a:p>
              <a:p>
                <a:pPr lvl="1"/>
                <a:r>
                  <a:rPr lang="en-US" altLang="zh-CN" sz="2200" dirty="0"/>
                  <a:t>Cleaning </a:t>
                </a:r>
                <a:r>
                  <a:rPr lang="en-US" altLang="zh-CN" sz="2200" dirty="0" smtClean="0"/>
                  <a:t>cost: </a:t>
                </a:r>
                <a:endParaRPr lang="en-US" altLang="zh-CN" sz="2200" dirty="0"/>
              </a:p>
              <a:p>
                <a:pPr lvl="1"/>
                <a:endParaRPr lang="en-US" altLang="zh-CN" sz="2200" dirty="0"/>
              </a:p>
              <a:p>
                <a:pPr lvl="1"/>
                <a:r>
                  <a:rPr lang="en-US" altLang="zh-CN" sz="2200" dirty="0" smtClean="0"/>
                  <a:t>Wear-leveling: 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259" t="-1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1" y="4572000"/>
            <a:ext cx="3047949" cy="7288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506383"/>
            <a:ext cx="3200400" cy="742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550223"/>
            <a:ext cx="7006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MD </a:t>
            </a:r>
            <a:r>
              <a:rPr lang="en-US" sz="1400" i="1" dirty="0" err="1" smtClean="0"/>
              <a:t>Mitzenmacher</a:t>
            </a:r>
            <a:r>
              <a:rPr lang="en-US" sz="1400" i="1" dirty="0" smtClean="0"/>
              <a:t>, “The </a:t>
            </a:r>
            <a:r>
              <a:rPr lang="en-US" sz="1400" i="1" dirty="0"/>
              <a:t>Power of Two Choices in Randomized Load </a:t>
            </a:r>
            <a:r>
              <a:rPr lang="en-US" sz="1400" i="1" dirty="0" smtClean="0"/>
              <a:t>Balancing”, 1996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11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Numerical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Performance tradeoff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7016" y="558747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 Tradeoff indeed exists for GC algorithms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7016" y="6091535"/>
            <a:ext cx="734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 RGA operates along the optimal tradeoff curve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44093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6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Environment: </a:t>
            </a:r>
            <a:r>
              <a:rPr lang="en-US" altLang="zh-CN" sz="2400" dirty="0" err="1" smtClean="0"/>
              <a:t>DiskSim</a:t>
            </a:r>
            <a:r>
              <a:rPr lang="en-US" altLang="zh-CN" sz="2400" dirty="0" smtClean="0"/>
              <a:t> with SSD add-ons</a:t>
            </a:r>
          </a:p>
          <a:p>
            <a:r>
              <a:rPr lang="en-US" altLang="zh-CN" sz="2400" dirty="0" smtClean="0"/>
              <a:t>System configuration</a:t>
            </a:r>
          </a:p>
          <a:p>
            <a:pPr lvl="1"/>
            <a:r>
              <a:rPr lang="en-US" altLang="zh-CN" sz="2000" dirty="0"/>
              <a:t>32GB SSD </a:t>
            </a:r>
            <a:r>
              <a:rPr lang="en-US" altLang="zh-CN" sz="2000" dirty="0" smtClean="0"/>
              <a:t>with 8 flash chips, with 16,384 </a:t>
            </a:r>
            <a:r>
              <a:rPr lang="en-US" altLang="zh-CN" sz="2000" dirty="0"/>
              <a:t>physical blocks </a:t>
            </a:r>
            <a:r>
              <a:rPr lang="en-US" altLang="zh-CN" sz="2000" dirty="0" smtClean="0"/>
              <a:t>each</a:t>
            </a:r>
          </a:p>
          <a:p>
            <a:pPr lvl="1"/>
            <a:r>
              <a:rPr lang="en-US" altLang="zh-CN" sz="2000" dirty="0" smtClean="0"/>
              <a:t>GC is performed independently in each chip</a:t>
            </a:r>
          </a:p>
          <a:p>
            <a:pPr lvl="1"/>
            <a:r>
              <a:rPr lang="en-US" altLang="zh-CN" sz="2000" dirty="0" smtClean="0"/>
              <a:t>Each block has 64 pages of size 4KB each</a:t>
            </a:r>
          </a:p>
          <a:p>
            <a:pPr lvl="1"/>
            <a:r>
              <a:rPr lang="en-US" altLang="zh-CN" sz="2000" dirty="0" smtClean="0"/>
              <a:t>15% storage space preserved</a:t>
            </a:r>
          </a:p>
          <a:p>
            <a:pPr lvl="1"/>
            <a:r>
              <a:rPr lang="en-US" altLang="zh-CN" sz="2000" dirty="0" smtClean="0"/>
              <a:t>Threshold </a:t>
            </a:r>
            <a:r>
              <a:rPr lang="en-US" altLang="zh-CN" sz="2000" dirty="0"/>
              <a:t>for triggering GC: </a:t>
            </a:r>
            <a:r>
              <a:rPr lang="en-US" altLang="zh-CN" sz="2000" dirty="0" smtClean="0"/>
              <a:t>free blocks less than 5%</a:t>
            </a:r>
          </a:p>
          <a:p>
            <a:r>
              <a:rPr lang="en-US" altLang="zh-CN" sz="2400" dirty="0" smtClean="0"/>
              <a:t>Datasets</a:t>
            </a:r>
          </a:p>
          <a:p>
            <a:pPr lvl="1"/>
            <a:r>
              <a:rPr lang="en-US" altLang="zh-CN" sz="2000" i="1" dirty="0"/>
              <a:t>Financial</a:t>
            </a:r>
            <a:r>
              <a:rPr lang="en-US" altLang="zh-CN" sz="2000" dirty="0"/>
              <a:t>, </a:t>
            </a:r>
            <a:r>
              <a:rPr lang="en-US" altLang="zh-CN" sz="2000" i="1" dirty="0"/>
              <a:t>Webmail</a:t>
            </a:r>
            <a:r>
              <a:rPr lang="en-US" altLang="zh-CN" sz="2000" dirty="0"/>
              <a:t>, </a:t>
            </a:r>
            <a:r>
              <a:rPr lang="en-US" altLang="zh-CN" sz="2000" i="1" dirty="0"/>
              <a:t>Online</a:t>
            </a:r>
            <a:r>
              <a:rPr lang="en-US" altLang="zh-CN" sz="2000" dirty="0"/>
              <a:t> and </a:t>
            </a:r>
            <a:r>
              <a:rPr lang="en-US" altLang="zh-CN" sz="2000" i="1" dirty="0" err="1"/>
              <a:t>Webmail+Online</a:t>
            </a:r>
            <a:endParaRPr lang="en-US" altLang="zh-CN" sz="2000" i="1" dirty="0"/>
          </a:p>
          <a:p>
            <a:pPr lvl="1"/>
            <a:r>
              <a:rPr lang="en-US" altLang="zh-CN" sz="2000" dirty="0"/>
              <a:t>Write intensive (around 80% write requests</a:t>
            </a:r>
            <a:r>
              <a:rPr lang="en-US" altLang="zh-CN" sz="2000" dirty="0" smtClean="0"/>
              <a:t>)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Cleaning Cost &amp; Wear-leveling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6" y="1600200"/>
            <a:ext cx="4236279" cy="291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48" y="1676400"/>
            <a:ext cx="428045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内容占位符 2"/>
          <p:cNvSpPr txBox="1">
            <a:spLocks/>
          </p:cNvSpPr>
          <p:nvPr/>
        </p:nvSpPr>
        <p:spPr bwMode="auto">
          <a:xfrm>
            <a:off x="533400" y="4724400"/>
            <a:ext cx="8229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b="1" dirty="0"/>
              <a:t>Greedy algorithm has the </a:t>
            </a:r>
            <a:r>
              <a:rPr lang="en-US" altLang="zh-CN" sz="2400" b="1" dirty="0">
                <a:solidFill>
                  <a:srgbClr val="FF0000"/>
                </a:solidFill>
              </a:rPr>
              <a:t>lowest</a:t>
            </a:r>
            <a:r>
              <a:rPr lang="en-US" altLang="zh-CN" sz="2400" b="1" dirty="0"/>
              <a:t> cleaning cost </a:t>
            </a:r>
            <a:r>
              <a:rPr lang="en-US" altLang="zh-CN" sz="2400" b="1" dirty="0" smtClean="0"/>
              <a:t>and random </a:t>
            </a:r>
            <a:r>
              <a:rPr lang="en-US" altLang="zh-CN" sz="2400" b="1" dirty="0"/>
              <a:t>algorithm </a:t>
            </a:r>
            <a:r>
              <a:rPr lang="en-US" altLang="zh-CN" sz="2400" b="1" dirty="0" smtClean="0"/>
              <a:t>achieves the </a:t>
            </a:r>
            <a:r>
              <a:rPr lang="en-US" altLang="zh-CN" sz="2400" b="1" dirty="0">
                <a:solidFill>
                  <a:srgbClr val="FF0000"/>
                </a:solidFill>
              </a:rPr>
              <a:t>highest</a:t>
            </a:r>
            <a:r>
              <a:rPr lang="en-US" altLang="zh-CN" sz="2400" b="1" dirty="0"/>
              <a:t> wear-leveling</a:t>
            </a:r>
            <a:endParaRPr lang="zh-CN" altLang="en-US" sz="2400" b="1" dirty="0"/>
          </a:p>
          <a:p>
            <a:r>
              <a:rPr lang="en-US" altLang="zh-CN" sz="2400" b="1" dirty="0">
                <a:solidFill>
                  <a:srgbClr val="FF0000"/>
                </a:solidFill>
              </a:rPr>
              <a:t>RGA balances the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tradeoff</a:t>
            </a:r>
          </a:p>
          <a:p>
            <a:r>
              <a:rPr lang="en-US" altLang="zh-CN" sz="2400" dirty="0" smtClean="0"/>
              <a:t>See our paper for I/O throughput and durability results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72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altLang="zh-CN" sz="2400" dirty="0" smtClean="0"/>
              <a:t>Propose a stochastic model that characterizes tradeoff between </a:t>
            </a:r>
            <a:r>
              <a:rPr lang="en-US" altLang="zh-CN" sz="2400" dirty="0"/>
              <a:t>cleaning </a:t>
            </a:r>
            <a:r>
              <a:rPr lang="en-US" altLang="zh-CN" sz="2400" dirty="0" smtClean="0"/>
              <a:t>cost (performance) </a:t>
            </a:r>
            <a:r>
              <a:rPr lang="en-US" altLang="zh-CN" sz="2400" dirty="0"/>
              <a:t>and wear-leveling </a:t>
            </a:r>
            <a:r>
              <a:rPr lang="en-US" altLang="zh-CN" sz="2400" dirty="0" smtClean="0"/>
              <a:t>(durability) of GC </a:t>
            </a:r>
            <a:r>
              <a:rPr lang="en-US" altLang="zh-CN" sz="2400" dirty="0"/>
              <a:t>algorithms in </a:t>
            </a:r>
            <a:r>
              <a:rPr lang="en-US" altLang="zh-CN" sz="2400" dirty="0" smtClean="0"/>
              <a:t>SSDs</a:t>
            </a:r>
          </a:p>
          <a:p>
            <a:pPr lvl="1"/>
            <a:r>
              <a:rPr lang="en-US" altLang="zh-CN" sz="2000" dirty="0" smtClean="0"/>
              <a:t>Random algorithm and greedy algorithm stand for the two extreme points in the tradeoff curve</a:t>
            </a:r>
          </a:p>
          <a:p>
            <a:r>
              <a:rPr lang="en-US" altLang="zh-CN" sz="2400" dirty="0" smtClean="0"/>
              <a:t>Propose a randomized greedy algorithm that operates on the optimal tradeoff curve</a:t>
            </a:r>
          </a:p>
          <a:p>
            <a:r>
              <a:rPr lang="en-US" altLang="zh-CN" sz="2400" dirty="0" smtClean="0"/>
              <a:t>Conduct extensive trace-driven simulations</a:t>
            </a:r>
          </a:p>
          <a:p>
            <a:r>
              <a:rPr lang="en-US" altLang="zh-CN" sz="2400" dirty="0" smtClean="0"/>
              <a:t>Future work:</a:t>
            </a:r>
          </a:p>
          <a:p>
            <a:pPr lvl="1"/>
            <a:r>
              <a:rPr lang="en-US" altLang="zh-CN" sz="2000" dirty="0" smtClean="0"/>
              <a:t>Hot/cold separation, address mapping, RAID reliability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SSDs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297363"/>
          </a:xfrm>
        </p:spPr>
        <p:txBody>
          <a:bodyPr/>
          <a:lstStyle/>
          <a:p>
            <a:r>
              <a:rPr lang="en-US" dirty="0" smtClean="0"/>
              <a:t>Organized into blocks</a:t>
            </a:r>
          </a:p>
          <a:p>
            <a:r>
              <a:rPr lang="en-US" dirty="0" smtClean="0"/>
              <a:t>Each block has 64 or 128 pages of size 4KB each</a:t>
            </a:r>
          </a:p>
          <a:p>
            <a:r>
              <a:rPr lang="en-US" dirty="0" smtClean="0"/>
              <a:t>Three basic operations: read, write, erase</a:t>
            </a:r>
          </a:p>
          <a:p>
            <a:pPr lvl="1"/>
            <a:r>
              <a:rPr lang="en-US" dirty="0" smtClean="0"/>
              <a:t>Read, write: per-page basis</a:t>
            </a:r>
          </a:p>
          <a:p>
            <a:pPr lvl="1"/>
            <a:r>
              <a:rPr lang="en-US" dirty="0" smtClean="0"/>
              <a:t>Erase: per-block basis</a:t>
            </a:r>
          </a:p>
          <a:p>
            <a:r>
              <a:rPr lang="en-US" dirty="0" smtClean="0"/>
              <a:t>Out-of-place write for updates:</a:t>
            </a:r>
          </a:p>
          <a:p>
            <a:pPr lvl="1"/>
            <a:r>
              <a:rPr lang="en-US" dirty="0" smtClean="0"/>
              <a:t>Write to a </a:t>
            </a:r>
            <a:r>
              <a:rPr lang="en-US" dirty="0" smtClean="0">
                <a:solidFill>
                  <a:srgbClr val="FF0000"/>
                </a:solidFill>
              </a:rPr>
              <a:t>clean</a:t>
            </a:r>
            <a:r>
              <a:rPr lang="en-US" dirty="0" smtClean="0"/>
              <a:t> page and mark it as </a:t>
            </a:r>
            <a:r>
              <a:rPr lang="en-US" dirty="0" smtClean="0">
                <a:solidFill>
                  <a:srgbClr val="FF0000"/>
                </a:solidFill>
              </a:rPr>
              <a:t>valid</a:t>
            </a:r>
          </a:p>
          <a:p>
            <a:pPr lvl="1"/>
            <a:r>
              <a:rPr lang="en-US" dirty="0" smtClean="0"/>
              <a:t>Mark original page as </a:t>
            </a:r>
            <a:r>
              <a:rPr lang="en-US" dirty="0" smtClean="0">
                <a:solidFill>
                  <a:srgbClr val="FF0000"/>
                </a:solidFill>
              </a:rPr>
              <a:t>invalid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382000" cy="4906963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Garbage collection </a:t>
            </a:r>
            <a:r>
              <a:rPr lang="en-US" sz="2400" b="1" dirty="0" smtClean="0">
                <a:solidFill>
                  <a:srgbClr val="FF0000"/>
                </a:solidFill>
              </a:rPr>
              <a:t>(GC) </a:t>
            </a:r>
            <a:r>
              <a:rPr lang="en-US" sz="2400" dirty="0" smtClean="0"/>
              <a:t>needed </a:t>
            </a:r>
            <a:r>
              <a:rPr lang="en-US" sz="2400" dirty="0"/>
              <a:t>to reclaim clean pages</a:t>
            </a:r>
          </a:p>
          <a:p>
            <a:pPr lvl="1"/>
            <a:r>
              <a:rPr lang="en-US" sz="2200" dirty="0"/>
              <a:t>Choose a block to erase</a:t>
            </a:r>
          </a:p>
          <a:p>
            <a:pPr lvl="1"/>
            <a:r>
              <a:rPr lang="en-US" sz="2200" dirty="0"/>
              <a:t>Move valid pages to another clean block</a:t>
            </a:r>
          </a:p>
          <a:p>
            <a:pPr lvl="1"/>
            <a:r>
              <a:rPr lang="en-US" sz="2200" dirty="0"/>
              <a:t>Erase the </a:t>
            </a:r>
            <a:r>
              <a:rPr lang="en-US" sz="2200" dirty="0" smtClean="0"/>
              <a:t>block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endParaRPr lang="en-US" sz="2600" dirty="0" smtClean="0"/>
          </a:p>
          <a:p>
            <a:r>
              <a:rPr lang="en-US" sz="2600" dirty="0" smtClean="0"/>
              <a:t>Challenges:</a:t>
            </a:r>
          </a:p>
          <a:p>
            <a:pPr lvl="1"/>
            <a:r>
              <a:rPr lang="en-US" sz="2200" dirty="0" smtClean="0"/>
              <a:t>Blocks can only be erased a finite number of times</a:t>
            </a:r>
          </a:p>
          <a:p>
            <a:pPr lvl="2"/>
            <a:r>
              <a:rPr lang="en-US" sz="1800" dirty="0"/>
              <a:t>SLC: </a:t>
            </a:r>
            <a:r>
              <a:rPr lang="en-US" sz="1800" dirty="0" smtClean="0"/>
              <a:t>100K; MLC</a:t>
            </a:r>
            <a:r>
              <a:rPr lang="en-US" sz="1800" dirty="0"/>
              <a:t>: </a:t>
            </a:r>
            <a:r>
              <a:rPr lang="en-US" sz="1800" dirty="0" smtClean="0"/>
              <a:t>10K; 3-bit MLC: several </a:t>
            </a:r>
            <a:r>
              <a:rPr lang="en-US" sz="1800" dirty="0"/>
              <a:t>K to several </a:t>
            </a:r>
            <a:r>
              <a:rPr lang="en-US" sz="1800" dirty="0" smtClean="0"/>
              <a:t>hundred</a:t>
            </a:r>
          </a:p>
          <a:p>
            <a:pPr lvl="1"/>
            <a:r>
              <a:rPr lang="en-US" sz="2200" dirty="0" smtClean="0"/>
              <a:t>When a block reaches the limit, it </a:t>
            </a:r>
            <a:r>
              <a:rPr lang="en-US" sz="2200" b="1" dirty="0" smtClean="0">
                <a:solidFill>
                  <a:srgbClr val="FF0000"/>
                </a:solidFill>
              </a:rPr>
              <a:t>wears out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Bit error rates increase </a:t>
            </a:r>
            <a:r>
              <a:rPr lang="en-US" sz="2200" dirty="0" smtClean="0"/>
              <a:t>as blocks wear down</a:t>
            </a:r>
            <a:endParaRPr lang="en-US" sz="2200" dirty="0"/>
          </a:p>
          <a:p>
            <a:pPr lvl="2"/>
            <a:endParaRPr lang="en-US" sz="1800" dirty="0"/>
          </a:p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600200" y="3200400"/>
            <a:ext cx="5986764" cy="1138677"/>
            <a:chOff x="1633236" y="3124200"/>
            <a:chExt cx="5902732" cy="1138677"/>
          </a:xfrm>
        </p:grpSpPr>
        <p:sp>
          <p:nvSpPr>
            <p:cNvPr id="6" name="Rectangle 3"/>
            <p:cNvSpPr/>
            <p:nvPr/>
          </p:nvSpPr>
          <p:spPr>
            <a:xfrm>
              <a:off x="3142462" y="3293647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2</a:t>
              </a:r>
              <a:endParaRPr lang="en-US" sz="1200" b="1" dirty="0"/>
            </a:p>
          </p:txBody>
        </p:sp>
        <p:sp>
          <p:nvSpPr>
            <p:cNvPr id="7" name="Rectangle 4"/>
            <p:cNvSpPr/>
            <p:nvPr/>
          </p:nvSpPr>
          <p:spPr>
            <a:xfrm>
              <a:off x="2813051" y="3293647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  <p:sp>
          <p:nvSpPr>
            <p:cNvPr id="8" name="Rectangle 5"/>
            <p:cNvSpPr/>
            <p:nvPr/>
          </p:nvSpPr>
          <p:spPr>
            <a:xfrm>
              <a:off x="2481235" y="3293647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9" name="Rectangle 6"/>
            <p:cNvSpPr/>
            <p:nvPr/>
          </p:nvSpPr>
          <p:spPr>
            <a:xfrm>
              <a:off x="3472247" y="3293647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0" name="Rectangle 5"/>
            <p:cNvSpPr/>
            <p:nvPr/>
          </p:nvSpPr>
          <p:spPr>
            <a:xfrm>
              <a:off x="2484307" y="3654148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18496" y="3293644"/>
              <a:ext cx="7597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Block A</a:t>
              </a:r>
              <a:endParaRPr lang="zh-CN" alt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15514" y="3647032"/>
              <a:ext cx="7657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Block 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62832" y="3655144"/>
              <a:ext cx="7597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Block B</a:t>
              </a:r>
              <a:endParaRPr lang="zh-CN" alt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79134" y="3468502"/>
              <a:ext cx="726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1. write</a:t>
              </a:r>
              <a:endParaRPr lang="zh-CN" altLang="en-US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46280" y="3124200"/>
              <a:ext cx="842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2. erase</a:t>
              </a:r>
              <a:endParaRPr lang="zh-CN" altLang="en-US" sz="1200" b="1" dirty="0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2809979" y="3654148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7" name="Rectangle 5"/>
            <p:cNvSpPr/>
            <p:nvPr/>
          </p:nvSpPr>
          <p:spPr>
            <a:xfrm>
              <a:off x="3128433" y="3654148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8" name="Rectangle 5"/>
            <p:cNvSpPr/>
            <p:nvPr/>
          </p:nvSpPr>
          <p:spPr>
            <a:xfrm>
              <a:off x="3457177" y="3654148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9" name="Rectangle 10"/>
            <p:cNvSpPr/>
            <p:nvPr/>
          </p:nvSpPr>
          <p:spPr>
            <a:xfrm>
              <a:off x="5455575" y="3658703"/>
              <a:ext cx="328744" cy="20921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0</a:t>
              </a:r>
            </a:p>
          </p:txBody>
        </p:sp>
        <p:sp>
          <p:nvSpPr>
            <p:cNvPr id="20" name="Rectangle 10"/>
            <p:cNvSpPr/>
            <p:nvPr/>
          </p:nvSpPr>
          <p:spPr>
            <a:xfrm>
              <a:off x="5784319" y="3658703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2</a:t>
              </a:r>
              <a:endParaRPr lang="en-US" sz="1200" b="1" dirty="0"/>
            </a:p>
          </p:txBody>
        </p:sp>
        <p:sp>
          <p:nvSpPr>
            <p:cNvPr id="21" name="Rectangle 10"/>
            <p:cNvSpPr/>
            <p:nvPr/>
          </p:nvSpPr>
          <p:spPr>
            <a:xfrm>
              <a:off x="6111567" y="3658703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22" name="Rectangle 10"/>
            <p:cNvSpPr/>
            <p:nvPr/>
          </p:nvSpPr>
          <p:spPr>
            <a:xfrm>
              <a:off x="6441503" y="3658703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23" name="Rectangle 5"/>
            <p:cNvSpPr/>
            <p:nvPr/>
          </p:nvSpPr>
          <p:spPr>
            <a:xfrm>
              <a:off x="5464175" y="3293647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70246" y="3286533"/>
              <a:ext cx="7657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Block A</a:t>
              </a:r>
            </a:p>
          </p:txBody>
        </p:sp>
        <p:sp>
          <p:nvSpPr>
            <p:cNvPr id="25" name="Rectangle 5"/>
            <p:cNvSpPr/>
            <p:nvPr/>
          </p:nvSpPr>
          <p:spPr>
            <a:xfrm>
              <a:off x="5789847" y="3293647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6108301" y="3293647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27" name="Rectangle 5"/>
            <p:cNvSpPr/>
            <p:nvPr/>
          </p:nvSpPr>
          <p:spPr>
            <a:xfrm>
              <a:off x="6437045" y="3293646"/>
              <a:ext cx="328744" cy="20921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28" name="圆角矩形 52"/>
            <p:cNvSpPr/>
            <p:nvPr/>
          </p:nvSpPr>
          <p:spPr bwMode="auto">
            <a:xfrm>
              <a:off x="1633236" y="3227124"/>
              <a:ext cx="2371840" cy="758755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93347" y="3985419"/>
              <a:ext cx="1110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Before GC</a:t>
              </a:r>
              <a:endParaRPr lang="zh-CN" altLang="en-US" sz="1200" b="1" dirty="0"/>
            </a:p>
          </p:txBody>
        </p:sp>
        <p:sp>
          <p:nvSpPr>
            <p:cNvPr id="30" name="圆角矩形 54"/>
            <p:cNvSpPr/>
            <p:nvPr/>
          </p:nvSpPr>
          <p:spPr bwMode="auto">
            <a:xfrm>
              <a:off x="5150749" y="3227124"/>
              <a:ext cx="2371840" cy="758755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81837" y="3985878"/>
              <a:ext cx="1110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After GC</a:t>
              </a:r>
              <a:endParaRPr lang="zh-CN" altLang="en-US" sz="1200" b="1" dirty="0"/>
            </a:p>
          </p:txBody>
        </p:sp>
        <p:sp>
          <p:nvSpPr>
            <p:cNvPr id="32" name="任意多边形 59"/>
            <p:cNvSpPr/>
            <p:nvPr/>
          </p:nvSpPr>
          <p:spPr bwMode="auto">
            <a:xfrm>
              <a:off x="3854067" y="3468505"/>
              <a:ext cx="1519514" cy="252337"/>
            </a:xfrm>
            <a:custGeom>
              <a:avLst/>
              <a:gdLst>
                <a:gd name="connsiteX0" fmla="*/ 0 w 1642188"/>
                <a:gd name="connsiteY0" fmla="*/ 16393 h 258989"/>
                <a:gd name="connsiteX1" fmla="*/ 1222310 w 1642188"/>
                <a:gd name="connsiteY1" fmla="*/ 25723 h 258989"/>
                <a:gd name="connsiteX2" fmla="*/ 1642188 w 1642188"/>
                <a:gd name="connsiteY2" fmla="*/ 258989 h 25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188" h="258989">
                  <a:moveTo>
                    <a:pt x="0" y="16393"/>
                  </a:moveTo>
                  <a:cubicBezTo>
                    <a:pt x="474306" y="841"/>
                    <a:pt x="948612" y="-14710"/>
                    <a:pt x="1222310" y="25723"/>
                  </a:cubicBezTo>
                  <a:cubicBezTo>
                    <a:pt x="1496008" y="66156"/>
                    <a:pt x="1569098" y="162572"/>
                    <a:pt x="1642188" y="258989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直接箭头连接符 61"/>
            <p:cNvCxnSpPr/>
            <p:nvPr/>
          </p:nvCxnSpPr>
          <p:spPr bwMode="auto">
            <a:xfrm>
              <a:off x="3854067" y="3379240"/>
              <a:ext cx="1601509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SSDs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5563"/>
          </a:xfrm>
        </p:spPr>
        <p:txBody>
          <a:bodyPr/>
          <a:lstStyle/>
          <a:p>
            <a:r>
              <a:rPr lang="en-US" altLang="zh-CN" dirty="0" smtClean="0"/>
              <a:t>Design tradeoff of GC algorithms</a:t>
            </a:r>
          </a:p>
          <a:p>
            <a:pPr lvl="1"/>
            <a:r>
              <a:rPr lang="en-US" altLang="zh-CN" dirty="0" smtClean="0"/>
              <a:t>Minimizing </a:t>
            </a:r>
            <a:r>
              <a:rPr lang="en-US" altLang="zh-CN" dirty="0" smtClean="0">
                <a:solidFill>
                  <a:srgbClr val="FF0000"/>
                </a:solidFill>
              </a:rPr>
              <a:t>cleaning cost </a:t>
            </a:r>
            <a:endParaRPr lang="en-US" altLang="zh-CN" dirty="0"/>
          </a:p>
          <a:p>
            <a:pPr lvl="2"/>
            <a:r>
              <a:rPr lang="en-US" altLang="zh-CN" dirty="0" smtClean="0"/>
              <a:t>reclaim the block with smallest number of valid pages</a:t>
            </a:r>
          </a:p>
          <a:p>
            <a:pPr lvl="2"/>
            <a:r>
              <a:rPr lang="en-US" altLang="zh-CN" dirty="0" smtClean="0"/>
              <a:t>improve I/O throughput and minimize write amplification</a:t>
            </a:r>
          </a:p>
          <a:p>
            <a:pPr lvl="1"/>
            <a:r>
              <a:rPr lang="en-US" altLang="zh-CN" dirty="0" smtClean="0"/>
              <a:t>Maximizing </a:t>
            </a:r>
            <a:r>
              <a:rPr lang="en-US" altLang="zh-CN" dirty="0" smtClean="0">
                <a:solidFill>
                  <a:srgbClr val="FF0000"/>
                </a:solidFill>
              </a:rPr>
              <a:t>wear-leveling</a:t>
            </a:r>
            <a:r>
              <a:rPr lang="en-US" altLang="zh-CN" dirty="0" smtClean="0"/>
              <a:t> </a:t>
            </a:r>
          </a:p>
          <a:p>
            <a:pPr lvl="2"/>
            <a:r>
              <a:rPr lang="en-US" altLang="zh-CN" dirty="0" smtClean="0"/>
              <a:t>erase all blocks as evenly as possible</a:t>
            </a:r>
          </a:p>
          <a:p>
            <a:pPr lvl="2"/>
            <a:r>
              <a:rPr lang="en-US" altLang="zh-CN" dirty="0" smtClean="0"/>
              <a:t>improve durability</a:t>
            </a:r>
          </a:p>
          <a:p>
            <a:r>
              <a:rPr lang="en-US" altLang="zh-CN" dirty="0" smtClean="0"/>
              <a:t>Problems</a:t>
            </a:r>
          </a:p>
          <a:p>
            <a:pPr lvl="1"/>
            <a:r>
              <a:rPr lang="en-US" altLang="zh-CN" dirty="0" smtClean="0"/>
              <a:t>How to model the performance-durability tradeoff of GC algorithms?</a:t>
            </a:r>
          </a:p>
          <a:p>
            <a:pPr lvl="1"/>
            <a:r>
              <a:rPr lang="en-US" altLang="zh-CN" dirty="0" smtClean="0"/>
              <a:t>How to parameterize a GC algorithm to adapt to different tradeoff requirements?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sz="2000" dirty="0" smtClean="0"/>
              <a:t>Develop a </a:t>
            </a:r>
            <a:r>
              <a:rPr lang="en-US" altLang="zh-CN" sz="2000" dirty="0"/>
              <a:t>M</a:t>
            </a:r>
            <a:r>
              <a:rPr lang="en-US" altLang="zh-CN" sz="2000" dirty="0" smtClean="0"/>
              <a:t>arkov model to characterize I/O dynamics</a:t>
            </a:r>
          </a:p>
          <a:p>
            <a:r>
              <a:rPr lang="en-US" altLang="zh-CN" sz="2000" dirty="0" smtClean="0"/>
              <a:t>Use mean-field analysis to derive asymptotic steady state</a:t>
            </a:r>
          </a:p>
          <a:p>
            <a:r>
              <a:rPr lang="en-US" altLang="zh-CN" sz="2000" dirty="0" smtClean="0"/>
              <a:t>Develop an optimization framework to analyze the tradeoff</a:t>
            </a:r>
          </a:p>
          <a:p>
            <a:r>
              <a:rPr lang="en-US" altLang="zh-CN" sz="2000" dirty="0" smtClean="0"/>
              <a:t>Propose a tunable GC algorithm which operates along the optimal tradeoff curve</a:t>
            </a:r>
          </a:p>
          <a:p>
            <a:r>
              <a:rPr lang="en-US" altLang="zh-CN" sz="2000" dirty="0" smtClean="0"/>
              <a:t>Conduct </a:t>
            </a:r>
            <a:r>
              <a:rPr lang="en-US" altLang="zh-CN" sz="2000" dirty="0"/>
              <a:t>trace-driven </a:t>
            </a:r>
            <a:r>
              <a:rPr lang="en-US" altLang="zh-CN" sz="2000" dirty="0" smtClean="0"/>
              <a:t>simulations </a:t>
            </a:r>
            <a:r>
              <a:rPr lang="en-US" altLang="zh-CN" sz="2000" dirty="0"/>
              <a:t>on </a:t>
            </a:r>
            <a:r>
              <a:rPr lang="en-US" altLang="zh-CN" sz="2000" dirty="0" err="1"/>
              <a:t>DiskSim</a:t>
            </a:r>
            <a:r>
              <a:rPr lang="en-US" altLang="zh-CN" sz="2000" dirty="0"/>
              <a:t> with SSD </a:t>
            </a:r>
            <a:r>
              <a:rPr lang="en-US" altLang="zh-CN" sz="2000" dirty="0" smtClean="0"/>
              <a:t>add-ons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679138"/>
            <a:ext cx="8077200" cy="1292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altLang="zh-CN" sz="2400" b="1" dirty="0" smtClean="0"/>
              <a:t>Construct an analytical model that characterizes </a:t>
            </a:r>
            <a:r>
              <a:rPr lang="en-US" altLang="zh-CN" sz="2400" b="1" dirty="0"/>
              <a:t>tradeoff between cleaning cost and </a:t>
            </a:r>
            <a:r>
              <a:rPr lang="en-US" altLang="zh-CN" sz="2400" b="1" dirty="0" smtClean="0"/>
              <a:t>wear-leveling for a general class of GC algorithms 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23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 on GC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3429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dirty="0" smtClean="0"/>
              <a:t>Empirical analysis:</a:t>
            </a:r>
          </a:p>
          <a:p>
            <a:pPr marL="742950" lvl="2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dirty="0" err="1" smtClean="0"/>
              <a:t>Agrawal</a:t>
            </a:r>
            <a:r>
              <a:rPr lang="en-US" altLang="zh-CN" dirty="0" smtClean="0"/>
              <a:t> </a:t>
            </a:r>
            <a:r>
              <a:rPr lang="en-US" altLang="zh-CN" dirty="0"/>
              <a:t>et al. (USENIX ATC08) </a:t>
            </a:r>
            <a:r>
              <a:rPr lang="en-US" altLang="zh-CN" dirty="0" smtClean="0"/>
              <a:t>addressed tradeoff </a:t>
            </a:r>
            <a:r>
              <a:rPr lang="en-US" altLang="zh-CN" dirty="0"/>
              <a:t>between cleaning cost and wear-leveling in </a:t>
            </a:r>
            <a:r>
              <a:rPr lang="en-US" altLang="zh-CN" dirty="0" smtClean="0"/>
              <a:t>GC </a:t>
            </a:r>
          </a:p>
          <a:p>
            <a:pPr marL="3429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dirty="0" smtClean="0"/>
              <a:t>Theoretical analysis on GC:  focus on write amplification</a:t>
            </a:r>
          </a:p>
          <a:p>
            <a:pPr lvl="1"/>
            <a:r>
              <a:rPr lang="en-US" altLang="zh-CN" sz="2000" dirty="0" smtClean="0"/>
              <a:t>Hu </a:t>
            </a:r>
            <a:r>
              <a:rPr lang="en-US" altLang="zh-CN" sz="2000" dirty="0"/>
              <a:t>et al</a:t>
            </a:r>
            <a:r>
              <a:rPr lang="en-US" altLang="zh-CN" sz="2000" dirty="0" smtClean="0"/>
              <a:t>. (SYSTOR09), </a:t>
            </a:r>
            <a:r>
              <a:rPr lang="en-US" altLang="zh-CN" sz="2000" dirty="0" err="1" smtClean="0"/>
              <a:t>Bux</a:t>
            </a:r>
            <a:r>
              <a:rPr lang="en-US" altLang="zh-CN" sz="2000" dirty="0" smtClean="0"/>
              <a:t> et al. (Performance10), </a:t>
            </a:r>
            <a:r>
              <a:rPr lang="en-US" altLang="zh-CN" sz="2000" dirty="0" err="1" smtClean="0"/>
              <a:t>Desnoyers</a:t>
            </a:r>
            <a:r>
              <a:rPr lang="en-US" altLang="zh-CN" sz="2000" dirty="0" smtClean="0"/>
              <a:t> (SYSTOR12): model different greedy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smtClean="0"/>
              <a:t>algorithms on GC </a:t>
            </a:r>
          </a:p>
          <a:p>
            <a:pPr lvl="1"/>
            <a:r>
              <a:rPr lang="en-US" altLang="zh-CN" sz="2000" dirty="0" smtClean="0"/>
              <a:t>Benny </a:t>
            </a:r>
            <a:r>
              <a:rPr lang="en-US" altLang="zh-CN" sz="2000" dirty="0"/>
              <a:t>Van </a:t>
            </a:r>
            <a:r>
              <a:rPr lang="en-US" altLang="zh-CN" sz="2000" dirty="0" err="1" smtClean="0"/>
              <a:t>Houdt</a:t>
            </a:r>
            <a:r>
              <a:rPr lang="en-US" altLang="zh-CN" sz="2000" dirty="0" smtClean="0"/>
              <a:t> (Sigmetrics13) also models write amplification of GC algorithms using mean field technique</a:t>
            </a:r>
            <a:endParaRPr lang="en-US" altLang="zh-CN" sz="2000" dirty="0"/>
          </a:p>
          <a:p>
            <a:pPr lvl="1"/>
            <a:r>
              <a:rPr lang="en-US" altLang="zh-CN" sz="2000" b="1" dirty="0"/>
              <a:t>O</a:t>
            </a:r>
            <a:r>
              <a:rPr lang="en-US" altLang="zh-CN" sz="2000" b="1" dirty="0" smtClean="0"/>
              <a:t>ur work analyzes performance tradeoff of different GC algorithms, with more general access pattern and address mapping; also conducts trace-driven simulations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Markov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0037"/>
                <a:ext cx="8229600" cy="4830763"/>
              </a:xfrm>
            </p:spPr>
            <p:txBody>
              <a:bodyPr/>
              <a:lstStyle/>
              <a:p>
                <a:r>
                  <a:rPr lang="en-US" altLang="zh-CN" dirty="0" smtClean="0"/>
                  <a:t>Consider an SSD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containing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physical blocks, each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pages</a:t>
                </a:r>
              </a:p>
              <a:p>
                <a:pPr lvl="1"/>
                <a:r>
                  <a:rPr lang="en-US" altLang="zh-CN" dirty="0" smtClean="0"/>
                  <a:t>Classify blocks into different types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𝑡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/>
                  <a:t>: </a:t>
                </a:r>
                <a:r>
                  <a:rPr lang="en-US" altLang="zh-CN" dirty="0" smtClean="0"/>
                  <a:t>type </a:t>
                </a:r>
                <a:r>
                  <a:rPr lang="en-US" altLang="zh-CN" dirty="0"/>
                  <a:t>of block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dirty="0" smtClean="0"/>
                  <a:t> at time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𝑡</m:t>
                    </m:r>
                  </m:oMath>
                </a14:m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A block is of type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 err="1" smtClean="0"/>
                  <a:t>iff</a:t>
                </a:r>
                <a:r>
                  <a:rPr lang="en-US" altLang="zh-CN" dirty="0" smtClean="0"/>
                  <a:t> it has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b="1" dirty="0" smtClean="0"/>
                  <a:t>valid</a:t>
                </a:r>
                <a:r>
                  <a:rPr lang="en-US" altLang="zh-CN" dirty="0" smtClean="0"/>
                  <a:t> pages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0≤</m:t>
                    </m:r>
                    <m:r>
                      <a:rPr lang="en-US" altLang="zh-CN" b="0" i="1" smtClean="0">
                        <a:latin typeface="Cambria Math"/>
                      </a:rPr>
                      <m:t>𝑗</m:t>
                    </m:r>
                    <m:r>
                      <a:rPr lang="en-US" altLang="zh-CN" b="0" i="1" smtClean="0">
                        <a:latin typeface="Cambria Math"/>
                      </a:rPr>
                      <m:t>≤</m:t>
                    </m:r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CN" dirty="0" smtClean="0"/>
                  <a:t>)</a:t>
                </a:r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marL="342900" lvl="1" indent="-34290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en-US" altLang="zh-CN" sz="2800" dirty="0"/>
                  <a:t>System state: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altLang="zh-CN" sz="2800" i="1">
                            <a:latin typeface="Cambria Math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sz="2800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sz="28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(</m:t>
                    </m:r>
                    <m:r>
                      <a:rPr lang="en-US" altLang="zh-CN" sz="2800" i="1">
                        <a:latin typeface="Cambria Math"/>
                      </a:rPr>
                      <m:t>𝑡</m:t>
                    </m:r>
                    <m:r>
                      <a:rPr lang="en-US" altLang="zh-CN" sz="2800" i="1">
                        <a:latin typeface="Cambria Math"/>
                      </a:rPr>
                      <m:t>))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en-US" altLang="zh-CN" dirty="0" smtClean="0"/>
                  <a:t>Transformation: 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𝑡</m:t>
                    </m:r>
                    <m:r>
                      <a:rPr lang="en-US" altLang="zh-CN" i="1">
                        <a:latin typeface="Cambria Math"/>
                      </a:rPr>
                      <m:t>))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: number </a:t>
                </a:r>
                <a:r>
                  <a:rPr lang="en-US" altLang="zh-CN" dirty="0" smtClean="0"/>
                  <a:t>of type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dirty="0" smtClean="0"/>
                  <a:t> blocks at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0037"/>
                <a:ext cx="8229600" cy="4830763"/>
              </a:xfrm>
              <a:blipFill rotWithShape="1">
                <a:blip r:embed="rId2"/>
                <a:stretch>
                  <a:fillRect l="-1259" t="-1263" b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4043913"/>
            <a:ext cx="428628" cy="35719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Rectangle 5"/>
          <p:cNvSpPr/>
          <p:nvPr/>
        </p:nvSpPr>
        <p:spPr>
          <a:xfrm>
            <a:off x="2486028" y="4043913"/>
            <a:ext cx="428628" cy="35719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Rectangle 5"/>
          <p:cNvSpPr/>
          <p:nvPr/>
        </p:nvSpPr>
        <p:spPr>
          <a:xfrm>
            <a:off x="2914656" y="4043913"/>
            <a:ext cx="428628" cy="35719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Rectangle 5"/>
          <p:cNvSpPr/>
          <p:nvPr/>
        </p:nvSpPr>
        <p:spPr>
          <a:xfrm>
            <a:off x="3343284" y="4043913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3000" y="404391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Block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043913"/>
                <a:ext cx="9144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0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91000" y="39624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altLang="zh-CN" sz="2400" dirty="0" smtClean="0">
                    <a:latin typeface="+mn-lt"/>
                  </a:rPr>
                  <a:t> valid pages</a:t>
                </a:r>
                <a:r>
                  <a:rPr lang="en-US" altLang="zh-CN" sz="2400" dirty="0">
                    <a:latin typeface="+mn-lt"/>
                  </a:rPr>
                  <a:t> </a:t>
                </a:r>
                <a:r>
                  <a:rPr lang="en-US" altLang="zh-CN" sz="2400" dirty="0" smtClean="0">
                    <a:latin typeface="+mn-lt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CN" sz="2400" dirty="0" smtClean="0">
                    <a:latin typeface="+mn-lt"/>
                    <a:sym typeface="Wingdings" pitchFamily="2" charset="2"/>
                  </a:rPr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962400"/>
                <a:ext cx="45720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867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I/O Dynamics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1"/>
                <a:ext cx="8229600" cy="2362200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Read</a:t>
                </a:r>
              </a:p>
              <a:p>
                <a:pPr lvl="1"/>
                <a:r>
                  <a:rPr lang="en-US" altLang="zh-CN" sz="2000" dirty="0" smtClean="0"/>
                  <a:t>Does not change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sz="2000" dirty="0" smtClean="0"/>
              </a:p>
              <a:p>
                <a:r>
                  <a:rPr lang="en-US" altLang="zh-CN" sz="2400" dirty="0" smtClean="0"/>
                  <a:t>GC</a:t>
                </a:r>
              </a:p>
              <a:p>
                <a:pPr lvl="1"/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Always reallocate valid pages to a new (clean) block </a:t>
                </a:r>
                <a:endParaRPr lang="en-US" altLang="zh-CN" sz="1800" b="1" dirty="0" smtClean="0"/>
              </a:p>
              <a:p>
                <a:pPr lvl="1"/>
                <a:r>
                  <a:rPr lang="en-US" altLang="zh-CN" sz="2000" dirty="0" smtClean="0"/>
                  <a:t>Does not change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1"/>
                <a:ext cx="8229600" cy="2362200"/>
              </a:xfrm>
              <a:blipFill rotWithShape="1">
                <a:blip r:embed="rId3"/>
                <a:stretch>
                  <a:fillRect l="-963" t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3"/>
          <p:cNvSpPr/>
          <p:nvPr/>
        </p:nvSpPr>
        <p:spPr>
          <a:xfrm>
            <a:off x="2882184" y="4566602"/>
            <a:ext cx="428628" cy="3571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4"/>
          <p:cNvSpPr/>
          <p:nvPr/>
        </p:nvSpPr>
        <p:spPr>
          <a:xfrm>
            <a:off x="2452686" y="4566602"/>
            <a:ext cx="428628" cy="35719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5"/>
          <p:cNvSpPr/>
          <p:nvPr/>
        </p:nvSpPr>
        <p:spPr>
          <a:xfrm>
            <a:off x="2020053" y="4566602"/>
            <a:ext cx="428628" cy="3571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3312170" y="4566602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5"/>
          <p:cNvSpPr/>
          <p:nvPr/>
        </p:nvSpPr>
        <p:spPr>
          <a:xfrm>
            <a:off x="2024058" y="5182075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25565" y="45666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Block A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1677" y="5169932"/>
            <a:ext cx="99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Block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2557" y="518378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Block B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33836" y="4865132"/>
            <a:ext cx="94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 write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4343400"/>
            <a:ext cx="109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 erase</a:t>
            </a:r>
            <a:endParaRPr lang="zh-CN" altLang="en-US" dirty="0"/>
          </a:p>
        </p:txBody>
      </p:sp>
      <p:sp>
        <p:nvSpPr>
          <p:cNvPr id="15" name="Rectangle 5"/>
          <p:cNvSpPr/>
          <p:nvPr/>
        </p:nvSpPr>
        <p:spPr>
          <a:xfrm>
            <a:off x="2448681" y="5182075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5"/>
          <p:cNvSpPr/>
          <p:nvPr/>
        </p:nvSpPr>
        <p:spPr>
          <a:xfrm>
            <a:off x="2863893" y="5182075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5"/>
          <p:cNvSpPr/>
          <p:nvPr/>
        </p:nvSpPr>
        <p:spPr>
          <a:xfrm>
            <a:off x="3292521" y="5182074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0"/>
          <p:cNvSpPr/>
          <p:nvPr/>
        </p:nvSpPr>
        <p:spPr>
          <a:xfrm>
            <a:off x="5898107" y="5189851"/>
            <a:ext cx="428628" cy="35719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9" name="Rectangle 10"/>
          <p:cNvSpPr/>
          <p:nvPr/>
        </p:nvSpPr>
        <p:spPr>
          <a:xfrm>
            <a:off x="6326735" y="5189851"/>
            <a:ext cx="428628" cy="3571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Rectangle 10"/>
          <p:cNvSpPr/>
          <p:nvPr/>
        </p:nvSpPr>
        <p:spPr>
          <a:xfrm>
            <a:off x="6753413" y="5189851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0"/>
          <p:cNvSpPr/>
          <p:nvPr/>
        </p:nvSpPr>
        <p:spPr>
          <a:xfrm>
            <a:off x="7183596" y="5189851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5"/>
          <p:cNvSpPr/>
          <p:nvPr/>
        </p:nvSpPr>
        <p:spPr>
          <a:xfrm>
            <a:off x="5909320" y="4566602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12224" y="4554459"/>
            <a:ext cx="99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Block A</a:t>
            </a:r>
          </a:p>
        </p:txBody>
      </p:sp>
      <p:sp>
        <p:nvSpPr>
          <p:cNvPr id="24" name="Rectangle 5"/>
          <p:cNvSpPr/>
          <p:nvPr/>
        </p:nvSpPr>
        <p:spPr>
          <a:xfrm>
            <a:off x="6333943" y="4566602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5"/>
          <p:cNvSpPr/>
          <p:nvPr/>
        </p:nvSpPr>
        <p:spPr>
          <a:xfrm>
            <a:off x="6749155" y="4566602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5"/>
          <p:cNvSpPr/>
          <p:nvPr/>
        </p:nvSpPr>
        <p:spPr>
          <a:xfrm>
            <a:off x="7177783" y="4566601"/>
            <a:ext cx="428628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圆角矩形 26"/>
          <p:cNvSpPr/>
          <p:nvPr/>
        </p:nvSpPr>
        <p:spPr bwMode="auto">
          <a:xfrm>
            <a:off x="914400" y="4453030"/>
            <a:ext cx="3092493" cy="12954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4693" y="574764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 GC</a:t>
            </a:r>
            <a:endParaRPr lang="zh-CN" altLang="en-US" dirty="0"/>
          </a:p>
        </p:txBody>
      </p:sp>
      <p:sp>
        <p:nvSpPr>
          <p:cNvPr id="29" name="圆角矩形 28"/>
          <p:cNvSpPr/>
          <p:nvPr/>
        </p:nvSpPr>
        <p:spPr bwMode="auto">
          <a:xfrm>
            <a:off x="5500664" y="4453030"/>
            <a:ext cx="3092493" cy="12954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53883" y="574843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 GC</a:t>
            </a:r>
            <a:endParaRPr lang="zh-CN" altLang="en-US" dirty="0"/>
          </a:p>
        </p:txBody>
      </p:sp>
      <p:sp>
        <p:nvSpPr>
          <p:cNvPr id="31" name="任意多边形 30"/>
          <p:cNvSpPr/>
          <p:nvPr/>
        </p:nvSpPr>
        <p:spPr bwMode="auto">
          <a:xfrm>
            <a:off x="3810001" y="4865132"/>
            <a:ext cx="1981199" cy="430807"/>
          </a:xfrm>
          <a:custGeom>
            <a:avLst/>
            <a:gdLst>
              <a:gd name="connsiteX0" fmla="*/ 0 w 1642188"/>
              <a:gd name="connsiteY0" fmla="*/ 16393 h 258989"/>
              <a:gd name="connsiteX1" fmla="*/ 1222310 w 1642188"/>
              <a:gd name="connsiteY1" fmla="*/ 25723 h 258989"/>
              <a:gd name="connsiteX2" fmla="*/ 1642188 w 1642188"/>
              <a:gd name="connsiteY2" fmla="*/ 258989 h 25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2188" h="258989">
                <a:moveTo>
                  <a:pt x="0" y="16393"/>
                </a:moveTo>
                <a:cubicBezTo>
                  <a:pt x="474306" y="841"/>
                  <a:pt x="948612" y="-14710"/>
                  <a:pt x="1222310" y="25723"/>
                </a:cubicBezTo>
                <a:cubicBezTo>
                  <a:pt x="1496008" y="66156"/>
                  <a:pt x="1569098" y="162572"/>
                  <a:pt x="1642188" y="258989"/>
                </a:cubicBezTo>
              </a:path>
            </a:pathLst>
          </a:custGeom>
          <a:ln>
            <a:headEnd type="none" w="med" len="med"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>
            <a:off x="3810001" y="4712732"/>
            <a:ext cx="2088106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0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AC}{ {\cal C} }&#10;\newcommand{\AF}{ {\cal F} }&#10;\newcommand{\AI}{ {\cal I} }&#10;\newcommand{\AN}{ {\cal N} }&#10;\newcommand{\AL}{ {\cal L} }&#10;\begin{document}&#10;&#10;\begin{equation*}&#10;\left\{&#10;   \begin{aligned}&#10;     \frac{d s_i}{dt} \!=\!&amp; -\lambda s_i \!+\! \lambda \frac{k\!-\!i\!+\!1}{k} s_{i\!-\!1} \!+\! \lambda \frac{i\!+\!1}{k} s_{i\!+\!1}, \quad 1 \!\leq\! i \!\leq\! k\!-\!1 ,\\&#10;      \frac{d s_0}{dt}\!=\!&amp; -\lambda s_0 \!+\! \lambda\frac{1}{k} s_{1}, \\&#10;      \frac{d s_k}{dt}\!=\!&amp; -\lambda s_k \!+\! \lambda \frac{1}{k} s_{k\!-\!1}.&#10;    \end{aligned}&#10;\right.&#10;\end{equation*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left\{&#10;    \begin{aligned}&#10;     \frac{d s_i}{dt} \!\!=&amp; \!-\!\lambda (p_{i,i\!-\!1}\!+\!p_{i,i\!+\!1}) s_i \!+\! \lambda p_{i\!-\!1,i}  s_{i\!-\!1} \!+\! \lambda p_{i\!+\!1,i}  s_{i\!+\!1},&#10;            1 \!\!\leq \!\!i\! \!\leq\!\! k\!\!-\!\!1 ,\\&#10;      \frac{d s_0}{dt}\!=&amp; -\lambda p_{0,1} s_0 \!+\! \lambda p_{1,0} s_{1}, \\&#10;      \frac{d s_k}{dt}\!=&amp; -\lambda p_{k,k-1} s_k \!+\! \lambda p_{k-1,k} s_{k\!-\!1}.&#10;    \end{aligned}&#10;\right.&#10;\end{equation*}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% \max &amp;&amp; \sum_{i=0}^k (w_i^2\pi_i)^{-1}  \nonumber \\&#10;% s.t &amp;&amp; \sum_{i=0}^k w_i \pi_i = 1; \, w_i \geq 0; \,&#10;%        \sum_{i=0}^ki w_i \pi_i = \mathcal{C}.&#10;\max&amp;&amp;    \mathcal{W} = \left(\sum_{i=0}^k w_i^2\pi_i \right)^{-1}    \\&#10; s.t.&amp;&amp;    \sum_{i=0}^k w_i \pi_i = 1 ,\nonumber \\&#10;&amp;&amp; \sum_{i=0}^ki w_i \pi_i = \mathcal{C^*},   \nonumber\\&#10;&amp;&amp; w_i \geq 0 .\nonumber&#10;\label{problem: F VS C_max}&#10;\end{eqnarray*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AC}{ {\cal C} }&#10;\newcommand{\AF}{ {\cal F} }&#10;\newcommand{\AI}{ {\cal I} }&#10;\newcommand{\AN}{ {\cal N} }&#10;\newcommand{\AL}{ {\cal L} }&#10;\begin{document}&#10;&#10;\begin{equation*}&#10;    \mathcal{W^*} = \left\{\begin{aligned}&#10;            &amp;\pi_0, &amp; \mathcal{C}^* =0, \\&#10;            &amp;\frac{1}{\sum_{i=0}^{\AI}\gamma_i^2\pi_i}, &amp; 0 &lt; \AC^* &lt; \sum_{i=0}^{k}i\pi_i, \\&#10;            &amp;1, &amp; \AC^* = \sum_{i=0}^{k}i\pi_i,\\&#10;            &amp;\frac{1}{\sum_{i=\AL}^{k}\Gamma_i^2\pi_i}, &amp; \sum_{i=0}^{k}i\pi_i &lt; \AC^* &lt; k ,\\&#10;            &amp; \pi_k, &amp;  \AC^* = k,&#10;          \end{aligned}\right.&#10;\end{equation*}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AC}{ {\cal C} }&#10;\newcommand{\AF}{ {\cal F} }&#10;\newcommand{\AI}{ {\cal I} }&#10;\newcommand{\AN}{ {\cal N} }&#10;\newcommand{\AL}{ {\cal L} }&#10;\begin{document}&#10;&#10;\begin{equation*}&#10;  \mathcal{C} =  \sum_{i=0}^k i \left((\sum_{j=i}^k\pi_i)^d-(\sum_{j=i+1}^k\pi_i)^d \right)&#10;\end{equation*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AC}{ {\cal C} }&#10;\newcommand{\AF}{ {\cal F} }&#10;\newcommand{\AI}{ {\cal I} }&#10;\newcommand{\AN}{ {\cal N} }&#10;\newcommand{\AL}{ {\cal L} }&#10;\begin{document}&#10;&#10;\begin{equation*}&#10;    \mathcal{W} = \frac{1}{ \sum\limits_{i=0}^k  \left(\frac{(\sum_{j=i}^k\pi_i)^d-(\sum_{j=i+1}^k\pi_i)^d}{\pi_i}\right)^2\pi_i}&#10;\end{equation*}&#10;\end{document}"/>
  <p:tag name="IGUANATEXSIZE" val="20"/>
</p:tagLst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14137</TotalTime>
  <Words>2057</Words>
  <Application>Microsoft Office PowerPoint</Application>
  <PresentationFormat>On-screen Show (4:3)</PresentationFormat>
  <Paragraphs>312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Stochastic Modeling of Large-Scale Solid-State Storage Systems: Analysis, Design Tradeoffs and Optimization</vt:lpstr>
      <vt:lpstr>SSD Storage is Emerging</vt:lpstr>
      <vt:lpstr>How SSDs Work?</vt:lpstr>
      <vt:lpstr>How SSDs Work?</vt:lpstr>
      <vt:lpstr>Motivation</vt:lpstr>
      <vt:lpstr>Our Work</vt:lpstr>
      <vt:lpstr>Related Work on GC</vt:lpstr>
      <vt:lpstr>Markov Model</vt:lpstr>
      <vt:lpstr>I/O Dynamics</vt:lpstr>
      <vt:lpstr>I/O Dynamics</vt:lpstr>
      <vt:lpstr>State Transition</vt:lpstr>
      <vt:lpstr>State Transition</vt:lpstr>
      <vt:lpstr>Mean Field Analysis</vt:lpstr>
      <vt:lpstr>Steady-State Solution</vt:lpstr>
      <vt:lpstr>General Access Pattern</vt:lpstr>
      <vt:lpstr>Performance Metrics</vt:lpstr>
      <vt:lpstr>Tradeoff Analysis</vt:lpstr>
      <vt:lpstr>Tradeoff Analysis</vt:lpstr>
      <vt:lpstr>Tradeoff Analysis</vt:lpstr>
      <vt:lpstr>Randomized Greedy Algorithm</vt:lpstr>
      <vt:lpstr>Numerical Results</vt:lpstr>
      <vt:lpstr>Experimental Results</vt:lpstr>
      <vt:lpstr>Cleaning Cost &amp; Wear-leveling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Chanwunwahedmond</dc:creator>
  <cp:lastModifiedBy> </cp:lastModifiedBy>
  <cp:revision>1141</cp:revision>
  <cp:lastPrinted>1601-01-01T00:00:00Z</cp:lastPrinted>
  <dcterms:created xsi:type="dcterms:W3CDTF">1601-01-01T00:00:00Z</dcterms:created>
  <dcterms:modified xsi:type="dcterms:W3CDTF">2013-06-23T15:15:29Z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sflag">
    <vt:lpwstr>1350348779</vt:lpwstr>
  </property>
</Properties>
</file>