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7"/>
  </p:notesMasterIdLst>
  <p:sldIdLst>
    <p:sldId id="369" r:id="rId2"/>
    <p:sldId id="699" r:id="rId3"/>
    <p:sldId id="672" r:id="rId4"/>
    <p:sldId id="673" r:id="rId5"/>
    <p:sldId id="674" r:id="rId6"/>
    <p:sldId id="675" r:id="rId7"/>
    <p:sldId id="676" r:id="rId8"/>
    <p:sldId id="670" r:id="rId9"/>
    <p:sldId id="576" r:id="rId10"/>
    <p:sldId id="639" r:id="rId11"/>
    <p:sldId id="625" r:id="rId12"/>
    <p:sldId id="694" r:id="rId13"/>
    <p:sldId id="687" r:id="rId14"/>
    <p:sldId id="647" r:id="rId15"/>
    <p:sldId id="689" r:id="rId16"/>
    <p:sldId id="682" r:id="rId17"/>
    <p:sldId id="648" r:id="rId18"/>
    <p:sldId id="690" r:id="rId19"/>
    <p:sldId id="654" r:id="rId20"/>
    <p:sldId id="683" r:id="rId21"/>
    <p:sldId id="700" r:id="rId22"/>
    <p:sldId id="656" r:id="rId23"/>
    <p:sldId id="649" r:id="rId24"/>
    <p:sldId id="692" r:id="rId25"/>
    <p:sldId id="657" r:id="rId26"/>
    <p:sldId id="658" r:id="rId27"/>
    <p:sldId id="686" r:id="rId28"/>
    <p:sldId id="695" r:id="rId29"/>
    <p:sldId id="651" r:id="rId30"/>
    <p:sldId id="685" r:id="rId31"/>
    <p:sldId id="665" r:id="rId32"/>
    <p:sldId id="696" r:id="rId33"/>
    <p:sldId id="698" r:id="rId34"/>
    <p:sldId id="642" r:id="rId35"/>
    <p:sldId id="684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59" autoAdjust="0"/>
    <p:restoredTop sz="84395" autoAdjust="0"/>
  </p:normalViewPr>
  <p:slideViewPr>
    <p:cSldViewPr snapToGrid="0">
      <p:cViewPr varScale="1">
        <p:scale>
          <a:sx n="73" d="100"/>
          <a:sy n="73" d="100"/>
        </p:scale>
        <p:origin x="950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154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37219C-91EE-4B64-97AF-8AFE3F6EC6C8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EA1F27-C59C-4704-98E0-7336D92A2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51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422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439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322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8928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8307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42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773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3134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5130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7647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792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9007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412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1282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8841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5401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96009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7457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3980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7258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927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339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44206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95669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71466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72021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2089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20522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469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44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049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436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8619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2735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231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D5A66-9C2F-42FF-B09E-B62E67AA14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648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17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909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1606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E790D-BCFB-4008-9260-CA63AEE325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649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775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753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73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747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536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482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057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400801"/>
            <a:ext cx="74168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400801"/>
            <a:ext cx="28448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32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7" Type="http://schemas.openxmlformats.org/officeDocument/2006/relationships/image" Target="../media/image1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huangqundl/SketchLearn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" y="1482890"/>
            <a:ext cx="12177932" cy="1470025"/>
          </a:xfrm>
        </p:spPr>
        <p:txBody>
          <a:bodyPr/>
          <a:lstStyle/>
          <a:p>
            <a:r>
              <a:rPr lang="en-US" altLang="zh-CN" dirty="0"/>
              <a:t>SketchLearn: Relieving User Burdens in Approximate Measurement with</a:t>
            </a:r>
            <a:br>
              <a:rPr lang="en-US" altLang="zh-CN" dirty="0"/>
            </a:br>
            <a:r>
              <a:rPr lang="en-US" altLang="zh-CN" dirty="0"/>
              <a:t>Automated Statistical Inference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5622" y="3558637"/>
            <a:ext cx="10646679" cy="874769"/>
          </a:xfrm>
        </p:spPr>
        <p:txBody>
          <a:bodyPr/>
          <a:lstStyle/>
          <a:p>
            <a:r>
              <a:rPr lang="en-US" sz="2400" b="1" u="sng" dirty="0"/>
              <a:t>Qun Huang</a:t>
            </a:r>
            <a:r>
              <a:rPr lang="en-US" sz="2400" dirty="0"/>
              <a:t>, </a:t>
            </a:r>
            <a:r>
              <a:rPr lang="en-US" altLang="zh-CN" sz="2400" dirty="0"/>
              <a:t>Patrick P. C. Lee, Yungang Bao</a:t>
            </a:r>
            <a:endParaRPr lang="en-US" sz="2400" baseline="30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8" name="Picture 8" descr="A drawing of a person&#10;&#10;Description generated with high confidence">
            <a:extLst>
              <a:ext uri="{FF2B5EF4-FFF2-40B4-BE49-F238E27FC236}">
                <a16:creationId xmlns:a16="http://schemas.microsoft.com/office/drawing/2014/main" id="{EA1D67A9-9E96-438C-88A7-D0C1DA0229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265" y="4777380"/>
            <a:ext cx="5014269" cy="1439823"/>
          </a:xfrm>
          <a:prstGeom prst="rect">
            <a:avLst/>
          </a:prstGeom>
        </p:spPr>
      </p:pic>
      <p:pic>
        <p:nvPicPr>
          <p:cNvPr id="6" name="Picture 18">
            <a:extLst>
              <a:ext uri="{FF2B5EF4-FFF2-40B4-BE49-F238E27FC236}">
                <a16:creationId xmlns:a16="http://schemas.microsoft.com/office/drawing/2014/main" id="{AA988095-2BE0-41D0-A75C-D4162A6493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265" y="4617003"/>
            <a:ext cx="284797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802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2DEAD3-51DA-4C4B-ABE6-893C565C0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Root Cause: Resource Conflicts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6FFC74F-14ED-4199-925E-0C52A5B64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1340117"/>
          </a:xfrm>
        </p:spPr>
        <p:txBody>
          <a:bodyPr/>
          <a:lstStyle/>
          <a:p>
            <a:r>
              <a:rPr lang="en-US" altLang="zh-CN"/>
              <a:t>Previous </a:t>
            </a:r>
            <a:r>
              <a:rPr lang="en-US" altLang="zh-CN" dirty="0"/>
              <a:t>work: </a:t>
            </a:r>
            <a:r>
              <a:rPr lang="en-US" altLang="zh-CN" dirty="0">
                <a:solidFill>
                  <a:schemeClr val="accent1"/>
                </a:solidFill>
              </a:rPr>
              <a:t>perfect</a:t>
            </a:r>
            <a:r>
              <a:rPr lang="en-US" altLang="zh-CN" dirty="0"/>
              <a:t> configuration to eliminate conflicts</a:t>
            </a:r>
          </a:p>
          <a:p>
            <a:pPr lvl="1"/>
            <a:r>
              <a:rPr lang="en-US" altLang="zh-CN" dirty="0"/>
              <a:t>Determined by many factors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388DC07-DDF9-425D-BA6B-AD72E5A898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9" name="矩形: 圆角 78">
            <a:extLst>
              <a:ext uri="{FF2B5EF4-FFF2-40B4-BE49-F238E27FC236}">
                <a16:creationId xmlns:a16="http://schemas.microsoft.com/office/drawing/2014/main" id="{8AE3D203-AAE8-420A-B4BB-180DC4A366F3}"/>
              </a:ext>
            </a:extLst>
          </p:cNvPr>
          <p:cNvSpPr/>
          <p:nvPr/>
        </p:nvSpPr>
        <p:spPr bwMode="auto">
          <a:xfrm>
            <a:off x="4910153" y="4119291"/>
            <a:ext cx="2279484" cy="90424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Algorithm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" name="内容占位符 2">
            <a:extLst>
              <a:ext uri="{FF2B5EF4-FFF2-40B4-BE49-F238E27FC236}">
                <a16:creationId xmlns:a16="http://schemas.microsoft.com/office/drawing/2014/main" id="{412EF556-9B5D-46AA-A5F1-2D07579AEF71}"/>
              </a:ext>
            </a:extLst>
          </p:cNvPr>
          <p:cNvSpPr txBox="1">
            <a:spLocks/>
          </p:cNvSpPr>
          <p:nvPr/>
        </p:nvSpPr>
        <p:spPr bwMode="auto">
          <a:xfrm>
            <a:off x="8087360" y="4171781"/>
            <a:ext cx="2072640" cy="42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Flow definition</a:t>
            </a:r>
          </a:p>
        </p:txBody>
      </p:sp>
      <p:sp>
        <p:nvSpPr>
          <p:cNvPr id="82" name="内容占位符 2">
            <a:extLst>
              <a:ext uri="{FF2B5EF4-FFF2-40B4-BE49-F238E27FC236}">
                <a16:creationId xmlns:a16="http://schemas.microsoft.com/office/drawing/2014/main" id="{039A18FC-7B7A-4A80-B70E-07AFAA0466EF}"/>
              </a:ext>
            </a:extLst>
          </p:cNvPr>
          <p:cNvSpPr txBox="1">
            <a:spLocks/>
          </p:cNvSpPr>
          <p:nvPr/>
        </p:nvSpPr>
        <p:spPr bwMode="auto">
          <a:xfrm>
            <a:off x="1732946" y="4177486"/>
            <a:ext cx="2279484" cy="42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Query parameters</a:t>
            </a:r>
          </a:p>
        </p:txBody>
      </p:sp>
      <p:sp>
        <p:nvSpPr>
          <p:cNvPr id="83" name="Line 42">
            <a:extLst>
              <a:ext uri="{FF2B5EF4-FFF2-40B4-BE49-F238E27FC236}">
                <a16:creationId xmlns:a16="http://schemas.microsoft.com/office/drawing/2014/main" id="{9BCA8177-EA82-495F-AD56-31EFB79C8F1B}"/>
              </a:ext>
            </a:extLst>
          </p:cNvPr>
          <p:cNvSpPr>
            <a:spLocks noChangeShapeType="1"/>
          </p:cNvSpPr>
          <p:nvPr/>
        </p:nvSpPr>
        <p:spPr bwMode="auto">
          <a:xfrm>
            <a:off x="5071289" y="3557443"/>
            <a:ext cx="0" cy="59381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5" name="Line 42">
            <a:extLst>
              <a:ext uri="{FF2B5EF4-FFF2-40B4-BE49-F238E27FC236}">
                <a16:creationId xmlns:a16="http://schemas.microsoft.com/office/drawing/2014/main" id="{D6EECBC9-A30D-41AA-98B0-6399117EE08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44815" y="5018219"/>
            <a:ext cx="0" cy="42296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6" name="内容占位符 2">
            <a:extLst>
              <a:ext uri="{FF2B5EF4-FFF2-40B4-BE49-F238E27FC236}">
                <a16:creationId xmlns:a16="http://schemas.microsoft.com/office/drawing/2014/main" id="{B01DEB7D-36A4-42D4-B9FF-5620779B7914}"/>
              </a:ext>
            </a:extLst>
          </p:cNvPr>
          <p:cNvSpPr txBox="1">
            <a:spLocks/>
          </p:cNvSpPr>
          <p:nvPr/>
        </p:nvSpPr>
        <p:spPr bwMode="auto">
          <a:xfrm>
            <a:off x="4012430" y="5441185"/>
            <a:ext cx="3906520" cy="42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Resource conflicts</a:t>
            </a:r>
          </a:p>
        </p:txBody>
      </p:sp>
      <p:sp>
        <p:nvSpPr>
          <p:cNvPr id="88" name="内容占位符 2">
            <a:extLst>
              <a:ext uri="{FF2B5EF4-FFF2-40B4-BE49-F238E27FC236}">
                <a16:creationId xmlns:a16="http://schemas.microsoft.com/office/drawing/2014/main" id="{8EE36423-87A8-47A0-BA28-9813A4141FB9}"/>
              </a:ext>
            </a:extLst>
          </p:cNvPr>
          <p:cNvSpPr txBox="1">
            <a:spLocks/>
          </p:cNvSpPr>
          <p:nvPr/>
        </p:nvSpPr>
        <p:spPr bwMode="auto">
          <a:xfrm>
            <a:off x="4268649" y="2987567"/>
            <a:ext cx="1605280" cy="42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Input data</a:t>
            </a:r>
          </a:p>
        </p:txBody>
      </p:sp>
      <p:sp>
        <p:nvSpPr>
          <p:cNvPr id="89" name="Line 42">
            <a:extLst>
              <a:ext uri="{FF2B5EF4-FFF2-40B4-BE49-F238E27FC236}">
                <a16:creationId xmlns:a16="http://schemas.microsoft.com/office/drawing/2014/main" id="{E9BC8096-7AC8-4D9A-90E4-79D35A252B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76275" y="3525067"/>
            <a:ext cx="0" cy="59381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9" name="Line 42">
            <a:extLst>
              <a:ext uri="{FF2B5EF4-FFF2-40B4-BE49-F238E27FC236}">
                <a16:creationId xmlns:a16="http://schemas.microsoft.com/office/drawing/2014/main" id="{51683356-FE4A-4BB7-BF78-50C2BE116D0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11157" y="4415047"/>
            <a:ext cx="79899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0" name="Line 42">
            <a:extLst>
              <a:ext uri="{FF2B5EF4-FFF2-40B4-BE49-F238E27FC236}">
                <a16:creationId xmlns:a16="http://schemas.microsoft.com/office/drawing/2014/main" id="{80176FFF-3169-4014-A6C0-963BACF53D7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189617" y="4414638"/>
            <a:ext cx="79899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1" name="内容占位符 2">
            <a:extLst>
              <a:ext uri="{FF2B5EF4-FFF2-40B4-BE49-F238E27FC236}">
                <a16:creationId xmlns:a16="http://schemas.microsoft.com/office/drawing/2014/main" id="{D8FD81BE-C6C8-4FD3-BE3F-5AEBD25CC610}"/>
              </a:ext>
            </a:extLst>
          </p:cNvPr>
          <p:cNvSpPr txBox="1">
            <a:spLocks/>
          </p:cNvSpPr>
          <p:nvPr/>
        </p:nvSpPr>
        <p:spPr bwMode="auto">
          <a:xfrm>
            <a:off x="6258560" y="2987567"/>
            <a:ext cx="2072640" cy="42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Configuration</a:t>
            </a:r>
          </a:p>
        </p:txBody>
      </p:sp>
      <p:sp>
        <p:nvSpPr>
          <p:cNvPr id="5" name="箭头: 下弧形 4">
            <a:extLst>
              <a:ext uri="{FF2B5EF4-FFF2-40B4-BE49-F238E27FC236}">
                <a16:creationId xmlns:a16="http://schemas.microsoft.com/office/drawing/2014/main" id="{8A6C8AE9-3BC7-4185-B88F-3D89BEC48CF5}"/>
              </a:ext>
            </a:extLst>
          </p:cNvPr>
          <p:cNvSpPr/>
          <p:nvPr/>
        </p:nvSpPr>
        <p:spPr bwMode="auto">
          <a:xfrm rot="16200000">
            <a:off x="7183863" y="3852070"/>
            <a:ext cx="2964987" cy="1125134"/>
          </a:xfrm>
          <a:prstGeom prst="curvedUpArrow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565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7A07BB-C4EC-47C4-AA1B-B61234809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High-Level Idea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D85392F-3EBA-4CA0-A533-ADF5878C4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1427810"/>
          </a:xfrm>
        </p:spPr>
        <p:txBody>
          <a:bodyPr/>
          <a:lstStyle/>
          <a:p>
            <a:r>
              <a:rPr lang="en-US" altLang="zh-CN" sz="2400" dirty="0"/>
              <a:t>Not pursue perfect configurations to mitigate resource conflicts</a:t>
            </a:r>
          </a:p>
          <a:p>
            <a:pPr lvl="1"/>
            <a:r>
              <a:rPr lang="en-US" altLang="zh-CN" sz="2000" dirty="0"/>
              <a:t>Hard to identify right trade-offs</a:t>
            </a:r>
          </a:p>
          <a:p>
            <a:r>
              <a:rPr lang="en-US" altLang="zh-CN" sz="2400" dirty="0"/>
              <a:t>Characterize resource conflicts in an </a:t>
            </a:r>
            <a:r>
              <a:rPr lang="en-US" altLang="zh-CN" sz="2400" dirty="0">
                <a:solidFill>
                  <a:srgbClr val="0070C0"/>
                </a:solidFill>
              </a:rPr>
              <a:t>“imperfect”</a:t>
            </a:r>
            <a:r>
              <a:rPr lang="en-US" altLang="zh-CN" sz="2400" dirty="0"/>
              <a:t> configuration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EA2C7E1-ACEE-44AB-AF84-2E395FC941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TextBox 38">
            <a:extLst>
              <a:ext uri="{FF2B5EF4-FFF2-40B4-BE49-F238E27FC236}">
                <a16:creationId xmlns:a16="http://schemas.microsoft.com/office/drawing/2014/main" id="{1DF0EE12-FDF5-4212-BC1C-DE983FFC0A89}"/>
              </a:ext>
            </a:extLst>
          </p:cNvPr>
          <p:cNvSpPr txBox="1"/>
          <p:nvPr/>
        </p:nvSpPr>
        <p:spPr>
          <a:xfrm>
            <a:off x="6422650" y="5939136"/>
            <a:ext cx="2844799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noProof="0" dirty="0">
                <a:solidFill>
                  <a:schemeClr val="bg1"/>
                </a:solidFill>
                <a:latin typeface="Arial"/>
              </a:rPr>
              <a:t>Network </a:t>
            </a:r>
            <a:r>
              <a:rPr kumimoji="0" lang="en-US" altLang="zh-CN" sz="2400" b="0" i="0" u="none" strike="noStrike" kern="120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queries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TextBox 38">
            <a:extLst>
              <a:ext uri="{FF2B5EF4-FFF2-40B4-BE49-F238E27FC236}">
                <a16:creationId xmlns:a16="http://schemas.microsoft.com/office/drawing/2014/main" id="{72F28064-6D82-46C0-8301-2757030E2A9F}"/>
              </a:ext>
            </a:extLst>
          </p:cNvPr>
          <p:cNvSpPr txBox="1"/>
          <p:nvPr/>
        </p:nvSpPr>
        <p:spPr>
          <a:xfrm>
            <a:off x="3147541" y="4014718"/>
            <a:ext cx="3505638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dirty="0">
                <a:solidFill>
                  <a:schemeClr val="bg1"/>
                </a:solidFill>
                <a:latin typeface="Arial"/>
              </a:rPr>
              <a:t>Data structure with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dirty="0">
                <a:solidFill>
                  <a:schemeClr val="bg1"/>
                </a:solidFill>
                <a:latin typeface="Arial"/>
              </a:rPr>
              <a:t>imperfect configuration 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3" name="TextBox 38">
            <a:extLst>
              <a:ext uri="{FF2B5EF4-FFF2-40B4-BE49-F238E27FC236}">
                <a16:creationId xmlns:a16="http://schemas.microsoft.com/office/drawing/2014/main" id="{6355A8AE-AE2E-4576-88F4-624C9AF46C23}"/>
              </a:ext>
            </a:extLst>
          </p:cNvPr>
          <p:cNvSpPr txBox="1"/>
          <p:nvPr/>
        </p:nvSpPr>
        <p:spPr>
          <a:xfrm>
            <a:off x="9077951" y="4220282"/>
            <a:ext cx="2504449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Conflict</a:t>
            </a:r>
            <a:r>
              <a:rPr kumimoji="0" lang="en-US" altLang="zh-CN" sz="2400" b="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lang="en-US" altLang="zh-CN" sz="2400" dirty="0">
                <a:solidFill>
                  <a:schemeClr val="bg1"/>
                </a:solidFill>
                <a:latin typeface="Arial"/>
              </a:rPr>
              <a:t>model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</a:endParaRPr>
          </a:p>
        </p:txBody>
      </p:sp>
      <p:cxnSp>
        <p:nvCxnSpPr>
          <p:cNvPr id="44" name="直接箭头连接符 138">
            <a:extLst>
              <a:ext uri="{FF2B5EF4-FFF2-40B4-BE49-F238E27FC236}">
                <a16:creationId xmlns:a16="http://schemas.microsoft.com/office/drawing/2014/main" id="{3B10A0DD-761F-4C68-9685-26F80A281944}"/>
              </a:ext>
            </a:extLst>
          </p:cNvPr>
          <p:cNvCxnSpPr>
            <a:cxnSpLocks/>
            <a:endCxn id="43" idx="1"/>
          </p:cNvCxnSpPr>
          <p:nvPr/>
        </p:nvCxnSpPr>
        <p:spPr bwMode="auto">
          <a:xfrm>
            <a:off x="6653179" y="4439382"/>
            <a:ext cx="2424772" cy="11733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TextBox 38">
            <a:extLst>
              <a:ext uri="{FF2B5EF4-FFF2-40B4-BE49-F238E27FC236}">
                <a16:creationId xmlns:a16="http://schemas.microsoft.com/office/drawing/2014/main" id="{2896BCD3-0AE0-477C-A33D-4E47EB0226CA}"/>
              </a:ext>
            </a:extLst>
          </p:cNvPr>
          <p:cNvSpPr txBox="1"/>
          <p:nvPr/>
        </p:nvSpPr>
        <p:spPr>
          <a:xfrm>
            <a:off x="7002921" y="4035615"/>
            <a:ext cx="2006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dirty="0">
                <a:solidFill>
                  <a:sysClr val="windowText" lastClr="000000"/>
                </a:solidFill>
                <a:latin typeface="Arial"/>
              </a:rPr>
              <a:t>Statistical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Properties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52" name="直接箭头连接符 138">
            <a:extLst>
              <a:ext uri="{FF2B5EF4-FFF2-40B4-BE49-F238E27FC236}">
                <a16:creationId xmlns:a16="http://schemas.microsoft.com/office/drawing/2014/main" id="{07374CC0-C263-4832-A0AB-204751938716}"/>
              </a:ext>
            </a:extLst>
          </p:cNvPr>
          <p:cNvCxnSpPr>
            <a:cxnSpLocks/>
          </p:cNvCxnSpPr>
          <p:nvPr/>
        </p:nvCxnSpPr>
        <p:spPr bwMode="auto">
          <a:xfrm>
            <a:off x="5577904" y="4875779"/>
            <a:ext cx="1284438" cy="956245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直接箭头连接符 138">
            <a:extLst>
              <a:ext uri="{FF2B5EF4-FFF2-40B4-BE49-F238E27FC236}">
                <a16:creationId xmlns:a16="http://schemas.microsoft.com/office/drawing/2014/main" id="{A0908319-4F20-4E79-8083-041223436D9E}"/>
              </a:ext>
            </a:extLst>
          </p:cNvPr>
          <p:cNvCxnSpPr>
            <a:cxnSpLocks/>
          </p:cNvCxnSpPr>
          <p:nvPr/>
        </p:nvCxnSpPr>
        <p:spPr bwMode="auto">
          <a:xfrm flipH="1">
            <a:off x="8879904" y="4845715"/>
            <a:ext cx="1290320" cy="986309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内容占位符 2">
            <a:extLst>
              <a:ext uri="{FF2B5EF4-FFF2-40B4-BE49-F238E27FC236}">
                <a16:creationId xmlns:a16="http://schemas.microsoft.com/office/drawing/2014/main" id="{7BE330DD-59CC-4E2C-978D-7574FE5E85F5}"/>
              </a:ext>
            </a:extLst>
          </p:cNvPr>
          <p:cNvSpPr txBox="1">
            <a:spLocks/>
          </p:cNvSpPr>
          <p:nvPr/>
        </p:nvSpPr>
        <p:spPr bwMode="auto">
          <a:xfrm>
            <a:off x="78667" y="3484183"/>
            <a:ext cx="2279484" cy="42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Expected errors</a:t>
            </a:r>
          </a:p>
        </p:txBody>
      </p:sp>
      <p:sp>
        <p:nvSpPr>
          <p:cNvPr id="57" name="Line 42">
            <a:extLst>
              <a:ext uri="{FF2B5EF4-FFF2-40B4-BE49-F238E27FC236}">
                <a16:creationId xmlns:a16="http://schemas.microsoft.com/office/drawing/2014/main" id="{7272E6CA-4904-42BC-AE3B-BF77A6552E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48545" y="4430216"/>
            <a:ext cx="79899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8" name="内容占位符 2">
            <a:extLst>
              <a:ext uri="{FF2B5EF4-FFF2-40B4-BE49-F238E27FC236}">
                <a16:creationId xmlns:a16="http://schemas.microsoft.com/office/drawing/2014/main" id="{A6AEBBC3-7E21-4885-B426-F1D96CA6F3B6}"/>
              </a:ext>
            </a:extLst>
          </p:cNvPr>
          <p:cNvSpPr txBox="1">
            <a:spLocks/>
          </p:cNvSpPr>
          <p:nvPr/>
        </p:nvSpPr>
        <p:spPr bwMode="auto">
          <a:xfrm>
            <a:off x="69061" y="4000416"/>
            <a:ext cx="2279484" cy="42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Query parameters</a:t>
            </a:r>
          </a:p>
        </p:txBody>
      </p:sp>
      <p:sp>
        <p:nvSpPr>
          <p:cNvPr id="59" name="内容占位符 2">
            <a:extLst>
              <a:ext uri="{FF2B5EF4-FFF2-40B4-BE49-F238E27FC236}">
                <a16:creationId xmlns:a16="http://schemas.microsoft.com/office/drawing/2014/main" id="{D9616304-37C8-4158-9F05-B3B3464A13D7}"/>
              </a:ext>
            </a:extLst>
          </p:cNvPr>
          <p:cNvSpPr txBox="1">
            <a:spLocks/>
          </p:cNvSpPr>
          <p:nvPr/>
        </p:nvSpPr>
        <p:spPr bwMode="auto">
          <a:xfrm>
            <a:off x="168310" y="5098122"/>
            <a:ext cx="2279484" cy="42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Flow definitions</a:t>
            </a:r>
          </a:p>
        </p:txBody>
      </p:sp>
      <p:sp>
        <p:nvSpPr>
          <p:cNvPr id="54" name="椭圆 53">
            <a:extLst>
              <a:ext uri="{FF2B5EF4-FFF2-40B4-BE49-F238E27FC236}">
                <a16:creationId xmlns:a16="http://schemas.microsoft.com/office/drawing/2014/main" id="{2C62528C-DBB0-48F4-B576-D375A289290F}"/>
              </a:ext>
            </a:extLst>
          </p:cNvPr>
          <p:cNvSpPr/>
          <p:nvPr/>
        </p:nvSpPr>
        <p:spPr bwMode="auto">
          <a:xfrm>
            <a:off x="67876" y="3028012"/>
            <a:ext cx="2418021" cy="2911111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2" name="内容占位符 2">
            <a:extLst>
              <a:ext uri="{FF2B5EF4-FFF2-40B4-BE49-F238E27FC236}">
                <a16:creationId xmlns:a16="http://schemas.microsoft.com/office/drawing/2014/main" id="{AA5B60CE-3FF6-487E-A5A9-B76A716CD750}"/>
              </a:ext>
            </a:extLst>
          </p:cNvPr>
          <p:cNvSpPr txBox="1">
            <a:spLocks/>
          </p:cNvSpPr>
          <p:nvPr/>
        </p:nvSpPr>
        <p:spPr bwMode="auto">
          <a:xfrm>
            <a:off x="150263" y="5820639"/>
            <a:ext cx="2279484" cy="42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>
                <a:solidFill>
                  <a:srgbClr val="FF0000"/>
                </a:solidFill>
              </a:rPr>
              <a:t>Not necessary</a:t>
            </a:r>
          </a:p>
        </p:txBody>
      </p:sp>
      <p:sp>
        <p:nvSpPr>
          <p:cNvPr id="22" name="内容占位符 2">
            <a:extLst>
              <a:ext uri="{FF2B5EF4-FFF2-40B4-BE49-F238E27FC236}">
                <a16:creationId xmlns:a16="http://schemas.microsoft.com/office/drawing/2014/main" id="{1581A54E-3A97-4338-BB37-8ED9F906CB40}"/>
              </a:ext>
            </a:extLst>
          </p:cNvPr>
          <p:cNvSpPr txBox="1">
            <a:spLocks/>
          </p:cNvSpPr>
          <p:nvPr/>
        </p:nvSpPr>
        <p:spPr bwMode="auto">
          <a:xfrm>
            <a:off x="78667" y="4539360"/>
            <a:ext cx="2380132" cy="42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Domain knowledge</a:t>
            </a:r>
          </a:p>
        </p:txBody>
      </p:sp>
    </p:spTree>
    <p:extLst>
      <p:ext uri="{BB962C8B-B14F-4D97-AF65-F5344CB8AC3E}">
        <p14:creationId xmlns:p14="http://schemas.microsoft.com/office/powerpoint/2010/main" val="280939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3" grpId="0" animBg="1"/>
      <p:bldP spid="5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07D98F-6608-43D8-A463-DA64516B9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How to Realize?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CF25B8F-5521-475A-812D-3E4F61B36E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4" name="TextBox 38">
            <a:extLst>
              <a:ext uri="{FF2B5EF4-FFF2-40B4-BE49-F238E27FC236}">
                <a16:creationId xmlns:a16="http://schemas.microsoft.com/office/drawing/2014/main" id="{4739066F-DC1A-4E65-AC6C-7CFF4032E757}"/>
              </a:ext>
            </a:extLst>
          </p:cNvPr>
          <p:cNvSpPr txBox="1"/>
          <p:nvPr/>
        </p:nvSpPr>
        <p:spPr>
          <a:xfrm>
            <a:off x="5000250" y="4640596"/>
            <a:ext cx="2844799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noProof="0" dirty="0">
                <a:solidFill>
                  <a:schemeClr val="bg1">
                    <a:lumMod val="65000"/>
                  </a:schemeClr>
                </a:solidFill>
                <a:latin typeface="Arial"/>
              </a:rPr>
              <a:t>Network </a:t>
            </a:r>
            <a:r>
              <a:rPr kumimoji="0" lang="en-US" altLang="zh-CN" sz="2400" b="0" i="0" u="none" strike="noStrike" kern="1200" cap="none" spc="0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queries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TextBox 38">
            <a:extLst>
              <a:ext uri="{FF2B5EF4-FFF2-40B4-BE49-F238E27FC236}">
                <a16:creationId xmlns:a16="http://schemas.microsoft.com/office/drawing/2014/main" id="{9DF77C53-399B-42B6-8966-E611DA9054CF}"/>
              </a:ext>
            </a:extLst>
          </p:cNvPr>
          <p:cNvSpPr txBox="1"/>
          <p:nvPr/>
        </p:nvSpPr>
        <p:spPr>
          <a:xfrm>
            <a:off x="1725141" y="2716178"/>
            <a:ext cx="3505638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dirty="0">
                <a:solidFill>
                  <a:schemeClr val="bg1">
                    <a:lumMod val="65000"/>
                  </a:schemeClr>
                </a:solidFill>
                <a:latin typeface="Arial"/>
              </a:rPr>
              <a:t>Data structure with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dirty="0">
                <a:solidFill>
                  <a:schemeClr val="bg1">
                    <a:lumMod val="65000"/>
                  </a:schemeClr>
                </a:solidFill>
                <a:latin typeface="Arial"/>
              </a:rPr>
              <a:t>imperfect configuration 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6" name="TextBox 38">
            <a:extLst>
              <a:ext uri="{FF2B5EF4-FFF2-40B4-BE49-F238E27FC236}">
                <a16:creationId xmlns:a16="http://schemas.microsoft.com/office/drawing/2014/main" id="{1EB99F86-0D13-48AE-9277-69D89A617B58}"/>
              </a:ext>
            </a:extLst>
          </p:cNvPr>
          <p:cNvSpPr txBox="1"/>
          <p:nvPr/>
        </p:nvSpPr>
        <p:spPr>
          <a:xfrm>
            <a:off x="7655551" y="2921742"/>
            <a:ext cx="2504449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Conflict</a:t>
            </a:r>
            <a:r>
              <a:rPr kumimoji="0" lang="en-US" altLang="zh-CN" sz="2400" b="0" i="0" u="none" strike="noStrike" kern="1200" cap="none" spc="0" normalizeH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lang="en-US" altLang="zh-CN" sz="2400" dirty="0">
                <a:solidFill>
                  <a:schemeClr val="bg1">
                    <a:lumMod val="65000"/>
                  </a:schemeClr>
                </a:solidFill>
                <a:latin typeface="Arial"/>
              </a:rPr>
              <a:t>model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rial"/>
            </a:endParaRPr>
          </a:p>
        </p:txBody>
      </p:sp>
      <p:cxnSp>
        <p:nvCxnSpPr>
          <p:cNvPr id="17" name="直接箭头连接符 138">
            <a:extLst>
              <a:ext uri="{FF2B5EF4-FFF2-40B4-BE49-F238E27FC236}">
                <a16:creationId xmlns:a16="http://schemas.microsoft.com/office/drawing/2014/main" id="{41EA9DCB-762E-487B-9A31-0F4C3E910F96}"/>
              </a:ext>
            </a:extLst>
          </p:cNvPr>
          <p:cNvCxnSpPr>
            <a:cxnSpLocks/>
            <a:endCxn id="16" idx="1"/>
          </p:cNvCxnSpPr>
          <p:nvPr/>
        </p:nvCxnSpPr>
        <p:spPr bwMode="auto">
          <a:xfrm>
            <a:off x="5230779" y="3140842"/>
            <a:ext cx="2424772" cy="1173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38">
            <a:extLst>
              <a:ext uri="{FF2B5EF4-FFF2-40B4-BE49-F238E27FC236}">
                <a16:creationId xmlns:a16="http://schemas.microsoft.com/office/drawing/2014/main" id="{F98E087C-B2DC-4E4C-BBD4-B531160E1725}"/>
              </a:ext>
            </a:extLst>
          </p:cNvPr>
          <p:cNvSpPr txBox="1"/>
          <p:nvPr/>
        </p:nvSpPr>
        <p:spPr>
          <a:xfrm>
            <a:off x="5580521" y="2737075"/>
            <a:ext cx="2006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dirty="0">
                <a:solidFill>
                  <a:schemeClr val="bg1">
                    <a:lumMod val="65000"/>
                  </a:schemeClr>
                </a:solidFill>
                <a:latin typeface="Arial"/>
              </a:rPr>
              <a:t>Statistical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Properties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9" name="直接箭头连接符 138">
            <a:extLst>
              <a:ext uri="{FF2B5EF4-FFF2-40B4-BE49-F238E27FC236}">
                <a16:creationId xmlns:a16="http://schemas.microsoft.com/office/drawing/2014/main" id="{C69613DC-A4D2-470C-876C-21DE87824B2B}"/>
              </a:ext>
            </a:extLst>
          </p:cNvPr>
          <p:cNvCxnSpPr>
            <a:cxnSpLocks/>
          </p:cNvCxnSpPr>
          <p:nvPr/>
        </p:nvCxnSpPr>
        <p:spPr bwMode="auto">
          <a:xfrm>
            <a:off x="4155504" y="3577239"/>
            <a:ext cx="1284438" cy="95624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直接箭头连接符 138">
            <a:extLst>
              <a:ext uri="{FF2B5EF4-FFF2-40B4-BE49-F238E27FC236}">
                <a16:creationId xmlns:a16="http://schemas.microsoft.com/office/drawing/2014/main" id="{853BD211-E235-46D6-96FA-7F57DE8BCA2A}"/>
              </a:ext>
            </a:extLst>
          </p:cNvPr>
          <p:cNvCxnSpPr>
            <a:cxnSpLocks/>
          </p:cNvCxnSpPr>
          <p:nvPr/>
        </p:nvCxnSpPr>
        <p:spPr bwMode="auto">
          <a:xfrm flipH="1">
            <a:off x="7457504" y="3547175"/>
            <a:ext cx="1290320" cy="986309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28" name="Picture 4" descr="Image result for é®å·">
            <a:extLst>
              <a:ext uri="{FF2B5EF4-FFF2-40B4-BE49-F238E27FC236}">
                <a16:creationId xmlns:a16="http://schemas.microsoft.com/office/drawing/2014/main" id="{612B6CB0-720F-4D2E-910C-388AC7FA5E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503" y="1855117"/>
            <a:ext cx="656914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Image result for é®å·">
            <a:extLst>
              <a:ext uri="{FF2B5EF4-FFF2-40B4-BE49-F238E27FC236}">
                <a16:creationId xmlns:a16="http://schemas.microsoft.com/office/drawing/2014/main" id="{2B0969EE-DFF6-4FB3-9D17-EE4FE3E933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287" y="1855117"/>
            <a:ext cx="656914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Image result for é®å·">
            <a:extLst>
              <a:ext uri="{FF2B5EF4-FFF2-40B4-BE49-F238E27FC236}">
                <a16:creationId xmlns:a16="http://schemas.microsoft.com/office/drawing/2014/main" id="{D2C69EAD-79A6-4142-BBDF-1D702B1A4F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1071" y="1853133"/>
            <a:ext cx="656914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Image result for é®å·">
            <a:extLst>
              <a:ext uri="{FF2B5EF4-FFF2-40B4-BE49-F238E27FC236}">
                <a16:creationId xmlns:a16="http://schemas.microsoft.com/office/drawing/2014/main" id="{A6AABB6E-B654-4826-A976-0E6198DC8A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287" y="5209373"/>
            <a:ext cx="656914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115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07D98F-6608-43D8-A463-DA64516B9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Design Data Structure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CF25B8F-5521-475A-812D-3E4F61B36E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4" name="TextBox 38">
            <a:extLst>
              <a:ext uri="{FF2B5EF4-FFF2-40B4-BE49-F238E27FC236}">
                <a16:creationId xmlns:a16="http://schemas.microsoft.com/office/drawing/2014/main" id="{4739066F-DC1A-4E65-AC6C-7CFF4032E757}"/>
              </a:ext>
            </a:extLst>
          </p:cNvPr>
          <p:cNvSpPr txBox="1"/>
          <p:nvPr/>
        </p:nvSpPr>
        <p:spPr>
          <a:xfrm>
            <a:off x="5000250" y="4640596"/>
            <a:ext cx="2844799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noProof="0" dirty="0">
                <a:solidFill>
                  <a:schemeClr val="bg1">
                    <a:lumMod val="65000"/>
                  </a:schemeClr>
                </a:solidFill>
                <a:latin typeface="Arial"/>
              </a:rPr>
              <a:t>Network </a:t>
            </a:r>
            <a:r>
              <a:rPr kumimoji="0" lang="en-US" altLang="zh-CN" sz="2400" b="0" i="0" u="none" strike="noStrike" kern="1200" cap="none" spc="0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queries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TextBox 38">
            <a:extLst>
              <a:ext uri="{FF2B5EF4-FFF2-40B4-BE49-F238E27FC236}">
                <a16:creationId xmlns:a16="http://schemas.microsoft.com/office/drawing/2014/main" id="{9DF77C53-399B-42B6-8966-E611DA9054CF}"/>
              </a:ext>
            </a:extLst>
          </p:cNvPr>
          <p:cNvSpPr txBox="1"/>
          <p:nvPr/>
        </p:nvSpPr>
        <p:spPr>
          <a:xfrm>
            <a:off x="1725141" y="2716178"/>
            <a:ext cx="3505638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dirty="0">
                <a:solidFill>
                  <a:schemeClr val="bg1"/>
                </a:solidFill>
                <a:latin typeface="Arial"/>
              </a:rPr>
              <a:t>Data structure with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dirty="0">
                <a:solidFill>
                  <a:schemeClr val="bg1"/>
                </a:solidFill>
                <a:latin typeface="Arial"/>
              </a:rPr>
              <a:t>imperfect configuration 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TextBox 38">
            <a:extLst>
              <a:ext uri="{FF2B5EF4-FFF2-40B4-BE49-F238E27FC236}">
                <a16:creationId xmlns:a16="http://schemas.microsoft.com/office/drawing/2014/main" id="{1EB99F86-0D13-48AE-9277-69D89A617B58}"/>
              </a:ext>
            </a:extLst>
          </p:cNvPr>
          <p:cNvSpPr txBox="1"/>
          <p:nvPr/>
        </p:nvSpPr>
        <p:spPr>
          <a:xfrm>
            <a:off x="7655551" y="2921742"/>
            <a:ext cx="2504449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Conflict</a:t>
            </a:r>
            <a:r>
              <a:rPr kumimoji="0" lang="en-US" altLang="zh-CN" sz="2400" b="0" i="0" u="none" strike="noStrike" kern="1200" cap="none" spc="0" normalizeH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lang="en-US" altLang="zh-CN" sz="2400" dirty="0">
                <a:solidFill>
                  <a:schemeClr val="bg1">
                    <a:lumMod val="65000"/>
                  </a:schemeClr>
                </a:solidFill>
                <a:latin typeface="Arial"/>
              </a:rPr>
              <a:t>model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rial"/>
            </a:endParaRPr>
          </a:p>
        </p:txBody>
      </p:sp>
      <p:cxnSp>
        <p:nvCxnSpPr>
          <p:cNvPr id="17" name="直接箭头连接符 138">
            <a:extLst>
              <a:ext uri="{FF2B5EF4-FFF2-40B4-BE49-F238E27FC236}">
                <a16:creationId xmlns:a16="http://schemas.microsoft.com/office/drawing/2014/main" id="{41EA9DCB-762E-487B-9A31-0F4C3E910F96}"/>
              </a:ext>
            </a:extLst>
          </p:cNvPr>
          <p:cNvCxnSpPr>
            <a:cxnSpLocks/>
            <a:endCxn id="16" idx="1"/>
          </p:cNvCxnSpPr>
          <p:nvPr/>
        </p:nvCxnSpPr>
        <p:spPr bwMode="auto">
          <a:xfrm>
            <a:off x="5230779" y="3140842"/>
            <a:ext cx="2424772" cy="1173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38">
            <a:extLst>
              <a:ext uri="{FF2B5EF4-FFF2-40B4-BE49-F238E27FC236}">
                <a16:creationId xmlns:a16="http://schemas.microsoft.com/office/drawing/2014/main" id="{F98E087C-B2DC-4E4C-BBD4-B531160E1725}"/>
              </a:ext>
            </a:extLst>
          </p:cNvPr>
          <p:cNvSpPr txBox="1"/>
          <p:nvPr/>
        </p:nvSpPr>
        <p:spPr>
          <a:xfrm>
            <a:off x="5580521" y="2737075"/>
            <a:ext cx="2006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dirty="0">
                <a:solidFill>
                  <a:schemeClr val="bg1">
                    <a:lumMod val="65000"/>
                  </a:schemeClr>
                </a:solidFill>
                <a:latin typeface="Arial"/>
              </a:rPr>
              <a:t>Statistical</a:t>
            </a:r>
          </a:p>
          <a:p>
            <a:pPr lvl="0" algn="ctr">
              <a:defRPr/>
            </a:pPr>
            <a:r>
              <a:rPr lang="en-US" altLang="zh-CN" sz="2400" dirty="0">
                <a:solidFill>
                  <a:schemeClr val="bg1">
                    <a:lumMod val="65000"/>
                  </a:schemeClr>
                </a:solidFill>
              </a:rPr>
              <a:t>Properties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9" name="直接箭头连接符 138">
            <a:extLst>
              <a:ext uri="{FF2B5EF4-FFF2-40B4-BE49-F238E27FC236}">
                <a16:creationId xmlns:a16="http://schemas.microsoft.com/office/drawing/2014/main" id="{C69613DC-A4D2-470C-876C-21DE87824B2B}"/>
              </a:ext>
            </a:extLst>
          </p:cNvPr>
          <p:cNvCxnSpPr>
            <a:cxnSpLocks/>
          </p:cNvCxnSpPr>
          <p:nvPr/>
        </p:nvCxnSpPr>
        <p:spPr bwMode="auto">
          <a:xfrm>
            <a:off x="4155504" y="3577239"/>
            <a:ext cx="1284438" cy="95624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直接箭头连接符 138">
            <a:extLst>
              <a:ext uri="{FF2B5EF4-FFF2-40B4-BE49-F238E27FC236}">
                <a16:creationId xmlns:a16="http://schemas.microsoft.com/office/drawing/2014/main" id="{853BD211-E235-46D6-96FA-7F57DE8BCA2A}"/>
              </a:ext>
            </a:extLst>
          </p:cNvPr>
          <p:cNvCxnSpPr>
            <a:cxnSpLocks/>
          </p:cNvCxnSpPr>
          <p:nvPr/>
        </p:nvCxnSpPr>
        <p:spPr bwMode="auto">
          <a:xfrm flipH="1">
            <a:off x="7457504" y="3547175"/>
            <a:ext cx="1290320" cy="986309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28" name="Picture 4" descr="Image result for é®å·">
            <a:extLst>
              <a:ext uri="{FF2B5EF4-FFF2-40B4-BE49-F238E27FC236}">
                <a16:creationId xmlns:a16="http://schemas.microsoft.com/office/drawing/2014/main" id="{612B6CB0-720F-4D2E-910C-388AC7FA5E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503" y="1855117"/>
            <a:ext cx="656914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Image result for é®å·">
            <a:extLst>
              <a:ext uri="{FF2B5EF4-FFF2-40B4-BE49-F238E27FC236}">
                <a16:creationId xmlns:a16="http://schemas.microsoft.com/office/drawing/2014/main" id="{8CE67132-4099-4764-A8A3-0DB42BFB9B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287" y="1855117"/>
            <a:ext cx="656914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4" descr="Image result for é®å·">
            <a:extLst>
              <a:ext uri="{FF2B5EF4-FFF2-40B4-BE49-F238E27FC236}">
                <a16:creationId xmlns:a16="http://schemas.microsoft.com/office/drawing/2014/main" id="{9404C57D-90EC-499C-B210-729C32193A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1071" y="1853133"/>
            <a:ext cx="656914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4" descr="Image result for é®å·">
            <a:extLst>
              <a:ext uri="{FF2B5EF4-FFF2-40B4-BE49-F238E27FC236}">
                <a16:creationId xmlns:a16="http://schemas.microsoft.com/office/drawing/2014/main" id="{473A2911-1F69-4CB4-8967-27E1BE052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287" y="5209373"/>
            <a:ext cx="656914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202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773813-20FD-4290-ADBD-DE2952549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Multi-level Sketch [</a:t>
            </a:r>
            <a:r>
              <a:rPr lang="en-US" altLang="zh-CN" dirty="0" err="1"/>
              <a:t>Cormode</a:t>
            </a:r>
            <a:r>
              <a:rPr lang="en-US" altLang="zh-CN" dirty="0"/>
              <a:t>, </a:t>
            </a:r>
            <a:r>
              <a:rPr lang="en-US" altLang="zh-CN" dirty="0" err="1"/>
              <a:t>ToN</a:t>
            </a:r>
            <a:r>
              <a:rPr lang="en-US" altLang="zh-CN" dirty="0"/>
              <a:t> 05]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DBBDEFA-4882-455B-98FD-B60C79D9A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>
                <a:solidFill>
                  <a:srgbClr val="0070C0"/>
                </a:solidFill>
              </a:rPr>
              <a:t>L</a:t>
            </a:r>
            <a:r>
              <a:rPr lang="en-US" altLang="zh-CN" sz="2400" dirty="0"/>
              <a:t>: # of bits considered</a:t>
            </a:r>
          </a:p>
          <a:p>
            <a:r>
              <a:rPr lang="en-US" altLang="zh-CN" sz="2400" dirty="0"/>
              <a:t>Data structure: </a:t>
            </a:r>
            <a:r>
              <a:rPr lang="en-US" altLang="zh-CN" sz="2400" dirty="0">
                <a:solidFill>
                  <a:srgbClr val="0070C0"/>
                </a:solidFill>
              </a:rPr>
              <a:t>L+1</a:t>
            </a:r>
            <a:r>
              <a:rPr lang="en-US" altLang="zh-CN" sz="2400" dirty="0"/>
              <a:t> levels (from </a:t>
            </a:r>
            <a:r>
              <a:rPr lang="en-US" altLang="zh-CN" sz="2400" dirty="0">
                <a:solidFill>
                  <a:srgbClr val="0070C0"/>
                </a:solidFill>
              </a:rPr>
              <a:t>0</a:t>
            </a:r>
            <a:r>
              <a:rPr lang="en-US" altLang="zh-CN" sz="2400" dirty="0"/>
              <a:t> to </a:t>
            </a:r>
            <a:r>
              <a:rPr lang="en-US" altLang="zh-CN" sz="2400" dirty="0">
                <a:solidFill>
                  <a:srgbClr val="0070C0"/>
                </a:solidFill>
              </a:rPr>
              <a:t>L</a:t>
            </a:r>
            <a:r>
              <a:rPr lang="en-US" altLang="zh-CN" sz="2400" dirty="0"/>
              <a:t>), each of which is a counter matrix</a:t>
            </a:r>
          </a:p>
          <a:p>
            <a:r>
              <a:rPr lang="en-US" altLang="zh-CN" sz="2400" dirty="0"/>
              <a:t>Level </a:t>
            </a:r>
            <a:r>
              <a:rPr lang="en-US" altLang="zh-CN" sz="2400" dirty="0">
                <a:solidFill>
                  <a:srgbClr val="0070C0"/>
                </a:solidFill>
              </a:rPr>
              <a:t>0</a:t>
            </a:r>
            <a:r>
              <a:rPr lang="en-US" altLang="zh-CN" sz="2400" dirty="0"/>
              <a:t> is always updated</a:t>
            </a:r>
          </a:p>
          <a:p>
            <a:r>
              <a:rPr lang="en-US" altLang="zh-CN" sz="2400" dirty="0"/>
              <a:t>Level </a:t>
            </a:r>
            <a:r>
              <a:rPr lang="en-US" altLang="zh-CN" sz="2400" dirty="0">
                <a:solidFill>
                  <a:srgbClr val="0070C0"/>
                </a:solidFill>
              </a:rPr>
              <a:t>k</a:t>
            </a:r>
            <a:r>
              <a:rPr lang="en-US" altLang="zh-CN" sz="2400" dirty="0"/>
              <a:t> is updated </a:t>
            </a:r>
            <a:r>
              <a:rPr lang="en-US" altLang="zh-CN" sz="2400" dirty="0" err="1"/>
              <a:t>iff</a:t>
            </a:r>
            <a:r>
              <a:rPr lang="en-US" altLang="zh-CN" sz="2400" dirty="0"/>
              <a:t> </a:t>
            </a:r>
            <a:r>
              <a:rPr lang="en-US" altLang="zh-CN" sz="2400" dirty="0">
                <a:solidFill>
                  <a:srgbClr val="0070C0"/>
                </a:solidFill>
              </a:rPr>
              <a:t>k</a:t>
            </a:r>
            <a:r>
              <a:rPr lang="en-US" altLang="zh-CN" sz="2400" dirty="0"/>
              <a:t>-</a:t>
            </a:r>
            <a:r>
              <a:rPr lang="en-US" altLang="zh-CN" sz="2400" dirty="0" err="1"/>
              <a:t>th</a:t>
            </a:r>
            <a:r>
              <a:rPr lang="en-US" altLang="zh-CN" sz="2400" dirty="0"/>
              <a:t> bit in a </a:t>
            </a:r>
            <a:r>
              <a:rPr lang="en-US" altLang="zh-CN" sz="2400" dirty="0" err="1"/>
              <a:t>flowkey</a:t>
            </a:r>
            <a:r>
              <a:rPr lang="en-US" altLang="zh-CN" sz="2400" dirty="0"/>
              <a:t> is 1</a:t>
            </a:r>
          </a:p>
          <a:p>
            <a:r>
              <a:rPr lang="en-US" altLang="zh-CN" sz="2400" dirty="0"/>
              <a:t>All levels share </a:t>
            </a:r>
            <a:r>
              <a:rPr lang="en-US" altLang="zh-CN" sz="2400" dirty="0">
                <a:solidFill>
                  <a:srgbClr val="FF0000"/>
                </a:solidFill>
              </a:rPr>
              <a:t>same</a:t>
            </a:r>
            <a:r>
              <a:rPr lang="en-US" altLang="zh-CN" sz="2400" dirty="0"/>
              <a:t> hash functions</a:t>
            </a:r>
          </a:p>
          <a:p>
            <a:endParaRPr lang="zh-CN" altLang="en-US" sz="24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B8902FE-39A6-4510-A548-53F614F07F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91BB0589-BE45-4AE5-B5C9-EB44C6ECFE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4348046"/>
            <a:ext cx="10901680" cy="2052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0025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07D98F-6608-43D8-A463-DA64516B9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1606"/>
            <a:ext cx="12192000" cy="1143000"/>
          </a:xfrm>
        </p:spPr>
        <p:txBody>
          <a:bodyPr/>
          <a:lstStyle/>
          <a:p>
            <a:r>
              <a:rPr lang="en-US" altLang="zh-CN" dirty="0"/>
              <a:t>Statistical Properties of Resource Conflicts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CF25B8F-5521-475A-812D-3E4F61B36E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4" name="TextBox 38">
            <a:extLst>
              <a:ext uri="{FF2B5EF4-FFF2-40B4-BE49-F238E27FC236}">
                <a16:creationId xmlns:a16="http://schemas.microsoft.com/office/drawing/2014/main" id="{4739066F-DC1A-4E65-AC6C-7CFF4032E757}"/>
              </a:ext>
            </a:extLst>
          </p:cNvPr>
          <p:cNvSpPr txBox="1"/>
          <p:nvPr/>
        </p:nvSpPr>
        <p:spPr>
          <a:xfrm>
            <a:off x="5000250" y="4640596"/>
            <a:ext cx="2844799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noProof="0" dirty="0">
                <a:solidFill>
                  <a:schemeClr val="bg1">
                    <a:lumMod val="65000"/>
                  </a:schemeClr>
                </a:solidFill>
                <a:latin typeface="Arial"/>
              </a:rPr>
              <a:t>Network </a:t>
            </a:r>
            <a:r>
              <a:rPr kumimoji="0" lang="en-US" altLang="zh-CN" sz="2400" b="0" i="0" u="none" strike="noStrike" kern="1200" cap="none" spc="0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queries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TextBox 38">
            <a:extLst>
              <a:ext uri="{FF2B5EF4-FFF2-40B4-BE49-F238E27FC236}">
                <a16:creationId xmlns:a16="http://schemas.microsoft.com/office/drawing/2014/main" id="{1EB99F86-0D13-48AE-9277-69D89A617B58}"/>
              </a:ext>
            </a:extLst>
          </p:cNvPr>
          <p:cNvSpPr txBox="1"/>
          <p:nvPr/>
        </p:nvSpPr>
        <p:spPr>
          <a:xfrm>
            <a:off x="7655551" y="2921742"/>
            <a:ext cx="2504449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Conflict</a:t>
            </a:r>
            <a:r>
              <a:rPr kumimoji="0" lang="en-US" altLang="zh-CN" sz="2400" b="0" i="0" u="none" strike="noStrike" kern="1200" cap="none" spc="0" normalizeH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lang="en-US" altLang="zh-CN" sz="2400" dirty="0">
                <a:solidFill>
                  <a:schemeClr val="bg1">
                    <a:lumMod val="65000"/>
                  </a:schemeClr>
                </a:solidFill>
                <a:latin typeface="Arial"/>
              </a:rPr>
              <a:t>model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rial"/>
            </a:endParaRPr>
          </a:p>
        </p:txBody>
      </p:sp>
      <p:cxnSp>
        <p:nvCxnSpPr>
          <p:cNvPr id="17" name="直接箭头连接符 138">
            <a:extLst>
              <a:ext uri="{FF2B5EF4-FFF2-40B4-BE49-F238E27FC236}">
                <a16:creationId xmlns:a16="http://schemas.microsoft.com/office/drawing/2014/main" id="{41EA9DCB-762E-487B-9A31-0F4C3E910F96}"/>
              </a:ext>
            </a:extLst>
          </p:cNvPr>
          <p:cNvCxnSpPr>
            <a:cxnSpLocks/>
            <a:endCxn id="16" idx="1"/>
          </p:cNvCxnSpPr>
          <p:nvPr/>
        </p:nvCxnSpPr>
        <p:spPr bwMode="auto">
          <a:xfrm>
            <a:off x="4283649" y="3136259"/>
            <a:ext cx="3371902" cy="16316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8" name="TextBox 38">
            <a:extLst>
              <a:ext uri="{FF2B5EF4-FFF2-40B4-BE49-F238E27FC236}">
                <a16:creationId xmlns:a16="http://schemas.microsoft.com/office/drawing/2014/main" id="{F98E087C-B2DC-4E4C-BBD4-B531160E1725}"/>
              </a:ext>
            </a:extLst>
          </p:cNvPr>
          <p:cNvSpPr txBox="1"/>
          <p:nvPr/>
        </p:nvSpPr>
        <p:spPr>
          <a:xfrm>
            <a:off x="4797723" y="2728918"/>
            <a:ext cx="2006446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dirty="0">
                <a:latin typeface="Arial"/>
              </a:rPr>
              <a:t>Statistical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Properties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9" name="直接箭头连接符 138">
            <a:extLst>
              <a:ext uri="{FF2B5EF4-FFF2-40B4-BE49-F238E27FC236}">
                <a16:creationId xmlns:a16="http://schemas.microsoft.com/office/drawing/2014/main" id="{C69613DC-A4D2-470C-876C-21DE87824B2B}"/>
              </a:ext>
            </a:extLst>
          </p:cNvPr>
          <p:cNvCxnSpPr>
            <a:cxnSpLocks/>
          </p:cNvCxnSpPr>
          <p:nvPr/>
        </p:nvCxnSpPr>
        <p:spPr bwMode="auto">
          <a:xfrm>
            <a:off x="4155504" y="3577239"/>
            <a:ext cx="1284438" cy="95624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直接箭头连接符 138">
            <a:extLst>
              <a:ext uri="{FF2B5EF4-FFF2-40B4-BE49-F238E27FC236}">
                <a16:creationId xmlns:a16="http://schemas.microsoft.com/office/drawing/2014/main" id="{853BD211-E235-46D6-96FA-7F57DE8BCA2A}"/>
              </a:ext>
            </a:extLst>
          </p:cNvPr>
          <p:cNvCxnSpPr>
            <a:cxnSpLocks/>
          </p:cNvCxnSpPr>
          <p:nvPr/>
        </p:nvCxnSpPr>
        <p:spPr bwMode="auto">
          <a:xfrm flipH="1">
            <a:off x="7457504" y="3547175"/>
            <a:ext cx="1290320" cy="986309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8" name="矩形 87">
            <a:extLst>
              <a:ext uri="{FF2B5EF4-FFF2-40B4-BE49-F238E27FC236}">
                <a16:creationId xmlns:a16="http://schemas.microsoft.com/office/drawing/2014/main" id="{D340AD71-AEEF-44BA-9670-28EA62229677}"/>
              </a:ext>
            </a:extLst>
          </p:cNvPr>
          <p:cNvSpPr/>
          <p:nvPr/>
        </p:nvSpPr>
        <p:spPr bwMode="auto">
          <a:xfrm>
            <a:off x="1798508" y="1479919"/>
            <a:ext cx="1926470" cy="3898161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Multi-level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400" dirty="0">
                <a:solidFill>
                  <a:schemeClr val="bg1"/>
                </a:solidFill>
                <a:latin typeface="Arial" charset="0"/>
              </a:rPr>
              <a:t>Sketch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grpSp>
        <p:nvGrpSpPr>
          <p:cNvPr id="89" name="组合 88">
            <a:extLst>
              <a:ext uri="{FF2B5EF4-FFF2-40B4-BE49-F238E27FC236}">
                <a16:creationId xmlns:a16="http://schemas.microsoft.com/office/drawing/2014/main" id="{3845AC95-5062-449F-A421-78E6FC42B638}"/>
              </a:ext>
            </a:extLst>
          </p:cNvPr>
          <p:cNvGrpSpPr/>
          <p:nvPr/>
        </p:nvGrpSpPr>
        <p:grpSpPr>
          <a:xfrm>
            <a:off x="2122646" y="2280958"/>
            <a:ext cx="1279671" cy="3014326"/>
            <a:chOff x="1986113" y="2113935"/>
            <a:chExt cx="1279671" cy="3014326"/>
          </a:xfrm>
        </p:grpSpPr>
        <p:grpSp>
          <p:nvGrpSpPr>
            <p:cNvPr id="90" name="组合 89">
              <a:extLst>
                <a:ext uri="{FF2B5EF4-FFF2-40B4-BE49-F238E27FC236}">
                  <a16:creationId xmlns:a16="http://schemas.microsoft.com/office/drawing/2014/main" id="{463BCFF3-FD2C-4E5F-A534-DDC110B765B1}"/>
                </a:ext>
              </a:extLst>
            </p:cNvPr>
            <p:cNvGrpSpPr/>
            <p:nvPr/>
          </p:nvGrpSpPr>
          <p:grpSpPr>
            <a:xfrm>
              <a:off x="1986116" y="2113935"/>
              <a:ext cx="1278195" cy="514966"/>
              <a:chOff x="1986116" y="2113934"/>
              <a:chExt cx="1278195" cy="825911"/>
            </a:xfrm>
          </p:grpSpPr>
          <p:grpSp>
            <p:nvGrpSpPr>
              <p:cNvPr id="143" name="组合 142">
                <a:extLst>
                  <a:ext uri="{FF2B5EF4-FFF2-40B4-BE49-F238E27FC236}">
                    <a16:creationId xmlns:a16="http://schemas.microsoft.com/office/drawing/2014/main" id="{469EF1E9-2102-4342-BD8D-81873F35E44D}"/>
                  </a:ext>
                </a:extLst>
              </p:cNvPr>
              <p:cNvGrpSpPr/>
              <p:nvPr/>
            </p:nvGrpSpPr>
            <p:grpSpPr>
              <a:xfrm>
                <a:off x="1986116" y="2113934"/>
                <a:ext cx="1278195" cy="412956"/>
                <a:chOff x="1986116" y="2113934"/>
                <a:chExt cx="1278195" cy="412956"/>
              </a:xfrm>
            </p:grpSpPr>
            <p:sp>
              <p:nvSpPr>
                <p:cNvPr id="150" name="矩形 149">
                  <a:extLst>
                    <a:ext uri="{FF2B5EF4-FFF2-40B4-BE49-F238E27FC236}">
                      <a16:creationId xmlns:a16="http://schemas.microsoft.com/office/drawing/2014/main" id="{80F78905-A375-4915-BA13-DDF69F2EA3C2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51" name="矩形 150">
                  <a:extLst>
                    <a:ext uri="{FF2B5EF4-FFF2-40B4-BE49-F238E27FC236}">
                      <a16:creationId xmlns:a16="http://schemas.microsoft.com/office/drawing/2014/main" id="{A55D56AD-F700-45D7-B048-013BDDBA64B3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52" name="矩形 151">
                  <a:extLst>
                    <a:ext uri="{FF2B5EF4-FFF2-40B4-BE49-F238E27FC236}">
                      <a16:creationId xmlns:a16="http://schemas.microsoft.com/office/drawing/2014/main" id="{877AC6D3-CA10-4EBE-A0D6-7C6823713258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53" name="矩形 152">
                  <a:extLst>
                    <a:ext uri="{FF2B5EF4-FFF2-40B4-BE49-F238E27FC236}">
                      <a16:creationId xmlns:a16="http://schemas.microsoft.com/office/drawing/2014/main" id="{ACD226F6-E1A2-46B6-A366-2E7D633FFDD1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54" name="矩形 153">
                  <a:extLst>
                    <a:ext uri="{FF2B5EF4-FFF2-40B4-BE49-F238E27FC236}">
                      <a16:creationId xmlns:a16="http://schemas.microsoft.com/office/drawing/2014/main" id="{B24F999C-3F2D-4B1F-8B3C-70C3A5FDBB76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144" name="组合 143">
                <a:extLst>
                  <a:ext uri="{FF2B5EF4-FFF2-40B4-BE49-F238E27FC236}">
                    <a16:creationId xmlns:a16="http://schemas.microsoft.com/office/drawing/2014/main" id="{5A59C82C-C5A7-44FF-8639-D672C6048AD2}"/>
                  </a:ext>
                </a:extLst>
              </p:cNvPr>
              <p:cNvGrpSpPr/>
              <p:nvPr/>
            </p:nvGrpSpPr>
            <p:grpSpPr>
              <a:xfrm>
                <a:off x="1986116" y="2526889"/>
                <a:ext cx="1278195" cy="412956"/>
                <a:chOff x="1986116" y="2113934"/>
                <a:chExt cx="1278195" cy="412956"/>
              </a:xfrm>
            </p:grpSpPr>
            <p:sp>
              <p:nvSpPr>
                <p:cNvPr id="145" name="矩形 144">
                  <a:extLst>
                    <a:ext uri="{FF2B5EF4-FFF2-40B4-BE49-F238E27FC236}">
                      <a16:creationId xmlns:a16="http://schemas.microsoft.com/office/drawing/2014/main" id="{16D942D6-CDB5-4D03-9DC5-376125676A35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46" name="矩形 145">
                  <a:extLst>
                    <a:ext uri="{FF2B5EF4-FFF2-40B4-BE49-F238E27FC236}">
                      <a16:creationId xmlns:a16="http://schemas.microsoft.com/office/drawing/2014/main" id="{4EE91622-77B0-41E1-8BA9-44C13B41612E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47" name="矩形 146">
                  <a:extLst>
                    <a:ext uri="{FF2B5EF4-FFF2-40B4-BE49-F238E27FC236}">
                      <a16:creationId xmlns:a16="http://schemas.microsoft.com/office/drawing/2014/main" id="{306BFFA1-2007-41F1-99FD-84EA81717308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48" name="矩形 147">
                  <a:extLst>
                    <a:ext uri="{FF2B5EF4-FFF2-40B4-BE49-F238E27FC236}">
                      <a16:creationId xmlns:a16="http://schemas.microsoft.com/office/drawing/2014/main" id="{9E50862E-249D-4C6B-A1CD-C393255823F5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49" name="矩形 148">
                  <a:extLst>
                    <a:ext uri="{FF2B5EF4-FFF2-40B4-BE49-F238E27FC236}">
                      <a16:creationId xmlns:a16="http://schemas.microsoft.com/office/drawing/2014/main" id="{CE73961A-8061-4597-9941-8E5B171AC641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</p:grpSp>
        <p:grpSp>
          <p:nvGrpSpPr>
            <p:cNvPr id="91" name="组合 90">
              <a:extLst>
                <a:ext uri="{FF2B5EF4-FFF2-40B4-BE49-F238E27FC236}">
                  <a16:creationId xmlns:a16="http://schemas.microsoft.com/office/drawing/2014/main" id="{25986D59-F1E8-4BB9-9082-7FC933BBE7A2}"/>
                </a:ext>
              </a:extLst>
            </p:cNvPr>
            <p:cNvGrpSpPr/>
            <p:nvPr/>
          </p:nvGrpSpPr>
          <p:grpSpPr>
            <a:xfrm>
              <a:off x="1986115" y="2738775"/>
              <a:ext cx="1278195" cy="514966"/>
              <a:chOff x="1986116" y="2113934"/>
              <a:chExt cx="1278195" cy="825911"/>
            </a:xfrm>
          </p:grpSpPr>
          <p:grpSp>
            <p:nvGrpSpPr>
              <p:cNvPr id="131" name="组合 130">
                <a:extLst>
                  <a:ext uri="{FF2B5EF4-FFF2-40B4-BE49-F238E27FC236}">
                    <a16:creationId xmlns:a16="http://schemas.microsoft.com/office/drawing/2014/main" id="{1A1828AB-7FAB-4BCF-8393-81A429501539}"/>
                  </a:ext>
                </a:extLst>
              </p:cNvPr>
              <p:cNvGrpSpPr/>
              <p:nvPr/>
            </p:nvGrpSpPr>
            <p:grpSpPr>
              <a:xfrm>
                <a:off x="1986116" y="2113934"/>
                <a:ext cx="1278195" cy="412956"/>
                <a:chOff x="1986116" y="2113934"/>
                <a:chExt cx="1278195" cy="412956"/>
              </a:xfrm>
            </p:grpSpPr>
            <p:sp>
              <p:nvSpPr>
                <p:cNvPr id="138" name="矩形 137">
                  <a:extLst>
                    <a:ext uri="{FF2B5EF4-FFF2-40B4-BE49-F238E27FC236}">
                      <a16:creationId xmlns:a16="http://schemas.microsoft.com/office/drawing/2014/main" id="{B620B6BD-7575-432C-B54B-EEED8CBD2581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39" name="矩形 138">
                  <a:extLst>
                    <a:ext uri="{FF2B5EF4-FFF2-40B4-BE49-F238E27FC236}">
                      <a16:creationId xmlns:a16="http://schemas.microsoft.com/office/drawing/2014/main" id="{1BF24A01-0082-43EF-A54A-6481A1B44015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40" name="矩形 139">
                  <a:extLst>
                    <a:ext uri="{FF2B5EF4-FFF2-40B4-BE49-F238E27FC236}">
                      <a16:creationId xmlns:a16="http://schemas.microsoft.com/office/drawing/2014/main" id="{DE348178-3A98-48F5-A459-43DC020C40AA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41" name="矩形 140">
                  <a:extLst>
                    <a:ext uri="{FF2B5EF4-FFF2-40B4-BE49-F238E27FC236}">
                      <a16:creationId xmlns:a16="http://schemas.microsoft.com/office/drawing/2014/main" id="{0293DC9C-9216-4B78-B72D-6532349941D3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42" name="矩形 141">
                  <a:extLst>
                    <a:ext uri="{FF2B5EF4-FFF2-40B4-BE49-F238E27FC236}">
                      <a16:creationId xmlns:a16="http://schemas.microsoft.com/office/drawing/2014/main" id="{396B0C5A-0515-4130-B2B3-E93AD3702744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132" name="组合 131">
                <a:extLst>
                  <a:ext uri="{FF2B5EF4-FFF2-40B4-BE49-F238E27FC236}">
                    <a16:creationId xmlns:a16="http://schemas.microsoft.com/office/drawing/2014/main" id="{B20AE8DD-EE6D-48CE-8A0A-DC3421131088}"/>
                  </a:ext>
                </a:extLst>
              </p:cNvPr>
              <p:cNvGrpSpPr/>
              <p:nvPr/>
            </p:nvGrpSpPr>
            <p:grpSpPr>
              <a:xfrm>
                <a:off x="1986116" y="2526889"/>
                <a:ext cx="1278195" cy="412956"/>
                <a:chOff x="1986116" y="2113934"/>
                <a:chExt cx="1278195" cy="412956"/>
              </a:xfrm>
            </p:grpSpPr>
            <p:sp>
              <p:nvSpPr>
                <p:cNvPr id="133" name="矩形 132">
                  <a:extLst>
                    <a:ext uri="{FF2B5EF4-FFF2-40B4-BE49-F238E27FC236}">
                      <a16:creationId xmlns:a16="http://schemas.microsoft.com/office/drawing/2014/main" id="{F9CE9065-BD24-4276-ACF8-F8187C9B9C27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34" name="矩形 133">
                  <a:extLst>
                    <a:ext uri="{FF2B5EF4-FFF2-40B4-BE49-F238E27FC236}">
                      <a16:creationId xmlns:a16="http://schemas.microsoft.com/office/drawing/2014/main" id="{521D4A12-A77A-4B03-A3B5-C98E92C062D4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35" name="矩形 134">
                  <a:extLst>
                    <a:ext uri="{FF2B5EF4-FFF2-40B4-BE49-F238E27FC236}">
                      <a16:creationId xmlns:a16="http://schemas.microsoft.com/office/drawing/2014/main" id="{711A63F1-94B7-4577-871F-593448E3195B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36" name="矩形 135">
                  <a:extLst>
                    <a:ext uri="{FF2B5EF4-FFF2-40B4-BE49-F238E27FC236}">
                      <a16:creationId xmlns:a16="http://schemas.microsoft.com/office/drawing/2014/main" id="{E6F660ED-C4A6-4EA3-AEC7-9E6F6813E2B8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37" name="矩形 136">
                  <a:extLst>
                    <a:ext uri="{FF2B5EF4-FFF2-40B4-BE49-F238E27FC236}">
                      <a16:creationId xmlns:a16="http://schemas.microsoft.com/office/drawing/2014/main" id="{871EAAB3-AC58-44BA-89E2-8475393066F1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</p:grpSp>
        <p:grpSp>
          <p:nvGrpSpPr>
            <p:cNvPr id="92" name="组合 91">
              <a:extLst>
                <a:ext uri="{FF2B5EF4-FFF2-40B4-BE49-F238E27FC236}">
                  <a16:creationId xmlns:a16="http://schemas.microsoft.com/office/drawing/2014/main" id="{2344B0AF-25BE-43F1-9C09-EAA4FD8E30C9}"/>
                </a:ext>
              </a:extLst>
            </p:cNvPr>
            <p:cNvGrpSpPr/>
            <p:nvPr/>
          </p:nvGrpSpPr>
          <p:grpSpPr>
            <a:xfrm>
              <a:off x="1987589" y="3363615"/>
              <a:ext cx="1278195" cy="514966"/>
              <a:chOff x="1986116" y="2113934"/>
              <a:chExt cx="1278195" cy="825911"/>
            </a:xfrm>
          </p:grpSpPr>
          <p:grpSp>
            <p:nvGrpSpPr>
              <p:cNvPr id="119" name="组合 118">
                <a:extLst>
                  <a:ext uri="{FF2B5EF4-FFF2-40B4-BE49-F238E27FC236}">
                    <a16:creationId xmlns:a16="http://schemas.microsoft.com/office/drawing/2014/main" id="{45C0E8B6-0F60-4FF8-89B1-728C797ADE30}"/>
                  </a:ext>
                </a:extLst>
              </p:cNvPr>
              <p:cNvGrpSpPr/>
              <p:nvPr/>
            </p:nvGrpSpPr>
            <p:grpSpPr>
              <a:xfrm>
                <a:off x="1986116" y="2113934"/>
                <a:ext cx="1278195" cy="412956"/>
                <a:chOff x="1986116" y="2113934"/>
                <a:chExt cx="1278195" cy="412956"/>
              </a:xfrm>
            </p:grpSpPr>
            <p:sp>
              <p:nvSpPr>
                <p:cNvPr id="126" name="矩形 125">
                  <a:extLst>
                    <a:ext uri="{FF2B5EF4-FFF2-40B4-BE49-F238E27FC236}">
                      <a16:creationId xmlns:a16="http://schemas.microsoft.com/office/drawing/2014/main" id="{A5CE3E8F-6C92-448D-A2E0-3F0667A58E98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27" name="矩形 126">
                  <a:extLst>
                    <a:ext uri="{FF2B5EF4-FFF2-40B4-BE49-F238E27FC236}">
                      <a16:creationId xmlns:a16="http://schemas.microsoft.com/office/drawing/2014/main" id="{64CA0DB2-E6EC-4ACA-9747-7FE6B7660E7A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28" name="矩形 127">
                  <a:extLst>
                    <a:ext uri="{FF2B5EF4-FFF2-40B4-BE49-F238E27FC236}">
                      <a16:creationId xmlns:a16="http://schemas.microsoft.com/office/drawing/2014/main" id="{B16C338F-8D69-42DF-9589-EE5C67BE41A1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29" name="矩形 128">
                  <a:extLst>
                    <a:ext uri="{FF2B5EF4-FFF2-40B4-BE49-F238E27FC236}">
                      <a16:creationId xmlns:a16="http://schemas.microsoft.com/office/drawing/2014/main" id="{6D75E4E0-328C-4AC9-8D1B-843477ABB559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30" name="矩形 129">
                  <a:extLst>
                    <a:ext uri="{FF2B5EF4-FFF2-40B4-BE49-F238E27FC236}">
                      <a16:creationId xmlns:a16="http://schemas.microsoft.com/office/drawing/2014/main" id="{F42D4073-A4B0-4F8B-BBD8-224FBCDD2125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120" name="组合 119">
                <a:extLst>
                  <a:ext uri="{FF2B5EF4-FFF2-40B4-BE49-F238E27FC236}">
                    <a16:creationId xmlns:a16="http://schemas.microsoft.com/office/drawing/2014/main" id="{95351F2B-32EC-4161-804C-48BB4D3C1BB5}"/>
                  </a:ext>
                </a:extLst>
              </p:cNvPr>
              <p:cNvGrpSpPr/>
              <p:nvPr/>
            </p:nvGrpSpPr>
            <p:grpSpPr>
              <a:xfrm>
                <a:off x="1986116" y="2526889"/>
                <a:ext cx="1278195" cy="412956"/>
                <a:chOff x="1986116" y="2113934"/>
                <a:chExt cx="1278195" cy="412956"/>
              </a:xfrm>
            </p:grpSpPr>
            <p:sp>
              <p:nvSpPr>
                <p:cNvPr id="121" name="矩形 120">
                  <a:extLst>
                    <a:ext uri="{FF2B5EF4-FFF2-40B4-BE49-F238E27FC236}">
                      <a16:creationId xmlns:a16="http://schemas.microsoft.com/office/drawing/2014/main" id="{FAD7D077-F8B9-4943-9160-1443A470EA32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22" name="矩形 121">
                  <a:extLst>
                    <a:ext uri="{FF2B5EF4-FFF2-40B4-BE49-F238E27FC236}">
                      <a16:creationId xmlns:a16="http://schemas.microsoft.com/office/drawing/2014/main" id="{2962DE97-0BA0-4664-9876-F5D91141FCB5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23" name="矩形 122">
                  <a:extLst>
                    <a:ext uri="{FF2B5EF4-FFF2-40B4-BE49-F238E27FC236}">
                      <a16:creationId xmlns:a16="http://schemas.microsoft.com/office/drawing/2014/main" id="{6CD111CD-B140-474F-9BA9-4FE4AF395326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24" name="矩形 123">
                  <a:extLst>
                    <a:ext uri="{FF2B5EF4-FFF2-40B4-BE49-F238E27FC236}">
                      <a16:creationId xmlns:a16="http://schemas.microsoft.com/office/drawing/2014/main" id="{3C22787B-FD91-46B3-BB15-992FB37D0D64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25" name="矩形 124">
                  <a:extLst>
                    <a:ext uri="{FF2B5EF4-FFF2-40B4-BE49-F238E27FC236}">
                      <a16:creationId xmlns:a16="http://schemas.microsoft.com/office/drawing/2014/main" id="{14800DB7-2573-4F4A-8668-5B3D1B969B8B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</p:grpSp>
        <p:grpSp>
          <p:nvGrpSpPr>
            <p:cNvPr id="93" name="组合 92">
              <a:extLst>
                <a:ext uri="{FF2B5EF4-FFF2-40B4-BE49-F238E27FC236}">
                  <a16:creationId xmlns:a16="http://schemas.microsoft.com/office/drawing/2014/main" id="{ECB87214-5669-4B6B-A181-1DFAC4EBAE81}"/>
                </a:ext>
              </a:extLst>
            </p:cNvPr>
            <p:cNvGrpSpPr/>
            <p:nvPr/>
          </p:nvGrpSpPr>
          <p:grpSpPr>
            <a:xfrm>
              <a:off x="1986114" y="3988455"/>
              <a:ext cx="1278195" cy="514966"/>
              <a:chOff x="1986116" y="2113934"/>
              <a:chExt cx="1278195" cy="825911"/>
            </a:xfrm>
          </p:grpSpPr>
          <p:grpSp>
            <p:nvGrpSpPr>
              <p:cNvPr id="107" name="组合 106">
                <a:extLst>
                  <a:ext uri="{FF2B5EF4-FFF2-40B4-BE49-F238E27FC236}">
                    <a16:creationId xmlns:a16="http://schemas.microsoft.com/office/drawing/2014/main" id="{41956805-451E-4B93-B9A6-2AD583A9F63B}"/>
                  </a:ext>
                </a:extLst>
              </p:cNvPr>
              <p:cNvGrpSpPr/>
              <p:nvPr/>
            </p:nvGrpSpPr>
            <p:grpSpPr>
              <a:xfrm>
                <a:off x="1986116" y="2113934"/>
                <a:ext cx="1278195" cy="412956"/>
                <a:chOff x="1986116" y="2113934"/>
                <a:chExt cx="1278195" cy="412956"/>
              </a:xfrm>
            </p:grpSpPr>
            <p:sp>
              <p:nvSpPr>
                <p:cNvPr id="114" name="矩形 113">
                  <a:extLst>
                    <a:ext uri="{FF2B5EF4-FFF2-40B4-BE49-F238E27FC236}">
                      <a16:creationId xmlns:a16="http://schemas.microsoft.com/office/drawing/2014/main" id="{9A49BA22-D685-49A1-BEC0-5E2F9EC94D31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15" name="矩形 114">
                  <a:extLst>
                    <a:ext uri="{FF2B5EF4-FFF2-40B4-BE49-F238E27FC236}">
                      <a16:creationId xmlns:a16="http://schemas.microsoft.com/office/drawing/2014/main" id="{C04DFA43-96C3-490F-8D48-4C7DF3109CA7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16" name="矩形 115">
                  <a:extLst>
                    <a:ext uri="{FF2B5EF4-FFF2-40B4-BE49-F238E27FC236}">
                      <a16:creationId xmlns:a16="http://schemas.microsoft.com/office/drawing/2014/main" id="{1813A10A-8E40-4C33-9C8D-EA7D8EF40F62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17" name="矩形 116">
                  <a:extLst>
                    <a:ext uri="{FF2B5EF4-FFF2-40B4-BE49-F238E27FC236}">
                      <a16:creationId xmlns:a16="http://schemas.microsoft.com/office/drawing/2014/main" id="{5F595AF0-6062-486B-87F8-DC23823D8547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18" name="矩形 117">
                  <a:extLst>
                    <a:ext uri="{FF2B5EF4-FFF2-40B4-BE49-F238E27FC236}">
                      <a16:creationId xmlns:a16="http://schemas.microsoft.com/office/drawing/2014/main" id="{8F7BC00E-B195-4E14-AF53-9F54D31CDC49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108" name="组合 107">
                <a:extLst>
                  <a:ext uri="{FF2B5EF4-FFF2-40B4-BE49-F238E27FC236}">
                    <a16:creationId xmlns:a16="http://schemas.microsoft.com/office/drawing/2014/main" id="{692F5330-6FAE-4986-80CA-B45E66CA805E}"/>
                  </a:ext>
                </a:extLst>
              </p:cNvPr>
              <p:cNvGrpSpPr/>
              <p:nvPr/>
            </p:nvGrpSpPr>
            <p:grpSpPr>
              <a:xfrm>
                <a:off x="1986116" y="2526889"/>
                <a:ext cx="1278195" cy="412956"/>
                <a:chOff x="1986116" y="2113934"/>
                <a:chExt cx="1278195" cy="412956"/>
              </a:xfrm>
            </p:grpSpPr>
            <p:sp>
              <p:nvSpPr>
                <p:cNvPr id="109" name="矩形 108">
                  <a:extLst>
                    <a:ext uri="{FF2B5EF4-FFF2-40B4-BE49-F238E27FC236}">
                      <a16:creationId xmlns:a16="http://schemas.microsoft.com/office/drawing/2014/main" id="{75F2AB7C-C949-4E34-A11C-BBB40EDEB0AA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10" name="矩形 109">
                  <a:extLst>
                    <a:ext uri="{FF2B5EF4-FFF2-40B4-BE49-F238E27FC236}">
                      <a16:creationId xmlns:a16="http://schemas.microsoft.com/office/drawing/2014/main" id="{637FE2D3-C7AA-4FBF-BA85-90B75FDE9C81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11" name="矩形 110">
                  <a:extLst>
                    <a:ext uri="{FF2B5EF4-FFF2-40B4-BE49-F238E27FC236}">
                      <a16:creationId xmlns:a16="http://schemas.microsoft.com/office/drawing/2014/main" id="{D1F1CF6A-4D37-4A47-81E1-C9F51D1B3412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12" name="矩形 111">
                  <a:extLst>
                    <a:ext uri="{FF2B5EF4-FFF2-40B4-BE49-F238E27FC236}">
                      <a16:creationId xmlns:a16="http://schemas.microsoft.com/office/drawing/2014/main" id="{42F43A6A-31D9-4FF8-95CF-1612E11E89CC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13" name="矩形 112">
                  <a:extLst>
                    <a:ext uri="{FF2B5EF4-FFF2-40B4-BE49-F238E27FC236}">
                      <a16:creationId xmlns:a16="http://schemas.microsoft.com/office/drawing/2014/main" id="{7C630BB8-7579-4105-8F56-485C59C06CCF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</p:grpSp>
        <p:grpSp>
          <p:nvGrpSpPr>
            <p:cNvPr id="94" name="组合 93">
              <a:extLst>
                <a:ext uri="{FF2B5EF4-FFF2-40B4-BE49-F238E27FC236}">
                  <a16:creationId xmlns:a16="http://schemas.microsoft.com/office/drawing/2014/main" id="{E8251087-DB46-479C-820B-2A438106AA44}"/>
                </a:ext>
              </a:extLst>
            </p:cNvPr>
            <p:cNvGrpSpPr/>
            <p:nvPr/>
          </p:nvGrpSpPr>
          <p:grpSpPr>
            <a:xfrm>
              <a:off x="1986113" y="4613295"/>
              <a:ext cx="1278195" cy="514966"/>
              <a:chOff x="1986116" y="2113934"/>
              <a:chExt cx="1278195" cy="825911"/>
            </a:xfrm>
          </p:grpSpPr>
          <p:grpSp>
            <p:nvGrpSpPr>
              <p:cNvPr id="95" name="组合 94">
                <a:extLst>
                  <a:ext uri="{FF2B5EF4-FFF2-40B4-BE49-F238E27FC236}">
                    <a16:creationId xmlns:a16="http://schemas.microsoft.com/office/drawing/2014/main" id="{66AFB193-D41C-4706-B3E6-54FB379C11A4}"/>
                  </a:ext>
                </a:extLst>
              </p:cNvPr>
              <p:cNvGrpSpPr/>
              <p:nvPr/>
            </p:nvGrpSpPr>
            <p:grpSpPr>
              <a:xfrm>
                <a:off x="1986116" y="2113934"/>
                <a:ext cx="1278195" cy="412956"/>
                <a:chOff x="1986116" y="2113934"/>
                <a:chExt cx="1278195" cy="412956"/>
              </a:xfrm>
            </p:grpSpPr>
            <p:sp>
              <p:nvSpPr>
                <p:cNvPr id="102" name="矩形 101">
                  <a:extLst>
                    <a:ext uri="{FF2B5EF4-FFF2-40B4-BE49-F238E27FC236}">
                      <a16:creationId xmlns:a16="http://schemas.microsoft.com/office/drawing/2014/main" id="{7023666F-E9D4-442A-83FD-C12971DB2E6E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03" name="矩形 102">
                  <a:extLst>
                    <a:ext uri="{FF2B5EF4-FFF2-40B4-BE49-F238E27FC236}">
                      <a16:creationId xmlns:a16="http://schemas.microsoft.com/office/drawing/2014/main" id="{5EAFBAE3-6904-42FE-8F31-154A7540B2D6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04" name="矩形 103">
                  <a:extLst>
                    <a:ext uri="{FF2B5EF4-FFF2-40B4-BE49-F238E27FC236}">
                      <a16:creationId xmlns:a16="http://schemas.microsoft.com/office/drawing/2014/main" id="{931E3073-4E3F-4F8D-BAE6-1E16644E298D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05" name="矩形 104">
                  <a:extLst>
                    <a:ext uri="{FF2B5EF4-FFF2-40B4-BE49-F238E27FC236}">
                      <a16:creationId xmlns:a16="http://schemas.microsoft.com/office/drawing/2014/main" id="{FE083B2F-5BBC-426B-8385-8E96923EEC6C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06" name="矩形 105">
                  <a:extLst>
                    <a:ext uri="{FF2B5EF4-FFF2-40B4-BE49-F238E27FC236}">
                      <a16:creationId xmlns:a16="http://schemas.microsoft.com/office/drawing/2014/main" id="{7C90997F-81B2-4E85-86A3-2D777D19FF92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96" name="组合 95">
                <a:extLst>
                  <a:ext uri="{FF2B5EF4-FFF2-40B4-BE49-F238E27FC236}">
                    <a16:creationId xmlns:a16="http://schemas.microsoft.com/office/drawing/2014/main" id="{5BA674A2-C31C-4492-9DC3-26EE3A0D27D8}"/>
                  </a:ext>
                </a:extLst>
              </p:cNvPr>
              <p:cNvGrpSpPr/>
              <p:nvPr/>
            </p:nvGrpSpPr>
            <p:grpSpPr>
              <a:xfrm>
                <a:off x="1986116" y="2526889"/>
                <a:ext cx="1278195" cy="412956"/>
                <a:chOff x="1986116" y="2113934"/>
                <a:chExt cx="1278195" cy="412956"/>
              </a:xfrm>
            </p:grpSpPr>
            <p:sp>
              <p:nvSpPr>
                <p:cNvPr id="97" name="矩形 96">
                  <a:extLst>
                    <a:ext uri="{FF2B5EF4-FFF2-40B4-BE49-F238E27FC236}">
                      <a16:creationId xmlns:a16="http://schemas.microsoft.com/office/drawing/2014/main" id="{C1375835-0405-4CA8-8A86-7E99798FEC0A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98" name="矩形 97">
                  <a:extLst>
                    <a:ext uri="{FF2B5EF4-FFF2-40B4-BE49-F238E27FC236}">
                      <a16:creationId xmlns:a16="http://schemas.microsoft.com/office/drawing/2014/main" id="{22F2F63A-C3AC-40B0-9A88-0CA0C5175683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99" name="矩形 98">
                  <a:extLst>
                    <a:ext uri="{FF2B5EF4-FFF2-40B4-BE49-F238E27FC236}">
                      <a16:creationId xmlns:a16="http://schemas.microsoft.com/office/drawing/2014/main" id="{779011BD-7EFF-4EEA-B9BA-13B9982B860F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00" name="矩形 99">
                  <a:extLst>
                    <a:ext uri="{FF2B5EF4-FFF2-40B4-BE49-F238E27FC236}">
                      <a16:creationId xmlns:a16="http://schemas.microsoft.com/office/drawing/2014/main" id="{5D422A2B-AF60-458D-9D67-7FD838D09D75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01" name="矩形 100">
                  <a:extLst>
                    <a:ext uri="{FF2B5EF4-FFF2-40B4-BE49-F238E27FC236}">
                      <a16:creationId xmlns:a16="http://schemas.microsoft.com/office/drawing/2014/main" id="{DA27381D-FDE3-4E61-B135-BB51CDF05E90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</p:grpSp>
      </p:grpSp>
      <p:pic>
        <p:nvPicPr>
          <p:cNvPr id="155" name="Picture 4" descr="Image result for é®å·">
            <a:extLst>
              <a:ext uri="{FF2B5EF4-FFF2-40B4-BE49-F238E27FC236}">
                <a16:creationId xmlns:a16="http://schemas.microsoft.com/office/drawing/2014/main" id="{E25962C3-8533-4E4B-89E8-E24160B097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287" y="1855117"/>
            <a:ext cx="656914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6" name="Picture 4" descr="Image result for é®å·">
            <a:extLst>
              <a:ext uri="{FF2B5EF4-FFF2-40B4-BE49-F238E27FC236}">
                <a16:creationId xmlns:a16="http://schemas.microsoft.com/office/drawing/2014/main" id="{B4A41B11-CC59-41C0-B6BF-C29453A940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1071" y="1853133"/>
            <a:ext cx="656914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7" name="Picture 4" descr="Image result for é®å·">
            <a:extLst>
              <a:ext uri="{FF2B5EF4-FFF2-40B4-BE49-F238E27FC236}">
                <a16:creationId xmlns:a16="http://schemas.microsoft.com/office/drawing/2014/main" id="{7F49B3FA-133A-48DE-9D46-1E7544435B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287" y="5209373"/>
            <a:ext cx="656914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箭头: 直角上 2">
            <a:extLst>
              <a:ext uri="{FF2B5EF4-FFF2-40B4-BE49-F238E27FC236}">
                <a16:creationId xmlns:a16="http://schemas.microsoft.com/office/drawing/2014/main" id="{4F9C16CD-FB4E-45D0-A2E8-EDBE679242FD}"/>
              </a:ext>
            </a:extLst>
          </p:cNvPr>
          <p:cNvSpPr/>
          <p:nvPr/>
        </p:nvSpPr>
        <p:spPr bwMode="auto">
          <a:xfrm rot="2947088">
            <a:off x="3610075" y="727436"/>
            <a:ext cx="911344" cy="1245485"/>
          </a:xfrm>
          <a:prstGeom prst="bentUpArrow">
            <a:avLst>
              <a:gd name="adj1" fmla="val 25000"/>
              <a:gd name="adj2" fmla="val 25000"/>
              <a:gd name="adj3" fmla="val 38535"/>
            </a:avLst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790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B662DC-931F-4AD9-A396-D3C972345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Properties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BA843CB-756C-440C-A5A2-30D6177F2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Does a flow update level k?</a:t>
            </a:r>
          </a:p>
          <a:p>
            <a:pPr lvl="1"/>
            <a:r>
              <a:rPr lang="en-US" altLang="zh-CN" dirty="0"/>
              <a:t>Depends on inherent distribution of flow keys </a:t>
            </a:r>
          </a:p>
          <a:p>
            <a:r>
              <a:rPr lang="en-US" altLang="zh-CN" dirty="0"/>
              <a:t>Does a flow update bucket (</a:t>
            </a:r>
            <a:r>
              <a:rPr lang="en-US" altLang="zh-CN" dirty="0" err="1"/>
              <a:t>i</a:t>
            </a:r>
            <a:r>
              <a:rPr lang="en-US" altLang="zh-CN" dirty="0"/>
              <a:t>, j)?</a:t>
            </a:r>
          </a:p>
          <a:p>
            <a:pPr lvl="1"/>
            <a:r>
              <a:rPr lang="en-US" altLang="zh-CN" dirty="0"/>
              <a:t>Depends on hash functions of sketch</a:t>
            </a:r>
            <a:endParaRPr lang="zh-CN" altLang="en-US" dirty="0"/>
          </a:p>
          <a:p>
            <a:pPr lvl="1"/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A theory should characterize the above two factors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6F8F794-5331-4957-9585-69B5877F89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8072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8EE80F-6A3C-46AF-A580-8C5065A46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Main Theorem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02A235A-57C5-4573-BFCC-1140F083F0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内容占位符 2">
                <a:extLst>
                  <a:ext uri="{FF2B5EF4-FFF2-40B4-BE49-F238E27FC236}">
                    <a16:creationId xmlns:a16="http://schemas.microsoft.com/office/drawing/2014/main" id="{E41F89D8-068F-4041-AF73-B77DA99491E8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66040" y="5430522"/>
                <a:ext cx="12059920" cy="5666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buFont typeface="Wingdings" pitchFamily="2" charset="2"/>
                  <a:buChar char="Ø"/>
                  <a:defRPr sz="2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altLang="zh-CN" sz="2400" b="1" u="sng" kern="0" dirty="0">
                    <a:solidFill>
                      <a:srgbClr val="0070C0"/>
                    </a:solidFill>
                  </a:rPr>
                  <a:t>Main Theorem</a:t>
                </a:r>
                <a:r>
                  <a:rPr lang="en-US" altLang="zh-CN" sz="2400" kern="0" dirty="0">
                    <a:solidFill>
                      <a:srgbClr val="0070C0"/>
                    </a:solidFill>
                  </a:rPr>
                  <a:t>: </a:t>
                </a:r>
                <a:r>
                  <a:rPr lang="en-US" altLang="zh-CN" sz="2400" kern="0" dirty="0"/>
                  <a:t>if no large flows,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40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40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altLang="zh-CN" sz="240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altLang="zh-CN" sz="240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j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altLang="zh-CN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CN" sz="240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k</m:t>
                        </m:r>
                      </m:e>
                    </m:d>
                  </m:oMath>
                </a14:m>
                <a:r>
                  <a:rPr lang="en-US" altLang="zh-CN" sz="2400" kern="0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CN" sz="2400" kern="0" dirty="0"/>
                  <a:t>follows Gaussian distribution with mean</a:t>
                </a:r>
                <a:r>
                  <a:rPr lang="en-US" altLang="zh-CN" sz="2400" kern="0" dirty="0">
                    <a:solidFill>
                      <a:srgbClr val="0070C0"/>
                    </a:solidFill>
                  </a:rPr>
                  <a:t> p[k]</a:t>
                </a:r>
              </a:p>
            </p:txBody>
          </p:sp>
        </mc:Choice>
        <mc:Fallback xmlns="">
          <p:sp>
            <p:nvSpPr>
              <p:cNvPr id="5" name="内容占位符 2">
                <a:extLst>
                  <a:ext uri="{FF2B5EF4-FFF2-40B4-BE49-F238E27FC236}">
                    <a16:creationId xmlns:a16="http://schemas.microsoft.com/office/drawing/2014/main" id="{E41F89D8-068F-4041-AF73-B77DA99491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040" y="5430522"/>
                <a:ext cx="12059920" cy="566654"/>
              </a:xfrm>
              <a:prstGeom prst="rect">
                <a:avLst/>
              </a:prstGeom>
              <a:blipFill>
                <a:blip r:embed="rId3"/>
                <a:stretch>
                  <a:fillRect t="-8602" b="-53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图片 5">
            <a:extLst>
              <a:ext uri="{FF2B5EF4-FFF2-40B4-BE49-F238E27FC236}">
                <a16:creationId xmlns:a16="http://schemas.microsoft.com/office/drawing/2014/main" id="{43CAB580-46C7-4A07-9345-44EB59A605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4355" y="1799256"/>
            <a:ext cx="8491087" cy="1598847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DB9CDE9E-F97A-4ACD-80F6-C1F2B6EC8F7E}"/>
              </a:ext>
            </a:extLst>
          </p:cNvPr>
          <p:cNvSpPr/>
          <p:nvPr/>
        </p:nvSpPr>
        <p:spPr>
          <a:xfrm>
            <a:off x="5386137" y="1511644"/>
            <a:ext cx="44262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p[k]</a:t>
            </a:r>
            <a:r>
              <a:rPr lang="en-US" altLang="zh-CN" sz="2400" dirty="0"/>
              <a:t>: probability that </a:t>
            </a:r>
            <a:r>
              <a:rPr lang="en-US" altLang="zh-CN" sz="2400" dirty="0">
                <a:solidFill>
                  <a:srgbClr val="0070C0"/>
                </a:solidFill>
              </a:rPr>
              <a:t>k</a:t>
            </a:r>
            <a:r>
              <a:rPr lang="en-US" altLang="zh-CN" sz="2400" dirty="0"/>
              <a:t>-</a:t>
            </a:r>
            <a:r>
              <a:rPr lang="en-US" altLang="zh-CN" sz="2400" dirty="0" err="1"/>
              <a:t>th</a:t>
            </a:r>
            <a:r>
              <a:rPr lang="en-US" altLang="zh-CN" sz="2400" dirty="0"/>
              <a:t> bit is 1</a:t>
            </a:r>
            <a:endParaRPr lang="zh-CN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4A0E9BD8-735C-4BFD-9022-01FF51A5D6A7}"/>
                  </a:ext>
                </a:extLst>
              </p:cNvPr>
              <p:cNvSpPr/>
              <p:nvPr/>
            </p:nvSpPr>
            <p:spPr>
              <a:xfrm>
                <a:off x="6553200" y="3429000"/>
                <a:ext cx="4068934" cy="4959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altLang="zh-CN" sz="2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altLang="zh-CN" sz="2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j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altLang="zh-C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en-US" altLang="zh-CN" sz="2400" dirty="0">
                    <a:solidFill>
                      <a:srgbClr val="FF0000"/>
                    </a:solidFill>
                  </a:rPr>
                  <a:t> </a:t>
                </a:r>
                <a:r>
                  <a:rPr lang="en-US" altLang="zh-CN" sz="2400" dirty="0"/>
                  <a:t>: counter of bucket </a:t>
                </a:r>
                <a:r>
                  <a:rPr lang="en-US" altLang="zh-CN" sz="2400" dirty="0">
                    <a:solidFill>
                      <a:srgbClr val="FF0000"/>
                    </a:solidFill>
                  </a:rPr>
                  <a:t>(</a:t>
                </a:r>
                <a:r>
                  <a:rPr lang="en-US" altLang="zh-CN" sz="2400" dirty="0" err="1">
                    <a:solidFill>
                      <a:srgbClr val="FF0000"/>
                    </a:solidFill>
                  </a:rPr>
                  <a:t>i,j</a:t>
                </a:r>
                <a:r>
                  <a:rPr lang="en-US" altLang="zh-CN" sz="2400" dirty="0">
                    <a:solidFill>
                      <a:srgbClr val="FF0000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4A0E9BD8-735C-4BFD-9022-01FF51A5D6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3429000"/>
                <a:ext cx="4068934" cy="495905"/>
              </a:xfrm>
              <a:prstGeom prst="rect">
                <a:avLst/>
              </a:prstGeom>
              <a:blipFill>
                <a:blip r:embed="rId5"/>
                <a:stretch>
                  <a:fillRect l="-300" t="-9877" r="-1499" b="-1975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3073B8A1-0EA6-4AAF-96C8-1A2F3E7BD1F7}"/>
                  </a:ext>
                </a:extLst>
              </p:cNvPr>
              <p:cNvSpPr/>
              <p:nvPr/>
            </p:nvSpPr>
            <p:spPr>
              <a:xfrm>
                <a:off x="970711" y="3509823"/>
                <a:ext cx="3974934" cy="4959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altLang="zh-CN" sz="2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altLang="zh-CN" sz="2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j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altLang="zh-C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en-US" altLang="zh-CN" sz="2400" dirty="0"/>
                  <a:t>: counter of bucket </a:t>
                </a:r>
                <a:r>
                  <a:rPr lang="en-US" altLang="zh-CN" sz="2400" dirty="0">
                    <a:solidFill>
                      <a:srgbClr val="FF0000"/>
                    </a:solidFill>
                  </a:rPr>
                  <a:t>(</a:t>
                </a:r>
                <a:r>
                  <a:rPr lang="en-US" altLang="zh-CN" sz="2400" dirty="0" err="1">
                    <a:solidFill>
                      <a:srgbClr val="FF0000"/>
                    </a:solidFill>
                  </a:rPr>
                  <a:t>i,j</a:t>
                </a:r>
                <a:r>
                  <a:rPr lang="en-US" altLang="zh-CN" sz="2400" dirty="0">
                    <a:solidFill>
                      <a:srgbClr val="FF0000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3073B8A1-0EA6-4AAF-96C8-1A2F3E7BD1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711" y="3509823"/>
                <a:ext cx="3974934" cy="495905"/>
              </a:xfrm>
              <a:prstGeom prst="rect">
                <a:avLst/>
              </a:prstGeom>
              <a:blipFill>
                <a:blip r:embed="rId6"/>
                <a:stretch>
                  <a:fillRect l="-307" t="-9877" r="-1534" b="-209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7F820810-8D67-442E-929D-31ED0FCCBE4E}"/>
                  </a:ext>
                </a:extLst>
              </p:cNvPr>
              <p:cNvSpPr/>
              <p:nvPr/>
            </p:nvSpPr>
            <p:spPr>
              <a:xfrm>
                <a:off x="3959615" y="4359463"/>
                <a:ext cx="4515339" cy="7546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2400" dirty="0"/>
                  <a:t>random variable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2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altLang="zh-CN" sz="2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altLang="zh-CN" sz="2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j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altLang="zh-C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CN" sz="2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k</m:t>
                        </m:r>
                      </m:e>
                    </m:d>
                    <m:r>
                      <a:rPr lang="en-US" altLang="zh-CN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sz="2400"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sz="2400">
                                <a:latin typeface="Cambria Math" panose="02040503050406030204" pitchFamily="18" charset="0"/>
                              </a:rPr>
                              <m:t>i</m:t>
                            </m:r>
                            <m:r>
                              <a:rPr lang="en-US" altLang="zh-CN" sz="240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altLang="zh-CN" sz="2400">
                                <a:latin typeface="Cambria Math" panose="02040503050406030204" pitchFamily="18" charset="0"/>
                              </a:rPr>
                              <m:t>j</m:t>
                            </m:r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en-US" altLang="zh-CN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24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en-US" altLang="zh-CN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sz="2400"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sz="2400">
                                <a:latin typeface="Cambria Math" panose="02040503050406030204" pitchFamily="18" charset="0"/>
                              </a:rPr>
                              <m:t>i</m:t>
                            </m:r>
                            <m:r>
                              <a:rPr lang="en-US" altLang="zh-CN" sz="240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altLang="zh-CN" sz="2400">
                                <a:latin typeface="Cambria Math" panose="02040503050406030204" pitchFamily="18" charset="0"/>
                              </a:rPr>
                              <m:t>j</m:t>
                            </m:r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en-US" altLang="zh-CN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240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</m:den>
                    </m:f>
                    <m:r>
                      <a:rPr lang="en-US" altLang="zh-CN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7F820810-8D67-442E-929D-31ED0FCCBE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615" y="4359463"/>
                <a:ext cx="4515339" cy="754630"/>
              </a:xfrm>
              <a:prstGeom prst="rect">
                <a:avLst/>
              </a:prstGeom>
              <a:blipFill>
                <a:blip r:embed="rId7"/>
                <a:stretch>
                  <a:fillRect l="-216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直接箭头连接符 138">
            <a:extLst>
              <a:ext uri="{FF2B5EF4-FFF2-40B4-BE49-F238E27FC236}">
                <a16:creationId xmlns:a16="http://schemas.microsoft.com/office/drawing/2014/main" id="{B84C5A66-2C32-4820-8A01-DD92E81418A5}"/>
              </a:ext>
            </a:extLst>
          </p:cNvPr>
          <p:cNvCxnSpPr>
            <a:cxnSpLocks/>
          </p:cNvCxnSpPr>
          <p:nvPr/>
        </p:nvCxnSpPr>
        <p:spPr bwMode="auto">
          <a:xfrm>
            <a:off x="3840480" y="4005728"/>
            <a:ext cx="341376" cy="518146"/>
          </a:xfrm>
          <a:prstGeom prst="straightConnector1">
            <a:avLst/>
          </a:prstGeom>
          <a:noFill/>
          <a:ln w="63500" cap="flat" cmpd="sng" algn="ctr">
            <a:solidFill>
              <a:srgbClr val="C0504D"/>
            </a:solidFill>
            <a:prstDash val="solid"/>
            <a:headEnd type="none" w="med" len="me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extLst/>
        </p:spPr>
      </p:cxnSp>
      <p:cxnSp>
        <p:nvCxnSpPr>
          <p:cNvPr id="15" name="直接箭头连接符 138">
            <a:extLst>
              <a:ext uri="{FF2B5EF4-FFF2-40B4-BE49-F238E27FC236}">
                <a16:creationId xmlns:a16="http://schemas.microsoft.com/office/drawing/2014/main" id="{10F9F090-0828-434C-AF1B-04F0A5FFE46E}"/>
              </a:ext>
            </a:extLst>
          </p:cNvPr>
          <p:cNvCxnSpPr>
            <a:cxnSpLocks/>
          </p:cNvCxnSpPr>
          <p:nvPr/>
        </p:nvCxnSpPr>
        <p:spPr bwMode="auto">
          <a:xfrm flipH="1">
            <a:off x="6513097" y="3857515"/>
            <a:ext cx="441156" cy="666359"/>
          </a:xfrm>
          <a:prstGeom prst="straightConnector1">
            <a:avLst/>
          </a:prstGeom>
          <a:noFill/>
          <a:ln w="63500" cap="flat" cmpd="sng" algn="ctr">
            <a:solidFill>
              <a:srgbClr val="C0504D"/>
            </a:solidFill>
            <a:prstDash val="solid"/>
            <a:headEnd type="none" w="med" len="me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extLst/>
        </p:spPr>
      </p:cxnSp>
      <p:cxnSp>
        <p:nvCxnSpPr>
          <p:cNvPr id="18" name="直接箭头连接符 138">
            <a:extLst>
              <a:ext uri="{FF2B5EF4-FFF2-40B4-BE49-F238E27FC236}">
                <a16:creationId xmlns:a16="http://schemas.microsoft.com/office/drawing/2014/main" id="{64642122-D542-4967-AEF2-0E893669292C}"/>
              </a:ext>
            </a:extLst>
          </p:cNvPr>
          <p:cNvCxnSpPr>
            <a:cxnSpLocks/>
            <a:endCxn id="9" idx="0"/>
          </p:cNvCxnSpPr>
          <p:nvPr/>
        </p:nvCxnSpPr>
        <p:spPr bwMode="auto">
          <a:xfrm flipH="1">
            <a:off x="2958178" y="2891328"/>
            <a:ext cx="882302" cy="618495"/>
          </a:xfrm>
          <a:prstGeom prst="straightConnector1">
            <a:avLst/>
          </a:prstGeom>
          <a:noFill/>
          <a:ln w="63500" cap="flat" cmpd="sng" algn="ctr">
            <a:solidFill>
              <a:srgbClr val="C0504D"/>
            </a:solidFill>
            <a:prstDash val="solid"/>
            <a:headEnd type="none" w="med" len="me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extLst/>
        </p:spPr>
      </p:cxnSp>
      <p:cxnSp>
        <p:nvCxnSpPr>
          <p:cNvPr id="26" name="直接箭头连接符 138">
            <a:extLst>
              <a:ext uri="{FF2B5EF4-FFF2-40B4-BE49-F238E27FC236}">
                <a16:creationId xmlns:a16="http://schemas.microsoft.com/office/drawing/2014/main" id="{3435E4DB-514B-467C-988D-0061984A4062}"/>
              </a:ext>
            </a:extLst>
          </p:cNvPr>
          <p:cNvCxnSpPr>
            <a:cxnSpLocks/>
          </p:cNvCxnSpPr>
          <p:nvPr/>
        </p:nvCxnSpPr>
        <p:spPr bwMode="auto">
          <a:xfrm>
            <a:off x="6553201" y="2891328"/>
            <a:ext cx="401052" cy="588834"/>
          </a:xfrm>
          <a:prstGeom prst="straightConnector1">
            <a:avLst/>
          </a:prstGeom>
          <a:noFill/>
          <a:ln w="63500" cap="flat" cmpd="sng" algn="ctr">
            <a:solidFill>
              <a:srgbClr val="C0504D"/>
            </a:solidFill>
            <a:prstDash val="solid"/>
            <a:headEnd type="none" w="med" len="me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extLst/>
        </p:spPr>
      </p:cxnSp>
      <p:cxnSp>
        <p:nvCxnSpPr>
          <p:cNvPr id="16" name="直接箭头连接符 138">
            <a:extLst>
              <a:ext uri="{FF2B5EF4-FFF2-40B4-BE49-F238E27FC236}">
                <a16:creationId xmlns:a16="http://schemas.microsoft.com/office/drawing/2014/main" id="{927298D6-1546-4C94-893C-6D4061343B93}"/>
              </a:ext>
            </a:extLst>
          </p:cNvPr>
          <p:cNvCxnSpPr>
            <a:cxnSpLocks/>
          </p:cNvCxnSpPr>
          <p:nvPr/>
        </p:nvCxnSpPr>
        <p:spPr bwMode="auto">
          <a:xfrm flipH="1">
            <a:off x="5701403" y="4949842"/>
            <a:ext cx="738726" cy="473802"/>
          </a:xfrm>
          <a:prstGeom prst="straightConnector1">
            <a:avLst/>
          </a:prstGeom>
          <a:ln w="63500">
            <a:headEnd type="none" w="med" len="med"/>
            <a:tailEnd type="arrow"/>
          </a:ln>
          <a:ex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" name="直接箭头连接符 138">
            <a:extLst>
              <a:ext uri="{FF2B5EF4-FFF2-40B4-BE49-F238E27FC236}">
                <a16:creationId xmlns:a16="http://schemas.microsoft.com/office/drawing/2014/main" id="{2CE4DAEE-0651-4973-AB9F-F0F8B09E526F}"/>
              </a:ext>
            </a:extLst>
          </p:cNvPr>
          <p:cNvCxnSpPr>
            <a:cxnSpLocks/>
            <a:stCxn id="7" idx="2"/>
          </p:cNvCxnSpPr>
          <p:nvPr/>
        </p:nvCxnSpPr>
        <p:spPr bwMode="auto">
          <a:xfrm>
            <a:off x="7599243" y="1973309"/>
            <a:ext cx="4206580" cy="3552420"/>
          </a:xfrm>
          <a:prstGeom prst="straightConnector1">
            <a:avLst/>
          </a:prstGeom>
          <a:ln w="63500">
            <a:headEnd type="none" w="med" len="med"/>
            <a:tailEnd type="arrow"/>
          </a:ln>
          <a:ex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2857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07D98F-6608-43D8-A463-DA64516B9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Build Conflict Model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CF25B8F-5521-475A-812D-3E4F61B36E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14" name="TextBox 38">
            <a:extLst>
              <a:ext uri="{FF2B5EF4-FFF2-40B4-BE49-F238E27FC236}">
                <a16:creationId xmlns:a16="http://schemas.microsoft.com/office/drawing/2014/main" id="{4739066F-DC1A-4E65-AC6C-7CFF4032E757}"/>
              </a:ext>
            </a:extLst>
          </p:cNvPr>
          <p:cNvSpPr txBox="1"/>
          <p:nvPr/>
        </p:nvSpPr>
        <p:spPr>
          <a:xfrm>
            <a:off x="5000250" y="4640596"/>
            <a:ext cx="2844799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noProof="0" dirty="0">
                <a:solidFill>
                  <a:schemeClr val="bg1">
                    <a:lumMod val="65000"/>
                  </a:schemeClr>
                </a:solidFill>
                <a:latin typeface="Arial"/>
              </a:rPr>
              <a:t>Network </a:t>
            </a:r>
            <a:r>
              <a:rPr kumimoji="0" lang="en-US" altLang="zh-CN" sz="2400" b="0" i="0" u="none" strike="noStrike" kern="1200" cap="none" spc="0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queries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TextBox 38">
            <a:extLst>
              <a:ext uri="{FF2B5EF4-FFF2-40B4-BE49-F238E27FC236}">
                <a16:creationId xmlns:a16="http://schemas.microsoft.com/office/drawing/2014/main" id="{1EB99F86-0D13-48AE-9277-69D89A617B58}"/>
              </a:ext>
            </a:extLst>
          </p:cNvPr>
          <p:cNvSpPr txBox="1"/>
          <p:nvPr/>
        </p:nvSpPr>
        <p:spPr>
          <a:xfrm>
            <a:off x="7655551" y="2921742"/>
            <a:ext cx="2504449" cy="46166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Conflict</a:t>
            </a:r>
            <a:r>
              <a:rPr kumimoji="0" lang="en-US" altLang="zh-CN" sz="2400" b="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lang="en-US" altLang="zh-CN" sz="2400" dirty="0">
                <a:solidFill>
                  <a:schemeClr val="bg1"/>
                </a:solidFill>
                <a:latin typeface="Arial"/>
              </a:rPr>
              <a:t>model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</a:endParaRPr>
          </a:p>
        </p:txBody>
      </p:sp>
      <p:cxnSp>
        <p:nvCxnSpPr>
          <p:cNvPr id="17" name="直接箭头连接符 138">
            <a:extLst>
              <a:ext uri="{FF2B5EF4-FFF2-40B4-BE49-F238E27FC236}">
                <a16:creationId xmlns:a16="http://schemas.microsoft.com/office/drawing/2014/main" id="{41EA9DCB-762E-487B-9A31-0F4C3E910F96}"/>
              </a:ext>
            </a:extLst>
          </p:cNvPr>
          <p:cNvCxnSpPr>
            <a:cxnSpLocks/>
            <a:endCxn id="16" idx="1"/>
          </p:cNvCxnSpPr>
          <p:nvPr/>
        </p:nvCxnSpPr>
        <p:spPr bwMode="auto">
          <a:xfrm>
            <a:off x="4283649" y="3136259"/>
            <a:ext cx="3371902" cy="16316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直接箭头连接符 138">
            <a:extLst>
              <a:ext uri="{FF2B5EF4-FFF2-40B4-BE49-F238E27FC236}">
                <a16:creationId xmlns:a16="http://schemas.microsoft.com/office/drawing/2014/main" id="{C69613DC-A4D2-470C-876C-21DE87824B2B}"/>
              </a:ext>
            </a:extLst>
          </p:cNvPr>
          <p:cNvCxnSpPr>
            <a:cxnSpLocks/>
          </p:cNvCxnSpPr>
          <p:nvPr/>
        </p:nvCxnSpPr>
        <p:spPr bwMode="auto">
          <a:xfrm>
            <a:off x="4155504" y="3577239"/>
            <a:ext cx="1284438" cy="95624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直接箭头连接符 138">
            <a:extLst>
              <a:ext uri="{FF2B5EF4-FFF2-40B4-BE49-F238E27FC236}">
                <a16:creationId xmlns:a16="http://schemas.microsoft.com/office/drawing/2014/main" id="{853BD211-E235-46D6-96FA-7F57DE8BCA2A}"/>
              </a:ext>
            </a:extLst>
          </p:cNvPr>
          <p:cNvCxnSpPr>
            <a:cxnSpLocks/>
          </p:cNvCxnSpPr>
          <p:nvPr/>
        </p:nvCxnSpPr>
        <p:spPr bwMode="auto">
          <a:xfrm flipH="1">
            <a:off x="7457504" y="3547175"/>
            <a:ext cx="1290320" cy="986309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8" name="矩形 87">
            <a:extLst>
              <a:ext uri="{FF2B5EF4-FFF2-40B4-BE49-F238E27FC236}">
                <a16:creationId xmlns:a16="http://schemas.microsoft.com/office/drawing/2014/main" id="{250A1EF9-FBE9-4370-A051-872887F6E9A5}"/>
              </a:ext>
            </a:extLst>
          </p:cNvPr>
          <p:cNvSpPr/>
          <p:nvPr/>
        </p:nvSpPr>
        <p:spPr bwMode="auto">
          <a:xfrm>
            <a:off x="4283649" y="2217005"/>
            <a:ext cx="1926471" cy="783459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Main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Theorem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89" name="矩形 88">
            <a:extLst>
              <a:ext uri="{FF2B5EF4-FFF2-40B4-BE49-F238E27FC236}">
                <a16:creationId xmlns:a16="http://schemas.microsoft.com/office/drawing/2014/main" id="{D3747D39-C388-4679-9656-6EA4B02A331A}"/>
              </a:ext>
            </a:extLst>
          </p:cNvPr>
          <p:cNvSpPr/>
          <p:nvPr/>
        </p:nvSpPr>
        <p:spPr bwMode="auto">
          <a:xfrm>
            <a:off x="1798508" y="1479919"/>
            <a:ext cx="1926470" cy="3898161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Multi-level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400" dirty="0">
                <a:solidFill>
                  <a:schemeClr val="bg1"/>
                </a:solidFill>
                <a:latin typeface="Arial" charset="0"/>
              </a:rPr>
              <a:t>Sketch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grpSp>
        <p:nvGrpSpPr>
          <p:cNvPr id="90" name="组合 89">
            <a:extLst>
              <a:ext uri="{FF2B5EF4-FFF2-40B4-BE49-F238E27FC236}">
                <a16:creationId xmlns:a16="http://schemas.microsoft.com/office/drawing/2014/main" id="{F56773C6-EF68-48A0-BB85-C90265C9F3D6}"/>
              </a:ext>
            </a:extLst>
          </p:cNvPr>
          <p:cNvGrpSpPr/>
          <p:nvPr/>
        </p:nvGrpSpPr>
        <p:grpSpPr>
          <a:xfrm>
            <a:off x="2122646" y="2280958"/>
            <a:ext cx="1279671" cy="3014326"/>
            <a:chOff x="1986113" y="2113935"/>
            <a:chExt cx="1279671" cy="3014326"/>
          </a:xfrm>
        </p:grpSpPr>
        <p:grpSp>
          <p:nvGrpSpPr>
            <p:cNvPr id="91" name="组合 90">
              <a:extLst>
                <a:ext uri="{FF2B5EF4-FFF2-40B4-BE49-F238E27FC236}">
                  <a16:creationId xmlns:a16="http://schemas.microsoft.com/office/drawing/2014/main" id="{9D3725C3-25C2-4FD1-BD0C-71EFA446F9AD}"/>
                </a:ext>
              </a:extLst>
            </p:cNvPr>
            <p:cNvGrpSpPr/>
            <p:nvPr/>
          </p:nvGrpSpPr>
          <p:grpSpPr>
            <a:xfrm>
              <a:off x="1986116" y="2113935"/>
              <a:ext cx="1278195" cy="514966"/>
              <a:chOff x="1986116" y="2113934"/>
              <a:chExt cx="1278195" cy="825911"/>
            </a:xfrm>
          </p:grpSpPr>
          <p:grpSp>
            <p:nvGrpSpPr>
              <p:cNvPr id="144" name="组合 143">
                <a:extLst>
                  <a:ext uri="{FF2B5EF4-FFF2-40B4-BE49-F238E27FC236}">
                    <a16:creationId xmlns:a16="http://schemas.microsoft.com/office/drawing/2014/main" id="{0550AFD3-E194-4235-B33A-69D375DCB0B5}"/>
                  </a:ext>
                </a:extLst>
              </p:cNvPr>
              <p:cNvGrpSpPr/>
              <p:nvPr/>
            </p:nvGrpSpPr>
            <p:grpSpPr>
              <a:xfrm>
                <a:off x="1986116" y="2113934"/>
                <a:ext cx="1278195" cy="412956"/>
                <a:chOff x="1986116" y="2113934"/>
                <a:chExt cx="1278195" cy="412956"/>
              </a:xfrm>
            </p:grpSpPr>
            <p:sp>
              <p:nvSpPr>
                <p:cNvPr id="151" name="矩形 150">
                  <a:extLst>
                    <a:ext uri="{FF2B5EF4-FFF2-40B4-BE49-F238E27FC236}">
                      <a16:creationId xmlns:a16="http://schemas.microsoft.com/office/drawing/2014/main" id="{8C62E308-FA7D-4F2F-8498-B6CBC7D1FB16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52" name="矩形 151">
                  <a:extLst>
                    <a:ext uri="{FF2B5EF4-FFF2-40B4-BE49-F238E27FC236}">
                      <a16:creationId xmlns:a16="http://schemas.microsoft.com/office/drawing/2014/main" id="{1FFA7E46-A8CC-4CBF-815B-677445FD46EF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53" name="矩形 152">
                  <a:extLst>
                    <a:ext uri="{FF2B5EF4-FFF2-40B4-BE49-F238E27FC236}">
                      <a16:creationId xmlns:a16="http://schemas.microsoft.com/office/drawing/2014/main" id="{635BB0F4-A995-46D4-955D-BF4D5F93FDC0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54" name="矩形 153">
                  <a:extLst>
                    <a:ext uri="{FF2B5EF4-FFF2-40B4-BE49-F238E27FC236}">
                      <a16:creationId xmlns:a16="http://schemas.microsoft.com/office/drawing/2014/main" id="{1A7FD0C9-D7E0-429F-AB27-454C65A9A70D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55" name="矩形 154">
                  <a:extLst>
                    <a:ext uri="{FF2B5EF4-FFF2-40B4-BE49-F238E27FC236}">
                      <a16:creationId xmlns:a16="http://schemas.microsoft.com/office/drawing/2014/main" id="{5A81FCC9-D198-4BA2-8EDB-3B81BE1D26D9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145" name="组合 144">
                <a:extLst>
                  <a:ext uri="{FF2B5EF4-FFF2-40B4-BE49-F238E27FC236}">
                    <a16:creationId xmlns:a16="http://schemas.microsoft.com/office/drawing/2014/main" id="{A716E486-56A9-4E26-AB8B-2E3141245FD1}"/>
                  </a:ext>
                </a:extLst>
              </p:cNvPr>
              <p:cNvGrpSpPr/>
              <p:nvPr/>
            </p:nvGrpSpPr>
            <p:grpSpPr>
              <a:xfrm>
                <a:off x="1986116" y="2526889"/>
                <a:ext cx="1278195" cy="412956"/>
                <a:chOff x="1986116" y="2113934"/>
                <a:chExt cx="1278195" cy="412956"/>
              </a:xfrm>
            </p:grpSpPr>
            <p:sp>
              <p:nvSpPr>
                <p:cNvPr id="146" name="矩形 145">
                  <a:extLst>
                    <a:ext uri="{FF2B5EF4-FFF2-40B4-BE49-F238E27FC236}">
                      <a16:creationId xmlns:a16="http://schemas.microsoft.com/office/drawing/2014/main" id="{29119BCA-6996-493D-9731-B0E4ACC71D4E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47" name="矩形 146">
                  <a:extLst>
                    <a:ext uri="{FF2B5EF4-FFF2-40B4-BE49-F238E27FC236}">
                      <a16:creationId xmlns:a16="http://schemas.microsoft.com/office/drawing/2014/main" id="{2C28B4CF-FE8B-4599-BB6D-1B56716CAF2A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48" name="矩形 147">
                  <a:extLst>
                    <a:ext uri="{FF2B5EF4-FFF2-40B4-BE49-F238E27FC236}">
                      <a16:creationId xmlns:a16="http://schemas.microsoft.com/office/drawing/2014/main" id="{C3F2F89B-CB13-4093-A001-DB776465EB7C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49" name="矩形 148">
                  <a:extLst>
                    <a:ext uri="{FF2B5EF4-FFF2-40B4-BE49-F238E27FC236}">
                      <a16:creationId xmlns:a16="http://schemas.microsoft.com/office/drawing/2014/main" id="{404928C2-D860-4C65-A87F-482E9AABF90B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50" name="矩形 149">
                  <a:extLst>
                    <a:ext uri="{FF2B5EF4-FFF2-40B4-BE49-F238E27FC236}">
                      <a16:creationId xmlns:a16="http://schemas.microsoft.com/office/drawing/2014/main" id="{5A02C651-FF02-4E6D-B1C9-2B8F24781275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</p:grpSp>
        <p:grpSp>
          <p:nvGrpSpPr>
            <p:cNvPr id="92" name="组合 91">
              <a:extLst>
                <a:ext uri="{FF2B5EF4-FFF2-40B4-BE49-F238E27FC236}">
                  <a16:creationId xmlns:a16="http://schemas.microsoft.com/office/drawing/2014/main" id="{0F8888C2-216E-4044-8814-0BA5CD5D13BE}"/>
                </a:ext>
              </a:extLst>
            </p:cNvPr>
            <p:cNvGrpSpPr/>
            <p:nvPr/>
          </p:nvGrpSpPr>
          <p:grpSpPr>
            <a:xfrm>
              <a:off x="1986115" y="2738775"/>
              <a:ext cx="1278195" cy="514966"/>
              <a:chOff x="1986116" y="2113934"/>
              <a:chExt cx="1278195" cy="825911"/>
            </a:xfrm>
          </p:grpSpPr>
          <p:grpSp>
            <p:nvGrpSpPr>
              <p:cNvPr id="132" name="组合 131">
                <a:extLst>
                  <a:ext uri="{FF2B5EF4-FFF2-40B4-BE49-F238E27FC236}">
                    <a16:creationId xmlns:a16="http://schemas.microsoft.com/office/drawing/2014/main" id="{A07FEA61-4CCE-42F9-A1BE-D7416F1D1170}"/>
                  </a:ext>
                </a:extLst>
              </p:cNvPr>
              <p:cNvGrpSpPr/>
              <p:nvPr/>
            </p:nvGrpSpPr>
            <p:grpSpPr>
              <a:xfrm>
                <a:off x="1986116" y="2113934"/>
                <a:ext cx="1278195" cy="412956"/>
                <a:chOff x="1986116" y="2113934"/>
                <a:chExt cx="1278195" cy="412956"/>
              </a:xfrm>
            </p:grpSpPr>
            <p:sp>
              <p:nvSpPr>
                <p:cNvPr id="139" name="矩形 138">
                  <a:extLst>
                    <a:ext uri="{FF2B5EF4-FFF2-40B4-BE49-F238E27FC236}">
                      <a16:creationId xmlns:a16="http://schemas.microsoft.com/office/drawing/2014/main" id="{F0CB4604-CB0B-42DD-91B9-7D4278695B98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40" name="矩形 139">
                  <a:extLst>
                    <a:ext uri="{FF2B5EF4-FFF2-40B4-BE49-F238E27FC236}">
                      <a16:creationId xmlns:a16="http://schemas.microsoft.com/office/drawing/2014/main" id="{1DE5DE59-16C1-44A1-B08D-AD263E8B2DE9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41" name="矩形 140">
                  <a:extLst>
                    <a:ext uri="{FF2B5EF4-FFF2-40B4-BE49-F238E27FC236}">
                      <a16:creationId xmlns:a16="http://schemas.microsoft.com/office/drawing/2014/main" id="{2406D97A-3227-4E5B-9D87-AFBEDBB2F5D0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42" name="矩形 141">
                  <a:extLst>
                    <a:ext uri="{FF2B5EF4-FFF2-40B4-BE49-F238E27FC236}">
                      <a16:creationId xmlns:a16="http://schemas.microsoft.com/office/drawing/2014/main" id="{4FA8CAF9-88E9-4ADF-9B0D-E79049C92EFD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43" name="矩形 142">
                  <a:extLst>
                    <a:ext uri="{FF2B5EF4-FFF2-40B4-BE49-F238E27FC236}">
                      <a16:creationId xmlns:a16="http://schemas.microsoft.com/office/drawing/2014/main" id="{251DD9F4-32C6-4024-B183-F7E49ADBFBCB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133" name="组合 132">
                <a:extLst>
                  <a:ext uri="{FF2B5EF4-FFF2-40B4-BE49-F238E27FC236}">
                    <a16:creationId xmlns:a16="http://schemas.microsoft.com/office/drawing/2014/main" id="{B6D5CD89-046C-4F40-A386-43DD5475CD0E}"/>
                  </a:ext>
                </a:extLst>
              </p:cNvPr>
              <p:cNvGrpSpPr/>
              <p:nvPr/>
            </p:nvGrpSpPr>
            <p:grpSpPr>
              <a:xfrm>
                <a:off x="1986116" y="2526889"/>
                <a:ext cx="1278195" cy="412956"/>
                <a:chOff x="1986116" y="2113934"/>
                <a:chExt cx="1278195" cy="412956"/>
              </a:xfrm>
            </p:grpSpPr>
            <p:sp>
              <p:nvSpPr>
                <p:cNvPr id="134" name="矩形 133">
                  <a:extLst>
                    <a:ext uri="{FF2B5EF4-FFF2-40B4-BE49-F238E27FC236}">
                      <a16:creationId xmlns:a16="http://schemas.microsoft.com/office/drawing/2014/main" id="{3374816C-51BA-4CC6-AB8F-5E42DB007706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35" name="矩形 134">
                  <a:extLst>
                    <a:ext uri="{FF2B5EF4-FFF2-40B4-BE49-F238E27FC236}">
                      <a16:creationId xmlns:a16="http://schemas.microsoft.com/office/drawing/2014/main" id="{7210289E-322E-47B6-B2D1-38AA7ED121BE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36" name="矩形 135">
                  <a:extLst>
                    <a:ext uri="{FF2B5EF4-FFF2-40B4-BE49-F238E27FC236}">
                      <a16:creationId xmlns:a16="http://schemas.microsoft.com/office/drawing/2014/main" id="{B0B205C0-0608-473A-A44A-09F4BFD5FA0B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37" name="矩形 136">
                  <a:extLst>
                    <a:ext uri="{FF2B5EF4-FFF2-40B4-BE49-F238E27FC236}">
                      <a16:creationId xmlns:a16="http://schemas.microsoft.com/office/drawing/2014/main" id="{86E83B32-5D05-43B4-81C3-A69FEBB63E63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38" name="矩形 137">
                  <a:extLst>
                    <a:ext uri="{FF2B5EF4-FFF2-40B4-BE49-F238E27FC236}">
                      <a16:creationId xmlns:a16="http://schemas.microsoft.com/office/drawing/2014/main" id="{0CE057AA-7BB5-4C69-9245-81E315B9F128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</p:grpSp>
        <p:grpSp>
          <p:nvGrpSpPr>
            <p:cNvPr id="93" name="组合 92">
              <a:extLst>
                <a:ext uri="{FF2B5EF4-FFF2-40B4-BE49-F238E27FC236}">
                  <a16:creationId xmlns:a16="http://schemas.microsoft.com/office/drawing/2014/main" id="{2A7ABC9D-4C1A-4338-A612-D86744FCD4E9}"/>
                </a:ext>
              </a:extLst>
            </p:cNvPr>
            <p:cNvGrpSpPr/>
            <p:nvPr/>
          </p:nvGrpSpPr>
          <p:grpSpPr>
            <a:xfrm>
              <a:off x="1987589" y="3363615"/>
              <a:ext cx="1278195" cy="514966"/>
              <a:chOff x="1986116" y="2113934"/>
              <a:chExt cx="1278195" cy="825911"/>
            </a:xfrm>
          </p:grpSpPr>
          <p:grpSp>
            <p:nvGrpSpPr>
              <p:cNvPr id="120" name="组合 119">
                <a:extLst>
                  <a:ext uri="{FF2B5EF4-FFF2-40B4-BE49-F238E27FC236}">
                    <a16:creationId xmlns:a16="http://schemas.microsoft.com/office/drawing/2014/main" id="{249E8E7B-E22B-4463-808B-538A363341E1}"/>
                  </a:ext>
                </a:extLst>
              </p:cNvPr>
              <p:cNvGrpSpPr/>
              <p:nvPr/>
            </p:nvGrpSpPr>
            <p:grpSpPr>
              <a:xfrm>
                <a:off x="1986116" y="2113934"/>
                <a:ext cx="1278195" cy="412956"/>
                <a:chOff x="1986116" y="2113934"/>
                <a:chExt cx="1278195" cy="412956"/>
              </a:xfrm>
            </p:grpSpPr>
            <p:sp>
              <p:nvSpPr>
                <p:cNvPr id="127" name="矩形 126">
                  <a:extLst>
                    <a:ext uri="{FF2B5EF4-FFF2-40B4-BE49-F238E27FC236}">
                      <a16:creationId xmlns:a16="http://schemas.microsoft.com/office/drawing/2014/main" id="{80A4B19A-2E26-4E42-B213-A0F55D6DD7BF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28" name="矩形 127">
                  <a:extLst>
                    <a:ext uri="{FF2B5EF4-FFF2-40B4-BE49-F238E27FC236}">
                      <a16:creationId xmlns:a16="http://schemas.microsoft.com/office/drawing/2014/main" id="{0D31B1BF-3B8E-42BE-AD2F-5C50ACDD4CE7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29" name="矩形 128">
                  <a:extLst>
                    <a:ext uri="{FF2B5EF4-FFF2-40B4-BE49-F238E27FC236}">
                      <a16:creationId xmlns:a16="http://schemas.microsoft.com/office/drawing/2014/main" id="{D05ACFCE-BC3F-4211-BA04-60F19E29E49C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30" name="矩形 129">
                  <a:extLst>
                    <a:ext uri="{FF2B5EF4-FFF2-40B4-BE49-F238E27FC236}">
                      <a16:creationId xmlns:a16="http://schemas.microsoft.com/office/drawing/2014/main" id="{FCD5AD68-0A9B-4A61-9243-4A69053E6CE6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31" name="矩形 130">
                  <a:extLst>
                    <a:ext uri="{FF2B5EF4-FFF2-40B4-BE49-F238E27FC236}">
                      <a16:creationId xmlns:a16="http://schemas.microsoft.com/office/drawing/2014/main" id="{1C70149E-AB28-4871-B747-EFB0E3A7B015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121" name="组合 120">
                <a:extLst>
                  <a:ext uri="{FF2B5EF4-FFF2-40B4-BE49-F238E27FC236}">
                    <a16:creationId xmlns:a16="http://schemas.microsoft.com/office/drawing/2014/main" id="{691CC33A-1D37-4C51-B502-93062E316732}"/>
                  </a:ext>
                </a:extLst>
              </p:cNvPr>
              <p:cNvGrpSpPr/>
              <p:nvPr/>
            </p:nvGrpSpPr>
            <p:grpSpPr>
              <a:xfrm>
                <a:off x="1986116" y="2526889"/>
                <a:ext cx="1278195" cy="412956"/>
                <a:chOff x="1986116" y="2113934"/>
                <a:chExt cx="1278195" cy="412956"/>
              </a:xfrm>
            </p:grpSpPr>
            <p:sp>
              <p:nvSpPr>
                <p:cNvPr id="122" name="矩形 121">
                  <a:extLst>
                    <a:ext uri="{FF2B5EF4-FFF2-40B4-BE49-F238E27FC236}">
                      <a16:creationId xmlns:a16="http://schemas.microsoft.com/office/drawing/2014/main" id="{9519C9B3-C611-4782-8834-E40CF0C8090B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23" name="矩形 122">
                  <a:extLst>
                    <a:ext uri="{FF2B5EF4-FFF2-40B4-BE49-F238E27FC236}">
                      <a16:creationId xmlns:a16="http://schemas.microsoft.com/office/drawing/2014/main" id="{9B267374-813E-44C0-9446-EE1FF941DA00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24" name="矩形 123">
                  <a:extLst>
                    <a:ext uri="{FF2B5EF4-FFF2-40B4-BE49-F238E27FC236}">
                      <a16:creationId xmlns:a16="http://schemas.microsoft.com/office/drawing/2014/main" id="{02CB9FEB-4B13-4650-B2BE-88BDDC670941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25" name="矩形 124">
                  <a:extLst>
                    <a:ext uri="{FF2B5EF4-FFF2-40B4-BE49-F238E27FC236}">
                      <a16:creationId xmlns:a16="http://schemas.microsoft.com/office/drawing/2014/main" id="{BB542DF2-90E8-4C0F-98D5-39F7C6742C6A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26" name="矩形 125">
                  <a:extLst>
                    <a:ext uri="{FF2B5EF4-FFF2-40B4-BE49-F238E27FC236}">
                      <a16:creationId xmlns:a16="http://schemas.microsoft.com/office/drawing/2014/main" id="{45A69510-5A61-4A85-B16A-885D811F4A1F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</p:grpSp>
        <p:grpSp>
          <p:nvGrpSpPr>
            <p:cNvPr id="94" name="组合 93">
              <a:extLst>
                <a:ext uri="{FF2B5EF4-FFF2-40B4-BE49-F238E27FC236}">
                  <a16:creationId xmlns:a16="http://schemas.microsoft.com/office/drawing/2014/main" id="{0B92AEF0-706B-4AB2-9F7C-F3B999F2D7C1}"/>
                </a:ext>
              </a:extLst>
            </p:cNvPr>
            <p:cNvGrpSpPr/>
            <p:nvPr/>
          </p:nvGrpSpPr>
          <p:grpSpPr>
            <a:xfrm>
              <a:off x="1986114" y="3988455"/>
              <a:ext cx="1278195" cy="514966"/>
              <a:chOff x="1986116" y="2113934"/>
              <a:chExt cx="1278195" cy="825911"/>
            </a:xfrm>
          </p:grpSpPr>
          <p:grpSp>
            <p:nvGrpSpPr>
              <p:cNvPr id="108" name="组合 107">
                <a:extLst>
                  <a:ext uri="{FF2B5EF4-FFF2-40B4-BE49-F238E27FC236}">
                    <a16:creationId xmlns:a16="http://schemas.microsoft.com/office/drawing/2014/main" id="{05BDBC29-524D-45DB-AD78-750561085A07}"/>
                  </a:ext>
                </a:extLst>
              </p:cNvPr>
              <p:cNvGrpSpPr/>
              <p:nvPr/>
            </p:nvGrpSpPr>
            <p:grpSpPr>
              <a:xfrm>
                <a:off x="1986116" y="2113934"/>
                <a:ext cx="1278195" cy="412956"/>
                <a:chOff x="1986116" y="2113934"/>
                <a:chExt cx="1278195" cy="412956"/>
              </a:xfrm>
            </p:grpSpPr>
            <p:sp>
              <p:nvSpPr>
                <p:cNvPr id="115" name="矩形 114">
                  <a:extLst>
                    <a:ext uri="{FF2B5EF4-FFF2-40B4-BE49-F238E27FC236}">
                      <a16:creationId xmlns:a16="http://schemas.microsoft.com/office/drawing/2014/main" id="{AEBA47A5-603C-453A-9162-B741A72D0106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16" name="矩形 115">
                  <a:extLst>
                    <a:ext uri="{FF2B5EF4-FFF2-40B4-BE49-F238E27FC236}">
                      <a16:creationId xmlns:a16="http://schemas.microsoft.com/office/drawing/2014/main" id="{22F5AF4E-0A85-4880-998B-DA6ADE377FD4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17" name="矩形 116">
                  <a:extLst>
                    <a:ext uri="{FF2B5EF4-FFF2-40B4-BE49-F238E27FC236}">
                      <a16:creationId xmlns:a16="http://schemas.microsoft.com/office/drawing/2014/main" id="{F0772795-38D5-4639-9A63-97ACF06EED6F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18" name="矩形 117">
                  <a:extLst>
                    <a:ext uri="{FF2B5EF4-FFF2-40B4-BE49-F238E27FC236}">
                      <a16:creationId xmlns:a16="http://schemas.microsoft.com/office/drawing/2014/main" id="{E146A571-9EF8-4431-9AA1-1B751EFD1F6E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19" name="矩形 118">
                  <a:extLst>
                    <a:ext uri="{FF2B5EF4-FFF2-40B4-BE49-F238E27FC236}">
                      <a16:creationId xmlns:a16="http://schemas.microsoft.com/office/drawing/2014/main" id="{D51196C2-BF10-490C-B19F-C6E1B9A6FB79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109" name="组合 108">
                <a:extLst>
                  <a:ext uri="{FF2B5EF4-FFF2-40B4-BE49-F238E27FC236}">
                    <a16:creationId xmlns:a16="http://schemas.microsoft.com/office/drawing/2014/main" id="{7A51F185-082A-49E3-86E8-1AFF394488E5}"/>
                  </a:ext>
                </a:extLst>
              </p:cNvPr>
              <p:cNvGrpSpPr/>
              <p:nvPr/>
            </p:nvGrpSpPr>
            <p:grpSpPr>
              <a:xfrm>
                <a:off x="1986116" y="2526889"/>
                <a:ext cx="1278195" cy="412956"/>
                <a:chOff x="1986116" y="2113934"/>
                <a:chExt cx="1278195" cy="412956"/>
              </a:xfrm>
            </p:grpSpPr>
            <p:sp>
              <p:nvSpPr>
                <p:cNvPr id="110" name="矩形 109">
                  <a:extLst>
                    <a:ext uri="{FF2B5EF4-FFF2-40B4-BE49-F238E27FC236}">
                      <a16:creationId xmlns:a16="http://schemas.microsoft.com/office/drawing/2014/main" id="{3C7DF4A2-BD90-4055-BFD7-02B2E7437560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11" name="矩形 110">
                  <a:extLst>
                    <a:ext uri="{FF2B5EF4-FFF2-40B4-BE49-F238E27FC236}">
                      <a16:creationId xmlns:a16="http://schemas.microsoft.com/office/drawing/2014/main" id="{EF0CBFE4-C2C2-4880-85FF-71DC33C35DB0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12" name="矩形 111">
                  <a:extLst>
                    <a:ext uri="{FF2B5EF4-FFF2-40B4-BE49-F238E27FC236}">
                      <a16:creationId xmlns:a16="http://schemas.microsoft.com/office/drawing/2014/main" id="{4DFB6E0C-0095-478B-8E06-5B51B9C88FB3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13" name="矩形 112">
                  <a:extLst>
                    <a:ext uri="{FF2B5EF4-FFF2-40B4-BE49-F238E27FC236}">
                      <a16:creationId xmlns:a16="http://schemas.microsoft.com/office/drawing/2014/main" id="{E0A11F5F-37A9-4BE2-8C07-74775CE2EDC6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14" name="矩形 113">
                  <a:extLst>
                    <a:ext uri="{FF2B5EF4-FFF2-40B4-BE49-F238E27FC236}">
                      <a16:creationId xmlns:a16="http://schemas.microsoft.com/office/drawing/2014/main" id="{CE375552-17DD-4A6C-892C-4A01F1379EBF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</p:grpSp>
        <p:grpSp>
          <p:nvGrpSpPr>
            <p:cNvPr id="95" name="组合 94">
              <a:extLst>
                <a:ext uri="{FF2B5EF4-FFF2-40B4-BE49-F238E27FC236}">
                  <a16:creationId xmlns:a16="http://schemas.microsoft.com/office/drawing/2014/main" id="{264FA736-EA69-4BFD-80CD-E47B1B73BC13}"/>
                </a:ext>
              </a:extLst>
            </p:cNvPr>
            <p:cNvGrpSpPr/>
            <p:nvPr/>
          </p:nvGrpSpPr>
          <p:grpSpPr>
            <a:xfrm>
              <a:off x="1986113" y="4613295"/>
              <a:ext cx="1278195" cy="514966"/>
              <a:chOff x="1986116" y="2113934"/>
              <a:chExt cx="1278195" cy="825911"/>
            </a:xfrm>
          </p:grpSpPr>
          <p:grpSp>
            <p:nvGrpSpPr>
              <p:cNvPr id="96" name="组合 95">
                <a:extLst>
                  <a:ext uri="{FF2B5EF4-FFF2-40B4-BE49-F238E27FC236}">
                    <a16:creationId xmlns:a16="http://schemas.microsoft.com/office/drawing/2014/main" id="{1A6D68E2-D831-4755-841B-71E19706E1B5}"/>
                  </a:ext>
                </a:extLst>
              </p:cNvPr>
              <p:cNvGrpSpPr/>
              <p:nvPr/>
            </p:nvGrpSpPr>
            <p:grpSpPr>
              <a:xfrm>
                <a:off x="1986116" y="2113934"/>
                <a:ext cx="1278195" cy="412956"/>
                <a:chOff x="1986116" y="2113934"/>
                <a:chExt cx="1278195" cy="412956"/>
              </a:xfrm>
            </p:grpSpPr>
            <p:sp>
              <p:nvSpPr>
                <p:cNvPr id="103" name="矩形 102">
                  <a:extLst>
                    <a:ext uri="{FF2B5EF4-FFF2-40B4-BE49-F238E27FC236}">
                      <a16:creationId xmlns:a16="http://schemas.microsoft.com/office/drawing/2014/main" id="{EB96794B-AC7C-4F99-B408-2A6BF9351ADA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04" name="矩形 103">
                  <a:extLst>
                    <a:ext uri="{FF2B5EF4-FFF2-40B4-BE49-F238E27FC236}">
                      <a16:creationId xmlns:a16="http://schemas.microsoft.com/office/drawing/2014/main" id="{428A84F6-09E8-4F34-A2C7-2E3A482B500B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05" name="矩形 104">
                  <a:extLst>
                    <a:ext uri="{FF2B5EF4-FFF2-40B4-BE49-F238E27FC236}">
                      <a16:creationId xmlns:a16="http://schemas.microsoft.com/office/drawing/2014/main" id="{5D159CC2-B283-487C-844A-DC02F91735A5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06" name="矩形 105">
                  <a:extLst>
                    <a:ext uri="{FF2B5EF4-FFF2-40B4-BE49-F238E27FC236}">
                      <a16:creationId xmlns:a16="http://schemas.microsoft.com/office/drawing/2014/main" id="{07AAB9A2-BFEC-4D7A-A5CD-2E4134984428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07" name="矩形 106">
                  <a:extLst>
                    <a:ext uri="{FF2B5EF4-FFF2-40B4-BE49-F238E27FC236}">
                      <a16:creationId xmlns:a16="http://schemas.microsoft.com/office/drawing/2014/main" id="{750CBAB6-8A29-4591-A856-B59DF85E7E8F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97" name="组合 96">
                <a:extLst>
                  <a:ext uri="{FF2B5EF4-FFF2-40B4-BE49-F238E27FC236}">
                    <a16:creationId xmlns:a16="http://schemas.microsoft.com/office/drawing/2014/main" id="{54A3057E-BAFD-42A9-A95E-D7DACF0C8B75}"/>
                  </a:ext>
                </a:extLst>
              </p:cNvPr>
              <p:cNvGrpSpPr/>
              <p:nvPr/>
            </p:nvGrpSpPr>
            <p:grpSpPr>
              <a:xfrm>
                <a:off x="1986116" y="2526889"/>
                <a:ext cx="1278195" cy="412956"/>
                <a:chOff x="1986116" y="2113934"/>
                <a:chExt cx="1278195" cy="412956"/>
              </a:xfrm>
            </p:grpSpPr>
            <p:sp>
              <p:nvSpPr>
                <p:cNvPr id="98" name="矩形 97">
                  <a:extLst>
                    <a:ext uri="{FF2B5EF4-FFF2-40B4-BE49-F238E27FC236}">
                      <a16:creationId xmlns:a16="http://schemas.microsoft.com/office/drawing/2014/main" id="{C4E0E689-44CF-42C1-AB46-7733EE44F39C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99" name="矩形 98">
                  <a:extLst>
                    <a:ext uri="{FF2B5EF4-FFF2-40B4-BE49-F238E27FC236}">
                      <a16:creationId xmlns:a16="http://schemas.microsoft.com/office/drawing/2014/main" id="{3A8D496E-8B2E-46E6-BB36-4289378D1924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00" name="矩形 99">
                  <a:extLst>
                    <a:ext uri="{FF2B5EF4-FFF2-40B4-BE49-F238E27FC236}">
                      <a16:creationId xmlns:a16="http://schemas.microsoft.com/office/drawing/2014/main" id="{FC41BF32-6FE6-4242-B515-68A97EA4AA2D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01" name="矩形 100">
                  <a:extLst>
                    <a:ext uri="{FF2B5EF4-FFF2-40B4-BE49-F238E27FC236}">
                      <a16:creationId xmlns:a16="http://schemas.microsoft.com/office/drawing/2014/main" id="{F1EF52B3-CE37-4D93-8A5D-8EF5BDDBE5D3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02" name="矩形 101">
                  <a:extLst>
                    <a:ext uri="{FF2B5EF4-FFF2-40B4-BE49-F238E27FC236}">
                      <a16:creationId xmlns:a16="http://schemas.microsoft.com/office/drawing/2014/main" id="{1414AF44-2436-41E7-AAE5-5C988C52F7AC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</p:grpSp>
      </p:grpSp>
      <p:pic>
        <p:nvPicPr>
          <p:cNvPr id="157" name="Picture 4" descr="Image result for é®å·">
            <a:extLst>
              <a:ext uri="{FF2B5EF4-FFF2-40B4-BE49-F238E27FC236}">
                <a16:creationId xmlns:a16="http://schemas.microsoft.com/office/drawing/2014/main" id="{D9953C2F-4E99-4206-80DF-87AE3D4285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1071" y="1853133"/>
            <a:ext cx="656914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8" name="Picture 4" descr="Image result for é®å·">
            <a:extLst>
              <a:ext uri="{FF2B5EF4-FFF2-40B4-BE49-F238E27FC236}">
                <a16:creationId xmlns:a16="http://schemas.microsoft.com/office/drawing/2014/main" id="{29CCCE7E-B927-4E8A-B88D-4FF113391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287" y="5209373"/>
            <a:ext cx="656914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箭头: 直角上 78">
            <a:extLst>
              <a:ext uri="{FF2B5EF4-FFF2-40B4-BE49-F238E27FC236}">
                <a16:creationId xmlns:a16="http://schemas.microsoft.com/office/drawing/2014/main" id="{BC8E5494-BAE6-42F3-95F7-CCC02AEB20A0}"/>
              </a:ext>
            </a:extLst>
          </p:cNvPr>
          <p:cNvSpPr/>
          <p:nvPr/>
        </p:nvSpPr>
        <p:spPr bwMode="auto">
          <a:xfrm rot="2947088">
            <a:off x="3610075" y="727436"/>
            <a:ext cx="911344" cy="1245485"/>
          </a:xfrm>
          <a:prstGeom prst="bentUpArrow">
            <a:avLst>
              <a:gd name="adj1" fmla="val 25000"/>
              <a:gd name="adj2" fmla="val 25000"/>
              <a:gd name="adj3" fmla="val 38535"/>
            </a:avLst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0" name="箭头: 直角上 79">
            <a:extLst>
              <a:ext uri="{FF2B5EF4-FFF2-40B4-BE49-F238E27FC236}">
                <a16:creationId xmlns:a16="http://schemas.microsoft.com/office/drawing/2014/main" id="{4C6B12D2-C8DA-4300-9B65-DFF8394BE8AD}"/>
              </a:ext>
            </a:extLst>
          </p:cNvPr>
          <p:cNvSpPr/>
          <p:nvPr/>
        </p:nvSpPr>
        <p:spPr bwMode="auto">
          <a:xfrm rot="2947088">
            <a:off x="5907827" y="1447277"/>
            <a:ext cx="911344" cy="1245485"/>
          </a:xfrm>
          <a:prstGeom prst="bentUpArrow">
            <a:avLst>
              <a:gd name="adj1" fmla="val 25000"/>
              <a:gd name="adj2" fmla="val 25000"/>
              <a:gd name="adj3" fmla="val 38535"/>
            </a:avLst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603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6CE802-F877-4F28-987B-8A1A754BE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Statistical Model Inference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310F3FB-76EA-465D-9642-6E29F22A6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Goals</a:t>
            </a:r>
          </a:p>
          <a:p>
            <a:pPr lvl="1"/>
            <a:r>
              <a:rPr lang="en-US" altLang="zh-CN" dirty="0"/>
              <a:t>Extract all </a:t>
            </a:r>
            <a:r>
              <a:rPr lang="en-US" altLang="zh-CN" dirty="0">
                <a:solidFill>
                  <a:srgbClr val="0070C0"/>
                </a:solidFill>
              </a:rPr>
              <a:t>large flows</a:t>
            </a:r>
          </a:p>
          <a:p>
            <a:pPr lvl="1"/>
            <a:r>
              <a:rPr lang="en-US" altLang="zh-CN" dirty="0"/>
              <a:t>Guarantee remaining flows in sketches are </a:t>
            </a:r>
            <a:r>
              <a:rPr lang="en-US" altLang="zh-CN" dirty="0">
                <a:solidFill>
                  <a:srgbClr val="0070C0"/>
                </a:solidFill>
              </a:rPr>
              <a:t>small</a:t>
            </a:r>
          </a:p>
          <a:p>
            <a:pPr lvl="1"/>
            <a:r>
              <a:rPr lang="en-US" altLang="zh-CN" dirty="0"/>
              <a:t>Estimate </a:t>
            </a:r>
            <a:r>
              <a:rPr lang="en-US" altLang="zh-CN" dirty="0">
                <a:solidFill>
                  <a:srgbClr val="0070C0"/>
                </a:solidFill>
              </a:rPr>
              <a:t>Gaussian distributions</a:t>
            </a:r>
            <a:r>
              <a:rPr lang="en-US" altLang="zh-CN" dirty="0"/>
              <a:t> for each level</a:t>
            </a:r>
          </a:p>
          <a:p>
            <a:r>
              <a:rPr lang="en-US" altLang="zh-CN" dirty="0"/>
              <a:t>Challenges</a:t>
            </a:r>
          </a:p>
          <a:p>
            <a:pPr lvl="1"/>
            <a:r>
              <a:rPr lang="en-US" altLang="zh-CN" dirty="0"/>
              <a:t>No guidelines to distinguish large and small flows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8F7394D-3B02-4CA2-81E6-B96EB62EF0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335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B1551E-E5A2-473C-B981-820993EA8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Typical Approximate Measurement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9A80BC4-3162-4E22-8BE0-380FC6915E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357B21DE-8FF4-43D1-B3A9-5D391930B4EE}"/>
              </a:ext>
            </a:extLst>
          </p:cNvPr>
          <p:cNvSpPr/>
          <p:nvPr/>
        </p:nvSpPr>
        <p:spPr bwMode="auto">
          <a:xfrm>
            <a:off x="4822549" y="3298500"/>
            <a:ext cx="2546902" cy="90424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Measurement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800" dirty="0">
                <a:solidFill>
                  <a:schemeClr val="tx1"/>
                </a:solidFill>
                <a:latin typeface="Arial" charset="0"/>
              </a:rPr>
              <a:t>Algorithm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矩形: 圆角 17">
            <a:extLst>
              <a:ext uri="{FF2B5EF4-FFF2-40B4-BE49-F238E27FC236}">
                <a16:creationId xmlns:a16="http://schemas.microsoft.com/office/drawing/2014/main" id="{62293DD4-8AE0-4077-A6FF-14C9ED64E367}"/>
              </a:ext>
            </a:extLst>
          </p:cNvPr>
          <p:cNvSpPr/>
          <p:nvPr/>
        </p:nvSpPr>
        <p:spPr bwMode="auto">
          <a:xfrm>
            <a:off x="1233353" y="3486459"/>
            <a:ext cx="2392797" cy="528321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Configuration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Line 42">
            <a:extLst>
              <a:ext uri="{FF2B5EF4-FFF2-40B4-BE49-F238E27FC236}">
                <a16:creationId xmlns:a16="http://schemas.microsoft.com/office/drawing/2014/main" id="{A227B78A-606D-400D-9641-6851127173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33264" y="3086410"/>
            <a:ext cx="0" cy="42354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21" name="Line 42">
            <a:extLst>
              <a:ext uri="{FF2B5EF4-FFF2-40B4-BE49-F238E27FC236}">
                <a16:creationId xmlns:a16="http://schemas.microsoft.com/office/drawing/2014/main" id="{75ED9533-198E-46CF-A4C1-40EC960CFE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34085" y="3086410"/>
            <a:ext cx="0" cy="44005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" name="Line 42">
            <a:extLst>
              <a:ext uri="{FF2B5EF4-FFF2-40B4-BE49-F238E27FC236}">
                <a16:creationId xmlns:a16="http://schemas.microsoft.com/office/drawing/2014/main" id="{9E50534B-EF43-462D-B2E9-C6378A412C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8080" y="4023670"/>
            <a:ext cx="0" cy="39115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" name="内容占位符 2">
            <a:extLst>
              <a:ext uri="{FF2B5EF4-FFF2-40B4-BE49-F238E27FC236}">
                <a16:creationId xmlns:a16="http://schemas.microsoft.com/office/drawing/2014/main" id="{6D14BCBF-5859-4BE5-9F25-626ECEE318F8}"/>
              </a:ext>
            </a:extLst>
          </p:cNvPr>
          <p:cNvSpPr txBox="1">
            <a:spLocks/>
          </p:cNvSpPr>
          <p:nvPr/>
        </p:nvSpPr>
        <p:spPr bwMode="auto">
          <a:xfrm>
            <a:off x="664984" y="2356796"/>
            <a:ext cx="1602934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Expected errors</a:t>
            </a:r>
            <a:endParaRPr lang="zh-CN" altLang="en-US" sz="2000" kern="0" dirty="0"/>
          </a:p>
        </p:txBody>
      </p:sp>
      <p:sp>
        <p:nvSpPr>
          <p:cNvPr id="24" name="内容占位符 2">
            <a:extLst>
              <a:ext uri="{FF2B5EF4-FFF2-40B4-BE49-F238E27FC236}">
                <a16:creationId xmlns:a16="http://schemas.microsoft.com/office/drawing/2014/main" id="{631F2175-EA83-4A96-BE1F-8B6A9657D2D6}"/>
              </a:ext>
            </a:extLst>
          </p:cNvPr>
          <p:cNvSpPr txBox="1">
            <a:spLocks/>
          </p:cNvSpPr>
          <p:nvPr/>
        </p:nvSpPr>
        <p:spPr bwMode="auto">
          <a:xfrm>
            <a:off x="2620066" y="2356795"/>
            <a:ext cx="1602934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Query</a:t>
            </a:r>
            <a:br>
              <a:rPr lang="en-US" altLang="zh-CN" sz="2000" kern="0" dirty="0"/>
            </a:br>
            <a:r>
              <a:rPr lang="en-US" altLang="zh-CN" sz="2000" kern="0" dirty="0"/>
              <a:t>thresholds</a:t>
            </a:r>
          </a:p>
        </p:txBody>
      </p:sp>
      <p:sp>
        <p:nvSpPr>
          <p:cNvPr id="25" name="内容占位符 2">
            <a:extLst>
              <a:ext uri="{FF2B5EF4-FFF2-40B4-BE49-F238E27FC236}">
                <a16:creationId xmlns:a16="http://schemas.microsoft.com/office/drawing/2014/main" id="{E27866AD-95A9-4EFD-8914-BEB890EC4B9D}"/>
              </a:ext>
            </a:extLst>
          </p:cNvPr>
          <p:cNvSpPr txBox="1">
            <a:spLocks/>
          </p:cNvSpPr>
          <p:nvPr/>
        </p:nvSpPr>
        <p:spPr bwMode="auto">
          <a:xfrm>
            <a:off x="1628284" y="4414829"/>
            <a:ext cx="1602934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Domain</a:t>
            </a:r>
            <a:br>
              <a:rPr lang="en-US" altLang="zh-CN" sz="2000" kern="0" dirty="0"/>
            </a:br>
            <a:r>
              <a:rPr lang="en-US" altLang="zh-CN" sz="2000" kern="0" dirty="0"/>
              <a:t>knowledge</a:t>
            </a:r>
          </a:p>
        </p:txBody>
      </p:sp>
      <p:sp>
        <p:nvSpPr>
          <p:cNvPr id="3" name="箭头: 右 2">
            <a:extLst>
              <a:ext uri="{FF2B5EF4-FFF2-40B4-BE49-F238E27FC236}">
                <a16:creationId xmlns:a16="http://schemas.microsoft.com/office/drawing/2014/main" id="{9E8096E7-EE61-420F-8892-83DD2764DD46}"/>
              </a:ext>
            </a:extLst>
          </p:cNvPr>
          <p:cNvSpPr/>
          <p:nvPr/>
        </p:nvSpPr>
        <p:spPr bwMode="auto">
          <a:xfrm>
            <a:off x="3541796" y="3367079"/>
            <a:ext cx="1362408" cy="767080"/>
          </a:xfrm>
          <a:prstGeom prst="rightArrow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矩形: 圆角 26">
            <a:extLst>
              <a:ext uri="{FF2B5EF4-FFF2-40B4-BE49-F238E27FC236}">
                <a16:creationId xmlns:a16="http://schemas.microsoft.com/office/drawing/2014/main" id="{1880DF19-CB20-4384-A675-BD014D4CCA20}"/>
              </a:ext>
            </a:extLst>
          </p:cNvPr>
          <p:cNvSpPr/>
          <p:nvPr/>
        </p:nvSpPr>
        <p:spPr bwMode="auto">
          <a:xfrm>
            <a:off x="8555862" y="3331518"/>
            <a:ext cx="2692093" cy="838202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Measurement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800" dirty="0">
                <a:solidFill>
                  <a:schemeClr val="tx1"/>
                </a:solidFill>
                <a:latin typeface="Arial" charset="0"/>
              </a:rPr>
              <a:t>Results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箭头: 右 25">
            <a:extLst>
              <a:ext uri="{FF2B5EF4-FFF2-40B4-BE49-F238E27FC236}">
                <a16:creationId xmlns:a16="http://schemas.microsoft.com/office/drawing/2014/main" id="{07F600EA-4A25-47E7-B631-6675757FF03A}"/>
              </a:ext>
            </a:extLst>
          </p:cNvPr>
          <p:cNvSpPr/>
          <p:nvPr/>
        </p:nvSpPr>
        <p:spPr bwMode="auto">
          <a:xfrm>
            <a:off x="7287798" y="3382952"/>
            <a:ext cx="1362408" cy="767080"/>
          </a:xfrm>
          <a:prstGeom prst="rightArrow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Line 42">
            <a:extLst>
              <a:ext uri="{FF2B5EF4-FFF2-40B4-BE49-F238E27FC236}">
                <a16:creationId xmlns:a16="http://schemas.microsoft.com/office/drawing/2014/main" id="{75E08DEE-C637-4872-AE53-5E05436092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2907975"/>
            <a:ext cx="0" cy="42354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29" name="内容占位符 2">
            <a:extLst>
              <a:ext uri="{FF2B5EF4-FFF2-40B4-BE49-F238E27FC236}">
                <a16:creationId xmlns:a16="http://schemas.microsoft.com/office/drawing/2014/main" id="{53111815-9A94-444B-9E3A-411BDA02FAD9}"/>
              </a:ext>
            </a:extLst>
          </p:cNvPr>
          <p:cNvSpPr txBox="1">
            <a:spLocks/>
          </p:cNvSpPr>
          <p:nvPr/>
        </p:nvSpPr>
        <p:spPr bwMode="auto">
          <a:xfrm>
            <a:off x="5040735" y="2451408"/>
            <a:ext cx="2074907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Network traffic</a:t>
            </a:r>
          </a:p>
        </p:txBody>
      </p:sp>
      <p:sp>
        <p:nvSpPr>
          <p:cNvPr id="30" name="内容占位符 2">
            <a:extLst>
              <a:ext uri="{FF2B5EF4-FFF2-40B4-BE49-F238E27FC236}">
                <a16:creationId xmlns:a16="http://schemas.microsoft.com/office/drawing/2014/main" id="{27309632-7323-45BB-9B25-00841099DB28}"/>
              </a:ext>
            </a:extLst>
          </p:cNvPr>
          <p:cNvSpPr txBox="1">
            <a:spLocks/>
          </p:cNvSpPr>
          <p:nvPr/>
        </p:nvSpPr>
        <p:spPr bwMode="auto">
          <a:xfrm>
            <a:off x="8864455" y="2592379"/>
            <a:ext cx="2074907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Query</a:t>
            </a:r>
          </a:p>
        </p:txBody>
      </p:sp>
      <p:sp>
        <p:nvSpPr>
          <p:cNvPr id="31" name="Line 42">
            <a:extLst>
              <a:ext uri="{FF2B5EF4-FFF2-40B4-BE49-F238E27FC236}">
                <a16:creationId xmlns:a16="http://schemas.microsoft.com/office/drawing/2014/main" id="{7599329C-73F1-40CB-B311-F1AE45643D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895836" y="2975920"/>
            <a:ext cx="0" cy="391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32" name="Line 42">
            <a:extLst>
              <a:ext uri="{FF2B5EF4-FFF2-40B4-BE49-F238E27FC236}">
                <a16:creationId xmlns:a16="http://schemas.microsoft.com/office/drawing/2014/main" id="{575ED09B-C781-4703-9290-43E32E4ACC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05992" y="4150032"/>
            <a:ext cx="0" cy="391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33" name="内容占位符 2">
            <a:extLst>
              <a:ext uri="{FF2B5EF4-FFF2-40B4-BE49-F238E27FC236}">
                <a16:creationId xmlns:a16="http://schemas.microsoft.com/office/drawing/2014/main" id="{36F243D4-2B71-47C8-A5EC-025E79783267}"/>
              </a:ext>
            </a:extLst>
          </p:cNvPr>
          <p:cNvSpPr txBox="1">
            <a:spLocks/>
          </p:cNvSpPr>
          <p:nvPr/>
        </p:nvSpPr>
        <p:spPr bwMode="auto">
          <a:xfrm>
            <a:off x="8858382" y="4610408"/>
            <a:ext cx="2074907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zh-CN" sz="2000" kern="0" dirty="0"/>
              <a:t>Network statistics</a:t>
            </a:r>
          </a:p>
        </p:txBody>
      </p:sp>
      <p:sp>
        <p:nvSpPr>
          <p:cNvPr id="35" name="TextBox 109">
            <a:extLst>
              <a:ext uri="{FF2B5EF4-FFF2-40B4-BE49-F238E27FC236}">
                <a16:creationId xmlns:a16="http://schemas.microsoft.com/office/drawing/2014/main" id="{D434A0C0-5290-4A33-907C-9855349EE068}"/>
              </a:ext>
            </a:extLst>
          </p:cNvPr>
          <p:cNvSpPr txBox="1"/>
          <p:nvPr/>
        </p:nvSpPr>
        <p:spPr>
          <a:xfrm>
            <a:off x="585017" y="5863812"/>
            <a:ext cx="11021961" cy="46166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FF0000"/>
                </a:solidFill>
              </a:rPr>
              <a:t>Our goal</a:t>
            </a:r>
            <a:r>
              <a:rPr lang="en-US" altLang="zh-CN" sz="2400" dirty="0"/>
              <a:t>: identify and relieve user burdens for approximate measurement</a:t>
            </a:r>
            <a:endParaRPr lang="en-US" altLang="zh-CN" sz="2400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51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21C7A3-E063-40A4-9253-953BDF769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Self-Adaptive Inference Algorithm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7701B2B-3E61-4591-9ED4-64C41702E2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8FF07A50-24E2-4741-98D7-F99B26F3A39F}"/>
              </a:ext>
            </a:extLst>
          </p:cNvPr>
          <p:cNvSpPr/>
          <p:nvPr/>
        </p:nvSpPr>
        <p:spPr bwMode="auto">
          <a:xfrm>
            <a:off x="4918367" y="1794164"/>
            <a:ext cx="2036618" cy="983673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Multi-Level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800" dirty="0">
                <a:solidFill>
                  <a:schemeClr val="bg1"/>
                </a:solidFill>
                <a:latin typeface="Arial" charset="0"/>
              </a:rPr>
              <a:t>Sketch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4DB8780B-5576-4FB8-8604-DE21A9AE4A9B}"/>
              </a:ext>
            </a:extLst>
          </p:cNvPr>
          <p:cNvSpPr/>
          <p:nvPr/>
        </p:nvSpPr>
        <p:spPr bwMode="auto">
          <a:xfrm>
            <a:off x="1373911" y="4537364"/>
            <a:ext cx="3629891" cy="983673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Imperfect</a:t>
            </a:r>
            <a:endParaRPr lang="en-US" altLang="zh-CN" sz="2800" dirty="0">
              <a:solidFill>
                <a:schemeClr val="bg1"/>
              </a:solidFill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Gaussian Distribution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3F39917-05AB-4DD9-8929-FF0FFCA79610}"/>
              </a:ext>
            </a:extLst>
          </p:cNvPr>
          <p:cNvSpPr/>
          <p:nvPr/>
        </p:nvSpPr>
        <p:spPr bwMode="auto">
          <a:xfrm>
            <a:off x="7802421" y="4537364"/>
            <a:ext cx="2036618" cy="983673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Large Flows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cxnSp>
        <p:nvCxnSpPr>
          <p:cNvPr id="9" name="连接符: 曲线 8">
            <a:extLst>
              <a:ext uri="{FF2B5EF4-FFF2-40B4-BE49-F238E27FC236}">
                <a16:creationId xmlns:a16="http://schemas.microsoft.com/office/drawing/2014/main" id="{AF97E454-C8B5-4F98-BE2D-ACBA6A22882C}"/>
              </a:ext>
            </a:extLst>
          </p:cNvPr>
          <p:cNvCxnSpPr>
            <a:cxnSpLocks/>
            <a:stCxn id="5" idx="1"/>
            <a:endCxn id="6" idx="0"/>
          </p:cNvCxnSpPr>
          <p:nvPr/>
        </p:nvCxnSpPr>
        <p:spPr bwMode="auto">
          <a:xfrm rot="10800000" flipV="1">
            <a:off x="3188857" y="2286000"/>
            <a:ext cx="1729510" cy="2251363"/>
          </a:xfrm>
          <a:prstGeom prst="curvedConnector2">
            <a:avLst/>
          </a:prstGeom>
          <a:ln w="63500">
            <a:headEnd type="none" w="med" len="med"/>
            <a:tailEnd type="triangle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连接符: 曲线 9">
            <a:extLst>
              <a:ext uri="{FF2B5EF4-FFF2-40B4-BE49-F238E27FC236}">
                <a16:creationId xmlns:a16="http://schemas.microsoft.com/office/drawing/2014/main" id="{83E27F1E-7AF7-4A19-AAA5-1BB6170399D9}"/>
              </a:ext>
            </a:extLst>
          </p:cNvPr>
          <p:cNvCxnSpPr>
            <a:cxnSpLocks/>
          </p:cNvCxnSpPr>
          <p:nvPr/>
        </p:nvCxnSpPr>
        <p:spPr bwMode="auto">
          <a:xfrm>
            <a:off x="5003802" y="5247409"/>
            <a:ext cx="2798619" cy="1"/>
          </a:xfrm>
          <a:prstGeom prst="curvedConnector3">
            <a:avLst>
              <a:gd name="adj1" fmla="val 50000"/>
            </a:avLst>
          </a:prstGeom>
          <a:ln w="63500">
            <a:headEnd type="none" w="med" len="med"/>
            <a:tailEnd type="triangle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连接符: 曲线 12">
            <a:extLst>
              <a:ext uri="{FF2B5EF4-FFF2-40B4-BE49-F238E27FC236}">
                <a16:creationId xmlns:a16="http://schemas.microsoft.com/office/drawing/2014/main" id="{E90F6433-645A-4645-9AEA-B6D589240F25}"/>
              </a:ext>
            </a:extLst>
          </p:cNvPr>
          <p:cNvCxnSpPr>
            <a:cxnSpLocks/>
            <a:stCxn id="5" idx="2"/>
            <a:endCxn id="7" idx="1"/>
          </p:cNvCxnSpPr>
          <p:nvPr/>
        </p:nvCxnSpPr>
        <p:spPr bwMode="auto">
          <a:xfrm rot="16200000" flipH="1">
            <a:off x="5743866" y="2970646"/>
            <a:ext cx="2251364" cy="1865745"/>
          </a:xfrm>
          <a:prstGeom prst="curvedConnector2">
            <a:avLst/>
          </a:prstGeom>
          <a:ln w="63500">
            <a:headEnd type="none" w="med" len="med"/>
            <a:tailEnd type="triangle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连接符: 曲线 15">
            <a:extLst>
              <a:ext uri="{FF2B5EF4-FFF2-40B4-BE49-F238E27FC236}">
                <a16:creationId xmlns:a16="http://schemas.microsoft.com/office/drawing/2014/main" id="{FD42A9E9-FA66-4420-AA3D-6C1774D9CA74}"/>
              </a:ext>
            </a:extLst>
          </p:cNvPr>
          <p:cNvCxnSpPr>
            <a:cxnSpLocks/>
            <a:stCxn id="7" idx="0"/>
            <a:endCxn id="5" idx="3"/>
          </p:cNvCxnSpPr>
          <p:nvPr/>
        </p:nvCxnSpPr>
        <p:spPr bwMode="auto">
          <a:xfrm rot="16200000" flipV="1">
            <a:off x="6762177" y="2478810"/>
            <a:ext cx="2251363" cy="1865745"/>
          </a:xfrm>
          <a:prstGeom prst="curvedConnector2">
            <a:avLst/>
          </a:prstGeom>
          <a:ln w="63500">
            <a:headEnd type="none" w="med" len="med"/>
            <a:tailEnd type="triangle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0" name="矩形 29">
            <a:extLst>
              <a:ext uri="{FF2B5EF4-FFF2-40B4-BE49-F238E27FC236}">
                <a16:creationId xmlns:a16="http://schemas.microsoft.com/office/drawing/2014/main" id="{7D826D96-09C1-4FBA-8066-709D340821FC}"/>
              </a:ext>
            </a:extLst>
          </p:cNvPr>
          <p:cNvSpPr/>
          <p:nvPr/>
        </p:nvSpPr>
        <p:spPr>
          <a:xfrm>
            <a:off x="263239" y="1857513"/>
            <a:ext cx="67471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/>
              <a:t>Estimate Gaussian distributions</a:t>
            </a:r>
            <a:endParaRPr lang="zh-CN" altLang="en-US" sz="2400" dirty="0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5395C42D-E83B-4B5A-A2ED-97E355AC8D26}"/>
              </a:ext>
            </a:extLst>
          </p:cNvPr>
          <p:cNvSpPr/>
          <p:nvPr/>
        </p:nvSpPr>
        <p:spPr>
          <a:xfrm>
            <a:off x="7245931" y="5726622"/>
            <a:ext cx="27986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/>
              <a:t>Extract large flows</a:t>
            </a:r>
            <a:endParaRPr lang="zh-CN" altLang="en-US" sz="2400" dirty="0"/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3A1D6D59-A7D8-401E-9988-ACF71A1B837B}"/>
              </a:ext>
            </a:extLst>
          </p:cNvPr>
          <p:cNvSpPr/>
          <p:nvPr/>
        </p:nvSpPr>
        <p:spPr>
          <a:xfrm>
            <a:off x="7361386" y="1958282"/>
            <a:ext cx="44242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/>
              <a:t>Remove extracted large flows</a:t>
            </a:r>
            <a:br>
              <a:rPr lang="en-US" altLang="zh-CN" sz="2400" dirty="0"/>
            </a:br>
            <a:r>
              <a:rPr lang="zh-CN" altLang="en-US" sz="2400" dirty="0"/>
              <a:t>（</a:t>
            </a:r>
            <a:r>
              <a:rPr lang="en-US" altLang="zh-CN" sz="2400" dirty="0"/>
              <a:t>Flow extracted</a:t>
            </a:r>
            <a:r>
              <a:rPr lang="zh-CN" altLang="en-US" sz="2400" dirty="0"/>
              <a:t>）</a:t>
            </a: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0EDE3320-F3A3-4116-90C2-5F7C213B3FF9}"/>
              </a:ext>
            </a:extLst>
          </p:cNvPr>
          <p:cNvSpPr/>
          <p:nvPr/>
        </p:nvSpPr>
        <p:spPr>
          <a:xfrm>
            <a:off x="8601558" y="3669043"/>
            <a:ext cx="35904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/>
              <a:t>Use smaller threshold</a:t>
            </a:r>
            <a:br>
              <a:rPr lang="en-US" altLang="zh-CN" sz="2400" dirty="0"/>
            </a:br>
            <a:r>
              <a:rPr lang="zh-CN" altLang="en-US" sz="2400" dirty="0"/>
              <a:t>（</a:t>
            </a:r>
            <a:r>
              <a:rPr lang="en-US" altLang="zh-CN" sz="2400" dirty="0"/>
              <a:t>No flow extracted</a:t>
            </a:r>
            <a:r>
              <a:rPr lang="zh-CN" altLang="en-US" sz="2400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825311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7" grpId="0" animBg="1"/>
      <p:bldP spid="30" grpId="0"/>
      <p:bldP spid="31" grpId="0"/>
      <p:bldP spid="32" grpId="0"/>
      <p:bldP spid="3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21C7A3-E063-40A4-9253-953BDF769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Self-Adaptive Inference Algorithm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7701B2B-3E61-4591-9ED4-64C41702E2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8FF07A50-24E2-4741-98D7-F99B26F3A39F}"/>
              </a:ext>
            </a:extLst>
          </p:cNvPr>
          <p:cNvSpPr/>
          <p:nvPr/>
        </p:nvSpPr>
        <p:spPr bwMode="auto">
          <a:xfrm>
            <a:off x="4918367" y="1794164"/>
            <a:ext cx="2036618" cy="983673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Multi-Level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800" dirty="0">
                <a:solidFill>
                  <a:schemeClr val="bg1"/>
                </a:solidFill>
                <a:latin typeface="Arial" charset="0"/>
              </a:rPr>
              <a:t>Sketch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4DB8780B-5576-4FB8-8604-DE21A9AE4A9B}"/>
              </a:ext>
            </a:extLst>
          </p:cNvPr>
          <p:cNvSpPr/>
          <p:nvPr/>
        </p:nvSpPr>
        <p:spPr bwMode="auto">
          <a:xfrm>
            <a:off x="1373911" y="4537364"/>
            <a:ext cx="3629891" cy="983673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Imperfect</a:t>
            </a:r>
            <a:endParaRPr lang="en-US" altLang="zh-CN" sz="2800" dirty="0">
              <a:solidFill>
                <a:schemeClr val="bg1"/>
              </a:solidFill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Gaussian Distribution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3F39917-05AB-4DD9-8929-FF0FFCA79610}"/>
              </a:ext>
            </a:extLst>
          </p:cNvPr>
          <p:cNvSpPr/>
          <p:nvPr/>
        </p:nvSpPr>
        <p:spPr bwMode="auto">
          <a:xfrm>
            <a:off x="7802421" y="4537364"/>
            <a:ext cx="2036618" cy="983673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Large Flows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cxnSp>
        <p:nvCxnSpPr>
          <p:cNvPr id="9" name="连接符: 曲线 8">
            <a:extLst>
              <a:ext uri="{FF2B5EF4-FFF2-40B4-BE49-F238E27FC236}">
                <a16:creationId xmlns:a16="http://schemas.microsoft.com/office/drawing/2014/main" id="{AF97E454-C8B5-4F98-BE2D-ACBA6A22882C}"/>
              </a:ext>
            </a:extLst>
          </p:cNvPr>
          <p:cNvCxnSpPr>
            <a:cxnSpLocks/>
            <a:stCxn id="5" idx="1"/>
            <a:endCxn id="6" idx="0"/>
          </p:cNvCxnSpPr>
          <p:nvPr/>
        </p:nvCxnSpPr>
        <p:spPr bwMode="auto">
          <a:xfrm rot="10800000" flipV="1">
            <a:off x="3188857" y="2286000"/>
            <a:ext cx="1729510" cy="2251363"/>
          </a:xfrm>
          <a:prstGeom prst="curvedConnector2">
            <a:avLst/>
          </a:prstGeom>
          <a:ln w="63500">
            <a:headEnd type="none" w="med" len="med"/>
            <a:tailEnd type="triangle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连接符: 曲线 9">
            <a:extLst>
              <a:ext uri="{FF2B5EF4-FFF2-40B4-BE49-F238E27FC236}">
                <a16:creationId xmlns:a16="http://schemas.microsoft.com/office/drawing/2014/main" id="{83E27F1E-7AF7-4A19-AAA5-1BB6170399D9}"/>
              </a:ext>
            </a:extLst>
          </p:cNvPr>
          <p:cNvCxnSpPr>
            <a:cxnSpLocks/>
          </p:cNvCxnSpPr>
          <p:nvPr/>
        </p:nvCxnSpPr>
        <p:spPr bwMode="auto">
          <a:xfrm>
            <a:off x="5003802" y="5247409"/>
            <a:ext cx="2798619" cy="1"/>
          </a:xfrm>
          <a:prstGeom prst="curvedConnector3">
            <a:avLst>
              <a:gd name="adj1" fmla="val 50000"/>
            </a:avLst>
          </a:prstGeom>
          <a:ln w="63500">
            <a:headEnd type="none" w="med" len="med"/>
            <a:tailEnd type="triangle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连接符: 曲线 12">
            <a:extLst>
              <a:ext uri="{FF2B5EF4-FFF2-40B4-BE49-F238E27FC236}">
                <a16:creationId xmlns:a16="http://schemas.microsoft.com/office/drawing/2014/main" id="{E90F6433-645A-4645-9AEA-B6D589240F25}"/>
              </a:ext>
            </a:extLst>
          </p:cNvPr>
          <p:cNvCxnSpPr>
            <a:cxnSpLocks/>
            <a:stCxn id="5" idx="2"/>
            <a:endCxn id="7" idx="1"/>
          </p:cNvCxnSpPr>
          <p:nvPr/>
        </p:nvCxnSpPr>
        <p:spPr bwMode="auto">
          <a:xfrm rot="16200000" flipH="1">
            <a:off x="5743866" y="2970646"/>
            <a:ext cx="2251364" cy="1865745"/>
          </a:xfrm>
          <a:prstGeom prst="curvedConnector2">
            <a:avLst/>
          </a:prstGeom>
          <a:ln w="63500">
            <a:headEnd type="none" w="med" len="med"/>
            <a:tailEnd type="triangle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连接符: 曲线 15">
            <a:extLst>
              <a:ext uri="{FF2B5EF4-FFF2-40B4-BE49-F238E27FC236}">
                <a16:creationId xmlns:a16="http://schemas.microsoft.com/office/drawing/2014/main" id="{FD42A9E9-FA66-4420-AA3D-6C1774D9CA74}"/>
              </a:ext>
            </a:extLst>
          </p:cNvPr>
          <p:cNvCxnSpPr>
            <a:cxnSpLocks/>
            <a:stCxn id="7" idx="0"/>
            <a:endCxn id="5" idx="3"/>
          </p:cNvCxnSpPr>
          <p:nvPr/>
        </p:nvCxnSpPr>
        <p:spPr bwMode="auto">
          <a:xfrm rot="16200000" flipV="1">
            <a:off x="6762177" y="2478810"/>
            <a:ext cx="2251363" cy="1865745"/>
          </a:xfrm>
          <a:prstGeom prst="curvedConnector2">
            <a:avLst/>
          </a:prstGeom>
          <a:ln w="63500">
            <a:headEnd type="none" w="med" len="med"/>
            <a:tailEnd type="triangle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0" name="矩形 29">
            <a:extLst>
              <a:ext uri="{FF2B5EF4-FFF2-40B4-BE49-F238E27FC236}">
                <a16:creationId xmlns:a16="http://schemas.microsoft.com/office/drawing/2014/main" id="{7D826D96-09C1-4FBA-8066-709D340821FC}"/>
              </a:ext>
            </a:extLst>
          </p:cNvPr>
          <p:cNvSpPr/>
          <p:nvPr/>
        </p:nvSpPr>
        <p:spPr>
          <a:xfrm>
            <a:off x="263239" y="1857513"/>
            <a:ext cx="67471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/>
              <a:t>Estimate Gaussian distributions</a:t>
            </a:r>
            <a:endParaRPr lang="zh-CN" altLang="en-US" sz="2400" dirty="0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5395C42D-E83B-4B5A-A2ED-97E355AC8D26}"/>
              </a:ext>
            </a:extLst>
          </p:cNvPr>
          <p:cNvSpPr/>
          <p:nvPr/>
        </p:nvSpPr>
        <p:spPr>
          <a:xfrm>
            <a:off x="7245931" y="5726622"/>
            <a:ext cx="27986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/>
              <a:t>Extract large flows</a:t>
            </a:r>
            <a:endParaRPr lang="zh-CN" altLang="en-US" sz="2400" dirty="0"/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3A1D6D59-A7D8-401E-9988-ACF71A1B837B}"/>
              </a:ext>
            </a:extLst>
          </p:cNvPr>
          <p:cNvSpPr/>
          <p:nvPr/>
        </p:nvSpPr>
        <p:spPr>
          <a:xfrm>
            <a:off x="7361386" y="1958282"/>
            <a:ext cx="44242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/>
              <a:t>Remove extracted large flows</a:t>
            </a:r>
            <a:br>
              <a:rPr lang="en-US" altLang="zh-CN" sz="2400" dirty="0"/>
            </a:br>
            <a:r>
              <a:rPr lang="zh-CN" altLang="en-US" sz="2400" dirty="0"/>
              <a:t>（</a:t>
            </a:r>
            <a:r>
              <a:rPr lang="en-US" altLang="zh-CN" sz="2400" dirty="0"/>
              <a:t>Flow extracted</a:t>
            </a:r>
            <a:r>
              <a:rPr lang="zh-CN" altLang="en-US" sz="2400" dirty="0"/>
              <a:t>）</a:t>
            </a: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0EDE3320-F3A3-4116-90C2-5F7C213B3FF9}"/>
              </a:ext>
            </a:extLst>
          </p:cNvPr>
          <p:cNvSpPr/>
          <p:nvPr/>
        </p:nvSpPr>
        <p:spPr>
          <a:xfrm>
            <a:off x="8601558" y="3669043"/>
            <a:ext cx="35904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/>
              <a:t>Use smaller threshold</a:t>
            </a:r>
            <a:br>
              <a:rPr lang="en-US" altLang="zh-CN" sz="2400" dirty="0"/>
            </a:br>
            <a:r>
              <a:rPr lang="zh-CN" altLang="en-US" sz="2400" dirty="0"/>
              <a:t>（</a:t>
            </a:r>
            <a:r>
              <a:rPr lang="en-US" altLang="zh-CN" sz="2400" dirty="0"/>
              <a:t>No flow extracted</a:t>
            </a:r>
            <a:r>
              <a:rPr lang="zh-CN" altLang="en-US" sz="2400" dirty="0"/>
              <a:t>）</a:t>
            </a:r>
          </a:p>
        </p:txBody>
      </p:sp>
      <p:sp>
        <p:nvSpPr>
          <p:cNvPr id="8" name="箭头: 环形 7">
            <a:extLst>
              <a:ext uri="{FF2B5EF4-FFF2-40B4-BE49-F238E27FC236}">
                <a16:creationId xmlns:a16="http://schemas.microsoft.com/office/drawing/2014/main" id="{FEFE0C4F-6775-4B8B-BD95-4B24B4C61656}"/>
              </a:ext>
            </a:extLst>
          </p:cNvPr>
          <p:cNvSpPr/>
          <p:nvPr/>
        </p:nvSpPr>
        <p:spPr bwMode="auto">
          <a:xfrm rot="18941342" flipH="1">
            <a:off x="3402108" y="1432020"/>
            <a:ext cx="5069134" cy="494299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824597"/>
              <a:gd name="adj5" fmla="val 12500"/>
            </a:avLst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2528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CC3725-6F16-4851-BDBD-1B61C9CC5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Large Flow Extraction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4241310B-60D9-465F-A404-10ABCAB4BBB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Intuition: a large flow</a:t>
                </a:r>
              </a:p>
              <a:p>
                <a:pPr lvl="1"/>
                <a:r>
                  <a:rPr lang="en-US" altLang="zh-CN" dirty="0"/>
                  <a:t>(</a:t>
                </a:r>
                <a:r>
                  <a:rPr lang="en-US" altLang="zh-CN" dirty="0" err="1"/>
                  <a:t>i</a:t>
                </a:r>
                <a:r>
                  <a:rPr lang="en-US" altLang="zh-CN" dirty="0"/>
                  <a:t>) results in extremely </a:t>
                </a:r>
                <a:r>
                  <a:rPr lang="en-US" altLang="zh-CN" dirty="0">
                    <a:solidFill>
                      <a:srgbClr val="FF0000"/>
                    </a:solidFill>
                  </a:rPr>
                  <a:t>(large or small)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altLang="zh-CN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altLang="zh-CN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j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altLang="zh-CN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CN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k</m:t>
                        </m:r>
                      </m:e>
                    </m:d>
                  </m:oMath>
                </a14:m>
                <a:r>
                  <a:rPr lang="en-US" altLang="zh-CN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CN" dirty="0"/>
                  <a:t>, or</a:t>
                </a:r>
              </a:p>
              <a:p>
                <a:pPr lvl="1"/>
                <a:r>
                  <a:rPr lang="en-US" altLang="zh-CN" dirty="0"/>
                  <a:t>(ii) at least deviates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altLang="zh-CN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altLang="zh-CN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j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altLang="zh-CN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CN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k</m:t>
                        </m:r>
                      </m:e>
                    </m:d>
                  </m:oMath>
                </a14:m>
                <a:r>
                  <a:rPr lang="en-US" altLang="zh-CN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CN" dirty="0"/>
                  <a:t>from its expectation </a:t>
                </a:r>
                <a:r>
                  <a:rPr lang="en-US" altLang="zh-CN" dirty="0">
                    <a:solidFill>
                      <a:srgbClr val="0070C0"/>
                    </a:solidFill>
                  </a:rPr>
                  <a:t>p[k]</a:t>
                </a:r>
                <a:r>
                  <a:rPr lang="en-US" altLang="zh-CN" dirty="0"/>
                  <a:t> significantly  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4241310B-60D9-465F-A404-10ABCAB4BB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944" t="-148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DA70079-FAB4-4790-869D-32296D6649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内容占位符 2">
                <a:extLst>
                  <a:ext uri="{FF2B5EF4-FFF2-40B4-BE49-F238E27FC236}">
                    <a16:creationId xmlns:a16="http://schemas.microsoft.com/office/drawing/2014/main" id="{54DD5966-C036-4820-92B2-56AD0AD9BD37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609600" y="3429000"/>
                <a:ext cx="10972800" cy="30504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buFont typeface="Wingdings" pitchFamily="2" charset="2"/>
                  <a:buChar char="Ø"/>
                  <a:defRPr sz="2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r>
                  <a:rPr lang="en-US" altLang="zh-CN" kern="0" dirty="0"/>
                  <a:t>Key idea: examine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ker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ker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ker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altLang="zh-CN" ker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altLang="zh-CN" ker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j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altLang="zh-CN" i="1" ker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CN" ker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k</m:t>
                        </m:r>
                      </m:e>
                    </m:d>
                  </m:oMath>
                </a14:m>
                <a:r>
                  <a:rPr lang="en-US" altLang="zh-CN" kern="0" dirty="0"/>
                  <a:t> and its difference from </a:t>
                </a:r>
                <a:r>
                  <a:rPr lang="en-US" altLang="zh-CN" kern="0" dirty="0">
                    <a:solidFill>
                      <a:srgbClr val="0070C0"/>
                    </a:solidFill>
                  </a:rPr>
                  <a:t>p[k], </a:t>
                </a:r>
                <a:r>
                  <a:rPr lang="en-US" altLang="zh-CN" kern="0" dirty="0"/>
                  <a:t>then</a:t>
                </a:r>
              </a:p>
              <a:p>
                <a:pPr lvl="1"/>
                <a:r>
                  <a:rPr lang="en-US" altLang="zh-CN" kern="0" dirty="0"/>
                  <a:t>Determine </a:t>
                </a:r>
                <a:r>
                  <a:rPr lang="en-US" altLang="zh-CN" kern="0" dirty="0">
                    <a:solidFill>
                      <a:srgbClr val="0070C0"/>
                    </a:solidFill>
                  </a:rPr>
                  <a:t>k</a:t>
                </a:r>
                <a:r>
                  <a:rPr lang="en-US" altLang="zh-CN" kern="0" dirty="0"/>
                  <a:t>-</a:t>
                </a:r>
                <a:r>
                  <a:rPr lang="en-US" altLang="zh-CN" kern="0" dirty="0" err="1"/>
                  <a:t>th</a:t>
                </a:r>
                <a:r>
                  <a:rPr lang="en-US" altLang="zh-CN" kern="0" dirty="0"/>
                  <a:t> bit of a large flow (assuming it exists)</a:t>
                </a:r>
              </a:p>
              <a:p>
                <a:pPr lvl="1"/>
                <a:r>
                  <a:rPr lang="en-US" altLang="zh-CN" kern="0" dirty="0"/>
                  <a:t>Estimate frequency</a:t>
                </a:r>
              </a:p>
              <a:p>
                <a:pPr lvl="1"/>
                <a:r>
                  <a:rPr lang="en-US" altLang="zh-CN" kern="0" dirty="0"/>
                  <a:t>Associate flow confidence</a:t>
                </a:r>
              </a:p>
            </p:txBody>
          </p:sp>
        </mc:Choice>
        <mc:Fallback xmlns="">
          <p:sp>
            <p:nvSpPr>
              <p:cNvPr id="37" name="内容占位符 2">
                <a:extLst>
                  <a:ext uri="{FF2B5EF4-FFF2-40B4-BE49-F238E27FC236}">
                    <a16:creationId xmlns:a16="http://schemas.microsoft.com/office/drawing/2014/main" id="{54DD5966-C036-4820-92B2-56AD0AD9BD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600" y="3429000"/>
                <a:ext cx="10972800" cy="3050455"/>
              </a:xfrm>
              <a:prstGeom prst="rect">
                <a:avLst/>
              </a:prstGeom>
              <a:blipFill>
                <a:blip r:embed="rId4"/>
                <a:stretch>
                  <a:fillRect l="-944" t="-24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内容占位符 2">
            <a:extLst>
              <a:ext uri="{FF2B5EF4-FFF2-40B4-BE49-F238E27FC236}">
                <a16:creationId xmlns:a16="http://schemas.microsoft.com/office/drawing/2014/main" id="{F6ED23C2-BB99-4732-BB1C-2829C2809B7F}"/>
              </a:ext>
            </a:extLst>
          </p:cNvPr>
          <p:cNvSpPr txBox="1">
            <a:spLocks/>
          </p:cNvSpPr>
          <p:nvPr/>
        </p:nvSpPr>
        <p:spPr bwMode="auto">
          <a:xfrm>
            <a:off x="1543960" y="6058809"/>
            <a:ext cx="9104080" cy="42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400" kern="0" dirty="0">
                <a:solidFill>
                  <a:srgbClr val="FF0000"/>
                </a:solidFill>
              </a:rPr>
              <a:t>More details in paper!</a:t>
            </a:r>
            <a:endParaRPr lang="en-US" altLang="zh-CN" sz="2400" kern="0" dirty="0"/>
          </a:p>
        </p:txBody>
      </p:sp>
    </p:spTree>
    <p:extLst>
      <p:ext uri="{BB962C8B-B14F-4D97-AF65-F5344CB8AC3E}">
        <p14:creationId xmlns:p14="http://schemas.microsoft.com/office/powerpoint/2010/main" val="3172554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84E22B-55AD-496D-A96F-1977BCB95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Guarantee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9642CF9-D491-446D-BDDB-ACBAF82106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6E00176-9437-4D55-AABA-5CDEECDF9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r>
              <a:rPr lang="en-US" altLang="zh-CN" sz="2400" b="1" u="sng" dirty="0">
                <a:solidFill>
                  <a:srgbClr val="0070C0"/>
                </a:solidFill>
              </a:rPr>
              <a:t>Theorem</a:t>
            </a:r>
            <a:r>
              <a:rPr lang="en-US" altLang="zh-CN" sz="2400" dirty="0"/>
              <a:t>: w is sketch width, flows exceeding </a:t>
            </a:r>
            <a:r>
              <a:rPr lang="en-US" altLang="zh-CN" sz="2400" dirty="0">
                <a:solidFill>
                  <a:srgbClr val="0070C0"/>
                </a:solidFill>
              </a:rPr>
              <a:t>1/w</a:t>
            </a:r>
            <a:r>
              <a:rPr lang="en-US" altLang="zh-CN" sz="2400" dirty="0"/>
              <a:t> of total must be extracted</a:t>
            </a:r>
          </a:p>
          <a:p>
            <a:pPr lvl="1"/>
            <a:r>
              <a:rPr lang="en-US" altLang="zh-CN" sz="2000" dirty="0"/>
              <a:t>Empirical results: even flows that are smaller than </a:t>
            </a:r>
            <a:r>
              <a:rPr lang="en-US" altLang="zh-CN" sz="2000" dirty="0">
                <a:solidFill>
                  <a:srgbClr val="0070C0"/>
                </a:solidFill>
              </a:rPr>
              <a:t>1/w </a:t>
            </a:r>
            <a:r>
              <a:rPr lang="en-US" altLang="zh-CN" sz="2000" dirty="0"/>
              <a:t>can also be extracted</a:t>
            </a:r>
            <a:r>
              <a:rPr lang="zh-CN" altLang="en-US" sz="2000" dirty="0"/>
              <a:t>！</a:t>
            </a:r>
          </a:p>
        </p:txBody>
      </p:sp>
      <p:pic>
        <p:nvPicPr>
          <p:cNvPr id="24" name="图片 23">
            <a:extLst>
              <a:ext uri="{FF2B5EF4-FFF2-40B4-BE49-F238E27FC236}">
                <a16:creationId xmlns:a16="http://schemas.microsoft.com/office/drawing/2014/main" id="{1406048E-FD10-40B5-A84D-5C1A4F8E51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4968" y="3142907"/>
            <a:ext cx="5671605" cy="3418269"/>
          </a:xfrm>
          <a:prstGeom prst="rect">
            <a:avLst/>
          </a:prstGeom>
        </p:spPr>
      </p:pic>
      <p:sp>
        <p:nvSpPr>
          <p:cNvPr id="7" name="内容占位符 2">
            <a:extLst>
              <a:ext uri="{FF2B5EF4-FFF2-40B4-BE49-F238E27FC236}">
                <a16:creationId xmlns:a16="http://schemas.microsoft.com/office/drawing/2014/main" id="{A86E2AF9-F885-4303-9819-A48B7C7FBE6F}"/>
              </a:ext>
            </a:extLst>
          </p:cNvPr>
          <p:cNvSpPr txBox="1">
            <a:spLocks/>
          </p:cNvSpPr>
          <p:nvPr/>
        </p:nvSpPr>
        <p:spPr bwMode="auto">
          <a:xfrm>
            <a:off x="1208159" y="2579464"/>
            <a:ext cx="9775681" cy="42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400" kern="0" dirty="0">
                <a:solidFill>
                  <a:srgbClr val="FF0000"/>
                </a:solidFill>
              </a:rPr>
              <a:t>64KB: </a:t>
            </a:r>
            <a:r>
              <a:rPr lang="en-US" altLang="zh-CN" sz="2400" kern="0" dirty="0"/>
              <a:t>flows above </a:t>
            </a:r>
            <a:r>
              <a:rPr lang="en-US" altLang="zh-CN" sz="2400" kern="0" dirty="0">
                <a:solidFill>
                  <a:srgbClr val="FF0000"/>
                </a:solidFill>
              </a:rPr>
              <a:t>0.6%</a:t>
            </a:r>
            <a:r>
              <a:rPr lang="en-US" altLang="zh-CN" sz="2400" kern="0" dirty="0"/>
              <a:t> of total traffic can be extracted (by theorem)</a:t>
            </a:r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37C556F7-B511-4C25-8E41-3C8DF1DF86A9}"/>
              </a:ext>
            </a:extLst>
          </p:cNvPr>
          <p:cNvSpPr txBox="1">
            <a:spLocks/>
          </p:cNvSpPr>
          <p:nvPr/>
        </p:nvSpPr>
        <p:spPr bwMode="auto">
          <a:xfrm>
            <a:off x="7308630" y="3926016"/>
            <a:ext cx="4978257" cy="42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zh-CN" sz="2400" kern="0" dirty="0"/>
              <a:t>Practice: </a:t>
            </a:r>
            <a:r>
              <a:rPr lang="en-US" altLang="zh-CN" sz="2400" kern="0" dirty="0">
                <a:solidFill>
                  <a:srgbClr val="FF0000"/>
                </a:solidFill>
              </a:rPr>
              <a:t>&gt;99% </a:t>
            </a:r>
            <a:r>
              <a:rPr lang="en-US" altLang="zh-CN" sz="2400" kern="0" dirty="0"/>
              <a:t>flows exceeding </a:t>
            </a:r>
            <a:r>
              <a:rPr lang="en-US" altLang="zh-CN" sz="2400" kern="0" dirty="0">
                <a:solidFill>
                  <a:srgbClr val="FF0000"/>
                </a:solidFill>
              </a:rPr>
              <a:t>0.3%</a:t>
            </a:r>
            <a:r>
              <a:rPr lang="en-US" altLang="zh-CN" sz="2400" kern="0" dirty="0"/>
              <a:t> are also extracted with 64KB</a:t>
            </a:r>
          </a:p>
        </p:txBody>
      </p:sp>
      <p:cxnSp>
        <p:nvCxnSpPr>
          <p:cNvPr id="5" name="直接箭头连接符 4">
            <a:extLst>
              <a:ext uri="{FF2B5EF4-FFF2-40B4-BE49-F238E27FC236}">
                <a16:creationId xmlns:a16="http://schemas.microsoft.com/office/drawing/2014/main" id="{1194E4B9-D3E9-4976-9170-5CBC154DF113}"/>
              </a:ext>
            </a:extLst>
          </p:cNvPr>
          <p:cNvCxnSpPr>
            <a:cxnSpLocks/>
          </p:cNvCxnSpPr>
          <p:nvPr/>
        </p:nvCxnSpPr>
        <p:spPr bwMode="auto">
          <a:xfrm>
            <a:off x="7189076" y="3584028"/>
            <a:ext cx="704193" cy="279154"/>
          </a:xfrm>
          <a:prstGeom prst="straightConnector1">
            <a:avLst/>
          </a:prstGeom>
          <a:ln w="63500">
            <a:headEnd type="none" w="med" len="med"/>
            <a:tailEnd type="triangle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97743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矩形 84">
            <a:extLst>
              <a:ext uri="{FF2B5EF4-FFF2-40B4-BE49-F238E27FC236}">
                <a16:creationId xmlns:a16="http://schemas.microsoft.com/office/drawing/2014/main" id="{AFBF72E3-51D5-4657-955A-04A152B533AD}"/>
              </a:ext>
            </a:extLst>
          </p:cNvPr>
          <p:cNvSpPr/>
          <p:nvPr/>
        </p:nvSpPr>
        <p:spPr bwMode="auto">
          <a:xfrm>
            <a:off x="801231" y="1417638"/>
            <a:ext cx="1926470" cy="3898161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Multi-level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400" dirty="0">
                <a:solidFill>
                  <a:schemeClr val="bg1"/>
                </a:solidFill>
                <a:latin typeface="Arial" charset="0"/>
              </a:rPr>
              <a:t>Sketch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1225641F-3B1D-48C0-9A59-0F8B454EC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How to Perform Network-wide Queries?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4AA3AA1-0B78-4D10-AEE1-8D692D2C51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grpSp>
        <p:nvGrpSpPr>
          <p:cNvPr id="84" name="组合 83">
            <a:extLst>
              <a:ext uri="{FF2B5EF4-FFF2-40B4-BE49-F238E27FC236}">
                <a16:creationId xmlns:a16="http://schemas.microsoft.com/office/drawing/2014/main" id="{D77EA9AF-EF4C-42A0-912D-E449316D05F4}"/>
              </a:ext>
            </a:extLst>
          </p:cNvPr>
          <p:cNvGrpSpPr/>
          <p:nvPr/>
        </p:nvGrpSpPr>
        <p:grpSpPr>
          <a:xfrm>
            <a:off x="1125369" y="2218677"/>
            <a:ext cx="1279671" cy="3014326"/>
            <a:chOff x="1986113" y="2113935"/>
            <a:chExt cx="1279671" cy="3014326"/>
          </a:xfrm>
        </p:grpSpPr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id="{E0313A36-57AC-4F78-8351-943773675A6B}"/>
                </a:ext>
              </a:extLst>
            </p:cNvPr>
            <p:cNvGrpSpPr/>
            <p:nvPr/>
          </p:nvGrpSpPr>
          <p:grpSpPr>
            <a:xfrm>
              <a:off x="1986116" y="2113935"/>
              <a:ext cx="1278195" cy="514966"/>
              <a:chOff x="1986116" y="2113934"/>
              <a:chExt cx="1278195" cy="825911"/>
            </a:xfrm>
          </p:grpSpPr>
          <p:grpSp>
            <p:nvGrpSpPr>
              <p:cNvPr id="10" name="组合 9">
                <a:extLst>
                  <a:ext uri="{FF2B5EF4-FFF2-40B4-BE49-F238E27FC236}">
                    <a16:creationId xmlns:a16="http://schemas.microsoft.com/office/drawing/2014/main" id="{9688BB93-1881-4FD9-BEBB-8252E43611B3}"/>
                  </a:ext>
                </a:extLst>
              </p:cNvPr>
              <p:cNvGrpSpPr/>
              <p:nvPr/>
            </p:nvGrpSpPr>
            <p:grpSpPr>
              <a:xfrm>
                <a:off x="1986116" y="2113934"/>
                <a:ext cx="1278195" cy="412956"/>
                <a:chOff x="1986116" y="2113934"/>
                <a:chExt cx="1278195" cy="412956"/>
              </a:xfrm>
            </p:grpSpPr>
            <p:sp>
              <p:nvSpPr>
                <p:cNvPr id="5" name="矩形 4">
                  <a:extLst>
                    <a:ext uri="{FF2B5EF4-FFF2-40B4-BE49-F238E27FC236}">
                      <a16:creationId xmlns:a16="http://schemas.microsoft.com/office/drawing/2014/main" id="{CA57CC09-2037-4E2B-BEB5-3450884B063A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" name="矩形 5">
                  <a:extLst>
                    <a:ext uri="{FF2B5EF4-FFF2-40B4-BE49-F238E27FC236}">
                      <a16:creationId xmlns:a16="http://schemas.microsoft.com/office/drawing/2014/main" id="{DE12D67A-6CB5-4846-A05A-B79F8329EF18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7" name="矩形 6">
                  <a:extLst>
                    <a:ext uri="{FF2B5EF4-FFF2-40B4-BE49-F238E27FC236}">
                      <a16:creationId xmlns:a16="http://schemas.microsoft.com/office/drawing/2014/main" id="{5EA8F3B2-C303-4377-8365-9B3CC17C5E69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8" name="矩形 7">
                  <a:extLst>
                    <a:ext uri="{FF2B5EF4-FFF2-40B4-BE49-F238E27FC236}">
                      <a16:creationId xmlns:a16="http://schemas.microsoft.com/office/drawing/2014/main" id="{3ADBC894-D915-4D6D-B5BE-32BC5ECCCCE4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9" name="矩形 8">
                  <a:extLst>
                    <a:ext uri="{FF2B5EF4-FFF2-40B4-BE49-F238E27FC236}">
                      <a16:creationId xmlns:a16="http://schemas.microsoft.com/office/drawing/2014/main" id="{9ED670E1-8937-4516-BC57-40BD9C743BAF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11" name="组合 10">
                <a:extLst>
                  <a:ext uri="{FF2B5EF4-FFF2-40B4-BE49-F238E27FC236}">
                    <a16:creationId xmlns:a16="http://schemas.microsoft.com/office/drawing/2014/main" id="{8490361E-B0F6-4AB6-BDFB-FD595031E066}"/>
                  </a:ext>
                </a:extLst>
              </p:cNvPr>
              <p:cNvGrpSpPr/>
              <p:nvPr/>
            </p:nvGrpSpPr>
            <p:grpSpPr>
              <a:xfrm>
                <a:off x="1986116" y="2526889"/>
                <a:ext cx="1278195" cy="412956"/>
                <a:chOff x="1986116" y="2113934"/>
                <a:chExt cx="1278195" cy="412956"/>
              </a:xfrm>
            </p:grpSpPr>
            <p:sp>
              <p:nvSpPr>
                <p:cNvPr id="12" name="矩形 11">
                  <a:extLst>
                    <a:ext uri="{FF2B5EF4-FFF2-40B4-BE49-F238E27FC236}">
                      <a16:creationId xmlns:a16="http://schemas.microsoft.com/office/drawing/2014/main" id="{03A11F65-E5C2-4BC4-828D-D05CF6CEDD78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3" name="矩形 12">
                  <a:extLst>
                    <a:ext uri="{FF2B5EF4-FFF2-40B4-BE49-F238E27FC236}">
                      <a16:creationId xmlns:a16="http://schemas.microsoft.com/office/drawing/2014/main" id="{E0382C73-C5A3-4ACD-AC55-3B41873AEDAC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4" name="矩形 13">
                  <a:extLst>
                    <a:ext uri="{FF2B5EF4-FFF2-40B4-BE49-F238E27FC236}">
                      <a16:creationId xmlns:a16="http://schemas.microsoft.com/office/drawing/2014/main" id="{A4238DD1-9902-4DEC-8245-84E1B1BFEFE7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5" name="矩形 14">
                  <a:extLst>
                    <a:ext uri="{FF2B5EF4-FFF2-40B4-BE49-F238E27FC236}">
                      <a16:creationId xmlns:a16="http://schemas.microsoft.com/office/drawing/2014/main" id="{5E4AF97F-D4B0-4D48-A8A7-39CC28C914F3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6" name="矩形 15">
                  <a:extLst>
                    <a:ext uri="{FF2B5EF4-FFF2-40B4-BE49-F238E27FC236}">
                      <a16:creationId xmlns:a16="http://schemas.microsoft.com/office/drawing/2014/main" id="{ACB74F9B-632E-4B66-AF52-54F966FDCE35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</p:grpSp>
        <p:grpSp>
          <p:nvGrpSpPr>
            <p:cNvPr id="31" name="组合 30">
              <a:extLst>
                <a:ext uri="{FF2B5EF4-FFF2-40B4-BE49-F238E27FC236}">
                  <a16:creationId xmlns:a16="http://schemas.microsoft.com/office/drawing/2014/main" id="{5F46A9AF-CF48-4774-A3AB-40CDAC1D3F18}"/>
                </a:ext>
              </a:extLst>
            </p:cNvPr>
            <p:cNvGrpSpPr/>
            <p:nvPr/>
          </p:nvGrpSpPr>
          <p:grpSpPr>
            <a:xfrm>
              <a:off x="1986115" y="2738775"/>
              <a:ext cx="1278195" cy="514966"/>
              <a:chOff x="1986116" y="2113934"/>
              <a:chExt cx="1278195" cy="825911"/>
            </a:xfrm>
          </p:grpSpPr>
          <p:grpSp>
            <p:nvGrpSpPr>
              <p:cNvPr id="32" name="组合 31">
                <a:extLst>
                  <a:ext uri="{FF2B5EF4-FFF2-40B4-BE49-F238E27FC236}">
                    <a16:creationId xmlns:a16="http://schemas.microsoft.com/office/drawing/2014/main" id="{F9D3CBB1-4A2B-4330-AB4C-46A6935EF3F4}"/>
                  </a:ext>
                </a:extLst>
              </p:cNvPr>
              <p:cNvGrpSpPr/>
              <p:nvPr/>
            </p:nvGrpSpPr>
            <p:grpSpPr>
              <a:xfrm>
                <a:off x="1986116" y="2113934"/>
                <a:ext cx="1278195" cy="412956"/>
                <a:chOff x="1986116" y="2113934"/>
                <a:chExt cx="1278195" cy="412956"/>
              </a:xfrm>
            </p:grpSpPr>
            <p:sp>
              <p:nvSpPr>
                <p:cNvPr id="39" name="矩形 38">
                  <a:extLst>
                    <a:ext uri="{FF2B5EF4-FFF2-40B4-BE49-F238E27FC236}">
                      <a16:creationId xmlns:a16="http://schemas.microsoft.com/office/drawing/2014/main" id="{B09F63F6-9A1B-4A02-840C-AE5AE8EA356B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40" name="矩形 39">
                  <a:extLst>
                    <a:ext uri="{FF2B5EF4-FFF2-40B4-BE49-F238E27FC236}">
                      <a16:creationId xmlns:a16="http://schemas.microsoft.com/office/drawing/2014/main" id="{92B2DC70-3E3D-4935-8631-93235F0DA804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41" name="矩形 40">
                  <a:extLst>
                    <a:ext uri="{FF2B5EF4-FFF2-40B4-BE49-F238E27FC236}">
                      <a16:creationId xmlns:a16="http://schemas.microsoft.com/office/drawing/2014/main" id="{A4A6B521-3950-4458-86CB-5D1C0B7A7BFD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42" name="矩形 41">
                  <a:extLst>
                    <a:ext uri="{FF2B5EF4-FFF2-40B4-BE49-F238E27FC236}">
                      <a16:creationId xmlns:a16="http://schemas.microsoft.com/office/drawing/2014/main" id="{96AB319D-7807-415C-B0A8-E2E8DBFAC729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43" name="矩形 42">
                  <a:extLst>
                    <a:ext uri="{FF2B5EF4-FFF2-40B4-BE49-F238E27FC236}">
                      <a16:creationId xmlns:a16="http://schemas.microsoft.com/office/drawing/2014/main" id="{19F05F5E-A0B3-4EDA-9F4B-804E6C8E84AD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33" name="组合 32">
                <a:extLst>
                  <a:ext uri="{FF2B5EF4-FFF2-40B4-BE49-F238E27FC236}">
                    <a16:creationId xmlns:a16="http://schemas.microsoft.com/office/drawing/2014/main" id="{2DC5D9F7-F5BA-4068-9CFD-B2A0D63DF187}"/>
                  </a:ext>
                </a:extLst>
              </p:cNvPr>
              <p:cNvGrpSpPr/>
              <p:nvPr/>
            </p:nvGrpSpPr>
            <p:grpSpPr>
              <a:xfrm>
                <a:off x="1986116" y="2526889"/>
                <a:ext cx="1278195" cy="412956"/>
                <a:chOff x="1986116" y="2113934"/>
                <a:chExt cx="1278195" cy="412956"/>
              </a:xfrm>
            </p:grpSpPr>
            <p:sp>
              <p:nvSpPr>
                <p:cNvPr id="34" name="矩形 33">
                  <a:extLst>
                    <a:ext uri="{FF2B5EF4-FFF2-40B4-BE49-F238E27FC236}">
                      <a16:creationId xmlns:a16="http://schemas.microsoft.com/office/drawing/2014/main" id="{64ADB3F3-8D54-4EDB-8670-9CF9FE29342F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35" name="矩形 34">
                  <a:extLst>
                    <a:ext uri="{FF2B5EF4-FFF2-40B4-BE49-F238E27FC236}">
                      <a16:creationId xmlns:a16="http://schemas.microsoft.com/office/drawing/2014/main" id="{D6D2C9B6-3A42-48E3-AF05-C82EB94B33DE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36" name="矩形 35">
                  <a:extLst>
                    <a:ext uri="{FF2B5EF4-FFF2-40B4-BE49-F238E27FC236}">
                      <a16:creationId xmlns:a16="http://schemas.microsoft.com/office/drawing/2014/main" id="{A55F6E9E-E636-4691-8B98-45B3FB2F21F5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37" name="矩形 36">
                  <a:extLst>
                    <a:ext uri="{FF2B5EF4-FFF2-40B4-BE49-F238E27FC236}">
                      <a16:creationId xmlns:a16="http://schemas.microsoft.com/office/drawing/2014/main" id="{A347F68E-A25E-406F-AEE7-F538066C0E7A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38" name="矩形 37">
                  <a:extLst>
                    <a:ext uri="{FF2B5EF4-FFF2-40B4-BE49-F238E27FC236}">
                      <a16:creationId xmlns:a16="http://schemas.microsoft.com/office/drawing/2014/main" id="{0E05FA52-C0DF-4F9A-A8D3-4D311EDA58AB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</p:grpSp>
        <p:grpSp>
          <p:nvGrpSpPr>
            <p:cNvPr id="44" name="组合 43">
              <a:extLst>
                <a:ext uri="{FF2B5EF4-FFF2-40B4-BE49-F238E27FC236}">
                  <a16:creationId xmlns:a16="http://schemas.microsoft.com/office/drawing/2014/main" id="{3F355767-71E0-42A8-8EB5-0AE8B97898EC}"/>
                </a:ext>
              </a:extLst>
            </p:cNvPr>
            <p:cNvGrpSpPr/>
            <p:nvPr/>
          </p:nvGrpSpPr>
          <p:grpSpPr>
            <a:xfrm>
              <a:off x="1987589" y="3363615"/>
              <a:ext cx="1278195" cy="514966"/>
              <a:chOff x="1986116" y="2113934"/>
              <a:chExt cx="1278195" cy="825911"/>
            </a:xfrm>
          </p:grpSpPr>
          <p:grpSp>
            <p:nvGrpSpPr>
              <p:cNvPr id="45" name="组合 44">
                <a:extLst>
                  <a:ext uri="{FF2B5EF4-FFF2-40B4-BE49-F238E27FC236}">
                    <a16:creationId xmlns:a16="http://schemas.microsoft.com/office/drawing/2014/main" id="{49760A93-0DA4-4520-AFC3-2A0D0A0EEE43}"/>
                  </a:ext>
                </a:extLst>
              </p:cNvPr>
              <p:cNvGrpSpPr/>
              <p:nvPr/>
            </p:nvGrpSpPr>
            <p:grpSpPr>
              <a:xfrm>
                <a:off x="1986116" y="2113934"/>
                <a:ext cx="1278195" cy="412956"/>
                <a:chOff x="1986116" y="2113934"/>
                <a:chExt cx="1278195" cy="412956"/>
              </a:xfrm>
            </p:grpSpPr>
            <p:sp>
              <p:nvSpPr>
                <p:cNvPr id="52" name="矩形 51">
                  <a:extLst>
                    <a:ext uri="{FF2B5EF4-FFF2-40B4-BE49-F238E27FC236}">
                      <a16:creationId xmlns:a16="http://schemas.microsoft.com/office/drawing/2014/main" id="{387DA92F-37A3-439B-BE79-4BC66DE3D518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53" name="矩形 52">
                  <a:extLst>
                    <a:ext uri="{FF2B5EF4-FFF2-40B4-BE49-F238E27FC236}">
                      <a16:creationId xmlns:a16="http://schemas.microsoft.com/office/drawing/2014/main" id="{F6291B1E-A77D-4827-ADC5-295E4BB47F5B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54" name="矩形 53">
                  <a:extLst>
                    <a:ext uri="{FF2B5EF4-FFF2-40B4-BE49-F238E27FC236}">
                      <a16:creationId xmlns:a16="http://schemas.microsoft.com/office/drawing/2014/main" id="{046D5600-CEFE-4CBF-B863-36C60FBD8EF7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55" name="矩形 54">
                  <a:extLst>
                    <a:ext uri="{FF2B5EF4-FFF2-40B4-BE49-F238E27FC236}">
                      <a16:creationId xmlns:a16="http://schemas.microsoft.com/office/drawing/2014/main" id="{2CF02B45-E3A3-4A35-9136-918711EC92C5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56" name="矩形 55">
                  <a:extLst>
                    <a:ext uri="{FF2B5EF4-FFF2-40B4-BE49-F238E27FC236}">
                      <a16:creationId xmlns:a16="http://schemas.microsoft.com/office/drawing/2014/main" id="{5BF9A6AC-EF55-4320-893E-076F03E94F64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46" name="组合 45">
                <a:extLst>
                  <a:ext uri="{FF2B5EF4-FFF2-40B4-BE49-F238E27FC236}">
                    <a16:creationId xmlns:a16="http://schemas.microsoft.com/office/drawing/2014/main" id="{D393139D-9732-47E8-A206-F0A14ADD0579}"/>
                  </a:ext>
                </a:extLst>
              </p:cNvPr>
              <p:cNvGrpSpPr/>
              <p:nvPr/>
            </p:nvGrpSpPr>
            <p:grpSpPr>
              <a:xfrm>
                <a:off x="1986116" y="2526889"/>
                <a:ext cx="1278195" cy="412956"/>
                <a:chOff x="1986116" y="2113934"/>
                <a:chExt cx="1278195" cy="412956"/>
              </a:xfrm>
            </p:grpSpPr>
            <p:sp>
              <p:nvSpPr>
                <p:cNvPr id="47" name="矩形 46">
                  <a:extLst>
                    <a:ext uri="{FF2B5EF4-FFF2-40B4-BE49-F238E27FC236}">
                      <a16:creationId xmlns:a16="http://schemas.microsoft.com/office/drawing/2014/main" id="{E798F2AC-3707-4CF4-A1A7-CA0744EE829A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48" name="矩形 47">
                  <a:extLst>
                    <a:ext uri="{FF2B5EF4-FFF2-40B4-BE49-F238E27FC236}">
                      <a16:creationId xmlns:a16="http://schemas.microsoft.com/office/drawing/2014/main" id="{98A1C343-CEB1-46E0-8975-FCC915434526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49" name="矩形 48">
                  <a:extLst>
                    <a:ext uri="{FF2B5EF4-FFF2-40B4-BE49-F238E27FC236}">
                      <a16:creationId xmlns:a16="http://schemas.microsoft.com/office/drawing/2014/main" id="{A43C7C53-0247-4513-BB38-6FFF20FF7FA2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50" name="矩形 49">
                  <a:extLst>
                    <a:ext uri="{FF2B5EF4-FFF2-40B4-BE49-F238E27FC236}">
                      <a16:creationId xmlns:a16="http://schemas.microsoft.com/office/drawing/2014/main" id="{3D3D3591-AC82-4C9D-8329-97D24B3AA653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51" name="矩形 50">
                  <a:extLst>
                    <a:ext uri="{FF2B5EF4-FFF2-40B4-BE49-F238E27FC236}">
                      <a16:creationId xmlns:a16="http://schemas.microsoft.com/office/drawing/2014/main" id="{4C4C5823-1464-421A-860D-BA05BB6D2FB8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</p:grpSp>
        <p:grpSp>
          <p:nvGrpSpPr>
            <p:cNvPr id="58" name="组合 57">
              <a:extLst>
                <a:ext uri="{FF2B5EF4-FFF2-40B4-BE49-F238E27FC236}">
                  <a16:creationId xmlns:a16="http://schemas.microsoft.com/office/drawing/2014/main" id="{6C1BC123-E371-47E0-B0A5-F08699C94DBF}"/>
                </a:ext>
              </a:extLst>
            </p:cNvPr>
            <p:cNvGrpSpPr/>
            <p:nvPr/>
          </p:nvGrpSpPr>
          <p:grpSpPr>
            <a:xfrm>
              <a:off x="1986114" y="3988455"/>
              <a:ext cx="1278195" cy="514966"/>
              <a:chOff x="1986116" y="2113934"/>
              <a:chExt cx="1278195" cy="825911"/>
            </a:xfrm>
          </p:grpSpPr>
          <p:grpSp>
            <p:nvGrpSpPr>
              <p:cNvPr id="59" name="组合 58">
                <a:extLst>
                  <a:ext uri="{FF2B5EF4-FFF2-40B4-BE49-F238E27FC236}">
                    <a16:creationId xmlns:a16="http://schemas.microsoft.com/office/drawing/2014/main" id="{23F6D757-14CE-4C56-87ED-F3E4C6D7A899}"/>
                  </a:ext>
                </a:extLst>
              </p:cNvPr>
              <p:cNvGrpSpPr/>
              <p:nvPr/>
            </p:nvGrpSpPr>
            <p:grpSpPr>
              <a:xfrm>
                <a:off x="1986116" y="2113934"/>
                <a:ext cx="1278195" cy="412956"/>
                <a:chOff x="1986116" y="2113934"/>
                <a:chExt cx="1278195" cy="412956"/>
              </a:xfrm>
            </p:grpSpPr>
            <p:sp>
              <p:nvSpPr>
                <p:cNvPr id="66" name="矩形 65">
                  <a:extLst>
                    <a:ext uri="{FF2B5EF4-FFF2-40B4-BE49-F238E27FC236}">
                      <a16:creationId xmlns:a16="http://schemas.microsoft.com/office/drawing/2014/main" id="{5A5600B2-7725-472B-ABAC-B3C259489562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7" name="矩形 66">
                  <a:extLst>
                    <a:ext uri="{FF2B5EF4-FFF2-40B4-BE49-F238E27FC236}">
                      <a16:creationId xmlns:a16="http://schemas.microsoft.com/office/drawing/2014/main" id="{69F83008-74E0-4C06-B851-92639A4175EB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8" name="矩形 67">
                  <a:extLst>
                    <a:ext uri="{FF2B5EF4-FFF2-40B4-BE49-F238E27FC236}">
                      <a16:creationId xmlns:a16="http://schemas.microsoft.com/office/drawing/2014/main" id="{54337F6A-97E0-412C-9C85-F9FAA7D54B85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9" name="矩形 68">
                  <a:extLst>
                    <a:ext uri="{FF2B5EF4-FFF2-40B4-BE49-F238E27FC236}">
                      <a16:creationId xmlns:a16="http://schemas.microsoft.com/office/drawing/2014/main" id="{7C95009C-1BD0-49A7-8921-2417C427E608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70" name="矩形 69">
                  <a:extLst>
                    <a:ext uri="{FF2B5EF4-FFF2-40B4-BE49-F238E27FC236}">
                      <a16:creationId xmlns:a16="http://schemas.microsoft.com/office/drawing/2014/main" id="{A485A96C-E3E5-461F-AE44-C72F3675F98B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60" name="组合 59">
                <a:extLst>
                  <a:ext uri="{FF2B5EF4-FFF2-40B4-BE49-F238E27FC236}">
                    <a16:creationId xmlns:a16="http://schemas.microsoft.com/office/drawing/2014/main" id="{D150733A-A5C4-49D7-A6C1-46B21DB47F17}"/>
                  </a:ext>
                </a:extLst>
              </p:cNvPr>
              <p:cNvGrpSpPr/>
              <p:nvPr/>
            </p:nvGrpSpPr>
            <p:grpSpPr>
              <a:xfrm>
                <a:off x="1986116" y="2526889"/>
                <a:ext cx="1278195" cy="412956"/>
                <a:chOff x="1986116" y="2113934"/>
                <a:chExt cx="1278195" cy="412956"/>
              </a:xfrm>
            </p:grpSpPr>
            <p:sp>
              <p:nvSpPr>
                <p:cNvPr id="61" name="矩形 60">
                  <a:extLst>
                    <a:ext uri="{FF2B5EF4-FFF2-40B4-BE49-F238E27FC236}">
                      <a16:creationId xmlns:a16="http://schemas.microsoft.com/office/drawing/2014/main" id="{2BBBEDC2-9E26-464F-BD06-A8D32E17E3B5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2" name="矩形 61">
                  <a:extLst>
                    <a:ext uri="{FF2B5EF4-FFF2-40B4-BE49-F238E27FC236}">
                      <a16:creationId xmlns:a16="http://schemas.microsoft.com/office/drawing/2014/main" id="{C93055ED-12C9-4AD2-967B-1520B7F4B18E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3" name="矩形 62">
                  <a:extLst>
                    <a:ext uri="{FF2B5EF4-FFF2-40B4-BE49-F238E27FC236}">
                      <a16:creationId xmlns:a16="http://schemas.microsoft.com/office/drawing/2014/main" id="{1149E0E9-FD64-4ABF-A538-64B8652C34DD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4" name="矩形 63">
                  <a:extLst>
                    <a:ext uri="{FF2B5EF4-FFF2-40B4-BE49-F238E27FC236}">
                      <a16:creationId xmlns:a16="http://schemas.microsoft.com/office/drawing/2014/main" id="{2718339A-3B9C-4F77-B09E-B072905102A6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5" name="矩形 64">
                  <a:extLst>
                    <a:ext uri="{FF2B5EF4-FFF2-40B4-BE49-F238E27FC236}">
                      <a16:creationId xmlns:a16="http://schemas.microsoft.com/office/drawing/2014/main" id="{52206166-58C2-424D-A2E9-1458E854974F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</p:grpSp>
        <p:grpSp>
          <p:nvGrpSpPr>
            <p:cNvPr id="71" name="组合 70">
              <a:extLst>
                <a:ext uri="{FF2B5EF4-FFF2-40B4-BE49-F238E27FC236}">
                  <a16:creationId xmlns:a16="http://schemas.microsoft.com/office/drawing/2014/main" id="{E4058236-1613-4BDF-BBA0-98C61E16C141}"/>
                </a:ext>
              </a:extLst>
            </p:cNvPr>
            <p:cNvGrpSpPr/>
            <p:nvPr/>
          </p:nvGrpSpPr>
          <p:grpSpPr>
            <a:xfrm>
              <a:off x="1986113" y="4613295"/>
              <a:ext cx="1278195" cy="514966"/>
              <a:chOff x="1986116" y="2113934"/>
              <a:chExt cx="1278195" cy="825911"/>
            </a:xfrm>
          </p:grpSpPr>
          <p:grpSp>
            <p:nvGrpSpPr>
              <p:cNvPr id="72" name="组合 71">
                <a:extLst>
                  <a:ext uri="{FF2B5EF4-FFF2-40B4-BE49-F238E27FC236}">
                    <a16:creationId xmlns:a16="http://schemas.microsoft.com/office/drawing/2014/main" id="{A71BD06A-10FF-4EE7-8D07-7AA01643B719}"/>
                  </a:ext>
                </a:extLst>
              </p:cNvPr>
              <p:cNvGrpSpPr/>
              <p:nvPr/>
            </p:nvGrpSpPr>
            <p:grpSpPr>
              <a:xfrm>
                <a:off x="1986116" y="2113934"/>
                <a:ext cx="1278195" cy="412956"/>
                <a:chOff x="1986116" y="2113934"/>
                <a:chExt cx="1278195" cy="412956"/>
              </a:xfrm>
            </p:grpSpPr>
            <p:sp>
              <p:nvSpPr>
                <p:cNvPr id="79" name="矩形 78">
                  <a:extLst>
                    <a:ext uri="{FF2B5EF4-FFF2-40B4-BE49-F238E27FC236}">
                      <a16:creationId xmlns:a16="http://schemas.microsoft.com/office/drawing/2014/main" id="{DF78B6C6-3480-4BB5-8FAB-134FA3C63940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80" name="矩形 79">
                  <a:extLst>
                    <a:ext uri="{FF2B5EF4-FFF2-40B4-BE49-F238E27FC236}">
                      <a16:creationId xmlns:a16="http://schemas.microsoft.com/office/drawing/2014/main" id="{4132855C-4F1E-4801-82F6-896C65403390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81" name="矩形 80">
                  <a:extLst>
                    <a:ext uri="{FF2B5EF4-FFF2-40B4-BE49-F238E27FC236}">
                      <a16:creationId xmlns:a16="http://schemas.microsoft.com/office/drawing/2014/main" id="{BA6C9259-30C8-4515-A2D5-E2FE5AE12C41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82" name="矩形 81">
                  <a:extLst>
                    <a:ext uri="{FF2B5EF4-FFF2-40B4-BE49-F238E27FC236}">
                      <a16:creationId xmlns:a16="http://schemas.microsoft.com/office/drawing/2014/main" id="{2016E910-9CF8-44F8-9E5A-4E28B6690EB3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83" name="矩形 82">
                  <a:extLst>
                    <a:ext uri="{FF2B5EF4-FFF2-40B4-BE49-F238E27FC236}">
                      <a16:creationId xmlns:a16="http://schemas.microsoft.com/office/drawing/2014/main" id="{74C10911-4825-40F9-8984-1F656349BFBD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73" name="组合 72">
                <a:extLst>
                  <a:ext uri="{FF2B5EF4-FFF2-40B4-BE49-F238E27FC236}">
                    <a16:creationId xmlns:a16="http://schemas.microsoft.com/office/drawing/2014/main" id="{EBE5CA3C-9EE9-426C-BD56-69EC6B12E15D}"/>
                  </a:ext>
                </a:extLst>
              </p:cNvPr>
              <p:cNvGrpSpPr/>
              <p:nvPr/>
            </p:nvGrpSpPr>
            <p:grpSpPr>
              <a:xfrm>
                <a:off x="1986116" y="2526889"/>
                <a:ext cx="1278195" cy="412956"/>
                <a:chOff x="1986116" y="2113934"/>
                <a:chExt cx="1278195" cy="412956"/>
              </a:xfrm>
            </p:grpSpPr>
            <p:sp>
              <p:nvSpPr>
                <p:cNvPr id="74" name="矩形 73">
                  <a:extLst>
                    <a:ext uri="{FF2B5EF4-FFF2-40B4-BE49-F238E27FC236}">
                      <a16:creationId xmlns:a16="http://schemas.microsoft.com/office/drawing/2014/main" id="{486D6D54-1C29-4FFC-AD0E-9FB2D3C97F97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75" name="矩形 74">
                  <a:extLst>
                    <a:ext uri="{FF2B5EF4-FFF2-40B4-BE49-F238E27FC236}">
                      <a16:creationId xmlns:a16="http://schemas.microsoft.com/office/drawing/2014/main" id="{880D64B5-0D1E-42FA-9655-86CD5C3F4D78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76" name="矩形 75">
                  <a:extLst>
                    <a:ext uri="{FF2B5EF4-FFF2-40B4-BE49-F238E27FC236}">
                      <a16:creationId xmlns:a16="http://schemas.microsoft.com/office/drawing/2014/main" id="{F97E9A40-243C-4308-A76E-93F581C110FC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77" name="矩形 76">
                  <a:extLst>
                    <a:ext uri="{FF2B5EF4-FFF2-40B4-BE49-F238E27FC236}">
                      <a16:creationId xmlns:a16="http://schemas.microsoft.com/office/drawing/2014/main" id="{AABC8E2D-EE46-425B-9E19-AD90CA07715F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78" name="矩形 77">
                  <a:extLst>
                    <a:ext uri="{FF2B5EF4-FFF2-40B4-BE49-F238E27FC236}">
                      <a16:creationId xmlns:a16="http://schemas.microsoft.com/office/drawing/2014/main" id="{F52365AB-1B80-4F87-9BCF-4CD93211327B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</p:grpSp>
      </p:grpSp>
      <p:sp>
        <p:nvSpPr>
          <p:cNvPr id="86" name="箭头: 右 85">
            <a:extLst>
              <a:ext uri="{FF2B5EF4-FFF2-40B4-BE49-F238E27FC236}">
                <a16:creationId xmlns:a16="http://schemas.microsoft.com/office/drawing/2014/main" id="{53AF62CB-FF91-45F0-8FCF-2AD0DD8E1988}"/>
              </a:ext>
            </a:extLst>
          </p:cNvPr>
          <p:cNvSpPr/>
          <p:nvPr/>
        </p:nvSpPr>
        <p:spPr bwMode="auto">
          <a:xfrm>
            <a:off x="3203333" y="2733642"/>
            <a:ext cx="3850640" cy="1723946"/>
          </a:xfrm>
          <a:prstGeom prst="rightArrow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Self</a:t>
            </a:r>
            <a:r>
              <a:rPr lang="en-US" altLang="zh-CN" sz="2400" dirty="0">
                <a:solidFill>
                  <a:schemeClr val="tx1"/>
                </a:solidFill>
                <a:latin typeface="Arial" charset="0"/>
              </a:rPr>
              <a:t>-adaptive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Model Inference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7" name="矩形 86">
            <a:extLst>
              <a:ext uri="{FF2B5EF4-FFF2-40B4-BE49-F238E27FC236}">
                <a16:creationId xmlns:a16="http://schemas.microsoft.com/office/drawing/2014/main" id="{282903E5-BFB3-472B-AB40-1BE5108A678B}"/>
              </a:ext>
            </a:extLst>
          </p:cNvPr>
          <p:cNvSpPr/>
          <p:nvPr/>
        </p:nvSpPr>
        <p:spPr bwMode="auto">
          <a:xfrm>
            <a:off x="7318290" y="1750099"/>
            <a:ext cx="2018749" cy="3357801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Decoupled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Components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89" name="矩形: 圆角 88">
            <a:extLst>
              <a:ext uri="{FF2B5EF4-FFF2-40B4-BE49-F238E27FC236}">
                <a16:creationId xmlns:a16="http://schemas.microsoft.com/office/drawing/2014/main" id="{D9675571-F0CD-4D17-A51E-D7D966ED11AC}"/>
              </a:ext>
            </a:extLst>
          </p:cNvPr>
          <p:cNvSpPr/>
          <p:nvPr/>
        </p:nvSpPr>
        <p:spPr bwMode="auto">
          <a:xfrm>
            <a:off x="7425402" y="3102928"/>
            <a:ext cx="1804525" cy="700502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Extracted </a:t>
            </a:r>
            <a:r>
              <a:rPr lang="en-US" altLang="zh-CN" sz="2000" dirty="0">
                <a:solidFill>
                  <a:schemeClr val="tx1"/>
                </a:solidFill>
                <a:latin typeface="Arial" charset="0"/>
              </a:rPr>
              <a:t>L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arge </a:t>
            </a:r>
            <a:r>
              <a:rPr lang="en-US" altLang="zh-CN" sz="2000" dirty="0">
                <a:solidFill>
                  <a:schemeClr val="tx1"/>
                </a:solidFill>
                <a:latin typeface="Arial" charset="0"/>
              </a:rPr>
              <a:t>F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lows</a:t>
            </a:r>
            <a:endParaRPr kumimoji="0" lang="zh-CN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0" name="矩形: 圆角 89">
            <a:extLst>
              <a:ext uri="{FF2B5EF4-FFF2-40B4-BE49-F238E27FC236}">
                <a16:creationId xmlns:a16="http://schemas.microsoft.com/office/drawing/2014/main" id="{748463E2-DA92-49E8-A22A-76C844695ACC}"/>
              </a:ext>
            </a:extLst>
          </p:cNvPr>
          <p:cNvSpPr/>
          <p:nvPr/>
        </p:nvSpPr>
        <p:spPr bwMode="auto">
          <a:xfrm>
            <a:off x="7396267" y="4195658"/>
            <a:ext cx="1866796" cy="700502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Residual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000" dirty="0">
                <a:solidFill>
                  <a:schemeClr val="tx1"/>
                </a:solidFill>
                <a:latin typeface="Arial" charset="0"/>
              </a:rPr>
              <a:t>Sketch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endParaRPr kumimoji="0" lang="zh-CN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矩形 91">
            <a:extLst>
              <a:ext uri="{FF2B5EF4-FFF2-40B4-BE49-F238E27FC236}">
                <a16:creationId xmlns:a16="http://schemas.microsoft.com/office/drawing/2014/main" id="{60CC66FE-953A-45F4-85F0-9E0027F761F7}"/>
              </a:ext>
            </a:extLst>
          </p:cNvPr>
          <p:cNvSpPr/>
          <p:nvPr/>
        </p:nvSpPr>
        <p:spPr bwMode="auto">
          <a:xfrm>
            <a:off x="9337039" y="1750099"/>
            <a:ext cx="2245361" cy="3357801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400" dirty="0">
                <a:solidFill>
                  <a:schemeClr val="bg1"/>
                </a:solidFill>
                <a:latin typeface="Arial" charset="0"/>
              </a:rPr>
              <a:t>Conflict Characteristics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93" name="矩形: 圆角 92">
            <a:extLst>
              <a:ext uri="{FF2B5EF4-FFF2-40B4-BE49-F238E27FC236}">
                <a16:creationId xmlns:a16="http://schemas.microsoft.com/office/drawing/2014/main" id="{1B6C469D-ECB9-490E-9388-2C6FB588F420}"/>
              </a:ext>
            </a:extLst>
          </p:cNvPr>
          <p:cNvSpPr/>
          <p:nvPr/>
        </p:nvSpPr>
        <p:spPr bwMode="auto">
          <a:xfrm>
            <a:off x="9557457" y="3102928"/>
            <a:ext cx="1804525" cy="700502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Flow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000" dirty="0">
                <a:solidFill>
                  <a:schemeClr val="tx1"/>
                </a:solidFill>
                <a:latin typeface="Arial" charset="0"/>
              </a:rPr>
              <a:t>Confidence</a:t>
            </a:r>
            <a:endParaRPr kumimoji="0" lang="zh-CN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4" name="矩形: 圆角 93">
            <a:extLst>
              <a:ext uri="{FF2B5EF4-FFF2-40B4-BE49-F238E27FC236}">
                <a16:creationId xmlns:a16="http://schemas.microsoft.com/office/drawing/2014/main" id="{CE506B38-0DE0-4A7B-9D37-C06A627ACCB8}"/>
              </a:ext>
            </a:extLst>
          </p:cNvPr>
          <p:cNvSpPr/>
          <p:nvPr/>
        </p:nvSpPr>
        <p:spPr bwMode="auto">
          <a:xfrm>
            <a:off x="9526321" y="4195658"/>
            <a:ext cx="1866796" cy="700502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Gaussian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000" dirty="0">
                <a:solidFill>
                  <a:schemeClr val="tx1"/>
                </a:solidFill>
                <a:latin typeface="Arial" charset="0"/>
              </a:rPr>
              <a:t>Distributions</a:t>
            </a:r>
            <a:endParaRPr kumimoji="0" lang="zh-CN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矩形 96">
            <a:extLst>
              <a:ext uri="{FF2B5EF4-FFF2-40B4-BE49-F238E27FC236}">
                <a16:creationId xmlns:a16="http://schemas.microsoft.com/office/drawing/2014/main" id="{5D3793FD-0860-44A4-BA22-3C63D05361DC}"/>
              </a:ext>
            </a:extLst>
          </p:cNvPr>
          <p:cNvSpPr/>
          <p:nvPr/>
        </p:nvSpPr>
        <p:spPr bwMode="auto">
          <a:xfrm>
            <a:off x="3202182" y="2381269"/>
            <a:ext cx="1926471" cy="783459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Main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Theorem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cxnSp>
        <p:nvCxnSpPr>
          <p:cNvPr id="98" name="直接箭头连接符 138">
            <a:extLst>
              <a:ext uri="{FF2B5EF4-FFF2-40B4-BE49-F238E27FC236}">
                <a16:creationId xmlns:a16="http://schemas.microsoft.com/office/drawing/2014/main" id="{BC27B368-B968-4892-843B-A27EE49738CB}"/>
              </a:ext>
            </a:extLst>
          </p:cNvPr>
          <p:cNvCxnSpPr>
            <a:cxnSpLocks/>
          </p:cNvCxnSpPr>
          <p:nvPr/>
        </p:nvCxnSpPr>
        <p:spPr bwMode="auto">
          <a:xfrm>
            <a:off x="2147925" y="5435600"/>
            <a:ext cx="1682395" cy="833120"/>
          </a:xfrm>
          <a:prstGeom prst="straightConnector1">
            <a:avLst/>
          </a:prstGeom>
          <a:ln w="63500">
            <a:headEnd type="none" w="med" len="med"/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9" name="直接箭头连接符 138">
            <a:extLst>
              <a:ext uri="{FF2B5EF4-FFF2-40B4-BE49-F238E27FC236}">
                <a16:creationId xmlns:a16="http://schemas.microsoft.com/office/drawing/2014/main" id="{AFA1A27B-2536-4730-8C81-A00BE70A9319}"/>
              </a:ext>
            </a:extLst>
          </p:cNvPr>
          <p:cNvCxnSpPr>
            <a:cxnSpLocks/>
          </p:cNvCxnSpPr>
          <p:nvPr/>
        </p:nvCxnSpPr>
        <p:spPr bwMode="auto">
          <a:xfrm flipH="1">
            <a:off x="6960656" y="5134429"/>
            <a:ext cx="1776944" cy="944165"/>
          </a:xfrm>
          <a:prstGeom prst="straightConnector1">
            <a:avLst/>
          </a:prstGeom>
          <a:ln w="63500">
            <a:headEnd type="none" w="med" len="med"/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8" name="TextBox 38">
            <a:extLst>
              <a:ext uri="{FF2B5EF4-FFF2-40B4-BE49-F238E27FC236}">
                <a16:creationId xmlns:a16="http://schemas.microsoft.com/office/drawing/2014/main" id="{0D0EEBB8-ABA6-4A55-A8F1-7D961D01BD62}"/>
              </a:ext>
            </a:extLst>
          </p:cNvPr>
          <p:cNvSpPr txBox="1"/>
          <p:nvPr/>
        </p:nvSpPr>
        <p:spPr>
          <a:xfrm>
            <a:off x="3973088" y="6099473"/>
            <a:ext cx="2844799" cy="461665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noProof="0" dirty="0">
                <a:solidFill>
                  <a:schemeClr val="bg1"/>
                </a:solidFill>
                <a:latin typeface="Arial"/>
              </a:rPr>
              <a:t>Network </a:t>
            </a:r>
            <a:r>
              <a:rPr kumimoji="0" lang="en-US" altLang="zh-CN" sz="2400" b="0" i="0" u="none" strike="noStrike" kern="120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queries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91" name="Picture 4" descr="Image result for é®å·">
            <a:extLst>
              <a:ext uri="{FF2B5EF4-FFF2-40B4-BE49-F238E27FC236}">
                <a16:creationId xmlns:a16="http://schemas.microsoft.com/office/drawing/2014/main" id="{876014C2-6525-4C6D-9E59-05676B68A3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8037" y="5233002"/>
            <a:ext cx="656914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" name="箭头: 直角上 94">
            <a:extLst>
              <a:ext uri="{FF2B5EF4-FFF2-40B4-BE49-F238E27FC236}">
                <a16:creationId xmlns:a16="http://schemas.microsoft.com/office/drawing/2014/main" id="{218AF820-064E-4B2A-825C-ACD8641E734C}"/>
              </a:ext>
            </a:extLst>
          </p:cNvPr>
          <p:cNvSpPr/>
          <p:nvPr/>
        </p:nvSpPr>
        <p:spPr bwMode="auto">
          <a:xfrm rot="2947088">
            <a:off x="2601545" y="708234"/>
            <a:ext cx="911344" cy="1245485"/>
          </a:xfrm>
          <a:prstGeom prst="bentUpArrow">
            <a:avLst>
              <a:gd name="adj1" fmla="val 25000"/>
              <a:gd name="adj2" fmla="val 25000"/>
              <a:gd name="adj3" fmla="val 38535"/>
            </a:avLst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箭头: 直角上 95">
            <a:extLst>
              <a:ext uri="{FF2B5EF4-FFF2-40B4-BE49-F238E27FC236}">
                <a16:creationId xmlns:a16="http://schemas.microsoft.com/office/drawing/2014/main" id="{1ABD2CBD-B91B-4C3B-8AC9-4C6FA6E739DB}"/>
              </a:ext>
            </a:extLst>
          </p:cNvPr>
          <p:cNvSpPr/>
          <p:nvPr/>
        </p:nvSpPr>
        <p:spPr bwMode="auto">
          <a:xfrm rot="2947088">
            <a:off x="4899297" y="1428075"/>
            <a:ext cx="911344" cy="1245485"/>
          </a:xfrm>
          <a:prstGeom prst="bentUpArrow">
            <a:avLst>
              <a:gd name="adj1" fmla="val 25000"/>
              <a:gd name="adj2" fmla="val 25000"/>
              <a:gd name="adj3" fmla="val 38535"/>
            </a:avLst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箭头: 直角上 99">
            <a:extLst>
              <a:ext uri="{FF2B5EF4-FFF2-40B4-BE49-F238E27FC236}">
                <a16:creationId xmlns:a16="http://schemas.microsoft.com/office/drawing/2014/main" id="{F87F1BAA-90E1-4FB5-858A-5657D4C288A8}"/>
              </a:ext>
            </a:extLst>
          </p:cNvPr>
          <p:cNvSpPr/>
          <p:nvPr/>
        </p:nvSpPr>
        <p:spPr bwMode="auto">
          <a:xfrm rot="2947088">
            <a:off x="11039656" y="675973"/>
            <a:ext cx="911344" cy="1245485"/>
          </a:xfrm>
          <a:prstGeom prst="bentUpArrow">
            <a:avLst>
              <a:gd name="adj1" fmla="val 25000"/>
              <a:gd name="adj2" fmla="val 25000"/>
              <a:gd name="adj3" fmla="val 38535"/>
            </a:avLst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4259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2C66D9-45CB-4B9E-84B2-0ED93B5C7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Supported Network Queries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CEE44DB-D1A3-49D4-B223-A2D0CF37FE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89315"/>
            <a:ext cx="10972800" cy="4436849"/>
          </a:xfrm>
        </p:spPr>
        <p:txBody>
          <a:bodyPr/>
          <a:lstStyle/>
          <a:p>
            <a:r>
              <a:rPr lang="en-US" altLang="zh-CN" dirty="0"/>
              <a:t>Per-flow byte count</a:t>
            </a:r>
          </a:p>
          <a:p>
            <a:r>
              <a:rPr lang="en-US" altLang="zh-CN" dirty="0"/>
              <a:t>Heavy hitter detection</a:t>
            </a:r>
          </a:p>
          <a:p>
            <a:r>
              <a:rPr lang="en-US" altLang="zh-CN" dirty="0"/>
              <a:t>Heavy changer detection</a:t>
            </a:r>
          </a:p>
          <a:p>
            <a:r>
              <a:rPr lang="en-US" altLang="zh-CN" dirty="0"/>
              <a:t>Cardinality estimation</a:t>
            </a:r>
          </a:p>
          <a:p>
            <a:r>
              <a:rPr lang="en-US" altLang="zh-CN" dirty="0"/>
              <a:t>Flow size distribution estimation</a:t>
            </a:r>
          </a:p>
          <a:p>
            <a:r>
              <a:rPr lang="en-US" altLang="zh-CN" dirty="0"/>
              <a:t>Entropy estimation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9605C57-C7F8-491D-AEE8-FE1B6297E6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6689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5A1ECE-8783-4D60-856A-4CE9C758B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Extended Query Model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BF07EB-DF1C-4FBC-AB82-F2CC865A5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Allow query for arbitrary </a:t>
            </a:r>
            <a:r>
              <a:rPr lang="en-US" altLang="zh-CN" dirty="0" err="1"/>
              <a:t>flowkeys</a:t>
            </a:r>
            <a:endParaRPr lang="en-US" altLang="zh-CN" dirty="0"/>
          </a:p>
          <a:p>
            <a:pPr lvl="1"/>
            <a:r>
              <a:rPr lang="en-US" altLang="zh-CN" dirty="0"/>
              <a:t>Only use corresponding levels</a:t>
            </a:r>
          </a:p>
          <a:p>
            <a:endParaRPr lang="en-US" altLang="zh-CN" dirty="0"/>
          </a:p>
          <a:p>
            <a:r>
              <a:rPr lang="en-US" altLang="zh-CN" dirty="0"/>
              <a:t>Estimate actual query errors</a:t>
            </a:r>
          </a:p>
          <a:p>
            <a:pPr lvl="1"/>
            <a:r>
              <a:rPr lang="en-US" altLang="zh-CN" dirty="0"/>
              <a:t>Use attached errors for each large flow</a:t>
            </a:r>
          </a:p>
          <a:p>
            <a:pPr lvl="1"/>
            <a:r>
              <a:rPr lang="en-US" altLang="zh-CN" dirty="0"/>
              <a:t>Use Gaussian distributions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E418088-3B28-4E92-9EDF-29D495B6A7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0278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矩形 84">
            <a:extLst>
              <a:ext uri="{FF2B5EF4-FFF2-40B4-BE49-F238E27FC236}">
                <a16:creationId xmlns:a16="http://schemas.microsoft.com/office/drawing/2014/main" id="{AFBF72E3-51D5-4657-955A-04A152B533AD}"/>
              </a:ext>
            </a:extLst>
          </p:cNvPr>
          <p:cNvSpPr/>
          <p:nvPr/>
        </p:nvSpPr>
        <p:spPr bwMode="auto">
          <a:xfrm>
            <a:off x="801231" y="1417638"/>
            <a:ext cx="1926470" cy="3898161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Multi-level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400" dirty="0">
                <a:solidFill>
                  <a:schemeClr val="bg1"/>
                </a:solidFill>
                <a:latin typeface="Arial" charset="0"/>
              </a:rPr>
              <a:t>Sketch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1225641F-3B1D-48C0-9A59-0F8B454EC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Putting It Together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4AA3AA1-0B78-4D10-AEE1-8D692D2C51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grpSp>
        <p:nvGrpSpPr>
          <p:cNvPr id="84" name="组合 83">
            <a:extLst>
              <a:ext uri="{FF2B5EF4-FFF2-40B4-BE49-F238E27FC236}">
                <a16:creationId xmlns:a16="http://schemas.microsoft.com/office/drawing/2014/main" id="{D77EA9AF-EF4C-42A0-912D-E449316D05F4}"/>
              </a:ext>
            </a:extLst>
          </p:cNvPr>
          <p:cNvGrpSpPr/>
          <p:nvPr/>
        </p:nvGrpSpPr>
        <p:grpSpPr>
          <a:xfrm>
            <a:off x="1125369" y="2218677"/>
            <a:ext cx="1279671" cy="3014326"/>
            <a:chOff x="1986113" y="2113935"/>
            <a:chExt cx="1279671" cy="3014326"/>
          </a:xfrm>
        </p:grpSpPr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id="{E0313A36-57AC-4F78-8351-943773675A6B}"/>
                </a:ext>
              </a:extLst>
            </p:cNvPr>
            <p:cNvGrpSpPr/>
            <p:nvPr/>
          </p:nvGrpSpPr>
          <p:grpSpPr>
            <a:xfrm>
              <a:off x="1986116" y="2113935"/>
              <a:ext cx="1278195" cy="514966"/>
              <a:chOff x="1986116" y="2113934"/>
              <a:chExt cx="1278195" cy="825911"/>
            </a:xfrm>
          </p:grpSpPr>
          <p:grpSp>
            <p:nvGrpSpPr>
              <p:cNvPr id="10" name="组合 9">
                <a:extLst>
                  <a:ext uri="{FF2B5EF4-FFF2-40B4-BE49-F238E27FC236}">
                    <a16:creationId xmlns:a16="http://schemas.microsoft.com/office/drawing/2014/main" id="{9688BB93-1881-4FD9-BEBB-8252E43611B3}"/>
                  </a:ext>
                </a:extLst>
              </p:cNvPr>
              <p:cNvGrpSpPr/>
              <p:nvPr/>
            </p:nvGrpSpPr>
            <p:grpSpPr>
              <a:xfrm>
                <a:off x="1986116" y="2113934"/>
                <a:ext cx="1278195" cy="412956"/>
                <a:chOff x="1986116" y="2113934"/>
                <a:chExt cx="1278195" cy="412956"/>
              </a:xfrm>
            </p:grpSpPr>
            <p:sp>
              <p:nvSpPr>
                <p:cNvPr id="5" name="矩形 4">
                  <a:extLst>
                    <a:ext uri="{FF2B5EF4-FFF2-40B4-BE49-F238E27FC236}">
                      <a16:creationId xmlns:a16="http://schemas.microsoft.com/office/drawing/2014/main" id="{CA57CC09-2037-4E2B-BEB5-3450884B063A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" name="矩形 5">
                  <a:extLst>
                    <a:ext uri="{FF2B5EF4-FFF2-40B4-BE49-F238E27FC236}">
                      <a16:creationId xmlns:a16="http://schemas.microsoft.com/office/drawing/2014/main" id="{DE12D67A-6CB5-4846-A05A-B79F8329EF18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7" name="矩形 6">
                  <a:extLst>
                    <a:ext uri="{FF2B5EF4-FFF2-40B4-BE49-F238E27FC236}">
                      <a16:creationId xmlns:a16="http://schemas.microsoft.com/office/drawing/2014/main" id="{5EA8F3B2-C303-4377-8365-9B3CC17C5E69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8" name="矩形 7">
                  <a:extLst>
                    <a:ext uri="{FF2B5EF4-FFF2-40B4-BE49-F238E27FC236}">
                      <a16:creationId xmlns:a16="http://schemas.microsoft.com/office/drawing/2014/main" id="{3ADBC894-D915-4D6D-B5BE-32BC5ECCCCE4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9" name="矩形 8">
                  <a:extLst>
                    <a:ext uri="{FF2B5EF4-FFF2-40B4-BE49-F238E27FC236}">
                      <a16:creationId xmlns:a16="http://schemas.microsoft.com/office/drawing/2014/main" id="{9ED670E1-8937-4516-BC57-40BD9C743BAF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11" name="组合 10">
                <a:extLst>
                  <a:ext uri="{FF2B5EF4-FFF2-40B4-BE49-F238E27FC236}">
                    <a16:creationId xmlns:a16="http://schemas.microsoft.com/office/drawing/2014/main" id="{8490361E-B0F6-4AB6-BDFB-FD595031E066}"/>
                  </a:ext>
                </a:extLst>
              </p:cNvPr>
              <p:cNvGrpSpPr/>
              <p:nvPr/>
            </p:nvGrpSpPr>
            <p:grpSpPr>
              <a:xfrm>
                <a:off x="1986116" y="2526889"/>
                <a:ext cx="1278195" cy="412956"/>
                <a:chOff x="1986116" y="2113934"/>
                <a:chExt cx="1278195" cy="412956"/>
              </a:xfrm>
            </p:grpSpPr>
            <p:sp>
              <p:nvSpPr>
                <p:cNvPr id="12" name="矩形 11">
                  <a:extLst>
                    <a:ext uri="{FF2B5EF4-FFF2-40B4-BE49-F238E27FC236}">
                      <a16:creationId xmlns:a16="http://schemas.microsoft.com/office/drawing/2014/main" id="{03A11F65-E5C2-4BC4-828D-D05CF6CEDD78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3" name="矩形 12">
                  <a:extLst>
                    <a:ext uri="{FF2B5EF4-FFF2-40B4-BE49-F238E27FC236}">
                      <a16:creationId xmlns:a16="http://schemas.microsoft.com/office/drawing/2014/main" id="{E0382C73-C5A3-4ACD-AC55-3B41873AEDAC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4" name="矩形 13">
                  <a:extLst>
                    <a:ext uri="{FF2B5EF4-FFF2-40B4-BE49-F238E27FC236}">
                      <a16:creationId xmlns:a16="http://schemas.microsoft.com/office/drawing/2014/main" id="{A4238DD1-9902-4DEC-8245-84E1B1BFEFE7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5" name="矩形 14">
                  <a:extLst>
                    <a:ext uri="{FF2B5EF4-FFF2-40B4-BE49-F238E27FC236}">
                      <a16:creationId xmlns:a16="http://schemas.microsoft.com/office/drawing/2014/main" id="{5E4AF97F-D4B0-4D48-A8A7-39CC28C914F3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6" name="矩形 15">
                  <a:extLst>
                    <a:ext uri="{FF2B5EF4-FFF2-40B4-BE49-F238E27FC236}">
                      <a16:creationId xmlns:a16="http://schemas.microsoft.com/office/drawing/2014/main" id="{ACB74F9B-632E-4B66-AF52-54F966FDCE35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</p:grpSp>
        <p:grpSp>
          <p:nvGrpSpPr>
            <p:cNvPr id="31" name="组合 30">
              <a:extLst>
                <a:ext uri="{FF2B5EF4-FFF2-40B4-BE49-F238E27FC236}">
                  <a16:creationId xmlns:a16="http://schemas.microsoft.com/office/drawing/2014/main" id="{5F46A9AF-CF48-4774-A3AB-40CDAC1D3F18}"/>
                </a:ext>
              </a:extLst>
            </p:cNvPr>
            <p:cNvGrpSpPr/>
            <p:nvPr/>
          </p:nvGrpSpPr>
          <p:grpSpPr>
            <a:xfrm>
              <a:off x="1986115" y="2738775"/>
              <a:ext cx="1278195" cy="514966"/>
              <a:chOff x="1986116" y="2113934"/>
              <a:chExt cx="1278195" cy="825911"/>
            </a:xfrm>
          </p:grpSpPr>
          <p:grpSp>
            <p:nvGrpSpPr>
              <p:cNvPr id="32" name="组合 31">
                <a:extLst>
                  <a:ext uri="{FF2B5EF4-FFF2-40B4-BE49-F238E27FC236}">
                    <a16:creationId xmlns:a16="http://schemas.microsoft.com/office/drawing/2014/main" id="{F9D3CBB1-4A2B-4330-AB4C-46A6935EF3F4}"/>
                  </a:ext>
                </a:extLst>
              </p:cNvPr>
              <p:cNvGrpSpPr/>
              <p:nvPr/>
            </p:nvGrpSpPr>
            <p:grpSpPr>
              <a:xfrm>
                <a:off x="1986116" y="2113934"/>
                <a:ext cx="1278195" cy="412956"/>
                <a:chOff x="1986116" y="2113934"/>
                <a:chExt cx="1278195" cy="412956"/>
              </a:xfrm>
            </p:grpSpPr>
            <p:sp>
              <p:nvSpPr>
                <p:cNvPr id="39" name="矩形 38">
                  <a:extLst>
                    <a:ext uri="{FF2B5EF4-FFF2-40B4-BE49-F238E27FC236}">
                      <a16:creationId xmlns:a16="http://schemas.microsoft.com/office/drawing/2014/main" id="{B09F63F6-9A1B-4A02-840C-AE5AE8EA356B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40" name="矩形 39">
                  <a:extLst>
                    <a:ext uri="{FF2B5EF4-FFF2-40B4-BE49-F238E27FC236}">
                      <a16:creationId xmlns:a16="http://schemas.microsoft.com/office/drawing/2014/main" id="{92B2DC70-3E3D-4935-8631-93235F0DA804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41" name="矩形 40">
                  <a:extLst>
                    <a:ext uri="{FF2B5EF4-FFF2-40B4-BE49-F238E27FC236}">
                      <a16:creationId xmlns:a16="http://schemas.microsoft.com/office/drawing/2014/main" id="{A4A6B521-3950-4458-86CB-5D1C0B7A7BFD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42" name="矩形 41">
                  <a:extLst>
                    <a:ext uri="{FF2B5EF4-FFF2-40B4-BE49-F238E27FC236}">
                      <a16:creationId xmlns:a16="http://schemas.microsoft.com/office/drawing/2014/main" id="{96AB319D-7807-415C-B0A8-E2E8DBFAC729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43" name="矩形 42">
                  <a:extLst>
                    <a:ext uri="{FF2B5EF4-FFF2-40B4-BE49-F238E27FC236}">
                      <a16:creationId xmlns:a16="http://schemas.microsoft.com/office/drawing/2014/main" id="{19F05F5E-A0B3-4EDA-9F4B-804E6C8E84AD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33" name="组合 32">
                <a:extLst>
                  <a:ext uri="{FF2B5EF4-FFF2-40B4-BE49-F238E27FC236}">
                    <a16:creationId xmlns:a16="http://schemas.microsoft.com/office/drawing/2014/main" id="{2DC5D9F7-F5BA-4068-9CFD-B2A0D63DF187}"/>
                  </a:ext>
                </a:extLst>
              </p:cNvPr>
              <p:cNvGrpSpPr/>
              <p:nvPr/>
            </p:nvGrpSpPr>
            <p:grpSpPr>
              <a:xfrm>
                <a:off x="1986116" y="2526889"/>
                <a:ext cx="1278195" cy="412956"/>
                <a:chOff x="1986116" y="2113934"/>
                <a:chExt cx="1278195" cy="412956"/>
              </a:xfrm>
            </p:grpSpPr>
            <p:sp>
              <p:nvSpPr>
                <p:cNvPr id="34" name="矩形 33">
                  <a:extLst>
                    <a:ext uri="{FF2B5EF4-FFF2-40B4-BE49-F238E27FC236}">
                      <a16:creationId xmlns:a16="http://schemas.microsoft.com/office/drawing/2014/main" id="{64ADB3F3-8D54-4EDB-8670-9CF9FE29342F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35" name="矩形 34">
                  <a:extLst>
                    <a:ext uri="{FF2B5EF4-FFF2-40B4-BE49-F238E27FC236}">
                      <a16:creationId xmlns:a16="http://schemas.microsoft.com/office/drawing/2014/main" id="{D6D2C9B6-3A42-48E3-AF05-C82EB94B33DE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36" name="矩形 35">
                  <a:extLst>
                    <a:ext uri="{FF2B5EF4-FFF2-40B4-BE49-F238E27FC236}">
                      <a16:creationId xmlns:a16="http://schemas.microsoft.com/office/drawing/2014/main" id="{A55F6E9E-E636-4691-8B98-45B3FB2F21F5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37" name="矩形 36">
                  <a:extLst>
                    <a:ext uri="{FF2B5EF4-FFF2-40B4-BE49-F238E27FC236}">
                      <a16:creationId xmlns:a16="http://schemas.microsoft.com/office/drawing/2014/main" id="{A347F68E-A25E-406F-AEE7-F538066C0E7A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38" name="矩形 37">
                  <a:extLst>
                    <a:ext uri="{FF2B5EF4-FFF2-40B4-BE49-F238E27FC236}">
                      <a16:creationId xmlns:a16="http://schemas.microsoft.com/office/drawing/2014/main" id="{0E05FA52-C0DF-4F9A-A8D3-4D311EDA58AB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</p:grpSp>
        <p:grpSp>
          <p:nvGrpSpPr>
            <p:cNvPr id="44" name="组合 43">
              <a:extLst>
                <a:ext uri="{FF2B5EF4-FFF2-40B4-BE49-F238E27FC236}">
                  <a16:creationId xmlns:a16="http://schemas.microsoft.com/office/drawing/2014/main" id="{3F355767-71E0-42A8-8EB5-0AE8B97898EC}"/>
                </a:ext>
              </a:extLst>
            </p:cNvPr>
            <p:cNvGrpSpPr/>
            <p:nvPr/>
          </p:nvGrpSpPr>
          <p:grpSpPr>
            <a:xfrm>
              <a:off x="1987589" y="3363615"/>
              <a:ext cx="1278195" cy="514966"/>
              <a:chOff x="1986116" y="2113934"/>
              <a:chExt cx="1278195" cy="825911"/>
            </a:xfrm>
          </p:grpSpPr>
          <p:grpSp>
            <p:nvGrpSpPr>
              <p:cNvPr id="45" name="组合 44">
                <a:extLst>
                  <a:ext uri="{FF2B5EF4-FFF2-40B4-BE49-F238E27FC236}">
                    <a16:creationId xmlns:a16="http://schemas.microsoft.com/office/drawing/2014/main" id="{49760A93-0DA4-4520-AFC3-2A0D0A0EEE43}"/>
                  </a:ext>
                </a:extLst>
              </p:cNvPr>
              <p:cNvGrpSpPr/>
              <p:nvPr/>
            </p:nvGrpSpPr>
            <p:grpSpPr>
              <a:xfrm>
                <a:off x="1986116" y="2113934"/>
                <a:ext cx="1278195" cy="412956"/>
                <a:chOff x="1986116" y="2113934"/>
                <a:chExt cx="1278195" cy="412956"/>
              </a:xfrm>
            </p:grpSpPr>
            <p:sp>
              <p:nvSpPr>
                <p:cNvPr id="52" name="矩形 51">
                  <a:extLst>
                    <a:ext uri="{FF2B5EF4-FFF2-40B4-BE49-F238E27FC236}">
                      <a16:creationId xmlns:a16="http://schemas.microsoft.com/office/drawing/2014/main" id="{387DA92F-37A3-439B-BE79-4BC66DE3D518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53" name="矩形 52">
                  <a:extLst>
                    <a:ext uri="{FF2B5EF4-FFF2-40B4-BE49-F238E27FC236}">
                      <a16:creationId xmlns:a16="http://schemas.microsoft.com/office/drawing/2014/main" id="{F6291B1E-A77D-4827-ADC5-295E4BB47F5B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54" name="矩形 53">
                  <a:extLst>
                    <a:ext uri="{FF2B5EF4-FFF2-40B4-BE49-F238E27FC236}">
                      <a16:creationId xmlns:a16="http://schemas.microsoft.com/office/drawing/2014/main" id="{046D5600-CEFE-4CBF-B863-36C60FBD8EF7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55" name="矩形 54">
                  <a:extLst>
                    <a:ext uri="{FF2B5EF4-FFF2-40B4-BE49-F238E27FC236}">
                      <a16:creationId xmlns:a16="http://schemas.microsoft.com/office/drawing/2014/main" id="{2CF02B45-E3A3-4A35-9136-918711EC92C5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56" name="矩形 55">
                  <a:extLst>
                    <a:ext uri="{FF2B5EF4-FFF2-40B4-BE49-F238E27FC236}">
                      <a16:creationId xmlns:a16="http://schemas.microsoft.com/office/drawing/2014/main" id="{5BF9A6AC-EF55-4320-893E-076F03E94F64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46" name="组合 45">
                <a:extLst>
                  <a:ext uri="{FF2B5EF4-FFF2-40B4-BE49-F238E27FC236}">
                    <a16:creationId xmlns:a16="http://schemas.microsoft.com/office/drawing/2014/main" id="{D393139D-9732-47E8-A206-F0A14ADD0579}"/>
                  </a:ext>
                </a:extLst>
              </p:cNvPr>
              <p:cNvGrpSpPr/>
              <p:nvPr/>
            </p:nvGrpSpPr>
            <p:grpSpPr>
              <a:xfrm>
                <a:off x="1986116" y="2526889"/>
                <a:ext cx="1278195" cy="412956"/>
                <a:chOff x="1986116" y="2113934"/>
                <a:chExt cx="1278195" cy="412956"/>
              </a:xfrm>
            </p:grpSpPr>
            <p:sp>
              <p:nvSpPr>
                <p:cNvPr id="47" name="矩形 46">
                  <a:extLst>
                    <a:ext uri="{FF2B5EF4-FFF2-40B4-BE49-F238E27FC236}">
                      <a16:creationId xmlns:a16="http://schemas.microsoft.com/office/drawing/2014/main" id="{E798F2AC-3707-4CF4-A1A7-CA0744EE829A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48" name="矩形 47">
                  <a:extLst>
                    <a:ext uri="{FF2B5EF4-FFF2-40B4-BE49-F238E27FC236}">
                      <a16:creationId xmlns:a16="http://schemas.microsoft.com/office/drawing/2014/main" id="{98A1C343-CEB1-46E0-8975-FCC915434526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49" name="矩形 48">
                  <a:extLst>
                    <a:ext uri="{FF2B5EF4-FFF2-40B4-BE49-F238E27FC236}">
                      <a16:creationId xmlns:a16="http://schemas.microsoft.com/office/drawing/2014/main" id="{A43C7C53-0247-4513-BB38-6FFF20FF7FA2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50" name="矩形 49">
                  <a:extLst>
                    <a:ext uri="{FF2B5EF4-FFF2-40B4-BE49-F238E27FC236}">
                      <a16:creationId xmlns:a16="http://schemas.microsoft.com/office/drawing/2014/main" id="{3D3D3591-AC82-4C9D-8329-97D24B3AA653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51" name="矩形 50">
                  <a:extLst>
                    <a:ext uri="{FF2B5EF4-FFF2-40B4-BE49-F238E27FC236}">
                      <a16:creationId xmlns:a16="http://schemas.microsoft.com/office/drawing/2014/main" id="{4C4C5823-1464-421A-860D-BA05BB6D2FB8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</p:grpSp>
        <p:grpSp>
          <p:nvGrpSpPr>
            <p:cNvPr id="58" name="组合 57">
              <a:extLst>
                <a:ext uri="{FF2B5EF4-FFF2-40B4-BE49-F238E27FC236}">
                  <a16:creationId xmlns:a16="http://schemas.microsoft.com/office/drawing/2014/main" id="{6C1BC123-E371-47E0-B0A5-F08699C94DBF}"/>
                </a:ext>
              </a:extLst>
            </p:cNvPr>
            <p:cNvGrpSpPr/>
            <p:nvPr/>
          </p:nvGrpSpPr>
          <p:grpSpPr>
            <a:xfrm>
              <a:off x="1986114" y="3988455"/>
              <a:ext cx="1278195" cy="514966"/>
              <a:chOff x="1986116" y="2113934"/>
              <a:chExt cx="1278195" cy="825911"/>
            </a:xfrm>
          </p:grpSpPr>
          <p:grpSp>
            <p:nvGrpSpPr>
              <p:cNvPr id="59" name="组合 58">
                <a:extLst>
                  <a:ext uri="{FF2B5EF4-FFF2-40B4-BE49-F238E27FC236}">
                    <a16:creationId xmlns:a16="http://schemas.microsoft.com/office/drawing/2014/main" id="{23F6D757-14CE-4C56-87ED-F3E4C6D7A899}"/>
                  </a:ext>
                </a:extLst>
              </p:cNvPr>
              <p:cNvGrpSpPr/>
              <p:nvPr/>
            </p:nvGrpSpPr>
            <p:grpSpPr>
              <a:xfrm>
                <a:off x="1986116" y="2113934"/>
                <a:ext cx="1278195" cy="412956"/>
                <a:chOff x="1986116" y="2113934"/>
                <a:chExt cx="1278195" cy="412956"/>
              </a:xfrm>
            </p:grpSpPr>
            <p:sp>
              <p:nvSpPr>
                <p:cNvPr id="66" name="矩形 65">
                  <a:extLst>
                    <a:ext uri="{FF2B5EF4-FFF2-40B4-BE49-F238E27FC236}">
                      <a16:creationId xmlns:a16="http://schemas.microsoft.com/office/drawing/2014/main" id="{5A5600B2-7725-472B-ABAC-B3C259489562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7" name="矩形 66">
                  <a:extLst>
                    <a:ext uri="{FF2B5EF4-FFF2-40B4-BE49-F238E27FC236}">
                      <a16:creationId xmlns:a16="http://schemas.microsoft.com/office/drawing/2014/main" id="{69F83008-74E0-4C06-B851-92639A4175EB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8" name="矩形 67">
                  <a:extLst>
                    <a:ext uri="{FF2B5EF4-FFF2-40B4-BE49-F238E27FC236}">
                      <a16:creationId xmlns:a16="http://schemas.microsoft.com/office/drawing/2014/main" id="{54337F6A-97E0-412C-9C85-F9FAA7D54B85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9" name="矩形 68">
                  <a:extLst>
                    <a:ext uri="{FF2B5EF4-FFF2-40B4-BE49-F238E27FC236}">
                      <a16:creationId xmlns:a16="http://schemas.microsoft.com/office/drawing/2014/main" id="{7C95009C-1BD0-49A7-8921-2417C427E608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70" name="矩形 69">
                  <a:extLst>
                    <a:ext uri="{FF2B5EF4-FFF2-40B4-BE49-F238E27FC236}">
                      <a16:creationId xmlns:a16="http://schemas.microsoft.com/office/drawing/2014/main" id="{A485A96C-E3E5-461F-AE44-C72F3675F98B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60" name="组合 59">
                <a:extLst>
                  <a:ext uri="{FF2B5EF4-FFF2-40B4-BE49-F238E27FC236}">
                    <a16:creationId xmlns:a16="http://schemas.microsoft.com/office/drawing/2014/main" id="{D150733A-A5C4-49D7-A6C1-46B21DB47F17}"/>
                  </a:ext>
                </a:extLst>
              </p:cNvPr>
              <p:cNvGrpSpPr/>
              <p:nvPr/>
            </p:nvGrpSpPr>
            <p:grpSpPr>
              <a:xfrm>
                <a:off x="1986116" y="2526889"/>
                <a:ext cx="1278195" cy="412956"/>
                <a:chOff x="1986116" y="2113934"/>
                <a:chExt cx="1278195" cy="412956"/>
              </a:xfrm>
            </p:grpSpPr>
            <p:sp>
              <p:nvSpPr>
                <p:cNvPr id="61" name="矩形 60">
                  <a:extLst>
                    <a:ext uri="{FF2B5EF4-FFF2-40B4-BE49-F238E27FC236}">
                      <a16:creationId xmlns:a16="http://schemas.microsoft.com/office/drawing/2014/main" id="{2BBBEDC2-9E26-464F-BD06-A8D32E17E3B5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2" name="矩形 61">
                  <a:extLst>
                    <a:ext uri="{FF2B5EF4-FFF2-40B4-BE49-F238E27FC236}">
                      <a16:creationId xmlns:a16="http://schemas.microsoft.com/office/drawing/2014/main" id="{C93055ED-12C9-4AD2-967B-1520B7F4B18E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3" name="矩形 62">
                  <a:extLst>
                    <a:ext uri="{FF2B5EF4-FFF2-40B4-BE49-F238E27FC236}">
                      <a16:creationId xmlns:a16="http://schemas.microsoft.com/office/drawing/2014/main" id="{1149E0E9-FD64-4ABF-A538-64B8652C34DD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4" name="矩形 63">
                  <a:extLst>
                    <a:ext uri="{FF2B5EF4-FFF2-40B4-BE49-F238E27FC236}">
                      <a16:creationId xmlns:a16="http://schemas.microsoft.com/office/drawing/2014/main" id="{2718339A-3B9C-4F77-B09E-B072905102A6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5" name="矩形 64">
                  <a:extLst>
                    <a:ext uri="{FF2B5EF4-FFF2-40B4-BE49-F238E27FC236}">
                      <a16:creationId xmlns:a16="http://schemas.microsoft.com/office/drawing/2014/main" id="{52206166-58C2-424D-A2E9-1458E854974F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</p:grpSp>
        <p:grpSp>
          <p:nvGrpSpPr>
            <p:cNvPr id="71" name="组合 70">
              <a:extLst>
                <a:ext uri="{FF2B5EF4-FFF2-40B4-BE49-F238E27FC236}">
                  <a16:creationId xmlns:a16="http://schemas.microsoft.com/office/drawing/2014/main" id="{E4058236-1613-4BDF-BBA0-98C61E16C141}"/>
                </a:ext>
              </a:extLst>
            </p:cNvPr>
            <p:cNvGrpSpPr/>
            <p:nvPr/>
          </p:nvGrpSpPr>
          <p:grpSpPr>
            <a:xfrm>
              <a:off x="1986113" y="4613295"/>
              <a:ext cx="1278195" cy="514966"/>
              <a:chOff x="1986116" y="2113934"/>
              <a:chExt cx="1278195" cy="825911"/>
            </a:xfrm>
          </p:grpSpPr>
          <p:grpSp>
            <p:nvGrpSpPr>
              <p:cNvPr id="72" name="组合 71">
                <a:extLst>
                  <a:ext uri="{FF2B5EF4-FFF2-40B4-BE49-F238E27FC236}">
                    <a16:creationId xmlns:a16="http://schemas.microsoft.com/office/drawing/2014/main" id="{A71BD06A-10FF-4EE7-8D07-7AA01643B719}"/>
                  </a:ext>
                </a:extLst>
              </p:cNvPr>
              <p:cNvGrpSpPr/>
              <p:nvPr/>
            </p:nvGrpSpPr>
            <p:grpSpPr>
              <a:xfrm>
                <a:off x="1986116" y="2113934"/>
                <a:ext cx="1278195" cy="412956"/>
                <a:chOff x="1986116" y="2113934"/>
                <a:chExt cx="1278195" cy="412956"/>
              </a:xfrm>
            </p:grpSpPr>
            <p:sp>
              <p:nvSpPr>
                <p:cNvPr id="79" name="矩形 78">
                  <a:extLst>
                    <a:ext uri="{FF2B5EF4-FFF2-40B4-BE49-F238E27FC236}">
                      <a16:creationId xmlns:a16="http://schemas.microsoft.com/office/drawing/2014/main" id="{DF78B6C6-3480-4BB5-8FAB-134FA3C63940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80" name="矩形 79">
                  <a:extLst>
                    <a:ext uri="{FF2B5EF4-FFF2-40B4-BE49-F238E27FC236}">
                      <a16:creationId xmlns:a16="http://schemas.microsoft.com/office/drawing/2014/main" id="{4132855C-4F1E-4801-82F6-896C65403390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81" name="矩形 80">
                  <a:extLst>
                    <a:ext uri="{FF2B5EF4-FFF2-40B4-BE49-F238E27FC236}">
                      <a16:creationId xmlns:a16="http://schemas.microsoft.com/office/drawing/2014/main" id="{BA6C9259-30C8-4515-A2D5-E2FE5AE12C41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82" name="矩形 81">
                  <a:extLst>
                    <a:ext uri="{FF2B5EF4-FFF2-40B4-BE49-F238E27FC236}">
                      <a16:creationId xmlns:a16="http://schemas.microsoft.com/office/drawing/2014/main" id="{2016E910-9CF8-44F8-9E5A-4E28B6690EB3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83" name="矩形 82">
                  <a:extLst>
                    <a:ext uri="{FF2B5EF4-FFF2-40B4-BE49-F238E27FC236}">
                      <a16:creationId xmlns:a16="http://schemas.microsoft.com/office/drawing/2014/main" id="{74C10911-4825-40F9-8984-1F656349BFBD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73" name="组合 72">
                <a:extLst>
                  <a:ext uri="{FF2B5EF4-FFF2-40B4-BE49-F238E27FC236}">
                    <a16:creationId xmlns:a16="http://schemas.microsoft.com/office/drawing/2014/main" id="{EBE5CA3C-9EE9-426C-BD56-69EC6B12E15D}"/>
                  </a:ext>
                </a:extLst>
              </p:cNvPr>
              <p:cNvGrpSpPr/>
              <p:nvPr/>
            </p:nvGrpSpPr>
            <p:grpSpPr>
              <a:xfrm>
                <a:off x="1986116" y="2526889"/>
                <a:ext cx="1278195" cy="412956"/>
                <a:chOff x="1986116" y="2113934"/>
                <a:chExt cx="1278195" cy="412956"/>
              </a:xfrm>
            </p:grpSpPr>
            <p:sp>
              <p:nvSpPr>
                <p:cNvPr id="74" name="矩形 73">
                  <a:extLst>
                    <a:ext uri="{FF2B5EF4-FFF2-40B4-BE49-F238E27FC236}">
                      <a16:creationId xmlns:a16="http://schemas.microsoft.com/office/drawing/2014/main" id="{486D6D54-1C29-4FFC-AD0E-9FB2D3C97F97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75" name="矩形 74">
                  <a:extLst>
                    <a:ext uri="{FF2B5EF4-FFF2-40B4-BE49-F238E27FC236}">
                      <a16:creationId xmlns:a16="http://schemas.microsoft.com/office/drawing/2014/main" id="{880D64B5-0D1E-42FA-9655-86CD5C3F4D78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76" name="矩形 75">
                  <a:extLst>
                    <a:ext uri="{FF2B5EF4-FFF2-40B4-BE49-F238E27FC236}">
                      <a16:creationId xmlns:a16="http://schemas.microsoft.com/office/drawing/2014/main" id="{F97E9A40-243C-4308-A76E-93F581C110FC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77" name="矩形 76">
                  <a:extLst>
                    <a:ext uri="{FF2B5EF4-FFF2-40B4-BE49-F238E27FC236}">
                      <a16:creationId xmlns:a16="http://schemas.microsoft.com/office/drawing/2014/main" id="{AABC8E2D-EE46-425B-9E19-AD90CA07715F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78" name="矩形 77">
                  <a:extLst>
                    <a:ext uri="{FF2B5EF4-FFF2-40B4-BE49-F238E27FC236}">
                      <a16:creationId xmlns:a16="http://schemas.microsoft.com/office/drawing/2014/main" id="{F52365AB-1B80-4F87-9BCF-4CD93211327B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</p:grpSp>
      </p:grpSp>
      <p:sp>
        <p:nvSpPr>
          <p:cNvPr id="86" name="箭头: 右 85">
            <a:extLst>
              <a:ext uri="{FF2B5EF4-FFF2-40B4-BE49-F238E27FC236}">
                <a16:creationId xmlns:a16="http://schemas.microsoft.com/office/drawing/2014/main" id="{53AF62CB-FF91-45F0-8FCF-2AD0DD8E1988}"/>
              </a:ext>
            </a:extLst>
          </p:cNvPr>
          <p:cNvSpPr/>
          <p:nvPr/>
        </p:nvSpPr>
        <p:spPr bwMode="auto">
          <a:xfrm>
            <a:off x="3203333" y="2733642"/>
            <a:ext cx="3850640" cy="1723946"/>
          </a:xfrm>
          <a:prstGeom prst="rightArrow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Self</a:t>
            </a:r>
            <a:r>
              <a:rPr lang="en-US" altLang="zh-CN" sz="2400" dirty="0">
                <a:solidFill>
                  <a:schemeClr val="tx1"/>
                </a:solidFill>
                <a:latin typeface="Arial" charset="0"/>
              </a:rPr>
              <a:t>-adaptive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Model Inference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7" name="矩形 86">
            <a:extLst>
              <a:ext uri="{FF2B5EF4-FFF2-40B4-BE49-F238E27FC236}">
                <a16:creationId xmlns:a16="http://schemas.microsoft.com/office/drawing/2014/main" id="{282903E5-BFB3-472B-AB40-1BE5108A678B}"/>
              </a:ext>
            </a:extLst>
          </p:cNvPr>
          <p:cNvSpPr/>
          <p:nvPr/>
        </p:nvSpPr>
        <p:spPr bwMode="auto">
          <a:xfrm>
            <a:off x="7318290" y="1750099"/>
            <a:ext cx="2018749" cy="3357801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Decoupled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Components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89" name="矩形: 圆角 88">
            <a:extLst>
              <a:ext uri="{FF2B5EF4-FFF2-40B4-BE49-F238E27FC236}">
                <a16:creationId xmlns:a16="http://schemas.microsoft.com/office/drawing/2014/main" id="{D9675571-F0CD-4D17-A51E-D7D966ED11AC}"/>
              </a:ext>
            </a:extLst>
          </p:cNvPr>
          <p:cNvSpPr/>
          <p:nvPr/>
        </p:nvSpPr>
        <p:spPr bwMode="auto">
          <a:xfrm>
            <a:off x="7425402" y="3102928"/>
            <a:ext cx="1804525" cy="700502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Extracted </a:t>
            </a:r>
            <a:r>
              <a:rPr lang="en-US" altLang="zh-CN" sz="2000" dirty="0">
                <a:solidFill>
                  <a:schemeClr val="tx1"/>
                </a:solidFill>
                <a:latin typeface="Arial" charset="0"/>
              </a:rPr>
              <a:t>L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arge </a:t>
            </a:r>
            <a:r>
              <a:rPr lang="en-US" altLang="zh-CN" sz="2000" dirty="0">
                <a:solidFill>
                  <a:schemeClr val="tx1"/>
                </a:solidFill>
                <a:latin typeface="Arial" charset="0"/>
              </a:rPr>
              <a:t>F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lows</a:t>
            </a:r>
            <a:endParaRPr kumimoji="0" lang="zh-CN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0" name="矩形: 圆角 89">
            <a:extLst>
              <a:ext uri="{FF2B5EF4-FFF2-40B4-BE49-F238E27FC236}">
                <a16:creationId xmlns:a16="http://schemas.microsoft.com/office/drawing/2014/main" id="{748463E2-DA92-49E8-A22A-76C844695ACC}"/>
              </a:ext>
            </a:extLst>
          </p:cNvPr>
          <p:cNvSpPr/>
          <p:nvPr/>
        </p:nvSpPr>
        <p:spPr bwMode="auto">
          <a:xfrm>
            <a:off x="7396267" y="4195658"/>
            <a:ext cx="1866796" cy="700502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Residual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000" dirty="0">
                <a:solidFill>
                  <a:schemeClr val="tx1"/>
                </a:solidFill>
                <a:latin typeface="Arial" charset="0"/>
              </a:rPr>
              <a:t>Sketch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endParaRPr kumimoji="0" lang="zh-CN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矩形 91">
            <a:extLst>
              <a:ext uri="{FF2B5EF4-FFF2-40B4-BE49-F238E27FC236}">
                <a16:creationId xmlns:a16="http://schemas.microsoft.com/office/drawing/2014/main" id="{60CC66FE-953A-45F4-85F0-9E0027F761F7}"/>
              </a:ext>
            </a:extLst>
          </p:cNvPr>
          <p:cNvSpPr/>
          <p:nvPr/>
        </p:nvSpPr>
        <p:spPr bwMode="auto">
          <a:xfrm>
            <a:off x="9337039" y="1750099"/>
            <a:ext cx="2245361" cy="3357801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400" dirty="0">
                <a:solidFill>
                  <a:schemeClr val="bg1"/>
                </a:solidFill>
                <a:latin typeface="Arial" charset="0"/>
              </a:rPr>
              <a:t>Conflict Characteristics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93" name="矩形: 圆角 92">
            <a:extLst>
              <a:ext uri="{FF2B5EF4-FFF2-40B4-BE49-F238E27FC236}">
                <a16:creationId xmlns:a16="http://schemas.microsoft.com/office/drawing/2014/main" id="{1B6C469D-ECB9-490E-9388-2C6FB588F420}"/>
              </a:ext>
            </a:extLst>
          </p:cNvPr>
          <p:cNvSpPr/>
          <p:nvPr/>
        </p:nvSpPr>
        <p:spPr bwMode="auto">
          <a:xfrm>
            <a:off x="9557457" y="3102928"/>
            <a:ext cx="1804525" cy="700502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Flow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000" dirty="0">
                <a:solidFill>
                  <a:schemeClr val="tx1"/>
                </a:solidFill>
                <a:latin typeface="Arial" charset="0"/>
              </a:rPr>
              <a:t>Confidence</a:t>
            </a:r>
            <a:endParaRPr kumimoji="0" lang="zh-CN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4" name="矩形: 圆角 93">
            <a:extLst>
              <a:ext uri="{FF2B5EF4-FFF2-40B4-BE49-F238E27FC236}">
                <a16:creationId xmlns:a16="http://schemas.microsoft.com/office/drawing/2014/main" id="{CE506B38-0DE0-4A7B-9D37-C06A627ACCB8}"/>
              </a:ext>
            </a:extLst>
          </p:cNvPr>
          <p:cNvSpPr/>
          <p:nvPr/>
        </p:nvSpPr>
        <p:spPr bwMode="auto">
          <a:xfrm>
            <a:off x="9526321" y="4195658"/>
            <a:ext cx="1866796" cy="700502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Gaussian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000" dirty="0">
                <a:solidFill>
                  <a:schemeClr val="tx1"/>
                </a:solidFill>
                <a:latin typeface="Arial" charset="0"/>
              </a:rPr>
              <a:t>Distributions</a:t>
            </a:r>
            <a:endParaRPr kumimoji="0" lang="zh-CN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5" name="矩形 94">
            <a:extLst>
              <a:ext uri="{FF2B5EF4-FFF2-40B4-BE49-F238E27FC236}">
                <a16:creationId xmlns:a16="http://schemas.microsoft.com/office/drawing/2014/main" id="{98C9807E-3309-4654-8E26-2451359D7CC5}"/>
              </a:ext>
            </a:extLst>
          </p:cNvPr>
          <p:cNvSpPr/>
          <p:nvPr/>
        </p:nvSpPr>
        <p:spPr bwMode="auto">
          <a:xfrm>
            <a:off x="3982721" y="5811648"/>
            <a:ext cx="2844800" cy="771714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Network-wide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Query Runtime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97" name="矩形 96">
            <a:extLst>
              <a:ext uri="{FF2B5EF4-FFF2-40B4-BE49-F238E27FC236}">
                <a16:creationId xmlns:a16="http://schemas.microsoft.com/office/drawing/2014/main" id="{5D3793FD-0860-44A4-BA22-3C63D05361DC}"/>
              </a:ext>
            </a:extLst>
          </p:cNvPr>
          <p:cNvSpPr/>
          <p:nvPr/>
        </p:nvSpPr>
        <p:spPr bwMode="auto">
          <a:xfrm>
            <a:off x="3202182" y="2381269"/>
            <a:ext cx="1926471" cy="783459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Main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Theorem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cxnSp>
        <p:nvCxnSpPr>
          <p:cNvPr id="98" name="直接箭头连接符 138">
            <a:extLst>
              <a:ext uri="{FF2B5EF4-FFF2-40B4-BE49-F238E27FC236}">
                <a16:creationId xmlns:a16="http://schemas.microsoft.com/office/drawing/2014/main" id="{BC27B368-B968-4892-843B-A27EE49738CB}"/>
              </a:ext>
            </a:extLst>
          </p:cNvPr>
          <p:cNvCxnSpPr>
            <a:cxnSpLocks/>
          </p:cNvCxnSpPr>
          <p:nvPr/>
        </p:nvCxnSpPr>
        <p:spPr bwMode="auto">
          <a:xfrm>
            <a:off x="2147925" y="5435600"/>
            <a:ext cx="1682395" cy="833120"/>
          </a:xfrm>
          <a:prstGeom prst="straightConnector1">
            <a:avLst/>
          </a:prstGeom>
          <a:ln w="63500">
            <a:headEnd type="none" w="med" len="med"/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9" name="直接箭头连接符 138">
            <a:extLst>
              <a:ext uri="{FF2B5EF4-FFF2-40B4-BE49-F238E27FC236}">
                <a16:creationId xmlns:a16="http://schemas.microsoft.com/office/drawing/2014/main" id="{AFA1A27B-2536-4730-8C81-A00BE70A9319}"/>
              </a:ext>
            </a:extLst>
          </p:cNvPr>
          <p:cNvCxnSpPr>
            <a:cxnSpLocks/>
          </p:cNvCxnSpPr>
          <p:nvPr/>
        </p:nvCxnSpPr>
        <p:spPr bwMode="auto">
          <a:xfrm flipH="1">
            <a:off x="6960656" y="5134429"/>
            <a:ext cx="1776944" cy="944165"/>
          </a:xfrm>
          <a:prstGeom prst="straightConnector1">
            <a:avLst/>
          </a:prstGeom>
          <a:ln w="63500">
            <a:headEnd type="none" w="med" len="med"/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8" name="箭头: 直角上 87">
            <a:extLst>
              <a:ext uri="{FF2B5EF4-FFF2-40B4-BE49-F238E27FC236}">
                <a16:creationId xmlns:a16="http://schemas.microsoft.com/office/drawing/2014/main" id="{AB6636E5-4334-4D33-B74A-3A5C99A56C2F}"/>
              </a:ext>
            </a:extLst>
          </p:cNvPr>
          <p:cNvSpPr/>
          <p:nvPr/>
        </p:nvSpPr>
        <p:spPr bwMode="auto">
          <a:xfrm rot="2947088">
            <a:off x="2601545" y="708234"/>
            <a:ext cx="911344" cy="1245485"/>
          </a:xfrm>
          <a:prstGeom prst="bentUpArrow">
            <a:avLst>
              <a:gd name="adj1" fmla="val 25000"/>
              <a:gd name="adj2" fmla="val 25000"/>
              <a:gd name="adj3" fmla="val 38535"/>
            </a:avLst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箭头: 直角上 90">
            <a:extLst>
              <a:ext uri="{FF2B5EF4-FFF2-40B4-BE49-F238E27FC236}">
                <a16:creationId xmlns:a16="http://schemas.microsoft.com/office/drawing/2014/main" id="{D4AE34F5-E794-4B6F-BB35-9D6053CA24AF}"/>
              </a:ext>
            </a:extLst>
          </p:cNvPr>
          <p:cNvSpPr/>
          <p:nvPr/>
        </p:nvSpPr>
        <p:spPr bwMode="auto">
          <a:xfrm rot="2947088">
            <a:off x="4899297" y="1428075"/>
            <a:ext cx="911344" cy="1245485"/>
          </a:xfrm>
          <a:prstGeom prst="bentUpArrow">
            <a:avLst>
              <a:gd name="adj1" fmla="val 25000"/>
              <a:gd name="adj2" fmla="val 25000"/>
              <a:gd name="adj3" fmla="val 38535"/>
            </a:avLst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箭头: 直角上 95">
            <a:extLst>
              <a:ext uri="{FF2B5EF4-FFF2-40B4-BE49-F238E27FC236}">
                <a16:creationId xmlns:a16="http://schemas.microsoft.com/office/drawing/2014/main" id="{26DBD6DF-1EF3-4E1F-B8E1-0AB52D63EBF8}"/>
              </a:ext>
            </a:extLst>
          </p:cNvPr>
          <p:cNvSpPr/>
          <p:nvPr/>
        </p:nvSpPr>
        <p:spPr bwMode="auto">
          <a:xfrm rot="2947088">
            <a:off x="11039656" y="675973"/>
            <a:ext cx="911344" cy="1245485"/>
          </a:xfrm>
          <a:prstGeom prst="bentUpArrow">
            <a:avLst>
              <a:gd name="adj1" fmla="val 25000"/>
              <a:gd name="adj2" fmla="val 25000"/>
              <a:gd name="adj3" fmla="val 38535"/>
            </a:avLst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箭头: 直角上 99">
            <a:extLst>
              <a:ext uri="{FF2B5EF4-FFF2-40B4-BE49-F238E27FC236}">
                <a16:creationId xmlns:a16="http://schemas.microsoft.com/office/drawing/2014/main" id="{654C0E2D-499E-4DF8-8F5F-906DD5FFEE8E}"/>
              </a:ext>
            </a:extLst>
          </p:cNvPr>
          <p:cNvSpPr/>
          <p:nvPr/>
        </p:nvSpPr>
        <p:spPr bwMode="auto">
          <a:xfrm rot="2947088">
            <a:off x="5258134" y="4703749"/>
            <a:ext cx="911344" cy="1245485"/>
          </a:xfrm>
          <a:prstGeom prst="bentUpArrow">
            <a:avLst>
              <a:gd name="adj1" fmla="val 25000"/>
              <a:gd name="adj2" fmla="val 25000"/>
              <a:gd name="adj3" fmla="val 38535"/>
            </a:avLst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7642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1F93AF-A117-4EAC-8EAC-639CC7782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(Slight) User Burdens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D1413FF-E0AD-46BE-9F24-51815B2A7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617482"/>
          </a:xfrm>
        </p:spPr>
        <p:txBody>
          <a:bodyPr/>
          <a:lstStyle/>
          <a:p>
            <a:r>
              <a:rPr lang="en-US" altLang="zh-CN" sz="2400" dirty="0"/>
              <a:t>Users now</a:t>
            </a:r>
            <a:r>
              <a:rPr lang="zh-CN" altLang="en-US" sz="2400" dirty="0"/>
              <a:t> </a:t>
            </a:r>
            <a:r>
              <a:rPr lang="en-US" altLang="zh-CN" sz="2400" dirty="0"/>
              <a:t>just</a:t>
            </a:r>
            <a:r>
              <a:rPr lang="zh-CN" altLang="en-US" sz="2400" dirty="0"/>
              <a:t> </a:t>
            </a:r>
            <a:r>
              <a:rPr lang="en-US" altLang="zh-CN" sz="2400" dirty="0"/>
              <a:t>need to configure the multi-level sketch</a:t>
            </a:r>
            <a:endParaRPr lang="zh-CN" altLang="en-US" sz="24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DDA805E-E6A7-464F-8931-BF7A1AA696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6EF61660-CDC3-430B-824A-40F57DAD771E}"/>
              </a:ext>
            </a:extLst>
          </p:cNvPr>
          <p:cNvSpPr txBox="1">
            <a:spLocks/>
          </p:cNvSpPr>
          <p:nvPr/>
        </p:nvSpPr>
        <p:spPr bwMode="auto">
          <a:xfrm>
            <a:off x="1618889" y="2579544"/>
            <a:ext cx="2279484" cy="42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Expected errors</a:t>
            </a:r>
          </a:p>
        </p:txBody>
      </p: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78B678A5-4F85-4BC8-BD8C-BAF4EE4DA11A}"/>
              </a:ext>
            </a:extLst>
          </p:cNvPr>
          <p:cNvSpPr txBox="1">
            <a:spLocks/>
          </p:cNvSpPr>
          <p:nvPr/>
        </p:nvSpPr>
        <p:spPr bwMode="auto">
          <a:xfrm>
            <a:off x="1609283" y="3095777"/>
            <a:ext cx="2279484" cy="42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Query parameters</a:t>
            </a:r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id="{C468AFA9-D8F3-42A9-9003-8DDD77B82F9F}"/>
              </a:ext>
            </a:extLst>
          </p:cNvPr>
          <p:cNvSpPr txBox="1">
            <a:spLocks/>
          </p:cNvSpPr>
          <p:nvPr/>
        </p:nvSpPr>
        <p:spPr bwMode="auto">
          <a:xfrm>
            <a:off x="1609283" y="4208566"/>
            <a:ext cx="2279484" cy="42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Flow definitions</a:t>
            </a:r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7B73713F-1593-4297-A212-D9238C1213E9}"/>
              </a:ext>
            </a:extLst>
          </p:cNvPr>
          <p:cNvSpPr txBox="1">
            <a:spLocks/>
          </p:cNvSpPr>
          <p:nvPr/>
        </p:nvSpPr>
        <p:spPr bwMode="auto">
          <a:xfrm>
            <a:off x="1618889" y="3634721"/>
            <a:ext cx="2380132" cy="42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Domain knowledge</a:t>
            </a:r>
          </a:p>
        </p:txBody>
      </p:sp>
      <p:grpSp>
        <p:nvGrpSpPr>
          <p:cNvPr id="76" name="组合 75">
            <a:extLst>
              <a:ext uri="{FF2B5EF4-FFF2-40B4-BE49-F238E27FC236}">
                <a16:creationId xmlns:a16="http://schemas.microsoft.com/office/drawing/2014/main" id="{C3DA411E-30B8-4558-A29E-3F8F1FD6C116}"/>
              </a:ext>
            </a:extLst>
          </p:cNvPr>
          <p:cNvGrpSpPr/>
          <p:nvPr/>
        </p:nvGrpSpPr>
        <p:grpSpPr>
          <a:xfrm>
            <a:off x="4840014" y="2113190"/>
            <a:ext cx="1671145" cy="2939007"/>
            <a:chOff x="4761186" y="2480619"/>
            <a:chExt cx="1671145" cy="2939007"/>
          </a:xfrm>
        </p:grpSpPr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4D1D355C-C464-41BE-9688-20DF9E331A14}"/>
                </a:ext>
              </a:extLst>
            </p:cNvPr>
            <p:cNvSpPr/>
            <p:nvPr/>
          </p:nvSpPr>
          <p:spPr bwMode="auto">
            <a:xfrm>
              <a:off x="4761186" y="2480619"/>
              <a:ext cx="1671145" cy="2939007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rPr>
                <a:t>Multi-level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2400" dirty="0">
                  <a:solidFill>
                    <a:schemeClr val="bg1"/>
                  </a:solidFill>
                  <a:latin typeface="Arial" charset="0"/>
                </a:rPr>
                <a:t>Sketch</a:t>
              </a:r>
              <a:endPara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73861BE0-59EC-492D-8215-BC9B751CCF1A}"/>
                </a:ext>
              </a:extLst>
            </p:cNvPr>
            <p:cNvGrpSpPr/>
            <p:nvPr/>
          </p:nvGrpSpPr>
          <p:grpSpPr>
            <a:xfrm>
              <a:off x="4957662" y="3281657"/>
              <a:ext cx="1278198" cy="2017650"/>
              <a:chOff x="1986113" y="2113934"/>
              <a:chExt cx="1278198" cy="2017650"/>
            </a:xfrm>
          </p:grpSpPr>
          <p:grpSp>
            <p:nvGrpSpPr>
              <p:cNvPr id="64" name="组合 63">
                <a:extLst>
                  <a:ext uri="{FF2B5EF4-FFF2-40B4-BE49-F238E27FC236}">
                    <a16:creationId xmlns:a16="http://schemas.microsoft.com/office/drawing/2014/main" id="{ABBF3573-8E37-4470-A5ED-F818B648120D}"/>
                  </a:ext>
                </a:extLst>
              </p:cNvPr>
              <p:cNvGrpSpPr/>
              <p:nvPr/>
            </p:nvGrpSpPr>
            <p:grpSpPr>
              <a:xfrm>
                <a:off x="1986116" y="2113934"/>
                <a:ext cx="1278195" cy="257483"/>
                <a:chOff x="1986116" y="2113934"/>
                <a:chExt cx="1278195" cy="412956"/>
              </a:xfrm>
            </p:grpSpPr>
            <p:sp>
              <p:nvSpPr>
                <p:cNvPr id="71" name="矩形 70">
                  <a:extLst>
                    <a:ext uri="{FF2B5EF4-FFF2-40B4-BE49-F238E27FC236}">
                      <a16:creationId xmlns:a16="http://schemas.microsoft.com/office/drawing/2014/main" id="{3A0F03E4-A165-4168-8C67-6EF7D38CD5B3}"/>
                    </a:ext>
                  </a:extLst>
                </p:cNvPr>
                <p:cNvSpPr/>
                <p:nvPr/>
              </p:nvSpPr>
              <p:spPr bwMode="auto">
                <a:xfrm>
                  <a:off x="1986116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72" name="矩形 71">
                  <a:extLst>
                    <a:ext uri="{FF2B5EF4-FFF2-40B4-BE49-F238E27FC236}">
                      <a16:creationId xmlns:a16="http://schemas.microsoft.com/office/drawing/2014/main" id="{9E839887-4E20-4578-9968-895B31C126AD}"/>
                    </a:ext>
                  </a:extLst>
                </p:cNvPr>
                <p:cNvSpPr/>
                <p:nvPr/>
              </p:nvSpPr>
              <p:spPr bwMode="auto">
                <a:xfrm>
                  <a:off x="2241755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73" name="矩形 72">
                  <a:extLst>
                    <a:ext uri="{FF2B5EF4-FFF2-40B4-BE49-F238E27FC236}">
                      <a16:creationId xmlns:a16="http://schemas.microsoft.com/office/drawing/2014/main" id="{EBB7914E-5816-408B-A3B6-6AB749F56D5C}"/>
                    </a:ext>
                  </a:extLst>
                </p:cNvPr>
                <p:cNvSpPr/>
                <p:nvPr/>
              </p:nvSpPr>
              <p:spPr bwMode="auto">
                <a:xfrm>
                  <a:off x="2497394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74" name="矩形 73">
                  <a:extLst>
                    <a:ext uri="{FF2B5EF4-FFF2-40B4-BE49-F238E27FC236}">
                      <a16:creationId xmlns:a16="http://schemas.microsoft.com/office/drawing/2014/main" id="{0C9F2E01-AE8F-49EE-A63C-EE58F195C664}"/>
                    </a:ext>
                  </a:extLst>
                </p:cNvPr>
                <p:cNvSpPr/>
                <p:nvPr/>
              </p:nvSpPr>
              <p:spPr bwMode="auto">
                <a:xfrm>
                  <a:off x="2753033" y="2113935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75" name="矩形 74">
                  <a:extLst>
                    <a:ext uri="{FF2B5EF4-FFF2-40B4-BE49-F238E27FC236}">
                      <a16:creationId xmlns:a16="http://schemas.microsoft.com/office/drawing/2014/main" id="{2479E1EA-2C70-4B1F-896E-45C2F7C02E53}"/>
                    </a:ext>
                  </a:extLst>
                </p:cNvPr>
                <p:cNvSpPr/>
                <p:nvPr/>
              </p:nvSpPr>
              <p:spPr bwMode="auto">
                <a:xfrm>
                  <a:off x="3008672" y="211393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52" name="组合 51">
                <a:extLst>
                  <a:ext uri="{FF2B5EF4-FFF2-40B4-BE49-F238E27FC236}">
                    <a16:creationId xmlns:a16="http://schemas.microsoft.com/office/drawing/2014/main" id="{AEECABA1-C1F0-4EF2-AC71-E5692C6D7B39}"/>
                  </a:ext>
                </a:extLst>
              </p:cNvPr>
              <p:cNvGrpSpPr/>
              <p:nvPr/>
            </p:nvGrpSpPr>
            <p:grpSpPr>
              <a:xfrm>
                <a:off x="1986113" y="2553979"/>
                <a:ext cx="1278195" cy="257483"/>
                <a:chOff x="1986114" y="1817553"/>
                <a:chExt cx="1278195" cy="412956"/>
              </a:xfrm>
            </p:grpSpPr>
            <p:sp>
              <p:nvSpPr>
                <p:cNvPr id="59" name="矩形 58">
                  <a:extLst>
                    <a:ext uri="{FF2B5EF4-FFF2-40B4-BE49-F238E27FC236}">
                      <a16:creationId xmlns:a16="http://schemas.microsoft.com/office/drawing/2014/main" id="{12F38FD9-39F8-4A8A-B282-7C16D56F6D93}"/>
                    </a:ext>
                  </a:extLst>
                </p:cNvPr>
                <p:cNvSpPr/>
                <p:nvPr/>
              </p:nvSpPr>
              <p:spPr bwMode="auto">
                <a:xfrm>
                  <a:off x="1986114" y="1817555"/>
                  <a:ext cx="255639" cy="412954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0" name="矩形 59">
                  <a:extLst>
                    <a:ext uri="{FF2B5EF4-FFF2-40B4-BE49-F238E27FC236}">
                      <a16:creationId xmlns:a16="http://schemas.microsoft.com/office/drawing/2014/main" id="{E916EC06-8166-430C-B6DE-35A57C906301}"/>
                    </a:ext>
                  </a:extLst>
                </p:cNvPr>
                <p:cNvSpPr/>
                <p:nvPr/>
              </p:nvSpPr>
              <p:spPr bwMode="auto">
                <a:xfrm>
                  <a:off x="2241753" y="1817555"/>
                  <a:ext cx="255639" cy="412954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1" name="矩形 60">
                  <a:extLst>
                    <a:ext uri="{FF2B5EF4-FFF2-40B4-BE49-F238E27FC236}">
                      <a16:creationId xmlns:a16="http://schemas.microsoft.com/office/drawing/2014/main" id="{6D1E6C90-3499-4648-8558-AB342B2EDFE6}"/>
                    </a:ext>
                  </a:extLst>
                </p:cNvPr>
                <p:cNvSpPr/>
                <p:nvPr/>
              </p:nvSpPr>
              <p:spPr bwMode="auto">
                <a:xfrm>
                  <a:off x="2497392" y="1817555"/>
                  <a:ext cx="255639" cy="412954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2" name="矩形 61">
                  <a:extLst>
                    <a:ext uri="{FF2B5EF4-FFF2-40B4-BE49-F238E27FC236}">
                      <a16:creationId xmlns:a16="http://schemas.microsoft.com/office/drawing/2014/main" id="{80282E0E-80F0-443C-85A6-85DDA2CC492B}"/>
                    </a:ext>
                  </a:extLst>
                </p:cNvPr>
                <p:cNvSpPr/>
                <p:nvPr/>
              </p:nvSpPr>
              <p:spPr bwMode="auto">
                <a:xfrm>
                  <a:off x="2753031" y="1817555"/>
                  <a:ext cx="255639" cy="412954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3" name="矩形 62">
                  <a:extLst>
                    <a:ext uri="{FF2B5EF4-FFF2-40B4-BE49-F238E27FC236}">
                      <a16:creationId xmlns:a16="http://schemas.microsoft.com/office/drawing/2014/main" id="{01588F10-D4E8-4711-B8E2-FEAC864D775C}"/>
                    </a:ext>
                  </a:extLst>
                </p:cNvPr>
                <p:cNvSpPr/>
                <p:nvPr/>
              </p:nvSpPr>
              <p:spPr bwMode="auto">
                <a:xfrm>
                  <a:off x="3008670" y="1817553"/>
                  <a:ext cx="255639" cy="412954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40" name="组合 39">
                <a:extLst>
                  <a:ext uri="{FF2B5EF4-FFF2-40B4-BE49-F238E27FC236}">
                    <a16:creationId xmlns:a16="http://schemas.microsoft.com/office/drawing/2014/main" id="{3D193EE8-5B9D-4ABE-9F0F-CA7086B55B2F}"/>
                  </a:ext>
                </a:extLst>
              </p:cNvPr>
              <p:cNvGrpSpPr/>
              <p:nvPr/>
            </p:nvGrpSpPr>
            <p:grpSpPr>
              <a:xfrm>
                <a:off x="1986113" y="2994021"/>
                <a:ext cx="1278195" cy="257482"/>
                <a:chOff x="1984640" y="1521174"/>
                <a:chExt cx="1278195" cy="412955"/>
              </a:xfrm>
            </p:grpSpPr>
            <p:sp>
              <p:nvSpPr>
                <p:cNvPr id="47" name="矩形 46">
                  <a:extLst>
                    <a:ext uri="{FF2B5EF4-FFF2-40B4-BE49-F238E27FC236}">
                      <a16:creationId xmlns:a16="http://schemas.microsoft.com/office/drawing/2014/main" id="{2244F75A-B99A-4B5B-8BD1-E9FF6B216A6E}"/>
                    </a:ext>
                  </a:extLst>
                </p:cNvPr>
                <p:cNvSpPr/>
                <p:nvPr/>
              </p:nvSpPr>
              <p:spPr bwMode="auto">
                <a:xfrm>
                  <a:off x="1984640" y="1521174"/>
                  <a:ext cx="255639" cy="412954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48" name="矩形 47">
                  <a:extLst>
                    <a:ext uri="{FF2B5EF4-FFF2-40B4-BE49-F238E27FC236}">
                      <a16:creationId xmlns:a16="http://schemas.microsoft.com/office/drawing/2014/main" id="{1C4BFB71-8B63-41A9-8248-5067BB1E612C}"/>
                    </a:ext>
                  </a:extLst>
                </p:cNvPr>
                <p:cNvSpPr/>
                <p:nvPr/>
              </p:nvSpPr>
              <p:spPr bwMode="auto">
                <a:xfrm>
                  <a:off x="2240279" y="1521174"/>
                  <a:ext cx="255639" cy="412954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49" name="矩形 48">
                  <a:extLst>
                    <a:ext uri="{FF2B5EF4-FFF2-40B4-BE49-F238E27FC236}">
                      <a16:creationId xmlns:a16="http://schemas.microsoft.com/office/drawing/2014/main" id="{084D5E52-E585-4319-B712-5A2013551542}"/>
                    </a:ext>
                  </a:extLst>
                </p:cNvPr>
                <p:cNvSpPr/>
                <p:nvPr/>
              </p:nvSpPr>
              <p:spPr bwMode="auto">
                <a:xfrm>
                  <a:off x="2495918" y="1521174"/>
                  <a:ext cx="255639" cy="412954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50" name="矩形 49">
                  <a:extLst>
                    <a:ext uri="{FF2B5EF4-FFF2-40B4-BE49-F238E27FC236}">
                      <a16:creationId xmlns:a16="http://schemas.microsoft.com/office/drawing/2014/main" id="{5CC0C434-0F9E-4EA0-9D06-44B2873ADB04}"/>
                    </a:ext>
                  </a:extLst>
                </p:cNvPr>
                <p:cNvSpPr/>
                <p:nvPr/>
              </p:nvSpPr>
              <p:spPr bwMode="auto">
                <a:xfrm>
                  <a:off x="2751557" y="1521174"/>
                  <a:ext cx="255639" cy="412954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51" name="矩形 50">
                  <a:extLst>
                    <a:ext uri="{FF2B5EF4-FFF2-40B4-BE49-F238E27FC236}">
                      <a16:creationId xmlns:a16="http://schemas.microsoft.com/office/drawing/2014/main" id="{24AD712F-7AA8-45AD-A491-22B25D975612}"/>
                    </a:ext>
                  </a:extLst>
                </p:cNvPr>
                <p:cNvSpPr/>
                <p:nvPr/>
              </p:nvSpPr>
              <p:spPr bwMode="auto">
                <a:xfrm>
                  <a:off x="3007196" y="1521174"/>
                  <a:ext cx="255639" cy="412955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28" name="组合 27">
                <a:extLst>
                  <a:ext uri="{FF2B5EF4-FFF2-40B4-BE49-F238E27FC236}">
                    <a16:creationId xmlns:a16="http://schemas.microsoft.com/office/drawing/2014/main" id="{2A1CD286-7F48-481F-BC34-1217A9C5A47F}"/>
                  </a:ext>
                </a:extLst>
              </p:cNvPr>
              <p:cNvGrpSpPr/>
              <p:nvPr/>
            </p:nvGrpSpPr>
            <p:grpSpPr>
              <a:xfrm>
                <a:off x="1986113" y="3434061"/>
                <a:ext cx="1278195" cy="257483"/>
                <a:chOff x="1986115" y="1224785"/>
                <a:chExt cx="1278195" cy="412956"/>
              </a:xfrm>
            </p:grpSpPr>
            <p:sp>
              <p:nvSpPr>
                <p:cNvPr id="35" name="矩形 34">
                  <a:extLst>
                    <a:ext uri="{FF2B5EF4-FFF2-40B4-BE49-F238E27FC236}">
                      <a16:creationId xmlns:a16="http://schemas.microsoft.com/office/drawing/2014/main" id="{2D3FFE92-DC5F-42B3-8586-FFFBEA2A6B30}"/>
                    </a:ext>
                  </a:extLst>
                </p:cNvPr>
                <p:cNvSpPr/>
                <p:nvPr/>
              </p:nvSpPr>
              <p:spPr bwMode="auto">
                <a:xfrm>
                  <a:off x="1986115" y="1224787"/>
                  <a:ext cx="255639" cy="412954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36" name="矩形 35">
                  <a:extLst>
                    <a:ext uri="{FF2B5EF4-FFF2-40B4-BE49-F238E27FC236}">
                      <a16:creationId xmlns:a16="http://schemas.microsoft.com/office/drawing/2014/main" id="{73A6604F-F064-42CF-89A2-EF4BE27A06D0}"/>
                    </a:ext>
                  </a:extLst>
                </p:cNvPr>
                <p:cNvSpPr/>
                <p:nvPr/>
              </p:nvSpPr>
              <p:spPr bwMode="auto">
                <a:xfrm>
                  <a:off x="2241754" y="1224787"/>
                  <a:ext cx="255639" cy="412954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37" name="矩形 36">
                  <a:extLst>
                    <a:ext uri="{FF2B5EF4-FFF2-40B4-BE49-F238E27FC236}">
                      <a16:creationId xmlns:a16="http://schemas.microsoft.com/office/drawing/2014/main" id="{CF732071-BBD9-4A2F-96DB-83E016C89BD6}"/>
                    </a:ext>
                  </a:extLst>
                </p:cNvPr>
                <p:cNvSpPr/>
                <p:nvPr/>
              </p:nvSpPr>
              <p:spPr bwMode="auto">
                <a:xfrm>
                  <a:off x="2497393" y="1224787"/>
                  <a:ext cx="255639" cy="412954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38" name="矩形 37">
                  <a:extLst>
                    <a:ext uri="{FF2B5EF4-FFF2-40B4-BE49-F238E27FC236}">
                      <a16:creationId xmlns:a16="http://schemas.microsoft.com/office/drawing/2014/main" id="{DD98B017-7370-4971-B628-DEB0FE045C1C}"/>
                    </a:ext>
                  </a:extLst>
                </p:cNvPr>
                <p:cNvSpPr/>
                <p:nvPr/>
              </p:nvSpPr>
              <p:spPr bwMode="auto">
                <a:xfrm>
                  <a:off x="2753032" y="1224787"/>
                  <a:ext cx="255639" cy="412954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39" name="矩形 38">
                  <a:extLst>
                    <a:ext uri="{FF2B5EF4-FFF2-40B4-BE49-F238E27FC236}">
                      <a16:creationId xmlns:a16="http://schemas.microsoft.com/office/drawing/2014/main" id="{E8C619B1-1F67-40F1-9149-DE25E19C6BB1}"/>
                    </a:ext>
                  </a:extLst>
                </p:cNvPr>
                <p:cNvSpPr/>
                <p:nvPr/>
              </p:nvSpPr>
              <p:spPr bwMode="auto">
                <a:xfrm>
                  <a:off x="3008671" y="1224785"/>
                  <a:ext cx="255639" cy="412954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16" name="组合 15">
                <a:extLst>
                  <a:ext uri="{FF2B5EF4-FFF2-40B4-BE49-F238E27FC236}">
                    <a16:creationId xmlns:a16="http://schemas.microsoft.com/office/drawing/2014/main" id="{4B928C69-6E33-48C6-969B-85352A4E9141}"/>
                  </a:ext>
                </a:extLst>
              </p:cNvPr>
              <p:cNvGrpSpPr/>
              <p:nvPr/>
            </p:nvGrpSpPr>
            <p:grpSpPr>
              <a:xfrm>
                <a:off x="1986113" y="3874101"/>
                <a:ext cx="1278195" cy="257483"/>
                <a:chOff x="1986116" y="928401"/>
                <a:chExt cx="1278195" cy="412956"/>
              </a:xfrm>
            </p:grpSpPr>
            <p:sp>
              <p:nvSpPr>
                <p:cNvPr id="23" name="矩形 22">
                  <a:extLst>
                    <a:ext uri="{FF2B5EF4-FFF2-40B4-BE49-F238E27FC236}">
                      <a16:creationId xmlns:a16="http://schemas.microsoft.com/office/drawing/2014/main" id="{925BBDA3-A02F-4A1F-A408-E2B8B21E1349}"/>
                    </a:ext>
                  </a:extLst>
                </p:cNvPr>
                <p:cNvSpPr/>
                <p:nvPr/>
              </p:nvSpPr>
              <p:spPr bwMode="auto">
                <a:xfrm>
                  <a:off x="1986116" y="928403"/>
                  <a:ext cx="255639" cy="412954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24" name="矩形 23">
                  <a:extLst>
                    <a:ext uri="{FF2B5EF4-FFF2-40B4-BE49-F238E27FC236}">
                      <a16:creationId xmlns:a16="http://schemas.microsoft.com/office/drawing/2014/main" id="{24404845-4CD2-422F-ADFC-F07BF6C61104}"/>
                    </a:ext>
                  </a:extLst>
                </p:cNvPr>
                <p:cNvSpPr/>
                <p:nvPr/>
              </p:nvSpPr>
              <p:spPr bwMode="auto">
                <a:xfrm>
                  <a:off x="2241755" y="928403"/>
                  <a:ext cx="255639" cy="412954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25" name="矩形 24">
                  <a:extLst>
                    <a:ext uri="{FF2B5EF4-FFF2-40B4-BE49-F238E27FC236}">
                      <a16:creationId xmlns:a16="http://schemas.microsoft.com/office/drawing/2014/main" id="{83AD422C-C4DC-466D-8EC9-596889A0F977}"/>
                    </a:ext>
                  </a:extLst>
                </p:cNvPr>
                <p:cNvSpPr/>
                <p:nvPr/>
              </p:nvSpPr>
              <p:spPr bwMode="auto">
                <a:xfrm>
                  <a:off x="2497394" y="928403"/>
                  <a:ext cx="255639" cy="412954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26" name="矩形 25">
                  <a:extLst>
                    <a:ext uri="{FF2B5EF4-FFF2-40B4-BE49-F238E27FC236}">
                      <a16:creationId xmlns:a16="http://schemas.microsoft.com/office/drawing/2014/main" id="{CFBFB3A9-9600-4C70-96B2-7437BEA9423A}"/>
                    </a:ext>
                  </a:extLst>
                </p:cNvPr>
                <p:cNvSpPr/>
                <p:nvPr/>
              </p:nvSpPr>
              <p:spPr bwMode="auto">
                <a:xfrm>
                  <a:off x="2753033" y="928403"/>
                  <a:ext cx="255639" cy="412954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27" name="矩形 26">
                  <a:extLst>
                    <a:ext uri="{FF2B5EF4-FFF2-40B4-BE49-F238E27FC236}">
                      <a16:creationId xmlns:a16="http://schemas.microsoft.com/office/drawing/2014/main" id="{FA568821-3E39-469F-A7BD-1D358966A62A}"/>
                    </a:ext>
                  </a:extLst>
                </p:cNvPr>
                <p:cNvSpPr/>
                <p:nvPr/>
              </p:nvSpPr>
              <p:spPr bwMode="auto">
                <a:xfrm>
                  <a:off x="3008672" y="928401"/>
                  <a:ext cx="255639" cy="412954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</p:grpSp>
      </p:grpSp>
      <p:sp>
        <p:nvSpPr>
          <p:cNvPr id="77" name="Line 42">
            <a:extLst>
              <a:ext uri="{FF2B5EF4-FFF2-40B4-BE49-F238E27FC236}">
                <a16:creationId xmlns:a16="http://schemas.microsoft.com/office/drawing/2014/main" id="{A0F6081E-6952-4325-8DDD-3B41241DF2D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99021" y="3686603"/>
            <a:ext cx="79899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8" name="内容占位符 2">
            <a:extLst>
              <a:ext uri="{FF2B5EF4-FFF2-40B4-BE49-F238E27FC236}">
                <a16:creationId xmlns:a16="http://schemas.microsoft.com/office/drawing/2014/main" id="{41937FDD-7369-4CE4-AE36-ECCD183E889E}"/>
              </a:ext>
            </a:extLst>
          </p:cNvPr>
          <p:cNvSpPr txBox="1">
            <a:spLocks/>
          </p:cNvSpPr>
          <p:nvPr/>
        </p:nvSpPr>
        <p:spPr bwMode="auto">
          <a:xfrm>
            <a:off x="1567504" y="5096336"/>
            <a:ext cx="2279484" cy="42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>
                <a:solidFill>
                  <a:srgbClr val="FF0000"/>
                </a:solidFill>
              </a:rPr>
              <a:t>Not necessary</a:t>
            </a:r>
          </a:p>
        </p:txBody>
      </p:sp>
      <p:sp>
        <p:nvSpPr>
          <p:cNvPr id="80" name="椭圆 79">
            <a:extLst>
              <a:ext uri="{FF2B5EF4-FFF2-40B4-BE49-F238E27FC236}">
                <a16:creationId xmlns:a16="http://schemas.microsoft.com/office/drawing/2014/main" id="{BBA323A1-F300-4EB8-8EA8-30881DF5D497}"/>
              </a:ext>
            </a:extLst>
          </p:cNvPr>
          <p:cNvSpPr/>
          <p:nvPr/>
        </p:nvSpPr>
        <p:spPr bwMode="auto">
          <a:xfrm>
            <a:off x="1495532" y="2228063"/>
            <a:ext cx="2418021" cy="2911111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" name="内容占位符 2">
            <a:extLst>
              <a:ext uri="{FF2B5EF4-FFF2-40B4-BE49-F238E27FC236}">
                <a16:creationId xmlns:a16="http://schemas.microsoft.com/office/drawing/2014/main" id="{723B4BAF-AD13-407D-A97E-0CB78F47704A}"/>
              </a:ext>
            </a:extLst>
          </p:cNvPr>
          <p:cNvSpPr txBox="1">
            <a:spLocks/>
          </p:cNvSpPr>
          <p:nvPr/>
        </p:nvSpPr>
        <p:spPr bwMode="auto">
          <a:xfrm>
            <a:off x="6917842" y="2832646"/>
            <a:ext cx="2173608" cy="42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zh-CN" sz="2000" kern="0" dirty="0">
                <a:solidFill>
                  <a:srgbClr val="FF0000"/>
                </a:solidFill>
              </a:rPr>
              <a:t>One row</a:t>
            </a:r>
            <a:r>
              <a:rPr lang="en-US" altLang="zh-CN" sz="2000" kern="0" dirty="0"/>
              <a:t> suffices</a:t>
            </a:r>
          </a:p>
        </p:txBody>
      </p:sp>
      <p:sp>
        <p:nvSpPr>
          <p:cNvPr id="83" name="右大括号 82">
            <a:extLst>
              <a:ext uri="{FF2B5EF4-FFF2-40B4-BE49-F238E27FC236}">
                <a16:creationId xmlns:a16="http://schemas.microsoft.com/office/drawing/2014/main" id="{E89C686E-2E40-4F9B-9A19-4B6EDE0F76B1}"/>
              </a:ext>
            </a:extLst>
          </p:cNvPr>
          <p:cNvSpPr/>
          <p:nvPr/>
        </p:nvSpPr>
        <p:spPr bwMode="auto">
          <a:xfrm>
            <a:off x="6707635" y="2914228"/>
            <a:ext cx="118331" cy="257482"/>
          </a:xfrm>
          <a:prstGeom prst="rightBrac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右大括号 83">
            <a:extLst>
              <a:ext uri="{FF2B5EF4-FFF2-40B4-BE49-F238E27FC236}">
                <a16:creationId xmlns:a16="http://schemas.microsoft.com/office/drawing/2014/main" id="{71A86C62-2BD0-469E-A4B9-B45842DC03FB}"/>
              </a:ext>
            </a:extLst>
          </p:cNvPr>
          <p:cNvSpPr/>
          <p:nvPr/>
        </p:nvSpPr>
        <p:spPr bwMode="auto">
          <a:xfrm rot="5400000">
            <a:off x="5550237" y="4587238"/>
            <a:ext cx="250698" cy="1338286"/>
          </a:xfrm>
          <a:prstGeom prst="rightBrac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5" name="内容占位符 2">
            <a:extLst>
              <a:ext uri="{FF2B5EF4-FFF2-40B4-BE49-F238E27FC236}">
                <a16:creationId xmlns:a16="http://schemas.microsoft.com/office/drawing/2014/main" id="{7A547286-B324-4C67-BCBC-3C99D66D4C12}"/>
              </a:ext>
            </a:extLst>
          </p:cNvPr>
          <p:cNvSpPr txBox="1">
            <a:spLocks/>
          </p:cNvSpPr>
          <p:nvPr/>
        </p:nvSpPr>
        <p:spPr bwMode="auto">
          <a:xfrm>
            <a:off x="4724400" y="5370209"/>
            <a:ext cx="7047187" cy="42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zh-CN" sz="2000" kern="0" dirty="0">
                <a:solidFill>
                  <a:srgbClr val="FF0000"/>
                </a:solidFill>
              </a:rPr>
              <a:t>Columns</a:t>
            </a:r>
            <a:r>
              <a:rPr lang="en-US" altLang="zh-CN" sz="2000" kern="0" dirty="0"/>
              <a:t>: based on </a:t>
            </a:r>
            <a:r>
              <a:rPr lang="en-US" altLang="zh-CN" sz="2000" kern="0" dirty="0">
                <a:solidFill>
                  <a:srgbClr val="0070C0"/>
                </a:solidFill>
              </a:rPr>
              <a:t>minimum flow </a:t>
            </a:r>
            <a:r>
              <a:rPr lang="en-US" altLang="zh-CN" sz="2000" kern="0" dirty="0"/>
              <a:t>or </a:t>
            </a:r>
            <a:r>
              <a:rPr lang="en-US" altLang="zh-CN" sz="2000" kern="0" dirty="0">
                <a:solidFill>
                  <a:srgbClr val="0070C0"/>
                </a:solidFill>
              </a:rPr>
              <a:t>memory budget</a:t>
            </a:r>
          </a:p>
        </p:txBody>
      </p:sp>
      <p:sp>
        <p:nvSpPr>
          <p:cNvPr id="86" name="内容占位符 2">
            <a:extLst>
              <a:ext uri="{FF2B5EF4-FFF2-40B4-BE49-F238E27FC236}">
                <a16:creationId xmlns:a16="http://schemas.microsoft.com/office/drawing/2014/main" id="{23AE9968-805D-46F1-832B-06EFEE35F985}"/>
              </a:ext>
            </a:extLst>
          </p:cNvPr>
          <p:cNvSpPr txBox="1">
            <a:spLocks/>
          </p:cNvSpPr>
          <p:nvPr/>
        </p:nvSpPr>
        <p:spPr bwMode="auto">
          <a:xfrm>
            <a:off x="2390312" y="6118562"/>
            <a:ext cx="1471448" cy="42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zh-CN" sz="2000" kern="0" dirty="0"/>
              <a:t>Example:</a:t>
            </a:r>
          </a:p>
        </p:txBody>
      </p:sp>
      <p:sp>
        <p:nvSpPr>
          <p:cNvPr id="87" name="矩形 86">
            <a:extLst>
              <a:ext uri="{FF2B5EF4-FFF2-40B4-BE49-F238E27FC236}">
                <a16:creationId xmlns:a16="http://schemas.microsoft.com/office/drawing/2014/main" id="{91412DF9-FE58-48B7-8EAE-61031B5B3F09}"/>
              </a:ext>
            </a:extLst>
          </p:cNvPr>
          <p:cNvSpPr/>
          <p:nvPr/>
        </p:nvSpPr>
        <p:spPr>
          <a:xfrm>
            <a:off x="3836044" y="6021889"/>
            <a:ext cx="33522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kern="0" dirty="0"/>
              <a:t>400 KB memory</a:t>
            </a:r>
          </a:p>
          <a:p>
            <a:r>
              <a:rPr lang="en-US" altLang="zh-CN" kern="0" dirty="0"/>
              <a:t>Require flows exceeding 0.1% </a:t>
            </a:r>
            <a:endParaRPr lang="zh-CN" altLang="en-US" dirty="0"/>
          </a:p>
        </p:txBody>
      </p:sp>
      <p:sp>
        <p:nvSpPr>
          <p:cNvPr id="88" name="右大括号 87">
            <a:extLst>
              <a:ext uri="{FF2B5EF4-FFF2-40B4-BE49-F238E27FC236}">
                <a16:creationId xmlns:a16="http://schemas.microsoft.com/office/drawing/2014/main" id="{8891AC22-6290-438A-A86D-2B2CB7BF091C}"/>
              </a:ext>
            </a:extLst>
          </p:cNvPr>
          <p:cNvSpPr/>
          <p:nvPr/>
        </p:nvSpPr>
        <p:spPr bwMode="auto">
          <a:xfrm>
            <a:off x="7174384" y="6111016"/>
            <a:ext cx="223939" cy="468076"/>
          </a:xfrm>
          <a:prstGeom prst="rightBrac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9" name="内容占位符 2">
            <a:extLst>
              <a:ext uri="{FF2B5EF4-FFF2-40B4-BE49-F238E27FC236}">
                <a16:creationId xmlns:a16="http://schemas.microsoft.com/office/drawing/2014/main" id="{115E1C70-24AE-4DC2-8368-CC9C08499BC3}"/>
              </a:ext>
            </a:extLst>
          </p:cNvPr>
          <p:cNvSpPr txBox="1">
            <a:spLocks/>
          </p:cNvSpPr>
          <p:nvPr/>
        </p:nvSpPr>
        <p:spPr bwMode="auto">
          <a:xfrm>
            <a:off x="7650796" y="6118562"/>
            <a:ext cx="2173608" cy="42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zh-CN" sz="2000" kern="0" dirty="0">
                <a:solidFill>
                  <a:srgbClr val="FF0000"/>
                </a:solidFill>
              </a:rPr>
              <a:t>1000</a:t>
            </a:r>
            <a:r>
              <a:rPr lang="en-US" altLang="zh-CN" sz="2000" kern="0" dirty="0"/>
              <a:t> columns</a:t>
            </a:r>
          </a:p>
        </p:txBody>
      </p:sp>
    </p:spTree>
    <p:extLst>
      <p:ext uri="{BB962C8B-B14F-4D97-AF65-F5344CB8AC3E}">
        <p14:creationId xmlns:p14="http://schemas.microsoft.com/office/powerpoint/2010/main" val="25821740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E04C5A-610A-47BD-94BB-A9F62F22E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Implementation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9964D0B-A214-4259-8C31-4D6225076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Challenge: updating L+1 levels is time consuming</a:t>
            </a:r>
          </a:p>
          <a:p>
            <a:r>
              <a:rPr lang="en-US" altLang="zh-CN" dirty="0"/>
              <a:t>Solution: parallel updating</a:t>
            </a:r>
          </a:p>
          <a:p>
            <a:pPr lvl="1"/>
            <a:r>
              <a:rPr lang="en-US" altLang="zh-CN" dirty="0">
                <a:solidFill>
                  <a:srgbClr val="0070C0"/>
                </a:solidFill>
              </a:rPr>
              <a:t>L+1</a:t>
            </a:r>
            <a:r>
              <a:rPr lang="en-US" altLang="zh-CN" dirty="0"/>
              <a:t> levels are </a:t>
            </a:r>
            <a:r>
              <a:rPr lang="en-US" altLang="zh-CN" dirty="0">
                <a:solidFill>
                  <a:srgbClr val="0070C0"/>
                </a:solidFill>
              </a:rPr>
              <a:t>independent</a:t>
            </a:r>
          </a:p>
          <a:p>
            <a:r>
              <a:rPr lang="en-US" altLang="zh-CN" dirty="0"/>
              <a:t>Software</a:t>
            </a:r>
          </a:p>
          <a:p>
            <a:pPr lvl="1"/>
            <a:r>
              <a:rPr lang="en-US" altLang="zh-CN" dirty="0"/>
              <a:t>Based on </a:t>
            </a:r>
            <a:r>
              <a:rPr lang="en-US" altLang="zh-CN" dirty="0" err="1"/>
              <a:t>OpenVSwitch</a:t>
            </a:r>
            <a:r>
              <a:rPr lang="en-US" altLang="zh-CN" dirty="0"/>
              <a:t> + DPDK</a:t>
            </a:r>
          </a:p>
          <a:p>
            <a:pPr lvl="1"/>
            <a:r>
              <a:rPr lang="en-US" altLang="zh-CN" dirty="0"/>
              <a:t>Parallelism with SIMD</a:t>
            </a:r>
          </a:p>
          <a:p>
            <a:r>
              <a:rPr lang="en-US" altLang="zh-CN" dirty="0"/>
              <a:t>Hardware</a:t>
            </a:r>
          </a:p>
          <a:p>
            <a:pPr lvl="1"/>
            <a:r>
              <a:rPr lang="en-US" altLang="zh-CN" dirty="0"/>
              <a:t>Based on P4 programmable switches</a:t>
            </a:r>
          </a:p>
          <a:p>
            <a:pPr lvl="1"/>
            <a:r>
              <a:rPr lang="en-US" altLang="zh-CN" dirty="0"/>
              <a:t>Parallelism with P4 pipeline stages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0D447BE-25CE-4F1D-A12D-D806A270D2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950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B1551E-E5A2-473C-B981-820993EA8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User Burden 1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9A80BC4-3162-4E22-8BE0-380FC6915E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357B21DE-8FF4-43D1-B3A9-5D391930B4EE}"/>
              </a:ext>
            </a:extLst>
          </p:cNvPr>
          <p:cNvSpPr/>
          <p:nvPr/>
        </p:nvSpPr>
        <p:spPr bwMode="auto">
          <a:xfrm>
            <a:off x="4822549" y="3298500"/>
            <a:ext cx="2546902" cy="90424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Measurement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800" dirty="0">
                <a:solidFill>
                  <a:schemeClr val="tx1"/>
                </a:solidFill>
                <a:latin typeface="Arial" charset="0"/>
              </a:rPr>
              <a:t>Algorithm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矩形: 圆角 17">
            <a:extLst>
              <a:ext uri="{FF2B5EF4-FFF2-40B4-BE49-F238E27FC236}">
                <a16:creationId xmlns:a16="http://schemas.microsoft.com/office/drawing/2014/main" id="{62293DD4-8AE0-4077-A6FF-14C9ED64E367}"/>
              </a:ext>
            </a:extLst>
          </p:cNvPr>
          <p:cNvSpPr/>
          <p:nvPr/>
        </p:nvSpPr>
        <p:spPr bwMode="auto">
          <a:xfrm>
            <a:off x="1233353" y="3486459"/>
            <a:ext cx="2392797" cy="528321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Configuration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Line 42">
            <a:extLst>
              <a:ext uri="{FF2B5EF4-FFF2-40B4-BE49-F238E27FC236}">
                <a16:creationId xmlns:a16="http://schemas.microsoft.com/office/drawing/2014/main" id="{A227B78A-606D-400D-9641-6851127173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33264" y="3086410"/>
            <a:ext cx="0" cy="42354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21" name="Line 42">
            <a:extLst>
              <a:ext uri="{FF2B5EF4-FFF2-40B4-BE49-F238E27FC236}">
                <a16:creationId xmlns:a16="http://schemas.microsoft.com/office/drawing/2014/main" id="{75ED9533-198E-46CF-A4C1-40EC960CFE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34085" y="3086410"/>
            <a:ext cx="0" cy="44005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" name="Line 42">
            <a:extLst>
              <a:ext uri="{FF2B5EF4-FFF2-40B4-BE49-F238E27FC236}">
                <a16:creationId xmlns:a16="http://schemas.microsoft.com/office/drawing/2014/main" id="{9E50534B-EF43-462D-B2E9-C6378A412C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8080" y="4023670"/>
            <a:ext cx="0" cy="39115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" name="内容占位符 2">
            <a:extLst>
              <a:ext uri="{FF2B5EF4-FFF2-40B4-BE49-F238E27FC236}">
                <a16:creationId xmlns:a16="http://schemas.microsoft.com/office/drawing/2014/main" id="{6D14BCBF-5859-4BE5-9F25-626ECEE318F8}"/>
              </a:ext>
            </a:extLst>
          </p:cNvPr>
          <p:cNvSpPr txBox="1">
            <a:spLocks/>
          </p:cNvSpPr>
          <p:nvPr/>
        </p:nvSpPr>
        <p:spPr bwMode="auto">
          <a:xfrm>
            <a:off x="664984" y="2356796"/>
            <a:ext cx="1602934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Expected errors</a:t>
            </a:r>
            <a:endParaRPr lang="zh-CN" altLang="en-US" sz="2000" kern="0" dirty="0"/>
          </a:p>
        </p:txBody>
      </p:sp>
      <p:sp>
        <p:nvSpPr>
          <p:cNvPr id="24" name="内容占位符 2">
            <a:extLst>
              <a:ext uri="{FF2B5EF4-FFF2-40B4-BE49-F238E27FC236}">
                <a16:creationId xmlns:a16="http://schemas.microsoft.com/office/drawing/2014/main" id="{631F2175-EA83-4A96-BE1F-8B6A9657D2D6}"/>
              </a:ext>
            </a:extLst>
          </p:cNvPr>
          <p:cNvSpPr txBox="1">
            <a:spLocks/>
          </p:cNvSpPr>
          <p:nvPr/>
        </p:nvSpPr>
        <p:spPr bwMode="auto">
          <a:xfrm>
            <a:off x="2620066" y="2356795"/>
            <a:ext cx="1602934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Query</a:t>
            </a:r>
            <a:br>
              <a:rPr lang="en-US" altLang="zh-CN" sz="2000" kern="0" dirty="0"/>
            </a:br>
            <a:r>
              <a:rPr lang="en-US" altLang="zh-CN" sz="2000" kern="0" dirty="0"/>
              <a:t>thresholds</a:t>
            </a:r>
          </a:p>
        </p:txBody>
      </p:sp>
      <p:sp>
        <p:nvSpPr>
          <p:cNvPr id="25" name="内容占位符 2">
            <a:extLst>
              <a:ext uri="{FF2B5EF4-FFF2-40B4-BE49-F238E27FC236}">
                <a16:creationId xmlns:a16="http://schemas.microsoft.com/office/drawing/2014/main" id="{E27866AD-95A9-4EFD-8914-BEB890EC4B9D}"/>
              </a:ext>
            </a:extLst>
          </p:cNvPr>
          <p:cNvSpPr txBox="1">
            <a:spLocks/>
          </p:cNvSpPr>
          <p:nvPr/>
        </p:nvSpPr>
        <p:spPr bwMode="auto">
          <a:xfrm>
            <a:off x="1628284" y="4414829"/>
            <a:ext cx="1602934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Domain</a:t>
            </a:r>
            <a:br>
              <a:rPr lang="en-US" altLang="zh-CN" sz="2000" kern="0" dirty="0"/>
            </a:br>
            <a:r>
              <a:rPr lang="en-US" altLang="zh-CN" sz="2000" kern="0" dirty="0"/>
              <a:t>knowledge</a:t>
            </a:r>
          </a:p>
        </p:txBody>
      </p:sp>
      <p:sp>
        <p:nvSpPr>
          <p:cNvPr id="3" name="箭头: 右 2">
            <a:extLst>
              <a:ext uri="{FF2B5EF4-FFF2-40B4-BE49-F238E27FC236}">
                <a16:creationId xmlns:a16="http://schemas.microsoft.com/office/drawing/2014/main" id="{9E8096E7-EE61-420F-8892-83DD2764DD46}"/>
              </a:ext>
            </a:extLst>
          </p:cNvPr>
          <p:cNvSpPr/>
          <p:nvPr/>
        </p:nvSpPr>
        <p:spPr bwMode="auto">
          <a:xfrm>
            <a:off x="3541796" y="3367079"/>
            <a:ext cx="1362408" cy="767080"/>
          </a:xfrm>
          <a:prstGeom prst="rightArrow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矩形: 圆角 26">
            <a:extLst>
              <a:ext uri="{FF2B5EF4-FFF2-40B4-BE49-F238E27FC236}">
                <a16:creationId xmlns:a16="http://schemas.microsoft.com/office/drawing/2014/main" id="{1880DF19-CB20-4384-A675-BD014D4CCA20}"/>
              </a:ext>
            </a:extLst>
          </p:cNvPr>
          <p:cNvSpPr/>
          <p:nvPr/>
        </p:nvSpPr>
        <p:spPr bwMode="auto">
          <a:xfrm>
            <a:off x="8555862" y="3331518"/>
            <a:ext cx="2692093" cy="838202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Measurement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800" dirty="0">
                <a:solidFill>
                  <a:schemeClr val="tx1"/>
                </a:solidFill>
                <a:latin typeface="Arial" charset="0"/>
              </a:rPr>
              <a:t>Results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箭头: 右 25">
            <a:extLst>
              <a:ext uri="{FF2B5EF4-FFF2-40B4-BE49-F238E27FC236}">
                <a16:creationId xmlns:a16="http://schemas.microsoft.com/office/drawing/2014/main" id="{07F600EA-4A25-47E7-B631-6675757FF03A}"/>
              </a:ext>
            </a:extLst>
          </p:cNvPr>
          <p:cNvSpPr/>
          <p:nvPr/>
        </p:nvSpPr>
        <p:spPr bwMode="auto">
          <a:xfrm>
            <a:off x="7287798" y="3382952"/>
            <a:ext cx="1362408" cy="767080"/>
          </a:xfrm>
          <a:prstGeom prst="rightArrow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Line 42">
            <a:extLst>
              <a:ext uri="{FF2B5EF4-FFF2-40B4-BE49-F238E27FC236}">
                <a16:creationId xmlns:a16="http://schemas.microsoft.com/office/drawing/2014/main" id="{75E08DEE-C637-4872-AE53-5E05436092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2907975"/>
            <a:ext cx="0" cy="42354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29" name="内容占位符 2">
            <a:extLst>
              <a:ext uri="{FF2B5EF4-FFF2-40B4-BE49-F238E27FC236}">
                <a16:creationId xmlns:a16="http://schemas.microsoft.com/office/drawing/2014/main" id="{53111815-9A94-444B-9E3A-411BDA02FAD9}"/>
              </a:ext>
            </a:extLst>
          </p:cNvPr>
          <p:cNvSpPr txBox="1">
            <a:spLocks/>
          </p:cNvSpPr>
          <p:nvPr/>
        </p:nvSpPr>
        <p:spPr bwMode="auto">
          <a:xfrm>
            <a:off x="5040735" y="2451408"/>
            <a:ext cx="2074907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Network traffic</a:t>
            </a:r>
          </a:p>
        </p:txBody>
      </p:sp>
      <p:sp>
        <p:nvSpPr>
          <p:cNvPr id="30" name="内容占位符 2">
            <a:extLst>
              <a:ext uri="{FF2B5EF4-FFF2-40B4-BE49-F238E27FC236}">
                <a16:creationId xmlns:a16="http://schemas.microsoft.com/office/drawing/2014/main" id="{27309632-7323-45BB-9B25-00841099DB28}"/>
              </a:ext>
            </a:extLst>
          </p:cNvPr>
          <p:cNvSpPr txBox="1">
            <a:spLocks/>
          </p:cNvSpPr>
          <p:nvPr/>
        </p:nvSpPr>
        <p:spPr bwMode="auto">
          <a:xfrm>
            <a:off x="8864455" y="2592379"/>
            <a:ext cx="2074907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Query</a:t>
            </a:r>
          </a:p>
        </p:txBody>
      </p:sp>
      <p:sp>
        <p:nvSpPr>
          <p:cNvPr id="31" name="Line 42">
            <a:extLst>
              <a:ext uri="{FF2B5EF4-FFF2-40B4-BE49-F238E27FC236}">
                <a16:creationId xmlns:a16="http://schemas.microsoft.com/office/drawing/2014/main" id="{7599329C-73F1-40CB-B311-F1AE45643D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895836" y="2975920"/>
            <a:ext cx="0" cy="391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32" name="Line 42">
            <a:extLst>
              <a:ext uri="{FF2B5EF4-FFF2-40B4-BE49-F238E27FC236}">
                <a16:creationId xmlns:a16="http://schemas.microsoft.com/office/drawing/2014/main" id="{575ED09B-C781-4703-9290-43E32E4ACC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05992" y="4150032"/>
            <a:ext cx="0" cy="391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33" name="内容占位符 2">
            <a:extLst>
              <a:ext uri="{FF2B5EF4-FFF2-40B4-BE49-F238E27FC236}">
                <a16:creationId xmlns:a16="http://schemas.microsoft.com/office/drawing/2014/main" id="{36F243D4-2B71-47C8-A5EC-025E79783267}"/>
              </a:ext>
            </a:extLst>
          </p:cNvPr>
          <p:cNvSpPr txBox="1">
            <a:spLocks/>
          </p:cNvSpPr>
          <p:nvPr/>
        </p:nvSpPr>
        <p:spPr bwMode="auto">
          <a:xfrm>
            <a:off x="8858382" y="4610408"/>
            <a:ext cx="2074907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zh-CN" sz="2000" kern="0" dirty="0"/>
              <a:t>Network statistics</a:t>
            </a:r>
          </a:p>
        </p:txBody>
      </p:sp>
      <p:sp>
        <p:nvSpPr>
          <p:cNvPr id="34" name="对话气泡: 矩形 33">
            <a:extLst>
              <a:ext uri="{FF2B5EF4-FFF2-40B4-BE49-F238E27FC236}">
                <a16:creationId xmlns:a16="http://schemas.microsoft.com/office/drawing/2014/main" id="{F908DD4E-F707-4B81-AE18-6AD664DC89AC}"/>
              </a:ext>
            </a:extLst>
          </p:cNvPr>
          <p:cNvSpPr/>
          <p:nvPr/>
        </p:nvSpPr>
        <p:spPr bwMode="auto">
          <a:xfrm>
            <a:off x="206374" y="1788150"/>
            <a:ext cx="2118520" cy="390527"/>
          </a:xfrm>
          <a:prstGeom prst="wedgeRectCallout">
            <a:avLst>
              <a:gd name="adj1" fmla="val -1983"/>
              <a:gd name="adj2" fmla="val 103687"/>
            </a:avLst>
          </a:prstGeom>
          <a:ln w="38100"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>
                <a:solidFill>
                  <a:srgbClr val="0070C0"/>
                </a:solidFill>
                <a:latin typeface="Arial" charset="0"/>
              </a:rPr>
              <a:t>1: Hard to specify</a:t>
            </a:r>
            <a:endParaRPr kumimoji="0" lang="zh-CN" altLang="en-US" sz="18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charset="0"/>
            </a:endParaRPr>
          </a:p>
        </p:txBody>
      </p:sp>
      <p:sp>
        <p:nvSpPr>
          <p:cNvPr id="39" name="TextBox 109">
            <a:extLst>
              <a:ext uri="{FF2B5EF4-FFF2-40B4-BE49-F238E27FC236}">
                <a16:creationId xmlns:a16="http://schemas.microsoft.com/office/drawing/2014/main" id="{C9C02167-1060-4FF0-AD5D-B72FA7CA5BBC}"/>
              </a:ext>
            </a:extLst>
          </p:cNvPr>
          <p:cNvSpPr txBox="1"/>
          <p:nvPr/>
        </p:nvSpPr>
        <p:spPr>
          <a:xfrm>
            <a:off x="1899921" y="5662293"/>
            <a:ext cx="8666480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dirty="0"/>
              <a:t>Errors need to be specified: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0000"/>
                </a:solidFill>
              </a:rPr>
              <a:t>bias</a:t>
            </a:r>
            <a:r>
              <a:rPr lang="en-US" altLang="zh-CN" sz="2000" dirty="0"/>
              <a:t>: an answer deviates true answer by </a:t>
            </a:r>
            <a:r>
              <a:rPr lang="el-GR" altLang="zh-CN" sz="2000" dirty="0">
                <a:solidFill>
                  <a:srgbClr val="FF0000"/>
                </a:solidFill>
              </a:rPr>
              <a:t>ε</a:t>
            </a:r>
            <a:endParaRPr lang="en-US" altLang="zh-CN" sz="20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0000"/>
                </a:solidFill>
              </a:rPr>
              <a:t>failure probability</a:t>
            </a:r>
            <a:r>
              <a:rPr lang="en-US" altLang="zh-CN" sz="2000" kern="0" dirty="0"/>
              <a:t>: fail to produce small-error answer with a probability </a:t>
            </a:r>
            <a:r>
              <a:rPr lang="en-US" altLang="zh-CN" sz="2000" kern="0" dirty="0">
                <a:solidFill>
                  <a:srgbClr val="FF0000"/>
                </a:solidFill>
              </a:rPr>
              <a:t>δ</a:t>
            </a:r>
          </a:p>
        </p:txBody>
      </p:sp>
    </p:spTree>
    <p:extLst>
      <p:ext uri="{BB962C8B-B14F-4D97-AF65-F5344CB8AC3E}">
        <p14:creationId xmlns:p14="http://schemas.microsoft.com/office/powerpoint/2010/main" val="36270536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E801E1-E539-4322-93F0-71953527B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Evaluation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0A83413-8710-4B92-ABBE-5764D6FF8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Platforms</a:t>
            </a:r>
          </a:p>
          <a:p>
            <a:pPr lvl="1"/>
            <a:r>
              <a:rPr lang="en-US" altLang="zh-CN" dirty="0"/>
              <a:t>Software: </a:t>
            </a:r>
            <a:r>
              <a:rPr lang="en-US" altLang="zh-CN" dirty="0" err="1"/>
              <a:t>OpenVSwitch</a:t>
            </a:r>
            <a:r>
              <a:rPr lang="en-US" altLang="zh-CN" dirty="0"/>
              <a:t> + DPDK</a:t>
            </a:r>
          </a:p>
          <a:p>
            <a:pPr lvl="1"/>
            <a:r>
              <a:rPr lang="en-US" altLang="zh-CN" dirty="0"/>
              <a:t>Hardware: Tofino </a:t>
            </a:r>
            <a:r>
              <a:rPr lang="en-US" altLang="zh-CN" dirty="0" err="1"/>
              <a:t>swtich</a:t>
            </a:r>
            <a:endParaRPr lang="en-US" altLang="zh-CN" dirty="0"/>
          </a:p>
          <a:p>
            <a:pPr lvl="1"/>
            <a:r>
              <a:rPr lang="en-US" altLang="zh-CN" dirty="0"/>
              <a:t>Large-scale simulation</a:t>
            </a:r>
          </a:p>
          <a:p>
            <a:r>
              <a:rPr lang="en-US" altLang="zh-CN" dirty="0"/>
              <a:t>Traces</a:t>
            </a:r>
          </a:p>
          <a:p>
            <a:pPr lvl="1"/>
            <a:r>
              <a:rPr lang="en-US" altLang="zh-CN" dirty="0" err="1"/>
              <a:t>Caida</a:t>
            </a:r>
            <a:r>
              <a:rPr lang="en-US" altLang="zh-CN" dirty="0"/>
              <a:t> 2017</a:t>
            </a:r>
          </a:p>
          <a:p>
            <a:pPr lvl="1"/>
            <a:r>
              <a:rPr lang="en-US" altLang="zh-CN" dirty="0"/>
              <a:t>Data center traffic (IMC 2010)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24392E8-36F2-4B0E-89F0-022A92E9BB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4941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20CE3F-C3C6-42EF-9EC3-C2B71D999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Fitting Theorem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BA5AAD1-5EE5-407F-BFC8-D71C84598D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731B5C0A-4455-40F5-A695-8DCAB31212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4387" y="2779755"/>
            <a:ext cx="6308671" cy="3809721"/>
          </a:xfrm>
          <a:prstGeom prst="rect">
            <a:avLst/>
          </a:prstGeom>
        </p:spPr>
      </p:pic>
      <p:sp>
        <p:nvSpPr>
          <p:cNvPr id="12" name="内容占位符 2">
            <a:extLst>
              <a:ext uri="{FF2B5EF4-FFF2-40B4-BE49-F238E27FC236}">
                <a16:creationId xmlns:a16="http://schemas.microsoft.com/office/drawing/2014/main" id="{815AA9F0-4739-46E9-854D-7B6A07B64E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r>
              <a:rPr lang="en-US" altLang="zh-CN" dirty="0"/>
              <a:t>Guaranteed boundary of flow extraction</a:t>
            </a:r>
            <a:endParaRPr lang="zh-CN" altLang="en-US" dirty="0"/>
          </a:p>
        </p:txBody>
      </p:sp>
      <p:sp>
        <p:nvSpPr>
          <p:cNvPr id="13" name="内容占位符 2">
            <a:extLst>
              <a:ext uri="{FF2B5EF4-FFF2-40B4-BE49-F238E27FC236}">
                <a16:creationId xmlns:a16="http://schemas.microsoft.com/office/drawing/2014/main" id="{18E7DFFD-0BAA-4ED3-BFE2-BCC35B73B9CF}"/>
              </a:ext>
            </a:extLst>
          </p:cNvPr>
          <p:cNvSpPr txBox="1">
            <a:spLocks/>
          </p:cNvSpPr>
          <p:nvPr/>
        </p:nvSpPr>
        <p:spPr bwMode="auto">
          <a:xfrm>
            <a:off x="6095999" y="2266457"/>
            <a:ext cx="6308670" cy="42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zh-CN" sz="2400" kern="0" dirty="0">
                <a:solidFill>
                  <a:srgbClr val="0070C0"/>
                </a:solidFill>
              </a:rPr>
              <a:t>Flows that are guaranteed to be extracted</a:t>
            </a:r>
          </a:p>
        </p:txBody>
      </p:sp>
      <p:sp>
        <p:nvSpPr>
          <p:cNvPr id="14" name="内容占位符 2">
            <a:extLst>
              <a:ext uri="{FF2B5EF4-FFF2-40B4-BE49-F238E27FC236}">
                <a16:creationId xmlns:a16="http://schemas.microsoft.com/office/drawing/2014/main" id="{D2E742DD-3279-4A14-94D4-395F6D267DC6}"/>
              </a:ext>
            </a:extLst>
          </p:cNvPr>
          <p:cNvSpPr txBox="1">
            <a:spLocks/>
          </p:cNvSpPr>
          <p:nvPr/>
        </p:nvSpPr>
        <p:spPr bwMode="auto">
          <a:xfrm>
            <a:off x="287463" y="3347718"/>
            <a:ext cx="4440621" cy="42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zh-CN" sz="2400" kern="0" dirty="0">
                <a:solidFill>
                  <a:srgbClr val="FF0000"/>
                </a:solidFill>
              </a:rPr>
              <a:t>Flows that are not guaranteed</a:t>
            </a:r>
            <a:br>
              <a:rPr lang="en-US" altLang="zh-CN" sz="2400" kern="0" dirty="0">
                <a:solidFill>
                  <a:srgbClr val="FF0000"/>
                </a:solidFill>
              </a:rPr>
            </a:br>
            <a:r>
              <a:rPr lang="en-US" altLang="zh-CN" sz="2400" kern="0" dirty="0">
                <a:solidFill>
                  <a:srgbClr val="FF0000"/>
                </a:solidFill>
              </a:rPr>
              <a:t>(but are likely) to be extracted</a:t>
            </a:r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95AE9365-EA18-4FCE-8B08-B7CC836A776E}"/>
              </a:ext>
            </a:extLst>
          </p:cNvPr>
          <p:cNvSpPr/>
          <p:nvPr/>
        </p:nvSpPr>
        <p:spPr bwMode="auto">
          <a:xfrm rot="1280255">
            <a:off x="7153065" y="3701583"/>
            <a:ext cx="3048000" cy="1394617"/>
          </a:xfrm>
          <a:prstGeom prst="ellipse">
            <a:avLst/>
          </a:prstGeom>
          <a:ln w="38100"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7399BF51-28BD-4FA9-9352-F3848BD6BE98}"/>
              </a:ext>
            </a:extLst>
          </p:cNvPr>
          <p:cNvCxnSpPr>
            <a:stCxn id="6" idx="0"/>
          </p:cNvCxnSpPr>
          <p:nvPr/>
        </p:nvCxnSpPr>
        <p:spPr bwMode="auto">
          <a:xfrm flipV="1">
            <a:off x="8930789" y="2779755"/>
            <a:ext cx="428058" cy="969627"/>
          </a:xfrm>
          <a:prstGeom prst="straightConnector1">
            <a:avLst/>
          </a:prstGeom>
          <a:ln w="38100">
            <a:headEnd type="none" w="med" len="med"/>
            <a:tailEnd type="triangle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椭圆 15">
            <a:extLst>
              <a:ext uri="{FF2B5EF4-FFF2-40B4-BE49-F238E27FC236}">
                <a16:creationId xmlns:a16="http://schemas.microsoft.com/office/drawing/2014/main" id="{2C209932-E9FF-4893-9266-EF10BF6020C1}"/>
              </a:ext>
            </a:extLst>
          </p:cNvPr>
          <p:cNvSpPr/>
          <p:nvPr/>
        </p:nvSpPr>
        <p:spPr bwMode="auto">
          <a:xfrm rot="2636959">
            <a:off x="5858228" y="4792019"/>
            <a:ext cx="1454080" cy="808464"/>
          </a:xfrm>
          <a:prstGeom prst="ellips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E07934A5-9D03-4B87-B65C-71588186FF91}"/>
              </a:ext>
            </a:extLst>
          </p:cNvPr>
          <p:cNvCxnSpPr>
            <a:cxnSpLocks/>
            <a:stCxn id="16" idx="3"/>
          </p:cNvCxnSpPr>
          <p:nvPr/>
        </p:nvCxnSpPr>
        <p:spPr bwMode="auto">
          <a:xfrm flipH="1" flipV="1">
            <a:off x="4041653" y="4336326"/>
            <a:ext cx="1975115" cy="708920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594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6" grpId="0" animBg="1"/>
      <p:bldP spid="1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5F7AEC-ABA8-467A-8C92-32E6C9B46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Arbitrary Flow Keys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A899964-A32F-4CDC-BA07-36A52BF56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22889"/>
          </a:xfrm>
        </p:spPr>
        <p:txBody>
          <a:bodyPr/>
          <a:lstStyle/>
          <a:p>
            <a:r>
              <a:rPr lang="en-US" altLang="zh-CN" dirty="0"/>
              <a:t>Query for three flow keys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A0E0763-2E7C-42EF-A5DE-A78CFC35C8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id="{2BC9C57D-2F14-4561-9F8D-E35021E9E6A4}"/>
              </a:ext>
            </a:extLst>
          </p:cNvPr>
          <p:cNvSpPr txBox="1">
            <a:spLocks/>
          </p:cNvSpPr>
          <p:nvPr/>
        </p:nvSpPr>
        <p:spPr bwMode="auto">
          <a:xfrm>
            <a:off x="1012597" y="2477640"/>
            <a:ext cx="4452782" cy="523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zh-CN" sz="2400" kern="0" dirty="0">
                <a:solidFill>
                  <a:srgbClr val="FF0000"/>
                </a:solidFill>
              </a:rPr>
              <a:t>Heavy hitter detection</a:t>
            </a:r>
            <a:endParaRPr lang="zh-CN" altLang="en-US" sz="2400" kern="0" dirty="0">
              <a:solidFill>
                <a:srgbClr val="FF0000"/>
              </a:solidFill>
            </a:endParaRPr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A9CA31AB-151C-4C22-99FC-C09F9E0244A4}"/>
              </a:ext>
            </a:extLst>
          </p:cNvPr>
          <p:cNvSpPr txBox="1">
            <a:spLocks/>
          </p:cNvSpPr>
          <p:nvPr/>
        </p:nvSpPr>
        <p:spPr bwMode="auto">
          <a:xfrm>
            <a:off x="6850439" y="2481701"/>
            <a:ext cx="4452782" cy="523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zh-CN" sz="2400" kern="0" dirty="0">
                <a:solidFill>
                  <a:srgbClr val="FF0000"/>
                </a:solidFill>
              </a:rPr>
              <a:t>Traffic size distribution</a:t>
            </a:r>
            <a:endParaRPr lang="zh-CN" altLang="en-US" sz="2400" kern="0" dirty="0">
              <a:solidFill>
                <a:srgbClr val="FF0000"/>
              </a:solidFill>
            </a:endParaRPr>
          </a:p>
        </p:txBody>
      </p:sp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C9D2549A-22DC-4C43-A40C-A4CD3683A2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4387376"/>
              </p:ext>
            </p:extLst>
          </p:nvPr>
        </p:nvGraphicFramePr>
        <p:xfrm>
          <a:off x="6558455" y="3018369"/>
          <a:ext cx="4652637" cy="2791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Acrobat Document" r:id="rId4" imgW="8229482" imgH="4937760" progId="AcroExch.Document.DC">
                  <p:embed/>
                </p:oleObj>
              </mc:Choice>
              <mc:Fallback>
                <p:oleObj name="Acrobat Document" r:id="rId4" imgW="8229482" imgH="493776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558455" y="3018369"/>
                        <a:ext cx="4652637" cy="27912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extLst>
              <a:ext uri="{FF2B5EF4-FFF2-40B4-BE49-F238E27FC236}">
                <a16:creationId xmlns:a16="http://schemas.microsoft.com/office/drawing/2014/main" id="{6ADB0FCD-8F81-4CAF-BFC9-B1C376E2D1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5002259"/>
              </p:ext>
            </p:extLst>
          </p:nvPr>
        </p:nvGraphicFramePr>
        <p:xfrm>
          <a:off x="808157" y="3000879"/>
          <a:ext cx="4861661" cy="2916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Acrobat Document" r:id="rId6" imgW="8229482" imgH="4937760" progId="AcroExch.Document.DC">
                  <p:embed/>
                </p:oleObj>
              </mc:Choice>
              <mc:Fallback>
                <p:oleObj name="Acrobat Document" r:id="rId6" imgW="8229482" imgH="493776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08157" y="3000879"/>
                        <a:ext cx="4861661" cy="29166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78776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680575-D186-4DEB-B08F-BB8BECA7D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More Experiments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FD655E-DAA8-40A7-A923-CB73E1ACB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Resource consumption</a:t>
            </a:r>
          </a:p>
          <a:p>
            <a:r>
              <a:rPr lang="en-US" altLang="zh-CN" dirty="0"/>
              <a:t>Generality for various measurement tasks</a:t>
            </a:r>
          </a:p>
          <a:p>
            <a:r>
              <a:rPr lang="en-US" altLang="zh-CN" dirty="0"/>
              <a:t>Efficiency of attached query errors</a:t>
            </a:r>
          </a:p>
          <a:p>
            <a:r>
              <a:rPr lang="en-US" altLang="zh-CN" dirty="0"/>
              <a:t>Network-wide measurement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746ACB2-163E-442F-AAF9-400D7F61CC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9144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7B87D2-6839-4E87-91AE-26385546C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7E7885F-1E61-458B-A78C-A8AB89207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Analyze 5 user burdens in existing approximate measurement</a:t>
            </a:r>
          </a:p>
          <a:p>
            <a:r>
              <a:rPr lang="en-US" altLang="zh-CN" sz="2400" dirty="0"/>
              <a:t>SketchLearn framework</a:t>
            </a:r>
          </a:p>
          <a:p>
            <a:pPr lvl="1"/>
            <a:r>
              <a:rPr lang="en-US" altLang="zh-CN" sz="2000" dirty="0"/>
              <a:t>Multi-level data structure design</a:t>
            </a:r>
          </a:p>
          <a:p>
            <a:pPr lvl="1"/>
            <a:r>
              <a:rPr lang="en-US" altLang="zh-CN" sz="2000" dirty="0"/>
              <a:t>Theory: counters follow Gaussian distributions when no large flows</a:t>
            </a:r>
          </a:p>
          <a:p>
            <a:pPr lvl="1"/>
            <a:r>
              <a:rPr lang="en-US" altLang="zh-CN" sz="2000" dirty="0"/>
              <a:t>Self-adaptive model inference algorithm</a:t>
            </a:r>
          </a:p>
          <a:p>
            <a:pPr lvl="1"/>
            <a:r>
              <a:rPr lang="en-US" altLang="zh-CN" sz="2000" dirty="0"/>
              <a:t>Extended query models</a:t>
            </a:r>
          </a:p>
          <a:p>
            <a:r>
              <a:rPr lang="en-US" altLang="zh-CN" sz="2400" dirty="0"/>
              <a:t>Prototype and evaluations</a:t>
            </a:r>
          </a:p>
          <a:p>
            <a:r>
              <a:rPr lang="en-US" altLang="zh-CN" sz="2400" dirty="0"/>
              <a:t>Source code available at: </a:t>
            </a:r>
            <a:r>
              <a:rPr lang="en-US" altLang="zh-CN" sz="2400" dirty="0">
                <a:hlinkClick r:id="rId3"/>
              </a:rPr>
              <a:t>https://github.com/huangqundl/SketchLearn</a:t>
            </a:r>
            <a:r>
              <a:rPr lang="en-US" altLang="zh-CN" sz="2400" dirty="0"/>
              <a:t> </a:t>
            </a:r>
            <a:endParaRPr lang="zh-CN" altLang="en-US" sz="24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77B90DB-D5D9-4172-8DAD-BA47C267CE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0258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726D025-B76E-48A3-B667-F1352FBB5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Limitations and Future Work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E158955-13D1-4974-B2A8-52CCF2078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Less pipeline consumptions</a:t>
            </a:r>
          </a:p>
          <a:p>
            <a:endParaRPr lang="en-US" altLang="zh-CN" dirty="0"/>
          </a:p>
          <a:p>
            <a:r>
              <a:rPr lang="en-US" altLang="zh-CN" dirty="0"/>
              <a:t>Quantify Gaussian distributions </a:t>
            </a:r>
            <a:r>
              <a:rPr lang="en-US" altLang="zh-CN"/>
              <a:t>and convergence rate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More applications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B56203D-FA94-41C3-8218-D461164172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747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B1551E-E5A2-473C-B981-820993EA8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User Burden 2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9A80BC4-3162-4E22-8BE0-380FC6915E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357B21DE-8FF4-43D1-B3A9-5D391930B4EE}"/>
              </a:ext>
            </a:extLst>
          </p:cNvPr>
          <p:cNvSpPr/>
          <p:nvPr/>
        </p:nvSpPr>
        <p:spPr bwMode="auto">
          <a:xfrm>
            <a:off x="4822549" y="3298500"/>
            <a:ext cx="2546902" cy="90424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Measurement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800" dirty="0">
                <a:solidFill>
                  <a:schemeClr val="tx1"/>
                </a:solidFill>
                <a:latin typeface="Arial" charset="0"/>
              </a:rPr>
              <a:t>Algorithm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矩形: 圆角 17">
            <a:extLst>
              <a:ext uri="{FF2B5EF4-FFF2-40B4-BE49-F238E27FC236}">
                <a16:creationId xmlns:a16="http://schemas.microsoft.com/office/drawing/2014/main" id="{62293DD4-8AE0-4077-A6FF-14C9ED64E367}"/>
              </a:ext>
            </a:extLst>
          </p:cNvPr>
          <p:cNvSpPr/>
          <p:nvPr/>
        </p:nvSpPr>
        <p:spPr bwMode="auto">
          <a:xfrm>
            <a:off x="1233353" y="3486459"/>
            <a:ext cx="2392797" cy="528321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Configuration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Line 42">
            <a:extLst>
              <a:ext uri="{FF2B5EF4-FFF2-40B4-BE49-F238E27FC236}">
                <a16:creationId xmlns:a16="http://schemas.microsoft.com/office/drawing/2014/main" id="{A227B78A-606D-400D-9641-6851127173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33264" y="3086410"/>
            <a:ext cx="0" cy="42354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21" name="Line 42">
            <a:extLst>
              <a:ext uri="{FF2B5EF4-FFF2-40B4-BE49-F238E27FC236}">
                <a16:creationId xmlns:a16="http://schemas.microsoft.com/office/drawing/2014/main" id="{75ED9533-198E-46CF-A4C1-40EC960CFE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34085" y="3086410"/>
            <a:ext cx="0" cy="44005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" name="Line 42">
            <a:extLst>
              <a:ext uri="{FF2B5EF4-FFF2-40B4-BE49-F238E27FC236}">
                <a16:creationId xmlns:a16="http://schemas.microsoft.com/office/drawing/2014/main" id="{9E50534B-EF43-462D-B2E9-C6378A412C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8080" y="4023670"/>
            <a:ext cx="0" cy="39115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" name="内容占位符 2">
            <a:extLst>
              <a:ext uri="{FF2B5EF4-FFF2-40B4-BE49-F238E27FC236}">
                <a16:creationId xmlns:a16="http://schemas.microsoft.com/office/drawing/2014/main" id="{6D14BCBF-5859-4BE5-9F25-626ECEE318F8}"/>
              </a:ext>
            </a:extLst>
          </p:cNvPr>
          <p:cNvSpPr txBox="1">
            <a:spLocks/>
          </p:cNvSpPr>
          <p:nvPr/>
        </p:nvSpPr>
        <p:spPr bwMode="auto">
          <a:xfrm>
            <a:off x="664984" y="2356796"/>
            <a:ext cx="1602934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Expected errors</a:t>
            </a:r>
            <a:endParaRPr lang="zh-CN" altLang="en-US" sz="2000" kern="0" dirty="0"/>
          </a:p>
        </p:txBody>
      </p:sp>
      <p:sp>
        <p:nvSpPr>
          <p:cNvPr id="24" name="内容占位符 2">
            <a:extLst>
              <a:ext uri="{FF2B5EF4-FFF2-40B4-BE49-F238E27FC236}">
                <a16:creationId xmlns:a16="http://schemas.microsoft.com/office/drawing/2014/main" id="{631F2175-EA83-4A96-BE1F-8B6A9657D2D6}"/>
              </a:ext>
            </a:extLst>
          </p:cNvPr>
          <p:cNvSpPr txBox="1">
            <a:spLocks/>
          </p:cNvSpPr>
          <p:nvPr/>
        </p:nvSpPr>
        <p:spPr bwMode="auto">
          <a:xfrm>
            <a:off x="2620066" y="2356795"/>
            <a:ext cx="1602934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Query</a:t>
            </a:r>
            <a:br>
              <a:rPr lang="en-US" altLang="zh-CN" sz="2000" kern="0" dirty="0"/>
            </a:br>
            <a:r>
              <a:rPr lang="en-US" altLang="zh-CN" sz="2000" kern="0" dirty="0"/>
              <a:t>thresholds</a:t>
            </a:r>
          </a:p>
        </p:txBody>
      </p:sp>
      <p:sp>
        <p:nvSpPr>
          <p:cNvPr id="25" name="内容占位符 2">
            <a:extLst>
              <a:ext uri="{FF2B5EF4-FFF2-40B4-BE49-F238E27FC236}">
                <a16:creationId xmlns:a16="http://schemas.microsoft.com/office/drawing/2014/main" id="{E27866AD-95A9-4EFD-8914-BEB890EC4B9D}"/>
              </a:ext>
            </a:extLst>
          </p:cNvPr>
          <p:cNvSpPr txBox="1">
            <a:spLocks/>
          </p:cNvSpPr>
          <p:nvPr/>
        </p:nvSpPr>
        <p:spPr bwMode="auto">
          <a:xfrm>
            <a:off x="1628284" y="4414829"/>
            <a:ext cx="1602934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Domain</a:t>
            </a:r>
            <a:br>
              <a:rPr lang="en-US" altLang="zh-CN" sz="2000" kern="0" dirty="0"/>
            </a:br>
            <a:r>
              <a:rPr lang="en-US" altLang="zh-CN" sz="2000" kern="0" dirty="0"/>
              <a:t>knowledge</a:t>
            </a:r>
          </a:p>
        </p:txBody>
      </p:sp>
      <p:sp>
        <p:nvSpPr>
          <p:cNvPr id="3" name="箭头: 右 2">
            <a:extLst>
              <a:ext uri="{FF2B5EF4-FFF2-40B4-BE49-F238E27FC236}">
                <a16:creationId xmlns:a16="http://schemas.microsoft.com/office/drawing/2014/main" id="{9E8096E7-EE61-420F-8892-83DD2764DD46}"/>
              </a:ext>
            </a:extLst>
          </p:cNvPr>
          <p:cNvSpPr/>
          <p:nvPr/>
        </p:nvSpPr>
        <p:spPr bwMode="auto">
          <a:xfrm>
            <a:off x="3541796" y="3367079"/>
            <a:ext cx="1362408" cy="767080"/>
          </a:xfrm>
          <a:prstGeom prst="rightArrow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矩形: 圆角 26">
            <a:extLst>
              <a:ext uri="{FF2B5EF4-FFF2-40B4-BE49-F238E27FC236}">
                <a16:creationId xmlns:a16="http://schemas.microsoft.com/office/drawing/2014/main" id="{1880DF19-CB20-4384-A675-BD014D4CCA20}"/>
              </a:ext>
            </a:extLst>
          </p:cNvPr>
          <p:cNvSpPr/>
          <p:nvPr/>
        </p:nvSpPr>
        <p:spPr bwMode="auto">
          <a:xfrm>
            <a:off x="8555862" y="3331518"/>
            <a:ext cx="2692093" cy="838202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Measurement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800" dirty="0">
                <a:solidFill>
                  <a:schemeClr val="tx1"/>
                </a:solidFill>
                <a:latin typeface="Arial" charset="0"/>
              </a:rPr>
              <a:t>Results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箭头: 右 25">
            <a:extLst>
              <a:ext uri="{FF2B5EF4-FFF2-40B4-BE49-F238E27FC236}">
                <a16:creationId xmlns:a16="http://schemas.microsoft.com/office/drawing/2014/main" id="{07F600EA-4A25-47E7-B631-6675757FF03A}"/>
              </a:ext>
            </a:extLst>
          </p:cNvPr>
          <p:cNvSpPr/>
          <p:nvPr/>
        </p:nvSpPr>
        <p:spPr bwMode="auto">
          <a:xfrm>
            <a:off x="7287798" y="3382952"/>
            <a:ext cx="1362408" cy="767080"/>
          </a:xfrm>
          <a:prstGeom prst="rightArrow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Line 42">
            <a:extLst>
              <a:ext uri="{FF2B5EF4-FFF2-40B4-BE49-F238E27FC236}">
                <a16:creationId xmlns:a16="http://schemas.microsoft.com/office/drawing/2014/main" id="{75E08DEE-C637-4872-AE53-5E05436092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2907975"/>
            <a:ext cx="0" cy="42354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29" name="内容占位符 2">
            <a:extLst>
              <a:ext uri="{FF2B5EF4-FFF2-40B4-BE49-F238E27FC236}">
                <a16:creationId xmlns:a16="http://schemas.microsoft.com/office/drawing/2014/main" id="{53111815-9A94-444B-9E3A-411BDA02FAD9}"/>
              </a:ext>
            </a:extLst>
          </p:cNvPr>
          <p:cNvSpPr txBox="1">
            <a:spLocks/>
          </p:cNvSpPr>
          <p:nvPr/>
        </p:nvSpPr>
        <p:spPr bwMode="auto">
          <a:xfrm>
            <a:off x="5040735" y="2451408"/>
            <a:ext cx="2074907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Network traffic</a:t>
            </a:r>
          </a:p>
        </p:txBody>
      </p:sp>
      <p:sp>
        <p:nvSpPr>
          <p:cNvPr id="30" name="内容占位符 2">
            <a:extLst>
              <a:ext uri="{FF2B5EF4-FFF2-40B4-BE49-F238E27FC236}">
                <a16:creationId xmlns:a16="http://schemas.microsoft.com/office/drawing/2014/main" id="{27309632-7323-45BB-9B25-00841099DB28}"/>
              </a:ext>
            </a:extLst>
          </p:cNvPr>
          <p:cNvSpPr txBox="1">
            <a:spLocks/>
          </p:cNvSpPr>
          <p:nvPr/>
        </p:nvSpPr>
        <p:spPr bwMode="auto">
          <a:xfrm>
            <a:off x="8864455" y="2592379"/>
            <a:ext cx="2074907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Query</a:t>
            </a:r>
          </a:p>
        </p:txBody>
      </p:sp>
      <p:sp>
        <p:nvSpPr>
          <p:cNvPr id="31" name="Line 42">
            <a:extLst>
              <a:ext uri="{FF2B5EF4-FFF2-40B4-BE49-F238E27FC236}">
                <a16:creationId xmlns:a16="http://schemas.microsoft.com/office/drawing/2014/main" id="{7599329C-73F1-40CB-B311-F1AE45643D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895836" y="2975920"/>
            <a:ext cx="0" cy="391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32" name="Line 42">
            <a:extLst>
              <a:ext uri="{FF2B5EF4-FFF2-40B4-BE49-F238E27FC236}">
                <a16:creationId xmlns:a16="http://schemas.microsoft.com/office/drawing/2014/main" id="{575ED09B-C781-4703-9290-43E32E4ACC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05992" y="4150032"/>
            <a:ext cx="0" cy="391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33" name="内容占位符 2">
            <a:extLst>
              <a:ext uri="{FF2B5EF4-FFF2-40B4-BE49-F238E27FC236}">
                <a16:creationId xmlns:a16="http://schemas.microsoft.com/office/drawing/2014/main" id="{36F243D4-2B71-47C8-A5EC-025E79783267}"/>
              </a:ext>
            </a:extLst>
          </p:cNvPr>
          <p:cNvSpPr txBox="1">
            <a:spLocks/>
          </p:cNvSpPr>
          <p:nvPr/>
        </p:nvSpPr>
        <p:spPr bwMode="auto">
          <a:xfrm>
            <a:off x="8858382" y="4610408"/>
            <a:ext cx="2074907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zh-CN" sz="2000" kern="0" dirty="0"/>
              <a:t>Network statistics</a:t>
            </a:r>
          </a:p>
        </p:txBody>
      </p:sp>
      <p:sp>
        <p:nvSpPr>
          <p:cNvPr id="34" name="对话气泡: 矩形 33">
            <a:extLst>
              <a:ext uri="{FF2B5EF4-FFF2-40B4-BE49-F238E27FC236}">
                <a16:creationId xmlns:a16="http://schemas.microsoft.com/office/drawing/2014/main" id="{F908DD4E-F707-4B81-AE18-6AD664DC89AC}"/>
              </a:ext>
            </a:extLst>
          </p:cNvPr>
          <p:cNvSpPr/>
          <p:nvPr/>
        </p:nvSpPr>
        <p:spPr bwMode="auto">
          <a:xfrm>
            <a:off x="206374" y="1788150"/>
            <a:ext cx="2118520" cy="390527"/>
          </a:xfrm>
          <a:prstGeom prst="wedgeRectCallout">
            <a:avLst>
              <a:gd name="adj1" fmla="val -1983"/>
              <a:gd name="adj2" fmla="val 103687"/>
            </a:avLst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1: Hard to specify</a:t>
            </a:r>
            <a:endParaRPr kumimoji="0" lang="zh-CN" altLang="en-US" sz="1800" b="1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35" name="对话气泡: 矩形 34">
            <a:extLst>
              <a:ext uri="{FF2B5EF4-FFF2-40B4-BE49-F238E27FC236}">
                <a16:creationId xmlns:a16="http://schemas.microsoft.com/office/drawing/2014/main" id="{4DAFD7E9-84C7-4B29-8E53-EC7CCB7BFD9B}"/>
              </a:ext>
            </a:extLst>
          </p:cNvPr>
          <p:cNvSpPr/>
          <p:nvPr/>
        </p:nvSpPr>
        <p:spPr bwMode="auto">
          <a:xfrm>
            <a:off x="3196249" y="1761855"/>
            <a:ext cx="3174070" cy="472966"/>
          </a:xfrm>
          <a:prstGeom prst="wedgeRectCallout">
            <a:avLst>
              <a:gd name="adj1" fmla="val -40365"/>
              <a:gd name="adj2" fmla="val 93502"/>
            </a:avLst>
          </a:prstGeom>
          <a:ln w="38100"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>
                <a:solidFill>
                  <a:srgbClr val="0070C0"/>
                </a:solidFill>
                <a:latin typeface="Arial" charset="0"/>
              </a:rPr>
              <a:t>2: Hard to know in advance</a:t>
            </a:r>
            <a:endParaRPr kumimoji="0" lang="zh-CN" altLang="en-US" sz="18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charset="0"/>
            </a:endParaRPr>
          </a:p>
        </p:txBody>
      </p:sp>
      <p:sp>
        <p:nvSpPr>
          <p:cNvPr id="41" name="TextBox 109">
            <a:extLst>
              <a:ext uri="{FF2B5EF4-FFF2-40B4-BE49-F238E27FC236}">
                <a16:creationId xmlns:a16="http://schemas.microsoft.com/office/drawing/2014/main" id="{57AF6668-74BD-4F5F-AC37-ABB288F59951}"/>
              </a:ext>
            </a:extLst>
          </p:cNvPr>
          <p:cNvSpPr txBox="1"/>
          <p:nvPr/>
        </p:nvSpPr>
        <p:spPr>
          <a:xfrm>
            <a:off x="1899921" y="5662293"/>
            <a:ext cx="8666480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dirty="0"/>
              <a:t>Large-threshold configurations fail to work for small-threshold queries</a:t>
            </a:r>
          </a:p>
          <a:p>
            <a:r>
              <a:rPr lang="en-US" altLang="zh-CN" sz="2000" dirty="0">
                <a:solidFill>
                  <a:schemeClr val="tx1"/>
                </a:solidFill>
              </a:rPr>
              <a:t>No </a:t>
            </a:r>
            <a:r>
              <a:rPr lang="en-US" altLang="zh-CN" sz="2000" dirty="0"/>
              <a:t>guideline for </a:t>
            </a:r>
            <a:r>
              <a:rPr lang="en-US" altLang="zh-CN" sz="2000" dirty="0">
                <a:solidFill>
                  <a:srgbClr val="FF0000"/>
                </a:solidFill>
              </a:rPr>
              <a:t>sufficiently small </a:t>
            </a:r>
            <a:r>
              <a:rPr lang="en-US" altLang="zh-CN" sz="2000" dirty="0"/>
              <a:t>threshold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/>
              <a:t>Vary across management operations and traffic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3480083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B1551E-E5A2-473C-B981-820993EA8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User Burden 3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9A80BC4-3162-4E22-8BE0-380FC6915E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357B21DE-8FF4-43D1-B3A9-5D391930B4EE}"/>
              </a:ext>
            </a:extLst>
          </p:cNvPr>
          <p:cNvSpPr/>
          <p:nvPr/>
        </p:nvSpPr>
        <p:spPr bwMode="auto">
          <a:xfrm>
            <a:off x="4822549" y="3298500"/>
            <a:ext cx="2546902" cy="90424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Measurement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800" dirty="0">
                <a:solidFill>
                  <a:schemeClr val="tx1"/>
                </a:solidFill>
                <a:latin typeface="Arial" charset="0"/>
              </a:rPr>
              <a:t>Algorithm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矩形: 圆角 17">
            <a:extLst>
              <a:ext uri="{FF2B5EF4-FFF2-40B4-BE49-F238E27FC236}">
                <a16:creationId xmlns:a16="http://schemas.microsoft.com/office/drawing/2014/main" id="{62293DD4-8AE0-4077-A6FF-14C9ED64E367}"/>
              </a:ext>
            </a:extLst>
          </p:cNvPr>
          <p:cNvSpPr/>
          <p:nvPr/>
        </p:nvSpPr>
        <p:spPr bwMode="auto">
          <a:xfrm>
            <a:off x="1233353" y="3486459"/>
            <a:ext cx="2392797" cy="528321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Configuration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Line 42">
            <a:extLst>
              <a:ext uri="{FF2B5EF4-FFF2-40B4-BE49-F238E27FC236}">
                <a16:creationId xmlns:a16="http://schemas.microsoft.com/office/drawing/2014/main" id="{A227B78A-606D-400D-9641-6851127173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33264" y="3086410"/>
            <a:ext cx="0" cy="42354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21" name="Line 42">
            <a:extLst>
              <a:ext uri="{FF2B5EF4-FFF2-40B4-BE49-F238E27FC236}">
                <a16:creationId xmlns:a16="http://schemas.microsoft.com/office/drawing/2014/main" id="{75ED9533-198E-46CF-A4C1-40EC960CFE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34085" y="3086410"/>
            <a:ext cx="0" cy="44005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" name="Line 42">
            <a:extLst>
              <a:ext uri="{FF2B5EF4-FFF2-40B4-BE49-F238E27FC236}">
                <a16:creationId xmlns:a16="http://schemas.microsoft.com/office/drawing/2014/main" id="{9E50534B-EF43-462D-B2E9-C6378A412C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8080" y="4023670"/>
            <a:ext cx="0" cy="39115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" name="内容占位符 2">
            <a:extLst>
              <a:ext uri="{FF2B5EF4-FFF2-40B4-BE49-F238E27FC236}">
                <a16:creationId xmlns:a16="http://schemas.microsoft.com/office/drawing/2014/main" id="{6D14BCBF-5859-4BE5-9F25-626ECEE318F8}"/>
              </a:ext>
            </a:extLst>
          </p:cNvPr>
          <p:cNvSpPr txBox="1">
            <a:spLocks/>
          </p:cNvSpPr>
          <p:nvPr/>
        </p:nvSpPr>
        <p:spPr bwMode="auto">
          <a:xfrm>
            <a:off x="664984" y="2356796"/>
            <a:ext cx="1602934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Expected errors</a:t>
            </a:r>
            <a:endParaRPr lang="zh-CN" altLang="en-US" sz="2000" kern="0" dirty="0"/>
          </a:p>
        </p:txBody>
      </p:sp>
      <p:sp>
        <p:nvSpPr>
          <p:cNvPr id="24" name="内容占位符 2">
            <a:extLst>
              <a:ext uri="{FF2B5EF4-FFF2-40B4-BE49-F238E27FC236}">
                <a16:creationId xmlns:a16="http://schemas.microsoft.com/office/drawing/2014/main" id="{631F2175-EA83-4A96-BE1F-8B6A9657D2D6}"/>
              </a:ext>
            </a:extLst>
          </p:cNvPr>
          <p:cNvSpPr txBox="1">
            <a:spLocks/>
          </p:cNvSpPr>
          <p:nvPr/>
        </p:nvSpPr>
        <p:spPr bwMode="auto">
          <a:xfrm>
            <a:off x="2620066" y="2356795"/>
            <a:ext cx="1602934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Query</a:t>
            </a:r>
            <a:br>
              <a:rPr lang="en-US" altLang="zh-CN" sz="2000" kern="0" dirty="0"/>
            </a:br>
            <a:r>
              <a:rPr lang="en-US" altLang="zh-CN" sz="2000" kern="0" dirty="0"/>
              <a:t>thresholds</a:t>
            </a:r>
          </a:p>
        </p:txBody>
      </p:sp>
      <p:sp>
        <p:nvSpPr>
          <p:cNvPr id="25" name="内容占位符 2">
            <a:extLst>
              <a:ext uri="{FF2B5EF4-FFF2-40B4-BE49-F238E27FC236}">
                <a16:creationId xmlns:a16="http://schemas.microsoft.com/office/drawing/2014/main" id="{E27866AD-95A9-4EFD-8914-BEB890EC4B9D}"/>
              </a:ext>
            </a:extLst>
          </p:cNvPr>
          <p:cNvSpPr txBox="1">
            <a:spLocks/>
          </p:cNvSpPr>
          <p:nvPr/>
        </p:nvSpPr>
        <p:spPr bwMode="auto">
          <a:xfrm>
            <a:off x="1628284" y="4414829"/>
            <a:ext cx="1602934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Domain</a:t>
            </a:r>
            <a:br>
              <a:rPr lang="en-US" altLang="zh-CN" sz="2000" kern="0" dirty="0"/>
            </a:br>
            <a:r>
              <a:rPr lang="en-US" altLang="zh-CN" sz="2000" kern="0" dirty="0"/>
              <a:t>knowledge</a:t>
            </a:r>
          </a:p>
        </p:txBody>
      </p:sp>
      <p:sp>
        <p:nvSpPr>
          <p:cNvPr id="3" name="箭头: 右 2">
            <a:extLst>
              <a:ext uri="{FF2B5EF4-FFF2-40B4-BE49-F238E27FC236}">
                <a16:creationId xmlns:a16="http://schemas.microsoft.com/office/drawing/2014/main" id="{9E8096E7-EE61-420F-8892-83DD2764DD46}"/>
              </a:ext>
            </a:extLst>
          </p:cNvPr>
          <p:cNvSpPr/>
          <p:nvPr/>
        </p:nvSpPr>
        <p:spPr bwMode="auto">
          <a:xfrm>
            <a:off x="3541796" y="3367079"/>
            <a:ext cx="1362408" cy="767080"/>
          </a:xfrm>
          <a:prstGeom prst="rightArrow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矩形: 圆角 26">
            <a:extLst>
              <a:ext uri="{FF2B5EF4-FFF2-40B4-BE49-F238E27FC236}">
                <a16:creationId xmlns:a16="http://schemas.microsoft.com/office/drawing/2014/main" id="{1880DF19-CB20-4384-A675-BD014D4CCA20}"/>
              </a:ext>
            </a:extLst>
          </p:cNvPr>
          <p:cNvSpPr/>
          <p:nvPr/>
        </p:nvSpPr>
        <p:spPr bwMode="auto">
          <a:xfrm>
            <a:off x="8555862" y="3331518"/>
            <a:ext cx="2692093" cy="838202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Measurement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800" dirty="0">
                <a:solidFill>
                  <a:schemeClr val="tx1"/>
                </a:solidFill>
                <a:latin typeface="Arial" charset="0"/>
              </a:rPr>
              <a:t>Results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箭头: 右 25">
            <a:extLst>
              <a:ext uri="{FF2B5EF4-FFF2-40B4-BE49-F238E27FC236}">
                <a16:creationId xmlns:a16="http://schemas.microsoft.com/office/drawing/2014/main" id="{07F600EA-4A25-47E7-B631-6675757FF03A}"/>
              </a:ext>
            </a:extLst>
          </p:cNvPr>
          <p:cNvSpPr/>
          <p:nvPr/>
        </p:nvSpPr>
        <p:spPr bwMode="auto">
          <a:xfrm>
            <a:off x="7287798" y="3382952"/>
            <a:ext cx="1362408" cy="767080"/>
          </a:xfrm>
          <a:prstGeom prst="rightArrow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Line 42">
            <a:extLst>
              <a:ext uri="{FF2B5EF4-FFF2-40B4-BE49-F238E27FC236}">
                <a16:creationId xmlns:a16="http://schemas.microsoft.com/office/drawing/2014/main" id="{75E08DEE-C637-4872-AE53-5E05436092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2907975"/>
            <a:ext cx="0" cy="42354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29" name="内容占位符 2">
            <a:extLst>
              <a:ext uri="{FF2B5EF4-FFF2-40B4-BE49-F238E27FC236}">
                <a16:creationId xmlns:a16="http://schemas.microsoft.com/office/drawing/2014/main" id="{53111815-9A94-444B-9E3A-411BDA02FAD9}"/>
              </a:ext>
            </a:extLst>
          </p:cNvPr>
          <p:cNvSpPr txBox="1">
            <a:spLocks/>
          </p:cNvSpPr>
          <p:nvPr/>
        </p:nvSpPr>
        <p:spPr bwMode="auto">
          <a:xfrm>
            <a:off x="5040735" y="2451408"/>
            <a:ext cx="2074907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Network traffic</a:t>
            </a:r>
          </a:p>
        </p:txBody>
      </p:sp>
      <p:sp>
        <p:nvSpPr>
          <p:cNvPr id="30" name="内容占位符 2">
            <a:extLst>
              <a:ext uri="{FF2B5EF4-FFF2-40B4-BE49-F238E27FC236}">
                <a16:creationId xmlns:a16="http://schemas.microsoft.com/office/drawing/2014/main" id="{27309632-7323-45BB-9B25-00841099DB28}"/>
              </a:ext>
            </a:extLst>
          </p:cNvPr>
          <p:cNvSpPr txBox="1">
            <a:spLocks/>
          </p:cNvSpPr>
          <p:nvPr/>
        </p:nvSpPr>
        <p:spPr bwMode="auto">
          <a:xfrm>
            <a:off x="8864455" y="2592379"/>
            <a:ext cx="2074907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Query</a:t>
            </a:r>
          </a:p>
        </p:txBody>
      </p:sp>
      <p:sp>
        <p:nvSpPr>
          <p:cNvPr id="31" name="Line 42">
            <a:extLst>
              <a:ext uri="{FF2B5EF4-FFF2-40B4-BE49-F238E27FC236}">
                <a16:creationId xmlns:a16="http://schemas.microsoft.com/office/drawing/2014/main" id="{7599329C-73F1-40CB-B311-F1AE45643D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895836" y="2975920"/>
            <a:ext cx="0" cy="391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32" name="Line 42">
            <a:extLst>
              <a:ext uri="{FF2B5EF4-FFF2-40B4-BE49-F238E27FC236}">
                <a16:creationId xmlns:a16="http://schemas.microsoft.com/office/drawing/2014/main" id="{575ED09B-C781-4703-9290-43E32E4ACC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05992" y="4150032"/>
            <a:ext cx="0" cy="391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33" name="内容占位符 2">
            <a:extLst>
              <a:ext uri="{FF2B5EF4-FFF2-40B4-BE49-F238E27FC236}">
                <a16:creationId xmlns:a16="http://schemas.microsoft.com/office/drawing/2014/main" id="{36F243D4-2B71-47C8-A5EC-025E79783267}"/>
              </a:ext>
            </a:extLst>
          </p:cNvPr>
          <p:cNvSpPr txBox="1">
            <a:spLocks/>
          </p:cNvSpPr>
          <p:nvPr/>
        </p:nvSpPr>
        <p:spPr bwMode="auto">
          <a:xfrm>
            <a:off x="8858382" y="4610408"/>
            <a:ext cx="2074907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zh-CN" sz="2000" kern="0" dirty="0"/>
              <a:t>Network statistics</a:t>
            </a:r>
          </a:p>
        </p:txBody>
      </p:sp>
      <p:sp>
        <p:nvSpPr>
          <p:cNvPr id="34" name="对话气泡: 矩形 33">
            <a:extLst>
              <a:ext uri="{FF2B5EF4-FFF2-40B4-BE49-F238E27FC236}">
                <a16:creationId xmlns:a16="http://schemas.microsoft.com/office/drawing/2014/main" id="{F908DD4E-F707-4B81-AE18-6AD664DC89AC}"/>
              </a:ext>
            </a:extLst>
          </p:cNvPr>
          <p:cNvSpPr/>
          <p:nvPr/>
        </p:nvSpPr>
        <p:spPr bwMode="auto">
          <a:xfrm>
            <a:off x="206374" y="1788150"/>
            <a:ext cx="2118520" cy="390527"/>
          </a:xfrm>
          <a:prstGeom prst="wedgeRectCallout">
            <a:avLst>
              <a:gd name="adj1" fmla="val -1983"/>
              <a:gd name="adj2" fmla="val 103687"/>
            </a:avLst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1: Hard to specify</a:t>
            </a:r>
            <a:endParaRPr kumimoji="0" lang="zh-CN" altLang="en-US" sz="1800" b="1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35" name="对话气泡: 矩形 34">
            <a:extLst>
              <a:ext uri="{FF2B5EF4-FFF2-40B4-BE49-F238E27FC236}">
                <a16:creationId xmlns:a16="http://schemas.microsoft.com/office/drawing/2014/main" id="{4DAFD7E9-84C7-4B29-8E53-EC7CCB7BFD9B}"/>
              </a:ext>
            </a:extLst>
          </p:cNvPr>
          <p:cNvSpPr/>
          <p:nvPr/>
        </p:nvSpPr>
        <p:spPr bwMode="auto">
          <a:xfrm>
            <a:off x="3196249" y="1761855"/>
            <a:ext cx="3174070" cy="472966"/>
          </a:xfrm>
          <a:prstGeom prst="wedgeRectCallout">
            <a:avLst>
              <a:gd name="adj1" fmla="val -40365"/>
              <a:gd name="adj2" fmla="val 93502"/>
            </a:avLst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2: Hard to know in advance</a:t>
            </a:r>
            <a:endParaRPr kumimoji="0" lang="zh-CN" altLang="en-US" sz="1800" b="1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36" name="对话气泡: 矩形 35">
            <a:extLst>
              <a:ext uri="{FF2B5EF4-FFF2-40B4-BE49-F238E27FC236}">
                <a16:creationId xmlns:a16="http://schemas.microsoft.com/office/drawing/2014/main" id="{EF6B4092-F2C7-4E71-B5B0-2FF36954D1A9}"/>
              </a:ext>
            </a:extLst>
          </p:cNvPr>
          <p:cNvSpPr/>
          <p:nvPr/>
        </p:nvSpPr>
        <p:spPr bwMode="auto">
          <a:xfrm>
            <a:off x="3319611" y="4886740"/>
            <a:ext cx="3625184" cy="379677"/>
          </a:xfrm>
          <a:prstGeom prst="wedgeRectCallout">
            <a:avLst>
              <a:gd name="adj1" fmla="val -53711"/>
              <a:gd name="adj2" fmla="val -211535"/>
            </a:avLst>
          </a:prstGeom>
          <a:ln w="38100"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>
                <a:solidFill>
                  <a:srgbClr val="0070C0"/>
                </a:solidFill>
                <a:latin typeface="Arial" charset="0"/>
              </a:rPr>
              <a:t>3: Hard to follow theory to tune</a:t>
            </a:r>
            <a:endParaRPr kumimoji="0" lang="zh-CN" altLang="en-US" sz="18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charset="0"/>
            </a:endParaRPr>
          </a:p>
        </p:txBody>
      </p:sp>
      <p:sp>
        <p:nvSpPr>
          <p:cNvPr id="40" name="TextBox 109">
            <a:extLst>
              <a:ext uri="{FF2B5EF4-FFF2-40B4-BE49-F238E27FC236}">
                <a16:creationId xmlns:a16="http://schemas.microsoft.com/office/drawing/2014/main" id="{62840037-918E-4046-9096-83FBDC868EFD}"/>
              </a:ext>
            </a:extLst>
          </p:cNvPr>
          <p:cNvSpPr txBox="1"/>
          <p:nvPr/>
        </p:nvSpPr>
        <p:spPr>
          <a:xfrm>
            <a:off x="1899921" y="5662293"/>
            <a:ext cx="8666480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dirty="0"/>
              <a:t>Domain knowledge is not always available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/>
              <a:t>Theories usually show worst-case results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/>
              <a:t>Configuration for worst case not practically efficient </a:t>
            </a:r>
          </a:p>
        </p:txBody>
      </p:sp>
    </p:spTree>
    <p:extLst>
      <p:ext uri="{BB962C8B-B14F-4D97-AF65-F5344CB8AC3E}">
        <p14:creationId xmlns:p14="http://schemas.microsoft.com/office/powerpoint/2010/main" val="863996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B1551E-E5A2-473C-B981-820993EA8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User Burden 4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9A80BC4-3162-4E22-8BE0-380FC6915E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357B21DE-8FF4-43D1-B3A9-5D391930B4EE}"/>
              </a:ext>
            </a:extLst>
          </p:cNvPr>
          <p:cNvSpPr/>
          <p:nvPr/>
        </p:nvSpPr>
        <p:spPr bwMode="auto">
          <a:xfrm>
            <a:off x="4822549" y="3298500"/>
            <a:ext cx="2546902" cy="90424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Measurement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800" dirty="0">
                <a:solidFill>
                  <a:schemeClr val="tx1"/>
                </a:solidFill>
                <a:latin typeface="Arial" charset="0"/>
              </a:rPr>
              <a:t>Algorithm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矩形: 圆角 17">
            <a:extLst>
              <a:ext uri="{FF2B5EF4-FFF2-40B4-BE49-F238E27FC236}">
                <a16:creationId xmlns:a16="http://schemas.microsoft.com/office/drawing/2014/main" id="{62293DD4-8AE0-4077-A6FF-14C9ED64E367}"/>
              </a:ext>
            </a:extLst>
          </p:cNvPr>
          <p:cNvSpPr/>
          <p:nvPr/>
        </p:nvSpPr>
        <p:spPr bwMode="auto">
          <a:xfrm>
            <a:off x="1233353" y="3486459"/>
            <a:ext cx="2392797" cy="528321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Configuration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Line 42">
            <a:extLst>
              <a:ext uri="{FF2B5EF4-FFF2-40B4-BE49-F238E27FC236}">
                <a16:creationId xmlns:a16="http://schemas.microsoft.com/office/drawing/2014/main" id="{A227B78A-606D-400D-9641-6851127173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33264" y="3086410"/>
            <a:ext cx="0" cy="42354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21" name="Line 42">
            <a:extLst>
              <a:ext uri="{FF2B5EF4-FFF2-40B4-BE49-F238E27FC236}">
                <a16:creationId xmlns:a16="http://schemas.microsoft.com/office/drawing/2014/main" id="{75ED9533-198E-46CF-A4C1-40EC960CFE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34085" y="3086410"/>
            <a:ext cx="0" cy="44005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" name="Line 42">
            <a:extLst>
              <a:ext uri="{FF2B5EF4-FFF2-40B4-BE49-F238E27FC236}">
                <a16:creationId xmlns:a16="http://schemas.microsoft.com/office/drawing/2014/main" id="{9E50534B-EF43-462D-B2E9-C6378A412C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8080" y="4023670"/>
            <a:ext cx="0" cy="39115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" name="内容占位符 2">
            <a:extLst>
              <a:ext uri="{FF2B5EF4-FFF2-40B4-BE49-F238E27FC236}">
                <a16:creationId xmlns:a16="http://schemas.microsoft.com/office/drawing/2014/main" id="{6D14BCBF-5859-4BE5-9F25-626ECEE318F8}"/>
              </a:ext>
            </a:extLst>
          </p:cNvPr>
          <p:cNvSpPr txBox="1">
            <a:spLocks/>
          </p:cNvSpPr>
          <p:nvPr/>
        </p:nvSpPr>
        <p:spPr bwMode="auto">
          <a:xfrm>
            <a:off x="664984" y="2356796"/>
            <a:ext cx="1602934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Expected errors</a:t>
            </a:r>
            <a:endParaRPr lang="zh-CN" altLang="en-US" sz="2000" kern="0" dirty="0"/>
          </a:p>
        </p:txBody>
      </p:sp>
      <p:sp>
        <p:nvSpPr>
          <p:cNvPr id="24" name="内容占位符 2">
            <a:extLst>
              <a:ext uri="{FF2B5EF4-FFF2-40B4-BE49-F238E27FC236}">
                <a16:creationId xmlns:a16="http://schemas.microsoft.com/office/drawing/2014/main" id="{631F2175-EA83-4A96-BE1F-8B6A9657D2D6}"/>
              </a:ext>
            </a:extLst>
          </p:cNvPr>
          <p:cNvSpPr txBox="1">
            <a:spLocks/>
          </p:cNvSpPr>
          <p:nvPr/>
        </p:nvSpPr>
        <p:spPr bwMode="auto">
          <a:xfrm>
            <a:off x="2620066" y="2356795"/>
            <a:ext cx="1602934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Query</a:t>
            </a:r>
            <a:br>
              <a:rPr lang="en-US" altLang="zh-CN" sz="2000" kern="0" dirty="0"/>
            </a:br>
            <a:r>
              <a:rPr lang="en-US" altLang="zh-CN" sz="2000" kern="0" dirty="0"/>
              <a:t>thresholds</a:t>
            </a:r>
          </a:p>
        </p:txBody>
      </p:sp>
      <p:sp>
        <p:nvSpPr>
          <p:cNvPr id="25" name="内容占位符 2">
            <a:extLst>
              <a:ext uri="{FF2B5EF4-FFF2-40B4-BE49-F238E27FC236}">
                <a16:creationId xmlns:a16="http://schemas.microsoft.com/office/drawing/2014/main" id="{E27866AD-95A9-4EFD-8914-BEB890EC4B9D}"/>
              </a:ext>
            </a:extLst>
          </p:cNvPr>
          <p:cNvSpPr txBox="1">
            <a:spLocks/>
          </p:cNvSpPr>
          <p:nvPr/>
        </p:nvSpPr>
        <p:spPr bwMode="auto">
          <a:xfrm>
            <a:off x="1628284" y="4414829"/>
            <a:ext cx="1602934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Domain</a:t>
            </a:r>
            <a:br>
              <a:rPr lang="en-US" altLang="zh-CN" sz="2000" kern="0" dirty="0"/>
            </a:br>
            <a:r>
              <a:rPr lang="en-US" altLang="zh-CN" sz="2000" kern="0" dirty="0"/>
              <a:t>knowledge</a:t>
            </a:r>
          </a:p>
        </p:txBody>
      </p:sp>
      <p:sp>
        <p:nvSpPr>
          <p:cNvPr id="3" name="箭头: 右 2">
            <a:extLst>
              <a:ext uri="{FF2B5EF4-FFF2-40B4-BE49-F238E27FC236}">
                <a16:creationId xmlns:a16="http://schemas.microsoft.com/office/drawing/2014/main" id="{9E8096E7-EE61-420F-8892-83DD2764DD46}"/>
              </a:ext>
            </a:extLst>
          </p:cNvPr>
          <p:cNvSpPr/>
          <p:nvPr/>
        </p:nvSpPr>
        <p:spPr bwMode="auto">
          <a:xfrm>
            <a:off x="3541796" y="3367079"/>
            <a:ext cx="1362408" cy="767080"/>
          </a:xfrm>
          <a:prstGeom prst="rightArrow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矩形: 圆角 26">
            <a:extLst>
              <a:ext uri="{FF2B5EF4-FFF2-40B4-BE49-F238E27FC236}">
                <a16:creationId xmlns:a16="http://schemas.microsoft.com/office/drawing/2014/main" id="{1880DF19-CB20-4384-A675-BD014D4CCA20}"/>
              </a:ext>
            </a:extLst>
          </p:cNvPr>
          <p:cNvSpPr/>
          <p:nvPr/>
        </p:nvSpPr>
        <p:spPr bwMode="auto">
          <a:xfrm>
            <a:off x="8555862" y="3331518"/>
            <a:ext cx="2692093" cy="838202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Measurement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800" dirty="0">
                <a:solidFill>
                  <a:schemeClr val="tx1"/>
                </a:solidFill>
                <a:latin typeface="Arial" charset="0"/>
              </a:rPr>
              <a:t>Results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箭头: 右 25">
            <a:extLst>
              <a:ext uri="{FF2B5EF4-FFF2-40B4-BE49-F238E27FC236}">
                <a16:creationId xmlns:a16="http://schemas.microsoft.com/office/drawing/2014/main" id="{07F600EA-4A25-47E7-B631-6675757FF03A}"/>
              </a:ext>
            </a:extLst>
          </p:cNvPr>
          <p:cNvSpPr/>
          <p:nvPr/>
        </p:nvSpPr>
        <p:spPr bwMode="auto">
          <a:xfrm>
            <a:off x="7287798" y="3382952"/>
            <a:ext cx="1362408" cy="767080"/>
          </a:xfrm>
          <a:prstGeom prst="rightArrow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Line 42">
            <a:extLst>
              <a:ext uri="{FF2B5EF4-FFF2-40B4-BE49-F238E27FC236}">
                <a16:creationId xmlns:a16="http://schemas.microsoft.com/office/drawing/2014/main" id="{75E08DEE-C637-4872-AE53-5E05436092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2907975"/>
            <a:ext cx="0" cy="42354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29" name="内容占位符 2">
            <a:extLst>
              <a:ext uri="{FF2B5EF4-FFF2-40B4-BE49-F238E27FC236}">
                <a16:creationId xmlns:a16="http://schemas.microsoft.com/office/drawing/2014/main" id="{53111815-9A94-444B-9E3A-411BDA02FAD9}"/>
              </a:ext>
            </a:extLst>
          </p:cNvPr>
          <p:cNvSpPr txBox="1">
            <a:spLocks/>
          </p:cNvSpPr>
          <p:nvPr/>
        </p:nvSpPr>
        <p:spPr bwMode="auto">
          <a:xfrm>
            <a:off x="5040735" y="2451408"/>
            <a:ext cx="2074907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Network traffic</a:t>
            </a:r>
          </a:p>
        </p:txBody>
      </p:sp>
      <p:sp>
        <p:nvSpPr>
          <p:cNvPr id="30" name="内容占位符 2">
            <a:extLst>
              <a:ext uri="{FF2B5EF4-FFF2-40B4-BE49-F238E27FC236}">
                <a16:creationId xmlns:a16="http://schemas.microsoft.com/office/drawing/2014/main" id="{27309632-7323-45BB-9B25-00841099DB28}"/>
              </a:ext>
            </a:extLst>
          </p:cNvPr>
          <p:cNvSpPr txBox="1">
            <a:spLocks/>
          </p:cNvSpPr>
          <p:nvPr/>
        </p:nvSpPr>
        <p:spPr bwMode="auto">
          <a:xfrm>
            <a:off x="8864455" y="2592379"/>
            <a:ext cx="2074907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Query</a:t>
            </a:r>
          </a:p>
        </p:txBody>
      </p:sp>
      <p:sp>
        <p:nvSpPr>
          <p:cNvPr id="31" name="Line 42">
            <a:extLst>
              <a:ext uri="{FF2B5EF4-FFF2-40B4-BE49-F238E27FC236}">
                <a16:creationId xmlns:a16="http://schemas.microsoft.com/office/drawing/2014/main" id="{7599329C-73F1-40CB-B311-F1AE45643D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895836" y="2975920"/>
            <a:ext cx="0" cy="391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32" name="Line 42">
            <a:extLst>
              <a:ext uri="{FF2B5EF4-FFF2-40B4-BE49-F238E27FC236}">
                <a16:creationId xmlns:a16="http://schemas.microsoft.com/office/drawing/2014/main" id="{575ED09B-C781-4703-9290-43E32E4ACC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05992" y="4150032"/>
            <a:ext cx="0" cy="391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33" name="内容占位符 2">
            <a:extLst>
              <a:ext uri="{FF2B5EF4-FFF2-40B4-BE49-F238E27FC236}">
                <a16:creationId xmlns:a16="http://schemas.microsoft.com/office/drawing/2014/main" id="{36F243D4-2B71-47C8-A5EC-025E79783267}"/>
              </a:ext>
            </a:extLst>
          </p:cNvPr>
          <p:cNvSpPr txBox="1">
            <a:spLocks/>
          </p:cNvSpPr>
          <p:nvPr/>
        </p:nvSpPr>
        <p:spPr bwMode="auto">
          <a:xfrm>
            <a:off x="8858382" y="4610408"/>
            <a:ext cx="2074907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zh-CN" sz="2000" kern="0" dirty="0"/>
              <a:t>Network statistics</a:t>
            </a:r>
          </a:p>
        </p:txBody>
      </p:sp>
      <p:sp>
        <p:nvSpPr>
          <p:cNvPr id="34" name="对话气泡: 矩形 33">
            <a:extLst>
              <a:ext uri="{FF2B5EF4-FFF2-40B4-BE49-F238E27FC236}">
                <a16:creationId xmlns:a16="http://schemas.microsoft.com/office/drawing/2014/main" id="{F908DD4E-F707-4B81-AE18-6AD664DC89AC}"/>
              </a:ext>
            </a:extLst>
          </p:cNvPr>
          <p:cNvSpPr/>
          <p:nvPr/>
        </p:nvSpPr>
        <p:spPr bwMode="auto">
          <a:xfrm>
            <a:off x="206374" y="1788150"/>
            <a:ext cx="2118520" cy="390527"/>
          </a:xfrm>
          <a:prstGeom prst="wedgeRectCallout">
            <a:avLst>
              <a:gd name="adj1" fmla="val -1983"/>
              <a:gd name="adj2" fmla="val 103687"/>
            </a:avLst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1: Hard to specify</a:t>
            </a:r>
            <a:endParaRPr kumimoji="0" lang="zh-CN" altLang="en-US" sz="1800" b="1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35" name="对话气泡: 矩形 34">
            <a:extLst>
              <a:ext uri="{FF2B5EF4-FFF2-40B4-BE49-F238E27FC236}">
                <a16:creationId xmlns:a16="http://schemas.microsoft.com/office/drawing/2014/main" id="{4DAFD7E9-84C7-4B29-8E53-EC7CCB7BFD9B}"/>
              </a:ext>
            </a:extLst>
          </p:cNvPr>
          <p:cNvSpPr/>
          <p:nvPr/>
        </p:nvSpPr>
        <p:spPr bwMode="auto">
          <a:xfrm>
            <a:off x="3196249" y="1761855"/>
            <a:ext cx="3174070" cy="472966"/>
          </a:xfrm>
          <a:prstGeom prst="wedgeRectCallout">
            <a:avLst>
              <a:gd name="adj1" fmla="val -40365"/>
              <a:gd name="adj2" fmla="val 93502"/>
            </a:avLst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2: Hard to know in advance</a:t>
            </a:r>
            <a:endParaRPr kumimoji="0" lang="zh-CN" altLang="en-US" sz="1800" b="1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36" name="对话气泡: 矩形 35">
            <a:extLst>
              <a:ext uri="{FF2B5EF4-FFF2-40B4-BE49-F238E27FC236}">
                <a16:creationId xmlns:a16="http://schemas.microsoft.com/office/drawing/2014/main" id="{EF6B4092-F2C7-4E71-B5B0-2FF36954D1A9}"/>
              </a:ext>
            </a:extLst>
          </p:cNvPr>
          <p:cNvSpPr/>
          <p:nvPr/>
        </p:nvSpPr>
        <p:spPr bwMode="auto">
          <a:xfrm>
            <a:off x="3319611" y="4886740"/>
            <a:ext cx="3625184" cy="379677"/>
          </a:xfrm>
          <a:prstGeom prst="wedgeRectCallout">
            <a:avLst>
              <a:gd name="adj1" fmla="val -53711"/>
              <a:gd name="adj2" fmla="val -211535"/>
            </a:avLst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3: Hard to follow theory to tune</a:t>
            </a:r>
            <a:endParaRPr kumimoji="0" lang="zh-CN" altLang="en-US" sz="1800" b="1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37" name="对话气泡: 矩形 36">
            <a:extLst>
              <a:ext uri="{FF2B5EF4-FFF2-40B4-BE49-F238E27FC236}">
                <a16:creationId xmlns:a16="http://schemas.microsoft.com/office/drawing/2014/main" id="{9DB8AAD7-E2A5-499B-BE06-3C6FAC516800}"/>
              </a:ext>
            </a:extLst>
          </p:cNvPr>
          <p:cNvSpPr/>
          <p:nvPr/>
        </p:nvSpPr>
        <p:spPr bwMode="auto">
          <a:xfrm>
            <a:off x="8347408" y="2069883"/>
            <a:ext cx="3377230" cy="472966"/>
          </a:xfrm>
          <a:prstGeom prst="wedgeRectCallout">
            <a:avLst>
              <a:gd name="adj1" fmla="val -8028"/>
              <a:gd name="adj2" fmla="val 76317"/>
            </a:avLst>
          </a:prstGeom>
          <a:ln w="38100"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>
                <a:solidFill>
                  <a:srgbClr val="0070C0"/>
                </a:solidFill>
                <a:latin typeface="Arial" charset="0"/>
              </a:rPr>
              <a:t>4: Hard to redefine flow-keys</a:t>
            </a:r>
            <a:endParaRPr kumimoji="0" lang="zh-CN" altLang="en-US" sz="18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charset="0"/>
            </a:endParaRPr>
          </a:p>
        </p:txBody>
      </p:sp>
      <p:sp>
        <p:nvSpPr>
          <p:cNvPr id="41" name="TextBox 109">
            <a:extLst>
              <a:ext uri="{FF2B5EF4-FFF2-40B4-BE49-F238E27FC236}">
                <a16:creationId xmlns:a16="http://schemas.microsoft.com/office/drawing/2014/main" id="{DD344069-2291-441A-B1CC-B0B5900C36DC}"/>
              </a:ext>
            </a:extLst>
          </p:cNvPr>
          <p:cNvSpPr txBox="1"/>
          <p:nvPr/>
        </p:nvSpPr>
        <p:spPr>
          <a:xfrm>
            <a:off x="1910431" y="6028688"/>
            <a:ext cx="8666480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dirty="0"/>
              <a:t>Algorithm works on a particular flow-key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/>
              <a:t>Flow-key definition must be fixed in deployment</a:t>
            </a:r>
          </a:p>
        </p:txBody>
      </p:sp>
    </p:spTree>
    <p:extLst>
      <p:ext uri="{BB962C8B-B14F-4D97-AF65-F5344CB8AC3E}">
        <p14:creationId xmlns:p14="http://schemas.microsoft.com/office/powerpoint/2010/main" val="602064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B1551E-E5A2-473C-B981-820993EA8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User Burden 5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9A80BC4-3162-4E22-8BE0-380FC6915E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357B21DE-8FF4-43D1-B3A9-5D391930B4EE}"/>
              </a:ext>
            </a:extLst>
          </p:cNvPr>
          <p:cNvSpPr/>
          <p:nvPr/>
        </p:nvSpPr>
        <p:spPr bwMode="auto">
          <a:xfrm>
            <a:off x="4822549" y="3298500"/>
            <a:ext cx="2546902" cy="90424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Measurement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800" dirty="0">
                <a:solidFill>
                  <a:schemeClr val="tx1"/>
                </a:solidFill>
                <a:latin typeface="Arial" charset="0"/>
              </a:rPr>
              <a:t>Algorithm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矩形: 圆角 17">
            <a:extLst>
              <a:ext uri="{FF2B5EF4-FFF2-40B4-BE49-F238E27FC236}">
                <a16:creationId xmlns:a16="http://schemas.microsoft.com/office/drawing/2014/main" id="{62293DD4-8AE0-4077-A6FF-14C9ED64E367}"/>
              </a:ext>
            </a:extLst>
          </p:cNvPr>
          <p:cNvSpPr/>
          <p:nvPr/>
        </p:nvSpPr>
        <p:spPr bwMode="auto">
          <a:xfrm>
            <a:off x="1233353" y="3486459"/>
            <a:ext cx="2392797" cy="528321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Configuration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Line 42">
            <a:extLst>
              <a:ext uri="{FF2B5EF4-FFF2-40B4-BE49-F238E27FC236}">
                <a16:creationId xmlns:a16="http://schemas.microsoft.com/office/drawing/2014/main" id="{A227B78A-606D-400D-9641-6851127173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33264" y="3086410"/>
            <a:ext cx="0" cy="42354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21" name="Line 42">
            <a:extLst>
              <a:ext uri="{FF2B5EF4-FFF2-40B4-BE49-F238E27FC236}">
                <a16:creationId xmlns:a16="http://schemas.microsoft.com/office/drawing/2014/main" id="{75ED9533-198E-46CF-A4C1-40EC960CFE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34085" y="3086410"/>
            <a:ext cx="0" cy="44005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" name="Line 42">
            <a:extLst>
              <a:ext uri="{FF2B5EF4-FFF2-40B4-BE49-F238E27FC236}">
                <a16:creationId xmlns:a16="http://schemas.microsoft.com/office/drawing/2014/main" id="{9E50534B-EF43-462D-B2E9-C6378A412C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8080" y="4023670"/>
            <a:ext cx="0" cy="39115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" name="内容占位符 2">
            <a:extLst>
              <a:ext uri="{FF2B5EF4-FFF2-40B4-BE49-F238E27FC236}">
                <a16:creationId xmlns:a16="http://schemas.microsoft.com/office/drawing/2014/main" id="{6D14BCBF-5859-4BE5-9F25-626ECEE318F8}"/>
              </a:ext>
            </a:extLst>
          </p:cNvPr>
          <p:cNvSpPr txBox="1">
            <a:spLocks/>
          </p:cNvSpPr>
          <p:nvPr/>
        </p:nvSpPr>
        <p:spPr bwMode="auto">
          <a:xfrm>
            <a:off x="664984" y="2356796"/>
            <a:ext cx="1602934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Expected errors</a:t>
            </a:r>
            <a:endParaRPr lang="zh-CN" altLang="en-US" sz="2000" kern="0" dirty="0"/>
          </a:p>
        </p:txBody>
      </p:sp>
      <p:sp>
        <p:nvSpPr>
          <p:cNvPr id="24" name="内容占位符 2">
            <a:extLst>
              <a:ext uri="{FF2B5EF4-FFF2-40B4-BE49-F238E27FC236}">
                <a16:creationId xmlns:a16="http://schemas.microsoft.com/office/drawing/2014/main" id="{631F2175-EA83-4A96-BE1F-8B6A9657D2D6}"/>
              </a:ext>
            </a:extLst>
          </p:cNvPr>
          <p:cNvSpPr txBox="1">
            <a:spLocks/>
          </p:cNvSpPr>
          <p:nvPr/>
        </p:nvSpPr>
        <p:spPr bwMode="auto">
          <a:xfrm>
            <a:off x="2620066" y="2356795"/>
            <a:ext cx="1602934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Query</a:t>
            </a:r>
            <a:br>
              <a:rPr lang="en-US" altLang="zh-CN" sz="2000" kern="0" dirty="0"/>
            </a:br>
            <a:r>
              <a:rPr lang="en-US" altLang="zh-CN" sz="2000" kern="0" dirty="0"/>
              <a:t>thresholds</a:t>
            </a:r>
          </a:p>
        </p:txBody>
      </p:sp>
      <p:sp>
        <p:nvSpPr>
          <p:cNvPr id="25" name="内容占位符 2">
            <a:extLst>
              <a:ext uri="{FF2B5EF4-FFF2-40B4-BE49-F238E27FC236}">
                <a16:creationId xmlns:a16="http://schemas.microsoft.com/office/drawing/2014/main" id="{E27866AD-95A9-4EFD-8914-BEB890EC4B9D}"/>
              </a:ext>
            </a:extLst>
          </p:cNvPr>
          <p:cNvSpPr txBox="1">
            <a:spLocks/>
          </p:cNvSpPr>
          <p:nvPr/>
        </p:nvSpPr>
        <p:spPr bwMode="auto">
          <a:xfrm>
            <a:off x="1628284" y="4414829"/>
            <a:ext cx="1602934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Domain</a:t>
            </a:r>
            <a:br>
              <a:rPr lang="en-US" altLang="zh-CN" sz="2000" kern="0" dirty="0"/>
            </a:br>
            <a:r>
              <a:rPr lang="en-US" altLang="zh-CN" sz="2000" kern="0" dirty="0"/>
              <a:t>knowledge</a:t>
            </a:r>
          </a:p>
        </p:txBody>
      </p:sp>
      <p:sp>
        <p:nvSpPr>
          <p:cNvPr id="3" name="箭头: 右 2">
            <a:extLst>
              <a:ext uri="{FF2B5EF4-FFF2-40B4-BE49-F238E27FC236}">
                <a16:creationId xmlns:a16="http://schemas.microsoft.com/office/drawing/2014/main" id="{9E8096E7-EE61-420F-8892-83DD2764DD46}"/>
              </a:ext>
            </a:extLst>
          </p:cNvPr>
          <p:cNvSpPr/>
          <p:nvPr/>
        </p:nvSpPr>
        <p:spPr bwMode="auto">
          <a:xfrm>
            <a:off x="3541796" y="3367079"/>
            <a:ext cx="1362408" cy="767080"/>
          </a:xfrm>
          <a:prstGeom prst="rightArrow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矩形: 圆角 26">
            <a:extLst>
              <a:ext uri="{FF2B5EF4-FFF2-40B4-BE49-F238E27FC236}">
                <a16:creationId xmlns:a16="http://schemas.microsoft.com/office/drawing/2014/main" id="{1880DF19-CB20-4384-A675-BD014D4CCA20}"/>
              </a:ext>
            </a:extLst>
          </p:cNvPr>
          <p:cNvSpPr/>
          <p:nvPr/>
        </p:nvSpPr>
        <p:spPr bwMode="auto">
          <a:xfrm>
            <a:off x="8555862" y="3331518"/>
            <a:ext cx="2692093" cy="838202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Measurement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800" dirty="0">
                <a:solidFill>
                  <a:schemeClr val="tx1"/>
                </a:solidFill>
                <a:latin typeface="Arial" charset="0"/>
              </a:rPr>
              <a:t>Results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箭头: 右 25">
            <a:extLst>
              <a:ext uri="{FF2B5EF4-FFF2-40B4-BE49-F238E27FC236}">
                <a16:creationId xmlns:a16="http://schemas.microsoft.com/office/drawing/2014/main" id="{07F600EA-4A25-47E7-B631-6675757FF03A}"/>
              </a:ext>
            </a:extLst>
          </p:cNvPr>
          <p:cNvSpPr/>
          <p:nvPr/>
        </p:nvSpPr>
        <p:spPr bwMode="auto">
          <a:xfrm>
            <a:off x="7287798" y="3382952"/>
            <a:ext cx="1362408" cy="767080"/>
          </a:xfrm>
          <a:prstGeom prst="rightArrow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Line 42">
            <a:extLst>
              <a:ext uri="{FF2B5EF4-FFF2-40B4-BE49-F238E27FC236}">
                <a16:creationId xmlns:a16="http://schemas.microsoft.com/office/drawing/2014/main" id="{75E08DEE-C637-4872-AE53-5E05436092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2907975"/>
            <a:ext cx="0" cy="42354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29" name="内容占位符 2">
            <a:extLst>
              <a:ext uri="{FF2B5EF4-FFF2-40B4-BE49-F238E27FC236}">
                <a16:creationId xmlns:a16="http://schemas.microsoft.com/office/drawing/2014/main" id="{53111815-9A94-444B-9E3A-411BDA02FAD9}"/>
              </a:ext>
            </a:extLst>
          </p:cNvPr>
          <p:cNvSpPr txBox="1">
            <a:spLocks/>
          </p:cNvSpPr>
          <p:nvPr/>
        </p:nvSpPr>
        <p:spPr bwMode="auto">
          <a:xfrm>
            <a:off x="5040735" y="2451408"/>
            <a:ext cx="2074907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Network traffic</a:t>
            </a:r>
          </a:p>
        </p:txBody>
      </p:sp>
      <p:sp>
        <p:nvSpPr>
          <p:cNvPr id="30" name="内容占位符 2">
            <a:extLst>
              <a:ext uri="{FF2B5EF4-FFF2-40B4-BE49-F238E27FC236}">
                <a16:creationId xmlns:a16="http://schemas.microsoft.com/office/drawing/2014/main" id="{27309632-7323-45BB-9B25-00841099DB28}"/>
              </a:ext>
            </a:extLst>
          </p:cNvPr>
          <p:cNvSpPr txBox="1">
            <a:spLocks/>
          </p:cNvSpPr>
          <p:nvPr/>
        </p:nvSpPr>
        <p:spPr bwMode="auto">
          <a:xfrm>
            <a:off x="8864455" y="2592379"/>
            <a:ext cx="2074907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Query</a:t>
            </a:r>
          </a:p>
        </p:txBody>
      </p:sp>
      <p:sp>
        <p:nvSpPr>
          <p:cNvPr id="31" name="Line 42">
            <a:extLst>
              <a:ext uri="{FF2B5EF4-FFF2-40B4-BE49-F238E27FC236}">
                <a16:creationId xmlns:a16="http://schemas.microsoft.com/office/drawing/2014/main" id="{7599329C-73F1-40CB-B311-F1AE45643D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895836" y="2975920"/>
            <a:ext cx="0" cy="391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32" name="Line 42">
            <a:extLst>
              <a:ext uri="{FF2B5EF4-FFF2-40B4-BE49-F238E27FC236}">
                <a16:creationId xmlns:a16="http://schemas.microsoft.com/office/drawing/2014/main" id="{575ED09B-C781-4703-9290-43E32E4ACC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05992" y="4150032"/>
            <a:ext cx="0" cy="391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33" name="内容占位符 2">
            <a:extLst>
              <a:ext uri="{FF2B5EF4-FFF2-40B4-BE49-F238E27FC236}">
                <a16:creationId xmlns:a16="http://schemas.microsoft.com/office/drawing/2014/main" id="{36F243D4-2B71-47C8-A5EC-025E79783267}"/>
              </a:ext>
            </a:extLst>
          </p:cNvPr>
          <p:cNvSpPr txBox="1">
            <a:spLocks/>
          </p:cNvSpPr>
          <p:nvPr/>
        </p:nvSpPr>
        <p:spPr bwMode="auto">
          <a:xfrm>
            <a:off x="8858382" y="4610408"/>
            <a:ext cx="2074907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Query Results</a:t>
            </a:r>
          </a:p>
        </p:txBody>
      </p:sp>
      <p:sp>
        <p:nvSpPr>
          <p:cNvPr id="34" name="对话气泡: 矩形 33">
            <a:extLst>
              <a:ext uri="{FF2B5EF4-FFF2-40B4-BE49-F238E27FC236}">
                <a16:creationId xmlns:a16="http://schemas.microsoft.com/office/drawing/2014/main" id="{F908DD4E-F707-4B81-AE18-6AD664DC89AC}"/>
              </a:ext>
            </a:extLst>
          </p:cNvPr>
          <p:cNvSpPr/>
          <p:nvPr/>
        </p:nvSpPr>
        <p:spPr bwMode="auto">
          <a:xfrm>
            <a:off x="206374" y="1788150"/>
            <a:ext cx="2118520" cy="390527"/>
          </a:xfrm>
          <a:prstGeom prst="wedgeRectCallout">
            <a:avLst>
              <a:gd name="adj1" fmla="val -1983"/>
              <a:gd name="adj2" fmla="val 103687"/>
            </a:avLst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1: Hard to specify</a:t>
            </a:r>
            <a:endParaRPr kumimoji="0" lang="zh-CN" altLang="en-US" sz="1800" b="1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35" name="对话气泡: 矩形 34">
            <a:extLst>
              <a:ext uri="{FF2B5EF4-FFF2-40B4-BE49-F238E27FC236}">
                <a16:creationId xmlns:a16="http://schemas.microsoft.com/office/drawing/2014/main" id="{4DAFD7E9-84C7-4B29-8E53-EC7CCB7BFD9B}"/>
              </a:ext>
            </a:extLst>
          </p:cNvPr>
          <p:cNvSpPr/>
          <p:nvPr/>
        </p:nvSpPr>
        <p:spPr bwMode="auto">
          <a:xfrm>
            <a:off x="3196249" y="1761855"/>
            <a:ext cx="3174070" cy="472966"/>
          </a:xfrm>
          <a:prstGeom prst="wedgeRectCallout">
            <a:avLst>
              <a:gd name="adj1" fmla="val -40365"/>
              <a:gd name="adj2" fmla="val 93502"/>
            </a:avLst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2: Hard to know in advance</a:t>
            </a:r>
            <a:endParaRPr kumimoji="0" lang="zh-CN" altLang="en-US" sz="1800" b="1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36" name="对话气泡: 矩形 35">
            <a:extLst>
              <a:ext uri="{FF2B5EF4-FFF2-40B4-BE49-F238E27FC236}">
                <a16:creationId xmlns:a16="http://schemas.microsoft.com/office/drawing/2014/main" id="{EF6B4092-F2C7-4E71-B5B0-2FF36954D1A9}"/>
              </a:ext>
            </a:extLst>
          </p:cNvPr>
          <p:cNvSpPr/>
          <p:nvPr/>
        </p:nvSpPr>
        <p:spPr bwMode="auto">
          <a:xfrm>
            <a:off x="3319611" y="4886740"/>
            <a:ext cx="3625184" cy="379677"/>
          </a:xfrm>
          <a:prstGeom prst="wedgeRectCallout">
            <a:avLst>
              <a:gd name="adj1" fmla="val -53711"/>
              <a:gd name="adj2" fmla="val -211535"/>
            </a:avLst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3: Hard to follow theory to tune</a:t>
            </a:r>
            <a:endParaRPr kumimoji="0" lang="zh-CN" altLang="en-US" sz="1800" b="1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37" name="对话气泡: 矩形 36">
            <a:extLst>
              <a:ext uri="{FF2B5EF4-FFF2-40B4-BE49-F238E27FC236}">
                <a16:creationId xmlns:a16="http://schemas.microsoft.com/office/drawing/2014/main" id="{9DB8AAD7-E2A5-499B-BE06-3C6FAC516800}"/>
              </a:ext>
            </a:extLst>
          </p:cNvPr>
          <p:cNvSpPr/>
          <p:nvPr/>
        </p:nvSpPr>
        <p:spPr bwMode="auto">
          <a:xfrm>
            <a:off x="8347408" y="2069883"/>
            <a:ext cx="3377230" cy="472966"/>
          </a:xfrm>
          <a:prstGeom prst="wedgeRectCallout">
            <a:avLst>
              <a:gd name="adj1" fmla="val -8028"/>
              <a:gd name="adj2" fmla="val 76317"/>
            </a:avLst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4: Hard to redefine flow-keys</a:t>
            </a:r>
            <a:endParaRPr kumimoji="0" lang="zh-CN" altLang="en-US" sz="1800" b="1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38" name="对话气泡: 矩形 37">
            <a:extLst>
              <a:ext uri="{FF2B5EF4-FFF2-40B4-BE49-F238E27FC236}">
                <a16:creationId xmlns:a16="http://schemas.microsoft.com/office/drawing/2014/main" id="{2BF0164F-A10C-4A5C-942C-49CD24836179}"/>
              </a:ext>
            </a:extLst>
          </p:cNvPr>
          <p:cNvSpPr/>
          <p:nvPr/>
        </p:nvSpPr>
        <p:spPr bwMode="auto">
          <a:xfrm>
            <a:off x="8247580" y="5123223"/>
            <a:ext cx="3805903" cy="472966"/>
          </a:xfrm>
          <a:prstGeom prst="wedgeRectCallout">
            <a:avLst>
              <a:gd name="adj1" fmla="val -4665"/>
              <a:gd name="adj2" fmla="val -89091"/>
            </a:avLst>
          </a:prstGeom>
          <a:ln w="38100"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>
                <a:solidFill>
                  <a:srgbClr val="0070C0"/>
                </a:solidFill>
                <a:latin typeface="Arial" charset="0"/>
              </a:rPr>
              <a:t>5: Hard to quantify actual errors</a:t>
            </a:r>
            <a:endParaRPr kumimoji="0" lang="zh-CN" altLang="en-US" sz="18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charset="0"/>
            </a:endParaRPr>
          </a:p>
        </p:txBody>
      </p:sp>
      <p:sp>
        <p:nvSpPr>
          <p:cNvPr id="42" name="TextBox 109">
            <a:extLst>
              <a:ext uri="{FF2B5EF4-FFF2-40B4-BE49-F238E27FC236}">
                <a16:creationId xmlns:a16="http://schemas.microsoft.com/office/drawing/2014/main" id="{5C9567AC-BE09-4062-A9A7-119D23522355}"/>
              </a:ext>
            </a:extLst>
          </p:cNvPr>
          <p:cNvSpPr txBox="1"/>
          <p:nvPr/>
        </p:nvSpPr>
        <p:spPr>
          <a:xfrm>
            <a:off x="1910431" y="6028688"/>
            <a:ext cx="8666480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dirty="0"/>
              <a:t>Infeasible to track errors for a particular flow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/>
              <a:t>Configuration only tells </a:t>
            </a:r>
            <a:r>
              <a:rPr lang="en-US" altLang="zh-CN" sz="2000" dirty="0">
                <a:solidFill>
                  <a:srgbClr val="0070C0"/>
                </a:solidFill>
              </a:rPr>
              <a:t>worst-case</a:t>
            </a:r>
            <a:r>
              <a:rPr lang="en-US" altLang="zh-CN" sz="2000" dirty="0"/>
              <a:t> and </a:t>
            </a:r>
            <a:r>
              <a:rPr lang="en-US" altLang="zh-CN" sz="2000" dirty="0">
                <a:solidFill>
                  <a:srgbClr val="0070C0"/>
                </a:solidFill>
              </a:rPr>
              <a:t>overall</a:t>
            </a:r>
            <a:r>
              <a:rPr lang="en-US" altLang="zh-CN" sz="2000" dirty="0"/>
              <a:t> errors</a:t>
            </a:r>
          </a:p>
        </p:txBody>
      </p:sp>
    </p:spTree>
    <p:extLst>
      <p:ext uri="{BB962C8B-B14F-4D97-AF65-F5344CB8AC3E}">
        <p14:creationId xmlns:p14="http://schemas.microsoft.com/office/powerpoint/2010/main" val="3052371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B1551E-E5A2-473C-B981-820993EA8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All User Burdens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9A80BC4-3162-4E22-8BE0-380FC6915E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357B21DE-8FF4-43D1-B3A9-5D391930B4EE}"/>
              </a:ext>
            </a:extLst>
          </p:cNvPr>
          <p:cNvSpPr/>
          <p:nvPr/>
        </p:nvSpPr>
        <p:spPr bwMode="auto">
          <a:xfrm>
            <a:off x="4822549" y="3298500"/>
            <a:ext cx="2546902" cy="90424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Measurement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800" dirty="0">
                <a:solidFill>
                  <a:schemeClr val="tx1"/>
                </a:solidFill>
                <a:latin typeface="Arial" charset="0"/>
              </a:rPr>
              <a:t>Algorithm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矩形: 圆角 17">
            <a:extLst>
              <a:ext uri="{FF2B5EF4-FFF2-40B4-BE49-F238E27FC236}">
                <a16:creationId xmlns:a16="http://schemas.microsoft.com/office/drawing/2014/main" id="{62293DD4-8AE0-4077-A6FF-14C9ED64E367}"/>
              </a:ext>
            </a:extLst>
          </p:cNvPr>
          <p:cNvSpPr/>
          <p:nvPr/>
        </p:nvSpPr>
        <p:spPr bwMode="auto">
          <a:xfrm>
            <a:off x="1233353" y="3486459"/>
            <a:ext cx="2392797" cy="528321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Configuration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Line 42">
            <a:extLst>
              <a:ext uri="{FF2B5EF4-FFF2-40B4-BE49-F238E27FC236}">
                <a16:creationId xmlns:a16="http://schemas.microsoft.com/office/drawing/2014/main" id="{A227B78A-606D-400D-9641-6851127173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33264" y="3086410"/>
            <a:ext cx="0" cy="42354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21" name="Line 42">
            <a:extLst>
              <a:ext uri="{FF2B5EF4-FFF2-40B4-BE49-F238E27FC236}">
                <a16:creationId xmlns:a16="http://schemas.microsoft.com/office/drawing/2014/main" id="{75ED9533-198E-46CF-A4C1-40EC960CFE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34085" y="3086410"/>
            <a:ext cx="0" cy="44005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" name="Line 42">
            <a:extLst>
              <a:ext uri="{FF2B5EF4-FFF2-40B4-BE49-F238E27FC236}">
                <a16:creationId xmlns:a16="http://schemas.microsoft.com/office/drawing/2014/main" id="{9E50534B-EF43-462D-B2E9-C6378A412C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8080" y="4023670"/>
            <a:ext cx="0" cy="39115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" name="内容占位符 2">
            <a:extLst>
              <a:ext uri="{FF2B5EF4-FFF2-40B4-BE49-F238E27FC236}">
                <a16:creationId xmlns:a16="http://schemas.microsoft.com/office/drawing/2014/main" id="{6D14BCBF-5859-4BE5-9F25-626ECEE318F8}"/>
              </a:ext>
            </a:extLst>
          </p:cNvPr>
          <p:cNvSpPr txBox="1">
            <a:spLocks/>
          </p:cNvSpPr>
          <p:nvPr/>
        </p:nvSpPr>
        <p:spPr bwMode="auto">
          <a:xfrm>
            <a:off x="664984" y="2356796"/>
            <a:ext cx="1602934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Expected errors</a:t>
            </a:r>
            <a:endParaRPr lang="zh-CN" altLang="en-US" sz="2000" kern="0" dirty="0"/>
          </a:p>
        </p:txBody>
      </p:sp>
      <p:sp>
        <p:nvSpPr>
          <p:cNvPr id="24" name="内容占位符 2">
            <a:extLst>
              <a:ext uri="{FF2B5EF4-FFF2-40B4-BE49-F238E27FC236}">
                <a16:creationId xmlns:a16="http://schemas.microsoft.com/office/drawing/2014/main" id="{631F2175-EA83-4A96-BE1F-8B6A9657D2D6}"/>
              </a:ext>
            </a:extLst>
          </p:cNvPr>
          <p:cNvSpPr txBox="1">
            <a:spLocks/>
          </p:cNvSpPr>
          <p:nvPr/>
        </p:nvSpPr>
        <p:spPr bwMode="auto">
          <a:xfrm>
            <a:off x="2620066" y="2356795"/>
            <a:ext cx="1602934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Query</a:t>
            </a:r>
            <a:br>
              <a:rPr lang="en-US" altLang="zh-CN" sz="2000" kern="0" dirty="0"/>
            </a:br>
            <a:r>
              <a:rPr lang="en-US" altLang="zh-CN" sz="2000" kern="0" dirty="0"/>
              <a:t>thresholds</a:t>
            </a:r>
          </a:p>
        </p:txBody>
      </p:sp>
      <p:sp>
        <p:nvSpPr>
          <p:cNvPr id="25" name="内容占位符 2">
            <a:extLst>
              <a:ext uri="{FF2B5EF4-FFF2-40B4-BE49-F238E27FC236}">
                <a16:creationId xmlns:a16="http://schemas.microsoft.com/office/drawing/2014/main" id="{E27866AD-95A9-4EFD-8914-BEB890EC4B9D}"/>
              </a:ext>
            </a:extLst>
          </p:cNvPr>
          <p:cNvSpPr txBox="1">
            <a:spLocks/>
          </p:cNvSpPr>
          <p:nvPr/>
        </p:nvSpPr>
        <p:spPr bwMode="auto">
          <a:xfrm>
            <a:off x="1628284" y="4414829"/>
            <a:ext cx="1602934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Domain</a:t>
            </a:r>
            <a:br>
              <a:rPr lang="en-US" altLang="zh-CN" sz="2000" kern="0" dirty="0"/>
            </a:br>
            <a:r>
              <a:rPr lang="en-US" altLang="zh-CN" sz="2000" kern="0" dirty="0"/>
              <a:t>knowledge</a:t>
            </a:r>
          </a:p>
        </p:txBody>
      </p:sp>
      <p:sp>
        <p:nvSpPr>
          <p:cNvPr id="3" name="箭头: 右 2">
            <a:extLst>
              <a:ext uri="{FF2B5EF4-FFF2-40B4-BE49-F238E27FC236}">
                <a16:creationId xmlns:a16="http://schemas.microsoft.com/office/drawing/2014/main" id="{9E8096E7-EE61-420F-8892-83DD2764DD46}"/>
              </a:ext>
            </a:extLst>
          </p:cNvPr>
          <p:cNvSpPr/>
          <p:nvPr/>
        </p:nvSpPr>
        <p:spPr bwMode="auto">
          <a:xfrm>
            <a:off x="3541796" y="3367079"/>
            <a:ext cx="1362408" cy="767080"/>
          </a:xfrm>
          <a:prstGeom prst="rightArrow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矩形: 圆角 26">
            <a:extLst>
              <a:ext uri="{FF2B5EF4-FFF2-40B4-BE49-F238E27FC236}">
                <a16:creationId xmlns:a16="http://schemas.microsoft.com/office/drawing/2014/main" id="{1880DF19-CB20-4384-A675-BD014D4CCA20}"/>
              </a:ext>
            </a:extLst>
          </p:cNvPr>
          <p:cNvSpPr/>
          <p:nvPr/>
        </p:nvSpPr>
        <p:spPr bwMode="auto">
          <a:xfrm>
            <a:off x="8555862" y="3331518"/>
            <a:ext cx="2692093" cy="838202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Measurement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800" dirty="0">
                <a:solidFill>
                  <a:schemeClr val="tx1"/>
                </a:solidFill>
                <a:latin typeface="Arial" charset="0"/>
              </a:rPr>
              <a:t>Results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箭头: 右 25">
            <a:extLst>
              <a:ext uri="{FF2B5EF4-FFF2-40B4-BE49-F238E27FC236}">
                <a16:creationId xmlns:a16="http://schemas.microsoft.com/office/drawing/2014/main" id="{07F600EA-4A25-47E7-B631-6675757FF03A}"/>
              </a:ext>
            </a:extLst>
          </p:cNvPr>
          <p:cNvSpPr/>
          <p:nvPr/>
        </p:nvSpPr>
        <p:spPr bwMode="auto">
          <a:xfrm>
            <a:off x="7287798" y="3382952"/>
            <a:ext cx="1362408" cy="767080"/>
          </a:xfrm>
          <a:prstGeom prst="rightArrow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Line 42">
            <a:extLst>
              <a:ext uri="{FF2B5EF4-FFF2-40B4-BE49-F238E27FC236}">
                <a16:creationId xmlns:a16="http://schemas.microsoft.com/office/drawing/2014/main" id="{75E08DEE-C637-4872-AE53-5E05436092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2907975"/>
            <a:ext cx="0" cy="42354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29" name="内容占位符 2">
            <a:extLst>
              <a:ext uri="{FF2B5EF4-FFF2-40B4-BE49-F238E27FC236}">
                <a16:creationId xmlns:a16="http://schemas.microsoft.com/office/drawing/2014/main" id="{53111815-9A94-444B-9E3A-411BDA02FAD9}"/>
              </a:ext>
            </a:extLst>
          </p:cNvPr>
          <p:cNvSpPr txBox="1">
            <a:spLocks/>
          </p:cNvSpPr>
          <p:nvPr/>
        </p:nvSpPr>
        <p:spPr bwMode="auto">
          <a:xfrm>
            <a:off x="5040735" y="2451408"/>
            <a:ext cx="2074907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Network traffic</a:t>
            </a:r>
          </a:p>
        </p:txBody>
      </p:sp>
      <p:sp>
        <p:nvSpPr>
          <p:cNvPr id="30" name="内容占位符 2">
            <a:extLst>
              <a:ext uri="{FF2B5EF4-FFF2-40B4-BE49-F238E27FC236}">
                <a16:creationId xmlns:a16="http://schemas.microsoft.com/office/drawing/2014/main" id="{27309632-7323-45BB-9B25-00841099DB28}"/>
              </a:ext>
            </a:extLst>
          </p:cNvPr>
          <p:cNvSpPr txBox="1">
            <a:spLocks/>
          </p:cNvSpPr>
          <p:nvPr/>
        </p:nvSpPr>
        <p:spPr bwMode="auto">
          <a:xfrm>
            <a:off x="8864455" y="2592379"/>
            <a:ext cx="2074907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Query</a:t>
            </a:r>
          </a:p>
        </p:txBody>
      </p:sp>
      <p:sp>
        <p:nvSpPr>
          <p:cNvPr id="31" name="Line 42">
            <a:extLst>
              <a:ext uri="{FF2B5EF4-FFF2-40B4-BE49-F238E27FC236}">
                <a16:creationId xmlns:a16="http://schemas.microsoft.com/office/drawing/2014/main" id="{7599329C-73F1-40CB-B311-F1AE45643D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895836" y="2975920"/>
            <a:ext cx="0" cy="391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32" name="Line 42">
            <a:extLst>
              <a:ext uri="{FF2B5EF4-FFF2-40B4-BE49-F238E27FC236}">
                <a16:creationId xmlns:a16="http://schemas.microsoft.com/office/drawing/2014/main" id="{575ED09B-C781-4703-9290-43E32E4ACC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05992" y="4150032"/>
            <a:ext cx="0" cy="391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33" name="内容占位符 2">
            <a:extLst>
              <a:ext uri="{FF2B5EF4-FFF2-40B4-BE49-F238E27FC236}">
                <a16:creationId xmlns:a16="http://schemas.microsoft.com/office/drawing/2014/main" id="{36F243D4-2B71-47C8-A5EC-025E79783267}"/>
              </a:ext>
            </a:extLst>
          </p:cNvPr>
          <p:cNvSpPr txBox="1">
            <a:spLocks/>
          </p:cNvSpPr>
          <p:nvPr/>
        </p:nvSpPr>
        <p:spPr bwMode="auto">
          <a:xfrm>
            <a:off x="8858382" y="4610408"/>
            <a:ext cx="2074907" cy="39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CN" sz="2000" kern="0" dirty="0"/>
              <a:t>Query Results</a:t>
            </a:r>
          </a:p>
        </p:txBody>
      </p:sp>
      <p:sp>
        <p:nvSpPr>
          <p:cNvPr id="34" name="对话气泡: 矩形 33">
            <a:extLst>
              <a:ext uri="{FF2B5EF4-FFF2-40B4-BE49-F238E27FC236}">
                <a16:creationId xmlns:a16="http://schemas.microsoft.com/office/drawing/2014/main" id="{F908DD4E-F707-4B81-AE18-6AD664DC89AC}"/>
              </a:ext>
            </a:extLst>
          </p:cNvPr>
          <p:cNvSpPr/>
          <p:nvPr/>
        </p:nvSpPr>
        <p:spPr bwMode="auto">
          <a:xfrm>
            <a:off x="206374" y="1788150"/>
            <a:ext cx="2118520" cy="390527"/>
          </a:xfrm>
          <a:prstGeom prst="wedgeRectCallout">
            <a:avLst>
              <a:gd name="adj1" fmla="val -1983"/>
              <a:gd name="adj2" fmla="val 103687"/>
            </a:avLst>
          </a:prstGeom>
          <a:ln w="38100"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>
                <a:solidFill>
                  <a:srgbClr val="0070C0"/>
                </a:solidFill>
                <a:latin typeface="Arial" charset="0"/>
              </a:rPr>
              <a:t>1: Hard to specify</a:t>
            </a:r>
            <a:endParaRPr kumimoji="0" lang="zh-CN" altLang="en-US" sz="18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charset="0"/>
            </a:endParaRPr>
          </a:p>
        </p:txBody>
      </p:sp>
      <p:sp>
        <p:nvSpPr>
          <p:cNvPr id="35" name="对话气泡: 矩形 34">
            <a:extLst>
              <a:ext uri="{FF2B5EF4-FFF2-40B4-BE49-F238E27FC236}">
                <a16:creationId xmlns:a16="http://schemas.microsoft.com/office/drawing/2014/main" id="{4DAFD7E9-84C7-4B29-8E53-EC7CCB7BFD9B}"/>
              </a:ext>
            </a:extLst>
          </p:cNvPr>
          <p:cNvSpPr/>
          <p:nvPr/>
        </p:nvSpPr>
        <p:spPr bwMode="auto">
          <a:xfrm>
            <a:off x="3196249" y="1761855"/>
            <a:ext cx="3174070" cy="472966"/>
          </a:xfrm>
          <a:prstGeom prst="wedgeRectCallout">
            <a:avLst>
              <a:gd name="adj1" fmla="val -40365"/>
              <a:gd name="adj2" fmla="val 93502"/>
            </a:avLst>
          </a:prstGeom>
          <a:ln w="38100"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>
                <a:solidFill>
                  <a:srgbClr val="0070C0"/>
                </a:solidFill>
                <a:latin typeface="Arial" charset="0"/>
              </a:rPr>
              <a:t>2: Hard to know in advance</a:t>
            </a:r>
            <a:endParaRPr kumimoji="0" lang="zh-CN" altLang="en-US" sz="18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charset="0"/>
            </a:endParaRPr>
          </a:p>
        </p:txBody>
      </p:sp>
      <p:sp>
        <p:nvSpPr>
          <p:cNvPr id="36" name="对话气泡: 矩形 35">
            <a:extLst>
              <a:ext uri="{FF2B5EF4-FFF2-40B4-BE49-F238E27FC236}">
                <a16:creationId xmlns:a16="http://schemas.microsoft.com/office/drawing/2014/main" id="{EF6B4092-F2C7-4E71-B5B0-2FF36954D1A9}"/>
              </a:ext>
            </a:extLst>
          </p:cNvPr>
          <p:cNvSpPr/>
          <p:nvPr/>
        </p:nvSpPr>
        <p:spPr bwMode="auto">
          <a:xfrm>
            <a:off x="3319611" y="4886740"/>
            <a:ext cx="3625184" cy="379677"/>
          </a:xfrm>
          <a:prstGeom prst="wedgeRectCallout">
            <a:avLst>
              <a:gd name="adj1" fmla="val -53711"/>
              <a:gd name="adj2" fmla="val -211535"/>
            </a:avLst>
          </a:prstGeom>
          <a:ln w="38100"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>
                <a:solidFill>
                  <a:srgbClr val="0070C0"/>
                </a:solidFill>
                <a:latin typeface="Arial" charset="0"/>
              </a:rPr>
              <a:t>3: Hard to follow theory to tune</a:t>
            </a:r>
            <a:endParaRPr kumimoji="0" lang="zh-CN" altLang="en-US" sz="18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charset="0"/>
            </a:endParaRPr>
          </a:p>
        </p:txBody>
      </p:sp>
      <p:sp>
        <p:nvSpPr>
          <p:cNvPr id="37" name="对话气泡: 矩形 36">
            <a:extLst>
              <a:ext uri="{FF2B5EF4-FFF2-40B4-BE49-F238E27FC236}">
                <a16:creationId xmlns:a16="http://schemas.microsoft.com/office/drawing/2014/main" id="{9DB8AAD7-E2A5-499B-BE06-3C6FAC516800}"/>
              </a:ext>
            </a:extLst>
          </p:cNvPr>
          <p:cNvSpPr/>
          <p:nvPr/>
        </p:nvSpPr>
        <p:spPr bwMode="auto">
          <a:xfrm>
            <a:off x="8347408" y="2069883"/>
            <a:ext cx="3377230" cy="472966"/>
          </a:xfrm>
          <a:prstGeom prst="wedgeRectCallout">
            <a:avLst>
              <a:gd name="adj1" fmla="val -8028"/>
              <a:gd name="adj2" fmla="val 76317"/>
            </a:avLst>
          </a:prstGeom>
          <a:ln w="38100"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>
                <a:solidFill>
                  <a:srgbClr val="0070C0"/>
                </a:solidFill>
                <a:latin typeface="Arial" charset="0"/>
              </a:rPr>
              <a:t>4: Hard to redefine flow-keys</a:t>
            </a:r>
            <a:endParaRPr kumimoji="0" lang="zh-CN" altLang="en-US" sz="18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charset="0"/>
            </a:endParaRPr>
          </a:p>
        </p:txBody>
      </p:sp>
      <p:sp>
        <p:nvSpPr>
          <p:cNvPr id="38" name="对话气泡: 矩形 37">
            <a:extLst>
              <a:ext uri="{FF2B5EF4-FFF2-40B4-BE49-F238E27FC236}">
                <a16:creationId xmlns:a16="http://schemas.microsoft.com/office/drawing/2014/main" id="{2BF0164F-A10C-4A5C-942C-49CD24836179}"/>
              </a:ext>
            </a:extLst>
          </p:cNvPr>
          <p:cNvSpPr/>
          <p:nvPr/>
        </p:nvSpPr>
        <p:spPr bwMode="auto">
          <a:xfrm>
            <a:off x="8247580" y="5123223"/>
            <a:ext cx="3805903" cy="472966"/>
          </a:xfrm>
          <a:prstGeom prst="wedgeRectCallout">
            <a:avLst>
              <a:gd name="adj1" fmla="val -4665"/>
              <a:gd name="adj2" fmla="val -89091"/>
            </a:avLst>
          </a:prstGeom>
          <a:ln w="38100"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>
                <a:solidFill>
                  <a:srgbClr val="0070C0"/>
                </a:solidFill>
                <a:latin typeface="Arial" charset="0"/>
              </a:rPr>
              <a:t>5: Hard to quantify actual errors</a:t>
            </a:r>
            <a:endParaRPr kumimoji="0" lang="zh-CN" altLang="en-US" sz="18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249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5EF24-4B9A-4F11-8195-D84D48C59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8ED80-2EB8-4385-8B0B-FEE105C9E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99985"/>
            <a:ext cx="10972800" cy="3793941"/>
          </a:xfrm>
        </p:spPr>
        <p:txBody>
          <a:bodyPr/>
          <a:lstStyle/>
          <a:p>
            <a:r>
              <a:rPr lang="en-US" altLang="zh-CN" sz="2400" dirty="0"/>
              <a:t>Relieve five user burdens</a:t>
            </a:r>
            <a:endParaRPr lang="en-US" sz="2400" dirty="0"/>
          </a:p>
          <a:p>
            <a:r>
              <a:rPr lang="en-US" sz="2400" dirty="0"/>
              <a:t>Performance</a:t>
            </a:r>
          </a:p>
          <a:p>
            <a:pPr lvl="1"/>
            <a:r>
              <a:rPr lang="en-US" sz="2000" dirty="0"/>
              <a:t>Catch up with underlying packet forwarding speed</a:t>
            </a:r>
          </a:p>
          <a:p>
            <a:r>
              <a:rPr lang="en-US" sz="2400" dirty="0"/>
              <a:t>Memory </a:t>
            </a:r>
            <a:r>
              <a:rPr lang="en-US" altLang="zh-CN" sz="2400" dirty="0"/>
              <a:t>efficiency</a:t>
            </a:r>
            <a:endParaRPr lang="en-US" sz="2400" dirty="0"/>
          </a:p>
          <a:p>
            <a:pPr lvl="1"/>
            <a:r>
              <a:rPr lang="en-US" sz="2000" dirty="0"/>
              <a:t>Consume only limited memory</a:t>
            </a:r>
          </a:p>
          <a:p>
            <a:r>
              <a:rPr lang="en-US" sz="2400" dirty="0"/>
              <a:t>Accuracy</a:t>
            </a:r>
          </a:p>
          <a:p>
            <a:pPr lvl="1"/>
            <a:r>
              <a:rPr lang="en-US" sz="2000" dirty="0"/>
              <a:t>Preserve high accuracy of sketches</a:t>
            </a:r>
          </a:p>
          <a:p>
            <a:r>
              <a:rPr lang="en-US" sz="2400" dirty="0"/>
              <a:t>Generality</a:t>
            </a:r>
          </a:p>
          <a:p>
            <a:pPr lvl="1"/>
            <a:r>
              <a:rPr lang="en-US" sz="2000" dirty="0"/>
              <a:t>One design and one configuration for multiple tasks</a:t>
            </a:r>
          </a:p>
          <a:p>
            <a:pPr lvl="1"/>
            <a:r>
              <a:rPr lang="en-US" sz="2000" dirty="0"/>
              <a:t>Deployable in both software and hardware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9F5219-F3F4-4E9F-A54A-20AFB75521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31AA303-24F6-468C-8CAF-BA2D87A3323C}"/>
              </a:ext>
            </a:extLst>
          </p:cNvPr>
          <p:cNvSpPr txBox="1">
            <a:spLocks/>
          </p:cNvSpPr>
          <p:nvPr/>
        </p:nvSpPr>
        <p:spPr bwMode="auto">
          <a:xfrm>
            <a:off x="609600" y="1441947"/>
            <a:ext cx="11369040" cy="549459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57175" indent="-257175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57213" indent="-21431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572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5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2400" b="1" kern="0" dirty="0"/>
              <a:t>SketchLearn:</a:t>
            </a:r>
            <a:r>
              <a:rPr lang="zh-CN" altLang="en-US" sz="2400" b="1" kern="0" dirty="0"/>
              <a:t> </a:t>
            </a:r>
            <a:r>
              <a:rPr lang="en-US" altLang="zh-CN" sz="2400" b="1" kern="0" dirty="0"/>
              <a:t>Sketch-based measurement system with limited user burdens</a:t>
            </a:r>
            <a:endParaRPr lang="en-US" sz="2400" b="1" kern="0" dirty="0"/>
          </a:p>
        </p:txBody>
      </p:sp>
    </p:spTree>
    <p:extLst>
      <p:ext uri="{BB962C8B-B14F-4D97-AF65-F5344CB8AC3E}">
        <p14:creationId xmlns:p14="http://schemas.microsoft.com/office/powerpoint/2010/main" val="238611138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10794</TotalTime>
  <Words>1318</Words>
  <Application>Microsoft Office PowerPoint</Application>
  <PresentationFormat>宽屏</PresentationFormat>
  <Paragraphs>427</Paragraphs>
  <Slides>35</Slides>
  <Notes>35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35</vt:i4>
      </vt:variant>
    </vt:vector>
  </HeadingPairs>
  <TitlesOfParts>
    <vt:vector size="42" baseType="lpstr">
      <vt:lpstr>等线</vt:lpstr>
      <vt:lpstr>Arial</vt:lpstr>
      <vt:lpstr>Calibri</vt:lpstr>
      <vt:lpstr>Cambria Math</vt:lpstr>
      <vt:lpstr>Wingdings</vt:lpstr>
      <vt:lpstr>Default Design</vt:lpstr>
      <vt:lpstr>Acrobat Document</vt:lpstr>
      <vt:lpstr>SketchLearn: Relieving User Burdens in Approximate Measurement with Automated Statistical Inference</vt:lpstr>
      <vt:lpstr>Typical Approximate Measurement</vt:lpstr>
      <vt:lpstr>User Burden 1</vt:lpstr>
      <vt:lpstr>User Burden 2</vt:lpstr>
      <vt:lpstr>User Burden 3</vt:lpstr>
      <vt:lpstr>User Burden 4</vt:lpstr>
      <vt:lpstr>User Burden 5</vt:lpstr>
      <vt:lpstr>All User Burdens</vt:lpstr>
      <vt:lpstr>Our Work</vt:lpstr>
      <vt:lpstr>Root Cause: Resource Conflicts</vt:lpstr>
      <vt:lpstr>High-Level Idea</vt:lpstr>
      <vt:lpstr>How to Realize?</vt:lpstr>
      <vt:lpstr>Design Data Structure</vt:lpstr>
      <vt:lpstr>Multi-level Sketch [Cormode, ToN 05] </vt:lpstr>
      <vt:lpstr>Statistical Properties of Resource Conflicts</vt:lpstr>
      <vt:lpstr>Properties</vt:lpstr>
      <vt:lpstr>Main Theorem</vt:lpstr>
      <vt:lpstr>Build Conflict Model</vt:lpstr>
      <vt:lpstr>Statistical Model Inference</vt:lpstr>
      <vt:lpstr>Self-Adaptive Inference Algorithm</vt:lpstr>
      <vt:lpstr>Self-Adaptive Inference Algorithm</vt:lpstr>
      <vt:lpstr>Large Flow Extraction</vt:lpstr>
      <vt:lpstr>Guarantee </vt:lpstr>
      <vt:lpstr>How to Perform Network-wide Queries?</vt:lpstr>
      <vt:lpstr>Supported Network Queries</vt:lpstr>
      <vt:lpstr>Extended Query Model </vt:lpstr>
      <vt:lpstr>Putting It Together</vt:lpstr>
      <vt:lpstr>(Slight) User Burdens</vt:lpstr>
      <vt:lpstr>Implementation</vt:lpstr>
      <vt:lpstr>Evaluation</vt:lpstr>
      <vt:lpstr>Fitting Theorem</vt:lpstr>
      <vt:lpstr>Arbitrary Flow Keys</vt:lpstr>
      <vt:lpstr>More Experiments</vt:lpstr>
      <vt:lpstr>Conclusion</vt:lpstr>
      <vt:lpstr>Limitations and Future 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Software-Defined Network Measurement </dc:title>
  <dc:creator>Qun Huang</dc:creator>
  <cp:lastModifiedBy>Qun Huang</cp:lastModifiedBy>
  <cp:revision>3567</cp:revision>
  <dcterms:created xsi:type="dcterms:W3CDTF">2016-06-13T18:10:06Z</dcterms:created>
  <dcterms:modified xsi:type="dcterms:W3CDTF">2018-08-28T11:07:58Z</dcterms:modified>
</cp:coreProperties>
</file>