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0"/>
  </p:notesMasterIdLst>
  <p:sldIdLst>
    <p:sldId id="369" r:id="rId2"/>
    <p:sldId id="566" r:id="rId3"/>
    <p:sldId id="569" r:id="rId4"/>
    <p:sldId id="570" r:id="rId5"/>
    <p:sldId id="589" r:id="rId6"/>
    <p:sldId id="573" r:id="rId7"/>
    <p:sldId id="576" r:id="rId8"/>
    <p:sldId id="547" r:id="rId9"/>
    <p:sldId id="548" r:id="rId10"/>
    <p:sldId id="577" r:id="rId11"/>
    <p:sldId id="551" r:id="rId12"/>
    <p:sldId id="590" r:id="rId13"/>
    <p:sldId id="591" r:id="rId14"/>
    <p:sldId id="555" r:id="rId15"/>
    <p:sldId id="593" r:id="rId16"/>
    <p:sldId id="596" r:id="rId17"/>
    <p:sldId id="602" r:id="rId18"/>
    <p:sldId id="599" r:id="rId19"/>
    <p:sldId id="600" r:id="rId20"/>
    <p:sldId id="601" r:id="rId21"/>
    <p:sldId id="598" r:id="rId22"/>
    <p:sldId id="594" r:id="rId23"/>
    <p:sldId id="592" r:id="rId24"/>
    <p:sldId id="581" r:id="rId25"/>
    <p:sldId id="582" r:id="rId26"/>
    <p:sldId id="583" r:id="rId27"/>
    <p:sldId id="584" r:id="rId28"/>
    <p:sldId id="58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87269" autoAdjust="0"/>
  </p:normalViewPr>
  <p:slideViewPr>
    <p:cSldViewPr snapToGrid="0">
      <p:cViewPr varScale="1">
        <p:scale>
          <a:sx n="63" d="100"/>
          <a:sy n="63" d="100"/>
        </p:scale>
        <p:origin x="930" y="72"/>
      </p:cViewPr>
      <p:guideLst/>
    </p:cSldViewPr>
  </p:slideViewPr>
  <p:notesTextViewPr>
    <p:cViewPr>
      <p:scale>
        <a:sx n="1" d="1"/>
        <a:sy n="1" d="1"/>
      </p:scale>
      <p:origin x="0" y="-35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37219C-91EE-4B64-97AF-8AFE3F6EC6C8}" type="datetimeFigureOut">
              <a:rPr lang="en-US" smtClean="0"/>
              <a:t>8/23/2017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EA1F27-C59C-4704-98E0-7336D92A2864}" type="slidenum">
              <a:rPr lang="en-US" smtClean="0"/>
              <a:t>‹#›</a:t>
            </a:fld>
            <a:endParaRPr lang="en-US"/>
          </a:p>
        </p:txBody>
      </p:sp>
    </p:spTree>
    <p:extLst>
      <p:ext uri="{BB962C8B-B14F-4D97-AF65-F5344CB8AC3E}">
        <p14:creationId xmlns:p14="http://schemas.microsoft.com/office/powerpoint/2010/main" val="1714651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1</a:t>
            </a:fld>
            <a:endParaRPr lang="en-US"/>
          </a:p>
        </p:txBody>
      </p:sp>
    </p:spTree>
    <p:extLst>
      <p:ext uri="{BB962C8B-B14F-4D97-AF65-F5344CB8AC3E}">
        <p14:creationId xmlns:p14="http://schemas.microsoft.com/office/powerpoint/2010/main" val="1685422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Our fast path design is based on the well-known observation that network traffic is skewed. In this talk, I mainly consider sketches which project flow byte counts into sketch counters. For other sketches, they can also be converted to have this property.</a:t>
            </a:r>
          </a:p>
          <a:p>
            <a:r>
              <a:rPr lang="en-US" sz="1200" kern="1200" dirty="0">
                <a:solidFill>
                  <a:schemeClr val="tx1"/>
                </a:solidFill>
                <a:effectLst/>
                <a:latin typeface="+mn-lt"/>
                <a:ea typeface="+mn-ea"/>
                <a:cs typeface="+mn-cs"/>
              </a:rPr>
              <a:t>In byte-based sketches, the impact of large flows and small flows are different. Each large flow has significant impact on their projected counters. For small flows, even though the impact of a small flows is limited but the aggregated impact of multiple small flows may be non-trivial.</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CEA1F27-C59C-4704-98E0-7336D92A2864}" type="slidenum">
              <a:rPr lang="en-US" smtClean="0"/>
              <a:t>10</a:t>
            </a:fld>
            <a:endParaRPr lang="en-US"/>
          </a:p>
        </p:txBody>
      </p:sp>
    </p:spTree>
    <p:extLst>
      <p:ext uri="{BB962C8B-B14F-4D97-AF65-F5344CB8AC3E}">
        <p14:creationId xmlns:p14="http://schemas.microsoft.com/office/powerpoint/2010/main" val="4117786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 a fast path algorithm needs to address each large flow as well as the aggregated impact of small flows.</a:t>
            </a:r>
          </a:p>
          <a:p>
            <a:r>
              <a:rPr lang="en-US" sz="1200" kern="1200" dirty="0">
                <a:solidFill>
                  <a:schemeClr val="tx1"/>
                </a:solidFill>
                <a:effectLst/>
                <a:latin typeface="+mn-lt"/>
                <a:ea typeface="+mn-ea"/>
                <a:cs typeface="+mn-cs"/>
              </a:rPr>
              <a:t>However, to achieve a high-performance and recourse-efficient fast path design, this algorithm is infeasible because we cannot distinguish large flows and represent small flows with limited resources.</a:t>
            </a:r>
          </a:p>
          <a:p>
            <a:r>
              <a:rPr lang="en-US" sz="1200" kern="1200" dirty="0">
                <a:solidFill>
                  <a:schemeClr val="tx1"/>
                </a:solidFill>
                <a:effectLst/>
                <a:latin typeface="+mn-lt"/>
                <a:ea typeface="+mn-ea"/>
                <a:cs typeface="+mn-cs"/>
              </a:rPr>
              <a:t>So our practical solution uses approximate techniques to track approximate large flows and approximate byte of small flows. The latter problem is easy because we can maintain a variable for the byte of all flows and subtract large flows from the variable. So the remain problem is how to approximately track large flows</a:t>
            </a:r>
          </a:p>
        </p:txBody>
      </p:sp>
      <p:sp>
        <p:nvSpPr>
          <p:cNvPr id="4" name="Slide Number Placeholder 3"/>
          <p:cNvSpPr>
            <a:spLocks noGrp="1"/>
          </p:cNvSpPr>
          <p:nvPr>
            <p:ph type="sldNum" sz="quarter" idx="10"/>
          </p:nvPr>
        </p:nvSpPr>
        <p:spPr/>
        <p:txBody>
          <a:bodyPr/>
          <a:lstStyle/>
          <a:p>
            <a:fld id="{ECEA1F27-C59C-4704-98E0-7336D92A2864}" type="slidenum">
              <a:rPr lang="en-US" smtClean="0"/>
              <a:t>11</a:t>
            </a:fld>
            <a:endParaRPr lang="en-US"/>
          </a:p>
        </p:txBody>
      </p:sp>
    </p:spTree>
    <p:extLst>
      <p:ext uri="{BB962C8B-B14F-4D97-AF65-F5344CB8AC3E}">
        <p14:creationId xmlns:p14="http://schemas.microsoft.com/office/powerpoint/2010/main" val="195235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propose a novel fast path algorithm based on existing counter-based algorithms. Our algorithm maintains a small hash table. Our algorithm can estimate which flows are potential small flows based on their counters in the hash table. We kick-out these potential small flows for future large flows the table is full.</a:t>
            </a:r>
          </a:p>
          <a:p>
            <a:r>
              <a:rPr lang="en-US" sz="1200" kern="1200" dirty="0">
                <a:solidFill>
                  <a:schemeClr val="tx1"/>
                </a:solidFill>
                <a:effectLst/>
                <a:latin typeface="+mn-lt"/>
                <a:ea typeface="+mn-ea"/>
                <a:cs typeface="+mn-cs"/>
              </a:rPr>
              <a:t>Another key feature in our algorithm is that we maintain three counters for each flow. One is for the byte count and the others are used to estimate the errors due to our flow kick-out mechanism.</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12</a:t>
            </a:fld>
            <a:endParaRPr lang="en-US"/>
          </a:p>
        </p:txBody>
      </p:sp>
    </p:spTree>
    <p:extLst>
      <p:ext uri="{BB962C8B-B14F-4D97-AF65-F5344CB8AC3E}">
        <p14:creationId xmlns:p14="http://schemas.microsoft.com/office/powerpoint/2010/main" val="3211423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prove that this design can achieve high performance and high accuracy. We also compare our algorithm with one existing similar algorithm called MG.</a:t>
            </a:r>
          </a:p>
          <a:p>
            <a:r>
              <a:rPr lang="en-US" sz="1200" kern="1200" dirty="0">
                <a:solidFill>
                  <a:schemeClr val="tx1"/>
                </a:solidFill>
                <a:effectLst/>
                <a:latin typeface="+mn-lt"/>
                <a:ea typeface="+mn-ea"/>
                <a:cs typeface="+mn-cs"/>
              </a:rPr>
              <a:t>In the two figures, </a:t>
            </a:r>
            <a:r>
              <a:rPr lang="en-US" sz="1200" kern="1200" dirty="0" err="1">
                <a:solidFill>
                  <a:schemeClr val="tx1"/>
                </a:solidFill>
                <a:effectLst/>
                <a:latin typeface="+mn-lt"/>
                <a:ea typeface="+mn-ea"/>
                <a:cs typeface="+mn-cs"/>
              </a:rPr>
              <a:t>MGFastPath</a:t>
            </a:r>
            <a:r>
              <a:rPr lang="en-US" sz="1200" kern="1200" dirty="0">
                <a:solidFill>
                  <a:schemeClr val="tx1"/>
                </a:solidFill>
                <a:effectLst/>
                <a:latin typeface="+mn-lt"/>
                <a:ea typeface="+mn-ea"/>
                <a:cs typeface="+mn-cs"/>
              </a:rPr>
              <a:t> refers to the fast path implementation using MG to track large flows.</a:t>
            </a:r>
          </a:p>
          <a:p>
            <a:r>
              <a:rPr lang="en-US" sz="1200" kern="1200" dirty="0">
                <a:solidFill>
                  <a:schemeClr val="tx1"/>
                </a:solidFill>
                <a:effectLst/>
                <a:latin typeface="+mn-lt"/>
                <a:ea typeface="+mn-ea"/>
                <a:cs typeface="+mn-cs"/>
              </a:rPr>
              <a:t>The left figure shows that our algorithm requires much less kick-out operations than MG. The right figure compares the accuracy for the largest flows. in MG, the errors increase as the flow rank. But our algorithm remains very small error for the largest 100 flows.</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13</a:t>
            </a:fld>
            <a:endParaRPr lang="en-US"/>
          </a:p>
        </p:txBody>
      </p:sp>
    </p:spTree>
    <p:extLst>
      <p:ext uri="{BB962C8B-B14F-4D97-AF65-F5344CB8AC3E}">
        <p14:creationId xmlns:p14="http://schemas.microsoft.com/office/powerpoint/2010/main" val="2337930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Now let’s move to the second key question, how to merge the normal and fast path in the control plane.</a:t>
            </a:r>
          </a:p>
        </p:txBody>
      </p:sp>
      <p:sp>
        <p:nvSpPr>
          <p:cNvPr id="4" name="Slide Number Placeholder 3"/>
          <p:cNvSpPr>
            <a:spLocks noGrp="1"/>
          </p:cNvSpPr>
          <p:nvPr>
            <p:ph type="sldNum" sz="quarter" idx="10"/>
          </p:nvPr>
        </p:nvSpPr>
        <p:spPr/>
        <p:txBody>
          <a:bodyPr/>
          <a:lstStyle/>
          <a:p>
            <a:fld id="{ECEA1F27-C59C-4704-98E0-7336D92A2864}" type="slidenum">
              <a:rPr lang="en-US" smtClean="0"/>
              <a:t>14</a:t>
            </a:fld>
            <a:endParaRPr lang="en-US"/>
          </a:p>
        </p:txBody>
      </p:sp>
    </p:spTree>
    <p:extLst>
      <p:ext uri="{BB962C8B-B14F-4D97-AF65-F5344CB8AC3E}">
        <p14:creationId xmlns:p14="http://schemas.microsoft.com/office/powerpoint/2010/main" val="14273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goal of the merging is to form a network-sketch. However, this input is not sufficient to reconstruct the expected network-wide sketch.</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15</a:t>
            </a:fld>
            <a:endParaRPr lang="en-US"/>
          </a:p>
        </p:txBody>
      </p:sp>
    </p:spTree>
    <p:extLst>
      <p:ext uri="{BB962C8B-B14F-4D97-AF65-F5344CB8AC3E}">
        <p14:creationId xmlns:p14="http://schemas.microsoft.com/office/powerpoint/2010/main" val="38276992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fact, the recovery can be formulated as a matrix interpolation problem.</a:t>
            </a:r>
          </a:p>
          <a:p>
            <a:r>
              <a:rPr lang="en-US" sz="1200" kern="1200" dirty="0">
                <a:solidFill>
                  <a:schemeClr val="tx1"/>
                </a:solidFill>
                <a:effectLst/>
                <a:latin typeface="+mn-lt"/>
                <a:ea typeface="+mn-ea"/>
                <a:cs typeface="+mn-cs"/>
              </a:rPr>
              <a:t>Here, T is the expected output, N is the sketch from the global normal path. X and Y represent large flows and small flows in the fast path, respectively. If we process the fast path traffic X and Y with the sketch, and add the results to the normal path, then we can get T.</a:t>
            </a:r>
          </a:p>
          <a:p>
            <a:r>
              <a:rPr lang="en-US" sz="1200" kern="1200" dirty="0">
                <a:solidFill>
                  <a:schemeClr val="tx1"/>
                </a:solidFill>
                <a:effectLst/>
                <a:latin typeface="+mn-lt"/>
                <a:ea typeface="+mn-ea"/>
                <a:cs typeface="+mn-cs"/>
              </a:rPr>
              <a:t>However, T, x and y are all unknown.</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16</a:t>
            </a:fld>
            <a:endParaRPr lang="en-US"/>
          </a:p>
        </p:txBody>
      </p:sp>
    </p:spTree>
    <p:extLst>
      <p:ext uri="{BB962C8B-B14F-4D97-AF65-F5344CB8AC3E}">
        <p14:creationId xmlns:p14="http://schemas.microsoft.com/office/powerpoint/2010/main" val="13310494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Fortunately, although we don’t know their exact values , our analysis and microbenchmarks provide some extra information of them. </a:t>
            </a:r>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17</a:t>
            </a:fld>
            <a:endParaRPr lang="en-US"/>
          </a:p>
        </p:txBody>
      </p:sp>
    </p:spTree>
    <p:extLst>
      <p:ext uri="{BB962C8B-B14F-4D97-AF65-F5344CB8AC3E}">
        <p14:creationId xmlns:p14="http://schemas.microsoft.com/office/powerpoint/2010/main" val="16784644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find that the matrix representation of T often has a low-rank structure.</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18</a:t>
            </a:fld>
            <a:endParaRPr lang="en-US"/>
          </a:p>
        </p:txBody>
      </p:sp>
    </p:spTree>
    <p:extLst>
      <p:ext uri="{BB962C8B-B14F-4D97-AF65-F5344CB8AC3E}">
        <p14:creationId xmlns:p14="http://schemas.microsoft.com/office/powerpoint/2010/main" val="13518426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also find that x can be represented as a sparse vector and each non-zero element is bounded based on our fast path algorithm.</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19</a:t>
            </a:fld>
            <a:endParaRPr lang="en-US"/>
          </a:p>
        </p:txBody>
      </p:sp>
    </p:spTree>
    <p:extLst>
      <p:ext uri="{BB962C8B-B14F-4D97-AF65-F5344CB8AC3E}">
        <p14:creationId xmlns:p14="http://schemas.microsoft.com/office/powerpoint/2010/main" val="829309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this paper, our goal is to monitor traffic statistics such as heavy hitters, flow cardinality and traffic distributions.</a:t>
            </a:r>
          </a:p>
          <a:p>
            <a:r>
              <a:rPr lang="en-US" sz="1200" kern="1200" dirty="0">
                <a:solidFill>
                  <a:schemeClr val="tx1"/>
                </a:solidFill>
                <a:effectLst/>
                <a:latin typeface="+mn-lt"/>
                <a:ea typeface="+mn-ea"/>
                <a:cs typeface="+mn-cs"/>
              </a:rPr>
              <a:t>These statistics are important and useful for network management such as </a:t>
            </a:r>
            <a:r>
              <a:rPr lang="en-US" altLang="zh-CN" sz="1200" kern="1200" dirty="0">
                <a:solidFill>
                  <a:schemeClr val="tx1"/>
                </a:solidFill>
                <a:effectLst/>
                <a:latin typeface="+mn-lt"/>
                <a:ea typeface="+mn-ea"/>
                <a:cs typeface="+mn-cs"/>
              </a:rPr>
              <a:t>flow</a:t>
            </a:r>
            <a:r>
              <a:rPr lang="en-US" sz="1200" kern="1200" dirty="0">
                <a:solidFill>
                  <a:schemeClr val="tx1"/>
                </a:solidFill>
                <a:effectLst/>
                <a:latin typeface="+mn-lt"/>
                <a:ea typeface="+mn-ea"/>
                <a:cs typeface="+mn-cs"/>
              </a:rPr>
              <a:t> scheduling and intrusion detection.</a:t>
            </a:r>
          </a:p>
        </p:txBody>
      </p:sp>
      <p:sp>
        <p:nvSpPr>
          <p:cNvPr id="4" name="Slide Number Placeholder 3"/>
          <p:cNvSpPr>
            <a:spLocks noGrp="1"/>
          </p:cNvSpPr>
          <p:nvPr>
            <p:ph type="sldNum" sz="quarter" idx="10"/>
          </p:nvPr>
        </p:nvSpPr>
        <p:spPr/>
        <p:txBody>
          <a:bodyPr/>
          <a:lstStyle/>
          <a:p>
            <a:fld id="{ECEA1F27-C59C-4704-98E0-7336D92A2864}" type="slidenum">
              <a:rPr lang="en-US" smtClean="0"/>
              <a:t>2</a:t>
            </a:fld>
            <a:endParaRPr lang="en-US"/>
          </a:p>
        </p:txBody>
      </p:sp>
    </p:spTree>
    <p:extLst>
      <p:ext uri="{BB962C8B-B14F-4D97-AF65-F5344CB8AC3E}">
        <p14:creationId xmlns:p14="http://schemas.microsoft.com/office/powerpoint/2010/main" val="14684288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For y, since it represents small flows in fast path, so its values are small and close</a:t>
            </a:r>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20</a:t>
            </a:fld>
            <a:endParaRPr lang="en-US"/>
          </a:p>
        </p:txBody>
      </p:sp>
    </p:spTree>
    <p:extLst>
      <p:ext uri="{BB962C8B-B14F-4D97-AF65-F5344CB8AC3E}">
        <p14:creationId xmlns:p14="http://schemas.microsoft.com/office/powerpoint/2010/main" val="4704842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Finally, we know the total byte count of flows in x and y</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21</a:t>
            </a:fld>
            <a:endParaRPr lang="en-US"/>
          </a:p>
        </p:txBody>
      </p:sp>
    </p:spTree>
    <p:extLst>
      <p:ext uri="{BB962C8B-B14F-4D97-AF65-F5344CB8AC3E}">
        <p14:creationId xmlns:p14="http://schemas.microsoft.com/office/powerpoint/2010/main" val="6153308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We have justified all these assumptions and observations in our paper.</a:t>
            </a:r>
          </a:p>
          <a:p>
            <a:r>
              <a:rPr lang="en-US" sz="1200" kern="1200" dirty="0">
                <a:solidFill>
                  <a:schemeClr val="tx1"/>
                </a:solidFill>
                <a:effectLst/>
                <a:latin typeface="+mn-lt"/>
                <a:ea typeface="+mn-ea"/>
                <a:cs typeface="+mn-cs"/>
              </a:rPr>
              <a:t>Our control plane algorithm encodes all this information with a compressive sensing framework. The framework formulates an optimization problem. By solving the mathematical problem, we can estimate all unknown terms T, x and y.</a:t>
            </a:r>
          </a:p>
          <a:p>
            <a:r>
              <a:rPr lang="en-US" sz="1200" kern="1200" dirty="0">
                <a:solidFill>
                  <a:schemeClr val="tx1"/>
                </a:solidFill>
                <a:effectLst/>
                <a:latin typeface="+mn-lt"/>
                <a:ea typeface="+mn-ea"/>
                <a:cs typeface="+mn-cs"/>
              </a:rPr>
              <a:t>Then the second key question is also solved.</a:t>
            </a:r>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22</a:t>
            </a:fld>
            <a:endParaRPr lang="en-US"/>
          </a:p>
        </p:txBody>
      </p:sp>
    </p:spTree>
    <p:extLst>
      <p:ext uri="{BB962C8B-B14F-4D97-AF65-F5344CB8AC3E}">
        <p14:creationId xmlns:p14="http://schemas.microsoft.com/office/powerpoint/2010/main" val="28198369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Next, I will show our evaluation results.</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23</a:t>
            </a:fld>
            <a:endParaRPr lang="en-US"/>
          </a:p>
        </p:txBody>
      </p:sp>
    </p:spTree>
    <p:extLst>
      <p:ext uri="{BB962C8B-B14F-4D97-AF65-F5344CB8AC3E}">
        <p14:creationId xmlns:p14="http://schemas.microsoft.com/office/powerpoint/2010/main" val="2401394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have implemented a prototype of SV based on </a:t>
            </a:r>
            <a:r>
              <a:rPr lang="en-US" sz="1200" kern="1200" dirty="0" err="1">
                <a:solidFill>
                  <a:schemeClr val="tx1"/>
                </a:solidFill>
                <a:effectLst/>
                <a:latin typeface="+mn-lt"/>
                <a:ea typeface="+mn-ea"/>
                <a:cs typeface="+mn-cs"/>
              </a:rPr>
              <a:t>OpenVSwitch</a:t>
            </a:r>
            <a:r>
              <a:rPr lang="en-US" sz="1200" kern="1200" dirty="0">
                <a:solidFill>
                  <a:schemeClr val="tx1"/>
                </a:solidFill>
                <a:effectLst/>
                <a:latin typeface="+mn-lt"/>
                <a:ea typeface="+mn-ea"/>
                <a:cs typeface="+mn-cs"/>
              </a:rPr>
              <a:t>. Our evaluation deploys the prototype in a testbed of 8 data plane hosts and connects them with one 10Gbps hardware switch. We also implement an in-memory simulation platform so that we can stress-test our software system.</a:t>
            </a:r>
          </a:p>
          <a:p>
            <a:r>
              <a:rPr lang="en-US" sz="1200" kern="1200" dirty="0">
                <a:solidFill>
                  <a:schemeClr val="tx1"/>
                </a:solidFill>
                <a:effectLst/>
                <a:latin typeface="+mn-lt"/>
                <a:ea typeface="+mn-ea"/>
                <a:cs typeface="+mn-cs"/>
              </a:rPr>
              <a:t>We have implemented various sketches for 7 measurement tasks and evaluate the sketches with </a:t>
            </a:r>
            <a:r>
              <a:rPr lang="en-US" sz="1200" kern="1200" dirty="0" err="1">
                <a:solidFill>
                  <a:schemeClr val="tx1"/>
                </a:solidFill>
                <a:effectLst/>
                <a:latin typeface="+mn-lt"/>
                <a:ea typeface="+mn-ea"/>
                <a:cs typeface="+mn-cs"/>
              </a:rPr>
              <a:t>caida</a:t>
            </a:r>
            <a:r>
              <a:rPr lang="en-US" sz="1200" kern="1200" dirty="0">
                <a:solidFill>
                  <a:schemeClr val="tx1"/>
                </a:solidFill>
                <a:effectLst/>
                <a:latin typeface="+mn-lt"/>
                <a:ea typeface="+mn-ea"/>
                <a:cs typeface="+mn-cs"/>
              </a:rPr>
              <a:t> trace.</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24</a:t>
            </a:fld>
            <a:endParaRPr lang="en-US"/>
          </a:p>
        </p:txBody>
      </p:sp>
    </p:spTree>
    <p:extLst>
      <p:ext uri="{BB962C8B-B14F-4D97-AF65-F5344CB8AC3E}">
        <p14:creationId xmlns:p14="http://schemas.microsoft.com/office/powerpoint/2010/main" val="6874058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Our first experiment measures the data plane performance. We compare SK with two data plane approaches.</a:t>
            </a:r>
          </a:p>
          <a:p>
            <a:r>
              <a:rPr lang="en-US" sz="1200" kern="1200" dirty="0">
                <a:solidFill>
                  <a:schemeClr val="tx1"/>
                </a:solidFill>
                <a:effectLst/>
                <a:latin typeface="+mn-lt"/>
                <a:ea typeface="+mn-ea"/>
                <a:cs typeface="+mn-cs"/>
              </a:rPr>
              <a:t>The first approach …</a:t>
            </a:r>
          </a:p>
          <a:p>
            <a:r>
              <a:rPr lang="en-US" sz="1200" kern="1200" dirty="0">
                <a:solidFill>
                  <a:schemeClr val="tx1"/>
                </a:solidFill>
                <a:effectLst/>
                <a:latin typeface="+mn-lt"/>
                <a:ea typeface="+mn-ea"/>
                <a:cs typeface="+mn-cs"/>
              </a:rPr>
              <a:t>The second ..</a:t>
            </a:r>
          </a:p>
          <a:p>
            <a:r>
              <a:rPr lang="en-US" sz="1200" kern="1200" dirty="0">
                <a:solidFill>
                  <a:schemeClr val="tx1"/>
                </a:solidFill>
                <a:effectLst/>
                <a:latin typeface="+mn-lt"/>
                <a:ea typeface="+mn-ea"/>
                <a:cs typeface="+mn-cs"/>
              </a:rPr>
              <a:t>In the two figures, the x axis represents different sketch-based solutions we have implemented. Our results show that we can achieve around 10Gpbs and 20Gpbs for all sketches in SK. But the other two approaches have much lower throughput for most sketches, because using only normal path and using MG may incur significant processing overheads.</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25</a:t>
            </a:fld>
            <a:endParaRPr lang="en-US"/>
          </a:p>
        </p:txBody>
      </p:sp>
    </p:spTree>
    <p:extLst>
      <p:ext uri="{BB962C8B-B14F-4D97-AF65-F5344CB8AC3E}">
        <p14:creationId xmlns:p14="http://schemas.microsoft.com/office/powerpoint/2010/main" val="4793846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second experiment evaluates the accuracy. We compare with four recovery approaches. The first one is an oracle which can achieve perfect recovery results. We implement this oracle by letting the normal path to process all packets. The second method NR means that we do not perform the recovery information. The rest two approaches use only large flows in the fast path to recover sketch counters. Since the fast path can generate a lower estimate and an upper estimate for each large flow, the two approach uses the lower estimate and upper estimate, respectively.</a:t>
            </a:r>
          </a:p>
          <a:p>
            <a:r>
              <a:rPr lang="en-US" sz="1200" kern="1200" dirty="0">
                <a:solidFill>
                  <a:schemeClr val="tx1"/>
                </a:solidFill>
                <a:effectLst/>
                <a:latin typeface="+mn-lt"/>
                <a:ea typeface="+mn-ea"/>
                <a:cs typeface="+mn-cs"/>
              </a:rPr>
              <a:t>Here we show the results of heavy hitter detection. If we do not performance recovery, we may miss many heavy hitters and the recall is low. </a:t>
            </a:r>
            <a:r>
              <a:rPr lang="en-US" altLang="zh-CN" sz="1200" kern="1200" dirty="0">
                <a:solidFill>
                  <a:schemeClr val="tx1"/>
                </a:solidFill>
                <a:effectLst/>
                <a:latin typeface="+mn-lt"/>
                <a:ea typeface="+mn-ea"/>
                <a:cs typeface="+mn-cs"/>
              </a:rPr>
              <a:t>I</a:t>
            </a:r>
            <a:r>
              <a:rPr lang="en-US" sz="1200" kern="1200" dirty="0">
                <a:solidFill>
                  <a:schemeClr val="tx1"/>
                </a:solidFill>
                <a:effectLst/>
                <a:latin typeface="+mn-lt"/>
                <a:ea typeface="+mn-ea"/>
                <a:cs typeface="+mn-cs"/>
              </a:rPr>
              <a:t>f we only use the lower estimate in the fast path, since the estimated flow bytes are smaller than their actual values, the recall is still not high. Using the upper estimate can improve the recall, but it also produces many false positives so the precision is low. SK can achieve high accuracy as the Ideal approach</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26</a:t>
            </a:fld>
            <a:endParaRPr lang="en-US"/>
          </a:p>
        </p:txBody>
      </p:sp>
    </p:spTree>
    <p:extLst>
      <p:ext uri="{BB962C8B-B14F-4D97-AF65-F5344CB8AC3E}">
        <p14:creationId xmlns:p14="http://schemas.microsoft.com/office/powerpoint/2010/main" val="19319834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next experiment is the network-wide recovery results. Here we change the number of hosts from 1 to 128. The first two figures show the results of HH detection. We see that the precision is always high and the recall increases as the number of hosts because more hosts can provide more information for the recovery. We also show the results of cardinality estimation. Different from heavy hitter detection, sketches for cardinality estimation is not based on byte count but based on number of flows. However, SK can also achieve high accuracy for this type of sketches.</a:t>
            </a:r>
          </a:p>
          <a:p>
            <a:r>
              <a:rPr lang="en-US" sz="1200" kern="1200" dirty="0">
                <a:solidFill>
                  <a:schemeClr val="tx1"/>
                </a:solidFill>
                <a:effectLst/>
                <a:latin typeface="+mn-lt"/>
                <a:ea typeface="+mn-ea"/>
                <a:cs typeface="+mn-cs"/>
              </a:rPr>
              <a:t>We also perform many </a:t>
            </a:r>
            <a:r>
              <a:rPr lang="en-US" sz="1200" kern="1200" dirty="0" err="1">
                <a:solidFill>
                  <a:schemeClr val="tx1"/>
                </a:solidFill>
                <a:effectLst/>
                <a:latin typeface="+mn-lt"/>
                <a:ea typeface="+mn-ea"/>
                <a:cs typeface="+mn-cs"/>
              </a:rPr>
              <a:t>microbenchmarkd</a:t>
            </a:r>
            <a:r>
              <a:rPr lang="en-US" sz="1200" kern="1200" dirty="0">
                <a:solidFill>
                  <a:schemeClr val="tx1"/>
                </a:solidFill>
                <a:effectLst/>
                <a:latin typeface="+mn-lt"/>
                <a:ea typeface="+mn-ea"/>
                <a:cs typeface="+mn-cs"/>
              </a:rPr>
              <a:t> to show the performance of SketchVisor. </a:t>
            </a:r>
            <a:r>
              <a:rPr lang="en-US" sz="1200" kern="1200">
                <a:solidFill>
                  <a:schemeClr val="tx1"/>
                </a:solidFill>
                <a:effectLst/>
                <a:latin typeface="+mn-lt"/>
                <a:ea typeface="+mn-ea"/>
                <a:cs typeface="+mn-cs"/>
              </a:rPr>
              <a:t>Since the time is limited, you may read our paper for more results if you are interested.</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27</a:t>
            </a:fld>
            <a:endParaRPr lang="en-US"/>
          </a:p>
        </p:txBody>
      </p:sp>
    </p:spTree>
    <p:extLst>
      <p:ext uri="{BB962C8B-B14F-4D97-AF65-F5344CB8AC3E}">
        <p14:creationId xmlns:p14="http://schemas.microsoft.com/office/powerpoint/2010/main" val="26366632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28</a:t>
            </a:fld>
            <a:endParaRPr lang="en-US"/>
          </a:p>
        </p:txBody>
      </p:sp>
    </p:spTree>
    <p:extLst>
      <p:ext uri="{BB962C8B-B14F-4D97-AF65-F5344CB8AC3E}">
        <p14:creationId xmlns:p14="http://schemas.microsoft.com/office/powerpoint/2010/main" val="2235499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To monitor traffic statistics, many approaches have been proposed. In this work, we address a class of solutions which are based on sketch.</a:t>
            </a:r>
          </a:p>
          <a:p>
            <a:r>
              <a:rPr lang="en-US" sz="1200" kern="1200" dirty="0">
                <a:solidFill>
                  <a:schemeClr val="tx1"/>
                </a:solidFill>
                <a:effectLst/>
                <a:latin typeface="+mn-lt"/>
                <a:ea typeface="+mn-ea"/>
                <a:cs typeface="+mn-cs"/>
              </a:rPr>
              <a:t>Sketch is the informal name of a family of randomized algorithms, when we say an algorithm is a sketch algorithm, we mean that this algorithm essentially projects high-dimensional data (such as flow-level statistics) into a small subspace. </a:t>
            </a:r>
          </a:p>
          <a:p>
            <a:r>
              <a:rPr lang="en-US" sz="1200" kern="1200" dirty="0">
                <a:solidFill>
                  <a:schemeClr val="tx1"/>
                </a:solidFill>
                <a:effectLst/>
                <a:latin typeface="+mn-lt"/>
                <a:ea typeface="+mn-ea"/>
                <a:cs typeface="+mn-cs"/>
              </a:rPr>
              <a:t>The subspace is typically organized as a matrix. We can update the matrix with input data and we can also compute statistics based on the matrix.</a:t>
            </a:r>
          </a:p>
          <a:p>
            <a:r>
              <a:rPr lang="en-US" sz="1200" kern="1200" dirty="0">
                <a:solidFill>
                  <a:schemeClr val="tx1"/>
                </a:solidFill>
                <a:effectLst/>
                <a:latin typeface="+mn-lt"/>
                <a:ea typeface="+mn-ea"/>
                <a:cs typeface="+mn-cs"/>
              </a:rPr>
              <a:t>Another benefit of sketch algorithms is that the subspace reserves many important mathematical properties of the original data, so the query often have high accuracy.</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3</a:t>
            </a:fld>
            <a:endParaRPr lang="en-US"/>
          </a:p>
        </p:txBody>
      </p:sp>
    </p:spTree>
    <p:extLst>
      <p:ext uri="{BB962C8B-B14F-4D97-AF65-F5344CB8AC3E}">
        <p14:creationId xmlns:p14="http://schemas.microsoft.com/office/powerpoint/2010/main" val="2987721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To further illustrate the idea of sketches, here we show an example of Count-Min Sketch. In this example, we use CM to count the number of packets of each flow.</a:t>
            </a:r>
          </a:p>
          <a:p>
            <a:r>
              <a:rPr lang="en-US" sz="1200" kern="1200" dirty="0">
                <a:solidFill>
                  <a:schemeClr val="tx1"/>
                </a:solidFill>
                <a:effectLst/>
                <a:latin typeface="+mn-lt"/>
                <a:ea typeface="+mn-ea"/>
                <a:cs typeface="+mn-cs"/>
              </a:rPr>
              <a:t>CM sketch maintains a matrix of counters. For each incoming packet, the sketch hashes the flow id of the packet into one counter in each row. And then increment the selected counters.</a:t>
            </a:r>
          </a:p>
          <a:p>
            <a:r>
              <a:rPr lang="en-US" sz="1200" kern="1200" dirty="0">
                <a:solidFill>
                  <a:schemeClr val="tx1"/>
                </a:solidFill>
                <a:effectLst/>
                <a:latin typeface="+mn-lt"/>
                <a:ea typeface="+mn-ea"/>
                <a:cs typeface="+mn-cs"/>
              </a:rPr>
              <a:t>To query the packet of a flow, the sketch hashes the flow id into the same counters. And then take the minimum counter as the estimated packet count.</a:t>
            </a:r>
          </a:p>
          <a:p>
            <a:r>
              <a:rPr lang="en-US" sz="1200" kern="1200" dirty="0">
                <a:solidFill>
                  <a:schemeClr val="tx1"/>
                </a:solidFill>
                <a:effectLst/>
                <a:latin typeface="+mn-lt"/>
                <a:ea typeface="+mn-ea"/>
                <a:cs typeface="+mn-cs"/>
              </a:rPr>
              <a:t>Of course, this estimated value may include some errors because hash collisions may put multiple flows into one counter. However, theoretical analysis shows that if we carefully allocate the number of rows and the number of counters in each row, the errors can be bounded to arbitrary small values.</a:t>
            </a:r>
          </a:p>
        </p:txBody>
      </p:sp>
      <p:sp>
        <p:nvSpPr>
          <p:cNvPr id="4" name="Slide Number Placeholder 3"/>
          <p:cNvSpPr>
            <a:spLocks noGrp="1"/>
          </p:cNvSpPr>
          <p:nvPr>
            <p:ph type="sldNum" sz="quarter" idx="10"/>
          </p:nvPr>
        </p:nvSpPr>
        <p:spPr/>
        <p:txBody>
          <a:bodyPr/>
          <a:lstStyle/>
          <a:p>
            <a:fld id="{ECEA1F27-C59C-4704-98E0-7336D92A2864}" type="slidenum">
              <a:rPr lang="en-US" smtClean="0"/>
              <a:t>4</a:t>
            </a:fld>
            <a:endParaRPr lang="en-US"/>
          </a:p>
        </p:txBody>
      </p:sp>
    </p:spTree>
    <p:extLst>
      <p:ext uri="{BB962C8B-B14F-4D97-AF65-F5344CB8AC3E}">
        <p14:creationId xmlns:p14="http://schemas.microsoft.com/office/powerpoint/2010/main" val="3116593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Since sketches have such simple operations and high accuracy, we use sketches as the building blocks to build our traffic monitoring system. We deploy sketches in software switches because software switches are easy to extend and they are sufficient to cover all traffic in many scenarios such as DC networks.</a:t>
            </a:r>
          </a:p>
        </p:txBody>
      </p:sp>
      <p:sp>
        <p:nvSpPr>
          <p:cNvPr id="4" name="Slide Number Placeholder 3"/>
          <p:cNvSpPr>
            <a:spLocks noGrp="1"/>
          </p:cNvSpPr>
          <p:nvPr>
            <p:ph type="sldNum" sz="quarter" idx="10"/>
          </p:nvPr>
        </p:nvSpPr>
        <p:spPr/>
        <p:txBody>
          <a:bodyPr/>
          <a:lstStyle/>
          <a:p>
            <a:fld id="{ECEA1F27-C59C-4704-98E0-7336D92A2864}" type="slidenum">
              <a:rPr lang="en-US" smtClean="0"/>
              <a:t>5</a:t>
            </a:fld>
            <a:endParaRPr lang="en-US"/>
          </a:p>
        </p:txBody>
      </p:sp>
    </p:spTree>
    <p:extLst>
      <p:ext uri="{BB962C8B-B14F-4D97-AF65-F5344CB8AC3E}">
        <p14:creationId xmlns:p14="http://schemas.microsoft.com/office/powerpoint/2010/main" val="194734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However, when we deploy sketches in software switches, we find that basic sketches such as Count-Min Sketch lack of generality or have only very limited query ability. So in many practical measurement tasks, we need more complicated sketches. These complicated sketches may introduce high overheads for packet processing.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the two </a:t>
            </a:r>
            <a:r>
              <a:rPr lang="en-US" sz="1200" kern="1200" dirty="0" err="1">
                <a:solidFill>
                  <a:schemeClr val="tx1"/>
                </a:solidFill>
                <a:effectLst/>
                <a:latin typeface="+mn-lt"/>
                <a:ea typeface="+mn-ea"/>
                <a:cs typeface="+mn-cs"/>
              </a:rPr>
              <a:t>fitures</a:t>
            </a:r>
            <a:r>
              <a:rPr lang="en-US" sz="1200" kern="1200" dirty="0">
                <a:solidFill>
                  <a:schemeClr val="tx1"/>
                </a:solidFill>
                <a:effectLst/>
                <a:latin typeface="+mn-lt"/>
                <a:ea typeface="+mn-ea"/>
                <a:cs typeface="+mn-cs"/>
              </a:rPr>
              <a:t>, we measure CPU overheads of 4 sketch-based solutions for heavy hitter detection. The left figure shows all the 4 sketch-based solutions consume thousands of CPU cycles for each packet.  These high overheads cause low throughput.  the right figure shows no sketches can achieve a throughput higher than 5Gbps in one CPU core.</a:t>
            </a:r>
          </a:p>
        </p:txBody>
      </p:sp>
      <p:sp>
        <p:nvSpPr>
          <p:cNvPr id="4" name="Slide Number Placeholder 3"/>
          <p:cNvSpPr>
            <a:spLocks noGrp="1"/>
          </p:cNvSpPr>
          <p:nvPr>
            <p:ph type="sldNum" sz="quarter" idx="10"/>
          </p:nvPr>
        </p:nvSpPr>
        <p:spPr/>
        <p:txBody>
          <a:bodyPr/>
          <a:lstStyle/>
          <a:p>
            <a:fld id="{ECEA1F27-C59C-4704-98E0-7336D92A2864}" type="slidenum">
              <a:rPr lang="en-US" smtClean="0"/>
              <a:t>6</a:t>
            </a:fld>
            <a:endParaRPr lang="en-US"/>
          </a:p>
        </p:txBody>
      </p:sp>
    </p:spTree>
    <p:extLst>
      <p:ext uri="{BB962C8B-B14F-4D97-AF65-F5344CB8AC3E}">
        <p14:creationId xmlns:p14="http://schemas.microsoft.com/office/powerpoint/2010/main" val="1112271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this work, we build a system called SketchVisor to support sketch-based measurement in software packet processing. Our design goal includes high performance, resource efficiency, accuracy, generality and simplicity.</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7</a:t>
            </a:fld>
            <a:endParaRPr lang="en-US"/>
          </a:p>
        </p:txBody>
      </p:sp>
    </p:spTree>
    <p:extLst>
      <p:ext uri="{BB962C8B-B14F-4D97-AF65-F5344CB8AC3E}">
        <p14:creationId xmlns:p14="http://schemas.microsoft.com/office/powerpoint/2010/main" val="2259636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Our architecture design follows the idea of SDN. We separate the measurement architecture into distributed data plane modules and a centralized control plane module.</a:t>
            </a:r>
          </a:p>
          <a:p>
            <a:r>
              <a:rPr lang="en-US" sz="1200" kern="1200" dirty="0">
                <a:solidFill>
                  <a:schemeClr val="tx1"/>
                </a:solidFill>
                <a:effectLst/>
                <a:latin typeface="+mn-lt"/>
                <a:ea typeface="+mn-ea"/>
                <a:cs typeface="+mn-cs"/>
              </a:rPr>
              <a:t>In the data plane, we deploy a local normal path in each device. The normal path contains many user-defined sketches. Since sketches can achieve high accuracy, we try to let the normal path to process as many packets as possible. To achieve this, we connect the normal path and the underlying packet forwarding module with a buffer with limited space. Only when the buffer is full, we schedule the next packet into another measurement module called fast path. The fast path executes a general algorithm to support multiple types of sketches. We allow the algorithm to be a bit lower accurate than sketches so that it can be very fast. This is why we call it fast path.</a:t>
            </a:r>
          </a:p>
          <a:p>
            <a:r>
              <a:rPr lang="en-US" sz="1200" kern="1200" dirty="0">
                <a:solidFill>
                  <a:schemeClr val="tx1"/>
                </a:solidFill>
                <a:effectLst/>
                <a:latin typeface="+mn-lt"/>
                <a:ea typeface="+mn-ea"/>
                <a:cs typeface="+mn-cs"/>
              </a:rPr>
              <a:t>The control plane collects results from all devices and form the global normal path and fast path, and then merges them to produce a network-wide sketch. Since the less accurate fast path essentially loses some information, the merging will try to recover this lost information.</a:t>
            </a:r>
          </a:p>
          <a:p>
            <a:r>
              <a:rPr lang="en-US" sz="1200" kern="1200" dirty="0">
                <a:solidFill>
                  <a:schemeClr val="tx1"/>
                </a:solidFill>
                <a:effectLst/>
                <a:latin typeface="+mn-lt"/>
                <a:ea typeface="+mn-ea"/>
                <a:cs typeface="+mn-cs"/>
              </a:rPr>
              <a:t>In this design the fast path design and the merging is transparent to users. Users just need to deploy sketches and finally get sketches from our system.</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CEA1F27-C59C-4704-98E0-7336D92A2864}" type="slidenum">
              <a:rPr lang="en-US" smtClean="0"/>
              <a:t>8</a:t>
            </a:fld>
            <a:endParaRPr lang="en-US"/>
          </a:p>
        </p:txBody>
      </p:sp>
    </p:spTree>
    <p:extLst>
      <p:ext uri="{BB962C8B-B14F-4D97-AF65-F5344CB8AC3E}">
        <p14:creationId xmlns:p14="http://schemas.microsoft.com/office/powerpoint/2010/main" val="3625290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this architecture design, we need to answer two key questions. The first question is In the data plane, we require a general and fast algorithm to support the normal path.</a:t>
            </a:r>
          </a:p>
          <a:p>
            <a:endParaRPr lang="en-US" dirty="0"/>
          </a:p>
        </p:txBody>
      </p:sp>
      <p:sp>
        <p:nvSpPr>
          <p:cNvPr id="4" name="Slide Number Placeholder 3"/>
          <p:cNvSpPr>
            <a:spLocks noGrp="1"/>
          </p:cNvSpPr>
          <p:nvPr>
            <p:ph type="sldNum" sz="quarter" idx="10"/>
          </p:nvPr>
        </p:nvSpPr>
        <p:spPr/>
        <p:txBody>
          <a:bodyPr/>
          <a:lstStyle/>
          <a:p>
            <a:fld id="{ECEA1F27-C59C-4704-98E0-7336D92A2864}" type="slidenum">
              <a:rPr lang="en-US" smtClean="0"/>
              <a:t>9</a:t>
            </a:fld>
            <a:endParaRPr lang="en-US"/>
          </a:p>
        </p:txBody>
      </p:sp>
    </p:spTree>
    <p:extLst>
      <p:ext uri="{BB962C8B-B14F-4D97-AF65-F5344CB8AC3E}">
        <p14:creationId xmlns:p14="http://schemas.microsoft.com/office/powerpoint/2010/main" val="2468447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35DD5A66-9C2F-42FF-B09E-B62E67AA1448}" type="slidenum">
              <a:rPr lang="en-US"/>
              <a:pPr>
                <a:defRPr/>
              </a:pPr>
              <a:t>‹#›</a:t>
            </a:fld>
            <a:endParaRPr lang="en-US" dirty="0"/>
          </a:p>
        </p:txBody>
      </p:sp>
    </p:spTree>
    <p:extLst>
      <p:ext uri="{BB962C8B-B14F-4D97-AF65-F5344CB8AC3E}">
        <p14:creationId xmlns:p14="http://schemas.microsoft.com/office/powerpoint/2010/main" val="2227648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06A720C1-C97C-4A95-8CC7-E9C91CBF4048}" type="slidenum">
              <a:rPr lang="en-US"/>
              <a:pPr>
                <a:defRPr/>
              </a:pPr>
              <a:t>‹#›</a:t>
            </a:fld>
            <a:endParaRPr lang="en-US" dirty="0"/>
          </a:p>
        </p:txBody>
      </p:sp>
    </p:spTree>
    <p:extLst>
      <p:ext uri="{BB962C8B-B14F-4D97-AF65-F5344CB8AC3E}">
        <p14:creationId xmlns:p14="http://schemas.microsoft.com/office/powerpoint/2010/main" val="387517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26C9E9CD-6400-4048-A621-93BAB80DCE84}" type="slidenum">
              <a:rPr lang="en-US"/>
              <a:pPr>
                <a:defRPr/>
              </a:pPr>
              <a:t>‹#›</a:t>
            </a:fld>
            <a:endParaRPr lang="en-US" dirty="0"/>
          </a:p>
        </p:txBody>
      </p:sp>
    </p:spTree>
    <p:extLst>
      <p:ext uri="{BB962C8B-B14F-4D97-AF65-F5344CB8AC3E}">
        <p14:creationId xmlns:p14="http://schemas.microsoft.com/office/powerpoint/2010/main" val="3925909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3FFE790D-BCFB-4008-9260-CA63AEE325FD}" type="slidenum">
              <a:rPr lang="en-US"/>
              <a:pPr>
                <a:defRPr/>
              </a:pPr>
              <a:t>‹#›</a:t>
            </a:fld>
            <a:endParaRPr lang="en-US" dirty="0"/>
          </a:p>
        </p:txBody>
      </p:sp>
    </p:spTree>
    <p:extLst>
      <p:ext uri="{BB962C8B-B14F-4D97-AF65-F5344CB8AC3E}">
        <p14:creationId xmlns:p14="http://schemas.microsoft.com/office/powerpoint/2010/main" val="2327649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9253C469-7C95-4280-A06B-E0B75510FD76}" type="slidenum">
              <a:rPr lang="en-US"/>
              <a:pPr>
                <a:defRPr/>
              </a:pPr>
              <a:t>‹#›</a:t>
            </a:fld>
            <a:endParaRPr lang="en-US" dirty="0"/>
          </a:p>
        </p:txBody>
      </p:sp>
    </p:spTree>
    <p:extLst>
      <p:ext uri="{BB962C8B-B14F-4D97-AF65-F5344CB8AC3E}">
        <p14:creationId xmlns:p14="http://schemas.microsoft.com/office/powerpoint/2010/main" val="632775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138DC131-9A15-4746-A2F6-35F31BCF58C6}" type="slidenum">
              <a:rPr lang="en-US"/>
              <a:pPr>
                <a:defRPr/>
              </a:pPr>
              <a:t>‹#›</a:t>
            </a:fld>
            <a:endParaRPr lang="en-US" dirty="0"/>
          </a:p>
        </p:txBody>
      </p:sp>
    </p:spTree>
    <p:extLst>
      <p:ext uri="{BB962C8B-B14F-4D97-AF65-F5344CB8AC3E}">
        <p14:creationId xmlns:p14="http://schemas.microsoft.com/office/powerpoint/2010/main" val="1431753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0CFAF1C9-0564-4621-92FB-D00C85A93782}" type="slidenum">
              <a:rPr lang="en-US"/>
              <a:pPr>
                <a:defRPr/>
              </a:pPr>
              <a:t>‹#›</a:t>
            </a:fld>
            <a:endParaRPr lang="en-US" dirty="0"/>
          </a:p>
        </p:txBody>
      </p:sp>
    </p:spTree>
    <p:extLst>
      <p:ext uri="{BB962C8B-B14F-4D97-AF65-F5344CB8AC3E}">
        <p14:creationId xmlns:p14="http://schemas.microsoft.com/office/powerpoint/2010/main" val="63273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3B2E25E5-12CD-4826-A5AF-2C98E7658DA3}" type="slidenum">
              <a:rPr lang="en-US"/>
              <a:pPr>
                <a:defRPr/>
              </a:pPr>
              <a:t>‹#›</a:t>
            </a:fld>
            <a:endParaRPr lang="en-US" dirty="0"/>
          </a:p>
        </p:txBody>
      </p:sp>
    </p:spTree>
    <p:extLst>
      <p:ext uri="{BB962C8B-B14F-4D97-AF65-F5344CB8AC3E}">
        <p14:creationId xmlns:p14="http://schemas.microsoft.com/office/powerpoint/2010/main" val="3992747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D8F9D020-3E06-4B10-9F51-23473D21C23E}" type="slidenum">
              <a:rPr lang="en-US"/>
              <a:pPr>
                <a:defRPr/>
              </a:pPr>
              <a:t>‹#›</a:t>
            </a:fld>
            <a:endParaRPr lang="en-US" dirty="0"/>
          </a:p>
        </p:txBody>
      </p:sp>
    </p:spTree>
    <p:extLst>
      <p:ext uri="{BB962C8B-B14F-4D97-AF65-F5344CB8AC3E}">
        <p14:creationId xmlns:p14="http://schemas.microsoft.com/office/powerpoint/2010/main" val="1808536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E01BF5AF-EDEE-436D-9ACF-174E098673DB}" type="slidenum">
              <a:rPr lang="en-US"/>
              <a:pPr>
                <a:defRPr/>
              </a:pPr>
              <a:t>‹#›</a:t>
            </a:fld>
            <a:endParaRPr lang="en-US" dirty="0"/>
          </a:p>
        </p:txBody>
      </p:sp>
    </p:spTree>
    <p:extLst>
      <p:ext uri="{BB962C8B-B14F-4D97-AF65-F5344CB8AC3E}">
        <p14:creationId xmlns:p14="http://schemas.microsoft.com/office/powerpoint/2010/main" val="2830482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EC4DDACC-B398-4434-9A27-1DB8A0412CE5}" type="slidenum">
              <a:rPr lang="en-US"/>
              <a:pPr>
                <a:defRPr/>
              </a:pPr>
              <a:t>‹#›</a:t>
            </a:fld>
            <a:endParaRPr lang="en-US" dirty="0"/>
          </a:p>
        </p:txBody>
      </p:sp>
    </p:spTree>
    <p:extLst>
      <p:ext uri="{BB962C8B-B14F-4D97-AF65-F5344CB8AC3E}">
        <p14:creationId xmlns:p14="http://schemas.microsoft.com/office/powerpoint/2010/main" val="2574057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09600" y="6400801"/>
            <a:ext cx="74168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dirty="0"/>
          </a:p>
        </p:txBody>
      </p:sp>
      <p:sp>
        <p:nvSpPr>
          <p:cNvPr id="1030" name="Rectangle 6"/>
          <p:cNvSpPr>
            <a:spLocks noGrp="1" noChangeArrowheads="1"/>
          </p:cNvSpPr>
          <p:nvPr>
            <p:ph type="sldNum" sz="quarter" idx="4"/>
          </p:nvPr>
        </p:nvSpPr>
        <p:spPr bwMode="auto">
          <a:xfrm>
            <a:off x="8737600" y="6400801"/>
            <a:ext cx="28448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C80DFAE-88B7-49D3-8F2D-B101E877E436}" type="slidenum">
              <a:rPr lang="en-US"/>
              <a:pPr>
                <a:defRPr/>
              </a:pPr>
              <a:t>‹#›</a:t>
            </a:fld>
            <a:endParaRPr lang="en-US" dirty="0"/>
          </a:p>
        </p:txBody>
      </p:sp>
    </p:spTree>
    <p:extLst>
      <p:ext uri="{BB962C8B-B14F-4D97-AF65-F5344CB8AC3E}">
        <p14:creationId xmlns:p14="http://schemas.microsoft.com/office/powerpoint/2010/main" val="185432328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 y="954570"/>
            <a:ext cx="12177932" cy="1470025"/>
          </a:xfrm>
        </p:spPr>
        <p:txBody>
          <a:bodyPr/>
          <a:lstStyle/>
          <a:p>
            <a:r>
              <a:rPr lang="en-US" dirty="0"/>
              <a:t>SketchVisor: Robust Network Measurement for Software Packet Processing</a:t>
            </a:r>
          </a:p>
        </p:txBody>
      </p:sp>
      <p:sp>
        <p:nvSpPr>
          <p:cNvPr id="3" name="Subtitle 2"/>
          <p:cNvSpPr>
            <a:spLocks noGrp="1"/>
          </p:cNvSpPr>
          <p:nvPr>
            <p:ph type="subTitle" idx="1"/>
          </p:nvPr>
        </p:nvSpPr>
        <p:spPr>
          <a:xfrm>
            <a:off x="765623" y="2826576"/>
            <a:ext cx="10646679" cy="874769"/>
          </a:xfrm>
        </p:spPr>
        <p:txBody>
          <a:bodyPr/>
          <a:lstStyle/>
          <a:p>
            <a:r>
              <a:rPr lang="en-US" sz="2400" b="1" u="sng" dirty="0"/>
              <a:t>Qun Huang</a:t>
            </a:r>
            <a:r>
              <a:rPr lang="en-US" sz="2400" dirty="0"/>
              <a:t>, Xin </a:t>
            </a:r>
            <a:r>
              <a:rPr lang="en-US" sz="2400" dirty="0" err="1"/>
              <a:t>Jin</a:t>
            </a:r>
            <a:r>
              <a:rPr lang="en-US" sz="2400" dirty="0"/>
              <a:t>, Patrick P. C. Lee,</a:t>
            </a:r>
          </a:p>
          <a:p>
            <a:r>
              <a:rPr lang="en-US" sz="2400" dirty="0" err="1"/>
              <a:t>Runhui</a:t>
            </a:r>
            <a:r>
              <a:rPr lang="en-US" sz="2400" dirty="0"/>
              <a:t> Li, Lu Tang, Yi-Chao Chen, Gong Zhang</a:t>
            </a:r>
            <a:endParaRPr lang="en-US" sz="2400" baseline="30000" dirty="0"/>
          </a:p>
        </p:txBody>
      </p:sp>
      <p:sp>
        <p:nvSpPr>
          <p:cNvPr id="4" name="Slide Number Placeholder 3"/>
          <p:cNvSpPr>
            <a:spLocks noGrp="1"/>
          </p:cNvSpPr>
          <p:nvPr>
            <p:ph type="sldNum" sz="quarter" idx="11"/>
          </p:nvPr>
        </p:nvSpPr>
        <p:spPr/>
        <p:txBody>
          <a:bodyPr/>
          <a:lstStyle/>
          <a:p>
            <a:pPr>
              <a:defRPr/>
            </a:pPr>
            <a:fld id="{35DD5A66-9C2F-42FF-B09E-B62E67AA1448}" type="slidenum">
              <a:rPr lang="en-US" smtClean="0"/>
              <a:pPr>
                <a:defRPr/>
              </a:pPr>
              <a:t>1</a:t>
            </a:fld>
            <a:endParaRPr lang="en-US" dirty="0"/>
          </a:p>
        </p:txBody>
      </p:sp>
      <p:pic>
        <p:nvPicPr>
          <p:cNvPr id="12" name="Picture 11" descr="A close up of a logo&#10;&#10;Description generated with very high confidence">
            <a:extLst>
              <a:ext uri="{FF2B5EF4-FFF2-40B4-BE49-F238E27FC236}">
                <a16:creationId xmlns:a16="http://schemas.microsoft.com/office/drawing/2014/main" id="{1B3CFE28-A706-4B38-B90E-D691B9F199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7040" y="4406706"/>
            <a:ext cx="1600200" cy="1600200"/>
          </a:xfrm>
          <a:prstGeom prst="rect">
            <a:avLst/>
          </a:prstGeom>
        </p:spPr>
      </p:pic>
      <p:pic>
        <p:nvPicPr>
          <p:cNvPr id="17" name="Picture 16">
            <a:extLst>
              <a:ext uri="{FF2B5EF4-FFF2-40B4-BE49-F238E27FC236}">
                <a16:creationId xmlns:a16="http://schemas.microsoft.com/office/drawing/2014/main" id="{CE46EF77-A477-4DFD-ACA5-72AB0DDC17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68726" y="3974013"/>
            <a:ext cx="3840475" cy="2465585"/>
          </a:xfrm>
          <a:prstGeom prst="rect">
            <a:avLst/>
          </a:prstGeom>
        </p:spPr>
      </p:pic>
      <p:pic>
        <p:nvPicPr>
          <p:cNvPr id="19" name="Picture 18">
            <a:extLst>
              <a:ext uri="{FF2B5EF4-FFF2-40B4-BE49-F238E27FC236}">
                <a16:creationId xmlns:a16="http://schemas.microsoft.com/office/drawing/2014/main" id="{651AC992-524D-42E0-8CFC-00952173318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4425" y="4406706"/>
            <a:ext cx="2847975" cy="1600200"/>
          </a:xfrm>
          <a:prstGeom prst="rect">
            <a:avLst/>
          </a:prstGeom>
        </p:spPr>
      </p:pic>
    </p:spTree>
    <p:extLst>
      <p:ext uri="{BB962C8B-B14F-4D97-AF65-F5344CB8AC3E}">
        <p14:creationId xmlns:p14="http://schemas.microsoft.com/office/powerpoint/2010/main" val="2855802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FAC30-31C9-46AE-8325-6B31CCD325DA}"/>
              </a:ext>
            </a:extLst>
          </p:cNvPr>
          <p:cNvSpPr>
            <a:spLocks noGrp="1"/>
          </p:cNvSpPr>
          <p:nvPr>
            <p:ph type="title"/>
          </p:nvPr>
        </p:nvSpPr>
        <p:spPr/>
        <p:txBody>
          <a:bodyPr/>
          <a:lstStyle/>
          <a:p>
            <a:r>
              <a:rPr lang="en-US" dirty="0"/>
              <a:t>Intuitions</a:t>
            </a:r>
          </a:p>
        </p:txBody>
      </p:sp>
      <p:sp>
        <p:nvSpPr>
          <p:cNvPr id="3" name="Content Placeholder 2">
            <a:extLst>
              <a:ext uri="{FF2B5EF4-FFF2-40B4-BE49-F238E27FC236}">
                <a16:creationId xmlns:a16="http://schemas.microsoft.com/office/drawing/2014/main" id="{4720D013-468D-4BB1-84CD-BD2F861D0522}"/>
              </a:ext>
            </a:extLst>
          </p:cNvPr>
          <p:cNvSpPr>
            <a:spLocks noGrp="1"/>
          </p:cNvSpPr>
          <p:nvPr>
            <p:ph idx="1"/>
          </p:nvPr>
        </p:nvSpPr>
        <p:spPr/>
        <p:txBody>
          <a:bodyPr/>
          <a:lstStyle/>
          <a:p>
            <a:r>
              <a:rPr lang="en-US" dirty="0"/>
              <a:t>Consider sketches which map </a:t>
            </a:r>
            <a:r>
              <a:rPr lang="en-US" dirty="0">
                <a:solidFill>
                  <a:srgbClr val="0070C0"/>
                </a:solidFill>
              </a:rPr>
              <a:t>flow byte counts</a:t>
            </a:r>
            <a:r>
              <a:rPr lang="en-US" dirty="0"/>
              <a:t> into counters</a:t>
            </a:r>
          </a:p>
          <a:p>
            <a:pPr lvl="1"/>
            <a:r>
              <a:rPr lang="en-US" dirty="0"/>
              <a:t>Other sketches (e.g., Bloom Filter) can be converted</a:t>
            </a:r>
          </a:p>
        </p:txBody>
      </p:sp>
      <p:sp>
        <p:nvSpPr>
          <p:cNvPr id="4" name="Slide Number Placeholder 3">
            <a:extLst>
              <a:ext uri="{FF2B5EF4-FFF2-40B4-BE49-F238E27FC236}">
                <a16:creationId xmlns:a16="http://schemas.microsoft.com/office/drawing/2014/main" id="{57DECD0C-1280-4ED6-93AF-0B5471B79CF1}"/>
              </a:ext>
            </a:extLst>
          </p:cNvPr>
          <p:cNvSpPr>
            <a:spLocks noGrp="1"/>
          </p:cNvSpPr>
          <p:nvPr>
            <p:ph type="sldNum" sz="quarter" idx="11"/>
          </p:nvPr>
        </p:nvSpPr>
        <p:spPr/>
        <p:txBody>
          <a:bodyPr/>
          <a:lstStyle/>
          <a:p>
            <a:pPr>
              <a:defRPr/>
            </a:pPr>
            <a:fld id="{3FFE790D-BCFB-4008-9260-CA63AEE325FD}" type="slidenum">
              <a:rPr lang="en-US" smtClean="0"/>
              <a:pPr>
                <a:defRPr/>
              </a:pPr>
              <a:t>10</a:t>
            </a:fld>
            <a:endParaRPr lang="en-US" dirty="0"/>
          </a:p>
        </p:txBody>
      </p:sp>
      <p:sp>
        <p:nvSpPr>
          <p:cNvPr id="5" name="Right Arrow 56">
            <a:extLst>
              <a:ext uri="{FF2B5EF4-FFF2-40B4-BE49-F238E27FC236}">
                <a16:creationId xmlns:a16="http://schemas.microsoft.com/office/drawing/2014/main" id="{E1E4213D-B2BD-48EC-9B76-9C09B2ED684C}"/>
              </a:ext>
            </a:extLst>
          </p:cNvPr>
          <p:cNvSpPr/>
          <p:nvPr/>
        </p:nvSpPr>
        <p:spPr bwMode="auto">
          <a:xfrm>
            <a:off x="5909349" y="4297856"/>
            <a:ext cx="955140" cy="875000"/>
          </a:xfrm>
          <a:prstGeom prst="rightArrow">
            <a:avLst/>
          </a:prstGeom>
          <a:ln>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dirty="0">
              <a:solidFill>
                <a:schemeClr val="tx1"/>
              </a:solidFill>
              <a:latin typeface="Arial" charset="0"/>
            </a:endParaRPr>
          </a:p>
        </p:txBody>
      </p:sp>
      <p:sp>
        <p:nvSpPr>
          <p:cNvPr id="6" name="TextBox 5">
            <a:extLst>
              <a:ext uri="{FF2B5EF4-FFF2-40B4-BE49-F238E27FC236}">
                <a16:creationId xmlns:a16="http://schemas.microsoft.com/office/drawing/2014/main" id="{25450E8A-FA65-4ACB-8144-12D1032A0937}"/>
              </a:ext>
            </a:extLst>
          </p:cNvPr>
          <p:cNvSpPr txBox="1"/>
          <p:nvPr/>
        </p:nvSpPr>
        <p:spPr>
          <a:xfrm>
            <a:off x="6350187" y="3034497"/>
            <a:ext cx="4594670" cy="400110"/>
          </a:xfrm>
          <a:prstGeom prst="rect">
            <a:avLst/>
          </a:prstGeom>
          <a:noFill/>
        </p:spPr>
        <p:txBody>
          <a:bodyPr wrap="square" rtlCol="0">
            <a:spAutoFit/>
          </a:bodyPr>
          <a:lstStyle/>
          <a:p>
            <a:pPr algn="ctr"/>
            <a:r>
              <a:rPr lang="en-US" altLang="zh-CN" sz="2000" dirty="0"/>
              <a:t>Each large flow has </a:t>
            </a:r>
            <a:r>
              <a:rPr lang="en-US" altLang="zh-CN" sz="2000" dirty="0">
                <a:solidFill>
                  <a:srgbClr val="0070C0"/>
                </a:solidFill>
              </a:rPr>
              <a:t>significant</a:t>
            </a:r>
            <a:r>
              <a:rPr lang="en-US" altLang="zh-CN" sz="2000" dirty="0"/>
              <a:t> impact</a:t>
            </a:r>
            <a:endParaRPr lang="zh-CN" altLang="en-US" sz="2000" dirty="0"/>
          </a:p>
        </p:txBody>
      </p:sp>
      <p:cxnSp>
        <p:nvCxnSpPr>
          <p:cNvPr id="7" name="Straight Arrow Connector 6">
            <a:extLst>
              <a:ext uri="{FF2B5EF4-FFF2-40B4-BE49-F238E27FC236}">
                <a16:creationId xmlns:a16="http://schemas.microsoft.com/office/drawing/2014/main" id="{2FCEFD91-7A82-4B18-91EB-6CA423BC0E2E}"/>
              </a:ext>
            </a:extLst>
          </p:cNvPr>
          <p:cNvCxnSpPr>
            <a:cxnSpLocks/>
            <a:stCxn id="16" idx="2"/>
          </p:cNvCxnSpPr>
          <p:nvPr/>
        </p:nvCxnSpPr>
        <p:spPr>
          <a:xfrm flipH="1">
            <a:off x="10860407" y="4971109"/>
            <a:ext cx="1137" cy="343255"/>
          </a:xfrm>
          <a:prstGeom prst="straightConnector1">
            <a:avLst/>
          </a:prstGeom>
          <a:ln w="38100">
            <a:solidFill>
              <a:schemeClr val="tx1"/>
            </a:solidFill>
            <a:tailEnd type="triangle"/>
          </a:ln>
        </p:spPr>
        <p:style>
          <a:lnRef idx="1">
            <a:schemeClr val="accent2"/>
          </a:lnRef>
          <a:fillRef idx="0">
            <a:schemeClr val="accent2"/>
          </a:fillRef>
          <a:effectRef idx="0">
            <a:schemeClr val="accent2"/>
          </a:effectRef>
          <a:fontRef idx="minor">
            <a:schemeClr val="tx1"/>
          </a:fontRef>
        </p:style>
      </p:cxnSp>
      <p:sp>
        <p:nvSpPr>
          <p:cNvPr id="8" name="TextBox 7">
            <a:extLst>
              <a:ext uri="{FF2B5EF4-FFF2-40B4-BE49-F238E27FC236}">
                <a16:creationId xmlns:a16="http://schemas.microsoft.com/office/drawing/2014/main" id="{F07862B6-0FF9-4887-868E-C10379558864}"/>
              </a:ext>
            </a:extLst>
          </p:cNvPr>
          <p:cNvSpPr txBox="1"/>
          <p:nvPr/>
        </p:nvSpPr>
        <p:spPr>
          <a:xfrm>
            <a:off x="8910706" y="5261989"/>
            <a:ext cx="3078428" cy="707886"/>
          </a:xfrm>
          <a:prstGeom prst="rect">
            <a:avLst/>
          </a:prstGeom>
          <a:noFill/>
        </p:spPr>
        <p:txBody>
          <a:bodyPr wrap="square" rtlCol="0">
            <a:spAutoFit/>
          </a:bodyPr>
          <a:lstStyle/>
          <a:p>
            <a:pPr algn="ctr"/>
            <a:r>
              <a:rPr lang="en-US" altLang="zh-CN" sz="2000" dirty="0"/>
              <a:t>Aggregated impact of small flows is </a:t>
            </a:r>
            <a:r>
              <a:rPr lang="en-US" altLang="zh-CN" sz="2000" dirty="0">
                <a:solidFill>
                  <a:srgbClr val="0070C0"/>
                </a:solidFill>
              </a:rPr>
              <a:t>significant</a:t>
            </a:r>
            <a:endParaRPr lang="zh-CN" altLang="en-US" sz="2000" dirty="0">
              <a:solidFill>
                <a:srgbClr val="0070C0"/>
              </a:solidFill>
            </a:endParaRPr>
          </a:p>
        </p:txBody>
      </p:sp>
      <p:grpSp>
        <p:nvGrpSpPr>
          <p:cNvPr id="9" name="Group 8">
            <a:extLst>
              <a:ext uri="{FF2B5EF4-FFF2-40B4-BE49-F238E27FC236}">
                <a16:creationId xmlns:a16="http://schemas.microsoft.com/office/drawing/2014/main" id="{E18B4730-A495-4B15-9E8C-BF836A352F84}"/>
              </a:ext>
            </a:extLst>
          </p:cNvPr>
          <p:cNvGrpSpPr/>
          <p:nvPr/>
        </p:nvGrpSpPr>
        <p:grpSpPr>
          <a:xfrm>
            <a:off x="7239116" y="3656548"/>
            <a:ext cx="4088551" cy="1321502"/>
            <a:chOff x="1669582" y="4738289"/>
            <a:chExt cx="5568870" cy="1799971"/>
          </a:xfrm>
        </p:grpSpPr>
        <p:grpSp>
          <p:nvGrpSpPr>
            <p:cNvPr id="10" name="Group 9">
              <a:extLst>
                <a:ext uri="{FF2B5EF4-FFF2-40B4-BE49-F238E27FC236}">
                  <a16:creationId xmlns:a16="http://schemas.microsoft.com/office/drawing/2014/main" id="{BF70F052-543C-4A74-95E4-1D701C594677}"/>
                </a:ext>
              </a:extLst>
            </p:cNvPr>
            <p:cNvGrpSpPr/>
            <p:nvPr/>
          </p:nvGrpSpPr>
          <p:grpSpPr>
            <a:xfrm>
              <a:off x="1669582" y="5979647"/>
              <a:ext cx="5568870" cy="558613"/>
              <a:chOff x="6537438" y="3655564"/>
              <a:chExt cx="5568870" cy="558613"/>
            </a:xfrm>
          </p:grpSpPr>
          <p:sp>
            <p:nvSpPr>
              <p:cNvPr id="30" name="Rectangle 5">
                <a:extLst>
                  <a:ext uri="{FF2B5EF4-FFF2-40B4-BE49-F238E27FC236}">
                    <a16:creationId xmlns:a16="http://schemas.microsoft.com/office/drawing/2014/main" id="{4BA4F270-178B-417C-B1DB-82D005D5CB0A}"/>
                  </a:ext>
                </a:extLst>
              </p:cNvPr>
              <p:cNvSpPr/>
              <p:nvPr/>
            </p:nvSpPr>
            <p:spPr>
              <a:xfrm>
                <a:off x="6537438" y="3655564"/>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1" name="Rectangle 5">
                <a:extLst>
                  <a:ext uri="{FF2B5EF4-FFF2-40B4-BE49-F238E27FC236}">
                    <a16:creationId xmlns:a16="http://schemas.microsoft.com/office/drawing/2014/main" id="{CB25DC3D-1645-4C74-BD7A-6FD1692492BB}"/>
                  </a:ext>
                </a:extLst>
              </p:cNvPr>
              <p:cNvSpPr/>
              <p:nvPr/>
            </p:nvSpPr>
            <p:spPr>
              <a:xfrm>
                <a:off x="7391400" y="3657087"/>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2" name="Rectangle 5">
                <a:extLst>
                  <a:ext uri="{FF2B5EF4-FFF2-40B4-BE49-F238E27FC236}">
                    <a16:creationId xmlns:a16="http://schemas.microsoft.com/office/drawing/2014/main" id="{449D68FB-A00B-4385-8479-924A2A912978}"/>
                  </a:ext>
                </a:extLst>
              </p:cNvPr>
              <p:cNvSpPr/>
              <p:nvPr/>
            </p:nvSpPr>
            <p:spPr>
              <a:xfrm>
                <a:off x="7820028" y="3657087"/>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3" name="Rectangle 5">
                <a:extLst>
                  <a:ext uri="{FF2B5EF4-FFF2-40B4-BE49-F238E27FC236}">
                    <a16:creationId xmlns:a16="http://schemas.microsoft.com/office/drawing/2014/main" id="{B80BD10A-A8C4-4A8F-9C10-EED3A0BB4D80}"/>
                  </a:ext>
                </a:extLst>
              </p:cNvPr>
              <p:cNvSpPr/>
              <p:nvPr/>
            </p:nvSpPr>
            <p:spPr>
              <a:xfrm>
                <a:off x="6966066" y="3655564"/>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4" name="Rectangle 5">
                <a:extLst>
                  <a:ext uri="{FF2B5EF4-FFF2-40B4-BE49-F238E27FC236}">
                    <a16:creationId xmlns:a16="http://schemas.microsoft.com/office/drawing/2014/main" id="{51995845-E3F1-4FA4-9684-2E10681AD5A5}"/>
                  </a:ext>
                </a:extLst>
              </p:cNvPr>
              <p:cNvSpPr/>
              <p:nvPr/>
            </p:nvSpPr>
            <p:spPr>
              <a:xfrm>
                <a:off x="8248656" y="3657087"/>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5" name="Rectangle 5">
                <a:extLst>
                  <a:ext uri="{FF2B5EF4-FFF2-40B4-BE49-F238E27FC236}">
                    <a16:creationId xmlns:a16="http://schemas.microsoft.com/office/drawing/2014/main" id="{84B572F3-7988-464C-92E9-0F59941A1552}"/>
                  </a:ext>
                </a:extLst>
              </p:cNvPr>
              <p:cNvSpPr/>
              <p:nvPr/>
            </p:nvSpPr>
            <p:spPr>
              <a:xfrm>
                <a:off x="8677284" y="3657087"/>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6" name="Rectangle 5">
                <a:extLst>
                  <a:ext uri="{FF2B5EF4-FFF2-40B4-BE49-F238E27FC236}">
                    <a16:creationId xmlns:a16="http://schemas.microsoft.com/office/drawing/2014/main" id="{32460675-0520-4FCB-99A3-66CDD902525F}"/>
                  </a:ext>
                </a:extLst>
              </p:cNvPr>
              <p:cNvSpPr/>
              <p:nvPr/>
            </p:nvSpPr>
            <p:spPr>
              <a:xfrm>
                <a:off x="9105912" y="3657087"/>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7" name="Rectangle 5">
                <a:extLst>
                  <a:ext uri="{FF2B5EF4-FFF2-40B4-BE49-F238E27FC236}">
                    <a16:creationId xmlns:a16="http://schemas.microsoft.com/office/drawing/2014/main" id="{85210AC0-6A8E-43DE-A886-1F04BC668A10}"/>
                  </a:ext>
                </a:extLst>
              </p:cNvPr>
              <p:cNvSpPr/>
              <p:nvPr/>
            </p:nvSpPr>
            <p:spPr>
              <a:xfrm>
                <a:off x="9534540" y="3657087"/>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8" name="Rectangle 5">
                <a:extLst>
                  <a:ext uri="{FF2B5EF4-FFF2-40B4-BE49-F238E27FC236}">
                    <a16:creationId xmlns:a16="http://schemas.microsoft.com/office/drawing/2014/main" id="{4666315D-52D1-4283-A0F1-0262FDCCBD3A}"/>
                  </a:ext>
                </a:extLst>
              </p:cNvPr>
              <p:cNvSpPr/>
              <p:nvPr/>
            </p:nvSpPr>
            <p:spPr>
              <a:xfrm>
                <a:off x="9963168" y="3655564"/>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9" name="Rectangle 5">
                <a:extLst>
                  <a:ext uri="{FF2B5EF4-FFF2-40B4-BE49-F238E27FC236}">
                    <a16:creationId xmlns:a16="http://schemas.microsoft.com/office/drawing/2014/main" id="{A50736D2-9285-430A-9388-4531C7EC0CE1}"/>
                  </a:ext>
                </a:extLst>
              </p:cNvPr>
              <p:cNvSpPr/>
              <p:nvPr/>
            </p:nvSpPr>
            <p:spPr>
              <a:xfrm>
                <a:off x="10391796" y="3655564"/>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40" name="Rectangle 5">
                <a:extLst>
                  <a:ext uri="{FF2B5EF4-FFF2-40B4-BE49-F238E27FC236}">
                    <a16:creationId xmlns:a16="http://schemas.microsoft.com/office/drawing/2014/main" id="{B0DDF330-3348-48CC-8F75-DAEC5ECFF8E5}"/>
                  </a:ext>
                </a:extLst>
              </p:cNvPr>
              <p:cNvSpPr/>
              <p:nvPr/>
            </p:nvSpPr>
            <p:spPr>
              <a:xfrm>
                <a:off x="10820424" y="3655564"/>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41" name="Rectangle 5">
                <a:extLst>
                  <a:ext uri="{FF2B5EF4-FFF2-40B4-BE49-F238E27FC236}">
                    <a16:creationId xmlns:a16="http://schemas.microsoft.com/office/drawing/2014/main" id="{4C7732B1-03A2-4B8F-A097-BD7001F73F3E}"/>
                  </a:ext>
                </a:extLst>
              </p:cNvPr>
              <p:cNvSpPr/>
              <p:nvPr/>
            </p:nvSpPr>
            <p:spPr>
              <a:xfrm>
                <a:off x="11249052" y="3655564"/>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42" name="Rectangle 5">
                <a:extLst>
                  <a:ext uri="{FF2B5EF4-FFF2-40B4-BE49-F238E27FC236}">
                    <a16:creationId xmlns:a16="http://schemas.microsoft.com/office/drawing/2014/main" id="{474F13D3-C027-4F57-B40A-ACA8B7598C12}"/>
                  </a:ext>
                </a:extLst>
              </p:cNvPr>
              <p:cNvSpPr/>
              <p:nvPr/>
            </p:nvSpPr>
            <p:spPr>
              <a:xfrm>
                <a:off x="11677680" y="3655564"/>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grpSp>
        <p:sp>
          <p:nvSpPr>
            <p:cNvPr id="11" name="Rectangle 10">
              <a:extLst>
                <a:ext uri="{FF2B5EF4-FFF2-40B4-BE49-F238E27FC236}">
                  <a16:creationId xmlns:a16="http://schemas.microsoft.com/office/drawing/2014/main" id="{836CA024-40ED-461C-B5B4-5250809AE4AB}"/>
                </a:ext>
              </a:extLst>
            </p:cNvPr>
            <p:cNvSpPr/>
            <p:nvPr/>
          </p:nvSpPr>
          <p:spPr bwMode="auto">
            <a:xfrm>
              <a:off x="3379119" y="4738289"/>
              <a:ext cx="417608" cy="1638298"/>
            </a:xfrm>
            <a:prstGeom prst="rect">
              <a:avLst/>
            </a:prstGeom>
            <a:ln>
              <a:headEnd type="none" w="med" len="med"/>
              <a:tailEnd type="none" w="med" len="med"/>
            </a:ln>
            <a:extLst/>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dirty="0">
                <a:solidFill>
                  <a:schemeClr val="tx1"/>
                </a:solidFill>
                <a:latin typeface="Arial" charset="0"/>
              </a:endParaRPr>
            </a:p>
          </p:txBody>
        </p:sp>
        <p:sp>
          <p:nvSpPr>
            <p:cNvPr id="12" name="Rectangle 11">
              <a:extLst>
                <a:ext uri="{FF2B5EF4-FFF2-40B4-BE49-F238E27FC236}">
                  <a16:creationId xmlns:a16="http://schemas.microsoft.com/office/drawing/2014/main" id="{10B2F5B4-E753-4E00-81D5-F18724A6DAE4}"/>
                </a:ext>
              </a:extLst>
            </p:cNvPr>
            <p:cNvSpPr/>
            <p:nvPr/>
          </p:nvSpPr>
          <p:spPr bwMode="auto">
            <a:xfrm>
              <a:off x="4238057" y="6385992"/>
              <a:ext cx="428628" cy="141198"/>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13" name="Rectangle 12">
              <a:extLst>
                <a:ext uri="{FF2B5EF4-FFF2-40B4-BE49-F238E27FC236}">
                  <a16:creationId xmlns:a16="http://schemas.microsoft.com/office/drawing/2014/main" id="{D195C24F-7611-40F3-A556-417FD482AC64}"/>
                </a:ext>
              </a:extLst>
            </p:cNvPr>
            <p:cNvSpPr/>
            <p:nvPr/>
          </p:nvSpPr>
          <p:spPr bwMode="auto">
            <a:xfrm>
              <a:off x="4674736" y="6397296"/>
              <a:ext cx="417282" cy="13443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14" name="Rectangle 13">
              <a:extLst>
                <a:ext uri="{FF2B5EF4-FFF2-40B4-BE49-F238E27FC236}">
                  <a16:creationId xmlns:a16="http://schemas.microsoft.com/office/drawing/2014/main" id="{4B1002B5-49D2-4F26-B0B9-D2A55BFB5EAE}"/>
                </a:ext>
              </a:extLst>
            </p:cNvPr>
            <p:cNvSpPr/>
            <p:nvPr/>
          </p:nvSpPr>
          <p:spPr bwMode="auto">
            <a:xfrm>
              <a:off x="4674736" y="6257128"/>
              <a:ext cx="417282" cy="13443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15" name="Rectangle 14">
              <a:extLst>
                <a:ext uri="{FF2B5EF4-FFF2-40B4-BE49-F238E27FC236}">
                  <a16:creationId xmlns:a16="http://schemas.microsoft.com/office/drawing/2014/main" id="{046A2D7C-5CFC-47A4-9559-31BAB74BB7DB}"/>
                </a:ext>
              </a:extLst>
            </p:cNvPr>
            <p:cNvSpPr/>
            <p:nvPr/>
          </p:nvSpPr>
          <p:spPr bwMode="auto">
            <a:xfrm>
              <a:off x="2957184" y="6383940"/>
              <a:ext cx="429009" cy="150530"/>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16" name="Rectangle 15">
              <a:extLst>
                <a:ext uri="{FF2B5EF4-FFF2-40B4-BE49-F238E27FC236}">
                  <a16:creationId xmlns:a16="http://schemas.microsoft.com/office/drawing/2014/main" id="{7125C8CC-7284-4E12-8EE2-63D0D0283420}"/>
                </a:ext>
              </a:extLst>
            </p:cNvPr>
            <p:cNvSpPr/>
            <p:nvPr/>
          </p:nvSpPr>
          <p:spPr bwMode="auto">
            <a:xfrm>
              <a:off x="6389249" y="6364927"/>
              <a:ext cx="428628" cy="163879"/>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17" name="Rectangle 16">
              <a:extLst>
                <a:ext uri="{FF2B5EF4-FFF2-40B4-BE49-F238E27FC236}">
                  <a16:creationId xmlns:a16="http://schemas.microsoft.com/office/drawing/2014/main" id="{D066F763-38A6-4ACE-A0DE-7EA407CEEA0B}"/>
                </a:ext>
              </a:extLst>
            </p:cNvPr>
            <p:cNvSpPr/>
            <p:nvPr/>
          </p:nvSpPr>
          <p:spPr bwMode="auto">
            <a:xfrm>
              <a:off x="6389248" y="6228870"/>
              <a:ext cx="412523" cy="143677"/>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18" name="Rectangle 17">
              <a:extLst>
                <a:ext uri="{FF2B5EF4-FFF2-40B4-BE49-F238E27FC236}">
                  <a16:creationId xmlns:a16="http://schemas.microsoft.com/office/drawing/2014/main" id="{D82DD884-B172-475A-8901-A95D2E01B012}"/>
                </a:ext>
              </a:extLst>
            </p:cNvPr>
            <p:cNvSpPr/>
            <p:nvPr/>
          </p:nvSpPr>
          <p:spPr bwMode="auto">
            <a:xfrm>
              <a:off x="6389248" y="6077693"/>
              <a:ext cx="412523" cy="143677"/>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19" name="Rectangle 18">
              <a:extLst>
                <a:ext uri="{FF2B5EF4-FFF2-40B4-BE49-F238E27FC236}">
                  <a16:creationId xmlns:a16="http://schemas.microsoft.com/office/drawing/2014/main" id="{0A109CC3-2EA7-4820-81C9-1013FBF494BD}"/>
                </a:ext>
              </a:extLst>
            </p:cNvPr>
            <p:cNvSpPr/>
            <p:nvPr/>
          </p:nvSpPr>
          <p:spPr bwMode="auto">
            <a:xfrm>
              <a:off x="5092317" y="6368700"/>
              <a:ext cx="427029" cy="1608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20" name="Rectangle 19">
              <a:extLst>
                <a:ext uri="{FF2B5EF4-FFF2-40B4-BE49-F238E27FC236}">
                  <a16:creationId xmlns:a16="http://schemas.microsoft.com/office/drawing/2014/main" id="{CE4B023E-B492-4583-8CEE-F9EAF8804854}"/>
                </a:ext>
              </a:extLst>
            </p:cNvPr>
            <p:cNvSpPr/>
            <p:nvPr/>
          </p:nvSpPr>
          <p:spPr bwMode="auto">
            <a:xfrm>
              <a:off x="5524739" y="6368700"/>
              <a:ext cx="427029" cy="1608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21" name="Rectangle 20">
              <a:extLst>
                <a:ext uri="{FF2B5EF4-FFF2-40B4-BE49-F238E27FC236}">
                  <a16:creationId xmlns:a16="http://schemas.microsoft.com/office/drawing/2014/main" id="{A73FA1F6-E81F-4842-907F-773F45B42E00}"/>
                </a:ext>
              </a:extLst>
            </p:cNvPr>
            <p:cNvSpPr/>
            <p:nvPr/>
          </p:nvSpPr>
          <p:spPr bwMode="auto">
            <a:xfrm>
              <a:off x="5956994" y="6368700"/>
              <a:ext cx="427029" cy="1608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22" name="Rectangle 21">
              <a:extLst>
                <a:ext uri="{FF2B5EF4-FFF2-40B4-BE49-F238E27FC236}">
                  <a16:creationId xmlns:a16="http://schemas.microsoft.com/office/drawing/2014/main" id="{57857873-5077-4DD4-9308-0C9BE302E51D}"/>
                </a:ext>
              </a:extLst>
            </p:cNvPr>
            <p:cNvSpPr/>
            <p:nvPr/>
          </p:nvSpPr>
          <p:spPr bwMode="auto">
            <a:xfrm>
              <a:off x="6810403" y="6370988"/>
              <a:ext cx="427029" cy="1608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23" name="Rectangle 22">
              <a:extLst>
                <a:ext uri="{FF2B5EF4-FFF2-40B4-BE49-F238E27FC236}">
                  <a16:creationId xmlns:a16="http://schemas.microsoft.com/office/drawing/2014/main" id="{C65CB194-C31C-4DC2-BB93-347FFDBC74CA}"/>
                </a:ext>
              </a:extLst>
            </p:cNvPr>
            <p:cNvSpPr/>
            <p:nvPr/>
          </p:nvSpPr>
          <p:spPr bwMode="auto">
            <a:xfrm>
              <a:off x="1672253" y="6376320"/>
              <a:ext cx="427029" cy="1608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24" name="Rectangle 23">
              <a:extLst>
                <a:ext uri="{FF2B5EF4-FFF2-40B4-BE49-F238E27FC236}">
                  <a16:creationId xmlns:a16="http://schemas.microsoft.com/office/drawing/2014/main" id="{FE987C01-06CA-46EF-A7BC-6E0DB6C12D6B}"/>
                </a:ext>
              </a:extLst>
            </p:cNvPr>
            <p:cNvSpPr/>
            <p:nvPr/>
          </p:nvSpPr>
          <p:spPr bwMode="auto">
            <a:xfrm>
              <a:off x="3378476" y="6377368"/>
              <a:ext cx="427029" cy="1608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25" name="Rectangle 24">
              <a:extLst>
                <a:ext uri="{FF2B5EF4-FFF2-40B4-BE49-F238E27FC236}">
                  <a16:creationId xmlns:a16="http://schemas.microsoft.com/office/drawing/2014/main" id="{41692D5D-A1CA-41A4-8108-AED0EA205417}"/>
                </a:ext>
              </a:extLst>
            </p:cNvPr>
            <p:cNvSpPr/>
            <p:nvPr/>
          </p:nvSpPr>
          <p:spPr bwMode="auto">
            <a:xfrm>
              <a:off x="3803706" y="6377367"/>
              <a:ext cx="435422" cy="160811"/>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26" name="Rectangle 25">
              <a:extLst>
                <a:ext uri="{FF2B5EF4-FFF2-40B4-BE49-F238E27FC236}">
                  <a16:creationId xmlns:a16="http://schemas.microsoft.com/office/drawing/2014/main" id="{C414B056-5F84-4A44-BC6C-7FDD07247191}"/>
                </a:ext>
              </a:extLst>
            </p:cNvPr>
            <p:cNvSpPr/>
            <p:nvPr/>
          </p:nvSpPr>
          <p:spPr bwMode="auto">
            <a:xfrm>
              <a:off x="2095585" y="6377367"/>
              <a:ext cx="427029" cy="1608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27" name="Rectangle 26">
              <a:extLst>
                <a:ext uri="{FF2B5EF4-FFF2-40B4-BE49-F238E27FC236}">
                  <a16:creationId xmlns:a16="http://schemas.microsoft.com/office/drawing/2014/main" id="{3F75209A-D547-401D-936D-DA5621E90FCE}"/>
                </a:ext>
              </a:extLst>
            </p:cNvPr>
            <p:cNvSpPr/>
            <p:nvPr/>
          </p:nvSpPr>
          <p:spPr bwMode="auto">
            <a:xfrm>
              <a:off x="2949121" y="6216475"/>
              <a:ext cx="427029" cy="1608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28" name="Rectangle 27">
              <a:extLst>
                <a:ext uri="{FF2B5EF4-FFF2-40B4-BE49-F238E27FC236}">
                  <a16:creationId xmlns:a16="http://schemas.microsoft.com/office/drawing/2014/main" id="{8E33DF94-0320-451E-AB6E-F9D903BF715D}"/>
                </a:ext>
              </a:extLst>
            </p:cNvPr>
            <p:cNvSpPr/>
            <p:nvPr/>
          </p:nvSpPr>
          <p:spPr bwMode="auto">
            <a:xfrm>
              <a:off x="2527009" y="6376320"/>
              <a:ext cx="427029" cy="1608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29" name="Rectangle 28">
              <a:extLst>
                <a:ext uri="{FF2B5EF4-FFF2-40B4-BE49-F238E27FC236}">
                  <a16:creationId xmlns:a16="http://schemas.microsoft.com/office/drawing/2014/main" id="{D1AB6148-3933-43F8-9FA4-3489A731A6E7}"/>
                </a:ext>
              </a:extLst>
            </p:cNvPr>
            <p:cNvSpPr/>
            <p:nvPr/>
          </p:nvSpPr>
          <p:spPr bwMode="auto">
            <a:xfrm>
              <a:off x="5526936" y="5532120"/>
              <a:ext cx="424832" cy="832952"/>
            </a:xfrm>
            <a:prstGeom prst="rect">
              <a:avLst/>
            </a:prstGeom>
            <a:ln>
              <a:headEnd type="none" w="med" len="med"/>
              <a:tailEnd type="none" w="med" len="med"/>
            </a:ln>
            <a:extLst/>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dirty="0">
                <a:solidFill>
                  <a:schemeClr val="tx1"/>
                </a:solidFill>
                <a:latin typeface="Arial" charset="0"/>
              </a:endParaRPr>
            </a:p>
          </p:txBody>
        </p:sp>
      </p:grpSp>
      <p:grpSp>
        <p:nvGrpSpPr>
          <p:cNvPr id="43" name="Group 42">
            <a:extLst>
              <a:ext uri="{FF2B5EF4-FFF2-40B4-BE49-F238E27FC236}">
                <a16:creationId xmlns:a16="http://schemas.microsoft.com/office/drawing/2014/main" id="{527502AC-817B-4D60-97AC-267F1BF73C01}"/>
              </a:ext>
            </a:extLst>
          </p:cNvPr>
          <p:cNvGrpSpPr/>
          <p:nvPr/>
        </p:nvGrpSpPr>
        <p:grpSpPr>
          <a:xfrm>
            <a:off x="183425" y="3772493"/>
            <a:ext cx="5454042" cy="1669203"/>
            <a:chOff x="2973812" y="2891028"/>
            <a:chExt cx="5454042" cy="1669203"/>
          </a:xfrm>
        </p:grpSpPr>
        <p:sp>
          <p:nvSpPr>
            <p:cNvPr id="44" name="Rectangle 43">
              <a:extLst>
                <a:ext uri="{FF2B5EF4-FFF2-40B4-BE49-F238E27FC236}">
                  <a16:creationId xmlns:a16="http://schemas.microsoft.com/office/drawing/2014/main" id="{4DF52B57-7096-4CDE-8FF6-DE2A31445F8E}"/>
                </a:ext>
              </a:extLst>
            </p:cNvPr>
            <p:cNvSpPr/>
            <p:nvPr/>
          </p:nvSpPr>
          <p:spPr bwMode="auto">
            <a:xfrm>
              <a:off x="3247114" y="2891028"/>
              <a:ext cx="297743" cy="1089613"/>
            </a:xfrm>
            <a:prstGeom prst="rect">
              <a:avLst/>
            </a:prstGeom>
            <a:ln>
              <a:headEnd type="none" w="med" len="med"/>
              <a:tailEnd type="none" w="med" len="med"/>
            </a:ln>
            <a:extLst/>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400">
                <a:solidFill>
                  <a:schemeClr val="tx1"/>
                </a:solidFill>
                <a:latin typeface="Arial" charset="0"/>
              </a:endParaRPr>
            </a:p>
          </p:txBody>
        </p:sp>
        <p:sp>
          <p:nvSpPr>
            <p:cNvPr id="45" name="Rectangle 44">
              <a:extLst>
                <a:ext uri="{FF2B5EF4-FFF2-40B4-BE49-F238E27FC236}">
                  <a16:creationId xmlns:a16="http://schemas.microsoft.com/office/drawing/2014/main" id="{9AFE3493-5EF3-43A3-B29C-A2ED995B6D3A}"/>
                </a:ext>
              </a:extLst>
            </p:cNvPr>
            <p:cNvSpPr/>
            <p:nvPr/>
          </p:nvSpPr>
          <p:spPr bwMode="auto">
            <a:xfrm>
              <a:off x="3690562" y="3144426"/>
              <a:ext cx="297743" cy="836215"/>
            </a:xfrm>
            <a:prstGeom prst="rect">
              <a:avLst/>
            </a:prstGeom>
            <a:ln>
              <a:headEnd type="none" w="med" len="med"/>
              <a:tailEnd type="none" w="med" len="med"/>
            </a:ln>
            <a:extLst/>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400">
                <a:solidFill>
                  <a:schemeClr val="tx1"/>
                </a:solidFill>
                <a:latin typeface="Arial" charset="0"/>
              </a:endParaRPr>
            </a:p>
          </p:txBody>
        </p:sp>
        <p:sp>
          <p:nvSpPr>
            <p:cNvPr id="46" name="Rectangle 45">
              <a:extLst>
                <a:ext uri="{FF2B5EF4-FFF2-40B4-BE49-F238E27FC236}">
                  <a16:creationId xmlns:a16="http://schemas.microsoft.com/office/drawing/2014/main" id="{99CCF7D6-FCB6-4A16-A29E-E3AF66D8F8D9}"/>
                </a:ext>
              </a:extLst>
            </p:cNvPr>
            <p:cNvSpPr/>
            <p:nvPr/>
          </p:nvSpPr>
          <p:spPr bwMode="auto">
            <a:xfrm>
              <a:off x="5040914" y="3874448"/>
              <a:ext cx="297743" cy="107693"/>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400">
                <a:solidFill>
                  <a:schemeClr val="tx1"/>
                </a:solidFill>
                <a:latin typeface="Arial" charset="0"/>
              </a:endParaRPr>
            </a:p>
          </p:txBody>
        </p:sp>
        <p:sp>
          <p:nvSpPr>
            <p:cNvPr id="47" name="Rectangle 46">
              <a:extLst>
                <a:ext uri="{FF2B5EF4-FFF2-40B4-BE49-F238E27FC236}">
                  <a16:creationId xmlns:a16="http://schemas.microsoft.com/office/drawing/2014/main" id="{5AEEFB08-0761-48DD-8CF6-7943030F7956}"/>
                </a:ext>
              </a:extLst>
            </p:cNvPr>
            <p:cNvSpPr/>
            <p:nvPr/>
          </p:nvSpPr>
          <p:spPr bwMode="auto">
            <a:xfrm>
              <a:off x="5484361" y="3874449"/>
              <a:ext cx="297743" cy="1076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400">
                <a:solidFill>
                  <a:schemeClr val="tx1"/>
                </a:solidFill>
                <a:latin typeface="Arial" charset="0"/>
              </a:endParaRPr>
            </a:p>
          </p:txBody>
        </p:sp>
        <p:sp>
          <p:nvSpPr>
            <p:cNvPr id="48" name="Rectangle 47">
              <a:extLst>
                <a:ext uri="{FF2B5EF4-FFF2-40B4-BE49-F238E27FC236}">
                  <a16:creationId xmlns:a16="http://schemas.microsoft.com/office/drawing/2014/main" id="{60E69DBF-9E44-443D-B448-55E2BB585313}"/>
                </a:ext>
              </a:extLst>
            </p:cNvPr>
            <p:cNvSpPr/>
            <p:nvPr/>
          </p:nvSpPr>
          <p:spPr bwMode="auto">
            <a:xfrm>
              <a:off x="5927808" y="3874449"/>
              <a:ext cx="297743" cy="1076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400">
                <a:solidFill>
                  <a:schemeClr val="tx1"/>
                </a:solidFill>
                <a:latin typeface="Arial" charset="0"/>
              </a:endParaRPr>
            </a:p>
          </p:txBody>
        </p:sp>
        <p:sp>
          <p:nvSpPr>
            <p:cNvPr id="49" name="右大括号 9">
              <a:extLst>
                <a:ext uri="{FF2B5EF4-FFF2-40B4-BE49-F238E27FC236}">
                  <a16:creationId xmlns:a16="http://schemas.microsoft.com/office/drawing/2014/main" id="{36F20FD7-7229-48E0-A303-8E2F091E7DE1}"/>
                </a:ext>
              </a:extLst>
            </p:cNvPr>
            <p:cNvSpPr/>
            <p:nvPr/>
          </p:nvSpPr>
          <p:spPr bwMode="auto">
            <a:xfrm rot="5400000">
              <a:off x="3554624" y="3721700"/>
              <a:ext cx="126170" cy="741190"/>
            </a:xfrm>
            <a:prstGeom prst="rightBrace">
              <a:avLst>
                <a:gd name="adj1" fmla="val 13927"/>
                <a:gd name="adj2" fmla="val 50000"/>
              </a:avLst>
            </a:prstGeom>
            <a:ln w="38100">
              <a:headEnd type="none" w="med" len="med"/>
              <a:tailEnd type="none" w="med" len="med"/>
            </a:ln>
            <a:extLst/>
          </p:spPr>
          <p:style>
            <a:lnRef idx="2">
              <a:schemeClr val="dk1"/>
            </a:lnRef>
            <a:fillRef idx="0">
              <a:schemeClr val="dk1"/>
            </a:fillRef>
            <a:effectRef idx="1">
              <a:schemeClr val="dk1"/>
            </a:effectRef>
            <a:fontRef idx="minor">
              <a:schemeClr val="tx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zh-CN" altLang="en-US" sz="140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endParaRPr>
            </a:p>
          </p:txBody>
        </p:sp>
        <p:sp>
          <p:nvSpPr>
            <p:cNvPr id="50" name="TextBox 49">
              <a:extLst>
                <a:ext uri="{FF2B5EF4-FFF2-40B4-BE49-F238E27FC236}">
                  <a16:creationId xmlns:a16="http://schemas.microsoft.com/office/drawing/2014/main" id="{6F8A0B18-8C77-4713-8C39-AC33F3D9690B}"/>
                </a:ext>
              </a:extLst>
            </p:cNvPr>
            <p:cNvSpPr txBox="1"/>
            <p:nvPr/>
          </p:nvSpPr>
          <p:spPr>
            <a:xfrm>
              <a:off x="2973812" y="4160121"/>
              <a:ext cx="1568369" cy="400110"/>
            </a:xfrm>
            <a:prstGeom prst="rect">
              <a:avLst/>
            </a:prstGeom>
            <a:noFill/>
          </p:spPr>
          <p:txBody>
            <a:bodyPr wrap="square" rtlCol="0">
              <a:spAutoFit/>
            </a:bodyPr>
            <a:lstStyle/>
            <a:p>
              <a:pPr algn="ctr"/>
              <a:r>
                <a:rPr lang="en-US" altLang="zh-CN" sz="2000" dirty="0"/>
                <a:t>Large Flows</a:t>
              </a:r>
              <a:endParaRPr lang="zh-CN" altLang="en-US" sz="2000" dirty="0"/>
            </a:p>
          </p:txBody>
        </p:sp>
        <p:sp>
          <p:nvSpPr>
            <p:cNvPr id="51" name="右大括号 9">
              <a:extLst>
                <a:ext uri="{FF2B5EF4-FFF2-40B4-BE49-F238E27FC236}">
                  <a16:creationId xmlns:a16="http://schemas.microsoft.com/office/drawing/2014/main" id="{45E93C80-CE8A-43D1-8F35-2DAA011B94C1}"/>
                </a:ext>
              </a:extLst>
            </p:cNvPr>
            <p:cNvSpPr/>
            <p:nvPr/>
          </p:nvSpPr>
          <p:spPr bwMode="auto">
            <a:xfrm rot="5400000">
              <a:off x="6256246" y="2060723"/>
              <a:ext cx="137914" cy="4073834"/>
            </a:xfrm>
            <a:prstGeom prst="rightBrace">
              <a:avLst>
                <a:gd name="adj1" fmla="val 13927"/>
                <a:gd name="adj2" fmla="val 50000"/>
              </a:avLst>
            </a:prstGeom>
            <a:ln w="38100">
              <a:headEnd type="none" w="med" len="med"/>
              <a:tailEnd type="none" w="med" len="med"/>
            </a:ln>
            <a:extLst/>
          </p:spPr>
          <p:style>
            <a:lnRef idx="2">
              <a:schemeClr val="dk1"/>
            </a:lnRef>
            <a:fillRef idx="0">
              <a:schemeClr val="dk1"/>
            </a:fillRef>
            <a:effectRef idx="1">
              <a:schemeClr val="dk1"/>
            </a:effectRef>
            <a:fontRef idx="minor">
              <a:schemeClr val="tx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zh-CN" altLang="en-US" sz="1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endParaRPr>
            </a:p>
          </p:txBody>
        </p:sp>
        <p:sp>
          <p:nvSpPr>
            <p:cNvPr id="52" name="TextBox 51">
              <a:extLst>
                <a:ext uri="{FF2B5EF4-FFF2-40B4-BE49-F238E27FC236}">
                  <a16:creationId xmlns:a16="http://schemas.microsoft.com/office/drawing/2014/main" id="{2B9BD729-713A-4B2C-9987-BBBD732412EF}"/>
                </a:ext>
              </a:extLst>
            </p:cNvPr>
            <p:cNvSpPr txBox="1"/>
            <p:nvPr/>
          </p:nvSpPr>
          <p:spPr>
            <a:xfrm>
              <a:off x="5170308" y="4153644"/>
              <a:ext cx="2304333" cy="400110"/>
            </a:xfrm>
            <a:prstGeom prst="rect">
              <a:avLst/>
            </a:prstGeom>
            <a:noFill/>
          </p:spPr>
          <p:txBody>
            <a:bodyPr wrap="square" rtlCol="0">
              <a:spAutoFit/>
            </a:bodyPr>
            <a:lstStyle/>
            <a:p>
              <a:pPr algn="ctr"/>
              <a:r>
                <a:rPr lang="en-US" altLang="zh-CN" sz="2000" dirty="0"/>
                <a:t>Many Small Flows</a:t>
              </a:r>
              <a:endParaRPr lang="zh-CN" altLang="en-US" sz="2000" dirty="0"/>
            </a:p>
          </p:txBody>
        </p:sp>
        <p:sp>
          <p:nvSpPr>
            <p:cNvPr id="53" name="Rectangle 52">
              <a:extLst>
                <a:ext uri="{FF2B5EF4-FFF2-40B4-BE49-F238E27FC236}">
                  <a16:creationId xmlns:a16="http://schemas.microsoft.com/office/drawing/2014/main" id="{4BFBEAD2-EFD0-46AD-B0DE-FDB1F6D2C353}"/>
                </a:ext>
              </a:extLst>
            </p:cNvPr>
            <p:cNvSpPr/>
            <p:nvPr/>
          </p:nvSpPr>
          <p:spPr bwMode="auto">
            <a:xfrm>
              <a:off x="4597327" y="3882051"/>
              <a:ext cx="297743" cy="107693"/>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400">
                <a:solidFill>
                  <a:schemeClr val="tx1"/>
                </a:solidFill>
                <a:latin typeface="Arial" charset="0"/>
              </a:endParaRPr>
            </a:p>
          </p:txBody>
        </p:sp>
        <p:sp>
          <p:nvSpPr>
            <p:cNvPr id="54" name="Rectangle 53">
              <a:extLst>
                <a:ext uri="{FF2B5EF4-FFF2-40B4-BE49-F238E27FC236}">
                  <a16:creationId xmlns:a16="http://schemas.microsoft.com/office/drawing/2014/main" id="{5CDFD06C-D80B-485B-9ABB-A9CA844B3641}"/>
                </a:ext>
              </a:extLst>
            </p:cNvPr>
            <p:cNvSpPr/>
            <p:nvPr/>
          </p:nvSpPr>
          <p:spPr bwMode="auto">
            <a:xfrm>
              <a:off x="4159489" y="3882051"/>
              <a:ext cx="297743" cy="107693"/>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400">
                <a:solidFill>
                  <a:schemeClr val="tx1"/>
                </a:solidFill>
                <a:latin typeface="Arial" charset="0"/>
              </a:endParaRPr>
            </a:p>
          </p:txBody>
        </p:sp>
        <p:sp>
          <p:nvSpPr>
            <p:cNvPr id="55" name="Rectangle 54">
              <a:extLst>
                <a:ext uri="{FF2B5EF4-FFF2-40B4-BE49-F238E27FC236}">
                  <a16:creationId xmlns:a16="http://schemas.microsoft.com/office/drawing/2014/main" id="{5D69B22B-5E09-4546-8C94-65D4AFA71AEF}"/>
                </a:ext>
              </a:extLst>
            </p:cNvPr>
            <p:cNvSpPr/>
            <p:nvPr/>
          </p:nvSpPr>
          <p:spPr bwMode="auto">
            <a:xfrm>
              <a:off x="7243217" y="3853891"/>
              <a:ext cx="297743" cy="107693"/>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400">
                <a:solidFill>
                  <a:schemeClr val="tx1"/>
                </a:solidFill>
                <a:latin typeface="Arial" charset="0"/>
              </a:endParaRPr>
            </a:p>
          </p:txBody>
        </p:sp>
        <p:sp>
          <p:nvSpPr>
            <p:cNvPr id="56" name="Rectangle 55">
              <a:extLst>
                <a:ext uri="{FF2B5EF4-FFF2-40B4-BE49-F238E27FC236}">
                  <a16:creationId xmlns:a16="http://schemas.microsoft.com/office/drawing/2014/main" id="{5BAA0C1A-8720-41E3-8F02-91FF77313466}"/>
                </a:ext>
              </a:extLst>
            </p:cNvPr>
            <p:cNvSpPr/>
            <p:nvPr/>
          </p:nvSpPr>
          <p:spPr bwMode="auto">
            <a:xfrm>
              <a:off x="7686664" y="3853892"/>
              <a:ext cx="297743" cy="1076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400">
                <a:solidFill>
                  <a:schemeClr val="tx1"/>
                </a:solidFill>
                <a:latin typeface="Arial" charset="0"/>
              </a:endParaRPr>
            </a:p>
          </p:txBody>
        </p:sp>
        <p:sp>
          <p:nvSpPr>
            <p:cNvPr id="57" name="Rectangle 56">
              <a:extLst>
                <a:ext uri="{FF2B5EF4-FFF2-40B4-BE49-F238E27FC236}">
                  <a16:creationId xmlns:a16="http://schemas.microsoft.com/office/drawing/2014/main" id="{78AB78B7-3264-47AF-86F2-D59068903921}"/>
                </a:ext>
              </a:extLst>
            </p:cNvPr>
            <p:cNvSpPr/>
            <p:nvPr/>
          </p:nvSpPr>
          <p:spPr bwMode="auto">
            <a:xfrm>
              <a:off x="8130111" y="3853892"/>
              <a:ext cx="297743" cy="107692"/>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400">
                <a:solidFill>
                  <a:schemeClr val="tx1"/>
                </a:solidFill>
                <a:latin typeface="Arial" charset="0"/>
              </a:endParaRPr>
            </a:p>
          </p:txBody>
        </p:sp>
        <p:sp>
          <p:nvSpPr>
            <p:cNvPr id="58" name="Rectangle 57">
              <a:extLst>
                <a:ext uri="{FF2B5EF4-FFF2-40B4-BE49-F238E27FC236}">
                  <a16:creationId xmlns:a16="http://schemas.microsoft.com/office/drawing/2014/main" id="{B94729DB-204E-4D4D-9FD9-7E0C7E8F4F01}"/>
                </a:ext>
              </a:extLst>
            </p:cNvPr>
            <p:cNvSpPr/>
            <p:nvPr/>
          </p:nvSpPr>
          <p:spPr bwMode="auto">
            <a:xfrm>
              <a:off x="6799630" y="3861494"/>
              <a:ext cx="297743" cy="107693"/>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400">
                <a:solidFill>
                  <a:schemeClr val="tx1"/>
                </a:solidFill>
                <a:latin typeface="Arial" charset="0"/>
              </a:endParaRPr>
            </a:p>
          </p:txBody>
        </p:sp>
        <p:sp>
          <p:nvSpPr>
            <p:cNvPr id="59" name="Rectangle 58">
              <a:extLst>
                <a:ext uri="{FF2B5EF4-FFF2-40B4-BE49-F238E27FC236}">
                  <a16:creationId xmlns:a16="http://schemas.microsoft.com/office/drawing/2014/main" id="{7C42BD53-0DB7-48ED-9A91-D4B6A769695A}"/>
                </a:ext>
              </a:extLst>
            </p:cNvPr>
            <p:cNvSpPr/>
            <p:nvPr/>
          </p:nvSpPr>
          <p:spPr bwMode="auto">
            <a:xfrm>
              <a:off x="6361792" y="3861494"/>
              <a:ext cx="297743" cy="107693"/>
            </a:xfrm>
            <a:prstGeom prst="rect">
              <a:avLst/>
            </a:prstGeom>
            <a:ln>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400">
                <a:solidFill>
                  <a:schemeClr val="tx1"/>
                </a:solidFill>
                <a:latin typeface="Arial" charset="0"/>
              </a:endParaRPr>
            </a:p>
          </p:txBody>
        </p:sp>
      </p:grpSp>
      <p:cxnSp>
        <p:nvCxnSpPr>
          <p:cNvPr id="60" name="Straight Arrow Connector 59">
            <a:extLst>
              <a:ext uri="{FF2B5EF4-FFF2-40B4-BE49-F238E27FC236}">
                <a16:creationId xmlns:a16="http://schemas.microsoft.com/office/drawing/2014/main" id="{6129B0C9-0093-45D7-8ECB-FB9B3C59918F}"/>
              </a:ext>
            </a:extLst>
          </p:cNvPr>
          <p:cNvCxnSpPr>
            <a:cxnSpLocks/>
            <a:stCxn id="11" idx="0"/>
          </p:cNvCxnSpPr>
          <p:nvPr/>
        </p:nvCxnSpPr>
        <p:spPr>
          <a:xfrm flipV="1">
            <a:off x="8647522" y="3404657"/>
            <a:ext cx="0" cy="251891"/>
          </a:xfrm>
          <a:prstGeom prst="straightConnector1">
            <a:avLst/>
          </a:prstGeom>
          <a:ln w="38100">
            <a:solidFill>
              <a:schemeClr val="tx1"/>
            </a:solidFill>
            <a:tailEnd type="triangle"/>
          </a:ln>
        </p:spPr>
        <p:style>
          <a:lnRef idx="1">
            <a:schemeClr val="accent2"/>
          </a:lnRef>
          <a:fillRef idx="0">
            <a:schemeClr val="accent2"/>
          </a:fillRef>
          <a:effectRef idx="0">
            <a:schemeClr val="accent2"/>
          </a:effectRef>
          <a:fontRef idx="minor">
            <a:schemeClr val="tx1"/>
          </a:fontRef>
        </p:style>
      </p:cxnSp>
      <p:cxnSp>
        <p:nvCxnSpPr>
          <p:cNvPr id="61" name="Straight Arrow Connector 60">
            <a:extLst>
              <a:ext uri="{FF2B5EF4-FFF2-40B4-BE49-F238E27FC236}">
                <a16:creationId xmlns:a16="http://schemas.microsoft.com/office/drawing/2014/main" id="{52904983-5DC5-49CC-95B4-DF641D0665F9}"/>
              </a:ext>
            </a:extLst>
          </p:cNvPr>
          <p:cNvCxnSpPr>
            <a:cxnSpLocks/>
            <a:stCxn id="23" idx="2"/>
          </p:cNvCxnSpPr>
          <p:nvPr/>
        </p:nvCxnSpPr>
        <p:spPr>
          <a:xfrm>
            <a:off x="7397835" y="4977281"/>
            <a:ext cx="0" cy="337083"/>
          </a:xfrm>
          <a:prstGeom prst="straightConnector1">
            <a:avLst/>
          </a:prstGeom>
          <a:ln w="38100">
            <a:solidFill>
              <a:schemeClr val="tx1"/>
            </a:solidFill>
            <a:tailEnd type="triangle"/>
          </a:ln>
        </p:spPr>
        <p:style>
          <a:lnRef idx="1">
            <a:schemeClr val="accent2"/>
          </a:lnRef>
          <a:fillRef idx="0">
            <a:schemeClr val="accent2"/>
          </a:fillRef>
          <a:effectRef idx="0">
            <a:schemeClr val="accent2"/>
          </a:effectRef>
          <a:fontRef idx="minor">
            <a:schemeClr val="tx1"/>
          </a:fontRef>
        </p:style>
      </p:cxnSp>
      <p:sp>
        <p:nvSpPr>
          <p:cNvPr id="62" name="TextBox 61">
            <a:extLst>
              <a:ext uri="{FF2B5EF4-FFF2-40B4-BE49-F238E27FC236}">
                <a16:creationId xmlns:a16="http://schemas.microsoft.com/office/drawing/2014/main" id="{D316BBEF-95EF-4B65-B9C8-A5DA57BF855F}"/>
              </a:ext>
            </a:extLst>
          </p:cNvPr>
          <p:cNvSpPr txBox="1"/>
          <p:nvPr/>
        </p:nvSpPr>
        <p:spPr>
          <a:xfrm>
            <a:off x="5429376" y="5257510"/>
            <a:ext cx="3330690" cy="707886"/>
          </a:xfrm>
          <a:prstGeom prst="rect">
            <a:avLst/>
          </a:prstGeom>
          <a:noFill/>
        </p:spPr>
        <p:txBody>
          <a:bodyPr wrap="square" rtlCol="0">
            <a:spAutoFit/>
          </a:bodyPr>
          <a:lstStyle/>
          <a:p>
            <a:pPr algn="ctr"/>
            <a:r>
              <a:rPr lang="en-US" altLang="zh-CN" sz="2000" dirty="0"/>
              <a:t>Each small flow</a:t>
            </a:r>
          </a:p>
          <a:p>
            <a:pPr algn="ctr"/>
            <a:r>
              <a:rPr lang="en-US" altLang="zh-CN" sz="2000" dirty="0"/>
              <a:t>has </a:t>
            </a:r>
            <a:r>
              <a:rPr lang="en-US" altLang="zh-CN" sz="2000" dirty="0">
                <a:solidFill>
                  <a:srgbClr val="0070C0"/>
                </a:solidFill>
              </a:rPr>
              <a:t>limited</a:t>
            </a:r>
            <a:r>
              <a:rPr lang="en-US" altLang="zh-CN" sz="2000" dirty="0"/>
              <a:t> impact</a:t>
            </a:r>
            <a:endParaRPr lang="zh-CN" altLang="en-US" sz="2000" dirty="0"/>
          </a:p>
        </p:txBody>
      </p:sp>
      <p:sp>
        <p:nvSpPr>
          <p:cNvPr id="67" name="TextBox 66">
            <a:extLst>
              <a:ext uri="{FF2B5EF4-FFF2-40B4-BE49-F238E27FC236}">
                <a16:creationId xmlns:a16="http://schemas.microsoft.com/office/drawing/2014/main" id="{EA10E48A-CFC1-4E83-A004-53473C51E4DC}"/>
              </a:ext>
            </a:extLst>
          </p:cNvPr>
          <p:cNvSpPr txBox="1"/>
          <p:nvPr/>
        </p:nvSpPr>
        <p:spPr>
          <a:xfrm>
            <a:off x="9185924" y="3772493"/>
            <a:ext cx="2403386"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000" dirty="0"/>
              <a:t>Sketch counters</a:t>
            </a:r>
            <a:endParaRPr lang="zh-CN" altLang="en-US" sz="2000" dirty="0"/>
          </a:p>
        </p:txBody>
      </p:sp>
      <p:sp>
        <p:nvSpPr>
          <p:cNvPr id="68" name="TextBox 67">
            <a:extLst>
              <a:ext uri="{FF2B5EF4-FFF2-40B4-BE49-F238E27FC236}">
                <a16:creationId xmlns:a16="http://schemas.microsoft.com/office/drawing/2014/main" id="{B160E000-6385-4089-8C09-E8CDC0982787}"/>
              </a:ext>
            </a:extLst>
          </p:cNvPr>
          <p:cNvSpPr txBox="1"/>
          <p:nvPr/>
        </p:nvSpPr>
        <p:spPr>
          <a:xfrm>
            <a:off x="2187930" y="3772493"/>
            <a:ext cx="2403386"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000" dirty="0"/>
              <a:t>Flows</a:t>
            </a:r>
            <a:endParaRPr lang="zh-CN" altLang="en-US" sz="2000" dirty="0"/>
          </a:p>
        </p:txBody>
      </p:sp>
    </p:spTree>
    <p:extLst>
      <p:ext uri="{BB962C8B-B14F-4D97-AF65-F5344CB8AC3E}">
        <p14:creationId xmlns:p14="http://schemas.microsoft.com/office/powerpoint/2010/main" val="4157148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6"/>
                                        </p:tgtEl>
                                      </p:cBhvr>
                                    </p:animEffect>
                                    <p:animScale>
                                      <p:cBhvr>
                                        <p:cTn id="7" dur="250" autoRev="1" fill="hold"/>
                                        <p:tgtEl>
                                          <p:spTgt spid="6"/>
                                        </p:tgtEl>
                                      </p:cBhvr>
                                      <p:by x="105000" y="105000"/>
                                    </p:animScale>
                                  </p:childTnLst>
                                </p:cTn>
                              </p:par>
                              <p:par>
                                <p:cTn id="8" presetID="26" presetClass="emph" presetSubtype="0" fill="hold" nodeType="withEffect">
                                  <p:stCondLst>
                                    <p:cond delay="0"/>
                                  </p:stCondLst>
                                  <p:childTnLst>
                                    <p:animEffect transition="out" filter="fade">
                                      <p:cBhvr>
                                        <p:cTn id="9" dur="500" tmFilter="0, 0; .2, .5; .8, .5; 1, 0"/>
                                        <p:tgtEl>
                                          <p:spTgt spid="60"/>
                                        </p:tgtEl>
                                      </p:cBhvr>
                                    </p:animEffect>
                                    <p:animScale>
                                      <p:cBhvr>
                                        <p:cTn id="10" dur="250" autoRev="1" fill="hold"/>
                                        <p:tgtEl>
                                          <p:spTgt spid="60"/>
                                        </p:tgtEl>
                                      </p:cBhvr>
                                      <p:by x="105000" y="105000"/>
                                    </p:animScale>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grpId="0" nodeType="clickEffect">
                                  <p:stCondLst>
                                    <p:cond delay="0"/>
                                  </p:stCondLst>
                                  <p:childTnLst>
                                    <p:animEffect transition="out" filter="fade">
                                      <p:cBhvr>
                                        <p:cTn id="14" dur="500" tmFilter="0, 0; .2, .5; .8, .5; 1, 0"/>
                                        <p:tgtEl>
                                          <p:spTgt spid="62"/>
                                        </p:tgtEl>
                                      </p:cBhvr>
                                    </p:animEffect>
                                    <p:animScale>
                                      <p:cBhvr>
                                        <p:cTn id="15" dur="250" autoRev="1" fill="hold"/>
                                        <p:tgtEl>
                                          <p:spTgt spid="62"/>
                                        </p:tgtEl>
                                      </p:cBhvr>
                                      <p:by x="105000" y="105000"/>
                                    </p:animScale>
                                  </p:childTnLst>
                                </p:cTn>
                              </p:par>
                              <p:par>
                                <p:cTn id="16" presetID="26" presetClass="emph" presetSubtype="0" fill="hold" nodeType="withEffect">
                                  <p:stCondLst>
                                    <p:cond delay="0"/>
                                  </p:stCondLst>
                                  <p:childTnLst>
                                    <p:animEffect transition="out" filter="fade">
                                      <p:cBhvr>
                                        <p:cTn id="17" dur="500" tmFilter="0, 0; .2, .5; .8, .5; 1, 0"/>
                                        <p:tgtEl>
                                          <p:spTgt spid="61"/>
                                        </p:tgtEl>
                                      </p:cBhvr>
                                    </p:animEffect>
                                    <p:animScale>
                                      <p:cBhvr>
                                        <p:cTn id="18" dur="250" autoRev="1" fill="hold"/>
                                        <p:tgtEl>
                                          <p:spTgt spid="61"/>
                                        </p:tgtEl>
                                      </p:cBhvr>
                                      <p:by x="105000" y="105000"/>
                                    </p:animScale>
                                  </p:childTnLst>
                                </p:cTn>
                              </p:par>
                            </p:childTnLst>
                          </p:cTn>
                        </p:par>
                      </p:childTnLst>
                    </p:cTn>
                  </p:par>
                  <p:par>
                    <p:cTn id="19" fill="hold">
                      <p:stCondLst>
                        <p:cond delay="indefinite"/>
                      </p:stCondLst>
                      <p:childTnLst>
                        <p:par>
                          <p:cTn id="20" fill="hold">
                            <p:stCondLst>
                              <p:cond delay="0"/>
                            </p:stCondLst>
                            <p:childTnLst>
                              <p:par>
                                <p:cTn id="21" presetID="26" presetClass="emph" presetSubtype="0" fill="hold" grpId="0" nodeType="clickEffect">
                                  <p:stCondLst>
                                    <p:cond delay="0"/>
                                  </p:stCondLst>
                                  <p:childTnLst>
                                    <p:animEffect transition="out" filter="fade">
                                      <p:cBhvr>
                                        <p:cTn id="22" dur="500" tmFilter="0, 0; .2, .5; .8, .5; 1, 0"/>
                                        <p:tgtEl>
                                          <p:spTgt spid="8"/>
                                        </p:tgtEl>
                                      </p:cBhvr>
                                    </p:animEffect>
                                    <p:animScale>
                                      <p:cBhvr>
                                        <p:cTn id="23" dur="250" autoRev="1" fill="hold"/>
                                        <p:tgtEl>
                                          <p:spTgt spid="8"/>
                                        </p:tgtEl>
                                      </p:cBhvr>
                                      <p:by x="105000" y="105000"/>
                                    </p:animScale>
                                  </p:childTnLst>
                                </p:cTn>
                              </p:par>
                              <p:par>
                                <p:cTn id="24" presetID="26" presetClass="emph" presetSubtype="0" fill="hold" nodeType="withEffect">
                                  <p:stCondLst>
                                    <p:cond delay="0"/>
                                  </p:stCondLst>
                                  <p:childTnLst>
                                    <p:animEffect transition="out" filter="fade">
                                      <p:cBhvr>
                                        <p:cTn id="25" dur="500" tmFilter="0, 0; .2, .5; .8, .5; 1, 0"/>
                                        <p:tgtEl>
                                          <p:spTgt spid="7"/>
                                        </p:tgtEl>
                                      </p:cBhvr>
                                    </p:animEffect>
                                    <p:animScale>
                                      <p:cBhvr>
                                        <p:cTn id="26" dur="250" autoRev="1"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6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A67F8-EA73-4C7A-8AEA-4016E18B2094}"/>
              </a:ext>
            </a:extLst>
          </p:cNvPr>
          <p:cNvSpPr>
            <a:spLocks noGrp="1"/>
          </p:cNvSpPr>
          <p:nvPr>
            <p:ph type="title"/>
          </p:nvPr>
        </p:nvSpPr>
        <p:spPr/>
        <p:txBody>
          <a:bodyPr/>
          <a:lstStyle/>
          <a:p>
            <a:r>
              <a:rPr lang="en-US" dirty="0"/>
              <a:t>Fast Path Algorithm</a:t>
            </a:r>
          </a:p>
        </p:txBody>
      </p:sp>
      <p:sp>
        <p:nvSpPr>
          <p:cNvPr id="4" name="Slide Number Placeholder 3">
            <a:extLst>
              <a:ext uri="{FF2B5EF4-FFF2-40B4-BE49-F238E27FC236}">
                <a16:creationId xmlns:a16="http://schemas.microsoft.com/office/drawing/2014/main" id="{3BA16934-E863-472F-95AD-0FA4BF7449DC}"/>
              </a:ext>
            </a:extLst>
          </p:cNvPr>
          <p:cNvSpPr>
            <a:spLocks noGrp="1"/>
          </p:cNvSpPr>
          <p:nvPr>
            <p:ph type="sldNum" sz="quarter" idx="11"/>
          </p:nvPr>
        </p:nvSpPr>
        <p:spPr/>
        <p:txBody>
          <a:bodyPr/>
          <a:lstStyle/>
          <a:p>
            <a:pPr>
              <a:defRPr/>
            </a:pPr>
            <a:fld id="{3FFE790D-BCFB-4008-9260-CA63AEE325FD}" type="slidenum">
              <a:rPr lang="en-US" smtClean="0"/>
              <a:pPr>
                <a:defRPr/>
              </a:pPr>
              <a:t>11</a:t>
            </a:fld>
            <a:endParaRPr lang="en-US" dirty="0"/>
          </a:p>
        </p:txBody>
      </p:sp>
      <p:sp>
        <p:nvSpPr>
          <p:cNvPr id="16" name="内容占位符 2">
            <a:extLst>
              <a:ext uri="{FF2B5EF4-FFF2-40B4-BE49-F238E27FC236}">
                <a16:creationId xmlns:a16="http://schemas.microsoft.com/office/drawing/2014/main" id="{02B02342-4A26-441E-9086-1A069C07E3F2}"/>
              </a:ext>
            </a:extLst>
          </p:cNvPr>
          <p:cNvSpPr txBox="1">
            <a:spLocks/>
          </p:cNvSpPr>
          <p:nvPr/>
        </p:nvSpPr>
        <p:spPr>
          <a:xfrm>
            <a:off x="4983868" y="4545108"/>
            <a:ext cx="482983" cy="348384"/>
          </a:xfrm>
          <a:prstGeom prst="rect">
            <a:avLst/>
          </a:prstGeom>
          <a:ln w="12700">
            <a:noFill/>
            <a:prstDash val="dash"/>
          </a:ln>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600" dirty="0">
                <a:latin typeface="Arial Black" panose="020B0A04020102020204" pitchFamily="34" charset="0"/>
              </a:rPr>
              <a:t>?</a:t>
            </a:r>
            <a:endParaRPr lang="zh-CN" altLang="en-US" sz="3600" dirty="0">
              <a:latin typeface="Arial Black" panose="020B0A04020102020204" pitchFamily="34" charset="0"/>
            </a:endParaRPr>
          </a:p>
        </p:txBody>
      </p:sp>
      <p:grpSp>
        <p:nvGrpSpPr>
          <p:cNvPr id="3" name="Group 2">
            <a:extLst>
              <a:ext uri="{FF2B5EF4-FFF2-40B4-BE49-F238E27FC236}">
                <a16:creationId xmlns:a16="http://schemas.microsoft.com/office/drawing/2014/main" id="{85202D25-0B7B-424E-88BF-E7B06A7F96D2}"/>
              </a:ext>
            </a:extLst>
          </p:cNvPr>
          <p:cNvGrpSpPr/>
          <p:nvPr/>
        </p:nvGrpSpPr>
        <p:grpSpPr>
          <a:xfrm>
            <a:off x="365760" y="1426410"/>
            <a:ext cx="5852159" cy="4325538"/>
            <a:chOff x="8238209" y="1906451"/>
            <a:chExt cx="3845939" cy="4325538"/>
          </a:xfrm>
        </p:grpSpPr>
        <p:sp>
          <p:nvSpPr>
            <p:cNvPr id="17" name="Rectangle 16">
              <a:extLst>
                <a:ext uri="{FF2B5EF4-FFF2-40B4-BE49-F238E27FC236}">
                  <a16:creationId xmlns:a16="http://schemas.microsoft.com/office/drawing/2014/main" id="{8172EAEA-E678-4664-ADD1-FBE46DC3D251}"/>
                </a:ext>
              </a:extLst>
            </p:cNvPr>
            <p:cNvSpPr/>
            <p:nvPr/>
          </p:nvSpPr>
          <p:spPr>
            <a:xfrm>
              <a:off x="8238209" y="1906451"/>
              <a:ext cx="3845939" cy="4325538"/>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zh-CN" sz="3600" dirty="0">
                  <a:solidFill>
                    <a:schemeClr val="tx1"/>
                  </a:solidFill>
                </a:rPr>
                <a:t>Ideal algorithm</a:t>
              </a:r>
              <a:endParaRPr lang="en-US" sz="3600" dirty="0">
                <a:solidFill>
                  <a:schemeClr val="tx1"/>
                </a:solidFill>
              </a:endParaRPr>
            </a:p>
          </p:txBody>
        </p:sp>
        <p:sp>
          <p:nvSpPr>
            <p:cNvPr id="18" name="Rectangle 17">
              <a:extLst>
                <a:ext uri="{FF2B5EF4-FFF2-40B4-BE49-F238E27FC236}">
                  <a16:creationId xmlns:a16="http://schemas.microsoft.com/office/drawing/2014/main" id="{0A065F44-7FA2-46FE-9B59-5E914699D456}"/>
                </a:ext>
              </a:extLst>
            </p:cNvPr>
            <p:cNvSpPr/>
            <p:nvPr/>
          </p:nvSpPr>
          <p:spPr>
            <a:xfrm>
              <a:off x="8605436" y="3187285"/>
              <a:ext cx="3145274" cy="1341998"/>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Per-flow byte count</a:t>
              </a:r>
            </a:p>
            <a:p>
              <a:pPr algn="ctr"/>
              <a:r>
                <a:rPr lang="en-US" sz="2800" dirty="0">
                  <a:solidFill>
                    <a:schemeClr val="bg1"/>
                  </a:solidFill>
                </a:rPr>
                <a:t>of large flows</a:t>
              </a:r>
            </a:p>
          </p:txBody>
        </p:sp>
        <p:sp>
          <p:nvSpPr>
            <p:cNvPr id="19" name="Rectangle 18">
              <a:extLst>
                <a:ext uri="{FF2B5EF4-FFF2-40B4-BE49-F238E27FC236}">
                  <a16:creationId xmlns:a16="http://schemas.microsoft.com/office/drawing/2014/main" id="{386B8B7A-477F-4998-85F0-50FF8EEE77E1}"/>
                </a:ext>
              </a:extLst>
            </p:cNvPr>
            <p:cNvSpPr/>
            <p:nvPr/>
          </p:nvSpPr>
          <p:spPr>
            <a:xfrm>
              <a:off x="8603649" y="4710283"/>
              <a:ext cx="3147061" cy="1341998"/>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Aggregated byte count of small flows</a:t>
              </a:r>
            </a:p>
          </p:txBody>
        </p:sp>
      </p:grpSp>
      <p:sp>
        <p:nvSpPr>
          <p:cNvPr id="9" name="TextBox 8">
            <a:extLst>
              <a:ext uri="{FF2B5EF4-FFF2-40B4-BE49-F238E27FC236}">
                <a16:creationId xmlns:a16="http://schemas.microsoft.com/office/drawing/2014/main" id="{50933CEE-07E3-446D-B0E7-37BCA1F46546}"/>
              </a:ext>
            </a:extLst>
          </p:cNvPr>
          <p:cNvSpPr txBox="1"/>
          <p:nvPr/>
        </p:nvSpPr>
        <p:spPr>
          <a:xfrm>
            <a:off x="250127" y="1959581"/>
            <a:ext cx="6095999" cy="584775"/>
          </a:xfrm>
          <a:prstGeom prst="rect">
            <a:avLst/>
          </a:prstGeom>
          <a:noFill/>
        </p:spPr>
        <p:txBody>
          <a:bodyPr wrap="square" rtlCol="0">
            <a:spAutoFit/>
          </a:bodyPr>
          <a:lstStyle/>
          <a:p>
            <a:pPr algn="ctr"/>
            <a:r>
              <a:rPr lang="en-US" altLang="zh-CN" sz="3200" dirty="0">
                <a:solidFill>
                  <a:srgbClr val="FF0000"/>
                </a:solidFill>
              </a:rPr>
              <a:t>Infeasible with limited resources</a:t>
            </a:r>
            <a:endParaRPr lang="zh-CN" altLang="en-US" sz="3200" dirty="0"/>
          </a:p>
        </p:txBody>
      </p:sp>
      <p:sp>
        <p:nvSpPr>
          <p:cNvPr id="40" name="Right Arrow 56">
            <a:extLst>
              <a:ext uri="{FF2B5EF4-FFF2-40B4-BE49-F238E27FC236}">
                <a16:creationId xmlns:a16="http://schemas.microsoft.com/office/drawing/2014/main" id="{AD326417-C1F7-4A28-8BB9-B75D451CAD74}"/>
              </a:ext>
            </a:extLst>
          </p:cNvPr>
          <p:cNvSpPr/>
          <p:nvPr/>
        </p:nvSpPr>
        <p:spPr bwMode="auto">
          <a:xfrm>
            <a:off x="5868556" y="3516253"/>
            <a:ext cx="955140" cy="875000"/>
          </a:xfrm>
          <a:prstGeom prst="rightArrow">
            <a:avLst/>
          </a:prstGeom>
          <a:ln>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dirty="0">
              <a:solidFill>
                <a:schemeClr val="tx1"/>
              </a:solidFill>
              <a:latin typeface="Arial" charset="0"/>
            </a:endParaRPr>
          </a:p>
        </p:txBody>
      </p:sp>
      <p:sp>
        <p:nvSpPr>
          <p:cNvPr id="20" name="Rectangle 19">
            <a:extLst>
              <a:ext uri="{FF2B5EF4-FFF2-40B4-BE49-F238E27FC236}">
                <a16:creationId xmlns:a16="http://schemas.microsoft.com/office/drawing/2014/main" id="{9A385840-331D-4D68-83FE-10C1E48C7053}"/>
              </a:ext>
            </a:extLst>
          </p:cNvPr>
          <p:cNvSpPr/>
          <p:nvPr/>
        </p:nvSpPr>
        <p:spPr>
          <a:xfrm>
            <a:off x="6868138" y="1426410"/>
            <a:ext cx="5040035" cy="4325538"/>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zh-CN" sz="3600" dirty="0">
                <a:solidFill>
                  <a:schemeClr val="tx1"/>
                </a:solidFill>
              </a:rPr>
              <a:t>Our practical algorithm</a:t>
            </a:r>
            <a:endParaRPr lang="en-US" sz="3600" dirty="0">
              <a:solidFill>
                <a:schemeClr val="tx1"/>
              </a:solidFill>
            </a:endParaRPr>
          </a:p>
        </p:txBody>
      </p:sp>
      <p:sp>
        <p:nvSpPr>
          <p:cNvPr id="21" name="Rectangle 20">
            <a:extLst>
              <a:ext uri="{FF2B5EF4-FFF2-40B4-BE49-F238E27FC236}">
                <a16:creationId xmlns:a16="http://schemas.microsoft.com/office/drawing/2014/main" id="{7D4FEA33-42D0-4218-A727-F9A267DAFAFE}"/>
              </a:ext>
            </a:extLst>
          </p:cNvPr>
          <p:cNvSpPr/>
          <p:nvPr/>
        </p:nvSpPr>
        <p:spPr>
          <a:xfrm>
            <a:off x="7227204" y="2707244"/>
            <a:ext cx="4401788" cy="1341998"/>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(Approximate</a:t>
            </a:r>
            <a:r>
              <a:rPr lang="en-US" sz="2800">
                <a:solidFill>
                  <a:schemeClr val="bg1"/>
                </a:solidFill>
              </a:rPr>
              <a:t>) per-flow </a:t>
            </a:r>
            <a:r>
              <a:rPr lang="en-US" sz="2800" dirty="0">
                <a:solidFill>
                  <a:schemeClr val="bg1"/>
                </a:solidFill>
              </a:rPr>
              <a:t>byte count of large flows</a:t>
            </a:r>
          </a:p>
        </p:txBody>
      </p:sp>
      <p:sp>
        <p:nvSpPr>
          <p:cNvPr id="22" name="Rectangle 21">
            <a:extLst>
              <a:ext uri="{FF2B5EF4-FFF2-40B4-BE49-F238E27FC236}">
                <a16:creationId xmlns:a16="http://schemas.microsoft.com/office/drawing/2014/main" id="{81C6BE03-ADB1-4949-AF9C-79192E296BE1}"/>
              </a:ext>
            </a:extLst>
          </p:cNvPr>
          <p:cNvSpPr/>
          <p:nvPr/>
        </p:nvSpPr>
        <p:spPr>
          <a:xfrm>
            <a:off x="7224704" y="4230242"/>
            <a:ext cx="4404289" cy="1341998"/>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(Approximate) aggregated byte count of small flows</a:t>
            </a:r>
          </a:p>
        </p:txBody>
      </p:sp>
      <p:sp>
        <p:nvSpPr>
          <p:cNvPr id="23" name="TextBox 22">
            <a:extLst>
              <a:ext uri="{FF2B5EF4-FFF2-40B4-BE49-F238E27FC236}">
                <a16:creationId xmlns:a16="http://schemas.microsoft.com/office/drawing/2014/main" id="{A49423E9-4B3F-44F9-B914-B50E0F2CBDFE}"/>
              </a:ext>
            </a:extLst>
          </p:cNvPr>
          <p:cNvSpPr txBox="1"/>
          <p:nvPr/>
        </p:nvSpPr>
        <p:spPr>
          <a:xfrm>
            <a:off x="7181439" y="5398005"/>
            <a:ext cx="1459861" cy="707886"/>
          </a:xfrm>
          <a:prstGeom prst="rect">
            <a:avLst/>
          </a:prstGeom>
          <a:noFill/>
        </p:spPr>
        <p:txBody>
          <a:bodyPr wrap="square" rtlCol="0">
            <a:spAutoFit/>
          </a:bodyPr>
          <a:lstStyle/>
          <a:p>
            <a:pPr algn="ctr"/>
            <a:r>
              <a:rPr lang="en-US" altLang="zh-CN" sz="4000" b="1" dirty="0">
                <a:solidFill>
                  <a:srgbClr val="FF0000"/>
                </a:solidFill>
              </a:rPr>
              <a:t>Easy</a:t>
            </a:r>
            <a:endParaRPr lang="zh-CN" altLang="en-US" sz="4000" b="1" dirty="0"/>
          </a:p>
        </p:txBody>
      </p:sp>
      <p:sp>
        <p:nvSpPr>
          <p:cNvPr id="24" name="TextBox 23">
            <a:extLst>
              <a:ext uri="{FF2B5EF4-FFF2-40B4-BE49-F238E27FC236}">
                <a16:creationId xmlns:a16="http://schemas.microsoft.com/office/drawing/2014/main" id="{1049DF9E-4F33-4E69-BE75-E81D4CA59243}"/>
              </a:ext>
            </a:extLst>
          </p:cNvPr>
          <p:cNvSpPr txBox="1"/>
          <p:nvPr/>
        </p:nvSpPr>
        <p:spPr>
          <a:xfrm>
            <a:off x="10073135" y="2132623"/>
            <a:ext cx="1459861" cy="707886"/>
          </a:xfrm>
          <a:prstGeom prst="rect">
            <a:avLst/>
          </a:prstGeom>
          <a:noFill/>
        </p:spPr>
        <p:txBody>
          <a:bodyPr wrap="square" rtlCol="0">
            <a:spAutoFit/>
          </a:bodyPr>
          <a:lstStyle/>
          <a:p>
            <a:pPr algn="ctr"/>
            <a:r>
              <a:rPr lang="en-US" altLang="zh-CN" sz="4000" b="1" dirty="0">
                <a:solidFill>
                  <a:srgbClr val="FF0000"/>
                </a:solidFill>
              </a:rPr>
              <a:t>How</a:t>
            </a:r>
            <a:endParaRPr lang="zh-CN" altLang="en-US" sz="4000" b="1" dirty="0"/>
          </a:p>
        </p:txBody>
      </p:sp>
      <p:sp>
        <p:nvSpPr>
          <p:cNvPr id="25" name="Left Brace 24">
            <a:extLst>
              <a:ext uri="{FF2B5EF4-FFF2-40B4-BE49-F238E27FC236}">
                <a16:creationId xmlns:a16="http://schemas.microsoft.com/office/drawing/2014/main" id="{C65684D9-D3FA-446D-9531-0F799F8C2946}"/>
              </a:ext>
            </a:extLst>
          </p:cNvPr>
          <p:cNvSpPr/>
          <p:nvPr/>
        </p:nvSpPr>
        <p:spPr bwMode="auto">
          <a:xfrm rot="5400000" flipV="1">
            <a:off x="7748413" y="5213005"/>
            <a:ext cx="136405" cy="1649368"/>
          </a:xfrm>
          <a:prstGeom prst="leftBrace">
            <a:avLst>
              <a:gd name="adj1" fmla="val 50641"/>
              <a:gd name="adj2" fmla="val 50000"/>
            </a:avLst>
          </a:prstGeom>
          <a:ln w="50800">
            <a:solidFill>
              <a:schemeClr val="tx1"/>
            </a:solidFill>
            <a:headEnd type="none" w="med" len="med"/>
            <a:tailEnd type="none" w="med" len="med"/>
          </a:ln>
          <a:extLst/>
        </p:spPr>
        <p:style>
          <a:lnRef idx="2">
            <a:schemeClr val="accent2"/>
          </a:lnRef>
          <a:fillRef idx="0">
            <a:schemeClr val="accent2"/>
          </a:fillRef>
          <a:effectRef idx="1">
            <a:schemeClr val="accent2"/>
          </a:effectRef>
          <a:fontRef idx="minor">
            <a:schemeClr val="tx1"/>
          </a:fontRef>
        </p:style>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sz="1600" dirty="0">
              <a:latin typeface="Arial" charset="0"/>
            </a:endParaRPr>
          </a:p>
        </p:txBody>
      </p:sp>
      <p:sp>
        <p:nvSpPr>
          <p:cNvPr id="26" name="TextBox 25">
            <a:extLst>
              <a:ext uri="{FF2B5EF4-FFF2-40B4-BE49-F238E27FC236}">
                <a16:creationId xmlns:a16="http://schemas.microsoft.com/office/drawing/2014/main" id="{0A1856E4-50CD-4D71-B3B0-056D62EF6CCF}"/>
              </a:ext>
            </a:extLst>
          </p:cNvPr>
          <p:cNvSpPr txBox="1"/>
          <p:nvPr/>
        </p:nvSpPr>
        <p:spPr>
          <a:xfrm>
            <a:off x="2292932" y="6207223"/>
            <a:ext cx="8031479"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Byte of small flows = total byte – byte of large flows </a:t>
            </a:r>
            <a:endParaRPr lang="zh-CN" altLang="en-US" sz="2400" dirty="0"/>
          </a:p>
        </p:txBody>
      </p:sp>
    </p:spTree>
    <p:extLst>
      <p:ext uri="{BB962C8B-B14F-4D97-AF65-F5344CB8AC3E}">
        <p14:creationId xmlns:p14="http://schemas.microsoft.com/office/powerpoint/2010/main" val="975569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20"/>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0" grpId="0" animBg="1"/>
      <p:bldP spid="20" grpId="0" animBg="1"/>
      <p:bldP spid="21" grpId="0" animBg="1"/>
      <p:bldP spid="22" grpId="0" animBg="1"/>
      <p:bldP spid="23" grpId="0"/>
      <p:bldP spid="24" grpId="0"/>
      <p:bldP spid="25" grpId="0" animBg="1"/>
      <p:bldP spid="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5AE1C-31D8-466D-B08D-43F912E26FFF}"/>
              </a:ext>
            </a:extLst>
          </p:cNvPr>
          <p:cNvSpPr>
            <a:spLocks noGrp="1"/>
          </p:cNvSpPr>
          <p:nvPr>
            <p:ph type="title"/>
          </p:nvPr>
        </p:nvSpPr>
        <p:spPr/>
        <p:txBody>
          <a:bodyPr/>
          <a:lstStyle/>
          <a:p>
            <a:r>
              <a:rPr lang="en-US" dirty="0"/>
              <a:t>Approximate Tracking of Large Flows</a:t>
            </a:r>
          </a:p>
        </p:txBody>
      </p:sp>
      <p:sp>
        <p:nvSpPr>
          <p:cNvPr id="3" name="Content Placeholder 2">
            <a:extLst>
              <a:ext uri="{FF2B5EF4-FFF2-40B4-BE49-F238E27FC236}">
                <a16:creationId xmlns:a16="http://schemas.microsoft.com/office/drawing/2014/main" id="{17349BD4-4F0F-43DE-AD9B-E2F48698E0B6}"/>
              </a:ext>
            </a:extLst>
          </p:cNvPr>
          <p:cNvSpPr>
            <a:spLocks noGrp="1"/>
          </p:cNvSpPr>
          <p:nvPr>
            <p:ph idx="1"/>
          </p:nvPr>
        </p:nvSpPr>
        <p:spPr>
          <a:xfrm>
            <a:off x="609600" y="1600201"/>
            <a:ext cx="10972800" cy="1400695"/>
          </a:xfrm>
        </p:spPr>
        <p:txBody>
          <a:bodyPr/>
          <a:lstStyle/>
          <a:p>
            <a:r>
              <a:rPr lang="en-US" dirty="0"/>
              <a:t>A small hash table</a:t>
            </a:r>
          </a:p>
          <a:p>
            <a:pPr lvl="1"/>
            <a:r>
              <a:rPr lang="en-US" dirty="0"/>
              <a:t>“Guess” and kick out </a:t>
            </a:r>
            <a:r>
              <a:rPr lang="en-US" altLang="zh-CN" dirty="0">
                <a:solidFill>
                  <a:srgbClr val="0070C0"/>
                </a:solidFill>
              </a:rPr>
              <a:t>potentially</a:t>
            </a:r>
            <a:r>
              <a:rPr lang="en-US" altLang="zh-CN" dirty="0"/>
              <a:t> </a:t>
            </a:r>
            <a:r>
              <a:rPr lang="en-US" dirty="0">
                <a:solidFill>
                  <a:srgbClr val="0070C0"/>
                </a:solidFill>
              </a:rPr>
              <a:t>small</a:t>
            </a:r>
            <a:r>
              <a:rPr lang="en-US" dirty="0"/>
              <a:t> flows when table is full</a:t>
            </a:r>
          </a:p>
          <a:p>
            <a:pPr lvl="1"/>
            <a:r>
              <a:rPr lang="en-US" dirty="0"/>
              <a:t>Each flow has three counters</a:t>
            </a:r>
          </a:p>
        </p:txBody>
      </p:sp>
      <p:sp>
        <p:nvSpPr>
          <p:cNvPr id="4" name="Slide Number Placeholder 3">
            <a:extLst>
              <a:ext uri="{FF2B5EF4-FFF2-40B4-BE49-F238E27FC236}">
                <a16:creationId xmlns:a16="http://schemas.microsoft.com/office/drawing/2014/main" id="{9FBC2AE5-B144-48C0-B5C2-036BD04A964F}"/>
              </a:ext>
            </a:extLst>
          </p:cNvPr>
          <p:cNvSpPr>
            <a:spLocks noGrp="1"/>
          </p:cNvSpPr>
          <p:nvPr>
            <p:ph type="sldNum" sz="quarter" idx="11"/>
          </p:nvPr>
        </p:nvSpPr>
        <p:spPr/>
        <p:txBody>
          <a:bodyPr/>
          <a:lstStyle/>
          <a:p>
            <a:pPr>
              <a:defRPr/>
            </a:pPr>
            <a:fld id="{3FFE790D-BCFB-4008-9260-CA63AEE325FD}" type="slidenum">
              <a:rPr lang="en-US" smtClean="0"/>
              <a:pPr>
                <a:defRPr/>
              </a:pPr>
              <a:t>12</a:t>
            </a:fld>
            <a:endParaRPr lang="en-US" dirty="0"/>
          </a:p>
        </p:txBody>
      </p:sp>
      <p:grpSp>
        <p:nvGrpSpPr>
          <p:cNvPr id="22" name="Group 21">
            <a:extLst>
              <a:ext uri="{FF2B5EF4-FFF2-40B4-BE49-F238E27FC236}">
                <a16:creationId xmlns:a16="http://schemas.microsoft.com/office/drawing/2014/main" id="{786BB0CA-961E-47AB-9BA7-031E3CC6A556}"/>
              </a:ext>
            </a:extLst>
          </p:cNvPr>
          <p:cNvGrpSpPr/>
          <p:nvPr/>
        </p:nvGrpSpPr>
        <p:grpSpPr>
          <a:xfrm>
            <a:off x="3089329" y="4109186"/>
            <a:ext cx="6168324" cy="2612290"/>
            <a:chOff x="3895508" y="5053271"/>
            <a:chExt cx="2653192" cy="1123629"/>
          </a:xfrm>
        </p:grpSpPr>
        <p:grpSp>
          <p:nvGrpSpPr>
            <p:cNvPr id="5" name="Group 4">
              <a:extLst>
                <a:ext uri="{FF2B5EF4-FFF2-40B4-BE49-F238E27FC236}">
                  <a16:creationId xmlns:a16="http://schemas.microsoft.com/office/drawing/2014/main" id="{65B7779C-3A71-45CD-97C2-F4A881C39FF0}"/>
                </a:ext>
              </a:extLst>
            </p:cNvPr>
            <p:cNvGrpSpPr/>
            <p:nvPr/>
          </p:nvGrpSpPr>
          <p:grpSpPr>
            <a:xfrm>
              <a:off x="3895508" y="5053271"/>
              <a:ext cx="1285792" cy="1123629"/>
              <a:chOff x="1322473" y="3070523"/>
              <a:chExt cx="1285792" cy="1123629"/>
            </a:xfrm>
          </p:grpSpPr>
          <p:sp>
            <p:nvSpPr>
              <p:cNvPr id="6" name="Rectangle 5">
                <a:extLst>
                  <a:ext uri="{FF2B5EF4-FFF2-40B4-BE49-F238E27FC236}">
                    <a16:creationId xmlns:a16="http://schemas.microsoft.com/office/drawing/2014/main" id="{2B263109-D24D-4112-B7CB-CD0FB5767EE5}"/>
                  </a:ext>
                </a:extLst>
              </p:cNvPr>
              <p:cNvSpPr/>
              <p:nvPr/>
            </p:nvSpPr>
            <p:spPr>
              <a:xfrm>
                <a:off x="1322473" y="3371909"/>
                <a:ext cx="574758"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Flow 1</a:t>
                </a:r>
              </a:p>
            </p:txBody>
          </p:sp>
          <p:sp>
            <p:nvSpPr>
              <p:cNvPr id="7" name="Rectangle 5">
                <a:extLst>
                  <a:ext uri="{FF2B5EF4-FFF2-40B4-BE49-F238E27FC236}">
                    <a16:creationId xmlns:a16="http://schemas.microsoft.com/office/drawing/2014/main" id="{B778FED6-6EC1-40A9-B252-988F0568E468}"/>
                  </a:ext>
                </a:extLst>
              </p:cNvPr>
              <p:cNvSpPr/>
              <p:nvPr/>
            </p:nvSpPr>
            <p:spPr>
              <a:xfrm>
                <a:off x="1897231" y="3371908"/>
                <a:ext cx="711034"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4</a:t>
                </a:r>
              </a:p>
            </p:txBody>
          </p:sp>
          <p:sp>
            <p:nvSpPr>
              <p:cNvPr id="8" name="Rectangle 5">
                <a:extLst>
                  <a:ext uri="{FF2B5EF4-FFF2-40B4-BE49-F238E27FC236}">
                    <a16:creationId xmlns:a16="http://schemas.microsoft.com/office/drawing/2014/main" id="{806B34AD-D1D2-439E-A6CA-C0A26653D77B}"/>
                  </a:ext>
                </a:extLst>
              </p:cNvPr>
              <p:cNvSpPr/>
              <p:nvPr/>
            </p:nvSpPr>
            <p:spPr>
              <a:xfrm>
                <a:off x="1322473" y="3645990"/>
                <a:ext cx="574758"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Flow 2</a:t>
                </a:r>
              </a:p>
            </p:txBody>
          </p:sp>
          <p:sp>
            <p:nvSpPr>
              <p:cNvPr id="9" name="Rectangle 5">
                <a:extLst>
                  <a:ext uri="{FF2B5EF4-FFF2-40B4-BE49-F238E27FC236}">
                    <a16:creationId xmlns:a16="http://schemas.microsoft.com/office/drawing/2014/main" id="{8D69A389-3402-4E56-B8C9-354923C3A0B8}"/>
                  </a:ext>
                </a:extLst>
              </p:cNvPr>
              <p:cNvSpPr/>
              <p:nvPr/>
            </p:nvSpPr>
            <p:spPr>
              <a:xfrm>
                <a:off x="1897231" y="3645989"/>
                <a:ext cx="711034"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1</a:t>
                </a:r>
              </a:p>
            </p:txBody>
          </p:sp>
          <p:sp>
            <p:nvSpPr>
              <p:cNvPr id="10" name="Rectangle 5">
                <a:extLst>
                  <a:ext uri="{FF2B5EF4-FFF2-40B4-BE49-F238E27FC236}">
                    <a16:creationId xmlns:a16="http://schemas.microsoft.com/office/drawing/2014/main" id="{0BB3A52A-436A-4067-AF12-0FBC7F927FE0}"/>
                  </a:ext>
                </a:extLst>
              </p:cNvPr>
              <p:cNvSpPr/>
              <p:nvPr/>
            </p:nvSpPr>
            <p:spPr>
              <a:xfrm>
                <a:off x="1322473" y="3920071"/>
                <a:ext cx="574758"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Flow 3</a:t>
                </a:r>
              </a:p>
            </p:txBody>
          </p:sp>
          <p:sp>
            <p:nvSpPr>
              <p:cNvPr id="11" name="Rectangle 5">
                <a:extLst>
                  <a:ext uri="{FF2B5EF4-FFF2-40B4-BE49-F238E27FC236}">
                    <a16:creationId xmlns:a16="http://schemas.microsoft.com/office/drawing/2014/main" id="{47D3C55E-6ABF-45EF-AFE3-6700A77548C0}"/>
                  </a:ext>
                </a:extLst>
              </p:cNvPr>
              <p:cNvSpPr/>
              <p:nvPr/>
            </p:nvSpPr>
            <p:spPr>
              <a:xfrm>
                <a:off x="1897231" y="3920071"/>
                <a:ext cx="711034"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2</a:t>
                </a:r>
              </a:p>
            </p:txBody>
          </p:sp>
          <p:sp>
            <p:nvSpPr>
              <p:cNvPr id="12" name="Rectangle 11">
                <a:extLst>
                  <a:ext uri="{FF2B5EF4-FFF2-40B4-BE49-F238E27FC236}">
                    <a16:creationId xmlns:a16="http://schemas.microsoft.com/office/drawing/2014/main" id="{2C21A697-5FE7-4AAE-98E0-362540F03339}"/>
                  </a:ext>
                </a:extLst>
              </p:cNvPr>
              <p:cNvSpPr/>
              <p:nvPr/>
            </p:nvSpPr>
            <p:spPr>
              <a:xfrm>
                <a:off x="1322473" y="3070524"/>
                <a:ext cx="574758"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Flow ID</a:t>
                </a:r>
              </a:p>
            </p:txBody>
          </p:sp>
          <p:sp>
            <p:nvSpPr>
              <p:cNvPr id="13" name="Rectangle 5">
                <a:extLst>
                  <a:ext uri="{FF2B5EF4-FFF2-40B4-BE49-F238E27FC236}">
                    <a16:creationId xmlns:a16="http://schemas.microsoft.com/office/drawing/2014/main" id="{7F9457E0-9588-4A88-AE3E-CACC35106880}"/>
                  </a:ext>
                </a:extLst>
              </p:cNvPr>
              <p:cNvSpPr/>
              <p:nvPr/>
            </p:nvSpPr>
            <p:spPr>
              <a:xfrm>
                <a:off x="1897231" y="3070523"/>
                <a:ext cx="711034"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Counter 1</a:t>
                </a:r>
              </a:p>
            </p:txBody>
          </p:sp>
        </p:grpSp>
        <p:sp>
          <p:nvSpPr>
            <p:cNvPr id="14" name="Rectangle 5">
              <a:extLst>
                <a:ext uri="{FF2B5EF4-FFF2-40B4-BE49-F238E27FC236}">
                  <a16:creationId xmlns:a16="http://schemas.microsoft.com/office/drawing/2014/main" id="{086FF35F-40A0-4280-B1EC-6FFF4F54BB3C}"/>
                </a:ext>
              </a:extLst>
            </p:cNvPr>
            <p:cNvSpPr/>
            <p:nvPr/>
          </p:nvSpPr>
          <p:spPr>
            <a:xfrm>
              <a:off x="5179711" y="5354656"/>
              <a:ext cx="711034" cy="301383"/>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0</a:t>
              </a:r>
            </a:p>
          </p:txBody>
        </p:sp>
        <p:sp>
          <p:nvSpPr>
            <p:cNvPr id="15" name="Rectangle 5">
              <a:extLst>
                <a:ext uri="{FF2B5EF4-FFF2-40B4-BE49-F238E27FC236}">
                  <a16:creationId xmlns:a16="http://schemas.microsoft.com/office/drawing/2014/main" id="{15DFA842-B050-46AA-B1A3-34918418C8A5}"/>
                </a:ext>
              </a:extLst>
            </p:cNvPr>
            <p:cNvSpPr/>
            <p:nvPr/>
          </p:nvSpPr>
          <p:spPr>
            <a:xfrm>
              <a:off x="5179711" y="5656039"/>
              <a:ext cx="711034" cy="246778"/>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0</a:t>
              </a:r>
            </a:p>
          </p:txBody>
        </p:sp>
        <p:sp>
          <p:nvSpPr>
            <p:cNvPr id="16" name="Rectangle 5">
              <a:extLst>
                <a:ext uri="{FF2B5EF4-FFF2-40B4-BE49-F238E27FC236}">
                  <a16:creationId xmlns:a16="http://schemas.microsoft.com/office/drawing/2014/main" id="{09EBAF4A-2A59-43F6-9BC8-9A358EA44DDA}"/>
                </a:ext>
              </a:extLst>
            </p:cNvPr>
            <p:cNvSpPr/>
            <p:nvPr/>
          </p:nvSpPr>
          <p:spPr>
            <a:xfrm>
              <a:off x="5179711" y="5902819"/>
              <a:ext cx="711034"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0</a:t>
              </a:r>
            </a:p>
          </p:txBody>
        </p:sp>
        <p:sp>
          <p:nvSpPr>
            <p:cNvPr id="17" name="Rectangle 5">
              <a:extLst>
                <a:ext uri="{FF2B5EF4-FFF2-40B4-BE49-F238E27FC236}">
                  <a16:creationId xmlns:a16="http://schemas.microsoft.com/office/drawing/2014/main" id="{7B9CB415-BD5C-4A86-ABEA-3A9FC1A98594}"/>
                </a:ext>
              </a:extLst>
            </p:cNvPr>
            <p:cNvSpPr/>
            <p:nvPr/>
          </p:nvSpPr>
          <p:spPr>
            <a:xfrm>
              <a:off x="5179711" y="5053271"/>
              <a:ext cx="711034" cy="274080"/>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Counter 2</a:t>
              </a:r>
            </a:p>
          </p:txBody>
        </p:sp>
        <p:sp>
          <p:nvSpPr>
            <p:cNvPr id="18" name="Rectangle 5">
              <a:extLst>
                <a:ext uri="{FF2B5EF4-FFF2-40B4-BE49-F238E27FC236}">
                  <a16:creationId xmlns:a16="http://schemas.microsoft.com/office/drawing/2014/main" id="{6CE0625C-3466-4FE3-9E1F-3F9083715040}"/>
                </a:ext>
              </a:extLst>
            </p:cNvPr>
            <p:cNvSpPr/>
            <p:nvPr/>
          </p:nvSpPr>
          <p:spPr>
            <a:xfrm>
              <a:off x="5890745" y="5354656"/>
              <a:ext cx="657955" cy="301383"/>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1</a:t>
              </a:r>
            </a:p>
          </p:txBody>
        </p:sp>
        <p:sp>
          <p:nvSpPr>
            <p:cNvPr id="19" name="Rectangle 5">
              <a:extLst>
                <a:ext uri="{FF2B5EF4-FFF2-40B4-BE49-F238E27FC236}">
                  <a16:creationId xmlns:a16="http://schemas.microsoft.com/office/drawing/2014/main" id="{69FB4BA4-D8CC-4A70-A754-4523E2B9CBD0}"/>
                </a:ext>
              </a:extLst>
            </p:cNvPr>
            <p:cNvSpPr/>
            <p:nvPr/>
          </p:nvSpPr>
          <p:spPr>
            <a:xfrm>
              <a:off x="5890745" y="5656039"/>
              <a:ext cx="657955" cy="246778"/>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1</a:t>
              </a:r>
            </a:p>
          </p:txBody>
        </p:sp>
        <p:sp>
          <p:nvSpPr>
            <p:cNvPr id="20" name="Rectangle 5">
              <a:extLst>
                <a:ext uri="{FF2B5EF4-FFF2-40B4-BE49-F238E27FC236}">
                  <a16:creationId xmlns:a16="http://schemas.microsoft.com/office/drawing/2014/main" id="{C94ED333-A867-4AE0-AF27-2F9E2E4BA8EC}"/>
                </a:ext>
              </a:extLst>
            </p:cNvPr>
            <p:cNvSpPr/>
            <p:nvPr/>
          </p:nvSpPr>
          <p:spPr>
            <a:xfrm>
              <a:off x="5890745" y="5902819"/>
              <a:ext cx="657955"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1</a:t>
              </a:r>
            </a:p>
          </p:txBody>
        </p:sp>
        <p:sp>
          <p:nvSpPr>
            <p:cNvPr id="21" name="Rectangle 5">
              <a:extLst>
                <a:ext uri="{FF2B5EF4-FFF2-40B4-BE49-F238E27FC236}">
                  <a16:creationId xmlns:a16="http://schemas.microsoft.com/office/drawing/2014/main" id="{E6C5D8CB-E40D-441B-B47C-55431ABCDD3A}"/>
                </a:ext>
              </a:extLst>
            </p:cNvPr>
            <p:cNvSpPr/>
            <p:nvPr/>
          </p:nvSpPr>
          <p:spPr>
            <a:xfrm>
              <a:off x="5890745" y="5053271"/>
              <a:ext cx="657955" cy="274080"/>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2400" dirty="0">
                  <a:solidFill>
                    <a:schemeClr val="bg1"/>
                  </a:solidFill>
                </a:rPr>
                <a:t>Counter 3</a:t>
              </a:r>
            </a:p>
          </p:txBody>
        </p:sp>
      </p:grpSp>
      <p:sp>
        <p:nvSpPr>
          <p:cNvPr id="23" name="TextBox 22">
            <a:extLst>
              <a:ext uri="{FF2B5EF4-FFF2-40B4-BE49-F238E27FC236}">
                <a16:creationId xmlns:a16="http://schemas.microsoft.com/office/drawing/2014/main" id="{821E6E73-EE00-45CE-B2E9-FCD501F0764E}"/>
              </a:ext>
            </a:extLst>
          </p:cNvPr>
          <p:cNvSpPr txBox="1"/>
          <p:nvPr/>
        </p:nvSpPr>
        <p:spPr>
          <a:xfrm>
            <a:off x="4112505" y="3253079"/>
            <a:ext cx="1859306"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Byte count</a:t>
            </a:r>
            <a:endParaRPr lang="zh-CN" altLang="en-US" sz="2400" dirty="0"/>
          </a:p>
        </p:txBody>
      </p:sp>
      <p:sp>
        <p:nvSpPr>
          <p:cNvPr id="24" name="TextBox 23">
            <a:extLst>
              <a:ext uri="{FF2B5EF4-FFF2-40B4-BE49-F238E27FC236}">
                <a16:creationId xmlns:a16="http://schemas.microsoft.com/office/drawing/2014/main" id="{0F12E59A-0919-4B3A-B817-7978CCF26F0C}"/>
              </a:ext>
            </a:extLst>
          </p:cNvPr>
          <p:cNvSpPr txBox="1"/>
          <p:nvPr/>
        </p:nvSpPr>
        <p:spPr>
          <a:xfrm>
            <a:off x="6276842" y="2828440"/>
            <a:ext cx="328919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Estimated errors due to flow kick-outs</a:t>
            </a:r>
            <a:endParaRPr lang="zh-CN" altLang="en-US" sz="2400" dirty="0"/>
          </a:p>
        </p:txBody>
      </p:sp>
      <p:sp>
        <p:nvSpPr>
          <p:cNvPr id="45" name="Left Brace 44">
            <a:extLst>
              <a:ext uri="{FF2B5EF4-FFF2-40B4-BE49-F238E27FC236}">
                <a16:creationId xmlns:a16="http://schemas.microsoft.com/office/drawing/2014/main" id="{4A8167D3-EDA7-4947-AF81-E1AB6EFC7B78}"/>
              </a:ext>
            </a:extLst>
          </p:cNvPr>
          <p:cNvSpPr/>
          <p:nvPr/>
        </p:nvSpPr>
        <p:spPr bwMode="auto">
          <a:xfrm rot="5400000">
            <a:off x="7450318" y="2315793"/>
            <a:ext cx="431950" cy="3182720"/>
          </a:xfrm>
          <a:prstGeom prst="leftBrace">
            <a:avLst>
              <a:gd name="adj1" fmla="val 50641"/>
              <a:gd name="adj2" fmla="val 50000"/>
            </a:avLst>
          </a:prstGeom>
          <a:ln w="50800">
            <a:solidFill>
              <a:schemeClr val="tx1"/>
            </a:solidFill>
            <a:headEnd type="none" w="med" len="med"/>
            <a:tailEnd type="none" w="med" len="med"/>
          </a:ln>
          <a:extLst/>
        </p:spPr>
        <p:style>
          <a:lnRef idx="2">
            <a:schemeClr val="accent2"/>
          </a:lnRef>
          <a:fillRef idx="0">
            <a:schemeClr val="accent2"/>
          </a:fillRef>
          <a:effectRef idx="1">
            <a:schemeClr val="accent2"/>
          </a:effectRef>
          <a:fontRef idx="minor">
            <a:schemeClr val="tx1"/>
          </a:fontRef>
        </p:style>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sz="1600" dirty="0">
              <a:latin typeface="Arial" charset="0"/>
            </a:endParaRPr>
          </a:p>
        </p:txBody>
      </p:sp>
      <p:sp>
        <p:nvSpPr>
          <p:cNvPr id="46" name="Left Brace 45">
            <a:extLst>
              <a:ext uri="{FF2B5EF4-FFF2-40B4-BE49-F238E27FC236}">
                <a16:creationId xmlns:a16="http://schemas.microsoft.com/office/drawing/2014/main" id="{B1A2C7ED-20B2-454D-92D8-D16F65C74F66}"/>
              </a:ext>
            </a:extLst>
          </p:cNvPr>
          <p:cNvSpPr/>
          <p:nvPr/>
        </p:nvSpPr>
        <p:spPr bwMode="auto">
          <a:xfrm rot="5400000" flipV="1">
            <a:off x="5034275" y="3080455"/>
            <a:ext cx="431950" cy="1649368"/>
          </a:xfrm>
          <a:prstGeom prst="leftBrace">
            <a:avLst>
              <a:gd name="adj1" fmla="val 50641"/>
              <a:gd name="adj2" fmla="val 50000"/>
            </a:avLst>
          </a:prstGeom>
          <a:ln w="50800">
            <a:solidFill>
              <a:schemeClr val="tx1"/>
            </a:solidFill>
            <a:headEnd type="none" w="med" len="med"/>
            <a:tailEnd type="none" w="med" len="med"/>
          </a:ln>
          <a:extLst/>
        </p:spPr>
        <p:style>
          <a:lnRef idx="2">
            <a:schemeClr val="accent2"/>
          </a:lnRef>
          <a:fillRef idx="0">
            <a:schemeClr val="accent2"/>
          </a:fillRef>
          <a:effectRef idx="1">
            <a:schemeClr val="accent2"/>
          </a:effectRef>
          <a:fontRef idx="minor">
            <a:schemeClr val="tx1"/>
          </a:fontRef>
        </p:style>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sz="1600" dirty="0">
              <a:latin typeface="Arial" charset="0"/>
            </a:endParaRPr>
          </a:p>
        </p:txBody>
      </p:sp>
    </p:spTree>
    <p:extLst>
      <p:ext uri="{BB962C8B-B14F-4D97-AF65-F5344CB8AC3E}">
        <p14:creationId xmlns:p14="http://schemas.microsoft.com/office/powerpoint/2010/main" val="1625723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67C7E-E11D-420B-800F-CCE0328FBC82}"/>
              </a:ext>
            </a:extLst>
          </p:cNvPr>
          <p:cNvSpPr>
            <a:spLocks noGrp="1"/>
          </p:cNvSpPr>
          <p:nvPr>
            <p:ph type="title"/>
          </p:nvPr>
        </p:nvSpPr>
        <p:spPr/>
        <p:txBody>
          <a:bodyPr/>
          <a:lstStyle/>
          <a:p>
            <a:r>
              <a:rPr lang="en-US" dirty="0"/>
              <a:t>Performance and Accuracy</a:t>
            </a:r>
          </a:p>
        </p:txBody>
      </p:sp>
      <p:sp>
        <p:nvSpPr>
          <p:cNvPr id="3" name="Content Placeholder 2">
            <a:extLst>
              <a:ext uri="{FF2B5EF4-FFF2-40B4-BE49-F238E27FC236}">
                <a16:creationId xmlns:a16="http://schemas.microsoft.com/office/drawing/2014/main" id="{AD9D2271-9FCB-45F9-9FDC-3DCD1442ABA0}"/>
              </a:ext>
            </a:extLst>
          </p:cNvPr>
          <p:cNvSpPr>
            <a:spLocks noGrp="1"/>
          </p:cNvSpPr>
          <p:nvPr>
            <p:ph idx="1"/>
          </p:nvPr>
        </p:nvSpPr>
        <p:spPr>
          <a:xfrm>
            <a:off x="609600" y="1600201"/>
            <a:ext cx="10972800" cy="2057399"/>
          </a:xfrm>
        </p:spPr>
        <p:txBody>
          <a:bodyPr/>
          <a:lstStyle/>
          <a:p>
            <a:r>
              <a:rPr lang="en-US" sz="2400" dirty="0"/>
              <a:t>Theoretical analysis shows:</a:t>
            </a:r>
          </a:p>
          <a:p>
            <a:pPr lvl="1"/>
            <a:r>
              <a:rPr lang="en-US" sz="2000" dirty="0"/>
              <a:t>All large flows are tracked</a:t>
            </a:r>
          </a:p>
          <a:p>
            <a:pPr lvl="1"/>
            <a:r>
              <a:rPr lang="en-US" sz="2000" dirty="0"/>
              <a:t>Amortized O(1) processing time per packet</a:t>
            </a:r>
          </a:p>
          <a:p>
            <a:pPr lvl="1"/>
            <a:r>
              <a:rPr lang="en-US" sz="2000" dirty="0"/>
              <a:t>Bounded errors</a:t>
            </a:r>
          </a:p>
          <a:p>
            <a:r>
              <a:rPr lang="en-US" sz="2400" dirty="0"/>
              <a:t>Compared to </a:t>
            </a:r>
            <a:r>
              <a:rPr lang="en-US" sz="2400" dirty="0" err="1"/>
              <a:t>Misra</a:t>
            </a:r>
            <a:r>
              <a:rPr lang="en-US" sz="2400" dirty="0"/>
              <a:t> </a:t>
            </a:r>
            <a:r>
              <a:rPr lang="en-US" sz="2400" dirty="0" err="1"/>
              <a:t>Gries</a:t>
            </a:r>
            <a:r>
              <a:rPr lang="en-US" sz="2400" dirty="0"/>
              <a:t> top-k algorithm</a:t>
            </a:r>
          </a:p>
        </p:txBody>
      </p:sp>
      <p:sp>
        <p:nvSpPr>
          <p:cNvPr id="4" name="Slide Number Placeholder 3">
            <a:extLst>
              <a:ext uri="{FF2B5EF4-FFF2-40B4-BE49-F238E27FC236}">
                <a16:creationId xmlns:a16="http://schemas.microsoft.com/office/drawing/2014/main" id="{A813332C-B9F3-452B-823C-C5830D99CDB1}"/>
              </a:ext>
            </a:extLst>
          </p:cNvPr>
          <p:cNvSpPr>
            <a:spLocks noGrp="1"/>
          </p:cNvSpPr>
          <p:nvPr>
            <p:ph type="sldNum" sz="quarter" idx="11"/>
          </p:nvPr>
        </p:nvSpPr>
        <p:spPr/>
        <p:txBody>
          <a:bodyPr/>
          <a:lstStyle/>
          <a:p>
            <a:pPr>
              <a:defRPr/>
            </a:pPr>
            <a:fld id="{3FFE790D-BCFB-4008-9260-CA63AEE325FD}" type="slidenum">
              <a:rPr lang="en-US" smtClean="0"/>
              <a:pPr>
                <a:defRPr/>
              </a:pPr>
              <a:t>13</a:t>
            </a:fld>
            <a:endParaRPr lang="en-US" dirty="0"/>
          </a:p>
        </p:txBody>
      </p:sp>
      <p:pic>
        <p:nvPicPr>
          <p:cNvPr id="5" name="Picture 4">
            <a:extLst>
              <a:ext uri="{FF2B5EF4-FFF2-40B4-BE49-F238E27FC236}">
                <a16:creationId xmlns:a16="http://schemas.microsoft.com/office/drawing/2014/main" id="{7E189900-62E3-4442-9016-8CC965DF534A}"/>
              </a:ext>
            </a:extLst>
          </p:cNvPr>
          <p:cNvPicPr>
            <a:picLocks noChangeAspect="1"/>
          </p:cNvPicPr>
          <p:nvPr/>
        </p:nvPicPr>
        <p:blipFill>
          <a:blip r:embed="rId3"/>
          <a:stretch>
            <a:fillRect/>
          </a:stretch>
        </p:blipFill>
        <p:spPr>
          <a:xfrm>
            <a:off x="1601612" y="3793772"/>
            <a:ext cx="8988775" cy="2927704"/>
          </a:xfrm>
          <a:prstGeom prst="rect">
            <a:avLst/>
          </a:prstGeom>
        </p:spPr>
      </p:pic>
    </p:spTree>
    <p:extLst>
      <p:ext uri="{BB962C8B-B14F-4D97-AF65-F5344CB8AC3E}">
        <p14:creationId xmlns:p14="http://schemas.microsoft.com/office/powerpoint/2010/main" val="926691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E898D-466C-4F63-A964-90DFE60BD368}"/>
              </a:ext>
            </a:extLst>
          </p:cNvPr>
          <p:cNvSpPr>
            <a:spLocks noGrp="1"/>
          </p:cNvSpPr>
          <p:nvPr>
            <p:ph type="title"/>
          </p:nvPr>
        </p:nvSpPr>
        <p:spPr/>
        <p:txBody>
          <a:bodyPr/>
          <a:lstStyle/>
          <a:p>
            <a:r>
              <a:rPr lang="en-US" dirty="0"/>
              <a:t>Key Questions</a:t>
            </a:r>
          </a:p>
        </p:txBody>
      </p:sp>
      <p:sp>
        <p:nvSpPr>
          <p:cNvPr id="3" name="Content Placeholder 2">
            <a:extLst>
              <a:ext uri="{FF2B5EF4-FFF2-40B4-BE49-F238E27FC236}">
                <a16:creationId xmlns:a16="http://schemas.microsoft.com/office/drawing/2014/main" id="{6EC2923D-2E75-4D06-A00B-3A550AACECB2}"/>
              </a:ext>
            </a:extLst>
          </p:cNvPr>
          <p:cNvSpPr>
            <a:spLocks noGrp="1"/>
          </p:cNvSpPr>
          <p:nvPr>
            <p:ph idx="1"/>
          </p:nvPr>
        </p:nvSpPr>
        <p:spPr/>
        <p:txBody>
          <a:bodyPr/>
          <a:lstStyle/>
          <a:p>
            <a:r>
              <a:rPr lang="en-US" dirty="0"/>
              <a:t>Data plane: how to design a fast path algorithm?</a:t>
            </a:r>
          </a:p>
          <a:p>
            <a:endParaRPr lang="en-US" dirty="0"/>
          </a:p>
          <a:p>
            <a:r>
              <a:rPr lang="en-US" dirty="0">
                <a:solidFill>
                  <a:srgbClr val="FF0000"/>
                </a:solidFill>
              </a:rPr>
              <a:t>Control plane: how to merge the normal path and fast path?</a:t>
            </a:r>
          </a:p>
        </p:txBody>
      </p:sp>
      <p:sp>
        <p:nvSpPr>
          <p:cNvPr id="4" name="Slide Number Placeholder 3">
            <a:extLst>
              <a:ext uri="{FF2B5EF4-FFF2-40B4-BE49-F238E27FC236}">
                <a16:creationId xmlns:a16="http://schemas.microsoft.com/office/drawing/2014/main" id="{E3B322B5-6AB7-4BB4-B9CA-4E04337E8A12}"/>
              </a:ext>
            </a:extLst>
          </p:cNvPr>
          <p:cNvSpPr>
            <a:spLocks noGrp="1"/>
          </p:cNvSpPr>
          <p:nvPr>
            <p:ph type="sldNum" sz="quarter" idx="11"/>
          </p:nvPr>
        </p:nvSpPr>
        <p:spPr/>
        <p:txBody>
          <a:bodyPr/>
          <a:lstStyle/>
          <a:p>
            <a:pPr>
              <a:defRPr/>
            </a:pPr>
            <a:fld id="{3FFE790D-BCFB-4008-9260-CA63AEE325FD}" type="slidenum">
              <a:rPr lang="en-US" smtClean="0"/>
              <a:pPr>
                <a:defRPr/>
              </a:pPr>
              <a:t>14</a:t>
            </a:fld>
            <a:endParaRPr lang="en-US" dirty="0"/>
          </a:p>
        </p:txBody>
      </p:sp>
    </p:spTree>
    <p:extLst>
      <p:ext uri="{BB962C8B-B14F-4D97-AF65-F5344CB8AC3E}">
        <p14:creationId xmlns:p14="http://schemas.microsoft.com/office/powerpoint/2010/main" val="2935472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842AD-48C4-4A23-ACA2-E5766EC7B9C8}"/>
              </a:ext>
            </a:extLst>
          </p:cNvPr>
          <p:cNvSpPr>
            <a:spLocks noGrp="1"/>
          </p:cNvSpPr>
          <p:nvPr>
            <p:ph type="title"/>
          </p:nvPr>
        </p:nvSpPr>
        <p:spPr/>
        <p:txBody>
          <a:bodyPr/>
          <a:lstStyle/>
          <a:p>
            <a:r>
              <a:rPr lang="en-US" dirty="0"/>
              <a:t>Control Plane: Challenge</a:t>
            </a:r>
          </a:p>
        </p:txBody>
      </p:sp>
      <p:sp>
        <p:nvSpPr>
          <p:cNvPr id="3" name="Content Placeholder 2">
            <a:extLst>
              <a:ext uri="{FF2B5EF4-FFF2-40B4-BE49-F238E27FC236}">
                <a16:creationId xmlns:a16="http://schemas.microsoft.com/office/drawing/2014/main" id="{8FEE1B39-3064-4A99-85E0-7CBA41DAE4D3}"/>
              </a:ext>
            </a:extLst>
          </p:cNvPr>
          <p:cNvSpPr>
            <a:spLocks noGrp="1"/>
          </p:cNvSpPr>
          <p:nvPr>
            <p:ph idx="1"/>
          </p:nvPr>
        </p:nvSpPr>
        <p:spPr>
          <a:xfrm>
            <a:off x="609600" y="1600202"/>
            <a:ext cx="10972800" cy="1003514"/>
          </a:xfrm>
        </p:spPr>
        <p:txBody>
          <a:bodyPr/>
          <a:lstStyle/>
          <a:p>
            <a:r>
              <a:rPr lang="en-US" dirty="0"/>
              <a:t>Input insufficient to form network-wide sketches</a:t>
            </a:r>
          </a:p>
        </p:txBody>
      </p:sp>
      <p:sp>
        <p:nvSpPr>
          <p:cNvPr id="4" name="Slide Number Placeholder 3">
            <a:extLst>
              <a:ext uri="{FF2B5EF4-FFF2-40B4-BE49-F238E27FC236}">
                <a16:creationId xmlns:a16="http://schemas.microsoft.com/office/drawing/2014/main" id="{C1DF559C-979F-454D-9C1A-E871E823F855}"/>
              </a:ext>
            </a:extLst>
          </p:cNvPr>
          <p:cNvSpPr>
            <a:spLocks noGrp="1"/>
          </p:cNvSpPr>
          <p:nvPr>
            <p:ph type="sldNum" sz="quarter" idx="11"/>
          </p:nvPr>
        </p:nvSpPr>
        <p:spPr/>
        <p:txBody>
          <a:bodyPr/>
          <a:lstStyle/>
          <a:p>
            <a:pPr>
              <a:defRPr/>
            </a:pPr>
            <a:fld id="{3FFE790D-BCFB-4008-9260-CA63AEE325FD}" type="slidenum">
              <a:rPr lang="en-US" smtClean="0"/>
              <a:pPr>
                <a:defRPr/>
              </a:pPr>
              <a:t>15</a:t>
            </a:fld>
            <a:endParaRPr lang="en-US" dirty="0"/>
          </a:p>
        </p:txBody>
      </p:sp>
      <p:grpSp>
        <p:nvGrpSpPr>
          <p:cNvPr id="8" name="Group 7">
            <a:extLst>
              <a:ext uri="{FF2B5EF4-FFF2-40B4-BE49-F238E27FC236}">
                <a16:creationId xmlns:a16="http://schemas.microsoft.com/office/drawing/2014/main" id="{86DB28F4-287A-414B-B2C6-2FA35C6661D2}"/>
              </a:ext>
            </a:extLst>
          </p:cNvPr>
          <p:cNvGrpSpPr/>
          <p:nvPr/>
        </p:nvGrpSpPr>
        <p:grpSpPr>
          <a:xfrm rot="5400000">
            <a:off x="637770" y="3810913"/>
            <a:ext cx="339599" cy="581573"/>
            <a:chOff x="3200804" y="4605051"/>
            <a:chExt cx="457200" cy="782967"/>
          </a:xfrm>
        </p:grpSpPr>
        <p:sp>
          <p:nvSpPr>
            <p:cNvPr id="9" name="Rectangle 8">
              <a:extLst>
                <a:ext uri="{FF2B5EF4-FFF2-40B4-BE49-F238E27FC236}">
                  <a16:creationId xmlns:a16="http://schemas.microsoft.com/office/drawing/2014/main" id="{FDEC6B2A-BD08-4386-8E55-75D3548EF5B8}"/>
                </a:ext>
              </a:extLst>
            </p:cNvPr>
            <p:cNvSpPr/>
            <p:nvPr/>
          </p:nvSpPr>
          <p:spPr>
            <a:xfrm>
              <a:off x="3200804" y="4930818"/>
              <a:ext cx="457200" cy="4572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10" name="Straight Arrow Connector 9">
              <a:extLst>
                <a:ext uri="{FF2B5EF4-FFF2-40B4-BE49-F238E27FC236}">
                  <a16:creationId xmlns:a16="http://schemas.microsoft.com/office/drawing/2014/main" id="{9577AD1D-DAC5-4AD0-A253-F45771FD6856}"/>
                </a:ext>
              </a:extLst>
            </p:cNvPr>
            <p:cNvCxnSpPr>
              <a:stCxn id="9" idx="0"/>
            </p:cNvCxnSpPr>
            <p:nvPr/>
          </p:nvCxnSpPr>
          <p:spPr>
            <a:xfrm flipH="1" flipV="1">
              <a:off x="3426246" y="4605051"/>
              <a:ext cx="3158" cy="32576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207EE267-A9F9-4367-9010-F0F1ADCFA481}"/>
              </a:ext>
            </a:extLst>
          </p:cNvPr>
          <p:cNvGrpSpPr/>
          <p:nvPr/>
        </p:nvGrpSpPr>
        <p:grpSpPr>
          <a:xfrm rot="5400000">
            <a:off x="637770" y="3181050"/>
            <a:ext cx="339599" cy="581573"/>
            <a:chOff x="3200804" y="4605051"/>
            <a:chExt cx="457200" cy="782967"/>
          </a:xfrm>
        </p:grpSpPr>
        <p:sp>
          <p:nvSpPr>
            <p:cNvPr id="6" name="Rectangle 5">
              <a:extLst>
                <a:ext uri="{FF2B5EF4-FFF2-40B4-BE49-F238E27FC236}">
                  <a16:creationId xmlns:a16="http://schemas.microsoft.com/office/drawing/2014/main" id="{EFC30843-0996-414A-A43F-20083463022D}"/>
                </a:ext>
              </a:extLst>
            </p:cNvPr>
            <p:cNvSpPr/>
            <p:nvPr/>
          </p:nvSpPr>
          <p:spPr>
            <a:xfrm>
              <a:off x="3200804" y="4930818"/>
              <a:ext cx="457200" cy="4572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7" name="Straight Arrow Connector 6">
              <a:extLst>
                <a:ext uri="{FF2B5EF4-FFF2-40B4-BE49-F238E27FC236}">
                  <a16:creationId xmlns:a16="http://schemas.microsoft.com/office/drawing/2014/main" id="{925B61F9-7015-411C-A13A-E6F2C6696701}"/>
                </a:ext>
              </a:extLst>
            </p:cNvPr>
            <p:cNvCxnSpPr>
              <a:stCxn id="6" idx="0"/>
            </p:cNvCxnSpPr>
            <p:nvPr/>
          </p:nvCxnSpPr>
          <p:spPr>
            <a:xfrm flipH="1" flipV="1">
              <a:off x="3426246" y="4605051"/>
              <a:ext cx="3158" cy="32576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51033BF0-53D7-436D-971F-1BCADD5116AC}"/>
              </a:ext>
            </a:extLst>
          </p:cNvPr>
          <p:cNvGrpSpPr/>
          <p:nvPr/>
        </p:nvGrpSpPr>
        <p:grpSpPr>
          <a:xfrm>
            <a:off x="1176230" y="2275967"/>
            <a:ext cx="3307770" cy="1478425"/>
            <a:chOff x="2393486" y="2602634"/>
            <a:chExt cx="2979539" cy="1478425"/>
          </a:xfrm>
        </p:grpSpPr>
        <p:sp>
          <p:nvSpPr>
            <p:cNvPr id="11" name="Rectangle 10">
              <a:extLst>
                <a:ext uri="{FF2B5EF4-FFF2-40B4-BE49-F238E27FC236}">
                  <a16:creationId xmlns:a16="http://schemas.microsoft.com/office/drawing/2014/main" id="{F9253605-801B-4456-8D43-A2D2DEFA4028}"/>
                </a:ext>
              </a:extLst>
            </p:cNvPr>
            <p:cNvSpPr/>
            <p:nvPr/>
          </p:nvSpPr>
          <p:spPr>
            <a:xfrm>
              <a:off x="2393486" y="2602634"/>
              <a:ext cx="2979539" cy="147842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altLang="zh-CN" sz="2400" dirty="0">
                  <a:solidFill>
                    <a:schemeClr val="bg1"/>
                  </a:solidFill>
                </a:rPr>
                <a:t>Global normal path</a:t>
              </a:r>
              <a:endParaRPr lang="en-US" sz="2400" dirty="0">
                <a:solidFill>
                  <a:schemeClr val="bg1"/>
                </a:solidFill>
              </a:endParaRPr>
            </a:p>
          </p:txBody>
        </p:sp>
        <p:grpSp>
          <p:nvGrpSpPr>
            <p:cNvPr id="12" name="Group 11">
              <a:extLst>
                <a:ext uri="{FF2B5EF4-FFF2-40B4-BE49-F238E27FC236}">
                  <a16:creationId xmlns:a16="http://schemas.microsoft.com/office/drawing/2014/main" id="{DE852856-4173-493D-A6C8-E8B121EE3503}"/>
                </a:ext>
              </a:extLst>
            </p:cNvPr>
            <p:cNvGrpSpPr/>
            <p:nvPr/>
          </p:nvGrpSpPr>
          <p:grpSpPr>
            <a:xfrm>
              <a:off x="3486157" y="3053759"/>
              <a:ext cx="794195" cy="909423"/>
              <a:chOff x="3605281" y="2121667"/>
              <a:chExt cx="1570389" cy="1672277"/>
            </a:xfrm>
          </p:grpSpPr>
          <p:grpSp>
            <p:nvGrpSpPr>
              <p:cNvPr id="13" name="组合 162">
                <a:extLst>
                  <a:ext uri="{FF2B5EF4-FFF2-40B4-BE49-F238E27FC236}">
                    <a16:creationId xmlns:a16="http://schemas.microsoft.com/office/drawing/2014/main" id="{BDD6FDF1-22A3-4A14-8D05-149589D3B9D0}"/>
                  </a:ext>
                </a:extLst>
              </p:cNvPr>
              <p:cNvGrpSpPr/>
              <p:nvPr/>
            </p:nvGrpSpPr>
            <p:grpSpPr>
              <a:xfrm>
                <a:off x="3605281" y="2529284"/>
                <a:ext cx="1570389" cy="422740"/>
                <a:chOff x="5706172" y="3071810"/>
                <a:chExt cx="2146286" cy="577766"/>
              </a:xfrm>
            </p:grpSpPr>
            <p:sp>
              <p:nvSpPr>
                <p:cNvPr id="35" name="Rectangle 34">
                  <a:extLst>
                    <a:ext uri="{FF2B5EF4-FFF2-40B4-BE49-F238E27FC236}">
                      <a16:creationId xmlns:a16="http://schemas.microsoft.com/office/drawing/2014/main" id="{7E2F3E74-A23C-4F0B-82E6-55ABBF26F4FE}"/>
                    </a:ext>
                  </a:extLst>
                </p:cNvPr>
                <p:cNvSpPr/>
                <p:nvPr/>
              </p:nvSpPr>
              <p:spPr>
                <a:xfrm>
                  <a:off x="5706172"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36" name="Rectangle 5">
                  <a:extLst>
                    <a:ext uri="{FF2B5EF4-FFF2-40B4-BE49-F238E27FC236}">
                      <a16:creationId xmlns:a16="http://schemas.microsoft.com/office/drawing/2014/main" id="{1A123D2B-7557-446D-A6A5-F07E9E9B52F4}"/>
                    </a:ext>
                  </a:extLst>
                </p:cNvPr>
                <p:cNvSpPr/>
                <p:nvPr/>
              </p:nvSpPr>
              <p:spPr>
                <a:xfrm>
                  <a:off x="6134800"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37" name="Rectangle 5">
                  <a:extLst>
                    <a:ext uri="{FF2B5EF4-FFF2-40B4-BE49-F238E27FC236}">
                      <a16:creationId xmlns:a16="http://schemas.microsoft.com/office/drawing/2014/main" id="{4227675E-D788-45F2-BCE3-E5EA21310F82}"/>
                    </a:ext>
                  </a:extLst>
                </p:cNvPr>
                <p:cNvSpPr/>
                <p:nvPr/>
              </p:nvSpPr>
              <p:spPr>
                <a:xfrm>
                  <a:off x="6566551"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38" name="Rectangle 5">
                  <a:extLst>
                    <a:ext uri="{FF2B5EF4-FFF2-40B4-BE49-F238E27FC236}">
                      <a16:creationId xmlns:a16="http://schemas.microsoft.com/office/drawing/2014/main" id="{5EA4AC94-3A50-49AC-B6E4-AFC7CE349BBB}"/>
                    </a:ext>
                  </a:extLst>
                </p:cNvPr>
                <p:cNvSpPr/>
                <p:nvPr/>
              </p:nvSpPr>
              <p:spPr>
                <a:xfrm>
                  <a:off x="7423806" y="3072534"/>
                  <a:ext cx="428652" cy="56412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39" name="Rectangle 5">
                  <a:extLst>
                    <a:ext uri="{FF2B5EF4-FFF2-40B4-BE49-F238E27FC236}">
                      <a16:creationId xmlns:a16="http://schemas.microsoft.com/office/drawing/2014/main" id="{A7DBBF42-6489-4DA9-B661-79481DFD3081}"/>
                    </a:ext>
                  </a:extLst>
                </p:cNvPr>
                <p:cNvSpPr/>
                <p:nvPr/>
              </p:nvSpPr>
              <p:spPr>
                <a:xfrm>
                  <a:off x="6998302" y="3071810"/>
                  <a:ext cx="428628" cy="577766"/>
                </a:xfrm>
                <a:prstGeom prst="rect">
                  <a:avLst/>
                </a:prstGeom>
                <a:solidFill>
                  <a:schemeClr val="bg1"/>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grpSp>
            <p:nvGrpSpPr>
              <p:cNvPr id="14" name="组合 163">
                <a:extLst>
                  <a:ext uri="{FF2B5EF4-FFF2-40B4-BE49-F238E27FC236}">
                    <a16:creationId xmlns:a16="http://schemas.microsoft.com/office/drawing/2014/main" id="{3E83FDEB-8F95-47E4-A67B-FA45D2F13E88}"/>
                  </a:ext>
                </a:extLst>
              </p:cNvPr>
              <p:cNvGrpSpPr/>
              <p:nvPr/>
            </p:nvGrpSpPr>
            <p:grpSpPr>
              <a:xfrm>
                <a:off x="3605284" y="2941797"/>
                <a:ext cx="1568084" cy="424038"/>
                <a:chOff x="5709295" y="4123556"/>
                <a:chExt cx="2143133" cy="579540"/>
              </a:xfrm>
            </p:grpSpPr>
            <p:sp>
              <p:nvSpPr>
                <p:cNvPr id="30" name="Rectangle 5">
                  <a:extLst>
                    <a:ext uri="{FF2B5EF4-FFF2-40B4-BE49-F238E27FC236}">
                      <a16:creationId xmlns:a16="http://schemas.microsoft.com/office/drawing/2014/main" id="{3F28D5EF-1C85-43C5-94A9-D4162C253348}"/>
                    </a:ext>
                  </a:extLst>
                </p:cNvPr>
                <p:cNvSpPr/>
                <p:nvPr/>
              </p:nvSpPr>
              <p:spPr>
                <a:xfrm>
                  <a:off x="5709295"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31" name="Rectangle 5">
                  <a:extLst>
                    <a:ext uri="{FF2B5EF4-FFF2-40B4-BE49-F238E27FC236}">
                      <a16:creationId xmlns:a16="http://schemas.microsoft.com/office/drawing/2014/main" id="{4DAE8CFA-1DE6-4727-A609-59D69F3FDAA9}"/>
                    </a:ext>
                  </a:extLst>
                </p:cNvPr>
                <p:cNvSpPr/>
                <p:nvPr/>
              </p:nvSpPr>
              <p:spPr>
                <a:xfrm>
                  <a:off x="6569674"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32" name="Rectangle 5">
                  <a:extLst>
                    <a:ext uri="{FF2B5EF4-FFF2-40B4-BE49-F238E27FC236}">
                      <a16:creationId xmlns:a16="http://schemas.microsoft.com/office/drawing/2014/main" id="{9290377A-4F69-4960-BD4F-FF2164D5C009}"/>
                    </a:ext>
                  </a:extLst>
                </p:cNvPr>
                <p:cNvSpPr/>
                <p:nvPr/>
              </p:nvSpPr>
              <p:spPr>
                <a:xfrm>
                  <a:off x="6998302"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33" name="Rectangle 5">
                  <a:extLst>
                    <a:ext uri="{FF2B5EF4-FFF2-40B4-BE49-F238E27FC236}">
                      <a16:creationId xmlns:a16="http://schemas.microsoft.com/office/drawing/2014/main" id="{FDBB4F24-5AD5-4CE2-A471-B7428F84BB1A}"/>
                    </a:ext>
                  </a:extLst>
                </p:cNvPr>
                <p:cNvSpPr/>
                <p:nvPr/>
              </p:nvSpPr>
              <p:spPr>
                <a:xfrm>
                  <a:off x="7426928" y="4123556"/>
                  <a:ext cx="425500" cy="57954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34" name="Rectangle 5">
                  <a:extLst>
                    <a:ext uri="{FF2B5EF4-FFF2-40B4-BE49-F238E27FC236}">
                      <a16:creationId xmlns:a16="http://schemas.microsoft.com/office/drawing/2014/main" id="{4B07C557-B218-4587-B13B-C5FC28C4CC3B}"/>
                    </a:ext>
                  </a:extLst>
                </p:cNvPr>
                <p:cNvSpPr/>
                <p:nvPr/>
              </p:nvSpPr>
              <p:spPr>
                <a:xfrm>
                  <a:off x="6134800" y="4138610"/>
                  <a:ext cx="428628" cy="564486"/>
                </a:xfrm>
                <a:prstGeom prst="rect">
                  <a:avLst/>
                </a:prstGeom>
                <a:solidFill>
                  <a:schemeClr val="bg1"/>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grpSp>
            <p:nvGrpSpPr>
              <p:cNvPr id="15" name="组合 164">
                <a:extLst>
                  <a:ext uri="{FF2B5EF4-FFF2-40B4-BE49-F238E27FC236}">
                    <a16:creationId xmlns:a16="http://schemas.microsoft.com/office/drawing/2014/main" id="{088CDA45-84F0-4732-824D-E6D4927126B4}"/>
                  </a:ext>
                </a:extLst>
              </p:cNvPr>
              <p:cNvGrpSpPr/>
              <p:nvPr/>
            </p:nvGrpSpPr>
            <p:grpSpPr>
              <a:xfrm>
                <a:off x="3605283" y="3353895"/>
                <a:ext cx="1568088" cy="440040"/>
                <a:chOff x="5706172" y="5189788"/>
                <a:chExt cx="2143139" cy="601413"/>
              </a:xfrm>
            </p:grpSpPr>
            <p:sp>
              <p:nvSpPr>
                <p:cNvPr id="25" name="Rectangle 5">
                  <a:extLst>
                    <a:ext uri="{FF2B5EF4-FFF2-40B4-BE49-F238E27FC236}">
                      <a16:creationId xmlns:a16="http://schemas.microsoft.com/office/drawing/2014/main" id="{CD329926-F728-4186-94AE-765EF8B9A9FA}"/>
                    </a:ext>
                  </a:extLst>
                </p:cNvPr>
                <p:cNvSpPr/>
                <p:nvPr/>
              </p:nvSpPr>
              <p:spPr>
                <a:xfrm>
                  <a:off x="5706172"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6" name="Rectangle 5">
                  <a:extLst>
                    <a:ext uri="{FF2B5EF4-FFF2-40B4-BE49-F238E27FC236}">
                      <a16:creationId xmlns:a16="http://schemas.microsoft.com/office/drawing/2014/main" id="{F88325C5-4889-44EC-B02D-F6BC2BC629A8}"/>
                    </a:ext>
                  </a:extLst>
                </p:cNvPr>
                <p:cNvSpPr/>
                <p:nvPr/>
              </p:nvSpPr>
              <p:spPr>
                <a:xfrm>
                  <a:off x="6134800"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7" name="Rectangle 5">
                  <a:extLst>
                    <a:ext uri="{FF2B5EF4-FFF2-40B4-BE49-F238E27FC236}">
                      <a16:creationId xmlns:a16="http://schemas.microsoft.com/office/drawing/2014/main" id="{083401FC-44E0-4E4D-9E33-6AF30FD68EE6}"/>
                    </a:ext>
                  </a:extLst>
                </p:cNvPr>
                <p:cNvSpPr/>
                <p:nvPr/>
              </p:nvSpPr>
              <p:spPr>
                <a:xfrm>
                  <a:off x="6995179" y="5205410"/>
                  <a:ext cx="428628" cy="58579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8" name="Rectangle 5">
                  <a:extLst>
                    <a:ext uri="{FF2B5EF4-FFF2-40B4-BE49-F238E27FC236}">
                      <a16:creationId xmlns:a16="http://schemas.microsoft.com/office/drawing/2014/main" id="{D54F7255-77E8-47B2-A6E0-6FE0E08199B8}"/>
                    </a:ext>
                  </a:extLst>
                </p:cNvPr>
                <p:cNvSpPr/>
                <p:nvPr/>
              </p:nvSpPr>
              <p:spPr>
                <a:xfrm>
                  <a:off x="7423808" y="5189788"/>
                  <a:ext cx="425503" cy="60141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9" name="Rectangle 5">
                  <a:extLst>
                    <a:ext uri="{FF2B5EF4-FFF2-40B4-BE49-F238E27FC236}">
                      <a16:creationId xmlns:a16="http://schemas.microsoft.com/office/drawing/2014/main" id="{88B33A04-67A5-41F1-B693-1B1B3F6F7F5E}"/>
                    </a:ext>
                  </a:extLst>
                </p:cNvPr>
                <p:cNvSpPr/>
                <p:nvPr/>
              </p:nvSpPr>
              <p:spPr>
                <a:xfrm>
                  <a:off x="6569674" y="5205410"/>
                  <a:ext cx="428628" cy="5857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grpSp>
            <p:nvGrpSpPr>
              <p:cNvPr id="16" name="组合 168">
                <a:extLst>
                  <a:ext uri="{FF2B5EF4-FFF2-40B4-BE49-F238E27FC236}">
                    <a16:creationId xmlns:a16="http://schemas.microsoft.com/office/drawing/2014/main" id="{F910649E-E27B-4856-9B32-BA13D5BD8CA2}"/>
                  </a:ext>
                </a:extLst>
              </p:cNvPr>
              <p:cNvGrpSpPr/>
              <p:nvPr/>
            </p:nvGrpSpPr>
            <p:grpSpPr>
              <a:xfrm>
                <a:off x="3605283" y="2121667"/>
                <a:ext cx="1570373" cy="407611"/>
                <a:chOff x="5706172" y="2033710"/>
                <a:chExt cx="2146263" cy="557090"/>
              </a:xfrm>
            </p:grpSpPr>
            <p:grpSp>
              <p:nvGrpSpPr>
                <p:cNvPr id="19" name="组合 161">
                  <a:extLst>
                    <a:ext uri="{FF2B5EF4-FFF2-40B4-BE49-F238E27FC236}">
                      <a16:creationId xmlns:a16="http://schemas.microsoft.com/office/drawing/2014/main" id="{B418FAC7-1EB6-445D-BC5C-FAB98E97B364}"/>
                    </a:ext>
                  </a:extLst>
                </p:cNvPr>
                <p:cNvGrpSpPr/>
                <p:nvPr/>
              </p:nvGrpSpPr>
              <p:grpSpPr>
                <a:xfrm>
                  <a:off x="5706172" y="2033710"/>
                  <a:ext cx="2146263" cy="557090"/>
                  <a:chOff x="5706172" y="2033710"/>
                  <a:chExt cx="2146263" cy="557090"/>
                </a:xfrm>
              </p:grpSpPr>
              <p:sp>
                <p:nvSpPr>
                  <p:cNvPr id="21" name="Rectangle 5">
                    <a:extLst>
                      <a:ext uri="{FF2B5EF4-FFF2-40B4-BE49-F238E27FC236}">
                        <a16:creationId xmlns:a16="http://schemas.microsoft.com/office/drawing/2014/main" id="{CCFEDE36-F9F6-4161-B024-D0987DEE9AF5}"/>
                      </a:ext>
                    </a:extLst>
                  </p:cNvPr>
                  <p:cNvSpPr/>
                  <p:nvPr/>
                </p:nvSpPr>
                <p:spPr>
                  <a:xfrm>
                    <a:off x="5706172"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2" name="Rectangle 5">
                    <a:extLst>
                      <a:ext uri="{FF2B5EF4-FFF2-40B4-BE49-F238E27FC236}">
                        <a16:creationId xmlns:a16="http://schemas.microsoft.com/office/drawing/2014/main" id="{138AD717-1396-4807-9508-6DF02A053D9C}"/>
                      </a:ext>
                    </a:extLst>
                  </p:cNvPr>
                  <p:cNvSpPr/>
                  <p:nvPr/>
                </p:nvSpPr>
                <p:spPr>
                  <a:xfrm>
                    <a:off x="6566551"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3" name="Rectangle 5">
                    <a:extLst>
                      <a:ext uri="{FF2B5EF4-FFF2-40B4-BE49-F238E27FC236}">
                        <a16:creationId xmlns:a16="http://schemas.microsoft.com/office/drawing/2014/main" id="{F095A9D1-ABB3-4613-B35B-E087C6FF27CD}"/>
                      </a:ext>
                    </a:extLst>
                  </p:cNvPr>
                  <p:cNvSpPr/>
                  <p:nvPr/>
                </p:nvSpPr>
                <p:spPr>
                  <a:xfrm>
                    <a:off x="6995179"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4" name="Rectangle 5">
                    <a:extLst>
                      <a:ext uri="{FF2B5EF4-FFF2-40B4-BE49-F238E27FC236}">
                        <a16:creationId xmlns:a16="http://schemas.microsoft.com/office/drawing/2014/main" id="{CD313EB7-D9A4-43A0-8300-11F684270A8C}"/>
                      </a:ext>
                    </a:extLst>
                  </p:cNvPr>
                  <p:cNvSpPr/>
                  <p:nvPr/>
                </p:nvSpPr>
                <p:spPr>
                  <a:xfrm>
                    <a:off x="7423807"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sp>
              <p:nvSpPr>
                <p:cNvPr id="20" name="Rectangle 5">
                  <a:extLst>
                    <a:ext uri="{FF2B5EF4-FFF2-40B4-BE49-F238E27FC236}">
                      <a16:creationId xmlns:a16="http://schemas.microsoft.com/office/drawing/2014/main" id="{C2D4982A-B1F0-460F-B7CB-3B6A41DC3C11}"/>
                    </a:ext>
                  </a:extLst>
                </p:cNvPr>
                <p:cNvSpPr/>
                <p:nvPr/>
              </p:nvSpPr>
              <p:spPr>
                <a:xfrm>
                  <a:off x="6134800" y="2033710"/>
                  <a:ext cx="428628" cy="5570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sp>
            <p:nvSpPr>
              <p:cNvPr id="17" name="Rectangle 5">
                <a:extLst>
                  <a:ext uri="{FF2B5EF4-FFF2-40B4-BE49-F238E27FC236}">
                    <a16:creationId xmlns:a16="http://schemas.microsoft.com/office/drawing/2014/main" id="{39F406C2-8F21-4E42-BFDA-D1504DA5A38A}"/>
                  </a:ext>
                </a:extLst>
              </p:cNvPr>
              <p:cNvSpPr/>
              <p:nvPr/>
            </p:nvSpPr>
            <p:spPr>
              <a:xfrm>
                <a:off x="3918901" y="2121667"/>
                <a:ext cx="313618" cy="40761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18" name="Rectangle 5">
                <a:extLst>
                  <a:ext uri="{FF2B5EF4-FFF2-40B4-BE49-F238E27FC236}">
                    <a16:creationId xmlns:a16="http://schemas.microsoft.com/office/drawing/2014/main" id="{B36DB9DC-CB92-4895-BDAE-AFC7F8905C02}"/>
                  </a:ext>
                </a:extLst>
              </p:cNvPr>
              <p:cNvSpPr/>
              <p:nvPr/>
            </p:nvSpPr>
            <p:spPr>
              <a:xfrm>
                <a:off x="4230232" y="3365334"/>
                <a:ext cx="320473" cy="428610"/>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grpSp>
      </p:grpSp>
      <p:sp>
        <p:nvSpPr>
          <p:cNvPr id="40" name="TextBox 39">
            <a:extLst>
              <a:ext uri="{FF2B5EF4-FFF2-40B4-BE49-F238E27FC236}">
                <a16:creationId xmlns:a16="http://schemas.microsoft.com/office/drawing/2014/main" id="{6121C07E-4703-496D-9764-C598FA07C5B8}"/>
              </a:ext>
            </a:extLst>
          </p:cNvPr>
          <p:cNvSpPr txBox="1"/>
          <p:nvPr/>
        </p:nvSpPr>
        <p:spPr>
          <a:xfrm>
            <a:off x="4518951" y="2601853"/>
            <a:ext cx="3209538" cy="707886"/>
          </a:xfrm>
          <a:prstGeom prst="rect">
            <a:avLst/>
          </a:prstGeom>
          <a:noFill/>
        </p:spPr>
        <p:txBody>
          <a:bodyPr wrap="square" rtlCol="0">
            <a:spAutoFit/>
          </a:bodyPr>
          <a:lstStyle/>
          <a:p>
            <a:r>
              <a:rPr lang="en-US" altLang="zh-CN" sz="2000" dirty="0">
                <a:solidFill>
                  <a:srgbClr val="0070C0"/>
                </a:solidFill>
              </a:rPr>
              <a:t>Input 1</a:t>
            </a:r>
            <a:r>
              <a:rPr lang="en-US" altLang="zh-CN" sz="2000" dirty="0"/>
              <a:t>: </a:t>
            </a:r>
            <a:r>
              <a:rPr lang="en-US" sz="2000" dirty="0"/>
              <a:t>Incomplete sketch </a:t>
            </a:r>
            <a:r>
              <a:rPr lang="en-US" altLang="zh-CN" sz="2000" dirty="0"/>
              <a:t>with missing values</a:t>
            </a:r>
          </a:p>
        </p:txBody>
      </p:sp>
      <p:sp>
        <p:nvSpPr>
          <p:cNvPr id="41" name="Rectangle 40">
            <a:extLst>
              <a:ext uri="{FF2B5EF4-FFF2-40B4-BE49-F238E27FC236}">
                <a16:creationId xmlns:a16="http://schemas.microsoft.com/office/drawing/2014/main" id="{6F820758-084C-4751-974A-8BF95DCA8429}"/>
              </a:ext>
            </a:extLst>
          </p:cNvPr>
          <p:cNvSpPr/>
          <p:nvPr/>
        </p:nvSpPr>
        <p:spPr>
          <a:xfrm>
            <a:off x="1176230" y="4179393"/>
            <a:ext cx="3307770" cy="2381024"/>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400" dirty="0">
                <a:solidFill>
                  <a:schemeClr val="bg1"/>
                </a:solidFill>
              </a:rPr>
              <a:t>Global fast path</a:t>
            </a:r>
          </a:p>
        </p:txBody>
      </p:sp>
      <p:sp>
        <p:nvSpPr>
          <p:cNvPr id="42" name="Rectangle 41">
            <a:extLst>
              <a:ext uri="{FF2B5EF4-FFF2-40B4-BE49-F238E27FC236}">
                <a16:creationId xmlns:a16="http://schemas.microsoft.com/office/drawing/2014/main" id="{1296BD98-F9B4-4DC9-8DFE-46EA204831A7}"/>
              </a:ext>
            </a:extLst>
          </p:cNvPr>
          <p:cNvSpPr/>
          <p:nvPr/>
        </p:nvSpPr>
        <p:spPr>
          <a:xfrm>
            <a:off x="2176975" y="5695410"/>
            <a:ext cx="1306270" cy="77026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sz="2000" dirty="0">
                <a:solidFill>
                  <a:schemeClr val="bg1"/>
                </a:solidFill>
              </a:rPr>
              <a:t>Total byte count</a:t>
            </a:r>
          </a:p>
        </p:txBody>
      </p:sp>
      <p:grpSp>
        <p:nvGrpSpPr>
          <p:cNvPr id="43" name="Group 42">
            <a:extLst>
              <a:ext uri="{FF2B5EF4-FFF2-40B4-BE49-F238E27FC236}">
                <a16:creationId xmlns:a16="http://schemas.microsoft.com/office/drawing/2014/main" id="{F2C4623D-6253-48EA-AF0B-889B33827385}"/>
              </a:ext>
            </a:extLst>
          </p:cNvPr>
          <p:cNvGrpSpPr/>
          <p:nvPr/>
        </p:nvGrpSpPr>
        <p:grpSpPr>
          <a:xfrm>
            <a:off x="1318340" y="4634051"/>
            <a:ext cx="3010421" cy="841661"/>
            <a:chOff x="3895508" y="5053271"/>
            <a:chExt cx="2653192" cy="1123629"/>
          </a:xfrm>
        </p:grpSpPr>
        <p:grpSp>
          <p:nvGrpSpPr>
            <p:cNvPr id="44" name="Group 43">
              <a:extLst>
                <a:ext uri="{FF2B5EF4-FFF2-40B4-BE49-F238E27FC236}">
                  <a16:creationId xmlns:a16="http://schemas.microsoft.com/office/drawing/2014/main" id="{C0ED35A0-8595-47C3-9E47-08FBAD91855D}"/>
                </a:ext>
              </a:extLst>
            </p:cNvPr>
            <p:cNvGrpSpPr/>
            <p:nvPr/>
          </p:nvGrpSpPr>
          <p:grpSpPr>
            <a:xfrm>
              <a:off x="3895508" y="5053271"/>
              <a:ext cx="1285792" cy="1123629"/>
              <a:chOff x="1322473" y="3070523"/>
              <a:chExt cx="1285792" cy="1123629"/>
            </a:xfrm>
          </p:grpSpPr>
          <p:sp>
            <p:nvSpPr>
              <p:cNvPr id="53" name="Rectangle 52">
                <a:extLst>
                  <a:ext uri="{FF2B5EF4-FFF2-40B4-BE49-F238E27FC236}">
                    <a16:creationId xmlns:a16="http://schemas.microsoft.com/office/drawing/2014/main" id="{1D8999B6-0610-4FE0-85BF-11458164A587}"/>
                  </a:ext>
                </a:extLst>
              </p:cNvPr>
              <p:cNvSpPr/>
              <p:nvPr/>
            </p:nvSpPr>
            <p:spPr>
              <a:xfrm>
                <a:off x="1322473" y="3371909"/>
                <a:ext cx="574758"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Flow 1</a:t>
                </a:r>
              </a:p>
            </p:txBody>
          </p:sp>
          <p:sp>
            <p:nvSpPr>
              <p:cNvPr id="54" name="Rectangle 5">
                <a:extLst>
                  <a:ext uri="{FF2B5EF4-FFF2-40B4-BE49-F238E27FC236}">
                    <a16:creationId xmlns:a16="http://schemas.microsoft.com/office/drawing/2014/main" id="{AF6FFD8C-6E4D-4648-83EB-6935E26DE44D}"/>
                  </a:ext>
                </a:extLst>
              </p:cNvPr>
              <p:cNvSpPr/>
              <p:nvPr/>
            </p:nvSpPr>
            <p:spPr>
              <a:xfrm>
                <a:off x="1897231" y="3371908"/>
                <a:ext cx="711034"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4</a:t>
                </a:r>
              </a:p>
            </p:txBody>
          </p:sp>
          <p:sp>
            <p:nvSpPr>
              <p:cNvPr id="55" name="Rectangle 5">
                <a:extLst>
                  <a:ext uri="{FF2B5EF4-FFF2-40B4-BE49-F238E27FC236}">
                    <a16:creationId xmlns:a16="http://schemas.microsoft.com/office/drawing/2014/main" id="{F8B912F8-DD45-4361-8940-20B470915403}"/>
                  </a:ext>
                </a:extLst>
              </p:cNvPr>
              <p:cNvSpPr/>
              <p:nvPr/>
            </p:nvSpPr>
            <p:spPr>
              <a:xfrm>
                <a:off x="1322473" y="3645990"/>
                <a:ext cx="574758"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Flow 2</a:t>
                </a:r>
              </a:p>
            </p:txBody>
          </p:sp>
          <p:sp>
            <p:nvSpPr>
              <p:cNvPr id="56" name="Rectangle 5">
                <a:extLst>
                  <a:ext uri="{FF2B5EF4-FFF2-40B4-BE49-F238E27FC236}">
                    <a16:creationId xmlns:a16="http://schemas.microsoft.com/office/drawing/2014/main" id="{7BC544C7-4396-4A6E-908F-80AD221FA600}"/>
                  </a:ext>
                </a:extLst>
              </p:cNvPr>
              <p:cNvSpPr/>
              <p:nvPr/>
            </p:nvSpPr>
            <p:spPr>
              <a:xfrm>
                <a:off x="1897231" y="3645989"/>
                <a:ext cx="711034"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1</a:t>
                </a:r>
              </a:p>
            </p:txBody>
          </p:sp>
          <p:sp>
            <p:nvSpPr>
              <p:cNvPr id="57" name="Rectangle 5">
                <a:extLst>
                  <a:ext uri="{FF2B5EF4-FFF2-40B4-BE49-F238E27FC236}">
                    <a16:creationId xmlns:a16="http://schemas.microsoft.com/office/drawing/2014/main" id="{9AB12E56-AFEB-4A7E-8541-F8A3EA058233}"/>
                  </a:ext>
                </a:extLst>
              </p:cNvPr>
              <p:cNvSpPr/>
              <p:nvPr/>
            </p:nvSpPr>
            <p:spPr>
              <a:xfrm>
                <a:off x="1322473" y="3920071"/>
                <a:ext cx="574758"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Flow 3</a:t>
                </a:r>
              </a:p>
            </p:txBody>
          </p:sp>
          <p:sp>
            <p:nvSpPr>
              <p:cNvPr id="58" name="Rectangle 5">
                <a:extLst>
                  <a:ext uri="{FF2B5EF4-FFF2-40B4-BE49-F238E27FC236}">
                    <a16:creationId xmlns:a16="http://schemas.microsoft.com/office/drawing/2014/main" id="{5263521E-0559-4EF8-B31C-7ECC8131EC79}"/>
                  </a:ext>
                </a:extLst>
              </p:cNvPr>
              <p:cNvSpPr/>
              <p:nvPr/>
            </p:nvSpPr>
            <p:spPr>
              <a:xfrm>
                <a:off x="1897231" y="3920071"/>
                <a:ext cx="711034"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2</a:t>
                </a:r>
              </a:p>
            </p:txBody>
          </p:sp>
          <p:sp>
            <p:nvSpPr>
              <p:cNvPr id="59" name="Rectangle 58">
                <a:extLst>
                  <a:ext uri="{FF2B5EF4-FFF2-40B4-BE49-F238E27FC236}">
                    <a16:creationId xmlns:a16="http://schemas.microsoft.com/office/drawing/2014/main" id="{6E5CC731-6E06-40A5-AB59-CB0AB31800B9}"/>
                  </a:ext>
                </a:extLst>
              </p:cNvPr>
              <p:cNvSpPr/>
              <p:nvPr/>
            </p:nvSpPr>
            <p:spPr>
              <a:xfrm>
                <a:off x="1322473" y="3070524"/>
                <a:ext cx="574758"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Flow ID</a:t>
                </a:r>
              </a:p>
            </p:txBody>
          </p:sp>
          <p:sp>
            <p:nvSpPr>
              <p:cNvPr id="60" name="Rectangle 5">
                <a:extLst>
                  <a:ext uri="{FF2B5EF4-FFF2-40B4-BE49-F238E27FC236}">
                    <a16:creationId xmlns:a16="http://schemas.microsoft.com/office/drawing/2014/main" id="{B872737A-4321-44D7-AF51-A9442803CB6D}"/>
                  </a:ext>
                </a:extLst>
              </p:cNvPr>
              <p:cNvSpPr/>
              <p:nvPr/>
            </p:nvSpPr>
            <p:spPr>
              <a:xfrm>
                <a:off x="1897231" y="3070523"/>
                <a:ext cx="711034"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Counter 1</a:t>
                </a:r>
              </a:p>
            </p:txBody>
          </p:sp>
        </p:grpSp>
        <p:sp>
          <p:nvSpPr>
            <p:cNvPr id="45" name="Rectangle 5">
              <a:extLst>
                <a:ext uri="{FF2B5EF4-FFF2-40B4-BE49-F238E27FC236}">
                  <a16:creationId xmlns:a16="http://schemas.microsoft.com/office/drawing/2014/main" id="{677C7832-0F8E-4F5E-B0C5-39D9CE99E968}"/>
                </a:ext>
              </a:extLst>
            </p:cNvPr>
            <p:cNvSpPr/>
            <p:nvPr/>
          </p:nvSpPr>
          <p:spPr>
            <a:xfrm>
              <a:off x="5179711" y="5354656"/>
              <a:ext cx="711034" cy="301383"/>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0</a:t>
              </a:r>
            </a:p>
          </p:txBody>
        </p:sp>
        <p:sp>
          <p:nvSpPr>
            <p:cNvPr id="46" name="Rectangle 5">
              <a:extLst>
                <a:ext uri="{FF2B5EF4-FFF2-40B4-BE49-F238E27FC236}">
                  <a16:creationId xmlns:a16="http://schemas.microsoft.com/office/drawing/2014/main" id="{A5E8B2EE-B9C5-4030-A77A-E9F9507FE727}"/>
                </a:ext>
              </a:extLst>
            </p:cNvPr>
            <p:cNvSpPr/>
            <p:nvPr/>
          </p:nvSpPr>
          <p:spPr>
            <a:xfrm>
              <a:off x="5179711" y="5656039"/>
              <a:ext cx="711034" cy="246778"/>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0</a:t>
              </a:r>
            </a:p>
          </p:txBody>
        </p:sp>
        <p:sp>
          <p:nvSpPr>
            <p:cNvPr id="47" name="Rectangle 5">
              <a:extLst>
                <a:ext uri="{FF2B5EF4-FFF2-40B4-BE49-F238E27FC236}">
                  <a16:creationId xmlns:a16="http://schemas.microsoft.com/office/drawing/2014/main" id="{2EBF365B-6F1E-43EF-93ED-AEC62150BFC3}"/>
                </a:ext>
              </a:extLst>
            </p:cNvPr>
            <p:cNvSpPr/>
            <p:nvPr/>
          </p:nvSpPr>
          <p:spPr>
            <a:xfrm>
              <a:off x="5179711" y="5902819"/>
              <a:ext cx="711034"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0</a:t>
              </a:r>
            </a:p>
          </p:txBody>
        </p:sp>
        <p:sp>
          <p:nvSpPr>
            <p:cNvPr id="48" name="Rectangle 5">
              <a:extLst>
                <a:ext uri="{FF2B5EF4-FFF2-40B4-BE49-F238E27FC236}">
                  <a16:creationId xmlns:a16="http://schemas.microsoft.com/office/drawing/2014/main" id="{ABF0E080-B367-453A-A974-50AEB0534F2F}"/>
                </a:ext>
              </a:extLst>
            </p:cNvPr>
            <p:cNvSpPr/>
            <p:nvPr/>
          </p:nvSpPr>
          <p:spPr>
            <a:xfrm>
              <a:off x="5179711" y="5053271"/>
              <a:ext cx="711034" cy="274080"/>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Counter 2</a:t>
              </a:r>
            </a:p>
          </p:txBody>
        </p:sp>
        <p:sp>
          <p:nvSpPr>
            <p:cNvPr id="49" name="Rectangle 5">
              <a:extLst>
                <a:ext uri="{FF2B5EF4-FFF2-40B4-BE49-F238E27FC236}">
                  <a16:creationId xmlns:a16="http://schemas.microsoft.com/office/drawing/2014/main" id="{16E44A09-C722-4951-9469-B1251A377F26}"/>
                </a:ext>
              </a:extLst>
            </p:cNvPr>
            <p:cNvSpPr/>
            <p:nvPr/>
          </p:nvSpPr>
          <p:spPr>
            <a:xfrm>
              <a:off x="5890745" y="5354656"/>
              <a:ext cx="657955" cy="301383"/>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1</a:t>
              </a:r>
            </a:p>
          </p:txBody>
        </p:sp>
        <p:sp>
          <p:nvSpPr>
            <p:cNvPr id="50" name="Rectangle 5">
              <a:extLst>
                <a:ext uri="{FF2B5EF4-FFF2-40B4-BE49-F238E27FC236}">
                  <a16:creationId xmlns:a16="http://schemas.microsoft.com/office/drawing/2014/main" id="{51AB239D-79BC-4997-AB63-DC36B8170511}"/>
                </a:ext>
              </a:extLst>
            </p:cNvPr>
            <p:cNvSpPr/>
            <p:nvPr/>
          </p:nvSpPr>
          <p:spPr>
            <a:xfrm>
              <a:off x="5890745" y="5656039"/>
              <a:ext cx="657955" cy="246778"/>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1</a:t>
              </a:r>
            </a:p>
          </p:txBody>
        </p:sp>
        <p:sp>
          <p:nvSpPr>
            <p:cNvPr id="51" name="Rectangle 5">
              <a:extLst>
                <a:ext uri="{FF2B5EF4-FFF2-40B4-BE49-F238E27FC236}">
                  <a16:creationId xmlns:a16="http://schemas.microsoft.com/office/drawing/2014/main" id="{3DF232F7-D726-4476-8B19-AD42D3355CC6}"/>
                </a:ext>
              </a:extLst>
            </p:cNvPr>
            <p:cNvSpPr/>
            <p:nvPr/>
          </p:nvSpPr>
          <p:spPr>
            <a:xfrm>
              <a:off x="5890745" y="5902819"/>
              <a:ext cx="657955" cy="27408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1</a:t>
              </a:r>
            </a:p>
          </p:txBody>
        </p:sp>
        <p:sp>
          <p:nvSpPr>
            <p:cNvPr id="52" name="Rectangle 5">
              <a:extLst>
                <a:ext uri="{FF2B5EF4-FFF2-40B4-BE49-F238E27FC236}">
                  <a16:creationId xmlns:a16="http://schemas.microsoft.com/office/drawing/2014/main" id="{B35CAF7A-1B4A-42A5-B15D-08D90FE7879A}"/>
                </a:ext>
              </a:extLst>
            </p:cNvPr>
            <p:cNvSpPr/>
            <p:nvPr/>
          </p:nvSpPr>
          <p:spPr>
            <a:xfrm>
              <a:off x="5890745" y="5053271"/>
              <a:ext cx="657955" cy="274080"/>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000" dirty="0">
                  <a:solidFill>
                    <a:schemeClr val="bg1"/>
                  </a:solidFill>
                </a:rPr>
                <a:t>Counter 3</a:t>
              </a:r>
            </a:p>
          </p:txBody>
        </p:sp>
      </p:grpSp>
      <p:sp>
        <p:nvSpPr>
          <p:cNvPr id="65" name="Rectangle 64">
            <a:extLst>
              <a:ext uri="{FF2B5EF4-FFF2-40B4-BE49-F238E27FC236}">
                <a16:creationId xmlns:a16="http://schemas.microsoft.com/office/drawing/2014/main" id="{EA4D86B5-CC4E-4D7F-ADFA-8E2E9B9A7684}"/>
              </a:ext>
            </a:extLst>
          </p:cNvPr>
          <p:cNvSpPr/>
          <p:nvPr/>
        </p:nvSpPr>
        <p:spPr>
          <a:xfrm>
            <a:off x="7985020" y="3301943"/>
            <a:ext cx="2076570" cy="1962189"/>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200" dirty="0">
                <a:solidFill>
                  <a:schemeClr val="bg1"/>
                </a:solidFill>
              </a:rPr>
              <a:t>Network-wide recovery</a:t>
            </a:r>
            <a:endParaRPr lang="en-US" sz="2200" dirty="0">
              <a:solidFill>
                <a:schemeClr val="bg1"/>
              </a:solidFill>
            </a:endParaRPr>
          </a:p>
        </p:txBody>
      </p:sp>
      <p:sp>
        <p:nvSpPr>
          <p:cNvPr id="66" name="TextBox 65">
            <a:extLst>
              <a:ext uri="{FF2B5EF4-FFF2-40B4-BE49-F238E27FC236}">
                <a16:creationId xmlns:a16="http://schemas.microsoft.com/office/drawing/2014/main" id="{13FB127C-DCBB-4340-BC1F-BA3D5F1B54C4}"/>
              </a:ext>
            </a:extLst>
          </p:cNvPr>
          <p:cNvSpPr txBox="1"/>
          <p:nvPr/>
        </p:nvSpPr>
        <p:spPr>
          <a:xfrm>
            <a:off x="4518951" y="4599519"/>
            <a:ext cx="3448866" cy="707886"/>
          </a:xfrm>
          <a:prstGeom prst="rect">
            <a:avLst/>
          </a:prstGeom>
          <a:noFill/>
        </p:spPr>
        <p:txBody>
          <a:bodyPr wrap="square" rtlCol="0">
            <a:spAutoFit/>
          </a:bodyPr>
          <a:lstStyle/>
          <a:p>
            <a:r>
              <a:rPr lang="en-US" altLang="zh-CN" sz="2000" dirty="0">
                <a:solidFill>
                  <a:srgbClr val="0070C0"/>
                </a:solidFill>
              </a:rPr>
              <a:t>Input 2</a:t>
            </a:r>
            <a:r>
              <a:rPr lang="en-US" altLang="zh-CN" sz="2000" dirty="0"/>
              <a:t>: </a:t>
            </a:r>
            <a:r>
              <a:rPr lang="en-US" sz="2000" dirty="0"/>
              <a:t>Approximate large</a:t>
            </a:r>
          </a:p>
          <a:p>
            <a:r>
              <a:rPr lang="en-US" sz="2000" dirty="0"/>
              <a:t>flows in fast path</a:t>
            </a:r>
          </a:p>
        </p:txBody>
      </p:sp>
      <p:sp>
        <p:nvSpPr>
          <p:cNvPr id="67" name="TextBox 66">
            <a:extLst>
              <a:ext uri="{FF2B5EF4-FFF2-40B4-BE49-F238E27FC236}">
                <a16:creationId xmlns:a16="http://schemas.microsoft.com/office/drawing/2014/main" id="{69CDEA1E-1115-4FE2-B3B7-02309E39BFC1}"/>
              </a:ext>
            </a:extLst>
          </p:cNvPr>
          <p:cNvSpPr txBox="1"/>
          <p:nvPr/>
        </p:nvSpPr>
        <p:spPr>
          <a:xfrm>
            <a:off x="4518951" y="5726599"/>
            <a:ext cx="2753876" cy="707886"/>
          </a:xfrm>
          <a:prstGeom prst="rect">
            <a:avLst/>
          </a:prstGeom>
          <a:noFill/>
        </p:spPr>
        <p:txBody>
          <a:bodyPr wrap="square" rtlCol="0">
            <a:spAutoFit/>
          </a:bodyPr>
          <a:lstStyle/>
          <a:p>
            <a:r>
              <a:rPr lang="en-US" altLang="zh-CN" sz="2000" dirty="0">
                <a:solidFill>
                  <a:srgbClr val="0070C0"/>
                </a:solidFill>
              </a:rPr>
              <a:t>Input 3</a:t>
            </a:r>
            <a:r>
              <a:rPr lang="en-US" altLang="zh-CN" sz="2000" dirty="0"/>
              <a:t>: Total byte counts in fast path</a:t>
            </a:r>
            <a:endParaRPr lang="en-US" sz="2000" dirty="0"/>
          </a:p>
        </p:txBody>
      </p:sp>
      <p:grpSp>
        <p:nvGrpSpPr>
          <p:cNvPr id="68" name="Group 67">
            <a:extLst>
              <a:ext uri="{FF2B5EF4-FFF2-40B4-BE49-F238E27FC236}">
                <a16:creationId xmlns:a16="http://schemas.microsoft.com/office/drawing/2014/main" id="{3B7BCE4A-B3DE-4EFB-A70E-002D812E5591}"/>
              </a:ext>
            </a:extLst>
          </p:cNvPr>
          <p:cNvGrpSpPr/>
          <p:nvPr/>
        </p:nvGrpSpPr>
        <p:grpSpPr>
          <a:xfrm rot="5400000">
            <a:off x="634426" y="4438430"/>
            <a:ext cx="339599" cy="581573"/>
            <a:chOff x="3200804" y="4605051"/>
            <a:chExt cx="457200" cy="782967"/>
          </a:xfrm>
        </p:grpSpPr>
        <p:sp>
          <p:nvSpPr>
            <p:cNvPr id="69" name="Rectangle 68">
              <a:extLst>
                <a:ext uri="{FF2B5EF4-FFF2-40B4-BE49-F238E27FC236}">
                  <a16:creationId xmlns:a16="http://schemas.microsoft.com/office/drawing/2014/main" id="{5B8BD681-5780-4C78-9965-8F744B7CD011}"/>
                </a:ext>
              </a:extLst>
            </p:cNvPr>
            <p:cNvSpPr/>
            <p:nvPr/>
          </p:nvSpPr>
          <p:spPr>
            <a:xfrm>
              <a:off x="3200804" y="4930818"/>
              <a:ext cx="457200" cy="4572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70" name="Straight Arrow Connector 69">
              <a:extLst>
                <a:ext uri="{FF2B5EF4-FFF2-40B4-BE49-F238E27FC236}">
                  <a16:creationId xmlns:a16="http://schemas.microsoft.com/office/drawing/2014/main" id="{74C6ED3A-B6A1-4AD2-80C4-15D1BB58C833}"/>
                </a:ext>
              </a:extLst>
            </p:cNvPr>
            <p:cNvCxnSpPr>
              <a:stCxn id="69" idx="0"/>
            </p:cNvCxnSpPr>
            <p:nvPr/>
          </p:nvCxnSpPr>
          <p:spPr>
            <a:xfrm flipH="1" flipV="1">
              <a:off x="3426246" y="4605051"/>
              <a:ext cx="3158" cy="32576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grpSp>
        <p:nvGrpSpPr>
          <p:cNvPr id="71" name="Group 70">
            <a:extLst>
              <a:ext uri="{FF2B5EF4-FFF2-40B4-BE49-F238E27FC236}">
                <a16:creationId xmlns:a16="http://schemas.microsoft.com/office/drawing/2014/main" id="{D45614CC-8BC8-4489-8FDA-B5C2540B16CA}"/>
              </a:ext>
            </a:extLst>
          </p:cNvPr>
          <p:cNvGrpSpPr/>
          <p:nvPr/>
        </p:nvGrpSpPr>
        <p:grpSpPr>
          <a:xfrm rot="5400000">
            <a:off x="632023" y="5079118"/>
            <a:ext cx="339599" cy="581573"/>
            <a:chOff x="3200804" y="4605051"/>
            <a:chExt cx="457200" cy="782967"/>
          </a:xfrm>
        </p:grpSpPr>
        <p:sp>
          <p:nvSpPr>
            <p:cNvPr id="72" name="Rectangle 71">
              <a:extLst>
                <a:ext uri="{FF2B5EF4-FFF2-40B4-BE49-F238E27FC236}">
                  <a16:creationId xmlns:a16="http://schemas.microsoft.com/office/drawing/2014/main" id="{965CFB01-F714-4A81-9A8E-6AC52B5C8873}"/>
                </a:ext>
              </a:extLst>
            </p:cNvPr>
            <p:cNvSpPr/>
            <p:nvPr/>
          </p:nvSpPr>
          <p:spPr>
            <a:xfrm>
              <a:off x="3200804" y="4930818"/>
              <a:ext cx="457200" cy="4572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73" name="Straight Arrow Connector 72">
              <a:extLst>
                <a:ext uri="{FF2B5EF4-FFF2-40B4-BE49-F238E27FC236}">
                  <a16:creationId xmlns:a16="http://schemas.microsoft.com/office/drawing/2014/main" id="{51BCB54F-A5CA-41F6-80DD-9BC069420B5E}"/>
                </a:ext>
              </a:extLst>
            </p:cNvPr>
            <p:cNvCxnSpPr>
              <a:stCxn id="72" idx="0"/>
            </p:cNvCxnSpPr>
            <p:nvPr/>
          </p:nvCxnSpPr>
          <p:spPr>
            <a:xfrm flipH="1" flipV="1">
              <a:off x="3426246" y="4605051"/>
              <a:ext cx="3158" cy="32576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grpSp>
        <p:nvGrpSpPr>
          <p:cNvPr id="74" name="Group 73">
            <a:extLst>
              <a:ext uri="{FF2B5EF4-FFF2-40B4-BE49-F238E27FC236}">
                <a16:creationId xmlns:a16="http://schemas.microsoft.com/office/drawing/2014/main" id="{DB610C9F-E847-45A6-B3F1-779B42C75749}"/>
              </a:ext>
            </a:extLst>
          </p:cNvPr>
          <p:cNvGrpSpPr/>
          <p:nvPr/>
        </p:nvGrpSpPr>
        <p:grpSpPr>
          <a:xfrm rot="5400000">
            <a:off x="632023" y="5695810"/>
            <a:ext cx="339599" cy="581573"/>
            <a:chOff x="3200804" y="4605051"/>
            <a:chExt cx="457200" cy="782967"/>
          </a:xfrm>
        </p:grpSpPr>
        <p:sp>
          <p:nvSpPr>
            <p:cNvPr id="75" name="Rectangle 74">
              <a:extLst>
                <a:ext uri="{FF2B5EF4-FFF2-40B4-BE49-F238E27FC236}">
                  <a16:creationId xmlns:a16="http://schemas.microsoft.com/office/drawing/2014/main" id="{D3B417AB-75C5-44C3-8438-F5F7C34761E7}"/>
                </a:ext>
              </a:extLst>
            </p:cNvPr>
            <p:cNvSpPr/>
            <p:nvPr/>
          </p:nvSpPr>
          <p:spPr>
            <a:xfrm>
              <a:off x="3200804" y="4930818"/>
              <a:ext cx="457200" cy="4572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76" name="Straight Arrow Connector 75">
              <a:extLst>
                <a:ext uri="{FF2B5EF4-FFF2-40B4-BE49-F238E27FC236}">
                  <a16:creationId xmlns:a16="http://schemas.microsoft.com/office/drawing/2014/main" id="{6998B511-5A2F-4479-BBFB-6078D8C7F22E}"/>
                </a:ext>
              </a:extLst>
            </p:cNvPr>
            <p:cNvCxnSpPr>
              <a:stCxn id="75" idx="0"/>
            </p:cNvCxnSpPr>
            <p:nvPr/>
          </p:nvCxnSpPr>
          <p:spPr>
            <a:xfrm flipH="1" flipV="1">
              <a:off x="3426246" y="4605051"/>
              <a:ext cx="3158" cy="32576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id="{69E9CB50-5138-405B-90A2-E1EBA85E0DBE}"/>
              </a:ext>
            </a:extLst>
          </p:cNvPr>
          <p:cNvGrpSpPr/>
          <p:nvPr/>
        </p:nvGrpSpPr>
        <p:grpSpPr>
          <a:xfrm rot="5400000">
            <a:off x="637770" y="2518188"/>
            <a:ext cx="339599" cy="581573"/>
            <a:chOff x="3200804" y="4605051"/>
            <a:chExt cx="457200" cy="782967"/>
          </a:xfrm>
        </p:grpSpPr>
        <p:sp>
          <p:nvSpPr>
            <p:cNvPr id="78" name="Rectangle 77">
              <a:extLst>
                <a:ext uri="{FF2B5EF4-FFF2-40B4-BE49-F238E27FC236}">
                  <a16:creationId xmlns:a16="http://schemas.microsoft.com/office/drawing/2014/main" id="{E5BC8889-12E7-4AD3-9D6B-012315BA17A3}"/>
                </a:ext>
              </a:extLst>
            </p:cNvPr>
            <p:cNvSpPr/>
            <p:nvPr/>
          </p:nvSpPr>
          <p:spPr>
            <a:xfrm>
              <a:off x="3200804" y="4930818"/>
              <a:ext cx="457200" cy="4572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79" name="Straight Arrow Connector 78">
              <a:extLst>
                <a:ext uri="{FF2B5EF4-FFF2-40B4-BE49-F238E27FC236}">
                  <a16:creationId xmlns:a16="http://schemas.microsoft.com/office/drawing/2014/main" id="{66DED69D-1272-418F-ACBA-61179859C827}"/>
                </a:ext>
              </a:extLst>
            </p:cNvPr>
            <p:cNvCxnSpPr>
              <a:stCxn id="78" idx="0"/>
            </p:cNvCxnSpPr>
            <p:nvPr/>
          </p:nvCxnSpPr>
          <p:spPr>
            <a:xfrm flipH="1" flipV="1">
              <a:off x="3426246" y="4605051"/>
              <a:ext cx="3158" cy="32576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grpSp>
        <p:nvGrpSpPr>
          <p:cNvPr id="80" name="Group 79">
            <a:extLst>
              <a:ext uri="{FF2B5EF4-FFF2-40B4-BE49-F238E27FC236}">
                <a16:creationId xmlns:a16="http://schemas.microsoft.com/office/drawing/2014/main" id="{3B9ABB0F-FCEC-4C38-A3FA-495986A9B3FD}"/>
              </a:ext>
            </a:extLst>
          </p:cNvPr>
          <p:cNvGrpSpPr/>
          <p:nvPr/>
        </p:nvGrpSpPr>
        <p:grpSpPr>
          <a:xfrm>
            <a:off x="10957568" y="3830126"/>
            <a:ext cx="794195" cy="909423"/>
            <a:chOff x="3605281" y="2121667"/>
            <a:chExt cx="1570389" cy="1672277"/>
          </a:xfrm>
        </p:grpSpPr>
        <p:grpSp>
          <p:nvGrpSpPr>
            <p:cNvPr id="81" name="组合 162">
              <a:extLst>
                <a:ext uri="{FF2B5EF4-FFF2-40B4-BE49-F238E27FC236}">
                  <a16:creationId xmlns:a16="http://schemas.microsoft.com/office/drawing/2014/main" id="{C6FDAE18-14AB-471D-B7E6-1E76114EA3AE}"/>
                </a:ext>
              </a:extLst>
            </p:cNvPr>
            <p:cNvGrpSpPr/>
            <p:nvPr/>
          </p:nvGrpSpPr>
          <p:grpSpPr>
            <a:xfrm>
              <a:off x="3605281" y="2529283"/>
              <a:ext cx="1570389" cy="423271"/>
              <a:chOff x="5706172" y="3071810"/>
              <a:chExt cx="2146286" cy="578492"/>
            </a:xfrm>
          </p:grpSpPr>
          <p:sp>
            <p:nvSpPr>
              <p:cNvPr id="105" name="Rectangle 104">
                <a:extLst>
                  <a:ext uri="{FF2B5EF4-FFF2-40B4-BE49-F238E27FC236}">
                    <a16:creationId xmlns:a16="http://schemas.microsoft.com/office/drawing/2014/main" id="{BAE1A778-0BC0-4A6F-BBF1-F237B733BEC8}"/>
                  </a:ext>
                </a:extLst>
              </p:cNvPr>
              <p:cNvSpPr/>
              <p:nvPr/>
            </p:nvSpPr>
            <p:spPr>
              <a:xfrm>
                <a:off x="5706172"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06" name="Rectangle 5">
                <a:extLst>
                  <a:ext uri="{FF2B5EF4-FFF2-40B4-BE49-F238E27FC236}">
                    <a16:creationId xmlns:a16="http://schemas.microsoft.com/office/drawing/2014/main" id="{710D218F-63FE-4E6C-933C-391405BCA6A6}"/>
                  </a:ext>
                </a:extLst>
              </p:cNvPr>
              <p:cNvSpPr/>
              <p:nvPr/>
            </p:nvSpPr>
            <p:spPr>
              <a:xfrm>
                <a:off x="6134800"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07" name="Rectangle 5">
                <a:extLst>
                  <a:ext uri="{FF2B5EF4-FFF2-40B4-BE49-F238E27FC236}">
                    <a16:creationId xmlns:a16="http://schemas.microsoft.com/office/drawing/2014/main" id="{1B0B7148-8146-48BB-92E5-CF4905EC34B9}"/>
                  </a:ext>
                </a:extLst>
              </p:cNvPr>
              <p:cNvSpPr/>
              <p:nvPr/>
            </p:nvSpPr>
            <p:spPr>
              <a:xfrm>
                <a:off x="6566551"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08" name="Rectangle 5">
                <a:extLst>
                  <a:ext uri="{FF2B5EF4-FFF2-40B4-BE49-F238E27FC236}">
                    <a16:creationId xmlns:a16="http://schemas.microsoft.com/office/drawing/2014/main" id="{98B9CD93-A2B8-4773-B748-F4A4E954717B}"/>
                  </a:ext>
                </a:extLst>
              </p:cNvPr>
              <p:cNvSpPr/>
              <p:nvPr/>
            </p:nvSpPr>
            <p:spPr>
              <a:xfrm>
                <a:off x="7420661" y="3072536"/>
                <a:ext cx="431797"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09" name="Rectangle 5">
                <a:extLst>
                  <a:ext uri="{FF2B5EF4-FFF2-40B4-BE49-F238E27FC236}">
                    <a16:creationId xmlns:a16="http://schemas.microsoft.com/office/drawing/2014/main" id="{98EA5DF1-42B0-47FC-A369-AAA6DEE000E5}"/>
                  </a:ext>
                </a:extLst>
              </p:cNvPr>
              <p:cNvSpPr/>
              <p:nvPr/>
            </p:nvSpPr>
            <p:spPr>
              <a:xfrm>
                <a:off x="6998302" y="3071810"/>
                <a:ext cx="428628" cy="57776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grpSp>
          <p:nvGrpSpPr>
            <p:cNvPr id="82" name="组合 163">
              <a:extLst>
                <a:ext uri="{FF2B5EF4-FFF2-40B4-BE49-F238E27FC236}">
                  <a16:creationId xmlns:a16="http://schemas.microsoft.com/office/drawing/2014/main" id="{087B434A-B5CC-4E32-904F-7A6BAC2C1D57}"/>
                </a:ext>
              </a:extLst>
            </p:cNvPr>
            <p:cNvGrpSpPr/>
            <p:nvPr/>
          </p:nvGrpSpPr>
          <p:grpSpPr>
            <a:xfrm>
              <a:off x="3605283" y="2952810"/>
              <a:ext cx="1568088" cy="413023"/>
              <a:chOff x="5709295" y="4138610"/>
              <a:chExt cx="2143139" cy="564486"/>
            </a:xfrm>
          </p:grpSpPr>
          <p:sp>
            <p:nvSpPr>
              <p:cNvPr id="100" name="Rectangle 5">
                <a:extLst>
                  <a:ext uri="{FF2B5EF4-FFF2-40B4-BE49-F238E27FC236}">
                    <a16:creationId xmlns:a16="http://schemas.microsoft.com/office/drawing/2014/main" id="{B766045D-5C6D-4106-8F25-B111D29B485F}"/>
                  </a:ext>
                </a:extLst>
              </p:cNvPr>
              <p:cNvSpPr/>
              <p:nvPr/>
            </p:nvSpPr>
            <p:spPr>
              <a:xfrm>
                <a:off x="5709295"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01" name="Rectangle 5">
                <a:extLst>
                  <a:ext uri="{FF2B5EF4-FFF2-40B4-BE49-F238E27FC236}">
                    <a16:creationId xmlns:a16="http://schemas.microsoft.com/office/drawing/2014/main" id="{93A07A73-B7E2-40F0-9A31-C42C6D3A3954}"/>
                  </a:ext>
                </a:extLst>
              </p:cNvPr>
              <p:cNvSpPr/>
              <p:nvPr/>
            </p:nvSpPr>
            <p:spPr>
              <a:xfrm>
                <a:off x="6569674"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02" name="Rectangle 5">
                <a:extLst>
                  <a:ext uri="{FF2B5EF4-FFF2-40B4-BE49-F238E27FC236}">
                    <a16:creationId xmlns:a16="http://schemas.microsoft.com/office/drawing/2014/main" id="{1F82D21A-9439-44BA-8FD3-29ED26DB5AE6}"/>
                  </a:ext>
                </a:extLst>
              </p:cNvPr>
              <p:cNvSpPr/>
              <p:nvPr/>
            </p:nvSpPr>
            <p:spPr>
              <a:xfrm>
                <a:off x="6998302"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03" name="Rectangle 5">
                <a:extLst>
                  <a:ext uri="{FF2B5EF4-FFF2-40B4-BE49-F238E27FC236}">
                    <a16:creationId xmlns:a16="http://schemas.microsoft.com/office/drawing/2014/main" id="{D4748711-331A-45CD-A6EB-CEA2277950CA}"/>
                  </a:ext>
                </a:extLst>
              </p:cNvPr>
              <p:cNvSpPr/>
              <p:nvPr/>
            </p:nvSpPr>
            <p:spPr>
              <a:xfrm>
                <a:off x="7426929" y="4138610"/>
                <a:ext cx="425505"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04" name="Rectangle 5">
                <a:extLst>
                  <a:ext uri="{FF2B5EF4-FFF2-40B4-BE49-F238E27FC236}">
                    <a16:creationId xmlns:a16="http://schemas.microsoft.com/office/drawing/2014/main" id="{11C437B2-6C5E-4E93-BB19-7F7465C401C1}"/>
                  </a:ext>
                </a:extLst>
              </p:cNvPr>
              <p:cNvSpPr/>
              <p:nvPr/>
            </p:nvSpPr>
            <p:spPr>
              <a:xfrm>
                <a:off x="6134800" y="4138610"/>
                <a:ext cx="428628" cy="56448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grpSp>
          <p:nvGrpSpPr>
            <p:cNvPr id="83" name="组合 164">
              <a:extLst>
                <a:ext uri="{FF2B5EF4-FFF2-40B4-BE49-F238E27FC236}">
                  <a16:creationId xmlns:a16="http://schemas.microsoft.com/office/drawing/2014/main" id="{ECA6AB40-E58A-4B86-B216-48C926C80A51}"/>
                </a:ext>
              </a:extLst>
            </p:cNvPr>
            <p:cNvGrpSpPr/>
            <p:nvPr/>
          </p:nvGrpSpPr>
          <p:grpSpPr>
            <a:xfrm>
              <a:off x="3605283" y="3365328"/>
              <a:ext cx="1568088" cy="428610"/>
              <a:chOff x="5706172" y="5205410"/>
              <a:chExt cx="2143139" cy="585791"/>
            </a:xfrm>
          </p:grpSpPr>
          <p:sp>
            <p:nvSpPr>
              <p:cNvPr id="95" name="Rectangle 5">
                <a:extLst>
                  <a:ext uri="{FF2B5EF4-FFF2-40B4-BE49-F238E27FC236}">
                    <a16:creationId xmlns:a16="http://schemas.microsoft.com/office/drawing/2014/main" id="{72854B9E-1FC0-4077-84D4-FF7DE83E2370}"/>
                  </a:ext>
                </a:extLst>
              </p:cNvPr>
              <p:cNvSpPr/>
              <p:nvPr/>
            </p:nvSpPr>
            <p:spPr>
              <a:xfrm>
                <a:off x="5706172"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96" name="Rectangle 5">
                <a:extLst>
                  <a:ext uri="{FF2B5EF4-FFF2-40B4-BE49-F238E27FC236}">
                    <a16:creationId xmlns:a16="http://schemas.microsoft.com/office/drawing/2014/main" id="{4A01D284-AF98-48AD-998C-350C23A6CFD9}"/>
                  </a:ext>
                </a:extLst>
              </p:cNvPr>
              <p:cNvSpPr/>
              <p:nvPr/>
            </p:nvSpPr>
            <p:spPr>
              <a:xfrm>
                <a:off x="6134800"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97" name="Rectangle 5">
                <a:extLst>
                  <a:ext uri="{FF2B5EF4-FFF2-40B4-BE49-F238E27FC236}">
                    <a16:creationId xmlns:a16="http://schemas.microsoft.com/office/drawing/2014/main" id="{5EC8A95C-93C3-4995-9FF3-42D5B03B19C0}"/>
                  </a:ext>
                </a:extLst>
              </p:cNvPr>
              <p:cNvSpPr/>
              <p:nvPr/>
            </p:nvSpPr>
            <p:spPr>
              <a:xfrm>
                <a:off x="6995179" y="5205410"/>
                <a:ext cx="428628" cy="58579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98" name="Rectangle 5">
                <a:extLst>
                  <a:ext uri="{FF2B5EF4-FFF2-40B4-BE49-F238E27FC236}">
                    <a16:creationId xmlns:a16="http://schemas.microsoft.com/office/drawing/2014/main" id="{1A2C62B3-0156-4662-9275-8711061F357F}"/>
                  </a:ext>
                </a:extLst>
              </p:cNvPr>
              <p:cNvSpPr/>
              <p:nvPr/>
            </p:nvSpPr>
            <p:spPr>
              <a:xfrm>
                <a:off x="7423806" y="5205410"/>
                <a:ext cx="425505"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99" name="Rectangle 5">
                <a:extLst>
                  <a:ext uri="{FF2B5EF4-FFF2-40B4-BE49-F238E27FC236}">
                    <a16:creationId xmlns:a16="http://schemas.microsoft.com/office/drawing/2014/main" id="{2DBA344D-4A54-4B46-9EA5-810F383B47C6}"/>
                  </a:ext>
                </a:extLst>
              </p:cNvPr>
              <p:cNvSpPr/>
              <p:nvPr/>
            </p:nvSpPr>
            <p:spPr>
              <a:xfrm>
                <a:off x="6569674" y="5205410"/>
                <a:ext cx="428628" cy="5857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grpSp>
          <p:nvGrpSpPr>
            <p:cNvPr id="84" name="组合 168">
              <a:extLst>
                <a:ext uri="{FF2B5EF4-FFF2-40B4-BE49-F238E27FC236}">
                  <a16:creationId xmlns:a16="http://schemas.microsoft.com/office/drawing/2014/main" id="{63770EC7-14B7-4C43-B871-53A810BF8761}"/>
                </a:ext>
              </a:extLst>
            </p:cNvPr>
            <p:cNvGrpSpPr/>
            <p:nvPr/>
          </p:nvGrpSpPr>
          <p:grpSpPr>
            <a:xfrm>
              <a:off x="3605283" y="2121667"/>
              <a:ext cx="1570373" cy="407611"/>
              <a:chOff x="5706172" y="2033710"/>
              <a:chExt cx="2146263" cy="557090"/>
            </a:xfrm>
          </p:grpSpPr>
          <p:grpSp>
            <p:nvGrpSpPr>
              <p:cNvPr id="89" name="组合 161">
                <a:extLst>
                  <a:ext uri="{FF2B5EF4-FFF2-40B4-BE49-F238E27FC236}">
                    <a16:creationId xmlns:a16="http://schemas.microsoft.com/office/drawing/2014/main" id="{2362C279-7936-485F-B8F7-B90856A1813A}"/>
                  </a:ext>
                </a:extLst>
              </p:cNvPr>
              <p:cNvGrpSpPr/>
              <p:nvPr/>
            </p:nvGrpSpPr>
            <p:grpSpPr>
              <a:xfrm>
                <a:off x="5706172" y="2033710"/>
                <a:ext cx="2146263" cy="557090"/>
                <a:chOff x="5706172" y="2033710"/>
                <a:chExt cx="2146263" cy="557090"/>
              </a:xfrm>
            </p:grpSpPr>
            <p:sp>
              <p:nvSpPr>
                <p:cNvPr id="91" name="Rectangle 5">
                  <a:extLst>
                    <a:ext uri="{FF2B5EF4-FFF2-40B4-BE49-F238E27FC236}">
                      <a16:creationId xmlns:a16="http://schemas.microsoft.com/office/drawing/2014/main" id="{B3181522-F2AD-453E-9AA7-69560E33CF9C}"/>
                    </a:ext>
                  </a:extLst>
                </p:cNvPr>
                <p:cNvSpPr/>
                <p:nvPr/>
              </p:nvSpPr>
              <p:spPr>
                <a:xfrm>
                  <a:off x="5706172"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92" name="Rectangle 5">
                  <a:extLst>
                    <a:ext uri="{FF2B5EF4-FFF2-40B4-BE49-F238E27FC236}">
                      <a16:creationId xmlns:a16="http://schemas.microsoft.com/office/drawing/2014/main" id="{5617F58C-6786-4B6C-B04A-FB8ACBC2F05A}"/>
                    </a:ext>
                  </a:extLst>
                </p:cNvPr>
                <p:cNvSpPr/>
                <p:nvPr/>
              </p:nvSpPr>
              <p:spPr>
                <a:xfrm>
                  <a:off x="6566551"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93" name="Rectangle 5">
                  <a:extLst>
                    <a:ext uri="{FF2B5EF4-FFF2-40B4-BE49-F238E27FC236}">
                      <a16:creationId xmlns:a16="http://schemas.microsoft.com/office/drawing/2014/main" id="{4F19E6D6-549C-487B-A5D3-AE3ABF3160E4}"/>
                    </a:ext>
                  </a:extLst>
                </p:cNvPr>
                <p:cNvSpPr/>
                <p:nvPr/>
              </p:nvSpPr>
              <p:spPr>
                <a:xfrm>
                  <a:off x="6995179"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94" name="Rectangle 5">
                  <a:extLst>
                    <a:ext uri="{FF2B5EF4-FFF2-40B4-BE49-F238E27FC236}">
                      <a16:creationId xmlns:a16="http://schemas.microsoft.com/office/drawing/2014/main" id="{A1FDF70F-2CB3-47D7-AB04-DB8B5C9C9900}"/>
                    </a:ext>
                  </a:extLst>
                </p:cNvPr>
                <p:cNvSpPr/>
                <p:nvPr/>
              </p:nvSpPr>
              <p:spPr>
                <a:xfrm>
                  <a:off x="7423807"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sp>
            <p:nvSpPr>
              <p:cNvPr id="90" name="Rectangle 5">
                <a:extLst>
                  <a:ext uri="{FF2B5EF4-FFF2-40B4-BE49-F238E27FC236}">
                    <a16:creationId xmlns:a16="http://schemas.microsoft.com/office/drawing/2014/main" id="{8CA4815F-AB66-4F13-A223-B33BCFBBDA86}"/>
                  </a:ext>
                </a:extLst>
              </p:cNvPr>
              <p:cNvSpPr/>
              <p:nvPr/>
            </p:nvSpPr>
            <p:spPr>
              <a:xfrm>
                <a:off x="6134800" y="2033710"/>
                <a:ext cx="428628" cy="5570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sp>
          <p:nvSpPr>
            <p:cNvPr id="85" name="Rectangle 5">
              <a:extLst>
                <a:ext uri="{FF2B5EF4-FFF2-40B4-BE49-F238E27FC236}">
                  <a16:creationId xmlns:a16="http://schemas.microsoft.com/office/drawing/2014/main" id="{C4854DF8-6513-4225-AFB9-5137EB6AE4EE}"/>
                </a:ext>
              </a:extLst>
            </p:cNvPr>
            <p:cNvSpPr/>
            <p:nvPr/>
          </p:nvSpPr>
          <p:spPr>
            <a:xfrm>
              <a:off x="3918901" y="2121667"/>
              <a:ext cx="313618" cy="40761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86" name="Rectangle 5">
              <a:extLst>
                <a:ext uri="{FF2B5EF4-FFF2-40B4-BE49-F238E27FC236}">
                  <a16:creationId xmlns:a16="http://schemas.microsoft.com/office/drawing/2014/main" id="{92BF896D-91CC-4D38-A24C-BF438230C690}"/>
                </a:ext>
              </a:extLst>
            </p:cNvPr>
            <p:cNvSpPr/>
            <p:nvPr/>
          </p:nvSpPr>
          <p:spPr>
            <a:xfrm>
              <a:off x="4548421" y="2529278"/>
              <a:ext cx="313618" cy="422739"/>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87" name="Rectangle 5">
              <a:extLst>
                <a:ext uri="{FF2B5EF4-FFF2-40B4-BE49-F238E27FC236}">
                  <a16:creationId xmlns:a16="http://schemas.microsoft.com/office/drawing/2014/main" id="{F2C06997-FB73-4C71-9623-AA6B442A337E}"/>
                </a:ext>
              </a:extLst>
            </p:cNvPr>
            <p:cNvSpPr/>
            <p:nvPr/>
          </p:nvSpPr>
          <p:spPr>
            <a:xfrm>
              <a:off x="3916616" y="2959779"/>
              <a:ext cx="318188" cy="413023"/>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88" name="Rectangle 5">
              <a:extLst>
                <a:ext uri="{FF2B5EF4-FFF2-40B4-BE49-F238E27FC236}">
                  <a16:creationId xmlns:a16="http://schemas.microsoft.com/office/drawing/2014/main" id="{9F6FD644-A8D1-4E4C-8B68-F171438F59A5}"/>
                </a:ext>
              </a:extLst>
            </p:cNvPr>
            <p:cNvSpPr/>
            <p:nvPr/>
          </p:nvSpPr>
          <p:spPr>
            <a:xfrm>
              <a:off x="4230232" y="3365334"/>
              <a:ext cx="320473" cy="428610"/>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grpSp>
      <p:sp>
        <p:nvSpPr>
          <p:cNvPr id="110" name="TextBox 109">
            <a:extLst>
              <a:ext uri="{FF2B5EF4-FFF2-40B4-BE49-F238E27FC236}">
                <a16:creationId xmlns:a16="http://schemas.microsoft.com/office/drawing/2014/main" id="{C6ECA347-EF71-4B1F-A04A-52C1A8AA38F1}"/>
              </a:ext>
            </a:extLst>
          </p:cNvPr>
          <p:cNvSpPr txBox="1"/>
          <p:nvPr/>
        </p:nvSpPr>
        <p:spPr>
          <a:xfrm>
            <a:off x="9409620" y="2554307"/>
            <a:ext cx="2841486" cy="707886"/>
          </a:xfrm>
          <a:prstGeom prst="rect">
            <a:avLst/>
          </a:prstGeom>
          <a:noFill/>
        </p:spPr>
        <p:txBody>
          <a:bodyPr wrap="square" rtlCol="0">
            <a:spAutoFit/>
          </a:bodyPr>
          <a:lstStyle/>
          <a:p>
            <a:r>
              <a:rPr lang="en-US" altLang="zh-CN" sz="2000" dirty="0">
                <a:solidFill>
                  <a:srgbClr val="0070C0"/>
                </a:solidFill>
              </a:rPr>
              <a:t>Expected output</a:t>
            </a:r>
            <a:r>
              <a:rPr lang="en-US" altLang="zh-CN" sz="2000" dirty="0"/>
              <a:t>:</a:t>
            </a:r>
          </a:p>
          <a:p>
            <a:r>
              <a:rPr lang="en-US" altLang="zh-CN" sz="2000" dirty="0"/>
              <a:t>Network-wide sketch</a:t>
            </a:r>
            <a:endParaRPr lang="en-US" sz="2000" dirty="0"/>
          </a:p>
        </p:txBody>
      </p:sp>
      <p:sp>
        <p:nvSpPr>
          <p:cNvPr id="111" name="Left Brace 110">
            <a:extLst>
              <a:ext uri="{FF2B5EF4-FFF2-40B4-BE49-F238E27FC236}">
                <a16:creationId xmlns:a16="http://schemas.microsoft.com/office/drawing/2014/main" id="{681F0776-B96B-4B14-82D4-535B603DCBFE}"/>
              </a:ext>
            </a:extLst>
          </p:cNvPr>
          <p:cNvSpPr/>
          <p:nvPr/>
        </p:nvSpPr>
        <p:spPr bwMode="auto">
          <a:xfrm rot="10800000" flipV="1">
            <a:off x="7432485" y="2323889"/>
            <a:ext cx="431950" cy="4110595"/>
          </a:xfrm>
          <a:prstGeom prst="leftBrace">
            <a:avLst>
              <a:gd name="adj1" fmla="val 50641"/>
              <a:gd name="adj2" fmla="val 50000"/>
            </a:avLst>
          </a:prstGeom>
          <a:ln w="50800">
            <a:solidFill>
              <a:schemeClr val="tx1"/>
            </a:solidFill>
            <a:headEnd type="none" w="med" len="med"/>
            <a:tailEnd type="none" w="med" len="med"/>
          </a:ln>
          <a:extLst/>
        </p:spPr>
        <p:style>
          <a:lnRef idx="2">
            <a:schemeClr val="accent2"/>
          </a:lnRef>
          <a:fillRef idx="0">
            <a:schemeClr val="accent2"/>
          </a:fillRef>
          <a:effectRef idx="1">
            <a:schemeClr val="accent2"/>
          </a:effectRef>
          <a:fontRef idx="minor">
            <a:schemeClr val="tx1"/>
          </a:fontRef>
        </p:style>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sz="1600" dirty="0">
              <a:latin typeface="Arial" charset="0"/>
            </a:endParaRPr>
          </a:p>
        </p:txBody>
      </p:sp>
      <p:cxnSp>
        <p:nvCxnSpPr>
          <p:cNvPr id="112" name="Straight Arrow Connector 111">
            <a:extLst>
              <a:ext uri="{FF2B5EF4-FFF2-40B4-BE49-F238E27FC236}">
                <a16:creationId xmlns:a16="http://schemas.microsoft.com/office/drawing/2014/main" id="{42D24313-DEC1-4804-9B30-8B5B68F287C1}"/>
              </a:ext>
            </a:extLst>
          </p:cNvPr>
          <p:cNvCxnSpPr>
            <a:cxnSpLocks/>
            <a:stCxn id="65" idx="3"/>
          </p:cNvCxnSpPr>
          <p:nvPr/>
        </p:nvCxnSpPr>
        <p:spPr>
          <a:xfrm>
            <a:off x="10061590" y="4283038"/>
            <a:ext cx="859815" cy="0"/>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85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0"/>
                                        </p:tgtEl>
                                      </p:cBhvr>
                                    </p:animEffect>
                                    <p:animScale>
                                      <p:cBhvr>
                                        <p:cTn id="7" dur="250" autoRev="1" fill="hold"/>
                                        <p:tgtEl>
                                          <p:spTgt spid="40"/>
                                        </p:tgtEl>
                                      </p:cBhvr>
                                      <p:by x="105000" y="105000"/>
                                    </p:animScale>
                                  </p:childTnLst>
                                </p:cTn>
                              </p:par>
                              <p:par>
                                <p:cTn id="8" presetID="26" presetClass="emph" presetSubtype="0" fill="hold" grpId="0" nodeType="withEffect">
                                  <p:stCondLst>
                                    <p:cond delay="0"/>
                                  </p:stCondLst>
                                  <p:childTnLst>
                                    <p:animEffect transition="out" filter="fade">
                                      <p:cBhvr>
                                        <p:cTn id="9" dur="500" tmFilter="0, 0; .2, .5; .8, .5; 1, 0"/>
                                        <p:tgtEl>
                                          <p:spTgt spid="66"/>
                                        </p:tgtEl>
                                      </p:cBhvr>
                                    </p:animEffect>
                                    <p:animScale>
                                      <p:cBhvr>
                                        <p:cTn id="10" dur="250" autoRev="1" fill="hold"/>
                                        <p:tgtEl>
                                          <p:spTgt spid="66"/>
                                        </p:tgtEl>
                                      </p:cBhvr>
                                      <p:by x="105000" y="105000"/>
                                    </p:animScale>
                                  </p:childTnLst>
                                </p:cTn>
                              </p:par>
                              <p:par>
                                <p:cTn id="11" presetID="26" presetClass="emph" presetSubtype="0" fill="hold" grpId="0" nodeType="withEffect">
                                  <p:stCondLst>
                                    <p:cond delay="0"/>
                                  </p:stCondLst>
                                  <p:childTnLst>
                                    <p:animEffect transition="out" filter="fade">
                                      <p:cBhvr>
                                        <p:cTn id="12" dur="500" tmFilter="0, 0; .2, .5; .8, .5; 1, 0"/>
                                        <p:tgtEl>
                                          <p:spTgt spid="67"/>
                                        </p:tgtEl>
                                      </p:cBhvr>
                                    </p:animEffect>
                                    <p:animScale>
                                      <p:cBhvr>
                                        <p:cTn id="13" dur="250" autoRev="1" fill="hold"/>
                                        <p:tgtEl>
                                          <p:spTgt spid="6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66" grpId="0"/>
      <p:bldP spid="6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DE8C-814D-436B-A593-B118FC346D55}"/>
              </a:ext>
            </a:extLst>
          </p:cNvPr>
          <p:cNvSpPr>
            <a:spLocks noGrp="1"/>
          </p:cNvSpPr>
          <p:nvPr>
            <p:ph type="title"/>
          </p:nvPr>
        </p:nvSpPr>
        <p:spPr/>
        <p:txBody>
          <a:bodyPr/>
          <a:lstStyle/>
          <a:p>
            <a:r>
              <a:rPr lang="en-US" dirty="0"/>
              <a:t>Matrix Interpolation Problem</a:t>
            </a:r>
          </a:p>
        </p:txBody>
      </p:sp>
      <p:sp>
        <p:nvSpPr>
          <p:cNvPr id="4" name="Slide Number Placeholder 3">
            <a:extLst>
              <a:ext uri="{FF2B5EF4-FFF2-40B4-BE49-F238E27FC236}">
                <a16:creationId xmlns:a16="http://schemas.microsoft.com/office/drawing/2014/main" id="{DFCFECCC-8F76-4D44-A220-185AD25771F5}"/>
              </a:ext>
            </a:extLst>
          </p:cNvPr>
          <p:cNvSpPr>
            <a:spLocks noGrp="1"/>
          </p:cNvSpPr>
          <p:nvPr>
            <p:ph type="sldNum" sz="quarter" idx="11"/>
          </p:nvPr>
        </p:nvSpPr>
        <p:spPr/>
        <p:txBody>
          <a:bodyPr/>
          <a:lstStyle/>
          <a:p>
            <a:pPr>
              <a:defRPr/>
            </a:pPr>
            <a:fld id="{3FFE790D-BCFB-4008-9260-CA63AEE325FD}" type="slidenum">
              <a:rPr lang="en-US" smtClean="0"/>
              <a:pPr>
                <a:defRPr/>
              </a:pPr>
              <a:t>16</a:t>
            </a:fld>
            <a:endParaRPr lang="en-US" dirty="0"/>
          </a:p>
        </p:txBody>
      </p:sp>
      <p:sp>
        <p:nvSpPr>
          <p:cNvPr id="14" name="Content Placeholder 2">
            <a:extLst>
              <a:ext uri="{FF2B5EF4-FFF2-40B4-BE49-F238E27FC236}">
                <a16:creationId xmlns:a16="http://schemas.microsoft.com/office/drawing/2014/main" id="{857B3C6C-A149-4744-B3A4-5BAB948D89B8}"/>
              </a:ext>
            </a:extLst>
          </p:cNvPr>
          <p:cNvSpPr>
            <a:spLocks noGrp="1"/>
          </p:cNvSpPr>
          <p:nvPr>
            <p:ph idx="1"/>
          </p:nvPr>
        </p:nvSpPr>
        <p:spPr>
          <a:xfrm>
            <a:off x="609600" y="1600202"/>
            <a:ext cx="10972800" cy="1003514"/>
          </a:xfrm>
        </p:spPr>
        <p:txBody>
          <a:bodyPr/>
          <a:lstStyle/>
          <a:p>
            <a:r>
              <a:rPr lang="en-US" dirty="0"/>
              <a:t>The recovery process can be expressed as</a:t>
            </a:r>
          </a:p>
        </p:txBody>
      </p:sp>
      <p:sp>
        <p:nvSpPr>
          <p:cNvPr id="25" name="Content Placeholder 2">
            <a:extLst>
              <a:ext uri="{FF2B5EF4-FFF2-40B4-BE49-F238E27FC236}">
                <a16:creationId xmlns:a16="http://schemas.microsoft.com/office/drawing/2014/main" id="{C02755A7-5A21-4EEE-BFDA-1D1E1AA122B8}"/>
              </a:ext>
            </a:extLst>
          </p:cNvPr>
          <p:cNvSpPr txBox="1">
            <a:spLocks/>
          </p:cNvSpPr>
          <p:nvPr/>
        </p:nvSpPr>
        <p:spPr bwMode="auto">
          <a:xfrm>
            <a:off x="2278970" y="3858559"/>
            <a:ext cx="7599335" cy="1204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altLang="zh-CN" sz="7200" kern="0" dirty="0"/>
              <a:t>T = N + </a:t>
            </a:r>
            <a:r>
              <a:rPr lang="en-US" altLang="zh-CN" sz="7200" kern="0" dirty="0" err="1"/>
              <a:t>sk</a:t>
            </a:r>
            <a:r>
              <a:rPr lang="en-US" altLang="zh-CN" sz="7200" kern="0" dirty="0"/>
              <a:t>(</a:t>
            </a:r>
            <a:r>
              <a:rPr lang="en-US" altLang="zh-CN" sz="7200" b="1" kern="0" dirty="0"/>
              <a:t>x</a:t>
            </a:r>
            <a:r>
              <a:rPr lang="en-US" altLang="zh-CN" sz="7200" kern="0" dirty="0"/>
              <a:t> + </a:t>
            </a:r>
            <a:r>
              <a:rPr lang="en-US" altLang="zh-CN" sz="7200" b="1" kern="0" dirty="0"/>
              <a:t>y</a:t>
            </a:r>
            <a:r>
              <a:rPr lang="en-US" altLang="zh-CN" sz="7200" kern="0" dirty="0"/>
              <a:t>)</a:t>
            </a:r>
            <a:endParaRPr lang="en-US" sz="7200" kern="0" dirty="0"/>
          </a:p>
        </p:txBody>
      </p:sp>
      <p:cxnSp>
        <p:nvCxnSpPr>
          <p:cNvPr id="26" name="Straight Arrow Connector 25">
            <a:extLst>
              <a:ext uri="{FF2B5EF4-FFF2-40B4-BE49-F238E27FC236}">
                <a16:creationId xmlns:a16="http://schemas.microsoft.com/office/drawing/2014/main" id="{C7162D70-53E9-45F0-83BD-6E4E1C3089A9}"/>
              </a:ext>
            </a:extLst>
          </p:cNvPr>
          <p:cNvCxnSpPr>
            <a:cxnSpLocks/>
          </p:cNvCxnSpPr>
          <p:nvPr/>
        </p:nvCxnSpPr>
        <p:spPr>
          <a:xfrm flipV="1">
            <a:off x="2644903" y="3615903"/>
            <a:ext cx="0" cy="422331"/>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27" name="TextBox 26">
            <a:extLst>
              <a:ext uri="{FF2B5EF4-FFF2-40B4-BE49-F238E27FC236}">
                <a16:creationId xmlns:a16="http://schemas.microsoft.com/office/drawing/2014/main" id="{52006C4B-B148-4A73-B605-8769EB49272B}"/>
              </a:ext>
            </a:extLst>
          </p:cNvPr>
          <p:cNvSpPr txBox="1"/>
          <p:nvPr/>
        </p:nvSpPr>
        <p:spPr>
          <a:xfrm>
            <a:off x="418311" y="3097895"/>
            <a:ext cx="4910381"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dirty="0"/>
              <a:t>Expected output sketch (</a:t>
            </a:r>
            <a:r>
              <a:rPr lang="en-US" sz="2400" dirty="0">
                <a:solidFill>
                  <a:srgbClr val="FF0000"/>
                </a:solidFill>
              </a:rPr>
              <a:t>unknown</a:t>
            </a:r>
            <a:r>
              <a:rPr lang="en-US" sz="2400" dirty="0"/>
              <a:t>)</a:t>
            </a:r>
          </a:p>
        </p:txBody>
      </p:sp>
      <p:sp>
        <p:nvSpPr>
          <p:cNvPr id="28" name="TextBox 27">
            <a:extLst>
              <a:ext uri="{FF2B5EF4-FFF2-40B4-BE49-F238E27FC236}">
                <a16:creationId xmlns:a16="http://schemas.microsoft.com/office/drawing/2014/main" id="{4D53D307-7609-4637-9E25-EA19FA445888}"/>
              </a:ext>
            </a:extLst>
          </p:cNvPr>
          <p:cNvSpPr txBox="1"/>
          <p:nvPr/>
        </p:nvSpPr>
        <p:spPr>
          <a:xfrm>
            <a:off x="437253" y="5362549"/>
            <a:ext cx="5402883"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Sketch in global normal path</a:t>
            </a:r>
            <a:r>
              <a:rPr lang="en-US" sz="2400" dirty="0"/>
              <a:t> (</a:t>
            </a:r>
            <a:r>
              <a:rPr lang="en-US" sz="2400" dirty="0">
                <a:solidFill>
                  <a:srgbClr val="0070C0"/>
                </a:solidFill>
              </a:rPr>
              <a:t>known</a:t>
            </a:r>
            <a:r>
              <a:rPr lang="en-US" sz="2400" dirty="0"/>
              <a:t>)</a:t>
            </a:r>
          </a:p>
        </p:txBody>
      </p:sp>
      <p:cxnSp>
        <p:nvCxnSpPr>
          <p:cNvPr id="29" name="Straight Arrow Connector 28">
            <a:extLst>
              <a:ext uri="{FF2B5EF4-FFF2-40B4-BE49-F238E27FC236}">
                <a16:creationId xmlns:a16="http://schemas.microsoft.com/office/drawing/2014/main" id="{CB0F0155-5C2D-41E5-B401-6899A4460C02}"/>
              </a:ext>
            </a:extLst>
          </p:cNvPr>
          <p:cNvCxnSpPr>
            <a:cxnSpLocks/>
          </p:cNvCxnSpPr>
          <p:nvPr/>
        </p:nvCxnSpPr>
        <p:spPr>
          <a:xfrm flipH="1">
            <a:off x="4290305" y="4866468"/>
            <a:ext cx="1" cy="439738"/>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cxnSp>
        <p:nvCxnSpPr>
          <p:cNvPr id="30" name="Straight Arrow Connector 29">
            <a:extLst>
              <a:ext uri="{FF2B5EF4-FFF2-40B4-BE49-F238E27FC236}">
                <a16:creationId xmlns:a16="http://schemas.microsoft.com/office/drawing/2014/main" id="{823653DC-81AD-4647-BB0F-DD0C8E1C4690}"/>
              </a:ext>
            </a:extLst>
          </p:cNvPr>
          <p:cNvCxnSpPr>
            <a:cxnSpLocks/>
          </p:cNvCxnSpPr>
          <p:nvPr/>
        </p:nvCxnSpPr>
        <p:spPr>
          <a:xfrm flipH="1" flipV="1">
            <a:off x="7185906" y="3616561"/>
            <a:ext cx="1" cy="436653"/>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31" name="TextBox 30">
            <a:extLst>
              <a:ext uri="{FF2B5EF4-FFF2-40B4-BE49-F238E27FC236}">
                <a16:creationId xmlns:a16="http://schemas.microsoft.com/office/drawing/2014/main" id="{1F053F4F-1D2A-431C-84C5-81BE9159380F}"/>
              </a:ext>
            </a:extLst>
          </p:cNvPr>
          <p:cNvSpPr txBox="1"/>
          <p:nvPr/>
        </p:nvSpPr>
        <p:spPr>
          <a:xfrm>
            <a:off x="6507424" y="3016562"/>
            <a:ext cx="502059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Large flows in fast path </a:t>
            </a:r>
            <a:r>
              <a:rPr lang="en-US" sz="2400" dirty="0"/>
              <a:t>(</a:t>
            </a:r>
            <a:r>
              <a:rPr lang="en-US" sz="2400" dirty="0">
                <a:solidFill>
                  <a:srgbClr val="FF0000"/>
                </a:solidFill>
              </a:rPr>
              <a:t>unknown</a:t>
            </a:r>
            <a:r>
              <a:rPr lang="en-US" sz="2400" dirty="0"/>
              <a:t>)</a:t>
            </a:r>
          </a:p>
        </p:txBody>
      </p:sp>
      <p:cxnSp>
        <p:nvCxnSpPr>
          <p:cNvPr id="32" name="Straight Arrow Connector 31">
            <a:extLst>
              <a:ext uri="{FF2B5EF4-FFF2-40B4-BE49-F238E27FC236}">
                <a16:creationId xmlns:a16="http://schemas.microsoft.com/office/drawing/2014/main" id="{1A457980-15C8-461F-952C-C85413AECE3A}"/>
              </a:ext>
            </a:extLst>
          </p:cNvPr>
          <p:cNvCxnSpPr>
            <a:cxnSpLocks/>
          </p:cNvCxnSpPr>
          <p:nvPr/>
        </p:nvCxnSpPr>
        <p:spPr>
          <a:xfrm>
            <a:off x="8455905" y="5063550"/>
            <a:ext cx="0" cy="438348"/>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33" name="TextBox 32">
            <a:extLst>
              <a:ext uri="{FF2B5EF4-FFF2-40B4-BE49-F238E27FC236}">
                <a16:creationId xmlns:a16="http://schemas.microsoft.com/office/drawing/2014/main" id="{87ADEBCF-81DA-496A-B3BE-15B6994DDAE5}"/>
              </a:ext>
            </a:extLst>
          </p:cNvPr>
          <p:cNvSpPr txBox="1"/>
          <p:nvPr/>
        </p:nvSpPr>
        <p:spPr>
          <a:xfrm>
            <a:off x="6644326" y="5652416"/>
            <a:ext cx="502059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Small flows in fast path </a:t>
            </a:r>
            <a:r>
              <a:rPr lang="en-US" sz="2400" dirty="0"/>
              <a:t>(</a:t>
            </a:r>
            <a:r>
              <a:rPr lang="en-US" sz="2400" dirty="0">
                <a:solidFill>
                  <a:srgbClr val="FF0000"/>
                </a:solidFill>
              </a:rPr>
              <a:t>unknown</a:t>
            </a:r>
            <a:r>
              <a:rPr lang="en-US" sz="2400" dirty="0"/>
              <a:t>)</a:t>
            </a:r>
          </a:p>
        </p:txBody>
      </p:sp>
    </p:spTree>
    <p:extLst>
      <p:ext uri="{BB962C8B-B14F-4D97-AF65-F5344CB8AC3E}">
        <p14:creationId xmlns:p14="http://schemas.microsoft.com/office/powerpoint/2010/main" val="989770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DE8C-814D-436B-A593-B118FC346D55}"/>
              </a:ext>
            </a:extLst>
          </p:cNvPr>
          <p:cNvSpPr>
            <a:spLocks noGrp="1"/>
          </p:cNvSpPr>
          <p:nvPr>
            <p:ph type="title"/>
          </p:nvPr>
        </p:nvSpPr>
        <p:spPr/>
        <p:txBody>
          <a:bodyPr/>
          <a:lstStyle/>
          <a:p>
            <a:r>
              <a:rPr lang="en-US" dirty="0"/>
              <a:t>Matrix Interpolation Problem</a:t>
            </a:r>
          </a:p>
        </p:txBody>
      </p:sp>
      <p:sp>
        <p:nvSpPr>
          <p:cNvPr id="4" name="Slide Number Placeholder 3">
            <a:extLst>
              <a:ext uri="{FF2B5EF4-FFF2-40B4-BE49-F238E27FC236}">
                <a16:creationId xmlns:a16="http://schemas.microsoft.com/office/drawing/2014/main" id="{DFCFECCC-8F76-4D44-A220-185AD25771F5}"/>
              </a:ext>
            </a:extLst>
          </p:cNvPr>
          <p:cNvSpPr>
            <a:spLocks noGrp="1"/>
          </p:cNvSpPr>
          <p:nvPr>
            <p:ph type="sldNum" sz="quarter" idx="11"/>
          </p:nvPr>
        </p:nvSpPr>
        <p:spPr/>
        <p:txBody>
          <a:bodyPr/>
          <a:lstStyle/>
          <a:p>
            <a:pPr>
              <a:defRPr/>
            </a:pPr>
            <a:fld id="{3FFE790D-BCFB-4008-9260-CA63AEE325FD}" type="slidenum">
              <a:rPr lang="en-US" smtClean="0"/>
              <a:pPr>
                <a:defRPr/>
              </a:pPr>
              <a:t>17</a:t>
            </a:fld>
            <a:endParaRPr lang="en-US" dirty="0"/>
          </a:p>
        </p:txBody>
      </p:sp>
      <p:cxnSp>
        <p:nvCxnSpPr>
          <p:cNvPr id="6" name="Straight Arrow Connector 5">
            <a:extLst>
              <a:ext uri="{FF2B5EF4-FFF2-40B4-BE49-F238E27FC236}">
                <a16:creationId xmlns:a16="http://schemas.microsoft.com/office/drawing/2014/main" id="{B2E14411-F083-4F2C-8396-514C7B17F075}"/>
              </a:ext>
            </a:extLst>
          </p:cNvPr>
          <p:cNvCxnSpPr>
            <a:cxnSpLocks/>
          </p:cNvCxnSpPr>
          <p:nvPr/>
        </p:nvCxnSpPr>
        <p:spPr>
          <a:xfrm flipV="1">
            <a:off x="2644903" y="3615903"/>
            <a:ext cx="0" cy="422331"/>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2C4F48E9-8C1D-4815-A7C6-0F87615E2DD2}"/>
              </a:ext>
            </a:extLst>
          </p:cNvPr>
          <p:cNvSpPr txBox="1"/>
          <p:nvPr/>
        </p:nvSpPr>
        <p:spPr>
          <a:xfrm>
            <a:off x="418311" y="3097895"/>
            <a:ext cx="4910381"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dirty="0"/>
              <a:t>Expected output sketch (</a:t>
            </a:r>
            <a:r>
              <a:rPr lang="en-US" sz="2400" dirty="0">
                <a:solidFill>
                  <a:srgbClr val="FF0000"/>
                </a:solidFill>
              </a:rPr>
              <a:t>unknown</a:t>
            </a:r>
            <a:r>
              <a:rPr lang="en-US" sz="2400" dirty="0"/>
              <a:t>)</a:t>
            </a:r>
          </a:p>
        </p:txBody>
      </p:sp>
      <p:sp>
        <p:nvSpPr>
          <p:cNvPr id="13" name="TextBox 12">
            <a:extLst>
              <a:ext uri="{FF2B5EF4-FFF2-40B4-BE49-F238E27FC236}">
                <a16:creationId xmlns:a16="http://schemas.microsoft.com/office/drawing/2014/main" id="{192EBDA3-BA4C-4D72-8A69-951213E0A699}"/>
              </a:ext>
            </a:extLst>
          </p:cNvPr>
          <p:cNvSpPr txBox="1"/>
          <p:nvPr/>
        </p:nvSpPr>
        <p:spPr>
          <a:xfrm>
            <a:off x="437253" y="5362549"/>
            <a:ext cx="5402883"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Sketch in global normal path</a:t>
            </a:r>
            <a:r>
              <a:rPr lang="en-US" sz="2400" dirty="0"/>
              <a:t> (</a:t>
            </a:r>
            <a:r>
              <a:rPr lang="en-US" sz="2400" dirty="0">
                <a:solidFill>
                  <a:srgbClr val="0070C0"/>
                </a:solidFill>
              </a:rPr>
              <a:t>known</a:t>
            </a:r>
            <a:r>
              <a:rPr lang="en-US" sz="2400" dirty="0"/>
              <a:t>)</a:t>
            </a:r>
          </a:p>
        </p:txBody>
      </p:sp>
      <p:sp>
        <p:nvSpPr>
          <p:cNvPr id="14" name="Content Placeholder 2">
            <a:extLst>
              <a:ext uri="{FF2B5EF4-FFF2-40B4-BE49-F238E27FC236}">
                <a16:creationId xmlns:a16="http://schemas.microsoft.com/office/drawing/2014/main" id="{857B3C6C-A149-4744-B3A4-5BAB948D89B8}"/>
              </a:ext>
            </a:extLst>
          </p:cNvPr>
          <p:cNvSpPr>
            <a:spLocks noGrp="1"/>
          </p:cNvSpPr>
          <p:nvPr>
            <p:ph idx="1"/>
          </p:nvPr>
        </p:nvSpPr>
        <p:spPr>
          <a:xfrm>
            <a:off x="609600" y="1600202"/>
            <a:ext cx="10972800" cy="1003514"/>
          </a:xfrm>
        </p:spPr>
        <p:txBody>
          <a:bodyPr/>
          <a:lstStyle/>
          <a:p>
            <a:r>
              <a:rPr lang="en-US" altLang="zh-CN" dirty="0"/>
              <a:t>Based on theoretical analysis and microbenchmarks</a:t>
            </a:r>
            <a:endParaRPr lang="en-US" dirty="0"/>
          </a:p>
        </p:txBody>
      </p:sp>
      <p:cxnSp>
        <p:nvCxnSpPr>
          <p:cNvPr id="15" name="Straight Arrow Connector 14">
            <a:extLst>
              <a:ext uri="{FF2B5EF4-FFF2-40B4-BE49-F238E27FC236}">
                <a16:creationId xmlns:a16="http://schemas.microsoft.com/office/drawing/2014/main" id="{C9AD6350-6737-400A-A7B6-383FE92566F4}"/>
              </a:ext>
            </a:extLst>
          </p:cNvPr>
          <p:cNvCxnSpPr>
            <a:cxnSpLocks/>
          </p:cNvCxnSpPr>
          <p:nvPr/>
        </p:nvCxnSpPr>
        <p:spPr>
          <a:xfrm flipH="1">
            <a:off x="4290305" y="4866468"/>
            <a:ext cx="1" cy="439738"/>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cxnSp>
        <p:nvCxnSpPr>
          <p:cNvPr id="18" name="Straight Arrow Connector 17">
            <a:extLst>
              <a:ext uri="{FF2B5EF4-FFF2-40B4-BE49-F238E27FC236}">
                <a16:creationId xmlns:a16="http://schemas.microsoft.com/office/drawing/2014/main" id="{063C2A4C-6329-48C0-A9B9-2744DC5CC2C6}"/>
              </a:ext>
            </a:extLst>
          </p:cNvPr>
          <p:cNvCxnSpPr>
            <a:cxnSpLocks/>
          </p:cNvCxnSpPr>
          <p:nvPr/>
        </p:nvCxnSpPr>
        <p:spPr>
          <a:xfrm flipH="1" flipV="1">
            <a:off x="7185906" y="3616561"/>
            <a:ext cx="1" cy="436653"/>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2F56988-7AA4-4D28-99E7-8F8366BBC902}"/>
              </a:ext>
            </a:extLst>
          </p:cNvPr>
          <p:cNvSpPr txBox="1"/>
          <p:nvPr/>
        </p:nvSpPr>
        <p:spPr>
          <a:xfrm>
            <a:off x="6507424" y="3016562"/>
            <a:ext cx="502059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Large flows in fast path </a:t>
            </a:r>
            <a:r>
              <a:rPr lang="en-US" sz="2400" dirty="0"/>
              <a:t>(</a:t>
            </a:r>
            <a:r>
              <a:rPr lang="en-US" sz="2400" dirty="0">
                <a:solidFill>
                  <a:srgbClr val="FF0000"/>
                </a:solidFill>
              </a:rPr>
              <a:t>unknown</a:t>
            </a:r>
            <a:r>
              <a:rPr lang="en-US" sz="2400" dirty="0"/>
              <a:t>)</a:t>
            </a:r>
          </a:p>
        </p:txBody>
      </p:sp>
      <p:cxnSp>
        <p:nvCxnSpPr>
          <p:cNvPr id="21" name="Straight Arrow Connector 20">
            <a:extLst>
              <a:ext uri="{FF2B5EF4-FFF2-40B4-BE49-F238E27FC236}">
                <a16:creationId xmlns:a16="http://schemas.microsoft.com/office/drawing/2014/main" id="{F3025829-C7D0-4FC1-A520-E701BFCD0101}"/>
              </a:ext>
            </a:extLst>
          </p:cNvPr>
          <p:cNvCxnSpPr>
            <a:cxnSpLocks/>
          </p:cNvCxnSpPr>
          <p:nvPr/>
        </p:nvCxnSpPr>
        <p:spPr>
          <a:xfrm>
            <a:off x="8455905" y="5063550"/>
            <a:ext cx="0" cy="438348"/>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24" name="TextBox 23">
            <a:extLst>
              <a:ext uri="{FF2B5EF4-FFF2-40B4-BE49-F238E27FC236}">
                <a16:creationId xmlns:a16="http://schemas.microsoft.com/office/drawing/2014/main" id="{BF2D588D-B04B-4FB6-82BF-DC65B62D6E35}"/>
              </a:ext>
            </a:extLst>
          </p:cNvPr>
          <p:cNvSpPr txBox="1"/>
          <p:nvPr/>
        </p:nvSpPr>
        <p:spPr>
          <a:xfrm>
            <a:off x="6644326" y="5652416"/>
            <a:ext cx="502059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Small flows in fast path </a:t>
            </a:r>
            <a:r>
              <a:rPr lang="en-US" sz="2400" dirty="0"/>
              <a:t>(</a:t>
            </a:r>
            <a:r>
              <a:rPr lang="en-US" sz="2400" dirty="0">
                <a:solidFill>
                  <a:srgbClr val="FF0000"/>
                </a:solidFill>
              </a:rPr>
              <a:t>unknown</a:t>
            </a:r>
            <a:r>
              <a:rPr lang="en-US" sz="2400" dirty="0"/>
              <a:t>)</a:t>
            </a:r>
          </a:p>
        </p:txBody>
      </p:sp>
      <p:sp>
        <p:nvSpPr>
          <p:cNvPr id="23" name="Content Placeholder 2">
            <a:extLst>
              <a:ext uri="{FF2B5EF4-FFF2-40B4-BE49-F238E27FC236}">
                <a16:creationId xmlns:a16="http://schemas.microsoft.com/office/drawing/2014/main" id="{6B44BD1A-BD19-4EC2-B3DA-35FCC3F40F91}"/>
              </a:ext>
            </a:extLst>
          </p:cNvPr>
          <p:cNvSpPr txBox="1">
            <a:spLocks/>
          </p:cNvSpPr>
          <p:nvPr/>
        </p:nvSpPr>
        <p:spPr bwMode="auto">
          <a:xfrm>
            <a:off x="2278970" y="3858559"/>
            <a:ext cx="7599335" cy="1204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altLang="zh-CN" sz="7200" kern="0" dirty="0"/>
              <a:t>T = N + </a:t>
            </a:r>
            <a:r>
              <a:rPr lang="en-US" altLang="zh-CN" sz="7200" kern="0" dirty="0" err="1"/>
              <a:t>sk</a:t>
            </a:r>
            <a:r>
              <a:rPr lang="en-US" altLang="zh-CN" sz="7200" kern="0" dirty="0"/>
              <a:t>(</a:t>
            </a:r>
            <a:r>
              <a:rPr lang="en-US" altLang="zh-CN" sz="7200" b="1" kern="0" dirty="0"/>
              <a:t>x</a:t>
            </a:r>
            <a:r>
              <a:rPr lang="en-US" altLang="zh-CN" sz="7200" kern="0" dirty="0"/>
              <a:t> + </a:t>
            </a:r>
            <a:r>
              <a:rPr lang="en-US" altLang="zh-CN" sz="7200" b="1" kern="0" dirty="0"/>
              <a:t>y</a:t>
            </a:r>
            <a:r>
              <a:rPr lang="en-US" altLang="zh-CN" sz="7200" kern="0" dirty="0"/>
              <a:t>)</a:t>
            </a:r>
            <a:endParaRPr lang="en-US" sz="7200" kern="0" dirty="0"/>
          </a:p>
        </p:txBody>
      </p:sp>
    </p:spTree>
    <p:extLst>
      <p:ext uri="{BB962C8B-B14F-4D97-AF65-F5344CB8AC3E}">
        <p14:creationId xmlns:p14="http://schemas.microsoft.com/office/powerpoint/2010/main" val="737888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DE8C-814D-436B-A593-B118FC346D55}"/>
              </a:ext>
            </a:extLst>
          </p:cNvPr>
          <p:cNvSpPr>
            <a:spLocks noGrp="1"/>
          </p:cNvSpPr>
          <p:nvPr>
            <p:ph type="title"/>
          </p:nvPr>
        </p:nvSpPr>
        <p:spPr/>
        <p:txBody>
          <a:bodyPr/>
          <a:lstStyle/>
          <a:p>
            <a:r>
              <a:rPr lang="en-US" dirty="0"/>
              <a:t>Matrix Interpolation Problem</a:t>
            </a:r>
          </a:p>
        </p:txBody>
      </p:sp>
      <p:sp>
        <p:nvSpPr>
          <p:cNvPr id="4" name="Slide Number Placeholder 3">
            <a:extLst>
              <a:ext uri="{FF2B5EF4-FFF2-40B4-BE49-F238E27FC236}">
                <a16:creationId xmlns:a16="http://schemas.microsoft.com/office/drawing/2014/main" id="{DFCFECCC-8F76-4D44-A220-185AD25771F5}"/>
              </a:ext>
            </a:extLst>
          </p:cNvPr>
          <p:cNvSpPr>
            <a:spLocks noGrp="1"/>
          </p:cNvSpPr>
          <p:nvPr>
            <p:ph type="sldNum" sz="quarter" idx="11"/>
          </p:nvPr>
        </p:nvSpPr>
        <p:spPr/>
        <p:txBody>
          <a:bodyPr/>
          <a:lstStyle/>
          <a:p>
            <a:pPr>
              <a:defRPr/>
            </a:pPr>
            <a:fld id="{3FFE790D-BCFB-4008-9260-CA63AEE325FD}" type="slidenum">
              <a:rPr lang="en-US" smtClean="0"/>
              <a:pPr>
                <a:defRPr/>
              </a:pPr>
              <a:t>18</a:t>
            </a:fld>
            <a:endParaRPr lang="en-US" dirty="0"/>
          </a:p>
        </p:txBody>
      </p:sp>
      <p:cxnSp>
        <p:nvCxnSpPr>
          <p:cNvPr id="6" name="Straight Arrow Connector 5">
            <a:extLst>
              <a:ext uri="{FF2B5EF4-FFF2-40B4-BE49-F238E27FC236}">
                <a16:creationId xmlns:a16="http://schemas.microsoft.com/office/drawing/2014/main" id="{B2E14411-F083-4F2C-8396-514C7B17F075}"/>
              </a:ext>
            </a:extLst>
          </p:cNvPr>
          <p:cNvCxnSpPr>
            <a:cxnSpLocks/>
          </p:cNvCxnSpPr>
          <p:nvPr/>
        </p:nvCxnSpPr>
        <p:spPr>
          <a:xfrm flipV="1">
            <a:off x="2644903" y="3615903"/>
            <a:ext cx="0" cy="422331"/>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2C4F48E9-8C1D-4815-A7C6-0F87615E2DD2}"/>
              </a:ext>
            </a:extLst>
          </p:cNvPr>
          <p:cNvSpPr txBox="1"/>
          <p:nvPr/>
        </p:nvSpPr>
        <p:spPr>
          <a:xfrm>
            <a:off x="418311" y="3097895"/>
            <a:ext cx="4910381"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dirty="0"/>
              <a:t>Expected output sketch (</a:t>
            </a:r>
            <a:r>
              <a:rPr lang="en-US" sz="2400" strike="sngStrike" dirty="0">
                <a:solidFill>
                  <a:srgbClr val="FF0000"/>
                </a:solidFill>
              </a:rPr>
              <a:t>unknown</a:t>
            </a:r>
            <a:r>
              <a:rPr lang="en-US" sz="2400" dirty="0"/>
              <a:t>)</a:t>
            </a:r>
          </a:p>
        </p:txBody>
      </p:sp>
      <p:sp>
        <p:nvSpPr>
          <p:cNvPr id="13" name="TextBox 12">
            <a:extLst>
              <a:ext uri="{FF2B5EF4-FFF2-40B4-BE49-F238E27FC236}">
                <a16:creationId xmlns:a16="http://schemas.microsoft.com/office/drawing/2014/main" id="{192EBDA3-BA4C-4D72-8A69-951213E0A699}"/>
              </a:ext>
            </a:extLst>
          </p:cNvPr>
          <p:cNvSpPr txBox="1"/>
          <p:nvPr/>
        </p:nvSpPr>
        <p:spPr>
          <a:xfrm>
            <a:off x="437253" y="5362549"/>
            <a:ext cx="5402883"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Sketch in global normal path</a:t>
            </a:r>
            <a:r>
              <a:rPr lang="en-US" sz="2400" dirty="0"/>
              <a:t> (</a:t>
            </a:r>
            <a:r>
              <a:rPr lang="en-US" sz="2400" dirty="0">
                <a:solidFill>
                  <a:srgbClr val="0070C0"/>
                </a:solidFill>
              </a:rPr>
              <a:t>known</a:t>
            </a:r>
            <a:r>
              <a:rPr lang="en-US" sz="2400" dirty="0"/>
              <a:t>)</a:t>
            </a:r>
          </a:p>
        </p:txBody>
      </p:sp>
      <p:sp>
        <p:nvSpPr>
          <p:cNvPr id="14" name="Content Placeholder 2">
            <a:extLst>
              <a:ext uri="{FF2B5EF4-FFF2-40B4-BE49-F238E27FC236}">
                <a16:creationId xmlns:a16="http://schemas.microsoft.com/office/drawing/2014/main" id="{857B3C6C-A149-4744-B3A4-5BAB948D89B8}"/>
              </a:ext>
            </a:extLst>
          </p:cNvPr>
          <p:cNvSpPr>
            <a:spLocks noGrp="1"/>
          </p:cNvSpPr>
          <p:nvPr>
            <p:ph idx="1"/>
          </p:nvPr>
        </p:nvSpPr>
        <p:spPr>
          <a:xfrm>
            <a:off x="609600" y="1600202"/>
            <a:ext cx="10972800" cy="1003514"/>
          </a:xfrm>
        </p:spPr>
        <p:txBody>
          <a:bodyPr/>
          <a:lstStyle/>
          <a:p>
            <a:r>
              <a:rPr lang="en-US" altLang="zh-CN" dirty="0"/>
              <a:t>Based on theoretical analysis and microbenchmarks</a:t>
            </a:r>
            <a:endParaRPr lang="en-US" dirty="0"/>
          </a:p>
        </p:txBody>
      </p:sp>
      <p:cxnSp>
        <p:nvCxnSpPr>
          <p:cNvPr id="15" name="Straight Arrow Connector 14">
            <a:extLst>
              <a:ext uri="{FF2B5EF4-FFF2-40B4-BE49-F238E27FC236}">
                <a16:creationId xmlns:a16="http://schemas.microsoft.com/office/drawing/2014/main" id="{C9AD6350-6737-400A-A7B6-383FE92566F4}"/>
              </a:ext>
            </a:extLst>
          </p:cNvPr>
          <p:cNvCxnSpPr>
            <a:cxnSpLocks/>
          </p:cNvCxnSpPr>
          <p:nvPr/>
        </p:nvCxnSpPr>
        <p:spPr>
          <a:xfrm flipH="1">
            <a:off x="4290305" y="4866468"/>
            <a:ext cx="1" cy="439738"/>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cxnSp>
        <p:nvCxnSpPr>
          <p:cNvPr id="18" name="Straight Arrow Connector 17">
            <a:extLst>
              <a:ext uri="{FF2B5EF4-FFF2-40B4-BE49-F238E27FC236}">
                <a16:creationId xmlns:a16="http://schemas.microsoft.com/office/drawing/2014/main" id="{063C2A4C-6329-48C0-A9B9-2744DC5CC2C6}"/>
              </a:ext>
            </a:extLst>
          </p:cNvPr>
          <p:cNvCxnSpPr>
            <a:cxnSpLocks/>
          </p:cNvCxnSpPr>
          <p:nvPr/>
        </p:nvCxnSpPr>
        <p:spPr>
          <a:xfrm flipH="1" flipV="1">
            <a:off x="7185906" y="3616561"/>
            <a:ext cx="1" cy="436653"/>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2F56988-7AA4-4D28-99E7-8F8366BBC902}"/>
              </a:ext>
            </a:extLst>
          </p:cNvPr>
          <p:cNvSpPr txBox="1"/>
          <p:nvPr/>
        </p:nvSpPr>
        <p:spPr>
          <a:xfrm>
            <a:off x="6507424" y="3016562"/>
            <a:ext cx="502059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Large flows in fast path </a:t>
            </a:r>
            <a:r>
              <a:rPr lang="en-US" sz="2400" dirty="0"/>
              <a:t>(</a:t>
            </a:r>
            <a:r>
              <a:rPr lang="en-US" sz="2400" dirty="0">
                <a:solidFill>
                  <a:srgbClr val="FF0000"/>
                </a:solidFill>
              </a:rPr>
              <a:t>unknown</a:t>
            </a:r>
            <a:r>
              <a:rPr lang="en-US" sz="2400" dirty="0"/>
              <a:t>)</a:t>
            </a:r>
          </a:p>
        </p:txBody>
      </p:sp>
      <p:cxnSp>
        <p:nvCxnSpPr>
          <p:cNvPr id="21" name="Straight Arrow Connector 20">
            <a:extLst>
              <a:ext uri="{FF2B5EF4-FFF2-40B4-BE49-F238E27FC236}">
                <a16:creationId xmlns:a16="http://schemas.microsoft.com/office/drawing/2014/main" id="{F3025829-C7D0-4FC1-A520-E701BFCD0101}"/>
              </a:ext>
            </a:extLst>
          </p:cNvPr>
          <p:cNvCxnSpPr>
            <a:cxnSpLocks/>
          </p:cNvCxnSpPr>
          <p:nvPr/>
        </p:nvCxnSpPr>
        <p:spPr>
          <a:xfrm>
            <a:off x="8455905" y="5063550"/>
            <a:ext cx="0" cy="438348"/>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24" name="TextBox 23">
            <a:extLst>
              <a:ext uri="{FF2B5EF4-FFF2-40B4-BE49-F238E27FC236}">
                <a16:creationId xmlns:a16="http://schemas.microsoft.com/office/drawing/2014/main" id="{BF2D588D-B04B-4FB6-82BF-DC65B62D6E35}"/>
              </a:ext>
            </a:extLst>
          </p:cNvPr>
          <p:cNvSpPr txBox="1"/>
          <p:nvPr/>
        </p:nvSpPr>
        <p:spPr>
          <a:xfrm>
            <a:off x="6644326" y="5652416"/>
            <a:ext cx="502059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Small flows in fast path </a:t>
            </a:r>
            <a:r>
              <a:rPr lang="en-US" sz="2400" dirty="0"/>
              <a:t>(</a:t>
            </a:r>
            <a:r>
              <a:rPr lang="en-US" sz="2400" dirty="0">
                <a:solidFill>
                  <a:srgbClr val="FF0000"/>
                </a:solidFill>
              </a:rPr>
              <a:t>unknown</a:t>
            </a:r>
            <a:r>
              <a:rPr lang="en-US" sz="2400" dirty="0"/>
              <a:t>)</a:t>
            </a:r>
          </a:p>
        </p:txBody>
      </p:sp>
      <p:sp>
        <p:nvSpPr>
          <p:cNvPr id="3" name="Rectangle 2">
            <a:extLst>
              <a:ext uri="{FF2B5EF4-FFF2-40B4-BE49-F238E27FC236}">
                <a16:creationId xmlns:a16="http://schemas.microsoft.com/office/drawing/2014/main" id="{92A897A6-BD89-4358-B54A-9AC185AFABFC}"/>
              </a:ext>
            </a:extLst>
          </p:cNvPr>
          <p:cNvSpPr/>
          <p:nvPr/>
        </p:nvSpPr>
        <p:spPr>
          <a:xfrm>
            <a:off x="2873501" y="2531115"/>
            <a:ext cx="2837636" cy="461665"/>
          </a:xfrm>
          <a:prstGeom prst="rect">
            <a:avLst/>
          </a:prstGeom>
        </p:spPr>
        <p:txBody>
          <a:bodyPr wrap="none">
            <a:spAutoFit/>
          </a:bodyPr>
          <a:lstStyle/>
          <a:p>
            <a:r>
              <a:rPr lang="en-US" sz="2400" dirty="0"/>
              <a:t>(</a:t>
            </a:r>
            <a:r>
              <a:rPr lang="en-US" altLang="zh-CN" sz="2400" dirty="0">
                <a:solidFill>
                  <a:srgbClr val="0070C0"/>
                </a:solidFill>
              </a:rPr>
              <a:t>low-rank structure</a:t>
            </a:r>
            <a:r>
              <a:rPr lang="en-US" sz="2400" dirty="0"/>
              <a:t>)</a:t>
            </a:r>
          </a:p>
        </p:txBody>
      </p:sp>
      <p:sp>
        <p:nvSpPr>
          <p:cNvPr id="23" name="Content Placeholder 2">
            <a:extLst>
              <a:ext uri="{FF2B5EF4-FFF2-40B4-BE49-F238E27FC236}">
                <a16:creationId xmlns:a16="http://schemas.microsoft.com/office/drawing/2014/main" id="{6B44BD1A-BD19-4EC2-B3DA-35FCC3F40F91}"/>
              </a:ext>
            </a:extLst>
          </p:cNvPr>
          <p:cNvSpPr txBox="1">
            <a:spLocks/>
          </p:cNvSpPr>
          <p:nvPr/>
        </p:nvSpPr>
        <p:spPr bwMode="auto">
          <a:xfrm>
            <a:off x="2278970" y="3858559"/>
            <a:ext cx="7599335" cy="1204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altLang="zh-CN" sz="7200" kern="0" dirty="0"/>
              <a:t>T = N + </a:t>
            </a:r>
            <a:r>
              <a:rPr lang="en-US" altLang="zh-CN" sz="7200" kern="0" dirty="0" err="1"/>
              <a:t>sk</a:t>
            </a:r>
            <a:r>
              <a:rPr lang="en-US" altLang="zh-CN" sz="7200" kern="0" dirty="0"/>
              <a:t>(</a:t>
            </a:r>
            <a:r>
              <a:rPr lang="en-US" altLang="zh-CN" sz="7200" b="1" kern="0" dirty="0"/>
              <a:t>x</a:t>
            </a:r>
            <a:r>
              <a:rPr lang="en-US" altLang="zh-CN" sz="7200" kern="0" dirty="0"/>
              <a:t> + </a:t>
            </a:r>
            <a:r>
              <a:rPr lang="en-US" altLang="zh-CN" sz="7200" b="1" kern="0" dirty="0"/>
              <a:t>y</a:t>
            </a:r>
            <a:r>
              <a:rPr lang="en-US" altLang="zh-CN" sz="7200" kern="0" dirty="0"/>
              <a:t>)</a:t>
            </a:r>
            <a:endParaRPr lang="en-US" sz="7200" kern="0" dirty="0"/>
          </a:p>
        </p:txBody>
      </p:sp>
    </p:spTree>
    <p:extLst>
      <p:ext uri="{BB962C8B-B14F-4D97-AF65-F5344CB8AC3E}">
        <p14:creationId xmlns:p14="http://schemas.microsoft.com/office/powerpoint/2010/main" val="298178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DE8C-814D-436B-A593-B118FC346D55}"/>
              </a:ext>
            </a:extLst>
          </p:cNvPr>
          <p:cNvSpPr>
            <a:spLocks noGrp="1"/>
          </p:cNvSpPr>
          <p:nvPr>
            <p:ph type="title"/>
          </p:nvPr>
        </p:nvSpPr>
        <p:spPr/>
        <p:txBody>
          <a:bodyPr/>
          <a:lstStyle/>
          <a:p>
            <a:r>
              <a:rPr lang="en-US" dirty="0"/>
              <a:t>Matrix Interpolation Problem</a:t>
            </a:r>
          </a:p>
        </p:txBody>
      </p:sp>
      <p:sp>
        <p:nvSpPr>
          <p:cNvPr id="4" name="Slide Number Placeholder 3">
            <a:extLst>
              <a:ext uri="{FF2B5EF4-FFF2-40B4-BE49-F238E27FC236}">
                <a16:creationId xmlns:a16="http://schemas.microsoft.com/office/drawing/2014/main" id="{DFCFECCC-8F76-4D44-A220-185AD25771F5}"/>
              </a:ext>
            </a:extLst>
          </p:cNvPr>
          <p:cNvSpPr>
            <a:spLocks noGrp="1"/>
          </p:cNvSpPr>
          <p:nvPr>
            <p:ph type="sldNum" sz="quarter" idx="11"/>
          </p:nvPr>
        </p:nvSpPr>
        <p:spPr/>
        <p:txBody>
          <a:bodyPr/>
          <a:lstStyle/>
          <a:p>
            <a:pPr>
              <a:defRPr/>
            </a:pPr>
            <a:fld id="{3FFE790D-BCFB-4008-9260-CA63AEE325FD}" type="slidenum">
              <a:rPr lang="en-US" smtClean="0"/>
              <a:pPr>
                <a:defRPr/>
              </a:pPr>
              <a:t>19</a:t>
            </a:fld>
            <a:endParaRPr lang="en-US" dirty="0"/>
          </a:p>
        </p:txBody>
      </p:sp>
      <p:cxnSp>
        <p:nvCxnSpPr>
          <p:cNvPr id="6" name="Straight Arrow Connector 5">
            <a:extLst>
              <a:ext uri="{FF2B5EF4-FFF2-40B4-BE49-F238E27FC236}">
                <a16:creationId xmlns:a16="http://schemas.microsoft.com/office/drawing/2014/main" id="{B2E14411-F083-4F2C-8396-514C7B17F075}"/>
              </a:ext>
            </a:extLst>
          </p:cNvPr>
          <p:cNvCxnSpPr>
            <a:cxnSpLocks/>
          </p:cNvCxnSpPr>
          <p:nvPr/>
        </p:nvCxnSpPr>
        <p:spPr>
          <a:xfrm flipV="1">
            <a:off x="2644903" y="3615903"/>
            <a:ext cx="0" cy="422331"/>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2C4F48E9-8C1D-4815-A7C6-0F87615E2DD2}"/>
              </a:ext>
            </a:extLst>
          </p:cNvPr>
          <p:cNvSpPr txBox="1"/>
          <p:nvPr/>
        </p:nvSpPr>
        <p:spPr>
          <a:xfrm>
            <a:off x="418311" y="3097895"/>
            <a:ext cx="4910381"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dirty="0"/>
              <a:t>Expected output sketch (</a:t>
            </a:r>
            <a:r>
              <a:rPr lang="en-US" sz="2400" strike="sngStrike" dirty="0">
                <a:solidFill>
                  <a:srgbClr val="FF0000"/>
                </a:solidFill>
              </a:rPr>
              <a:t>unknown</a:t>
            </a:r>
            <a:r>
              <a:rPr lang="en-US" sz="2400" dirty="0"/>
              <a:t>)</a:t>
            </a:r>
          </a:p>
        </p:txBody>
      </p:sp>
      <p:sp>
        <p:nvSpPr>
          <p:cNvPr id="13" name="TextBox 12">
            <a:extLst>
              <a:ext uri="{FF2B5EF4-FFF2-40B4-BE49-F238E27FC236}">
                <a16:creationId xmlns:a16="http://schemas.microsoft.com/office/drawing/2014/main" id="{192EBDA3-BA4C-4D72-8A69-951213E0A699}"/>
              </a:ext>
            </a:extLst>
          </p:cNvPr>
          <p:cNvSpPr txBox="1"/>
          <p:nvPr/>
        </p:nvSpPr>
        <p:spPr>
          <a:xfrm>
            <a:off x="437253" y="5362549"/>
            <a:ext cx="5402883"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Sketch in global normal path</a:t>
            </a:r>
            <a:r>
              <a:rPr lang="en-US" sz="2400" dirty="0"/>
              <a:t> (</a:t>
            </a:r>
            <a:r>
              <a:rPr lang="en-US" sz="2400" dirty="0">
                <a:solidFill>
                  <a:srgbClr val="0070C0"/>
                </a:solidFill>
              </a:rPr>
              <a:t>known</a:t>
            </a:r>
            <a:r>
              <a:rPr lang="en-US" sz="2400" dirty="0"/>
              <a:t>)</a:t>
            </a:r>
          </a:p>
        </p:txBody>
      </p:sp>
      <p:sp>
        <p:nvSpPr>
          <p:cNvPr id="14" name="Content Placeholder 2">
            <a:extLst>
              <a:ext uri="{FF2B5EF4-FFF2-40B4-BE49-F238E27FC236}">
                <a16:creationId xmlns:a16="http://schemas.microsoft.com/office/drawing/2014/main" id="{857B3C6C-A149-4744-B3A4-5BAB948D89B8}"/>
              </a:ext>
            </a:extLst>
          </p:cNvPr>
          <p:cNvSpPr>
            <a:spLocks noGrp="1"/>
          </p:cNvSpPr>
          <p:nvPr>
            <p:ph idx="1"/>
          </p:nvPr>
        </p:nvSpPr>
        <p:spPr>
          <a:xfrm>
            <a:off x="609600" y="1600202"/>
            <a:ext cx="10972800" cy="1003514"/>
          </a:xfrm>
        </p:spPr>
        <p:txBody>
          <a:bodyPr/>
          <a:lstStyle/>
          <a:p>
            <a:r>
              <a:rPr lang="en-US" altLang="zh-CN" dirty="0"/>
              <a:t>Based on theoretical analysis and microbenchmarks</a:t>
            </a:r>
            <a:endParaRPr lang="en-US" dirty="0"/>
          </a:p>
        </p:txBody>
      </p:sp>
      <p:cxnSp>
        <p:nvCxnSpPr>
          <p:cNvPr id="15" name="Straight Arrow Connector 14">
            <a:extLst>
              <a:ext uri="{FF2B5EF4-FFF2-40B4-BE49-F238E27FC236}">
                <a16:creationId xmlns:a16="http://schemas.microsoft.com/office/drawing/2014/main" id="{C9AD6350-6737-400A-A7B6-383FE92566F4}"/>
              </a:ext>
            </a:extLst>
          </p:cNvPr>
          <p:cNvCxnSpPr>
            <a:cxnSpLocks/>
          </p:cNvCxnSpPr>
          <p:nvPr/>
        </p:nvCxnSpPr>
        <p:spPr>
          <a:xfrm flipH="1">
            <a:off x="4290305" y="4866468"/>
            <a:ext cx="1" cy="439738"/>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cxnSp>
        <p:nvCxnSpPr>
          <p:cNvPr id="18" name="Straight Arrow Connector 17">
            <a:extLst>
              <a:ext uri="{FF2B5EF4-FFF2-40B4-BE49-F238E27FC236}">
                <a16:creationId xmlns:a16="http://schemas.microsoft.com/office/drawing/2014/main" id="{063C2A4C-6329-48C0-A9B9-2744DC5CC2C6}"/>
              </a:ext>
            </a:extLst>
          </p:cNvPr>
          <p:cNvCxnSpPr>
            <a:cxnSpLocks/>
          </p:cNvCxnSpPr>
          <p:nvPr/>
        </p:nvCxnSpPr>
        <p:spPr>
          <a:xfrm flipH="1" flipV="1">
            <a:off x="7185906" y="3616561"/>
            <a:ext cx="1" cy="436653"/>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2F56988-7AA4-4D28-99E7-8F8366BBC902}"/>
              </a:ext>
            </a:extLst>
          </p:cNvPr>
          <p:cNvSpPr txBox="1"/>
          <p:nvPr/>
        </p:nvSpPr>
        <p:spPr>
          <a:xfrm>
            <a:off x="6507424" y="3016562"/>
            <a:ext cx="502059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Large flows in fast path </a:t>
            </a:r>
            <a:r>
              <a:rPr lang="en-US" sz="2400" dirty="0"/>
              <a:t>(</a:t>
            </a:r>
            <a:r>
              <a:rPr lang="en-US" sz="2400" strike="sngStrike" dirty="0">
                <a:solidFill>
                  <a:srgbClr val="FF0000"/>
                </a:solidFill>
              </a:rPr>
              <a:t>unknown</a:t>
            </a:r>
            <a:r>
              <a:rPr lang="en-US" sz="2400" dirty="0"/>
              <a:t>)</a:t>
            </a:r>
          </a:p>
        </p:txBody>
      </p:sp>
      <p:cxnSp>
        <p:nvCxnSpPr>
          <p:cNvPr id="21" name="Straight Arrow Connector 20">
            <a:extLst>
              <a:ext uri="{FF2B5EF4-FFF2-40B4-BE49-F238E27FC236}">
                <a16:creationId xmlns:a16="http://schemas.microsoft.com/office/drawing/2014/main" id="{F3025829-C7D0-4FC1-A520-E701BFCD0101}"/>
              </a:ext>
            </a:extLst>
          </p:cNvPr>
          <p:cNvCxnSpPr>
            <a:cxnSpLocks/>
          </p:cNvCxnSpPr>
          <p:nvPr/>
        </p:nvCxnSpPr>
        <p:spPr>
          <a:xfrm>
            <a:off x="8455905" y="5063550"/>
            <a:ext cx="0" cy="438348"/>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24" name="TextBox 23">
            <a:extLst>
              <a:ext uri="{FF2B5EF4-FFF2-40B4-BE49-F238E27FC236}">
                <a16:creationId xmlns:a16="http://schemas.microsoft.com/office/drawing/2014/main" id="{BF2D588D-B04B-4FB6-82BF-DC65B62D6E35}"/>
              </a:ext>
            </a:extLst>
          </p:cNvPr>
          <p:cNvSpPr txBox="1"/>
          <p:nvPr/>
        </p:nvSpPr>
        <p:spPr>
          <a:xfrm>
            <a:off x="6644326" y="5652416"/>
            <a:ext cx="502059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Small flows in fast path </a:t>
            </a:r>
            <a:r>
              <a:rPr lang="en-US" sz="2400" dirty="0"/>
              <a:t>(</a:t>
            </a:r>
            <a:r>
              <a:rPr lang="en-US" sz="2400" dirty="0">
                <a:solidFill>
                  <a:srgbClr val="FF0000"/>
                </a:solidFill>
              </a:rPr>
              <a:t>unknown</a:t>
            </a:r>
            <a:r>
              <a:rPr lang="en-US" sz="2400" dirty="0"/>
              <a:t>)</a:t>
            </a:r>
          </a:p>
        </p:txBody>
      </p:sp>
      <p:sp>
        <p:nvSpPr>
          <p:cNvPr id="3" name="Rectangle 2">
            <a:extLst>
              <a:ext uri="{FF2B5EF4-FFF2-40B4-BE49-F238E27FC236}">
                <a16:creationId xmlns:a16="http://schemas.microsoft.com/office/drawing/2014/main" id="{92A897A6-BD89-4358-B54A-9AC185AFABFC}"/>
              </a:ext>
            </a:extLst>
          </p:cNvPr>
          <p:cNvSpPr/>
          <p:nvPr/>
        </p:nvSpPr>
        <p:spPr>
          <a:xfrm>
            <a:off x="2873501" y="2531115"/>
            <a:ext cx="2837636" cy="461665"/>
          </a:xfrm>
          <a:prstGeom prst="rect">
            <a:avLst/>
          </a:prstGeom>
        </p:spPr>
        <p:txBody>
          <a:bodyPr wrap="none">
            <a:spAutoFit/>
          </a:bodyPr>
          <a:lstStyle/>
          <a:p>
            <a:r>
              <a:rPr lang="en-US" sz="2400" dirty="0"/>
              <a:t>(</a:t>
            </a:r>
            <a:r>
              <a:rPr lang="en-US" altLang="zh-CN" sz="2400" dirty="0">
                <a:solidFill>
                  <a:srgbClr val="0070C0"/>
                </a:solidFill>
              </a:rPr>
              <a:t>low-rank structure</a:t>
            </a:r>
            <a:r>
              <a:rPr lang="en-US" sz="2400" dirty="0"/>
              <a:t>)</a:t>
            </a:r>
          </a:p>
        </p:txBody>
      </p:sp>
      <p:sp>
        <p:nvSpPr>
          <p:cNvPr id="16" name="Rectangle 15">
            <a:extLst>
              <a:ext uri="{FF2B5EF4-FFF2-40B4-BE49-F238E27FC236}">
                <a16:creationId xmlns:a16="http://schemas.microsoft.com/office/drawing/2014/main" id="{7D7D1278-15A1-44A0-8333-C46628F21250}"/>
              </a:ext>
            </a:extLst>
          </p:cNvPr>
          <p:cNvSpPr/>
          <p:nvPr/>
        </p:nvSpPr>
        <p:spPr>
          <a:xfrm>
            <a:off x="8565686" y="2190912"/>
            <a:ext cx="2579552" cy="461665"/>
          </a:xfrm>
          <a:prstGeom prst="rect">
            <a:avLst/>
          </a:prstGeom>
        </p:spPr>
        <p:txBody>
          <a:bodyPr wrap="none">
            <a:spAutoFit/>
          </a:bodyPr>
          <a:lstStyle/>
          <a:p>
            <a:r>
              <a:rPr lang="en-US" sz="2400" dirty="0"/>
              <a:t>(</a:t>
            </a:r>
            <a:r>
              <a:rPr lang="en-US" altLang="zh-CN" sz="2400" dirty="0">
                <a:solidFill>
                  <a:srgbClr val="0070C0"/>
                </a:solidFill>
              </a:rPr>
              <a:t>1. sparse vector</a:t>
            </a:r>
            <a:r>
              <a:rPr lang="en-US" sz="2400" dirty="0"/>
              <a:t>)</a:t>
            </a:r>
          </a:p>
        </p:txBody>
      </p:sp>
      <p:sp>
        <p:nvSpPr>
          <p:cNvPr id="17" name="Rectangle 16">
            <a:extLst>
              <a:ext uri="{FF2B5EF4-FFF2-40B4-BE49-F238E27FC236}">
                <a16:creationId xmlns:a16="http://schemas.microsoft.com/office/drawing/2014/main" id="{327E76CC-2D1E-4971-9BCA-39E46509DDB1}"/>
              </a:ext>
            </a:extLst>
          </p:cNvPr>
          <p:cNvSpPr/>
          <p:nvPr/>
        </p:nvSpPr>
        <p:spPr>
          <a:xfrm>
            <a:off x="8565686" y="2543073"/>
            <a:ext cx="3626314" cy="461665"/>
          </a:xfrm>
          <a:prstGeom prst="rect">
            <a:avLst/>
          </a:prstGeom>
        </p:spPr>
        <p:txBody>
          <a:bodyPr wrap="none">
            <a:spAutoFit/>
          </a:bodyPr>
          <a:lstStyle/>
          <a:p>
            <a:r>
              <a:rPr lang="en-US" sz="2400" dirty="0"/>
              <a:t>(</a:t>
            </a:r>
            <a:r>
              <a:rPr lang="en-US" altLang="zh-CN" sz="2400" dirty="0">
                <a:solidFill>
                  <a:srgbClr val="0070C0"/>
                </a:solidFill>
              </a:rPr>
              <a:t>2. each flow is bounded</a:t>
            </a:r>
            <a:r>
              <a:rPr lang="en-US" sz="2400" dirty="0"/>
              <a:t>)</a:t>
            </a:r>
          </a:p>
        </p:txBody>
      </p:sp>
      <p:sp>
        <p:nvSpPr>
          <p:cNvPr id="23" name="Content Placeholder 2">
            <a:extLst>
              <a:ext uri="{FF2B5EF4-FFF2-40B4-BE49-F238E27FC236}">
                <a16:creationId xmlns:a16="http://schemas.microsoft.com/office/drawing/2014/main" id="{6B44BD1A-BD19-4EC2-B3DA-35FCC3F40F91}"/>
              </a:ext>
            </a:extLst>
          </p:cNvPr>
          <p:cNvSpPr txBox="1">
            <a:spLocks/>
          </p:cNvSpPr>
          <p:nvPr/>
        </p:nvSpPr>
        <p:spPr bwMode="auto">
          <a:xfrm>
            <a:off x="2278970" y="3858559"/>
            <a:ext cx="7599335" cy="1204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altLang="zh-CN" sz="7200" kern="0" dirty="0"/>
              <a:t>T = N + </a:t>
            </a:r>
            <a:r>
              <a:rPr lang="en-US" altLang="zh-CN" sz="7200" kern="0" dirty="0" err="1"/>
              <a:t>sk</a:t>
            </a:r>
            <a:r>
              <a:rPr lang="en-US" altLang="zh-CN" sz="7200" kern="0" dirty="0"/>
              <a:t>(</a:t>
            </a:r>
            <a:r>
              <a:rPr lang="en-US" altLang="zh-CN" sz="7200" b="1" kern="0" dirty="0"/>
              <a:t>x</a:t>
            </a:r>
            <a:r>
              <a:rPr lang="en-US" altLang="zh-CN" sz="7200" kern="0" dirty="0"/>
              <a:t> + </a:t>
            </a:r>
            <a:r>
              <a:rPr lang="en-US" altLang="zh-CN" sz="7200" b="1" kern="0" dirty="0"/>
              <a:t>y</a:t>
            </a:r>
            <a:r>
              <a:rPr lang="en-US" altLang="zh-CN" sz="7200" kern="0" dirty="0"/>
              <a:t>)</a:t>
            </a:r>
            <a:endParaRPr lang="en-US" sz="7200" kern="0" dirty="0"/>
          </a:p>
        </p:txBody>
      </p:sp>
    </p:spTree>
    <p:extLst>
      <p:ext uri="{BB962C8B-B14F-4D97-AF65-F5344CB8AC3E}">
        <p14:creationId xmlns:p14="http://schemas.microsoft.com/office/powerpoint/2010/main" val="1325586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71A5F-5603-4192-AE2F-7F43C9F54E23}"/>
              </a:ext>
            </a:extLst>
          </p:cNvPr>
          <p:cNvSpPr>
            <a:spLocks noGrp="1"/>
          </p:cNvSpPr>
          <p:nvPr>
            <p:ph type="title"/>
          </p:nvPr>
        </p:nvSpPr>
        <p:spPr/>
        <p:txBody>
          <a:bodyPr/>
          <a:lstStyle/>
          <a:p>
            <a:r>
              <a:rPr lang="en-US" dirty="0"/>
              <a:t>Monitoring Traffic Statistics</a:t>
            </a:r>
          </a:p>
        </p:txBody>
      </p:sp>
      <p:sp>
        <p:nvSpPr>
          <p:cNvPr id="4" name="Slide Number Placeholder 3">
            <a:extLst>
              <a:ext uri="{FF2B5EF4-FFF2-40B4-BE49-F238E27FC236}">
                <a16:creationId xmlns:a16="http://schemas.microsoft.com/office/drawing/2014/main" id="{F931C1FC-35E7-445E-A176-5FAFD1FEABC2}"/>
              </a:ext>
            </a:extLst>
          </p:cNvPr>
          <p:cNvSpPr>
            <a:spLocks noGrp="1"/>
          </p:cNvSpPr>
          <p:nvPr>
            <p:ph type="sldNum" sz="quarter" idx="11"/>
          </p:nvPr>
        </p:nvSpPr>
        <p:spPr/>
        <p:txBody>
          <a:bodyPr/>
          <a:lstStyle/>
          <a:p>
            <a:pPr>
              <a:defRPr/>
            </a:pPr>
            <a:fld id="{3FFE790D-BCFB-4008-9260-CA63AEE325FD}" type="slidenum">
              <a:rPr lang="en-US" smtClean="0"/>
              <a:pPr>
                <a:defRPr/>
              </a:pPr>
              <a:t>2</a:t>
            </a:fld>
            <a:endParaRPr lang="en-US" dirty="0"/>
          </a:p>
        </p:txBody>
      </p:sp>
      <p:grpSp>
        <p:nvGrpSpPr>
          <p:cNvPr id="5" name="Group 4">
            <a:extLst>
              <a:ext uri="{FF2B5EF4-FFF2-40B4-BE49-F238E27FC236}">
                <a16:creationId xmlns:a16="http://schemas.microsoft.com/office/drawing/2014/main" id="{75B087FA-64F1-40FD-BDEA-4C97E4A4A75F}"/>
              </a:ext>
            </a:extLst>
          </p:cNvPr>
          <p:cNvGrpSpPr/>
          <p:nvPr/>
        </p:nvGrpSpPr>
        <p:grpSpPr>
          <a:xfrm>
            <a:off x="3587262" y="4697772"/>
            <a:ext cx="5389760" cy="1840333"/>
            <a:chOff x="1910980" y="2889158"/>
            <a:chExt cx="5341716" cy="1823928"/>
          </a:xfrm>
        </p:grpSpPr>
        <p:pic>
          <p:nvPicPr>
            <p:cNvPr id="6" name="Picture 5">
              <a:extLst>
                <a:ext uri="{FF2B5EF4-FFF2-40B4-BE49-F238E27FC236}">
                  <a16:creationId xmlns:a16="http://schemas.microsoft.com/office/drawing/2014/main" id="{A95B45C3-7E95-4005-A0C2-51638BA415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7156" y="2889158"/>
              <a:ext cx="769687" cy="678239"/>
            </a:xfrm>
            <a:prstGeom prst="rect">
              <a:avLst/>
            </a:prstGeom>
          </p:spPr>
        </p:pic>
        <p:pic>
          <p:nvPicPr>
            <p:cNvPr id="7" name="Picture 6">
              <a:extLst>
                <a:ext uri="{FF2B5EF4-FFF2-40B4-BE49-F238E27FC236}">
                  <a16:creationId xmlns:a16="http://schemas.microsoft.com/office/drawing/2014/main" id="{F9A6A1DB-D729-46C5-8D19-FBC4941318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2200" y="3291211"/>
              <a:ext cx="769687" cy="678239"/>
            </a:xfrm>
            <a:prstGeom prst="rect">
              <a:avLst/>
            </a:prstGeom>
          </p:spPr>
        </p:pic>
        <p:pic>
          <p:nvPicPr>
            <p:cNvPr id="8" name="Picture 7">
              <a:extLst>
                <a:ext uri="{FF2B5EF4-FFF2-40B4-BE49-F238E27FC236}">
                  <a16:creationId xmlns:a16="http://schemas.microsoft.com/office/drawing/2014/main" id="{A491F2E7-7D00-4C42-922A-79110AED89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2541" y="3630330"/>
              <a:ext cx="769687" cy="678239"/>
            </a:xfrm>
            <a:prstGeom prst="rect">
              <a:avLst/>
            </a:prstGeom>
          </p:spPr>
        </p:pic>
        <p:pic>
          <p:nvPicPr>
            <p:cNvPr id="9" name="Picture 8">
              <a:extLst>
                <a:ext uri="{FF2B5EF4-FFF2-40B4-BE49-F238E27FC236}">
                  <a16:creationId xmlns:a16="http://schemas.microsoft.com/office/drawing/2014/main" id="{CBDEF58A-4D3F-40C6-A492-D787164925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1829" y="4022844"/>
              <a:ext cx="769687" cy="678239"/>
            </a:xfrm>
            <a:prstGeom prst="rect">
              <a:avLst/>
            </a:prstGeom>
          </p:spPr>
        </p:pic>
        <p:pic>
          <p:nvPicPr>
            <p:cNvPr id="10" name="Picture 9">
              <a:extLst>
                <a:ext uri="{FF2B5EF4-FFF2-40B4-BE49-F238E27FC236}">
                  <a16:creationId xmlns:a16="http://schemas.microsoft.com/office/drawing/2014/main" id="{693E3624-84B0-4061-AB48-1228DFF502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3557" y="2889158"/>
              <a:ext cx="651861" cy="651861"/>
            </a:xfrm>
            <a:prstGeom prst="rect">
              <a:avLst/>
            </a:prstGeom>
          </p:spPr>
        </p:pic>
        <p:pic>
          <p:nvPicPr>
            <p:cNvPr id="11" name="Picture 10">
              <a:extLst>
                <a:ext uri="{FF2B5EF4-FFF2-40B4-BE49-F238E27FC236}">
                  <a16:creationId xmlns:a16="http://schemas.microsoft.com/office/drawing/2014/main" id="{0EFB6EBC-5BB5-480C-8FB4-3C65B7EBCC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10980" y="4016632"/>
              <a:ext cx="651861" cy="651861"/>
            </a:xfrm>
            <a:prstGeom prst="rect">
              <a:avLst/>
            </a:prstGeom>
          </p:spPr>
        </p:pic>
        <p:pic>
          <p:nvPicPr>
            <p:cNvPr id="12" name="Picture 11">
              <a:extLst>
                <a:ext uri="{FF2B5EF4-FFF2-40B4-BE49-F238E27FC236}">
                  <a16:creationId xmlns:a16="http://schemas.microsoft.com/office/drawing/2014/main" id="{0391E4DD-4276-45CA-BAB6-EDB1310073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00835" y="2965280"/>
              <a:ext cx="651861" cy="651861"/>
            </a:xfrm>
            <a:prstGeom prst="rect">
              <a:avLst/>
            </a:prstGeom>
          </p:spPr>
        </p:pic>
        <p:pic>
          <p:nvPicPr>
            <p:cNvPr id="13" name="Picture 12">
              <a:extLst>
                <a:ext uri="{FF2B5EF4-FFF2-40B4-BE49-F238E27FC236}">
                  <a16:creationId xmlns:a16="http://schemas.microsoft.com/office/drawing/2014/main" id="{EBD3A178-51AB-4AF7-A7A3-27A23D13EEC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20558" y="4061225"/>
              <a:ext cx="651861" cy="651861"/>
            </a:xfrm>
            <a:prstGeom prst="rect">
              <a:avLst/>
            </a:prstGeom>
          </p:spPr>
        </p:pic>
        <p:cxnSp>
          <p:nvCxnSpPr>
            <p:cNvPr id="14" name="Straight Connector 13">
              <a:extLst>
                <a:ext uri="{FF2B5EF4-FFF2-40B4-BE49-F238E27FC236}">
                  <a16:creationId xmlns:a16="http://schemas.microsoft.com/office/drawing/2014/main" id="{22B5E7D2-6434-46F5-88C0-BC10817F5D77}"/>
                </a:ext>
              </a:extLst>
            </p:cNvPr>
            <p:cNvCxnSpPr>
              <a:cxnSpLocks/>
            </p:cNvCxnSpPr>
            <p:nvPr/>
          </p:nvCxnSpPr>
          <p:spPr bwMode="auto">
            <a:xfrm>
              <a:off x="2585950" y="3291211"/>
              <a:ext cx="519257" cy="249808"/>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5" name="Straight Connector 14">
              <a:extLst>
                <a:ext uri="{FF2B5EF4-FFF2-40B4-BE49-F238E27FC236}">
                  <a16:creationId xmlns:a16="http://schemas.microsoft.com/office/drawing/2014/main" id="{211E27EA-AE59-4A5E-A7C0-9EA62068D681}"/>
                </a:ext>
              </a:extLst>
            </p:cNvPr>
            <p:cNvCxnSpPr>
              <a:cxnSpLocks/>
            </p:cNvCxnSpPr>
            <p:nvPr/>
          </p:nvCxnSpPr>
          <p:spPr bwMode="auto">
            <a:xfrm flipV="1">
              <a:off x="2346786" y="3805060"/>
              <a:ext cx="829164" cy="593459"/>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6" name="Straight Connector 15">
              <a:extLst>
                <a:ext uri="{FF2B5EF4-FFF2-40B4-BE49-F238E27FC236}">
                  <a16:creationId xmlns:a16="http://schemas.microsoft.com/office/drawing/2014/main" id="{1709E9A4-1D8C-4ACF-8B72-3CFACE4A9379}"/>
                </a:ext>
              </a:extLst>
            </p:cNvPr>
            <p:cNvCxnSpPr>
              <a:cxnSpLocks/>
              <a:stCxn id="7" idx="3"/>
            </p:cNvCxnSpPr>
            <p:nvPr/>
          </p:nvCxnSpPr>
          <p:spPr bwMode="auto">
            <a:xfrm flipV="1">
              <a:off x="3681887" y="3401122"/>
              <a:ext cx="679106" cy="229209"/>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7" name="Straight Connector 16">
              <a:extLst>
                <a:ext uri="{FF2B5EF4-FFF2-40B4-BE49-F238E27FC236}">
                  <a16:creationId xmlns:a16="http://schemas.microsoft.com/office/drawing/2014/main" id="{007305CF-22A3-4174-830F-8A85A66F1C75}"/>
                </a:ext>
              </a:extLst>
            </p:cNvPr>
            <p:cNvCxnSpPr>
              <a:cxnSpLocks/>
            </p:cNvCxnSpPr>
            <p:nvPr/>
          </p:nvCxnSpPr>
          <p:spPr bwMode="auto">
            <a:xfrm>
              <a:off x="3502200" y="3760900"/>
              <a:ext cx="655218" cy="435547"/>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8" name="Straight Connector 17">
              <a:extLst>
                <a:ext uri="{FF2B5EF4-FFF2-40B4-BE49-F238E27FC236}">
                  <a16:creationId xmlns:a16="http://schemas.microsoft.com/office/drawing/2014/main" id="{49376146-ABB7-4BB0-AD06-A089817ACC14}"/>
                </a:ext>
              </a:extLst>
            </p:cNvPr>
            <p:cNvCxnSpPr>
              <a:cxnSpLocks/>
            </p:cNvCxnSpPr>
            <p:nvPr/>
          </p:nvCxnSpPr>
          <p:spPr bwMode="auto">
            <a:xfrm flipV="1">
              <a:off x="4533888" y="4142295"/>
              <a:ext cx="919184" cy="110213"/>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9" name="Straight Connector 18">
              <a:extLst>
                <a:ext uri="{FF2B5EF4-FFF2-40B4-BE49-F238E27FC236}">
                  <a16:creationId xmlns:a16="http://schemas.microsoft.com/office/drawing/2014/main" id="{B02254BE-BE4A-4737-B532-CA497B7EEEC3}"/>
                </a:ext>
              </a:extLst>
            </p:cNvPr>
            <p:cNvCxnSpPr>
              <a:cxnSpLocks/>
            </p:cNvCxnSpPr>
            <p:nvPr/>
          </p:nvCxnSpPr>
          <p:spPr bwMode="auto">
            <a:xfrm>
              <a:off x="4770527" y="3401122"/>
              <a:ext cx="728629" cy="465829"/>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20" name="Straight Connector 19">
              <a:extLst>
                <a:ext uri="{FF2B5EF4-FFF2-40B4-BE49-F238E27FC236}">
                  <a16:creationId xmlns:a16="http://schemas.microsoft.com/office/drawing/2014/main" id="{9C8F91A4-D87F-4054-94F2-34E54A0BA1AF}"/>
                </a:ext>
              </a:extLst>
            </p:cNvPr>
            <p:cNvCxnSpPr>
              <a:cxnSpLocks/>
            </p:cNvCxnSpPr>
            <p:nvPr/>
          </p:nvCxnSpPr>
          <p:spPr bwMode="auto">
            <a:xfrm flipV="1">
              <a:off x="5800156" y="3541019"/>
              <a:ext cx="946332" cy="301722"/>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21" name="Straight Connector 20">
              <a:extLst>
                <a:ext uri="{FF2B5EF4-FFF2-40B4-BE49-F238E27FC236}">
                  <a16:creationId xmlns:a16="http://schemas.microsoft.com/office/drawing/2014/main" id="{645E9184-0019-4A80-AE73-27FB6C7882EC}"/>
                </a:ext>
              </a:extLst>
            </p:cNvPr>
            <p:cNvCxnSpPr>
              <a:cxnSpLocks/>
              <a:endCxn id="13" idx="1"/>
            </p:cNvCxnSpPr>
            <p:nvPr/>
          </p:nvCxnSpPr>
          <p:spPr bwMode="auto">
            <a:xfrm>
              <a:off x="5828499" y="4054810"/>
              <a:ext cx="592059" cy="332346"/>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grpSp>
      <p:sp>
        <p:nvSpPr>
          <p:cNvPr id="34" name="TextBox 33">
            <a:extLst>
              <a:ext uri="{FF2B5EF4-FFF2-40B4-BE49-F238E27FC236}">
                <a16:creationId xmlns:a16="http://schemas.microsoft.com/office/drawing/2014/main" id="{D324835B-BAEF-4F57-8982-53F1A94ACB77}"/>
              </a:ext>
            </a:extLst>
          </p:cNvPr>
          <p:cNvSpPr txBox="1"/>
          <p:nvPr/>
        </p:nvSpPr>
        <p:spPr>
          <a:xfrm>
            <a:off x="3450471" y="1289236"/>
            <a:ext cx="5373351" cy="523220"/>
          </a:xfrm>
          <a:prstGeom prst="rect">
            <a:avLst/>
          </a:prstGeom>
          <a:noFill/>
        </p:spPr>
        <p:txBody>
          <a:bodyPr wrap="square" rtlCol="0">
            <a:spAutoFit/>
          </a:bodyPr>
          <a:lstStyle/>
          <a:p>
            <a:pPr algn="ctr"/>
            <a:r>
              <a:rPr lang="en-US" altLang="zh-CN" sz="2800" dirty="0"/>
              <a:t>Network management</a:t>
            </a:r>
            <a:endParaRPr lang="zh-CN" altLang="en-US" sz="2800" dirty="0"/>
          </a:p>
        </p:txBody>
      </p:sp>
      <p:grpSp>
        <p:nvGrpSpPr>
          <p:cNvPr id="42" name="Group 41">
            <a:extLst>
              <a:ext uri="{FF2B5EF4-FFF2-40B4-BE49-F238E27FC236}">
                <a16:creationId xmlns:a16="http://schemas.microsoft.com/office/drawing/2014/main" id="{E7E5A87A-B7A7-4FBB-ADB7-C323FA677972}"/>
              </a:ext>
            </a:extLst>
          </p:cNvPr>
          <p:cNvGrpSpPr/>
          <p:nvPr/>
        </p:nvGrpSpPr>
        <p:grpSpPr>
          <a:xfrm>
            <a:off x="2206162" y="2469038"/>
            <a:ext cx="7706297" cy="1886519"/>
            <a:chOff x="2053883" y="2358530"/>
            <a:chExt cx="8145194" cy="1993962"/>
          </a:xfrm>
        </p:grpSpPr>
        <p:sp>
          <p:nvSpPr>
            <p:cNvPr id="24" name="Rectangle 23">
              <a:extLst>
                <a:ext uri="{FF2B5EF4-FFF2-40B4-BE49-F238E27FC236}">
                  <a16:creationId xmlns:a16="http://schemas.microsoft.com/office/drawing/2014/main" id="{95C06291-54F1-4D2A-BEEB-5537E796A91B}"/>
                </a:ext>
              </a:extLst>
            </p:cNvPr>
            <p:cNvSpPr/>
            <p:nvPr/>
          </p:nvSpPr>
          <p:spPr bwMode="auto">
            <a:xfrm>
              <a:off x="2053883" y="2358530"/>
              <a:ext cx="8145194" cy="1993962"/>
            </a:xfrm>
            <a:prstGeom prst="rect">
              <a:avLst/>
            </a:prstGeom>
            <a:ln>
              <a:headEnd type="none" w="med" len="med"/>
              <a:tailEnd type="none" w="med" len="med"/>
            </a:ln>
            <a:extLst/>
          </p:spPr>
          <p:style>
            <a:lnRef idx="2">
              <a:schemeClr val="accent5">
                <a:shade val="50000"/>
              </a:schemeClr>
            </a:lnRef>
            <a:fillRef idx="1">
              <a:schemeClr val="accent5"/>
            </a:fillRef>
            <a:effectRef idx="0">
              <a:schemeClr val="accent5"/>
            </a:effectRef>
            <a:fontRef idx="minor">
              <a:schemeClr val="lt1"/>
            </a:fontRef>
          </p:style>
          <p:txBody>
            <a:bodyPr vert="horz" wrap="square" lIns="68580" tIns="34290" rIns="68580" bIns="34290" numCol="1" rtlCol="0" anchor="t" anchorCtr="0" compatLnSpc="1">
              <a:prstTxWarp prst="textNoShape">
                <a:avLst/>
              </a:prstTxWarp>
            </a:bodyPr>
            <a:lstStyle/>
            <a:p>
              <a:pPr algn="ctr" defTabSz="685800" eaLnBrk="0" fontAlgn="base" hangingPunct="0">
                <a:spcBef>
                  <a:spcPct val="0"/>
                </a:spcBef>
                <a:spcAft>
                  <a:spcPct val="0"/>
                </a:spcAft>
              </a:pPr>
              <a:r>
                <a:rPr lang="en-US" altLang="zh-CN" sz="3600" dirty="0">
                  <a:solidFill>
                    <a:schemeClr val="bg1"/>
                  </a:solidFill>
                  <a:latin typeface="Arial" charset="0"/>
                </a:rPr>
                <a:t>Network-wide flow statistics</a:t>
              </a:r>
              <a:endParaRPr lang="en-US" sz="3600" dirty="0">
                <a:solidFill>
                  <a:schemeClr val="bg1"/>
                </a:solidFill>
                <a:latin typeface="Arial" charset="0"/>
              </a:endParaRPr>
            </a:p>
          </p:txBody>
        </p:sp>
        <p:sp>
          <p:nvSpPr>
            <p:cNvPr id="38" name="Rectangle 37">
              <a:extLst>
                <a:ext uri="{FF2B5EF4-FFF2-40B4-BE49-F238E27FC236}">
                  <a16:creationId xmlns:a16="http://schemas.microsoft.com/office/drawing/2014/main" id="{8D29DE20-F89B-4CB8-8C1E-C41BDAED42A0}"/>
                </a:ext>
              </a:extLst>
            </p:cNvPr>
            <p:cNvSpPr/>
            <p:nvPr/>
          </p:nvSpPr>
          <p:spPr>
            <a:xfrm>
              <a:off x="2269495" y="3048752"/>
              <a:ext cx="2340331" cy="947711"/>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sz="2800" dirty="0">
                  <a:solidFill>
                    <a:schemeClr val="bg1"/>
                  </a:solidFill>
                </a:rPr>
                <a:t>Traffic distribution</a:t>
              </a:r>
              <a:endParaRPr lang="en-US" sz="2800" dirty="0">
                <a:solidFill>
                  <a:schemeClr val="bg1"/>
                </a:solidFill>
              </a:endParaRPr>
            </a:p>
          </p:txBody>
        </p:sp>
        <p:sp>
          <p:nvSpPr>
            <p:cNvPr id="39" name="Rectangle 38">
              <a:extLst>
                <a:ext uri="{FF2B5EF4-FFF2-40B4-BE49-F238E27FC236}">
                  <a16:creationId xmlns:a16="http://schemas.microsoft.com/office/drawing/2014/main" id="{AFD2A82C-B47D-4E0E-B644-CEC45228367D}"/>
                </a:ext>
              </a:extLst>
            </p:cNvPr>
            <p:cNvSpPr/>
            <p:nvPr/>
          </p:nvSpPr>
          <p:spPr>
            <a:xfrm>
              <a:off x="4980428" y="3046314"/>
              <a:ext cx="2340331" cy="947711"/>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sz="2800" dirty="0">
                  <a:solidFill>
                    <a:schemeClr val="bg1"/>
                  </a:solidFill>
                </a:rPr>
                <a:t>Flow</a:t>
              </a:r>
            </a:p>
            <a:p>
              <a:pPr algn="ctr"/>
              <a:r>
                <a:rPr lang="en-US" sz="2800" dirty="0">
                  <a:solidFill>
                    <a:schemeClr val="bg1"/>
                  </a:solidFill>
                </a:rPr>
                <a:t>cardinality</a:t>
              </a:r>
            </a:p>
          </p:txBody>
        </p:sp>
        <p:sp>
          <p:nvSpPr>
            <p:cNvPr id="40" name="Rectangle 39">
              <a:extLst>
                <a:ext uri="{FF2B5EF4-FFF2-40B4-BE49-F238E27FC236}">
                  <a16:creationId xmlns:a16="http://schemas.microsoft.com/office/drawing/2014/main" id="{DE99C790-51F0-496A-86D3-EEF743569E37}"/>
                </a:ext>
              </a:extLst>
            </p:cNvPr>
            <p:cNvSpPr/>
            <p:nvPr/>
          </p:nvSpPr>
          <p:spPr>
            <a:xfrm>
              <a:off x="7691361" y="3046314"/>
              <a:ext cx="2340331" cy="947711"/>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sz="2800" dirty="0">
                  <a:solidFill>
                    <a:schemeClr val="bg1"/>
                  </a:solidFill>
                </a:rPr>
                <a:t>Heavy</a:t>
              </a:r>
            </a:p>
            <a:p>
              <a:pPr algn="ctr"/>
              <a:r>
                <a:rPr lang="en-US" altLang="zh-CN" sz="2800" dirty="0">
                  <a:solidFill>
                    <a:schemeClr val="bg1"/>
                  </a:solidFill>
                </a:rPr>
                <a:t>hitters</a:t>
              </a:r>
              <a:endParaRPr lang="en-US" sz="2800" dirty="0">
                <a:solidFill>
                  <a:schemeClr val="bg1"/>
                </a:solidFill>
              </a:endParaRPr>
            </a:p>
          </p:txBody>
        </p:sp>
      </p:grpSp>
      <p:sp>
        <p:nvSpPr>
          <p:cNvPr id="43" name="Arrow: Up 42">
            <a:extLst>
              <a:ext uri="{FF2B5EF4-FFF2-40B4-BE49-F238E27FC236}">
                <a16:creationId xmlns:a16="http://schemas.microsoft.com/office/drawing/2014/main" id="{7FA49D87-BE86-4DA7-9017-83C8C2B64EE3}"/>
              </a:ext>
            </a:extLst>
          </p:cNvPr>
          <p:cNvSpPr/>
          <p:nvPr/>
        </p:nvSpPr>
        <p:spPr bwMode="auto">
          <a:xfrm>
            <a:off x="4276007" y="3821144"/>
            <a:ext cx="985955" cy="860191"/>
          </a:xfrm>
          <a:prstGeom prst="upArrow">
            <a:avLst>
              <a:gd name="adj1" fmla="val 50000"/>
              <a:gd name="adj2" fmla="val 41639"/>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44" name="Arrow: Up 43">
            <a:extLst>
              <a:ext uri="{FF2B5EF4-FFF2-40B4-BE49-F238E27FC236}">
                <a16:creationId xmlns:a16="http://schemas.microsoft.com/office/drawing/2014/main" id="{DA4D76FB-27F4-4488-8D87-3D833D696436}"/>
              </a:ext>
            </a:extLst>
          </p:cNvPr>
          <p:cNvSpPr/>
          <p:nvPr/>
        </p:nvSpPr>
        <p:spPr bwMode="auto">
          <a:xfrm>
            <a:off x="6900253" y="3832239"/>
            <a:ext cx="985955" cy="849096"/>
          </a:xfrm>
          <a:prstGeom prst="upArrow">
            <a:avLst>
              <a:gd name="adj1" fmla="val 50000"/>
              <a:gd name="adj2" fmla="val 41639"/>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45" name="Arrow: Up 44">
            <a:extLst>
              <a:ext uri="{FF2B5EF4-FFF2-40B4-BE49-F238E27FC236}">
                <a16:creationId xmlns:a16="http://schemas.microsoft.com/office/drawing/2014/main" id="{A7F76AAC-4ACE-4BFD-9251-480A54A6514F}"/>
              </a:ext>
            </a:extLst>
          </p:cNvPr>
          <p:cNvSpPr/>
          <p:nvPr/>
        </p:nvSpPr>
        <p:spPr bwMode="auto">
          <a:xfrm>
            <a:off x="5667287" y="1745137"/>
            <a:ext cx="784045" cy="794461"/>
          </a:xfrm>
          <a:prstGeom prst="upArrow">
            <a:avLst>
              <a:gd name="adj1" fmla="val 50000"/>
              <a:gd name="adj2" fmla="val 41639"/>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Tree>
    <p:extLst>
      <p:ext uri="{BB962C8B-B14F-4D97-AF65-F5344CB8AC3E}">
        <p14:creationId xmlns:p14="http://schemas.microsoft.com/office/powerpoint/2010/main" val="173979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DE8C-814D-436B-A593-B118FC346D55}"/>
              </a:ext>
            </a:extLst>
          </p:cNvPr>
          <p:cNvSpPr>
            <a:spLocks noGrp="1"/>
          </p:cNvSpPr>
          <p:nvPr>
            <p:ph type="title"/>
          </p:nvPr>
        </p:nvSpPr>
        <p:spPr/>
        <p:txBody>
          <a:bodyPr/>
          <a:lstStyle/>
          <a:p>
            <a:r>
              <a:rPr lang="en-US" dirty="0"/>
              <a:t>Matrix Interpolation Problem</a:t>
            </a:r>
          </a:p>
        </p:txBody>
      </p:sp>
      <p:sp>
        <p:nvSpPr>
          <p:cNvPr id="4" name="Slide Number Placeholder 3">
            <a:extLst>
              <a:ext uri="{FF2B5EF4-FFF2-40B4-BE49-F238E27FC236}">
                <a16:creationId xmlns:a16="http://schemas.microsoft.com/office/drawing/2014/main" id="{DFCFECCC-8F76-4D44-A220-185AD25771F5}"/>
              </a:ext>
            </a:extLst>
          </p:cNvPr>
          <p:cNvSpPr>
            <a:spLocks noGrp="1"/>
          </p:cNvSpPr>
          <p:nvPr>
            <p:ph type="sldNum" sz="quarter" idx="11"/>
          </p:nvPr>
        </p:nvSpPr>
        <p:spPr/>
        <p:txBody>
          <a:bodyPr/>
          <a:lstStyle/>
          <a:p>
            <a:pPr>
              <a:defRPr/>
            </a:pPr>
            <a:fld id="{3FFE790D-BCFB-4008-9260-CA63AEE325FD}" type="slidenum">
              <a:rPr lang="en-US" smtClean="0"/>
              <a:pPr>
                <a:defRPr/>
              </a:pPr>
              <a:t>20</a:t>
            </a:fld>
            <a:endParaRPr lang="en-US" dirty="0"/>
          </a:p>
        </p:txBody>
      </p:sp>
      <p:cxnSp>
        <p:nvCxnSpPr>
          <p:cNvPr id="6" name="Straight Arrow Connector 5">
            <a:extLst>
              <a:ext uri="{FF2B5EF4-FFF2-40B4-BE49-F238E27FC236}">
                <a16:creationId xmlns:a16="http://schemas.microsoft.com/office/drawing/2014/main" id="{B2E14411-F083-4F2C-8396-514C7B17F075}"/>
              </a:ext>
            </a:extLst>
          </p:cNvPr>
          <p:cNvCxnSpPr>
            <a:cxnSpLocks/>
          </p:cNvCxnSpPr>
          <p:nvPr/>
        </p:nvCxnSpPr>
        <p:spPr>
          <a:xfrm flipV="1">
            <a:off x="2644903" y="3615903"/>
            <a:ext cx="0" cy="422331"/>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2C4F48E9-8C1D-4815-A7C6-0F87615E2DD2}"/>
              </a:ext>
            </a:extLst>
          </p:cNvPr>
          <p:cNvSpPr txBox="1"/>
          <p:nvPr/>
        </p:nvSpPr>
        <p:spPr>
          <a:xfrm>
            <a:off x="418311" y="3097895"/>
            <a:ext cx="4910381"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dirty="0"/>
              <a:t>Expected output sketch (</a:t>
            </a:r>
            <a:r>
              <a:rPr lang="en-US" sz="2400" strike="sngStrike" dirty="0">
                <a:solidFill>
                  <a:srgbClr val="FF0000"/>
                </a:solidFill>
              </a:rPr>
              <a:t>unknown</a:t>
            </a:r>
            <a:r>
              <a:rPr lang="en-US" sz="2400" dirty="0"/>
              <a:t>)</a:t>
            </a:r>
          </a:p>
        </p:txBody>
      </p:sp>
      <p:sp>
        <p:nvSpPr>
          <p:cNvPr id="13" name="TextBox 12">
            <a:extLst>
              <a:ext uri="{FF2B5EF4-FFF2-40B4-BE49-F238E27FC236}">
                <a16:creationId xmlns:a16="http://schemas.microsoft.com/office/drawing/2014/main" id="{192EBDA3-BA4C-4D72-8A69-951213E0A699}"/>
              </a:ext>
            </a:extLst>
          </p:cNvPr>
          <p:cNvSpPr txBox="1"/>
          <p:nvPr/>
        </p:nvSpPr>
        <p:spPr>
          <a:xfrm>
            <a:off x="437253" y="5362549"/>
            <a:ext cx="5402883"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Sketch in global normal path</a:t>
            </a:r>
            <a:r>
              <a:rPr lang="en-US" sz="2400" dirty="0"/>
              <a:t> (</a:t>
            </a:r>
            <a:r>
              <a:rPr lang="en-US" sz="2400" dirty="0">
                <a:solidFill>
                  <a:srgbClr val="0070C0"/>
                </a:solidFill>
              </a:rPr>
              <a:t>known</a:t>
            </a:r>
            <a:r>
              <a:rPr lang="en-US" sz="2400" dirty="0"/>
              <a:t>)</a:t>
            </a:r>
          </a:p>
        </p:txBody>
      </p:sp>
      <p:sp>
        <p:nvSpPr>
          <p:cNvPr id="14" name="Content Placeholder 2">
            <a:extLst>
              <a:ext uri="{FF2B5EF4-FFF2-40B4-BE49-F238E27FC236}">
                <a16:creationId xmlns:a16="http://schemas.microsoft.com/office/drawing/2014/main" id="{857B3C6C-A149-4744-B3A4-5BAB948D89B8}"/>
              </a:ext>
            </a:extLst>
          </p:cNvPr>
          <p:cNvSpPr>
            <a:spLocks noGrp="1"/>
          </p:cNvSpPr>
          <p:nvPr>
            <p:ph idx="1"/>
          </p:nvPr>
        </p:nvSpPr>
        <p:spPr>
          <a:xfrm>
            <a:off x="609600" y="1600202"/>
            <a:ext cx="10972800" cy="1003514"/>
          </a:xfrm>
        </p:spPr>
        <p:txBody>
          <a:bodyPr/>
          <a:lstStyle/>
          <a:p>
            <a:r>
              <a:rPr lang="en-US" altLang="zh-CN" dirty="0"/>
              <a:t>Based on theoretical analysis and microbenchmarks</a:t>
            </a:r>
            <a:endParaRPr lang="en-US" dirty="0"/>
          </a:p>
        </p:txBody>
      </p:sp>
      <p:cxnSp>
        <p:nvCxnSpPr>
          <p:cNvPr id="15" name="Straight Arrow Connector 14">
            <a:extLst>
              <a:ext uri="{FF2B5EF4-FFF2-40B4-BE49-F238E27FC236}">
                <a16:creationId xmlns:a16="http://schemas.microsoft.com/office/drawing/2014/main" id="{C9AD6350-6737-400A-A7B6-383FE92566F4}"/>
              </a:ext>
            </a:extLst>
          </p:cNvPr>
          <p:cNvCxnSpPr>
            <a:cxnSpLocks/>
          </p:cNvCxnSpPr>
          <p:nvPr/>
        </p:nvCxnSpPr>
        <p:spPr>
          <a:xfrm flipH="1">
            <a:off x="4290305" y="4866468"/>
            <a:ext cx="1" cy="439738"/>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cxnSp>
        <p:nvCxnSpPr>
          <p:cNvPr id="18" name="Straight Arrow Connector 17">
            <a:extLst>
              <a:ext uri="{FF2B5EF4-FFF2-40B4-BE49-F238E27FC236}">
                <a16:creationId xmlns:a16="http://schemas.microsoft.com/office/drawing/2014/main" id="{063C2A4C-6329-48C0-A9B9-2744DC5CC2C6}"/>
              </a:ext>
            </a:extLst>
          </p:cNvPr>
          <p:cNvCxnSpPr>
            <a:cxnSpLocks/>
          </p:cNvCxnSpPr>
          <p:nvPr/>
        </p:nvCxnSpPr>
        <p:spPr>
          <a:xfrm flipH="1" flipV="1">
            <a:off x="7185906" y="3616561"/>
            <a:ext cx="1" cy="436653"/>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2F56988-7AA4-4D28-99E7-8F8366BBC902}"/>
              </a:ext>
            </a:extLst>
          </p:cNvPr>
          <p:cNvSpPr txBox="1"/>
          <p:nvPr/>
        </p:nvSpPr>
        <p:spPr>
          <a:xfrm>
            <a:off x="6507424" y="3016562"/>
            <a:ext cx="502059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Large flows in fast path </a:t>
            </a:r>
            <a:r>
              <a:rPr lang="en-US" sz="2400" dirty="0"/>
              <a:t>(</a:t>
            </a:r>
            <a:r>
              <a:rPr lang="en-US" sz="2400" strike="sngStrike" dirty="0">
                <a:solidFill>
                  <a:srgbClr val="FF0000"/>
                </a:solidFill>
              </a:rPr>
              <a:t>unknown</a:t>
            </a:r>
            <a:r>
              <a:rPr lang="en-US" sz="2400" dirty="0"/>
              <a:t>)</a:t>
            </a:r>
          </a:p>
        </p:txBody>
      </p:sp>
      <p:cxnSp>
        <p:nvCxnSpPr>
          <p:cNvPr id="21" name="Straight Arrow Connector 20">
            <a:extLst>
              <a:ext uri="{FF2B5EF4-FFF2-40B4-BE49-F238E27FC236}">
                <a16:creationId xmlns:a16="http://schemas.microsoft.com/office/drawing/2014/main" id="{F3025829-C7D0-4FC1-A520-E701BFCD0101}"/>
              </a:ext>
            </a:extLst>
          </p:cNvPr>
          <p:cNvCxnSpPr>
            <a:cxnSpLocks/>
          </p:cNvCxnSpPr>
          <p:nvPr/>
        </p:nvCxnSpPr>
        <p:spPr>
          <a:xfrm>
            <a:off x="8455905" y="5063550"/>
            <a:ext cx="0" cy="438348"/>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24" name="TextBox 23">
            <a:extLst>
              <a:ext uri="{FF2B5EF4-FFF2-40B4-BE49-F238E27FC236}">
                <a16:creationId xmlns:a16="http://schemas.microsoft.com/office/drawing/2014/main" id="{BF2D588D-B04B-4FB6-82BF-DC65B62D6E35}"/>
              </a:ext>
            </a:extLst>
          </p:cNvPr>
          <p:cNvSpPr txBox="1"/>
          <p:nvPr/>
        </p:nvSpPr>
        <p:spPr>
          <a:xfrm>
            <a:off x="6644326" y="5652416"/>
            <a:ext cx="502059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Small flows in fast path </a:t>
            </a:r>
            <a:r>
              <a:rPr lang="en-US" sz="2400" dirty="0"/>
              <a:t>(</a:t>
            </a:r>
            <a:r>
              <a:rPr lang="en-US" sz="2400" strike="sngStrike" dirty="0">
                <a:solidFill>
                  <a:srgbClr val="FF0000"/>
                </a:solidFill>
              </a:rPr>
              <a:t>unknown</a:t>
            </a:r>
            <a:r>
              <a:rPr lang="en-US" sz="2400" dirty="0"/>
              <a:t>)</a:t>
            </a:r>
          </a:p>
        </p:txBody>
      </p:sp>
      <p:sp>
        <p:nvSpPr>
          <p:cNvPr id="3" name="Rectangle 2">
            <a:extLst>
              <a:ext uri="{FF2B5EF4-FFF2-40B4-BE49-F238E27FC236}">
                <a16:creationId xmlns:a16="http://schemas.microsoft.com/office/drawing/2014/main" id="{92A897A6-BD89-4358-B54A-9AC185AFABFC}"/>
              </a:ext>
            </a:extLst>
          </p:cNvPr>
          <p:cNvSpPr/>
          <p:nvPr/>
        </p:nvSpPr>
        <p:spPr>
          <a:xfrm>
            <a:off x="2873501" y="2531115"/>
            <a:ext cx="2837636" cy="461665"/>
          </a:xfrm>
          <a:prstGeom prst="rect">
            <a:avLst/>
          </a:prstGeom>
        </p:spPr>
        <p:txBody>
          <a:bodyPr wrap="none">
            <a:spAutoFit/>
          </a:bodyPr>
          <a:lstStyle/>
          <a:p>
            <a:r>
              <a:rPr lang="en-US" sz="2400" dirty="0"/>
              <a:t>(</a:t>
            </a:r>
            <a:r>
              <a:rPr lang="en-US" altLang="zh-CN" sz="2400" dirty="0">
                <a:solidFill>
                  <a:srgbClr val="0070C0"/>
                </a:solidFill>
              </a:rPr>
              <a:t>low-rank structure</a:t>
            </a:r>
            <a:r>
              <a:rPr lang="en-US" sz="2400" dirty="0"/>
              <a:t>)</a:t>
            </a:r>
          </a:p>
        </p:txBody>
      </p:sp>
      <p:sp>
        <p:nvSpPr>
          <p:cNvPr id="16" name="Rectangle 15">
            <a:extLst>
              <a:ext uri="{FF2B5EF4-FFF2-40B4-BE49-F238E27FC236}">
                <a16:creationId xmlns:a16="http://schemas.microsoft.com/office/drawing/2014/main" id="{7D7D1278-15A1-44A0-8333-C46628F21250}"/>
              </a:ext>
            </a:extLst>
          </p:cNvPr>
          <p:cNvSpPr/>
          <p:nvPr/>
        </p:nvSpPr>
        <p:spPr>
          <a:xfrm>
            <a:off x="8565686" y="2190912"/>
            <a:ext cx="2579552" cy="461665"/>
          </a:xfrm>
          <a:prstGeom prst="rect">
            <a:avLst/>
          </a:prstGeom>
        </p:spPr>
        <p:txBody>
          <a:bodyPr wrap="none">
            <a:spAutoFit/>
          </a:bodyPr>
          <a:lstStyle/>
          <a:p>
            <a:r>
              <a:rPr lang="en-US" sz="2400" dirty="0"/>
              <a:t>(</a:t>
            </a:r>
            <a:r>
              <a:rPr lang="en-US" altLang="zh-CN" sz="2400" dirty="0">
                <a:solidFill>
                  <a:srgbClr val="0070C0"/>
                </a:solidFill>
              </a:rPr>
              <a:t>1. sparse vector</a:t>
            </a:r>
            <a:r>
              <a:rPr lang="en-US" sz="2400" dirty="0"/>
              <a:t>)</a:t>
            </a:r>
          </a:p>
        </p:txBody>
      </p:sp>
      <p:sp>
        <p:nvSpPr>
          <p:cNvPr id="17" name="Rectangle 16">
            <a:extLst>
              <a:ext uri="{FF2B5EF4-FFF2-40B4-BE49-F238E27FC236}">
                <a16:creationId xmlns:a16="http://schemas.microsoft.com/office/drawing/2014/main" id="{327E76CC-2D1E-4971-9BCA-39E46509DDB1}"/>
              </a:ext>
            </a:extLst>
          </p:cNvPr>
          <p:cNvSpPr/>
          <p:nvPr/>
        </p:nvSpPr>
        <p:spPr>
          <a:xfrm>
            <a:off x="8565686" y="2543073"/>
            <a:ext cx="3626314" cy="461665"/>
          </a:xfrm>
          <a:prstGeom prst="rect">
            <a:avLst/>
          </a:prstGeom>
        </p:spPr>
        <p:txBody>
          <a:bodyPr wrap="none">
            <a:spAutoFit/>
          </a:bodyPr>
          <a:lstStyle/>
          <a:p>
            <a:r>
              <a:rPr lang="en-US" sz="2400" dirty="0"/>
              <a:t>(</a:t>
            </a:r>
            <a:r>
              <a:rPr lang="en-US" altLang="zh-CN" sz="2400" dirty="0">
                <a:solidFill>
                  <a:srgbClr val="0070C0"/>
                </a:solidFill>
              </a:rPr>
              <a:t>2. each flow is bounded</a:t>
            </a:r>
            <a:r>
              <a:rPr lang="en-US" sz="2400" dirty="0"/>
              <a:t>)</a:t>
            </a:r>
          </a:p>
        </p:txBody>
      </p:sp>
      <p:sp>
        <p:nvSpPr>
          <p:cNvPr id="19" name="Rectangle 18">
            <a:extLst>
              <a:ext uri="{FF2B5EF4-FFF2-40B4-BE49-F238E27FC236}">
                <a16:creationId xmlns:a16="http://schemas.microsoft.com/office/drawing/2014/main" id="{AAB41F63-E70E-43BB-9F4F-D2EE29EC0DBF}"/>
              </a:ext>
            </a:extLst>
          </p:cNvPr>
          <p:cNvSpPr/>
          <p:nvPr/>
        </p:nvSpPr>
        <p:spPr>
          <a:xfrm>
            <a:off x="7272690" y="6090764"/>
            <a:ext cx="3490058" cy="461665"/>
          </a:xfrm>
          <a:prstGeom prst="rect">
            <a:avLst/>
          </a:prstGeom>
        </p:spPr>
        <p:txBody>
          <a:bodyPr wrap="none">
            <a:spAutoFit/>
          </a:bodyPr>
          <a:lstStyle/>
          <a:p>
            <a:r>
              <a:rPr lang="en-US" sz="2400" dirty="0"/>
              <a:t>(</a:t>
            </a:r>
            <a:r>
              <a:rPr lang="en-US" altLang="zh-CN" sz="2400" dirty="0">
                <a:solidFill>
                  <a:srgbClr val="0070C0"/>
                </a:solidFill>
              </a:rPr>
              <a:t>small and close values</a:t>
            </a:r>
            <a:r>
              <a:rPr lang="en-US" sz="2400" dirty="0"/>
              <a:t>)</a:t>
            </a:r>
          </a:p>
        </p:txBody>
      </p:sp>
      <p:sp>
        <p:nvSpPr>
          <p:cNvPr id="23" name="Content Placeholder 2">
            <a:extLst>
              <a:ext uri="{FF2B5EF4-FFF2-40B4-BE49-F238E27FC236}">
                <a16:creationId xmlns:a16="http://schemas.microsoft.com/office/drawing/2014/main" id="{6B44BD1A-BD19-4EC2-B3DA-35FCC3F40F91}"/>
              </a:ext>
            </a:extLst>
          </p:cNvPr>
          <p:cNvSpPr txBox="1">
            <a:spLocks/>
          </p:cNvSpPr>
          <p:nvPr/>
        </p:nvSpPr>
        <p:spPr bwMode="auto">
          <a:xfrm>
            <a:off x="2278970" y="3858559"/>
            <a:ext cx="7599335" cy="1204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altLang="zh-CN" sz="7200" kern="0" dirty="0"/>
              <a:t>T = N + </a:t>
            </a:r>
            <a:r>
              <a:rPr lang="en-US" altLang="zh-CN" sz="7200" kern="0" dirty="0" err="1"/>
              <a:t>sk</a:t>
            </a:r>
            <a:r>
              <a:rPr lang="en-US" altLang="zh-CN" sz="7200" kern="0" dirty="0"/>
              <a:t>(</a:t>
            </a:r>
            <a:r>
              <a:rPr lang="en-US" altLang="zh-CN" sz="7200" b="1" kern="0" dirty="0"/>
              <a:t>x</a:t>
            </a:r>
            <a:r>
              <a:rPr lang="en-US" altLang="zh-CN" sz="7200" kern="0" dirty="0"/>
              <a:t> + </a:t>
            </a:r>
            <a:r>
              <a:rPr lang="en-US" altLang="zh-CN" sz="7200" b="1" kern="0" dirty="0"/>
              <a:t>y</a:t>
            </a:r>
            <a:r>
              <a:rPr lang="en-US" altLang="zh-CN" sz="7200" kern="0" dirty="0"/>
              <a:t>)</a:t>
            </a:r>
            <a:endParaRPr lang="en-US" sz="7200" kern="0" dirty="0"/>
          </a:p>
        </p:txBody>
      </p:sp>
    </p:spTree>
    <p:extLst>
      <p:ext uri="{BB962C8B-B14F-4D97-AF65-F5344CB8AC3E}">
        <p14:creationId xmlns:p14="http://schemas.microsoft.com/office/powerpoint/2010/main" val="846223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61BDA359-7F19-4F9D-A349-BF3399F10526}"/>
              </a:ext>
            </a:extLst>
          </p:cNvPr>
          <p:cNvSpPr/>
          <p:nvPr/>
        </p:nvSpPr>
        <p:spPr bwMode="auto">
          <a:xfrm>
            <a:off x="6547964" y="3850462"/>
            <a:ext cx="2862736" cy="1427413"/>
          </a:xfrm>
          <a:prstGeom prst="ellipse">
            <a:avLst/>
          </a:prstGeom>
          <a:ln w="50800">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 name="Title 1">
            <a:extLst>
              <a:ext uri="{FF2B5EF4-FFF2-40B4-BE49-F238E27FC236}">
                <a16:creationId xmlns:a16="http://schemas.microsoft.com/office/drawing/2014/main" id="{C463DE8C-814D-436B-A593-B118FC346D55}"/>
              </a:ext>
            </a:extLst>
          </p:cNvPr>
          <p:cNvSpPr>
            <a:spLocks noGrp="1"/>
          </p:cNvSpPr>
          <p:nvPr>
            <p:ph type="title"/>
          </p:nvPr>
        </p:nvSpPr>
        <p:spPr/>
        <p:txBody>
          <a:bodyPr/>
          <a:lstStyle/>
          <a:p>
            <a:r>
              <a:rPr lang="en-US" dirty="0"/>
              <a:t>Matrix Interpolation Problem</a:t>
            </a:r>
          </a:p>
        </p:txBody>
      </p:sp>
      <p:sp>
        <p:nvSpPr>
          <p:cNvPr id="4" name="Slide Number Placeholder 3">
            <a:extLst>
              <a:ext uri="{FF2B5EF4-FFF2-40B4-BE49-F238E27FC236}">
                <a16:creationId xmlns:a16="http://schemas.microsoft.com/office/drawing/2014/main" id="{DFCFECCC-8F76-4D44-A220-185AD25771F5}"/>
              </a:ext>
            </a:extLst>
          </p:cNvPr>
          <p:cNvSpPr>
            <a:spLocks noGrp="1"/>
          </p:cNvSpPr>
          <p:nvPr>
            <p:ph type="sldNum" sz="quarter" idx="11"/>
          </p:nvPr>
        </p:nvSpPr>
        <p:spPr/>
        <p:txBody>
          <a:bodyPr/>
          <a:lstStyle/>
          <a:p>
            <a:pPr>
              <a:defRPr/>
            </a:pPr>
            <a:fld id="{3FFE790D-BCFB-4008-9260-CA63AEE325FD}" type="slidenum">
              <a:rPr lang="en-US" smtClean="0"/>
              <a:pPr>
                <a:defRPr/>
              </a:pPr>
              <a:t>21</a:t>
            </a:fld>
            <a:endParaRPr lang="en-US" dirty="0"/>
          </a:p>
        </p:txBody>
      </p:sp>
      <p:cxnSp>
        <p:nvCxnSpPr>
          <p:cNvPr id="6" name="Straight Arrow Connector 5">
            <a:extLst>
              <a:ext uri="{FF2B5EF4-FFF2-40B4-BE49-F238E27FC236}">
                <a16:creationId xmlns:a16="http://schemas.microsoft.com/office/drawing/2014/main" id="{B2E14411-F083-4F2C-8396-514C7B17F075}"/>
              </a:ext>
            </a:extLst>
          </p:cNvPr>
          <p:cNvCxnSpPr>
            <a:cxnSpLocks/>
          </p:cNvCxnSpPr>
          <p:nvPr/>
        </p:nvCxnSpPr>
        <p:spPr>
          <a:xfrm flipV="1">
            <a:off x="2644903" y="3615903"/>
            <a:ext cx="0" cy="422331"/>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2C4F48E9-8C1D-4815-A7C6-0F87615E2DD2}"/>
              </a:ext>
            </a:extLst>
          </p:cNvPr>
          <p:cNvSpPr txBox="1"/>
          <p:nvPr/>
        </p:nvSpPr>
        <p:spPr>
          <a:xfrm>
            <a:off x="418311" y="3097895"/>
            <a:ext cx="4910381"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dirty="0"/>
              <a:t>Expected output sketch (</a:t>
            </a:r>
            <a:r>
              <a:rPr lang="en-US" sz="2400" strike="sngStrike" dirty="0">
                <a:solidFill>
                  <a:srgbClr val="FF0000"/>
                </a:solidFill>
              </a:rPr>
              <a:t>unknown</a:t>
            </a:r>
            <a:r>
              <a:rPr lang="en-US" sz="2400" dirty="0"/>
              <a:t>)</a:t>
            </a:r>
          </a:p>
        </p:txBody>
      </p:sp>
      <p:sp>
        <p:nvSpPr>
          <p:cNvPr id="13" name="TextBox 12">
            <a:extLst>
              <a:ext uri="{FF2B5EF4-FFF2-40B4-BE49-F238E27FC236}">
                <a16:creationId xmlns:a16="http://schemas.microsoft.com/office/drawing/2014/main" id="{192EBDA3-BA4C-4D72-8A69-951213E0A699}"/>
              </a:ext>
            </a:extLst>
          </p:cNvPr>
          <p:cNvSpPr txBox="1"/>
          <p:nvPr/>
        </p:nvSpPr>
        <p:spPr>
          <a:xfrm>
            <a:off x="437253" y="5362549"/>
            <a:ext cx="5402883"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Sketch in global normal path</a:t>
            </a:r>
            <a:r>
              <a:rPr lang="en-US" sz="2400" dirty="0"/>
              <a:t> (</a:t>
            </a:r>
            <a:r>
              <a:rPr lang="en-US" sz="2400" dirty="0">
                <a:solidFill>
                  <a:srgbClr val="0070C0"/>
                </a:solidFill>
              </a:rPr>
              <a:t>known</a:t>
            </a:r>
            <a:r>
              <a:rPr lang="en-US" sz="2400" dirty="0"/>
              <a:t>)</a:t>
            </a:r>
          </a:p>
        </p:txBody>
      </p:sp>
      <p:sp>
        <p:nvSpPr>
          <p:cNvPr id="14" name="Content Placeholder 2">
            <a:extLst>
              <a:ext uri="{FF2B5EF4-FFF2-40B4-BE49-F238E27FC236}">
                <a16:creationId xmlns:a16="http://schemas.microsoft.com/office/drawing/2014/main" id="{857B3C6C-A149-4744-B3A4-5BAB948D89B8}"/>
              </a:ext>
            </a:extLst>
          </p:cNvPr>
          <p:cNvSpPr>
            <a:spLocks noGrp="1"/>
          </p:cNvSpPr>
          <p:nvPr>
            <p:ph idx="1"/>
          </p:nvPr>
        </p:nvSpPr>
        <p:spPr>
          <a:xfrm>
            <a:off x="609600" y="1600202"/>
            <a:ext cx="10972800" cy="1003514"/>
          </a:xfrm>
        </p:spPr>
        <p:txBody>
          <a:bodyPr/>
          <a:lstStyle/>
          <a:p>
            <a:r>
              <a:rPr lang="en-US" altLang="zh-CN" dirty="0"/>
              <a:t>Based on theoretical analysis and microbenchmarks</a:t>
            </a:r>
            <a:endParaRPr lang="en-US" dirty="0"/>
          </a:p>
        </p:txBody>
      </p:sp>
      <p:cxnSp>
        <p:nvCxnSpPr>
          <p:cNvPr id="15" name="Straight Arrow Connector 14">
            <a:extLst>
              <a:ext uri="{FF2B5EF4-FFF2-40B4-BE49-F238E27FC236}">
                <a16:creationId xmlns:a16="http://schemas.microsoft.com/office/drawing/2014/main" id="{C9AD6350-6737-400A-A7B6-383FE92566F4}"/>
              </a:ext>
            </a:extLst>
          </p:cNvPr>
          <p:cNvCxnSpPr>
            <a:cxnSpLocks/>
          </p:cNvCxnSpPr>
          <p:nvPr/>
        </p:nvCxnSpPr>
        <p:spPr>
          <a:xfrm flipH="1">
            <a:off x="4290305" y="4866468"/>
            <a:ext cx="1" cy="439738"/>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cxnSp>
        <p:nvCxnSpPr>
          <p:cNvPr id="18" name="Straight Arrow Connector 17">
            <a:extLst>
              <a:ext uri="{FF2B5EF4-FFF2-40B4-BE49-F238E27FC236}">
                <a16:creationId xmlns:a16="http://schemas.microsoft.com/office/drawing/2014/main" id="{063C2A4C-6329-48C0-A9B9-2744DC5CC2C6}"/>
              </a:ext>
            </a:extLst>
          </p:cNvPr>
          <p:cNvCxnSpPr>
            <a:cxnSpLocks/>
          </p:cNvCxnSpPr>
          <p:nvPr/>
        </p:nvCxnSpPr>
        <p:spPr>
          <a:xfrm flipH="1" flipV="1">
            <a:off x="7185906" y="3616561"/>
            <a:ext cx="1" cy="436653"/>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2F56988-7AA4-4D28-99E7-8F8366BBC902}"/>
              </a:ext>
            </a:extLst>
          </p:cNvPr>
          <p:cNvSpPr txBox="1"/>
          <p:nvPr/>
        </p:nvSpPr>
        <p:spPr>
          <a:xfrm>
            <a:off x="6507424" y="3016562"/>
            <a:ext cx="502059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Large flows in fast path </a:t>
            </a:r>
            <a:r>
              <a:rPr lang="en-US" sz="2400" dirty="0"/>
              <a:t>(</a:t>
            </a:r>
            <a:r>
              <a:rPr lang="en-US" sz="2400" strike="sngStrike" dirty="0">
                <a:solidFill>
                  <a:srgbClr val="FF0000"/>
                </a:solidFill>
              </a:rPr>
              <a:t>unknown</a:t>
            </a:r>
            <a:r>
              <a:rPr lang="en-US" sz="2400" dirty="0"/>
              <a:t>)</a:t>
            </a:r>
          </a:p>
        </p:txBody>
      </p:sp>
      <p:cxnSp>
        <p:nvCxnSpPr>
          <p:cNvPr id="21" name="Straight Arrow Connector 20">
            <a:extLst>
              <a:ext uri="{FF2B5EF4-FFF2-40B4-BE49-F238E27FC236}">
                <a16:creationId xmlns:a16="http://schemas.microsoft.com/office/drawing/2014/main" id="{F3025829-C7D0-4FC1-A520-E701BFCD0101}"/>
              </a:ext>
            </a:extLst>
          </p:cNvPr>
          <p:cNvCxnSpPr>
            <a:cxnSpLocks/>
          </p:cNvCxnSpPr>
          <p:nvPr/>
        </p:nvCxnSpPr>
        <p:spPr>
          <a:xfrm>
            <a:off x="8455905" y="5063550"/>
            <a:ext cx="0" cy="438348"/>
          </a:xfrm>
          <a:prstGeom prst="straightConnector1">
            <a:avLst/>
          </a:prstGeom>
          <a:ln w="38100">
            <a:solidFill>
              <a:schemeClr val="tx1"/>
            </a:solidFill>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24" name="TextBox 23">
            <a:extLst>
              <a:ext uri="{FF2B5EF4-FFF2-40B4-BE49-F238E27FC236}">
                <a16:creationId xmlns:a16="http://schemas.microsoft.com/office/drawing/2014/main" id="{BF2D588D-B04B-4FB6-82BF-DC65B62D6E35}"/>
              </a:ext>
            </a:extLst>
          </p:cNvPr>
          <p:cNvSpPr txBox="1"/>
          <p:nvPr/>
        </p:nvSpPr>
        <p:spPr>
          <a:xfrm>
            <a:off x="6644326" y="5652416"/>
            <a:ext cx="502059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400" dirty="0"/>
              <a:t>Small flows in fast path </a:t>
            </a:r>
            <a:r>
              <a:rPr lang="en-US" sz="2400" dirty="0"/>
              <a:t>(</a:t>
            </a:r>
            <a:r>
              <a:rPr lang="en-US" sz="2400" strike="sngStrike" dirty="0">
                <a:solidFill>
                  <a:srgbClr val="FF0000"/>
                </a:solidFill>
              </a:rPr>
              <a:t>unknown</a:t>
            </a:r>
            <a:r>
              <a:rPr lang="en-US" sz="2400" dirty="0"/>
              <a:t>)</a:t>
            </a:r>
          </a:p>
        </p:txBody>
      </p:sp>
      <p:sp>
        <p:nvSpPr>
          <p:cNvPr id="3" name="Rectangle 2">
            <a:extLst>
              <a:ext uri="{FF2B5EF4-FFF2-40B4-BE49-F238E27FC236}">
                <a16:creationId xmlns:a16="http://schemas.microsoft.com/office/drawing/2014/main" id="{92A897A6-BD89-4358-B54A-9AC185AFABFC}"/>
              </a:ext>
            </a:extLst>
          </p:cNvPr>
          <p:cNvSpPr/>
          <p:nvPr/>
        </p:nvSpPr>
        <p:spPr>
          <a:xfrm>
            <a:off x="2873501" y="2531115"/>
            <a:ext cx="2837636" cy="461665"/>
          </a:xfrm>
          <a:prstGeom prst="rect">
            <a:avLst/>
          </a:prstGeom>
        </p:spPr>
        <p:txBody>
          <a:bodyPr wrap="none">
            <a:spAutoFit/>
          </a:bodyPr>
          <a:lstStyle/>
          <a:p>
            <a:r>
              <a:rPr lang="en-US" sz="2400" dirty="0"/>
              <a:t>(</a:t>
            </a:r>
            <a:r>
              <a:rPr lang="en-US" altLang="zh-CN" sz="2400" dirty="0">
                <a:solidFill>
                  <a:srgbClr val="0070C0"/>
                </a:solidFill>
              </a:rPr>
              <a:t>low-rank structure</a:t>
            </a:r>
            <a:r>
              <a:rPr lang="en-US" sz="2400" dirty="0"/>
              <a:t>)</a:t>
            </a:r>
          </a:p>
        </p:txBody>
      </p:sp>
      <p:sp>
        <p:nvSpPr>
          <p:cNvPr id="16" name="Rectangle 15">
            <a:extLst>
              <a:ext uri="{FF2B5EF4-FFF2-40B4-BE49-F238E27FC236}">
                <a16:creationId xmlns:a16="http://schemas.microsoft.com/office/drawing/2014/main" id="{7D7D1278-15A1-44A0-8333-C46628F21250}"/>
              </a:ext>
            </a:extLst>
          </p:cNvPr>
          <p:cNvSpPr/>
          <p:nvPr/>
        </p:nvSpPr>
        <p:spPr>
          <a:xfrm>
            <a:off x="8565686" y="2190912"/>
            <a:ext cx="2579552" cy="461665"/>
          </a:xfrm>
          <a:prstGeom prst="rect">
            <a:avLst/>
          </a:prstGeom>
        </p:spPr>
        <p:txBody>
          <a:bodyPr wrap="none">
            <a:spAutoFit/>
          </a:bodyPr>
          <a:lstStyle/>
          <a:p>
            <a:r>
              <a:rPr lang="en-US" sz="2400" dirty="0"/>
              <a:t>(</a:t>
            </a:r>
            <a:r>
              <a:rPr lang="en-US" altLang="zh-CN" sz="2400" dirty="0">
                <a:solidFill>
                  <a:srgbClr val="0070C0"/>
                </a:solidFill>
              </a:rPr>
              <a:t>1. sparse vector</a:t>
            </a:r>
            <a:r>
              <a:rPr lang="en-US" sz="2400" dirty="0"/>
              <a:t>)</a:t>
            </a:r>
          </a:p>
        </p:txBody>
      </p:sp>
      <p:sp>
        <p:nvSpPr>
          <p:cNvPr id="17" name="Rectangle 16">
            <a:extLst>
              <a:ext uri="{FF2B5EF4-FFF2-40B4-BE49-F238E27FC236}">
                <a16:creationId xmlns:a16="http://schemas.microsoft.com/office/drawing/2014/main" id="{327E76CC-2D1E-4971-9BCA-39E46509DDB1}"/>
              </a:ext>
            </a:extLst>
          </p:cNvPr>
          <p:cNvSpPr/>
          <p:nvPr/>
        </p:nvSpPr>
        <p:spPr>
          <a:xfrm>
            <a:off x="8565686" y="2543073"/>
            <a:ext cx="3626314" cy="461665"/>
          </a:xfrm>
          <a:prstGeom prst="rect">
            <a:avLst/>
          </a:prstGeom>
        </p:spPr>
        <p:txBody>
          <a:bodyPr wrap="none">
            <a:spAutoFit/>
          </a:bodyPr>
          <a:lstStyle/>
          <a:p>
            <a:r>
              <a:rPr lang="en-US" sz="2400" dirty="0"/>
              <a:t>(</a:t>
            </a:r>
            <a:r>
              <a:rPr lang="en-US" altLang="zh-CN" sz="2400" dirty="0">
                <a:solidFill>
                  <a:srgbClr val="0070C0"/>
                </a:solidFill>
              </a:rPr>
              <a:t>2. each flow is bounded</a:t>
            </a:r>
            <a:r>
              <a:rPr lang="en-US" sz="2400" dirty="0"/>
              <a:t>)</a:t>
            </a:r>
          </a:p>
        </p:txBody>
      </p:sp>
      <p:sp>
        <p:nvSpPr>
          <p:cNvPr id="19" name="Rectangle 18">
            <a:extLst>
              <a:ext uri="{FF2B5EF4-FFF2-40B4-BE49-F238E27FC236}">
                <a16:creationId xmlns:a16="http://schemas.microsoft.com/office/drawing/2014/main" id="{AAB41F63-E70E-43BB-9F4F-D2EE29EC0DBF}"/>
              </a:ext>
            </a:extLst>
          </p:cNvPr>
          <p:cNvSpPr/>
          <p:nvPr/>
        </p:nvSpPr>
        <p:spPr>
          <a:xfrm>
            <a:off x="7272690" y="6090764"/>
            <a:ext cx="3490058" cy="461665"/>
          </a:xfrm>
          <a:prstGeom prst="rect">
            <a:avLst/>
          </a:prstGeom>
        </p:spPr>
        <p:txBody>
          <a:bodyPr wrap="none">
            <a:spAutoFit/>
          </a:bodyPr>
          <a:lstStyle/>
          <a:p>
            <a:r>
              <a:rPr lang="en-US" sz="2400" dirty="0"/>
              <a:t>(</a:t>
            </a:r>
            <a:r>
              <a:rPr lang="en-US" altLang="zh-CN" sz="2400" dirty="0">
                <a:solidFill>
                  <a:srgbClr val="0070C0"/>
                </a:solidFill>
              </a:rPr>
              <a:t>small and close values</a:t>
            </a:r>
            <a:r>
              <a:rPr lang="en-US" sz="2400" dirty="0"/>
              <a:t>)</a:t>
            </a:r>
          </a:p>
        </p:txBody>
      </p:sp>
      <p:sp>
        <p:nvSpPr>
          <p:cNvPr id="23" name="Content Placeholder 2">
            <a:extLst>
              <a:ext uri="{FF2B5EF4-FFF2-40B4-BE49-F238E27FC236}">
                <a16:creationId xmlns:a16="http://schemas.microsoft.com/office/drawing/2014/main" id="{6B44BD1A-BD19-4EC2-B3DA-35FCC3F40F91}"/>
              </a:ext>
            </a:extLst>
          </p:cNvPr>
          <p:cNvSpPr txBox="1">
            <a:spLocks/>
          </p:cNvSpPr>
          <p:nvPr/>
        </p:nvSpPr>
        <p:spPr bwMode="auto">
          <a:xfrm>
            <a:off x="2278970" y="3858559"/>
            <a:ext cx="7599335" cy="1204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altLang="zh-CN" sz="7200" kern="0" dirty="0"/>
              <a:t>T = N + </a:t>
            </a:r>
            <a:r>
              <a:rPr lang="en-US" altLang="zh-CN" sz="7200" kern="0" dirty="0" err="1"/>
              <a:t>sk</a:t>
            </a:r>
            <a:r>
              <a:rPr lang="en-US" altLang="zh-CN" sz="7200" kern="0" dirty="0"/>
              <a:t>(</a:t>
            </a:r>
            <a:r>
              <a:rPr lang="en-US" altLang="zh-CN" sz="7200" b="1" kern="0" dirty="0"/>
              <a:t>x</a:t>
            </a:r>
            <a:r>
              <a:rPr lang="en-US" altLang="zh-CN" sz="7200" kern="0" dirty="0"/>
              <a:t> + </a:t>
            </a:r>
            <a:r>
              <a:rPr lang="en-US" altLang="zh-CN" sz="7200" b="1" kern="0" dirty="0"/>
              <a:t>y</a:t>
            </a:r>
            <a:r>
              <a:rPr lang="en-US" altLang="zh-CN" sz="7200" kern="0" dirty="0"/>
              <a:t>)</a:t>
            </a:r>
            <a:endParaRPr lang="en-US" sz="7200" kern="0" dirty="0"/>
          </a:p>
        </p:txBody>
      </p:sp>
      <p:cxnSp>
        <p:nvCxnSpPr>
          <p:cNvPr id="25" name="Straight Arrow Connector 24">
            <a:extLst>
              <a:ext uri="{FF2B5EF4-FFF2-40B4-BE49-F238E27FC236}">
                <a16:creationId xmlns:a16="http://schemas.microsoft.com/office/drawing/2014/main" id="{05EA5E27-C43C-422F-A1EB-C926617DE8D7}"/>
              </a:ext>
            </a:extLst>
          </p:cNvPr>
          <p:cNvCxnSpPr>
            <a:cxnSpLocks/>
          </p:cNvCxnSpPr>
          <p:nvPr/>
        </p:nvCxnSpPr>
        <p:spPr>
          <a:xfrm flipV="1">
            <a:off x="9410700" y="4216219"/>
            <a:ext cx="749300" cy="172989"/>
          </a:xfrm>
          <a:prstGeom prst="straightConnector1">
            <a:avLst/>
          </a:prstGeom>
          <a:ln w="50800">
            <a:headEnd type="none" w="lg" len="lg"/>
            <a:tailEnd type="triangle" w="lg" len="med"/>
          </a:ln>
        </p:spPr>
        <p:style>
          <a:lnRef idx="1">
            <a:schemeClr val="accent2"/>
          </a:lnRef>
          <a:fillRef idx="0">
            <a:schemeClr val="accent2"/>
          </a:fillRef>
          <a:effectRef idx="0">
            <a:schemeClr val="accent2"/>
          </a:effectRef>
          <a:fontRef idx="minor">
            <a:schemeClr val="tx1"/>
          </a:fontRef>
        </p:style>
      </p:cxnSp>
      <p:sp>
        <p:nvSpPr>
          <p:cNvPr id="26" name="Rectangle 25">
            <a:extLst>
              <a:ext uri="{FF2B5EF4-FFF2-40B4-BE49-F238E27FC236}">
                <a16:creationId xmlns:a16="http://schemas.microsoft.com/office/drawing/2014/main" id="{F7697F21-25CD-4334-9DFB-83D31F41B71B}"/>
              </a:ext>
            </a:extLst>
          </p:cNvPr>
          <p:cNvSpPr/>
          <p:nvPr/>
        </p:nvSpPr>
        <p:spPr>
          <a:xfrm>
            <a:off x="9154621" y="3736110"/>
            <a:ext cx="2950231" cy="461665"/>
          </a:xfrm>
          <a:prstGeom prst="rect">
            <a:avLst/>
          </a:prstGeom>
        </p:spPr>
        <p:txBody>
          <a:bodyPr wrap="none">
            <a:spAutoFit/>
          </a:bodyPr>
          <a:lstStyle/>
          <a:p>
            <a:r>
              <a:rPr lang="en-US" altLang="zh-CN" sz="2400" dirty="0"/>
              <a:t>Total traffic is </a:t>
            </a:r>
            <a:r>
              <a:rPr lang="en-US" altLang="zh-CN" sz="2400" dirty="0">
                <a:solidFill>
                  <a:srgbClr val="0070C0"/>
                </a:solidFill>
              </a:rPr>
              <a:t>known</a:t>
            </a:r>
            <a:endParaRPr lang="en-US" sz="2400" dirty="0">
              <a:solidFill>
                <a:srgbClr val="0070C0"/>
              </a:solidFill>
            </a:endParaRPr>
          </a:p>
        </p:txBody>
      </p:sp>
    </p:spTree>
    <p:extLst>
      <p:ext uri="{BB962C8B-B14F-4D97-AF65-F5344CB8AC3E}">
        <p14:creationId xmlns:p14="http://schemas.microsoft.com/office/powerpoint/2010/main" val="3431998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E161-AD85-43AE-BF4D-135297166384}"/>
              </a:ext>
            </a:extLst>
          </p:cNvPr>
          <p:cNvSpPr>
            <a:spLocks noGrp="1"/>
          </p:cNvSpPr>
          <p:nvPr>
            <p:ph type="title"/>
          </p:nvPr>
        </p:nvSpPr>
        <p:spPr/>
        <p:txBody>
          <a:bodyPr/>
          <a:lstStyle/>
          <a:p>
            <a:r>
              <a:rPr lang="en-US" altLang="zh-CN" dirty="0"/>
              <a:t>Recovery </a:t>
            </a:r>
            <a:r>
              <a:rPr lang="en-US" dirty="0"/>
              <a:t>Approach</a:t>
            </a:r>
          </a:p>
        </p:txBody>
      </p:sp>
      <p:sp>
        <p:nvSpPr>
          <p:cNvPr id="4" name="Slide Number Placeholder 3">
            <a:extLst>
              <a:ext uri="{FF2B5EF4-FFF2-40B4-BE49-F238E27FC236}">
                <a16:creationId xmlns:a16="http://schemas.microsoft.com/office/drawing/2014/main" id="{89AC1E50-F638-4FBA-B116-35BF09693A54}"/>
              </a:ext>
            </a:extLst>
          </p:cNvPr>
          <p:cNvSpPr>
            <a:spLocks noGrp="1"/>
          </p:cNvSpPr>
          <p:nvPr>
            <p:ph type="sldNum" sz="quarter" idx="11"/>
          </p:nvPr>
        </p:nvSpPr>
        <p:spPr/>
        <p:txBody>
          <a:bodyPr/>
          <a:lstStyle/>
          <a:p>
            <a:pPr>
              <a:defRPr/>
            </a:pPr>
            <a:fld id="{3FFE790D-BCFB-4008-9260-CA63AEE325FD}" type="slidenum">
              <a:rPr lang="en-US" smtClean="0"/>
              <a:pPr>
                <a:defRPr/>
              </a:pPr>
              <a:t>22</a:t>
            </a:fld>
            <a:endParaRPr lang="en-US" dirty="0"/>
          </a:p>
        </p:txBody>
      </p:sp>
      <p:sp>
        <p:nvSpPr>
          <p:cNvPr id="10" name="Rectangle 9">
            <a:extLst>
              <a:ext uri="{FF2B5EF4-FFF2-40B4-BE49-F238E27FC236}">
                <a16:creationId xmlns:a16="http://schemas.microsoft.com/office/drawing/2014/main" id="{8189DA3F-946A-4E4C-AF92-AD563FCBF282}"/>
              </a:ext>
            </a:extLst>
          </p:cNvPr>
          <p:cNvSpPr/>
          <p:nvPr/>
        </p:nvSpPr>
        <p:spPr>
          <a:xfrm>
            <a:off x="342900" y="1433601"/>
            <a:ext cx="11430000" cy="2052549"/>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zh-CN" sz="2800" dirty="0">
                <a:solidFill>
                  <a:schemeClr val="tx1"/>
                </a:solidFill>
              </a:rPr>
              <a:t>Existing Information</a:t>
            </a:r>
            <a:endParaRPr lang="en-US" sz="2800" dirty="0">
              <a:solidFill>
                <a:schemeClr val="tx1"/>
              </a:solidFill>
            </a:endParaRPr>
          </a:p>
        </p:txBody>
      </p:sp>
      <p:sp>
        <p:nvSpPr>
          <p:cNvPr id="11" name="Rectangle 10">
            <a:extLst>
              <a:ext uri="{FF2B5EF4-FFF2-40B4-BE49-F238E27FC236}">
                <a16:creationId xmlns:a16="http://schemas.microsoft.com/office/drawing/2014/main" id="{6F3C0F42-49D0-4BB5-A06A-BAC6617B04E8}"/>
              </a:ext>
            </a:extLst>
          </p:cNvPr>
          <p:cNvSpPr/>
          <p:nvPr/>
        </p:nvSpPr>
        <p:spPr>
          <a:xfrm>
            <a:off x="3253457" y="2110805"/>
            <a:ext cx="3556918" cy="475333"/>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T has low-rank structure</a:t>
            </a:r>
          </a:p>
        </p:txBody>
      </p:sp>
      <p:sp>
        <p:nvSpPr>
          <p:cNvPr id="12" name="Rectangle 11">
            <a:extLst>
              <a:ext uri="{FF2B5EF4-FFF2-40B4-BE49-F238E27FC236}">
                <a16:creationId xmlns:a16="http://schemas.microsoft.com/office/drawing/2014/main" id="{71BC6E56-3AE5-498D-8084-C9149DBBCA4F}"/>
              </a:ext>
            </a:extLst>
          </p:cNvPr>
          <p:cNvSpPr/>
          <p:nvPr/>
        </p:nvSpPr>
        <p:spPr>
          <a:xfrm>
            <a:off x="500732" y="2808740"/>
            <a:ext cx="2413918" cy="475333"/>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x</a:t>
            </a:r>
            <a:r>
              <a:rPr lang="en-US" sz="2400" dirty="0">
                <a:solidFill>
                  <a:schemeClr val="bg1"/>
                </a:solidFill>
              </a:rPr>
              <a:t> is sparse</a:t>
            </a:r>
          </a:p>
        </p:txBody>
      </p:sp>
      <p:sp>
        <p:nvSpPr>
          <p:cNvPr id="13" name="Rectangle 12">
            <a:extLst>
              <a:ext uri="{FF2B5EF4-FFF2-40B4-BE49-F238E27FC236}">
                <a16:creationId xmlns:a16="http://schemas.microsoft.com/office/drawing/2014/main" id="{2DEC0413-2835-403F-9694-5CD53863682E}"/>
              </a:ext>
            </a:extLst>
          </p:cNvPr>
          <p:cNvSpPr/>
          <p:nvPr/>
        </p:nvSpPr>
        <p:spPr>
          <a:xfrm>
            <a:off x="3253457" y="2808740"/>
            <a:ext cx="3556918" cy="475333"/>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Flows in </a:t>
            </a:r>
            <a:r>
              <a:rPr lang="en-US" sz="2400" b="1" dirty="0">
                <a:solidFill>
                  <a:schemeClr val="bg1"/>
                </a:solidFill>
              </a:rPr>
              <a:t>x</a:t>
            </a:r>
            <a:r>
              <a:rPr lang="en-US" sz="2400" dirty="0">
                <a:solidFill>
                  <a:schemeClr val="bg1"/>
                </a:solidFill>
              </a:rPr>
              <a:t> are bounded</a:t>
            </a:r>
          </a:p>
        </p:txBody>
      </p:sp>
      <p:sp>
        <p:nvSpPr>
          <p:cNvPr id="14" name="Rectangle 13">
            <a:extLst>
              <a:ext uri="{FF2B5EF4-FFF2-40B4-BE49-F238E27FC236}">
                <a16:creationId xmlns:a16="http://schemas.microsoft.com/office/drawing/2014/main" id="{B64EE33B-7BE7-41E9-80C8-4CD941CBF264}"/>
              </a:ext>
            </a:extLst>
          </p:cNvPr>
          <p:cNvSpPr/>
          <p:nvPr/>
        </p:nvSpPr>
        <p:spPr>
          <a:xfrm>
            <a:off x="7149182" y="2108497"/>
            <a:ext cx="4433218" cy="475333"/>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values in </a:t>
            </a:r>
            <a:r>
              <a:rPr lang="en-US" sz="2400" b="1" dirty="0">
                <a:solidFill>
                  <a:schemeClr val="bg1"/>
                </a:solidFill>
              </a:rPr>
              <a:t>y</a:t>
            </a:r>
            <a:r>
              <a:rPr lang="en-US" sz="2400" dirty="0">
                <a:solidFill>
                  <a:schemeClr val="bg1"/>
                </a:solidFill>
              </a:rPr>
              <a:t> are small and close</a:t>
            </a:r>
          </a:p>
        </p:txBody>
      </p:sp>
      <p:sp>
        <p:nvSpPr>
          <p:cNvPr id="15" name="Rectangle 14">
            <a:extLst>
              <a:ext uri="{FF2B5EF4-FFF2-40B4-BE49-F238E27FC236}">
                <a16:creationId xmlns:a16="http://schemas.microsoft.com/office/drawing/2014/main" id="{64DC41B2-90D0-4FC5-A634-66D4D17AC3D4}"/>
              </a:ext>
            </a:extLst>
          </p:cNvPr>
          <p:cNvSpPr/>
          <p:nvPr/>
        </p:nvSpPr>
        <p:spPr>
          <a:xfrm>
            <a:off x="7149182" y="2808740"/>
            <a:ext cx="4433218" cy="475333"/>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Total traffic of </a:t>
            </a:r>
            <a:r>
              <a:rPr lang="en-US" sz="2400" b="1" dirty="0">
                <a:solidFill>
                  <a:schemeClr val="bg1"/>
                </a:solidFill>
              </a:rPr>
              <a:t>x</a:t>
            </a:r>
            <a:r>
              <a:rPr lang="en-US" sz="2400" dirty="0">
                <a:solidFill>
                  <a:schemeClr val="bg1"/>
                </a:solidFill>
              </a:rPr>
              <a:t> and </a:t>
            </a:r>
            <a:r>
              <a:rPr lang="en-US" sz="2400" b="1" dirty="0">
                <a:solidFill>
                  <a:schemeClr val="bg1"/>
                </a:solidFill>
              </a:rPr>
              <a:t>y</a:t>
            </a:r>
            <a:r>
              <a:rPr lang="en-US" sz="2400" dirty="0">
                <a:solidFill>
                  <a:schemeClr val="bg1"/>
                </a:solidFill>
              </a:rPr>
              <a:t> is known</a:t>
            </a:r>
          </a:p>
        </p:txBody>
      </p:sp>
      <p:sp>
        <p:nvSpPr>
          <p:cNvPr id="16" name="Rectangle 15">
            <a:extLst>
              <a:ext uri="{FF2B5EF4-FFF2-40B4-BE49-F238E27FC236}">
                <a16:creationId xmlns:a16="http://schemas.microsoft.com/office/drawing/2014/main" id="{F8A5B30A-E1A7-4EA4-8206-F6DD6039D78C}"/>
              </a:ext>
            </a:extLst>
          </p:cNvPr>
          <p:cNvSpPr/>
          <p:nvPr/>
        </p:nvSpPr>
        <p:spPr>
          <a:xfrm>
            <a:off x="500732" y="2110806"/>
            <a:ext cx="2413918" cy="475333"/>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T </a:t>
            </a:r>
            <a:r>
              <a:rPr lang="en-US" altLang="zh-CN" sz="2400" dirty="0">
                <a:solidFill>
                  <a:schemeClr val="bg1"/>
                </a:solidFill>
              </a:rPr>
              <a:t>= N + </a:t>
            </a:r>
            <a:r>
              <a:rPr lang="en-US" altLang="zh-CN" sz="2400" dirty="0" err="1">
                <a:solidFill>
                  <a:schemeClr val="bg1"/>
                </a:solidFill>
              </a:rPr>
              <a:t>sk</a:t>
            </a:r>
            <a:r>
              <a:rPr lang="en-US" altLang="zh-CN" sz="2400" dirty="0">
                <a:solidFill>
                  <a:schemeClr val="bg1"/>
                </a:solidFill>
              </a:rPr>
              <a:t>(</a:t>
            </a:r>
            <a:r>
              <a:rPr lang="en-US" altLang="zh-CN" sz="2400" b="1" dirty="0" err="1">
                <a:solidFill>
                  <a:schemeClr val="bg1"/>
                </a:solidFill>
              </a:rPr>
              <a:t>x</a:t>
            </a:r>
            <a:r>
              <a:rPr lang="en-US" altLang="zh-CN" sz="2400" dirty="0" err="1">
                <a:solidFill>
                  <a:schemeClr val="bg1"/>
                </a:solidFill>
              </a:rPr>
              <a:t>+</a:t>
            </a:r>
            <a:r>
              <a:rPr lang="en-US" altLang="zh-CN" sz="2400" b="1" dirty="0" err="1">
                <a:solidFill>
                  <a:schemeClr val="bg1"/>
                </a:solidFill>
              </a:rPr>
              <a:t>y</a:t>
            </a:r>
            <a:r>
              <a:rPr lang="en-US" altLang="zh-CN" sz="2400" dirty="0">
                <a:solidFill>
                  <a:schemeClr val="bg1"/>
                </a:solidFill>
              </a:rPr>
              <a:t>)</a:t>
            </a:r>
            <a:endParaRPr lang="en-US" sz="2400" dirty="0">
              <a:solidFill>
                <a:schemeClr val="bg1"/>
              </a:solidFill>
            </a:endParaRPr>
          </a:p>
        </p:txBody>
      </p:sp>
      <p:sp>
        <p:nvSpPr>
          <p:cNvPr id="17" name="Rectangle 16">
            <a:extLst>
              <a:ext uri="{FF2B5EF4-FFF2-40B4-BE49-F238E27FC236}">
                <a16:creationId xmlns:a16="http://schemas.microsoft.com/office/drawing/2014/main" id="{46C321F5-145C-4A58-A7F5-8D9455028C84}"/>
              </a:ext>
            </a:extLst>
          </p:cNvPr>
          <p:cNvSpPr/>
          <p:nvPr/>
        </p:nvSpPr>
        <p:spPr>
          <a:xfrm>
            <a:off x="3467549" y="4291966"/>
            <a:ext cx="5256902" cy="86648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2800" dirty="0">
                <a:solidFill>
                  <a:schemeClr val="bg1"/>
                </a:solidFill>
              </a:rPr>
              <a:t>Optimization </a:t>
            </a:r>
            <a:r>
              <a:rPr lang="en-US" sz="2800" dirty="0">
                <a:solidFill>
                  <a:schemeClr val="bg1"/>
                </a:solidFill>
              </a:rPr>
              <a:t>problem</a:t>
            </a:r>
          </a:p>
          <a:p>
            <a:pPr algn="ctr"/>
            <a:r>
              <a:rPr lang="en-US" sz="2800" dirty="0">
                <a:solidFill>
                  <a:schemeClr val="bg1"/>
                </a:solidFill>
              </a:rPr>
              <a:t>(encode existing information)</a:t>
            </a:r>
          </a:p>
        </p:txBody>
      </p:sp>
      <p:sp>
        <p:nvSpPr>
          <p:cNvPr id="18" name="Right Arrow 56">
            <a:extLst>
              <a:ext uri="{FF2B5EF4-FFF2-40B4-BE49-F238E27FC236}">
                <a16:creationId xmlns:a16="http://schemas.microsoft.com/office/drawing/2014/main" id="{CAEB0BD1-4B6E-4703-A56F-9C833FF4045D}"/>
              </a:ext>
            </a:extLst>
          </p:cNvPr>
          <p:cNvSpPr/>
          <p:nvPr/>
        </p:nvSpPr>
        <p:spPr bwMode="auto">
          <a:xfrm rot="5400000">
            <a:off x="5604819" y="3441709"/>
            <a:ext cx="906161" cy="875000"/>
          </a:xfrm>
          <a:prstGeom prst="rightArrow">
            <a:avLst/>
          </a:prstGeom>
          <a:ln>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dirty="0">
              <a:solidFill>
                <a:schemeClr val="tx1"/>
              </a:solidFill>
              <a:latin typeface="Arial" charset="0"/>
            </a:endParaRPr>
          </a:p>
        </p:txBody>
      </p:sp>
      <p:sp>
        <p:nvSpPr>
          <p:cNvPr id="19" name="Content Placeholder 2">
            <a:extLst>
              <a:ext uri="{FF2B5EF4-FFF2-40B4-BE49-F238E27FC236}">
                <a16:creationId xmlns:a16="http://schemas.microsoft.com/office/drawing/2014/main" id="{6F70193E-C894-411D-958B-AEBDEF0D5C08}"/>
              </a:ext>
            </a:extLst>
          </p:cNvPr>
          <p:cNvSpPr>
            <a:spLocks noGrp="1"/>
          </p:cNvSpPr>
          <p:nvPr>
            <p:ph idx="1"/>
          </p:nvPr>
        </p:nvSpPr>
        <p:spPr>
          <a:xfrm>
            <a:off x="6541770" y="3663837"/>
            <a:ext cx="5619750" cy="584044"/>
          </a:xfrm>
        </p:spPr>
        <p:txBody>
          <a:bodyPr/>
          <a:lstStyle/>
          <a:p>
            <a:pPr marL="0" indent="0">
              <a:buNone/>
            </a:pPr>
            <a:r>
              <a:rPr lang="en-US" dirty="0"/>
              <a:t>Compressive sensing framework</a:t>
            </a:r>
          </a:p>
        </p:txBody>
      </p:sp>
      <p:sp>
        <p:nvSpPr>
          <p:cNvPr id="21" name="TextBox 20">
            <a:extLst>
              <a:ext uri="{FF2B5EF4-FFF2-40B4-BE49-F238E27FC236}">
                <a16:creationId xmlns:a16="http://schemas.microsoft.com/office/drawing/2014/main" id="{A3316D53-C256-4947-8B79-B829FD5F1DCB}"/>
              </a:ext>
            </a:extLst>
          </p:cNvPr>
          <p:cNvSpPr txBox="1"/>
          <p:nvPr/>
        </p:nvSpPr>
        <p:spPr>
          <a:xfrm>
            <a:off x="2643187" y="6047453"/>
            <a:ext cx="6829425" cy="584775"/>
          </a:xfrm>
          <a:prstGeom prst="rect">
            <a:avLst/>
          </a:prstGeom>
          <a:ln w="508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3200" dirty="0"/>
              <a:t>An estimated</a:t>
            </a:r>
            <a:r>
              <a:rPr lang="zh-CN" altLang="en-US" sz="3200" dirty="0"/>
              <a:t> </a:t>
            </a:r>
            <a:r>
              <a:rPr lang="en-US" altLang="zh-CN" sz="3200" dirty="0"/>
              <a:t>network-wide</a:t>
            </a:r>
            <a:r>
              <a:rPr lang="zh-CN" altLang="en-US" sz="3200" dirty="0"/>
              <a:t> </a:t>
            </a:r>
            <a:r>
              <a:rPr lang="en-US" altLang="zh-CN" sz="3200" dirty="0"/>
              <a:t>sketch</a:t>
            </a:r>
            <a:endParaRPr lang="en-US" sz="3200" dirty="0"/>
          </a:p>
        </p:txBody>
      </p:sp>
      <p:sp>
        <p:nvSpPr>
          <p:cNvPr id="25" name="Right Arrow 56">
            <a:extLst>
              <a:ext uri="{FF2B5EF4-FFF2-40B4-BE49-F238E27FC236}">
                <a16:creationId xmlns:a16="http://schemas.microsoft.com/office/drawing/2014/main" id="{A5179EE2-D870-4761-A5B0-D43D2BDBA0C6}"/>
              </a:ext>
            </a:extLst>
          </p:cNvPr>
          <p:cNvSpPr/>
          <p:nvPr/>
        </p:nvSpPr>
        <p:spPr bwMode="auto">
          <a:xfrm rot="5400000">
            <a:off x="5549183" y="5203123"/>
            <a:ext cx="941234" cy="875000"/>
          </a:xfrm>
          <a:prstGeom prst="rightArrow">
            <a:avLst/>
          </a:prstGeom>
          <a:ln>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dirty="0">
              <a:solidFill>
                <a:schemeClr val="tx1"/>
              </a:solidFill>
              <a:latin typeface="Arial" charset="0"/>
            </a:endParaRPr>
          </a:p>
        </p:txBody>
      </p:sp>
      <p:sp>
        <p:nvSpPr>
          <p:cNvPr id="26" name="Content Placeholder 2">
            <a:extLst>
              <a:ext uri="{FF2B5EF4-FFF2-40B4-BE49-F238E27FC236}">
                <a16:creationId xmlns:a16="http://schemas.microsoft.com/office/drawing/2014/main" id="{DF09035A-7FB0-408D-B1DB-B3A586EF5C61}"/>
              </a:ext>
            </a:extLst>
          </p:cNvPr>
          <p:cNvSpPr txBox="1">
            <a:spLocks/>
          </p:cNvSpPr>
          <p:nvPr/>
        </p:nvSpPr>
        <p:spPr bwMode="auto">
          <a:xfrm>
            <a:off x="6457300" y="5340758"/>
            <a:ext cx="5619750" cy="584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Font typeface="Wingdings" pitchFamily="2" charset="2"/>
              <a:buNone/>
            </a:pPr>
            <a:r>
              <a:rPr lang="en-US" kern="0" dirty="0"/>
              <a:t>Solve optimization problem</a:t>
            </a:r>
          </a:p>
        </p:txBody>
      </p:sp>
    </p:spTree>
    <p:extLst>
      <p:ext uri="{BB962C8B-B14F-4D97-AF65-F5344CB8AC3E}">
        <p14:creationId xmlns:p14="http://schemas.microsoft.com/office/powerpoint/2010/main" val="251713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A2533-C963-4D78-8220-F0A159369183}"/>
              </a:ext>
            </a:extLst>
          </p:cNvPr>
          <p:cNvSpPr>
            <a:spLocks noGrp="1"/>
          </p:cNvSpPr>
          <p:nvPr>
            <p:ph type="title"/>
          </p:nvPr>
        </p:nvSpPr>
        <p:spPr>
          <a:xfrm>
            <a:off x="609600" y="2638011"/>
            <a:ext cx="10972800" cy="1143000"/>
          </a:xfrm>
        </p:spPr>
        <p:txBody>
          <a:bodyPr/>
          <a:lstStyle/>
          <a:p>
            <a:r>
              <a:rPr lang="en-US" dirty="0"/>
              <a:t>Evaluation</a:t>
            </a:r>
          </a:p>
        </p:txBody>
      </p:sp>
      <p:sp>
        <p:nvSpPr>
          <p:cNvPr id="4" name="Slide Number Placeholder 3">
            <a:extLst>
              <a:ext uri="{FF2B5EF4-FFF2-40B4-BE49-F238E27FC236}">
                <a16:creationId xmlns:a16="http://schemas.microsoft.com/office/drawing/2014/main" id="{ADB2C09C-E510-4E01-ADF4-579F4815B176}"/>
              </a:ext>
            </a:extLst>
          </p:cNvPr>
          <p:cNvSpPr>
            <a:spLocks noGrp="1"/>
          </p:cNvSpPr>
          <p:nvPr>
            <p:ph type="sldNum" sz="quarter" idx="11"/>
          </p:nvPr>
        </p:nvSpPr>
        <p:spPr/>
        <p:txBody>
          <a:bodyPr/>
          <a:lstStyle/>
          <a:p>
            <a:pPr>
              <a:defRPr/>
            </a:pPr>
            <a:fld id="{3FFE790D-BCFB-4008-9260-CA63AEE325FD}" type="slidenum">
              <a:rPr lang="en-US" smtClean="0"/>
              <a:pPr>
                <a:defRPr/>
              </a:pPr>
              <a:t>23</a:t>
            </a:fld>
            <a:endParaRPr lang="en-US" dirty="0"/>
          </a:p>
        </p:txBody>
      </p:sp>
    </p:spTree>
    <p:extLst>
      <p:ext uri="{BB962C8B-B14F-4D97-AF65-F5344CB8AC3E}">
        <p14:creationId xmlns:p14="http://schemas.microsoft.com/office/powerpoint/2010/main" val="25108841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EF889-6C5A-46AB-B679-5A6B28EE7F5D}"/>
              </a:ext>
            </a:extLst>
          </p:cNvPr>
          <p:cNvSpPr>
            <a:spLocks noGrp="1"/>
          </p:cNvSpPr>
          <p:nvPr>
            <p:ph type="title"/>
          </p:nvPr>
        </p:nvSpPr>
        <p:spPr/>
        <p:txBody>
          <a:bodyPr/>
          <a:lstStyle/>
          <a:p>
            <a:r>
              <a:rPr lang="en-US" dirty="0"/>
              <a:t>Evaluation </a:t>
            </a:r>
            <a:r>
              <a:rPr lang="en-US" altLang="zh-CN" dirty="0"/>
              <a:t>Setup</a:t>
            </a:r>
            <a:endParaRPr lang="en-US" dirty="0"/>
          </a:p>
        </p:txBody>
      </p:sp>
      <p:sp>
        <p:nvSpPr>
          <p:cNvPr id="3" name="Content Placeholder 2">
            <a:extLst>
              <a:ext uri="{FF2B5EF4-FFF2-40B4-BE49-F238E27FC236}">
                <a16:creationId xmlns:a16="http://schemas.microsoft.com/office/drawing/2014/main" id="{EC2D90CE-B1DA-4866-80C7-75BE9402760C}"/>
              </a:ext>
            </a:extLst>
          </p:cNvPr>
          <p:cNvSpPr>
            <a:spLocks noGrp="1"/>
          </p:cNvSpPr>
          <p:nvPr>
            <p:ph idx="1"/>
          </p:nvPr>
        </p:nvSpPr>
        <p:spPr>
          <a:xfrm>
            <a:off x="609600" y="1522711"/>
            <a:ext cx="10972800" cy="2820689"/>
          </a:xfrm>
        </p:spPr>
        <p:txBody>
          <a:bodyPr/>
          <a:lstStyle/>
          <a:p>
            <a:r>
              <a:rPr lang="en-US" sz="2400" dirty="0"/>
              <a:t>Prototype based on </a:t>
            </a:r>
            <a:r>
              <a:rPr lang="en-US" sz="2400" dirty="0" err="1"/>
              <a:t>OpenVSwitch</a:t>
            </a:r>
            <a:endParaRPr lang="en-US" sz="2400" dirty="0"/>
          </a:p>
          <a:p>
            <a:r>
              <a:rPr lang="en-US" sz="2400" dirty="0"/>
              <a:t>Environments</a:t>
            </a:r>
          </a:p>
          <a:p>
            <a:pPr lvl="1"/>
            <a:r>
              <a:rPr lang="en-US" sz="2000" dirty="0"/>
              <a:t>Testbed: 8 OVS switches connect</a:t>
            </a:r>
            <a:r>
              <a:rPr lang="en-US" altLang="zh-CN" sz="2000" dirty="0"/>
              <a:t>ed</a:t>
            </a:r>
            <a:r>
              <a:rPr lang="en-US" sz="2000" dirty="0"/>
              <a:t> by one 10Gbps hardware switch</a:t>
            </a:r>
          </a:p>
          <a:p>
            <a:pPr lvl="1"/>
            <a:r>
              <a:rPr lang="en-US" altLang="zh-CN" sz="2000" dirty="0"/>
              <a:t>In-memory s</a:t>
            </a:r>
            <a:r>
              <a:rPr lang="en-US" sz="2000" dirty="0"/>
              <a:t>imulation: 1 – 128 simulation processes</a:t>
            </a:r>
          </a:p>
          <a:p>
            <a:r>
              <a:rPr lang="en-US" sz="2400" dirty="0"/>
              <a:t>Workloads: CAIDA</a:t>
            </a:r>
          </a:p>
          <a:p>
            <a:pPr marL="0" indent="0">
              <a:buNone/>
            </a:pPr>
            <a:endParaRPr lang="en-US" sz="2400" dirty="0"/>
          </a:p>
        </p:txBody>
      </p:sp>
      <p:sp>
        <p:nvSpPr>
          <p:cNvPr id="4" name="Slide Number Placeholder 3">
            <a:extLst>
              <a:ext uri="{FF2B5EF4-FFF2-40B4-BE49-F238E27FC236}">
                <a16:creationId xmlns:a16="http://schemas.microsoft.com/office/drawing/2014/main" id="{8A9D07B1-198F-4DE1-9535-CE681022C8DA}"/>
              </a:ext>
            </a:extLst>
          </p:cNvPr>
          <p:cNvSpPr>
            <a:spLocks noGrp="1"/>
          </p:cNvSpPr>
          <p:nvPr>
            <p:ph type="sldNum" sz="quarter" idx="11"/>
          </p:nvPr>
        </p:nvSpPr>
        <p:spPr>
          <a:xfrm>
            <a:off x="8425622" y="6400801"/>
            <a:ext cx="2844800" cy="320675"/>
          </a:xfrm>
        </p:spPr>
        <p:txBody>
          <a:bodyPr/>
          <a:lstStyle/>
          <a:p>
            <a:pPr>
              <a:defRPr/>
            </a:pPr>
            <a:fld id="{3FFE790D-BCFB-4008-9260-CA63AEE325FD}" type="slidenum">
              <a:rPr lang="en-US" smtClean="0"/>
              <a:pPr>
                <a:defRPr/>
              </a:pPr>
              <a:t>24</a:t>
            </a:fld>
            <a:endParaRPr lang="en-US" dirty="0"/>
          </a:p>
        </p:txBody>
      </p:sp>
      <p:sp>
        <p:nvSpPr>
          <p:cNvPr id="5" name="Left Brace 4">
            <a:extLst>
              <a:ext uri="{FF2B5EF4-FFF2-40B4-BE49-F238E27FC236}">
                <a16:creationId xmlns:a16="http://schemas.microsoft.com/office/drawing/2014/main" id="{929E1FCA-68E9-45DB-8B10-1165B3CB1D17}"/>
              </a:ext>
            </a:extLst>
          </p:cNvPr>
          <p:cNvSpPr/>
          <p:nvPr/>
        </p:nvSpPr>
        <p:spPr bwMode="auto">
          <a:xfrm rot="5400000" flipV="1">
            <a:off x="6158378" y="-48744"/>
            <a:ext cx="431950" cy="9426384"/>
          </a:xfrm>
          <a:prstGeom prst="leftBrace">
            <a:avLst>
              <a:gd name="adj1" fmla="val 50641"/>
              <a:gd name="adj2" fmla="val 50000"/>
            </a:avLst>
          </a:prstGeom>
          <a:ln w="50800">
            <a:solidFill>
              <a:schemeClr val="tx1"/>
            </a:solidFill>
            <a:headEnd type="none" w="med" len="med"/>
            <a:tailEnd type="none" w="med" len="med"/>
          </a:ln>
          <a:extLst/>
        </p:spPr>
        <p:style>
          <a:lnRef idx="2">
            <a:schemeClr val="accent2"/>
          </a:lnRef>
          <a:fillRef idx="0">
            <a:schemeClr val="accent2"/>
          </a:fillRef>
          <a:effectRef idx="1">
            <a:schemeClr val="accent2"/>
          </a:effectRef>
          <a:fontRef idx="minor">
            <a:schemeClr val="tx1"/>
          </a:fontRef>
        </p:style>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sz="1600" dirty="0">
              <a:latin typeface="Arial" charset="0"/>
            </a:endParaRPr>
          </a:p>
        </p:txBody>
      </p:sp>
      <p:sp>
        <p:nvSpPr>
          <p:cNvPr id="6" name="Rectangle 5">
            <a:extLst>
              <a:ext uri="{FF2B5EF4-FFF2-40B4-BE49-F238E27FC236}">
                <a16:creationId xmlns:a16="http://schemas.microsoft.com/office/drawing/2014/main" id="{BD17622E-3FF5-4656-9766-E43B58FEA8DE}"/>
              </a:ext>
            </a:extLst>
          </p:cNvPr>
          <p:cNvSpPr/>
          <p:nvPr/>
        </p:nvSpPr>
        <p:spPr>
          <a:xfrm>
            <a:off x="609600" y="4910435"/>
            <a:ext cx="3163045" cy="461665"/>
          </a:xfrm>
          <a:prstGeom prst="rect">
            <a:avLst/>
          </a:prstGeom>
        </p:spPr>
        <p:txBody>
          <a:bodyPr wrap="none">
            <a:spAutoFit/>
          </a:bodyPr>
          <a:lstStyle/>
          <a:p>
            <a:r>
              <a:rPr lang="en-US" sz="2400" dirty="0"/>
              <a:t>Heavy hitter detection</a:t>
            </a:r>
          </a:p>
        </p:txBody>
      </p:sp>
      <p:sp>
        <p:nvSpPr>
          <p:cNvPr id="7" name="Rectangle 6">
            <a:extLst>
              <a:ext uri="{FF2B5EF4-FFF2-40B4-BE49-F238E27FC236}">
                <a16:creationId xmlns:a16="http://schemas.microsoft.com/office/drawing/2014/main" id="{C7037730-B053-462D-8163-B9245E3F5A31}"/>
              </a:ext>
            </a:extLst>
          </p:cNvPr>
          <p:cNvSpPr/>
          <p:nvPr/>
        </p:nvSpPr>
        <p:spPr>
          <a:xfrm>
            <a:off x="4202499" y="4910435"/>
            <a:ext cx="3592650" cy="461665"/>
          </a:xfrm>
          <a:prstGeom prst="rect">
            <a:avLst/>
          </a:prstGeom>
        </p:spPr>
        <p:txBody>
          <a:bodyPr wrap="none">
            <a:spAutoFit/>
          </a:bodyPr>
          <a:lstStyle/>
          <a:p>
            <a:r>
              <a:rPr lang="en-US" sz="2400" dirty="0"/>
              <a:t>Heavy changer detection</a:t>
            </a:r>
          </a:p>
        </p:txBody>
      </p:sp>
      <p:sp>
        <p:nvSpPr>
          <p:cNvPr id="8" name="Rectangle 7">
            <a:extLst>
              <a:ext uri="{FF2B5EF4-FFF2-40B4-BE49-F238E27FC236}">
                <a16:creationId xmlns:a16="http://schemas.microsoft.com/office/drawing/2014/main" id="{92932E46-26D9-4AF2-92CC-64FDE53A22E2}"/>
              </a:ext>
            </a:extLst>
          </p:cNvPr>
          <p:cNvSpPr/>
          <p:nvPr/>
        </p:nvSpPr>
        <p:spPr>
          <a:xfrm>
            <a:off x="8225003" y="4910435"/>
            <a:ext cx="3558988" cy="461665"/>
          </a:xfrm>
          <a:prstGeom prst="rect">
            <a:avLst/>
          </a:prstGeom>
        </p:spPr>
        <p:txBody>
          <a:bodyPr wrap="none">
            <a:spAutoFit/>
          </a:bodyPr>
          <a:lstStyle/>
          <a:p>
            <a:r>
              <a:rPr lang="en-US" sz="2400" dirty="0" err="1"/>
              <a:t>Superspreader</a:t>
            </a:r>
            <a:r>
              <a:rPr lang="en-US" sz="2400" dirty="0"/>
              <a:t> detection</a:t>
            </a:r>
          </a:p>
        </p:txBody>
      </p:sp>
      <p:sp>
        <p:nvSpPr>
          <p:cNvPr id="9" name="Rectangle 8">
            <a:extLst>
              <a:ext uri="{FF2B5EF4-FFF2-40B4-BE49-F238E27FC236}">
                <a16:creationId xmlns:a16="http://schemas.microsoft.com/office/drawing/2014/main" id="{9CB3F0DE-CF69-449B-BE85-78866E2A1A83}"/>
              </a:ext>
            </a:extLst>
          </p:cNvPr>
          <p:cNvSpPr/>
          <p:nvPr/>
        </p:nvSpPr>
        <p:spPr>
          <a:xfrm>
            <a:off x="609600" y="5447458"/>
            <a:ext cx="2342308" cy="461665"/>
          </a:xfrm>
          <a:prstGeom prst="rect">
            <a:avLst/>
          </a:prstGeom>
        </p:spPr>
        <p:txBody>
          <a:bodyPr wrap="none">
            <a:spAutoFit/>
          </a:bodyPr>
          <a:lstStyle/>
          <a:p>
            <a:r>
              <a:rPr lang="en-US" altLang="zh-CN" sz="2400" dirty="0"/>
              <a:t>DDoS </a:t>
            </a:r>
            <a:r>
              <a:rPr lang="en-US" sz="2400" dirty="0"/>
              <a:t>detection</a:t>
            </a:r>
          </a:p>
        </p:txBody>
      </p:sp>
      <p:sp>
        <p:nvSpPr>
          <p:cNvPr id="10" name="Rectangle 9">
            <a:extLst>
              <a:ext uri="{FF2B5EF4-FFF2-40B4-BE49-F238E27FC236}">
                <a16:creationId xmlns:a16="http://schemas.microsoft.com/office/drawing/2014/main" id="{A22FFEE7-BE5F-4549-AF07-37CED67F16F4}"/>
              </a:ext>
            </a:extLst>
          </p:cNvPr>
          <p:cNvSpPr/>
          <p:nvPr/>
        </p:nvSpPr>
        <p:spPr>
          <a:xfrm>
            <a:off x="4202499" y="5447458"/>
            <a:ext cx="3130985" cy="461665"/>
          </a:xfrm>
          <a:prstGeom prst="rect">
            <a:avLst/>
          </a:prstGeom>
        </p:spPr>
        <p:txBody>
          <a:bodyPr wrap="none">
            <a:spAutoFit/>
          </a:bodyPr>
          <a:lstStyle/>
          <a:p>
            <a:r>
              <a:rPr lang="en-US" sz="2400" dirty="0"/>
              <a:t>Cardinality estimation</a:t>
            </a:r>
          </a:p>
        </p:txBody>
      </p:sp>
      <p:sp>
        <p:nvSpPr>
          <p:cNvPr id="11" name="Rectangle 10">
            <a:extLst>
              <a:ext uri="{FF2B5EF4-FFF2-40B4-BE49-F238E27FC236}">
                <a16:creationId xmlns:a16="http://schemas.microsoft.com/office/drawing/2014/main" id="{44C4BA49-B6FF-4847-97E3-DBC2D5A13BE1}"/>
              </a:ext>
            </a:extLst>
          </p:cNvPr>
          <p:cNvSpPr/>
          <p:nvPr/>
        </p:nvSpPr>
        <p:spPr>
          <a:xfrm>
            <a:off x="8225003" y="5447458"/>
            <a:ext cx="2735044" cy="461665"/>
          </a:xfrm>
          <a:prstGeom prst="rect">
            <a:avLst/>
          </a:prstGeom>
        </p:spPr>
        <p:txBody>
          <a:bodyPr wrap="none">
            <a:spAutoFit/>
          </a:bodyPr>
          <a:lstStyle/>
          <a:p>
            <a:r>
              <a:rPr lang="en-US" altLang="zh-CN" sz="2400" dirty="0"/>
              <a:t>Entropy </a:t>
            </a:r>
            <a:r>
              <a:rPr lang="en-US" sz="2400" dirty="0"/>
              <a:t>estimation</a:t>
            </a:r>
          </a:p>
        </p:txBody>
      </p:sp>
      <p:sp>
        <p:nvSpPr>
          <p:cNvPr id="12" name="Rectangle 11">
            <a:extLst>
              <a:ext uri="{FF2B5EF4-FFF2-40B4-BE49-F238E27FC236}">
                <a16:creationId xmlns:a16="http://schemas.microsoft.com/office/drawing/2014/main" id="{839E59EA-04CB-40CA-A8D1-FAE34B0361B7}"/>
              </a:ext>
            </a:extLst>
          </p:cNvPr>
          <p:cNvSpPr/>
          <p:nvPr/>
        </p:nvSpPr>
        <p:spPr>
          <a:xfrm>
            <a:off x="4202499" y="5984481"/>
            <a:ext cx="3900427" cy="461665"/>
          </a:xfrm>
          <a:prstGeom prst="rect">
            <a:avLst/>
          </a:prstGeom>
        </p:spPr>
        <p:txBody>
          <a:bodyPr wrap="none">
            <a:spAutoFit/>
          </a:bodyPr>
          <a:lstStyle/>
          <a:p>
            <a:r>
              <a:rPr lang="en-US" altLang="zh-CN" sz="2400" dirty="0"/>
              <a:t>Flow distribution</a:t>
            </a:r>
            <a:r>
              <a:rPr lang="en-US" sz="2400" dirty="0"/>
              <a:t> estimation</a:t>
            </a:r>
          </a:p>
        </p:txBody>
      </p:sp>
      <p:sp>
        <p:nvSpPr>
          <p:cNvPr id="13" name="Rectangle 12">
            <a:extLst>
              <a:ext uri="{FF2B5EF4-FFF2-40B4-BE49-F238E27FC236}">
                <a16:creationId xmlns:a16="http://schemas.microsoft.com/office/drawing/2014/main" id="{7122BF4F-925D-425A-8360-F7B9376A193D}"/>
              </a:ext>
            </a:extLst>
          </p:cNvPr>
          <p:cNvSpPr/>
          <p:nvPr/>
        </p:nvSpPr>
        <p:spPr>
          <a:xfrm>
            <a:off x="4938703" y="3949129"/>
            <a:ext cx="2871299" cy="461665"/>
          </a:xfrm>
          <a:prstGeom prst="rect">
            <a:avLst/>
          </a:prstGeom>
        </p:spPr>
        <p:txBody>
          <a:bodyPr wrap="none">
            <a:spAutoFit/>
          </a:bodyPr>
          <a:lstStyle/>
          <a:p>
            <a:r>
              <a:rPr lang="en-US" altLang="zh-CN" sz="2400" dirty="0"/>
              <a:t>Measurement tasks</a:t>
            </a:r>
            <a:endParaRPr lang="en-US" sz="2400" dirty="0"/>
          </a:p>
        </p:txBody>
      </p:sp>
    </p:spTree>
    <p:extLst>
      <p:ext uri="{BB962C8B-B14F-4D97-AF65-F5344CB8AC3E}">
        <p14:creationId xmlns:p14="http://schemas.microsoft.com/office/powerpoint/2010/main" val="14109323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4B3A3-CCEA-4A2A-A29A-A683DB036484}"/>
              </a:ext>
            </a:extLst>
          </p:cNvPr>
          <p:cNvSpPr>
            <a:spLocks noGrp="1"/>
          </p:cNvSpPr>
          <p:nvPr>
            <p:ph type="title"/>
          </p:nvPr>
        </p:nvSpPr>
        <p:spPr/>
        <p:txBody>
          <a:bodyPr/>
          <a:lstStyle/>
          <a:p>
            <a:r>
              <a:rPr lang="en-US" dirty="0"/>
              <a:t>Throughput</a:t>
            </a:r>
          </a:p>
        </p:txBody>
      </p:sp>
      <p:sp>
        <p:nvSpPr>
          <p:cNvPr id="3" name="Content Placeholder 2">
            <a:extLst>
              <a:ext uri="{FF2B5EF4-FFF2-40B4-BE49-F238E27FC236}">
                <a16:creationId xmlns:a16="http://schemas.microsoft.com/office/drawing/2014/main" id="{000B1292-CD00-4D8E-B7C2-0925FD1FC5C3}"/>
              </a:ext>
            </a:extLst>
          </p:cNvPr>
          <p:cNvSpPr>
            <a:spLocks noGrp="1"/>
          </p:cNvSpPr>
          <p:nvPr>
            <p:ph idx="1"/>
          </p:nvPr>
        </p:nvSpPr>
        <p:spPr/>
        <p:txBody>
          <a:bodyPr/>
          <a:lstStyle/>
          <a:p>
            <a:r>
              <a:rPr lang="en-US" dirty="0"/>
              <a:t>Compared with two data plane approaches</a:t>
            </a:r>
          </a:p>
          <a:p>
            <a:pPr lvl="1"/>
            <a:r>
              <a:rPr lang="en-US" dirty="0" err="1"/>
              <a:t>NoFastPath</a:t>
            </a:r>
            <a:r>
              <a:rPr lang="en-US" dirty="0"/>
              <a:t>: use only Normal Path to process all traffic</a:t>
            </a:r>
          </a:p>
          <a:p>
            <a:pPr lvl="1"/>
            <a:r>
              <a:rPr lang="en-US" dirty="0" err="1"/>
              <a:t>MGFastPath</a:t>
            </a:r>
            <a:r>
              <a:rPr lang="en-US" dirty="0"/>
              <a:t>: use </a:t>
            </a:r>
            <a:r>
              <a:rPr lang="en-US" dirty="0" err="1"/>
              <a:t>Misra-Gries</a:t>
            </a:r>
            <a:r>
              <a:rPr lang="en-US" dirty="0"/>
              <a:t> Algorithm to track large flows in Fast Path</a:t>
            </a:r>
          </a:p>
          <a:p>
            <a:r>
              <a:rPr lang="en-US" dirty="0"/>
              <a:t>Achieve ~10 </a:t>
            </a:r>
            <a:r>
              <a:rPr lang="en-US" dirty="0" err="1"/>
              <a:t>Gbps</a:t>
            </a:r>
            <a:r>
              <a:rPr lang="en-US" dirty="0"/>
              <a:t> in testbed (single CPU core)</a:t>
            </a:r>
          </a:p>
        </p:txBody>
      </p:sp>
      <p:sp>
        <p:nvSpPr>
          <p:cNvPr id="4" name="Slide Number Placeholder 3">
            <a:extLst>
              <a:ext uri="{FF2B5EF4-FFF2-40B4-BE49-F238E27FC236}">
                <a16:creationId xmlns:a16="http://schemas.microsoft.com/office/drawing/2014/main" id="{E8C7A6B1-9CC9-486C-9B78-B6281778BCD2}"/>
              </a:ext>
            </a:extLst>
          </p:cNvPr>
          <p:cNvSpPr>
            <a:spLocks noGrp="1"/>
          </p:cNvSpPr>
          <p:nvPr>
            <p:ph type="sldNum" sz="quarter" idx="11"/>
          </p:nvPr>
        </p:nvSpPr>
        <p:spPr/>
        <p:txBody>
          <a:bodyPr/>
          <a:lstStyle/>
          <a:p>
            <a:pPr>
              <a:defRPr/>
            </a:pPr>
            <a:fld id="{3FFE790D-BCFB-4008-9260-CA63AEE325FD}" type="slidenum">
              <a:rPr lang="en-US" smtClean="0"/>
              <a:pPr>
                <a:defRPr/>
              </a:pPr>
              <a:t>25</a:t>
            </a:fld>
            <a:endParaRPr lang="en-US" dirty="0"/>
          </a:p>
        </p:txBody>
      </p:sp>
      <p:pic>
        <p:nvPicPr>
          <p:cNvPr id="5" name="Picture 4">
            <a:extLst>
              <a:ext uri="{FF2B5EF4-FFF2-40B4-BE49-F238E27FC236}">
                <a16:creationId xmlns:a16="http://schemas.microsoft.com/office/drawing/2014/main" id="{E9F00BFC-6CCD-4177-B0A3-BABADD7452A4}"/>
              </a:ext>
            </a:extLst>
          </p:cNvPr>
          <p:cNvPicPr>
            <a:picLocks noChangeAspect="1"/>
          </p:cNvPicPr>
          <p:nvPr/>
        </p:nvPicPr>
        <p:blipFill>
          <a:blip r:embed="rId3"/>
          <a:stretch>
            <a:fillRect/>
          </a:stretch>
        </p:blipFill>
        <p:spPr>
          <a:xfrm>
            <a:off x="2705760" y="3657601"/>
            <a:ext cx="6734175" cy="1209675"/>
          </a:xfrm>
          <a:prstGeom prst="rect">
            <a:avLst/>
          </a:prstGeom>
        </p:spPr>
      </p:pic>
      <p:sp>
        <p:nvSpPr>
          <p:cNvPr id="6" name="Content Placeholder 2">
            <a:extLst>
              <a:ext uri="{FF2B5EF4-FFF2-40B4-BE49-F238E27FC236}">
                <a16:creationId xmlns:a16="http://schemas.microsoft.com/office/drawing/2014/main" id="{75F5FD76-A755-4574-ABA4-32DFB137779C}"/>
              </a:ext>
            </a:extLst>
          </p:cNvPr>
          <p:cNvSpPr txBox="1">
            <a:spLocks/>
          </p:cNvSpPr>
          <p:nvPr/>
        </p:nvSpPr>
        <p:spPr bwMode="auto">
          <a:xfrm>
            <a:off x="605278" y="4961259"/>
            <a:ext cx="10977122" cy="502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57175" indent="-257175" algn="l" rtl="0" eaLnBrk="0" fontAlgn="base" hangingPunct="0">
              <a:spcBef>
                <a:spcPct val="50000"/>
              </a:spcBef>
              <a:spcAft>
                <a:spcPct val="0"/>
              </a:spcAft>
              <a:buFont typeface="Wingdings" pitchFamily="2" charset="2"/>
              <a:buChar char="Ø"/>
              <a:defRPr sz="2100">
                <a:solidFill>
                  <a:schemeClr val="tx1"/>
                </a:solidFill>
                <a:latin typeface="+mn-lt"/>
                <a:ea typeface="+mn-ea"/>
                <a:cs typeface="+mn-cs"/>
              </a:defRPr>
            </a:lvl1pPr>
            <a:lvl2pPr marL="557213" indent="-214313" algn="l" rtl="0" eaLnBrk="0" fontAlgn="base" hangingPunct="0">
              <a:spcBef>
                <a:spcPct val="20000"/>
              </a:spcBef>
              <a:spcAft>
                <a:spcPct val="0"/>
              </a:spcAft>
              <a:buChar char="•"/>
              <a:defRPr sz="1800">
                <a:solidFill>
                  <a:schemeClr val="tx1"/>
                </a:solidFill>
                <a:latin typeface="+mn-lt"/>
              </a:defRPr>
            </a:lvl2pPr>
            <a:lvl3pPr marL="857250" indent="-171450" algn="l" rtl="0" eaLnBrk="0" fontAlgn="base" hangingPunct="0">
              <a:spcBef>
                <a:spcPct val="20000"/>
              </a:spcBef>
              <a:spcAft>
                <a:spcPct val="0"/>
              </a:spcAft>
              <a:buChar char="•"/>
              <a:defRPr sz="1500">
                <a:solidFill>
                  <a:schemeClr val="tx1"/>
                </a:solidFill>
                <a:latin typeface="+mn-lt"/>
              </a:defRPr>
            </a:lvl3pPr>
            <a:lvl4pPr marL="1200150" indent="-171450" algn="l" rtl="0" eaLnBrk="0" fontAlgn="base" hangingPunct="0">
              <a:spcBef>
                <a:spcPct val="20000"/>
              </a:spcBef>
              <a:spcAft>
                <a:spcPct val="0"/>
              </a:spcAft>
              <a:buChar char="•"/>
              <a:defRPr>
                <a:solidFill>
                  <a:schemeClr val="tx1"/>
                </a:solidFill>
                <a:latin typeface="+mn-lt"/>
              </a:defRPr>
            </a:lvl4pPr>
            <a:lvl5pPr marL="1543050" indent="-171450" algn="l" rtl="0" eaLnBrk="0" fontAlgn="base" hangingPunct="0">
              <a:spcBef>
                <a:spcPct val="20000"/>
              </a:spcBef>
              <a:spcAft>
                <a:spcPct val="0"/>
              </a:spcAft>
              <a:buChar char="•"/>
              <a:defRPr>
                <a:solidFill>
                  <a:schemeClr val="tx1"/>
                </a:solidFill>
                <a:latin typeface="+mn-lt"/>
              </a:defRPr>
            </a:lvl5pPr>
            <a:lvl6pPr marL="1885950" indent="-171450" algn="l" rtl="0" fontAlgn="base">
              <a:spcBef>
                <a:spcPct val="20000"/>
              </a:spcBef>
              <a:spcAft>
                <a:spcPct val="0"/>
              </a:spcAft>
              <a:buChar char="•"/>
              <a:defRPr>
                <a:solidFill>
                  <a:schemeClr val="tx1"/>
                </a:solidFill>
                <a:latin typeface="+mn-lt"/>
              </a:defRPr>
            </a:lvl6pPr>
            <a:lvl7pPr marL="2228850" indent="-171450" algn="l" rtl="0" fontAlgn="base">
              <a:spcBef>
                <a:spcPct val="20000"/>
              </a:spcBef>
              <a:spcAft>
                <a:spcPct val="0"/>
              </a:spcAft>
              <a:buChar char="•"/>
              <a:defRPr>
                <a:solidFill>
                  <a:schemeClr val="tx1"/>
                </a:solidFill>
                <a:latin typeface="+mn-lt"/>
              </a:defRPr>
            </a:lvl7pPr>
            <a:lvl8pPr marL="2571750" indent="-171450" algn="l" rtl="0" fontAlgn="base">
              <a:spcBef>
                <a:spcPct val="20000"/>
              </a:spcBef>
              <a:spcAft>
                <a:spcPct val="0"/>
              </a:spcAft>
              <a:buChar char="•"/>
              <a:defRPr>
                <a:solidFill>
                  <a:schemeClr val="tx1"/>
                </a:solidFill>
                <a:latin typeface="+mn-lt"/>
              </a:defRPr>
            </a:lvl8pPr>
            <a:lvl9pPr marL="2914650" indent="-171450" algn="l" rtl="0" fontAlgn="base">
              <a:spcBef>
                <a:spcPct val="20000"/>
              </a:spcBef>
              <a:spcAft>
                <a:spcPct val="0"/>
              </a:spcAft>
              <a:buChar char="•"/>
              <a:defRPr>
                <a:solidFill>
                  <a:schemeClr val="tx1"/>
                </a:solidFill>
                <a:latin typeface="+mn-lt"/>
              </a:defRPr>
            </a:lvl9pPr>
          </a:lstStyle>
          <a:p>
            <a:r>
              <a:rPr lang="en-US" sz="2800" kern="0" dirty="0"/>
              <a:t>Achieve ~20 </a:t>
            </a:r>
            <a:r>
              <a:rPr lang="en-US" sz="2800" kern="0" dirty="0" err="1"/>
              <a:t>Gbps</a:t>
            </a:r>
            <a:r>
              <a:rPr lang="en-US" sz="2800" kern="0"/>
              <a:t> in </a:t>
            </a:r>
            <a:r>
              <a:rPr lang="en-US" sz="2800" kern="0" dirty="0"/>
              <a:t>simulation (single CPU core)</a:t>
            </a:r>
          </a:p>
        </p:txBody>
      </p:sp>
      <p:pic>
        <p:nvPicPr>
          <p:cNvPr id="7" name="Picture 6">
            <a:extLst>
              <a:ext uri="{FF2B5EF4-FFF2-40B4-BE49-F238E27FC236}">
                <a16:creationId xmlns:a16="http://schemas.microsoft.com/office/drawing/2014/main" id="{95DEF19C-A381-4B22-959A-ED62622FC0DD}"/>
              </a:ext>
            </a:extLst>
          </p:cNvPr>
          <p:cNvPicPr>
            <a:picLocks noChangeAspect="1"/>
          </p:cNvPicPr>
          <p:nvPr/>
        </p:nvPicPr>
        <p:blipFill>
          <a:blip r:embed="rId4"/>
          <a:stretch>
            <a:fillRect/>
          </a:stretch>
        </p:blipFill>
        <p:spPr>
          <a:xfrm>
            <a:off x="2705760" y="5464176"/>
            <a:ext cx="6715125" cy="1257300"/>
          </a:xfrm>
          <a:prstGeom prst="rect">
            <a:avLst/>
          </a:prstGeom>
        </p:spPr>
      </p:pic>
    </p:spTree>
    <p:extLst>
      <p:ext uri="{BB962C8B-B14F-4D97-AF65-F5344CB8AC3E}">
        <p14:creationId xmlns:p14="http://schemas.microsoft.com/office/powerpoint/2010/main" val="2515897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AC131-DF21-4D87-ACA2-B53294A78E5D}"/>
              </a:ext>
            </a:extLst>
          </p:cNvPr>
          <p:cNvSpPr>
            <a:spLocks noGrp="1"/>
          </p:cNvSpPr>
          <p:nvPr>
            <p:ph type="title"/>
          </p:nvPr>
        </p:nvSpPr>
        <p:spPr/>
        <p:txBody>
          <a:bodyPr/>
          <a:lstStyle/>
          <a:p>
            <a:r>
              <a:rPr lang="en-US" dirty="0"/>
              <a:t>Accuracy</a:t>
            </a:r>
          </a:p>
        </p:txBody>
      </p:sp>
      <p:sp>
        <p:nvSpPr>
          <p:cNvPr id="3" name="Content Placeholder 2">
            <a:extLst>
              <a:ext uri="{FF2B5EF4-FFF2-40B4-BE49-F238E27FC236}">
                <a16:creationId xmlns:a16="http://schemas.microsoft.com/office/drawing/2014/main" id="{DCA946CE-85A1-4B26-8FFA-F3A648B7A0A5}"/>
              </a:ext>
            </a:extLst>
          </p:cNvPr>
          <p:cNvSpPr>
            <a:spLocks noGrp="1"/>
          </p:cNvSpPr>
          <p:nvPr>
            <p:ph idx="1"/>
          </p:nvPr>
        </p:nvSpPr>
        <p:spPr>
          <a:xfrm>
            <a:off x="609600" y="1600201"/>
            <a:ext cx="11386088" cy="2057399"/>
          </a:xfrm>
        </p:spPr>
        <p:txBody>
          <a:bodyPr/>
          <a:lstStyle/>
          <a:p>
            <a:r>
              <a:rPr lang="en-US" sz="2400" dirty="0"/>
              <a:t>Compare with four recovery approaches</a:t>
            </a:r>
          </a:p>
          <a:p>
            <a:pPr lvl="1"/>
            <a:r>
              <a:rPr lang="en-US" sz="2000" dirty="0"/>
              <a:t>Ideal: an oracle to recover the </a:t>
            </a:r>
            <a:r>
              <a:rPr lang="en-US" sz="2000" dirty="0">
                <a:solidFill>
                  <a:srgbClr val="0070C0"/>
                </a:solidFill>
              </a:rPr>
              <a:t>perfect</a:t>
            </a:r>
            <a:r>
              <a:rPr lang="en-US" sz="2000" dirty="0"/>
              <a:t> sketch</a:t>
            </a:r>
          </a:p>
          <a:p>
            <a:pPr lvl="1"/>
            <a:r>
              <a:rPr lang="en-US" altLang="zh-CN" sz="2000" dirty="0"/>
              <a:t>NR</a:t>
            </a:r>
            <a:r>
              <a:rPr lang="en-US" sz="2000" dirty="0"/>
              <a:t>: no recovery at all </a:t>
            </a:r>
          </a:p>
          <a:p>
            <a:pPr lvl="1"/>
            <a:r>
              <a:rPr lang="en-US" sz="2000" dirty="0"/>
              <a:t>LR: only use </a:t>
            </a:r>
            <a:r>
              <a:rPr lang="en-US" sz="2000" dirty="0">
                <a:solidFill>
                  <a:srgbClr val="0070C0"/>
                </a:solidFill>
              </a:rPr>
              <a:t>lower estimate </a:t>
            </a:r>
            <a:r>
              <a:rPr lang="en-US" sz="2000" dirty="0"/>
              <a:t>of large flows in Fast Path</a:t>
            </a:r>
          </a:p>
          <a:p>
            <a:pPr lvl="1"/>
            <a:r>
              <a:rPr lang="en-US" sz="2000" dirty="0"/>
              <a:t>UR: only use </a:t>
            </a:r>
            <a:r>
              <a:rPr lang="en-US" sz="2000" dirty="0">
                <a:solidFill>
                  <a:srgbClr val="0070C0"/>
                </a:solidFill>
              </a:rPr>
              <a:t>upper estimate</a:t>
            </a:r>
            <a:r>
              <a:rPr lang="en-US" sz="2000" dirty="0"/>
              <a:t> of large flows in Fast Path</a:t>
            </a:r>
          </a:p>
        </p:txBody>
      </p:sp>
      <p:sp>
        <p:nvSpPr>
          <p:cNvPr id="4" name="Slide Number Placeholder 3">
            <a:extLst>
              <a:ext uri="{FF2B5EF4-FFF2-40B4-BE49-F238E27FC236}">
                <a16:creationId xmlns:a16="http://schemas.microsoft.com/office/drawing/2014/main" id="{DAE68BDE-FEAE-4908-AF4F-C8A1027D9AB2}"/>
              </a:ext>
            </a:extLst>
          </p:cNvPr>
          <p:cNvSpPr>
            <a:spLocks noGrp="1"/>
          </p:cNvSpPr>
          <p:nvPr>
            <p:ph type="sldNum" sz="quarter" idx="11"/>
          </p:nvPr>
        </p:nvSpPr>
        <p:spPr/>
        <p:txBody>
          <a:bodyPr/>
          <a:lstStyle/>
          <a:p>
            <a:pPr>
              <a:defRPr/>
            </a:pPr>
            <a:fld id="{3FFE790D-BCFB-4008-9260-CA63AEE325FD}" type="slidenum">
              <a:rPr lang="en-US" smtClean="0"/>
              <a:pPr>
                <a:defRPr/>
              </a:pPr>
              <a:t>26</a:t>
            </a:fld>
            <a:endParaRPr lang="en-US" dirty="0"/>
          </a:p>
        </p:txBody>
      </p:sp>
      <p:pic>
        <p:nvPicPr>
          <p:cNvPr id="7" name="Picture 6">
            <a:extLst>
              <a:ext uri="{FF2B5EF4-FFF2-40B4-BE49-F238E27FC236}">
                <a16:creationId xmlns:a16="http://schemas.microsoft.com/office/drawing/2014/main" id="{415BC7D4-0CFB-484E-B870-A964C7DB3461}"/>
              </a:ext>
            </a:extLst>
          </p:cNvPr>
          <p:cNvPicPr>
            <a:picLocks noChangeAspect="1"/>
          </p:cNvPicPr>
          <p:nvPr/>
        </p:nvPicPr>
        <p:blipFill>
          <a:blip r:embed="rId3"/>
          <a:stretch>
            <a:fillRect/>
          </a:stretch>
        </p:blipFill>
        <p:spPr>
          <a:xfrm>
            <a:off x="1046779" y="4649328"/>
            <a:ext cx="10098441" cy="1950228"/>
          </a:xfrm>
          <a:prstGeom prst="rect">
            <a:avLst/>
          </a:prstGeom>
        </p:spPr>
      </p:pic>
      <p:pic>
        <p:nvPicPr>
          <p:cNvPr id="8" name="Picture 7">
            <a:extLst>
              <a:ext uri="{FF2B5EF4-FFF2-40B4-BE49-F238E27FC236}">
                <a16:creationId xmlns:a16="http://schemas.microsoft.com/office/drawing/2014/main" id="{D80E0004-CA6F-470C-8308-210676F04B88}"/>
              </a:ext>
            </a:extLst>
          </p:cNvPr>
          <p:cNvPicPr>
            <a:picLocks noChangeAspect="1"/>
          </p:cNvPicPr>
          <p:nvPr/>
        </p:nvPicPr>
        <p:blipFill>
          <a:blip r:embed="rId4"/>
          <a:stretch>
            <a:fillRect/>
          </a:stretch>
        </p:blipFill>
        <p:spPr>
          <a:xfrm>
            <a:off x="3869745" y="4229703"/>
            <a:ext cx="4452508" cy="441356"/>
          </a:xfrm>
          <a:prstGeom prst="rect">
            <a:avLst/>
          </a:prstGeom>
        </p:spPr>
      </p:pic>
      <p:sp>
        <p:nvSpPr>
          <p:cNvPr id="9" name="Content Placeholder 2">
            <a:extLst>
              <a:ext uri="{FF2B5EF4-FFF2-40B4-BE49-F238E27FC236}">
                <a16:creationId xmlns:a16="http://schemas.microsoft.com/office/drawing/2014/main" id="{E0C50FE9-DD9D-43CF-9AEC-1823A4C33B5E}"/>
              </a:ext>
            </a:extLst>
          </p:cNvPr>
          <p:cNvSpPr txBox="1">
            <a:spLocks/>
          </p:cNvSpPr>
          <p:nvPr/>
        </p:nvSpPr>
        <p:spPr bwMode="auto">
          <a:xfrm>
            <a:off x="609600" y="3711552"/>
            <a:ext cx="11386088" cy="4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altLang="zh-CN" sz="2400" kern="0" dirty="0"/>
              <a:t>SketchVisor matches</a:t>
            </a:r>
            <a:r>
              <a:rPr lang="en-US" sz="2400" kern="0" dirty="0"/>
              <a:t> the ideal approach</a:t>
            </a:r>
            <a:endParaRPr lang="en-US" sz="2000" kern="0" dirty="0"/>
          </a:p>
        </p:txBody>
      </p:sp>
    </p:spTree>
    <p:extLst>
      <p:ext uri="{BB962C8B-B14F-4D97-AF65-F5344CB8AC3E}">
        <p14:creationId xmlns:p14="http://schemas.microsoft.com/office/powerpoint/2010/main" val="58181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AEAA9-1C30-4F44-9F88-0FDDDF7A0EB7}"/>
              </a:ext>
            </a:extLst>
          </p:cNvPr>
          <p:cNvSpPr>
            <a:spLocks noGrp="1"/>
          </p:cNvSpPr>
          <p:nvPr>
            <p:ph type="title"/>
          </p:nvPr>
        </p:nvSpPr>
        <p:spPr/>
        <p:txBody>
          <a:bodyPr/>
          <a:lstStyle/>
          <a:p>
            <a:r>
              <a:rPr lang="en-US" dirty="0"/>
              <a:t>Network-wide Results</a:t>
            </a:r>
          </a:p>
        </p:txBody>
      </p:sp>
      <p:sp>
        <p:nvSpPr>
          <p:cNvPr id="3" name="Content Placeholder 2">
            <a:extLst>
              <a:ext uri="{FF2B5EF4-FFF2-40B4-BE49-F238E27FC236}">
                <a16:creationId xmlns:a16="http://schemas.microsoft.com/office/drawing/2014/main" id="{E0D3DFC4-3FF0-4428-895E-1657EEE5C822}"/>
              </a:ext>
            </a:extLst>
          </p:cNvPr>
          <p:cNvSpPr>
            <a:spLocks noGrp="1"/>
          </p:cNvSpPr>
          <p:nvPr>
            <p:ph idx="1"/>
          </p:nvPr>
        </p:nvSpPr>
        <p:spPr>
          <a:xfrm>
            <a:off x="609600" y="1600202"/>
            <a:ext cx="10972800" cy="585060"/>
          </a:xfrm>
        </p:spPr>
        <p:txBody>
          <a:bodyPr/>
          <a:lstStyle/>
          <a:p>
            <a:r>
              <a:rPr lang="en-US" dirty="0"/>
              <a:t>Recover sketch </a:t>
            </a:r>
            <a:r>
              <a:rPr lang="en-US" altLang="zh-CN" dirty="0"/>
              <a:t>from 1-128 hosts</a:t>
            </a:r>
          </a:p>
          <a:p>
            <a:r>
              <a:rPr lang="en-US" dirty="0"/>
              <a:t>Accuracy improved as number of hosts increases</a:t>
            </a:r>
          </a:p>
        </p:txBody>
      </p:sp>
      <p:sp>
        <p:nvSpPr>
          <p:cNvPr id="4" name="Slide Number Placeholder 3">
            <a:extLst>
              <a:ext uri="{FF2B5EF4-FFF2-40B4-BE49-F238E27FC236}">
                <a16:creationId xmlns:a16="http://schemas.microsoft.com/office/drawing/2014/main" id="{16342CF8-D578-4BB8-B24F-5B9EDA11DE9D}"/>
              </a:ext>
            </a:extLst>
          </p:cNvPr>
          <p:cNvSpPr>
            <a:spLocks noGrp="1"/>
          </p:cNvSpPr>
          <p:nvPr>
            <p:ph type="sldNum" sz="quarter" idx="11"/>
          </p:nvPr>
        </p:nvSpPr>
        <p:spPr/>
        <p:txBody>
          <a:bodyPr/>
          <a:lstStyle/>
          <a:p>
            <a:pPr>
              <a:defRPr/>
            </a:pPr>
            <a:fld id="{3FFE790D-BCFB-4008-9260-CA63AEE325FD}" type="slidenum">
              <a:rPr lang="en-US" smtClean="0"/>
              <a:pPr>
                <a:defRPr/>
              </a:pPr>
              <a:t>27</a:t>
            </a:fld>
            <a:endParaRPr lang="en-US" dirty="0"/>
          </a:p>
        </p:txBody>
      </p:sp>
      <p:pic>
        <p:nvPicPr>
          <p:cNvPr id="8" name="Picture 7">
            <a:extLst>
              <a:ext uri="{FF2B5EF4-FFF2-40B4-BE49-F238E27FC236}">
                <a16:creationId xmlns:a16="http://schemas.microsoft.com/office/drawing/2014/main" id="{7819FDF6-D680-40C4-9CA6-9D139687D6A4}"/>
              </a:ext>
            </a:extLst>
          </p:cNvPr>
          <p:cNvPicPr>
            <a:picLocks noChangeAspect="1"/>
          </p:cNvPicPr>
          <p:nvPr/>
        </p:nvPicPr>
        <p:blipFill>
          <a:blip r:embed="rId3"/>
          <a:stretch>
            <a:fillRect/>
          </a:stretch>
        </p:blipFill>
        <p:spPr>
          <a:xfrm>
            <a:off x="7764328" y="2984203"/>
            <a:ext cx="3609135" cy="2356711"/>
          </a:xfrm>
          <a:prstGeom prst="rect">
            <a:avLst/>
          </a:prstGeom>
        </p:spPr>
      </p:pic>
      <p:pic>
        <p:nvPicPr>
          <p:cNvPr id="5" name="Picture 4">
            <a:extLst>
              <a:ext uri="{FF2B5EF4-FFF2-40B4-BE49-F238E27FC236}">
                <a16:creationId xmlns:a16="http://schemas.microsoft.com/office/drawing/2014/main" id="{A660B5C2-1480-4EC3-A291-107D6F85A03D}"/>
              </a:ext>
            </a:extLst>
          </p:cNvPr>
          <p:cNvPicPr>
            <a:picLocks noChangeAspect="1"/>
          </p:cNvPicPr>
          <p:nvPr/>
        </p:nvPicPr>
        <p:blipFill>
          <a:blip r:embed="rId4"/>
          <a:stretch>
            <a:fillRect/>
          </a:stretch>
        </p:blipFill>
        <p:spPr>
          <a:xfrm>
            <a:off x="501015" y="2984203"/>
            <a:ext cx="7163336" cy="2356711"/>
          </a:xfrm>
          <a:prstGeom prst="rect">
            <a:avLst/>
          </a:prstGeom>
        </p:spPr>
      </p:pic>
      <p:sp>
        <p:nvSpPr>
          <p:cNvPr id="9" name="Content Placeholder 2">
            <a:extLst>
              <a:ext uri="{FF2B5EF4-FFF2-40B4-BE49-F238E27FC236}">
                <a16:creationId xmlns:a16="http://schemas.microsoft.com/office/drawing/2014/main" id="{F06239D8-2B46-461C-8156-3DB0F7A1E23E}"/>
              </a:ext>
            </a:extLst>
          </p:cNvPr>
          <p:cNvSpPr txBox="1">
            <a:spLocks/>
          </p:cNvSpPr>
          <p:nvPr/>
        </p:nvSpPr>
        <p:spPr bwMode="auto">
          <a:xfrm>
            <a:off x="609600" y="5524315"/>
            <a:ext cx="10972800" cy="585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altLang="zh-CN" kern="0" dirty="0"/>
              <a:t>Work for both byte-based tasks (heavy hitter detection) and </a:t>
            </a:r>
            <a:r>
              <a:rPr lang="en-US" kern="0" dirty="0"/>
              <a:t>connection-based tasks (cardinality estimation)</a:t>
            </a:r>
          </a:p>
        </p:txBody>
      </p:sp>
    </p:spTree>
    <p:extLst>
      <p:ext uri="{BB962C8B-B14F-4D97-AF65-F5344CB8AC3E}">
        <p14:creationId xmlns:p14="http://schemas.microsoft.com/office/powerpoint/2010/main" val="3964407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0B597-DF3B-47B2-BB9B-2AF009CD5CF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28E4B395-8D63-49CE-9CDE-49BF1E877118}"/>
              </a:ext>
            </a:extLst>
          </p:cNvPr>
          <p:cNvSpPr>
            <a:spLocks noGrp="1"/>
          </p:cNvSpPr>
          <p:nvPr>
            <p:ph idx="1"/>
          </p:nvPr>
        </p:nvSpPr>
        <p:spPr/>
        <p:txBody>
          <a:bodyPr/>
          <a:lstStyle/>
          <a:p>
            <a:r>
              <a:rPr lang="en-US" altLang="zh-CN" sz="2400" dirty="0"/>
              <a:t>SketchVisor: high-performance system for sketch algorithms</a:t>
            </a:r>
            <a:endParaRPr lang="en-US" sz="2400" dirty="0"/>
          </a:p>
          <a:p>
            <a:r>
              <a:rPr lang="en-US" sz="2400" dirty="0"/>
              <a:t>Double-path architecture design</a:t>
            </a:r>
          </a:p>
          <a:p>
            <a:pPr lvl="1"/>
            <a:r>
              <a:rPr lang="en-US" sz="2000" dirty="0"/>
              <a:t>Slower and accurate sketch channel (normal path)</a:t>
            </a:r>
          </a:p>
          <a:p>
            <a:pPr lvl="1"/>
            <a:r>
              <a:rPr lang="en-US" sz="2000" dirty="0"/>
              <a:t>Fast and less accurate channel (fast path)</a:t>
            </a:r>
          </a:p>
          <a:p>
            <a:r>
              <a:rPr lang="en-US" sz="2400" dirty="0"/>
              <a:t>Fast path algorithm in data plane</a:t>
            </a:r>
          </a:p>
          <a:p>
            <a:pPr lvl="1"/>
            <a:r>
              <a:rPr lang="en-US" sz="2000" dirty="0"/>
              <a:t>General and high performance</a:t>
            </a:r>
          </a:p>
          <a:p>
            <a:r>
              <a:rPr lang="en-US" sz="2400" dirty="0"/>
              <a:t>Recovery in control plane</a:t>
            </a:r>
          </a:p>
          <a:p>
            <a:pPr lvl="1"/>
            <a:r>
              <a:rPr lang="en-US" sz="2000" dirty="0"/>
              <a:t>Achieve high accuracy using compressive sensing</a:t>
            </a:r>
          </a:p>
          <a:p>
            <a:r>
              <a:rPr lang="en-US" sz="2400" dirty="0"/>
              <a:t>Implementation and evaluation</a:t>
            </a:r>
          </a:p>
          <a:p>
            <a:pPr lvl="1"/>
            <a:r>
              <a:rPr lang="en-US" sz="2000" dirty="0" err="1"/>
              <a:t>OpenVSwitch</a:t>
            </a:r>
            <a:r>
              <a:rPr lang="en-US" sz="2000" dirty="0"/>
              <a:t> based implementation</a:t>
            </a:r>
          </a:p>
          <a:p>
            <a:pPr lvl="1"/>
            <a:r>
              <a:rPr lang="en-US" sz="2000" dirty="0"/>
              <a:t>Trace-driven experiments</a:t>
            </a:r>
          </a:p>
          <a:p>
            <a:endParaRPr lang="en-US" sz="2400" dirty="0"/>
          </a:p>
        </p:txBody>
      </p:sp>
      <p:sp>
        <p:nvSpPr>
          <p:cNvPr id="4" name="Slide Number Placeholder 3">
            <a:extLst>
              <a:ext uri="{FF2B5EF4-FFF2-40B4-BE49-F238E27FC236}">
                <a16:creationId xmlns:a16="http://schemas.microsoft.com/office/drawing/2014/main" id="{FBF1861C-AE99-4374-8C63-F7816DC2291F}"/>
              </a:ext>
            </a:extLst>
          </p:cNvPr>
          <p:cNvSpPr>
            <a:spLocks noGrp="1"/>
          </p:cNvSpPr>
          <p:nvPr>
            <p:ph type="sldNum" sz="quarter" idx="11"/>
          </p:nvPr>
        </p:nvSpPr>
        <p:spPr/>
        <p:txBody>
          <a:bodyPr/>
          <a:lstStyle/>
          <a:p>
            <a:pPr>
              <a:defRPr/>
            </a:pPr>
            <a:fld id="{3FFE790D-BCFB-4008-9260-CA63AEE325FD}" type="slidenum">
              <a:rPr lang="en-US" smtClean="0"/>
              <a:pPr>
                <a:defRPr/>
              </a:pPr>
              <a:t>28</a:t>
            </a:fld>
            <a:endParaRPr lang="en-US" dirty="0"/>
          </a:p>
        </p:txBody>
      </p:sp>
    </p:spTree>
    <p:extLst>
      <p:ext uri="{BB962C8B-B14F-4D97-AF65-F5344CB8AC3E}">
        <p14:creationId xmlns:p14="http://schemas.microsoft.com/office/powerpoint/2010/main" val="1780228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325A6-C2EF-45B0-BD36-A4A933747032}"/>
              </a:ext>
            </a:extLst>
          </p:cNvPr>
          <p:cNvSpPr>
            <a:spLocks noGrp="1"/>
          </p:cNvSpPr>
          <p:nvPr>
            <p:ph type="title"/>
          </p:nvPr>
        </p:nvSpPr>
        <p:spPr/>
        <p:txBody>
          <a:bodyPr/>
          <a:lstStyle/>
          <a:p>
            <a:r>
              <a:rPr lang="en-US" altLang="zh-CN" dirty="0"/>
              <a:t>Sketch: A Promising Solution</a:t>
            </a:r>
            <a:endParaRPr lang="en-US" dirty="0"/>
          </a:p>
        </p:txBody>
      </p:sp>
      <p:sp>
        <p:nvSpPr>
          <p:cNvPr id="3" name="Content Placeholder 2">
            <a:extLst>
              <a:ext uri="{FF2B5EF4-FFF2-40B4-BE49-F238E27FC236}">
                <a16:creationId xmlns:a16="http://schemas.microsoft.com/office/drawing/2014/main" id="{C4F88577-CBA5-4EBA-B1CC-3D410B54C13E}"/>
              </a:ext>
            </a:extLst>
          </p:cNvPr>
          <p:cNvSpPr>
            <a:spLocks noGrp="1"/>
          </p:cNvSpPr>
          <p:nvPr>
            <p:ph idx="1"/>
          </p:nvPr>
        </p:nvSpPr>
        <p:spPr>
          <a:xfrm>
            <a:off x="609600" y="1600201"/>
            <a:ext cx="10972800" cy="1099851"/>
          </a:xfrm>
        </p:spPr>
        <p:txBody>
          <a:bodyPr/>
          <a:lstStyle/>
          <a:p>
            <a:r>
              <a:rPr lang="en-US" altLang="zh-CN" dirty="0"/>
              <a:t>Sketch: a family of randomized algorithms</a:t>
            </a:r>
          </a:p>
          <a:p>
            <a:pPr lvl="1"/>
            <a:r>
              <a:rPr lang="en-US" dirty="0"/>
              <a:t>Key idea: project high-dimensional data into small subspace</a:t>
            </a:r>
          </a:p>
        </p:txBody>
      </p:sp>
      <p:sp>
        <p:nvSpPr>
          <p:cNvPr id="4" name="Slide Number Placeholder 3">
            <a:extLst>
              <a:ext uri="{FF2B5EF4-FFF2-40B4-BE49-F238E27FC236}">
                <a16:creationId xmlns:a16="http://schemas.microsoft.com/office/drawing/2014/main" id="{E7394840-4B1E-4AA5-98EF-807270B03418}"/>
              </a:ext>
            </a:extLst>
          </p:cNvPr>
          <p:cNvSpPr>
            <a:spLocks noGrp="1"/>
          </p:cNvSpPr>
          <p:nvPr>
            <p:ph type="sldNum" sz="quarter" idx="11"/>
          </p:nvPr>
        </p:nvSpPr>
        <p:spPr/>
        <p:txBody>
          <a:bodyPr/>
          <a:lstStyle/>
          <a:p>
            <a:pPr>
              <a:defRPr/>
            </a:pPr>
            <a:fld id="{3FFE790D-BCFB-4008-9260-CA63AEE325FD}" type="slidenum">
              <a:rPr lang="en-US" smtClean="0"/>
              <a:pPr>
                <a:defRPr/>
              </a:pPr>
              <a:t>3</a:t>
            </a:fld>
            <a:endParaRPr lang="en-US" dirty="0"/>
          </a:p>
        </p:txBody>
      </p:sp>
      <p:sp>
        <p:nvSpPr>
          <p:cNvPr id="5" name="TextBox 4">
            <a:extLst>
              <a:ext uri="{FF2B5EF4-FFF2-40B4-BE49-F238E27FC236}">
                <a16:creationId xmlns:a16="http://schemas.microsoft.com/office/drawing/2014/main" id="{63E9446B-BD3A-4AAA-B43B-31F921555AD8}"/>
              </a:ext>
            </a:extLst>
          </p:cNvPr>
          <p:cNvSpPr txBox="1"/>
          <p:nvPr/>
        </p:nvSpPr>
        <p:spPr>
          <a:xfrm>
            <a:off x="4883559" y="3048979"/>
            <a:ext cx="2424470" cy="338554"/>
          </a:xfrm>
          <a:prstGeom prst="rect">
            <a:avLst/>
          </a:prstGeom>
          <a:noFill/>
        </p:spPr>
        <p:txBody>
          <a:bodyPr wrap="square" rtlCol="0">
            <a:spAutoFit/>
          </a:bodyPr>
          <a:lstStyle/>
          <a:p>
            <a:pPr algn="ctr"/>
            <a:r>
              <a:rPr lang="en-US" altLang="zh-CN" sz="1600" dirty="0">
                <a:solidFill>
                  <a:srgbClr val="FF0000"/>
                </a:solidFill>
              </a:rPr>
              <a:t>Randomized projection</a:t>
            </a:r>
            <a:endParaRPr lang="zh-CN" altLang="en-US" sz="1600" dirty="0">
              <a:solidFill>
                <a:srgbClr val="FF0000"/>
              </a:solidFill>
            </a:endParaRPr>
          </a:p>
        </p:txBody>
      </p:sp>
      <p:sp>
        <p:nvSpPr>
          <p:cNvPr id="6" name="TextBox 5">
            <a:extLst>
              <a:ext uri="{FF2B5EF4-FFF2-40B4-BE49-F238E27FC236}">
                <a16:creationId xmlns:a16="http://schemas.microsoft.com/office/drawing/2014/main" id="{DCA647CA-F903-4BDB-A723-FBDF342B7DF3}"/>
              </a:ext>
            </a:extLst>
          </p:cNvPr>
          <p:cNvSpPr txBox="1"/>
          <p:nvPr/>
        </p:nvSpPr>
        <p:spPr>
          <a:xfrm>
            <a:off x="4244925" y="4231945"/>
            <a:ext cx="1264806" cy="338554"/>
          </a:xfrm>
          <a:prstGeom prst="rect">
            <a:avLst/>
          </a:prstGeom>
          <a:noFill/>
        </p:spPr>
        <p:txBody>
          <a:bodyPr wrap="square" rtlCol="0">
            <a:spAutoFit/>
          </a:bodyPr>
          <a:lstStyle/>
          <a:p>
            <a:pPr algn="ctr"/>
            <a:r>
              <a:rPr lang="en-US" altLang="zh-CN" sz="1600" dirty="0"/>
              <a:t>Subspace</a:t>
            </a:r>
            <a:endParaRPr lang="zh-CN" altLang="en-US" sz="1600" dirty="0"/>
          </a:p>
        </p:txBody>
      </p:sp>
      <p:sp>
        <p:nvSpPr>
          <p:cNvPr id="7" name="TextBox 6">
            <a:extLst>
              <a:ext uri="{FF2B5EF4-FFF2-40B4-BE49-F238E27FC236}">
                <a16:creationId xmlns:a16="http://schemas.microsoft.com/office/drawing/2014/main" id="{E00FC140-9609-4B53-BA19-1357FAD9C963}"/>
              </a:ext>
            </a:extLst>
          </p:cNvPr>
          <p:cNvSpPr txBox="1"/>
          <p:nvPr/>
        </p:nvSpPr>
        <p:spPr>
          <a:xfrm>
            <a:off x="5451821" y="2710329"/>
            <a:ext cx="2406923" cy="338554"/>
          </a:xfrm>
          <a:prstGeom prst="rect">
            <a:avLst/>
          </a:prstGeom>
          <a:noFill/>
        </p:spPr>
        <p:txBody>
          <a:bodyPr wrap="square" rtlCol="0">
            <a:spAutoFit/>
          </a:bodyPr>
          <a:lstStyle/>
          <a:p>
            <a:pPr algn="ctr"/>
            <a:r>
              <a:rPr lang="en-US" altLang="zh-CN" sz="1600" dirty="0"/>
              <a:t>High-dimensional data</a:t>
            </a:r>
          </a:p>
        </p:txBody>
      </p:sp>
      <p:cxnSp>
        <p:nvCxnSpPr>
          <p:cNvPr id="8" name="Straight Arrow Connector 7">
            <a:extLst>
              <a:ext uri="{FF2B5EF4-FFF2-40B4-BE49-F238E27FC236}">
                <a16:creationId xmlns:a16="http://schemas.microsoft.com/office/drawing/2014/main" id="{58C1A374-A428-4343-A199-D610EE2141FD}"/>
              </a:ext>
            </a:extLst>
          </p:cNvPr>
          <p:cNvCxnSpPr>
            <a:cxnSpLocks/>
            <a:stCxn id="9" idx="1"/>
            <a:endCxn id="53" idx="1"/>
          </p:cNvCxnSpPr>
          <p:nvPr/>
        </p:nvCxnSpPr>
        <p:spPr bwMode="auto">
          <a:xfrm>
            <a:off x="4307894" y="3985586"/>
            <a:ext cx="490135" cy="21002"/>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sp>
        <p:nvSpPr>
          <p:cNvPr id="9" name="Rectangle 8">
            <a:extLst>
              <a:ext uri="{FF2B5EF4-FFF2-40B4-BE49-F238E27FC236}">
                <a16:creationId xmlns:a16="http://schemas.microsoft.com/office/drawing/2014/main" id="{257D62C3-D9C7-4219-B5AF-283B2D47ACAD}"/>
              </a:ext>
            </a:extLst>
          </p:cNvPr>
          <p:cNvSpPr/>
          <p:nvPr/>
        </p:nvSpPr>
        <p:spPr bwMode="auto">
          <a:xfrm flipH="1">
            <a:off x="4175379" y="3922641"/>
            <a:ext cx="132514" cy="125889"/>
          </a:xfrm>
          <a:prstGeom prst="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68580" tIns="34290" rIns="68580" bIns="3429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chemeClr val="tx1"/>
              </a:solidFill>
              <a:latin typeface="Arial" charset="0"/>
            </a:endParaRPr>
          </a:p>
        </p:txBody>
      </p:sp>
      <p:sp>
        <p:nvSpPr>
          <p:cNvPr id="10" name="Rectangle 9">
            <a:extLst>
              <a:ext uri="{FF2B5EF4-FFF2-40B4-BE49-F238E27FC236}">
                <a16:creationId xmlns:a16="http://schemas.microsoft.com/office/drawing/2014/main" id="{869490D5-0CB5-46D7-AACA-F5749CA51E2B}"/>
              </a:ext>
            </a:extLst>
          </p:cNvPr>
          <p:cNvSpPr/>
          <p:nvPr/>
        </p:nvSpPr>
        <p:spPr bwMode="auto">
          <a:xfrm flipH="1">
            <a:off x="3947800" y="3928140"/>
            <a:ext cx="132514" cy="125889"/>
          </a:xfrm>
          <a:prstGeom prst="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68580" tIns="34290" rIns="68580" bIns="3429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chemeClr val="tx1"/>
              </a:solidFill>
              <a:latin typeface="Arial" charset="0"/>
            </a:endParaRPr>
          </a:p>
        </p:txBody>
      </p:sp>
      <p:sp>
        <p:nvSpPr>
          <p:cNvPr id="11" name="Rectangle 10">
            <a:extLst>
              <a:ext uri="{FF2B5EF4-FFF2-40B4-BE49-F238E27FC236}">
                <a16:creationId xmlns:a16="http://schemas.microsoft.com/office/drawing/2014/main" id="{C5DE53BB-952D-493B-8379-5B7D575ABD82}"/>
              </a:ext>
            </a:extLst>
          </p:cNvPr>
          <p:cNvSpPr/>
          <p:nvPr/>
        </p:nvSpPr>
        <p:spPr bwMode="auto">
          <a:xfrm flipH="1">
            <a:off x="3723471" y="3932775"/>
            <a:ext cx="132514" cy="125889"/>
          </a:xfrm>
          <a:prstGeom prst="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68580" tIns="34290" rIns="68580" bIns="3429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chemeClr val="tx1"/>
              </a:solidFill>
              <a:latin typeface="Arial" charset="0"/>
            </a:endParaRPr>
          </a:p>
        </p:txBody>
      </p:sp>
      <p:cxnSp>
        <p:nvCxnSpPr>
          <p:cNvPr id="12" name="Straight Arrow Connector 11">
            <a:extLst>
              <a:ext uri="{FF2B5EF4-FFF2-40B4-BE49-F238E27FC236}">
                <a16:creationId xmlns:a16="http://schemas.microsoft.com/office/drawing/2014/main" id="{4120E29A-B191-47BA-A7C3-282AADE6B044}"/>
              </a:ext>
            </a:extLst>
          </p:cNvPr>
          <p:cNvCxnSpPr>
            <a:cxnSpLocks/>
          </p:cNvCxnSpPr>
          <p:nvPr/>
        </p:nvCxnSpPr>
        <p:spPr bwMode="auto">
          <a:xfrm>
            <a:off x="6806738" y="3934845"/>
            <a:ext cx="418558" cy="8328"/>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sp>
        <p:nvSpPr>
          <p:cNvPr id="13" name="TextBox 12">
            <a:extLst>
              <a:ext uri="{FF2B5EF4-FFF2-40B4-BE49-F238E27FC236}">
                <a16:creationId xmlns:a16="http://schemas.microsoft.com/office/drawing/2014/main" id="{34BE7C00-9E19-407D-AA4E-C68A9916F737}"/>
              </a:ext>
            </a:extLst>
          </p:cNvPr>
          <p:cNvSpPr txBox="1"/>
          <p:nvPr/>
        </p:nvSpPr>
        <p:spPr>
          <a:xfrm>
            <a:off x="7092146" y="3695509"/>
            <a:ext cx="1404511" cy="338554"/>
          </a:xfrm>
          <a:prstGeom prst="rect">
            <a:avLst/>
          </a:prstGeom>
          <a:noFill/>
        </p:spPr>
        <p:txBody>
          <a:bodyPr wrap="square" rtlCol="0">
            <a:spAutoFit/>
          </a:bodyPr>
          <a:lstStyle/>
          <a:p>
            <a:pPr algn="ctr"/>
            <a:r>
              <a:rPr lang="en-US" altLang="zh-CN" sz="1600" dirty="0"/>
              <a:t>Statistics</a:t>
            </a:r>
            <a:endParaRPr lang="zh-CN" altLang="en-US" sz="1600" dirty="0"/>
          </a:p>
        </p:txBody>
      </p:sp>
      <p:sp>
        <p:nvSpPr>
          <p:cNvPr id="14" name="TextBox 13">
            <a:extLst>
              <a:ext uri="{FF2B5EF4-FFF2-40B4-BE49-F238E27FC236}">
                <a16:creationId xmlns:a16="http://schemas.microsoft.com/office/drawing/2014/main" id="{3414B3C5-FA0F-4747-97D2-E3BB492CF238}"/>
              </a:ext>
            </a:extLst>
          </p:cNvPr>
          <p:cNvSpPr txBox="1"/>
          <p:nvPr/>
        </p:nvSpPr>
        <p:spPr>
          <a:xfrm>
            <a:off x="3240099" y="3628100"/>
            <a:ext cx="1230102" cy="338554"/>
          </a:xfrm>
          <a:prstGeom prst="rect">
            <a:avLst/>
          </a:prstGeom>
          <a:noFill/>
        </p:spPr>
        <p:txBody>
          <a:bodyPr wrap="square" rtlCol="0">
            <a:spAutoFit/>
          </a:bodyPr>
          <a:lstStyle/>
          <a:p>
            <a:pPr algn="ctr"/>
            <a:r>
              <a:rPr lang="en-US" altLang="zh-CN" sz="1600" dirty="0"/>
              <a:t>Input data</a:t>
            </a:r>
            <a:endParaRPr lang="zh-CN" altLang="en-US" sz="1600" dirty="0"/>
          </a:p>
        </p:txBody>
      </p:sp>
      <p:sp>
        <p:nvSpPr>
          <p:cNvPr id="15" name="Rectangle 4">
            <a:extLst>
              <a:ext uri="{FF2B5EF4-FFF2-40B4-BE49-F238E27FC236}">
                <a16:creationId xmlns:a16="http://schemas.microsoft.com/office/drawing/2014/main" id="{97B7FE09-0845-423B-B7F3-77023AE36023}"/>
              </a:ext>
            </a:extLst>
          </p:cNvPr>
          <p:cNvSpPr/>
          <p:nvPr/>
        </p:nvSpPr>
        <p:spPr>
          <a:xfrm>
            <a:off x="3306045" y="3369762"/>
            <a:ext cx="5190612" cy="1438542"/>
          </a:xfrm>
          <a:prstGeom prst="rect">
            <a:avLst/>
          </a:prstGeom>
          <a:noFill/>
          <a:ln w="28575">
            <a:solidFill>
              <a:srgbClr val="7030A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dirty="0">
              <a:solidFill>
                <a:srgbClr val="0070C0"/>
              </a:solidFill>
            </a:endParaRPr>
          </a:p>
        </p:txBody>
      </p:sp>
      <p:sp>
        <p:nvSpPr>
          <p:cNvPr id="16" name="TextBox 15">
            <a:extLst>
              <a:ext uri="{FF2B5EF4-FFF2-40B4-BE49-F238E27FC236}">
                <a16:creationId xmlns:a16="http://schemas.microsoft.com/office/drawing/2014/main" id="{9AF4621A-3EF2-4362-AA4C-287CA303CC55}"/>
              </a:ext>
            </a:extLst>
          </p:cNvPr>
          <p:cNvSpPr txBox="1"/>
          <p:nvPr/>
        </p:nvSpPr>
        <p:spPr>
          <a:xfrm>
            <a:off x="3306046" y="4844590"/>
            <a:ext cx="5190610" cy="584775"/>
          </a:xfrm>
          <a:prstGeom prst="rect">
            <a:avLst/>
          </a:prstGeom>
          <a:noFill/>
        </p:spPr>
        <p:txBody>
          <a:bodyPr wrap="square" rtlCol="0">
            <a:spAutoFit/>
          </a:bodyPr>
          <a:lstStyle/>
          <a:p>
            <a:pPr algn="ctr"/>
            <a:r>
              <a:rPr lang="en-US" altLang="zh-CN" sz="1600" dirty="0"/>
              <a:t>Small subspace:</a:t>
            </a:r>
          </a:p>
          <a:p>
            <a:pPr algn="ctr"/>
            <a:r>
              <a:rPr lang="en-US" altLang="zh-CN" sz="1600" dirty="0"/>
              <a:t>low computation &amp; communication overheads</a:t>
            </a:r>
            <a:endParaRPr lang="zh-CN" altLang="en-US" sz="1600" dirty="0"/>
          </a:p>
        </p:txBody>
      </p:sp>
      <p:grpSp>
        <p:nvGrpSpPr>
          <p:cNvPr id="17" name="组合 162">
            <a:extLst>
              <a:ext uri="{FF2B5EF4-FFF2-40B4-BE49-F238E27FC236}">
                <a16:creationId xmlns:a16="http://schemas.microsoft.com/office/drawing/2014/main" id="{B92CEEF4-E7E9-4475-BD12-3459954FB170}"/>
              </a:ext>
            </a:extLst>
          </p:cNvPr>
          <p:cNvGrpSpPr/>
          <p:nvPr/>
        </p:nvGrpSpPr>
        <p:grpSpPr>
          <a:xfrm>
            <a:off x="5858292" y="3687483"/>
            <a:ext cx="949846" cy="255690"/>
            <a:chOff x="5706172" y="3071810"/>
            <a:chExt cx="2146308" cy="577766"/>
          </a:xfrm>
        </p:grpSpPr>
        <p:sp>
          <p:nvSpPr>
            <p:cNvPr id="18" name="Rectangle 17">
              <a:extLst>
                <a:ext uri="{FF2B5EF4-FFF2-40B4-BE49-F238E27FC236}">
                  <a16:creationId xmlns:a16="http://schemas.microsoft.com/office/drawing/2014/main" id="{19CFE877-C91D-482F-B702-FD2ACB98D674}"/>
                </a:ext>
              </a:extLst>
            </p:cNvPr>
            <p:cNvSpPr/>
            <p:nvPr/>
          </p:nvSpPr>
          <p:spPr>
            <a:xfrm>
              <a:off x="5706172"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19" name="Rectangle 5">
              <a:extLst>
                <a:ext uri="{FF2B5EF4-FFF2-40B4-BE49-F238E27FC236}">
                  <a16:creationId xmlns:a16="http://schemas.microsoft.com/office/drawing/2014/main" id="{8BBE50E2-328E-4716-9109-6C357BD46609}"/>
                </a:ext>
              </a:extLst>
            </p:cNvPr>
            <p:cNvSpPr/>
            <p:nvPr/>
          </p:nvSpPr>
          <p:spPr>
            <a:xfrm>
              <a:off x="6134800"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20" name="Rectangle 5">
              <a:extLst>
                <a:ext uri="{FF2B5EF4-FFF2-40B4-BE49-F238E27FC236}">
                  <a16:creationId xmlns:a16="http://schemas.microsoft.com/office/drawing/2014/main" id="{12ABFB77-91C0-4777-A8E4-0FF58D407211}"/>
                </a:ext>
              </a:extLst>
            </p:cNvPr>
            <p:cNvSpPr/>
            <p:nvPr/>
          </p:nvSpPr>
          <p:spPr>
            <a:xfrm>
              <a:off x="6566551"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21" name="Rectangle 5">
              <a:extLst>
                <a:ext uri="{FF2B5EF4-FFF2-40B4-BE49-F238E27FC236}">
                  <a16:creationId xmlns:a16="http://schemas.microsoft.com/office/drawing/2014/main" id="{1DF59FD7-526A-4CE2-94F6-15C94D3BAC28}"/>
                </a:ext>
              </a:extLst>
            </p:cNvPr>
            <p:cNvSpPr/>
            <p:nvPr/>
          </p:nvSpPr>
          <p:spPr>
            <a:xfrm>
              <a:off x="7420683" y="3071810"/>
              <a:ext cx="431797"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22" name="Rectangle 5">
              <a:extLst>
                <a:ext uri="{FF2B5EF4-FFF2-40B4-BE49-F238E27FC236}">
                  <a16:creationId xmlns:a16="http://schemas.microsoft.com/office/drawing/2014/main" id="{6933CB54-0F4B-4444-BD50-A40ACBEC0B0A}"/>
                </a:ext>
              </a:extLst>
            </p:cNvPr>
            <p:cNvSpPr/>
            <p:nvPr/>
          </p:nvSpPr>
          <p:spPr>
            <a:xfrm>
              <a:off x="6998302" y="3071810"/>
              <a:ext cx="428628" cy="57776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grpSp>
      <p:grpSp>
        <p:nvGrpSpPr>
          <p:cNvPr id="23" name="组合 163">
            <a:extLst>
              <a:ext uri="{FF2B5EF4-FFF2-40B4-BE49-F238E27FC236}">
                <a16:creationId xmlns:a16="http://schemas.microsoft.com/office/drawing/2014/main" id="{2FAD95EE-858B-4819-82D2-2C9EFCDFCC8C}"/>
              </a:ext>
            </a:extLst>
          </p:cNvPr>
          <p:cNvGrpSpPr/>
          <p:nvPr/>
        </p:nvGrpSpPr>
        <p:grpSpPr>
          <a:xfrm>
            <a:off x="5858292" y="3943653"/>
            <a:ext cx="948444" cy="249813"/>
            <a:chOff x="5709295" y="4138610"/>
            <a:chExt cx="2143139" cy="564486"/>
          </a:xfrm>
        </p:grpSpPr>
        <p:sp>
          <p:nvSpPr>
            <p:cNvPr id="24" name="Rectangle 5">
              <a:extLst>
                <a:ext uri="{FF2B5EF4-FFF2-40B4-BE49-F238E27FC236}">
                  <a16:creationId xmlns:a16="http://schemas.microsoft.com/office/drawing/2014/main" id="{DD35563D-C69A-480D-9EB8-1CEF896DF245}"/>
                </a:ext>
              </a:extLst>
            </p:cNvPr>
            <p:cNvSpPr/>
            <p:nvPr/>
          </p:nvSpPr>
          <p:spPr>
            <a:xfrm>
              <a:off x="5709295"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25" name="Rectangle 5">
              <a:extLst>
                <a:ext uri="{FF2B5EF4-FFF2-40B4-BE49-F238E27FC236}">
                  <a16:creationId xmlns:a16="http://schemas.microsoft.com/office/drawing/2014/main" id="{245D3C02-531F-4EF2-B202-E2BC0ED4489B}"/>
                </a:ext>
              </a:extLst>
            </p:cNvPr>
            <p:cNvSpPr/>
            <p:nvPr/>
          </p:nvSpPr>
          <p:spPr>
            <a:xfrm>
              <a:off x="6569674"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26" name="Rectangle 5">
              <a:extLst>
                <a:ext uri="{FF2B5EF4-FFF2-40B4-BE49-F238E27FC236}">
                  <a16:creationId xmlns:a16="http://schemas.microsoft.com/office/drawing/2014/main" id="{6640D56A-794F-4E73-84C2-DFF2D6A8B654}"/>
                </a:ext>
              </a:extLst>
            </p:cNvPr>
            <p:cNvSpPr/>
            <p:nvPr/>
          </p:nvSpPr>
          <p:spPr>
            <a:xfrm>
              <a:off x="6998302"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27" name="Rectangle 5">
              <a:extLst>
                <a:ext uri="{FF2B5EF4-FFF2-40B4-BE49-F238E27FC236}">
                  <a16:creationId xmlns:a16="http://schemas.microsoft.com/office/drawing/2014/main" id="{856AEFE0-E93D-4F97-8D26-76C62D57B8BB}"/>
                </a:ext>
              </a:extLst>
            </p:cNvPr>
            <p:cNvSpPr/>
            <p:nvPr/>
          </p:nvSpPr>
          <p:spPr>
            <a:xfrm>
              <a:off x="7426929" y="4138610"/>
              <a:ext cx="425505"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28" name="Rectangle 5">
              <a:extLst>
                <a:ext uri="{FF2B5EF4-FFF2-40B4-BE49-F238E27FC236}">
                  <a16:creationId xmlns:a16="http://schemas.microsoft.com/office/drawing/2014/main" id="{F7E13562-5F9D-4B17-9AC0-B3EE98286F67}"/>
                </a:ext>
              </a:extLst>
            </p:cNvPr>
            <p:cNvSpPr/>
            <p:nvPr/>
          </p:nvSpPr>
          <p:spPr>
            <a:xfrm>
              <a:off x="6134800" y="4138610"/>
              <a:ext cx="428628" cy="56448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grpSp>
      <p:grpSp>
        <p:nvGrpSpPr>
          <p:cNvPr id="29" name="组合 164">
            <a:extLst>
              <a:ext uri="{FF2B5EF4-FFF2-40B4-BE49-F238E27FC236}">
                <a16:creationId xmlns:a16="http://schemas.microsoft.com/office/drawing/2014/main" id="{B714DD41-FC2E-44FA-A523-A954A26C3FC3}"/>
              </a:ext>
            </a:extLst>
          </p:cNvPr>
          <p:cNvGrpSpPr/>
          <p:nvPr/>
        </p:nvGrpSpPr>
        <p:grpSpPr>
          <a:xfrm>
            <a:off x="5858292" y="4193165"/>
            <a:ext cx="948444" cy="259241"/>
            <a:chOff x="5706172" y="5205410"/>
            <a:chExt cx="2143139" cy="585790"/>
          </a:xfrm>
        </p:grpSpPr>
        <p:sp>
          <p:nvSpPr>
            <p:cNvPr id="30" name="Rectangle 5">
              <a:extLst>
                <a:ext uri="{FF2B5EF4-FFF2-40B4-BE49-F238E27FC236}">
                  <a16:creationId xmlns:a16="http://schemas.microsoft.com/office/drawing/2014/main" id="{AC20F8B7-DA66-474F-9496-885DC6989908}"/>
                </a:ext>
              </a:extLst>
            </p:cNvPr>
            <p:cNvSpPr/>
            <p:nvPr/>
          </p:nvSpPr>
          <p:spPr>
            <a:xfrm>
              <a:off x="5706172"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31" name="Rectangle 5">
              <a:extLst>
                <a:ext uri="{FF2B5EF4-FFF2-40B4-BE49-F238E27FC236}">
                  <a16:creationId xmlns:a16="http://schemas.microsoft.com/office/drawing/2014/main" id="{C1E066EC-F6F5-455F-9964-803ABB333141}"/>
                </a:ext>
              </a:extLst>
            </p:cNvPr>
            <p:cNvSpPr/>
            <p:nvPr/>
          </p:nvSpPr>
          <p:spPr>
            <a:xfrm>
              <a:off x="6134800"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32" name="Rectangle 5">
              <a:extLst>
                <a:ext uri="{FF2B5EF4-FFF2-40B4-BE49-F238E27FC236}">
                  <a16:creationId xmlns:a16="http://schemas.microsoft.com/office/drawing/2014/main" id="{2EBF6520-89FE-448B-8204-38BCF7FCDFB2}"/>
                </a:ext>
              </a:extLst>
            </p:cNvPr>
            <p:cNvSpPr/>
            <p:nvPr/>
          </p:nvSpPr>
          <p:spPr>
            <a:xfrm>
              <a:off x="6995179"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33" name="Rectangle 5">
              <a:extLst>
                <a:ext uri="{FF2B5EF4-FFF2-40B4-BE49-F238E27FC236}">
                  <a16:creationId xmlns:a16="http://schemas.microsoft.com/office/drawing/2014/main" id="{673E4C65-0B21-41DD-AFFA-24DC980DAFDC}"/>
                </a:ext>
              </a:extLst>
            </p:cNvPr>
            <p:cNvSpPr/>
            <p:nvPr/>
          </p:nvSpPr>
          <p:spPr>
            <a:xfrm>
              <a:off x="7423806" y="5205410"/>
              <a:ext cx="425505"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34" name="Rectangle 5">
              <a:extLst>
                <a:ext uri="{FF2B5EF4-FFF2-40B4-BE49-F238E27FC236}">
                  <a16:creationId xmlns:a16="http://schemas.microsoft.com/office/drawing/2014/main" id="{A26C59DA-9C8C-4579-BE88-2D96C7E6B1D1}"/>
                </a:ext>
              </a:extLst>
            </p:cNvPr>
            <p:cNvSpPr/>
            <p:nvPr/>
          </p:nvSpPr>
          <p:spPr>
            <a:xfrm>
              <a:off x="6569674" y="5205410"/>
              <a:ext cx="428628" cy="5857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grpSp>
      <p:grpSp>
        <p:nvGrpSpPr>
          <p:cNvPr id="35" name="组合 168">
            <a:extLst>
              <a:ext uri="{FF2B5EF4-FFF2-40B4-BE49-F238E27FC236}">
                <a16:creationId xmlns:a16="http://schemas.microsoft.com/office/drawing/2014/main" id="{CDD452F5-3E05-4DE9-BD2C-B790C5C86A0C}"/>
              </a:ext>
            </a:extLst>
          </p:cNvPr>
          <p:cNvGrpSpPr/>
          <p:nvPr/>
        </p:nvGrpSpPr>
        <p:grpSpPr>
          <a:xfrm>
            <a:off x="5858292" y="3440942"/>
            <a:ext cx="949826" cy="246540"/>
            <a:chOff x="5706172" y="2033710"/>
            <a:chExt cx="2146263" cy="557090"/>
          </a:xfrm>
        </p:grpSpPr>
        <p:grpSp>
          <p:nvGrpSpPr>
            <p:cNvPr id="36" name="组合 161">
              <a:extLst>
                <a:ext uri="{FF2B5EF4-FFF2-40B4-BE49-F238E27FC236}">
                  <a16:creationId xmlns:a16="http://schemas.microsoft.com/office/drawing/2014/main" id="{0972B7B0-D886-4D59-97E5-66777ED9A9A1}"/>
                </a:ext>
              </a:extLst>
            </p:cNvPr>
            <p:cNvGrpSpPr/>
            <p:nvPr/>
          </p:nvGrpSpPr>
          <p:grpSpPr>
            <a:xfrm>
              <a:off x="5706172" y="2033710"/>
              <a:ext cx="2146263" cy="557090"/>
              <a:chOff x="5706172" y="2033710"/>
              <a:chExt cx="2146263" cy="557090"/>
            </a:xfrm>
          </p:grpSpPr>
          <p:sp>
            <p:nvSpPr>
              <p:cNvPr id="38" name="Rectangle 5">
                <a:extLst>
                  <a:ext uri="{FF2B5EF4-FFF2-40B4-BE49-F238E27FC236}">
                    <a16:creationId xmlns:a16="http://schemas.microsoft.com/office/drawing/2014/main" id="{342B5C42-A6E6-40D3-A814-877A5FBB7DE4}"/>
                  </a:ext>
                </a:extLst>
              </p:cNvPr>
              <p:cNvSpPr/>
              <p:nvPr/>
            </p:nvSpPr>
            <p:spPr>
              <a:xfrm>
                <a:off x="5706172"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39" name="Rectangle 5">
                <a:extLst>
                  <a:ext uri="{FF2B5EF4-FFF2-40B4-BE49-F238E27FC236}">
                    <a16:creationId xmlns:a16="http://schemas.microsoft.com/office/drawing/2014/main" id="{8E45CDDF-9B50-4DDB-95C7-4E07A844D337}"/>
                  </a:ext>
                </a:extLst>
              </p:cNvPr>
              <p:cNvSpPr/>
              <p:nvPr/>
            </p:nvSpPr>
            <p:spPr>
              <a:xfrm>
                <a:off x="6566551"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40" name="Rectangle 5">
                <a:extLst>
                  <a:ext uri="{FF2B5EF4-FFF2-40B4-BE49-F238E27FC236}">
                    <a16:creationId xmlns:a16="http://schemas.microsoft.com/office/drawing/2014/main" id="{CE472DC7-5EEC-4FA3-84A2-9DB935C524C0}"/>
                  </a:ext>
                </a:extLst>
              </p:cNvPr>
              <p:cNvSpPr/>
              <p:nvPr/>
            </p:nvSpPr>
            <p:spPr>
              <a:xfrm>
                <a:off x="6995179"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41" name="Rectangle 5">
                <a:extLst>
                  <a:ext uri="{FF2B5EF4-FFF2-40B4-BE49-F238E27FC236}">
                    <a16:creationId xmlns:a16="http://schemas.microsoft.com/office/drawing/2014/main" id="{1A3BABAC-9B18-47B8-9178-E849CDD0464D}"/>
                  </a:ext>
                </a:extLst>
              </p:cNvPr>
              <p:cNvSpPr/>
              <p:nvPr/>
            </p:nvSpPr>
            <p:spPr>
              <a:xfrm>
                <a:off x="7423807"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grpSp>
        <p:sp>
          <p:nvSpPr>
            <p:cNvPr id="37" name="Rectangle 5">
              <a:extLst>
                <a:ext uri="{FF2B5EF4-FFF2-40B4-BE49-F238E27FC236}">
                  <a16:creationId xmlns:a16="http://schemas.microsoft.com/office/drawing/2014/main" id="{3528B735-9634-487D-98E7-CE6A954C5039}"/>
                </a:ext>
              </a:extLst>
            </p:cNvPr>
            <p:cNvSpPr/>
            <p:nvPr/>
          </p:nvSpPr>
          <p:spPr>
            <a:xfrm>
              <a:off x="6134800" y="2033710"/>
              <a:ext cx="428628" cy="5570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grpSp>
      <p:sp>
        <p:nvSpPr>
          <p:cNvPr id="42" name="Rectangle 5">
            <a:extLst>
              <a:ext uri="{FF2B5EF4-FFF2-40B4-BE49-F238E27FC236}">
                <a16:creationId xmlns:a16="http://schemas.microsoft.com/office/drawing/2014/main" id="{39C3AB24-3E2E-4182-8738-795767473763}"/>
              </a:ext>
            </a:extLst>
          </p:cNvPr>
          <p:cNvSpPr/>
          <p:nvPr/>
        </p:nvSpPr>
        <p:spPr>
          <a:xfrm>
            <a:off x="6047982" y="3440942"/>
            <a:ext cx="189689" cy="246540"/>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43" name="Rectangle 5">
            <a:extLst>
              <a:ext uri="{FF2B5EF4-FFF2-40B4-BE49-F238E27FC236}">
                <a16:creationId xmlns:a16="http://schemas.microsoft.com/office/drawing/2014/main" id="{FA0D2DF4-2CDE-45B8-8FAD-BA2C5A483753}"/>
              </a:ext>
            </a:extLst>
          </p:cNvPr>
          <p:cNvSpPr/>
          <p:nvPr/>
        </p:nvSpPr>
        <p:spPr>
          <a:xfrm>
            <a:off x="6428742" y="3687483"/>
            <a:ext cx="189689" cy="255690"/>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44" name="Rectangle 5">
            <a:extLst>
              <a:ext uri="{FF2B5EF4-FFF2-40B4-BE49-F238E27FC236}">
                <a16:creationId xmlns:a16="http://schemas.microsoft.com/office/drawing/2014/main" id="{73D40559-1470-4C0C-8E6C-7B66E471E288}"/>
              </a:ext>
            </a:extLst>
          </p:cNvPr>
          <p:cNvSpPr/>
          <p:nvPr/>
        </p:nvSpPr>
        <p:spPr>
          <a:xfrm>
            <a:off x="6046600" y="3947869"/>
            <a:ext cx="192453" cy="249813"/>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45" name="Rectangle 5">
            <a:extLst>
              <a:ext uri="{FF2B5EF4-FFF2-40B4-BE49-F238E27FC236}">
                <a16:creationId xmlns:a16="http://schemas.microsoft.com/office/drawing/2014/main" id="{19B25925-AC40-405B-8ACF-0BD8E3750A43}"/>
              </a:ext>
            </a:extLst>
          </p:cNvPr>
          <p:cNvSpPr/>
          <p:nvPr/>
        </p:nvSpPr>
        <p:spPr>
          <a:xfrm>
            <a:off x="6236289" y="4193165"/>
            <a:ext cx="193835" cy="25924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cxnSp>
        <p:nvCxnSpPr>
          <p:cNvPr id="46" name="直接箭头连接符 138">
            <a:extLst>
              <a:ext uri="{FF2B5EF4-FFF2-40B4-BE49-F238E27FC236}">
                <a16:creationId xmlns:a16="http://schemas.microsoft.com/office/drawing/2014/main" id="{E06AF59F-4F02-4DCC-9B63-A2A6FBFC5CC3}"/>
              </a:ext>
            </a:extLst>
          </p:cNvPr>
          <p:cNvCxnSpPr>
            <a:stCxn id="50" idx="1"/>
            <a:endCxn id="42" idx="3"/>
          </p:cNvCxnSpPr>
          <p:nvPr/>
        </p:nvCxnSpPr>
        <p:spPr bwMode="auto">
          <a:xfrm flipV="1">
            <a:off x="5747674" y="3564213"/>
            <a:ext cx="489996" cy="427217"/>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cxnSp>
        <p:nvCxnSpPr>
          <p:cNvPr id="47" name="直接箭头连接符 144">
            <a:extLst>
              <a:ext uri="{FF2B5EF4-FFF2-40B4-BE49-F238E27FC236}">
                <a16:creationId xmlns:a16="http://schemas.microsoft.com/office/drawing/2014/main" id="{B6667081-1ACF-4F6A-88C7-CDF28F2A5244}"/>
              </a:ext>
            </a:extLst>
          </p:cNvPr>
          <p:cNvCxnSpPr>
            <a:stCxn id="50" idx="1"/>
            <a:endCxn id="43" idx="3"/>
          </p:cNvCxnSpPr>
          <p:nvPr/>
        </p:nvCxnSpPr>
        <p:spPr bwMode="auto">
          <a:xfrm flipV="1">
            <a:off x="5747675" y="3815329"/>
            <a:ext cx="870755" cy="176101"/>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cxnSp>
        <p:nvCxnSpPr>
          <p:cNvPr id="48" name="直接箭头连接符 145">
            <a:extLst>
              <a:ext uri="{FF2B5EF4-FFF2-40B4-BE49-F238E27FC236}">
                <a16:creationId xmlns:a16="http://schemas.microsoft.com/office/drawing/2014/main" id="{F4E68D92-FCDC-471A-9FB9-54B61B29C8BC}"/>
              </a:ext>
            </a:extLst>
          </p:cNvPr>
          <p:cNvCxnSpPr>
            <a:stCxn id="50" idx="1"/>
            <a:endCxn id="45" idx="3"/>
          </p:cNvCxnSpPr>
          <p:nvPr/>
        </p:nvCxnSpPr>
        <p:spPr bwMode="auto">
          <a:xfrm>
            <a:off x="5747675" y="3991430"/>
            <a:ext cx="682449" cy="331357"/>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cxnSp>
        <p:nvCxnSpPr>
          <p:cNvPr id="49" name="直接箭头连接符 146">
            <a:extLst>
              <a:ext uri="{FF2B5EF4-FFF2-40B4-BE49-F238E27FC236}">
                <a16:creationId xmlns:a16="http://schemas.microsoft.com/office/drawing/2014/main" id="{E7F1A02F-377C-4523-BD3A-F1C3771EEBF6}"/>
              </a:ext>
            </a:extLst>
          </p:cNvPr>
          <p:cNvCxnSpPr>
            <a:stCxn id="50" idx="1"/>
            <a:endCxn id="44" idx="3"/>
          </p:cNvCxnSpPr>
          <p:nvPr/>
        </p:nvCxnSpPr>
        <p:spPr bwMode="auto">
          <a:xfrm>
            <a:off x="5747674" y="3991430"/>
            <a:ext cx="491378" cy="81345"/>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sp>
        <p:nvSpPr>
          <p:cNvPr id="50" name="Rectangle 49">
            <a:extLst>
              <a:ext uri="{FF2B5EF4-FFF2-40B4-BE49-F238E27FC236}">
                <a16:creationId xmlns:a16="http://schemas.microsoft.com/office/drawing/2014/main" id="{B326FC80-F0ED-4DF5-ABD4-0A49952D8FBC}"/>
              </a:ext>
            </a:extLst>
          </p:cNvPr>
          <p:cNvSpPr/>
          <p:nvPr/>
        </p:nvSpPr>
        <p:spPr bwMode="auto">
          <a:xfrm flipH="1">
            <a:off x="5615161" y="3928484"/>
            <a:ext cx="132514" cy="125889"/>
          </a:xfrm>
          <a:prstGeom prst="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68580" tIns="34290" rIns="68580" bIns="3429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chemeClr val="tx1"/>
              </a:solidFill>
              <a:latin typeface="Arial" charset="0"/>
            </a:endParaRPr>
          </a:p>
        </p:txBody>
      </p:sp>
      <p:sp>
        <p:nvSpPr>
          <p:cNvPr id="51" name="Left Brace 50">
            <a:extLst>
              <a:ext uri="{FF2B5EF4-FFF2-40B4-BE49-F238E27FC236}">
                <a16:creationId xmlns:a16="http://schemas.microsoft.com/office/drawing/2014/main" id="{89B90E30-77EC-4DA9-A958-6D6343413E65}"/>
              </a:ext>
            </a:extLst>
          </p:cNvPr>
          <p:cNvSpPr/>
          <p:nvPr/>
        </p:nvSpPr>
        <p:spPr bwMode="auto">
          <a:xfrm>
            <a:off x="5379980" y="3529745"/>
            <a:ext cx="246377" cy="922661"/>
          </a:xfrm>
          <a:prstGeom prst="leftBrace">
            <a:avLst>
              <a:gd name="adj1" fmla="val 50641"/>
              <a:gd name="adj2" fmla="val 50000"/>
            </a:avLst>
          </a:prstGeom>
          <a:ln w="50800">
            <a:solidFill>
              <a:schemeClr val="tx1"/>
            </a:solidFill>
            <a:headEnd type="none" w="med" len="med"/>
            <a:tailEnd type="none" w="med" len="med"/>
          </a:ln>
          <a:extLst/>
        </p:spPr>
        <p:style>
          <a:lnRef idx="2">
            <a:schemeClr val="accent2"/>
          </a:lnRef>
          <a:fillRef idx="0">
            <a:schemeClr val="accent2"/>
          </a:fillRef>
          <a:effectRef idx="1">
            <a:schemeClr val="accent2"/>
          </a:effectRef>
          <a:fontRef idx="minor">
            <a:schemeClr val="tx1"/>
          </a:fontRef>
        </p:style>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sz="1600">
              <a:latin typeface="Arial" charset="0"/>
            </a:endParaRPr>
          </a:p>
        </p:txBody>
      </p:sp>
      <p:sp>
        <p:nvSpPr>
          <p:cNvPr id="52" name="TextBox 51">
            <a:extLst>
              <a:ext uri="{FF2B5EF4-FFF2-40B4-BE49-F238E27FC236}">
                <a16:creationId xmlns:a16="http://schemas.microsoft.com/office/drawing/2014/main" id="{D90AB1FC-62DD-4E6D-A4F4-5F8D720AB23C}"/>
              </a:ext>
            </a:extLst>
          </p:cNvPr>
          <p:cNvSpPr txBox="1"/>
          <p:nvPr/>
        </p:nvSpPr>
        <p:spPr>
          <a:xfrm>
            <a:off x="5319360" y="4436910"/>
            <a:ext cx="2099091" cy="338554"/>
          </a:xfrm>
          <a:prstGeom prst="rect">
            <a:avLst/>
          </a:prstGeom>
          <a:noFill/>
        </p:spPr>
        <p:txBody>
          <a:bodyPr wrap="square" rtlCol="0">
            <a:spAutoFit/>
          </a:bodyPr>
          <a:lstStyle/>
          <a:p>
            <a:pPr algn="ctr"/>
            <a:r>
              <a:rPr lang="en-US" altLang="zh-CN" sz="1600" dirty="0"/>
              <a:t>Data structure</a:t>
            </a:r>
            <a:endParaRPr lang="zh-CN" altLang="en-US" sz="1600" dirty="0"/>
          </a:p>
        </p:txBody>
      </p:sp>
      <p:sp>
        <p:nvSpPr>
          <p:cNvPr id="53" name="Rectangle 5">
            <a:extLst>
              <a:ext uri="{FF2B5EF4-FFF2-40B4-BE49-F238E27FC236}">
                <a16:creationId xmlns:a16="http://schemas.microsoft.com/office/drawing/2014/main" id="{7AE84CA5-3B7C-4B99-B27A-78C296372B30}"/>
              </a:ext>
            </a:extLst>
          </p:cNvPr>
          <p:cNvSpPr/>
          <p:nvPr/>
        </p:nvSpPr>
        <p:spPr>
          <a:xfrm>
            <a:off x="4798029" y="3876967"/>
            <a:ext cx="257579" cy="259241"/>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54" name="Rectangle 5">
            <a:extLst>
              <a:ext uri="{FF2B5EF4-FFF2-40B4-BE49-F238E27FC236}">
                <a16:creationId xmlns:a16="http://schemas.microsoft.com/office/drawing/2014/main" id="{E622B5E7-C13C-4ECC-A399-8667782220CA}"/>
              </a:ext>
            </a:extLst>
          </p:cNvPr>
          <p:cNvSpPr/>
          <p:nvPr/>
        </p:nvSpPr>
        <p:spPr>
          <a:xfrm>
            <a:off x="4551050" y="2733177"/>
            <a:ext cx="257579" cy="25924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55" name="Rectangle 5">
            <a:extLst>
              <a:ext uri="{FF2B5EF4-FFF2-40B4-BE49-F238E27FC236}">
                <a16:creationId xmlns:a16="http://schemas.microsoft.com/office/drawing/2014/main" id="{E3F9CDD3-9773-44AC-85F5-3BB87301846B}"/>
              </a:ext>
            </a:extLst>
          </p:cNvPr>
          <p:cNvSpPr/>
          <p:nvPr/>
        </p:nvSpPr>
        <p:spPr>
          <a:xfrm>
            <a:off x="4294509" y="2733178"/>
            <a:ext cx="257579" cy="25924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56" name="Rectangle 5">
            <a:extLst>
              <a:ext uri="{FF2B5EF4-FFF2-40B4-BE49-F238E27FC236}">
                <a16:creationId xmlns:a16="http://schemas.microsoft.com/office/drawing/2014/main" id="{D87594E3-A986-4477-A634-6C669F7B70B1}"/>
              </a:ext>
            </a:extLst>
          </p:cNvPr>
          <p:cNvSpPr/>
          <p:nvPr/>
        </p:nvSpPr>
        <p:spPr>
          <a:xfrm>
            <a:off x="5318268" y="2733659"/>
            <a:ext cx="257579" cy="25924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57" name="Rectangle 5">
            <a:extLst>
              <a:ext uri="{FF2B5EF4-FFF2-40B4-BE49-F238E27FC236}">
                <a16:creationId xmlns:a16="http://schemas.microsoft.com/office/drawing/2014/main" id="{D713407B-8AEE-4478-B029-0CEA9AF0A1FC}"/>
              </a:ext>
            </a:extLst>
          </p:cNvPr>
          <p:cNvSpPr/>
          <p:nvPr/>
        </p:nvSpPr>
        <p:spPr>
          <a:xfrm>
            <a:off x="5061727" y="2733660"/>
            <a:ext cx="257579" cy="25924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58" name="Rectangle 5">
            <a:extLst>
              <a:ext uri="{FF2B5EF4-FFF2-40B4-BE49-F238E27FC236}">
                <a16:creationId xmlns:a16="http://schemas.microsoft.com/office/drawing/2014/main" id="{9B539137-5D61-4717-8FDC-35C5D960945A}"/>
              </a:ext>
            </a:extLst>
          </p:cNvPr>
          <p:cNvSpPr/>
          <p:nvPr/>
        </p:nvSpPr>
        <p:spPr>
          <a:xfrm>
            <a:off x="4808628" y="2735880"/>
            <a:ext cx="257579" cy="25557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59" name="右箭头 9">
            <a:extLst>
              <a:ext uri="{FF2B5EF4-FFF2-40B4-BE49-F238E27FC236}">
                <a16:creationId xmlns:a16="http://schemas.microsoft.com/office/drawing/2014/main" id="{77183BE6-20BA-4C9D-A049-B2DA94CC7351}"/>
              </a:ext>
            </a:extLst>
          </p:cNvPr>
          <p:cNvSpPr/>
          <p:nvPr/>
        </p:nvSpPr>
        <p:spPr bwMode="auto">
          <a:xfrm rot="5400000">
            <a:off x="4520970" y="3297295"/>
            <a:ext cx="816092" cy="219972"/>
          </a:xfrm>
          <a:prstGeom prst="rightArrow">
            <a:avLst/>
          </a:prstGeom>
          <a:ln>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zh-CN" altLang="en-US" sz="1600" dirty="0">
              <a:solidFill>
                <a:schemeClr val="tx1"/>
              </a:solidFill>
              <a:latin typeface="Arial" charset="0"/>
            </a:endParaRPr>
          </a:p>
        </p:txBody>
      </p:sp>
      <p:sp>
        <p:nvSpPr>
          <p:cNvPr id="61" name="Content Placeholder 2">
            <a:extLst>
              <a:ext uri="{FF2B5EF4-FFF2-40B4-BE49-F238E27FC236}">
                <a16:creationId xmlns:a16="http://schemas.microsoft.com/office/drawing/2014/main" id="{6857963B-9A1C-424E-81C4-F2F651BEB2A7}"/>
              </a:ext>
            </a:extLst>
          </p:cNvPr>
          <p:cNvSpPr txBox="1">
            <a:spLocks/>
          </p:cNvSpPr>
          <p:nvPr/>
        </p:nvSpPr>
        <p:spPr bwMode="auto">
          <a:xfrm>
            <a:off x="609600" y="5540467"/>
            <a:ext cx="10972800" cy="986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altLang="zh-CN" kern="0" dirty="0"/>
              <a:t>Subspace reflects mathematical properties</a:t>
            </a:r>
          </a:p>
          <a:p>
            <a:pPr lvl="1"/>
            <a:r>
              <a:rPr lang="en-US" altLang="zh-CN" kern="0" dirty="0"/>
              <a:t>Strong theoretical error bounds when querying for statistics</a:t>
            </a:r>
            <a:r>
              <a:rPr lang="en-US" kern="0" dirty="0"/>
              <a:t> </a:t>
            </a:r>
          </a:p>
        </p:txBody>
      </p:sp>
    </p:spTree>
    <p:extLst>
      <p:ext uri="{BB962C8B-B14F-4D97-AF65-F5344CB8AC3E}">
        <p14:creationId xmlns:p14="http://schemas.microsoft.com/office/powerpoint/2010/main" val="2030121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53"/>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61">
                                            <p:txEl>
                                              <p:pRg st="0" end="0"/>
                                            </p:txEl>
                                          </p:spTgt>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animBg="1"/>
      <p:bldP spid="10" grpId="0" animBg="1"/>
      <p:bldP spid="11" grpId="0" animBg="1"/>
      <p:bldP spid="13" grpId="0"/>
      <p:bldP spid="14" grpId="0"/>
      <p:bldP spid="15" grpId="0" animBg="1"/>
      <p:bldP spid="16" grpId="0"/>
      <p:bldP spid="42" grpId="0" animBg="1"/>
      <p:bldP spid="43" grpId="0" animBg="1"/>
      <p:bldP spid="44" grpId="0" animBg="1"/>
      <p:bldP spid="45" grpId="0" animBg="1"/>
      <p:bldP spid="50" grpId="0" animBg="1"/>
      <p:bldP spid="51" grpId="0" animBg="1"/>
      <p:bldP spid="52" grpId="0"/>
      <p:bldP spid="53" grpId="0" animBg="1"/>
      <p:bldP spid="54" grpId="0" animBg="1"/>
      <p:bldP spid="55" grpId="0" animBg="1"/>
      <p:bldP spid="56" grpId="0" animBg="1"/>
      <p:bldP spid="57" grpId="0" animBg="1"/>
      <p:bldP spid="58" grpId="0" animBg="1"/>
      <p:bldP spid="5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7594B-F363-424C-8B42-AE93D398421F}"/>
              </a:ext>
            </a:extLst>
          </p:cNvPr>
          <p:cNvSpPr>
            <a:spLocks noGrp="1"/>
          </p:cNvSpPr>
          <p:nvPr>
            <p:ph type="title"/>
          </p:nvPr>
        </p:nvSpPr>
        <p:spPr/>
        <p:txBody>
          <a:bodyPr/>
          <a:lstStyle/>
          <a:p>
            <a:r>
              <a:rPr lang="en-US" dirty="0"/>
              <a:t>Example: Count-Min Sketch</a:t>
            </a:r>
          </a:p>
        </p:txBody>
      </p:sp>
      <p:sp>
        <p:nvSpPr>
          <p:cNvPr id="3" name="Content Placeholder 2">
            <a:extLst>
              <a:ext uri="{FF2B5EF4-FFF2-40B4-BE49-F238E27FC236}">
                <a16:creationId xmlns:a16="http://schemas.microsoft.com/office/drawing/2014/main" id="{42B21986-A869-4436-8FE0-34304D3A67A3}"/>
              </a:ext>
            </a:extLst>
          </p:cNvPr>
          <p:cNvSpPr>
            <a:spLocks noGrp="1"/>
          </p:cNvSpPr>
          <p:nvPr>
            <p:ph idx="1"/>
          </p:nvPr>
        </p:nvSpPr>
        <p:spPr>
          <a:xfrm>
            <a:off x="609600" y="1600202"/>
            <a:ext cx="10972800" cy="497700"/>
          </a:xfrm>
        </p:spPr>
        <p:txBody>
          <a:bodyPr/>
          <a:lstStyle/>
          <a:p>
            <a:r>
              <a:rPr lang="en-US" dirty="0"/>
              <a:t>Count flow packets</a:t>
            </a:r>
          </a:p>
        </p:txBody>
      </p:sp>
      <p:sp>
        <p:nvSpPr>
          <p:cNvPr id="4" name="Slide Number Placeholder 3">
            <a:extLst>
              <a:ext uri="{FF2B5EF4-FFF2-40B4-BE49-F238E27FC236}">
                <a16:creationId xmlns:a16="http://schemas.microsoft.com/office/drawing/2014/main" id="{9D5B1B01-9206-4748-ABB6-88335D8CB854}"/>
              </a:ext>
            </a:extLst>
          </p:cNvPr>
          <p:cNvSpPr>
            <a:spLocks noGrp="1"/>
          </p:cNvSpPr>
          <p:nvPr>
            <p:ph type="sldNum" sz="quarter" idx="11"/>
          </p:nvPr>
        </p:nvSpPr>
        <p:spPr/>
        <p:txBody>
          <a:bodyPr/>
          <a:lstStyle/>
          <a:p>
            <a:pPr>
              <a:defRPr/>
            </a:pPr>
            <a:fld id="{3FFE790D-BCFB-4008-9260-CA63AEE325FD}" type="slidenum">
              <a:rPr lang="en-US" smtClean="0"/>
              <a:pPr>
                <a:defRPr/>
              </a:pPr>
              <a:t>4</a:t>
            </a:fld>
            <a:endParaRPr lang="en-US" dirty="0"/>
          </a:p>
        </p:txBody>
      </p:sp>
      <p:grpSp>
        <p:nvGrpSpPr>
          <p:cNvPr id="5" name="组合 162">
            <a:extLst>
              <a:ext uri="{FF2B5EF4-FFF2-40B4-BE49-F238E27FC236}">
                <a16:creationId xmlns:a16="http://schemas.microsoft.com/office/drawing/2014/main" id="{0F5F88E9-2A31-4722-8990-F8AFBAFD9D86}"/>
              </a:ext>
            </a:extLst>
          </p:cNvPr>
          <p:cNvGrpSpPr/>
          <p:nvPr/>
        </p:nvGrpSpPr>
        <p:grpSpPr>
          <a:xfrm>
            <a:off x="1732664" y="3001935"/>
            <a:ext cx="2165680" cy="583721"/>
            <a:chOff x="5706172" y="3071810"/>
            <a:chExt cx="2146286" cy="578492"/>
          </a:xfrm>
        </p:grpSpPr>
        <p:sp>
          <p:nvSpPr>
            <p:cNvPr id="6" name="Rectangle 5">
              <a:extLst>
                <a:ext uri="{FF2B5EF4-FFF2-40B4-BE49-F238E27FC236}">
                  <a16:creationId xmlns:a16="http://schemas.microsoft.com/office/drawing/2014/main" id="{5D9C7E1B-6329-40BF-A5A5-6FA05CD3D766}"/>
                </a:ext>
              </a:extLst>
            </p:cNvPr>
            <p:cNvSpPr/>
            <p:nvPr/>
          </p:nvSpPr>
          <p:spPr>
            <a:xfrm>
              <a:off x="5706172"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7" name="Rectangle 5">
              <a:extLst>
                <a:ext uri="{FF2B5EF4-FFF2-40B4-BE49-F238E27FC236}">
                  <a16:creationId xmlns:a16="http://schemas.microsoft.com/office/drawing/2014/main" id="{E49EDAF7-D413-49CA-A677-FEC5BE382C94}"/>
                </a:ext>
              </a:extLst>
            </p:cNvPr>
            <p:cNvSpPr/>
            <p:nvPr/>
          </p:nvSpPr>
          <p:spPr>
            <a:xfrm>
              <a:off x="6134800"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8" name="Rectangle 5">
              <a:extLst>
                <a:ext uri="{FF2B5EF4-FFF2-40B4-BE49-F238E27FC236}">
                  <a16:creationId xmlns:a16="http://schemas.microsoft.com/office/drawing/2014/main" id="{FF153049-884A-4611-B268-F7A92369B2C9}"/>
                </a:ext>
              </a:extLst>
            </p:cNvPr>
            <p:cNvSpPr/>
            <p:nvPr/>
          </p:nvSpPr>
          <p:spPr>
            <a:xfrm>
              <a:off x="6566551"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9" name="Rectangle 5">
              <a:extLst>
                <a:ext uri="{FF2B5EF4-FFF2-40B4-BE49-F238E27FC236}">
                  <a16:creationId xmlns:a16="http://schemas.microsoft.com/office/drawing/2014/main" id="{FED47F4D-BDCC-41FA-A835-55EAAC52E96F}"/>
                </a:ext>
              </a:extLst>
            </p:cNvPr>
            <p:cNvSpPr/>
            <p:nvPr/>
          </p:nvSpPr>
          <p:spPr>
            <a:xfrm>
              <a:off x="7420661" y="3072536"/>
              <a:ext cx="431797"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0" name="Rectangle 5">
              <a:extLst>
                <a:ext uri="{FF2B5EF4-FFF2-40B4-BE49-F238E27FC236}">
                  <a16:creationId xmlns:a16="http://schemas.microsoft.com/office/drawing/2014/main" id="{ABA9A9CF-5B79-4AEF-AAB8-DACBC23A6B05}"/>
                </a:ext>
              </a:extLst>
            </p:cNvPr>
            <p:cNvSpPr/>
            <p:nvPr/>
          </p:nvSpPr>
          <p:spPr>
            <a:xfrm>
              <a:off x="6998302" y="3071810"/>
              <a:ext cx="428628" cy="57776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grpSp>
        <p:nvGrpSpPr>
          <p:cNvPr id="11" name="组合 163">
            <a:extLst>
              <a:ext uri="{FF2B5EF4-FFF2-40B4-BE49-F238E27FC236}">
                <a16:creationId xmlns:a16="http://schemas.microsoft.com/office/drawing/2014/main" id="{EFC1E84D-D29A-40B1-B57A-9ABA7498E69F}"/>
              </a:ext>
            </a:extLst>
          </p:cNvPr>
          <p:cNvGrpSpPr/>
          <p:nvPr/>
        </p:nvGrpSpPr>
        <p:grpSpPr>
          <a:xfrm>
            <a:off x="1732667" y="3586008"/>
            <a:ext cx="2162507" cy="569588"/>
            <a:chOff x="5709295" y="4138610"/>
            <a:chExt cx="2143139" cy="564486"/>
          </a:xfrm>
        </p:grpSpPr>
        <p:sp>
          <p:nvSpPr>
            <p:cNvPr id="12" name="Rectangle 5">
              <a:extLst>
                <a:ext uri="{FF2B5EF4-FFF2-40B4-BE49-F238E27FC236}">
                  <a16:creationId xmlns:a16="http://schemas.microsoft.com/office/drawing/2014/main" id="{85882306-2650-4140-BF89-CABCF86153AE}"/>
                </a:ext>
              </a:extLst>
            </p:cNvPr>
            <p:cNvSpPr/>
            <p:nvPr/>
          </p:nvSpPr>
          <p:spPr>
            <a:xfrm>
              <a:off x="5709295"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3" name="Rectangle 5">
              <a:extLst>
                <a:ext uri="{FF2B5EF4-FFF2-40B4-BE49-F238E27FC236}">
                  <a16:creationId xmlns:a16="http://schemas.microsoft.com/office/drawing/2014/main" id="{9AFE90E0-985E-43DF-B267-731D2DF52B2B}"/>
                </a:ext>
              </a:extLst>
            </p:cNvPr>
            <p:cNvSpPr/>
            <p:nvPr/>
          </p:nvSpPr>
          <p:spPr>
            <a:xfrm>
              <a:off x="6569674"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4" name="Rectangle 5">
              <a:extLst>
                <a:ext uri="{FF2B5EF4-FFF2-40B4-BE49-F238E27FC236}">
                  <a16:creationId xmlns:a16="http://schemas.microsoft.com/office/drawing/2014/main" id="{207C3362-749D-49F9-97EC-DCE76E7D1D29}"/>
                </a:ext>
              </a:extLst>
            </p:cNvPr>
            <p:cNvSpPr/>
            <p:nvPr/>
          </p:nvSpPr>
          <p:spPr>
            <a:xfrm>
              <a:off x="6998302"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5" name="Rectangle 5">
              <a:extLst>
                <a:ext uri="{FF2B5EF4-FFF2-40B4-BE49-F238E27FC236}">
                  <a16:creationId xmlns:a16="http://schemas.microsoft.com/office/drawing/2014/main" id="{04AEA15F-DDFE-4C21-A5CE-F2B480835917}"/>
                </a:ext>
              </a:extLst>
            </p:cNvPr>
            <p:cNvSpPr/>
            <p:nvPr/>
          </p:nvSpPr>
          <p:spPr>
            <a:xfrm>
              <a:off x="7426929" y="4138610"/>
              <a:ext cx="425505"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6" name="Rectangle 5">
              <a:extLst>
                <a:ext uri="{FF2B5EF4-FFF2-40B4-BE49-F238E27FC236}">
                  <a16:creationId xmlns:a16="http://schemas.microsoft.com/office/drawing/2014/main" id="{5F8C7D86-EA69-4547-964E-41D13572D04B}"/>
                </a:ext>
              </a:extLst>
            </p:cNvPr>
            <p:cNvSpPr/>
            <p:nvPr/>
          </p:nvSpPr>
          <p:spPr>
            <a:xfrm>
              <a:off x="6134800" y="4138610"/>
              <a:ext cx="428628" cy="56448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grpSp>
        <p:nvGrpSpPr>
          <p:cNvPr id="17" name="组合 164">
            <a:extLst>
              <a:ext uri="{FF2B5EF4-FFF2-40B4-BE49-F238E27FC236}">
                <a16:creationId xmlns:a16="http://schemas.microsoft.com/office/drawing/2014/main" id="{494FA15F-2000-43D5-BAEC-2F7F3F64E00F}"/>
              </a:ext>
            </a:extLst>
          </p:cNvPr>
          <p:cNvGrpSpPr/>
          <p:nvPr/>
        </p:nvGrpSpPr>
        <p:grpSpPr>
          <a:xfrm>
            <a:off x="1732667" y="4154902"/>
            <a:ext cx="2162507" cy="591085"/>
            <a:chOff x="5706172" y="5205410"/>
            <a:chExt cx="2143139" cy="585791"/>
          </a:xfrm>
        </p:grpSpPr>
        <p:sp>
          <p:nvSpPr>
            <p:cNvPr id="18" name="Rectangle 5">
              <a:extLst>
                <a:ext uri="{FF2B5EF4-FFF2-40B4-BE49-F238E27FC236}">
                  <a16:creationId xmlns:a16="http://schemas.microsoft.com/office/drawing/2014/main" id="{15DEA087-6F4B-41B1-923E-47575EF3D65B}"/>
                </a:ext>
              </a:extLst>
            </p:cNvPr>
            <p:cNvSpPr/>
            <p:nvPr/>
          </p:nvSpPr>
          <p:spPr>
            <a:xfrm>
              <a:off x="5706172"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9" name="Rectangle 5">
              <a:extLst>
                <a:ext uri="{FF2B5EF4-FFF2-40B4-BE49-F238E27FC236}">
                  <a16:creationId xmlns:a16="http://schemas.microsoft.com/office/drawing/2014/main" id="{6DDFA5FD-6803-4322-9BDB-97A1F17FCD24}"/>
                </a:ext>
              </a:extLst>
            </p:cNvPr>
            <p:cNvSpPr/>
            <p:nvPr/>
          </p:nvSpPr>
          <p:spPr>
            <a:xfrm>
              <a:off x="6134800"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0" name="Rectangle 5">
              <a:extLst>
                <a:ext uri="{FF2B5EF4-FFF2-40B4-BE49-F238E27FC236}">
                  <a16:creationId xmlns:a16="http://schemas.microsoft.com/office/drawing/2014/main" id="{DA2DCF6F-D432-42F6-8A74-40C6A9CC5A92}"/>
                </a:ext>
              </a:extLst>
            </p:cNvPr>
            <p:cNvSpPr/>
            <p:nvPr/>
          </p:nvSpPr>
          <p:spPr>
            <a:xfrm>
              <a:off x="6995179" y="5205410"/>
              <a:ext cx="428628" cy="58579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1" name="Rectangle 5">
              <a:extLst>
                <a:ext uri="{FF2B5EF4-FFF2-40B4-BE49-F238E27FC236}">
                  <a16:creationId xmlns:a16="http://schemas.microsoft.com/office/drawing/2014/main" id="{D8ED1F25-D5DA-4459-A4CA-91CBBE4B564A}"/>
                </a:ext>
              </a:extLst>
            </p:cNvPr>
            <p:cNvSpPr/>
            <p:nvPr/>
          </p:nvSpPr>
          <p:spPr>
            <a:xfrm>
              <a:off x="7423806" y="5205410"/>
              <a:ext cx="425505"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2" name="Rectangle 5">
              <a:extLst>
                <a:ext uri="{FF2B5EF4-FFF2-40B4-BE49-F238E27FC236}">
                  <a16:creationId xmlns:a16="http://schemas.microsoft.com/office/drawing/2014/main" id="{5314FDD5-E939-4E0E-B38C-D212847283EE}"/>
                </a:ext>
              </a:extLst>
            </p:cNvPr>
            <p:cNvSpPr/>
            <p:nvPr/>
          </p:nvSpPr>
          <p:spPr>
            <a:xfrm>
              <a:off x="6569674" y="5205410"/>
              <a:ext cx="428628" cy="5857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grpSp>
        <p:nvGrpSpPr>
          <p:cNvPr id="23" name="组合 168">
            <a:extLst>
              <a:ext uri="{FF2B5EF4-FFF2-40B4-BE49-F238E27FC236}">
                <a16:creationId xmlns:a16="http://schemas.microsoft.com/office/drawing/2014/main" id="{EE57EAEF-1523-41A3-920F-8DD2F2C64709}"/>
              </a:ext>
            </a:extLst>
          </p:cNvPr>
          <p:cNvGrpSpPr/>
          <p:nvPr/>
        </p:nvGrpSpPr>
        <p:grpSpPr>
          <a:xfrm>
            <a:off x="1732666" y="2439802"/>
            <a:ext cx="2165658" cy="562126"/>
            <a:chOff x="5706172" y="2033710"/>
            <a:chExt cx="2146263" cy="557090"/>
          </a:xfrm>
        </p:grpSpPr>
        <p:grpSp>
          <p:nvGrpSpPr>
            <p:cNvPr id="24" name="组合 161">
              <a:extLst>
                <a:ext uri="{FF2B5EF4-FFF2-40B4-BE49-F238E27FC236}">
                  <a16:creationId xmlns:a16="http://schemas.microsoft.com/office/drawing/2014/main" id="{4ABF520E-A9AA-4ACE-B850-6BDFA36BF6C6}"/>
                </a:ext>
              </a:extLst>
            </p:cNvPr>
            <p:cNvGrpSpPr/>
            <p:nvPr/>
          </p:nvGrpSpPr>
          <p:grpSpPr>
            <a:xfrm>
              <a:off x="5706172" y="2033710"/>
              <a:ext cx="2146263" cy="557090"/>
              <a:chOff x="5706172" y="2033710"/>
              <a:chExt cx="2146263" cy="557090"/>
            </a:xfrm>
          </p:grpSpPr>
          <p:sp>
            <p:nvSpPr>
              <p:cNvPr id="26" name="Rectangle 5">
                <a:extLst>
                  <a:ext uri="{FF2B5EF4-FFF2-40B4-BE49-F238E27FC236}">
                    <a16:creationId xmlns:a16="http://schemas.microsoft.com/office/drawing/2014/main" id="{06E71657-3412-4DBE-BC44-D8377ADDEB81}"/>
                  </a:ext>
                </a:extLst>
              </p:cNvPr>
              <p:cNvSpPr/>
              <p:nvPr/>
            </p:nvSpPr>
            <p:spPr>
              <a:xfrm>
                <a:off x="5706172"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7" name="Rectangle 5">
                <a:extLst>
                  <a:ext uri="{FF2B5EF4-FFF2-40B4-BE49-F238E27FC236}">
                    <a16:creationId xmlns:a16="http://schemas.microsoft.com/office/drawing/2014/main" id="{574D229A-A682-43EF-A8D5-353A0E3AB9E7}"/>
                  </a:ext>
                </a:extLst>
              </p:cNvPr>
              <p:cNvSpPr/>
              <p:nvPr/>
            </p:nvSpPr>
            <p:spPr>
              <a:xfrm>
                <a:off x="6566551"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8" name="Rectangle 5">
                <a:extLst>
                  <a:ext uri="{FF2B5EF4-FFF2-40B4-BE49-F238E27FC236}">
                    <a16:creationId xmlns:a16="http://schemas.microsoft.com/office/drawing/2014/main" id="{FC1458E8-76DB-419E-81DE-87789E3FF534}"/>
                  </a:ext>
                </a:extLst>
              </p:cNvPr>
              <p:cNvSpPr/>
              <p:nvPr/>
            </p:nvSpPr>
            <p:spPr>
              <a:xfrm>
                <a:off x="6995179"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29" name="Rectangle 5">
                <a:extLst>
                  <a:ext uri="{FF2B5EF4-FFF2-40B4-BE49-F238E27FC236}">
                    <a16:creationId xmlns:a16="http://schemas.microsoft.com/office/drawing/2014/main" id="{49BC840C-D007-44F4-A172-D165990EB30D}"/>
                  </a:ext>
                </a:extLst>
              </p:cNvPr>
              <p:cNvSpPr/>
              <p:nvPr/>
            </p:nvSpPr>
            <p:spPr>
              <a:xfrm>
                <a:off x="7423807"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sp>
          <p:nvSpPr>
            <p:cNvPr id="25" name="Rectangle 5">
              <a:extLst>
                <a:ext uri="{FF2B5EF4-FFF2-40B4-BE49-F238E27FC236}">
                  <a16:creationId xmlns:a16="http://schemas.microsoft.com/office/drawing/2014/main" id="{2DF4A6F1-D6C8-4F24-939E-FB20630235A1}"/>
                </a:ext>
              </a:extLst>
            </p:cNvPr>
            <p:cNvSpPr/>
            <p:nvPr/>
          </p:nvSpPr>
          <p:spPr>
            <a:xfrm>
              <a:off x="6134800" y="2033710"/>
              <a:ext cx="428628" cy="5570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sp>
        <p:nvSpPr>
          <p:cNvPr id="30" name="Rectangle 5">
            <a:extLst>
              <a:ext uri="{FF2B5EF4-FFF2-40B4-BE49-F238E27FC236}">
                <a16:creationId xmlns:a16="http://schemas.microsoft.com/office/drawing/2014/main" id="{25601666-9CD5-4E0F-9E75-3CBBF6978847}"/>
              </a:ext>
            </a:extLst>
          </p:cNvPr>
          <p:cNvSpPr/>
          <p:nvPr/>
        </p:nvSpPr>
        <p:spPr>
          <a:xfrm>
            <a:off x="2165169" y="2439802"/>
            <a:ext cx="432501" cy="562126"/>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600" dirty="0"/>
              <a:t>+1</a:t>
            </a:r>
            <a:endParaRPr lang="en-US" sz="1600" dirty="0"/>
          </a:p>
        </p:txBody>
      </p:sp>
      <p:sp>
        <p:nvSpPr>
          <p:cNvPr id="31" name="Rectangle 5">
            <a:extLst>
              <a:ext uri="{FF2B5EF4-FFF2-40B4-BE49-F238E27FC236}">
                <a16:creationId xmlns:a16="http://schemas.microsoft.com/office/drawing/2014/main" id="{A798B6C0-88E6-4E06-AF19-C0724E8CFBA6}"/>
              </a:ext>
            </a:extLst>
          </p:cNvPr>
          <p:cNvSpPr/>
          <p:nvPr/>
        </p:nvSpPr>
        <p:spPr>
          <a:xfrm>
            <a:off x="3033323" y="3001929"/>
            <a:ext cx="432501" cy="582987"/>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600" dirty="0"/>
              <a:t>+1</a:t>
            </a:r>
            <a:endParaRPr lang="en-US" sz="1600" dirty="0"/>
          </a:p>
        </p:txBody>
      </p:sp>
      <p:sp>
        <p:nvSpPr>
          <p:cNvPr id="32" name="Rectangle 5">
            <a:extLst>
              <a:ext uri="{FF2B5EF4-FFF2-40B4-BE49-F238E27FC236}">
                <a16:creationId xmlns:a16="http://schemas.microsoft.com/office/drawing/2014/main" id="{C75E6160-ED28-4323-9DB7-9AECC11ACEFE}"/>
              </a:ext>
            </a:extLst>
          </p:cNvPr>
          <p:cNvSpPr/>
          <p:nvPr/>
        </p:nvSpPr>
        <p:spPr>
          <a:xfrm>
            <a:off x="2162016" y="3595619"/>
            <a:ext cx="438804" cy="569588"/>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600" dirty="0"/>
              <a:t>+1</a:t>
            </a:r>
            <a:endParaRPr lang="en-US" sz="1600" dirty="0"/>
          </a:p>
        </p:txBody>
      </p:sp>
      <p:sp>
        <p:nvSpPr>
          <p:cNvPr id="33" name="Rectangle 5">
            <a:extLst>
              <a:ext uri="{FF2B5EF4-FFF2-40B4-BE49-F238E27FC236}">
                <a16:creationId xmlns:a16="http://schemas.microsoft.com/office/drawing/2014/main" id="{E040F40B-C571-4AC2-A49B-1F2E8907B1C4}"/>
              </a:ext>
            </a:extLst>
          </p:cNvPr>
          <p:cNvSpPr/>
          <p:nvPr/>
        </p:nvSpPr>
        <p:spPr>
          <a:xfrm>
            <a:off x="2594517" y="4154911"/>
            <a:ext cx="441955" cy="591085"/>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CN" sz="1600" dirty="0"/>
              <a:t>+1</a:t>
            </a:r>
            <a:endParaRPr lang="en-US" sz="1600" dirty="0"/>
          </a:p>
        </p:txBody>
      </p:sp>
      <p:cxnSp>
        <p:nvCxnSpPr>
          <p:cNvPr id="34" name="直接箭头连接符 138">
            <a:extLst>
              <a:ext uri="{FF2B5EF4-FFF2-40B4-BE49-F238E27FC236}">
                <a16:creationId xmlns:a16="http://schemas.microsoft.com/office/drawing/2014/main" id="{18CB50C3-F4F9-4BF0-A4CD-381BDD057961}"/>
              </a:ext>
            </a:extLst>
          </p:cNvPr>
          <p:cNvCxnSpPr>
            <a:cxnSpLocks/>
            <a:stCxn id="38" idx="1"/>
          </p:cNvCxnSpPr>
          <p:nvPr/>
        </p:nvCxnSpPr>
        <p:spPr bwMode="auto">
          <a:xfrm flipV="1">
            <a:off x="1480451" y="2906529"/>
            <a:ext cx="803537" cy="788413"/>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cxnSp>
        <p:nvCxnSpPr>
          <p:cNvPr id="35" name="直接箭头连接符 144">
            <a:extLst>
              <a:ext uri="{FF2B5EF4-FFF2-40B4-BE49-F238E27FC236}">
                <a16:creationId xmlns:a16="http://schemas.microsoft.com/office/drawing/2014/main" id="{CEFE3429-399A-4F26-9467-F7B73301B1A8}"/>
              </a:ext>
            </a:extLst>
          </p:cNvPr>
          <p:cNvCxnSpPr>
            <a:cxnSpLocks/>
            <a:stCxn id="38" idx="1"/>
          </p:cNvCxnSpPr>
          <p:nvPr/>
        </p:nvCxnSpPr>
        <p:spPr bwMode="auto">
          <a:xfrm flipV="1">
            <a:off x="1480450" y="3442428"/>
            <a:ext cx="1675210" cy="252516"/>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cxnSp>
        <p:nvCxnSpPr>
          <p:cNvPr id="36" name="直接箭头连接符 145">
            <a:extLst>
              <a:ext uri="{FF2B5EF4-FFF2-40B4-BE49-F238E27FC236}">
                <a16:creationId xmlns:a16="http://schemas.microsoft.com/office/drawing/2014/main" id="{AD4561F5-F787-4141-B82D-2E6EC79949A3}"/>
              </a:ext>
            </a:extLst>
          </p:cNvPr>
          <p:cNvCxnSpPr>
            <a:cxnSpLocks/>
            <a:stCxn id="38" idx="1"/>
          </p:cNvCxnSpPr>
          <p:nvPr/>
        </p:nvCxnSpPr>
        <p:spPr bwMode="auto">
          <a:xfrm>
            <a:off x="1480451" y="3694941"/>
            <a:ext cx="1335043" cy="651580"/>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cxnSp>
        <p:nvCxnSpPr>
          <p:cNvPr id="37" name="直接箭头连接符 146">
            <a:extLst>
              <a:ext uri="{FF2B5EF4-FFF2-40B4-BE49-F238E27FC236}">
                <a16:creationId xmlns:a16="http://schemas.microsoft.com/office/drawing/2014/main" id="{66082905-381B-4217-A11D-E8A25F94A3EC}"/>
              </a:ext>
            </a:extLst>
          </p:cNvPr>
          <p:cNvCxnSpPr>
            <a:cxnSpLocks/>
            <a:stCxn id="38" idx="1"/>
          </p:cNvCxnSpPr>
          <p:nvPr/>
        </p:nvCxnSpPr>
        <p:spPr bwMode="auto">
          <a:xfrm>
            <a:off x="1480451" y="3694942"/>
            <a:ext cx="803537" cy="60493"/>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sp>
        <p:nvSpPr>
          <p:cNvPr id="38" name="Rectangle 37">
            <a:extLst>
              <a:ext uri="{FF2B5EF4-FFF2-40B4-BE49-F238E27FC236}">
                <a16:creationId xmlns:a16="http://schemas.microsoft.com/office/drawing/2014/main" id="{B60175D6-3E00-47B4-948D-363F4941D7F6}"/>
              </a:ext>
            </a:extLst>
          </p:cNvPr>
          <p:cNvSpPr/>
          <p:nvPr/>
        </p:nvSpPr>
        <p:spPr bwMode="auto">
          <a:xfrm flipH="1">
            <a:off x="1178312" y="3551426"/>
            <a:ext cx="302139" cy="287033"/>
          </a:xfrm>
          <a:prstGeom prst="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68580" tIns="34290" rIns="68580" bIns="34290" numCol="1" rtlCol="0" anchor="ctr" anchorCtr="0" compatLnSpc="1">
            <a:prstTxWarp prst="textNoShape">
              <a:avLst/>
            </a:prstTxWarp>
          </a:bodyPr>
          <a:lstStyle/>
          <a:p>
            <a:pPr algn="ctr" eaLnBrk="0" fontAlgn="base" hangingPunct="0">
              <a:spcBef>
                <a:spcPct val="0"/>
              </a:spcBef>
              <a:spcAft>
                <a:spcPct val="0"/>
              </a:spcAft>
            </a:pPr>
            <a:endParaRPr lang="en-US" sz="2000" dirty="0">
              <a:solidFill>
                <a:schemeClr val="tx1"/>
              </a:solidFill>
              <a:latin typeface="Arial" charset="0"/>
            </a:endParaRPr>
          </a:p>
        </p:txBody>
      </p:sp>
      <p:sp>
        <p:nvSpPr>
          <p:cNvPr id="39" name="TextBox 38">
            <a:extLst>
              <a:ext uri="{FF2B5EF4-FFF2-40B4-BE49-F238E27FC236}">
                <a16:creationId xmlns:a16="http://schemas.microsoft.com/office/drawing/2014/main" id="{093502A5-5AE8-43B0-B770-66DA1B02E9E6}"/>
              </a:ext>
            </a:extLst>
          </p:cNvPr>
          <p:cNvSpPr txBox="1"/>
          <p:nvPr/>
        </p:nvSpPr>
        <p:spPr>
          <a:xfrm>
            <a:off x="1293492" y="4986566"/>
            <a:ext cx="3056214" cy="369332"/>
          </a:xfrm>
          <a:prstGeom prst="rect">
            <a:avLst/>
          </a:prstGeom>
          <a:noFill/>
        </p:spPr>
        <p:txBody>
          <a:bodyPr wrap="square" rtlCol="0">
            <a:spAutoFit/>
          </a:bodyPr>
          <a:lstStyle/>
          <a:p>
            <a:pPr algn="ctr"/>
            <a:r>
              <a:rPr lang="en-US" altLang="zh-CN" dirty="0"/>
              <a:t>Each element is a counter</a:t>
            </a:r>
            <a:endParaRPr lang="zh-CN" altLang="en-US" dirty="0"/>
          </a:p>
        </p:txBody>
      </p:sp>
      <p:cxnSp>
        <p:nvCxnSpPr>
          <p:cNvPr id="40" name="Straight Arrow Connector 39">
            <a:extLst>
              <a:ext uri="{FF2B5EF4-FFF2-40B4-BE49-F238E27FC236}">
                <a16:creationId xmlns:a16="http://schemas.microsoft.com/office/drawing/2014/main" id="{02AE7CD0-0534-4E44-A887-0C5193790824}"/>
              </a:ext>
            </a:extLst>
          </p:cNvPr>
          <p:cNvCxnSpPr>
            <a:cxnSpLocks/>
            <a:stCxn id="33" idx="2"/>
            <a:endCxn id="39" idx="0"/>
          </p:cNvCxnSpPr>
          <p:nvPr/>
        </p:nvCxnSpPr>
        <p:spPr bwMode="auto">
          <a:xfrm>
            <a:off x="2815495" y="4745996"/>
            <a:ext cx="6105" cy="240571"/>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sp>
        <p:nvSpPr>
          <p:cNvPr id="41" name="TextBox 40">
            <a:extLst>
              <a:ext uri="{FF2B5EF4-FFF2-40B4-BE49-F238E27FC236}">
                <a16:creationId xmlns:a16="http://schemas.microsoft.com/office/drawing/2014/main" id="{BD9E24E9-89CC-4CDD-A441-33440A57A6B8}"/>
              </a:ext>
            </a:extLst>
          </p:cNvPr>
          <p:cNvSpPr txBox="1"/>
          <p:nvPr/>
        </p:nvSpPr>
        <p:spPr>
          <a:xfrm>
            <a:off x="550829" y="3131246"/>
            <a:ext cx="1113754" cy="400110"/>
          </a:xfrm>
          <a:prstGeom prst="rect">
            <a:avLst/>
          </a:prstGeom>
          <a:noFill/>
        </p:spPr>
        <p:txBody>
          <a:bodyPr wrap="square" rtlCol="0">
            <a:spAutoFit/>
          </a:bodyPr>
          <a:lstStyle/>
          <a:p>
            <a:pPr algn="ctr"/>
            <a:r>
              <a:rPr lang="en-US" altLang="zh-CN" sz="2000" dirty="0"/>
              <a:t>Packet</a:t>
            </a:r>
            <a:endParaRPr lang="zh-CN" altLang="en-US" sz="2000" dirty="0"/>
          </a:p>
        </p:txBody>
      </p:sp>
      <mc:AlternateContent xmlns:mc="http://schemas.openxmlformats.org/markup-compatibility/2006" xmlns:a14="http://schemas.microsoft.com/office/drawing/2010/main">
        <mc:Choice Requires="a14">
          <p:sp>
            <p:nvSpPr>
              <p:cNvPr id="42" name="Content Placeholder 2">
                <a:extLst>
                  <a:ext uri="{FF2B5EF4-FFF2-40B4-BE49-F238E27FC236}">
                    <a16:creationId xmlns:a16="http://schemas.microsoft.com/office/drawing/2014/main" id="{55E2C008-9B12-4C12-859C-18D8DA016F05}"/>
                  </a:ext>
                </a:extLst>
              </p:cNvPr>
              <p:cNvSpPr txBox="1">
                <a:spLocks/>
              </p:cNvSpPr>
              <p:nvPr/>
            </p:nvSpPr>
            <p:spPr bwMode="auto">
              <a:xfrm>
                <a:off x="5197160" y="2073360"/>
                <a:ext cx="7080880" cy="36080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257175" lvl="1" indent="-257175">
                  <a:spcBef>
                    <a:spcPct val="50000"/>
                  </a:spcBef>
                  <a:buFont typeface="Wingdings" pitchFamily="2" charset="2"/>
                  <a:buChar char="Ø"/>
                </a:pPr>
                <a:r>
                  <a:rPr lang="en-US" altLang="zh-CN" sz="2000" kern="0" dirty="0"/>
                  <a:t>Update with a packet</a:t>
                </a:r>
              </a:p>
              <a:p>
                <a:pPr marL="557213" lvl="2" indent="-257175">
                  <a:spcBef>
                    <a:spcPct val="50000"/>
                  </a:spcBef>
                  <a:buFont typeface="Arial" panose="020B0604020202020204" pitchFamily="34" charset="0"/>
                  <a:buChar char="•"/>
                </a:pPr>
                <a:r>
                  <a:rPr lang="en-US" altLang="zh-CN" sz="1600" kern="0" dirty="0"/>
                  <a:t>Hash flow id to one counter per row</a:t>
                </a:r>
              </a:p>
              <a:p>
                <a:pPr marL="557213" lvl="2" indent="-257175">
                  <a:spcBef>
                    <a:spcPct val="50000"/>
                  </a:spcBef>
                  <a:buFont typeface="Arial" panose="020B0604020202020204" pitchFamily="34" charset="0"/>
                  <a:buChar char="•"/>
                </a:pPr>
                <a:r>
                  <a:rPr lang="en-US" altLang="zh-CN" sz="1600" kern="0" dirty="0"/>
                  <a:t>Increment each selected counter</a:t>
                </a:r>
              </a:p>
              <a:p>
                <a:pPr marL="257175" lvl="1" indent="-257175">
                  <a:spcBef>
                    <a:spcPct val="50000"/>
                  </a:spcBef>
                  <a:buFont typeface="Wingdings" pitchFamily="2" charset="2"/>
                  <a:buChar char="Ø"/>
                </a:pPr>
                <a:r>
                  <a:rPr lang="en-US" altLang="zh-CN" sz="2000" kern="0" dirty="0"/>
                  <a:t>Query a flow</a:t>
                </a:r>
              </a:p>
              <a:p>
                <a:pPr marL="557213" lvl="2" indent="-257175">
                  <a:spcBef>
                    <a:spcPct val="50000"/>
                  </a:spcBef>
                  <a:buFont typeface="Arial" panose="020B0604020202020204" pitchFamily="34" charset="0"/>
                  <a:buChar char="•"/>
                </a:pPr>
                <a:r>
                  <a:rPr lang="en-US" altLang="zh-CN" sz="1600" kern="0" dirty="0"/>
                  <a:t>Hash the flow to multiple counters</a:t>
                </a:r>
              </a:p>
              <a:p>
                <a:pPr marL="557213" lvl="2" indent="-257175">
                  <a:spcBef>
                    <a:spcPct val="50000"/>
                  </a:spcBef>
                  <a:buFont typeface="Arial" panose="020B0604020202020204" pitchFamily="34" charset="0"/>
                  <a:buChar char="•"/>
                </a:pPr>
                <a:r>
                  <a:rPr lang="en-US" altLang="zh-CN" sz="1600" kern="0" dirty="0"/>
                  <a:t>Take the minimum counter as estimated packet count</a:t>
                </a:r>
              </a:p>
              <a:p>
                <a:pPr marL="257175" lvl="1" indent="-257175">
                  <a:spcBef>
                    <a:spcPct val="50000"/>
                  </a:spcBef>
                  <a:buFont typeface="Wingdings" pitchFamily="2" charset="2"/>
                  <a:buChar char="Ø"/>
                </a:pPr>
                <a:r>
                  <a:rPr lang="en-US" altLang="zh-CN" sz="2000" kern="0" dirty="0"/>
                  <a:t>Theoretical guarantees</a:t>
                </a:r>
              </a:p>
              <a:p>
                <a:pPr marL="557213" lvl="2" indent="-257175">
                  <a:spcBef>
                    <a:spcPct val="50000"/>
                  </a:spcBef>
                  <a:buFont typeface="Arial" panose="020B0604020202020204" pitchFamily="34" charset="0"/>
                  <a:buChar char="•"/>
                </a:pPr>
                <a:r>
                  <a:rPr lang="en-US" altLang="zh-CN" sz="1600" kern="0" dirty="0"/>
                  <a:t>Allocate </a:t>
                </a:r>
                <a14:m>
                  <m:oMath xmlns:m="http://schemas.openxmlformats.org/officeDocument/2006/math">
                    <m:r>
                      <a:rPr lang="en-US" altLang="zh-CN" sz="1600" i="1" kern="0" dirty="0">
                        <a:latin typeface="Cambria Math" panose="02040503050406030204" pitchFamily="18" charset="0"/>
                      </a:rPr>
                      <m:t>⌈</m:t>
                    </m:r>
                    <m:func>
                      <m:funcPr>
                        <m:ctrlPr>
                          <a:rPr lang="en-US" altLang="zh-CN" sz="1600" i="1" kern="0" dirty="0">
                            <a:latin typeface="Cambria Math" panose="02040503050406030204" pitchFamily="18" charset="0"/>
                          </a:rPr>
                        </m:ctrlPr>
                      </m:funcPr>
                      <m:fName>
                        <m:sSub>
                          <m:sSubPr>
                            <m:ctrlPr>
                              <a:rPr lang="en-US" altLang="zh-CN" sz="1600" i="1" kern="0" dirty="0">
                                <a:latin typeface="Cambria Math" panose="02040503050406030204" pitchFamily="18" charset="0"/>
                              </a:rPr>
                            </m:ctrlPr>
                          </m:sSubPr>
                          <m:e>
                            <m:r>
                              <m:rPr>
                                <m:sty m:val="p"/>
                              </m:rPr>
                              <a:rPr lang="en-US" altLang="zh-CN" sz="1600" kern="0" dirty="0">
                                <a:latin typeface="Cambria Math" panose="02040503050406030204" pitchFamily="18" charset="0"/>
                              </a:rPr>
                              <m:t>log</m:t>
                            </m:r>
                          </m:e>
                          <m:sub>
                            <m:r>
                              <a:rPr lang="en-US" altLang="zh-CN" sz="1600" i="1" kern="0" dirty="0">
                                <a:latin typeface="Cambria Math" panose="02040503050406030204" pitchFamily="18" charset="0"/>
                              </a:rPr>
                              <m:t>2</m:t>
                            </m:r>
                          </m:sub>
                        </m:sSub>
                      </m:fName>
                      <m:e>
                        <m:f>
                          <m:fPr>
                            <m:ctrlPr>
                              <a:rPr lang="en-US" altLang="zh-CN" sz="1600" i="1" kern="0" dirty="0">
                                <a:latin typeface="Cambria Math" panose="02040503050406030204" pitchFamily="18" charset="0"/>
                              </a:rPr>
                            </m:ctrlPr>
                          </m:fPr>
                          <m:num>
                            <m:r>
                              <a:rPr lang="en-US" altLang="zh-CN" sz="1600" i="1" kern="0" dirty="0">
                                <a:latin typeface="Cambria Math" panose="02040503050406030204" pitchFamily="18" charset="0"/>
                              </a:rPr>
                              <m:t>1</m:t>
                            </m:r>
                          </m:num>
                          <m:den>
                            <m:r>
                              <a:rPr lang="en-US" altLang="zh-CN" sz="1600" i="1" kern="0" dirty="0">
                                <a:latin typeface="Cambria Math" panose="02040503050406030204" pitchFamily="18" charset="0"/>
                              </a:rPr>
                              <m:t>𝛿</m:t>
                            </m:r>
                          </m:den>
                        </m:f>
                      </m:e>
                    </m:func>
                    <m:r>
                      <a:rPr lang="en-US" altLang="zh-CN" sz="1600" i="1" kern="0" dirty="0">
                        <a:latin typeface="Cambria Math" panose="02040503050406030204" pitchFamily="18" charset="0"/>
                      </a:rPr>
                      <m:t>⌉</m:t>
                    </m:r>
                  </m:oMath>
                </a14:m>
                <a:r>
                  <a:rPr lang="en-US" altLang="zh-CN" sz="1600" kern="0" dirty="0"/>
                  <a:t> rows and </a:t>
                </a:r>
                <a14:m>
                  <m:oMath xmlns:m="http://schemas.openxmlformats.org/officeDocument/2006/math">
                    <m:r>
                      <a:rPr lang="en-US" altLang="zh-CN" sz="1600" i="1" kern="0" dirty="0">
                        <a:latin typeface="Cambria Math" panose="02040503050406030204" pitchFamily="18" charset="0"/>
                      </a:rPr>
                      <m:t>⌈</m:t>
                    </m:r>
                    <m:f>
                      <m:fPr>
                        <m:ctrlPr>
                          <a:rPr lang="en-US" altLang="zh-CN" sz="1600" i="1" kern="0" dirty="0">
                            <a:latin typeface="Cambria Math" panose="02040503050406030204" pitchFamily="18" charset="0"/>
                          </a:rPr>
                        </m:ctrlPr>
                      </m:fPr>
                      <m:num>
                        <m:r>
                          <a:rPr lang="en-US" altLang="zh-CN" sz="1600" i="1" kern="0" dirty="0">
                            <a:latin typeface="Cambria Math" panose="02040503050406030204" pitchFamily="18" charset="0"/>
                          </a:rPr>
                          <m:t>𝑈</m:t>
                        </m:r>
                      </m:num>
                      <m:den>
                        <m:r>
                          <a:rPr lang="en-US" altLang="zh-CN" sz="1600" i="1" kern="0" dirty="0">
                            <a:latin typeface="Cambria Math" panose="02040503050406030204" pitchFamily="18" charset="0"/>
                          </a:rPr>
                          <m:t>𝜖</m:t>
                        </m:r>
                      </m:den>
                    </m:f>
                    <m:r>
                      <a:rPr lang="en-US" altLang="zh-CN" sz="1600" i="1" kern="0" dirty="0">
                        <a:latin typeface="Cambria Math" panose="02040503050406030204" pitchFamily="18" charset="0"/>
                      </a:rPr>
                      <m:t>⌉</m:t>
                    </m:r>
                  </m:oMath>
                </a14:m>
                <a:r>
                  <a:rPr lang="en-US" altLang="zh-CN" sz="1600" kern="0" dirty="0"/>
                  <a:t> counters each row</a:t>
                </a:r>
              </a:p>
              <a:p>
                <a:pPr marL="557213" lvl="2" indent="-257175">
                  <a:spcBef>
                    <a:spcPct val="50000"/>
                  </a:spcBef>
                  <a:buFont typeface="Arial" panose="020B0604020202020204" pitchFamily="34" charset="0"/>
                  <a:buChar char="•"/>
                </a:pPr>
                <a:r>
                  <a:rPr lang="en-US" altLang="zh-CN" sz="1600" kern="0" dirty="0"/>
                  <a:t>The error for a flow is at most </a:t>
                </a:r>
                <a14:m>
                  <m:oMath xmlns:m="http://schemas.openxmlformats.org/officeDocument/2006/math">
                    <m:r>
                      <a:rPr lang="en-US" altLang="zh-CN" sz="1600" i="1" kern="0">
                        <a:latin typeface="Cambria Math" panose="02040503050406030204" pitchFamily="18" charset="0"/>
                      </a:rPr>
                      <m:t>𝜖</m:t>
                    </m:r>
                  </m:oMath>
                </a14:m>
                <a:r>
                  <a:rPr lang="en-US" altLang="zh-CN" sz="1600" kern="0" dirty="0"/>
                  <a:t> with probability at least </a:t>
                </a:r>
                <a14:m>
                  <m:oMath xmlns:m="http://schemas.openxmlformats.org/officeDocument/2006/math">
                    <m:r>
                      <a:rPr lang="en-US" altLang="zh-CN" sz="1600" i="1" kern="0">
                        <a:latin typeface="Cambria Math" panose="02040503050406030204" pitchFamily="18" charset="0"/>
                      </a:rPr>
                      <m:t>1−</m:t>
                    </m:r>
                    <m:r>
                      <a:rPr lang="en-US" altLang="zh-CN" sz="1600" i="1" kern="0">
                        <a:latin typeface="Cambria Math" panose="02040503050406030204" pitchFamily="18" charset="0"/>
                      </a:rPr>
                      <m:t>𝛿</m:t>
                    </m:r>
                  </m:oMath>
                </a14:m>
                <a:endParaRPr lang="en-US" altLang="zh-CN" sz="1600" kern="0" dirty="0"/>
              </a:p>
              <a:p>
                <a:pPr marL="557213" lvl="2" indent="-257175">
                  <a:spcBef>
                    <a:spcPct val="50000"/>
                  </a:spcBef>
                  <a:buFont typeface="Arial" panose="020B0604020202020204" pitchFamily="34" charset="0"/>
                  <a:buChar char="•"/>
                </a:pPr>
                <a:endParaRPr lang="en-US" altLang="zh-CN" sz="1400" kern="0" dirty="0"/>
              </a:p>
            </p:txBody>
          </p:sp>
        </mc:Choice>
        <mc:Fallback xmlns="">
          <p:sp>
            <p:nvSpPr>
              <p:cNvPr id="42" name="Content Placeholder 2">
                <a:extLst>
                  <a:ext uri="{FF2B5EF4-FFF2-40B4-BE49-F238E27FC236}">
                    <a16:creationId xmlns:a16="http://schemas.microsoft.com/office/drawing/2014/main" id="{55E2C008-9B12-4C12-859C-18D8DA016F05}"/>
                  </a:ext>
                </a:extLst>
              </p:cNvPr>
              <p:cNvSpPr txBox="1">
                <a:spLocks noRot="1" noChangeAspect="1" noMove="1" noResize="1" noEditPoints="1" noAdjustHandles="1" noChangeArrowheads="1" noChangeShapeType="1" noTextEdit="1"/>
              </p:cNvSpPr>
              <p:nvPr/>
            </p:nvSpPr>
            <p:spPr bwMode="auto">
              <a:xfrm>
                <a:off x="5197160" y="2073360"/>
                <a:ext cx="7080880" cy="360809"/>
              </a:xfrm>
              <a:prstGeom prst="rect">
                <a:avLst/>
              </a:prstGeom>
              <a:blipFill>
                <a:blip r:embed="rId3"/>
                <a:stretch>
                  <a:fillRect l="-1120" t="-10169" b="-93728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1360339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500"/>
                                        <p:tgtEl>
                                          <p:spTgt spid="3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fade">
                                      <p:cBhvr>
                                        <p:cTn id="30" dur="500"/>
                                        <p:tgtEl>
                                          <p:spTgt spid="3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500"/>
                                        <p:tgtEl>
                                          <p:spTgt spid="3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500"/>
                                        <p:tgtEl>
                                          <p:spTgt spid="33"/>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3" end="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4" end="4"/>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2">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2">
                                            <p:txEl>
                                              <p:pRg st="6" end="6"/>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2">
                                            <p:txEl>
                                              <p:pRg st="7" end="7"/>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8" grpId="0" animBg="1"/>
      <p:bldP spid="4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325B1-C7C9-4915-9322-5E1784F2F18B}"/>
              </a:ext>
            </a:extLst>
          </p:cNvPr>
          <p:cNvSpPr>
            <a:spLocks noGrp="1"/>
          </p:cNvSpPr>
          <p:nvPr>
            <p:ph type="title"/>
          </p:nvPr>
        </p:nvSpPr>
        <p:spPr/>
        <p:txBody>
          <a:bodyPr/>
          <a:lstStyle/>
          <a:p>
            <a:r>
              <a:rPr lang="en-US" dirty="0"/>
              <a:t>Our Focus</a:t>
            </a:r>
          </a:p>
        </p:txBody>
      </p:sp>
      <p:sp>
        <p:nvSpPr>
          <p:cNvPr id="3" name="Content Placeholder 2">
            <a:extLst>
              <a:ext uri="{FF2B5EF4-FFF2-40B4-BE49-F238E27FC236}">
                <a16:creationId xmlns:a16="http://schemas.microsoft.com/office/drawing/2014/main" id="{E796E39F-6AD6-44A7-BFA9-E20AA94D1509}"/>
              </a:ext>
            </a:extLst>
          </p:cNvPr>
          <p:cNvSpPr>
            <a:spLocks noGrp="1"/>
          </p:cNvSpPr>
          <p:nvPr>
            <p:ph idx="1"/>
          </p:nvPr>
        </p:nvSpPr>
        <p:spPr/>
        <p:txBody>
          <a:bodyPr/>
          <a:lstStyle/>
          <a:p>
            <a:r>
              <a:rPr lang="en-US" dirty="0">
                <a:solidFill>
                  <a:srgbClr val="0070C0"/>
                </a:solidFill>
              </a:rPr>
              <a:t>Sketch</a:t>
            </a:r>
            <a:r>
              <a:rPr lang="en-US" dirty="0"/>
              <a:t>-based measurement atop </a:t>
            </a:r>
            <a:r>
              <a:rPr lang="en-US" dirty="0">
                <a:solidFill>
                  <a:srgbClr val="0070C0"/>
                </a:solidFill>
              </a:rPr>
              <a:t>software</a:t>
            </a:r>
            <a:r>
              <a:rPr lang="en-US" dirty="0"/>
              <a:t> switches</a:t>
            </a:r>
          </a:p>
        </p:txBody>
      </p:sp>
      <p:sp>
        <p:nvSpPr>
          <p:cNvPr id="4" name="Slide Number Placeholder 3">
            <a:extLst>
              <a:ext uri="{FF2B5EF4-FFF2-40B4-BE49-F238E27FC236}">
                <a16:creationId xmlns:a16="http://schemas.microsoft.com/office/drawing/2014/main" id="{B7A30A23-213B-415B-B3BD-CDD3F01BF960}"/>
              </a:ext>
            </a:extLst>
          </p:cNvPr>
          <p:cNvSpPr>
            <a:spLocks noGrp="1"/>
          </p:cNvSpPr>
          <p:nvPr>
            <p:ph type="sldNum" sz="quarter" idx="11"/>
          </p:nvPr>
        </p:nvSpPr>
        <p:spPr/>
        <p:txBody>
          <a:bodyPr/>
          <a:lstStyle/>
          <a:p>
            <a:pPr>
              <a:defRPr/>
            </a:pPr>
            <a:fld id="{3FFE790D-BCFB-4008-9260-CA63AEE325FD}" type="slidenum">
              <a:rPr lang="en-US" smtClean="0"/>
              <a:pPr>
                <a:defRPr/>
              </a:pPr>
              <a:t>5</a:t>
            </a:fld>
            <a:endParaRPr lang="en-US" dirty="0"/>
          </a:p>
        </p:txBody>
      </p:sp>
      <p:grpSp>
        <p:nvGrpSpPr>
          <p:cNvPr id="5" name="Group 4">
            <a:extLst>
              <a:ext uri="{FF2B5EF4-FFF2-40B4-BE49-F238E27FC236}">
                <a16:creationId xmlns:a16="http://schemas.microsoft.com/office/drawing/2014/main" id="{3F58B14E-8BAE-4F6B-AF6A-8DAD8B777485}"/>
              </a:ext>
            </a:extLst>
          </p:cNvPr>
          <p:cNvGrpSpPr/>
          <p:nvPr/>
        </p:nvGrpSpPr>
        <p:grpSpPr>
          <a:xfrm>
            <a:off x="1087663" y="2598830"/>
            <a:ext cx="9386383" cy="3898333"/>
            <a:chOff x="-436338" y="2598829"/>
            <a:chExt cx="9386383" cy="3898333"/>
          </a:xfrm>
        </p:grpSpPr>
        <p:sp>
          <p:nvSpPr>
            <p:cNvPr id="6" name="TextBox 5">
              <a:extLst>
                <a:ext uri="{FF2B5EF4-FFF2-40B4-BE49-F238E27FC236}">
                  <a16:creationId xmlns:a16="http://schemas.microsoft.com/office/drawing/2014/main" id="{94C5DB0A-31DE-451E-B9D7-7F3EB9C6EF2B}"/>
                </a:ext>
              </a:extLst>
            </p:cNvPr>
            <p:cNvSpPr txBox="1"/>
            <p:nvPr/>
          </p:nvSpPr>
          <p:spPr>
            <a:xfrm>
              <a:off x="-436338" y="5225053"/>
              <a:ext cx="1879890" cy="400110"/>
            </a:xfrm>
            <a:prstGeom prst="rect">
              <a:avLst/>
            </a:prstGeom>
            <a:noFill/>
          </p:spPr>
          <p:txBody>
            <a:bodyPr wrap="square" rtlCol="0">
              <a:spAutoFit/>
            </a:bodyPr>
            <a:lstStyle/>
            <a:p>
              <a:pPr algn="ctr"/>
              <a:r>
                <a:rPr lang="en-US" altLang="zh-CN" sz="2000" dirty="0"/>
                <a:t>Local sketch</a:t>
              </a:r>
              <a:endParaRPr lang="zh-CN" altLang="en-US" sz="2000" dirty="0"/>
            </a:p>
          </p:txBody>
        </p:sp>
        <p:grpSp>
          <p:nvGrpSpPr>
            <p:cNvPr id="7" name="Group 6">
              <a:extLst>
                <a:ext uri="{FF2B5EF4-FFF2-40B4-BE49-F238E27FC236}">
                  <a16:creationId xmlns:a16="http://schemas.microsoft.com/office/drawing/2014/main" id="{64AF93FA-2E69-4DF2-BB50-AB4C9273ECBC}"/>
                </a:ext>
              </a:extLst>
            </p:cNvPr>
            <p:cNvGrpSpPr/>
            <p:nvPr/>
          </p:nvGrpSpPr>
          <p:grpSpPr>
            <a:xfrm>
              <a:off x="1646072" y="4191345"/>
              <a:ext cx="5425288" cy="2087535"/>
              <a:chOff x="1910980" y="2889158"/>
              <a:chExt cx="5341716" cy="1911413"/>
            </a:xfrm>
          </p:grpSpPr>
          <p:pic>
            <p:nvPicPr>
              <p:cNvPr id="155" name="Picture 154">
                <a:extLst>
                  <a:ext uri="{FF2B5EF4-FFF2-40B4-BE49-F238E27FC236}">
                    <a16:creationId xmlns:a16="http://schemas.microsoft.com/office/drawing/2014/main" id="{614F8BB8-CD02-49AC-8440-B13EDD4A24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0835" y="2965280"/>
                <a:ext cx="651861" cy="651861"/>
              </a:xfrm>
              <a:prstGeom prst="rect">
                <a:avLst/>
              </a:prstGeom>
            </p:spPr>
          </p:pic>
          <p:pic>
            <p:nvPicPr>
              <p:cNvPr id="156" name="Picture 155">
                <a:extLst>
                  <a:ext uri="{FF2B5EF4-FFF2-40B4-BE49-F238E27FC236}">
                    <a16:creationId xmlns:a16="http://schemas.microsoft.com/office/drawing/2014/main" id="{7ED7131C-BA74-4A57-9162-03DD852ADF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87156" y="2889158"/>
                <a:ext cx="769687" cy="678239"/>
              </a:xfrm>
              <a:prstGeom prst="rect">
                <a:avLst/>
              </a:prstGeom>
            </p:spPr>
          </p:pic>
          <p:pic>
            <p:nvPicPr>
              <p:cNvPr id="157" name="Picture 156">
                <a:extLst>
                  <a:ext uri="{FF2B5EF4-FFF2-40B4-BE49-F238E27FC236}">
                    <a16:creationId xmlns:a16="http://schemas.microsoft.com/office/drawing/2014/main" id="{8850D9FD-2EB9-43DD-A717-A9806AF304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12200" y="3291211"/>
                <a:ext cx="769687" cy="678239"/>
              </a:xfrm>
              <a:prstGeom prst="rect">
                <a:avLst/>
              </a:prstGeom>
            </p:spPr>
          </p:pic>
          <p:pic>
            <p:nvPicPr>
              <p:cNvPr id="158" name="Picture 157">
                <a:extLst>
                  <a:ext uri="{FF2B5EF4-FFF2-40B4-BE49-F238E27FC236}">
                    <a16:creationId xmlns:a16="http://schemas.microsoft.com/office/drawing/2014/main" id="{9470FB00-253E-4224-8572-2AE277C878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72541" y="3630330"/>
                <a:ext cx="769687" cy="678239"/>
              </a:xfrm>
              <a:prstGeom prst="rect">
                <a:avLst/>
              </a:prstGeom>
            </p:spPr>
          </p:pic>
          <p:pic>
            <p:nvPicPr>
              <p:cNvPr id="159" name="Picture 158">
                <a:extLst>
                  <a:ext uri="{FF2B5EF4-FFF2-40B4-BE49-F238E27FC236}">
                    <a16:creationId xmlns:a16="http://schemas.microsoft.com/office/drawing/2014/main" id="{3F24BF59-F730-41FF-ADD3-DD829910D3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41829" y="4022844"/>
                <a:ext cx="769687" cy="678239"/>
              </a:xfrm>
              <a:prstGeom prst="rect">
                <a:avLst/>
              </a:prstGeom>
            </p:spPr>
          </p:pic>
          <p:pic>
            <p:nvPicPr>
              <p:cNvPr id="160" name="Picture 159">
                <a:extLst>
                  <a:ext uri="{FF2B5EF4-FFF2-40B4-BE49-F238E27FC236}">
                    <a16:creationId xmlns:a16="http://schemas.microsoft.com/office/drawing/2014/main" id="{536C5BE2-BA37-4AE4-B8B3-F174928F84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3557" y="2889158"/>
                <a:ext cx="651861" cy="651861"/>
              </a:xfrm>
              <a:prstGeom prst="rect">
                <a:avLst/>
              </a:prstGeom>
            </p:spPr>
          </p:pic>
          <p:pic>
            <p:nvPicPr>
              <p:cNvPr id="161" name="Picture 160">
                <a:extLst>
                  <a:ext uri="{FF2B5EF4-FFF2-40B4-BE49-F238E27FC236}">
                    <a16:creationId xmlns:a16="http://schemas.microsoft.com/office/drawing/2014/main" id="{1D8600CB-5CF2-46BC-B0ED-66155794AA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0980" y="4016632"/>
                <a:ext cx="651861" cy="651861"/>
              </a:xfrm>
              <a:prstGeom prst="rect">
                <a:avLst/>
              </a:prstGeom>
            </p:spPr>
          </p:pic>
          <p:pic>
            <p:nvPicPr>
              <p:cNvPr id="162" name="Picture 161">
                <a:extLst>
                  <a:ext uri="{FF2B5EF4-FFF2-40B4-BE49-F238E27FC236}">
                    <a16:creationId xmlns:a16="http://schemas.microsoft.com/office/drawing/2014/main" id="{14C3F31E-D865-4DDA-A3F5-5C8559D24E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8698" y="4148710"/>
                <a:ext cx="651861" cy="651861"/>
              </a:xfrm>
              <a:prstGeom prst="rect">
                <a:avLst/>
              </a:prstGeom>
            </p:spPr>
          </p:pic>
          <p:cxnSp>
            <p:nvCxnSpPr>
              <p:cNvPr id="163" name="Straight Connector 162">
                <a:extLst>
                  <a:ext uri="{FF2B5EF4-FFF2-40B4-BE49-F238E27FC236}">
                    <a16:creationId xmlns:a16="http://schemas.microsoft.com/office/drawing/2014/main" id="{5A5E4CD5-45F5-44E9-A069-AC93385F27E0}"/>
                  </a:ext>
                </a:extLst>
              </p:cNvPr>
              <p:cNvCxnSpPr>
                <a:cxnSpLocks/>
              </p:cNvCxnSpPr>
              <p:nvPr/>
            </p:nvCxnSpPr>
            <p:spPr bwMode="auto">
              <a:xfrm>
                <a:off x="2585950" y="3291211"/>
                <a:ext cx="519257" cy="249808"/>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64" name="Straight Connector 163">
                <a:extLst>
                  <a:ext uri="{FF2B5EF4-FFF2-40B4-BE49-F238E27FC236}">
                    <a16:creationId xmlns:a16="http://schemas.microsoft.com/office/drawing/2014/main" id="{E1F2AED4-BB9E-4AC3-9CD2-46F6E3139AD9}"/>
                  </a:ext>
                </a:extLst>
              </p:cNvPr>
              <p:cNvCxnSpPr>
                <a:cxnSpLocks/>
              </p:cNvCxnSpPr>
              <p:nvPr/>
            </p:nvCxnSpPr>
            <p:spPr bwMode="auto">
              <a:xfrm flipV="1">
                <a:off x="2346786" y="3805060"/>
                <a:ext cx="829164" cy="593459"/>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65" name="Straight Connector 164">
                <a:extLst>
                  <a:ext uri="{FF2B5EF4-FFF2-40B4-BE49-F238E27FC236}">
                    <a16:creationId xmlns:a16="http://schemas.microsoft.com/office/drawing/2014/main" id="{536049D0-B2B4-4EEA-B00E-ED5882482B4B}"/>
                  </a:ext>
                </a:extLst>
              </p:cNvPr>
              <p:cNvCxnSpPr>
                <a:cxnSpLocks/>
                <a:stCxn id="157" idx="3"/>
              </p:cNvCxnSpPr>
              <p:nvPr/>
            </p:nvCxnSpPr>
            <p:spPr bwMode="auto">
              <a:xfrm flipV="1">
                <a:off x="3681887" y="3401122"/>
                <a:ext cx="679106" cy="229209"/>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66" name="Straight Connector 165">
                <a:extLst>
                  <a:ext uri="{FF2B5EF4-FFF2-40B4-BE49-F238E27FC236}">
                    <a16:creationId xmlns:a16="http://schemas.microsoft.com/office/drawing/2014/main" id="{A70EF5BF-2A9D-4AE1-92CA-57515B499677}"/>
                  </a:ext>
                </a:extLst>
              </p:cNvPr>
              <p:cNvCxnSpPr>
                <a:cxnSpLocks/>
              </p:cNvCxnSpPr>
              <p:nvPr/>
            </p:nvCxnSpPr>
            <p:spPr bwMode="auto">
              <a:xfrm>
                <a:off x="3502200" y="3760900"/>
                <a:ext cx="655218" cy="435547"/>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67" name="Straight Connector 166">
                <a:extLst>
                  <a:ext uri="{FF2B5EF4-FFF2-40B4-BE49-F238E27FC236}">
                    <a16:creationId xmlns:a16="http://schemas.microsoft.com/office/drawing/2014/main" id="{792D36A6-7EBB-473C-BF76-CD987C208DF1}"/>
                  </a:ext>
                </a:extLst>
              </p:cNvPr>
              <p:cNvCxnSpPr>
                <a:cxnSpLocks/>
              </p:cNvCxnSpPr>
              <p:nvPr/>
            </p:nvCxnSpPr>
            <p:spPr bwMode="auto">
              <a:xfrm flipV="1">
                <a:off x="4533888" y="4142295"/>
                <a:ext cx="919184" cy="110213"/>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68" name="Straight Connector 167">
                <a:extLst>
                  <a:ext uri="{FF2B5EF4-FFF2-40B4-BE49-F238E27FC236}">
                    <a16:creationId xmlns:a16="http://schemas.microsoft.com/office/drawing/2014/main" id="{24EF76DD-D1EE-48F5-889D-D74A5432D7E3}"/>
                  </a:ext>
                </a:extLst>
              </p:cNvPr>
              <p:cNvCxnSpPr>
                <a:cxnSpLocks/>
              </p:cNvCxnSpPr>
              <p:nvPr/>
            </p:nvCxnSpPr>
            <p:spPr bwMode="auto">
              <a:xfrm>
                <a:off x="4770527" y="3401122"/>
                <a:ext cx="728629" cy="465829"/>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69" name="Straight Connector 168">
                <a:extLst>
                  <a:ext uri="{FF2B5EF4-FFF2-40B4-BE49-F238E27FC236}">
                    <a16:creationId xmlns:a16="http://schemas.microsoft.com/office/drawing/2014/main" id="{DD38D4BF-E1DA-4860-BB72-D17F3FBBB253}"/>
                  </a:ext>
                </a:extLst>
              </p:cNvPr>
              <p:cNvCxnSpPr>
                <a:cxnSpLocks/>
              </p:cNvCxnSpPr>
              <p:nvPr/>
            </p:nvCxnSpPr>
            <p:spPr bwMode="auto">
              <a:xfrm flipV="1">
                <a:off x="5800156" y="3541019"/>
                <a:ext cx="946332" cy="301722"/>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70" name="Straight Connector 169">
                <a:extLst>
                  <a:ext uri="{FF2B5EF4-FFF2-40B4-BE49-F238E27FC236}">
                    <a16:creationId xmlns:a16="http://schemas.microsoft.com/office/drawing/2014/main" id="{45EACF53-DA12-477A-82BB-0D7A36A373D6}"/>
                  </a:ext>
                </a:extLst>
              </p:cNvPr>
              <p:cNvCxnSpPr>
                <a:cxnSpLocks/>
                <a:endCxn id="162" idx="1"/>
              </p:cNvCxnSpPr>
              <p:nvPr/>
            </p:nvCxnSpPr>
            <p:spPr bwMode="auto">
              <a:xfrm>
                <a:off x="5826639" y="4142295"/>
                <a:ext cx="592059" cy="332346"/>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grpSp>
        <p:sp>
          <p:nvSpPr>
            <p:cNvPr id="8" name="TextBox 7">
              <a:extLst>
                <a:ext uri="{FF2B5EF4-FFF2-40B4-BE49-F238E27FC236}">
                  <a16:creationId xmlns:a16="http://schemas.microsoft.com/office/drawing/2014/main" id="{D6224E54-8DF6-4382-9F24-5D53B0CA0CAE}"/>
                </a:ext>
              </a:extLst>
            </p:cNvPr>
            <p:cNvSpPr txBox="1"/>
            <p:nvPr/>
          </p:nvSpPr>
          <p:spPr>
            <a:xfrm>
              <a:off x="2690491" y="6097052"/>
              <a:ext cx="3030897" cy="400110"/>
            </a:xfrm>
            <a:prstGeom prst="rect">
              <a:avLst/>
            </a:prstGeom>
            <a:noFill/>
          </p:spPr>
          <p:txBody>
            <a:bodyPr wrap="square" rtlCol="0">
              <a:spAutoFit/>
            </a:bodyPr>
            <a:lstStyle/>
            <a:p>
              <a:pPr algn="ctr"/>
              <a:r>
                <a:rPr lang="en-US" altLang="zh-CN" sz="2000" dirty="0"/>
                <a:t>Hardware Switches </a:t>
              </a:r>
              <a:endParaRPr lang="zh-CN" altLang="en-US" sz="2000" dirty="0"/>
            </a:p>
          </p:txBody>
        </p:sp>
        <p:grpSp>
          <p:nvGrpSpPr>
            <p:cNvPr id="9" name="Group 8">
              <a:extLst>
                <a:ext uri="{FF2B5EF4-FFF2-40B4-BE49-F238E27FC236}">
                  <a16:creationId xmlns:a16="http://schemas.microsoft.com/office/drawing/2014/main" id="{17B6451E-FC68-491A-A9C0-7D4BE2B7B39E}"/>
                </a:ext>
              </a:extLst>
            </p:cNvPr>
            <p:cNvGrpSpPr/>
            <p:nvPr/>
          </p:nvGrpSpPr>
          <p:grpSpPr>
            <a:xfrm>
              <a:off x="3726450" y="2598829"/>
              <a:ext cx="1102036" cy="1261927"/>
              <a:chOff x="3605281" y="2121667"/>
              <a:chExt cx="1570389" cy="1672277"/>
            </a:xfrm>
          </p:grpSpPr>
          <p:grpSp>
            <p:nvGrpSpPr>
              <p:cNvPr id="126" name="组合 162">
                <a:extLst>
                  <a:ext uri="{FF2B5EF4-FFF2-40B4-BE49-F238E27FC236}">
                    <a16:creationId xmlns:a16="http://schemas.microsoft.com/office/drawing/2014/main" id="{493636E1-0064-440D-BB3C-D925853E32D5}"/>
                  </a:ext>
                </a:extLst>
              </p:cNvPr>
              <p:cNvGrpSpPr/>
              <p:nvPr/>
            </p:nvGrpSpPr>
            <p:grpSpPr>
              <a:xfrm>
                <a:off x="3605281" y="2529283"/>
                <a:ext cx="1570389" cy="423271"/>
                <a:chOff x="5706172" y="3071810"/>
                <a:chExt cx="2146286" cy="578492"/>
              </a:xfrm>
            </p:grpSpPr>
            <p:sp>
              <p:nvSpPr>
                <p:cNvPr id="150" name="Rectangle 149">
                  <a:extLst>
                    <a:ext uri="{FF2B5EF4-FFF2-40B4-BE49-F238E27FC236}">
                      <a16:creationId xmlns:a16="http://schemas.microsoft.com/office/drawing/2014/main" id="{C5E350F8-EAF9-4075-9A7F-460FD42D1848}"/>
                    </a:ext>
                  </a:extLst>
                </p:cNvPr>
                <p:cNvSpPr/>
                <p:nvPr/>
              </p:nvSpPr>
              <p:spPr>
                <a:xfrm>
                  <a:off x="5706172"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51" name="Rectangle 5">
                  <a:extLst>
                    <a:ext uri="{FF2B5EF4-FFF2-40B4-BE49-F238E27FC236}">
                      <a16:creationId xmlns:a16="http://schemas.microsoft.com/office/drawing/2014/main" id="{7134C067-FF63-40F4-B432-2BCBBDC14BD2}"/>
                    </a:ext>
                  </a:extLst>
                </p:cNvPr>
                <p:cNvSpPr/>
                <p:nvPr/>
              </p:nvSpPr>
              <p:spPr>
                <a:xfrm>
                  <a:off x="6134800"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52" name="Rectangle 5">
                  <a:extLst>
                    <a:ext uri="{FF2B5EF4-FFF2-40B4-BE49-F238E27FC236}">
                      <a16:creationId xmlns:a16="http://schemas.microsoft.com/office/drawing/2014/main" id="{9CAFDFCC-E0B6-4F4F-981B-2C186E0D0B61}"/>
                    </a:ext>
                  </a:extLst>
                </p:cNvPr>
                <p:cNvSpPr/>
                <p:nvPr/>
              </p:nvSpPr>
              <p:spPr>
                <a:xfrm>
                  <a:off x="6566551"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53" name="Rectangle 5">
                  <a:extLst>
                    <a:ext uri="{FF2B5EF4-FFF2-40B4-BE49-F238E27FC236}">
                      <a16:creationId xmlns:a16="http://schemas.microsoft.com/office/drawing/2014/main" id="{F2838B72-6A2A-4262-B1F3-7640303C0670}"/>
                    </a:ext>
                  </a:extLst>
                </p:cNvPr>
                <p:cNvSpPr/>
                <p:nvPr/>
              </p:nvSpPr>
              <p:spPr>
                <a:xfrm>
                  <a:off x="7420661" y="3072536"/>
                  <a:ext cx="431797"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54" name="Rectangle 5">
                  <a:extLst>
                    <a:ext uri="{FF2B5EF4-FFF2-40B4-BE49-F238E27FC236}">
                      <a16:creationId xmlns:a16="http://schemas.microsoft.com/office/drawing/2014/main" id="{15D78C90-B59A-4543-AF36-121BDCC71636}"/>
                    </a:ext>
                  </a:extLst>
                </p:cNvPr>
                <p:cNvSpPr/>
                <p:nvPr/>
              </p:nvSpPr>
              <p:spPr>
                <a:xfrm>
                  <a:off x="6998302" y="3071810"/>
                  <a:ext cx="428628" cy="57776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grpSp>
            <p:nvGrpSpPr>
              <p:cNvPr id="127" name="组合 163">
                <a:extLst>
                  <a:ext uri="{FF2B5EF4-FFF2-40B4-BE49-F238E27FC236}">
                    <a16:creationId xmlns:a16="http://schemas.microsoft.com/office/drawing/2014/main" id="{EFDAF6E2-3CE5-4A7F-98A5-70B7A1BC00EB}"/>
                  </a:ext>
                </a:extLst>
              </p:cNvPr>
              <p:cNvGrpSpPr/>
              <p:nvPr/>
            </p:nvGrpSpPr>
            <p:grpSpPr>
              <a:xfrm>
                <a:off x="3605283" y="2952810"/>
                <a:ext cx="1568088" cy="413023"/>
                <a:chOff x="5709295" y="4138610"/>
                <a:chExt cx="2143139" cy="564486"/>
              </a:xfrm>
            </p:grpSpPr>
            <p:sp>
              <p:nvSpPr>
                <p:cNvPr id="145" name="Rectangle 5">
                  <a:extLst>
                    <a:ext uri="{FF2B5EF4-FFF2-40B4-BE49-F238E27FC236}">
                      <a16:creationId xmlns:a16="http://schemas.microsoft.com/office/drawing/2014/main" id="{D7C97AA6-B524-43E7-BC4F-54E17D32452C}"/>
                    </a:ext>
                  </a:extLst>
                </p:cNvPr>
                <p:cNvSpPr/>
                <p:nvPr/>
              </p:nvSpPr>
              <p:spPr>
                <a:xfrm>
                  <a:off x="5709295"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46" name="Rectangle 5">
                  <a:extLst>
                    <a:ext uri="{FF2B5EF4-FFF2-40B4-BE49-F238E27FC236}">
                      <a16:creationId xmlns:a16="http://schemas.microsoft.com/office/drawing/2014/main" id="{64D7D24E-B08F-476B-B0BC-6E3424D59DC4}"/>
                    </a:ext>
                  </a:extLst>
                </p:cNvPr>
                <p:cNvSpPr/>
                <p:nvPr/>
              </p:nvSpPr>
              <p:spPr>
                <a:xfrm>
                  <a:off x="6569674"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47" name="Rectangle 5">
                  <a:extLst>
                    <a:ext uri="{FF2B5EF4-FFF2-40B4-BE49-F238E27FC236}">
                      <a16:creationId xmlns:a16="http://schemas.microsoft.com/office/drawing/2014/main" id="{949C8F37-1708-4ED8-A6BC-78E2D290A6E1}"/>
                    </a:ext>
                  </a:extLst>
                </p:cNvPr>
                <p:cNvSpPr/>
                <p:nvPr/>
              </p:nvSpPr>
              <p:spPr>
                <a:xfrm>
                  <a:off x="6998302"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48" name="Rectangle 5">
                  <a:extLst>
                    <a:ext uri="{FF2B5EF4-FFF2-40B4-BE49-F238E27FC236}">
                      <a16:creationId xmlns:a16="http://schemas.microsoft.com/office/drawing/2014/main" id="{204FBC87-6AA4-4F7C-A103-4221F05B2B3B}"/>
                    </a:ext>
                  </a:extLst>
                </p:cNvPr>
                <p:cNvSpPr/>
                <p:nvPr/>
              </p:nvSpPr>
              <p:spPr>
                <a:xfrm>
                  <a:off x="7426929" y="4138610"/>
                  <a:ext cx="425505"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49" name="Rectangle 5">
                  <a:extLst>
                    <a:ext uri="{FF2B5EF4-FFF2-40B4-BE49-F238E27FC236}">
                      <a16:creationId xmlns:a16="http://schemas.microsoft.com/office/drawing/2014/main" id="{2702EEDC-4AA0-4885-A9BA-AFBAC6E7DA20}"/>
                    </a:ext>
                  </a:extLst>
                </p:cNvPr>
                <p:cNvSpPr/>
                <p:nvPr/>
              </p:nvSpPr>
              <p:spPr>
                <a:xfrm>
                  <a:off x="6134800" y="4138610"/>
                  <a:ext cx="428628" cy="56448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grpSp>
            <p:nvGrpSpPr>
              <p:cNvPr id="128" name="组合 164">
                <a:extLst>
                  <a:ext uri="{FF2B5EF4-FFF2-40B4-BE49-F238E27FC236}">
                    <a16:creationId xmlns:a16="http://schemas.microsoft.com/office/drawing/2014/main" id="{1554CAEC-50B9-4710-A2ED-E57797C94362}"/>
                  </a:ext>
                </a:extLst>
              </p:cNvPr>
              <p:cNvGrpSpPr/>
              <p:nvPr/>
            </p:nvGrpSpPr>
            <p:grpSpPr>
              <a:xfrm>
                <a:off x="3605283" y="3365328"/>
                <a:ext cx="1568088" cy="428610"/>
                <a:chOff x="5706172" y="5205410"/>
                <a:chExt cx="2143139" cy="585791"/>
              </a:xfrm>
            </p:grpSpPr>
            <p:sp>
              <p:nvSpPr>
                <p:cNvPr id="140" name="Rectangle 5">
                  <a:extLst>
                    <a:ext uri="{FF2B5EF4-FFF2-40B4-BE49-F238E27FC236}">
                      <a16:creationId xmlns:a16="http://schemas.microsoft.com/office/drawing/2014/main" id="{E05F905C-97F0-445A-935F-1036F7C9B306}"/>
                    </a:ext>
                  </a:extLst>
                </p:cNvPr>
                <p:cNvSpPr/>
                <p:nvPr/>
              </p:nvSpPr>
              <p:spPr>
                <a:xfrm>
                  <a:off x="5706172"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41" name="Rectangle 5">
                  <a:extLst>
                    <a:ext uri="{FF2B5EF4-FFF2-40B4-BE49-F238E27FC236}">
                      <a16:creationId xmlns:a16="http://schemas.microsoft.com/office/drawing/2014/main" id="{E5BD3647-50D3-4C92-8D2F-B3D3358BF6CB}"/>
                    </a:ext>
                  </a:extLst>
                </p:cNvPr>
                <p:cNvSpPr/>
                <p:nvPr/>
              </p:nvSpPr>
              <p:spPr>
                <a:xfrm>
                  <a:off x="6134800"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42" name="Rectangle 5">
                  <a:extLst>
                    <a:ext uri="{FF2B5EF4-FFF2-40B4-BE49-F238E27FC236}">
                      <a16:creationId xmlns:a16="http://schemas.microsoft.com/office/drawing/2014/main" id="{D670F490-377D-4173-A3DF-827CBBB7B2D6}"/>
                    </a:ext>
                  </a:extLst>
                </p:cNvPr>
                <p:cNvSpPr/>
                <p:nvPr/>
              </p:nvSpPr>
              <p:spPr>
                <a:xfrm>
                  <a:off x="6995179" y="5205410"/>
                  <a:ext cx="428628" cy="58579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43" name="Rectangle 5">
                  <a:extLst>
                    <a:ext uri="{FF2B5EF4-FFF2-40B4-BE49-F238E27FC236}">
                      <a16:creationId xmlns:a16="http://schemas.microsoft.com/office/drawing/2014/main" id="{D0F36E30-6426-49E9-A1CB-3059D35D1477}"/>
                    </a:ext>
                  </a:extLst>
                </p:cNvPr>
                <p:cNvSpPr/>
                <p:nvPr/>
              </p:nvSpPr>
              <p:spPr>
                <a:xfrm>
                  <a:off x="7423806" y="5205410"/>
                  <a:ext cx="425505"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44" name="Rectangle 5">
                  <a:extLst>
                    <a:ext uri="{FF2B5EF4-FFF2-40B4-BE49-F238E27FC236}">
                      <a16:creationId xmlns:a16="http://schemas.microsoft.com/office/drawing/2014/main" id="{B936A5D9-9281-4EEC-82D6-D1B4D841EB95}"/>
                    </a:ext>
                  </a:extLst>
                </p:cNvPr>
                <p:cNvSpPr/>
                <p:nvPr/>
              </p:nvSpPr>
              <p:spPr>
                <a:xfrm>
                  <a:off x="6569674" y="5205410"/>
                  <a:ext cx="428628" cy="5857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grpSp>
            <p:nvGrpSpPr>
              <p:cNvPr id="129" name="组合 168">
                <a:extLst>
                  <a:ext uri="{FF2B5EF4-FFF2-40B4-BE49-F238E27FC236}">
                    <a16:creationId xmlns:a16="http://schemas.microsoft.com/office/drawing/2014/main" id="{F1315BF7-9E21-4D69-BBF7-953DF2526D0D}"/>
                  </a:ext>
                </a:extLst>
              </p:cNvPr>
              <p:cNvGrpSpPr/>
              <p:nvPr/>
            </p:nvGrpSpPr>
            <p:grpSpPr>
              <a:xfrm>
                <a:off x="3605283" y="2121667"/>
                <a:ext cx="1570373" cy="407611"/>
                <a:chOff x="5706172" y="2033710"/>
                <a:chExt cx="2146263" cy="557090"/>
              </a:xfrm>
            </p:grpSpPr>
            <p:grpSp>
              <p:nvGrpSpPr>
                <p:cNvPr id="134" name="组合 161">
                  <a:extLst>
                    <a:ext uri="{FF2B5EF4-FFF2-40B4-BE49-F238E27FC236}">
                      <a16:creationId xmlns:a16="http://schemas.microsoft.com/office/drawing/2014/main" id="{F05CCF1C-FA70-4BB5-9033-4A651EDE244B}"/>
                    </a:ext>
                  </a:extLst>
                </p:cNvPr>
                <p:cNvGrpSpPr/>
                <p:nvPr/>
              </p:nvGrpSpPr>
              <p:grpSpPr>
                <a:xfrm>
                  <a:off x="5706172" y="2033710"/>
                  <a:ext cx="2146263" cy="557090"/>
                  <a:chOff x="5706172" y="2033710"/>
                  <a:chExt cx="2146263" cy="557090"/>
                </a:xfrm>
              </p:grpSpPr>
              <p:sp>
                <p:nvSpPr>
                  <p:cNvPr id="136" name="Rectangle 5">
                    <a:extLst>
                      <a:ext uri="{FF2B5EF4-FFF2-40B4-BE49-F238E27FC236}">
                        <a16:creationId xmlns:a16="http://schemas.microsoft.com/office/drawing/2014/main" id="{1841FCC5-384A-42FC-96A1-F4364716D71F}"/>
                      </a:ext>
                    </a:extLst>
                  </p:cNvPr>
                  <p:cNvSpPr/>
                  <p:nvPr/>
                </p:nvSpPr>
                <p:spPr>
                  <a:xfrm>
                    <a:off x="5706172"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37" name="Rectangle 5">
                    <a:extLst>
                      <a:ext uri="{FF2B5EF4-FFF2-40B4-BE49-F238E27FC236}">
                        <a16:creationId xmlns:a16="http://schemas.microsoft.com/office/drawing/2014/main" id="{B96D361D-7EA6-46FB-9BE0-E9C928E9CA52}"/>
                      </a:ext>
                    </a:extLst>
                  </p:cNvPr>
                  <p:cNvSpPr/>
                  <p:nvPr/>
                </p:nvSpPr>
                <p:spPr>
                  <a:xfrm>
                    <a:off x="6566551"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38" name="Rectangle 5">
                    <a:extLst>
                      <a:ext uri="{FF2B5EF4-FFF2-40B4-BE49-F238E27FC236}">
                        <a16:creationId xmlns:a16="http://schemas.microsoft.com/office/drawing/2014/main" id="{91AB794F-9943-4FF1-9414-13FB9AF5FD9C}"/>
                      </a:ext>
                    </a:extLst>
                  </p:cNvPr>
                  <p:cNvSpPr/>
                  <p:nvPr/>
                </p:nvSpPr>
                <p:spPr>
                  <a:xfrm>
                    <a:off x="6995179"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sp>
                <p:nvSpPr>
                  <p:cNvPr id="139" name="Rectangle 5">
                    <a:extLst>
                      <a:ext uri="{FF2B5EF4-FFF2-40B4-BE49-F238E27FC236}">
                        <a16:creationId xmlns:a16="http://schemas.microsoft.com/office/drawing/2014/main" id="{8AA905EB-B2BC-4F5E-B6FA-B6ECB69A818E}"/>
                      </a:ext>
                    </a:extLst>
                  </p:cNvPr>
                  <p:cNvSpPr/>
                  <p:nvPr/>
                </p:nvSpPr>
                <p:spPr>
                  <a:xfrm>
                    <a:off x="7423807"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sp>
              <p:nvSpPr>
                <p:cNvPr id="135" name="Rectangle 5">
                  <a:extLst>
                    <a:ext uri="{FF2B5EF4-FFF2-40B4-BE49-F238E27FC236}">
                      <a16:creationId xmlns:a16="http://schemas.microsoft.com/office/drawing/2014/main" id="{63ABC9B7-A6A9-4E13-BF18-CDA090A0B24B}"/>
                    </a:ext>
                  </a:extLst>
                </p:cNvPr>
                <p:cNvSpPr/>
                <p:nvPr/>
              </p:nvSpPr>
              <p:spPr>
                <a:xfrm>
                  <a:off x="6134800" y="2033710"/>
                  <a:ext cx="428628" cy="5570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800" dirty="0"/>
                </a:p>
              </p:txBody>
            </p:sp>
          </p:grpSp>
          <p:sp>
            <p:nvSpPr>
              <p:cNvPr id="130" name="Rectangle 5">
                <a:extLst>
                  <a:ext uri="{FF2B5EF4-FFF2-40B4-BE49-F238E27FC236}">
                    <a16:creationId xmlns:a16="http://schemas.microsoft.com/office/drawing/2014/main" id="{A02D1F30-D9C2-458E-BCE6-C7CDEB62162D}"/>
                  </a:ext>
                </a:extLst>
              </p:cNvPr>
              <p:cNvSpPr/>
              <p:nvPr/>
            </p:nvSpPr>
            <p:spPr>
              <a:xfrm>
                <a:off x="3918901" y="2121667"/>
                <a:ext cx="313618" cy="407611"/>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131" name="Rectangle 5">
                <a:extLst>
                  <a:ext uri="{FF2B5EF4-FFF2-40B4-BE49-F238E27FC236}">
                    <a16:creationId xmlns:a16="http://schemas.microsoft.com/office/drawing/2014/main" id="{0702E9AF-351D-4B6C-A432-6608B2F11143}"/>
                  </a:ext>
                </a:extLst>
              </p:cNvPr>
              <p:cNvSpPr/>
              <p:nvPr/>
            </p:nvSpPr>
            <p:spPr>
              <a:xfrm>
                <a:off x="4548421" y="2529278"/>
                <a:ext cx="313618" cy="422739"/>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132" name="Rectangle 5">
                <a:extLst>
                  <a:ext uri="{FF2B5EF4-FFF2-40B4-BE49-F238E27FC236}">
                    <a16:creationId xmlns:a16="http://schemas.microsoft.com/office/drawing/2014/main" id="{1D7A1D57-CED9-47CE-8B24-3A91B4D9E637}"/>
                  </a:ext>
                </a:extLst>
              </p:cNvPr>
              <p:cNvSpPr/>
              <p:nvPr/>
            </p:nvSpPr>
            <p:spPr>
              <a:xfrm>
                <a:off x="3916616" y="2959779"/>
                <a:ext cx="318188" cy="413023"/>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sp>
            <p:nvSpPr>
              <p:cNvPr id="133" name="Rectangle 5">
                <a:extLst>
                  <a:ext uri="{FF2B5EF4-FFF2-40B4-BE49-F238E27FC236}">
                    <a16:creationId xmlns:a16="http://schemas.microsoft.com/office/drawing/2014/main" id="{83D4E6D1-157D-4F13-807C-A3EBF2340F9A}"/>
                  </a:ext>
                </a:extLst>
              </p:cNvPr>
              <p:cNvSpPr/>
              <p:nvPr/>
            </p:nvSpPr>
            <p:spPr>
              <a:xfrm>
                <a:off x="4230232" y="3365334"/>
                <a:ext cx="320473" cy="428610"/>
              </a:xfrm>
              <a:prstGeom prst="rect">
                <a:avLst/>
              </a:prstGeom>
              <a:solidFill>
                <a:schemeClr val="accent5"/>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dirty="0"/>
              </a:p>
            </p:txBody>
          </p:sp>
        </p:grpSp>
        <p:cxnSp>
          <p:nvCxnSpPr>
            <p:cNvPr id="10" name="直接箭头连接符 138">
              <a:extLst>
                <a:ext uri="{FF2B5EF4-FFF2-40B4-BE49-F238E27FC236}">
                  <a16:creationId xmlns:a16="http://schemas.microsoft.com/office/drawing/2014/main" id="{7731ECA6-8395-4F6E-BF22-D8B4DBEDD619}"/>
                </a:ext>
              </a:extLst>
            </p:cNvPr>
            <p:cNvCxnSpPr>
              <a:cxnSpLocks/>
              <a:stCxn id="124" idx="3"/>
              <a:endCxn id="140" idx="1"/>
            </p:cNvCxnSpPr>
            <p:nvPr/>
          </p:nvCxnSpPr>
          <p:spPr bwMode="auto">
            <a:xfrm flipV="1">
              <a:off x="2174670" y="3699034"/>
              <a:ext cx="1551781" cy="295156"/>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cxnSp>
          <p:nvCxnSpPr>
            <p:cNvPr id="11" name="直接箭头连接符 144">
              <a:extLst>
                <a:ext uri="{FF2B5EF4-FFF2-40B4-BE49-F238E27FC236}">
                  <a16:creationId xmlns:a16="http://schemas.microsoft.com/office/drawing/2014/main" id="{C6C32555-4BEA-46F1-B7D6-8DC3C4A548E1}"/>
                </a:ext>
              </a:extLst>
            </p:cNvPr>
            <p:cNvCxnSpPr>
              <a:cxnSpLocks/>
              <a:stCxn id="81" idx="1"/>
              <a:endCxn id="142" idx="2"/>
            </p:cNvCxnSpPr>
            <p:nvPr/>
          </p:nvCxnSpPr>
          <p:spPr bwMode="auto">
            <a:xfrm flipH="1" flipV="1">
              <a:off x="4498349" y="3860752"/>
              <a:ext cx="2018428" cy="1552573"/>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cxnSp>
          <p:nvCxnSpPr>
            <p:cNvPr id="12" name="直接箭头连接符 145">
              <a:extLst>
                <a:ext uri="{FF2B5EF4-FFF2-40B4-BE49-F238E27FC236}">
                  <a16:creationId xmlns:a16="http://schemas.microsoft.com/office/drawing/2014/main" id="{1C1BB9BA-B664-40E1-B436-7A10963606BF}"/>
                </a:ext>
              </a:extLst>
            </p:cNvPr>
            <p:cNvCxnSpPr>
              <a:cxnSpLocks/>
              <a:stCxn id="58" idx="3"/>
              <a:endCxn id="141" idx="2"/>
            </p:cNvCxnSpPr>
            <p:nvPr/>
          </p:nvCxnSpPr>
          <p:spPr bwMode="auto">
            <a:xfrm flipV="1">
              <a:off x="1809968" y="3860751"/>
              <a:ext cx="2246609" cy="1396570"/>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cxnSp>
          <p:nvCxnSpPr>
            <p:cNvPr id="13" name="直接箭头连接符 146">
              <a:extLst>
                <a:ext uri="{FF2B5EF4-FFF2-40B4-BE49-F238E27FC236}">
                  <a16:creationId xmlns:a16="http://schemas.microsoft.com/office/drawing/2014/main" id="{AF512D59-BB77-4CE0-A37E-40BF76C54749}"/>
                </a:ext>
              </a:extLst>
            </p:cNvPr>
            <p:cNvCxnSpPr>
              <a:cxnSpLocks/>
              <a:stCxn id="29" idx="1"/>
              <a:endCxn id="143" idx="3"/>
            </p:cNvCxnSpPr>
            <p:nvPr/>
          </p:nvCxnSpPr>
          <p:spPr bwMode="auto">
            <a:xfrm flipH="1" flipV="1">
              <a:off x="4826872" y="3699034"/>
              <a:ext cx="1845848" cy="379131"/>
            </a:xfrm>
            <a:prstGeom prst="straightConnector1">
              <a:avLst/>
            </a:prstGeom>
            <a:ln>
              <a:headEnd type="none" w="med" len="med"/>
              <a:tailEnd type="arrow"/>
            </a:ln>
            <a:extLst/>
          </p:spPr>
          <p:style>
            <a:lnRef idx="3">
              <a:schemeClr val="accent2"/>
            </a:lnRef>
            <a:fillRef idx="0">
              <a:schemeClr val="accent2"/>
            </a:fillRef>
            <a:effectRef idx="2">
              <a:schemeClr val="accent2"/>
            </a:effectRef>
            <a:fontRef idx="minor">
              <a:schemeClr val="tx1"/>
            </a:fontRef>
          </p:style>
        </p:cxnSp>
        <p:grpSp>
          <p:nvGrpSpPr>
            <p:cNvPr id="14" name="Group 13">
              <a:extLst>
                <a:ext uri="{FF2B5EF4-FFF2-40B4-BE49-F238E27FC236}">
                  <a16:creationId xmlns:a16="http://schemas.microsoft.com/office/drawing/2014/main" id="{02AE84FF-5B79-46B6-9A6F-AF9AD9E69CBA}"/>
                </a:ext>
              </a:extLst>
            </p:cNvPr>
            <p:cNvGrpSpPr/>
            <p:nvPr/>
          </p:nvGrpSpPr>
          <p:grpSpPr>
            <a:xfrm>
              <a:off x="1685768" y="3786973"/>
              <a:ext cx="488902" cy="559830"/>
              <a:chOff x="1886205" y="3523757"/>
              <a:chExt cx="754609" cy="803561"/>
            </a:xfrm>
          </p:grpSpPr>
          <p:grpSp>
            <p:nvGrpSpPr>
              <p:cNvPr id="100" name="组合 162">
                <a:extLst>
                  <a:ext uri="{FF2B5EF4-FFF2-40B4-BE49-F238E27FC236}">
                    <a16:creationId xmlns:a16="http://schemas.microsoft.com/office/drawing/2014/main" id="{1F6DF319-B339-4FE1-9080-6207BE5177D8}"/>
                  </a:ext>
                </a:extLst>
              </p:cNvPr>
              <p:cNvGrpSpPr/>
              <p:nvPr/>
            </p:nvGrpSpPr>
            <p:grpSpPr>
              <a:xfrm>
                <a:off x="1886205" y="3719622"/>
                <a:ext cx="754609" cy="203134"/>
                <a:chOff x="5706172" y="3071810"/>
                <a:chExt cx="2146308" cy="577766"/>
              </a:xfrm>
            </p:grpSpPr>
            <p:sp>
              <p:nvSpPr>
                <p:cNvPr id="121" name="Rectangle 120">
                  <a:extLst>
                    <a:ext uri="{FF2B5EF4-FFF2-40B4-BE49-F238E27FC236}">
                      <a16:creationId xmlns:a16="http://schemas.microsoft.com/office/drawing/2014/main" id="{F32724FD-9459-4303-AFA8-8978079F8215}"/>
                    </a:ext>
                  </a:extLst>
                </p:cNvPr>
                <p:cNvSpPr/>
                <p:nvPr/>
              </p:nvSpPr>
              <p:spPr>
                <a:xfrm>
                  <a:off x="5706172"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22" name="Rectangle 5">
                  <a:extLst>
                    <a:ext uri="{FF2B5EF4-FFF2-40B4-BE49-F238E27FC236}">
                      <a16:creationId xmlns:a16="http://schemas.microsoft.com/office/drawing/2014/main" id="{2DA64096-086B-469E-AF6A-B4939E4714EC}"/>
                    </a:ext>
                  </a:extLst>
                </p:cNvPr>
                <p:cNvSpPr/>
                <p:nvPr/>
              </p:nvSpPr>
              <p:spPr>
                <a:xfrm>
                  <a:off x="6134800"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23" name="Rectangle 5">
                  <a:extLst>
                    <a:ext uri="{FF2B5EF4-FFF2-40B4-BE49-F238E27FC236}">
                      <a16:creationId xmlns:a16="http://schemas.microsoft.com/office/drawing/2014/main" id="{9AD079A6-C2DB-4CF8-A3C1-555A6B255E3E}"/>
                    </a:ext>
                  </a:extLst>
                </p:cNvPr>
                <p:cNvSpPr/>
                <p:nvPr/>
              </p:nvSpPr>
              <p:spPr>
                <a:xfrm>
                  <a:off x="6566551"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24" name="Rectangle 5">
                  <a:extLst>
                    <a:ext uri="{FF2B5EF4-FFF2-40B4-BE49-F238E27FC236}">
                      <a16:creationId xmlns:a16="http://schemas.microsoft.com/office/drawing/2014/main" id="{18AE1264-5586-4EA0-87CC-DC43B82F8332}"/>
                    </a:ext>
                  </a:extLst>
                </p:cNvPr>
                <p:cNvSpPr/>
                <p:nvPr/>
              </p:nvSpPr>
              <p:spPr>
                <a:xfrm>
                  <a:off x="7420683" y="3071810"/>
                  <a:ext cx="431797"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25" name="Rectangle 5">
                  <a:extLst>
                    <a:ext uri="{FF2B5EF4-FFF2-40B4-BE49-F238E27FC236}">
                      <a16:creationId xmlns:a16="http://schemas.microsoft.com/office/drawing/2014/main" id="{246A0E50-993A-4EC6-92A8-68D206A03639}"/>
                    </a:ext>
                  </a:extLst>
                </p:cNvPr>
                <p:cNvSpPr/>
                <p:nvPr/>
              </p:nvSpPr>
              <p:spPr>
                <a:xfrm>
                  <a:off x="6998302" y="3071810"/>
                  <a:ext cx="428628" cy="57776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grpSp>
            <p:nvGrpSpPr>
              <p:cNvPr id="101" name="组合 163">
                <a:extLst>
                  <a:ext uri="{FF2B5EF4-FFF2-40B4-BE49-F238E27FC236}">
                    <a16:creationId xmlns:a16="http://schemas.microsoft.com/office/drawing/2014/main" id="{96AB1E49-CA9F-4FE1-A824-5BF03E5CFB71}"/>
                  </a:ext>
                </a:extLst>
              </p:cNvPr>
              <p:cNvGrpSpPr/>
              <p:nvPr/>
            </p:nvGrpSpPr>
            <p:grpSpPr>
              <a:xfrm>
                <a:off x="1886205" y="3923137"/>
                <a:ext cx="753495" cy="198465"/>
                <a:chOff x="5709295" y="4138610"/>
                <a:chExt cx="2143139" cy="564486"/>
              </a:xfrm>
            </p:grpSpPr>
            <p:sp>
              <p:nvSpPr>
                <p:cNvPr id="116" name="Rectangle 5">
                  <a:extLst>
                    <a:ext uri="{FF2B5EF4-FFF2-40B4-BE49-F238E27FC236}">
                      <a16:creationId xmlns:a16="http://schemas.microsoft.com/office/drawing/2014/main" id="{D4E48847-F56C-4CD6-AF2E-4D6FC7BB453B}"/>
                    </a:ext>
                  </a:extLst>
                </p:cNvPr>
                <p:cNvSpPr/>
                <p:nvPr/>
              </p:nvSpPr>
              <p:spPr>
                <a:xfrm>
                  <a:off x="5709295"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17" name="Rectangle 5">
                  <a:extLst>
                    <a:ext uri="{FF2B5EF4-FFF2-40B4-BE49-F238E27FC236}">
                      <a16:creationId xmlns:a16="http://schemas.microsoft.com/office/drawing/2014/main" id="{3F5EE4F1-03D2-4E4D-89E1-FCFC540F28C0}"/>
                    </a:ext>
                  </a:extLst>
                </p:cNvPr>
                <p:cNvSpPr/>
                <p:nvPr/>
              </p:nvSpPr>
              <p:spPr>
                <a:xfrm>
                  <a:off x="6569674"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18" name="Rectangle 5">
                  <a:extLst>
                    <a:ext uri="{FF2B5EF4-FFF2-40B4-BE49-F238E27FC236}">
                      <a16:creationId xmlns:a16="http://schemas.microsoft.com/office/drawing/2014/main" id="{670C4AE2-0330-427C-9BB0-D05789C0EC58}"/>
                    </a:ext>
                  </a:extLst>
                </p:cNvPr>
                <p:cNvSpPr/>
                <p:nvPr/>
              </p:nvSpPr>
              <p:spPr>
                <a:xfrm>
                  <a:off x="6998302"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19" name="Rectangle 5">
                  <a:extLst>
                    <a:ext uri="{FF2B5EF4-FFF2-40B4-BE49-F238E27FC236}">
                      <a16:creationId xmlns:a16="http://schemas.microsoft.com/office/drawing/2014/main" id="{E476C82C-B5A5-45FA-BA3F-DC5DF397E65A}"/>
                    </a:ext>
                  </a:extLst>
                </p:cNvPr>
                <p:cNvSpPr/>
                <p:nvPr/>
              </p:nvSpPr>
              <p:spPr>
                <a:xfrm>
                  <a:off x="7426929" y="4138610"/>
                  <a:ext cx="425505"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20" name="Rectangle 5">
                  <a:extLst>
                    <a:ext uri="{FF2B5EF4-FFF2-40B4-BE49-F238E27FC236}">
                      <a16:creationId xmlns:a16="http://schemas.microsoft.com/office/drawing/2014/main" id="{12C7CE59-9E5B-4923-A229-7E564A7061BC}"/>
                    </a:ext>
                  </a:extLst>
                </p:cNvPr>
                <p:cNvSpPr/>
                <p:nvPr/>
              </p:nvSpPr>
              <p:spPr>
                <a:xfrm>
                  <a:off x="6134800" y="4138610"/>
                  <a:ext cx="428628" cy="56448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grpSp>
            <p:nvGrpSpPr>
              <p:cNvPr id="102" name="组合 164">
                <a:extLst>
                  <a:ext uri="{FF2B5EF4-FFF2-40B4-BE49-F238E27FC236}">
                    <a16:creationId xmlns:a16="http://schemas.microsoft.com/office/drawing/2014/main" id="{476E1068-FE3A-4C26-BEB6-1C25D6991D38}"/>
                  </a:ext>
                </a:extLst>
              </p:cNvPr>
              <p:cNvGrpSpPr/>
              <p:nvPr/>
            </p:nvGrpSpPr>
            <p:grpSpPr>
              <a:xfrm>
                <a:off x="1886205" y="4121363"/>
                <a:ext cx="753495" cy="205955"/>
                <a:chOff x="5706172" y="5205410"/>
                <a:chExt cx="2143139" cy="585790"/>
              </a:xfrm>
            </p:grpSpPr>
            <p:sp>
              <p:nvSpPr>
                <p:cNvPr id="111" name="Rectangle 5">
                  <a:extLst>
                    <a:ext uri="{FF2B5EF4-FFF2-40B4-BE49-F238E27FC236}">
                      <a16:creationId xmlns:a16="http://schemas.microsoft.com/office/drawing/2014/main" id="{89E5369D-94A8-4A56-9E6E-8616651EC58E}"/>
                    </a:ext>
                  </a:extLst>
                </p:cNvPr>
                <p:cNvSpPr/>
                <p:nvPr/>
              </p:nvSpPr>
              <p:spPr>
                <a:xfrm>
                  <a:off x="5706172"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12" name="Rectangle 5">
                  <a:extLst>
                    <a:ext uri="{FF2B5EF4-FFF2-40B4-BE49-F238E27FC236}">
                      <a16:creationId xmlns:a16="http://schemas.microsoft.com/office/drawing/2014/main" id="{C1164CCE-AAF5-430C-B5ED-2093DA0BED64}"/>
                    </a:ext>
                  </a:extLst>
                </p:cNvPr>
                <p:cNvSpPr/>
                <p:nvPr/>
              </p:nvSpPr>
              <p:spPr>
                <a:xfrm>
                  <a:off x="6134800"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13" name="Rectangle 5">
                  <a:extLst>
                    <a:ext uri="{FF2B5EF4-FFF2-40B4-BE49-F238E27FC236}">
                      <a16:creationId xmlns:a16="http://schemas.microsoft.com/office/drawing/2014/main" id="{4C0CF7B5-FCBA-4685-B179-20DAF7BF8964}"/>
                    </a:ext>
                  </a:extLst>
                </p:cNvPr>
                <p:cNvSpPr/>
                <p:nvPr/>
              </p:nvSpPr>
              <p:spPr>
                <a:xfrm>
                  <a:off x="6995179"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14" name="Rectangle 5">
                  <a:extLst>
                    <a:ext uri="{FF2B5EF4-FFF2-40B4-BE49-F238E27FC236}">
                      <a16:creationId xmlns:a16="http://schemas.microsoft.com/office/drawing/2014/main" id="{225C457F-11D2-49A5-B51D-EA08B4B2611B}"/>
                    </a:ext>
                  </a:extLst>
                </p:cNvPr>
                <p:cNvSpPr/>
                <p:nvPr/>
              </p:nvSpPr>
              <p:spPr>
                <a:xfrm>
                  <a:off x="7423806" y="5205410"/>
                  <a:ext cx="425505"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15" name="Rectangle 5">
                  <a:extLst>
                    <a:ext uri="{FF2B5EF4-FFF2-40B4-BE49-F238E27FC236}">
                      <a16:creationId xmlns:a16="http://schemas.microsoft.com/office/drawing/2014/main" id="{F5167CCF-6C7D-4E97-9B21-02F60B7E5B92}"/>
                    </a:ext>
                  </a:extLst>
                </p:cNvPr>
                <p:cNvSpPr/>
                <p:nvPr/>
              </p:nvSpPr>
              <p:spPr>
                <a:xfrm>
                  <a:off x="6569674" y="5205410"/>
                  <a:ext cx="428628" cy="5857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grpSp>
            <p:nvGrpSpPr>
              <p:cNvPr id="103" name="组合 168">
                <a:extLst>
                  <a:ext uri="{FF2B5EF4-FFF2-40B4-BE49-F238E27FC236}">
                    <a16:creationId xmlns:a16="http://schemas.microsoft.com/office/drawing/2014/main" id="{9AB58C9F-6173-42F5-A25D-BCA68B95F696}"/>
                  </a:ext>
                </a:extLst>
              </p:cNvPr>
              <p:cNvGrpSpPr/>
              <p:nvPr/>
            </p:nvGrpSpPr>
            <p:grpSpPr>
              <a:xfrm>
                <a:off x="1886205" y="3523757"/>
                <a:ext cx="754593" cy="195865"/>
                <a:chOff x="5706172" y="2033710"/>
                <a:chExt cx="2146263" cy="557090"/>
              </a:xfrm>
            </p:grpSpPr>
            <p:grpSp>
              <p:nvGrpSpPr>
                <p:cNvPr id="105" name="组合 161">
                  <a:extLst>
                    <a:ext uri="{FF2B5EF4-FFF2-40B4-BE49-F238E27FC236}">
                      <a16:creationId xmlns:a16="http://schemas.microsoft.com/office/drawing/2014/main" id="{4A5D0816-3C81-4BAC-8CE0-B5979AB6188F}"/>
                    </a:ext>
                  </a:extLst>
                </p:cNvPr>
                <p:cNvGrpSpPr/>
                <p:nvPr/>
              </p:nvGrpSpPr>
              <p:grpSpPr>
                <a:xfrm>
                  <a:off x="5706172" y="2033710"/>
                  <a:ext cx="2146263" cy="557090"/>
                  <a:chOff x="5706172" y="2033710"/>
                  <a:chExt cx="2146263" cy="557090"/>
                </a:xfrm>
              </p:grpSpPr>
              <p:sp>
                <p:nvSpPr>
                  <p:cNvPr id="107" name="Rectangle 5">
                    <a:extLst>
                      <a:ext uri="{FF2B5EF4-FFF2-40B4-BE49-F238E27FC236}">
                        <a16:creationId xmlns:a16="http://schemas.microsoft.com/office/drawing/2014/main" id="{18C9105D-76BB-49C5-8126-DCF4112F9063}"/>
                      </a:ext>
                    </a:extLst>
                  </p:cNvPr>
                  <p:cNvSpPr/>
                  <p:nvPr/>
                </p:nvSpPr>
                <p:spPr>
                  <a:xfrm>
                    <a:off x="5706172"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08" name="Rectangle 5">
                    <a:extLst>
                      <a:ext uri="{FF2B5EF4-FFF2-40B4-BE49-F238E27FC236}">
                        <a16:creationId xmlns:a16="http://schemas.microsoft.com/office/drawing/2014/main" id="{4C196385-F401-4A87-B7CD-0B31D276077C}"/>
                      </a:ext>
                    </a:extLst>
                  </p:cNvPr>
                  <p:cNvSpPr/>
                  <p:nvPr/>
                </p:nvSpPr>
                <p:spPr>
                  <a:xfrm>
                    <a:off x="6566551"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09" name="Rectangle 5">
                    <a:extLst>
                      <a:ext uri="{FF2B5EF4-FFF2-40B4-BE49-F238E27FC236}">
                        <a16:creationId xmlns:a16="http://schemas.microsoft.com/office/drawing/2014/main" id="{F001E517-6C30-426D-B4FC-3A997AF2D625}"/>
                      </a:ext>
                    </a:extLst>
                  </p:cNvPr>
                  <p:cNvSpPr/>
                  <p:nvPr/>
                </p:nvSpPr>
                <p:spPr>
                  <a:xfrm>
                    <a:off x="6995179"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110" name="Rectangle 5">
                    <a:extLst>
                      <a:ext uri="{FF2B5EF4-FFF2-40B4-BE49-F238E27FC236}">
                        <a16:creationId xmlns:a16="http://schemas.microsoft.com/office/drawing/2014/main" id="{AFF75CE4-6FBC-4927-9F20-25BCA2E2C651}"/>
                      </a:ext>
                    </a:extLst>
                  </p:cNvPr>
                  <p:cNvSpPr/>
                  <p:nvPr/>
                </p:nvSpPr>
                <p:spPr>
                  <a:xfrm>
                    <a:off x="7423807"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sp>
              <p:nvSpPr>
                <p:cNvPr id="106" name="Rectangle 5">
                  <a:extLst>
                    <a:ext uri="{FF2B5EF4-FFF2-40B4-BE49-F238E27FC236}">
                      <a16:creationId xmlns:a16="http://schemas.microsoft.com/office/drawing/2014/main" id="{E26B4CF7-4C19-4997-95EE-E46ED12CE11B}"/>
                    </a:ext>
                  </a:extLst>
                </p:cNvPr>
                <p:cNvSpPr/>
                <p:nvPr/>
              </p:nvSpPr>
              <p:spPr>
                <a:xfrm>
                  <a:off x="6134800" y="2033710"/>
                  <a:ext cx="428628" cy="5570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sp>
            <p:nvSpPr>
              <p:cNvPr id="104" name="Rectangle 5">
                <a:extLst>
                  <a:ext uri="{FF2B5EF4-FFF2-40B4-BE49-F238E27FC236}">
                    <a16:creationId xmlns:a16="http://schemas.microsoft.com/office/drawing/2014/main" id="{827A8A63-6BAE-479F-9DC2-20D25748FEEE}"/>
                  </a:ext>
                </a:extLst>
              </p:cNvPr>
              <p:cNvSpPr/>
              <p:nvPr/>
            </p:nvSpPr>
            <p:spPr>
              <a:xfrm>
                <a:off x="2029485" y="3531055"/>
                <a:ext cx="150699" cy="195865"/>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350" dirty="0"/>
              </a:p>
            </p:txBody>
          </p:sp>
        </p:grpSp>
        <p:grpSp>
          <p:nvGrpSpPr>
            <p:cNvPr id="15" name="Group 14">
              <a:extLst>
                <a:ext uri="{FF2B5EF4-FFF2-40B4-BE49-F238E27FC236}">
                  <a16:creationId xmlns:a16="http://schemas.microsoft.com/office/drawing/2014/main" id="{5129CEF1-63B6-4169-ACCE-60DF61A1BE30}"/>
                </a:ext>
              </a:extLst>
            </p:cNvPr>
            <p:cNvGrpSpPr/>
            <p:nvPr/>
          </p:nvGrpSpPr>
          <p:grpSpPr>
            <a:xfrm>
              <a:off x="6516777" y="5341738"/>
              <a:ext cx="512970" cy="587389"/>
              <a:chOff x="6710033" y="5430740"/>
              <a:chExt cx="754609" cy="803561"/>
            </a:xfrm>
          </p:grpSpPr>
          <p:grpSp>
            <p:nvGrpSpPr>
              <p:cNvPr id="74" name="组合 162">
                <a:extLst>
                  <a:ext uri="{FF2B5EF4-FFF2-40B4-BE49-F238E27FC236}">
                    <a16:creationId xmlns:a16="http://schemas.microsoft.com/office/drawing/2014/main" id="{519FADB5-834D-4818-9879-CAF859FC8073}"/>
                  </a:ext>
                </a:extLst>
              </p:cNvPr>
              <p:cNvGrpSpPr/>
              <p:nvPr/>
            </p:nvGrpSpPr>
            <p:grpSpPr>
              <a:xfrm>
                <a:off x="6710033" y="5626605"/>
                <a:ext cx="754609" cy="203134"/>
                <a:chOff x="5706172" y="3071810"/>
                <a:chExt cx="2146308" cy="577766"/>
              </a:xfrm>
            </p:grpSpPr>
            <p:sp>
              <p:nvSpPr>
                <p:cNvPr id="95" name="Rectangle 94">
                  <a:extLst>
                    <a:ext uri="{FF2B5EF4-FFF2-40B4-BE49-F238E27FC236}">
                      <a16:creationId xmlns:a16="http://schemas.microsoft.com/office/drawing/2014/main" id="{788CE73F-3930-4DEA-9184-221B47065643}"/>
                    </a:ext>
                  </a:extLst>
                </p:cNvPr>
                <p:cNvSpPr/>
                <p:nvPr/>
              </p:nvSpPr>
              <p:spPr>
                <a:xfrm>
                  <a:off x="5706172"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96" name="Rectangle 5">
                  <a:extLst>
                    <a:ext uri="{FF2B5EF4-FFF2-40B4-BE49-F238E27FC236}">
                      <a16:creationId xmlns:a16="http://schemas.microsoft.com/office/drawing/2014/main" id="{F5999FB4-1F37-4604-803C-AF2B93553B5F}"/>
                    </a:ext>
                  </a:extLst>
                </p:cNvPr>
                <p:cNvSpPr/>
                <p:nvPr/>
              </p:nvSpPr>
              <p:spPr>
                <a:xfrm>
                  <a:off x="6134800"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97" name="Rectangle 5">
                  <a:extLst>
                    <a:ext uri="{FF2B5EF4-FFF2-40B4-BE49-F238E27FC236}">
                      <a16:creationId xmlns:a16="http://schemas.microsoft.com/office/drawing/2014/main" id="{3219E5BF-9315-44AE-8B34-AB5EEDDF44A5}"/>
                    </a:ext>
                  </a:extLst>
                </p:cNvPr>
                <p:cNvSpPr/>
                <p:nvPr/>
              </p:nvSpPr>
              <p:spPr>
                <a:xfrm>
                  <a:off x="6566551"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98" name="Rectangle 5">
                  <a:extLst>
                    <a:ext uri="{FF2B5EF4-FFF2-40B4-BE49-F238E27FC236}">
                      <a16:creationId xmlns:a16="http://schemas.microsoft.com/office/drawing/2014/main" id="{2F189B02-BFCC-4080-8250-038377289C62}"/>
                    </a:ext>
                  </a:extLst>
                </p:cNvPr>
                <p:cNvSpPr/>
                <p:nvPr/>
              </p:nvSpPr>
              <p:spPr>
                <a:xfrm>
                  <a:off x="7420683" y="3071810"/>
                  <a:ext cx="431797"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99" name="Rectangle 5">
                  <a:extLst>
                    <a:ext uri="{FF2B5EF4-FFF2-40B4-BE49-F238E27FC236}">
                      <a16:creationId xmlns:a16="http://schemas.microsoft.com/office/drawing/2014/main" id="{225A0666-F93D-4501-BB12-D62A99065E5A}"/>
                    </a:ext>
                  </a:extLst>
                </p:cNvPr>
                <p:cNvSpPr/>
                <p:nvPr/>
              </p:nvSpPr>
              <p:spPr>
                <a:xfrm>
                  <a:off x="6998302" y="3071810"/>
                  <a:ext cx="428628" cy="57776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grpSp>
            <p:nvGrpSpPr>
              <p:cNvPr id="75" name="组合 163">
                <a:extLst>
                  <a:ext uri="{FF2B5EF4-FFF2-40B4-BE49-F238E27FC236}">
                    <a16:creationId xmlns:a16="http://schemas.microsoft.com/office/drawing/2014/main" id="{1AD01A5F-6D1A-49EC-B2FC-2DBFACC07F2E}"/>
                  </a:ext>
                </a:extLst>
              </p:cNvPr>
              <p:cNvGrpSpPr/>
              <p:nvPr/>
            </p:nvGrpSpPr>
            <p:grpSpPr>
              <a:xfrm>
                <a:off x="6710033" y="5830120"/>
                <a:ext cx="753495" cy="198465"/>
                <a:chOff x="5709295" y="4138610"/>
                <a:chExt cx="2143139" cy="564486"/>
              </a:xfrm>
            </p:grpSpPr>
            <p:sp>
              <p:nvSpPr>
                <p:cNvPr id="90" name="Rectangle 5">
                  <a:extLst>
                    <a:ext uri="{FF2B5EF4-FFF2-40B4-BE49-F238E27FC236}">
                      <a16:creationId xmlns:a16="http://schemas.microsoft.com/office/drawing/2014/main" id="{14B90D73-FCA9-4EBF-858C-43F714059CE8}"/>
                    </a:ext>
                  </a:extLst>
                </p:cNvPr>
                <p:cNvSpPr/>
                <p:nvPr/>
              </p:nvSpPr>
              <p:spPr>
                <a:xfrm>
                  <a:off x="5709295"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91" name="Rectangle 5">
                  <a:extLst>
                    <a:ext uri="{FF2B5EF4-FFF2-40B4-BE49-F238E27FC236}">
                      <a16:creationId xmlns:a16="http://schemas.microsoft.com/office/drawing/2014/main" id="{927D03D9-A1A3-49F0-81EE-0B46757528D8}"/>
                    </a:ext>
                  </a:extLst>
                </p:cNvPr>
                <p:cNvSpPr/>
                <p:nvPr/>
              </p:nvSpPr>
              <p:spPr>
                <a:xfrm>
                  <a:off x="6569674"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92" name="Rectangle 5">
                  <a:extLst>
                    <a:ext uri="{FF2B5EF4-FFF2-40B4-BE49-F238E27FC236}">
                      <a16:creationId xmlns:a16="http://schemas.microsoft.com/office/drawing/2014/main" id="{6152FDEF-3860-40DE-A3E1-A6CEBC05B670}"/>
                    </a:ext>
                  </a:extLst>
                </p:cNvPr>
                <p:cNvSpPr/>
                <p:nvPr/>
              </p:nvSpPr>
              <p:spPr>
                <a:xfrm>
                  <a:off x="6998302"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93" name="Rectangle 5">
                  <a:extLst>
                    <a:ext uri="{FF2B5EF4-FFF2-40B4-BE49-F238E27FC236}">
                      <a16:creationId xmlns:a16="http://schemas.microsoft.com/office/drawing/2014/main" id="{A5CA05E8-4F8E-44CC-A95F-5953F4AEA386}"/>
                    </a:ext>
                  </a:extLst>
                </p:cNvPr>
                <p:cNvSpPr/>
                <p:nvPr/>
              </p:nvSpPr>
              <p:spPr>
                <a:xfrm>
                  <a:off x="7426929" y="4138610"/>
                  <a:ext cx="425505"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94" name="Rectangle 5">
                  <a:extLst>
                    <a:ext uri="{FF2B5EF4-FFF2-40B4-BE49-F238E27FC236}">
                      <a16:creationId xmlns:a16="http://schemas.microsoft.com/office/drawing/2014/main" id="{340800DA-DA90-4D0D-909A-58393A5FED7D}"/>
                    </a:ext>
                  </a:extLst>
                </p:cNvPr>
                <p:cNvSpPr/>
                <p:nvPr/>
              </p:nvSpPr>
              <p:spPr>
                <a:xfrm>
                  <a:off x="6134800" y="4138610"/>
                  <a:ext cx="428628" cy="56448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grpSp>
            <p:nvGrpSpPr>
              <p:cNvPr id="76" name="组合 164">
                <a:extLst>
                  <a:ext uri="{FF2B5EF4-FFF2-40B4-BE49-F238E27FC236}">
                    <a16:creationId xmlns:a16="http://schemas.microsoft.com/office/drawing/2014/main" id="{B64C701A-F31E-4D60-B264-84F44F8591B6}"/>
                  </a:ext>
                </a:extLst>
              </p:cNvPr>
              <p:cNvGrpSpPr/>
              <p:nvPr/>
            </p:nvGrpSpPr>
            <p:grpSpPr>
              <a:xfrm>
                <a:off x="6710033" y="6028346"/>
                <a:ext cx="753495" cy="205955"/>
                <a:chOff x="5706172" y="5205410"/>
                <a:chExt cx="2143139" cy="585790"/>
              </a:xfrm>
            </p:grpSpPr>
            <p:sp>
              <p:nvSpPr>
                <p:cNvPr id="85" name="Rectangle 5">
                  <a:extLst>
                    <a:ext uri="{FF2B5EF4-FFF2-40B4-BE49-F238E27FC236}">
                      <a16:creationId xmlns:a16="http://schemas.microsoft.com/office/drawing/2014/main" id="{2E29B34B-8683-4238-A84C-04516C8E3E23}"/>
                    </a:ext>
                  </a:extLst>
                </p:cNvPr>
                <p:cNvSpPr/>
                <p:nvPr/>
              </p:nvSpPr>
              <p:spPr>
                <a:xfrm>
                  <a:off x="5706172"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86" name="Rectangle 5">
                  <a:extLst>
                    <a:ext uri="{FF2B5EF4-FFF2-40B4-BE49-F238E27FC236}">
                      <a16:creationId xmlns:a16="http://schemas.microsoft.com/office/drawing/2014/main" id="{A392BEF8-B54A-4F52-B322-66761F33AE60}"/>
                    </a:ext>
                  </a:extLst>
                </p:cNvPr>
                <p:cNvSpPr/>
                <p:nvPr/>
              </p:nvSpPr>
              <p:spPr>
                <a:xfrm>
                  <a:off x="6134800"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87" name="Rectangle 5">
                  <a:extLst>
                    <a:ext uri="{FF2B5EF4-FFF2-40B4-BE49-F238E27FC236}">
                      <a16:creationId xmlns:a16="http://schemas.microsoft.com/office/drawing/2014/main" id="{863BD57F-0D5E-453B-8F2B-CC2D01CE77FC}"/>
                    </a:ext>
                  </a:extLst>
                </p:cNvPr>
                <p:cNvSpPr/>
                <p:nvPr/>
              </p:nvSpPr>
              <p:spPr>
                <a:xfrm>
                  <a:off x="6995179"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88" name="Rectangle 5">
                  <a:extLst>
                    <a:ext uri="{FF2B5EF4-FFF2-40B4-BE49-F238E27FC236}">
                      <a16:creationId xmlns:a16="http://schemas.microsoft.com/office/drawing/2014/main" id="{F24B5BA2-3BC7-400B-995A-15B2915AB807}"/>
                    </a:ext>
                  </a:extLst>
                </p:cNvPr>
                <p:cNvSpPr/>
                <p:nvPr/>
              </p:nvSpPr>
              <p:spPr>
                <a:xfrm>
                  <a:off x="7423806" y="5205410"/>
                  <a:ext cx="425505"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89" name="Rectangle 5">
                  <a:extLst>
                    <a:ext uri="{FF2B5EF4-FFF2-40B4-BE49-F238E27FC236}">
                      <a16:creationId xmlns:a16="http://schemas.microsoft.com/office/drawing/2014/main" id="{FC9EC037-AC5B-4844-B3EE-9E48064AB7CC}"/>
                    </a:ext>
                  </a:extLst>
                </p:cNvPr>
                <p:cNvSpPr/>
                <p:nvPr/>
              </p:nvSpPr>
              <p:spPr>
                <a:xfrm>
                  <a:off x="6569674" y="5205410"/>
                  <a:ext cx="428628" cy="5857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grpSp>
            <p:nvGrpSpPr>
              <p:cNvPr id="77" name="组合 168">
                <a:extLst>
                  <a:ext uri="{FF2B5EF4-FFF2-40B4-BE49-F238E27FC236}">
                    <a16:creationId xmlns:a16="http://schemas.microsoft.com/office/drawing/2014/main" id="{74A5ED7B-89D2-413A-B545-FC73C0DF7200}"/>
                  </a:ext>
                </a:extLst>
              </p:cNvPr>
              <p:cNvGrpSpPr/>
              <p:nvPr/>
            </p:nvGrpSpPr>
            <p:grpSpPr>
              <a:xfrm>
                <a:off x="6710033" y="5430740"/>
                <a:ext cx="754593" cy="195865"/>
                <a:chOff x="5706172" y="2033710"/>
                <a:chExt cx="2146263" cy="557090"/>
              </a:xfrm>
            </p:grpSpPr>
            <p:grpSp>
              <p:nvGrpSpPr>
                <p:cNvPr id="79" name="组合 161">
                  <a:extLst>
                    <a:ext uri="{FF2B5EF4-FFF2-40B4-BE49-F238E27FC236}">
                      <a16:creationId xmlns:a16="http://schemas.microsoft.com/office/drawing/2014/main" id="{538066B9-602A-441F-93CA-4DF8D4FE26C7}"/>
                    </a:ext>
                  </a:extLst>
                </p:cNvPr>
                <p:cNvGrpSpPr/>
                <p:nvPr/>
              </p:nvGrpSpPr>
              <p:grpSpPr>
                <a:xfrm>
                  <a:off x="5706172" y="2033710"/>
                  <a:ext cx="2146263" cy="557090"/>
                  <a:chOff x="5706172" y="2033710"/>
                  <a:chExt cx="2146263" cy="557090"/>
                </a:xfrm>
              </p:grpSpPr>
              <p:sp>
                <p:nvSpPr>
                  <p:cNvPr id="81" name="Rectangle 5">
                    <a:extLst>
                      <a:ext uri="{FF2B5EF4-FFF2-40B4-BE49-F238E27FC236}">
                        <a16:creationId xmlns:a16="http://schemas.microsoft.com/office/drawing/2014/main" id="{8E544D54-C8A8-4966-9EB5-ADF0D4690EC6}"/>
                      </a:ext>
                    </a:extLst>
                  </p:cNvPr>
                  <p:cNvSpPr/>
                  <p:nvPr/>
                </p:nvSpPr>
                <p:spPr>
                  <a:xfrm>
                    <a:off x="5706172"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82" name="Rectangle 5">
                    <a:extLst>
                      <a:ext uri="{FF2B5EF4-FFF2-40B4-BE49-F238E27FC236}">
                        <a16:creationId xmlns:a16="http://schemas.microsoft.com/office/drawing/2014/main" id="{E284FC0C-9DF8-4EAD-B30D-03BF60DD9C2A}"/>
                      </a:ext>
                    </a:extLst>
                  </p:cNvPr>
                  <p:cNvSpPr/>
                  <p:nvPr/>
                </p:nvSpPr>
                <p:spPr>
                  <a:xfrm>
                    <a:off x="6566551"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83" name="Rectangle 5">
                    <a:extLst>
                      <a:ext uri="{FF2B5EF4-FFF2-40B4-BE49-F238E27FC236}">
                        <a16:creationId xmlns:a16="http://schemas.microsoft.com/office/drawing/2014/main" id="{ED0FE094-5D84-400E-B987-8D0DC2578F7F}"/>
                      </a:ext>
                    </a:extLst>
                  </p:cNvPr>
                  <p:cNvSpPr/>
                  <p:nvPr/>
                </p:nvSpPr>
                <p:spPr>
                  <a:xfrm>
                    <a:off x="6995179"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84" name="Rectangle 5">
                    <a:extLst>
                      <a:ext uri="{FF2B5EF4-FFF2-40B4-BE49-F238E27FC236}">
                        <a16:creationId xmlns:a16="http://schemas.microsoft.com/office/drawing/2014/main" id="{A1381660-2573-4551-98EF-B5714C33D930}"/>
                      </a:ext>
                    </a:extLst>
                  </p:cNvPr>
                  <p:cNvSpPr/>
                  <p:nvPr/>
                </p:nvSpPr>
                <p:spPr>
                  <a:xfrm>
                    <a:off x="7423807"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sp>
              <p:nvSpPr>
                <p:cNvPr id="80" name="Rectangle 5">
                  <a:extLst>
                    <a:ext uri="{FF2B5EF4-FFF2-40B4-BE49-F238E27FC236}">
                      <a16:creationId xmlns:a16="http://schemas.microsoft.com/office/drawing/2014/main" id="{61477BF0-C3C4-473B-A034-728E119322D8}"/>
                    </a:ext>
                  </a:extLst>
                </p:cNvPr>
                <p:cNvSpPr/>
                <p:nvPr/>
              </p:nvSpPr>
              <p:spPr>
                <a:xfrm>
                  <a:off x="6134800" y="2033710"/>
                  <a:ext cx="428628" cy="5570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sp>
            <p:nvSpPr>
              <p:cNvPr id="78" name="Rectangle 5">
                <a:extLst>
                  <a:ext uri="{FF2B5EF4-FFF2-40B4-BE49-F238E27FC236}">
                    <a16:creationId xmlns:a16="http://schemas.microsoft.com/office/drawing/2014/main" id="{3343E371-6C80-4331-9CF6-1DA547608DB8}"/>
                  </a:ext>
                </a:extLst>
              </p:cNvPr>
              <p:cNvSpPr/>
              <p:nvPr/>
            </p:nvSpPr>
            <p:spPr>
              <a:xfrm>
                <a:off x="6862421" y="5828051"/>
                <a:ext cx="150699" cy="195865"/>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350" dirty="0"/>
              </a:p>
            </p:txBody>
          </p:sp>
        </p:grpSp>
        <p:grpSp>
          <p:nvGrpSpPr>
            <p:cNvPr id="16" name="Group 15">
              <a:extLst>
                <a:ext uri="{FF2B5EF4-FFF2-40B4-BE49-F238E27FC236}">
                  <a16:creationId xmlns:a16="http://schemas.microsoft.com/office/drawing/2014/main" id="{6DCB3C76-E36C-4664-B334-68BA91DA86BC}"/>
                </a:ext>
              </a:extLst>
            </p:cNvPr>
            <p:cNvGrpSpPr/>
            <p:nvPr/>
          </p:nvGrpSpPr>
          <p:grpSpPr>
            <a:xfrm>
              <a:off x="1250346" y="5179222"/>
              <a:ext cx="559634" cy="641331"/>
              <a:chOff x="962497" y="5088136"/>
              <a:chExt cx="754609" cy="804198"/>
            </a:xfrm>
          </p:grpSpPr>
          <p:grpSp>
            <p:nvGrpSpPr>
              <p:cNvPr id="48" name="组合 162">
                <a:extLst>
                  <a:ext uri="{FF2B5EF4-FFF2-40B4-BE49-F238E27FC236}">
                    <a16:creationId xmlns:a16="http://schemas.microsoft.com/office/drawing/2014/main" id="{E6E90A6F-CB79-42F2-BBC1-6C7C7226E597}"/>
                  </a:ext>
                </a:extLst>
              </p:cNvPr>
              <p:cNvGrpSpPr/>
              <p:nvPr/>
            </p:nvGrpSpPr>
            <p:grpSpPr>
              <a:xfrm>
                <a:off x="962497" y="5284001"/>
                <a:ext cx="754609" cy="203134"/>
                <a:chOff x="5706172" y="3071810"/>
                <a:chExt cx="2146308" cy="577766"/>
              </a:xfrm>
            </p:grpSpPr>
            <p:sp>
              <p:nvSpPr>
                <p:cNvPr id="69" name="Rectangle 68">
                  <a:extLst>
                    <a:ext uri="{FF2B5EF4-FFF2-40B4-BE49-F238E27FC236}">
                      <a16:creationId xmlns:a16="http://schemas.microsoft.com/office/drawing/2014/main" id="{B5694895-7BD4-458A-A07D-6DFB219ADA87}"/>
                    </a:ext>
                  </a:extLst>
                </p:cNvPr>
                <p:cNvSpPr/>
                <p:nvPr/>
              </p:nvSpPr>
              <p:spPr>
                <a:xfrm>
                  <a:off x="5706172"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70" name="Rectangle 5">
                  <a:extLst>
                    <a:ext uri="{FF2B5EF4-FFF2-40B4-BE49-F238E27FC236}">
                      <a16:creationId xmlns:a16="http://schemas.microsoft.com/office/drawing/2014/main" id="{09873742-7432-4D72-9E6A-D08C681CAF6B}"/>
                    </a:ext>
                  </a:extLst>
                </p:cNvPr>
                <p:cNvSpPr/>
                <p:nvPr/>
              </p:nvSpPr>
              <p:spPr>
                <a:xfrm>
                  <a:off x="6134800"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71" name="Rectangle 5">
                  <a:extLst>
                    <a:ext uri="{FF2B5EF4-FFF2-40B4-BE49-F238E27FC236}">
                      <a16:creationId xmlns:a16="http://schemas.microsoft.com/office/drawing/2014/main" id="{508541E1-302C-464A-ACD4-96CB0A0676B3}"/>
                    </a:ext>
                  </a:extLst>
                </p:cNvPr>
                <p:cNvSpPr/>
                <p:nvPr/>
              </p:nvSpPr>
              <p:spPr>
                <a:xfrm>
                  <a:off x="6566551"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72" name="Rectangle 5">
                  <a:extLst>
                    <a:ext uri="{FF2B5EF4-FFF2-40B4-BE49-F238E27FC236}">
                      <a16:creationId xmlns:a16="http://schemas.microsoft.com/office/drawing/2014/main" id="{D60BC1A8-5E1C-44BF-B1E0-10F32DDDF741}"/>
                    </a:ext>
                  </a:extLst>
                </p:cNvPr>
                <p:cNvSpPr/>
                <p:nvPr/>
              </p:nvSpPr>
              <p:spPr>
                <a:xfrm>
                  <a:off x="7420683" y="3071810"/>
                  <a:ext cx="431797"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73" name="Rectangle 5">
                  <a:extLst>
                    <a:ext uri="{FF2B5EF4-FFF2-40B4-BE49-F238E27FC236}">
                      <a16:creationId xmlns:a16="http://schemas.microsoft.com/office/drawing/2014/main" id="{73719E2A-A020-4E19-B01D-327C8B334B3F}"/>
                    </a:ext>
                  </a:extLst>
                </p:cNvPr>
                <p:cNvSpPr/>
                <p:nvPr/>
              </p:nvSpPr>
              <p:spPr>
                <a:xfrm>
                  <a:off x="6998302" y="3071810"/>
                  <a:ext cx="428628" cy="57776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grpSp>
            <p:nvGrpSpPr>
              <p:cNvPr id="49" name="组合 163">
                <a:extLst>
                  <a:ext uri="{FF2B5EF4-FFF2-40B4-BE49-F238E27FC236}">
                    <a16:creationId xmlns:a16="http://schemas.microsoft.com/office/drawing/2014/main" id="{14889E12-853C-4AA5-AC09-6FEE2632A66D}"/>
                  </a:ext>
                </a:extLst>
              </p:cNvPr>
              <p:cNvGrpSpPr/>
              <p:nvPr/>
            </p:nvGrpSpPr>
            <p:grpSpPr>
              <a:xfrm>
                <a:off x="962497" y="5487516"/>
                <a:ext cx="753495" cy="198465"/>
                <a:chOff x="5709295" y="4138610"/>
                <a:chExt cx="2143139" cy="564486"/>
              </a:xfrm>
            </p:grpSpPr>
            <p:sp>
              <p:nvSpPr>
                <p:cNvPr id="64" name="Rectangle 5">
                  <a:extLst>
                    <a:ext uri="{FF2B5EF4-FFF2-40B4-BE49-F238E27FC236}">
                      <a16:creationId xmlns:a16="http://schemas.microsoft.com/office/drawing/2014/main" id="{9928D687-6B0E-4787-BC4A-D00816DEF114}"/>
                    </a:ext>
                  </a:extLst>
                </p:cNvPr>
                <p:cNvSpPr/>
                <p:nvPr/>
              </p:nvSpPr>
              <p:spPr>
                <a:xfrm>
                  <a:off x="5709295"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65" name="Rectangle 5">
                  <a:extLst>
                    <a:ext uri="{FF2B5EF4-FFF2-40B4-BE49-F238E27FC236}">
                      <a16:creationId xmlns:a16="http://schemas.microsoft.com/office/drawing/2014/main" id="{0B6F3D70-AFCF-447B-9CC6-4B796FA7A885}"/>
                    </a:ext>
                  </a:extLst>
                </p:cNvPr>
                <p:cNvSpPr/>
                <p:nvPr/>
              </p:nvSpPr>
              <p:spPr>
                <a:xfrm>
                  <a:off x="6569674"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66" name="Rectangle 5">
                  <a:extLst>
                    <a:ext uri="{FF2B5EF4-FFF2-40B4-BE49-F238E27FC236}">
                      <a16:creationId xmlns:a16="http://schemas.microsoft.com/office/drawing/2014/main" id="{DC16B09D-0435-430C-86EF-D7EE05AB2504}"/>
                    </a:ext>
                  </a:extLst>
                </p:cNvPr>
                <p:cNvSpPr/>
                <p:nvPr/>
              </p:nvSpPr>
              <p:spPr>
                <a:xfrm>
                  <a:off x="6998302"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67" name="Rectangle 5">
                  <a:extLst>
                    <a:ext uri="{FF2B5EF4-FFF2-40B4-BE49-F238E27FC236}">
                      <a16:creationId xmlns:a16="http://schemas.microsoft.com/office/drawing/2014/main" id="{F17AE6AF-C5BC-4F67-AC81-B84DFF17CEAF}"/>
                    </a:ext>
                  </a:extLst>
                </p:cNvPr>
                <p:cNvSpPr/>
                <p:nvPr/>
              </p:nvSpPr>
              <p:spPr>
                <a:xfrm>
                  <a:off x="7426929" y="4138610"/>
                  <a:ext cx="425505"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68" name="Rectangle 5">
                  <a:extLst>
                    <a:ext uri="{FF2B5EF4-FFF2-40B4-BE49-F238E27FC236}">
                      <a16:creationId xmlns:a16="http://schemas.microsoft.com/office/drawing/2014/main" id="{05554698-7167-461A-B6B6-1DD46C5E796F}"/>
                    </a:ext>
                  </a:extLst>
                </p:cNvPr>
                <p:cNvSpPr/>
                <p:nvPr/>
              </p:nvSpPr>
              <p:spPr>
                <a:xfrm>
                  <a:off x="6134800" y="4138610"/>
                  <a:ext cx="428628" cy="56448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grpSp>
            <p:nvGrpSpPr>
              <p:cNvPr id="50" name="组合 164">
                <a:extLst>
                  <a:ext uri="{FF2B5EF4-FFF2-40B4-BE49-F238E27FC236}">
                    <a16:creationId xmlns:a16="http://schemas.microsoft.com/office/drawing/2014/main" id="{18EE2310-BF43-4F68-8CA8-4F95BCAAAA8D}"/>
                  </a:ext>
                </a:extLst>
              </p:cNvPr>
              <p:cNvGrpSpPr/>
              <p:nvPr/>
            </p:nvGrpSpPr>
            <p:grpSpPr>
              <a:xfrm>
                <a:off x="962497" y="5685742"/>
                <a:ext cx="753495" cy="205955"/>
                <a:chOff x="5706172" y="5205410"/>
                <a:chExt cx="2143139" cy="585790"/>
              </a:xfrm>
            </p:grpSpPr>
            <p:sp>
              <p:nvSpPr>
                <p:cNvPr id="59" name="Rectangle 5">
                  <a:extLst>
                    <a:ext uri="{FF2B5EF4-FFF2-40B4-BE49-F238E27FC236}">
                      <a16:creationId xmlns:a16="http://schemas.microsoft.com/office/drawing/2014/main" id="{1DC6E1C1-1099-4B40-B966-60D0C5A9F16F}"/>
                    </a:ext>
                  </a:extLst>
                </p:cNvPr>
                <p:cNvSpPr/>
                <p:nvPr/>
              </p:nvSpPr>
              <p:spPr>
                <a:xfrm>
                  <a:off x="5706172"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60" name="Rectangle 5">
                  <a:extLst>
                    <a:ext uri="{FF2B5EF4-FFF2-40B4-BE49-F238E27FC236}">
                      <a16:creationId xmlns:a16="http://schemas.microsoft.com/office/drawing/2014/main" id="{056087BE-2DFB-45EE-B0D2-56B184B34F20}"/>
                    </a:ext>
                  </a:extLst>
                </p:cNvPr>
                <p:cNvSpPr/>
                <p:nvPr/>
              </p:nvSpPr>
              <p:spPr>
                <a:xfrm>
                  <a:off x="6134800"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61" name="Rectangle 5">
                  <a:extLst>
                    <a:ext uri="{FF2B5EF4-FFF2-40B4-BE49-F238E27FC236}">
                      <a16:creationId xmlns:a16="http://schemas.microsoft.com/office/drawing/2014/main" id="{B7D19EBF-263F-4856-84CF-B62D4244B48C}"/>
                    </a:ext>
                  </a:extLst>
                </p:cNvPr>
                <p:cNvSpPr/>
                <p:nvPr/>
              </p:nvSpPr>
              <p:spPr>
                <a:xfrm>
                  <a:off x="6995179"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62" name="Rectangle 5">
                  <a:extLst>
                    <a:ext uri="{FF2B5EF4-FFF2-40B4-BE49-F238E27FC236}">
                      <a16:creationId xmlns:a16="http://schemas.microsoft.com/office/drawing/2014/main" id="{101B5FBC-AE98-48BE-B1D4-155D80B415C0}"/>
                    </a:ext>
                  </a:extLst>
                </p:cNvPr>
                <p:cNvSpPr/>
                <p:nvPr/>
              </p:nvSpPr>
              <p:spPr>
                <a:xfrm>
                  <a:off x="7423806" y="5205410"/>
                  <a:ext cx="425505"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63" name="Rectangle 5">
                  <a:extLst>
                    <a:ext uri="{FF2B5EF4-FFF2-40B4-BE49-F238E27FC236}">
                      <a16:creationId xmlns:a16="http://schemas.microsoft.com/office/drawing/2014/main" id="{C9B7D4C1-7198-4AC9-B778-7541AFEC578C}"/>
                    </a:ext>
                  </a:extLst>
                </p:cNvPr>
                <p:cNvSpPr/>
                <p:nvPr/>
              </p:nvSpPr>
              <p:spPr>
                <a:xfrm>
                  <a:off x="6569674" y="5205410"/>
                  <a:ext cx="428628" cy="5857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grpSp>
            <p:nvGrpSpPr>
              <p:cNvPr id="51" name="组合 168">
                <a:extLst>
                  <a:ext uri="{FF2B5EF4-FFF2-40B4-BE49-F238E27FC236}">
                    <a16:creationId xmlns:a16="http://schemas.microsoft.com/office/drawing/2014/main" id="{A7BB5A56-5567-480D-9339-DBD832C65512}"/>
                  </a:ext>
                </a:extLst>
              </p:cNvPr>
              <p:cNvGrpSpPr/>
              <p:nvPr/>
            </p:nvGrpSpPr>
            <p:grpSpPr>
              <a:xfrm>
                <a:off x="962497" y="5088136"/>
                <a:ext cx="754593" cy="195865"/>
                <a:chOff x="5706172" y="2033710"/>
                <a:chExt cx="2146263" cy="557090"/>
              </a:xfrm>
            </p:grpSpPr>
            <p:grpSp>
              <p:nvGrpSpPr>
                <p:cNvPr id="53" name="组合 161">
                  <a:extLst>
                    <a:ext uri="{FF2B5EF4-FFF2-40B4-BE49-F238E27FC236}">
                      <a16:creationId xmlns:a16="http://schemas.microsoft.com/office/drawing/2014/main" id="{1F3787B8-D367-4C00-9EB2-6908B48FA0C2}"/>
                    </a:ext>
                  </a:extLst>
                </p:cNvPr>
                <p:cNvGrpSpPr/>
                <p:nvPr/>
              </p:nvGrpSpPr>
              <p:grpSpPr>
                <a:xfrm>
                  <a:off x="5706172" y="2033710"/>
                  <a:ext cx="2146263" cy="557090"/>
                  <a:chOff x="5706172" y="2033710"/>
                  <a:chExt cx="2146263" cy="557090"/>
                </a:xfrm>
              </p:grpSpPr>
              <p:sp>
                <p:nvSpPr>
                  <p:cNvPr id="55" name="Rectangle 5">
                    <a:extLst>
                      <a:ext uri="{FF2B5EF4-FFF2-40B4-BE49-F238E27FC236}">
                        <a16:creationId xmlns:a16="http://schemas.microsoft.com/office/drawing/2014/main" id="{8C08F955-F9F2-41BC-A9C9-9FCE2DB63B27}"/>
                      </a:ext>
                    </a:extLst>
                  </p:cNvPr>
                  <p:cNvSpPr/>
                  <p:nvPr/>
                </p:nvSpPr>
                <p:spPr>
                  <a:xfrm>
                    <a:off x="5706172"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56" name="Rectangle 5">
                    <a:extLst>
                      <a:ext uri="{FF2B5EF4-FFF2-40B4-BE49-F238E27FC236}">
                        <a16:creationId xmlns:a16="http://schemas.microsoft.com/office/drawing/2014/main" id="{94CEB88E-789F-430E-B0CD-712B1EE9ADAC}"/>
                      </a:ext>
                    </a:extLst>
                  </p:cNvPr>
                  <p:cNvSpPr/>
                  <p:nvPr/>
                </p:nvSpPr>
                <p:spPr>
                  <a:xfrm>
                    <a:off x="6566551"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57" name="Rectangle 5">
                    <a:extLst>
                      <a:ext uri="{FF2B5EF4-FFF2-40B4-BE49-F238E27FC236}">
                        <a16:creationId xmlns:a16="http://schemas.microsoft.com/office/drawing/2014/main" id="{3A99DC7B-7410-43B7-A44A-7244422F337D}"/>
                      </a:ext>
                    </a:extLst>
                  </p:cNvPr>
                  <p:cNvSpPr/>
                  <p:nvPr/>
                </p:nvSpPr>
                <p:spPr>
                  <a:xfrm>
                    <a:off x="6995179"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58" name="Rectangle 5">
                    <a:extLst>
                      <a:ext uri="{FF2B5EF4-FFF2-40B4-BE49-F238E27FC236}">
                        <a16:creationId xmlns:a16="http://schemas.microsoft.com/office/drawing/2014/main" id="{D35C8AC4-9BCC-4245-86F6-67955B01CCE7}"/>
                      </a:ext>
                    </a:extLst>
                  </p:cNvPr>
                  <p:cNvSpPr/>
                  <p:nvPr/>
                </p:nvSpPr>
                <p:spPr>
                  <a:xfrm>
                    <a:off x="7423807"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sp>
              <p:nvSpPr>
                <p:cNvPr id="54" name="Rectangle 5">
                  <a:extLst>
                    <a:ext uri="{FF2B5EF4-FFF2-40B4-BE49-F238E27FC236}">
                      <a16:creationId xmlns:a16="http://schemas.microsoft.com/office/drawing/2014/main" id="{701A0652-E060-4AA4-B589-56B56CDACA94}"/>
                    </a:ext>
                  </a:extLst>
                </p:cNvPr>
                <p:cNvSpPr/>
                <p:nvPr/>
              </p:nvSpPr>
              <p:spPr>
                <a:xfrm>
                  <a:off x="6134800" y="2033710"/>
                  <a:ext cx="428628" cy="5570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sp>
            <p:nvSpPr>
              <p:cNvPr id="52" name="Rectangle 5">
                <a:extLst>
                  <a:ext uri="{FF2B5EF4-FFF2-40B4-BE49-F238E27FC236}">
                    <a16:creationId xmlns:a16="http://schemas.microsoft.com/office/drawing/2014/main" id="{1872C70F-83D0-44FA-AAEB-CE9CF23F328F}"/>
                  </a:ext>
                </a:extLst>
              </p:cNvPr>
              <p:cNvSpPr/>
              <p:nvPr/>
            </p:nvSpPr>
            <p:spPr>
              <a:xfrm>
                <a:off x="1260105" y="5696469"/>
                <a:ext cx="150699" cy="195865"/>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350" dirty="0"/>
              </a:p>
            </p:txBody>
          </p:sp>
        </p:grpSp>
        <p:sp>
          <p:nvSpPr>
            <p:cNvPr id="17" name="TextBox 16">
              <a:extLst>
                <a:ext uri="{FF2B5EF4-FFF2-40B4-BE49-F238E27FC236}">
                  <a16:creationId xmlns:a16="http://schemas.microsoft.com/office/drawing/2014/main" id="{7DFE5557-32F1-4CED-8005-0AB30E79F8C7}"/>
                </a:ext>
              </a:extLst>
            </p:cNvPr>
            <p:cNvSpPr txBox="1"/>
            <p:nvPr/>
          </p:nvSpPr>
          <p:spPr>
            <a:xfrm>
              <a:off x="4831678" y="2706364"/>
              <a:ext cx="2624612" cy="400110"/>
            </a:xfrm>
            <a:prstGeom prst="rect">
              <a:avLst/>
            </a:prstGeom>
            <a:noFill/>
          </p:spPr>
          <p:txBody>
            <a:bodyPr wrap="square" rtlCol="0">
              <a:spAutoFit/>
            </a:bodyPr>
            <a:lstStyle/>
            <a:p>
              <a:pPr algn="ctr"/>
              <a:r>
                <a:rPr lang="en-US" altLang="zh-CN" sz="2000" dirty="0"/>
                <a:t>Network-wide sketch</a:t>
              </a:r>
              <a:endParaRPr lang="zh-CN" altLang="en-US" sz="2000" dirty="0"/>
            </a:p>
          </p:txBody>
        </p:sp>
        <p:sp>
          <p:nvSpPr>
            <p:cNvPr id="18" name="TextBox 17">
              <a:extLst>
                <a:ext uri="{FF2B5EF4-FFF2-40B4-BE49-F238E27FC236}">
                  <a16:creationId xmlns:a16="http://schemas.microsoft.com/office/drawing/2014/main" id="{432D4D35-2641-41BE-B415-DB9A1915AB8B}"/>
                </a:ext>
              </a:extLst>
            </p:cNvPr>
            <p:cNvSpPr txBox="1"/>
            <p:nvPr/>
          </p:nvSpPr>
          <p:spPr>
            <a:xfrm>
              <a:off x="7070155" y="4118301"/>
              <a:ext cx="1879890" cy="400110"/>
            </a:xfrm>
            <a:prstGeom prst="rect">
              <a:avLst/>
            </a:prstGeom>
            <a:noFill/>
          </p:spPr>
          <p:txBody>
            <a:bodyPr wrap="square" rtlCol="0">
              <a:spAutoFit/>
            </a:bodyPr>
            <a:lstStyle/>
            <a:p>
              <a:pPr algn="ctr"/>
              <a:r>
                <a:rPr lang="en-US" altLang="zh-CN" sz="2000" dirty="0"/>
                <a:t>Local sketch</a:t>
              </a:r>
              <a:endParaRPr lang="zh-CN" altLang="en-US" sz="2000" dirty="0"/>
            </a:p>
          </p:txBody>
        </p:sp>
        <p:sp>
          <p:nvSpPr>
            <p:cNvPr id="19" name="TextBox 18">
              <a:extLst>
                <a:ext uri="{FF2B5EF4-FFF2-40B4-BE49-F238E27FC236}">
                  <a16:creationId xmlns:a16="http://schemas.microsoft.com/office/drawing/2014/main" id="{4DD6E5EC-45BB-47E8-8ABC-EB6A1E7A9BD2}"/>
                </a:ext>
              </a:extLst>
            </p:cNvPr>
            <p:cNvSpPr txBox="1"/>
            <p:nvPr/>
          </p:nvSpPr>
          <p:spPr>
            <a:xfrm>
              <a:off x="6896188" y="5448491"/>
              <a:ext cx="1879890" cy="400110"/>
            </a:xfrm>
            <a:prstGeom prst="rect">
              <a:avLst/>
            </a:prstGeom>
            <a:noFill/>
          </p:spPr>
          <p:txBody>
            <a:bodyPr wrap="square" rtlCol="0">
              <a:spAutoFit/>
            </a:bodyPr>
            <a:lstStyle/>
            <a:p>
              <a:pPr algn="ctr"/>
              <a:r>
                <a:rPr lang="en-US" altLang="zh-CN" sz="2000" dirty="0"/>
                <a:t>Local sketch</a:t>
              </a:r>
              <a:endParaRPr lang="zh-CN" altLang="en-US" sz="2000" dirty="0"/>
            </a:p>
          </p:txBody>
        </p:sp>
        <p:sp>
          <p:nvSpPr>
            <p:cNvPr id="20" name="TextBox 19">
              <a:extLst>
                <a:ext uri="{FF2B5EF4-FFF2-40B4-BE49-F238E27FC236}">
                  <a16:creationId xmlns:a16="http://schemas.microsoft.com/office/drawing/2014/main" id="{9CF0F290-AC73-4B19-BCE7-53D5A08C0F44}"/>
                </a:ext>
              </a:extLst>
            </p:cNvPr>
            <p:cNvSpPr txBox="1"/>
            <p:nvPr/>
          </p:nvSpPr>
          <p:spPr>
            <a:xfrm>
              <a:off x="-54844" y="3807905"/>
              <a:ext cx="1879890" cy="400110"/>
            </a:xfrm>
            <a:prstGeom prst="rect">
              <a:avLst/>
            </a:prstGeom>
            <a:noFill/>
          </p:spPr>
          <p:txBody>
            <a:bodyPr wrap="square" rtlCol="0">
              <a:spAutoFit/>
            </a:bodyPr>
            <a:lstStyle/>
            <a:p>
              <a:pPr algn="ctr"/>
              <a:r>
                <a:rPr lang="en-US" altLang="zh-CN" sz="2000" dirty="0"/>
                <a:t>Local sketch</a:t>
              </a:r>
              <a:endParaRPr lang="zh-CN" altLang="en-US" sz="2000" dirty="0"/>
            </a:p>
          </p:txBody>
        </p:sp>
        <p:grpSp>
          <p:nvGrpSpPr>
            <p:cNvPr id="21" name="Group 20">
              <a:extLst>
                <a:ext uri="{FF2B5EF4-FFF2-40B4-BE49-F238E27FC236}">
                  <a16:creationId xmlns:a16="http://schemas.microsoft.com/office/drawing/2014/main" id="{A8B1C67D-A183-4CF8-BED9-975C42516EC9}"/>
                </a:ext>
              </a:extLst>
            </p:cNvPr>
            <p:cNvGrpSpPr/>
            <p:nvPr/>
          </p:nvGrpSpPr>
          <p:grpSpPr>
            <a:xfrm>
              <a:off x="6672720" y="4007072"/>
              <a:ext cx="509424" cy="583330"/>
              <a:chOff x="6896943" y="3843235"/>
              <a:chExt cx="754609" cy="803561"/>
            </a:xfrm>
          </p:grpSpPr>
          <p:grpSp>
            <p:nvGrpSpPr>
              <p:cNvPr id="22" name="组合 162">
                <a:extLst>
                  <a:ext uri="{FF2B5EF4-FFF2-40B4-BE49-F238E27FC236}">
                    <a16:creationId xmlns:a16="http://schemas.microsoft.com/office/drawing/2014/main" id="{7DA7048C-1AB5-4BA3-BB79-856229F8CA81}"/>
                  </a:ext>
                </a:extLst>
              </p:cNvPr>
              <p:cNvGrpSpPr/>
              <p:nvPr/>
            </p:nvGrpSpPr>
            <p:grpSpPr>
              <a:xfrm>
                <a:off x="6896943" y="4039100"/>
                <a:ext cx="754609" cy="203134"/>
                <a:chOff x="5706172" y="3071810"/>
                <a:chExt cx="2146308" cy="577766"/>
              </a:xfrm>
            </p:grpSpPr>
            <p:sp>
              <p:nvSpPr>
                <p:cNvPr id="43" name="Rectangle 42">
                  <a:extLst>
                    <a:ext uri="{FF2B5EF4-FFF2-40B4-BE49-F238E27FC236}">
                      <a16:creationId xmlns:a16="http://schemas.microsoft.com/office/drawing/2014/main" id="{227CB4C2-B7E8-471A-9EC0-9E78395B94E7}"/>
                    </a:ext>
                  </a:extLst>
                </p:cNvPr>
                <p:cNvSpPr/>
                <p:nvPr/>
              </p:nvSpPr>
              <p:spPr>
                <a:xfrm>
                  <a:off x="5706172"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44" name="Rectangle 5">
                  <a:extLst>
                    <a:ext uri="{FF2B5EF4-FFF2-40B4-BE49-F238E27FC236}">
                      <a16:creationId xmlns:a16="http://schemas.microsoft.com/office/drawing/2014/main" id="{E67508D3-B6B4-42D3-8173-0DDA7D7D7BEB}"/>
                    </a:ext>
                  </a:extLst>
                </p:cNvPr>
                <p:cNvSpPr/>
                <p:nvPr/>
              </p:nvSpPr>
              <p:spPr>
                <a:xfrm>
                  <a:off x="6134800"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45" name="Rectangle 5">
                  <a:extLst>
                    <a:ext uri="{FF2B5EF4-FFF2-40B4-BE49-F238E27FC236}">
                      <a16:creationId xmlns:a16="http://schemas.microsoft.com/office/drawing/2014/main" id="{81EF9F3E-5DB2-49AC-ABE2-D16E860DD593}"/>
                    </a:ext>
                  </a:extLst>
                </p:cNvPr>
                <p:cNvSpPr/>
                <p:nvPr/>
              </p:nvSpPr>
              <p:spPr>
                <a:xfrm>
                  <a:off x="6566551" y="3071810"/>
                  <a:ext cx="428628"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46" name="Rectangle 5">
                  <a:extLst>
                    <a:ext uri="{FF2B5EF4-FFF2-40B4-BE49-F238E27FC236}">
                      <a16:creationId xmlns:a16="http://schemas.microsoft.com/office/drawing/2014/main" id="{7C9E45A9-CE67-4082-AE60-1FD7F3C255A0}"/>
                    </a:ext>
                  </a:extLst>
                </p:cNvPr>
                <p:cNvSpPr/>
                <p:nvPr/>
              </p:nvSpPr>
              <p:spPr>
                <a:xfrm>
                  <a:off x="7420683" y="3071810"/>
                  <a:ext cx="431797" cy="5777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47" name="Rectangle 5">
                  <a:extLst>
                    <a:ext uri="{FF2B5EF4-FFF2-40B4-BE49-F238E27FC236}">
                      <a16:creationId xmlns:a16="http://schemas.microsoft.com/office/drawing/2014/main" id="{443323B4-655C-4CDF-BB9C-A2240FFFF874}"/>
                    </a:ext>
                  </a:extLst>
                </p:cNvPr>
                <p:cNvSpPr/>
                <p:nvPr/>
              </p:nvSpPr>
              <p:spPr>
                <a:xfrm>
                  <a:off x="6998302" y="3071810"/>
                  <a:ext cx="428628" cy="57776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grpSp>
            <p:nvGrpSpPr>
              <p:cNvPr id="23" name="组合 163">
                <a:extLst>
                  <a:ext uri="{FF2B5EF4-FFF2-40B4-BE49-F238E27FC236}">
                    <a16:creationId xmlns:a16="http://schemas.microsoft.com/office/drawing/2014/main" id="{0873429D-6D2B-40AA-BF94-B2FD5A702CDE}"/>
                  </a:ext>
                </a:extLst>
              </p:cNvPr>
              <p:cNvGrpSpPr/>
              <p:nvPr/>
            </p:nvGrpSpPr>
            <p:grpSpPr>
              <a:xfrm>
                <a:off x="6896943" y="4242615"/>
                <a:ext cx="753495" cy="198465"/>
                <a:chOff x="5709295" y="4138610"/>
                <a:chExt cx="2143139" cy="564486"/>
              </a:xfrm>
            </p:grpSpPr>
            <p:sp>
              <p:nvSpPr>
                <p:cNvPr id="38" name="Rectangle 5">
                  <a:extLst>
                    <a:ext uri="{FF2B5EF4-FFF2-40B4-BE49-F238E27FC236}">
                      <a16:creationId xmlns:a16="http://schemas.microsoft.com/office/drawing/2014/main" id="{A33B92C9-CA5E-4164-988F-9A1A2EF51B18}"/>
                    </a:ext>
                  </a:extLst>
                </p:cNvPr>
                <p:cNvSpPr/>
                <p:nvPr/>
              </p:nvSpPr>
              <p:spPr>
                <a:xfrm>
                  <a:off x="5709295"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39" name="Rectangle 5">
                  <a:extLst>
                    <a:ext uri="{FF2B5EF4-FFF2-40B4-BE49-F238E27FC236}">
                      <a16:creationId xmlns:a16="http://schemas.microsoft.com/office/drawing/2014/main" id="{C4F3CFBA-8688-4158-9A3B-E0BFEEDB2E7F}"/>
                    </a:ext>
                  </a:extLst>
                </p:cNvPr>
                <p:cNvSpPr/>
                <p:nvPr/>
              </p:nvSpPr>
              <p:spPr>
                <a:xfrm>
                  <a:off x="6569674"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40" name="Rectangle 5">
                  <a:extLst>
                    <a:ext uri="{FF2B5EF4-FFF2-40B4-BE49-F238E27FC236}">
                      <a16:creationId xmlns:a16="http://schemas.microsoft.com/office/drawing/2014/main" id="{C5FC7C21-6593-43D8-BE1B-B3808DE6B8FB}"/>
                    </a:ext>
                  </a:extLst>
                </p:cNvPr>
                <p:cNvSpPr/>
                <p:nvPr/>
              </p:nvSpPr>
              <p:spPr>
                <a:xfrm>
                  <a:off x="6998302" y="4138610"/>
                  <a:ext cx="428628"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41" name="Rectangle 5">
                  <a:extLst>
                    <a:ext uri="{FF2B5EF4-FFF2-40B4-BE49-F238E27FC236}">
                      <a16:creationId xmlns:a16="http://schemas.microsoft.com/office/drawing/2014/main" id="{CB73F7B7-4EBA-451C-B3E6-C0DECB7813DE}"/>
                    </a:ext>
                  </a:extLst>
                </p:cNvPr>
                <p:cNvSpPr/>
                <p:nvPr/>
              </p:nvSpPr>
              <p:spPr>
                <a:xfrm>
                  <a:off x="7426929" y="4138610"/>
                  <a:ext cx="425505" cy="5644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42" name="Rectangle 5">
                  <a:extLst>
                    <a:ext uri="{FF2B5EF4-FFF2-40B4-BE49-F238E27FC236}">
                      <a16:creationId xmlns:a16="http://schemas.microsoft.com/office/drawing/2014/main" id="{84815F0F-7DE1-401F-BA74-297D11B83D44}"/>
                    </a:ext>
                  </a:extLst>
                </p:cNvPr>
                <p:cNvSpPr/>
                <p:nvPr/>
              </p:nvSpPr>
              <p:spPr>
                <a:xfrm>
                  <a:off x="6134800" y="4138610"/>
                  <a:ext cx="428628" cy="564486"/>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grpSp>
            <p:nvGrpSpPr>
              <p:cNvPr id="24" name="组合 164">
                <a:extLst>
                  <a:ext uri="{FF2B5EF4-FFF2-40B4-BE49-F238E27FC236}">
                    <a16:creationId xmlns:a16="http://schemas.microsoft.com/office/drawing/2014/main" id="{BCBD0A06-7B43-4997-AD7F-D63CB7DA3CF2}"/>
                  </a:ext>
                </a:extLst>
              </p:cNvPr>
              <p:cNvGrpSpPr/>
              <p:nvPr/>
            </p:nvGrpSpPr>
            <p:grpSpPr>
              <a:xfrm>
                <a:off x="6896943" y="4440841"/>
                <a:ext cx="753495" cy="205955"/>
                <a:chOff x="5706172" y="5205410"/>
                <a:chExt cx="2143139" cy="585790"/>
              </a:xfrm>
            </p:grpSpPr>
            <p:sp>
              <p:nvSpPr>
                <p:cNvPr id="33" name="Rectangle 5">
                  <a:extLst>
                    <a:ext uri="{FF2B5EF4-FFF2-40B4-BE49-F238E27FC236}">
                      <a16:creationId xmlns:a16="http://schemas.microsoft.com/office/drawing/2014/main" id="{9FFB88D0-A1EF-4DAB-A589-C61AA1E4AAC5}"/>
                    </a:ext>
                  </a:extLst>
                </p:cNvPr>
                <p:cNvSpPr/>
                <p:nvPr/>
              </p:nvSpPr>
              <p:spPr>
                <a:xfrm>
                  <a:off x="5706172"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34" name="Rectangle 5">
                  <a:extLst>
                    <a:ext uri="{FF2B5EF4-FFF2-40B4-BE49-F238E27FC236}">
                      <a16:creationId xmlns:a16="http://schemas.microsoft.com/office/drawing/2014/main" id="{6D806912-6860-4C8D-82EC-973F8FDEF26E}"/>
                    </a:ext>
                  </a:extLst>
                </p:cNvPr>
                <p:cNvSpPr/>
                <p:nvPr/>
              </p:nvSpPr>
              <p:spPr>
                <a:xfrm>
                  <a:off x="6134800"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35" name="Rectangle 5">
                  <a:extLst>
                    <a:ext uri="{FF2B5EF4-FFF2-40B4-BE49-F238E27FC236}">
                      <a16:creationId xmlns:a16="http://schemas.microsoft.com/office/drawing/2014/main" id="{2BE924FD-D6EA-4692-8C3A-6B352272CAC9}"/>
                    </a:ext>
                  </a:extLst>
                </p:cNvPr>
                <p:cNvSpPr/>
                <p:nvPr/>
              </p:nvSpPr>
              <p:spPr>
                <a:xfrm>
                  <a:off x="6995179" y="5205410"/>
                  <a:ext cx="428628"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36" name="Rectangle 5">
                  <a:extLst>
                    <a:ext uri="{FF2B5EF4-FFF2-40B4-BE49-F238E27FC236}">
                      <a16:creationId xmlns:a16="http://schemas.microsoft.com/office/drawing/2014/main" id="{7333B652-F6F6-4DFA-9A0B-EEA86AB3EA87}"/>
                    </a:ext>
                  </a:extLst>
                </p:cNvPr>
                <p:cNvSpPr/>
                <p:nvPr/>
              </p:nvSpPr>
              <p:spPr>
                <a:xfrm>
                  <a:off x="7423806" y="5205410"/>
                  <a:ext cx="425505" cy="5857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37" name="Rectangle 5">
                  <a:extLst>
                    <a:ext uri="{FF2B5EF4-FFF2-40B4-BE49-F238E27FC236}">
                      <a16:creationId xmlns:a16="http://schemas.microsoft.com/office/drawing/2014/main" id="{CCD81405-B005-4ABF-BC5A-0967C326C9D1}"/>
                    </a:ext>
                  </a:extLst>
                </p:cNvPr>
                <p:cNvSpPr/>
                <p:nvPr/>
              </p:nvSpPr>
              <p:spPr>
                <a:xfrm>
                  <a:off x="6569674" y="5205410"/>
                  <a:ext cx="428628" cy="5857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grpSp>
            <p:nvGrpSpPr>
              <p:cNvPr id="25" name="组合 168">
                <a:extLst>
                  <a:ext uri="{FF2B5EF4-FFF2-40B4-BE49-F238E27FC236}">
                    <a16:creationId xmlns:a16="http://schemas.microsoft.com/office/drawing/2014/main" id="{DA01C09B-BB9B-4F07-952F-918ACC340C15}"/>
                  </a:ext>
                </a:extLst>
              </p:cNvPr>
              <p:cNvGrpSpPr/>
              <p:nvPr/>
            </p:nvGrpSpPr>
            <p:grpSpPr>
              <a:xfrm>
                <a:off x="6896943" y="3843235"/>
                <a:ext cx="754593" cy="195865"/>
                <a:chOff x="5706172" y="2033710"/>
                <a:chExt cx="2146263" cy="557090"/>
              </a:xfrm>
            </p:grpSpPr>
            <p:grpSp>
              <p:nvGrpSpPr>
                <p:cNvPr id="27" name="组合 161">
                  <a:extLst>
                    <a:ext uri="{FF2B5EF4-FFF2-40B4-BE49-F238E27FC236}">
                      <a16:creationId xmlns:a16="http://schemas.microsoft.com/office/drawing/2014/main" id="{A24B318C-2339-41D7-9E75-BBD2F4421EF5}"/>
                    </a:ext>
                  </a:extLst>
                </p:cNvPr>
                <p:cNvGrpSpPr/>
                <p:nvPr/>
              </p:nvGrpSpPr>
              <p:grpSpPr>
                <a:xfrm>
                  <a:off x="5706172" y="2033710"/>
                  <a:ext cx="2146263" cy="557090"/>
                  <a:chOff x="5706172" y="2033710"/>
                  <a:chExt cx="2146263" cy="557090"/>
                </a:xfrm>
              </p:grpSpPr>
              <p:sp>
                <p:nvSpPr>
                  <p:cNvPr id="29" name="Rectangle 5">
                    <a:extLst>
                      <a:ext uri="{FF2B5EF4-FFF2-40B4-BE49-F238E27FC236}">
                        <a16:creationId xmlns:a16="http://schemas.microsoft.com/office/drawing/2014/main" id="{7A3F50A6-410D-488C-8F50-729B50282DE2}"/>
                      </a:ext>
                    </a:extLst>
                  </p:cNvPr>
                  <p:cNvSpPr/>
                  <p:nvPr/>
                </p:nvSpPr>
                <p:spPr>
                  <a:xfrm>
                    <a:off x="5706172"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30" name="Rectangle 5">
                    <a:extLst>
                      <a:ext uri="{FF2B5EF4-FFF2-40B4-BE49-F238E27FC236}">
                        <a16:creationId xmlns:a16="http://schemas.microsoft.com/office/drawing/2014/main" id="{ED7B2D99-FFF7-47F8-8D58-292CDC02B205}"/>
                      </a:ext>
                    </a:extLst>
                  </p:cNvPr>
                  <p:cNvSpPr/>
                  <p:nvPr/>
                </p:nvSpPr>
                <p:spPr>
                  <a:xfrm>
                    <a:off x="6566551"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31" name="Rectangle 5">
                    <a:extLst>
                      <a:ext uri="{FF2B5EF4-FFF2-40B4-BE49-F238E27FC236}">
                        <a16:creationId xmlns:a16="http://schemas.microsoft.com/office/drawing/2014/main" id="{DA526B23-845D-464D-B514-C0BCF2B61BA3}"/>
                      </a:ext>
                    </a:extLst>
                  </p:cNvPr>
                  <p:cNvSpPr/>
                  <p:nvPr/>
                </p:nvSpPr>
                <p:spPr>
                  <a:xfrm>
                    <a:off x="6995179"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sp>
                <p:nvSpPr>
                  <p:cNvPr id="32" name="Rectangle 5">
                    <a:extLst>
                      <a:ext uri="{FF2B5EF4-FFF2-40B4-BE49-F238E27FC236}">
                        <a16:creationId xmlns:a16="http://schemas.microsoft.com/office/drawing/2014/main" id="{6AD47990-44EA-4247-A1C5-CD1B8531999B}"/>
                      </a:ext>
                    </a:extLst>
                  </p:cNvPr>
                  <p:cNvSpPr/>
                  <p:nvPr/>
                </p:nvSpPr>
                <p:spPr>
                  <a:xfrm>
                    <a:off x="7423807" y="2033710"/>
                    <a:ext cx="428628" cy="55709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sp>
              <p:nvSpPr>
                <p:cNvPr id="28" name="Rectangle 5">
                  <a:extLst>
                    <a:ext uri="{FF2B5EF4-FFF2-40B4-BE49-F238E27FC236}">
                      <a16:creationId xmlns:a16="http://schemas.microsoft.com/office/drawing/2014/main" id="{E88FCA5A-99DE-412E-88D4-28ECECAC4F5E}"/>
                    </a:ext>
                  </a:extLst>
                </p:cNvPr>
                <p:cNvSpPr/>
                <p:nvPr/>
              </p:nvSpPr>
              <p:spPr>
                <a:xfrm>
                  <a:off x="6134800" y="2033710"/>
                  <a:ext cx="428628" cy="557090"/>
                </a:xfrm>
                <a:prstGeom prst="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dirty="0"/>
                </a:p>
              </p:txBody>
            </p:sp>
          </p:grpSp>
          <p:sp>
            <p:nvSpPr>
              <p:cNvPr id="26" name="Rectangle 5">
                <a:extLst>
                  <a:ext uri="{FF2B5EF4-FFF2-40B4-BE49-F238E27FC236}">
                    <a16:creationId xmlns:a16="http://schemas.microsoft.com/office/drawing/2014/main" id="{2D21ACF8-6D79-412D-9BC1-371F5D268E80}"/>
                  </a:ext>
                </a:extLst>
              </p:cNvPr>
              <p:cNvSpPr/>
              <p:nvPr/>
            </p:nvSpPr>
            <p:spPr>
              <a:xfrm>
                <a:off x="7346844" y="4046369"/>
                <a:ext cx="150699" cy="195865"/>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350" dirty="0"/>
              </a:p>
            </p:txBody>
          </p:sp>
        </p:grpSp>
      </p:grpSp>
    </p:spTree>
    <p:extLst>
      <p:ext uri="{BB962C8B-B14F-4D97-AF65-F5344CB8AC3E}">
        <p14:creationId xmlns:p14="http://schemas.microsoft.com/office/powerpoint/2010/main" val="214461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3939D-AA24-421B-98A7-9653B824BB0B}"/>
              </a:ext>
            </a:extLst>
          </p:cNvPr>
          <p:cNvSpPr>
            <a:spLocks noGrp="1"/>
          </p:cNvSpPr>
          <p:nvPr>
            <p:ph type="title"/>
          </p:nvPr>
        </p:nvSpPr>
        <p:spPr/>
        <p:txBody>
          <a:bodyPr/>
          <a:lstStyle/>
          <a:p>
            <a:r>
              <a:rPr lang="en-US" altLang="zh-CN" dirty="0"/>
              <a:t>Limitation of Sketches</a:t>
            </a:r>
            <a:endParaRPr lang="en-US" dirty="0"/>
          </a:p>
        </p:txBody>
      </p:sp>
      <p:sp>
        <p:nvSpPr>
          <p:cNvPr id="4" name="Slide Number Placeholder 3">
            <a:extLst>
              <a:ext uri="{FF2B5EF4-FFF2-40B4-BE49-F238E27FC236}">
                <a16:creationId xmlns:a16="http://schemas.microsoft.com/office/drawing/2014/main" id="{642DDB28-1A79-45F7-9159-56F6BFF6924D}"/>
              </a:ext>
            </a:extLst>
          </p:cNvPr>
          <p:cNvSpPr>
            <a:spLocks noGrp="1"/>
          </p:cNvSpPr>
          <p:nvPr>
            <p:ph type="sldNum" sz="quarter" idx="11"/>
          </p:nvPr>
        </p:nvSpPr>
        <p:spPr/>
        <p:txBody>
          <a:bodyPr/>
          <a:lstStyle/>
          <a:p>
            <a:pPr>
              <a:defRPr/>
            </a:pPr>
            <a:fld id="{3FFE790D-BCFB-4008-9260-CA63AEE325FD}" type="slidenum">
              <a:rPr lang="en-US" smtClean="0"/>
              <a:pPr>
                <a:defRPr/>
              </a:pPr>
              <a:t>6</a:t>
            </a:fld>
            <a:endParaRPr lang="en-US" dirty="0"/>
          </a:p>
        </p:txBody>
      </p:sp>
      <p:pic>
        <p:nvPicPr>
          <p:cNvPr id="5" name="Picture 4">
            <a:extLst>
              <a:ext uri="{FF2B5EF4-FFF2-40B4-BE49-F238E27FC236}">
                <a16:creationId xmlns:a16="http://schemas.microsoft.com/office/drawing/2014/main" id="{80422C1B-26EB-470A-AED7-2DB8472F5D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1582" y="4480645"/>
            <a:ext cx="5704891" cy="2067948"/>
          </a:xfrm>
          <a:prstGeom prst="rect">
            <a:avLst/>
          </a:prstGeom>
        </p:spPr>
      </p:pic>
      <p:sp>
        <p:nvSpPr>
          <p:cNvPr id="7" name="Arrow: Up 6">
            <a:extLst>
              <a:ext uri="{FF2B5EF4-FFF2-40B4-BE49-F238E27FC236}">
                <a16:creationId xmlns:a16="http://schemas.microsoft.com/office/drawing/2014/main" id="{6DF8C247-1D11-47B7-9D07-94EEF73B7980}"/>
              </a:ext>
            </a:extLst>
          </p:cNvPr>
          <p:cNvSpPr/>
          <p:nvPr/>
        </p:nvSpPr>
        <p:spPr bwMode="auto">
          <a:xfrm rot="10800000">
            <a:off x="5603021" y="2795681"/>
            <a:ext cx="985955" cy="791428"/>
          </a:xfrm>
          <a:prstGeom prst="upArrow">
            <a:avLst>
              <a:gd name="adj1" fmla="val 50000"/>
              <a:gd name="adj2" fmla="val 41639"/>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solidFill>
                <a:schemeClr val="tx1"/>
              </a:solidFill>
              <a:latin typeface="Arial" charset="0"/>
            </a:endParaRPr>
          </a:p>
        </p:txBody>
      </p:sp>
      <p:sp>
        <p:nvSpPr>
          <p:cNvPr id="8" name="Rectangle 7">
            <a:extLst>
              <a:ext uri="{FF2B5EF4-FFF2-40B4-BE49-F238E27FC236}">
                <a16:creationId xmlns:a16="http://schemas.microsoft.com/office/drawing/2014/main" id="{20395C0E-E5EB-49A8-81D3-40CFC3693397}"/>
              </a:ext>
            </a:extLst>
          </p:cNvPr>
          <p:cNvSpPr/>
          <p:nvPr/>
        </p:nvSpPr>
        <p:spPr bwMode="auto">
          <a:xfrm>
            <a:off x="2309900" y="2217661"/>
            <a:ext cx="2627861" cy="643306"/>
          </a:xfrm>
          <a:prstGeom prst="rect">
            <a:avLst/>
          </a:prstGeom>
          <a:ln>
            <a:headEnd type="none" w="med" len="med"/>
            <a:tailEnd type="none" w="med" len="med"/>
          </a:ln>
          <a:extLst/>
        </p:spPr>
        <p:style>
          <a:lnRef idx="2">
            <a:schemeClr val="accent5">
              <a:shade val="50000"/>
            </a:schemeClr>
          </a:lnRef>
          <a:fillRef idx="1">
            <a:schemeClr val="accent5"/>
          </a:fillRef>
          <a:effectRef idx="0">
            <a:schemeClr val="accent5"/>
          </a:effectRef>
          <a:fontRef idx="minor">
            <a:schemeClr val="lt1"/>
          </a:fontRef>
        </p:style>
        <p:txBody>
          <a:bodyPr vert="horz" wrap="square" lIns="68580" tIns="34290" rIns="68580" bIns="34290" numCol="1" rtlCol="0" anchor="ctr" anchorCtr="0" compatLnSpc="1">
            <a:prstTxWarp prst="textNoShape">
              <a:avLst/>
            </a:prstTxWarp>
          </a:bodyPr>
          <a:lstStyle/>
          <a:p>
            <a:pPr algn="ctr" defTabSz="685800" eaLnBrk="0" fontAlgn="base" hangingPunct="0">
              <a:spcBef>
                <a:spcPct val="0"/>
              </a:spcBef>
              <a:spcAft>
                <a:spcPct val="0"/>
              </a:spcAft>
            </a:pPr>
            <a:r>
              <a:rPr lang="en-US" altLang="zh-CN" sz="2400" dirty="0">
                <a:solidFill>
                  <a:schemeClr val="bg1"/>
                </a:solidFill>
                <a:latin typeface="Arial" charset="0"/>
              </a:rPr>
              <a:t>Lack of generality</a:t>
            </a:r>
            <a:endParaRPr lang="en-US" sz="2400" dirty="0">
              <a:solidFill>
                <a:schemeClr val="bg1"/>
              </a:solidFill>
              <a:latin typeface="Arial" charset="0"/>
            </a:endParaRPr>
          </a:p>
        </p:txBody>
      </p:sp>
      <p:sp>
        <p:nvSpPr>
          <p:cNvPr id="9" name="Rectangle 8">
            <a:extLst>
              <a:ext uri="{FF2B5EF4-FFF2-40B4-BE49-F238E27FC236}">
                <a16:creationId xmlns:a16="http://schemas.microsoft.com/office/drawing/2014/main" id="{2D4A1E82-1786-4F27-9753-12CDAEB0FB23}"/>
              </a:ext>
            </a:extLst>
          </p:cNvPr>
          <p:cNvSpPr/>
          <p:nvPr/>
        </p:nvSpPr>
        <p:spPr bwMode="auto">
          <a:xfrm>
            <a:off x="7484467" y="2213357"/>
            <a:ext cx="2627861" cy="643306"/>
          </a:xfrm>
          <a:prstGeom prst="rect">
            <a:avLst/>
          </a:prstGeom>
          <a:ln>
            <a:headEnd type="none" w="med" len="med"/>
            <a:tailEnd type="none" w="med" len="med"/>
          </a:ln>
          <a:extLst/>
        </p:spPr>
        <p:style>
          <a:lnRef idx="2">
            <a:schemeClr val="accent5">
              <a:shade val="50000"/>
            </a:schemeClr>
          </a:lnRef>
          <a:fillRef idx="1">
            <a:schemeClr val="accent5"/>
          </a:fillRef>
          <a:effectRef idx="0">
            <a:schemeClr val="accent5"/>
          </a:effectRef>
          <a:fontRef idx="minor">
            <a:schemeClr val="lt1"/>
          </a:fontRef>
        </p:style>
        <p:txBody>
          <a:bodyPr vert="horz" wrap="square" lIns="68580" tIns="34290" rIns="68580" bIns="34290" numCol="1" rtlCol="0" anchor="ctr" anchorCtr="0" compatLnSpc="1">
            <a:prstTxWarp prst="textNoShape">
              <a:avLst/>
            </a:prstTxWarp>
          </a:bodyPr>
          <a:lstStyle/>
          <a:p>
            <a:pPr algn="ctr" defTabSz="685800" eaLnBrk="0" fontAlgn="base" hangingPunct="0">
              <a:spcBef>
                <a:spcPct val="0"/>
              </a:spcBef>
              <a:spcAft>
                <a:spcPct val="0"/>
              </a:spcAft>
            </a:pPr>
            <a:r>
              <a:rPr lang="en-US" sz="2400" dirty="0">
                <a:solidFill>
                  <a:schemeClr val="bg1"/>
                </a:solidFill>
                <a:latin typeface="Arial" charset="0"/>
              </a:rPr>
              <a:t>Limited query</a:t>
            </a:r>
          </a:p>
        </p:txBody>
      </p:sp>
      <p:sp>
        <p:nvSpPr>
          <p:cNvPr id="10" name="TextBox 9">
            <a:extLst>
              <a:ext uri="{FF2B5EF4-FFF2-40B4-BE49-F238E27FC236}">
                <a16:creationId xmlns:a16="http://schemas.microsoft.com/office/drawing/2014/main" id="{9B0A70CA-D8C2-4953-9040-78ACA17C8F28}"/>
              </a:ext>
            </a:extLst>
          </p:cNvPr>
          <p:cNvSpPr txBox="1"/>
          <p:nvPr/>
        </p:nvSpPr>
        <p:spPr>
          <a:xfrm>
            <a:off x="4035889" y="1417638"/>
            <a:ext cx="4120219" cy="523220"/>
          </a:xfrm>
          <a:prstGeom prst="rect">
            <a:avLst/>
          </a:prstGeom>
          <a:noFill/>
        </p:spPr>
        <p:txBody>
          <a:bodyPr wrap="square" rtlCol="0">
            <a:spAutoFit/>
          </a:bodyPr>
          <a:lstStyle/>
          <a:p>
            <a:pPr algn="ctr"/>
            <a:r>
              <a:rPr lang="en-US" altLang="zh-CN" sz="2800" dirty="0"/>
              <a:t>Basic sketches</a:t>
            </a:r>
            <a:endParaRPr lang="zh-CN" altLang="en-US" sz="2800" dirty="0"/>
          </a:p>
        </p:txBody>
      </p:sp>
      <p:cxnSp>
        <p:nvCxnSpPr>
          <p:cNvPr id="11" name="Straight Connector 10">
            <a:extLst>
              <a:ext uri="{FF2B5EF4-FFF2-40B4-BE49-F238E27FC236}">
                <a16:creationId xmlns:a16="http://schemas.microsoft.com/office/drawing/2014/main" id="{C551CE91-9B11-4A20-96E6-829408BE8D39}"/>
              </a:ext>
            </a:extLst>
          </p:cNvPr>
          <p:cNvCxnSpPr>
            <a:cxnSpLocks/>
            <a:stCxn id="8" idx="0"/>
            <a:endCxn id="10" idx="2"/>
          </p:cNvCxnSpPr>
          <p:nvPr/>
        </p:nvCxnSpPr>
        <p:spPr bwMode="auto">
          <a:xfrm flipV="1">
            <a:off x="3623831" y="1940858"/>
            <a:ext cx="2472168" cy="276803"/>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14" name="Straight Connector 13">
            <a:extLst>
              <a:ext uri="{FF2B5EF4-FFF2-40B4-BE49-F238E27FC236}">
                <a16:creationId xmlns:a16="http://schemas.microsoft.com/office/drawing/2014/main" id="{BE6850A6-3847-4B2E-9509-80FE8DF0A100}"/>
              </a:ext>
            </a:extLst>
          </p:cNvPr>
          <p:cNvCxnSpPr>
            <a:cxnSpLocks/>
            <a:stCxn id="9" idx="0"/>
            <a:endCxn id="10" idx="2"/>
          </p:cNvCxnSpPr>
          <p:nvPr/>
        </p:nvCxnSpPr>
        <p:spPr bwMode="auto">
          <a:xfrm flipH="1" flipV="1">
            <a:off x="6095999" y="1940858"/>
            <a:ext cx="2702399" cy="272499"/>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sp>
        <p:nvSpPr>
          <p:cNvPr id="19" name="TextBox 18">
            <a:extLst>
              <a:ext uri="{FF2B5EF4-FFF2-40B4-BE49-F238E27FC236}">
                <a16:creationId xmlns:a16="http://schemas.microsoft.com/office/drawing/2014/main" id="{51D00BCA-CE0C-4C75-8091-0472B7C0A362}"/>
              </a:ext>
            </a:extLst>
          </p:cNvPr>
          <p:cNvSpPr txBox="1"/>
          <p:nvPr/>
        </p:nvSpPr>
        <p:spPr>
          <a:xfrm>
            <a:off x="4994486" y="2939499"/>
            <a:ext cx="5463502" cy="461665"/>
          </a:xfrm>
          <a:prstGeom prst="rect">
            <a:avLst/>
          </a:prstGeom>
          <a:noFill/>
        </p:spPr>
        <p:txBody>
          <a:bodyPr wrap="square" rtlCol="0">
            <a:spAutoFit/>
          </a:bodyPr>
          <a:lstStyle/>
          <a:p>
            <a:pPr algn="ctr"/>
            <a:r>
              <a:rPr lang="en-US" altLang="zh-CN" sz="2400" dirty="0"/>
              <a:t>More structures</a:t>
            </a:r>
            <a:endParaRPr lang="zh-CN" altLang="en-US" sz="2400" dirty="0"/>
          </a:p>
        </p:txBody>
      </p:sp>
      <p:sp>
        <p:nvSpPr>
          <p:cNvPr id="22" name="TextBox 21">
            <a:extLst>
              <a:ext uri="{FF2B5EF4-FFF2-40B4-BE49-F238E27FC236}">
                <a16:creationId xmlns:a16="http://schemas.microsoft.com/office/drawing/2014/main" id="{9F97EA01-BA76-4513-B57A-67776C8B5ED6}"/>
              </a:ext>
            </a:extLst>
          </p:cNvPr>
          <p:cNvSpPr txBox="1"/>
          <p:nvPr/>
        </p:nvSpPr>
        <p:spPr>
          <a:xfrm>
            <a:off x="3364247" y="3544983"/>
            <a:ext cx="5463502" cy="523220"/>
          </a:xfrm>
          <a:prstGeom prst="rect">
            <a:avLst/>
          </a:prstGeom>
          <a:noFill/>
        </p:spPr>
        <p:txBody>
          <a:bodyPr wrap="square" rtlCol="0">
            <a:spAutoFit/>
          </a:bodyPr>
          <a:lstStyle/>
          <a:p>
            <a:pPr algn="ctr"/>
            <a:r>
              <a:rPr lang="en-US" altLang="zh-CN" sz="2800" dirty="0"/>
              <a:t>Complicated sketches</a:t>
            </a:r>
            <a:endParaRPr lang="zh-CN" altLang="en-US" sz="2800" dirty="0"/>
          </a:p>
        </p:txBody>
      </p:sp>
      <p:sp>
        <p:nvSpPr>
          <p:cNvPr id="31" name="Left Brace 30">
            <a:extLst>
              <a:ext uri="{FF2B5EF4-FFF2-40B4-BE49-F238E27FC236}">
                <a16:creationId xmlns:a16="http://schemas.microsoft.com/office/drawing/2014/main" id="{A722C75C-28DC-4E76-89D1-24DF315BBB85}"/>
              </a:ext>
            </a:extLst>
          </p:cNvPr>
          <p:cNvSpPr/>
          <p:nvPr/>
        </p:nvSpPr>
        <p:spPr bwMode="auto">
          <a:xfrm rot="5400000">
            <a:off x="5808053" y="941810"/>
            <a:ext cx="431950" cy="6645719"/>
          </a:xfrm>
          <a:prstGeom prst="leftBrace">
            <a:avLst>
              <a:gd name="adj1" fmla="val 50641"/>
              <a:gd name="adj2" fmla="val 50000"/>
            </a:avLst>
          </a:prstGeom>
          <a:ln w="50800">
            <a:solidFill>
              <a:schemeClr val="tx1"/>
            </a:solidFill>
            <a:headEnd type="none" w="med" len="med"/>
            <a:tailEnd type="none" w="med" len="med"/>
          </a:ln>
          <a:extLst/>
        </p:spPr>
        <p:style>
          <a:lnRef idx="2">
            <a:schemeClr val="accent2"/>
          </a:lnRef>
          <a:fillRef idx="0">
            <a:schemeClr val="accent2"/>
          </a:fillRef>
          <a:effectRef idx="1">
            <a:schemeClr val="accent2"/>
          </a:effectRef>
          <a:fontRef idx="minor">
            <a:schemeClr val="tx1"/>
          </a:fontRef>
        </p:style>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sz="1600" dirty="0">
              <a:latin typeface="Arial" charset="0"/>
            </a:endParaRPr>
          </a:p>
        </p:txBody>
      </p:sp>
    </p:spTree>
    <p:extLst>
      <p:ext uri="{BB962C8B-B14F-4D97-AF65-F5344CB8AC3E}">
        <p14:creationId xmlns:p14="http://schemas.microsoft.com/office/powerpoint/2010/main" val="801145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5EF24-4B9A-4F11-8195-D84D48C59D71}"/>
              </a:ext>
            </a:extLst>
          </p:cNvPr>
          <p:cNvSpPr>
            <a:spLocks noGrp="1"/>
          </p:cNvSpPr>
          <p:nvPr>
            <p:ph type="title"/>
          </p:nvPr>
        </p:nvSpPr>
        <p:spPr/>
        <p:txBody>
          <a:bodyPr/>
          <a:lstStyle/>
          <a:p>
            <a:r>
              <a:rPr lang="en-US" dirty="0"/>
              <a:t>Our Contributions</a:t>
            </a:r>
          </a:p>
        </p:txBody>
      </p:sp>
      <p:sp>
        <p:nvSpPr>
          <p:cNvPr id="3" name="Content Placeholder 2">
            <a:extLst>
              <a:ext uri="{FF2B5EF4-FFF2-40B4-BE49-F238E27FC236}">
                <a16:creationId xmlns:a16="http://schemas.microsoft.com/office/drawing/2014/main" id="{A9A8ED80-2EB8-4385-8B0B-FEE105C9E747}"/>
              </a:ext>
            </a:extLst>
          </p:cNvPr>
          <p:cNvSpPr>
            <a:spLocks noGrp="1"/>
          </p:cNvSpPr>
          <p:nvPr>
            <p:ph idx="1"/>
          </p:nvPr>
        </p:nvSpPr>
        <p:spPr>
          <a:xfrm>
            <a:off x="609600" y="2177475"/>
            <a:ext cx="10972800" cy="3793941"/>
          </a:xfrm>
        </p:spPr>
        <p:txBody>
          <a:bodyPr/>
          <a:lstStyle/>
          <a:p>
            <a:r>
              <a:rPr lang="en-US" sz="2400" dirty="0"/>
              <a:t>Performance</a:t>
            </a:r>
          </a:p>
          <a:p>
            <a:pPr lvl="1"/>
            <a:r>
              <a:rPr lang="en-US" sz="2000" dirty="0"/>
              <a:t>Catch up with underlying packet forwarding speed</a:t>
            </a:r>
          </a:p>
          <a:p>
            <a:r>
              <a:rPr lang="en-US" sz="2400" dirty="0"/>
              <a:t>Resource efficiency</a:t>
            </a:r>
          </a:p>
          <a:p>
            <a:pPr lvl="1"/>
            <a:r>
              <a:rPr lang="en-US" sz="2000" dirty="0"/>
              <a:t>Consume only limited resources</a:t>
            </a:r>
          </a:p>
          <a:p>
            <a:r>
              <a:rPr lang="en-US" sz="2400" dirty="0"/>
              <a:t>Accuracy</a:t>
            </a:r>
          </a:p>
          <a:p>
            <a:pPr lvl="1"/>
            <a:r>
              <a:rPr lang="en-US" sz="2000" dirty="0"/>
              <a:t>Preserve high accuracy of sketches</a:t>
            </a:r>
          </a:p>
          <a:p>
            <a:r>
              <a:rPr lang="en-US" sz="2400" dirty="0"/>
              <a:t>Generality</a:t>
            </a:r>
          </a:p>
          <a:p>
            <a:pPr lvl="1"/>
            <a:r>
              <a:rPr lang="en-US" sz="2000" dirty="0"/>
              <a:t>Support multiple sketch-based algorithms</a:t>
            </a:r>
          </a:p>
          <a:p>
            <a:r>
              <a:rPr lang="en-US" sz="2400" dirty="0"/>
              <a:t>Simplicity</a:t>
            </a:r>
          </a:p>
          <a:p>
            <a:pPr lvl="1"/>
            <a:r>
              <a:rPr lang="en-US" sz="2000" dirty="0"/>
              <a:t>Automatically mitigate performance burdens of sketches without manual tuning</a:t>
            </a:r>
          </a:p>
        </p:txBody>
      </p:sp>
      <p:sp>
        <p:nvSpPr>
          <p:cNvPr id="4" name="Slide Number Placeholder 3">
            <a:extLst>
              <a:ext uri="{FF2B5EF4-FFF2-40B4-BE49-F238E27FC236}">
                <a16:creationId xmlns:a16="http://schemas.microsoft.com/office/drawing/2014/main" id="{969F5219-F3F4-4E9F-A54A-20AFB7552106}"/>
              </a:ext>
            </a:extLst>
          </p:cNvPr>
          <p:cNvSpPr>
            <a:spLocks noGrp="1"/>
          </p:cNvSpPr>
          <p:nvPr>
            <p:ph type="sldNum" sz="quarter" idx="11"/>
          </p:nvPr>
        </p:nvSpPr>
        <p:spPr/>
        <p:txBody>
          <a:bodyPr/>
          <a:lstStyle/>
          <a:p>
            <a:pPr>
              <a:defRPr/>
            </a:pPr>
            <a:fld id="{3FFE790D-BCFB-4008-9260-CA63AEE325FD}" type="slidenum">
              <a:rPr lang="en-US" smtClean="0"/>
              <a:pPr>
                <a:defRPr/>
              </a:pPr>
              <a:t>7</a:t>
            </a:fld>
            <a:endParaRPr lang="en-US" dirty="0"/>
          </a:p>
        </p:txBody>
      </p:sp>
      <p:sp>
        <p:nvSpPr>
          <p:cNvPr id="5" name="Content Placeholder 2">
            <a:extLst>
              <a:ext uri="{FF2B5EF4-FFF2-40B4-BE49-F238E27FC236}">
                <a16:creationId xmlns:a16="http://schemas.microsoft.com/office/drawing/2014/main" id="{731AA303-24F6-468C-8CAF-BA2D87A3323C}"/>
              </a:ext>
            </a:extLst>
          </p:cNvPr>
          <p:cNvSpPr txBox="1">
            <a:spLocks/>
          </p:cNvSpPr>
          <p:nvPr/>
        </p:nvSpPr>
        <p:spPr bwMode="auto">
          <a:xfrm>
            <a:off x="609600" y="1600201"/>
            <a:ext cx="11369040" cy="549459"/>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lvl1pPr marL="257175" indent="-257175" algn="l" rtl="0" eaLnBrk="0" fontAlgn="base" hangingPunct="0">
              <a:spcBef>
                <a:spcPct val="50000"/>
              </a:spcBef>
              <a:spcAft>
                <a:spcPct val="0"/>
              </a:spcAft>
              <a:buFont typeface="Wingdings" pitchFamily="2" charset="2"/>
              <a:buChar char="Ø"/>
              <a:defRPr sz="2100">
                <a:solidFill>
                  <a:schemeClr val="lt1"/>
                </a:solidFill>
                <a:latin typeface="+mn-lt"/>
                <a:ea typeface="+mn-ea"/>
                <a:cs typeface="+mn-cs"/>
              </a:defRPr>
            </a:lvl1pPr>
            <a:lvl2pPr marL="557213" indent="-214313" algn="l" rtl="0" eaLnBrk="0" fontAlgn="base" hangingPunct="0">
              <a:spcBef>
                <a:spcPct val="20000"/>
              </a:spcBef>
              <a:spcAft>
                <a:spcPct val="0"/>
              </a:spcAft>
              <a:buChar char="•"/>
              <a:defRPr sz="1800">
                <a:solidFill>
                  <a:schemeClr val="lt1"/>
                </a:solidFill>
                <a:latin typeface="+mn-lt"/>
                <a:ea typeface="+mn-ea"/>
                <a:cs typeface="+mn-cs"/>
              </a:defRPr>
            </a:lvl2pPr>
            <a:lvl3pPr marL="857250" indent="-171450" algn="l" rtl="0" eaLnBrk="0" fontAlgn="base" hangingPunct="0">
              <a:spcBef>
                <a:spcPct val="20000"/>
              </a:spcBef>
              <a:spcAft>
                <a:spcPct val="0"/>
              </a:spcAft>
              <a:buChar char="•"/>
              <a:defRPr sz="1500">
                <a:solidFill>
                  <a:schemeClr val="lt1"/>
                </a:solidFill>
                <a:latin typeface="+mn-lt"/>
                <a:ea typeface="+mn-ea"/>
                <a:cs typeface="+mn-cs"/>
              </a:defRPr>
            </a:lvl3pPr>
            <a:lvl4pPr marL="1200150" indent="-171450" algn="l" rtl="0" eaLnBrk="0" fontAlgn="base" hangingPunct="0">
              <a:spcBef>
                <a:spcPct val="20000"/>
              </a:spcBef>
              <a:spcAft>
                <a:spcPct val="0"/>
              </a:spcAft>
              <a:buChar char="•"/>
              <a:defRPr>
                <a:solidFill>
                  <a:schemeClr val="lt1"/>
                </a:solidFill>
                <a:latin typeface="+mn-lt"/>
                <a:ea typeface="+mn-ea"/>
                <a:cs typeface="+mn-cs"/>
              </a:defRPr>
            </a:lvl4pPr>
            <a:lvl5pPr marL="1543050" indent="-171450" algn="l" rtl="0" eaLnBrk="0" fontAlgn="base" hangingPunct="0">
              <a:spcBef>
                <a:spcPct val="20000"/>
              </a:spcBef>
              <a:spcAft>
                <a:spcPct val="0"/>
              </a:spcAft>
              <a:buChar char="•"/>
              <a:defRPr>
                <a:solidFill>
                  <a:schemeClr val="lt1"/>
                </a:solidFill>
                <a:latin typeface="+mn-lt"/>
                <a:ea typeface="+mn-ea"/>
                <a:cs typeface="+mn-cs"/>
              </a:defRPr>
            </a:lvl5pPr>
            <a:lvl6pPr marL="1885950" indent="-171450" algn="l" rtl="0" fontAlgn="base">
              <a:spcBef>
                <a:spcPct val="20000"/>
              </a:spcBef>
              <a:spcAft>
                <a:spcPct val="0"/>
              </a:spcAft>
              <a:buChar char="•"/>
              <a:defRPr>
                <a:solidFill>
                  <a:schemeClr val="lt1"/>
                </a:solidFill>
                <a:latin typeface="+mn-lt"/>
                <a:ea typeface="+mn-ea"/>
                <a:cs typeface="+mn-cs"/>
              </a:defRPr>
            </a:lvl6pPr>
            <a:lvl7pPr marL="2228850" indent="-171450" algn="l" rtl="0" fontAlgn="base">
              <a:spcBef>
                <a:spcPct val="20000"/>
              </a:spcBef>
              <a:spcAft>
                <a:spcPct val="0"/>
              </a:spcAft>
              <a:buChar char="•"/>
              <a:defRPr>
                <a:solidFill>
                  <a:schemeClr val="lt1"/>
                </a:solidFill>
                <a:latin typeface="+mn-lt"/>
                <a:ea typeface="+mn-ea"/>
                <a:cs typeface="+mn-cs"/>
              </a:defRPr>
            </a:lvl7pPr>
            <a:lvl8pPr marL="2571750" indent="-171450" algn="l" rtl="0" fontAlgn="base">
              <a:spcBef>
                <a:spcPct val="20000"/>
              </a:spcBef>
              <a:spcAft>
                <a:spcPct val="0"/>
              </a:spcAft>
              <a:buChar char="•"/>
              <a:defRPr>
                <a:solidFill>
                  <a:schemeClr val="lt1"/>
                </a:solidFill>
                <a:latin typeface="+mn-lt"/>
                <a:ea typeface="+mn-ea"/>
                <a:cs typeface="+mn-cs"/>
              </a:defRPr>
            </a:lvl8pPr>
            <a:lvl9pPr marL="2914650" indent="-171450" algn="l" rtl="0" fontAlgn="base">
              <a:spcBef>
                <a:spcPct val="20000"/>
              </a:spcBef>
              <a:spcAft>
                <a:spcPct val="0"/>
              </a:spcAft>
              <a:buChar char="•"/>
              <a:defRPr>
                <a:solidFill>
                  <a:schemeClr val="lt1"/>
                </a:solidFill>
                <a:latin typeface="+mn-lt"/>
                <a:ea typeface="+mn-ea"/>
                <a:cs typeface="+mn-cs"/>
              </a:defRPr>
            </a:lvl9pPr>
          </a:lstStyle>
          <a:p>
            <a:pPr marL="0" indent="0">
              <a:buNone/>
            </a:pPr>
            <a:r>
              <a:rPr lang="en-US" altLang="zh-CN" sz="2400" kern="0" dirty="0"/>
              <a:t>SketchVisor:</a:t>
            </a:r>
            <a:r>
              <a:rPr lang="zh-CN" altLang="en-US" sz="2400" kern="0" dirty="0"/>
              <a:t> </a:t>
            </a:r>
            <a:r>
              <a:rPr lang="en-US" altLang="zh-CN" sz="2400" kern="0" dirty="0"/>
              <a:t>Sketch-based Measurement System for Software Packet Processing</a:t>
            </a:r>
            <a:endParaRPr lang="en-US" sz="2400" kern="0" dirty="0"/>
          </a:p>
        </p:txBody>
      </p:sp>
    </p:spTree>
    <p:extLst>
      <p:ext uri="{BB962C8B-B14F-4D97-AF65-F5344CB8AC3E}">
        <p14:creationId xmlns:p14="http://schemas.microsoft.com/office/powerpoint/2010/main" val="322750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Architecture: Double-Path Design</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8</a:t>
            </a:fld>
            <a:endParaRPr lang="en-US" dirty="0"/>
          </a:p>
        </p:txBody>
      </p:sp>
      <p:cxnSp>
        <p:nvCxnSpPr>
          <p:cNvPr id="208" name="Straight Arrow Connector 207"/>
          <p:cNvCxnSpPr>
            <a:cxnSpLocks/>
          </p:cNvCxnSpPr>
          <p:nvPr/>
        </p:nvCxnSpPr>
        <p:spPr>
          <a:xfrm>
            <a:off x="3143307" y="3150645"/>
            <a:ext cx="7170312" cy="0"/>
          </a:xfrm>
          <a:prstGeom prst="straightConnector1">
            <a:avLst/>
          </a:prstGeom>
          <a:ln>
            <a:prstDash val="dash"/>
            <a:tailEnd type="none"/>
          </a:ln>
        </p:spPr>
        <p:style>
          <a:lnRef idx="3">
            <a:schemeClr val="accent5"/>
          </a:lnRef>
          <a:fillRef idx="0">
            <a:schemeClr val="accent5"/>
          </a:fillRef>
          <a:effectRef idx="2">
            <a:schemeClr val="accent5"/>
          </a:effectRef>
          <a:fontRef idx="minor">
            <a:schemeClr val="tx1"/>
          </a:fontRef>
        </p:style>
      </p:cxnSp>
      <p:sp>
        <p:nvSpPr>
          <p:cNvPr id="85" name="Content Placeholder 2"/>
          <p:cNvSpPr txBox="1">
            <a:spLocks/>
          </p:cNvSpPr>
          <p:nvPr/>
        </p:nvSpPr>
        <p:spPr bwMode="auto">
          <a:xfrm>
            <a:off x="8186723" y="1760103"/>
            <a:ext cx="3984171" cy="542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57175" indent="-257175" algn="l" rtl="0" eaLnBrk="0" fontAlgn="base" hangingPunct="0">
              <a:spcBef>
                <a:spcPct val="50000"/>
              </a:spcBef>
              <a:spcAft>
                <a:spcPct val="0"/>
              </a:spcAft>
              <a:buFont typeface="Wingdings" pitchFamily="2" charset="2"/>
              <a:buChar char="Ø"/>
              <a:defRPr sz="2100">
                <a:solidFill>
                  <a:schemeClr val="tx1"/>
                </a:solidFill>
                <a:latin typeface="+mn-lt"/>
                <a:ea typeface="+mn-ea"/>
                <a:cs typeface="+mn-cs"/>
              </a:defRPr>
            </a:lvl1pPr>
            <a:lvl2pPr marL="557213" indent="-214313" algn="l" rtl="0" eaLnBrk="0" fontAlgn="base" hangingPunct="0">
              <a:spcBef>
                <a:spcPct val="20000"/>
              </a:spcBef>
              <a:spcAft>
                <a:spcPct val="0"/>
              </a:spcAft>
              <a:buChar char="•"/>
              <a:defRPr sz="1800">
                <a:solidFill>
                  <a:schemeClr val="tx1"/>
                </a:solidFill>
                <a:latin typeface="+mn-lt"/>
              </a:defRPr>
            </a:lvl2pPr>
            <a:lvl3pPr marL="857250" indent="-171450" algn="l" rtl="0" eaLnBrk="0" fontAlgn="base" hangingPunct="0">
              <a:spcBef>
                <a:spcPct val="20000"/>
              </a:spcBef>
              <a:spcAft>
                <a:spcPct val="0"/>
              </a:spcAft>
              <a:buChar char="•"/>
              <a:defRPr sz="1500">
                <a:solidFill>
                  <a:schemeClr val="tx1"/>
                </a:solidFill>
                <a:latin typeface="+mn-lt"/>
              </a:defRPr>
            </a:lvl3pPr>
            <a:lvl4pPr marL="1200150" indent="-171450" algn="l" rtl="0" eaLnBrk="0" fontAlgn="base" hangingPunct="0">
              <a:spcBef>
                <a:spcPct val="20000"/>
              </a:spcBef>
              <a:spcAft>
                <a:spcPct val="0"/>
              </a:spcAft>
              <a:buChar char="•"/>
              <a:defRPr>
                <a:solidFill>
                  <a:schemeClr val="tx1"/>
                </a:solidFill>
                <a:latin typeface="+mn-lt"/>
              </a:defRPr>
            </a:lvl4pPr>
            <a:lvl5pPr marL="1543050" indent="-171450" algn="l" rtl="0" eaLnBrk="0" fontAlgn="base" hangingPunct="0">
              <a:spcBef>
                <a:spcPct val="20000"/>
              </a:spcBef>
              <a:spcAft>
                <a:spcPct val="0"/>
              </a:spcAft>
              <a:buChar char="•"/>
              <a:defRPr>
                <a:solidFill>
                  <a:schemeClr val="tx1"/>
                </a:solidFill>
                <a:latin typeface="+mn-lt"/>
              </a:defRPr>
            </a:lvl5pPr>
            <a:lvl6pPr marL="1885950" indent="-171450" algn="l" rtl="0" fontAlgn="base">
              <a:spcBef>
                <a:spcPct val="20000"/>
              </a:spcBef>
              <a:spcAft>
                <a:spcPct val="0"/>
              </a:spcAft>
              <a:buChar char="•"/>
              <a:defRPr>
                <a:solidFill>
                  <a:schemeClr val="tx1"/>
                </a:solidFill>
                <a:latin typeface="+mn-lt"/>
              </a:defRPr>
            </a:lvl6pPr>
            <a:lvl7pPr marL="2228850" indent="-171450" algn="l" rtl="0" fontAlgn="base">
              <a:spcBef>
                <a:spcPct val="20000"/>
              </a:spcBef>
              <a:spcAft>
                <a:spcPct val="0"/>
              </a:spcAft>
              <a:buChar char="•"/>
              <a:defRPr>
                <a:solidFill>
                  <a:schemeClr val="tx1"/>
                </a:solidFill>
                <a:latin typeface="+mn-lt"/>
              </a:defRPr>
            </a:lvl7pPr>
            <a:lvl8pPr marL="2571750" indent="-171450" algn="l" rtl="0" fontAlgn="base">
              <a:spcBef>
                <a:spcPct val="20000"/>
              </a:spcBef>
              <a:spcAft>
                <a:spcPct val="0"/>
              </a:spcAft>
              <a:buChar char="•"/>
              <a:defRPr>
                <a:solidFill>
                  <a:schemeClr val="tx1"/>
                </a:solidFill>
                <a:latin typeface="+mn-lt"/>
              </a:defRPr>
            </a:lvl8pPr>
            <a:lvl9pPr marL="2914650" indent="-171450" algn="l" rtl="0" fontAlgn="base">
              <a:spcBef>
                <a:spcPct val="20000"/>
              </a:spcBef>
              <a:spcAft>
                <a:spcPct val="0"/>
              </a:spcAft>
              <a:buChar char="•"/>
              <a:defRPr>
                <a:solidFill>
                  <a:schemeClr val="tx1"/>
                </a:solidFill>
                <a:latin typeface="+mn-lt"/>
              </a:defRPr>
            </a:lvl9pPr>
          </a:lstStyle>
          <a:p>
            <a:pPr marL="0" indent="0">
              <a:buNone/>
            </a:pPr>
            <a:r>
              <a:rPr lang="en-US" altLang="zh-CN" sz="2400" kern="0" dirty="0"/>
              <a:t>Merge two paths</a:t>
            </a:r>
          </a:p>
          <a:p>
            <a:pPr lvl="1"/>
            <a:r>
              <a:rPr lang="en-US" altLang="zh-CN" sz="2000" kern="0" dirty="0"/>
              <a:t>Recover lost information</a:t>
            </a:r>
          </a:p>
          <a:p>
            <a:pPr lvl="1"/>
            <a:r>
              <a:rPr lang="en-US" sz="2000" kern="0" dirty="0"/>
              <a:t>Transparent to users</a:t>
            </a:r>
          </a:p>
        </p:txBody>
      </p:sp>
      <p:sp>
        <p:nvSpPr>
          <p:cNvPr id="176" name="Rectangle 175"/>
          <p:cNvSpPr/>
          <p:nvPr/>
        </p:nvSpPr>
        <p:spPr>
          <a:xfrm>
            <a:off x="3816108" y="1447791"/>
            <a:ext cx="4075193" cy="1608092"/>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77" name="Rectangle 176"/>
          <p:cNvSpPr/>
          <p:nvPr/>
        </p:nvSpPr>
        <p:spPr>
          <a:xfrm>
            <a:off x="4011175" y="2571151"/>
            <a:ext cx="1765917" cy="386136"/>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sz="1400" dirty="0">
                <a:solidFill>
                  <a:schemeClr val="bg1"/>
                </a:solidFill>
              </a:rPr>
              <a:t>Global normal path</a:t>
            </a:r>
            <a:endParaRPr lang="en-US" sz="1400" dirty="0">
              <a:solidFill>
                <a:schemeClr val="bg1"/>
              </a:solidFill>
            </a:endParaRPr>
          </a:p>
        </p:txBody>
      </p:sp>
      <p:grpSp>
        <p:nvGrpSpPr>
          <p:cNvPr id="183" name="Group 182"/>
          <p:cNvGrpSpPr/>
          <p:nvPr/>
        </p:nvGrpSpPr>
        <p:grpSpPr>
          <a:xfrm>
            <a:off x="4567591" y="3040532"/>
            <a:ext cx="339599" cy="581573"/>
            <a:chOff x="3200804" y="4605051"/>
            <a:chExt cx="457200" cy="782967"/>
          </a:xfrm>
        </p:grpSpPr>
        <p:sp>
          <p:nvSpPr>
            <p:cNvPr id="184" name="Rectangle 183"/>
            <p:cNvSpPr/>
            <p:nvPr/>
          </p:nvSpPr>
          <p:spPr>
            <a:xfrm>
              <a:off x="3200804" y="4930818"/>
              <a:ext cx="457200" cy="4572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185" name="Straight Arrow Connector 184"/>
            <p:cNvCxnSpPr>
              <a:stCxn id="184" idx="0"/>
            </p:cNvCxnSpPr>
            <p:nvPr/>
          </p:nvCxnSpPr>
          <p:spPr>
            <a:xfrm flipH="1" flipV="1">
              <a:off x="3426246" y="4605051"/>
              <a:ext cx="3158" cy="32576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grpSp>
        <p:nvGrpSpPr>
          <p:cNvPr id="186" name="Group 185"/>
          <p:cNvGrpSpPr/>
          <p:nvPr/>
        </p:nvGrpSpPr>
        <p:grpSpPr>
          <a:xfrm>
            <a:off x="5133590" y="3040532"/>
            <a:ext cx="339599" cy="581573"/>
            <a:chOff x="3200804" y="4605051"/>
            <a:chExt cx="457200" cy="782967"/>
          </a:xfrm>
        </p:grpSpPr>
        <p:sp>
          <p:nvSpPr>
            <p:cNvPr id="187" name="Rectangle 186"/>
            <p:cNvSpPr/>
            <p:nvPr/>
          </p:nvSpPr>
          <p:spPr>
            <a:xfrm>
              <a:off x="3200804" y="4930818"/>
              <a:ext cx="457200" cy="4572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188" name="Straight Arrow Connector 187"/>
            <p:cNvCxnSpPr/>
            <p:nvPr/>
          </p:nvCxnSpPr>
          <p:spPr>
            <a:xfrm flipH="1" flipV="1">
              <a:off x="3426246" y="4605051"/>
              <a:ext cx="3158" cy="32576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grpSp>
        <p:nvGrpSpPr>
          <p:cNvPr id="189" name="Group 188"/>
          <p:cNvGrpSpPr/>
          <p:nvPr/>
        </p:nvGrpSpPr>
        <p:grpSpPr>
          <a:xfrm>
            <a:off x="6265588" y="3040532"/>
            <a:ext cx="339599" cy="581573"/>
            <a:chOff x="3200804" y="4605051"/>
            <a:chExt cx="457200" cy="782967"/>
          </a:xfrm>
        </p:grpSpPr>
        <p:sp>
          <p:nvSpPr>
            <p:cNvPr id="190" name="Rectangle 189"/>
            <p:cNvSpPr/>
            <p:nvPr/>
          </p:nvSpPr>
          <p:spPr>
            <a:xfrm>
              <a:off x="3200804" y="4930818"/>
              <a:ext cx="457200" cy="4572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191" name="Straight Arrow Connector 190"/>
            <p:cNvCxnSpPr/>
            <p:nvPr/>
          </p:nvCxnSpPr>
          <p:spPr>
            <a:xfrm flipH="1" flipV="1">
              <a:off x="3426246" y="4605051"/>
              <a:ext cx="3158" cy="32576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grpSp>
        <p:nvGrpSpPr>
          <p:cNvPr id="192" name="Group 191"/>
          <p:cNvGrpSpPr/>
          <p:nvPr/>
        </p:nvGrpSpPr>
        <p:grpSpPr>
          <a:xfrm>
            <a:off x="7397586" y="3040532"/>
            <a:ext cx="339599" cy="581573"/>
            <a:chOff x="3200804" y="4605051"/>
            <a:chExt cx="457200" cy="782967"/>
          </a:xfrm>
        </p:grpSpPr>
        <p:sp>
          <p:nvSpPr>
            <p:cNvPr id="193" name="Rectangle 192"/>
            <p:cNvSpPr/>
            <p:nvPr/>
          </p:nvSpPr>
          <p:spPr>
            <a:xfrm>
              <a:off x="3200804" y="4930818"/>
              <a:ext cx="457200" cy="4572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194" name="Straight Arrow Connector 193"/>
            <p:cNvCxnSpPr/>
            <p:nvPr/>
          </p:nvCxnSpPr>
          <p:spPr>
            <a:xfrm flipH="1" flipV="1">
              <a:off x="3426246" y="4605051"/>
              <a:ext cx="3158" cy="32576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sp>
        <p:nvSpPr>
          <p:cNvPr id="195" name="TextBox 194"/>
          <p:cNvSpPr txBox="1"/>
          <p:nvPr/>
        </p:nvSpPr>
        <p:spPr>
          <a:xfrm>
            <a:off x="3292955" y="3252724"/>
            <a:ext cx="1212191" cy="400110"/>
          </a:xfrm>
          <a:prstGeom prst="rect">
            <a:avLst/>
          </a:prstGeom>
          <a:noFill/>
        </p:spPr>
        <p:txBody>
          <a:bodyPr wrap="none" rtlCol="0">
            <a:spAutoFit/>
          </a:bodyPr>
          <a:lstStyle/>
          <a:p>
            <a:r>
              <a:rPr lang="en-US" altLang="zh-CN" sz="2000" dirty="0"/>
              <a:t>Switches</a:t>
            </a:r>
            <a:endParaRPr lang="en-US" sz="2000" dirty="0"/>
          </a:p>
        </p:txBody>
      </p:sp>
      <p:sp>
        <p:nvSpPr>
          <p:cNvPr id="196" name="Rectangle 195"/>
          <p:cNvSpPr/>
          <p:nvPr/>
        </p:nvSpPr>
        <p:spPr>
          <a:xfrm>
            <a:off x="5915051" y="2571153"/>
            <a:ext cx="1765917" cy="386135"/>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Global fast path</a:t>
            </a:r>
          </a:p>
        </p:txBody>
      </p:sp>
      <p:sp>
        <p:nvSpPr>
          <p:cNvPr id="197" name="Rectangle 196"/>
          <p:cNvSpPr/>
          <p:nvPr/>
        </p:nvSpPr>
        <p:spPr>
          <a:xfrm>
            <a:off x="4011175" y="2031158"/>
            <a:ext cx="3669791" cy="386369"/>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400" dirty="0">
                <a:solidFill>
                  <a:schemeClr val="bg1"/>
                </a:solidFill>
              </a:rPr>
              <a:t>Network-wide merge &amp; recovery</a:t>
            </a:r>
            <a:endParaRPr lang="en-US" sz="1400" dirty="0">
              <a:solidFill>
                <a:schemeClr val="bg1"/>
              </a:solidFill>
            </a:endParaRPr>
          </a:p>
        </p:txBody>
      </p:sp>
      <p:cxnSp>
        <p:nvCxnSpPr>
          <p:cNvPr id="199" name="Straight Arrow Connector 198"/>
          <p:cNvCxnSpPr/>
          <p:nvPr/>
        </p:nvCxnSpPr>
        <p:spPr>
          <a:xfrm flipH="1" flipV="1">
            <a:off x="4897342" y="2426307"/>
            <a:ext cx="2346" cy="135840"/>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200" name="Straight Arrow Connector 199"/>
          <p:cNvCxnSpPr/>
          <p:nvPr/>
        </p:nvCxnSpPr>
        <p:spPr>
          <a:xfrm flipH="1" flipV="1">
            <a:off x="6802644" y="2426307"/>
            <a:ext cx="2346" cy="135840"/>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nvGrpSpPr>
          <p:cNvPr id="202" name="Group 201"/>
          <p:cNvGrpSpPr/>
          <p:nvPr/>
        </p:nvGrpSpPr>
        <p:grpSpPr>
          <a:xfrm>
            <a:off x="5699589" y="3040532"/>
            <a:ext cx="339599" cy="581573"/>
            <a:chOff x="3200804" y="4605051"/>
            <a:chExt cx="457200" cy="782967"/>
          </a:xfrm>
        </p:grpSpPr>
        <p:sp>
          <p:nvSpPr>
            <p:cNvPr id="203" name="Rectangle 202"/>
            <p:cNvSpPr/>
            <p:nvPr/>
          </p:nvSpPr>
          <p:spPr>
            <a:xfrm>
              <a:off x="3200804" y="4930818"/>
              <a:ext cx="457200" cy="4572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204" name="Straight Arrow Connector 203"/>
            <p:cNvCxnSpPr/>
            <p:nvPr/>
          </p:nvCxnSpPr>
          <p:spPr>
            <a:xfrm flipH="1" flipV="1">
              <a:off x="3426246" y="4605051"/>
              <a:ext cx="3158" cy="32576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grpSp>
        <p:nvGrpSpPr>
          <p:cNvPr id="205" name="Group 204"/>
          <p:cNvGrpSpPr/>
          <p:nvPr/>
        </p:nvGrpSpPr>
        <p:grpSpPr>
          <a:xfrm>
            <a:off x="6831587" y="3040532"/>
            <a:ext cx="339599" cy="581573"/>
            <a:chOff x="3200804" y="4605051"/>
            <a:chExt cx="457200" cy="782967"/>
          </a:xfrm>
        </p:grpSpPr>
        <p:sp>
          <p:nvSpPr>
            <p:cNvPr id="206" name="Rectangle 205"/>
            <p:cNvSpPr/>
            <p:nvPr/>
          </p:nvSpPr>
          <p:spPr>
            <a:xfrm>
              <a:off x="3200804" y="4930818"/>
              <a:ext cx="457200" cy="4572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207" name="Straight Arrow Connector 206"/>
            <p:cNvCxnSpPr/>
            <p:nvPr/>
          </p:nvCxnSpPr>
          <p:spPr>
            <a:xfrm flipH="1" flipV="1">
              <a:off x="3426246" y="4605051"/>
              <a:ext cx="3158" cy="32576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grpSp>
      <p:sp>
        <p:nvSpPr>
          <p:cNvPr id="79" name="Rectangle 78">
            <a:extLst>
              <a:ext uri="{FF2B5EF4-FFF2-40B4-BE49-F238E27FC236}">
                <a16:creationId xmlns:a16="http://schemas.microsoft.com/office/drawing/2014/main" id="{893FEB43-5C64-4499-B82F-0121F93C3879}"/>
              </a:ext>
            </a:extLst>
          </p:cNvPr>
          <p:cNvSpPr/>
          <p:nvPr/>
        </p:nvSpPr>
        <p:spPr>
          <a:xfrm>
            <a:off x="4669955" y="1542692"/>
            <a:ext cx="2352229" cy="31065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sz="1400" dirty="0">
                <a:solidFill>
                  <a:schemeClr val="bg1"/>
                </a:solidFill>
              </a:rPr>
              <a:t>Network-wide sketch</a:t>
            </a:r>
            <a:endParaRPr lang="en-US" sz="1400" dirty="0">
              <a:solidFill>
                <a:schemeClr val="bg1"/>
              </a:solidFill>
            </a:endParaRPr>
          </a:p>
        </p:txBody>
      </p:sp>
      <p:cxnSp>
        <p:nvCxnSpPr>
          <p:cNvPr id="80" name="Straight Arrow Connector 79">
            <a:extLst>
              <a:ext uri="{FF2B5EF4-FFF2-40B4-BE49-F238E27FC236}">
                <a16:creationId xmlns:a16="http://schemas.microsoft.com/office/drawing/2014/main" id="{1BBDFD57-22CA-4E53-BF9A-A71B14F9C6D0}"/>
              </a:ext>
            </a:extLst>
          </p:cNvPr>
          <p:cNvCxnSpPr>
            <a:cxnSpLocks/>
            <a:stCxn id="197" idx="0"/>
            <a:endCxn id="79" idx="2"/>
          </p:cNvCxnSpPr>
          <p:nvPr/>
        </p:nvCxnSpPr>
        <p:spPr>
          <a:xfrm flipH="1" flipV="1">
            <a:off x="5846070" y="1853350"/>
            <a:ext cx="1" cy="177807"/>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136F2FEB-0420-401B-B7AD-7E14B9752479}"/>
              </a:ext>
            </a:extLst>
          </p:cNvPr>
          <p:cNvSpPr txBox="1"/>
          <p:nvPr/>
        </p:nvSpPr>
        <p:spPr>
          <a:xfrm>
            <a:off x="639203" y="4438041"/>
            <a:ext cx="3278354" cy="1077218"/>
          </a:xfrm>
          <a:prstGeom prst="rect">
            <a:avLst/>
          </a:prstGeom>
          <a:noFill/>
        </p:spPr>
        <p:txBody>
          <a:bodyPr wrap="square" rtlCol="0">
            <a:spAutoFit/>
          </a:bodyPr>
          <a:lstStyle/>
          <a:p>
            <a:r>
              <a:rPr lang="en-US" altLang="zh-CN" sz="2400" dirty="0"/>
              <a:t>User-defined sketches</a:t>
            </a:r>
          </a:p>
          <a:p>
            <a:pPr marL="285750" indent="-285750">
              <a:buFont typeface="Arial" panose="020B0604020202020204" pitchFamily="34" charset="0"/>
              <a:buChar char="•"/>
            </a:pPr>
            <a:r>
              <a:rPr lang="en-US" sz="2000" dirty="0"/>
              <a:t>High accuracy</a:t>
            </a:r>
          </a:p>
          <a:p>
            <a:pPr marL="285750" indent="-285750">
              <a:buFont typeface="Arial" panose="020B0604020202020204" pitchFamily="34" charset="0"/>
              <a:buChar char="•"/>
            </a:pPr>
            <a:r>
              <a:rPr lang="en-US" sz="2000" dirty="0"/>
              <a:t>(Relatively) slower</a:t>
            </a:r>
          </a:p>
        </p:txBody>
      </p:sp>
      <p:sp>
        <p:nvSpPr>
          <p:cNvPr id="100" name="TextBox 99">
            <a:extLst>
              <a:ext uri="{FF2B5EF4-FFF2-40B4-BE49-F238E27FC236}">
                <a16:creationId xmlns:a16="http://schemas.microsoft.com/office/drawing/2014/main" id="{C5802069-587F-434F-B3B9-F931CA50CFBC}"/>
              </a:ext>
            </a:extLst>
          </p:cNvPr>
          <p:cNvSpPr txBox="1"/>
          <p:nvPr/>
        </p:nvSpPr>
        <p:spPr>
          <a:xfrm>
            <a:off x="115266" y="1432411"/>
            <a:ext cx="2509459" cy="523220"/>
          </a:xfrm>
          <a:prstGeom prst="rect">
            <a:avLst/>
          </a:prstGeom>
          <a:noFill/>
        </p:spPr>
        <p:txBody>
          <a:bodyPr wrap="square" rtlCol="0">
            <a:spAutoFit/>
          </a:bodyPr>
          <a:lstStyle/>
          <a:p>
            <a:pPr algn="ctr"/>
            <a:r>
              <a:rPr lang="en-US" altLang="zh-CN" sz="2800" b="1" dirty="0"/>
              <a:t>Control plane</a:t>
            </a:r>
            <a:endParaRPr lang="en-US" sz="2800" b="1" dirty="0"/>
          </a:p>
        </p:txBody>
      </p:sp>
      <p:sp>
        <p:nvSpPr>
          <p:cNvPr id="101" name="TextBox 100">
            <a:extLst>
              <a:ext uri="{FF2B5EF4-FFF2-40B4-BE49-F238E27FC236}">
                <a16:creationId xmlns:a16="http://schemas.microsoft.com/office/drawing/2014/main" id="{D2A2BFAC-60B3-4E6E-ADB6-85737515BB63}"/>
              </a:ext>
            </a:extLst>
          </p:cNvPr>
          <p:cNvSpPr txBox="1"/>
          <p:nvPr/>
        </p:nvSpPr>
        <p:spPr>
          <a:xfrm>
            <a:off x="118857" y="3271124"/>
            <a:ext cx="2087429" cy="523220"/>
          </a:xfrm>
          <a:prstGeom prst="rect">
            <a:avLst/>
          </a:prstGeom>
          <a:noFill/>
        </p:spPr>
        <p:txBody>
          <a:bodyPr wrap="square" rtlCol="0">
            <a:spAutoFit/>
          </a:bodyPr>
          <a:lstStyle/>
          <a:p>
            <a:pPr algn="ctr"/>
            <a:r>
              <a:rPr lang="en-US" altLang="zh-CN" sz="2800" b="1" dirty="0"/>
              <a:t>Data plane</a:t>
            </a:r>
            <a:endParaRPr lang="en-US" sz="2800" b="1" dirty="0"/>
          </a:p>
        </p:txBody>
      </p:sp>
      <p:cxnSp>
        <p:nvCxnSpPr>
          <p:cNvPr id="104" name="Straight Arrow Connector 103">
            <a:extLst>
              <a:ext uri="{FF2B5EF4-FFF2-40B4-BE49-F238E27FC236}">
                <a16:creationId xmlns:a16="http://schemas.microsoft.com/office/drawing/2014/main" id="{684CAD60-9A49-4B1F-AB4E-4293FE4A642B}"/>
              </a:ext>
            </a:extLst>
          </p:cNvPr>
          <p:cNvCxnSpPr>
            <a:cxnSpLocks/>
          </p:cNvCxnSpPr>
          <p:nvPr/>
        </p:nvCxnSpPr>
        <p:spPr>
          <a:xfrm flipH="1">
            <a:off x="3973012" y="3613490"/>
            <a:ext cx="1726578" cy="353474"/>
          </a:xfrm>
          <a:prstGeom prst="straightConnector1">
            <a:avLst/>
          </a:prstGeom>
          <a:ln w="38100">
            <a:solidFill>
              <a:schemeClr val="tx1"/>
            </a:solidFill>
            <a:tailEnd type="none"/>
          </a:ln>
        </p:spPr>
        <p:style>
          <a:lnRef idx="1">
            <a:schemeClr val="accent2"/>
          </a:lnRef>
          <a:fillRef idx="0">
            <a:schemeClr val="accent2"/>
          </a:fillRef>
          <a:effectRef idx="0">
            <a:schemeClr val="accent2"/>
          </a:effectRef>
          <a:fontRef idx="minor">
            <a:schemeClr val="tx1"/>
          </a:fontRef>
        </p:style>
      </p:cxnSp>
      <p:cxnSp>
        <p:nvCxnSpPr>
          <p:cNvPr id="107" name="Straight Arrow Connector 106">
            <a:extLst>
              <a:ext uri="{FF2B5EF4-FFF2-40B4-BE49-F238E27FC236}">
                <a16:creationId xmlns:a16="http://schemas.microsoft.com/office/drawing/2014/main" id="{0195A50C-F63D-4EF2-A517-DFA8522619B4}"/>
              </a:ext>
            </a:extLst>
          </p:cNvPr>
          <p:cNvCxnSpPr>
            <a:cxnSpLocks/>
          </p:cNvCxnSpPr>
          <p:nvPr/>
        </p:nvCxnSpPr>
        <p:spPr>
          <a:xfrm>
            <a:off x="6039188" y="3622104"/>
            <a:ext cx="1756228" cy="321179"/>
          </a:xfrm>
          <a:prstGeom prst="straightConnector1">
            <a:avLst/>
          </a:prstGeom>
          <a:ln w="38100">
            <a:solidFill>
              <a:schemeClr val="tx1"/>
            </a:solidFill>
            <a:tailEnd type="none"/>
          </a:ln>
        </p:spPr>
        <p:style>
          <a:lnRef idx="1">
            <a:schemeClr val="accent2"/>
          </a:lnRef>
          <a:fillRef idx="0">
            <a:schemeClr val="accent2"/>
          </a:fillRef>
          <a:effectRef idx="0">
            <a:schemeClr val="accent2"/>
          </a:effectRef>
          <a:fontRef idx="minor">
            <a:schemeClr val="tx1"/>
          </a:fontRef>
        </p:style>
      </p:cxnSp>
      <p:sp>
        <p:nvSpPr>
          <p:cNvPr id="111" name="TextBox 110">
            <a:extLst>
              <a:ext uri="{FF2B5EF4-FFF2-40B4-BE49-F238E27FC236}">
                <a16:creationId xmlns:a16="http://schemas.microsoft.com/office/drawing/2014/main" id="{0B96405D-21A3-42BC-8F5F-E8C6EC84FE58}"/>
              </a:ext>
            </a:extLst>
          </p:cNvPr>
          <p:cNvSpPr txBox="1"/>
          <p:nvPr/>
        </p:nvSpPr>
        <p:spPr>
          <a:xfrm>
            <a:off x="7970411" y="4438361"/>
            <a:ext cx="3804256" cy="1384995"/>
          </a:xfrm>
          <a:prstGeom prst="rect">
            <a:avLst/>
          </a:prstGeom>
          <a:noFill/>
        </p:spPr>
        <p:txBody>
          <a:bodyPr wrap="square" rtlCol="0">
            <a:spAutoFit/>
          </a:bodyPr>
          <a:lstStyle/>
          <a:p>
            <a:r>
              <a:rPr lang="en-US" altLang="zh-CN" sz="2400" dirty="0"/>
              <a:t>Fast path</a:t>
            </a:r>
          </a:p>
          <a:p>
            <a:pPr marL="285750" indent="-285750">
              <a:buFont typeface="Arial" panose="020B0604020202020204" pitchFamily="34" charset="0"/>
              <a:buChar char="•"/>
            </a:pPr>
            <a:r>
              <a:rPr lang="en-US" sz="2000" dirty="0"/>
              <a:t>High speed</a:t>
            </a:r>
          </a:p>
          <a:p>
            <a:pPr marL="285750" indent="-285750">
              <a:buFont typeface="Arial" panose="020B0604020202020204" pitchFamily="34" charset="0"/>
              <a:buChar char="•"/>
            </a:pPr>
            <a:r>
              <a:rPr lang="en-US" sz="2000" dirty="0"/>
              <a:t>(Relatively) less accurate</a:t>
            </a:r>
          </a:p>
          <a:p>
            <a:pPr marL="285750" indent="-285750">
              <a:buFont typeface="Arial" panose="020B0604020202020204" pitchFamily="34" charset="0"/>
              <a:buChar char="•"/>
            </a:pPr>
            <a:r>
              <a:rPr lang="en-US" sz="2000" dirty="0"/>
              <a:t>General for multiple sketches</a:t>
            </a:r>
          </a:p>
        </p:txBody>
      </p:sp>
      <p:sp>
        <p:nvSpPr>
          <p:cNvPr id="138" name="Rectangle 137"/>
          <p:cNvSpPr/>
          <p:nvPr/>
        </p:nvSpPr>
        <p:spPr>
          <a:xfrm>
            <a:off x="3887102" y="3962511"/>
            <a:ext cx="3927003" cy="2635393"/>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39" name="Rectangle 138"/>
          <p:cNvSpPr/>
          <p:nvPr/>
        </p:nvSpPr>
        <p:spPr>
          <a:xfrm>
            <a:off x="4048847" y="4296752"/>
            <a:ext cx="2028953" cy="103153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altLang="zh-CN" sz="1400" dirty="0">
                <a:solidFill>
                  <a:schemeClr val="bg1"/>
                </a:solidFill>
              </a:rPr>
              <a:t>Local normal path</a:t>
            </a:r>
            <a:endParaRPr lang="en-US" sz="1400" dirty="0">
              <a:solidFill>
                <a:schemeClr val="bg1"/>
              </a:solidFill>
            </a:endParaRPr>
          </a:p>
        </p:txBody>
      </p:sp>
      <p:sp>
        <p:nvSpPr>
          <p:cNvPr id="141" name="Rectangle 140"/>
          <p:cNvSpPr/>
          <p:nvPr/>
        </p:nvSpPr>
        <p:spPr>
          <a:xfrm>
            <a:off x="5538646" y="6238023"/>
            <a:ext cx="1615703" cy="261799"/>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sz="1400" dirty="0">
                <a:solidFill>
                  <a:schemeClr val="bg1"/>
                </a:solidFill>
              </a:rPr>
              <a:t>Forwarding</a:t>
            </a:r>
            <a:endParaRPr lang="en-US" sz="1400" dirty="0">
              <a:solidFill>
                <a:schemeClr val="bg1"/>
              </a:solidFill>
            </a:endParaRPr>
          </a:p>
        </p:txBody>
      </p:sp>
      <p:cxnSp>
        <p:nvCxnSpPr>
          <p:cNvPr id="142" name="Straight Arrow Connector 141"/>
          <p:cNvCxnSpPr/>
          <p:nvPr/>
        </p:nvCxnSpPr>
        <p:spPr>
          <a:xfrm>
            <a:off x="3884941" y="5990788"/>
            <a:ext cx="3927003" cy="0"/>
          </a:xfrm>
          <a:prstGeom prst="straightConnector1">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4" name="Rectangle 143"/>
          <p:cNvSpPr/>
          <p:nvPr/>
        </p:nvSpPr>
        <p:spPr>
          <a:xfrm>
            <a:off x="6193349" y="4342095"/>
            <a:ext cx="1505351" cy="895598"/>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dirty="0"/>
              <a:t>Local fast path</a:t>
            </a:r>
          </a:p>
        </p:txBody>
      </p:sp>
      <p:sp>
        <p:nvSpPr>
          <p:cNvPr id="147" name="Rectangle 146"/>
          <p:cNvSpPr/>
          <p:nvPr/>
        </p:nvSpPr>
        <p:spPr>
          <a:xfrm>
            <a:off x="4182836" y="4596699"/>
            <a:ext cx="887629" cy="32138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Sketch 1</a:t>
            </a:r>
          </a:p>
        </p:txBody>
      </p:sp>
      <p:sp>
        <p:nvSpPr>
          <p:cNvPr id="149" name="Rectangle 148"/>
          <p:cNvSpPr/>
          <p:nvPr/>
        </p:nvSpPr>
        <p:spPr>
          <a:xfrm>
            <a:off x="6420058" y="4674238"/>
            <a:ext cx="1059900" cy="4806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tx1"/>
                </a:solidFill>
              </a:rPr>
              <a:t>Fast path</a:t>
            </a:r>
          </a:p>
          <a:p>
            <a:pPr algn="ctr"/>
            <a:r>
              <a:rPr lang="en-US" altLang="zh-CN" sz="1400" dirty="0">
                <a:solidFill>
                  <a:schemeClr val="tx1"/>
                </a:solidFill>
              </a:rPr>
              <a:t>algorithm</a:t>
            </a:r>
          </a:p>
        </p:txBody>
      </p:sp>
      <p:grpSp>
        <p:nvGrpSpPr>
          <p:cNvPr id="150" name="Group 149"/>
          <p:cNvGrpSpPr/>
          <p:nvPr/>
        </p:nvGrpSpPr>
        <p:grpSpPr>
          <a:xfrm>
            <a:off x="5488176" y="5392416"/>
            <a:ext cx="332527" cy="656220"/>
            <a:chOff x="5366063" y="4572067"/>
            <a:chExt cx="464572" cy="916805"/>
          </a:xfrm>
        </p:grpSpPr>
        <p:sp>
          <p:nvSpPr>
            <p:cNvPr id="151" name="Rectangle 150"/>
            <p:cNvSpPr/>
            <p:nvPr/>
          </p:nvSpPr>
          <p:spPr>
            <a:xfrm rot="5400000">
              <a:off x="5224505" y="4728659"/>
              <a:ext cx="717388" cy="434271"/>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152" name="Straight Arrow Connector 151"/>
            <p:cNvCxnSpPr/>
            <p:nvPr/>
          </p:nvCxnSpPr>
          <p:spPr>
            <a:xfrm flipH="1">
              <a:off x="5376087" y="4572067"/>
              <a:ext cx="0" cy="914396"/>
            </a:xfrm>
            <a:prstGeom prst="straightConnector1">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p:nvPr/>
          </p:nvCxnSpPr>
          <p:spPr>
            <a:xfrm flipH="1">
              <a:off x="5815484" y="4574476"/>
              <a:ext cx="0" cy="914396"/>
            </a:xfrm>
            <a:prstGeom prst="straightConnector1">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p:nvPr/>
          </p:nvCxnSpPr>
          <p:spPr>
            <a:xfrm flipH="1">
              <a:off x="5373434" y="4572067"/>
              <a:ext cx="457201" cy="0"/>
            </a:xfrm>
            <a:prstGeom prst="straightConnector1">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55" name="Rectangle 154"/>
          <p:cNvSpPr/>
          <p:nvPr/>
        </p:nvSpPr>
        <p:spPr>
          <a:xfrm>
            <a:off x="5558516" y="5451074"/>
            <a:ext cx="196350" cy="130900"/>
          </a:xfrm>
          <a:prstGeom prst="rect">
            <a:avLst/>
          </a:prstGeom>
          <a:solidFill>
            <a:schemeClr val="tx1">
              <a:lumMod val="50000"/>
              <a:lumOff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56" name="Rectangle 155"/>
          <p:cNvSpPr/>
          <p:nvPr/>
        </p:nvSpPr>
        <p:spPr>
          <a:xfrm>
            <a:off x="5554947" y="5647546"/>
            <a:ext cx="196350" cy="130900"/>
          </a:xfrm>
          <a:prstGeom prst="rect">
            <a:avLst/>
          </a:prstGeom>
          <a:solidFill>
            <a:schemeClr val="tx1">
              <a:lumMod val="50000"/>
              <a:lumOff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157" name="Straight Arrow Connector 156"/>
          <p:cNvCxnSpPr>
            <a:cxnSpLocks/>
          </p:cNvCxnSpPr>
          <p:nvPr/>
        </p:nvCxnSpPr>
        <p:spPr>
          <a:xfrm flipV="1">
            <a:off x="5635565" y="6075196"/>
            <a:ext cx="710933" cy="4342"/>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a:cxnSpLocks/>
            <a:endCxn id="141" idx="0"/>
          </p:cNvCxnSpPr>
          <p:nvPr/>
        </p:nvCxnSpPr>
        <p:spPr>
          <a:xfrm flipH="1">
            <a:off x="6346497" y="6074938"/>
            <a:ext cx="1806" cy="163086"/>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a:cxnSpLocks/>
          </p:cNvCxnSpPr>
          <p:nvPr/>
        </p:nvCxnSpPr>
        <p:spPr>
          <a:xfrm flipH="1" flipV="1">
            <a:off x="5651804" y="5789395"/>
            <a:ext cx="1" cy="304238"/>
          </a:xfrm>
          <a:prstGeom prst="straightConnector1">
            <a:avLst/>
          </a:prstGeom>
          <a:ln w="28575">
            <a:solidFill>
              <a:schemeClr val="tx1"/>
            </a:solidFill>
            <a:headEnd type="none" w="lg" len="lg"/>
            <a:tailEnd type="arrow" w="lg" len="med"/>
          </a:ln>
        </p:spPr>
        <p:style>
          <a:lnRef idx="1">
            <a:schemeClr val="accent1"/>
          </a:lnRef>
          <a:fillRef idx="0">
            <a:schemeClr val="accent1"/>
          </a:fillRef>
          <a:effectRef idx="0">
            <a:schemeClr val="accent1"/>
          </a:effectRef>
          <a:fontRef idx="minor">
            <a:schemeClr val="tx1"/>
          </a:fontRef>
        </p:style>
      </p:cxnSp>
      <p:cxnSp>
        <p:nvCxnSpPr>
          <p:cNvPr id="161" name="Straight Arrow Connector 160"/>
          <p:cNvCxnSpPr>
            <a:cxnSpLocks/>
          </p:cNvCxnSpPr>
          <p:nvPr/>
        </p:nvCxnSpPr>
        <p:spPr>
          <a:xfrm flipV="1">
            <a:off x="6985109" y="5245598"/>
            <a:ext cx="0" cy="849481"/>
          </a:xfrm>
          <a:prstGeom prst="straightConnector1">
            <a:avLst/>
          </a:prstGeom>
          <a:ln w="28575">
            <a:solidFill>
              <a:schemeClr val="tx1"/>
            </a:solidFill>
            <a:headEnd type="none" w="lg" len="lg"/>
            <a:tailEnd type="arrow" w="lg" len="med"/>
          </a:ln>
        </p:spPr>
        <p:style>
          <a:lnRef idx="1">
            <a:schemeClr val="accent1"/>
          </a:lnRef>
          <a:fillRef idx="0">
            <a:schemeClr val="accent1"/>
          </a:fillRef>
          <a:effectRef idx="0">
            <a:schemeClr val="accent1"/>
          </a:effectRef>
          <a:fontRef idx="minor">
            <a:schemeClr val="tx1"/>
          </a:fontRef>
        </p:style>
      </p:cxnSp>
      <p:cxnSp>
        <p:nvCxnSpPr>
          <p:cNvPr id="167" name="Straight Arrow Connector 166"/>
          <p:cNvCxnSpPr>
            <a:cxnSpLocks/>
          </p:cNvCxnSpPr>
          <p:nvPr/>
        </p:nvCxnSpPr>
        <p:spPr>
          <a:xfrm flipV="1">
            <a:off x="5032404" y="4029847"/>
            <a:ext cx="0" cy="266904"/>
          </a:xfrm>
          <a:prstGeom prst="straightConnector1">
            <a:avLst/>
          </a:prstGeom>
          <a:ln w="28575">
            <a:solidFill>
              <a:schemeClr val="tx1"/>
            </a:solidFill>
            <a:headEnd type="none" w="lg" len="lg"/>
            <a:tailEnd type="none" w="lg" len="med"/>
          </a:ln>
        </p:spPr>
        <p:style>
          <a:lnRef idx="1">
            <a:schemeClr val="accent1"/>
          </a:lnRef>
          <a:fillRef idx="0">
            <a:schemeClr val="accent1"/>
          </a:fillRef>
          <a:effectRef idx="0">
            <a:schemeClr val="accent1"/>
          </a:effectRef>
          <a:fontRef idx="minor">
            <a:schemeClr val="tx1"/>
          </a:fontRef>
        </p:style>
      </p:cxnSp>
      <p:cxnSp>
        <p:nvCxnSpPr>
          <p:cNvPr id="168" name="Straight Arrow Connector 167"/>
          <p:cNvCxnSpPr>
            <a:cxnSpLocks/>
            <a:stCxn id="144" idx="0"/>
          </p:cNvCxnSpPr>
          <p:nvPr/>
        </p:nvCxnSpPr>
        <p:spPr>
          <a:xfrm flipV="1">
            <a:off x="6946024" y="4029849"/>
            <a:ext cx="172" cy="312246"/>
          </a:xfrm>
          <a:prstGeom prst="straightConnector1">
            <a:avLst/>
          </a:prstGeom>
          <a:ln w="28575">
            <a:solidFill>
              <a:schemeClr val="tx1"/>
            </a:solidFill>
            <a:headEnd type="none" w="lg" len="lg"/>
            <a:tailEnd type="none" w="lg" len="med"/>
          </a:ln>
        </p:spPr>
        <p:style>
          <a:lnRef idx="1">
            <a:schemeClr val="accent1"/>
          </a:lnRef>
          <a:fillRef idx="0">
            <a:schemeClr val="accent1"/>
          </a:fillRef>
          <a:effectRef idx="0">
            <a:schemeClr val="accent1"/>
          </a:effectRef>
          <a:fontRef idx="minor">
            <a:schemeClr val="tx1"/>
          </a:fontRef>
        </p:style>
      </p:cxnSp>
      <p:cxnSp>
        <p:nvCxnSpPr>
          <p:cNvPr id="169" name="Straight Arrow Connector 168"/>
          <p:cNvCxnSpPr/>
          <p:nvPr/>
        </p:nvCxnSpPr>
        <p:spPr>
          <a:xfrm flipH="1" flipV="1">
            <a:off x="5982928" y="3714154"/>
            <a:ext cx="0" cy="327250"/>
          </a:xfrm>
          <a:prstGeom prst="straightConnector1">
            <a:avLst/>
          </a:prstGeom>
          <a:ln w="28575">
            <a:solidFill>
              <a:schemeClr val="tx1"/>
            </a:solidFill>
            <a:headEnd type="none" w="lg" len="lg"/>
            <a:tailEnd type="triangle" w="lg" len="med"/>
          </a:ln>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a:off x="5259937" y="4018177"/>
            <a:ext cx="1494775" cy="305057"/>
          </a:xfrm>
          <a:prstGeom prst="rect">
            <a:avLst/>
          </a:prstGeom>
          <a:noFill/>
        </p:spPr>
        <p:txBody>
          <a:bodyPr wrap="none" rtlCol="0">
            <a:spAutoFit/>
          </a:bodyPr>
          <a:lstStyle/>
          <a:p>
            <a:r>
              <a:rPr lang="en-US" sz="1400" dirty="0"/>
              <a:t>To</a:t>
            </a:r>
            <a:r>
              <a:rPr lang="zh-CN" altLang="en-US" sz="1400" dirty="0"/>
              <a:t> </a:t>
            </a:r>
            <a:r>
              <a:rPr lang="en-US" altLang="zh-CN" sz="1400" dirty="0"/>
              <a:t>control</a:t>
            </a:r>
            <a:r>
              <a:rPr lang="zh-CN" altLang="en-US" sz="1400" dirty="0"/>
              <a:t> </a:t>
            </a:r>
            <a:r>
              <a:rPr lang="en-US" altLang="zh-CN" sz="1400" dirty="0"/>
              <a:t>plane</a:t>
            </a:r>
            <a:endParaRPr lang="en-US" sz="1400" dirty="0"/>
          </a:p>
        </p:txBody>
      </p:sp>
      <p:cxnSp>
        <p:nvCxnSpPr>
          <p:cNvPr id="171" name="Straight Arrow Connector 170"/>
          <p:cNvCxnSpPr>
            <a:cxnSpLocks/>
          </p:cNvCxnSpPr>
          <p:nvPr/>
        </p:nvCxnSpPr>
        <p:spPr>
          <a:xfrm>
            <a:off x="5032405" y="4036609"/>
            <a:ext cx="950525" cy="0"/>
          </a:xfrm>
          <a:prstGeom prst="straightConnector1">
            <a:avLst/>
          </a:prstGeom>
          <a:ln w="28575">
            <a:solidFill>
              <a:schemeClr val="tx1"/>
            </a:solidFill>
            <a:headEnd type="none" w="lg" len="lg"/>
            <a:tailEnd type="none" w="lg" len="med"/>
          </a:ln>
        </p:spPr>
        <p:style>
          <a:lnRef idx="1">
            <a:schemeClr val="accent1"/>
          </a:lnRef>
          <a:fillRef idx="0">
            <a:schemeClr val="accent1"/>
          </a:fillRef>
          <a:effectRef idx="0">
            <a:schemeClr val="accent1"/>
          </a:effectRef>
          <a:fontRef idx="minor">
            <a:schemeClr val="tx1"/>
          </a:fontRef>
        </p:style>
      </p:cxnSp>
      <p:sp>
        <p:nvSpPr>
          <p:cNvPr id="173" name="Rectangle 172"/>
          <p:cNvSpPr/>
          <p:nvPr/>
        </p:nvSpPr>
        <p:spPr>
          <a:xfrm>
            <a:off x="5114870" y="4595496"/>
            <a:ext cx="880254" cy="33287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Sketch 2</a:t>
            </a:r>
          </a:p>
        </p:txBody>
      </p:sp>
      <p:sp>
        <p:nvSpPr>
          <p:cNvPr id="174" name="Rectangle 173"/>
          <p:cNvSpPr/>
          <p:nvPr/>
        </p:nvSpPr>
        <p:spPr>
          <a:xfrm>
            <a:off x="4182836" y="4955688"/>
            <a:ext cx="887629" cy="32138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Sketch 3</a:t>
            </a:r>
          </a:p>
        </p:txBody>
      </p:sp>
      <p:sp>
        <p:nvSpPr>
          <p:cNvPr id="175" name="Rectangle 174"/>
          <p:cNvSpPr/>
          <p:nvPr/>
        </p:nvSpPr>
        <p:spPr>
          <a:xfrm>
            <a:off x="5114871" y="4959227"/>
            <a:ext cx="880253" cy="32138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Sketch 4</a:t>
            </a:r>
          </a:p>
        </p:txBody>
      </p:sp>
      <p:sp>
        <p:nvSpPr>
          <p:cNvPr id="213" name="Rectangle 212"/>
          <p:cNvSpPr/>
          <p:nvPr/>
        </p:nvSpPr>
        <p:spPr bwMode="auto">
          <a:xfrm flipH="1">
            <a:off x="4674228" y="6280731"/>
            <a:ext cx="226769" cy="215429"/>
          </a:xfrm>
          <a:prstGeom prst="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68580" tIns="34290" rIns="68580" bIns="34290" numCol="1" rtlCol="0" anchor="ctr" anchorCtr="0" compatLnSpc="1">
            <a:prstTxWarp prst="textNoShape">
              <a:avLst/>
            </a:prstTxWarp>
          </a:bodyPr>
          <a:lstStyle/>
          <a:p>
            <a:pPr algn="ctr" eaLnBrk="0" fontAlgn="base" hangingPunct="0">
              <a:spcBef>
                <a:spcPct val="0"/>
              </a:spcBef>
              <a:spcAft>
                <a:spcPct val="0"/>
              </a:spcAft>
            </a:pPr>
            <a:endParaRPr lang="en-US" sz="1400" dirty="0">
              <a:solidFill>
                <a:schemeClr val="tx1"/>
              </a:solidFill>
              <a:latin typeface="Arial" charset="0"/>
            </a:endParaRPr>
          </a:p>
        </p:txBody>
      </p:sp>
      <p:sp>
        <p:nvSpPr>
          <p:cNvPr id="214" name="Rectangle 213"/>
          <p:cNvSpPr/>
          <p:nvPr/>
        </p:nvSpPr>
        <p:spPr bwMode="auto">
          <a:xfrm flipH="1">
            <a:off x="4327159" y="6273807"/>
            <a:ext cx="226769" cy="215429"/>
          </a:xfrm>
          <a:prstGeom prst="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68580" tIns="34290" rIns="68580" bIns="34290" numCol="1" rtlCol="0" anchor="ctr" anchorCtr="0" compatLnSpc="1">
            <a:prstTxWarp prst="textNoShape">
              <a:avLst/>
            </a:prstTxWarp>
          </a:bodyPr>
          <a:lstStyle/>
          <a:p>
            <a:pPr algn="ctr" eaLnBrk="0" fontAlgn="base" hangingPunct="0">
              <a:spcBef>
                <a:spcPct val="0"/>
              </a:spcBef>
              <a:spcAft>
                <a:spcPct val="0"/>
              </a:spcAft>
            </a:pPr>
            <a:endParaRPr lang="en-US" sz="1400" dirty="0">
              <a:solidFill>
                <a:schemeClr val="tx1"/>
              </a:solidFill>
              <a:latin typeface="Arial" charset="0"/>
            </a:endParaRPr>
          </a:p>
        </p:txBody>
      </p:sp>
      <p:sp>
        <p:nvSpPr>
          <p:cNvPr id="215" name="Rectangle 214"/>
          <p:cNvSpPr/>
          <p:nvPr/>
        </p:nvSpPr>
        <p:spPr bwMode="auto">
          <a:xfrm flipH="1">
            <a:off x="3993864" y="6280731"/>
            <a:ext cx="226769" cy="215429"/>
          </a:xfrm>
          <a:prstGeom prst="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68580" tIns="34290" rIns="68580" bIns="34290" numCol="1" rtlCol="0" anchor="ctr" anchorCtr="0" compatLnSpc="1">
            <a:prstTxWarp prst="textNoShape">
              <a:avLst/>
            </a:prstTxWarp>
          </a:bodyPr>
          <a:lstStyle/>
          <a:p>
            <a:pPr algn="ctr" eaLnBrk="0" fontAlgn="base" hangingPunct="0">
              <a:spcBef>
                <a:spcPct val="0"/>
              </a:spcBef>
              <a:spcAft>
                <a:spcPct val="0"/>
              </a:spcAft>
            </a:pPr>
            <a:endParaRPr lang="en-US" sz="1400" dirty="0">
              <a:solidFill>
                <a:schemeClr val="tx1"/>
              </a:solidFill>
              <a:latin typeface="Arial" charset="0"/>
            </a:endParaRPr>
          </a:p>
        </p:txBody>
      </p:sp>
      <p:sp>
        <p:nvSpPr>
          <p:cNvPr id="216" name="TextBox 215"/>
          <p:cNvSpPr txBox="1"/>
          <p:nvPr/>
        </p:nvSpPr>
        <p:spPr>
          <a:xfrm>
            <a:off x="4114629" y="5971536"/>
            <a:ext cx="967663" cy="305057"/>
          </a:xfrm>
          <a:prstGeom prst="rect">
            <a:avLst/>
          </a:prstGeom>
          <a:noFill/>
        </p:spPr>
        <p:txBody>
          <a:bodyPr wrap="square" rtlCol="0">
            <a:spAutoFit/>
          </a:bodyPr>
          <a:lstStyle/>
          <a:p>
            <a:r>
              <a:rPr lang="en-US" altLang="zh-CN" sz="1400" dirty="0"/>
              <a:t>Packets</a:t>
            </a:r>
            <a:endParaRPr lang="zh-CN" altLang="en-US" sz="1400" dirty="0"/>
          </a:p>
        </p:txBody>
      </p:sp>
      <p:cxnSp>
        <p:nvCxnSpPr>
          <p:cNvPr id="217" name="Straight Arrow Connector 216"/>
          <p:cNvCxnSpPr>
            <a:cxnSpLocks/>
          </p:cNvCxnSpPr>
          <p:nvPr/>
        </p:nvCxnSpPr>
        <p:spPr>
          <a:xfrm>
            <a:off x="4980863" y="6376769"/>
            <a:ext cx="507316" cy="0"/>
          </a:xfrm>
          <a:prstGeom prst="straightConnector1">
            <a:avLst/>
          </a:prstGeom>
          <a:ln w="28575">
            <a:solidFill>
              <a:schemeClr val="tx1"/>
            </a:solidFill>
            <a:headEnd type="none" w="lg" len="lg"/>
            <a:tailEnd type="arrow" w="lg" len="med"/>
          </a:ln>
        </p:spPr>
        <p:style>
          <a:lnRef idx="1">
            <a:schemeClr val="accent1"/>
          </a:lnRef>
          <a:fillRef idx="0">
            <a:schemeClr val="accent1"/>
          </a:fillRef>
          <a:effectRef idx="0">
            <a:schemeClr val="accent1"/>
          </a:effectRef>
          <a:fontRef idx="minor">
            <a:schemeClr val="tx1"/>
          </a:fontRef>
        </p:style>
      </p:cxnSp>
      <p:sp>
        <p:nvSpPr>
          <p:cNvPr id="81" name="Content Placeholder 2"/>
          <p:cNvSpPr txBox="1">
            <a:spLocks/>
          </p:cNvSpPr>
          <p:nvPr/>
        </p:nvSpPr>
        <p:spPr bwMode="auto">
          <a:xfrm>
            <a:off x="4829514" y="5587920"/>
            <a:ext cx="814083" cy="242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57175" indent="-257175" algn="l" rtl="0" eaLnBrk="0" fontAlgn="base" hangingPunct="0">
              <a:spcBef>
                <a:spcPct val="50000"/>
              </a:spcBef>
              <a:spcAft>
                <a:spcPct val="0"/>
              </a:spcAft>
              <a:buFont typeface="Wingdings" pitchFamily="2" charset="2"/>
              <a:buChar char="Ø"/>
              <a:defRPr sz="2100">
                <a:solidFill>
                  <a:schemeClr val="tx1"/>
                </a:solidFill>
                <a:latin typeface="+mn-lt"/>
                <a:ea typeface="+mn-ea"/>
                <a:cs typeface="+mn-cs"/>
              </a:defRPr>
            </a:lvl1pPr>
            <a:lvl2pPr marL="557213" indent="-214313" algn="l" rtl="0" eaLnBrk="0" fontAlgn="base" hangingPunct="0">
              <a:spcBef>
                <a:spcPct val="20000"/>
              </a:spcBef>
              <a:spcAft>
                <a:spcPct val="0"/>
              </a:spcAft>
              <a:buChar char="•"/>
              <a:defRPr sz="1800">
                <a:solidFill>
                  <a:schemeClr val="tx1"/>
                </a:solidFill>
                <a:latin typeface="+mn-lt"/>
              </a:defRPr>
            </a:lvl2pPr>
            <a:lvl3pPr marL="857250" indent="-171450" algn="l" rtl="0" eaLnBrk="0" fontAlgn="base" hangingPunct="0">
              <a:spcBef>
                <a:spcPct val="20000"/>
              </a:spcBef>
              <a:spcAft>
                <a:spcPct val="0"/>
              </a:spcAft>
              <a:buChar char="•"/>
              <a:defRPr sz="1500">
                <a:solidFill>
                  <a:schemeClr val="tx1"/>
                </a:solidFill>
                <a:latin typeface="+mn-lt"/>
              </a:defRPr>
            </a:lvl3pPr>
            <a:lvl4pPr marL="1200150" indent="-171450" algn="l" rtl="0" eaLnBrk="0" fontAlgn="base" hangingPunct="0">
              <a:spcBef>
                <a:spcPct val="20000"/>
              </a:spcBef>
              <a:spcAft>
                <a:spcPct val="0"/>
              </a:spcAft>
              <a:buChar char="•"/>
              <a:defRPr>
                <a:solidFill>
                  <a:schemeClr val="tx1"/>
                </a:solidFill>
                <a:latin typeface="+mn-lt"/>
              </a:defRPr>
            </a:lvl4pPr>
            <a:lvl5pPr marL="1543050" indent="-171450" algn="l" rtl="0" eaLnBrk="0" fontAlgn="base" hangingPunct="0">
              <a:spcBef>
                <a:spcPct val="20000"/>
              </a:spcBef>
              <a:spcAft>
                <a:spcPct val="0"/>
              </a:spcAft>
              <a:buChar char="•"/>
              <a:defRPr>
                <a:solidFill>
                  <a:schemeClr val="tx1"/>
                </a:solidFill>
                <a:latin typeface="+mn-lt"/>
              </a:defRPr>
            </a:lvl5pPr>
            <a:lvl6pPr marL="1885950" indent="-171450" algn="l" rtl="0" fontAlgn="base">
              <a:spcBef>
                <a:spcPct val="20000"/>
              </a:spcBef>
              <a:spcAft>
                <a:spcPct val="0"/>
              </a:spcAft>
              <a:buChar char="•"/>
              <a:defRPr>
                <a:solidFill>
                  <a:schemeClr val="tx1"/>
                </a:solidFill>
                <a:latin typeface="+mn-lt"/>
              </a:defRPr>
            </a:lvl6pPr>
            <a:lvl7pPr marL="2228850" indent="-171450" algn="l" rtl="0" fontAlgn="base">
              <a:spcBef>
                <a:spcPct val="20000"/>
              </a:spcBef>
              <a:spcAft>
                <a:spcPct val="0"/>
              </a:spcAft>
              <a:buChar char="•"/>
              <a:defRPr>
                <a:solidFill>
                  <a:schemeClr val="tx1"/>
                </a:solidFill>
                <a:latin typeface="+mn-lt"/>
              </a:defRPr>
            </a:lvl7pPr>
            <a:lvl8pPr marL="2571750" indent="-171450" algn="l" rtl="0" fontAlgn="base">
              <a:spcBef>
                <a:spcPct val="20000"/>
              </a:spcBef>
              <a:spcAft>
                <a:spcPct val="0"/>
              </a:spcAft>
              <a:buChar char="•"/>
              <a:defRPr>
                <a:solidFill>
                  <a:schemeClr val="tx1"/>
                </a:solidFill>
                <a:latin typeface="+mn-lt"/>
              </a:defRPr>
            </a:lvl8pPr>
            <a:lvl9pPr marL="2914650" indent="-171450" algn="l" rtl="0" fontAlgn="base">
              <a:spcBef>
                <a:spcPct val="20000"/>
              </a:spcBef>
              <a:spcAft>
                <a:spcPct val="0"/>
              </a:spcAft>
              <a:buChar char="•"/>
              <a:defRPr>
                <a:solidFill>
                  <a:schemeClr val="tx1"/>
                </a:solidFill>
                <a:latin typeface="+mn-lt"/>
              </a:defRPr>
            </a:lvl9pPr>
          </a:lstStyle>
          <a:p>
            <a:pPr marL="0" indent="0">
              <a:buNone/>
            </a:pPr>
            <a:r>
              <a:rPr lang="en-US" altLang="zh-CN" sz="1400" kern="0" dirty="0">
                <a:solidFill>
                  <a:srgbClr val="0070C0"/>
                </a:solidFill>
              </a:rPr>
              <a:t>Buffer</a:t>
            </a:r>
            <a:endParaRPr lang="zh-CN" altLang="en-US" sz="1400" kern="0" dirty="0">
              <a:solidFill>
                <a:srgbClr val="0070C0"/>
              </a:solidFill>
            </a:endParaRPr>
          </a:p>
        </p:txBody>
      </p:sp>
      <p:cxnSp>
        <p:nvCxnSpPr>
          <p:cNvPr id="83" name="Straight Arrow Connector 82"/>
          <p:cNvCxnSpPr>
            <a:cxnSpLocks/>
          </p:cNvCxnSpPr>
          <p:nvPr/>
        </p:nvCxnSpPr>
        <p:spPr>
          <a:xfrm flipV="1">
            <a:off x="6326143" y="6074939"/>
            <a:ext cx="658966" cy="1430"/>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a:extLst>
              <a:ext uri="{FF2B5EF4-FFF2-40B4-BE49-F238E27FC236}">
                <a16:creationId xmlns:a16="http://schemas.microsoft.com/office/drawing/2014/main" id="{4238E08F-581F-4530-8366-C3EEE231E381}"/>
              </a:ext>
            </a:extLst>
          </p:cNvPr>
          <p:cNvCxnSpPr>
            <a:cxnSpLocks/>
          </p:cNvCxnSpPr>
          <p:nvPr/>
        </p:nvCxnSpPr>
        <p:spPr>
          <a:xfrm flipV="1">
            <a:off x="5982929" y="4036308"/>
            <a:ext cx="963095" cy="1"/>
          </a:xfrm>
          <a:prstGeom prst="straightConnector1">
            <a:avLst/>
          </a:prstGeom>
          <a:ln w="28575">
            <a:solidFill>
              <a:schemeClr val="tx1"/>
            </a:solidFill>
            <a:headEnd type="none" w="lg" len="lg"/>
            <a:tailEnd type="none" w="lg" len="med"/>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048791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6" presetClass="emph" presetSubtype="0" fill="hold" grpId="1" nodeType="clickEffect">
                                  <p:stCondLst>
                                    <p:cond delay="0"/>
                                  </p:stCondLst>
                                  <p:childTnLst>
                                    <p:animEffect transition="out" filter="fade">
                                      <p:cBhvr>
                                        <p:cTn id="36" dur="500" tmFilter="0, 0; .2, .5; .8, .5; 1, 0"/>
                                        <p:tgtEl>
                                          <p:spTgt spid="155"/>
                                        </p:tgtEl>
                                      </p:cBhvr>
                                    </p:animEffect>
                                    <p:animScale>
                                      <p:cBhvr>
                                        <p:cTn id="37" dur="250" autoRev="1" fill="hold"/>
                                        <p:tgtEl>
                                          <p:spTgt spid="155"/>
                                        </p:tgtEl>
                                      </p:cBhvr>
                                      <p:by x="105000" y="105000"/>
                                    </p:animScale>
                                  </p:childTnLst>
                                </p:cTn>
                              </p:par>
                              <p:par>
                                <p:cTn id="38" presetID="26" presetClass="emph" presetSubtype="0" fill="hold" grpId="1" nodeType="withEffect">
                                  <p:stCondLst>
                                    <p:cond delay="0"/>
                                  </p:stCondLst>
                                  <p:childTnLst>
                                    <p:animEffect transition="out" filter="fade">
                                      <p:cBhvr>
                                        <p:cTn id="39" dur="500" tmFilter="0, 0; .2, .5; .8, .5; 1, 0"/>
                                        <p:tgtEl>
                                          <p:spTgt spid="156"/>
                                        </p:tgtEl>
                                      </p:cBhvr>
                                    </p:animEffect>
                                    <p:animScale>
                                      <p:cBhvr>
                                        <p:cTn id="40" dur="250" autoRev="1" fill="hold"/>
                                        <p:tgtEl>
                                          <p:spTgt spid="156"/>
                                        </p:tgtEl>
                                      </p:cBhvr>
                                      <p:by x="105000" y="105000"/>
                                    </p:animScale>
                                  </p:childTnLst>
                                </p:cTn>
                              </p:par>
                              <p:par>
                                <p:cTn id="41" presetID="26" presetClass="emph" presetSubtype="0" fill="hold" nodeType="withEffect">
                                  <p:stCondLst>
                                    <p:cond delay="0"/>
                                  </p:stCondLst>
                                  <p:childTnLst>
                                    <p:animEffect transition="out" filter="fade">
                                      <p:cBhvr>
                                        <p:cTn id="42" dur="500" tmFilter="0, 0; .2, .5; .8, .5; 1, 0"/>
                                        <p:tgtEl>
                                          <p:spTgt spid="159"/>
                                        </p:tgtEl>
                                      </p:cBhvr>
                                    </p:animEffect>
                                    <p:animScale>
                                      <p:cBhvr>
                                        <p:cTn id="43" dur="250" autoRev="1" fill="hold"/>
                                        <p:tgtEl>
                                          <p:spTgt spid="159"/>
                                        </p:tgtEl>
                                      </p:cBhvr>
                                      <p:by x="105000" y="105000"/>
                                    </p:animScale>
                                  </p:childTnLst>
                                </p:cTn>
                              </p:par>
                              <p:par>
                                <p:cTn id="44" presetID="26" presetClass="emph" presetSubtype="0" fill="hold" nodeType="withEffect">
                                  <p:stCondLst>
                                    <p:cond delay="0"/>
                                  </p:stCondLst>
                                  <p:childTnLst>
                                    <p:animEffect transition="out" filter="fade">
                                      <p:cBhvr>
                                        <p:cTn id="45" dur="500" tmFilter="0, 0; .2, .5; .8, .5; 1, 0"/>
                                        <p:tgtEl>
                                          <p:spTgt spid="150"/>
                                        </p:tgtEl>
                                      </p:cBhvr>
                                    </p:animEffect>
                                    <p:animScale>
                                      <p:cBhvr>
                                        <p:cTn id="46" dur="250" autoRev="1" fill="hold"/>
                                        <p:tgtEl>
                                          <p:spTgt spid="150"/>
                                        </p:tgtEl>
                                      </p:cBhvr>
                                      <p:by x="105000" y="105000"/>
                                    </p:animScale>
                                  </p:childTnLst>
                                </p:cTn>
                              </p:par>
                              <p:par>
                                <p:cTn id="47" presetID="26" presetClass="emph" presetSubtype="0" fill="hold" nodeType="withEffect">
                                  <p:stCondLst>
                                    <p:cond delay="0"/>
                                  </p:stCondLst>
                                  <p:childTnLst>
                                    <p:animEffect transition="out" filter="fade">
                                      <p:cBhvr>
                                        <p:cTn id="48" dur="500" tmFilter="0, 0; .2, .5; .8, .5; 1, 0"/>
                                        <p:tgtEl>
                                          <p:spTgt spid="157"/>
                                        </p:tgtEl>
                                      </p:cBhvr>
                                    </p:animEffect>
                                    <p:animScale>
                                      <p:cBhvr>
                                        <p:cTn id="49" dur="250" autoRev="1" fill="hold"/>
                                        <p:tgtEl>
                                          <p:spTgt spid="157"/>
                                        </p:tgtEl>
                                      </p:cBhvr>
                                      <p:by x="105000" y="105000"/>
                                    </p:animScale>
                                  </p:childTnLst>
                                </p:cTn>
                              </p:par>
                              <p:par>
                                <p:cTn id="50" presetID="26" presetClass="emph" presetSubtype="0" fill="hold" nodeType="withEffect">
                                  <p:stCondLst>
                                    <p:cond delay="0"/>
                                  </p:stCondLst>
                                  <p:childTnLst>
                                    <p:animEffect transition="out" filter="fade">
                                      <p:cBhvr>
                                        <p:cTn id="51" dur="500" tmFilter="0, 0; .2, .5; .8, .5; 1, 0"/>
                                        <p:tgtEl>
                                          <p:spTgt spid="158"/>
                                        </p:tgtEl>
                                      </p:cBhvr>
                                    </p:animEffect>
                                    <p:animScale>
                                      <p:cBhvr>
                                        <p:cTn id="52" dur="250" autoRev="1" fill="hold"/>
                                        <p:tgtEl>
                                          <p:spTgt spid="158"/>
                                        </p:tgtEl>
                                      </p:cBhvr>
                                      <p:by x="105000" y="105000"/>
                                    </p:animScale>
                                  </p:childTnLst>
                                </p:cTn>
                              </p:par>
                              <p:par>
                                <p:cTn id="53" presetID="26" presetClass="emph" presetSubtype="0" fill="hold" grpId="1" nodeType="withEffect">
                                  <p:stCondLst>
                                    <p:cond delay="0"/>
                                  </p:stCondLst>
                                  <p:childTnLst>
                                    <p:animEffect transition="out" filter="fade">
                                      <p:cBhvr>
                                        <p:cTn id="54" dur="500" tmFilter="0, 0; .2, .5; .8, .5; 1, 0"/>
                                        <p:tgtEl>
                                          <p:spTgt spid="81"/>
                                        </p:tgtEl>
                                      </p:cBhvr>
                                    </p:animEffect>
                                    <p:animScale>
                                      <p:cBhvr>
                                        <p:cTn id="55" dur="250" autoRev="1" fill="hold"/>
                                        <p:tgtEl>
                                          <p:spTgt spid="81"/>
                                        </p:tgtEl>
                                      </p:cBhvr>
                                      <p:by x="105000" y="105000"/>
                                    </p:animScale>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49"/>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44"/>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161"/>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83"/>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11"/>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167"/>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170"/>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168"/>
                                        </p:tgtEl>
                                        <p:attrNameLst>
                                          <p:attrName>style.visibility</p:attrName>
                                        </p:attrNameLst>
                                      </p:cBhvr>
                                      <p:to>
                                        <p:strVal val="visible"/>
                                      </p:to>
                                    </p:set>
                                  </p:childTnLst>
                                </p:cTn>
                              </p:par>
                              <p:par>
                                <p:cTn id="78" presetID="1" presetClass="entr" presetSubtype="0" fill="hold" nodeType="withEffect">
                                  <p:stCondLst>
                                    <p:cond delay="0"/>
                                  </p:stCondLst>
                                  <p:childTnLst>
                                    <p:set>
                                      <p:cBhvr>
                                        <p:cTn id="79" dur="1" fill="hold">
                                          <p:stCondLst>
                                            <p:cond delay="0"/>
                                          </p:stCondLst>
                                        </p:cTn>
                                        <p:tgtEl>
                                          <p:spTgt spid="117"/>
                                        </p:tgtEl>
                                        <p:attrNameLst>
                                          <p:attrName>style.visibility</p:attrName>
                                        </p:attrNameLst>
                                      </p:cBhvr>
                                      <p:to>
                                        <p:strVal val="visible"/>
                                      </p:to>
                                    </p:set>
                                  </p:childTnLst>
                                </p:cTn>
                              </p:par>
                              <p:par>
                                <p:cTn id="80" presetID="1" presetClass="entr" presetSubtype="0" fill="hold" nodeType="withEffect">
                                  <p:stCondLst>
                                    <p:cond delay="0"/>
                                  </p:stCondLst>
                                  <p:childTnLst>
                                    <p:set>
                                      <p:cBhvr>
                                        <p:cTn id="81" dur="1" fill="hold">
                                          <p:stCondLst>
                                            <p:cond delay="0"/>
                                          </p:stCondLst>
                                        </p:cTn>
                                        <p:tgtEl>
                                          <p:spTgt spid="169"/>
                                        </p:tgtEl>
                                        <p:attrNameLst>
                                          <p:attrName>style.visibility</p:attrName>
                                        </p:attrNameLst>
                                      </p:cBhvr>
                                      <p:to>
                                        <p:strVal val="visible"/>
                                      </p:to>
                                    </p:set>
                                  </p:childTnLst>
                                </p:cTn>
                              </p:par>
                            </p:childTnLst>
                          </p:cTn>
                        </p:par>
                        <p:par>
                          <p:cTn id="82" fill="hold">
                            <p:stCondLst>
                              <p:cond delay="0"/>
                            </p:stCondLst>
                            <p:childTnLst>
                              <p:par>
                                <p:cTn id="83" presetID="1" presetClass="entr" presetSubtype="0" fill="hold" nodeType="afterEffect">
                                  <p:stCondLst>
                                    <p:cond delay="0"/>
                                  </p:stCondLst>
                                  <p:childTnLst>
                                    <p:set>
                                      <p:cBhvr>
                                        <p:cTn id="84" dur="1" fill="hold">
                                          <p:stCondLst>
                                            <p:cond delay="0"/>
                                          </p:stCondLst>
                                        </p:cTn>
                                        <p:tgtEl>
                                          <p:spTgt spid="171"/>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77"/>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9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99"/>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200"/>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0"/>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7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8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177" grpId="0" animBg="1"/>
      <p:bldP spid="196" grpId="0" animBg="1"/>
      <p:bldP spid="197" grpId="0" animBg="1"/>
      <p:bldP spid="79" grpId="0" animBg="1"/>
      <p:bldP spid="96" grpId="0"/>
      <p:bldP spid="111" grpId="0"/>
      <p:bldP spid="139" grpId="0" animBg="1"/>
      <p:bldP spid="144" grpId="0" animBg="1"/>
      <p:bldP spid="147" grpId="0" animBg="1"/>
      <p:bldP spid="149" grpId="0" animBg="1"/>
      <p:bldP spid="155" grpId="0" animBg="1"/>
      <p:bldP spid="155" grpId="1" animBg="1"/>
      <p:bldP spid="156" grpId="0" animBg="1"/>
      <p:bldP spid="156" grpId="1" animBg="1"/>
      <p:bldP spid="170" grpId="0"/>
      <p:bldP spid="173" grpId="0" animBg="1"/>
      <p:bldP spid="174" grpId="0" animBg="1"/>
      <p:bldP spid="175" grpId="0" animBg="1"/>
      <p:bldP spid="81" grpId="0"/>
      <p:bldP spid="81"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E898D-466C-4F63-A964-90DFE60BD368}"/>
              </a:ext>
            </a:extLst>
          </p:cNvPr>
          <p:cNvSpPr>
            <a:spLocks noGrp="1"/>
          </p:cNvSpPr>
          <p:nvPr>
            <p:ph type="title"/>
          </p:nvPr>
        </p:nvSpPr>
        <p:spPr/>
        <p:txBody>
          <a:bodyPr/>
          <a:lstStyle/>
          <a:p>
            <a:r>
              <a:rPr lang="en-US" dirty="0"/>
              <a:t>Key Questions</a:t>
            </a:r>
          </a:p>
        </p:txBody>
      </p:sp>
      <p:sp>
        <p:nvSpPr>
          <p:cNvPr id="3" name="Content Placeholder 2">
            <a:extLst>
              <a:ext uri="{FF2B5EF4-FFF2-40B4-BE49-F238E27FC236}">
                <a16:creationId xmlns:a16="http://schemas.microsoft.com/office/drawing/2014/main" id="{6EC2923D-2E75-4D06-A00B-3A550AACECB2}"/>
              </a:ext>
            </a:extLst>
          </p:cNvPr>
          <p:cNvSpPr>
            <a:spLocks noGrp="1"/>
          </p:cNvSpPr>
          <p:nvPr>
            <p:ph idx="1"/>
          </p:nvPr>
        </p:nvSpPr>
        <p:spPr/>
        <p:txBody>
          <a:bodyPr/>
          <a:lstStyle/>
          <a:p>
            <a:r>
              <a:rPr lang="en-US" dirty="0">
                <a:solidFill>
                  <a:srgbClr val="FF0000"/>
                </a:solidFill>
              </a:rPr>
              <a:t>Data plane: how to design </a:t>
            </a:r>
            <a:r>
              <a:rPr lang="en-US" altLang="zh-CN" dirty="0">
                <a:solidFill>
                  <a:srgbClr val="FF0000"/>
                </a:solidFill>
              </a:rPr>
              <a:t>the f</a:t>
            </a:r>
            <a:r>
              <a:rPr lang="en-US" dirty="0">
                <a:solidFill>
                  <a:srgbClr val="FF0000"/>
                </a:solidFill>
              </a:rPr>
              <a:t>ast path algorithm?</a:t>
            </a:r>
          </a:p>
          <a:p>
            <a:endParaRPr lang="en-US" dirty="0"/>
          </a:p>
          <a:p>
            <a:r>
              <a:rPr lang="en-US" dirty="0"/>
              <a:t>Control plane: how to merge the normal path and fast path?</a:t>
            </a:r>
          </a:p>
        </p:txBody>
      </p:sp>
      <p:sp>
        <p:nvSpPr>
          <p:cNvPr id="4" name="Slide Number Placeholder 3">
            <a:extLst>
              <a:ext uri="{FF2B5EF4-FFF2-40B4-BE49-F238E27FC236}">
                <a16:creationId xmlns:a16="http://schemas.microsoft.com/office/drawing/2014/main" id="{E3B322B5-6AB7-4BB4-B9CA-4E04337E8A12}"/>
              </a:ext>
            </a:extLst>
          </p:cNvPr>
          <p:cNvSpPr>
            <a:spLocks noGrp="1"/>
          </p:cNvSpPr>
          <p:nvPr>
            <p:ph type="sldNum" sz="quarter" idx="11"/>
          </p:nvPr>
        </p:nvSpPr>
        <p:spPr/>
        <p:txBody>
          <a:bodyPr/>
          <a:lstStyle/>
          <a:p>
            <a:pPr>
              <a:defRPr/>
            </a:pPr>
            <a:fld id="{3FFE790D-BCFB-4008-9260-CA63AEE325FD}" type="slidenum">
              <a:rPr lang="en-US" smtClean="0"/>
              <a:pPr>
                <a:defRPr/>
              </a:pPr>
              <a:t>9</a:t>
            </a:fld>
            <a:endParaRPr lang="en-US" dirty="0"/>
          </a:p>
        </p:txBody>
      </p:sp>
    </p:spTree>
    <p:extLst>
      <p:ext uri="{BB962C8B-B14F-4D97-AF65-F5344CB8AC3E}">
        <p14:creationId xmlns:p14="http://schemas.microsoft.com/office/powerpoint/2010/main" val="33598669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5|0.4|0.3|0.5|0.3|0.3|0.6|0.3|0.4"/>
</p:tagLst>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6602</TotalTime>
  <Words>3339</Words>
  <Application>Microsoft Office PowerPoint</Application>
  <PresentationFormat>Widescreen</PresentationFormat>
  <Paragraphs>406</Paragraphs>
  <Slides>28</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等线</vt:lpstr>
      <vt:lpstr>Arial</vt:lpstr>
      <vt:lpstr>Arial Black</vt:lpstr>
      <vt:lpstr>Calibri</vt:lpstr>
      <vt:lpstr>Cambria Math</vt:lpstr>
      <vt:lpstr>Wingdings</vt:lpstr>
      <vt:lpstr>Default Design</vt:lpstr>
      <vt:lpstr>SketchVisor: Robust Network Measurement for Software Packet Processing</vt:lpstr>
      <vt:lpstr>Monitoring Traffic Statistics</vt:lpstr>
      <vt:lpstr>Sketch: A Promising Solution</vt:lpstr>
      <vt:lpstr>Example: Count-Min Sketch</vt:lpstr>
      <vt:lpstr>Our Focus</vt:lpstr>
      <vt:lpstr>Limitation of Sketches</vt:lpstr>
      <vt:lpstr>Our Contributions</vt:lpstr>
      <vt:lpstr>Architecture: Double-Path Design</vt:lpstr>
      <vt:lpstr>Key Questions</vt:lpstr>
      <vt:lpstr>Intuitions</vt:lpstr>
      <vt:lpstr>Fast Path Algorithm</vt:lpstr>
      <vt:lpstr>Approximate Tracking of Large Flows</vt:lpstr>
      <vt:lpstr>Performance and Accuracy</vt:lpstr>
      <vt:lpstr>Key Questions</vt:lpstr>
      <vt:lpstr>Control Plane: Challenge</vt:lpstr>
      <vt:lpstr>Matrix Interpolation Problem</vt:lpstr>
      <vt:lpstr>Matrix Interpolation Problem</vt:lpstr>
      <vt:lpstr>Matrix Interpolation Problem</vt:lpstr>
      <vt:lpstr>Matrix Interpolation Problem</vt:lpstr>
      <vt:lpstr>Matrix Interpolation Problem</vt:lpstr>
      <vt:lpstr>Matrix Interpolation Problem</vt:lpstr>
      <vt:lpstr>Recovery Approach</vt:lpstr>
      <vt:lpstr>Evaluation</vt:lpstr>
      <vt:lpstr>Evaluation Setup</vt:lpstr>
      <vt:lpstr>Throughput</vt:lpstr>
      <vt:lpstr>Accuracy</vt:lpstr>
      <vt:lpstr>Network-wide Results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Software-Defined Network Measurement </dc:title>
  <dc:creator>Qun Huang</dc:creator>
  <cp:lastModifiedBy>Qun Huang</cp:lastModifiedBy>
  <cp:revision>2108</cp:revision>
  <dcterms:created xsi:type="dcterms:W3CDTF">2016-06-13T18:10:06Z</dcterms:created>
  <dcterms:modified xsi:type="dcterms:W3CDTF">2017-08-22T23:03:50Z</dcterms:modified>
</cp:coreProperties>
</file>