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6" r:id="rId2"/>
    <p:sldId id="268" r:id="rId3"/>
    <p:sldId id="275" r:id="rId4"/>
    <p:sldId id="274" r:id="rId5"/>
    <p:sldId id="276" r:id="rId6"/>
    <p:sldId id="267" r:id="rId7"/>
    <p:sldId id="270" r:id="rId8"/>
    <p:sldId id="271" r:id="rId9"/>
    <p:sldId id="280" r:id="rId10"/>
    <p:sldId id="281" r:id="rId11"/>
    <p:sldId id="317" r:id="rId12"/>
    <p:sldId id="318" r:id="rId13"/>
    <p:sldId id="315" r:id="rId14"/>
    <p:sldId id="304" r:id="rId15"/>
    <p:sldId id="305" r:id="rId16"/>
    <p:sldId id="313" r:id="rId17"/>
    <p:sldId id="309" r:id="rId18"/>
    <p:sldId id="303" r:id="rId19"/>
    <p:sldId id="316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8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81EAF5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9" autoAdjust="0"/>
    <p:restoredTop sz="86251" autoAdjust="0"/>
  </p:normalViewPr>
  <p:slideViewPr>
    <p:cSldViewPr>
      <p:cViewPr>
        <p:scale>
          <a:sx n="75" d="100"/>
          <a:sy n="75" d="100"/>
        </p:scale>
        <p:origin x="-2070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4"/>
    </p:cViewPr>
  </p:sorterViewPr>
  <p:notesViewPr>
    <p:cSldViewPr>
      <p:cViewPr varScale="1">
        <p:scale>
          <a:sx n="62" d="100"/>
          <a:sy n="62" d="100"/>
        </p:scale>
        <p:origin x="-126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 observe that the startup time</a:t>
            </a:r>
          </a:p>
          <a:p>
            <a:r>
              <a:rPr lang="en-US" altLang="zh-TW" dirty="0" smtClean="0"/>
              <a:t>ranges from 79s to 122s,</a:t>
            </a:r>
            <a:br>
              <a:rPr lang="en-US" altLang="zh-TW" dirty="0" smtClean="0"/>
            </a:br>
            <a:r>
              <a:rPr lang="en-US" altLang="zh-TW" dirty="0" smtClean="0"/>
              <a:t>then the total startup time is about 162s.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nsrlab.cse.cuhk.edu.hk/software/cloudv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720D6-AEC9-4997-8E17-32CC54C1FF79}" type="slidenum">
              <a:rPr lang="en-US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09750"/>
            <a:ext cx="8458200" cy="2152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err="1" smtClean="0"/>
              <a:t>CloudVS</a:t>
            </a:r>
            <a:r>
              <a:rPr lang="en-US" altLang="zh-TW" sz="3600" dirty="0" smtClean="0"/>
              <a:t>: Enabling Version Control for Virtual Machines in an Open-Source Cloud under Commodity Settings</a:t>
            </a:r>
            <a:endParaRPr lang="en-US" sz="36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267200"/>
            <a:ext cx="8610600" cy="2133600"/>
          </a:xfrm>
        </p:spPr>
        <p:txBody>
          <a:bodyPr/>
          <a:lstStyle/>
          <a:p>
            <a:pPr eaLnBrk="1" hangingPunct="1"/>
            <a:r>
              <a:rPr lang="en-GB" altLang="zh-TW" sz="2400" b="1" u="sng" dirty="0" smtClean="0"/>
              <a:t>Chung-Pan Tang</a:t>
            </a:r>
            <a:r>
              <a:rPr lang="en-GB" altLang="zh-TW" sz="2400" dirty="0" smtClean="0"/>
              <a:t>, Tsz-Yeung Wong,</a:t>
            </a:r>
            <a:br>
              <a:rPr lang="en-GB" altLang="zh-TW" sz="2400" dirty="0" smtClean="0"/>
            </a:br>
            <a:r>
              <a:rPr lang="en-GB" altLang="zh-TW" sz="2400" dirty="0" smtClean="0"/>
              <a:t> Patrick P. C. Lee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The Chinese University of Hong Kong</a:t>
            </a:r>
          </a:p>
          <a:p>
            <a:pPr eaLnBrk="1" hangingPunct="1"/>
            <a:r>
              <a:rPr lang="en-US" sz="2400" dirty="0" smtClean="0"/>
              <a:t>NOMS’12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828800"/>
            <a:ext cx="3810000" cy="4648200"/>
          </a:xfrm>
        </p:spPr>
        <p:txBody>
          <a:bodyPr/>
          <a:lstStyle/>
          <a:p>
            <a:r>
              <a:rPr lang="en-US" sz="2400" dirty="0" smtClean="0"/>
              <a:t>Deploy </a:t>
            </a:r>
            <a:r>
              <a:rPr lang="en-US" sz="2400" dirty="0" err="1" smtClean="0"/>
              <a:t>CloudVS</a:t>
            </a:r>
            <a:r>
              <a:rPr lang="en-US" sz="2400" dirty="0" smtClean="0"/>
              <a:t> on Eucalyptus </a:t>
            </a:r>
            <a:r>
              <a:rPr lang="en-US" sz="2400" dirty="0" err="1" smtClean="0"/>
              <a:t>testbed</a:t>
            </a:r>
            <a:endParaRPr lang="en-US" sz="2400" dirty="0" smtClean="0"/>
          </a:p>
          <a:p>
            <a:pPr lvl="1"/>
            <a:r>
              <a:rPr lang="en-US" altLang="zh-TW" sz="2000" dirty="0" err="1" smtClean="0"/>
              <a:t>CloudVS</a:t>
            </a:r>
            <a:r>
              <a:rPr lang="en-US" altLang="zh-TW" sz="2000" dirty="0" smtClean="0"/>
              <a:t> </a:t>
            </a:r>
            <a:r>
              <a:rPr lang="en-US" sz="2000" dirty="0" smtClean="0"/>
              <a:t>serves as a </a:t>
            </a:r>
            <a:r>
              <a:rPr lang="en-US" sz="2000" b="1" dirty="0" smtClean="0">
                <a:solidFill>
                  <a:srgbClr val="FF0000"/>
                </a:solidFill>
              </a:rPr>
              <a:t>storage layer </a:t>
            </a:r>
            <a:r>
              <a:rPr lang="en-US" sz="2000" dirty="0" smtClean="0"/>
              <a:t>between compute nodes and VM image storage</a:t>
            </a:r>
          </a:p>
          <a:p>
            <a:endParaRPr lang="en-US" sz="1200" dirty="0" smtClean="0"/>
          </a:p>
          <a:p>
            <a:r>
              <a:rPr lang="en-US" altLang="zh-TW" sz="2400" dirty="0" smtClean="0"/>
              <a:t>Evaluate versioning operations and compare with full image approach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7200" y="1600200"/>
            <a:ext cx="4343400" cy="5029200"/>
            <a:chOff x="457200" y="1600200"/>
            <a:chExt cx="4343400" cy="5029200"/>
          </a:xfrm>
        </p:grpSpPr>
        <p:sp>
          <p:nvSpPr>
            <p:cNvPr id="5" name="Rectangle 4"/>
            <p:cNvSpPr/>
            <p:nvPr/>
          </p:nvSpPr>
          <p:spPr>
            <a:xfrm>
              <a:off x="685800" y="1600200"/>
              <a:ext cx="3657600" cy="2057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4419600"/>
              <a:ext cx="4343400" cy="1600200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pic>
          <p:nvPicPr>
            <p:cNvPr id="7" name="Picture 3" descr="Z:\cloud\images\dell_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42810">
              <a:off x="1231900" y="2339975"/>
              <a:ext cx="2403475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Temp\Cache\Temporary Internet Files\Content.IE5\E5RHZ5ZS\MC900435242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419600"/>
              <a:ext cx="8858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Temp\Cache\Temporary Internet Files\Content.IE5\E5RHZ5ZS\MC900435242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495800"/>
              <a:ext cx="8858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:\Temp\Cache\Temporary Internet Files\Content.IE5\E5RHZ5ZS\MC900435242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495800"/>
              <a:ext cx="8858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1981200" y="1676400"/>
              <a:ext cx="2133600" cy="457200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" lastClr="FFFFFF"/>
                  </a:solidFill>
                  <a:latin typeface="Calibri"/>
                </a:rPr>
                <a:t>VM Image Storage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19200" y="6172200"/>
              <a:ext cx="3429000" cy="457200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" lastClr="FFFFFF"/>
                  </a:solidFill>
                  <a:latin typeface="Calibri"/>
                </a:rPr>
                <a:t>Pool of </a:t>
              </a:r>
              <a:r>
                <a:rPr lang="en-US" b="1" kern="0" dirty="0" smtClean="0">
                  <a:solidFill>
                    <a:sysClr val="window" lastClr="FFFFFF"/>
                  </a:solidFill>
                  <a:latin typeface="Calibri"/>
                </a:rPr>
                <a:t>Compute Nodes</a:t>
              </a:r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3" name="Straight Arrow Connector 14"/>
            <p:cNvCxnSpPr>
              <a:cxnSpLocks noChangeShapeType="1"/>
            </p:cNvCxnSpPr>
            <p:nvPr/>
          </p:nvCxnSpPr>
          <p:spPr bwMode="auto">
            <a:xfrm rot="5400000">
              <a:off x="2133601" y="4038600"/>
              <a:ext cx="762000" cy="3175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877094" y="3771106"/>
              <a:ext cx="762000" cy="382588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7"/>
            <p:cNvCxnSpPr>
              <a:cxnSpLocks noChangeShapeType="1"/>
            </p:cNvCxnSpPr>
            <p:nvPr/>
          </p:nvCxnSpPr>
          <p:spPr bwMode="auto">
            <a:xfrm>
              <a:off x="3276600" y="3657600"/>
              <a:ext cx="782638" cy="76200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" name="Picture 2" descr="ubuntu_logo.png (300×309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209800"/>
              <a:ext cx="4508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" descr="ubuntu_logo.png (300×309)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508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ubuntu_logo.png (300×309)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4508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15"/>
          <p:cNvCxnSpPr>
            <a:cxnSpLocks noChangeShapeType="1"/>
          </p:cNvCxnSpPr>
          <p:nvPr/>
        </p:nvCxnSpPr>
        <p:spPr bwMode="auto">
          <a:xfrm rot="5400000">
            <a:off x="1029494" y="3771106"/>
            <a:ext cx="762000" cy="38258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15"/>
          <p:cNvCxnSpPr>
            <a:cxnSpLocks noChangeShapeType="1"/>
          </p:cNvCxnSpPr>
          <p:nvPr/>
        </p:nvCxnSpPr>
        <p:spPr bwMode="auto">
          <a:xfrm>
            <a:off x="2667000" y="3657600"/>
            <a:ext cx="0" cy="7620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15"/>
          <p:cNvCxnSpPr>
            <a:cxnSpLocks noChangeShapeType="1"/>
          </p:cNvCxnSpPr>
          <p:nvPr/>
        </p:nvCxnSpPr>
        <p:spPr bwMode="auto">
          <a:xfrm>
            <a:off x="3429000" y="3581400"/>
            <a:ext cx="685800" cy="6858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 type="arrow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ounded Rectangle 21"/>
          <p:cNvSpPr/>
          <p:nvPr/>
        </p:nvSpPr>
        <p:spPr bwMode="auto">
          <a:xfrm>
            <a:off x="1066800" y="3200400"/>
            <a:ext cx="2737644" cy="457200"/>
          </a:xfrm>
          <a:prstGeom prst="roundRect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CloudVS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1"/>
          <p:cNvSpPr/>
          <p:nvPr/>
        </p:nvSpPr>
        <p:spPr bwMode="auto">
          <a:xfrm>
            <a:off x="685800" y="4419600"/>
            <a:ext cx="912548" cy="152400"/>
          </a:xfrm>
          <a:prstGeom prst="roundRect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Rounded Rectangle 21"/>
          <p:cNvSpPr/>
          <p:nvPr/>
        </p:nvSpPr>
        <p:spPr bwMode="auto">
          <a:xfrm>
            <a:off x="2133600" y="4419600"/>
            <a:ext cx="912548" cy="152400"/>
          </a:xfrm>
          <a:prstGeom prst="roundRect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21"/>
          <p:cNvSpPr/>
          <p:nvPr/>
        </p:nvSpPr>
        <p:spPr bwMode="auto">
          <a:xfrm>
            <a:off x="3657600" y="4419600"/>
            <a:ext cx="912548" cy="152400"/>
          </a:xfrm>
          <a:prstGeom prst="roundRect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Basics: Snapshot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57400"/>
            <a:ext cx="8496300" cy="4068763"/>
          </a:xfrm>
        </p:spPr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FF0000"/>
                </a:solidFill>
              </a:rPr>
              <a:t>VM snapshot</a:t>
            </a:r>
            <a:r>
              <a:rPr lang="en-US" altLang="zh-TW" dirty="0" smtClean="0"/>
              <a:t> is a read-only copy of the disk, at a particular point of time</a:t>
            </a:r>
          </a:p>
          <a:p>
            <a:r>
              <a:rPr lang="en-US" altLang="zh-TW" dirty="0" smtClean="0"/>
              <a:t>To preserve states of VM,</a:t>
            </a:r>
          </a:p>
          <a:p>
            <a:pPr lvl="1"/>
            <a:r>
              <a:rPr lang="en-US" altLang="zh-TW" dirty="0" smtClean="0"/>
              <a:t>Snapshots are taken regularly </a:t>
            </a:r>
            <a:r>
              <a:rPr lang="en-US" altLang="zh-TW" dirty="0"/>
              <a:t>a</a:t>
            </a:r>
            <a:r>
              <a:rPr lang="en-US" altLang="zh-TW" dirty="0" smtClean="0"/>
              <a:t>nd sent to persistent storage</a:t>
            </a:r>
          </a:p>
          <a:p>
            <a:r>
              <a:rPr lang="en-US" altLang="zh-TW" dirty="0" smtClean="0"/>
              <a:t>Inefficient to store and transfer the raw snapshots</a:t>
            </a:r>
          </a:p>
          <a:p>
            <a:pPr lvl="1"/>
            <a:r>
              <a:rPr lang="en-US" altLang="zh-TW" dirty="0" smtClean="0"/>
              <a:t>Solution: </a:t>
            </a:r>
            <a:r>
              <a:rPr lang="en-US" altLang="zh-TW" dirty="0" smtClean="0">
                <a:solidFill>
                  <a:srgbClr val="FF0000"/>
                </a:solidFill>
              </a:rPr>
              <a:t>use redundancy elimination </a:t>
            </a:r>
            <a:r>
              <a:rPr lang="en-US" altLang="zh-TW" dirty="0" smtClean="0">
                <a:solidFill>
                  <a:srgbClr val="FF0000"/>
                </a:solidFill>
              </a:rPr>
              <a:t>to </a:t>
            </a:r>
            <a:r>
              <a:rPr lang="en-US" altLang="zh-TW" dirty="0" smtClean="0">
                <a:solidFill>
                  <a:srgbClr val="FF0000"/>
                </a:solidFill>
              </a:rPr>
              <a:t>exploit content similarity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32" name="群組 31"/>
          <p:cNvGrpSpPr/>
          <p:nvPr/>
        </p:nvGrpSpPr>
        <p:grpSpPr>
          <a:xfrm>
            <a:off x="7656286" y="838200"/>
            <a:ext cx="1143000" cy="1104900"/>
            <a:chOff x="6858000" y="1676400"/>
            <a:chExt cx="1600200" cy="1295400"/>
          </a:xfrm>
        </p:grpSpPr>
        <p:sp>
          <p:nvSpPr>
            <p:cNvPr id="5" name="Oval 89"/>
            <p:cNvSpPr/>
            <p:nvPr/>
          </p:nvSpPr>
          <p:spPr>
            <a:xfrm>
              <a:off x="6858000" y="2590800"/>
              <a:ext cx="1600200" cy="381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" name="Oval 90"/>
            <p:cNvSpPr/>
            <p:nvPr/>
          </p:nvSpPr>
          <p:spPr>
            <a:xfrm>
              <a:off x="6858000" y="2438400"/>
              <a:ext cx="1600200" cy="381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" name="Oval 91"/>
            <p:cNvSpPr/>
            <p:nvPr/>
          </p:nvSpPr>
          <p:spPr>
            <a:xfrm>
              <a:off x="6858000" y="2286000"/>
              <a:ext cx="1600200" cy="381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" name="Oval 92"/>
            <p:cNvSpPr/>
            <p:nvPr/>
          </p:nvSpPr>
          <p:spPr>
            <a:xfrm>
              <a:off x="6858000" y="2133600"/>
              <a:ext cx="1600200" cy="381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" name="Rectangle 93"/>
            <p:cNvSpPr/>
            <p:nvPr/>
          </p:nvSpPr>
          <p:spPr>
            <a:xfrm>
              <a:off x="6858000" y="1676400"/>
              <a:ext cx="304800" cy="304800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" name="Rectangle 94"/>
            <p:cNvSpPr/>
            <p:nvPr/>
          </p:nvSpPr>
          <p:spPr>
            <a:xfrm>
              <a:off x="7239000" y="1676400"/>
              <a:ext cx="304800" cy="304800"/>
            </a:xfrm>
            <a:prstGeom prst="rect">
              <a:avLst/>
            </a:prstGeom>
            <a:solidFill>
              <a:srgbClr val="CC99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" name="Rectangle 95"/>
            <p:cNvSpPr/>
            <p:nvPr/>
          </p:nvSpPr>
          <p:spPr>
            <a:xfrm>
              <a:off x="7620000" y="1676400"/>
              <a:ext cx="304800" cy="304800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" name="Rectangle 96"/>
            <p:cNvSpPr/>
            <p:nvPr/>
          </p:nvSpPr>
          <p:spPr>
            <a:xfrm>
              <a:off x="8001000" y="1676400"/>
              <a:ext cx="304800" cy="304800"/>
            </a:xfrm>
            <a:prstGeom prst="rect">
              <a:avLst/>
            </a:prstGeom>
            <a:solidFill>
              <a:srgbClr val="9BBB59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3" name="Rectangle 97"/>
            <p:cNvSpPr/>
            <p:nvPr/>
          </p:nvSpPr>
          <p:spPr>
            <a:xfrm>
              <a:off x="7848600" y="2057400"/>
              <a:ext cx="304800" cy="304800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" name="Rectangle 98"/>
            <p:cNvSpPr/>
            <p:nvPr/>
          </p:nvSpPr>
          <p:spPr>
            <a:xfrm>
              <a:off x="7467600" y="2057400"/>
              <a:ext cx="304800" cy="304800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" name="Rectangle 99"/>
            <p:cNvSpPr/>
            <p:nvPr/>
          </p:nvSpPr>
          <p:spPr>
            <a:xfrm>
              <a:off x="7086600" y="2057400"/>
              <a:ext cx="304800" cy="3048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19457" name="Photo"/>
          <p:cNvSpPr>
            <a:spLocks noEditPoints="1" noChangeArrowheads="1"/>
          </p:cNvSpPr>
          <p:nvPr/>
        </p:nvSpPr>
        <p:spPr bwMode="auto">
          <a:xfrm>
            <a:off x="7275286" y="457200"/>
            <a:ext cx="598714" cy="538083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Fingerprints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1447800"/>
          </a:xfrm>
        </p:spPr>
        <p:txBody>
          <a:bodyPr/>
          <a:lstStyle/>
          <a:p>
            <a:r>
              <a:rPr lang="en-US" sz="2400" dirty="0" smtClean="0"/>
              <a:t>How to compare VM snapshots?</a:t>
            </a:r>
          </a:p>
          <a:p>
            <a:r>
              <a:rPr lang="en-US" sz="2400" dirty="0" smtClean="0"/>
              <a:t>Solution: Divide a VM snapshot into chunks and use cryptographic hashes (or </a:t>
            </a:r>
            <a:r>
              <a:rPr lang="en-US" sz="2400" b="1" dirty="0" smtClean="0">
                <a:solidFill>
                  <a:srgbClr val="FF0000"/>
                </a:solidFill>
              </a:rPr>
              <a:t>fingerprints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62000" y="2895600"/>
            <a:ext cx="3276600" cy="3581400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76400" y="3429000"/>
            <a:ext cx="1295400" cy="304800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block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47800" y="4191000"/>
            <a:ext cx="1752600" cy="8382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MD5 or SHA-1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76400" y="3048000"/>
            <a:ext cx="1295400" cy="304800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4K Bytes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981200" y="3810000"/>
            <a:ext cx="685800" cy="304800"/>
          </a:xfrm>
          <a:prstGeom prst="downArrow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447800" y="5105400"/>
            <a:ext cx="685800" cy="381000"/>
          </a:xfrm>
          <a:prstGeom prst="downArrow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514600" y="5105400"/>
            <a:ext cx="685800" cy="381000"/>
          </a:xfrm>
          <a:prstGeom prst="downArrow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5562600"/>
            <a:ext cx="914400" cy="304800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95400" y="5943600"/>
            <a:ext cx="914400" cy="304800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Bytes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38400" y="5562600"/>
            <a:ext cx="914400" cy="304800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SHA-1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38400" y="5943600"/>
            <a:ext cx="914400" cy="304800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Bytes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114800" y="2876550"/>
            <a:ext cx="46482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Hash-based comparisons</a:t>
            </a:r>
          </a:p>
          <a:p>
            <a:pPr lvl="1"/>
            <a:r>
              <a:rPr lang="en-US" sz="2000" dirty="0" smtClean="0"/>
              <a:t>Same content </a:t>
            </a:r>
            <a:r>
              <a:rPr lang="en-US" sz="2000" dirty="0" smtClean="0">
                <a:sym typeface="Wingdings" pitchFamily="2" charset="2"/>
              </a:rPr>
              <a:t> same hash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Different content  different hashes with high probability</a:t>
            </a:r>
          </a:p>
          <a:p>
            <a:r>
              <a:rPr lang="en-US" sz="2400" dirty="0" smtClean="0">
                <a:sym typeface="Wingdings" pitchFamily="2" charset="2"/>
              </a:rPr>
              <a:t>Pros: block comparison reduced to hash comparison</a:t>
            </a:r>
          </a:p>
          <a:p>
            <a:r>
              <a:rPr lang="en-US" sz="2400" dirty="0" smtClean="0">
                <a:sym typeface="Wingdings" pitchFamily="2" charset="2"/>
              </a:rPr>
              <a:t>Cons: collision may occur, but with negligible probability </a:t>
            </a:r>
            <a:r>
              <a:rPr lang="en-US" sz="1600" dirty="0" smtClean="0">
                <a:sym typeface="Wingdings" pitchFamily="2" charset="2"/>
              </a:rPr>
              <a:t>[Quinlan &amp; </a:t>
            </a:r>
            <a:r>
              <a:rPr lang="en-US" sz="1600" dirty="0" err="1" smtClean="0">
                <a:sym typeface="Wingdings" pitchFamily="2" charset="2"/>
              </a:rPr>
              <a:t>Dorward</a:t>
            </a:r>
            <a:r>
              <a:rPr lang="en-US" sz="1600" dirty="0" smtClean="0">
                <a:sym typeface="Wingdings" pitchFamily="2" charset="2"/>
              </a:rPr>
              <a:t>, ’02]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9604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54"/>
          <p:cNvSpPr/>
          <p:nvPr/>
        </p:nvSpPr>
        <p:spPr>
          <a:xfrm>
            <a:off x="533400" y="1524000"/>
            <a:ext cx="8001000" cy="27432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Delta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/>
          <a:lstStyle/>
          <a:p>
            <a:pPr marL="3429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delta</a:t>
            </a:r>
            <a:r>
              <a:rPr lang="en-US" dirty="0" smtClean="0"/>
              <a:t> is an object that specifies the content differences between a base file and a target file</a:t>
            </a:r>
          </a:p>
          <a:p>
            <a:pPr marL="742950" lvl="2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A + </a:t>
            </a:r>
            <a:r>
              <a:rPr lang="en-US" altLang="zh-TW" dirty="0" smtClean="0"/>
              <a:t>Delta(A,B) </a:t>
            </a:r>
            <a:r>
              <a:rPr lang="en-US" dirty="0" smtClean="0"/>
              <a:t>=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48" name="群組 47"/>
          <p:cNvGrpSpPr/>
          <p:nvPr/>
        </p:nvGrpSpPr>
        <p:grpSpPr>
          <a:xfrm>
            <a:off x="723900" y="1639669"/>
            <a:ext cx="1943100" cy="2017931"/>
            <a:chOff x="723900" y="1639669"/>
            <a:chExt cx="1943100" cy="2017931"/>
          </a:xfrm>
        </p:grpSpPr>
        <p:grpSp>
          <p:nvGrpSpPr>
            <p:cNvPr id="7" name="Group 45"/>
            <p:cNvGrpSpPr/>
            <p:nvPr/>
          </p:nvGrpSpPr>
          <p:grpSpPr>
            <a:xfrm>
              <a:off x="1066800" y="2096869"/>
              <a:ext cx="1600200" cy="1560731"/>
              <a:chOff x="4876800" y="2209800"/>
              <a:chExt cx="1905000" cy="1858013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8" name="Rounded Rectangle 46"/>
              <p:cNvSpPr/>
              <p:nvPr/>
            </p:nvSpPr>
            <p:spPr>
              <a:xfrm>
                <a:off x="4876800" y="2209800"/>
                <a:ext cx="1905000" cy="1858013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</a:endParaRPr>
              </a:p>
            </p:txBody>
          </p:sp>
          <p:cxnSp>
            <p:nvCxnSpPr>
              <p:cNvPr id="9" name="Straight Connector 47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0" name="Straight Connector 48"/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1" name="Straight Connector 49"/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2" name="Straight Connector 50"/>
              <p:cNvCxnSpPr/>
              <p:nvPr/>
            </p:nvCxnSpPr>
            <p:spPr>
              <a:xfrm>
                <a:off x="5246370" y="3704956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pic>
          <p:nvPicPr>
            <p:cNvPr id="18436" name="Picture 4" descr="http://upload.wikimedia.org/wikipedia/en/thumb/f/fa/Google_Chrome_2011_computer_icon.svg/100px-Google_Chrome_2011_computer_icon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900" y="1677769"/>
              <a:ext cx="952500" cy="952500"/>
            </a:xfrm>
            <a:prstGeom prst="rect">
              <a:avLst/>
            </a:prstGeom>
            <a:noFill/>
          </p:spPr>
        </p:pic>
        <p:sp>
          <p:nvSpPr>
            <p:cNvPr id="43" name="文字方塊 42"/>
            <p:cNvSpPr txBox="1"/>
            <p:nvPr/>
          </p:nvSpPr>
          <p:spPr>
            <a:xfrm>
              <a:off x="1371600" y="1639669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17</a:t>
              </a:r>
              <a:endParaRPr lang="zh-TW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6172200" y="1639669"/>
            <a:ext cx="1981200" cy="2017931"/>
            <a:chOff x="6172200" y="1639669"/>
            <a:chExt cx="1981200" cy="2017931"/>
          </a:xfrm>
        </p:grpSpPr>
        <p:grpSp>
          <p:nvGrpSpPr>
            <p:cNvPr id="20" name="Group 45"/>
            <p:cNvGrpSpPr/>
            <p:nvPr/>
          </p:nvGrpSpPr>
          <p:grpSpPr>
            <a:xfrm>
              <a:off x="6553200" y="2096869"/>
              <a:ext cx="1600200" cy="1560731"/>
              <a:chOff x="4876800" y="2209800"/>
              <a:chExt cx="1905000" cy="1858013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21" name="Rounded Rectangle 46"/>
              <p:cNvSpPr/>
              <p:nvPr/>
            </p:nvSpPr>
            <p:spPr>
              <a:xfrm>
                <a:off x="4876800" y="2209800"/>
                <a:ext cx="1905000" cy="1858013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</a:endParaRPr>
              </a:p>
            </p:txBody>
          </p:sp>
          <p:cxnSp>
            <p:nvCxnSpPr>
              <p:cNvPr id="22" name="Straight Connector 47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3" name="Straight Connector 48"/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4" name="Straight Connector 49"/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6" name="Straight Connector 47"/>
              <p:cNvCxnSpPr/>
              <p:nvPr/>
            </p:nvCxnSpPr>
            <p:spPr>
              <a:xfrm>
                <a:off x="5330371" y="3704956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pic>
          <p:nvPicPr>
            <p:cNvPr id="32" name="Picture 4" descr="http://upload.wikimedia.org/wikipedia/en/thumb/f/fa/Google_Chrome_2011_computer_icon.svg/100px-Google_Chrome_2011_computer_icon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72200" y="1677769"/>
              <a:ext cx="952500" cy="952500"/>
            </a:xfrm>
            <a:prstGeom prst="rect">
              <a:avLst/>
            </a:prstGeom>
            <a:noFill/>
          </p:spPr>
        </p:pic>
        <p:sp>
          <p:nvSpPr>
            <p:cNvPr id="44" name="文字方塊 43"/>
            <p:cNvSpPr txBox="1"/>
            <p:nvPr/>
          </p:nvSpPr>
          <p:spPr>
            <a:xfrm>
              <a:off x="6781800" y="1639669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zh-TW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3124200" y="2398931"/>
            <a:ext cx="3048000" cy="1639669"/>
            <a:chOff x="3124200" y="2398931"/>
            <a:chExt cx="3048000" cy="1639669"/>
          </a:xfrm>
        </p:grpSpPr>
        <p:sp>
          <p:nvSpPr>
            <p:cNvPr id="27" name="Right Arrow 57"/>
            <p:cNvSpPr/>
            <p:nvPr/>
          </p:nvSpPr>
          <p:spPr>
            <a:xfrm>
              <a:off x="5334000" y="2630269"/>
              <a:ext cx="838200" cy="609600"/>
            </a:xfrm>
            <a:prstGeom prst="rightArrow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ysClr val="window" lastClr="FFFFFF"/>
                </a:solidFill>
                <a:latin typeface="+mn-lt"/>
              </a:endParaRPr>
            </a:p>
          </p:txBody>
        </p:sp>
        <p:sp>
          <p:nvSpPr>
            <p:cNvPr id="34" name="十字形 33"/>
            <p:cNvSpPr/>
            <p:nvPr/>
          </p:nvSpPr>
          <p:spPr bwMode="auto">
            <a:xfrm>
              <a:off x="3124200" y="2667000"/>
              <a:ext cx="493931" cy="493931"/>
            </a:xfrm>
            <a:prstGeom prst="plus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TW" altLang="en-US" kern="0" dirty="0" smtClean="0">
                <a:solidFill>
                  <a:sysClr val="window" lastClr="FFFFFF"/>
                </a:solidFill>
                <a:latin typeface="+mn-lt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3886200" y="3669268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Delta file</a:t>
              </a:r>
              <a:endParaRPr lang="zh-TW" altLang="en-US" dirty="0"/>
            </a:p>
          </p:txBody>
        </p:sp>
        <p:grpSp>
          <p:nvGrpSpPr>
            <p:cNvPr id="50" name="群組 49"/>
            <p:cNvGrpSpPr/>
            <p:nvPr/>
          </p:nvGrpSpPr>
          <p:grpSpPr>
            <a:xfrm>
              <a:off x="3924925" y="2398931"/>
              <a:ext cx="830317" cy="801469"/>
              <a:chOff x="3924925" y="2398931"/>
              <a:chExt cx="830317" cy="801469"/>
            </a:xfrm>
          </p:grpSpPr>
          <p:grpSp>
            <p:nvGrpSpPr>
              <p:cNvPr id="35" name="Group 72"/>
              <p:cNvGrpSpPr/>
              <p:nvPr/>
            </p:nvGrpSpPr>
            <p:grpSpPr>
              <a:xfrm>
                <a:off x="4229725" y="2743200"/>
                <a:ext cx="525517" cy="457200"/>
                <a:chOff x="4876800" y="2209800"/>
                <a:chExt cx="1905000" cy="1657350"/>
              </a:xfrm>
              <a:solidFill>
                <a:srgbClr val="F79646"/>
              </a:solidFill>
            </p:grpSpPr>
            <p:sp>
              <p:nvSpPr>
                <p:cNvPr id="36" name="Rounded Rectangle 73"/>
                <p:cNvSpPr/>
                <p:nvPr/>
              </p:nvSpPr>
              <p:spPr>
                <a:xfrm>
                  <a:off x="4876800" y="2209800"/>
                  <a:ext cx="1905000" cy="1657350"/>
                </a:xfrm>
                <a:prstGeom prst="roundRect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cxnSp>
              <p:nvCxnSpPr>
                <p:cNvPr id="37" name="Straight Connector 74"/>
                <p:cNvCxnSpPr/>
                <p:nvPr/>
              </p:nvCxnSpPr>
              <p:spPr>
                <a:xfrm>
                  <a:off x="5181600" y="2590800"/>
                  <a:ext cx="116586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77"/>
                <p:cNvCxnSpPr/>
                <p:nvPr/>
              </p:nvCxnSpPr>
              <p:spPr>
                <a:xfrm>
                  <a:off x="5246369" y="3038475"/>
                  <a:ext cx="1165859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</p:grpSp>
          <p:pic>
            <p:nvPicPr>
              <p:cNvPr id="18437" name="Picture 5" descr="D:\artwork\icons\crystal_clear\48x48\apps\ark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24925" y="2398931"/>
                <a:ext cx="457200" cy="457200"/>
              </a:xfrm>
              <a:prstGeom prst="rect">
                <a:avLst/>
              </a:prstGeom>
              <a:noFill/>
            </p:spPr>
          </p:pic>
        </p:grpSp>
        <p:sp>
          <p:nvSpPr>
            <p:cNvPr id="51" name="文字方塊 50"/>
            <p:cNvSpPr txBox="1"/>
            <p:nvPr/>
          </p:nvSpPr>
          <p:spPr>
            <a:xfrm>
              <a:off x="5257800" y="32004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Merge</a:t>
              </a:r>
              <a:endParaRPr lang="zh-TW" altLang="en-US" dirty="0"/>
            </a:p>
          </p:txBody>
        </p:sp>
      </p:grpSp>
      <p:sp>
        <p:nvSpPr>
          <p:cNvPr id="53" name="文字方塊 52"/>
          <p:cNvSpPr txBox="1"/>
          <p:nvPr/>
        </p:nvSpPr>
        <p:spPr>
          <a:xfrm>
            <a:off x="6739796" y="3657600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Target file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292676" y="36576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Base file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01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Basics: Deltas in Versions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altLang="zh-TW" dirty="0" smtClean="0"/>
              <a:t>Two common approaches to version series: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Incremental deltas</a:t>
            </a:r>
          </a:p>
          <a:p>
            <a:pPr lvl="2"/>
            <a:r>
              <a:rPr lang="en-US" altLang="zh-TW" dirty="0" smtClean="0"/>
              <a:t>Delta(version 1, version 2),</a:t>
            </a:r>
          </a:p>
          <a:p>
            <a:pPr lvl="2"/>
            <a:r>
              <a:rPr lang="en-US" altLang="zh-TW" dirty="0" smtClean="0"/>
              <a:t>Delta(version 2, version 3), ……</a:t>
            </a:r>
          </a:p>
          <a:p>
            <a:pPr lvl="2"/>
            <a:r>
              <a:rPr lang="en-US" altLang="zh-TW" dirty="0" smtClean="0"/>
              <a:t>Delta(version i-1, version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Differential deltas</a:t>
            </a:r>
          </a:p>
          <a:p>
            <a:pPr lvl="2"/>
            <a:r>
              <a:rPr lang="en-US" altLang="zh-TW" dirty="0" smtClean="0"/>
              <a:t>Delta(version 1, version 2),</a:t>
            </a:r>
          </a:p>
          <a:p>
            <a:pPr lvl="2"/>
            <a:r>
              <a:rPr lang="en-US" altLang="zh-TW" dirty="0" smtClean="0"/>
              <a:t>Delta(version 1, version 3), ……</a:t>
            </a:r>
          </a:p>
          <a:p>
            <a:pPr lvl="2"/>
            <a:r>
              <a:rPr lang="en-US" altLang="zh-TW" dirty="0" smtClean="0"/>
              <a:t>Delta(version 1, version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There is </a:t>
            </a:r>
            <a:r>
              <a:rPr lang="en-US" altLang="zh-TW" dirty="0" smtClean="0">
                <a:solidFill>
                  <a:srgbClr val="FF0000"/>
                </a:solidFill>
              </a:rPr>
              <a:t>storage overhead </a:t>
            </a:r>
            <a:r>
              <a:rPr lang="en-US" altLang="zh-TW" dirty="0" smtClean="0"/>
              <a:t>to store version series by differential delta 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77" name="群組 76"/>
          <p:cNvGrpSpPr/>
          <p:nvPr/>
        </p:nvGrpSpPr>
        <p:grpSpPr>
          <a:xfrm>
            <a:off x="5486400" y="2667000"/>
            <a:ext cx="3200400" cy="713323"/>
            <a:chOff x="5638800" y="2667000"/>
            <a:chExt cx="3200400" cy="713323"/>
          </a:xfrm>
        </p:grpSpPr>
        <p:grpSp>
          <p:nvGrpSpPr>
            <p:cNvPr id="14" name="Group 45"/>
            <p:cNvGrpSpPr/>
            <p:nvPr/>
          </p:nvGrpSpPr>
          <p:grpSpPr>
            <a:xfrm>
              <a:off x="5638800" y="2667000"/>
              <a:ext cx="457200" cy="713323"/>
              <a:chOff x="4876800" y="2209800"/>
              <a:chExt cx="1905000" cy="1858013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18" name="Rounded Rectangle 46"/>
              <p:cNvSpPr/>
              <p:nvPr/>
            </p:nvSpPr>
            <p:spPr>
              <a:xfrm>
                <a:off x="4876800" y="2209800"/>
                <a:ext cx="1905000" cy="1858013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</a:endParaRPr>
              </a:p>
            </p:txBody>
          </p:sp>
          <p:cxnSp>
            <p:nvCxnSpPr>
              <p:cNvPr id="19" name="Straight Connector 47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0" name="Straight Connector 48"/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1" name="Straight Connector 49"/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2" name="Straight Connector 50"/>
              <p:cNvCxnSpPr/>
              <p:nvPr/>
            </p:nvCxnSpPr>
            <p:spPr>
              <a:xfrm>
                <a:off x="5246370" y="3704956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23" name="Group 45"/>
            <p:cNvGrpSpPr/>
            <p:nvPr/>
          </p:nvGrpSpPr>
          <p:grpSpPr>
            <a:xfrm>
              <a:off x="6553200" y="2667000"/>
              <a:ext cx="457200" cy="713323"/>
              <a:chOff x="4876800" y="2209800"/>
              <a:chExt cx="1905000" cy="1858013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24" name="Rounded Rectangle 46"/>
              <p:cNvSpPr/>
              <p:nvPr/>
            </p:nvSpPr>
            <p:spPr>
              <a:xfrm>
                <a:off x="4876800" y="2209800"/>
                <a:ext cx="1905000" cy="1858013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</a:endParaRPr>
              </a:p>
            </p:txBody>
          </p:sp>
          <p:cxnSp>
            <p:nvCxnSpPr>
              <p:cNvPr id="25" name="Straight Connector 47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6" name="Straight Connector 48"/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" name="Straight Connector 49"/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8" name="Straight Connector 50"/>
              <p:cNvCxnSpPr/>
              <p:nvPr/>
            </p:nvCxnSpPr>
            <p:spPr>
              <a:xfrm>
                <a:off x="5246370" y="3704956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29" name="Group 45"/>
            <p:cNvGrpSpPr/>
            <p:nvPr/>
          </p:nvGrpSpPr>
          <p:grpSpPr>
            <a:xfrm>
              <a:off x="7467600" y="2667000"/>
              <a:ext cx="457200" cy="713323"/>
              <a:chOff x="4876800" y="2209800"/>
              <a:chExt cx="1905000" cy="1858013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30" name="Rounded Rectangle 46"/>
              <p:cNvSpPr/>
              <p:nvPr/>
            </p:nvSpPr>
            <p:spPr>
              <a:xfrm>
                <a:off x="4876800" y="2209800"/>
                <a:ext cx="1905000" cy="1858013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</a:endParaRPr>
              </a:p>
            </p:txBody>
          </p:sp>
          <p:cxnSp>
            <p:nvCxnSpPr>
              <p:cNvPr id="31" name="Straight Connector 47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2" name="Straight Connector 48"/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3" name="Straight Connector 49"/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4" name="Straight Connector 50"/>
              <p:cNvCxnSpPr/>
              <p:nvPr/>
            </p:nvCxnSpPr>
            <p:spPr>
              <a:xfrm>
                <a:off x="5246370" y="3704956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35" name="Group 45"/>
            <p:cNvGrpSpPr/>
            <p:nvPr/>
          </p:nvGrpSpPr>
          <p:grpSpPr>
            <a:xfrm>
              <a:off x="8382000" y="2667000"/>
              <a:ext cx="457200" cy="713323"/>
              <a:chOff x="4876800" y="2209800"/>
              <a:chExt cx="1905000" cy="1858013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36" name="Rounded Rectangle 46"/>
              <p:cNvSpPr/>
              <p:nvPr/>
            </p:nvSpPr>
            <p:spPr>
              <a:xfrm>
                <a:off x="4876800" y="2209800"/>
                <a:ext cx="1905000" cy="1858013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</a:endParaRPr>
              </a:p>
            </p:txBody>
          </p:sp>
          <p:cxnSp>
            <p:nvCxnSpPr>
              <p:cNvPr id="37" name="Straight Connector 47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8" name="Straight Connector 48"/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9" name="Straight Connector 49"/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0" name="Straight Connector 50"/>
              <p:cNvCxnSpPr/>
              <p:nvPr/>
            </p:nvCxnSpPr>
            <p:spPr>
              <a:xfrm>
                <a:off x="5246370" y="3704956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cxnSp>
          <p:nvCxnSpPr>
            <p:cNvPr id="41" name="直線單箭頭接點 40"/>
            <p:cNvCxnSpPr>
              <a:stCxn id="18" idx="3"/>
              <a:endCxn id="24" idx="1"/>
            </p:cNvCxnSpPr>
            <p:nvPr/>
          </p:nvCxnSpPr>
          <p:spPr bwMode="auto">
            <a:xfrm>
              <a:off x="6096000" y="3023662"/>
              <a:ext cx="4572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>
              <a:stCxn id="24" idx="3"/>
              <a:endCxn id="30" idx="1"/>
            </p:cNvCxnSpPr>
            <p:nvPr/>
          </p:nvCxnSpPr>
          <p:spPr bwMode="auto">
            <a:xfrm>
              <a:off x="7010400" y="3023662"/>
              <a:ext cx="4572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>
              <a:stCxn id="30" idx="3"/>
              <a:endCxn id="36" idx="1"/>
            </p:cNvCxnSpPr>
            <p:nvPr/>
          </p:nvCxnSpPr>
          <p:spPr bwMode="auto">
            <a:xfrm>
              <a:off x="7924800" y="3023662"/>
              <a:ext cx="4572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群組 79"/>
          <p:cNvGrpSpPr/>
          <p:nvPr/>
        </p:nvGrpSpPr>
        <p:grpSpPr>
          <a:xfrm>
            <a:off x="5486400" y="4087277"/>
            <a:ext cx="3200400" cy="713323"/>
            <a:chOff x="5638800" y="4572000"/>
            <a:chExt cx="3200400" cy="713323"/>
          </a:xfrm>
        </p:grpSpPr>
        <p:grpSp>
          <p:nvGrpSpPr>
            <p:cNvPr id="50" name="Group 45"/>
            <p:cNvGrpSpPr/>
            <p:nvPr/>
          </p:nvGrpSpPr>
          <p:grpSpPr>
            <a:xfrm>
              <a:off x="5638800" y="4572000"/>
              <a:ext cx="457200" cy="713323"/>
              <a:chOff x="4876800" y="2209800"/>
              <a:chExt cx="1905000" cy="1858013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51" name="Rounded Rectangle 46"/>
              <p:cNvSpPr/>
              <p:nvPr/>
            </p:nvSpPr>
            <p:spPr>
              <a:xfrm>
                <a:off x="4876800" y="2209800"/>
                <a:ext cx="1905000" cy="1858013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</a:endParaRPr>
              </a:p>
            </p:txBody>
          </p:sp>
          <p:cxnSp>
            <p:nvCxnSpPr>
              <p:cNvPr id="52" name="Straight Connector 47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53" name="Straight Connector 48"/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54" name="Straight Connector 49"/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55" name="Straight Connector 50"/>
              <p:cNvCxnSpPr/>
              <p:nvPr/>
            </p:nvCxnSpPr>
            <p:spPr>
              <a:xfrm>
                <a:off x="5246370" y="3704956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56" name="Group 45"/>
            <p:cNvGrpSpPr/>
            <p:nvPr/>
          </p:nvGrpSpPr>
          <p:grpSpPr>
            <a:xfrm>
              <a:off x="6553200" y="4572000"/>
              <a:ext cx="457200" cy="713323"/>
              <a:chOff x="4876800" y="2209800"/>
              <a:chExt cx="1905000" cy="1858013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57" name="Rounded Rectangle 46"/>
              <p:cNvSpPr/>
              <p:nvPr/>
            </p:nvSpPr>
            <p:spPr>
              <a:xfrm>
                <a:off x="4876800" y="2209800"/>
                <a:ext cx="1905000" cy="1858013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</a:endParaRPr>
              </a:p>
            </p:txBody>
          </p:sp>
          <p:cxnSp>
            <p:nvCxnSpPr>
              <p:cNvPr id="58" name="Straight Connector 47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59" name="Straight Connector 48"/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60" name="Straight Connector 49"/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61" name="Straight Connector 50"/>
              <p:cNvCxnSpPr/>
              <p:nvPr/>
            </p:nvCxnSpPr>
            <p:spPr>
              <a:xfrm>
                <a:off x="5246370" y="3704956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62" name="Group 45"/>
            <p:cNvGrpSpPr/>
            <p:nvPr/>
          </p:nvGrpSpPr>
          <p:grpSpPr>
            <a:xfrm>
              <a:off x="7467600" y="4572000"/>
              <a:ext cx="457200" cy="713323"/>
              <a:chOff x="4876800" y="2209800"/>
              <a:chExt cx="1905000" cy="1858013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63" name="Rounded Rectangle 46"/>
              <p:cNvSpPr/>
              <p:nvPr/>
            </p:nvSpPr>
            <p:spPr>
              <a:xfrm>
                <a:off x="4876800" y="2209800"/>
                <a:ext cx="1905000" cy="1858013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</a:endParaRPr>
              </a:p>
            </p:txBody>
          </p:sp>
          <p:cxnSp>
            <p:nvCxnSpPr>
              <p:cNvPr id="64" name="Straight Connector 47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65" name="Straight Connector 48"/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66" name="Straight Connector 49"/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67" name="Straight Connector 50"/>
              <p:cNvCxnSpPr/>
              <p:nvPr/>
            </p:nvCxnSpPr>
            <p:spPr>
              <a:xfrm>
                <a:off x="5246370" y="3704956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68" name="Group 45"/>
            <p:cNvGrpSpPr/>
            <p:nvPr/>
          </p:nvGrpSpPr>
          <p:grpSpPr>
            <a:xfrm>
              <a:off x="8382000" y="4572000"/>
              <a:ext cx="457200" cy="713323"/>
              <a:chOff x="4876800" y="2209800"/>
              <a:chExt cx="1905000" cy="1858013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69" name="Rounded Rectangle 46"/>
              <p:cNvSpPr/>
              <p:nvPr/>
            </p:nvSpPr>
            <p:spPr>
              <a:xfrm>
                <a:off x="4876800" y="2209800"/>
                <a:ext cx="1905000" cy="1858013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</a:endParaRPr>
              </a:p>
            </p:txBody>
          </p:sp>
          <p:cxnSp>
            <p:nvCxnSpPr>
              <p:cNvPr id="70" name="Straight Connector 47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71" name="Straight Connector 48"/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72" name="Straight Connector 49"/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73" name="Straight Connector 50"/>
              <p:cNvCxnSpPr/>
              <p:nvPr/>
            </p:nvCxnSpPr>
            <p:spPr>
              <a:xfrm>
                <a:off x="5246370" y="3704956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cxnSp>
          <p:nvCxnSpPr>
            <p:cNvPr id="74" name="直線單箭頭接點 73"/>
            <p:cNvCxnSpPr/>
            <p:nvPr/>
          </p:nvCxnSpPr>
          <p:spPr bwMode="auto">
            <a:xfrm>
              <a:off x="6096000" y="4724400"/>
              <a:ext cx="4572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單箭頭接點 74"/>
            <p:cNvCxnSpPr>
              <a:endCxn id="63" idx="1"/>
            </p:cNvCxnSpPr>
            <p:nvPr/>
          </p:nvCxnSpPr>
          <p:spPr bwMode="auto">
            <a:xfrm>
              <a:off x="6096000" y="4928662"/>
              <a:ext cx="13716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單箭頭接點 75"/>
            <p:cNvCxnSpPr/>
            <p:nvPr/>
          </p:nvCxnSpPr>
          <p:spPr bwMode="auto">
            <a:xfrm>
              <a:off x="6096000" y="5105400"/>
              <a:ext cx="2286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/>
          <p:cNvSpPr/>
          <p:nvPr/>
        </p:nvSpPr>
        <p:spPr bwMode="auto">
          <a:xfrm>
            <a:off x="8229600" y="5410200"/>
            <a:ext cx="381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矩形 95"/>
          <p:cNvSpPr/>
          <p:nvPr/>
        </p:nvSpPr>
        <p:spPr bwMode="auto">
          <a:xfrm>
            <a:off x="6781800" y="5410200"/>
            <a:ext cx="381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5486400" y="5410200"/>
            <a:ext cx="381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Incremental Deltas?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/>
              <a:t>Storage with incremental deltas</a:t>
            </a:r>
          </a:p>
          <a:p>
            <a:pPr lvl="1"/>
            <a:r>
              <a:rPr lang="en-US" altLang="zh-TW" sz="2800" dirty="0" smtClean="0"/>
              <a:t>To restore n-</a:t>
            </a:r>
            <a:r>
              <a:rPr lang="en-US" altLang="zh-TW" sz="2800" dirty="0" err="1" smtClean="0"/>
              <a:t>th</a:t>
            </a:r>
            <a:r>
              <a:rPr lang="en-US" altLang="zh-TW" sz="2800" dirty="0" smtClean="0"/>
              <a:t> version, </a:t>
            </a:r>
          </a:p>
          <a:p>
            <a:pPr lvl="2"/>
            <a:r>
              <a:rPr lang="en-US" altLang="zh-TW" sz="2400" dirty="0" smtClean="0"/>
              <a:t>We need to all deltas from 1 to n</a:t>
            </a:r>
          </a:p>
          <a:p>
            <a:pPr lvl="2"/>
            <a:r>
              <a:rPr lang="en-US" altLang="zh-TW" sz="2400" dirty="0" smtClean="0"/>
              <a:t>i.e. Delta(1,2) ; Delta(2,3) ; Delta(3,4) ;…</a:t>
            </a:r>
          </a:p>
          <a:p>
            <a:pPr lvl="2"/>
            <a:r>
              <a:rPr lang="en-US" altLang="zh-TW" sz="2400" dirty="0" smtClean="0"/>
              <a:t>and merge delta one-by-one</a:t>
            </a:r>
          </a:p>
          <a:p>
            <a:pPr lvl="1"/>
            <a:r>
              <a:rPr lang="en-US" altLang="zh-TW" sz="2800" dirty="0" smtClean="0"/>
              <a:t>Problem:</a:t>
            </a:r>
          </a:p>
          <a:p>
            <a:pPr lvl="2"/>
            <a:r>
              <a:rPr lang="en-US" altLang="zh-TW" sz="2400" dirty="0" smtClean="0"/>
              <a:t>Incurs lots of </a:t>
            </a:r>
            <a:r>
              <a:rPr lang="en-US" altLang="zh-TW" sz="2400" dirty="0" smtClean="0">
                <a:solidFill>
                  <a:srgbClr val="FF0000"/>
                </a:solidFill>
              </a:rPr>
              <a:t>disk seeks</a:t>
            </a:r>
            <a:r>
              <a:rPr lang="en-US" altLang="zh-TW" sz="2400" dirty="0" smtClean="0"/>
              <a:t> due to </a:t>
            </a:r>
            <a:r>
              <a:rPr lang="en-US" altLang="zh-TW" sz="2400" dirty="0" smtClean="0">
                <a:solidFill>
                  <a:srgbClr val="FF0000"/>
                </a:solidFill>
              </a:rPr>
              <a:t>fragmentation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33" name="群組 32"/>
          <p:cNvGrpSpPr/>
          <p:nvPr/>
        </p:nvGrpSpPr>
        <p:grpSpPr>
          <a:xfrm>
            <a:off x="7196958" y="2590800"/>
            <a:ext cx="1439917" cy="914400"/>
            <a:chOff x="6781800" y="2590800"/>
            <a:chExt cx="1439917" cy="914400"/>
          </a:xfrm>
        </p:grpSpPr>
        <p:grpSp>
          <p:nvGrpSpPr>
            <p:cNvPr id="5" name="Group 72"/>
            <p:cNvGrpSpPr/>
            <p:nvPr/>
          </p:nvGrpSpPr>
          <p:grpSpPr>
            <a:xfrm>
              <a:off x="6781800" y="2590800"/>
              <a:ext cx="525517" cy="457200"/>
              <a:chOff x="4876800" y="2209800"/>
              <a:chExt cx="1905000" cy="1657350"/>
            </a:xfrm>
            <a:solidFill>
              <a:srgbClr val="F79646"/>
            </a:solidFill>
          </p:grpSpPr>
          <p:sp>
            <p:nvSpPr>
              <p:cNvPr id="6" name="Rounded Rectangle 73"/>
              <p:cNvSpPr/>
              <p:nvPr/>
            </p:nvSpPr>
            <p:spPr>
              <a:xfrm>
                <a:off x="4876800" y="2209800"/>
                <a:ext cx="1905000" cy="1657350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7" name="Straight Connector 74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8" name="Straight Connector 77"/>
              <p:cNvCxnSpPr/>
              <p:nvPr/>
            </p:nvCxnSpPr>
            <p:spPr>
              <a:xfrm>
                <a:off x="5246369" y="3038475"/>
                <a:ext cx="1165859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grpSp>
          <p:nvGrpSpPr>
            <p:cNvPr id="9" name="Group 72"/>
            <p:cNvGrpSpPr/>
            <p:nvPr/>
          </p:nvGrpSpPr>
          <p:grpSpPr>
            <a:xfrm>
              <a:off x="6934200" y="2667000"/>
              <a:ext cx="525517" cy="457200"/>
              <a:chOff x="4876800" y="2209800"/>
              <a:chExt cx="1905000" cy="1657350"/>
            </a:xfrm>
            <a:solidFill>
              <a:srgbClr val="F79646"/>
            </a:solidFill>
          </p:grpSpPr>
          <p:sp>
            <p:nvSpPr>
              <p:cNvPr id="10" name="Rounded Rectangle 73"/>
              <p:cNvSpPr/>
              <p:nvPr/>
            </p:nvSpPr>
            <p:spPr>
              <a:xfrm>
                <a:off x="4876800" y="2209800"/>
                <a:ext cx="1905000" cy="1657350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11" name="Straight Connector 74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2" name="Straight Connector 77"/>
              <p:cNvCxnSpPr/>
              <p:nvPr/>
            </p:nvCxnSpPr>
            <p:spPr>
              <a:xfrm>
                <a:off x="5246369" y="3038475"/>
                <a:ext cx="1165859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grpSp>
          <p:nvGrpSpPr>
            <p:cNvPr id="13" name="Group 72"/>
            <p:cNvGrpSpPr/>
            <p:nvPr/>
          </p:nvGrpSpPr>
          <p:grpSpPr>
            <a:xfrm>
              <a:off x="7086600" y="2743200"/>
              <a:ext cx="525517" cy="457200"/>
              <a:chOff x="4876800" y="2209800"/>
              <a:chExt cx="1905000" cy="1657350"/>
            </a:xfrm>
            <a:solidFill>
              <a:srgbClr val="F79646"/>
            </a:solidFill>
          </p:grpSpPr>
          <p:sp>
            <p:nvSpPr>
              <p:cNvPr id="14" name="Rounded Rectangle 73"/>
              <p:cNvSpPr/>
              <p:nvPr/>
            </p:nvSpPr>
            <p:spPr>
              <a:xfrm>
                <a:off x="4876800" y="2209800"/>
                <a:ext cx="1905000" cy="1657350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15" name="Straight Connector 74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6" name="Straight Connector 77"/>
              <p:cNvCxnSpPr/>
              <p:nvPr/>
            </p:nvCxnSpPr>
            <p:spPr>
              <a:xfrm>
                <a:off x="5246369" y="3038475"/>
                <a:ext cx="1165859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grpSp>
          <p:nvGrpSpPr>
            <p:cNvPr id="17" name="Group 72"/>
            <p:cNvGrpSpPr/>
            <p:nvPr/>
          </p:nvGrpSpPr>
          <p:grpSpPr>
            <a:xfrm>
              <a:off x="7239000" y="2819400"/>
              <a:ext cx="525517" cy="457200"/>
              <a:chOff x="4876800" y="2209800"/>
              <a:chExt cx="1905000" cy="1657350"/>
            </a:xfrm>
            <a:solidFill>
              <a:srgbClr val="F79646"/>
            </a:solidFill>
          </p:grpSpPr>
          <p:sp>
            <p:nvSpPr>
              <p:cNvPr id="18" name="Rounded Rectangle 73"/>
              <p:cNvSpPr/>
              <p:nvPr/>
            </p:nvSpPr>
            <p:spPr>
              <a:xfrm>
                <a:off x="4876800" y="2209800"/>
                <a:ext cx="1905000" cy="1657350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19" name="Straight Connector 74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0" name="Straight Connector 77"/>
              <p:cNvCxnSpPr/>
              <p:nvPr/>
            </p:nvCxnSpPr>
            <p:spPr>
              <a:xfrm>
                <a:off x="5246369" y="3038475"/>
                <a:ext cx="1165859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grpSp>
          <p:nvGrpSpPr>
            <p:cNvPr id="21" name="Group 72"/>
            <p:cNvGrpSpPr/>
            <p:nvPr/>
          </p:nvGrpSpPr>
          <p:grpSpPr>
            <a:xfrm>
              <a:off x="7391400" y="2895600"/>
              <a:ext cx="525517" cy="457200"/>
              <a:chOff x="4876800" y="2209800"/>
              <a:chExt cx="1905000" cy="1657350"/>
            </a:xfrm>
            <a:solidFill>
              <a:srgbClr val="F79646"/>
            </a:solidFill>
          </p:grpSpPr>
          <p:sp>
            <p:nvSpPr>
              <p:cNvPr id="22" name="Rounded Rectangle 73"/>
              <p:cNvSpPr/>
              <p:nvPr/>
            </p:nvSpPr>
            <p:spPr>
              <a:xfrm>
                <a:off x="4876800" y="2209800"/>
                <a:ext cx="1905000" cy="1657350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23" name="Straight Connector 74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4" name="Straight Connector 77"/>
              <p:cNvCxnSpPr/>
              <p:nvPr/>
            </p:nvCxnSpPr>
            <p:spPr>
              <a:xfrm>
                <a:off x="5246369" y="3038475"/>
                <a:ext cx="1165859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grpSp>
          <p:nvGrpSpPr>
            <p:cNvPr id="25" name="Group 72"/>
            <p:cNvGrpSpPr/>
            <p:nvPr/>
          </p:nvGrpSpPr>
          <p:grpSpPr>
            <a:xfrm>
              <a:off x="7543800" y="2971800"/>
              <a:ext cx="525517" cy="457200"/>
              <a:chOff x="4876800" y="2209800"/>
              <a:chExt cx="1905000" cy="1657350"/>
            </a:xfrm>
            <a:solidFill>
              <a:srgbClr val="F79646"/>
            </a:solidFill>
          </p:grpSpPr>
          <p:sp>
            <p:nvSpPr>
              <p:cNvPr id="26" name="Rounded Rectangle 73"/>
              <p:cNvSpPr/>
              <p:nvPr/>
            </p:nvSpPr>
            <p:spPr>
              <a:xfrm>
                <a:off x="4876800" y="2209800"/>
                <a:ext cx="1905000" cy="1657350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27" name="Straight Connector 74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8" name="Straight Connector 77"/>
              <p:cNvCxnSpPr/>
              <p:nvPr/>
            </p:nvCxnSpPr>
            <p:spPr>
              <a:xfrm>
                <a:off x="5246369" y="3038475"/>
                <a:ext cx="1165859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grpSp>
          <p:nvGrpSpPr>
            <p:cNvPr id="29" name="Group 72"/>
            <p:cNvGrpSpPr/>
            <p:nvPr/>
          </p:nvGrpSpPr>
          <p:grpSpPr>
            <a:xfrm>
              <a:off x="7696200" y="3048000"/>
              <a:ext cx="525517" cy="457200"/>
              <a:chOff x="4876800" y="2209800"/>
              <a:chExt cx="1905000" cy="1657350"/>
            </a:xfrm>
            <a:solidFill>
              <a:srgbClr val="F79646"/>
            </a:solidFill>
          </p:grpSpPr>
          <p:sp>
            <p:nvSpPr>
              <p:cNvPr id="30" name="Rounded Rectangle 73"/>
              <p:cNvSpPr/>
              <p:nvPr/>
            </p:nvSpPr>
            <p:spPr>
              <a:xfrm>
                <a:off x="4876800" y="2209800"/>
                <a:ext cx="1905000" cy="1657350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31" name="Straight Connector 74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32" name="Straight Connector 77"/>
              <p:cNvCxnSpPr/>
              <p:nvPr/>
            </p:nvCxnSpPr>
            <p:spPr>
              <a:xfrm>
                <a:off x="5246369" y="3038475"/>
                <a:ext cx="1165859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</p:grpSp>
      <p:grpSp>
        <p:nvGrpSpPr>
          <p:cNvPr id="63" name="Group 72"/>
          <p:cNvGrpSpPr/>
          <p:nvPr/>
        </p:nvGrpSpPr>
        <p:grpSpPr>
          <a:xfrm>
            <a:off x="5486400" y="5562600"/>
            <a:ext cx="525517" cy="457200"/>
            <a:chOff x="4876800" y="2209800"/>
            <a:chExt cx="1905000" cy="1657350"/>
          </a:xfrm>
          <a:solidFill>
            <a:srgbClr val="F79646"/>
          </a:solidFill>
        </p:grpSpPr>
        <p:sp>
          <p:nvSpPr>
            <p:cNvPr id="64" name="Rounded Rectangle 73"/>
            <p:cNvSpPr/>
            <p:nvPr/>
          </p:nvSpPr>
          <p:spPr>
            <a:xfrm>
              <a:off x="4876800" y="2209800"/>
              <a:ext cx="1905000" cy="165735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65" name="Straight Connector 74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66" name="Straight Connector 77"/>
            <p:cNvCxnSpPr/>
            <p:nvPr/>
          </p:nvCxnSpPr>
          <p:spPr>
            <a:xfrm>
              <a:off x="5246369" y="3038475"/>
              <a:ext cx="1165859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67" name="Group 72"/>
          <p:cNvGrpSpPr/>
          <p:nvPr/>
        </p:nvGrpSpPr>
        <p:grpSpPr>
          <a:xfrm>
            <a:off x="6019800" y="5562600"/>
            <a:ext cx="525517" cy="457200"/>
            <a:chOff x="4876800" y="2209800"/>
            <a:chExt cx="1905000" cy="1657350"/>
          </a:xfrm>
          <a:solidFill>
            <a:srgbClr val="F79646"/>
          </a:solidFill>
        </p:grpSpPr>
        <p:sp>
          <p:nvSpPr>
            <p:cNvPr id="68" name="Rounded Rectangle 73"/>
            <p:cNvSpPr/>
            <p:nvPr/>
          </p:nvSpPr>
          <p:spPr>
            <a:xfrm>
              <a:off x="4876800" y="2209800"/>
              <a:ext cx="1905000" cy="165735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69" name="Straight Connector 74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70" name="Straight Connector 77"/>
            <p:cNvCxnSpPr/>
            <p:nvPr/>
          </p:nvCxnSpPr>
          <p:spPr>
            <a:xfrm>
              <a:off x="5246369" y="3038475"/>
              <a:ext cx="1165859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71" name="Group 72"/>
          <p:cNvGrpSpPr/>
          <p:nvPr/>
        </p:nvGrpSpPr>
        <p:grpSpPr>
          <a:xfrm>
            <a:off x="6553200" y="5562600"/>
            <a:ext cx="525517" cy="457200"/>
            <a:chOff x="4876800" y="2209800"/>
            <a:chExt cx="1905000" cy="1657350"/>
          </a:xfrm>
          <a:solidFill>
            <a:srgbClr val="F79646"/>
          </a:solidFill>
        </p:grpSpPr>
        <p:sp>
          <p:nvSpPr>
            <p:cNvPr id="72" name="Rounded Rectangle 73"/>
            <p:cNvSpPr/>
            <p:nvPr/>
          </p:nvSpPr>
          <p:spPr>
            <a:xfrm>
              <a:off x="4876800" y="2209800"/>
              <a:ext cx="1905000" cy="165735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73" name="Straight Connector 74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74" name="Straight Connector 77"/>
            <p:cNvCxnSpPr/>
            <p:nvPr/>
          </p:nvCxnSpPr>
          <p:spPr>
            <a:xfrm>
              <a:off x="5246369" y="3038475"/>
              <a:ext cx="1165859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75" name="Group 72"/>
          <p:cNvGrpSpPr/>
          <p:nvPr/>
        </p:nvGrpSpPr>
        <p:grpSpPr>
          <a:xfrm>
            <a:off x="7086600" y="5562600"/>
            <a:ext cx="525517" cy="457200"/>
            <a:chOff x="4876800" y="2209800"/>
            <a:chExt cx="1905000" cy="1657350"/>
          </a:xfrm>
          <a:solidFill>
            <a:srgbClr val="F79646"/>
          </a:solidFill>
        </p:grpSpPr>
        <p:sp>
          <p:nvSpPr>
            <p:cNvPr id="76" name="Rounded Rectangle 73"/>
            <p:cNvSpPr/>
            <p:nvPr/>
          </p:nvSpPr>
          <p:spPr>
            <a:xfrm>
              <a:off x="4876800" y="2209800"/>
              <a:ext cx="1905000" cy="165735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77" name="Straight Connector 74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5246369" y="3038475"/>
              <a:ext cx="1165859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79" name="Group 72"/>
          <p:cNvGrpSpPr/>
          <p:nvPr/>
        </p:nvGrpSpPr>
        <p:grpSpPr>
          <a:xfrm>
            <a:off x="7620000" y="5562600"/>
            <a:ext cx="525517" cy="457200"/>
            <a:chOff x="4876800" y="2209800"/>
            <a:chExt cx="1905000" cy="1657350"/>
          </a:xfrm>
          <a:solidFill>
            <a:srgbClr val="F79646"/>
          </a:solidFill>
        </p:grpSpPr>
        <p:sp>
          <p:nvSpPr>
            <p:cNvPr id="80" name="Rounded Rectangle 73"/>
            <p:cNvSpPr/>
            <p:nvPr/>
          </p:nvSpPr>
          <p:spPr>
            <a:xfrm>
              <a:off x="4876800" y="2209800"/>
              <a:ext cx="1905000" cy="165735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81" name="Straight Connector 74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82" name="Straight Connector 77"/>
            <p:cNvCxnSpPr/>
            <p:nvPr/>
          </p:nvCxnSpPr>
          <p:spPr>
            <a:xfrm>
              <a:off x="5246369" y="3038475"/>
              <a:ext cx="1165859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83" name="Group 72"/>
          <p:cNvGrpSpPr/>
          <p:nvPr/>
        </p:nvGrpSpPr>
        <p:grpSpPr>
          <a:xfrm>
            <a:off x="8153400" y="5562600"/>
            <a:ext cx="525517" cy="457200"/>
            <a:chOff x="4876800" y="2209800"/>
            <a:chExt cx="1905000" cy="1657350"/>
          </a:xfrm>
          <a:solidFill>
            <a:srgbClr val="F79646"/>
          </a:solidFill>
        </p:grpSpPr>
        <p:sp>
          <p:nvSpPr>
            <p:cNvPr id="84" name="Rounded Rectangle 73"/>
            <p:cNvSpPr/>
            <p:nvPr/>
          </p:nvSpPr>
          <p:spPr>
            <a:xfrm>
              <a:off x="4876800" y="2209800"/>
              <a:ext cx="1905000" cy="165735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85" name="Straight Connector 74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86" name="Straight Connector 77"/>
            <p:cNvCxnSpPr/>
            <p:nvPr/>
          </p:nvCxnSpPr>
          <p:spPr>
            <a:xfrm>
              <a:off x="5246369" y="3038475"/>
              <a:ext cx="1165859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cxnSp>
        <p:nvCxnSpPr>
          <p:cNvPr id="88" name="直線單箭頭接點 87"/>
          <p:cNvCxnSpPr/>
          <p:nvPr/>
        </p:nvCxnSpPr>
        <p:spPr bwMode="auto">
          <a:xfrm>
            <a:off x="5486400" y="5257800"/>
            <a:ext cx="0" cy="3048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 bwMode="auto">
          <a:xfrm>
            <a:off x="6781800" y="5257800"/>
            <a:ext cx="0" cy="3048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 bwMode="auto">
          <a:xfrm>
            <a:off x="8229600" y="5257800"/>
            <a:ext cx="0" cy="3048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文字方塊 91"/>
          <p:cNvSpPr txBox="1"/>
          <p:nvPr/>
        </p:nvSpPr>
        <p:spPr>
          <a:xfrm>
            <a:off x="52578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r>
              <a:rPr lang="en-US" altLang="zh-TW" baseline="30000" dirty="0" smtClean="0"/>
              <a:t>st</a:t>
            </a:r>
            <a:endParaRPr lang="zh-TW" altLang="en-US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65532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</a:t>
            </a:r>
            <a:r>
              <a:rPr lang="en-US" altLang="zh-TW" baseline="30000" dirty="0" smtClean="0"/>
              <a:t>nd</a:t>
            </a:r>
            <a:endParaRPr lang="zh-TW" altLang="en-US" dirty="0"/>
          </a:p>
        </p:txBody>
      </p:sp>
      <p:sp>
        <p:nvSpPr>
          <p:cNvPr id="94" name="文字方塊 93"/>
          <p:cNvSpPr txBox="1"/>
          <p:nvPr/>
        </p:nvSpPr>
        <p:spPr>
          <a:xfrm>
            <a:off x="80772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</a:t>
            </a:r>
            <a:r>
              <a:rPr lang="en-US" altLang="zh-TW" baseline="30000" dirty="0" smtClean="0"/>
              <a:t>rd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Tunable Delta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lvl="0" eaLnBrk="1" hangingPunct="1"/>
            <a:r>
              <a:rPr lang="en-US" dirty="0" smtClean="0">
                <a:solidFill>
                  <a:srgbClr val="000000"/>
                </a:solidFill>
              </a:rPr>
              <a:t>Our heuristic design uses a single parameter </a:t>
            </a:r>
            <a:r>
              <a:rPr lang="el-GR" b="1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α</a:t>
            </a:r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trade between fragmentation and storage overhead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explore intermediates between extremes of storing incremental and differential deltas</a:t>
            </a:r>
          </a:p>
          <a:p>
            <a:pPr lvl="0" eaLnBrk="1" hangingPunct="1"/>
            <a:r>
              <a:rPr lang="en-US" altLang="zh-TW" dirty="0" smtClean="0">
                <a:solidFill>
                  <a:srgbClr val="000000"/>
                </a:solidFill>
              </a:rPr>
              <a:t>Main idea: extract non-sequential parts and store them sequentially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The top</a:t>
            </a:r>
            <a:r>
              <a:rPr lang="el-GR" altLang="zh-TW" dirty="0" smtClean="0">
                <a:solidFill>
                  <a:srgbClr val="000000"/>
                </a:solidFill>
                <a:cs typeface="Lucida Sans Unicode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cs typeface="Lucida Sans Unicode"/>
              </a:rPr>
              <a:t>proportion </a:t>
            </a:r>
            <a:r>
              <a:rPr lang="el-GR" altLang="zh-TW" dirty="0" smtClean="0">
                <a:solidFill>
                  <a:srgbClr val="000000"/>
                </a:solidFill>
                <a:cs typeface="Lucida Sans Unicode"/>
              </a:rPr>
              <a:t>α</a:t>
            </a:r>
            <a:r>
              <a:rPr lang="en-US" altLang="zh-TW" dirty="0" smtClean="0">
                <a:solidFill>
                  <a:srgbClr val="000000"/>
                </a:solidFill>
                <a:cs typeface="Lucida Sans Unicode"/>
              </a:rPr>
              <a:t> (in term of no. of seeks) will be stored as differential deltas</a:t>
            </a:r>
          </a:p>
          <a:p>
            <a:pPr lvl="2" eaLnBrk="1" hangingPunct="1"/>
            <a:r>
              <a:rPr lang="el-GR" altLang="zh-TW" dirty="0" smtClean="0">
                <a:solidFill>
                  <a:srgbClr val="000000"/>
                </a:solidFill>
                <a:cs typeface="Lucida Sans Unicode"/>
              </a:rPr>
              <a:t>α</a:t>
            </a:r>
            <a:r>
              <a:rPr lang="en-US" altLang="zh-TW" dirty="0" smtClean="0">
                <a:solidFill>
                  <a:srgbClr val="000000"/>
                </a:solidFill>
                <a:cs typeface="Lucida Sans Unicode"/>
              </a:rPr>
              <a:t> = 1 </a:t>
            </a:r>
            <a:r>
              <a:rPr lang="en-US" altLang="zh-TW" dirty="0" smtClean="0">
                <a:solidFill>
                  <a:srgbClr val="000000"/>
                </a:solidFill>
                <a:cs typeface="Lucida Sans Unicode"/>
                <a:sym typeface="Wingdings" pitchFamily="2" charset="2"/>
              </a:rPr>
              <a:t> only differential delta is stored</a:t>
            </a:r>
          </a:p>
          <a:p>
            <a:pPr lvl="2" eaLnBrk="1" hangingPunct="1"/>
            <a:r>
              <a:rPr lang="el-GR" altLang="zh-TW" dirty="0">
                <a:solidFill>
                  <a:srgbClr val="000000"/>
                </a:solidFill>
                <a:cs typeface="Lucida Sans Unicode"/>
              </a:rPr>
              <a:t>α</a:t>
            </a:r>
            <a:r>
              <a:rPr lang="en-US" altLang="zh-TW" dirty="0">
                <a:solidFill>
                  <a:srgbClr val="000000"/>
                </a:solidFill>
                <a:cs typeface="Lucida Sans Unicode"/>
              </a:rPr>
              <a:t> = </a:t>
            </a:r>
            <a:r>
              <a:rPr lang="en-US" altLang="zh-TW" dirty="0" smtClean="0">
                <a:solidFill>
                  <a:srgbClr val="000000"/>
                </a:solidFill>
                <a:cs typeface="Lucida Sans Unicode"/>
              </a:rPr>
              <a:t>0 </a:t>
            </a:r>
            <a:r>
              <a:rPr lang="en-US" altLang="zh-TW" dirty="0">
                <a:solidFill>
                  <a:srgbClr val="000000"/>
                </a:solidFill>
                <a:cs typeface="Lucida Sans Unicode"/>
                <a:sym typeface="Wingdings" pitchFamily="2" charset="2"/>
              </a:rPr>
              <a:t> only </a:t>
            </a:r>
            <a:r>
              <a:rPr lang="en-US" altLang="zh-TW" dirty="0" smtClean="0">
                <a:solidFill>
                  <a:srgbClr val="000000"/>
                </a:solidFill>
                <a:cs typeface="Lucida Sans Unicode"/>
                <a:sym typeface="Wingdings" pitchFamily="2" charset="2"/>
              </a:rPr>
              <a:t>incremental </a:t>
            </a:r>
            <a:r>
              <a:rPr lang="en-US" altLang="zh-TW" dirty="0">
                <a:solidFill>
                  <a:srgbClr val="000000"/>
                </a:solidFill>
                <a:cs typeface="Lucida Sans Unicode"/>
                <a:sym typeface="Wingdings" pitchFamily="2" charset="2"/>
              </a:rPr>
              <a:t>delta is stored</a:t>
            </a:r>
            <a:endParaRPr lang="en-US" altLang="zh-TW" dirty="0" smtClean="0">
              <a:solidFill>
                <a:srgbClr val="000000"/>
              </a:solidFill>
              <a:cs typeface="Lucida Sans Unicode"/>
            </a:endParaRPr>
          </a:p>
          <a:p>
            <a:pPr lvl="2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Tunable Example</a:t>
            </a:r>
            <a:endParaRPr lang="zh-TW" altLang="en-US" dirty="0"/>
          </a:p>
        </p:txBody>
      </p:sp>
      <p:sp>
        <p:nvSpPr>
          <p:cNvPr id="133" name="內容版面配置區 13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524000"/>
          </a:xfrm>
        </p:spPr>
        <p:txBody>
          <a:bodyPr/>
          <a:lstStyle/>
          <a:p>
            <a:r>
              <a:rPr lang="en-US" altLang="zh-TW" dirty="0" smtClean="0"/>
              <a:t>To restore versions, we need chunks:</a:t>
            </a:r>
          </a:p>
          <a:p>
            <a:pPr lvl="1"/>
            <a:r>
              <a:rPr lang="en-US" altLang="zh-TW" dirty="0" smtClean="0"/>
              <a:t>For version 1: {3’, 5’}, {6’, 7’}</a:t>
            </a:r>
          </a:p>
          <a:p>
            <a:pPr lvl="1"/>
            <a:r>
              <a:rPr lang="en-US" altLang="zh-TW" dirty="0" smtClean="0"/>
              <a:t>For version 2: {3’, 5’’} (most </a:t>
            </a:r>
            <a:r>
              <a:rPr lang="en-US" altLang="zh-TW" dirty="0" smtClean="0">
                <a:solidFill>
                  <a:srgbClr val="FF0000"/>
                </a:solidFill>
              </a:rPr>
              <a:t>seeks!</a:t>
            </a:r>
            <a:r>
              <a:rPr lang="en-US" altLang="zh-TW" dirty="0" smtClean="0"/>
              <a:t>), </a:t>
            </a:r>
            <a:r>
              <a:rPr lang="en-US" altLang="zh-TW" dirty="0" smtClean="0"/>
              <a:t>{6’, 7’}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134" name="群組 133"/>
          <p:cNvGrpSpPr/>
          <p:nvPr/>
        </p:nvGrpSpPr>
        <p:grpSpPr>
          <a:xfrm>
            <a:off x="457200" y="1371600"/>
            <a:ext cx="8167686" cy="3138487"/>
            <a:chOff x="457200" y="1371600"/>
            <a:chExt cx="8167686" cy="3138487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457200" y="4114800"/>
              <a:ext cx="2757488" cy="395287"/>
              <a:chOff x="-201" y="2481"/>
              <a:chExt cx="1737" cy="249"/>
            </a:xfrm>
          </p:grpSpPr>
          <p:sp>
            <p:nvSpPr>
              <p:cNvPr id="49" name="Rectangle 4"/>
              <p:cNvSpPr>
                <a:spLocks noChangeArrowheads="1"/>
              </p:cNvSpPr>
              <p:nvPr/>
            </p:nvSpPr>
            <p:spPr bwMode="auto">
              <a:xfrm>
                <a:off x="39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2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auto">
              <a:xfrm>
                <a:off x="283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3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auto">
              <a:xfrm>
                <a:off x="533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4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783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5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1033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6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61" name="Rectangle 4"/>
              <p:cNvSpPr>
                <a:spLocks noChangeArrowheads="1"/>
              </p:cNvSpPr>
              <p:nvPr/>
            </p:nvSpPr>
            <p:spPr bwMode="auto">
              <a:xfrm>
                <a:off x="-201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1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47" name="Rectangle 8"/>
              <p:cNvSpPr>
                <a:spLocks noChangeArrowheads="1"/>
              </p:cNvSpPr>
              <p:nvPr/>
            </p:nvSpPr>
            <p:spPr bwMode="auto">
              <a:xfrm>
                <a:off x="1287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7</a:t>
                </a:r>
                <a:endParaRPr lang="zh-TW" altLang="en-US" kern="0" dirty="0">
                  <a:latin typeface="Calibri"/>
                </a:endParaRPr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2743200" y="1760538"/>
              <a:ext cx="2757486" cy="395287"/>
              <a:chOff x="1057" y="431"/>
              <a:chExt cx="1737" cy="249"/>
            </a:xfrm>
          </p:grpSpPr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1285" y="43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2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1536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3’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1786" y="43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4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2036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5’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43" name="Rectangle 20"/>
              <p:cNvSpPr>
                <a:spLocks noChangeArrowheads="1"/>
              </p:cNvSpPr>
              <p:nvPr/>
            </p:nvSpPr>
            <p:spPr bwMode="auto">
              <a:xfrm>
                <a:off x="2286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6’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67" name="Rectangle 16"/>
              <p:cNvSpPr>
                <a:spLocks noChangeArrowheads="1"/>
              </p:cNvSpPr>
              <p:nvPr/>
            </p:nvSpPr>
            <p:spPr bwMode="auto">
              <a:xfrm>
                <a:off x="1057" y="43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1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36" name="Rectangle 20"/>
              <p:cNvSpPr>
                <a:spLocks noChangeArrowheads="1"/>
              </p:cNvSpPr>
              <p:nvPr/>
            </p:nvSpPr>
            <p:spPr bwMode="auto">
              <a:xfrm>
                <a:off x="2545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7’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3881441" y="4114800"/>
              <a:ext cx="1543051" cy="395287"/>
              <a:chOff x="1774" y="2481"/>
              <a:chExt cx="972" cy="249"/>
            </a:xfrm>
          </p:grpSpPr>
          <p:sp>
            <p:nvSpPr>
              <p:cNvPr id="37" name="Rectangle 22"/>
              <p:cNvSpPr>
                <a:spLocks noChangeArrowheads="1"/>
              </p:cNvSpPr>
              <p:nvPr/>
            </p:nvSpPr>
            <p:spPr bwMode="auto">
              <a:xfrm>
                <a:off x="1774" y="248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3’</a:t>
                </a:r>
                <a:endParaRPr lang="zh-TW" altLang="en-US" kern="0" dirty="0" smtClean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38" name="Rectangle 23"/>
              <p:cNvSpPr>
                <a:spLocks noChangeArrowheads="1"/>
              </p:cNvSpPr>
              <p:nvPr/>
            </p:nvSpPr>
            <p:spPr bwMode="auto">
              <a:xfrm>
                <a:off x="2025" y="248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5’</a:t>
                </a:r>
                <a:endParaRPr lang="zh-TW" altLang="en-US" kern="0" dirty="0" smtClean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66" name="Rectangle 23"/>
              <p:cNvSpPr>
                <a:spLocks noChangeArrowheads="1"/>
              </p:cNvSpPr>
              <p:nvPr/>
            </p:nvSpPr>
            <p:spPr bwMode="auto">
              <a:xfrm>
                <a:off x="2256" y="248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6’</a:t>
                </a:r>
                <a:endParaRPr lang="zh-TW" altLang="en-US" kern="0" dirty="0" smtClean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2497" y="248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7’</a:t>
                </a:r>
                <a:endParaRPr lang="zh-TW" altLang="en-US" kern="0" dirty="0" smtClean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cxnSp>
          <p:nvCxnSpPr>
            <p:cNvPr id="17" name="AutoShape 30"/>
            <p:cNvCxnSpPr>
              <a:cxnSpLocks noChangeShapeType="1"/>
              <a:stCxn id="67" idx="2"/>
              <a:endCxn id="61" idx="0"/>
            </p:cNvCxnSpPr>
            <p:nvPr/>
          </p:nvCxnSpPr>
          <p:spPr bwMode="auto">
            <a:xfrm flipH="1">
              <a:off x="654844" y="2155825"/>
              <a:ext cx="2286000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8" name="AutoShape 31"/>
            <p:cNvCxnSpPr>
              <a:cxnSpLocks noChangeShapeType="1"/>
              <a:stCxn id="40" idx="2"/>
              <a:endCxn id="37" idx="0"/>
            </p:cNvCxnSpPr>
            <p:nvPr/>
          </p:nvCxnSpPr>
          <p:spPr bwMode="auto">
            <a:xfrm>
              <a:off x="3701256" y="2155825"/>
              <a:ext cx="377828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0" name="AutoShape 33"/>
            <p:cNvCxnSpPr>
              <a:cxnSpLocks noChangeShapeType="1"/>
              <a:stCxn id="41" idx="2"/>
              <a:endCxn id="51" idx="0"/>
            </p:cNvCxnSpPr>
            <p:nvPr/>
          </p:nvCxnSpPr>
          <p:spPr bwMode="auto">
            <a:xfrm flipH="1">
              <a:off x="1820069" y="2155825"/>
              <a:ext cx="2278062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1" name="AutoShape 34"/>
            <p:cNvCxnSpPr>
              <a:cxnSpLocks noChangeShapeType="1"/>
              <a:stCxn id="42" idx="2"/>
              <a:endCxn id="38" idx="0"/>
            </p:cNvCxnSpPr>
            <p:nvPr/>
          </p:nvCxnSpPr>
          <p:spPr bwMode="auto">
            <a:xfrm flipH="1">
              <a:off x="4477547" y="2155825"/>
              <a:ext cx="17459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5867400" y="1760538"/>
              <a:ext cx="2757486" cy="395287"/>
              <a:chOff x="2746" y="431"/>
              <a:chExt cx="1737" cy="249"/>
            </a:xfrm>
          </p:grpSpPr>
          <p:sp>
            <p:nvSpPr>
              <p:cNvPr id="32" name="Rectangle 36"/>
              <p:cNvSpPr>
                <a:spLocks noChangeArrowheads="1"/>
              </p:cNvSpPr>
              <p:nvPr/>
            </p:nvSpPr>
            <p:spPr bwMode="auto">
              <a:xfrm>
                <a:off x="2986" y="43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2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33" name="Rectangle 37"/>
              <p:cNvSpPr>
                <a:spLocks noChangeArrowheads="1"/>
              </p:cNvSpPr>
              <p:nvPr/>
            </p:nvSpPr>
            <p:spPr bwMode="auto">
              <a:xfrm>
                <a:off x="3235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3’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34" name="Rectangle 38"/>
              <p:cNvSpPr>
                <a:spLocks noChangeArrowheads="1"/>
              </p:cNvSpPr>
              <p:nvPr/>
            </p:nvSpPr>
            <p:spPr bwMode="auto">
              <a:xfrm>
                <a:off x="3485" y="43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4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3735" y="431"/>
                <a:ext cx="261" cy="24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5’’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3985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6’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74" name="Rectangle 36"/>
              <p:cNvSpPr>
                <a:spLocks noChangeArrowheads="1"/>
              </p:cNvSpPr>
              <p:nvPr/>
            </p:nvSpPr>
            <p:spPr bwMode="auto">
              <a:xfrm>
                <a:off x="2746" y="43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1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39" name="Rectangle 40"/>
              <p:cNvSpPr>
                <a:spLocks noChangeArrowheads="1"/>
              </p:cNvSpPr>
              <p:nvPr/>
            </p:nvSpPr>
            <p:spPr bwMode="auto">
              <a:xfrm>
                <a:off x="4234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7’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cxnSp>
          <p:nvCxnSpPr>
            <p:cNvPr id="23" name="AutoShape 41"/>
            <p:cNvCxnSpPr>
              <a:cxnSpLocks noChangeShapeType="1"/>
              <a:stCxn id="32" idx="2"/>
              <a:endCxn id="49" idx="0"/>
            </p:cNvCxnSpPr>
            <p:nvPr/>
          </p:nvCxnSpPr>
          <p:spPr bwMode="auto">
            <a:xfrm flipH="1">
              <a:off x="1035844" y="2155825"/>
              <a:ext cx="5410201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6" name="AutoShape 44"/>
            <p:cNvCxnSpPr>
              <a:cxnSpLocks noChangeShapeType="1"/>
              <a:stCxn id="33" idx="2"/>
              <a:endCxn id="37" idx="0"/>
            </p:cNvCxnSpPr>
            <p:nvPr/>
          </p:nvCxnSpPr>
          <p:spPr bwMode="auto">
            <a:xfrm flipH="1">
              <a:off x="4079084" y="2155825"/>
              <a:ext cx="2762248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7" name="AutoShape 45"/>
            <p:cNvCxnSpPr>
              <a:cxnSpLocks noChangeShapeType="1"/>
              <a:stCxn id="43" idx="2"/>
              <a:endCxn id="66" idx="0"/>
            </p:cNvCxnSpPr>
            <p:nvPr/>
          </p:nvCxnSpPr>
          <p:spPr bwMode="auto">
            <a:xfrm flipH="1">
              <a:off x="4844259" y="2155825"/>
              <a:ext cx="47622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6781801" y="4114800"/>
              <a:ext cx="431799" cy="395287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kern="0" dirty="0" smtClean="0">
                  <a:solidFill>
                    <a:sysClr val="window" lastClr="FFFFFF"/>
                  </a:solidFill>
                  <a:latin typeface="Calibri"/>
                </a:rPr>
                <a:t>5’’</a:t>
              </a:r>
              <a:endParaRPr lang="zh-TW" altLang="en-US" kern="0" dirty="0" smtClea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87" name="AutoShape 41"/>
            <p:cNvCxnSpPr>
              <a:cxnSpLocks noChangeShapeType="1"/>
              <a:stCxn id="74" idx="2"/>
              <a:endCxn id="61" idx="0"/>
            </p:cNvCxnSpPr>
            <p:nvPr/>
          </p:nvCxnSpPr>
          <p:spPr bwMode="auto">
            <a:xfrm flipH="1">
              <a:off x="654844" y="2155825"/>
              <a:ext cx="5410201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91" name="AutoShape 31"/>
            <p:cNvCxnSpPr>
              <a:cxnSpLocks noChangeShapeType="1"/>
              <a:stCxn id="39" idx="2"/>
              <a:endCxn id="49" idx="0"/>
            </p:cNvCxnSpPr>
            <p:nvPr/>
          </p:nvCxnSpPr>
          <p:spPr bwMode="auto">
            <a:xfrm flipH="1">
              <a:off x="1035844" y="2155825"/>
              <a:ext cx="2266950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02" name="AutoShape 44"/>
            <p:cNvCxnSpPr>
              <a:cxnSpLocks noChangeShapeType="1"/>
              <a:stCxn id="34" idx="2"/>
              <a:endCxn id="51" idx="0"/>
            </p:cNvCxnSpPr>
            <p:nvPr/>
          </p:nvCxnSpPr>
          <p:spPr bwMode="auto">
            <a:xfrm flipH="1">
              <a:off x="1820069" y="2155825"/>
              <a:ext cx="5418138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05" name="AutoShape 45"/>
            <p:cNvCxnSpPr>
              <a:cxnSpLocks noChangeShapeType="1"/>
              <a:stCxn id="36" idx="2"/>
              <a:endCxn id="66" idx="0"/>
            </p:cNvCxnSpPr>
            <p:nvPr/>
          </p:nvCxnSpPr>
          <p:spPr bwMode="auto">
            <a:xfrm flipH="1">
              <a:off x="4844259" y="2155825"/>
              <a:ext cx="3187698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09" name="AutoShape 45"/>
            <p:cNvCxnSpPr>
              <a:cxnSpLocks noChangeShapeType="1"/>
              <a:stCxn id="35" idx="2"/>
              <a:endCxn id="86" idx="0"/>
            </p:cNvCxnSpPr>
            <p:nvPr/>
          </p:nvCxnSpPr>
          <p:spPr bwMode="auto">
            <a:xfrm flipH="1">
              <a:off x="6997701" y="2155825"/>
              <a:ext cx="646905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sp>
          <p:nvSpPr>
            <p:cNvPr id="112" name="文字方塊 111"/>
            <p:cNvSpPr txBox="1"/>
            <p:nvPr/>
          </p:nvSpPr>
          <p:spPr>
            <a:xfrm>
              <a:off x="3490914" y="1371600"/>
              <a:ext cx="1146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Version 1</a:t>
              </a:r>
              <a:endParaRPr lang="zh-TW" altLang="en-US" dirty="0"/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6705601" y="1371600"/>
              <a:ext cx="1146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Version 2</a:t>
              </a:r>
              <a:endParaRPr lang="zh-TW" altLang="en-US" dirty="0"/>
            </a:p>
          </p:txBody>
        </p:sp>
      </p:grpSp>
      <p:sp>
        <p:nvSpPr>
          <p:cNvPr id="155" name="文字方塊 154"/>
          <p:cNvSpPr txBox="1"/>
          <p:nvPr/>
        </p:nvSpPr>
        <p:spPr>
          <a:xfrm>
            <a:off x="838201" y="1764268"/>
            <a:ext cx="145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Metadata</a:t>
            </a:r>
            <a:endParaRPr lang="zh-TW" altLang="en-US" sz="2000" dirty="0"/>
          </a:p>
        </p:txBody>
      </p:sp>
      <p:sp>
        <p:nvSpPr>
          <p:cNvPr id="156" name="文字方塊 155"/>
          <p:cNvSpPr txBox="1"/>
          <p:nvPr/>
        </p:nvSpPr>
        <p:spPr>
          <a:xfrm>
            <a:off x="7543800" y="411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Data chunks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Tunable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90600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l-GR" altLang="zh-TW" dirty="0" smtClean="0"/>
              <a:t>α</a:t>
            </a:r>
            <a:r>
              <a:rPr lang="en-US" altLang="zh-TW" dirty="0" smtClean="0"/>
              <a:t> = 0.5, chunk size = 2</a:t>
            </a:r>
          </a:p>
          <a:p>
            <a:pPr lvl="1"/>
            <a:r>
              <a:rPr lang="en-US" altLang="zh-TW" dirty="0" smtClean="0"/>
              <a:t>Trade storage for the restore performance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52" name="群組 51"/>
          <p:cNvGrpSpPr/>
          <p:nvPr/>
        </p:nvGrpSpPr>
        <p:grpSpPr>
          <a:xfrm>
            <a:off x="4114800" y="2155825"/>
            <a:ext cx="2726531" cy="3025775"/>
            <a:chOff x="4114800" y="2155825"/>
            <a:chExt cx="2726531" cy="3025775"/>
          </a:xfrm>
        </p:grpSpPr>
        <p:sp>
          <p:nvSpPr>
            <p:cNvPr id="5" name="弧形箭號 (上彎) 4"/>
            <p:cNvSpPr/>
            <p:nvPr/>
          </p:nvSpPr>
          <p:spPr bwMode="auto">
            <a:xfrm>
              <a:off x="4114800" y="4586287"/>
              <a:ext cx="2667000" cy="595313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6400800" y="4114800"/>
              <a:ext cx="395288" cy="395287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kern="0" dirty="0" smtClean="0">
                  <a:solidFill>
                    <a:schemeClr val="bg1"/>
                  </a:solidFill>
                  <a:latin typeface="Calibri"/>
                </a:rPr>
                <a:t>3’</a:t>
              </a:r>
              <a:endParaRPr lang="zh-TW" altLang="en-US" kern="0" dirty="0" smtClean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49" name="AutoShape 44"/>
            <p:cNvCxnSpPr>
              <a:cxnSpLocks noChangeShapeType="1"/>
              <a:stCxn id="121" idx="2"/>
              <a:endCxn id="6" idx="0"/>
            </p:cNvCxnSpPr>
            <p:nvPr/>
          </p:nvCxnSpPr>
          <p:spPr bwMode="auto">
            <a:xfrm flipH="1">
              <a:off x="6598444" y="2155825"/>
              <a:ext cx="242887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rgbClr val="FF0000"/>
              </a:solidFill>
              <a:prstDash val="solid"/>
              <a:tailEnd type="triangle" w="sm" len="med"/>
            </a:ln>
            <a:effectLst/>
          </p:spPr>
        </p:cxnSp>
      </p:grpSp>
      <p:grpSp>
        <p:nvGrpSpPr>
          <p:cNvPr id="100" name="群組 99"/>
          <p:cNvGrpSpPr/>
          <p:nvPr/>
        </p:nvGrpSpPr>
        <p:grpSpPr>
          <a:xfrm>
            <a:off x="457200" y="1371600"/>
            <a:ext cx="8167686" cy="3138487"/>
            <a:chOff x="457200" y="1371600"/>
            <a:chExt cx="8167686" cy="3138487"/>
          </a:xfrm>
        </p:grpSpPr>
        <p:grpSp>
          <p:nvGrpSpPr>
            <p:cNvPr id="101" name="Group 3"/>
            <p:cNvGrpSpPr>
              <a:grpSpLocks/>
            </p:cNvGrpSpPr>
            <p:nvPr/>
          </p:nvGrpSpPr>
          <p:grpSpPr bwMode="auto">
            <a:xfrm>
              <a:off x="457200" y="4114800"/>
              <a:ext cx="2757488" cy="395287"/>
              <a:chOff x="-201" y="2481"/>
              <a:chExt cx="1737" cy="249"/>
            </a:xfrm>
          </p:grpSpPr>
          <p:sp>
            <p:nvSpPr>
              <p:cNvPr id="138" name="Rectangle 4"/>
              <p:cNvSpPr>
                <a:spLocks noChangeArrowheads="1"/>
              </p:cNvSpPr>
              <p:nvPr/>
            </p:nvSpPr>
            <p:spPr bwMode="auto">
              <a:xfrm>
                <a:off x="39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2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39" name="Rectangle 5"/>
              <p:cNvSpPr>
                <a:spLocks noChangeArrowheads="1"/>
              </p:cNvSpPr>
              <p:nvPr/>
            </p:nvSpPr>
            <p:spPr bwMode="auto">
              <a:xfrm>
                <a:off x="283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3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40" name="Rectangle 6"/>
              <p:cNvSpPr>
                <a:spLocks noChangeArrowheads="1"/>
              </p:cNvSpPr>
              <p:nvPr/>
            </p:nvSpPr>
            <p:spPr bwMode="auto">
              <a:xfrm>
                <a:off x="533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4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41" name="Rectangle 7"/>
              <p:cNvSpPr>
                <a:spLocks noChangeArrowheads="1"/>
              </p:cNvSpPr>
              <p:nvPr/>
            </p:nvSpPr>
            <p:spPr bwMode="auto">
              <a:xfrm>
                <a:off x="783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5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42" name="Rectangle 8"/>
              <p:cNvSpPr>
                <a:spLocks noChangeArrowheads="1"/>
              </p:cNvSpPr>
              <p:nvPr/>
            </p:nvSpPr>
            <p:spPr bwMode="auto">
              <a:xfrm>
                <a:off x="1033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6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43" name="Rectangle 4"/>
              <p:cNvSpPr>
                <a:spLocks noChangeArrowheads="1"/>
              </p:cNvSpPr>
              <p:nvPr/>
            </p:nvSpPr>
            <p:spPr bwMode="auto">
              <a:xfrm>
                <a:off x="-201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1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44" name="Rectangle 8"/>
              <p:cNvSpPr>
                <a:spLocks noChangeArrowheads="1"/>
              </p:cNvSpPr>
              <p:nvPr/>
            </p:nvSpPr>
            <p:spPr bwMode="auto">
              <a:xfrm>
                <a:off x="1287" y="248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7</a:t>
                </a:r>
                <a:endParaRPr lang="zh-TW" altLang="en-US" kern="0" dirty="0">
                  <a:latin typeface="Calibri"/>
                </a:endParaRPr>
              </a:p>
            </p:txBody>
          </p:sp>
        </p:grpSp>
        <p:grpSp>
          <p:nvGrpSpPr>
            <p:cNvPr id="102" name="Group 15"/>
            <p:cNvGrpSpPr>
              <a:grpSpLocks/>
            </p:cNvGrpSpPr>
            <p:nvPr/>
          </p:nvGrpSpPr>
          <p:grpSpPr bwMode="auto">
            <a:xfrm>
              <a:off x="2743200" y="1760538"/>
              <a:ext cx="2757486" cy="395287"/>
              <a:chOff x="1057" y="431"/>
              <a:chExt cx="1737" cy="249"/>
            </a:xfrm>
          </p:grpSpPr>
          <p:sp>
            <p:nvSpPr>
              <p:cNvPr id="131" name="Rectangle 16"/>
              <p:cNvSpPr>
                <a:spLocks noChangeArrowheads="1"/>
              </p:cNvSpPr>
              <p:nvPr/>
            </p:nvSpPr>
            <p:spPr bwMode="auto">
              <a:xfrm>
                <a:off x="1285" y="43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2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32" name="Rectangle 17"/>
              <p:cNvSpPr>
                <a:spLocks noChangeArrowheads="1"/>
              </p:cNvSpPr>
              <p:nvPr/>
            </p:nvSpPr>
            <p:spPr bwMode="auto">
              <a:xfrm>
                <a:off x="1536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3’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133" name="Rectangle 18"/>
              <p:cNvSpPr>
                <a:spLocks noChangeArrowheads="1"/>
              </p:cNvSpPr>
              <p:nvPr/>
            </p:nvSpPr>
            <p:spPr bwMode="auto">
              <a:xfrm>
                <a:off x="1786" y="43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4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2036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5’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135" name="Rectangle 20"/>
              <p:cNvSpPr>
                <a:spLocks noChangeArrowheads="1"/>
              </p:cNvSpPr>
              <p:nvPr/>
            </p:nvSpPr>
            <p:spPr bwMode="auto">
              <a:xfrm>
                <a:off x="2286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6’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136" name="Rectangle 16"/>
              <p:cNvSpPr>
                <a:spLocks noChangeArrowheads="1"/>
              </p:cNvSpPr>
              <p:nvPr/>
            </p:nvSpPr>
            <p:spPr bwMode="auto">
              <a:xfrm>
                <a:off x="1057" y="43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1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37" name="Rectangle 20"/>
              <p:cNvSpPr>
                <a:spLocks noChangeArrowheads="1"/>
              </p:cNvSpPr>
              <p:nvPr/>
            </p:nvSpPr>
            <p:spPr bwMode="auto">
              <a:xfrm>
                <a:off x="2545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7’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grpSp>
          <p:nvGrpSpPr>
            <p:cNvPr id="103" name="Group 21"/>
            <p:cNvGrpSpPr>
              <a:grpSpLocks/>
            </p:cNvGrpSpPr>
            <p:nvPr/>
          </p:nvGrpSpPr>
          <p:grpSpPr bwMode="auto">
            <a:xfrm>
              <a:off x="3881441" y="4114800"/>
              <a:ext cx="1543051" cy="395287"/>
              <a:chOff x="1774" y="2481"/>
              <a:chExt cx="972" cy="249"/>
            </a:xfrm>
          </p:grpSpPr>
          <p:sp>
            <p:nvSpPr>
              <p:cNvPr id="127" name="Rectangle 22"/>
              <p:cNvSpPr>
                <a:spLocks noChangeArrowheads="1"/>
              </p:cNvSpPr>
              <p:nvPr/>
            </p:nvSpPr>
            <p:spPr bwMode="auto">
              <a:xfrm>
                <a:off x="1774" y="248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3’</a:t>
                </a:r>
                <a:endParaRPr lang="zh-TW" altLang="en-US" kern="0" dirty="0" smtClean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128" name="Rectangle 23"/>
              <p:cNvSpPr>
                <a:spLocks noChangeArrowheads="1"/>
              </p:cNvSpPr>
              <p:nvPr/>
            </p:nvSpPr>
            <p:spPr bwMode="auto">
              <a:xfrm>
                <a:off x="2025" y="248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5’</a:t>
                </a:r>
                <a:endParaRPr lang="zh-TW" altLang="en-US" kern="0" dirty="0" smtClean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129" name="Rectangle 23"/>
              <p:cNvSpPr>
                <a:spLocks noChangeArrowheads="1"/>
              </p:cNvSpPr>
              <p:nvPr/>
            </p:nvSpPr>
            <p:spPr bwMode="auto">
              <a:xfrm>
                <a:off x="2256" y="248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6’</a:t>
                </a:r>
                <a:endParaRPr lang="zh-TW" altLang="en-US" kern="0" dirty="0" smtClean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130" name="Rectangle 23"/>
              <p:cNvSpPr>
                <a:spLocks noChangeArrowheads="1"/>
              </p:cNvSpPr>
              <p:nvPr/>
            </p:nvSpPr>
            <p:spPr bwMode="auto">
              <a:xfrm>
                <a:off x="2497" y="248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7’</a:t>
                </a:r>
                <a:endParaRPr lang="zh-TW" altLang="en-US" kern="0" dirty="0" smtClean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cxnSp>
          <p:nvCxnSpPr>
            <p:cNvPr id="104" name="AutoShape 30"/>
            <p:cNvCxnSpPr>
              <a:cxnSpLocks noChangeShapeType="1"/>
              <a:stCxn id="136" idx="2"/>
              <a:endCxn id="143" idx="0"/>
            </p:cNvCxnSpPr>
            <p:nvPr/>
          </p:nvCxnSpPr>
          <p:spPr bwMode="auto">
            <a:xfrm flipH="1">
              <a:off x="654844" y="2155825"/>
              <a:ext cx="2286000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05" name="AutoShape 31"/>
            <p:cNvCxnSpPr>
              <a:cxnSpLocks noChangeShapeType="1"/>
              <a:stCxn id="132" idx="2"/>
              <a:endCxn id="127" idx="0"/>
            </p:cNvCxnSpPr>
            <p:nvPr/>
          </p:nvCxnSpPr>
          <p:spPr bwMode="auto">
            <a:xfrm>
              <a:off x="3701256" y="2155825"/>
              <a:ext cx="377828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06" name="AutoShape 33"/>
            <p:cNvCxnSpPr>
              <a:cxnSpLocks noChangeShapeType="1"/>
              <a:stCxn id="133" idx="2"/>
              <a:endCxn id="140" idx="0"/>
            </p:cNvCxnSpPr>
            <p:nvPr/>
          </p:nvCxnSpPr>
          <p:spPr bwMode="auto">
            <a:xfrm flipH="1">
              <a:off x="1820069" y="2155825"/>
              <a:ext cx="2278062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07" name="AutoShape 34"/>
            <p:cNvCxnSpPr>
              <a:cxnSpLocks noChangeShapeType="1"/>
              <a:stCxn id="134" idx="2"/>
              <a:endCxn id="128" idx="0"/>
            </p:cNvCxnSpPr>
            <p:nvPr/>
          </p:nvCxnSpPr>
          <p:spPr bwMode="auto">
            <a:xfrm flipH="1">
              <a:off x="4477547" y="2155825"/>
              <a:ext cx="17459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grpSp>
          <p:nvGrpSpPr>
            <p:cNvPr id="108" name="Group 35"/>
            <p:cNvGrpSpPr>
              <a:grpSpLocks/>
            </p:cNvGrpSpPr>
            <p:nvPr/>
          </p:nvGrpSpPr>
          <p:grpSpPr bwMode="auto">
            <a:xfrm>
              <a:off x="5867400" y="1760538"/>
              <a:ext cx="2757486" cy="395287"/>
              <a:chOff x="2746" y="431"/>
              <a:chExt cx="1737" cy="249"/>
            </a:xfrm>
          </p:grpSpPr>
          <p:sp>
            <p:nvSpPr>
              <p:cNvPr id="120" name="Rectangle 36"/>
              <p:cNvSpPr>
                <a:spLocks noChangeArrowheads="1"/>
              </p:cNvSpPr>
              <p:nvPr/>
            </p:nvSpPr>
            <p:spPr bwMode="auto">
              <a:xfrm>
                <a:off x="2986" y="43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2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21" name="Rectangle 37"/>
              <p:cNvSpPr>
                <a:spLocks noChangeArrowheads="1"/>
              </p:cNvSpPr>
              <p:nvPr/>
            </p:nvSpPr>
            <p:spPr bwMode="auto">
              <a:xfrm>
                <a:off x="3235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3’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122" name="Rectangle 38"/>
              <p:cNvSpPr>
                <a:spLocks noChangeArrowheads="1"/>
              </p:cNvSpPr>
              <p:nvPr/>
            </p:nvSpPr>
            <p:spPr bwMode="auto">
              <a:xfrm>
                <a:off x="3485" y="43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4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23" name="Rectangle 39"/>
              <p:cNvSpPr>
                <a:spLocks noChangeArrowheads="1"/>
              </p:cNvSpPr>
              <p:nvPr/>
            </p:nvSpPr>
            <p:spPr bwMode="auto">
              <a:xfrm>
                <a:off x="3735" y="431"/>
                <a:ext cx="249" cy="24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5’’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124" name="Rectangle 40"/>
              <p:cNvSpPr>
                <a:spLocks noChangeArrowheads="1"/>
              </p:cNvSpPr>
              <p:nvPr/>
            </p:nvSpPr>
            <p:spPr bwMode="auto">
              <a:xfrm>
                <a:off x="3985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6’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125" name="Rectangle 36"/>
              <p:cNvSpPr>
                <a:spLocks noChangeArrowheads="1"/>
              </p:cNvSpPr>
              <p:nvPr/>
            </p:nvSpPr>
            <p:spPr bwMode="auto">
              <a:xfrm>
                <a:off x="2746" y="431"/>
                <a:ext cx="249" cy="249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latin typeface="Calibri"/>
                  </a:rPr>
                  <a:t>1</a:t>
                </a:r>
                <a:endParaRPr lang="zh-TW" altLang="en-US" kern="0" dirty="0">
                  <a:latin typeface="Calibri"/>
                </a:endParaRPr>
              </a:p>
            </p:txBody>
          </p:sp>
          <p:sp>
            <p:nvSpPr>
              <p:cNvPr id="126" name="Rectangle 40"/>
              <p:cNvSpPr>
                <a:spLocks noChangeArrowheads="1"/>
              </p:cNvSpPr>
              <p:nvPr/>
            </p:nvSpPr>
            <p:spPr bwMode="auto">
              <a:xfrm>
                <a:off x="4234" y="431"/>
                <a:ext cx="249" cy="249"/>
              </a:xfrm>
              <a:prstGeom prst="rect">
                <a:avLst/>
              </a:prstGeom>
              <a:solidFill>
                <a:srgbClr val="C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kern="0" dirty="0" smtClean="0">
                    <a:solidFill>
                      <a:schemeClr val="bg1"/>
                    </a:solidFill>
                    <a:latin typeface="Calibri"/>
                  </a:rPr>
                  <a:t>7’</a:t>
                </a:r>
                <a:endParaRPr lang="zh-TW" altLang="en-US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cxnSp>
          <p:nvCxnSpPr>
            <p:cNvPr id="109" name="AutoShape 41"/>
            <p:cNvCxnSpPr>
              <a:cxnSpLocks noChangeShapeType="1"/>
              <a:stCxn id="120" idx="2"/>
              <a:endCxn id="138" idx="0"/>
            </p:cNvCxnSpPr>
            <p:nvPr/>
          </p:nvCxnSpPr>
          <p:spPr bwMode="auto">
            <a:xfrm flipH="1">
              <a:off x="1035844" y="2155825"/>
              <a:ext cx="5410201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11" name="AutoShape 45"/>
            <p:cNvCxnSpPr>
              <a:cxnSpLocks noChangeShapeType="1"/>
              <a:stCxn id="135" idx="2"/>
              <a:endCxn id="129" idx="0"/>
            </p:cNvCxnSpPr>
            <p:nvPr/>
          </p:nvCxnSpPr>
          <p:spPr bwMode="auto">
            <a:xfrm flipH="1">
              <a:off x="4844259" y="2155825"/>
              <a:ext cx="47622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6781801" y="4114800"/>
              <a:ext cx="431799" cy="395287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kern="0" dirty="0" smtClean="0">
                  <a:solidFill>
                    <a:sysClr val="window" lastClr="FFFFFF"/>
                  </a:solidFill>
                  <a:latin typeface="Calibri"/>
                </a:rPr>
                <a:t>5’’</a:t>
              </a:r>
              <a:endParaRPr lang="zh-TW" altLang="en-US" kern="0" dirty="0" smtClea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13" name="AutoShape 41"/>
            <p:cNvCxnSpPr>
              <a:cxnSpLocks noChangeShapeType="1"/>
              <a:stCxn id="125" idx="2"/>
              <a:endCxn id="143" idx="0"/>
            </p:cNvCxnSpPr>
            <p:nvPr/>
          </p:nvCxnSpPr>
          <p:spPr bwMode="auto">
            <a:xfrm flipH="1">
              <a:off x="654844" y="2155825"/>
              <a:ext cx="5410201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14" name="AutoShape 31"/>
            <p:cNvCxnSpPr>
              <a:cxnSpLocks noChangeShapeType="1"/>
              <a:stCxn id="131" idx="2"/>
              <a:endCxn id="138" idx="0"/>
            </p:cNvCxnSpPr>
            <p:nvPr/>
          </p:nvCxnSpPr>
          <p:spPr bwMode="auto">
            <a:xfrm flipH="1">
              <a:off x="1035844" y="2155825"/>
              <a:ext cx="2266950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15" name="AutoShape 44"/>
            <p:cNvCxnSpPr>
              <a:cxnSpLocks noChangeShapeType="1"/>
              <a:stCxn id="122" idx="2"/>
              <a:endCxn id="140" idx="0"/>
            </p:cNvCxnSpPr>
            <p:nvPr/>
          </p:nvCxnSpPr>
          <p:spPr bwMode="auto">
            <a:xfrm flipH="1">
              <a:off x="1820069" y="2155825"/>
              <a:ext cx="5418138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16" name="AutoShape 45"/>
            <p:cNvCxnSpPr>
              <a:cxnSpLocks noChangeShapeType="1"/>
              <a:stCxn id="124" idx="2"/>
              <a:endCxn id="129" idx="0"/>
            </p:cNvCxnSpPr>
            <p:nvPr/>
          </p:nvCxnSpPr>
          <p:spPr bwMode="auto">
            <a:xfrm flipH="1">
              <a:off x="4844259" y="2155825"/>
              <a:ext cx="3187698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17" name="AutoShape 45"/>
            <p:cNvCxnSpPr>
              <a:cxnSpLocks noChangeShapeType="1"/>
              <a:stCxn id="123" idx="2"/>
              <a:endCxn id="112" idx="0"/>
            </p:cNvCxnSpPr>
            <p:nvPr/>
          </p:nvCxnSpPr>
          <p:spPr bwMode="auto">
            <a:xfrm flipH="1">
              <a:off x="6997701" y="2155825"/>
              <a:ext cx="637380" cy="1958975"/>
            </a:xfrm>
            <a:prstGeom prst="straightConnector1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sp>
          <p:nvSpPr>
            <p:cNvPr id="118" name="文字方塊 117"/>
            <p:cNvSpPr txBox="1"/>
            <p:nvPr/>
          </p:nvSpPr>
          <p:spPr>
            <a:xfrm>
              <a:off x="3490914" y="1371600"/>
              <a:ext cx="1146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Version 1</a:t>
              </a:r>
              <a:endParaRPr lang="zh-TW" altLang="en-US" dirty="0"/>
            </a:p>
          </p:txBody>
        </p:sp>
        <p:sp>
          <p:nvSpPr>
            <p:cNvPr id="119" name="文字方塊 118"/>
            <p:cNvSpPr txBox="1"/>
            <p:nvPr/>
          </p:nvSpPr>
          <p:spPr>
            <a:xfrm>
              <a:off x="6705601" y="1371600"/>
              <a:ext cx="1146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Version 2</a:t>
              </a:r>
              <a:endParaRPr lang="zh-TW" altLang="en-US" dirty="0"/>
            </a:p>
          </p:txBody>
        </p:sp>
      </p:grpSp>
      <p:sp>
        <p:nvSpPr>
          <p:cNvPr id="239" name="文字方塊 238"/>
          <p:cNvSpPr txBox="1"/>
          <p:nvPr/>
        </p:nvSpPr>
        <p:spPr>
          <a:xfrm>
            <a:off x="838200" y="176426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Metadata</a:t>
            </a:r>
            <a:endParaRPr lang="zh-TW" altLang="en-US" dirty="0"/>
          </a:p>
        </p:txBody>
      </p:sp>
      <p:sp>
        <p:nvSpPr>
          <p:cNvPr id="240" name="文字方塊 239"/>
          <p:cNvSpPr txBox="1"/>
          <p:nvPr/>
        </p:nvSpPr>
        <p:spPr>
          <a:xfrm>
            <a:off x="7543800" y="411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Data chunks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01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CloudVS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04800" y="3581400"/>
            <a:ext cx="8534400" cy="3048000"/>
          </a:xfrm>
        </p:spPr>
        <p:txBody>
          <a:bodyPr/>
          <a:lstStyle/>
          <a:p>
            <a:r>
              <a:rPr lang="en-US" altLang="zh-TW" dirty="0" smtClean="0"/>
              <a:t>Taking snapshot by LVM</a:t>
            </a:r>
          </a:p>
          <a:p>
            <a:r>
              <a:rPr lang="en-US" altLang="zh-TW" dirty="0" smtClean="0"/>
              <a:t>Redundancy elimination: </a:t>
            </a:r>
            <a:r>
              <a:rPr lang="en-US" altLang="zh-TW" dirty="0" smtClean="0"/>
              <a:t>fixed-size chunking</a:t>
            </a:r>
          </a:p>
          <a:p>
            <a:r>
              <a:rPr lang="en-US" altLang="zh-TW" dirty="0" smtClean="0"/>
              <a:t>Several I/O Optimizations</a:t>
            </a:r>
          </a:p>
          <a:p>
            <a:pPr lvl="1"/>
            <a:r>
              <a:rPr lang="en-US" altLang="zh-TW" dirty="0" smtClean="0"/>
              <a:t>pre-declaring access patterns, rate limiting of disk reads</a:t>
            </a:r>
          </a:p>
          <a:p>
            <a:r>
              <a:rPr lang="en-US" altLang="zh-TW" dirty="0" smtClean="0"/>
              <a:t>Details in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8" name="群組 7"/>
          <p:cNvGrpSpPr/>
          <p:nvPr/>
        </p:nvGrpSpPr>
        <p:grpSpPr>
          <a:xfrm>
            <a:off x="609600" y="990600"/>
            <a:ext cx="7683675" cy="2208037"/>
            <a:chOff x="0" y="1371600"/>
            <a:chExt cx="8750475" cy="2514600"/>
          </a:xfrm>
        </p:grpSpPr>
        <p:pic>
          <p:nvPicPr>
            <p:cNvPr id="9" name="Picture 3" descr="Z:\cloud\images\dell_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7190">
              <a:off x="6347000" y="2187990"/>
              <a:ext cx="2403475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:\Temp\Cache\Temporary Internet Files\Content.IE5\E5RHZ5ZS\MC900435242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981200"/>
              <a:ext cx="8858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2590800" y="2438400"/>
              <a:ext cx="3429000" cy="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2667000" y="2819400"/>
              <a:ext cx="3429000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 type="arrow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文字方塊 12"/>
            <p:cNvSpPr txBox="1"/>
            <p:nvPr/>
          </p:nvSpPr>
          <p:spPr>
            <a:xfrm>
              <a:off x="3352800" y="1981200"/>
              <a:ext cx="2273609" cy="420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Differential deltas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352800" y="2895600"/>
              <a:ext cx="2447169" cy="420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Incremental deltas</a:t>
              </a:r>
              <a:endParaRPr lang="zh-TW" altLang="en-US" dirty="0"/>
            </a:p>
          </p:txBody>
        </p:sp>
        <p:sp>
          <p:nvSpPr>
            <p:cNvPr id="15" name="Rounded Rectangle 10"/>
            <p:cNvSpPr/>
            <p:nvPr/>
          </p:nvSpPr>
          <p:spPr>
            <a:xfrm>
              <a:off x="6400800" y="3352801"/>
              <a:ext cx="2262895" cy="457200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" lastClr="FFFFFF"/>
                  </a:solidFill>
                  <a:latin typeface="Calibri"/>
                </a:rPr>
                <a:t>VM Image Storage</a:t>
              </a:r>
            </a:p>
          </p:txBody>
        </p:sp>
        <p:sp>
          <p:nvSpPr>
            <p:cNvPr id="16" name="Rounded Rectangle 11"/>
            <p:cNvSpPr/>
            <p:nvPr/>
          </p:nvSpPr>
          <p:spPr>
            <a:xfrm>
              <a:off x="228600" y="3429000"/>
              <a:ext cx="2667000" cy="457200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ysClr val="window" lastClr="FFFFFF"/>
                  </a:solidFill>
                  <a:latin typeface="Calibri"/>
                </a:rPr>
                <a:t>Compute Nodes</a:t>
              </a:r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pic>
          <p:nvPicPr>
            <p:cNvPr id="17" name="Picture 2" descr="C:\Temp\Cache\Temporary Internet Files\Content.IE5\E5RHZ5ZS\MC900435242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981200"/>
              <a:ext cx="8858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群組 23"/>
            <p:cNvGrpSpPr/>
            <p:nvPr/>
          </p:nvGrpSpPr>
          <p:grpSpPr>
            <a:xfrm>
              <a:off x="533400" y="2029877"/>
              <a:ext cx="457200" cy="713323"/>
              <a:chOff x="1069848" y="1829492"/>
              <a:chExt cx="457200" cy="713323"/>
            </a:xfrm>
          </p:grpSpPr>
          <p:sp>
            <p:nvSpPr>
              <p:cNvPr id="20" name="Rounded Rectangle 46"/>
              <p:cNvSpPr/>
              <p:nvPr/>
            </p:nvSpPr>
            <p:spPr>
              <a:xfrm>
                <a:off x="1069848" y="1829492"/>
                <a:ext cx="457200" cy="713323"/>
              </a:xfrm>
              <a:prstGeom prst="round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+mn-lt"/>
                </a:endParaRPr>
              </a:p>
            </p:txBody>
          </p:sp>
          <p:cxnSp>
            <p:nvCxnSpPr>
              <p:cNvPr id="21" name="Straight Connector 47"/>
              <p:cNvCxnSpPr/>
              <p:nvPr/>
            </p:nvCxnSpPr>
            <p:spPr>
              <a:xfrm>
                <a:off x="1143000" y="1975764"/>
                <a:ext cx="279806" cy="0"/>
              </a:xfrm>
              <a:prstGeom prst="lin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2" name="Straight Connector 48"/>
              <p:cNvCxnSpPr/>
              <p:nvPr/>
            </p:nvCxnSpPr>
            <p:spPr>
              <a:xfrm>
                <a:off x="1174090" y="2092782"/>
                <a:ext cx="279806" cy="0"/>
              </a:xfrm>
              <a:prstGeom prst="lin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" name="Straight Connector 49"/>
              <p:cNvCxnSpPr/>
              <p:nvPr/>
            </p:nvCxnSpPr>
            <p:spPr>
              <a:xfrm>
                <a:off x="1143000" y="2209800"/>
                <a:ext cx="279806" cy="0"/>
              </a:xfrm>
              <a:prstGeom prst="lin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4" name="Straight Connector 50"/>
              <p:cNvCxnSpPr/>
              <p:nvPr/>
            </p:nvCxnSpPr>
            <p:spPr>
              <a:xfrm>
                <a:off x="1158545" y="2403508"/>
                <a:ext cx="279806" cy="0"/>
              </a:xfrm>
              <a:prstGeom prst="lin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9" name="文字方塊 18"/>
            <p:cNvSpPr txBox="1"/>
            <p:nvPr/>
          </p:nvSpPr>
          <p:spPr>
            <a:xfrm>
              <a:off x="0" y="1371600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Base VM</a:t>
              </a:r>
            </a:p>
            <a:p>
              <a:r>
                <a:rPr lang="en-US" altLang="zh-TW" dirty="0" smtClean="0"/>
                <a:t>images</a:t>
              </a:r>
              <a:endParaRPr lang="zh-TW" altLang="en-US" dirty="0"/>
            </a:p>
          </p:txBody>
        </p:sp>
      </p:grpSp>
      <p:sp>
        <p:nvSpPr>
          <p:cNvPr id="28" name="圓柱 27"/>
          <p:cNvSpPr/>
          <p:nvPr/>
        </p:nvSpPr>
        <p:spPr bwMode="auto">
          <a:xfrm>
            <a:off x="7772400" y="1676400"/>
            <a:ext cx="533400" cy="5334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239000" y="11062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Tunable Delta Storage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01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Using Cloud Computing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Cloud computing is real…</a:t>
            </a:r>
          </a:p>
          <a:p>
            <a:pPr eaLnBrk="1" hangingPunct="1"/>
            <a:r>
              <a:rPr lang="en-US" dirty="0" smtClean="0"/>
              <a:t>But many companies still hesitate to use public clouds</a:t>
            </a:r>
          </a:p>
          <a:p>
            <a:pPr lvl="1" eaLnBrk="1" hangingPunct="1"/>
            <a:r>
              <a:rPr lang="en-US" dirty="0" smtClean="0"/>
              <a:t>e.g., security concerns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Open-source cloud platforms</a:t>
            </a:r>
          </a:p>
          <a:p>
            <a:pPr lvl="1" eaLnBrk="1" hangingPunct="1"/>
            <a:r>
              <a:rPr lang="en-US" dirty="0" smtClean="0">
                <a:solidFill>
                  <a:srgbClr val="3333CC"/>
                </a:solidFill>
              </a:rPr>
              <a:t>Self-manageable</a:t>
            </a:r>
            <a:r>
              <a:rPr lang="en-US" dirty="0" smtClean="0"/>
              <a:t> with cloud-centric features</a:t>
            </a:r>
          </a:p>
          <a:p>
            <a:pPr lvl="1" eaLnBrk="1" hangingPunct="1"/>
            <a:r>
              <a:rPr lang="en-US" dirty="0" smtClean="0">
                <a:solidFill>
                  <a:srgbClr val="3333CC"/>
                </a:solidFill>
              </a:rPr>
              <a:t>Extensible</a:t>
            </a:r>
            <a:r>
              <a:rPr lang="en-US" dirty="0" smtClean="0"/>
              <a:t> with new functionalities</a:t>
            </a:r>
          </a:p>
          <a:p>
            <a:pPr lvl="1" eaLnBrk="1" hangingPunct="1"/>
            <a:r>
              <a:rPr lang="en-US" dirty="0" smtClean="0">
                <a:solidFill>
                  <a:srgbClr val="3333CC"/>
                </a:solidFill>
              </a:rPr>
              <a:t>Deployable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low-cost</a:t>
            </a:r>
            <a:r>
              <a:rPr lang="en-US" dirty="0" smtClean="0"/>
              <a:t> commodity hardware</a:t>
            </a:r>
          </a:p>
          <a:p>
            <a:pPr lvl="1" eaLnBrk="1" hangingPunct="1"/>
            <a:r>
              <a:rPr lang="en-US" dirty="0" smtClean="0"/>
              <a:t>Examples:</a:t>
            </a:r>
          </a:p>
          <a:p>
            <a:pPr lvl="2" eaLnBrk="1" hangingPunct="1"/>
            <a:r>
              <a:rPr lang="en-US" dirty="0" smtClean="0"/>
              <a:t>Eucalyptus, </a:t>
            </a:r>
            <a:r>
              <a:rPr lang="en-US" dirty="0" err="1" smtClean="0"/>
              <a:t>OpenStack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0ED968-04AE-4AD0-A064-6B15C985D01F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93557" y="5945075"/>
            <a:ext cx="2136095" cy="747712"/>
            <a:chOff x="4693557" y="5945075"/>
            <a:chExt cx="2136095" cy="747712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114" y="5975237"/>
              <a:ext cx="1252538" cy="71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557" y="5945075"/>
              <a:ext cx="939800" cy="747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4800600" cy="4525963"/>
          </a:xfrm>
        </p:spPr>
        <p:txBody>
          <a:bodyPr/>
          <a:lstStyle/>
          <a:p>
            <a:r>
              <a:rPr lang="en-US" sz="2400" dirty="0" smtClean="0"/>
              <a:t>Eucalyptus deployment</a:t>
            </a:r>
          </a:p>
          <a:p>
            <a:pPr lvl="1"/>
            <a:r>
              <a:rPr lang="en-US" sz="2000" dirty="0" smtClean="0"/>
              <a:t>4 compute node</a:t>
            </a:r>
          </a:p>
          <a:p>
            <a:pPr lvl="1"/>
            <a:r>
              <a:rPr lang="en-US" sz="2000" dirty="0" smtClean="0"/>
              <a:t>1 storage node</a:t>
            </a:r>
          </a:p>
          <a:p>
            <a:pPr lvl="1"/>
            <a:r>
              <a:rPr lang="en-US" sz="2000" dirty="0" smtClean="0"/>
              <a:t>Gigabit switch connection</a:t>
            </a:r>
          </a:p>
          <a:p>
            <a:r>
              <a:rPr lang="en-US" sz="2400" dirty="0" smtClean="0"/>
              <a:t>Datasets</a:t>
            </a:r>
          </a:p>
          <a:p>
            <a:pPr lvl="1"/>
            <a:r>
              <a:rPr lang="en-US" sz="2000" dirty="0" smtClean="0"/>
              <a:t>90 daily-snapshot VM images of Fedora 14</a:t>
            </a:r>
          </a:p>
          <a:p>
            <a:pPr lvl="1"/>
            <a:r>
              <a:rPr lang="en-US" sz="2000" dirty="0" smtClean="0"/>
              <a:t>Each VM image is of size 5GB</a:t>
            </a:r>
          </a:p>
          <a:p>
            <a:r>
              <a:rPr lang="en-US" sz="2400" dirty="0" smtClean="0"/>
              <a:t>VM operations via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euca2tools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Launch VM instances</a:t>
            </a:r>
          </a:p>
          <a:p>
            <a:pPr lvl="1"/>
            <a:r>
              <a:rPr lang="en-US" altLang="zh-TW" sz="2000" dirty="0" smtClean="0"/>
              <a:t>Terminate VM instances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1601787"/>
            <a:ext cx="3657600" cy="205740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4421187"/>
            <a:ext cx="3948112" cy="1600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7" name="Picture 3" descr="Z:\cloud\images\dell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190">
            <a:off x="5727700" y="2493962"/>
            <a:ext cx="24034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Temp\Cache\Temporary Internet Files\Content.IE5\E5RHZ5ZS\MC90043524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648200"/>
            <a:ext cx="88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477000" y="1830387"/>
            <a:ext cx="2133600" cy="457200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" lastClr="FFFFFF"/>
                </a:solidFill>
                <a:latin typeface="Calibri"/>
              </a:rPr>
              <a:t>VM Image Storage</a:t>
            </a:r>
          </a:p>
        </p:txBody>
      </p:sp>
      <p:cxnSp>
        <p:nvCxnSpPr>
          <p:cNvPr id="12" name="Straight Arrow Connector 14"/>
          <p:cNvCxnSpPr>
            <a:cxnSpLocks noChangeShapeType="1"/>
          </p:cNvCxnSpPr>
          <p:nvPr/>
        </p:nvCxnSpPr>
        <p:spPr bwMode="auto">
          <a:xfrm>
            <a:off x="7008813" y="3962398"/>
            <a:ext cx="0" cy="533402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2" descr="ubuntu_logo.png (300×309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3787"/>
            <a:ext cx="4508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ubuntu_logo.png (300×309)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4508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ubuntu_logo.png (300×309)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62200"/>
            <a:ext cx="4508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Temp\Cache\Temporary Internet Files\Content.IE5\E5RHZ5ZS\MC90043524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4648200"/>
            <a:ext cx="88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Temp\Cache\Temporary Internet Files\Content.IE5\E5RHZ5ZS\MC90043524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648200"/>
            <a:ext cx="88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Temp\Cache\Temporary Internet Files\Content.IE5\E5RHZ5ZS\MC90043524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648200"/>
            <a:ext cx="88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1"/>
          <p:cNvSpPr/>
          <p:nvPr/>
        </p:nvSpPr>
        <p:spPr bwMode="auto">
          <a:xfrm>
            <a:off x="5486400" y="3429000"/>
            <a:ext cx="2737644" cy="457200"/>
          </a:xfrm>
          <a:prstGeom prst="roundRect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CloudVS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1"/>
          <p:cNvSpPr/>
          <p:nvPr/>
        </p:nvSpPr>
        <p:spPr bwMode="auto">
          <a:xfrm>
            <a:off x="5029200" y="4572000"/>
            <a:ext cx="762000" cy="228600"/>
          </a:xfrm>
          <a:prstGeom prst="roundRect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1"/>
          <p:cNvSpPr/>
          <p:nvPr/>
        </p:nvSpPr>
        <p:spPr bwMode="auto">
          <a:xfrm>
            <a:off x="6019800" y="4572000"/>
            <a:ext cx="762000" cy="228600"/>
          </a:xfrm>
          <a:prstGeom prst="roundRect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21"/>
          <p:cNvSpPr/>
          <p:nvPr/>
        </p:nvSpPr>
        <p:spPr bwMode="auto">
          <a:xfrm>
            <a:off x="7010400" y="4572000"/>
            <a:ext cx="762000" cy="228600"/>
          </a:xfrm>
          <a:prstGeom prst="roundRect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21"/>
          <p:cNvSpPr/>
          <p:nvPr/>
        </p:nvSpPr>
        <p:spPr bwMode="auto">
          <a:xfrm>
            <a:off x="8001000" y="4572000"/>
            <a:ext cx="762000" cy="228600"/>
          </a:xfrm>
          <a:prstGeom prst="roundRect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382000" cy="1066800"/>
          </a:xfrm>
        </p:spPr>
        <p:txBody>
          <a:bodyPr/>
          <a:lstStyle/>
          <a:p>
            <a:r>
              <a:rPr lang="en-US" dirty="0" err="1" smtClean="0"/>
              <a:t>CloudVS</a:t>
            </a:r>
            <a:r>
              <a:rPr lang="en-US" dirty="0" smtClean="0"/>
              <a:t> saves 25-51% time over whole image restore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399"/>
            <a:ext cx="5791199" cy="379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3093132"/>
            <a:ext cx="2395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 image download: 162s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11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Versioning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990600"/>
          </a:xfrm>
        </p:spPr>
        <p:txBody>
          <a:bodyPr/>
          <a:lstStyle/>
          <a:p>
            <a:r>
              <a:rPr lang="en-US" dirty="0" smtClean="0"/>
              <a:t>Versioning takes 80-100 seconds, </a:t>
            </a:r>
            <a:br>
              <a:rPr lang="en-US" dirty="0" smtClean="0"/>
            </a:br>
            <a:r>
              <a:rPr lang="en-US" dirty="0" smtClean="0"/>
              <a:t>which costs only &lt; 5 seconds for VM </a:t>
            </a:r>
            <a:r>
              <a:rPr lang="en-US" dirty="0" smtClean="0"/>
              <a:t>freezing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47800"/>
            <a:ext cx="6553200" cy="424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8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Multiple Restore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020763"/>
          </a:xfrm>
        </p:spPr>
        <p:txBody>
          <a:bodyPr/>
          <a:lstStyle/>
          <a:p>
            <a:r>
              <a:rPr lang="en-US" dirty="0" err="1" smtClean="0"/>
              <a:t>CloudVS</a:t>
            </a:r>
            <a:r>
              <a:rPr lang="en-US" dirty="0" smtClean="0"/>
              <a:t> use 50% less startup time then that of full base images, for example, when N=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37287" cy="407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9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Tunable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5406344"/>
            <a:ext cx="8229600" cy="1299256"/>
          </a:xfrm>
        </p:spPr>
        <p:txBody>
          <a:bodyPr/>
          <a:lstStyle/>
          <a:p>
            <a:r>
              <a:rPr lang="en-US" sz="2400" dirty="0" smtClean="0"/>
              <a:t>The smaller </a:t>
            </a:r>
            <a:r>
              <a:rPr lang="el-GR" sz="2400" dirty="0" smtClean="0"/>
              <a:t>α </a:t>
            </a:r>
            <a:r>
              <a:rPr lang="en-US" sz="2400" dirty="0" smtClean="0"/>
              <a:t>leads to more restore time</a:t>
            </a:r>
            <a:br>
              <a:rPr lang="en-US" sz="2400" dirty="0" smtClean="0"/>
            </a:br>
            <a:r>
              <a:rPr lang="en-US" sz="2400" dirty="0" err="1" smtClean="0"/>
              <a:t>Eg</a:t>
            </a:r>
            <a:r>
              <a:rPr lang="en-US" sz="2400" dirty="0" smtClean="0"/>
              <a:t>. </a:t>
            </a:r>
            <a:r>
              <a:rPr lang="el-GR" altLang="zh-TW" sz="2400" dirty="0" smtClean="0"/>
              <a:t>α</a:t>
            </a:r>
            <a:r>
              <a:rPr lang="en-US" sz="2400" dirty="0" smtClean="0"/>
              <a:t> = 0.5, the restore time is 3 </a:t>
            </a:r>
            <a:r>
              <a:rPr lang="en-US" sz="2400" dirty="0" smtClean="0"/>
              <a:t>seconds </a:t>
            </a:r>
            <a:r>
              <a:rPr lang="en-US" sz="2400" dirty="0" smtClean="0"/>
              <a:t>more than the </a:t>
            </a:r>
            <a:r>
              <a:rPr lang="el-GR" altLang="zh-TW" sz="2400" dirty="0" smtClean="0"/>
              <a:t>α </a:t>
            </a:r>
            <a:r>
              <a:rPr lang="en-US" sz="2400" dirty="0" smtClean="0"/>
              <a:t>= 1 (purely differential deltas)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438956"/>
            <a:ext cx="6324600" cy="389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9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Storage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257800"/>
            <a:ext cx="8229600" cy="1447800"/>
          </a:xfrm>
        </p:spPr>
        <p:txBody>
          <a:bodyPr/>
          <a:lstStyle/>
          <a:p>
            <a:r>
              <a:rPr lang="en-US" altLang="zh-TW" dirty="0" smtClean="0"/>
              <a:t>But the smaller </a:t>
            </a:r>
            <a:r>
              <a:rPr lang="el-GR" altLang="zh-TW" dirty="0" smtClean="0"/>
              <a:t>α </a:t>
            </a:r>
            <a:r>
              <a:rPr lang="en-US" altLang="zh-TW" dirty="0" smtClean="0"/>
              <a:t>leads to less storage space. </a:t>
            </a:r>
            <a:r>
              <a:rPr lang="en-US" altLang="zh-TW" dirty="0" smtClean="0"/>
              <a:t>e.g., </a:t>
            </a:r>
            <a:r>
              <a:rPr lang="el-GR" altLang="zh-TW" dirty="0" smtClean="0"/>
              <a:t>α</a:t>
            </a:r>
            <a:r>
              <a:rPr lang="en-US" altLang="zh-TW" dirty="0" smtClean="0"/>
              <a:t> = 0.5, the storage consumes 35% less storage than the </a:t>
            </a:r>
            <a:r>
              <a:rPr lang="el-GR" altLang="zh-TW" dirty="0" smtClean="0"/>
              <a:t>α </a:t>
            </a:r>
            <a:r>
              <a:rPr lang="en-US" altLang="zh-TW" dirty="0" smtClean="0"/>
              <a:t>= 1 (purely differential deltas)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934200" cy="382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4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altLang="zh-TW" dirty="0" err="1" smtClean="0"/>
              <a:t>CloudVS</a:t>
            </a:r>
            <a:r>
              <a:rPr lang="en-US" altLang="zh-TW" dirty="0" smtClean="0"/>
              <a:t> saves both bandwidth and storage by redundancy elimination</a:t>
            </a:r>
            <a:endParaRPr lang="en-US" dirty="0" smtClean="0"/>
          </a:p>
          <a:p>
            <a:r>
              <a:rPr lang="en-US" dirty="0" err="1" smtClean="0"/>
              <a:t>CloudVS</a:t>
            </a:r>
            <a:r>
              <a:rPr lang="en-US" altLang="zh-TW" dirty="0" smtClean="0">
                <a:solidFill>
                  <a:srgbClr val="000000"/>
                </a:solidFill>
              </a:rPr>
              <a:t> trades between the </a:t>
            </a:r>
            <a:r>
              <a:rPr lang="en-US" altLang="zh-TW" dirty="0" smtClean="0">
                <a:solidFill>
                  <a:srgbClr val="000000"/>
                </a:solidFill>
              </a:rPr>
              <a:t>restore performance </a:t>
            </a:r>
            <a:r>
              <a:rPr lang="en-US" altLang="zh-TW" dirty="0" smtClean="0">
                <a:solidFill>
                  <a:srgbClr val="000000"/>
                </a:solidFill>
              </a:rPr>
              <a:t>and storage overhead</a:t>
            </a:r>
            <a:endParaRPr lang="en-US" altLang="zh-TW" dirty="0" smtClean="0"/>
          </a:p>
          <a:p>
            <a:r>
              <a:rPr lang="en-US" dirty="0" err="1" smtClean="0"/>
              <a:t>Microbenchmark</a:t>
            </a:r>
            <a:r>
              <a:rPr lang="en-US" dirty="0" smtClean="0"/>
              <a:t> experiments to study impact of each design features</a:t>
            </a:r>
          </a:p>
          <a:p>
            <a:pPr lvl="1"/>
            <a:r>
              <a:rPr lang="en-US" dirty="0" smtClean="0"/>
              <a:t>See details in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Deploy VM version control in an open-source cloud platform with commodity settings</a:t>
            </a:r>
          </a:p>
          <a:p>
            <a:r>
              <a:rPr lang="en-US" dirty="0" smtClean="0"/>
              <a:t>Propose </a:t>
            </a:r>
            <a:r>
              <a:rPr lang="en-US" b="1" dirty="0" err="1" smtClean="0">
                <a:solidFill>
                  <a:srgbClr val="FF0000"/>
                </a:solidFill>
              </a:rPr>
              <a:t>CloudVS</a:t>
            </a:r>
            <a:r>
              <a:rPr lang="en-US" dirty="0" smtClean="0"/>
              <a:t>, an add-on system</a:t>
            </a:r>
          </a:p>
          <a:p>
            <a:pPr lvl="1"/>
            <a:r>
              <a:rPr lang="en-US" dirty="0" smtClean="0"/>
              <a:t>Versioning with redundancy elimination</a:t>
            </a:r>
          </a:p>
          <a:p>
            <a:pPr lvl="1"/>
            <a:r>
              <a:rPr lang="en-US" dirty="0" smtClean="0"/>
              <a:t>Tunable delta storage trading between the fragmentation and storage overhead</a:t>
            </a:r>
          </a:p>
          <a:p>
            <a:pPr lvl="1"/>
            <a:r>
              <a:rPr lang="en-US" dirty="0" smtClean="0"/>
              <a:t>Several I/O optimizations to improve performance on commodity setting</a:t>
            </a:r>
          </a:p>
          <a:p>
            <a:r>
              <a:rPr lang="en-US" dirty="0" smtClean="0"/>
              <a:t>Source code: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hlinkClick r:id="rId3"/>
              </a:rPr>
              <a:t>http://ansrlab.cse.cuhk.edu.hk/software/cloudvs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Private Cloud Deployment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In most private cloud systems,</a:t>
            </a:r>
          </a:p>
          <a:p>
            <a:pPr lvl="1" eaLnBrk="1" hangingPunct="1"/>
            <a:r>
              <a:rPr lang="en-US" altLang="zh-TW" dirty="0" smtClean="0">
                <a:solidFill>
                  <a:srgbClr val="FF0000"/>
                </a:solidFill>
              </a:rPr>
              <a:t>virtual machines (VMs)</a:t>
            </a:r>
            <a:r>
              <a:rPr lang="en-US" altLang="zh-TW" dirty="0" smtClean="0"/>
              <a:t> are created on demand, </a:t>
            </a:r>
            <a:r>
              <a:rPr lang="en-US" dirty="0" smtClean="0"/>
              <a:t>and disposed when finished</a:t>
            </a:r>
          </a:p>
          <a:p>
            <a:pPr lvl="1" eaLnBrk="1" hangingPunct="1"/>
            <a:r>
              <a:rPr lang="en-US" altLang="zh-TW" dirty="0" smtClean="0"/>
              <a:t>i.e., work without persistent storage</a:t>
            </a: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6E05F1-B6B9-44D6-90F4-78D2CF76DF1A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2" descr="C:\Temp\Cache\Temporary Internet Files\Content.IE5\E5RHZ5ZS\MC9004352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88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Temp\Cache\Temporary Internet Files\Content.IE5\E5RHZ5ZS\MC9004352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88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57"/>
          <p:cNvSpPr/>
          <p:nvPr/>
        </p:nvSpPr>
        <p:spPr>
          <a:xfrm>
            <a:off x="5715000" y="4648200"/>
            <a:ext cx="1219200" cy="609600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sysClr val="window" lastClr="FFFFFF"/>
              </a:solidFill>
              <a:latin typeface="+mn-lt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7772400" y="4038600"/>
            <a:ext cx="914400" cy="740229"/>
            <a:chOff x="5257800" y="4648200"/>
            <a:chExt cx="1600200" cy="1295400"/>
          </a:xfrm>
        </p:grpSpPr>
        <p:sp>
          <p:nvSpPr>
            <p:cNvPr id="9" name="Oval 89"/>
            <p:cNvSpPr/>
            <p:nvPr/>
          </p:nvSpPr>
          <p:spPr>
            <a:xfrm>
              <a:off x="5257800" y="5562600"/>
              <a:ext cx="1600200" cy="381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" name="Oval 90"/>
            <p:cNvSpPr/>
            <p:nvPr/>
          </p:nvSpPr>
          <p:spPr>
            <a:xfrm>
              <a:off x="5257800" y="5410200"/>
              <a:ext cx="1600200" cy="381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" name="Oval 91"/>
            <p:cNvSpPr/>
            <p:nvPr/>
          </p:nvSpPr>
          <p:spPr>
            <a:xfrm>
              <a:off x="5257800" y="5257800"/>
              <a:ext cx="1600200" cy="381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" name="Oval 92"/>
            <p:cNvSpPr/>
            <p:nvPr/>
          </p:nvSpPr>
          <p:spPr>
            <a:xfrm>
              <a:off x="5257800" y="5105400"/>
              <a:ext cx="1600200" cy="381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3" name="Rectangle 93"/>
            <p:cNvSpPr/>
            <p:nvPr/>
          </p:nvSpPr>
          <p:spPr>
            <a:xfrm>
              <a:off x="5257800" y="4648200"/>
              <a:ext cx="304800" cy="304800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" name="Rectangle 94"/>
            <p:cNvSpPr/>
            <p:nvPr/>
          </p:nvSpPr>
          <p:spPr>
            <a:xfrm>
              <a:off x="5638800" y="4648200"/>
              <a:ext cx="304800" cy="304800"/>
            </a:xfrm>
            <a:prstGeom prst="rect">
              <a:avLst/>
            </a:prstGeom>
            <a:solidFill>
              <a:srgbClr val="CC99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" name="Rectangle 95"/>
            <p:cNvSpPr/>
            <p:nvPr/>
          </p:nvSpPr>
          <p:spPr>
            <a:xfrm>
              <a:off x="6019800" y="4648200"/>
              <a:ext cx="304800" cy="304800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" name="Rectangle 96"/>
            <p:cNvSpPr/>
            <p:nvPr/>
          </p:nvSpPr>
          <p:spPr>
            <a:xfrm>
              <a:off x="6400800" y="4648200"/>
              <a:ext cx="304800" cy="304800"/>
            </a:xfrm>
            <a:prstGeom prst="rect">
              <a:avLst/>
            </a:prstGeom>
            <a:solidFill>
              <a:srgbClr val="9BBB59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Rectangle 97"/>
            <p:cNvSpPr/>
            <p:nvPr/>
          </p:nvSpPr>
          <p:spPr>
            <a:xfrm>
              <a:off x="6248400" y="5029200"/>
              <a:ext cx="304800" cy="304800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" name="Rectangle 98"/>
            <p:cNvSpPr/>
            <p:nvPr/>
          </p:nvSpPr>
          <p:spPr>
            <a:xfrm>
              <a:off x="5867400" y="5029200"/>
              <a:ext cx="304800" cy="304800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" name="Rectangle 99"/>
            <p:cNvSpPr/>
            <p:nvPr/>
          </p:nvSpPr>
          <p:spPr>
            <a:xfrm>
              <a:off x="5486400" y="5029200"/>
              <a:ext cx="304800" cy="3048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21" name="乘號 20"/>
          <p:cNvSpPr/>
          <p:nvPr/>
        </p:nvSpPr>
        <p:spPr bwMode="auto">
          <a:xfrm>
            <a:off x="7391400" y="3657600"/>
            <a:ext cx="1600200" cy="1447800"/>
          </a:xfrm>
          <a:prstGeom prst="mathMultiply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kern="0" smtClean="0">
              <a:solidFill>
                <a:sysClr val="window" lastClr="FFFFFF"/>
              </a:solidFill>
              <a:latin typeface="+mn-lt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4648200" y="4114800"/>
            <a:ext cx="914400" cy="740229"/>
            <a:chOff x="5257800" y="4648200"/>
            <a:chExt cx="1600200" cy="1295400"/>
          </a:xfrm>
        </p:grpSpPr>
        <p:sp>
          <p:nvSpPr>
            <p:cNvPr id="23" name="Oval 89"/>
            <p:cNvSpPr/>
            <p:nvPr/>
          </p:nvSpPr>
          <p:spPr>
            <a:xfrm>
              <a:off x="5257800" y="5562600"/>
              <a:ext cx="1600200" cy="381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" name="Oval 90"/>
            <p:cNvSpPr/>
            <p:nvPr/>
          </p:nvSpPr>
          <p:spPr>
            <a:xfrm>
              <a:off x="5257800" y="5410200"/>
              <a:ext cx="1600200" cy="381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5" name="Oval 91"/>
            <p:cNvSpPr/>
            <p:nvPr/>
          </p:nvSpPr>
          <p:spPr>
            <a:xfrm>
              <a:off x="5257800" y="5257800"/>
              <a:ext cx="1600200" cy="381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6" name="Oval 92"/>
            <p:cNvSpPr/>
            <p:nvPr/>
          </p:nvSpPr>
          <p:spPr>
            <a:xfrm>
              <a:off x="5257800" y="5105400"/>
              <a:ext cx="1600200" cy="381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7" name="Rectangle 93"/>
            <p:cNvSpPr/>
            <p:nvPr/>
          </p:nvSpPr>
          <p:spPr>
            <a:xfrm>
              <a:off x="5257800" y="4648200"/>
              <a:ext cx="304800" cy="304800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8" name="Rectangle 94"/>
            <p:cNvSpPr/>
            <p:nvPr/>
          </p:nvSpPr>
          <p:spPr>
            <a:xfrm>
              <a:off x="5638800" y="4648200"/>
              <a:ext cx="304800" cy="304800"/>
            </a:xfrm>
            <a:prstGeom prst="rect">
              <a:avLst/>
            </a:prstGeom>
            <a:solidFill>
              <a:srgbClr val="CC99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9" name="Rectangle 95"/>
            <p:cNvSpPr/>
            <p:nvPr/>
          </p:nvSpPr>
          <p:spPr>
            <a:xfrm>
              <a:off x="6019800" y="4648200"/>
              <a:ext cx="304800" cy="304800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Rectangle 96"/>
            <p:cNvSpPr/>
            <p:nvPr/>
          </p:nvSpPr>
          <p:spPr>
            <a:xfrm>
              <a:off x="6400800" y="4648200"/>
              <a:ext cx="304800" cy="304800"/>
            </a:xfrm>
            <a:prstGeom prst="rect">
              <a:avLst/>
            </a:prstGeom>
            <a:solidFill>
              <a:srgbClr val="9BBB59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1" name="Rectangle 97"/>
            <p:cNvSpPr/>
            <p:nvPr/>
          </p:nvSpPr>
          <p:spPr>
            <a:xfrm>
              <a:off x="6248400" y="5029200"/>
              <a:ext cx="304800" cy="304800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2" name="Rectangle 98"/>
            <p:cNvSpPr/>
            <p:nvPr/>
          </p:nvSpPr>
          <p:spPr>
            <a:xfrm>
              <a:off x="5867400" y="5029200"/>
              <a:ext cx="304800" cy="304800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3" name="Rectangle 99"/>
            <p:cNvSpPr/>
            <p:nvPr/>
          </p:nvSpPr>
          <p:spPr>
            <a:xfrm>
              <a:off x="5486400" y="5029200"/>
              <a:ext cx="304800" cy="3048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3657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VM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67818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VM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57150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Terminate</a:t>
            </a:r>
            <a:endParaRPr lang="zh-TW" altLang="en-US" dirty="0"/>
          </a:p>
        </p:txBody>
      </p:sp>
      <p:sp>
        <p:nvSpPr>
          <p:cNvPr id="40" name="Right Arrow 57"/>
          <p:cNvSpPr/>
          <p:nvPr/>
        </p:nvSpPr>
        <p:spPr>
          <a:xfrm>
            <a:off x="2667000" y="4648200"/>
            <a:ext cx="1066800" cy="609600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667000" y="4343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Create</a:t>
            </a:r>
            <a:endParaRPr lang="zh-TW" altLang="en-US" dirty="0"/>
          </a:p>
        </p:txBody>
      </p:sp>
      <p:grpSp>
        <p:nvGrpSpPr>
          <p:cNvPr id="47" name="群組 46"/>
          <p:cNvGrpSpPr/>
          <p:nvPr/>
        </p:nvGrpSpPr>
        <p:grpSpPr>
          <a:xfrm>
            <a:off x="174798" y="4420014"/>
            <a:ext cx="2403475" cy="1712717"/>
            <a:chOff x="174798" y="4420014"/>
            <a:chExt cx="2403475" cy="1712717"/>
          </a:xfrm>
        </p:grpSpPr>
        <p:pic>
          <p:nvPicPr>
            <p:cNvPr id="38" name="Picture 3" descr="Z:\cloud\images\dell_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42810">
              <a:off x="174798" y="4550189"/>
              <a:ext cx="2403475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 descr="ubuntu_logo.png (300×309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98" y="4420014"/>
              <a:ext cx="4508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 descr="ubuntu_logo.png (300×309)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724400"/>
              <a:ext cx="4508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 descr="ubuntu_logo.png (300×309)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495800"/>
              <a:ext cx="4508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文字方塊 45"/>
            <p:cNvSpPr txBox="1"/>
            <p:nvPr/>
          </p:nvSpPr>
          <p:spPr>
            <a:xfrm>
              <a:off x="304800" y="5486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VM image storage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Reliability of VMs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F651F8-7BA1-4D87-AA5A-311A1904CB3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810000"/>
            <a:ext cx="8382000" cy="2895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altLang="zh-TW" sz="2400" dirty="0" smtClean="0"/>
              <a:t>disposable assumption may not be adequate:</a:t>
            </a:r>
          </a:p>
          <a:p>
            <a:pPr lvl="1" eaLnBrk="1" hangingPunct="1"/>
            <a:r>
              <a:rPr lang="en-US" altLang="zh-TW" sz="2000" dirty="0" smtClean="0"/>
              <a:t>Accidental VM crashes</a:t>
            </a:r>
          </a:p>
          <a:p>
            <a:pPr lvl="1" eaLnBrk="1" hangingPunct="1"/>
            <a:r>
              <a:rPr lang="en-US" altLang="zh-TW" sz="2000" dirty="0" smtClean="0"/>
              <a:t>Temporary VM termination for resource rearrangement</a:t>
            </a:r>
          </a:p>
          <a:p>
            <a:pPr eaLnBrk="1" hangingPunct="1"/>
            <a:r>
              <a:rPr lang="en-US" sz="2400" i="1" dirty="0" smtClean="0">
                <a:solidFill>
                  <a:srgbClr val="3333CC"/>
                </a:solidFill>
              </a:rPr>
              <a:t>Question: How to ensure the reliability of VMs toward failures with low-cost commodity hardware?</a:t>
            </a:r>
          </a:p>
          <a:p>
            <a:pPr lvl="1" eaLnBrk="1" hangingPunct="1"/>
            <a:r>
              <a:rPr lang="en-US" sz="2000" i="1" dirty="0" smtClean="0"/>
              <a:t>One option:  </a:t>
            </a:r>
            <a:r>
              <a:rPr lang="en-US" sz="2800" b="1" i="1" dirty="0" smtClean="0">
                <a:solidFill>
                  <a:srgbClr val="FF0000"/>
                </a:solidFill>
              </a:rPr>
              <a:t>version control</a:t>
            </a:r>
            <a:endParaRPr lang="en-US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676400"/>
            <a:ext cx="7315200" cy="1600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5128" name="Picture 2" descr="C:\Temp\Cache\Temporary Internet Files\Content.IE5\E5RHZ5ZS\MC9004352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88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 descr="C:\Temp\Cache\Temporary Internet Files\Content.IE5\E5RHZ5ZS\MC9004352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88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 descr="C:\Temp\Cache\Temporary Internet Files\Content.IE5\E5RHZ5ZS\MC9004352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885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" descr="ubuntu_logo.png (300×30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4508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ight Arrow 57"/>
          <p:cNvSpPr/>
          <p:nvPr/>
        </p:nvSpPr>
        <p:spPr>
          <a:xfrm>
            <a:off x="2362200" y="2057400"/>
            <a:ext cx="1600200" cy="609600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31" name="Right Arrow 57"/>
          <p:cNvSpPr/>
          <p:nvPr/>
        </p:nvSpPr>
        <p:spPr>
          <a:xfrm>
            <a:off x="5257800" y="2057400"/>
            <a:ext cx="1600200" cy="609600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sysClr val="window" lastClr="FFFFFF"/>
              </a:solidFill>
              <a:latin typeface="+mn-lt"/>
            </a:endParaRPr>
          </a:p>
        </p:txBody>
      </p:sp>
      <p:pic>
        <p:nvPicPr>
          <p:cNvPr id="32" name="Picture 2" descr="ubuntu_logo.png (300×30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599"/>
            <a:ext cx="762000" cy="7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ubuntu_logo.png (300×30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52600"/>
            <a:ext cx="118579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Version Control?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28600" y="4152899"/>
            <a:ext cx="2895600" cy="1721069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kern="0" dirty="0">
                <a:solidFill>
                  <a:sysClr val="window" lastClr="FFFFFF"/>
                </a:solidFill>
                <a:latin typeface="+mn-lt"/>
              </a:rPr>
              <a:t>Idea.</a:t>
            </a:r>
            <a:r>
              <a:rPr lang="en-US" sz="2400" kern="0" dirty="0">
                <a:solidFill>
                  <a:sysClr val="window" lastClr="FFFFFF"/>
                </a:solidFill>
                <a:latin typeface="+mn-lt"/>
              </a:rPr>
              <a:t> </a:t>
            </a:r>
            <a:r>
              <a:rPr lang="en-US" sz="2400" kern="0" dirty="0" smtClean="0">
                <a:solidFill>
                  <a:sysClr val="window" lastClr="FFFFFF"/>
                </a:solidFill>
                <a:latin typeface="+mn-lt"/>
              </a:rPr>
              <a:t>Manage changes to files, documents.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ysClr val="window" lastClr="FFFFFF"/>
              </a:solidFill>
              <a:latin typeface="+mn-lt"/>
            </a:endParaRPr>
          </a:p>
        </p:txBody>
      </p:sp>
      <p:grpSp>
        <p:nvGrpSpPr>
          <p:cNvPr id="117" name="群組 116"/>
          <p:cNvGrpSpPr/>
          <p:nvPr/>
        </p:nvGrpSpPr>
        <p:grpSpPr>
          <a:xfrm>
            <a:off x="4876800" y="1447800"/>
            <a:ext cx="2209800" cy="914400"/>
            <a:chOff x="5029200" y="1752600"/>
            <a:chExt cx="2209800" cy="914400"/>
          </a:xfrm>
        </p:grpSpPr>
        <p:sp>
          <p:nvSpPr>
            <p:cNvPr id="81" name="Rounded Rectangle 67"/>
            <p:cNvSpPr/>
            <p:nvPr/>
          </p:nvSpPr>
          <p:spPr>
            <a:xfrm>
              <a:off x="5486400" y="1981200"/>
              <a:ext cx="1752600" cy="68580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2" name="Rectangle 68"/>
            <p:cNvSpPr/>
            <p:nvPr/>
          </p:nvSpPr>
          <p:spPr>
            <a:xfrm>
              <a:off x="5638800" y="2209800"/>
              <a:ext cx="304800" cy="304800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3" name="Rectangle 69"/>
            <p:cNvSpPr/>
            <p:nvPr/>
          </p:nvSpPr>
          <p:spPr>
            <a:xfrm>
              <a:off x="6019800" y="2209800"/>
              <a:ext cx="304800" cy="304800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4" name="Rectangle 70"/>
            <p:cNvSpPr/>
            <p:nvPr/>
          </p:nvSpPr>
          <p:spPr>
            <a:xfrm>
              <a:off x="6400800" y="2209800"/>
              <a:ext cx="304800" cy="304800"/>
            </a:xfrm>
            <a:prstGeom prst="rect">
              <a:avLst/>
            </a:prstGeom>
            <a:solidFill>
              <a:srgbClr val="CC99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5" name="Rectangle 71"/>
            <p:cNvSpPr/>
            <p:nvPr/>
          </p:nvSpPr>
          <p:spPr>
            <a:xfrm>
              <a:off x="6781800" y="2209800"/>
              <a:ext cx="304800" cy="304800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86" name="Group 72"/>
            <p:cNvGrpSpPr/>
            <p:nvPr/>
          </p:nvGrpSpPr>
          <p:grpSpPr>
            <a:xfrm>
              <a:off x="5029200" y="1752600"/>
              <a:ext cx="525517" cy="609600"/>
              <a:chOff x="4876800" y="2209800"/>
              <a:chExt cx="1905000" cy="2209800"/>
            </a:xfrm>
            <a:solidFill>
              <a:srgbClr val="F79646"/>
            </a:solidFill>
          </p:grpSpPr>
          <p:sp>
            <p:nvSpPr>
              <p:cNvPr id="87" name="Rounded Rectangle 73"/>
              <p:cNvSpPr/>
              <p:nvPr/>
            </p:nvSpPr>
            <p:spPr>
              <a:xfrm>
                <a:off x="4876800" y="2209800"/>
                <a:ext cx="1905000" cy="2209800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88" name="Straight Connector 74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89" name="Straight Connector 75"/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90" name="Straight Connector 76"/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91" name="Straight Connector 77"/>
              <p:cNvCxnSpPr/>
              <p:nvPr/>
            </p:nvCxnSpPr>
            <p:spPr>
              <a:xfrm>
                <a:off x="5246370" y="3962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</p:grpSp>
      <p:sp>
        <p:nvSpPr>
          <p:cNvPr id="116" name="Right Arrow 57"/>
          <p:cNvSpPr/>
          <p:nvPr/>
        </p:nvSpPr>
        <p:spPr>
          <a:xfrm rot="5400000">
            <a:off x="4610100" y="4533900"/>
            <a:ext cx="838200" cy="609600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131" name="Rounded Rectangle 67"/>
          <p:cNvSpPr/>
          <p:nvPr/>
        </p:nvSpPr>
        <p:spPr>
          <a:xfrm>
            <a:off x="6858000" y="3581400"/>
            <a:ext cx="1752600" cy="6858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2" name="Rectangle 68"/>
          <p:cNvSpPr/>
          <p:nvPr/>
        </p:nvSpPr>
        <p:spPr>
          <a:xfrm>
            <a:off x="7010400" y="3810000"/>
            <a:ext cx="304800" cy="304800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3" name="Rectangle 69"/>
          <p:cNvSpPr/>
          <p:nvPr/>
        </p:nvSpPr>
        <p:spPr>
          <a:xfrm>
            <a:off x="7391400" y="3810000"/>
            <a:ext cx="304800" cy="304800"/>
          </a:xfrm>
          <a:prstGeom prst="rect">
            <a:avLst/>
          </a:prstGeom>
          <a:solidFill>
            <a:srgbClr val="F79646">
              <a:lumMod val="50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4" name="Rectangle 70"/>
          <p:cNvSpPr/>
          <p:nvPr/>
        </p:nvSpPr>
        <p:spPr>
          <a:xfrm>
            <a:off x="7772400" y="3810000"/>
            <a:ext cx="304800" cy="304800"/>
          </a:xfrm>
          <a:prstGeom prst="rect">
            <a:avLst/>
          </a:prstGeom>
          <a:solidFill>
            <a:srgbClr val="CC99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5" name="Rectangle 71"/>
          <p:cNvSpPr/>
          <p:nvPr/>
        </p:nvSpPr>
        <p:spPr>
          <a:xfrm>
            <a:off x="8153400" y="3810000"/>
            <a:ext cx="304800" cy="304800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136" name="Group 72"/>
          <p:cNvGrpSpPr/>
          <p:nvPr/>
        </p:nvGrpSpPr>
        <p:grpSpPr>
          <a:xfrm>
            <a:off x="6400800" y="3352800"/>
            <a:ext cx="525517" cy="609600"/>
            <a:chOff x="4876800" y="2209800"/>
            <a:chExt cx="1905000" cy="2209800"/>
          </a:xfrm>
          <a:solidFill>
            <a:srgbClr val="F79646"/>
          </a:solidFill>
        </p:grpSpPr>
        <p:sp>
          <p:nvSpPr>
            <p:cNvPr id="137" name="Rounded Rectangle 73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38" name="Straight Connector 74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39" name="Straight Connector 75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0" name="Straight Connector 76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41" name="Straight Connector 77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179" name="群組 178"/>
          <p:cNvGrpSpPr/>
          <p:nvPr/>
        </p:nvGrpSpPr>
        <p:grpSpPr>
          <a:xfrm>
            <a:off x="3733800" y="3352800"/>
            <a:ext cx="2209800" cy="914400"/>
            <a:chOff x="3733800" y="3200400"/>
            <a:chExt cx="2209800" cy="914400"/>
          </a:xfrm>
        </p:grpSpPr>
        <p:sp>
          <p:nvSpPr>
            <p:cNvPr id="155" name="Rounded Rectangle 67"/>
            <p:cNvSpPr/>
            <p:nvPr/>
          </p:nvSpPr>
          <p:spPr>
            <a:xfrm>
              <a:off x="4191000" y="3429000"/>
              <a:ext cx="1752600" cy="68580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6" name="Rectangle 68"/>
            <p:cNvSpPr/>
            <p:nvPr/>
          </p:nvSpPr>
          <p:spPr>
            <a:xfrm>
              <a:off x="4343400" y="3657600"/>
              <a:ext cx="304800" cy="304800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7" name="Rectangle 69"/>
            <p:cNvSpPr/>
            <p:nvPr/>
          </p:nvSpPr>
          <p:spPr>
            <a:xfrm>
              <a:off x="4724400" y="3657600"/>
              <a:ext cx="304800" cy="304800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8" name="Rectangle 70"/>
            <p:cNvSpPr/>
            <p:nvPr/>
          </p:nvSpPr>
          <p:spPr>
            <a:xfrm>
              <a:off x="5105400" y="3657600"/>
              <a:ext cx="304800" cy="304800"/>
            </a:xfrm>
            <a:prstGeom prst="rect">
              <a:avLst/>
            </a:prstGeom>
            <a:solidFill>
              <a:srgbClr val="CC99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9" name="Rectangle 71"/>
            <p:cNvSpPr/>
            <p:nvPr/>
          </p:nvSpPr>
          <p:spPr>
            <a:xfrm>
              <a:off x="5486400" y="3657600"/>
              <a:ext cx="304800" cy="304800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160" name="Group 72"/>
            <p:cNvGrpSpPr/>
            <p:nvPr/>
          </p:nvGrpSpPr>
          <p:grpSpPr>
            <a:xfrm>
              <a:off x="3733800" y="3200400"/>
              <a:ext cx="525517" cy="609600"/>
              <a:chOff x="4876800" y="2209800"/>
              <a:chExt cx="1905000" cy="2209800"/>
            </a:xfrm>
            <a:solidFill>
              <a:srgbClr val="F79646"/>
            </a:solidFill>
          </p:grpSpPr>
          <p:sp>
            <p:nvSpPr>
              <p:cNvPr id="161" name="Rounded Rectangle 73"/>
              <p:cNvSpPr/>
              <p:nvPr/>
            </p:nvSpPr>
            <p:spPr>
              <a:xfrm>
                <a:off x="4876800" y="2209800"/>
                <a:ext cx="1905000" cy="2209800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162" name="Straight Connector 74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63" name="Straight Connector 75"/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64" name="Straight Connector 76"/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65" name="Straight Connector 77"/>
              <p:cNvCxnSpPr/>
              <p:nvPr/>
            </p:nvCxnSpPr>
            <p:spPr>
              <a:xfrm>
                <a:off x="5246370" y="3962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</p:grpSp>
      <p:grpSp>
        <p:nvGrpSpPr>
          <p:cNvPr id="180" name="群組 179"/>
          <p:cNvGrpSpPr/>
          <p:nvPr/>
        </p:nvGrpSpPr>
        <p:grpSpPr>
          <a:xfrm>
            <a:off x="3733800" y="5181600"/>
            <a:ext cx="2209800" cy="914400"/>
            <a:chOff x="3733800" y="5181600"/>
            <a:chExt cx="2209800" cy="914400"/>
          </a:xfrm>
        </p:grpSpPr>
        <p:sp>
          <p:nvSpPr>
            <p:cNvPr id="166" name="Rounded Rectangle 67"/>
            <p:cNvSpPr/>
            <p:nvPr/>
          </p:nvSpPr>
          <p:spPr>
            <a:xfrm>
              <a:off x="4191000" y="5410200"/>
              <a:ext cx="1752600" cy="68580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7" name="Rectangle 68"/>
            <p:cNvSpPr/>
            <p:nvPr/>
          </p:nvSpPr>
          <p:spPr>
            <a:xfrm>
              <a:off x="4343400" y="5638800"/>
              <a:ext cx="304800" cy="304800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8" name="Rectangle 69"/>
            <p:cNvSpPr/>
            <p:nvPr/>
          </p:nvSpPr>
          <p:spPr>
            <a:xfrm>
              <a:off x="4724400" y="5638800"/>
              <a:ext cx="304800" cy="304800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9" name="Rectangle 70"/>
            <p:cNvSpPr/>
            <p:nvPr/>
          </p:nvSpPr>
          <p:spPr>
            <a:xfrm>
              <a:off x="5105400" y="5638800"/>
              <a:ext cx="304800" cy="304800"/>
            </a:xfrm>
            <a:prstGeom prst="rect">
              <a:avLst/>
            </a:prstGeom>
            <a:solidFill>
              <a:srgbClr val="9BBB59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0" name="Rectangle 71"/>
            <p:cNvSpPr/>
            <p:nvPr/>
          </p:nvSpPr>
          <p:spPr>
            <a:xfrm>
              <a:off x="5486400" y="5638800"/>
              <a:ext cx="304800" cy="304800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171" name="Group 72"/>
            <p:cNvGrpSpPr/>
            <p:nvPr/>
          </p:nvGrpSpPr>
          <p:grpSpPr>
            <a:xfrm>
              <a:off x="3733800" y="5181600"/>
              <a:ext cx="525517" cy="609600"/>
              <a:chOff x="4876800" y="2209800"/>
              <a:chExt cx="1905000" cy="2209800"/>
            </a:xfrm>
            <a:solidFill>
              <a:srgbClr val="F79646"/>
            </a:solidFill>
          </p:grpSpPr>
          <p:sp>
            <p:nvSpPr>
              <p:cNvPr id="172" name="Rounded Rectangle 73"/>
              <p:cNvSpPr/>
              <p:nvPr/>
            </p:nvSpPr>
            <p:spPr>
              <a:xfrm>
                <a:off x="4876800" y="2209800"/>
                <a:ext cx="1905000" cy="2209800"/>
              </a:xfrm>
              <a:prstGeom prst="roundRect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173" name="Straight Connector 74"/>
              <p:cNvCxnSpPr/>
              <p:nvPr/>
            </p:nvCxnSpPr>
            <p:spPr>
              <a:xfrm>
                <a:off x="5181600" y="25908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74" name="Straight Connector 75"/>
              <p:cNvCxnSpPr/>
              <p:nvPr/>
            </p:nvCxnSpPr>
            <p:spPr>
              <a:xfrm>
                <a:off x="5311140" y="28956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75" name="Straight Connector 76"/>
              <p:cNvCxnSpPr/>
              <p:nvPr/>
            </p:nvCxnSpPr>
            <p:spPr>
              <a:xfrm>
                <a:off x="5181600" y="3200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76" name="Straight Connector 77"/>
              <p:cNvCxnSpPr/>
              <p:nvPr/>
            </p:nvCxnSpPr>
            <p:spPr>
              <a:xfrm>
                <a:off x="5246370" y="3962400"/>
                <a:ext cx="1165860" cy="0"/>
              </a:xfrm>
              <a:prstGeom prst="line">
                <a:avLst/>
              </a:prstGeom>
              <a:grp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</p:grpSp>
      <p:sp>
        <p:nvSpPr>
          <p:cNvPr id="177" name="Right Arrow 57"/>
          <p:cNvSpPr/>
          <p:nvPr/>
        </p:nvSpPr>
        <p:spPr>
          <a:xfrm rot="2700000">
            <a:off x="6798375" y="2612325"/>
            <a:ext cx="838200" cy="609600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178" name="Right Arrow 57"/>
          <p:cNvSpPr/>
          <p:nvPr/>
        </p:nvSpPr>
        <p:spPr>
          <a:xfrm rot="8100000">
            <a:off x="4817175" y="2612324"/>
            <a:ext cx="838200" cy="609600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181" name="文字方塊 180"/>
          <p:cNvSpPr txBox="1"/>
          <p:nvPr/>
        </p:nvSpPr>
        <p:spPr>
          <a:xfrm>
            <a:off x="3660085" y="39624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A.1</a:t>
            </a:r>
            <a:endParaRPr lang="zh-TW" altLang="en-US" dirty="0"/>
          </a:p>
        </p:txBody>
      </p:sp>
      <p:sp>
        <p:nvSpPr>
          <p:cNvPr id="182" name="矩形 181"/>
          <p:cNvSpPr/>
          <p:nvPr/>
        </p:nvSpPr>
        <p:spPr>
          <a:xfrm>
            <a:off x="3657600" y="57912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A.2</a:t>
            </a:r>
            <a:endParaRPr lang="zh-TW" altLang="en-US" dirty="0"/>
          </a:p>
        </p:txBody>
      </p:sp>
      <p:sp>
        <p:nvSpPr>
          <p:cNvPr id="183" name="矩形 182"/>
          <p:cNvSpPr/>
          <p:nvPr/>
        </p:nvSpPr>
        <p:spPr>
          <a:xfrm>
            <a:off x="6324600" y="39624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B.1</a:t>
            </a:r>
            <a:endParaRPr lang="zh-TW" altLang="en-US" dirty="0"/>
          </a:p>
        </p:txBody>
      </p:sp>
      <p:sp>
        <p:nvSpPr>
          <p:cNvPr id="184" name="矩形 183"/>
          <p:cNvSpPr/>
          <p:nvPr/>
        </p:nvSpPr>
        <p:spPr>
          <a:xfrm>
            <a:off x="5021094" y="20574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85" name="Rounded Rectangle 4"/>
          <p:cNvSpPr/>
          <p:nvPr/>
        </p:nvSpPr>
        <p:spPr>
          <a:xfrm>
            <a:off x="152400" y="1790700"/>
            <a:ext cx="3048000" cy="1905000"/>
          </a:xfrm>
          <a:prstGeom prst="roundRect">
            <a:avLst/>
          </a:prstGeom>
          <a:solidFill>
            <a:srgbClr val="66C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+mn-lt"/>
            </a:endParaRPr>
          </a:p>
        </p:txBody>
      </p:sp>
      <p:grpSp>
        <p:nvGrpSpPr>
          <p:cNvPr id="186" name="Group 45"/>
          <p:cNvGrpSpPr/>
          <p:nvPr/>
        </p:nvGrpSpPr>
        <p:grpSpPr>
          <a:xfrm>
            <a:off x="533400" y="2286000"/>
            <a:ext cx="656897" cy="762000"/>
            <a:chOff x="4876800" y="2209800"/>
            <a:chExt cx="1905000" cy="2209800"/>
          </a:xfrm>
          <a:solidFill>
            <a:srgbClr val="4F81BD">
              <a:lumMod val="40000"/>
              <a:lumOff val="60000"/>
            </a:srgbClr>
          </a:solidFill>
        </p:grpSpPr>
        <p:sp>
          <p:nvSpPr>
            <p:cNvPr id="187" name="Rounded Rectangle 46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</a:endParaRPr>
            </a:p>
          </p:txBody>
        </p:sp>
        <p:cxnSp>
          <p:nvCxnSpPr>
            <p:cNvPr id="188" name="Straight Connector 47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89" name="Straight Connector 48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90" name="Straight Connector 49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91" name="Straight Connector 50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199" name="Rounded Rectangle 78"/>
          <p:cNvSpPr/>
          <p:nvPr/>
        </p:nvSpPr>
        <p:spPr>
          <a:xfrm>
            <a:off x="609600" y="1409700"/>
            <a:ext cx="2209800" cy="609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+mn-lt"/>
              </a:rPr>
              <a:t>User’s point of view</a:t>
            </a:r>
          </a:p>
        </p:txBody>
      </p:sp>
      <p:grpSp>
        <p:nvGrpSpPr>
          <p:cNvPr id="200" name="Group 45"/>
          <p:cNvGrpSpPr/>
          <p:nvPr/>
        </p:nvGrpSpPr>
        <p:grpSpPr>
          <a:xfrm>
            <a:off x="1371600" y="2286000"/>
            <a:ext cx="656897" cy="762000"/>
            <a:chOff x="4876800" y="2209800"/>
            <a:chExt cx="1905000" cy="2209800"/>
          </a:xfrm>
          <a:solidFill>
            <a:srgbClr val="4F81BD">
              <a:lumMod val="40000"/>
              <a:lumOff val="60000"/>
            </a:srgbClr>
          </a:solidFill>
        </p:grpSpPr>
        <p:sp>
          <p:nvSpPr>
            <p:cNvPr id="201" name="Rounded Rectangle 46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</a:endParaRPr>
            </a:p>
          </p:txBody>
        </p:sp>
        <p:cxnSp>
          <p:nvCxnSpPr>
            <p:cNvPr id="202" name="Straight Connector 47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03" name="Straight Connector 48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04" name="Straight Connector 49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05" name="Straight Connector 50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206" name="Group 45"/>
          <p:cNvGrpSpPr/>
          <p:nvPr/>
        </p:nvGrpSpPr>
        <p:grpSpPr>
          <a:xfrm>
            <a:off x="2209800" y="2286000"/>
            <a:ext cx="656897" cy="762000"/>
            <a:chOff x="4876800" y="2209800"/>
            <a:chExt cx="1905000" cy="2209800"/>
          </a:xfrm>
          <a:solidFill>
            <a:srgbClr val="4F81BD">
              <a:lumMod val="40000"/>
              <a:lumOff val="60000"/>
            </a:srgbClr>
          </a:solidFill>
        </p:grpSpPr>
        <p:sp>
          <p:nvSpPr>
            <p:cNvPr id="207" name="Rounded Rectangle 46"/>
            <p:cNvSpPr/>
            <p:nvPr/>
          </p:nvSpPr>
          <p:spPr>
            <a:xfrm>
              <a:off x="4876800" y="2209800"/>
              <a:ext cx="1905000" cy="2209800"/>
            </a:xfrm>
            <a:prstGeom prst="roundRect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</a:endParaRPr>
            </a:p>
          </p:txBody>
        </p:sp>
        <p:cxnSp>
          <p:nvCxnSpPr>
            <p:cNvPr id="208" name="Straight Connector 47"/>
            <p:cNvCxnSpPr/>
            <p:nvPr/>
          </p:nvCxnSpPr>
          <p:spPr>
            <a:xfrm>
              <a:off x="5181600" y="25908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09" name="Straight Connector 48"/>
            <p:cNvCxnSpPr/>
            <p:nvPr/>
          </p:nvCxnSpPr>
          <p:spPr>
            <a:xfrm>
              <a:off x="5311140" y="28956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10" name="Straight Connector 49"/>
            <p:cNvCxnSpPr/>
            <p:nvPr/>
          </p:nvCxnSpPr>
          <p:spPr>
            <a:xfrm>
              <a:off x="5181600" y="3200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11" name="Straight Connector 50"/>
            <p:cNvCxnSpPr/>
            <p:nvPr/>
          </p:nvCxnSpPr>
          <p:spPr>
            <a:xfrm>
              <a:off x="5246370" y="3962400"/>
              <a:ext cx="1165860" cy="0"/>
            </a:xfrm>
            <a:prstGeom prst="line">
              <a:avLst/>
            </a:prstGeom>
            <a:grp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212" name="文字方塊 211"/>
          <p:cNvSpPr txBox="1"/>
          <p:nvPr/>
        </p:nvSpPr>
        <p:spPr>
          <a:xfrm>
            <a:off x="533400" y="30480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A.1</a:t>
            </a:r>
            <a:endParaRPr lang="zh-TW" altLang="en-US" dirty="0"/>
          </a:p>
        </p:txBody>
      </p:sp>
      <p:sp>
        <p:nvSpPr>
          <p:cNvPr id="213" name="矩形 212"/>
          <p:cNvSpPr/>
          <p:nvPr/>
        </p:nvSpPr>
        <p:spPr>
          <a:xfrm>
            <a:off x="1371600" y="3048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B.1</a:t>
            </a:r>
            <a:endParaRPr lang="zh-TW" altLang="en-US" dirty="0"/>
          </a:p>
        </p:txBody>
      </p:sp>
      <p:sp>
        <p:nvSpPr>
          <p:cNvPr id="214" name="矩形 213"/>
          <p:cNvSpPr/>
          <p:nvPr/>
        </p:nvSpPr>
        <p:spPr>
          <a:xfrm>
            <a:off x="2209800" y="3048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A.2</a:t>
            </a:r>
            <a:endParaRPr lang="zh-TW" altLang="en-US" dirty="0"/>
          </a:p>
        </p:txBody>
      </p:sp>
      <p:sp>
        <p:nvSpPr>
          <p:cNvPr id="2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2133600" cy="3206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F651F8-7BA1-4D87-AA5A-311A1904CB32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Challenges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r>
              <a:rPr lang="en-US" dirty="0" smtClean="0"/>
              <a:t>Design challenges of enabling version control for VMs in an open-source cloud platform:</a:t>
            </a:r>
          </a:p>
          <a:p>
            <a:pPr lvl="1" eaLnBrk="1" hangingPunct="1"/>
            <a:r>
              <a:rPr lang="en-US" dirty="0" smtClean="0">
                <a:solidFill>
                  <a:srgbClr val="3333CC"/>
                </a:solidFill>
              </a:rPr>
              <a:t>Can it scale to many VM versions?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e.g., maintain a large volume of VM versions within a cloud</a:t>
            </a:r>
          </a:p>
          <a:p>
            <a:pPr lvl="1" eaLnBrk="1" hangingPunct="1"/>
            <a:r>
              <a:rPr lang="en-US" dirty="0" smtClean="0">
                <a:solidFill>
                  <a:srgbClr val="3333CC"/>
                </a:solidFill>
              </a:rPr>
              <a:t>Can it work with limited network bandwidth?</a:t>
            </a:r>
          </a:p>
          <a:p>
            <a:pPr lvl="2" eaLnBrk="1" hangingPunct="1"/>
            <a:r>
              <a:rPr lang="en-US" dirty="0" smtClean="0"/>
              <a:t>e.g., huge transmission overhead of VM images</a:t>
            </a:r>
          </a:p>
          <a:p>
            <a:pPr lvl="1" eaLnBrk="1" hangingPunct="1"/>
            <a:r>
              <a:rPr lang="en-US" dirty="0" smtClean="0">
                <a:solidFill>
                  <a:srgbClr val="3333CC"/>
                </a:solidFill>
              </a:rPr>
              <a:t>Can it work with </a:t>
            </a:r>
            <a:r>
              <a:rPr lang="en-US" altLang="zh-TW" dirty="0" smtClean="0">
                <a:solidFill>
                  <a:srgbClr val="3333CC"/>
                </a:solidFill>
              </a:rPr>
              <a:t>low-cost </a:t>
            </a:r>
            <a:r>
              <a:rPr lang="en-US" dirty="0" smtClean="0">
                <a:solidFill>
                  <a:srgbClr val="3333CC"/>
                </a:solidFill>
              </a:rPr>
              <a:t>commodity configurations?</a:t>
            </a:r>
          </a:p>
          <a:p>
            <a:pPr lvl="2" eaLnBrk="1" hangingPunct="1"/>
            <a:r>
              <a:rPr lang="en-US" dirty="0" smtClean="0"/>
              <a:t>e.g., a few GB of RAM, 32/64-bit CPU, standard OS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B54D83-5D26-4E06-9B29-E1D8CBCDAFB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Related Work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VM management:</a:t>
            </a:r>
          </a:p>
          <a:p>
            <a:pPr lvl="1" eaLnBrk="1" hangingPunct="1"/>
            <a:r>
              <a:rPr lang="en-US" dirty="0" smtClean="0"/>
              <a:t>VM </a:t>
            </a:r>
            <a:r>
              <a:rPr lang="en-US" dirty="0" err="1" smtClean="0"/>
              <a:t>checkpointing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e.g., [</a:t>
            </a:r>
            <a:r>
              <a:rPr lang="en-US" dirty="0" err="1" smtClean="0"/>
              <a:t>Nicolae</a:t>
            </a:r>
            <a:r>
              <a:rPr lang="en-US" dirty="0" smtClean="0"/>
              <a:t>, HPDC'11] </a:t>
            </a:r>
          </a:p>
          <a:p>
            <a:pPr lvl="1" eaLnBrk="1" hangingPunct="1"/>
            <a:r>
              <a:rPr lang="en-US" dirty="0" smtClean="0"/>
              <a:t>VM migration</a:t>
            </a:r>
          </a:p>
          <a:p>
            <a:pPr lvl="2" eaLnBrk="1" hangingPunct="1"/>
            <a:r>
              <a:rPr lang="en-US" dirty="0"/>
              <a:t>e</a:t>
            </a:r>
            <a:r>
              <a:rPr lang="en-US" dirty="0" smtClean="0"/>
              <a:t>.g., </a:t>
            </a:r>
            <a:r>
              <a:rPr lang="en-US" dirty="0" err="1" smtClean="0"/>
              <a:t>CloudNet</a:t>
            </a:r>
            <a:r>
              <a:rPr lang="en-US" dirty="0" smtClean="0"/>
              <a:t> [Wood, VEE </a:t>
            </a:r>
            <a:r>
              <a:rPr lang="en-US" altLang="zh-TW" dirty="0" smtClean="0"/>
              <a:t>'</a:t>
            </a:r>
            <a:r>
              <a:rPr lang="en-US" dirty="0" smtClean="0"/>
              <a:t>10]</a:t>
            </a:r>
          </a:p>
          <a:p>
            <a:pPr lvl="1" eaLnBrk="1" hangingPunct="1"/>
            <a:r>
              <a:rPr lang="en-US" dirty="0" smtClean="0"/>
              <a:t>VM image storage</a:t>
            </a:r>
          </a:p>
          <a:p>
            <a:pPr lvl="2" eaLnBrk="1" hangingPunct="1"/>
            <a:r>
              <a:rPr lang="en-US" dirty="0" smtClean="0"/>
              <a:t>e.g., Mirage [Reimer, VEE </a:t>
            </a:r>
            <a:r>
              <a:rPr lang="en-US" altLang="zh-TW" dirty="0" smtClean="0"/>
              <a:t>'</a:t>
            </a:r>
            <a:r>
              <a:rPr lang="en-US" dirty="0" smtClean="0"/>
              <a:t>08], </a:t>
            </a:r>
            <a:r>
              <a:rPr lang="en-US" dirty="0" err="1" smtClean="0"/>
              <a:t>LiveDFS</a:t>
            </a:r>
            <a:r>
              <a:rPr lang="en-US" dirty="0" smtClean="0"/>
              <a:t> [Ng, Middleware’11]</a:t>
            </a:r>
          </a:p>
          <a:p>
            <a:pPr eaLnBrk="1" hangingPunct="1"/>
            <a:r>
              <a:rPr lang="en-US" dirty="0" smtClean="0"/>
              <a:t>Limited studies on open-source cloud systems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5BF5BA-4AF3-4F09-90EC-82C1A4F061A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Our Work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0F5016-D44C-4D68-9DEB-AFDD6DCEC143}" type="slidenum">
              <a:rPr lang="en-US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/>
          <a:lstStyle/>
          <a:p>
            <a:r>
              <a:rPr lang="en-US" dirty="0" smtClean="0"/>
              <a:t>Design goals of </a:t>
            </a:r>
            <a:r>
              <a:rPr lang="en-US" dirty="0" err="1" smtClean="0"/>
              <a:t>CloudVS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Target open-source clouds deployed on low-cost commodity hardware and OS</a:t>
            </a:r>
          </a:p>
          <a:p>
            <a:pPr lvl="1"/>
            <a:r>
              <a:rPr lang="en-US" dirty="0" smtClean="0"/>
              <a:t>Provide version control operations, while minimizing the overhead during versioning and restore processes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1612" y="1603375"/>
            <a:ext cx="8713788" cy="1368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2743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 smtClean="0">
                <a:solidFill>
                  <a:srgbClr val="FF0000"/>
                </a:solidFill>
              </a:rPr>
              <a:t>CloudVS</a:t>
            </a:r>
            <a:r>
              <a:rPr lang="en-US" sz="3200" kern="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>
                <a:solidFill>
                  <a:srgbClr val="FF0000"/>
                </a:solidFill>
              </a:rPr>
              <a:t> an add-on system of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VM version control in an open-source cloud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Design features of </a:t>
            </a:r>
            <a:r>
              <a:rPr lang="en-US" dirty="0" err="1" smtClean="0"/>
              <a:t>CloudVS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Versioning with redundancy </a:t>
            </a:r>
            <a:r>
              <a:rPr lang="en-US" dirty="0" smtClean="0">
                <a:solidFill>
                  <a:srgbClr val="FF0000"/>
                </a:solidFill>
              </a:rPr>
              <a:t>elimination</a:t>
            </a:r>
            <a:r>
              <a:rPr lang="en-US" dirty="0" smtClean="0"/>
              <a:t>: </a:t>
            </a:r>
            <a:r>
              <a:rPr lang="en-US" dirty="0" smtClean="0"/>
              <a:t>only process the changed part of each VM snapshot version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Tunable delta storage</a:t>
            </a:r>
            <a:r>
              <a:rPr lang="en-US" dirty="0" smtClean="0"/>
              <a:t>: trade between the restore performance and storage overhead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I/O Optimization</a:t>
            </a:r>
            <a:r>
              <a:rPr lang="en-US" dirty="0" smtClean="0"/>
              <a:t>: minimize interferences to co-resident VM instances during versioning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0000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6230</TotalTime>
  <Words>1216</Words>
  <Application>Microsoft Office PowerPoint</Application>
  <PresentationFormat>On-screen Show (4:3)</PresentationFormat>
  <Paragraphs>286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CloudVS: Enabling Version Control for Virtual Machines in an Open-Source Cloud under Commodity Settings</vt:lpstr>
      <vt:lpstr>Using Cloud Computing</vt:lpstr>
      <vt:lpstr>Private Cloud Deployment</vt:lpstr>
      <vt:lpstr>Reliability of VMs</vt:lpstr>
      <vt:lpstr>What is Version Control?</vt:lpstr>
      <vt:lpstr>Challenges</vt:lpstr>
      <vt:lpstr>Related Work</vt:lpstr>
      <vt:lpstr>Our Work</vt:lpstr>
      <vt:lpstr>Our Work</vt:lpstr>
      <vt:lpstr>Our Work</vt:lpstr>
      <vt:lpstr>Basics: Snapshot</vt:lpstr>
      <vt:lpstr>Basics: Fingerprints</vt:lpstr>
      <vt:lpstr>Basics: Delta</vt:lpstr>
      <vt:lpstr>Basics: Deltas in Versions</vt:lpstr>
      <vt:lpstr>Incremental Deltas?</vt:lpstr>
      <vt:lpstr>Tunable Delta Storage</vt:lpstr>
      <vt:lpstr>Tunable Example</vt:lpstr>
      <vt:lpstr>Tunable Example</vt:lpstr>
      <vt:lpstr>CloudVS Design</vt:lpstr>
      <vt:lpstr>Experiments</vt:lpstr>
      <vt:lpstr>Restore Performance</vt:lpstr>
      <vt:lpstr>Versioning Performance</vt:lpstr>
      <vt:lpstr>Multiple Restore Performance</vt:lpstr>
      <vt:lpstr>Effect of Tunable Storage</vt:lpstr>
      <vt:lpstr>Storage Usage</vt:lpstr>
      <vt:lpstr>Summary of Results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Lee Pak Ching</cp:lastModifiedBy>
  <cp:revision>675</cp:revision>
  <cp:lastPrinted>1601-01-01T00:00:00Z</cp:lastPrinted>
  <dcterms:created xsi:type="dcterms:W3CDTF">1601-01-01T00:00:00Z</dcterms:created>
  <dcterms:modified xsi:type="dcterms:W3CDTF">2012-04-05T08:59:41Z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