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518" r:id="rId2"/>
    <p:sldId id="519" r:id="rId3"/>
    <p:sldId id="520" r:id="rId4"/>
    <p:sldId id="521" r:id="rId5"/>
    <p:sldId id="522" r:id="rId6"/>
    <p:sldId id="523" r:id="rId7"/>
    <p:sldId id="524" r:id="rId8"/>
    <p:sldId id="525" r:id="rId9"/>
    <p:sldId id="526" r:id="rId10"/>
    <p:sldId id="527" r:id="rId11"/>
    <p:sldId id="528" r:id="rId12"/>
    <p:sldId id="529" r:id="rId13"/>
    <p:sldId id="530" r:id="rId14"/>
    <p:sldId id="531" r:id="rId15"/>
    <p:sldId id="532" r:id="rId16"/>
    <p:sldId id="533" r:id="rId17"/>
    <p:sldId id="534" r:id="rId18"/>
    <p:sldId id="535" r:id="rId19"/>
    <p:sldId id="536" r:id="rId20"/>
  </p:sldIdLst>
  <p:sldSz cx="12188825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CC"/>
    <a:srgbClr val="FFC000"/>
    <a:srgbClr val="FF66A3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4192" autoAdjust="0"/>
  </p:normalViewPr>
  <p:slideViewPr>
    <p:cSldViewPr>
      <p:cViewPr varScale="1">
        <p:scale>
          <a:sx n="61" d="100"/>
          <a:sy n="61" d="100"/>
        </p:scale>
        <p:origin x="1074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9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EC486EC7-B4F1-4F04-B7FF-C486E6087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104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8788" y="720725"/>
            <a:ext cx="6397625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4600D095-13D5-439B-AA5E-03D3CC9B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24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8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20C1-C97C-4A95-8CC7-E9C91CB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9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E9CD-6400-4048-A621-93BAB80D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447801"/>
            <a:ext cx="10969943" cy="4678364"/>
          </a:xfrm>
        </p:spPr>
        <p:txBody>
          <a:bodyPr/>
          <a:lstStyle>
            <a:lvl1pPr>
              <a:lnSpc>
                <a:spcPct val="100000"/>
              </a:lnSpc>
              <a:spcBef>
                <a:spcPts val="1800"/>
              </a:spcBef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938472" y="6537326"/>
            <a:ext cx="2844059" cy="320675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3C469-7C95-4280-A06B-E0B75510F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C131-9A15-4746-A2F6-35F31BCF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8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F1C9-0564-4621-92FB-D00C85A93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8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25E5-12CD-4826-A5AF-2C98E7658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3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D020-3E06-4B10-9F51-23473D21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BF5AF-EDEE-436D-9ACF-174E09867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DACC-B398-4434-9A27-1DB8A041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5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441" y="6400801"/>
            <a:ext cx="741486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5325" y="6400801"/>
            <a:ext cx="2844059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C80DFAE-88B7-49D3-8F2D-B101E877E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05000"/>
        </a:lnSpc>
        <a:spcBef>
          <a:spcPts val="18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adslab.cse.cuhk.edu.hk/software/cellpa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828800"/>
            <a:ext cx="12188825" cy="1470025"/>
          </a:xfrm>
        </p:spPr>
        <p:txBody>
          <a:bodyPr/>
          <a:lstStyle/>
          <a:p>
            <a:r>
              <a:rPr lang="en-US" sz="4000" dirty="0" err="1"/>
              <a:t>CellPAD</a:t>
            </a:r>
            <a:r>
              <a:rPr lang="en-US" sz="4000" dirty="0"/>
              <a:t>: Detecting Performance Anomalies </a:t>
            </a:r>
            <a:r>
              <a:rPr lang="en-US" sz="4000" dirty="0" smtClean="0"/>
              <a:t>in Cellular </a:t>
            </a:r>
            <a:r>
              <a:rPr lang="en-US" sz="4000" dirty="0"/>
              <a:t>Networks via Regression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212" y="3886200"/>
            <a:ext cx="11658600" cy="1752600"/>
          </a:xfrm>
        </p:spPr>
        <p:txBody>
          <a:bodyPr/>
          <a:lstStyle/>
          <a:p>
            <a:r>
              <a:rPr lang="en-US" dirty="0"/>
              <a:t>Jun </a:t>
            </a:r>
            <a:r>
              <a:rPr lang="en-US" dirty="0" smtClean="0"/>
              <a:t>Wu</a:t>
            </a:r>
            <a:r>
              <a:rPr lang="en-US" baseline="30000" dirty="0" smtClean="0"/>
              <a:t>*</a:t>
            </a:r>
            <a:r>
              <a:rPr lang="en-US" dirty="0" smtClean="0"/>
              <a:t>, </a:t>
            </a:r>
            <a:r>
              <a:rPr lang="en-US" b="1" u="sng" dirty="0"/>
              <a:t>Patrick P. C. </a:t>
            </a:r>
            <a:r>
              <a:rPr lang="en-US" b="1" u="sng" dirty="0" smtClean="0"/>
              <a:t>Lee</a:t>
            </a:r>
            <a:r>
              <a:rPr lang="en-US" b="1" u="sng" baseline="30000" dirty="0" smtClean="0"/>
              <a:t>#</a:t>
            </a:r>
            <a:r>
              <a:rPr lang="en-US" dirty="0" smtClean="0"/>
              <a:t>, </a:t>
            </a:r>
            <a:r>
              <a:rPr lang="en-US" dirty="0"/>
              <a:t>Qi </a:t>
            </a:r>
            <a:r>
              <a:rPr lang="en-US" dirty="0" smtClean="0"/>
              <a:t>Li</a:t>
            </a:r>
            <a:r>
              <a:rPr lang="en-US" baseline="30000" dirty="0"/>
              <a:t>*</a:t>
            </a:r>
            <a:r>
              <a:rPr lang="en-US" dirty="0" smtClean="0"/>
              <a:t>, </a:t>
            </a:r>
            <a:r>
              <a:rPr lang="en-US" dirty="0" err="1"/>
              <a:t>Lujia</a:t>
            </a:r>
            <a:r>
              <a:rPr lang="en-US" dirty="0"/>
              <a:t> </a:t>
            </a:r>
            <a:r>
              <a:rPr lang="en-US" dirty="0" smtClean="0"/>
              <a:t>Pan</a:t>
            </a:r>
            <a:r>
              <a:rPr lang="en-US" baseline="30000" dirty="0" smtClean="0"/>
              <a:t>$</a:t>
            </a:r>
            <a:r>
              <a:rPr lang="en-US" dirty="0" smtClean="0"/>
              <a:t>, </a:t>
            </a:r>
            <a:r>
              <a:rPr lang="en-US" dirty="0" err="1"/>
              <a:t>Jianfeng</a:t>
            </a:r>
            <a:r>
              <a:rPr lang="en-US" dirty="0"/>
              <a:t> </a:t>
            </a:r>
            <a:r>
              <a:rPr lang="en-US" dirty="0" smtClean="0"/>
              <a:t>Zhang</a:t>
            </a:r>
            <a:r>
              <a:rPr lang="en-US" baseline="30000" dirty="0" smtClean="0"/>
              <a:t>$</a:t>
            </a:r>
          </a:p>
          <a:p>
            <a:r>
              <a:rPr lang="en-US" sz="2400" dirty="0" smtClean="0"/>
              <a:t>*Tsinghua University   </a:t>
            </a:r>
            <a:r>
              <a:rPr lang="en-US" sz="2400" baseline="30000" dirty="0" smtClean="0"/>
              <a:t>#</a:t>
            </a:r>
            <a:r>
              <a:rPr lang="en-US" sz="2400" dirty="0" smtClean="0"/>
              <a:t>Chinese University of Hong Kong  </a:t>
            </a:r>
            <a:r>
              <a:rPr lang="en-US" sz="2400" baseline="30000" dirty="0" smtClean="0"/>
              <a:t>$</a:t>
            </a:r>
            <a:r>
              <a:rPr lang="en-US" sz="2400" dirty="0" smtClean="0"/>
              <a:t>Huawei Noah’s Ark Lab</a:t>
            </a:r>
          </a:p>
          <a:p>
            <a:r>
              <a:rPr lang="en-US" dirty="0" smtClean="0"/>
              <a:t>IFIP Networking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DD5A66-9C2F-42FF-B09E-B62E67AA144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CellPAD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4922836"/>
            <a:ext cx="10969943" cy="1325564"/>
          </a:xfrm>
        </p:spPr>
        <p:txBody>
          <a:bodyPr/>
          <a:lstStyle/>
          <a:p>
            <a:r>
              <a:rPr lang="en-US" dirty="0" smtClean="0"/>
              <a:t>Input: stream of KPI instances</a:t>
            </a:r>
          </a:p>
          <a:p>
            <a:r>
              <a:rPr lang="en-US" dirty="0" smtClean="0"/>
              <a:t>Output: normal instances or anomaly instances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4" name="矩形 5"/>
          <p:cNvSpPr/>
          <p:nvPr/>
        </p:nvSpPr>
        <p:spPr>
          <a:xfrm>
            <a:off x="2762192" y="1852475"/>
            <a:ext cx="1716425" cy="1098774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Feature Engineering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25" name="矩形 6"/>
          <p:cNvSpPr/>
          <p:nvPr/>
        </p:nvSpPr>
        <p:spPr>
          <a:xfrm>
            <a:off x="4912499" y="1863697"/>
            <a:ext cx="1535104" cy="1076332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Predictors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26" name="矩形 7"/>
          <p:cNvSpPr/>
          <p:nvPr/>
        </p:nvSpPr>
        <p:spPr>
          <a:xfrm>
            <a:off x="7399443" y="1852475"/>
            <a:ext cx="1535104" cy="1087553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Anomaly Detection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27" name="流程图: 决策 200"/>
          <p:cNvSpPr/>
          <p:nvPr/>
        </p:nvSpPr>
        <p:spPr>
          <a:xfrm>
            <a:off x="7125490" y="3458798"/>
            <a:ext cx="2143930" cy="1063511"/>
          </a:xfrm>
          <a:prstGeom prst="flowChartDecision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Anomaly?</a:t>
            </a:r>
          </a:p>
        </p:txBody>
      </p:sp>
      <p:sp>
        <p:nvSpPr>
          <p:cNvPr id="28" name="文本框 212"/>
          <p:cNvSpPr txBox="1"/>
          <p:nvPr/>
        </p:nvSpPr>
        <p:spPr>
          <a:xfrm>
            <a:off x="9358494" y="3548397"/>
            <a:ext cx="35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Y</a:t>
            </a:r>
            <a:endParaRPr lang="zh-CN" altLang="en-US" b="1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9" name="矩形 15"/>
          <p:cNvSpPr/>
          <p:nvPr/>
        </p:nvSpPr>
        <p:spPr>
          <a:xfrm>
            <a:off x="684212" y="1952454"/>
            <a:ext cx="1589928" cy="79641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KPI Streams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30" name="矩形 43"/>
          <p:cNvSpPr/>
          <p:nvPr/>
        </p:nvSpPr>
        <p:spPr>
          <a:xfrm>
            <a:off x="4854529" y="3574006"/>
            <a:ext cx="1611096" cy="79641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Normal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Instances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31" name="右箭头 47"/>
          <p:cNvSpPr/>
          <p:nvPr/>
        </p:nvSpPr>
        <p:spPr>
          <a:xfrm rot="5400000">
            <a:off x="7974871" y="3049540"/>
            <a:ext cx="438489" cy="225883"/>
          </a:xfrm>
          <a:prstGeom prst="rightArrow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32" name="右箭头 19"/>
          <p:cNvSpPr/>
          <p:nvPr/>
        </p:nvSpPr>
        <p:spPr>
          <a:xfrm rot="10800000">
            <a:off x="6495121" y="3877267"/>
            <a:ext cx="601514" cy="259496"/>
          </a:xfrm>
          <a:prstGeom prst="rightArrow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33" name="文本框 20"/>
          <p:cNvSpPr txBox="1"/>
          <p:nvPr/>
        </p:nvSpPr>
        <p:spPr>
          <a:xfrm>
            <a:off x="6651422" y="3579927"/>
            <a:ext cx="53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N</a:t>
            </a:r>
            <a:endParaRPr lang="zh-CN" altLang="en-US" b="1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4" name="下箭头 50"/>
          <p:cNvSpPr/>
          <p:nvPr/>
        </p:nvSpPr>
        <p:spPr>
          <a:xfrm flipV="1">
            <a:off x="5511934" y="2940028"/>
            <a:ext cx="296285" cy="639897"/>
          </a:xfrm>
          <a:prstGeom prst="downArrow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35" name="文本框 61"/>
          <p:cNvSpPr txBox="1"/>
          <p:nvPr/>
        </p:nvSpPr>
        <p:spPr>
          <a:xfrm>
            <a:off x="5754086" y="3091408"/>
            <a:ext cx="906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dirty="0" smtClean="0">
                <a:solidFill>
                  <a:prstClr val="black"/>
                </a:solidFill>
                <a:latin typeface="+mn-ea"/>
                <a:cs typeface="Arial" panose="020B0604020202020204" pitchFamily="34" charset="0"/>
              </a:rPr>
              <a:t>Retrain</a:t>
            </a:r>
            <a:endParaRPr lang="zh-CN" altLang="en-US" sz="1600" b="1" dirty="0">
              <a:solidFill>
                <a:prstClr val="black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36" name="右箭头 65"/>
          <p:cNvSpPr/>
          <p:nvPr/>
        </p:nvSpPr>
        <p:spPr>
          <a:xfrm>
            <a:off x="6447604" y="2218216"/>
            <a:ext cx="919273" cy="268523"/>
          </a:xfrm>
          <a:prstGeom prst="rightArrow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37" name="右箭头 67"/>
          <p:cNvSpPr/>
          <p:nvPr/>
        </p:nvSpPr>
        <p:spPr>
          <a:xfrm>
            <a:off x="9300182" y="3890133"/>
            <a:ext cx="468298" cy="233763"/>
          </a:xfrm>
          <a:prstGeom prst="rightArrow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38" name="矩形 70"/>
          <p:cNvSpPr/>
          <p:nvPr/>
        </p:nvSpPr>
        <p:spPr>
          <a:xfrm>
            <a:off x="9826867" y="3297374"/>
            <a:ext cx="1513045" cy="62389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Sudden Drop </a:t>
            </a:r>
          </a:p>
        </p:txBody>
      </p:sp>
      <p:sp>
        <p:nvSpPr>
          <p:cNvPr id="39" name="矩形 72"/>
          <p:cNvSpPr/>
          <p:nvPr/>
        </p:nvSpPr>
        <p:spPr>
          <a:xfrm>
            <a:off x="9826867" y="4024308"/>
            <a:ext cx="1513045" cy="62389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ea"/>
                <a:cs typeface="Arial" panose="020B0604020202020204" pitchFamily="34" charset="0"/>
              </a:rPr>
              <a:t>Correlation Change</a:t>
            </a:r>
          </a:p>
        </p:txBody>
      </p:sp>
      <p:sp>
        <p:nvSpPr>
          <p:cNvPr id="40" name="右箭头 28"/>
          <p:cNvSpPr/>
          <p:nvPr/>
        </p:nvSpPr>
        <p:spPr>
          <a:xfrm>
            <a:off x="4479756" y="2218217"/>
            <a:ext cx="423118" cy="271184"/>
          </a:xfrm>
          <a:prstGeom prst="rightArrow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  <p:sp>
        <p:nvSpPr>
          <p:cNvPr id="41" name="右箭头 29"/>
          <p:cNvSpPr/>
          <p:nvPr/>
        </p:nvSpPr>
        <p:spPr>
          <a:xfrm>
            <a:off x="2274140" y="2218216"/>
            <a:ext cx="481575" cy="268524"/>
          </a:xfrm>
          <a:prstGeom prst="rightArrow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752600"/>
            <a:ext cx="10969943" cy="4495800"/>
          </a:xfrm>
        </p:spPr>
        <p:txBody>
          <a:bodyPr/>
          <a:lstStyle/>
          <a:p>
            <a:r>
              <a:rPr lang="en-US" dirty="0"/>
              <a:t>Each predictor returns a predicted value for </a:t>
            </a:r>
            <a:r>
              <a:rPr lang="en-US" dirty="0" smtClean="0"/>
              <a:t>each hour </a:t>
            </a:r>
            <a:r>
              <a:rPr lang="en-US" dirty="0"/>
              <a:t>based on the underlying prediction </a:t>
            </a:r>
            <a:r>
              <a:rPr lang="en-US" dirty="0" smtClean="0"/>
              <a:t>algorithm</a:t>
            </a:r>
          </a:p>
          <a:p>
            <a:r>
              <a:rPr lang="en-US" altLang="zh-CN" dirty="0" smtClean="0"/>
              <a:t>Prediction algorithms:</a:t>
            </a:r>
          </a:p>
          <a:p>
            <a:pPr lvl="1"/>
            <a:r>
              <a:rPr lang="en-US" altLang="zh-CN" b="1" dirty="0" smtClean="0">
                <a:solidFill>
                  <a:srgbClr val="3333CC"/>
                </a:solidFill>
              </a:rPr>
              <a:t>Simple </a:t>
            </a:r>
            <a:r>
              <a:rPr lang="en-US" altLang="zh-CN" b="1" dirty="0">
                <a:solidFill>
                  <a:srgbClr val="3333CC"/>
                </a:solidFill>
              </a:rPr>
              <a:t>statistical modeling </a:t>
            </a:r>
          </a:p>
          <a:p>
            <a:pPr lvl="2"/>
            <a:r>
              <a:rPr lang="en-US" altLang="zh-CN" dirty="0" smtClean="0"/>
              <a:t>Exponentially weighted moving average (EWMA); Weighted moving average (WMA); </a:t>
            </a:r>
            <a:r>
              <a:rPr lang="pl-PL" altLang="zh-CN" dirty="0" smtClean="0"/>
              <a:t>Holt-Winters </a:t>
            </a:r>
            <a:r>
              <a:rPr lang="en-US" altLang="zh-CN" dirty="0" smtClean="0"/>
              <a:t>(HW); </a:t>
            </a:r>
            <a:r>
              <a:rPr lang="pl-PL" altLang="zh-CN" dirty="0" smtClean="0"/>
              <a:t>Local </a:t>
            </a:r>
            <a:r>
              <a:rPr lang="pl-PL" altLang="zh-CN" dirty="0"/>
              <a:t>correlation </a:t>
            </a:r>
            <a:r>
              <a:rPr lang="pl-PL" altLang="zh-CN" dirty="0" smtClean="0"/>
              <a:t>score</a:t>
            </a:r>
            <a:r>
              <a:rPr lang="en-US" altLang="zh-CN" dirty="0" smtClean="0"/>
              <a:t> (LCS</a:t>
            </a:r>
            <a:r>
              <a:rPr lang="pl-PL" altLang="zh-CN" dirty="0" smtClean="0"/>
              <a:t>) </a:t>
            </a:r>
            <a:endParaRPr lang="pl-PL" altLang="zh-CN" dirty="0"/>
          </a:p>
          <a:p>
            <a:pPr lvl="1"/>
            <a:r>
              <a:rPr lang="pl-PL" altLang="zh-CN" b="1" dirty="0">
                <a:solidFill>
                  <a:srgbClr val="3333CC"/>
                </a:solidFill>
              </a:rPr>
              <a:t>Linear regression</a:t>
            </a:r>
          </a:p>
          <a:p>
            <a:pPr lvl="2"/>
            <a:r>
              <a:rPr lang="pl-PL" altLang="zh-CN" dirty="0" smtClean="0"/>
              <a:t>Simple </a:t>
            </a:r>
            <a:r>
              <a:rPr lang="pl-PL" altLang="zh-CN" dirty="0"/>
              <a:t>linear </a:t>
            </a:r>
            <a:r>
              <a:rPr lang="pl-PL" altLang="zh-CN" dirty="0" smtClean="0"/>
              <a:t>regression</a:t>
            </a:r>
            <a:r>
              <a:rPr lang="en-US" altLang="zh-CN" dirty="0" smtClean="0"/>
              <a:t> (SLR); H</a:t>
            </a:r>
            <a:r>
              <a:rPr lang="pl-PL" altLang="zh-CN" dirty="0" smtClean="0"/>
              <a:t>uber regression</a:t>
            </a:r>
            <a:r>
              <a:rPr lang="en-US" altLang="zh-CN" dirty="0" smtClean="0"/>
              <a:t> (HR</a:t>
            </a:r>
            <a:r>
              <a:rPr lang="pl-PL" altLang="zh-CN" dirty="0" smtClean="0"/>
              <a:t>)</a:t>
            </a:r>
            <a:endParaRPr lang="pl-PL" altLang="zh-CN" dirty="0"/>
          </a:p>
          <a:p>
            <a:pPr lvl="1"/>
            <a:r>
              <a:rPr lang="pl-PL" altLang="zh-CN" b="1" dirty="0">
                <a:solidFill>
                  <a:srgbClr val="3333CC"/>
                </a:solidFill>
              </a:rPr>
              <a:t>Tree-based regression</a:t>
            </a:r>
          </a:p>
          <a:p>
            <a:pPr lvl="2"/>
            <a:r>
              <a:rPr lang="pl-PL" altLang="zh-CN" dirty="0" smtClean="0"/>
              <a:t>Regression tree</a:t>
            </a:r>
            <a:r>
              <a:rPr lang="en-US" altLang="zh-CN" dirty="0" smtClean="0"/>
              <a:t> (RT</a:t>
            </a:r>
            <a:r>
              <a:rPr lang="pl-PL" altLang="zh-CN" dirty="0" smtClean="0"/>
              <a:t>)</a:t>
            </a:r>
            <a:r>
              <a:rPr lang="en-US" altLang="zh-CN" dirty="0" smtClean="0"/>
              <a:t>; </a:t>
            </a:r>
            <a:r>
              <a:rPr lang="pl-PL" altLang="zh-CN" dirty="0" smtClean="0"/>
              <a:t>Random forest</a:t>
            </a:r>
            <a:r>
              <a:rPr lang="en-US" altLang="zh-CN" dirty="0" smtClean="0"/>
              <a:t> (RF)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524000"/>
            <a:ext cx="10969943" cy="4602164"/>
          </a:xfrm>
        </p:spPr>
        <p:txBody>
          <a:bodyPr/>
          <a:lstStyle/>
          <a:p>
            <a:r>
              <a:rPr lang="en-US" dirty="0" smtClean="0"/>
              <a:t>Features</a:t>
            </a:r>
          </a:p>
          <a:p>
            <a:pPr lvl="1"/>
            <a:r>
              <a:rPr lang="en-US" dirty="0"/>
              <a:t>Sudden </a:t>
            </a:r>
            <a:r>
              <a:rPr lang="en-US" dirty="0" smtClean="0"/>
              <a:t>drops: one predictor for a KPI</a:t>
            </a:r>
            <a:endParaRPr lang="en-US" dirty="0"/>
          </a:p>
          <a:p>
            <a:pPr lvl="2"/>
            <a:r>
              <a:rPr lang="en-US" dirty="0"/>
              <a:t>indexical features: hour (0-23) and day (0-6) indexes </a:t>
            </a:r>
          </a:p>
          <a:p>
            <a:pPr lvl="2"/>
            <a:r>
              <a:rPr lang="en-US" dirty="0"/>
              <a:t>numerical features: numerical operations &lt;win, </a:t>
            </a:r>
            <a:r>
              <a:rPr lang="en-US" dirty="0" err="1"/>
              <a:t>oper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Correlation </a:t>
            </a:r>
            <a:r>
              <a:rPr lang="en-US" dirty="0" smtClean="0"/>
              <a:t>changes: two predictors for KPIs</a:t>
            </a:r>
            <a:endParaRPr lang="en-US" dirty="0"/>
          </a:p>
          <a:p>
            <a:pPr lvl="2"/>
            <a:r>
              <a:rPr lang="en-US" dirty="0" smtClean="0"/>
              <a:t>Predictor of one KPI takes the </a:t>
            </a:r>
            <a:r>
              <a:rPr lang="en-US" dirty="0"/>
              <a:t>value of </a:t>
            </a:r>
            <a:r>
              <a:rPr lang="en-US" dirty="0" smtClean="0"/>
              <a:t>another KPI as feature</a:t>
            </a:r>
            <a:endParaRPr lang="en-US" dirty="0"/>
          </a:p>
          <a:p>
            <a:pPr lvl="2"/>
            <a:r>
              <a:rPr lang="en-US" dirty="0" smtClean="0"/>
              <a:t>Hour </a:t>
            </a:r>
            <a:r>
              <a:rPr lang="en-US" dirty="0"/>
              <a:t>and day indexes for tree-based </a:t>
            </a:r>
            <a:r>
              <a:rPr lang="en-US" dirty="0" smtClean="0"/>
              <a:t>models</a:t>
            </a:r>
          </a:p>
          <a:p>
            <a:r>
              <a:rPr lang="en-US" dirty="0" smtClean="0"/>
              <a:t>Trend removal</a:t>
            </a:r>
          </a:p>
          <a:p>
            <a:pPr lvl="1"/>
            <a:r>
              <a:rPr lang="en-US" dirty="0" smtClean="0"/>
              <a:t>Compute the average over a sliding window of 168 hours</a:t>
            </a:r>
          </a:p>
          <a:p>
            <a:pPr lvl="1"/>
            <a:r>
              <a:rPr lang="en-US" dirty="0" smtClean="0"/>
              <a:t>Divide the raw value by the computed average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Anomaly 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441" y="1570036"/>
                <a:ext cx="10969943" cy="4678364"/>
              </a:xfrm>
            </p:spPr>
            <p:txBody>
              <a:bodyPr/>
              <a:lstStyle/>
              <a:p>
                <a:r>
                  <a:rPr lang="en-US" dirty="0" smtClean="0"/>
                  <a:t>Sudden drops</a:t>
                </a:r>
              </a:p>
              <a:p>
                <a:pPr lvl="1"/>
                <a:r>
                  <a:rPr lang="en-US" altLang="zh-CN" dirty="0" smtClean="0"/>
                  <a:t>Drop ratio: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𝐷</m:t>
                    </m:r>
                    <m:r>
                      <a:rPr lang="en-US" altLang="zh-CN" i="1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𝐾𝑃𝐼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𝐾𝑃𝐼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𝐾𝑃𝐼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latin typeface="Cambria Math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Correlation changes</a:t>
                </a:r>
              </a:p>
              <a:p>
                <a:pPr lvl="1"/>
                <a:r>
                  <a:rPr lang="en-US" altLang="zh-CN" b="0" dirty="0" smtClean="0"/>
                  <a:t>Change ratio: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𝐾𝑃𝐼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𝐾𝑃𝐼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𝐾𝑃𝐼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en-US" altLang="zh-CN">
                        <a:latin typeface="Cambria Math" charset="0"/>
                      </a:rPr>
                      <m:t>,</m:t>
                    </m:r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/>
                      </a:rPr>
                      <m:t> </m:t>
                    </m:r>
                    <m:r>
                      <a:rPr lang="en-US" altLang="zh-CN" i="1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mr-IN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𝐾𝑃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2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altLang="zh-CN" i="1">
                            <a:latin typeface="Cambria Math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𝐾𝑃𝐼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2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𝐾𝑃𝐼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2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N-sigma rule</a:t>
                </a:r>
                <a:endParaRPr lang="en-US" dirty="0"/>
              </a:p>
              <a:p>
                <a:pPr lvl="1"/>
                <a:r>
                  <a:rPr lang="en-US" dirty="0" smtClean="0"/>
                  <a:t>Sudden </a:t>
                </a:r>
                <a:r>
                  <a:rPr lang="en-US" dirty="0"/>
                  <a:t>drop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𝐷</m:t>
                    </m:r>
                    <m:r>
                      <a:rPr lang="en-US" i="1">
                        <a:latin typeface="Cambria Math" charset="0"/>
                      </a:rPr>
                      <m:t>&lt;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 −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endParaRPr lang="en-US" i="1" dirty="0">
                  <a:ea typeface="Cambria Math" charset="0"/>
                  <a:cs typeface="Cambria Math" charset="0"/>
                </a:endParaRPr>
              </a:p>
              <a:p>
                <a:pPr lvl="1"/>
                <a:r>
                  <a:rPr lang="en-US" altLang="zh-CN" dirty="0" smtClean="0"/>
                  <a:t>Correlation </a:t>
                </a:r>
                <a:r>
                  <a:rPr lang="en-US" altLang="zh-CN" dirty="0"/>
                  <a:t>change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1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altLang="zh-CN" i="1">
                        <a:latin typeface="Cambria Math" charset="0"/>
                      </a:rPr>
                      <m:t>&lt;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 −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altLang="zh-CN" dirty="0">
                    <a:ea typeface="Cambria Math" charset="0"/>
                    <a:cs typeface="Cambria Math" charset="0"/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1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2</m:t>
                            </m:r>
                          </m:e>
                        </m:d>
                      </m:sub>
                    </m:sSub>
                    <m:r>
                      <a:rPr lang="en-US" altLang="zh-CN">
                        <a:latin typeface="Cambria Math" charset="0"/>
                      </a:rPr>
                      <m:t>&gt;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∗</m:t>
                    </m:r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endParaRPr lang="en-US" altLang="zh-CN" dirty="0">
                  <a:solidFill>
                    <a:schemeClr val="accent1"/>
                  </a:solidFill>
                  <a:ea typeface="Cambria Math" charset="0"/>
                  <a:cs typeface="Cambria Math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441" y="1570036"/>
                <a:ext cx="10969943" cy="4678364"/>
              </a:xfrm>
              <a:blipFill>
                <a:blip r:embed="rId2"/>
                <a:stretch>
                  <a:fillRect l="-1000" t="-1434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373564"/>
          </a:xfrm>
        </p:spPr>
        <p:txBody>
          <a:bodyPr/>
          <a:lstStyle/>
          <a:p>
            <a:r>
              <a:rPr lang="en-US" dirty="0" smtClean="0"/>
              <a:t>Goal: evaluate accuracy of </a:t>
            </a:r>
            <a:r>
              <a:rPr lang="en-US" dirty="0" err="1" smtClean="0"/>
              <a:t>CellPAD</a:t>
            </a:r>
            <a:r>
              <a:rPr lang="en-US" dirty="0" smtClean="0"/>
              <a:t> on the KPI dataset</a:t>
            </a:r>
          </a:p>
          <a:p>
            <a:r>
              <a:rPr lang="en-US" dirty="0" smtClean="0"/>
              <a:t>How to label anomalies?</a:t>
            </a:r>
          </a:p>
          <a:p>
            <a:pPr lvl="1"/>
            <a:r>
              <a:rPr lang="en-US" dirty="0" smtClean="0"/>
              <a:t>Synthetic anomalies: </a:t>
            </a:r>
          </a:p>
          <a:p>
            <a:pPr lvl="2"/>
            <a:r>
              <a:rPr lang="en-US" dirty="0" smtClean="0"/>
              <a:t>Select a fraction of KPI instances and change their values by 30-100%</a:t>
            </a:r>
          </a:p>
          <a:p>
            <a:pPr lvl="1"/>
            <a:r>
              <a:rPr lang="en-US" dirty="0" smtClean="0"/>
              <a:t>Rule-based anomalies: </a:t>
            </a:r>
          </a:p>
          <a:p>
            <a:pPr lvl="2"/>
            <a:r>
              <a:rPr lang="en-US" dirty="0" smtClean="0"/>
              <a:t>Identify the KPI instances whose raw values have obvious deviations</a:t>
            </a:r>
          </a:p>
          <a:p>
            <a:pPr lvl="1"/>
            <a:r>
              <a:rPr lang="en-US" dirty="0" smtClean="0"/>
              <a:t>Results: 3-4% anomalies in total</a:t>
            </a:r>
          </a:p>
          <a:p>
            <a:r>
              <a:rPr lang="en-US" dirty="0" smtClean="0"/>
              <a:t>Bootstrap the models with first two weeks of KPI instances</a:t>
            </a:r>
          </a:p>
          <a:p>
            <a:r>
              <a:rPr lang="en-US" dirty="0" smtClean="0"/>
              <a:t>Randomly select 80 cells for our evaluation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Sudden Drop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4800600"/>
            <a:ext cx="11276171" cy="1447800"/>
          </a:xfrm>
        </p:spPr>
        <p:txBody>
          <a:bodyPr/>
          <a:lstStyle/>
          <a:p>
            <a:r>
              <a:rPr lang="en-US" dirty="0" smtClean="0"/>
              <a:t>Trend removal is critical for improving accuracy</a:t>
            </a:r>
          </a:p>
          <a:p>
            <a:r>
              <a:rPr lang="en-US" dirty="0" smtClean="0"/>
              <a:t>Random forest with trend removal is most accurate</a:t>
            </a:r>
          </a:p>
          <a:p>
            <a:pPr lvl="1"/>
            <a:r>
              <a:rPr lang="en-US" dirty="0" smtClean="0"/>
              <a:t>Simple statistical modeling (e.g., EWMA, WMA) can also be accurate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2" y="1944661"/>
            <a:ext cx="5862685" cy="2557547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957864"/>
            <a:ext cx="5955944" cy="256105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4189412" y="1944661"/>
            <a:ext cx="1905000" cy="54660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1812" y="1524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Random forest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5612" y="1893332"/>
            <a:ext cx="1016353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812" y="1524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Simple statistical modeling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0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Change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4846635"/>
            <a:ext cx="10969943" cy="1554165"/>
          </a:xfrm>
        </p:spPr>
        <p:txBody>
          <a:bodyPr/>
          <a:lstStyle/>
          <a:p>
            <a:r>
              <a:rPr lang="en-US" dirty="0" smtClean="0"/>
              <a:t>Trend removal doesn’t necessarily improve accuracy</a:t>
            </a:r>
          </a:p>
          <a:p>
            <a:pPr lvl="1"/>
            <a:r>
              <a:rPr lang="en-US" dirty="0" smtClean="0"/>
              <a:t>Correlated KPIs with different trends imply correlation change</a:t>
            </a:r>
          </a:p>
          <a:p>
            <a:r>
              <a:rPr lang="en-US" dirty="0" smtClean="0"/>
              <a:t>Huber detection without trend removal is most accurate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内容占位符 4" descr="内容占位符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2012" y="1590152"/>
            <a:ext cx="7430361" cy="29056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83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with Twitter’s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5151436"/>
            <a:ext cx="10969943" cy="1249364"/>
          </a:xfrm>
        </p:spPr>
        <p:txBody>
          <a:bodyPr/>
          <a:lstStyle/>
          <a:p>
            <a:r>
              <a:rPr lang="en-US" dirty="0" err="1" smtClean="0"/>
              <a:t>CellPAD</a:t>
            </a:r>
            <a:r>
              <a:rPr lang="en-US" dirty="0" smtClean="0"/>
              <a:t> (using random forest) achieves higher accuracy</a:t>
            </a:r>
          </a:p>
          <a:p>
            <a:pPr lvl="1"/>
            <a:r>
              <a:rPr lang="en-US" dirty="0" smtClean="0"/>
              <a:t>Twitter’s detector builds on statistical modeling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图片 4" descr="图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8612" y="1676400"/>
            <a:ext cx="8419072" cy="304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Model Retraining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040" y="2209800"/>
            <a:ext cx="5332571" cy="2667001"/>
          </a:xfrm>
        </p:spPr>
        <p:txBody>
          <a:bodyPr/>
          <a:lstStyle/>
          <a:p>
            <a:r>
              <a:rPr lang="en-US" dirty="0" smtClean="0"/>
              <a:t>Effects of feeding back normal instances for model retraining:</a:t>
            </a:r>
          </a:p>
          <a:p>
            <a:pPr lvl="1"/>
            <a:r>
              <a:rPr lang="en-US" dirty="0" smtClean="0"/>
              <a:t>Sudden drop: similar</a:t>
            </a:r>
          </a:p>
          <a:p>
            <a:pPr lvl="1"/>
            <a:r>
              <a:rPr lang="en-US" dirty="0" smtClean="0"/>
              <a:t>Correlation change: </a:t>
            </a:r>
            <a:r>
              <a:rPr lang="en-US" b="1" dirty="0" smtClean="0"/>
              <a:t>improved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significant differences for different thresholds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内容占位符 4" descr="内容占位符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3904" y="1219200"/>
            <a:ext cx="5739159" cy="5388244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5561012" y="3810000"/>
            <a:ext cx="2514600" cy="762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Oval 9"/>
          <p:cNvSpPr/>
          <p:nvPr/>
        </p:nvSpPr>
        <p:spPr bwMode="auto">
          <a:xfrm>
            <a:off x="8102437" y="4305300"/>
            <a:ext cx="3470625" cy="8763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1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297364"/>
          </a:xfrm>
        </p:spPr>
        <p:txBody>
          <a:bodyPr/>
          <a:lstStyle/>
          <a:p>
            <a:r>
              <a:rPr lang="en-US" dirty="0" smtClean="0"/>
              <a:t>Trace-driven analysis</a:t>
            </a:r>
          </a:p>
          <a:p>
            <a:r>
              <a:rPr lang="en-US" dirty="0" smtClean="0"/>
              <a:t>Design </a:t>
            </a:r>
            <a:r>
              <a:rPr lang="en-US" dirty="0"/>
              <a:t>of </a:t>
            </a:r>
            <a:r>
              <a:rPr lang="en-US" dirty="0" err="1" smtClean="0"/>
              <a:t>CellPAD</a:t>
            </a:r>
            <a:endParaRPr lang="en-US" dirty="0"/>
          </a:p>
          <a:p>
            <a:pPr lvl="1"/>
            <a:r>
              <a:rPr lang="en-US" dirty="0" smtClean="0"/>
              <a:t>Detect </a:t>
            </a:r>
            <a:r>
              <a:rPr lang="en-US" dirty="0" smtClean="0"/>
              <a:t>sudden </a:t>
            </a:r>
            <a:r>
              <a:rPr lang="en-US" dirty="0" smtClean="0"/>
              <a:t>drops </a:t>
            </a:r>
            <a:r>
              <a:rPr lang="en-US" dirty="0" smtClean="0"/>
              <a:t>and correlation </a:t>
            </a:r>
            <a:r>
              <a:rPr lang="en-US" dirty="0" smtClean="0"/>
              <a:t>changes</a:t>
            </a:r>
            <a:endParaRPr lang="en-US" dirty="0" smtClean="0"/>
          </a:p>
          <a:p>
            <a:pPr lvl="1"/>
            <a:r>
              <a:rPr lang="en-US" dirty="0" smtClean="0"/>
              <a:t>Support </a:t>
            </a:r>
            <a:r>
              <a:rPr lang="en-US" dirty="0"/>
              <a:t>various statistical and </a:t>
            </a:r>
            <a:r>
              <a:rPr lang="en-US" dirty="0" smtClean="0"/>
              <a:t>ML-based </a:t>
            </a:r>
            <a:r>
              <a:rPr lang="en-US" dirty="0"/>
              <a:t>regression </a:t>
            </a:r>
            <a:r>
              <a:rPr lang="en-US" dirty="0" smtClean="0"/>
              <a:t>algorithms</a:t>
            </a:r>
            <a:endParaRPr lang="en-US" dirty="0"/>
          </a:p>
          <a:p>
            <a:pPr lvl="1"/>
            <a:r>
              <a:rPr lang="en-US" dirty="0" smtClean="0"/>
              <a:t>Address seasonality </a:t>
            </a:r>
            <a:r>
              <a:rPr lang="en-US" dirty="0"/>
              <a:t>and </a:t>
            </a:r>
            <a:r>
              <a:rPr lang="en-US" dirty="0" smtClean="0"/>
              <a:t>trends </a:t>
            </a:r>
            <a:r>
              <a:rPr lang="en-US" dirty="0"/>
              <a:t>in anomaly </a:t>
            </a:r>
            <a:r>
              <a:rPr lang="en-US" dirty="0" smtClean="0"/>
              <a:t>detection</a:t>
            </a:r>
            <a:endParaRPr lang="en-US" dirty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a feedback loop for prediction model </a:t>
            </a:r>
            <a:r>
              <a:rPr lang="en-US" dirty="0" smtClean="0"/>
              <a:t>retraining </a:t>
            </a:r>
            <a:endParaRPr lang="en-US" dirty="0"/>
          </a:p>
          <a:p>
            <a:r>
              <a:rPr lang="en-US" dirty="0" smtClean="0"/>
              <a:t>Trace-driven evaluation on accuracy </a:t>
            </a:r>
            <a:r>
              <a:rPr lang="en-US" dirty="0"/>
              <a:t>of </a:t>
            </a:r>
            <a:r>
              <a:rPr lang="en-US" dirty="0" err="1" smtClean="0"/>
              <a:t>CellPAD</a:t>
            </a:r>
            <a:endParaRPr lang="en-US" dirty="0"/>
          </a:p>
          <a:p>
            <a:pPr lvl="1"/>
            <a:r>
              <a:rPr lang="en-US" dirty="0" smtClean="0"/>
              <a:t>No single </a:t>
            </a:r>
            <a:r>
              <a:rPr lang="en-US" dirty="0"/>
              <a:t>prediction algorithm is an absolute winner in </a:t>
            </a:r>
            <a:r>
              <a:rPr lang="en-US" dirty="0" smtClean="0"/>
              <a:t>both sudden </a:t>
            </a:r>
            <a:r>
              <a:rPr lang="en-US" dirty="0"/>
              <a:t>drop and correlation change </a:t>
            </a:r>
            <a:r>
              <a:rPr lang="en-US" dirty="0" smtClean="0"/>
              <a:t>detection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46235"/>
            <a:ext cx="10969943" cy="4602165"/>
          </a:xfrm>
        </p:spPr>
        <p:txBody>
          <a:bodyPr/>
          <a:lstStyle/>
          <a:p>
            <a:r>
              <a:rPr lang="en-US" dirty="0" smtClean="0"/>
              <a:t>Performance anomalies can disrupt cellular networks</a:t>
            </a:r>
          </a:p>
          <a:p>
            <a:pPr lvl="1"/>
            <a:r>
              <a:rPr lang="en-US" dirty="0" smtClean="0"/>
              <a:t>e.g., outages, malfunctions, disconnections, performance drops, etc.</a:t>
            </a:r>
          </a:p>
          <a:p>
            <a:r>
              <a:rPr lang="en-US" dirty="0" smtClean="0"/>
              <a:t>Key Performance Indicators (KPIs)</a:t>
            </a:r>
          </a:p>
          <a:p>
            <a:pPr lvl="1"/>
            <a:r>
              <a:rPr lang="en-US" dirty="0" smtClean="0"/>
              <a:t>Time-series measurements for network elements and resource usage</a:t>
            </a:r>
          </a:p>
          <a:p>
            <a:pPr lvl="1"/>
            <a:r>
              <a:rPr lang="en-US" dirty="0" smtClean="0"/>
              <a:t>KPI anomalies:</a:t>
            </a:r>
          </a:p>
          <a:p>
            <a:pPr lvl="2"/>
            <a:r>
              <a:rPr lang="en-US" dirty="0" smtClean="0"/>
              <a:t>e.g., unexpected patterns at specific time instants or over a period of time </a:t>
            </a:r>
          </a:p>
          <a:p>
            <a:r>
              <a:rPr lang="en-US" dirty="0" smtClean="0"/>
              <a:t>Goal: Detecting KPI anomalies</a:t>
            </a:r>
          </a:p>
          <a:p>
            <a:pPr lvl="1"/>
            <a:r>
              <a:rPr lang="en-US" dirty="0" smtClean="0"/>
              <a:t>Maintain </a:t>
            </a:r>
            <a:r>
              <a:rPr lang="en-US" dirty="0"/>
              <a:t>network dependability</a:t>
            </a:r>
          </a:p>
          <a:p>
            <a:pPr lvl="1"/>
            <a:r>
              <a:rPr lang="en-US" dirty="0" smtClean="0"/>
              <a:t>Improve </a:t>
            </a:r>
            <a:r>
              <a:rPr lang="en-US" dirty="0"/>
              <a:t>subscribers’ quality-of-experience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199"/>
            <a:ext cx="10969943" cy="4525965"/>
          </a:xfrm>
        </p:spPr>
        <p:txBody>
          <a:bodyPr/>
          <a:lstStyle/>
          <a:p>
            <a:r>
              <a:rPr lang="en-US" dirty="0" smtClean="0"/>
              <a:t>Anomaly detection is challenging: </a:t>
            </a:r>
          </a:p>
          <a:p>
            <a:pPr lvl="1"/>
            <a:r>
              <a:rPr lang="en-US" dirty="0" smtClean="0"/>
              <a:t>No “best” algorithms for all problems</a:t>
            </a:r>
          </a:p>
          <a:p>
            <a:pPr lvl="1"/>
            <a:r>
              <a:rPr lang="en-US" dirty="0" smtClean="0"/>
              <a:t>Labeling (i.e., identifying ground truths) is labor-intensive</a:t>
            </a:r>
          </a:p>
          <a:p>
            <a:pPr lvl="1"/>
            <a:r>
              <a:rPr lang="en-US" dirty="0" smtClean="0"/>
              <a:t>Differentiating normal and abnormal points is hard</a:t>
            </a:r>
          </a:p>
          <a:p>
            <a:pPr lvl="1"/>
            <a:r>
              <a:rPr lang="en-US" dirty="0" smtClean="0"/>
              <a:t>Anomalies are rare</a:t>
            </a:r>
          </a:p>
          <a:p>
            <a:r>
              <a:rPr lang="en-US" dirty="0" smtClean="0"/>
              <a:t>Specific challenges in cellular networks that must be addressed:</a:t>
            </a:r>
          </a:p>
          <a:p>
            <a:pPr lvl="1"/>
            <a:r>
              <a:rPr lang="en-US" dirty="0" smtClean="0"/>
              <a:t>Internet traffic exhibits </a:t>
            </a:r>
            <a:r>
              <a:rPr lang="en-US" dirty="0" smtClean="0"/>
              <a:t>both periodic and trend patterns</a:t>
            </a:r>
            <a:endParaRPr lang="en-US" dirty="0" smtClean="0"/>
          </a:p>
          <a:p>
            <a:pPr lvl="1"/>
            <a:r>
              <a:rPr lang="en-US" dirty="0" smtClean="0"/>
              <a:t>Factors may be correlated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Data </a:t>
            </a:r>
            <a:r>
              <a:rPr lang="en-US" dirty="0" smtClean="0"/>
              <a:t>transmission and radio resource </a:t>
            </a:r>
            <a:r>
              <a:rPr lang="en-US" dirty="0" smtClean="0"/>
              <a:t>usage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5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00200"/>
            <a:ext cx="10969943" cy="4525964"/>
          </a:xfrm>
        </p:spPr>
        <p:txBody>
          <a:bodyPr/>
          <a:lstStyle/>
          <a:p>
            <a:r>
              <a:rPr lang="en-US" dirty="0" smtClean="0"/>
              <a:t>Trace-driven analysis on a large-scale KPI dataset from a metropolitan LTE network in China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CellPAD</a:t>
            </a:r>
            <a:r>
              <a:rPr lang="en-US" dirty="0" smtClean="0"/>
              <a:t>, a KPI anomaly detection tool</a:t>
            </a:r>
          </a:p>
          <a:p>
            <a:pPr lvl="1"/>
            <a:r>
              <a:rPr lang="en-US" dirty="0" smtClean="0"/>
              <a:t>Detect drop and correlation anomalies</a:t>
            </a:r>
            <a:endParaRPr lang="en-US" dirty="0" smtClean="0"/>
          </a:p>
          <a:p>
            <a:pPr lvl="1"/>
            <a:r>
              <a:rPr lang="en-US" dirty="0" smtClean="0"/>
              <a:t>Support </a:t>
            </a:r>
            <a:r>
              <a:rPr lang="en-US" dirty="0" smtClean="0"/>
              <a:t>various prediction algorithms (incl. statistical and ML regression)</a:t>
            </a:r>
          </a:p>
          <a:p>
            <a:pPr lvl="1"/>
            <a:r>
              <a:rPr lang="en-US" dirty="0" smtClean="0"/>
              <a:t>Account for </a:t>
            </a:r>
            <a:r>
              <a:rPr lang="en-US" dirty="0" smtClean="0"/>
              <a:t>seasonality and trends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/>
              <a:t>a feedback loop for model retraining</a:t>
            </a:r>
          </a:p>
          <a:p>
            <a:r>
              <a:rPr lang="en-US" dirty="0" smtClean="0"/>
              <a:t>Insights from evaluation of </a:t>
            </a:r>
            <a:r>
              <a:rPr lang="en-US" dirty="0" err="1" smtClean="0"/>
              <a:t>CellPAD</a:t>
            </a:r>
            <a:r>
              <a:rPr lang="en-US" dirty="0" smtClean="0"/>
              <a:t> on the KPI </a:t>
            </a:r>
            <a:r>
              <a:rPr lang="en-US" dirty="0" smtClean="0"/>
              <a:t>dataset</a:t>
            </a:r>
            <a:endParaRPr lang="en-US" dirty="0" smtClean="0"/>
          </a:p>
          <a:p>
            <a:r>
              <a:rPr lang="en-US" dirty="0" smtClean="0"/>
              <a:t>Source code: </a:t>
            </a:r>
            <a:r>
              <a:rPr lang="en-US" b="1" dirty="0" smtClean="0">
                <a:hlinkClick r:id="rId2"/>
              </a:rPr>
              <a:t>http://adslab.cse.cuhk.edu.hk/software/cellpad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812" y="1676399"/>
            <a:ext cx="6856571" cy="444976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Long-duration</a:t>
            </a:r>
            <a:r>
              <a:rPr lang="en-US" dirty="0"/>
              <a:t>: </a:t>
            </a:r>
            <a:r>
              <a:rPr lang="en-US" altLang="zh-CN" dirty="0"/>
              <a:t>17 weeks, </a:t>
            </a:r>
            <a:r>
              <a:rPr lang="en-US" altLang="zh-CN" dirty="0" smtClean="0"/>
              <a:t>hourly </a:t>
            </a:r>
            <a:r>
              <a:rPr lang="en-US" altLang="zh-CN" dirty="0"/>
              <a:t>basis</a:t>
            </a:r>
          </a:p>
          <a:p>
            <a:pPr lvl="1">
              <a:spcBef>
                <a:spcPts val="500"/>
              </a:spcBef>
              <a:defRPr sz="2400"/>
            </a:pPr>
            <a:r>
              <a:rPr lang="en-US" altLang="zh-CN" dirty="0"/>
              <a:t>November 7, 2016 to January 8, </a:t>
            </a:r>
            <a:r>
              <a:rPr lang="en-US" altLang="zh-CN" dirty="0" smtClean="0"/>
              <a:t>2017</a:t>
            </a:r>
            <a:endParaRPr lang="en-US" altLang="zh-CN" dirty="0"/>
          </a:p>
          <a:p>
            <a:pPr lvl="1">
              <a:spcBef>
                <a:spcPts val="500"/>
              </a:spcBef>
              <a:defRPr sz="2400"/>
            </a:pPr>
            <a:r>
              <a:rPr lang="en-US" altLang="zh-CN" dirty="0"/>
              <a:t>February 13, 2017 to March 12, </a:t>
            </a:r>
            <a:r>
              <a:rPr lang="en-US" altLang="zh-CN" dirty="0" smtClean="0"/>
              <a:t>2017</a:t>
            </a:r>
            <a:endParaRPr lang="en-US" altLang="zh-CN" dirty="0"/>
          </a:p>
          <a:p>
            <a:pPr lvl="1">
              <a:spcBef>
                <a:spcPts val="500"/>
              </a:spcBef>
              <a:defRPr sz="2400"/>
            </a:pPr>
            <a:r>
              <a:rPr lang="en-US" altLang="zh-CN" dirty="0"/>
              <a:t>April 10, 2017 to May 7, </a:t>
            </a:r>
            <a:r>
              <a:rPr lang="en-US" altLang="zh-CN" dirty="0" smtClean="0"/>
              <a:t>2017</a:t>
            </a:r>
            <a:endParaRPr lang="en-US" altLang="zh-CN" dirty="0"/>
          </a:p>
          <a:p>
            <a:r>
              <a:rPr lang="en-US" altLang="zh-CN" b="1" dirty="0">
                <a:solidFill>
                  <a:srgbClr val="FF0000"/>
                </a:solidFill>
              </a:rPr>
              <a:t>Large-scale</a:t>
            </a:r>
            <a:r>
              <a:rPr lang="en-US" altLang="zh-CN" dirty="0"/>
              <a:t>: 12,463 </a:t>
            </a:r>
            <a:r>
              <a:rPr lang="en-US" altLang="zh-CN" dirty="0" smtClean="0"/>
              <a:t>cells with </a:t>
            </a:r>
            <a:r>
              <a:rPr lang="en-US" altLang="zh-CN" dirty="0"/>
              <a:t>6 KPIs</a:t>
            </a:r>
            <a:endParaRPr lang="en-US" dirty="0"/>
          </a:p>
          <a:p>
            <a:pPr lvl="1">
              <a:spcBef>
                <a:spcPts val="500"/>
              </a:spcBef>
              <a:defRPr sz="2400"/>
            </a:pPr>
            <a:r>
              <a:rPr lang="en-US" dirty="0" smtClean="0"/>
              <a:t>User </a:t>
            </a:r>
            <a:r>
              <a:rPr lang="en-US" dirty="0"/>
              <a:t>population </a:t>
            </a:r>
            <a:r>
              <a:rPr lang="en-US" dirty="0" smtClean="0"/>
              <a:t>(USER)  </a:t>
            </a:r>
            <a:endParaRPr lang="en-US" dirty="0"/>
          </a:p>
          <a:p>
            <a:pPr lvl="1">
              <a:spcBef>
                <a:spcPts val="500"/>
              </a:spcBef>
              <a:defRPr sz="2400"/>
            </a:pPr>
            <a:r>
              <a:rPr lang="en-US" dirty="0" smtClean="0"/>
              <a:t>Radio resources (RRC</a:t>
            </a:r>
            <a:r>
              <a:rPr lang="en-US" dirty="0"/>
              <a:t>, ERAB, and PRB</a:t>
            </a:r>
            <a:r>
              <a:rPr lang="en-US" dirty="0" smtClean="0"/>
              <a:t>) </a:t>
            </a:r>
            <a:endParaRPr lang="en-US" dirty="0"/>
          </a:p>
          <a:p>
            <a:pPr lvl="1">
              <a:spcBef>
                <a:spcPts val="500"/>
              </a:spcBef>
              <a:defRPr sz="2400"/>
            </a:pPr>
            <a:r>
              <a:rPr lang="en-US" dirty="0" smtClean="0"/>
              <a:t>Data </a:t>
            </a:r>
            <a:r>
              <a:rPr lang="en-US" dirty="0"/>
              <a:t>transmission load </a:t>
            </a:r>
            <a:r>
              <a:rPr lang="en-US" dirty="0" smtClean="0"/>
              <a:t>(THR </a:t>
            </a:r>
            <a:r>
              <a:rPr lang="en-US" dirty="0"/>
              <a:t>and DUR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内容占位符 6" descr="内容占位符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6012" y="2133600"/>
            <a:ext cx="4572659" cy="240991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9142412" y="4538246"/>
            <a:ext cx="1320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LTE network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540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Seasonality and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5029200"/>
            <a:ext cx="10742771" cy="1676400"/>
          </a:xfrm>
        </p:spPr>
        <p:txBody>
          <a:bodyPr/>
          <a:lstStyle/>
          <a:p>
            <a:r>
              <a:rPr lang="en-US" dirty="0" smtClean="0"/>
              <a:t>Seasonality: stable diurnal pattern</a:t>
            </a:r>
          </a:p>
          <a:p>
            <a:r>
              <a:rPr lang="en-US" dirty="0" smtClean="0"/>
              <a:t>Trends: high trend variation pattern in some cells</a:t>
            </a:r>
          </a:p>
          <a:p>
            <a:pPr lvl="1"/>
            <a:r>
              <a:rPr lang="en-US" dirty="0" smtClean="0"/>
              <a:t>Trend variation captures the change of the averages of sliding windows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内容占位符 4" descr="内容占位符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612" y="1384973"/>
            <a:ext cx="5397199" cy="31543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图片 5" descr="图片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31499" y="1371600"/>
            <a:ext cx="5350901" cy="313757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/>
          <p:cNvSpPr txBox="1"/>
          <p:nvPr/>
        </p:nvSpPr>
        <p:spPr>
          <a:xfrm>
            <a:off x="2507312" y="450917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Seasonality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81704" y="4509173"/>
            <a:ext cx="813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Trend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5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5181600"/>
            <a:ext cx="10969943" cy="944564"/>
          </a:xfrm>
        </p:spPr>
        <p:txBody>
          <a:bodyPr/>
          <a:lstStyle/>
          <a:p>
            <a:r>
              <a:rPr lang="en-US" dirty="0" smtClean="0"/>
              <a:t>KPIs are positively correlated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2" y="1504052"/>
            <a:ext cx="9070894" cy="32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5105400"/>
            <a:ext cx="10969943" cy="1020764"/>
          </a:xfrm>
        </p:spPr>
        <p:txBody>
          <a:bodyPr/>
          <a:lstStyle/>
          <a:p>
            <a:r>
              <a:rPr lang="en-US" dirty="0" smtClean="0"/>
              <a:t>High variances of KPI values and KPI correlations in some cells</a:t>
            </a:r>
          </a:p>
          <a:p>
            <a:pPr lvl="1"/>
            <a:r>
              <a:rPr lang="en-US" dirty="0" smtClean="0"/>
              <a:t>Indicators of anomalies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8" y="1771276"/>
            <a:ext cx="5845736" cy="2572124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794698"/>
            <a:ext cx="5953453" cy="25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Anomalies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4976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Sudden drops</a:t>
            </a:r>
            <a:r>
              <a:rPr lang="en-US" dirty="0" smtClean="0"/>
              <a:t>: sudden performance degradation of KPI</a:t>
            </a:r>
          </a:p>
          <a:p>
            <a:pPr lvl="1"/>
            <a:r>
              <a:rPr lang="en-US" dirty="0" smtClean="0"/>
              <a:t>e.g., a sudden drop in number of users </a:t>
            </a:r>
            <a:r>
              <a:rPr lang="en-US" dirty="0" smtClean="0">
                <a:sym typeface="Wingdings" panose="05000000000000000000" pitchFamily="2" charset="2"/>
              </a:rPr>
              <a:t> disconnections of many users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Correlation changes</a:t>
            </a:r>
            <a:r>
              <a:rPr lang="en-US" dirty="0" smtClean="0"/>
              <a:t>: sudden deviations of two correlated KPIs</a:t>
            </a:r>
          </a:p>
          <a:p>
            <a:pPr lvl="1"/>
            <a:r>
              <a:rPr lang="en-US" dirty="0" smtClean="0"/>
              <a:t>e.g., more RRC request attempts but same number of users </a:t>
            </a:r>
            <a:r>
              <a:rPr lang="en-US" dirty="0" smtClean="0">
                <a:sym typeface="Wingdings" panose="05000000000000000000" pitchFamily="2" charset="2"/>
              </a:rPr>
              <a:t> cell failure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Assumptions: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Per-cell anomaly detection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Root causes unknown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FE790D-BCFB-4008-9260-CA63AEE325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00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7071</TotalTime>
  <Words>859</Words>
  <Application>Microsoft Office PowerPoint</Application>
  <PresentationFormat>Custom</PresentationFormat>
  <Paragraphs>166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Wingdings</vt:lpstr>
      <vt:lpstr>Default Design</vt:lpstr>
      <vt:lpstr>CellPAD: Detecting Performance Anomalies in Cellular Networks via Regression Analysis</vt:lpstr>
      <vt:lpstr>Motivation</vt:lpstr>
      <vt:lpstr>Challenges</vt:lpstr>
      <vt:lpstr>Our Contributions</vt:lpstr>
      <vt:lpstr>Dataset</vt:lpstr>
      <vt:lpstr>Seasonality and Trend</vt:lpstr>
      <vt:lpstr>Correlation </vt:lpstr>
      <vt:lpstr>Variations</vt:lpstr>
      <vt:lpstr>Anomalies</vt:lpstr>
      <vt:lpstr>CellPAD Architecture</vt:lpstr>
      <vt:lpstr>Predictors</vt:lpstr>
      <vt:lpstr>Feature Engineering</vt:lpstr>
      <vt:lpstr>Anomaly Detection</vt:lpstr>
      <vt:lpstr>Evaluation</vt:lpstr>
      <vt:lpstr>Sudden Drop Detection</vt:lpstr>
      <vt:lpstr>Correlation Change Detection</vt:lpstr>
      <vt:lpstr>Comparisons with Twitter’s Detector</vt:lpstr>
      <vt:lpstr>Effects of Model Retraining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Lee</dc:creator>
  <cp:lastModifiedBy>pclee</cp:lastModifiedBy>
  <cp:revision>808</cp:revision>
  <cp:lastPrinted>1601-01-01T00:00:00Z</cp:lastPrinted>
  <dcterms:created xsi:type="dcterms:W3CDTF">1601-01-01T00:00:00Z</dcterms:created>
  <dcterms:modified xsi:type="dcterms:W3CDTF">2018-05-14T03:57:48Z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