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92" r:id="rId2"/>
    <p:sldId id="389" r:id="rId3"/>
    <p:sldId id="434" r:id="rId4"/>
    <p:sldId id="437" r:id="rId5"/>
    <p:sldId id="426" r:id="rId6"/>
    <p:sldId id="435" r:id="rId7"/>
    <p:sldId id="436" r:id="rId8"/>
    <p:sldId id="430" r:id="rId9"/>
    <p:sldId id="445" r:id="rId10"/>
    <p:sldId id="440" r:id="rId11"/>
    <p:sldId id="439" r:id="rId12"/>
    <p:sldId id="448" r:id="rId13"/>
    <p:sldId id="441" r:id="rId14"/>
    <p:sldId id="444" r:id="rId15"/>
    <p:sldId id="461" r:id="rId16"/>
    <p:sldId id="463" r:id="rId17"/>
    <p:sldId id="462" r:id="rId18"/>
    <p:sldId id="442" r:id="rId19"/>
    <p:sldId id="443" r:id="rId20"/>
    <p:sldId id="454" r:id="rId21"/>
    <p:sldId id="432" r:id="rId22"/>
    <p:sldId id="455" r:id="rId23"/>
    <p:sldId id="458" r:id="rId24"/>
    <p:sldId id="459" r:id="rId25"/>
    <p:sldId id="457" r:id="rId26"/>
    <p:sldId id="456" r:id="rId27"/>
    <p:sldId id="433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5050"/>
    <a:srgbClr val="33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83152" autoAdjust="0"/>
  </p:normalViewPr>
  <p:slideViewPr>
    <p:cSldViewPr>
      <p:cViewPr>
        <p:scale>
          <a:sx n="70" d="100"/>
          <a:sy n="70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00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16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25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8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1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428750"/>
            <a:ext cx="8915400" cy="2152650"/>
          </a:xfrm>
        </p:spPr>
        <p:txBody>
          <a:bodyPr/>
          <a:lstStyle/>
          <a:p>
            <a:r>
              <a:rPr lang="en-US" sz="3200" dirty="0"/>
              <a:t>Exploiting Intra-Packet Dependency </a:t>
            </a:r>
            <a:r>
              <a:rPr lang="en-US" sz="3200" dirty="0" smtClean="0"/>
              <a:t>for</a:t>
            </a:r>
            <a:br>
              <a:rPr lang="en-US" sz="3200" dirty="0" smtClean="0"/>
            </a:br>
            <a:r>
              <a:rPr lang="en-US" sz="3200" dirty="0" smtClean="0"/>
              <a:t>Fine-Grained </a:t>
            </a:r>
            <a:r>
              <a:rPr lang="en-US" sz="3200" dirty="0"/>
              <a:t>Protocol Format Inference</a:t>
            </a:r>
            <a:endParaRPr lang="en-US" sz="3200" i="1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610600" cy="3048000"/>
          </a:xfrm>
        </p:spPr>
        <p:txBody>
          <a:bodyPr/>
          <a:lstStyle/>
          <a:p>
            <a:pPr eaLnBrk="1" hangingPunct="1"/>
            <a:r>
              <a:rPr lang="en-US" sz="2400" u="sng" dirty="0" err="1" smtClean="0"/>
              <a:t>Qun</a:t>
            </a:r>
            <a:r>
              <a:rPr lang="en-US" sz="2400" u="sng" dirty="0" smtClean="0"/>
              <a:t> Huang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Patrick P. C. Lee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and </a:t>
            </a:r>
            <a:r>
              <a:rPr lang="en-US" sz="2400" dirty="0" err="1" smtClean="0"/>
              <a:t>Zhibin</a:t>
            </a:r>
            <a:r>
              <a:rPr lang="en-US" sz="2400" dirty="0" smtClean="0"/>
              <a:t> Zhang</a:t>
            </a:r>
            <a:r>
              <a:rPr lang="en-US" sz="2400" baseline="30000" dirty="0" smtClean="0"/>
              <a:t>2</a:t>
            </a:r>
            <a:endParaRPr lang="en-US" altLang="zh-CN" sz="2400" baseline="30000" dirty="0" smtClean="0"/>
          </a:p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aseline="30000" dirty="0" smtClean="0"/>
              <a:t>1</a:t>
            </a:r>
            <a:r>
              <a:rPr lang="en-US" sz="2000" dirty="0" smtClean="0"/>
              <a:t>The Chinese University of Hong Kong, Hong Kong</a:t>
            </a:r>
          </a:p>
          <a:p>
            <a:pPr eaLnBrk="1" hangingPunct="1"/>
            <a:r>
              <a:rPr lang="en-US" sz="2000" baseline="30000" dirty="0" smtClean="0"/>
              <a:t>2</a:t>
            </a:r>
            <a:r>
              <a:rPr lang="en-US" sz="2000" dirty="0" smtClean="0"/>
              <a:t>Institute </a:t>
            </a:r>
            <a:r>
              <a:rPr lang="en-US" sz="2000" dirty="0"/>
              <a:t>of Computing Technology, Chinese Academy of Sciences, China</a:t>
            </a:r>
            <a:endParaRPr lang="en-US" sz="2000" dirty="0" smtClean="0"/>
          </a:p>
          <a:p>
            <a:pPr eaLnBrk="1" hangingPunct="1"/>
            <a:r>
              <a:rPr lang="en-US" sz="2400" dirty="0" smtClean="0"/>
              <a:t>Networking’15</a:t>
            </a:r>
          </a:p>
        </p:txBody>
      </p:sp>
    </p:spTree>
    <p:extLst>
      <p:ext uri="{BB962C8B-B14F-4D97-AF65-F5344CB8AC3E}">
        <p14:creationId xmlns:p14="http://schemas.microsoft.com/office/powerpoint/2010/main" val="393522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Model Update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600200"/>
          </a:xfrm>
        </p:spPr>
        <p:txBody>
          <a:bodyPr/>
          <a:lstStyle/>
          <a:p>
            <a:r>
              <a:rPr lang="en-US" altLang="zh-CN" sz="2000" dirty="0" smtClean="0"/>
              <a:t>Initial node/pair distributions</a:t>
            </a:r>
          </a:p>
          <a:p>
            <a:r>
              <a:rPr lang="en-US" altLang="zh-CN" sz="2000" dirty="0" smtClean="0"/>
              <a:t>Initial graph topology</a:t>
            </a:r>
          </a:p>
          <a:p>
            <a:pPr lvl="1"/>
            <a:r>
              <a:rPr lang="en-US" altLang="zh-CN" sz="1800" dirty="0" smtClean="0"/>
              <a:t>Each node represents one bit or one byte</a:t>
            </a:r>
          </a:p>
          <a:p>
            <a:pPr lvl="1"/>
            <a:r>
              <a:rPr lang="en-US" altLang="zh-CN" sz="1800" dirty="0" smtClean="0"/>
              <a:t>No edges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Iteratively </a:t>
            </a:r>
            <a:r>
              <a:rPr lang="en-US" altLang="zh-CN" sz="2000" dirty="0" smtClean="0"/>
              <a:t>update the graphical model with the distributions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228600" y="4816604"/>
            <a:ext cx="1790699" cy="5741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2699" y="4816604"/>
            <a:ext cx="1790699" cy="5741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876800" y="4816604"/>
            <a:ext cx="1790699" cy="5741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7239000" y="4816604"/>
            <a:ext cx="1790699" cy="5741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27502" y="3809082"/>
            <a:ext cx="1891797" cy="503761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Node/Pair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Distributions</a:t>
            </a:r>
          </a:p>
        </p:txBody>
      </p:sp>
      <p:sp>
        <p:nvSpPr>
          <p:cNvPr id="11" name="圆角矩形 10"/>
          <p:cNvSpPr/>
          <p:nvPr/>
        </p:nvSpPr>
        <p:spPr bwMode="auto">
          <a:xfrm>
            <a:off x="1080043" y="5894466"/>
            <a:ext cx="1162051" cy="503761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</a:t>
            </a:r>
            <a:endParaRPr lang="en-US" altLang="zh-CN" sz="1600" dirty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Topology</a:t>
            </a:r>
          </a:p>
        </p:txBody>
      </p:sp>
      <p:sp>
        <p:nvSpPr>
          <p:cNvPr id="12" name="右箭头 11"/>
          <p:cNvSpPr/>
          <p:nvPr/>
        </p:nvSpPr>
        <p:spPr bwMode="auto">
          <a:xfrm rot="16200000">
            <a:off x="1427955" y="5279267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右箭头 12"/>
          <p:cNvSpPr/>
          <p:nvPr/>
        </p:nvSpPr>
        <p:spPr bwMode="auto">
          <a:xfrm rot="5400000">
            <a:off x="873437" y="4238938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右箭头 13"/>
          <p:cNvSpPr/>
          <p:nvPr/>
        </p:nvSpPr>
        <p:spPr bwMode="auto">
          <a:xfrm>
            <a:off x="1974933" y="4850561"/>
            <a:ext cx="634705" cy="506187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右箭头 14"/>
          <p:cNvSpPr/>
          <p:nvPr/>
        </p:nvSpPr>
        <p:spPr bwMode="auto">
          <a:xfrm rot="5400000">
            <a:off x="3769037" y="5279267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圆角矩形 16"/>
          <p:cNvSpPr/>
          <p:nvPr/>
        </p:nvSpPr>
        <p:spPr bwMode="auto">
          <a:xfrm>
            <a:off x="3810000" y="5880101"/>
            <a:ext cx="1524000" cy="503761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Updated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Topology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右箭头 17"/>
          <p:cNvSpPr/>
          <p:nvPr/>
        </p:nvSpPr>
        <p:spPr bwMode="auto">
          <a:xfrm rot="16200000">
            <a:off x="4988237" y="5279267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圆角矩形 18"/>
          <p:cNvSpPr/>
          <p:nvPr/>
        </p:nvSpPr>
        <p:spPr bwMode="auto">
          <a:xfrm>
            <a:off x="6172200" y="5850128"/>
            <a:ext cx="1524000" cy="548099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Graphical </a:t>
            </a:r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Model</a:t>
            </a:r>
          </a:p>
        </p:txBody>
      </p:sp>
      <p:sp>
        <p:nvSpPr>
          <p:cNvPr id="20" name="右箭头 19"/>
          <p:cNvSpPr/>
          <p:nvPr/>
        </p:nvSpPr>
        <p:spPr bwMode="auto">
          <a:xfrm rot="16200000">
            <a:off x="7321905" y="5257516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右箭头 21"/>
          <p:cNvSpPr/>
          <p:nvPr/>
        </p:nvSpPr>
        <p:spPr bwMode="auto">
          <a:xfrm rot="5400000">
            <a:off x="6131236" y="5279266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圆角矩形 22"/>
          <p:cNvSpPr/>
          <p:nvPr/>
        </p:nvSpPr>
        <p:spPr bwMode="auto">
          <a:xfrm>
            <a:off x="127502" y="3231900"/>
            <a:ext cx="5282698" cy="335841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Training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Set 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(Input)</a:t>
            </a:r>
          </a:p>
        </p:txBody>
      </p:sp>
      <p:sp>
        <p:nvSpPr>
          <p:cNvPr id="25" name="右箭头 24"/>
          <p:cNvSpPr/>
          <p:nvPr/>
        </p:nvSpPr>
        <p:spPr bwMode="auto">
          <a:xfrm rot="16200000">
            <a:off x="3769038" y="4238938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3886200" y="3809081"/>
            <a:ext cx="1524000" cy="503761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Updated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Distributions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右箭头 27"/>
          <p:cNvSpPr/>
          <p:nvPr/>
        </p:nvSpPr>
        <p:spPr bwMode="auto">
          <a:xfrm rot="5400000">
            <a:off x="4988237" y="4238938"/>
            <a:ext cx="466229" cy="68910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" name="直接箭头连接符 28"/>
          <p:cNvCxnSpPr>
            <a:endCxn id="9" idx="0"/>
          </p:cNvCxnSpPr>
          <p:nvPr/>
        </p:nvCxnSpPr>
        <p:spPr bwMode="auto">
          <a:xfrm flipH="1">
            <a:off x="1073401" y="3567741"/>
            <a:ext cx="6642" cy="24134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endCxn id="26" idx="0"/>
          </p:cNvCxnSpPr>
          <p:nvPr/>
        </p:nvCxnSpPr>
        <p:spPr bwMode="auto">
          <a:xfrm>
            <a:off x="4648200" y="3567741"/>
            <a:ext cx="0" cy="24134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肘形连接符 37"/>
          <p:cNvCxnSpPr>
            <a:stCxn id="8" idx="0"/>
            <a:endCxn id="23" idx="3"/>
          </p:cNvCxnSpPr>
          <p:nvPr/>
        </p:nvCxnSpPr>
        <p:spPr bwMode="auto">
          <a:xfrm rot="16200000" flipV="1">
            <a:off x="6063883" y="2746138"/>
            <a:ext cx="1416784" cy="2724150"/>
          </a:xfrm>
          <a:prstGeom prst="bentConnector2">
            <a:avLst/>
          </a:prstGeom>
          <a:ln>
            <a:prstDash val="lgDash"/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6384143" y="3048000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Refine training set</a:t>
            </a:r>
            <a:endParaRPr lang="zh-CN" altLang="en-US" dirty="0"/>
          </a:p>
        </p:txBody>
      </p:sp>
      <p:sp>
        <p:nvSpPr>
          <p:cNvPr id="30" name="圆角矩形 29"/>
          <p:cNvSpPr/>
          <p:nvPr/>
        </p:nvSpPr>
        <p:spPr bwMode="auto">
          <a:xfrm>
            <a:off x="8131452" y="5948497"/>
            <a:ext cx="936348" cy="35136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Output</a:t>
            </a:r>
          </a:p>
        </p:txBody>
      </p:sp>
      <p:cxnSp>
        <p:nvCxnSpPr>
          <p:cNvPr id="31" name="直接箭头连接符 30"/>
          <p:cNvCxnSpPr>
            <a:stCxn id="19" idx="3"/>
            <a:endCxn id="30" idx="1"/>
          </p:cNvCxnSpPr>
          <p:nvPr/>
        </p:nvCxnSpPr>
        <p:spPr bwMode="auto">
          <a:xfrm flipV="1">
            <a:off x="7696200" y="6124177"/>
            <a:ext cx="435252" cy="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7724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3" grpId="1" animBg="1"/>
      <p:bldP spid="25" grpId="0" animBg="1"/>
      <p:bldP spid="26" grpId="0" animBg="1"/>
      <p:bldP spid="28" grpId="0" animBg="1"/>
      <p:bldP spid="39" grpId="0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Add/Delete Edges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标注 11"/>
          <p:cNvSpPr/>
          <p:nvPr/>
        </p:nvSpPr>
        <p:spPr bwMode="auto">
          <a:xfrm rot="10800000">
            <a:off x="723895" y="2743200"/>
            <a:ext cx="7734299" cy="3810000"/>
          </a:xfrm>
          <a:prstGeom prst="wedgeRectCallout">
            <a:avLst>
              <a:gd name="adj1" fmla="val 39987"/>
              <a:gd name="adj2" fmla="val 6111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1066800" y="2819400"/>
            <a:ext cx="7010400" cy="3581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kern="0" dirty="0" smtClean="0"/>
              <a:t>Problem: quantify dependency between two nodes</a:t>
            </a:r>
          </a:p>
          <a:p>
            <a:pPr lvl="1"/>
            <a:r>
              <a:rPr lang="en-US" altLang="zh-CN" sz="1800" kern="0" dirty="0" smtClean="0"/>
              <a:t>Strong dependency: add edges</a:t>
            </a:r>
            <a:endParaRPr lang="en-US" altLang="zh-CN" sz="1800" u="sng" kern="0" dirty="0" smtClean="0"/>
          </a:p>
          <a:p>
            <a:pPr lvl="1"/>
            <a:r>
              <a:rPr lang="en-US" altLang="zh-CN" sz="1800" kern="0" dirty="0" smtClean="0"/>
              <a:t>Weak dependency: remove edges</a:t>
            </a:r>
            <a:endParaRPr lang="en-US" altLang="zh-CN" sz="1800" u="sng" kern="0" dirty="0" smtClean="0">
              <a:solidFill>
                <a:srgbClr val="0070C0"/>
              </a:solidFill>
            </a:endParaRPr>
          </a:p>
          <a:p>
            <a:r>
              <a:rPr lang="en-US" altLang="zh-CN" sz="2400" kern="0" dirty="0" smtClean="0"/>
              <a:t>Our approach: </a:t>
            </a:r>
            <a:r>
              <a:rPr lang="en-US" altLang="zh-CN" sz="2400" kern="0" dirty="0">
                <a:solidFill>
                  <a:srgbClr val="0070C0"/>
                </a:solidFill>
              </a:rPr>
              <a:t>Information gain </a:t>
            </a:r>
            <a:r>
              <a:rPr lang="en-US" altLang="zh-CN" sz="2400" kern="0" dirty="0" smtClean="0">
                <a:solidFill>
                  <a:srgbClr val="0070C0"/>
                </a:solidFill>
              </a:rPr>
              <a:t>ratio</a:t>
            </a:r>
          </a:p>
          <a:p>
            <a:pPr lvl="1"/>
            <a:r>
              <a:rPr lang="en-US" altLang="zh-CN" sz="1800" kern="0" dirty="0" smtClean="0"/>
              <a:t>Higher information gain ratio -&gt; stronger dependency</a:t>
            </a:r>
          </a:p>
          <a:p>
            <a:pPr lvl="1"/>
            <a:r>
              <a:rPr lang="en-US" altLang="zh-CN" sz="1800" kern="0" dirty="0" smtClean="0"/>
              <a:t>Edge direction</a:t>
            </a:r>
          </a:p>
          <a:p>
            <a:pPr lvl="2"/>
            <a:r>
              <a:rPr lang="en-US" altLang="zh-CN" sz="1600" kern="0" dirty="0" smtClean="0"/>
              <a:t>From nodes with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less values</a:t>
            </a:r>
            <a:r>
              <a:rPr lang="en-US" altLang="zh-CN" sz="1600" kern="0" dirty="0" smtClean="0"/>
              <a:t> to nodes with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more values</a:t>
            </a:r>
          </a:p>
          <a:p>
            <a:pPr lvl="2"/>
            <a:r>
              <a:rPr lang="en-US" altLang="zh-CN" sz="1600" kern="0" dirty="0" smtClean="0"/>
              <a:t>From nodes with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lower offset </a:t>
            </a:r>
            <a:r>
              <a:rPr lang="en-US" altLang="zh-CN" sz="1600" kern="0" dirty="0" smtClean="0"/>
              <a:t>to nodes with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higher offset</a:t>
            </a:r>
            <a:endParaRPr lang="zh-CN" altLang="en-US" sz="1600" kern="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93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Example: Add/Delete Edges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5" name="组合 4"/>
          <p:cNvGrpSpPr/>
          <p:nvPr/>
        </p:nvGrpSpPr>
        <p:grpSpPr>
          <a:xfrm>
            <a:off x="457200" y="1875753"/>
            <a:ext cx="8305800" cy="715047"/>
            <a:chOff x="304800" y="4053287"/>
            <a:chExt cx="8577390" cy="899713"/>
          </a:xfrm>
        </p:grpSpPr>
        <p:sp>
          <p:nvSpPr>
            <p:cNvPr id="6" name="Rectangle 5"/>
            <p:cNvSpPr/>
            <p:nvPr/>
          </p:nvSpPr>
          <p:spPr>
            <a:xfrm>
              <a:off x="400926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Q</a:t>
              </a:r>
            </a:p>
            <a:p>
              <a:pPr algn="ctr"/>
              <a:r>
                <a:rPr lang="en-US" sz="1400" dirty="0"/>
                <a:t>R</a:t>
              </a:r>
            </a:p>
          </p:txBody>
        </p:sp>
        <p:sp>
          <p:nvSpPr>
            <p:cNvPr id="7" name="Rectangle 5"/>
            <p:cNvSpPr/>
            <p:nvPr/>
          </p:nvSpPr>
          <p:spPr>
            <a:xfrm>
              <a:off x="3051321" y="4374915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A</a:t>
              </a:r>
              <a:endParaRPr lang="en-US" sz="1400" dirty="0" smtClean="0"/>
            </a:p>
          </p:txBody>
        </p:sp>
        <p:sp>
          <p:nvSpPr>
            <p:cNvPr id="8" name="Rectangle 5"/>
            <p:cNvSpPr/>
            <p:nvPr/>
          </p:nvSpPr>
          <p:spPr>
            <a:xfrm>
              <a:off x="3581400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T</a:t>
              </a:r>
            </a:p>
            <a:p>
              <a:pPr algn="ctr"/>
              <a:r>
                <a:rPr lang="en-US" sz="1400" dirty="0"/>
                <a:t>C</a:t>
              </a:r>
            </a:p>
          </p:txBody>
        </p:sp>
        <p:sp>
          <p:nvSpPr>
            <p:cNvPr id="9" name="Rectangle 5"/>
            <p:cNvSpPr/>
            <p:nvPr/>
          </p:nvSpPr>
          <p:spPr>
            <a:xfrm>
              <a:off x="4111479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0" name="Rectangle 5"/>
            <p:cNvSpPr/>
            <p:nvPr/>
          </p:nvSpPr>
          <p:spPr>
            <a:xfrm>
              <a:off x="4641558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A</a:t>
              </a:r>
            </a:p>
          </p:txBody>
        </p:sp>
        <p:sp>
          <p:nvSpPr>
            <p:cNvPr id="11" name="Rectangle 5"/>
            <p:cNvSpPr/>
            <p:nvPr/>
          </p:nvSpPr>
          <p:spPr>
            <a:xfrm>
              <a:off x="5171637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Z</a:t>
              </a:r>
              <a:endParaRPr lang="en-US" sz="1400" dirty="0"/>
            </a:p>
          </p:txBody>
        </p:sp>
        <p:sp>
          <p:nvSpPr>
            <p:cNvPr id="12" name="Rectangle 5"/>
            <p:cNvSpPr/>
            <p:nvPr/>
          </p:nvSpPr>
          <p:spPr>
            <a:xfrm>
              <a:off x="5701716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3" name="Rectangle 5"/>
            <p:cNvSpPr/>
            <p:nvPr/>
          </p:nvSpPr>
          <p:spPr>
            <a:xfrm>
              <a:off x="6231795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4" name="Rectangle 5"/>
            <p:cNvSpPr/>
            <p:nvPr/>
          </p:nvSpPr>
          <p:spPr>
            <a:xfrm>
              <a:off x="931005" y="4374915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Opcode</a:t>
              </a:r>
              <a:endParaRPr lang="en-US" sz="1400" dirty="0"/>
            </a:p>
          </p:txBody>
        </p:sp>
        <p:sp>
          <p:nvSpPr>
            <p:cNvPr id="15" name="Rectangle 5"/>
            <p:cNvSpPr/>
            <p:nvPr/>
          </p:nvSpPr>
          <p:spPr>
            <a:xfrm>
              <a:off x="6761874" y="4374910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Response code</a:t>
              </a:r>
              <a:endParaRPr lang="en-US" sz="1400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304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16</a:t>
              </a:r>
              <a:endParaRPr lang="zh-CN" altLang="en-US" sz="1400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854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17</a:t>
              </a:r>
              <a:endParaRPr lang="zh-CN" altLang="en-US" sz="1400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2971801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21</a:t>
              </a:r>
              <a:endParaRPr lang="zh-CN" altLang="en-US" sz="1400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3521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22</a:t>
              </a:r>
              <a:endParaRPr lang="zh-CN" altLang="en-US" sz="1400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40546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23</a:t>
              </a:r>
              <a:endParaRPr lang="zh-CN" altLang="en-US" sz="1400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09605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24</a:t>
              </a:r>
              <a:endParaRPr lang="zh-CN" altLang="en-US" sz="14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51054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25</a:t>
              </a:r>
              <a:endParaRPr lang="zh-CN" altLang="en-US" sz="1400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5638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26</a:t>
              </a:r>
              <a:endParaRPr lang="zh-CN" altLang="en-US" sz="1400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6188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27</a:t>
              </a:r>
              <a:endParaRPr lang="zh-CN" altLang="en-US" sz="14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6703442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28</a:t>
              </a:r>
              <a:endParaRPr lang="zh-CN" altLang="en-US" sz="1400" dirty="0"/>
            </a:p>
          </p:txBody>
        </p:sp>
      </p:grpSp>
      <p:cxnSp>
        <p:nvCxnSpPr>
          <p:cNvPr id="28" name="直接连接符 27"/>
          <p:cNvCxnSpPr/>
          <p:nvPr/>
        </p:nvCxnSpPr>
        <p:spPr bwMode="auto">
          <a:xfrm>
            <a:off x="76200" y="2819400"/>
            <a:ext cx="8991600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5"/>
          <p:cNvSpPr/>
          <p:nvPr/>
        </p:nvSpPr>
        <p:spPr>
          <a:xfrm>
            <a:off x="180445" y="41658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2" name="Rectangle 5"/>
          <p:cNvSpPr/>
          <p:nvPr/>
        </p:nvSpPr>
        <p:spPr>
          <a:xfrm>
            <a:off x="1339220" y="41562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33" name="Rectangle 5"/>
          <p:cNvSpPr/>
          <p:nvPr/>
        </p:nvSpPr>
        <p:spPr>
          <a:xfrm>
            <a:off x="2499339" y="4156236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34" name="Rectangle 5"/>
          <p:cNvSpPr/>
          <p:nvPr/>
        </p:nvSpPr>
        <p:spPr>
          <a:xfrm>
            <a:off x="3632120" y="41562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19</a:t>
            </a:r>
            <a:endParaRPr lang="en-US" sz="2000" dirty="0"/>
          </a:p>
        </p:txBody>
      </p:sp>
      <p:sp>
        <p:nvSpPr>
          <p:cNvPr id="35" name="Rectangle 5"/>
          <p:cNvSpPr/>
          <p:nvPr/>
        </p:nvSpPr>
        <p:spPr>
          <a:xfrm>
            <a:off x="4782780" y="415623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36" name="Rectangle 5"/>
          <p:cNvSpPr/>
          <p:nvPr/>
        </p:nvSpPr>
        <p:spPr>
          <a:xfrm>
            <a:off x="5905542" y="41562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21</a:t>
            </a:r>
            <a:endParaRPr lang="en-US" sz="2000" dirty="0"/>
          </a:p>
        </p:txBody>
      </p:sp>
      <p:sp>
        <p:nvSpPr>
          <p:cNvPr id="37" name="Rectangle 5"/>
          <p:cNvSpPr/>
          <p:nvPr/>
        </p:nvSpPr>
        <p:spPr>
          <a:xfrm>
            <a:off x="7055140" y="41562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  <p:sp>
        <p:nvSpPr>
          <p:cNvPr id="38" name="Rectangle 5"/>
          <p:cNvSpPr/>
          <p:nvPr/>
        </p:nvSpPr>
        <p:spPr>
          <a:xfrm>
            <a:off x="8222103" y="41562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23</a:t>
            </a:r>
            <a:endParaRPr lang="en-US" sz="2000" dirty="0"/>
          </a:p>
        </p:txBody>
      </p:sp>
      <p:sp>
        <p:nvSpPr>
          <p:cNvPr id="47" name="Rectangle 5"/>
          <p:cNvSpPr/>
          <p:nvPr/>
        </p:nvSpPr>
        <p:spPr>
          <a:xfrm>
            <a:off x="180445" y="56136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48" name="Rectangle 5"/>
          <p:cNvSpPr/>
          <p:nvPr/>
        </p:nvSpPr>
        <p:spPr>
          <a:xfrm>
            <a:off x="1339220" y="56040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25</a:t>
            </a:r>
            <a:endParaRPr lang="en-US" sz="2000" dirty="0"/>
          </a:p>
        </p:txBody>
      </p:sp>
      <p:sp>
        <p:nvSpPr>
          <p:cNvPr id="49" name="Rectangle 5"/>
          <p:cNvSpPr/>
          <p:nvPr/>
        </p:nvSpPr>
        <p:spPr>
          <a:xfrm>
            <a:off x="2499339" y="5604035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26</a:t>
            </a:r>
            <a:endParaRPr lang="en-US" sz="2000" dirty="0"/>
          </a:p>
        </p:txBody>
      </p:sp>
      <p:sp>
        <p:nvSpPr>
          <p:cNvPr id="50" name="Rectangle 5"/>
          <p:cNvSpPr/>
          <p:nvPr/>
        </p:nvSpPr>
        <p:spPr>
          <a:xfrm>
            <a:off x="3632120" y="56040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27</a:t>
            </a:r>
            <a:endParaRPr lang="en-US" sz="2000" dirty="0"/>
          </a:p>
        </p:txBody>
      </p:sp>
      <p:sp>
        <p:nvSpPr>
          <p:cNvPr id="51" name="Rectangle 5"/>
          <p:cNvSpPr/>
          <p:nvPr/>
        </p:nvSpPr>
        <p:spPr>
          <a:xfrm>
            <a:off x="4782780" y="5604032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28</a:t>
            </a:r>
            <a:endParaRPr lang="en-US" sz="2000" dirty="0"/>
          </a:p>
        </p:txBody>
      </p:sp>
      <p:sp>
        <p:nvSpPr>
          <p:cNvPr id="52" name="Rectangle 5"/>
          <p:cNvSpPr/>
          <p:nvPr/>
        </p:nvSpPr>
        <p:spPr>
          <a:xfrm>
            <a:off x="5905542" y="56040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29</a:t>
            </a:r>
            <a:endParaRPr lang="en-US" sz="2000" dirty="0"/>
          </a:p>
        </p:txBody>
      </p:sp>
      <p:sp>
        <p:nvSpPr>
          <p:cNvPr id="53" name="Rectangle 5"/>
          <p:cNvSpPr/>
          <p:nvPr/>
        </p:nvSpPr>
        <p:spPr>
          <a:xfrm>
            <a:off x="7055140" y="56040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54" name="Rectangle 5"/>
          <p:cNvSpPr/>
          <p:nvPr/>
        </p:nvSpPr>
        <p:spPr>
          <a:xfrm>
            <a:off x="8222103" y="56040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Bit</a:t>
            </a:r>
          </a:p>
          <a:p>
            <a:pPr algn="ctr"/>
            <a:r>
              <a:rPr lang="en-US" sz="2000" dirty="0" smtClean="0"/>
              <a:t>31</a:t>
            </a:r>
            <a:endParaRPr lang="en-US" sz="2000" dirty="0"/>
          </a:p>
        </p:txBody>
      </p:sp>
      <p:sp>
        <p:nvSpPr>
          <p:cNvPr id="55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7953"/>
          </a:xfrm>
        </p:spPr>
        <p:txBody>
          <a:bodyPr/>
          <a:lstStyle/>
          <a:p>
            <a:r>
              <a:rPr lang="en-US" altLang="zh-CN" sz="2000" dirty="0" smtClean="0"/>
              <a:t>DNS (bits 16 to 31)</a:t>
            </a:r>
            <a:endParaRPr lang="zh-CN" altLang="en-US" sz="2000" u="sng" dirty="0"/>
          </a:p>
        </p:txBody>
      </p:sp>
      <p:sp>
        <p:nvSpPr>
          <p:cNvPr id="58" name="圆角矩形 57"/>
          <p:cNvSpPr/>
          <p:nvPr/>
        </p:nvSpPr>
        <p:spPr bwMode="auto">
          <a:xfrm>
            <a:off x="3088792" y="3114308"/>
            <a:ext cx="1510820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Add/Delete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Edges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圆角矩形 58"/>
          <p:cNvSpPr/>
          <p:nvPr/>
        </p:nvSpPr>
        <p:spPr bwMode="auto">
          <a:xfrm>
            <a:off x="1063577" y="3114308"/>
            <a:ext cx="1338564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Initial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</a:t>
            </a:r>
          </a:p>
        </p:txBody>
      </p:sp>
      <p:cxnSp>
        <p:nvCxnSpPr>
          <p:cNvPr id="92" name="直接箭头连接符 91"/>
          <p:cNvCxnSpPr>
            <a:stCxn id="33" idx="2"/>
            <a:endCxn id="54" idx="0"/>
          </p:cNvCxnSpPr>
          <p:nvPr/>
        </p:nvCxnSpPr>
        <p:spPr bwMode="auto">
          <a:xfrm>
            <a:off x="2896511" y="4867226"/>
            <a:ext cx="5722764" cy="73681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33" idx="2"/>
            <a:endCxn id="53" idx="0"/>
          </p:cNvCxnSpPr>
          <p:nvPr/>
        </p:nvCxnSpPr>
        <p:spPr bwMode="auto">
          <a:xfrm>
            <a:off x="2896511" y="4867226"/>
            <a:ext cx="4555801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>
            <a:stCxn id="33" idx="2"/>
            <a:endCxn id="52" idx="0"/>
          </p:cNvCxnSpPr>
          <p:nvPr/>
        </p:nvCxnSpPr>
        <p:spPr bwMode="auto">
          <a:xfrm>
            <a:off x="2896511" y="4867226"/>
            <a:ext cx="3406203" cy="73680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曲线连接符 108"/>
          <p:cNvCxnSpPr>
            <a:stCxn id="33" idx="0"/>
            <a:endCxn id="38" idx="0"/>
          </p:cNvCxnSpPr>
          <p:nvPr/>
        </p:nvCxnSpPr>
        <p:spPr bwMode="auto">
          <a:xfrm rot="16200000" flipH="1">
            <a:off x="5757892" y="1294854"/>
            <a:ext cx="1" cy="5722764"/>
          </a:xfrm>
          <a:prstGeom prst="curvedConnector3">
            <a:avLst>
              <a:gd name="adj1" fmla="val -228600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33" idx="3"/>
            <a:endCxn id="35" idx="1"/>
          </p:cNvCxnSpPr>
          <p:nvPr/>
        </p:nvCxnSpPr>
        <p:spPr bwMode="auto">
          <a:xfrm flipV="1">
            <a:off x="3293682" y="4511728"/>
            <a:ext cx="1489098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35" idx="3"/>
            <a:endCxn id="38" idx="1"/>
          </p:cNvCxnSpPr>
          <p:nvPr/>
        </p:nvCxnSpPr>
        <p:spPr bwMode="auto">
          <a:xfrm>
            <a:off x="5577123" y="4511728"/>
            <a:ext cx="2644980" cy="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>
            <a:stCxn id="35" idx="2"/>
            <a:endCxn id="52" idx="0"/>
          </p:cNvCxnSpPr>
          <p:nvPr/>
        </p:nvCxnSpPr>
        <p:spPr bwMode="auto">
          <a:xfrm>
            <a:off x="5179952" y="4867223"/>
            <a:ext cx="1122762" cy="73680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>
            <a:stCxn id="35" idx="2"/>
            <a:endCxn id="53" idx="0"/>
          </p:cNvCxnSpPr>
          <p:nvPr/>
        </p:nvCxnSpPr>
        <p:spPr bwMode="auto">
          <a:xfrm>
            <a:off x="5179952" y="4867223"/>
            <a:ext cx="2272360" cy="73681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1" name="直接箭头连接符 140"/>
          <p:cNvCxnSpPr>
            <a:stCxn id="35" idx="2"/>
            <a:endCxn id="54" idx="0"/>
          </p:cNvCxnSpPr>
          <p:nvPr/>
        </p:nvCxnSpPr>
        <p:spPr bwMode="auto">
          <a:xfrm>
            <a:off x="5179952" y="4867223"/>
            <a:ext cx="3439323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4" name="直接箭头连接符 143"/>
          <p:cNvCxnSpPr>
            <a:stCxn id="53" idx="3"/>
            <a:endCxn id="54" idx="1"/>
          </p:cNvCxnSpPr>
          <p:nvPr/>
        </p:nvCxnSpPr>
        <p:spPr bwMode="auto">
          <a:xfrm flipV="1">
            <a:off x="7849483" y="5959532"/>
            <a:ext cx="372620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8" name="曲线连接符 147"/>
          <p:cNvCxnSpPr>
            <a:stCxn id="52" idx="2"/>
            <a:endCxn id="54" idx="2"/>
          </p:cNvCxnSpPr>
          <p:nvPr/>
        </p:nvCxnSpPr>
        <p:spPr bwMode="auto">
          <a:xfrm rot="16200000" flipH="1">
            <a:off x="7460991" y="5156743"/>
            <a:ext cx="6" cy="2316561"/>
          </a:xfrm>
          <a:prstGeom prst="curvedConnector3">
            <a:avLst>
              <a:gd name="adj1" fmla="val 38101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5" name="直接箭头连接符 154"/>
          <p:cNvCxnSpPr>
            <a:stCxn id="31" idx="2"/>
            <a:endCxn id="47" idx="0"/>
          </p:cNvCxnSpPr>
          <p:nvPr/>
        </p:nvCxnSpPr>
        <p:spPr bwMode="auto">
          <a:xfrm>
            <a:off x="577617" y="4876800"/>
            <a:ext cx="0" cy="73681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右箭头 157"/>
          <p:cNvSpPr/>
          <p:nvPr/>
        </p:nvSpPr>
        <p:spPr bwMode="auto">
          <a:xfrm>
            <a:off x="2402141" y="3127914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0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8" grpId="0" animBg="1"/>
      <p:bldP spid="59" grpId="0" animBg="1"/>
      <p:bldP spid="1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Merge Nodes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矩形标注 10"/>
          <p:cNvSpPr/>
          <p:nvPr/>
        </p:nvSpPr>
        <p:spPr bwMode="auto">
          <a:xfrm rot="10800000">
            <a:off x="723899" y="2743200"/>
            <a:ext cx="7734299" cy="3581400"/>
          </a:xfrm>
          <a:prstGeom prst="wedgeRectCallout">
            <a:avLst>
              <a:gd name="adj1" fmla="val 12196"/>
              <a:gd name="adj2" fmla="val 6045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1066800" y="2819401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Nodes </a:t>
            </a:r>
            <a:r>
              <a:rPr lang="en-US" altLang="zh-CN" kern="0" dirty="0"/>
              <a:t>are merged to form </a:t>
            </a:r>
            <a:r>
              <a:rPr lang="en-US" altLang="zh-CN" kern="0" dirty="0" smtClean="0"/>
              <a:t>fields</a:t>
            </a:r>
            <a:endParaRPr lang="en-US" altLang="zh-CN" sz="3200" kern="0" dirty="0" smtClean="0"/>
          </a:p>
          <a:p>
            <a:r>
              <a:rPr lang="en-US" altLang="zh-CN" sz="2400" kern="0" dirty="0" smtClean="0">
                <a:solidFill>
                  <a:srgbClr val="0070C0"/>
                </a:solidFill>
              </a:rPr>
              <a:t>Observations</a:t>
            </a:r>
            <a:r>
              <a:rPr lang="en-US" altLang="zh-CN" sz="2400" kern="0" dirty="0" smtClean="0"/>
              <a:t> - nodes </a:t>
            </a:r>
            <a:r>
              <a:rPr lang="en-US" altLang="zh-CN" sz="2400" kern="0" dirty="0"/>
              <a:t>of the same </a:t>
            </a:r>
            <a:r>
              <a:rPr lang="en-US" altLang="zh-CN" sz="2400" kern="0" dirty="0" smtClean="0"/>
              <a:t>field have:</a:t>
            </a:r>
            <a:endParaRPr lang="en-US" altLang="zh-CN" sz="2400" kern="0" dirty="0"/>
          </a:p>
          <a:p>
            <a:pPr marL="457200" lvl="1" indent="0">
              <a:buNone/>
            </a:pPr>
            <a:r>
              <a:rPr lang="en-US" altLang="zh-CN" sz="1800" kern="0" dirty="0" smtClean="0"/>
              <a:t>(1) high dependency with each other</a:t>
            </a:r>
          </a:p>
          <a:p>
            <a:pPr marL="457200" lvl="1" indent="0">
              <a:buNone/>
            </a:pPr>
            <a:r>
              <a:rPr lang="en-US" altLang="zh-CN" sz="1800" kern="0" dirty="0" smtClean="0"/>
              <a:t>(2) high dependency with similar other nodes</a:t>
            </a:r>
            <a:endParaRPr lang="en-US" altLang="zh-CN" sz="1800" kern="0" dirty="0"/>
          </a:p>
          <a:p>
            <a:r>
              <a:rPr lang="en-US" altLang="zh-CN" sz="2400" kern="0" dirty="0" smtClean="0"/>
              <a:t>Our approach: graph analysis</a:t>
            </a:r>
          </a:p>
          <a:p>
            <a:pPr lvl="1"/>
            <a:r>
              <a:rPr lang="en-US" altLang="zh-CN" sz="1800" kern="0" dirty="0" smtClean="0"/>
              <a:t>Observation (1) -&gt;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clustering analysis</a:t>
            </a:r>
          </a:p>
          <a:p>
            <a:pPr lvl="1"/>
            <a:r>
              <a:rPr lang="en-US" altLang="zh-CN" sz="1800" kern="0" dirty="0" smtClean="0"/>
              <a:t>Observation (2) -&gt;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neighboring analysis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88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Clustering 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标注 11"/>
          <p:cNvSpPr/>
          <p:nvPr/>
        </p:nvSpPr>
        <p:spPr bwMode="auto">
          <a:xfrm rot="10800000">
            <a:off x="723899" y="2743200"/>
            <a:ext cx="7734299" cy="3581400"/>
          </a:xfrm>
          <a:prstGeom prst="wedgeRectCallout">
            <a:avLst>
              <a:gd name="adj1" fmla="val 12196"/>
              <a:gd name="adj2" fmla="val 6045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1066800" y="2819401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Goal: partition nodes into </a:t>
            </a:r>
            <a:r>
              <a:rPr lang="en-US" altLang="zh-CN" kern="0" dirty="0" smtClean="0">
                <a:solidFill>
                  <a:srgbClr val="0070C0"/>
                </a:solidFill>
              </a:rPr>
              <a:t>clusters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consists of adjacent nodes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forms a dense sub-graph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Definition: density of a cluster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Sum of edge dependency / number of nodes in the cluster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Formulation: maximize sum </a:t>
            </a:r>
            <a:r>
              <a:rPr lang="en-US" altLang="zh-CN" kern="0" dirty="0"/>
              <a:t>of densities of </a:t>
            </a:r>
            <a:r>
              <a:rPr lang="en-US" altLang="zh-CN" kern="0" dirty="0" smtClean="0"/>
              <a:t>clusters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Solve with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dynamic programming</a:t>
            </a:r>
            <a:endParaRPr lang="en-US" altLang="zh-CN" sz="1600" kern="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14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Example: Clustering 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5" name="组合 4"/>
          <p:cNvGrpSpPr/>
          <p:nvPr/>
        </p:nvGrpSpPr>
        <p:grpSpPr>
          <a:xfrm>
            <a:off x="457200" y="1875753"/>
            <a:ext cx="8305800" cy="715047"/>
            <a:chOff x="304800" y="4053287"/>
            <a:chExt cx="8577390" cy="899713"/>
          </a:xfrm>
        </p:grpSpPr>
        <p:sp>
          <p:nvSpPr>
            <p:cNvPr id="6" name="Rectangle 5"/>
            <p:cNvSpPr/>
            <p:nvPr/>
          </p:nvSpPr>
          <p:spPr>
            <a:xfrm>
              <a:off x="400926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Q</a:t>
              </a:r>
            </a:p>
            <a:p>
              <a:pPr algn="ctr"/>
              <a:r>
                <a:rPr lang="en-US" sz="1400" dirty="0"/>
                <a:t>R</a:t>
              </a:r>
            </a:p>
          </p:txBody>
        </p:sp>
        <p:sp>
          <p:nvSpPr>
            <p:cNvPr id="7" name="Rectangle 5"/>
            <p:cNvSpPr/>
            <p:nvPr/>
          </p:nvSpPr>
          <p:spPr>
            <a:xfrm>
              <a:off x="3051321" y="4374915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A</a:t>
              </a:r>
              <a:endParaRPr lang="en-US" sz="1400" dirty="0" smtClean="0"/>
            </a:p>
          </p:txBody>
        </p:sp>
        <p:sp>
          <p:nvSpPr>
            <p:cNvPr id="8" name="Rectangle 5"/>
            <p:cNvSpPr/>
            <p:nvPr/>
          </p:nvSpPr>
          <p:spPr>
            <a:xfrm>
              <a:off x="3581400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T</a:t>
              </a:r>
            </a:p>
            <a:p>
              <a:pPr algn="ctr"/>
              <a:r>
                <a:rPr lang="en-US" sz="1400" dirty="0"/>
                <a:t>C</a:t>
              </a:r>
            </a:p>
          </p:txBody>
        </p:sp>
        <p:sp>
          <p:nvSpPr>
            <p:cNvPr id="9" name="Rectangle 5"/>
            <p:cNvSpPr/>
            <p:nvPr/>
          </p:nvSpPr>
          <p:spPr>
            <a:xfrm>
              <a:off x="4111479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0" name="Rectangle 5"/>
            <p:cNvSpPr/>
            <p:nvPr/>
          </p:nvSpPr>
          <p:spPr>
            <a:xfrm>
              <a:off x="4641558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A</a:t>
              </a:r>
            </a:p>
          </p:txBody>
        </p:sp>
        <p:sp>
          <p:nvSpPr>
            <p:cNvPr id="11" name="Rectangle 5"/>
            <p:cNvSpPr/>
            <p:nvPr/>
          </p:nvSpPr>
          <p:spPr>
            <a:xfrm>
              <a:off x="5171637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Z</a:t>
              </a:r>
              <a:endParaRPr lang="en-US" sz="1400" dirty="0"/>
            </a:p>
          </p:txBody>
        </p:sp>
        <p:sp>
          <p:nvSpPr>
            <p:cNvPr id="12" name="Rectangle 5"/>
            <p:cNvSpPr/>
            <p:nvPr/>
          </p:nvSpPr>
          <p:spPr>
            <a:xfrm>
              <a:off x="5701716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3" name="Rectangle 5"/>
            <p:cNvSpPr/>
            <p:nvPr/>
          </p:nvSpPr>
          <p:spPr>
            <a:xfrm>
              <a:off x="6231795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4" name="Rectangle 5"/>
            <p:cNvSpPr/>
            <p:nvPr/>
          </p:nvSpPr>
          <p:spPr>
            <a:xfrm>
              <a:off x="931005" y="4374915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Opcode</a:t>
              </a:r>
              <a:endParaRPr lang="en-US" sz="1400" dirty="0"/>
            </a:p>
          </p:txBody>
        </p:sp>
        <p:sp>
          <p:nvSpPr>
            <p:cNvPr id="15" name="Rectangle 5"/>
            <p:cNvSpPr/>
            <p:nvPr/>
          </p:nvSpPr>
          <p:spPr>
            <a:xfrm>
              <a:off x="6761874" y="4374910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Response code</a:t>
              </a:r>
              <a:endParaRPr lang="en-US" sz="1400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304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16</a:t>
              </a:r>
              <a:endParaRPr lang="zh-CN" altLang="en-US" sz="1400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854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17</a:t>
              </a:r>
              <a:endParaRPr lang="zh-CN" altLang="en-US" sz="1400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2971801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21</a:t>
              </a:r>
              <a:endParaRPr lang="zh-CN" altLang="en-US" sz="1400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3521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22</a:t>
              </a:r>
              <a:endParaRPr lang="zh-CN" altLang="en-US" sz="1400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40546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23</a:t>
              </a:r>
              <a:endParaRPr lang="zh-CN" altLang="en-US" sz="1400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09605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24</a:t>
              </a:r>
              <a:endParaRPr lang="zh-CN" altLang="en-US" sz="14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51054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25</a:t>
              </a:r>
              <a:endParaRPr lang="zh-CN" altLang="en-US" sz="1400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5638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26</a:t>
              </a:r>
              <a:endParaRPr lang="zh-CN" altLang="en-US" sz="1400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6188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27</a:t>
              </a:r>
              <a:endParaRPr lang="zh-CN" altLang="en-US" sz="14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6703442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28</a:t>
              </a:r>
              <a:endParaRPr lang="zh-CN" altLang="en-US" sz="1400" dirty="0"/>
            </a:p>
          </p:txBody>
        </p:sp>
      </p:grpSp>
      <p:cxnSp>
        <p:nvCxnSpPr>
          <p:cNvPr id="28" name="直接连接符 27"/>
          <p:cNvCxnSpPr/>
          <p:nvPr/>
        </p:nvCxnSpPr>
        <p:spPr bwMode="auto">
          <a:xfrm>
            <a:off x="76200" y="2819400"/>
            <a:ext cx="8991600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5"/>
          <p:cNvSpPr/>
          <p:nvPr/>
        </p:nvSpPr>
        <p:spPr>
          <a:xfrm>
            <a:off x="180445" y="41658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2" name="Rectangle 5"/>
          <p:cNvSpPr/>
          <p:nvPr/>
        </p:nvSpPr>
        <p:spPr>
          <a:xfrm>
            <a:off x="1339220" y="41562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3" name="Rectangle 5"/>
          <p:cNvSpPr/>
          <p:nvPr/>
        </p:nvSpPr>
        <p:spPr>
          <a:xfrm>
            <a:off x="2499339" y="4156236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4" name="Rectangle 5"/>
          <p:cNvSpPr/>
          <p:nvPr/>
        </p:nvSpPr>
        <p:spPr>
          <a:xfrm>
            <a:off x="3632120" y="41562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5" name="Rectangle 5"/>
          <p:cNvSpPr/>
          <p:nvPr/>
        </p:nvSpPr>
        <p:spPr>
          <a:xfrm>
            <a:off x="4782780" y="415623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6" name="Rectangle 5"/>
          <p:cNvSpPr/>
          <p:nvPr/>
        </p:nvSpPr>
        <p:spPr>
          <a:xfrm>
            <a:off x="5905542" y="41562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7" name="Rectangle 5"/>
          <p:cNvSpPr/>
          <p:nvPr/>
        </p:nvSpPr>
        <p:spPr>
          <a:xfrm>
            <a:off x="7055140" y="41562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8" name="Rectangle 5"/>
          <p:cNvSpPr/>
          <p:nvPr/>
        </p:nvSpPr>
        <p:spPr>
          <a:xfrm>
            <a:off x="8222103" y="41562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47" name="Rectangle 5"/>
          <p:cNvSpPr/>
          <p:nvPr/>
        </p:nvSpPr>
        <p:spPr>
          <a:xfrm>
            <a:off x="180445" y="56136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48" name="Rectangle 5"/>
          <p:cNvSpPr/>
          <p:nvPr/>
        </p:nvSpPr>
        <p:spPr>
          <a:xfrm>
            <a:off x="1339220" y="56040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49" name="Rectangle 5"/>
          <p:cNvSpPr/>
          <p:nvPr/>
        </p:nvSpPr>
        <p:spPr>
          <a:xfrm>
            <a:off x="2499339" y="5604035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50" name="Rectangle 5"/>
          <p:cNvSpPr/>
          <p:nvPr/>
        </p:nvSpPr>
        <p:spPr>
          <a:xfrm>
            <a:off x="3632120" y="56040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51" name="Rectangle 5"/>
          <p:cNvSpPr/>
          <p:nvPr/>
        </p:nvSpPr>
        <p:spPr>
          <a:xfrm>
            <a:off x="4782780" y="5604032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52" name="Rectangle 5"/>
          <p:cNvSpPr/>
          <p:nvPr/>
        </p:nvSpPr>
        <p:spPr>
          <a:xfrm>
            <a:off x="5905542" y="56040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53" name="Rectangle 5"/>
          <p:cNvSpPr/>
          <p:nvPr/>
        </p:nvSpPr>
        <p:spPr>
          <a:xfrm>
            <a:off x="7055140" y="56040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4" name="Rectangle 5"/>
          <p:cNvSpPr/>
          <p:nvPr/>
        </p:nvSpPr>
        <p:spPr>
          <a:xfrm>
            <a:off x="8222103" y="56040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55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7953"/>
          </a:xfrm>
        </p:spPr>
        <p:txBody>
          <a:bodyPr/>
          <a:lstStyle/>
          <a:p>
            <a:r>
              <a:rPr lang="en-US" altLang="zh-CN" sz="2000" dirty="0" smtClean="0"/>
              <a:t>DNS (bits 16 to 31)</a:t>
            </a:r>
            <a:endParaRPr lang="zh-CN" altLang="en-US" sz="2000" u="sng" dirty="0"/>
          </a:p>
        </p:txBody>
      </p:sp>
      <p:sp>
        <p:nvSpPr>
          <p:cNvPr id="57" name="圆角矩形 56"/>
          <p:cNvSpPr/>
          <p:nvPr/>
        </p:nvSpPr>
        <p:spPr bwMode="auto">
          <a:xfrm>
            <a:off x="5062236" y="3114308"/>
            <a:ext cx="1338564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Clustering Analysis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圆角矩形 57"/>
          <p:cNvSpPr/>
          <p:nvPr/>
        </p:nvSpPr>
        <p:spPr bwMode="auto">
          <a:xfrm>
            <a:off x="2787215" y="3114308"/>
            <a:ext cx="1599349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Add/Delete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Edges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圆角矩形 58"/>
          <p:cNvSpPr/>
          <p:nvPr/>
        </p:nvSpPr>
        <p:spPr bwMode="auto">
          <a:xfrm>
            <a:off x="762000" y="3114308"/>
            <a:ext cx="1338564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Initial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</a:t>
            </a:r>
          </a:p>
        </p:txBody>
      </p:sp>
      <p:cxnSp>
        <p:nvCxnSpPr>
          <p:cNvPr id="92" name="直接箭头连接符 91"/>
          <p:cNvCxnSpPr>
            <a:stCxn id="33" idx="2"/>
            <a:endCxn id="54" idx="0"/>
          </p:cNvCxnSpPr>
          <p:nvPr/>
        </p:nvCxnSpPr>
        <p:spPr bwMode="auto">
          <a:xfrm>
            <a:off x="2896511" y="4867226"/>
            <a:ext cx="5722764" cy="73681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33" idx="2"/>
            <a:endCxn id="53" idx="0"/>
          </p:cNvCxnSpPr>
          <p:nvPr/>
        </p:nvCxnSpPr>
        <p:spPr bwMode="auto">
          <a:xfrm>
            <a:off x="2896511" y="4867226"/>
            <a:ext cx="4555801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>
            <a:stCxn id="33" idx="2"/>
            <a:endCxn id="52" idx="0"/>
          </p:cNvCxnSpPr>
          <p:nvPr/>
        </p:nvCxnSpPr>
        <p:spPr bwMode="auto">
          <a:xfrm>
            <a:off x="2896511" y="4867226"/>
            <a:ext cx="3406203" cy="73680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曲线连接符 108"/>
          <p:cNvCxnSpPr>
            <a:stCxn id="33" idx="0"/>
            <a:endCxn id="38" idx="0"/>
          </p:cNvCxnSpPr>
          <p:nvPr/>
        </p:nvCxnSpPr>
        <p:spPr bwMode="auto">
          <a:xfrm rot="16200000" flipH="1">
            <a:off x="5757892" y="1294854"/>
            <a:ext cx="1" cy="5722764"/>
          </a:xfrm>
          <a:prstGeom prst="curvedConnector3">
            <a:avLst>
              <a:gd name="adj1" fmla="val -228600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33" idx="3"/>
            <a:endCxn id="35" idx="1"/>
          </p:cNvCxnSpPr>
          <p:nvPr/>
        </p:nvCxnSpPr>
        <p:spPr bwMode="auto">
          <a:xfrm flipV="1">
            <a:off x="3293682" y="4511728"/>
            <a:ext cx="1489098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35" idx="3"/>
            <a:endCxn id="38" idx="1"/>
          </p:cNvCxnSpPr>
          <p:nvPr/>
        </p:nvCxnSpPr>
        <p:spPr bwMode="auto">
          <a:xfrm>
            <a:off x="5577123" y="4511728"/>
            <a:ext cx="2644980" cy="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>
            <a:stCxn id="35" idx="2"/>
            <a:endCxn id="52" idx="0"/>
          </p:cNvCxnSpPr>
          <p:nvPr/>
        </p:nvCxnSpPr>
        <p:spPr bwMode="auto">
          <a:xfrm>
            <a:off x="5179952" y="4867223"/>
            <a:ext cx="1122762" cy="73680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>
            <a:stCxn id="35" idx="2"/>
            <a:endCxn id="53" idx="0"/>
          </p:cNvCxnSpPr>
          <p:nvPr/>
        </p:nvCxnSpPr>
        <p:spPr bwMode="auto">
          <a:xfrm>
            <a:off x="5179952" y="4867223"/>
            <a:ext cx="2272360" cy="73681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1" name="直接箭头连接符 140"/>
          <p:cNvCxnSpPr>
            <a:stCxn id="35" idx="2"/>
            <a:endCxn id="54" idx="0"/>
          </p:cNvCxnSpPr>
          <p:nvPr/>
        </p:nvCxnSpPr>
        <p:spPr bwMode="auto">
          <a:xfrm>
            <a:off x="5179952" y="4867223"/>
            <a:ext cx="3439323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4" name="直接箭头连接符 143"/>
          <p:cNvCxnSpPr>
            <a:stCxn id="53" idx="3"/>
            <a:endCxn id="54" idx="1"/>
          </p:cNvCxnSpPr>
          <p:nvPr/>
        </p:nvCxnSpPr>
        <p:spPr bwMode="auto">
          <a:xfrm flipV="1">
            <a:off x="7849483" y="5959532"/>
            <a:ext cx="372620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8" name="曲线连接符 147"/>
          <p:cNvCxnSpPr>
            <a:stCxn id="52" idx="2"/>
            <a:endCxn id="54" idx="2"/>
          </p:cNvCxnSpPr>
          <p:nvPr/>
        </p:nvCxnSpPr>
        <p:spPr bwMode="auto">
          <a:xfrm rot="16200000" flipH="1">
            <a:off x="7460991" y="5156743"/>
            <a:ext cx="6" cy="2316561"/>
          </a:xfrm>
          <a:prstGeom prst="curvedConnector3">
            <a:avLst>
              <a:gd name="adj1" fmla="val 38101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5" name="直接箭头连接符 154"/>
          <p:cNvCxnSpPr>
            <a:stCxn id="31" idx="2"/>
            <a:endCxn id="47" idx="0"/>
          </p:cNvCxnSpPr>
          <p:nvPr/>
        </p:nvCxnSpPr>
        <p:spPr bwMode="auto">
          <a:xfrm>
            <a:off x="577617" y="4876800"/>
            <a:ext cx="0" cy="73681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右箭头 59"/>
          <p:cNvSpPr/>
          <p:nvPr/>
        </p:nvSpPr>
        <p:spPr bwMode="auto">
          <a:xfrm>
            <a:off x="4386564" y="3127914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圆角矩形 2"/>
          <p:cNvSpPr/>
          <p:nvPr/>
        </p:nvSpPr>
        <p:spPr bwMode="auto">
          <a:xfrm>
            <a:off x="2402141" y="4038600"/>
            <a:ext cx="3281090" cy="990600"/>
          </a:xfrm>
          <a:prstGeom prst="roundRect">
            <a:avLst/>
          </a:prstGeom>
          <a:solidFill>
            <a:schemeClr val="accent5">
              <a:alpha val="41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圆角矩形 60"/>
          <p:cNvSpPr/>
          <p:nvPr/>
        </p:nvSpPr>
        <p:spPr bwMode="auto">
          <a:xfrm>
            <a:off x="7010400" y="5464226"/>
            <a:ext cx="2057400" cy="990600"/>
          </a:xfrm>
          <a:prstGeom prst="roundRect">
            <a:avLst/>
          </a:prstGeom>
          <a:solidFill>
            <a:schemeClr val="accent5">
              <a:alpha val="41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右箭头 61"/>
          <p:cNvSpPr/>
          <p:nvPr/>
        </p:nvSpPr>
        <p:spPr bwMode="auto">
          <a:xfrm>
            <a:off x="2100564" y="3127913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28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60" grpId="0" animBg="1"/>
      <p:bldP spid="3" grpId="0" animBg="1"/>
      <p:bldP spid="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Neighboring 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标注 11"/>
          <p:cNvSpPr/>
          <p:nvPr/>
        </p:nvSpPr>
        <p:spPr bwMode="auto">
          <a:xfrm rot="10800000">
            <a:off x="723899" y="2743200"/>
            <a:ext cx="7734299" cy="3581400"/>
          </a:xfrm>
          <a:prstGeom prst="wedgeRectCallout">
            <a:avLst>
              <a:gd name="adj1" fmla="val 12196"/>
              <a:gd name="adj2" fmla="val 6045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1066800" y="2819401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Neighbors of a node u</a:t>
            </a:r>
            <a:endParaRPr lang="en-US" altLang="zh-CN" kern="0" dirty="0" smtClean="0">
              <a:solidFill>
                <a:srgbClr val="0070C0"/>
              </a:solidFill>
            </a:endParaRP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Incoming cluster: cluster with incoming node of u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Outgoing cluster: cluster with outgoing node of u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Two nodes have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similar</a:t>
            </a:r>
            <a:r>
              <a:rPr lang="en-US" altLang="zh-CN" sz="1800" kern="0" dirty="0" smtClean="0"/>
              <a:t> neighbors:</a:t>
            </a:r>
          </a:p>
          <a:p>
            <a:pPr marL="1200150" lvl="3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600" kern="0" dirty="0" smtClean="0"/>
              <a:t>Their incoming and outgoing clusters differ at most one element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We merge nodes, if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They are in the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same cluster</a:t>
            </a:r>
            <a:r>
              <a:rPr lang="en-US" altLang="zh-CN" sz="1800" kern="0" dirty="0" smtClean="0"/>
              <a:t>, and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They have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similar neighbors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76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Example: </a:t>
            </a:r>
            <a:r>
              <a:rPr lang="en-US" altLang="zh-CN" dirty="0"/>
              <a:t>Merge Nodes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5" name="组合 4"/>
          <p:cNvGrpSpPr/>
          <p:nvPr/>
        </p:nvGrpSpPr>
        <p:grpSpPr>
          <a:xfrm>
            <a:off x="457200" y="1875753"/>
            <a:ext cx="8305800" cy="715047"/>
            <a:chOff x="304800" y="4053287"/>
            <a:chExt cx="8577390" cy="899713"/>
          </a:xfrm>
        </p:grpSpPr>
        <p:sp>
          <p:nvSpPr>
            <p:cNvPr id="6" name="Rectangle 5"/>
            <p:cNvSpPr/>
            <p:nvPr/>
          </p:nvSpPr>
          <p:spPr>
            <a:xfrm>
              <a:off x="400926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Q</a:t>
              </a:r>
            </a:p>
            <a:p>
              <a:pPr algn="ctr"/>
              <a:r>
                <a:rPr lang="en-US" sz="1400" dirty="0"/>
                <a:t>R</a:t>
              </a:r>
            </a:p>
          </p:txBody>
        </p:sp>
        <p:sp>
          <p:nvSpPr>
            <p:cNvPr id="7" name="Rectangle 5"/>
            <p:cNvSpPr/>
            <p:nvPr/>
          </p:nvSpPr>
          <p:spPr>
            <a:xfrm>
              <a:off x="3051321" y="4374915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A</a:t>
              </a:r>
              <a:endParaRPr lang="en-US" sz="1400" dirty="0" smtClean="0"/>
            </a:p>
          </p:txBody>
        </p:sp>
        <p:sp>
          <p:nvSpPr>
            <p:cNvPr id="8" name="Rectangle 5"/>
            <p:cNvSpPr/>
            <p:nvPr/>
          </p:nvSpPr>
          <p:spPr>
            <a:xfrm>
              <a:off x="3581400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T</a:t>
              </a:r>
            </a:p>
            <a:p>
              <a:pPr algn="ctr"/>
              <a:r>
                <a:rPr lang="en-US" sz="1400" dirty="0"/>
                <a:t>C</a:t>
              </a:r>
            </a:p>
          </p:txBody>
        </p:sp>
        <p:sp>
          <p:nvSpPr>
            <p:cNvPr id="9" name="Rectangle 5"/>
            <p:cNvSpPr/>
            <p:nvPr/>
          </p:nvSpPr>
          <p:spPr>
            <a:xfrm>
              <a:off x="4111479" y="4374914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0" name="Rectangle 5"/>
            <p:cNvSpPr/>
            <p:nvPr/>
          </p:nvSpPr>
          <p:spPr>
            <a:xfrm>
              <a:off x="4641558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</a:t>
              </a:r>
            </a:p>
            <a:p>
              <a:pPr algn="ctr"/>
              <a:r>
                <a:rPr lang="en-US" sz="1400" dirty="0"/>
                <a:t>A</a:t>
              </a:r>
            </a:p>
          </p:txBody>
        </p:sp>
        <p:sp>
          <p:nvSpPr>
            <p:cNvPr id="11" name="Rectangle 5"/>
            <p:cNvSpPr/>
            <p:nvPr/>
          </p:nvSpPr>
          <p:spPr>
            <a:xfrm>
              <a:off x="5171637" y="4374912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Z</a:t>
              </a:r>
              <a:endParaRPr lang="en-US" sz="1400" dirty="0"/>
            </a:p>
          </p:txBody>
        </p:sp>
        <p:sp>
          <p:nvSpPr>
            <p:cNvPr id="12" name="Rectangle 5"/>
            <p:cNvSpPr/>
            <p:nvPr/>
          </p:nvSpPr>
          <p:spPr>
            <a:xfrm>
              <a:off x="5701716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A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3" name="Rectangle 5"/>
            <p:cNvSpPr/>
            <p:nvPr/>
          </p:nvSpPr>
          <p:spPr>
            <a:xfrm>
              <a:off x="6231795" y="4374911"/>
              <a:ext cx="530079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  <p:sp>
          <p:nvSpPr>
            <p:cNvPr id="14" name="Rectangle 5"/>
            <p:cNvSpPr/>
            <p:nvPr/>
          </p:nvSpPr>
          <p:spPr>
            <a:xfrm>
              <a:off x="931005" y="4374915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Opcode</a:t>
              </a:r>
              <a:endParaRPr lang="en-US" sz="1400" dirty="0"/>
            </a:p>
          </p:txBody>
        </p:sp>
        <p:sp>
          <p:nvSpPr>
            <p:cNvPr id="15" name="Rectangle 5"/>
            <p:cNvSpPr/>
            <p:nvPr/>
          </p:nvSpPr>
          <p:spPr>
            <a:xfrm>
              <a:off x="6761874" y="4374910"/>
              <a:ext cx="2120316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Response code</a:t>
              </a:r>
              <a:endParaRPr lang="en-US" sz="1400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304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16</a:t>
              </a:r>
              <a:endParaRPr lang="zh-CN" altLang="en-US" sz="1400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854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17</a:t>
              </a:r>
              <a:endParaRPr lang="zh-CN" altLang="en-US" sz="1400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2971801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21</a:t>
              </a:r>
              <a:endParaRPr lang="zh-CN" altLang="en-US" sz="1400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3521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22</a:t>
              </a:r>
              <a:endParaRPr lang="zh-CN" altLang="en-US" sz="1400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40546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23</a:t>
              </a:r>
              <a:endParaRPr lang="zh-CN" altLang="en-US" sz="1400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09605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24</a:t>
              </a:r>
              <a:endParaRPr lang="zh-CN" altLang="en-US" sz="14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51054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25</a:t>
              </a:r>
              <a:endParaRPr lang="zh-CN" altLang="en-US" sz="1400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5638800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26</a:t>
              </a:r>
              <a:endParaRPr lang="zh-CN" altLang="en-US" sz="1400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6188254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27</a:t>
              </a:r>
              <a:endParaRPr lang="zh-CN" altLang="en-US" sz="14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6703442" y="4053287"/>
              <a:ext cx="395976" cy="387263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 smtClean="0"/>
                <a:t>28</a:t>
              </a:r>
              <a:endParaRPr lang="zh-CN" altLang="en-US" sz="1400" dirty="0"/>
            </a:p>
          </p:txBody>
        </p:sp>
      </p:grpSp>
      <p:cxnSp>
        <p:nvCxnSpPr>
          <p:cNvPr id="28" name="直接连接符 27"/>
          <p:cNvCxnSpPr/>
          <p:nvPr/>
        </p:nvCxnSpPr>
        <p:spPr bwMode="auto">
          <a:xfrm>
            <a:off x="76200" y="2819400"/>
            <a:ext cx="8991600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5"/>
          <p:cNvSpPr/>
          <p:nvPr/>
        </p:nvSpPr>
        <p:spPr>
          <a:xfrm>
            <a:off x="180445" y="41658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2" name="Rectangle 5"/>
          <p:cNvSpPr/>
          <p:nvPr/>
        </p:nvSpPr>
        <p:spPr>
          <a:xfrm>
            <a:off x="1339220" y="41562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3" name="Rectangle 5"/>
          <p:cNvSpPr/>
          <p:nvPr/>
        </p:nvSpPr>
        <p:spPr>
          <a:xfrm>
            <a:off x="2499339" y="4156236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4" name="Rectangle 5"/>
          <p:cNvSpPr/>
          <p:nvPr/>
        </p:nvSpPr>
        <p:spPr>
          <a:xfrm>
            <a:off x="3632120" y="41562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5" name="Rectangle 5"/>
          <p:cNvSpPr/>
          <p:nvPr/>
        </p:nvSpPr>
        <p:spPr>
          <a:xfrm>
            <a:off x="4782780" y="415623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6" name="Rectangle 5"/>
          <p:cNvSpPr/>
          <p:nvPr/>
        </p:nvSpPr>
        <p:spPr>
          <a:xfrm>
            <a:off x="5905542" y="41562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7" name="Rectangle 5"/>
          <p:cNvSpPr/>
          <p:nvPr/>
        </p:nvSpPr>
        <p:spPr>
          <a:xfrm>
            <a:off x="7055140" y="41562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8" name="Rectangle 5"/>
          <p:cNvSpPr/>
          <p:nvPr/>
        </p:nvSpPr>
        <p:spPr>
          <a:xfrm>
            <a:off x="8222103" y="41562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47" name="Rectangle 5"/>
          <p:cNvSpPr/>
          <p:nvPr/>
        </p:nvSpPr>
        <p:spPr>
          <a:xfrm>
            <a:off x="180445" y="561361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48" name="Rectangle 5"/>
          <p:cNvSpPr/>
          <p:nvPr/>
        </p:nvSpPr>
        <p:spPr>
          <a:xfrm>
            <a:off x="1339220" y="5604043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49" name="Rectangle 5"/>
          <p:cNvSpPr/>
          <p:nvPr/>
        </p:nvSpPr>
        <p:spPr>
          <a:xfrm>
            <a:off x="2499339" y="5604035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50" name="Rectangle 5"/>
          <p:cNvSpPr/>
          <p:nvPr/>
        </p:nvSpPr>
        <p:spPr>
          <a:xfrm>
            <a:off x="3632120" y="5604034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51" name="Rectangle 5"/>
          <p:cNvSpPr/>
          <p:nvPr/>
        </p:nvSpPr>
        <p:spPr>
          <a:xfrm>
            <a:off x="4782780" y="5604032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52" name="Rectangle 5"/>
          <p:cNvSpPr/>
          <p:nvPr/>
        </p:nvSpPr>
        <p:spPr>
          <a:xfrm>
            <a:off x="5905542" y="5604031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53" name="Rectangle 5"/>
          <p:cNvSpPr/>
          <p:nvPr/>
        </p:nvSpPr>
        <p:spPr>
          <a:xfrm>
            <a:off x="7055140" y="5604040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4" name="Rectangle 5"/>
          <p:cNvSpPr/>
          <p:nvPr/>
        </p:nvSpPr>
        <p:spPr>
          <a:xfrm>
            <a:off x="8222103" y="5604037"/>
            <a:ext cx="794343" cy="710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</a:t>
            </a:r>
          </a:p>
          <a:p>
            <a:pPr algn="ctr"/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55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7953"/>
          </a:xfrm>
        </p:spPr>
        <p:txBody>
          <a:bodyPr/>
          <a:lstStyle/>
          <a:p>
            <a:r>
              <a:rPr lang="en-US" altLang="zh-CN" sz="2000" dirty="0" smtClean="0"/>
              <a:t>DNS (bits 16 to 31)</a:t>
            </a:r>
            <a:endParaRPr lang="zh-CN" altLang="en-US" sz="2000" u="sng" dirty="0"/>
          </a:p>
        </p:txBody>
      </p:sp>
      <p:sp>
        <p:nvSpPr>
          <p:cNvPr id="57" name="圆角矩形 56"/>
          <p:cNvSpPr/>
          <p:nvPr/>
        </p:nvSpPr>
        <p:spPr bwMode="auto">
          <a:xfrm>
            <a:off x="5062236" y="3114308"/>
            <a:ext cx="1338564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Clustering Analysis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圆角矩形 57"/>
          <p:cNvSpPr/>
          <p:nvPr/>
        </p:nvSpPr>
        <p:spPr bwMode="auto">
          <a:xfrm>
            <a:off x="2787215" y="3114308"/>
            <a:ext cx="1599349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Add/Delete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Edges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圆角矩形 58"/>
          <p:cNvSpPr/>
          <p:nvPr/>
        </p:nvSpPr>
        <p:spPr bwMode="auto">
          <a:xfrm>
            <a:off x="762000" y="3114308"/>
            <a:ext cx="1338564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Initial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</a:t>
            </a:r>
          </a:p>
        </p:txBody>
      </p:sp>
      <p:cxnSp>
        <p:nvCxnSpPr>
          <p:cNvPr id="92" name="直接箭头连接符 91"/>
          <p:cNvCxnSpPr>
            <a:stCxn id="33" idx="2"/>
            <a:endCxn id="54" idx="0"/>
          </p:cNvCxnSpPr>
          <p:nvPr/>
        </p:nvCxnSpPr>
        <p:spPr bwMode="auto">
          <a:xfrm>
            <a:off x="2896511" y="4867226"/>
            <a:ext cx="5722764" cy="73681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33" idx="2"/>
            <a:endCxn id="53" idx="0"/>
          </p:cNvCxnSpPr>
          <p:nvPr/>
        </p:nvCxnSpPr>
        <p:spPr bwMode="auto">
          <a:xfrm>
            <a:off x="2896511" y="4867226"/>
            <a:ext cx="4555801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>
            <a:stCxn id="33" idx="2"/>
            <a:endCxn id="52" idx="0"/>
          </p:cNvCxnSpPr>
          <p:nvPr/>
        </p:nvCxnSpPr>
        <p:spPr bwMode="auto">
          <a:xfrm>
            <a:off x="2896511" y="4867226"/>
            <a:ext cx="3406203" cy="73680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曲线连接符 108"/>
          <p:cNvCxnSpPr>
            <a:stCxn id="33" idx="0"/>
            <a:endCxn id="38" idx="0"/>
          </p:cNvCxnSpPr>
          <p:nvPr/>
        </p:nvCxnSpPr>
        <p:spPr bwMode="auto">
          <a:xfrm rot="16200000" flipH="1">
            <a:off x="5757892" y="1294854"/>
            <a:ext cx="1" cy="5722764"/>
          </a:xfrm>
          <a:prstGeom prst="curvedConnector3">
            <a:avLst>
              <a:gd name="adj1" fmla="val -228600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33" idx="3"/>
            <a:endCxn id="35" idx="1"/>
          </p:cNvCxnSpPr>
          <p:nvPr/>
        </p:nvCxnSpPr>
        <p:spPr bwMode="auto">
          <a:xfrm flipV="1">
            <a:off x="3293682" y="4511728"/>
            <a:ext cx="1489098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35" idx="3"/>
            <a:endCxn id="38" idx="1"/>
          </p:cNvCxnSpPr>
          <p:nvPr/>
        </p:nvCxnSpPr>
        <p:spPr bwMode="auto">
          <a:xfrm>
            <a:off x="5577123" y="4511728"/>
            <a:ext cx="2644980" cy="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>
            <a:stCxn id="35" idx="2"/>
            <a:endCxn id="52" idx="0"/>
          </p:cNvCxnSpPr>
          <p:nvPr/>
        </p:nvCxnSpPr>
        <p:spPr bwMode="auto">
          <a:xfrm>
            <a:off x="5179952" y="4867223"/>
            <a:ext cx="1122762" cy="73680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>
            <a:stCxn id="35" idx="2"/>
            <a:endCxn id="53" idx="0"/>
          </p:cNvCxnSpPr>
          <p:nvPr/>
        </p:nvCxnSpPr>
        <p:spPr bwMode="auto">
          <a:xfrm>
            <a:off x="5179952" y="4867223"/>
            <a:ext cx="2272360" cy="73681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1" name="直接箭头连接符 140"/>
          <p:cNvCxnSpPr>
            <a:stCxn id="35" idx="2"/>
            <a:endCxn id="54" idx="0"/>
          </p:cNvCxnSpPr>
          <p:nvPr/>
        </p:nvCxnSpPr>
        <p:spPr bwMode="auto">
          <a:xfrm>
            <a:off x="5179952" y="4867223"/>
            <a:ext cx="3439323" cy="73681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4" name="直接箭头连接符 143"/>
          <p:cNvCxnSpPr>
            <a:stCxn id="53" idx="3"/>
            <a:endCxn id="54" idx="1"/>
          </p:cNvCxnSpPr>
          <p:nvPr/>
        </p:nvCxnSpPr>
        <p:spPr bwMode="auto">
          <a:xfrm flipV="1">
            <a:off x="7849483" y="5959532"/>
            <a:ext cx="372620" cy="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8" name="曲线连接符 147"/>
          <p:cNvCxnSpPr>
            <a:stCxn id="52" idx="2"/>
            <a:endCxn id="54" idx="2"/>
          </p:cNvCxnSpPr>
          <p:nvPr/>
        </p:nvCxnSpPr>
        <p:spPr bwMode="auto">
          <a:xfrm rot="16200000" flipH="1">
            <a:off x="7460991" y="5156743"/>
            <a:ext cx="6" cy="2316561"/>
          </a:xfrm>
          <a:prstGeom prst="curvedConnector3">
            <a:avLst>
              <a:gd name="adj1" fmla="val 3810100000"/>
            </a:avLst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5" name="直接箭头连接符 154"/>
          <p:cNvCxnSpPr>
            <a:stCxn id="31" idx="2"/>
            <a:endCxn id="47" idx="0"/>
          </p:cNvCxnSpPr>
          <p:nvPr/>
        </p:nvCxnSpPr>
        <p:spPr bwMode="auto">
          <a:xfrm>
            <a:off x="577617" y="4876800"/>
            <a:ext cx="0" cy="73681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右箭头 59"/>
          <p:cNvSpPr/>
          <p:nvPr/>
        </p:nvSpPr>
        <p:spPr bwMode="auto">
          <a:xfrm>
            <a:off x="6400800" y="3127914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右箭头 61"/>
          <p:cNvSpPr/>
          <p:nvPr/>
        </p:nvSpPr>
        <p:spPr bwMode="auto">
          <a:xfrm>
            <a:off x="2100564" y="3127913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圆角矩形 62"/>
          <p:cNvSpPr/>
          <p:nvPr/>
        </p:nvSpPr>
        <p:spPr bwMode="auto">
          <a:xfrm>
            <a:off x="7036677" y="3114308"/>
            <a:ext cx="1650123" cy="53340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Neighboring Analysis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右箭头 63"/>
          <p:cNvSpPr/>
          <p:nvPr/>
        </p:nvSpPr>
        <p:spPr bwMode="auto">
          <a:xfrm>
            <a:off x="4375585" y="3127912"/>
            <a:ext cx="686651" cy="506187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圆角矩形 60"/>
          <p:cNvSpPr/>
          <p:nvPr/>
        </p:nvSpPr>
        <p:spPr bwMode="auto">
          <a:xfrm>
            <a:off x="7010400" y="5464226"/>
            <a:ext cx="2057400" cy="990600"/>
          </a:xfrm>
          <a:prstGeom prst="roundRect">
            <a:avLst/>
          </a:prstGeom>
          <a:solidFill>
            <a:schemeClr val="accent5">
              <a:alpha val="41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内容占位符 2"/>
          <p:cNvSpPr txBox="1">
            <a:spLocks/>
          </p:cNvSpPr>
          <p:nvPr/>
        </p:nvSpPr>
        <p:spPr bwMode="auto">
          <a:xfrm>
            <a:off x="2079586" y="3744552"/>
            <a:ext cx="1064879" cy="42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FF0000"/>
                </a:solidFill>
              </a:rPr>
              <a:t>Merge</a:t>
            </a:r>
            <a:endParaRPr lang="zh-CN" altLang="en-US" sz="1800" u="sng" kern="0" dirty="0">
              <a:solidFill>
                <a:srgbClr val="0070C0"/>
              </a:solidFill>
            </a:endParaRPr>
          </a:p>
        </p:txBody>
      </p:sp>
      <p:sp>
        <p:nvSpPr>
          <p:cNvPr id="66" name="内容占位符 2"/>
          <p:cNvSpPr txBox="1">
            <a:spLocks/>
          </p:cNvSpPr>
          <p:nvPr/>
        </p:nvSpPr>
        <p:spPr bwMode="auto">
          <a:xfrm>
            <a:off x="8114418" y="5073744"/>
            <a:ext cx="1064879" cy="42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FF0000"/>
                </a:solidFill>
              </a:rPr>
              <a:t>Merge</a:t>
            </a:r>
            <a:endParaRPr lang="zh-CN" altLang="en-US" sz="1800" u="sng" kern="0" dirty="0">
              <a:solidFill>
                <a:srgbClr val="0070C0"/>
              </a:solidFill>
            </a:endParaRPr>
          </a:p>
        </p:txBody>
      </p:sp>
      <p:sp>
        <p:nvSpPr>
          <p:cNvPr id="3" name="圆角矩形 2"/>
          <p:cNvSpPr/>
          <p:nvPr/>
        </p:nvSpPr>
        <p:spPr bwMode="auto">
          <a:xfrm>
            <a:off x="2402141" y="4038600"/>
            <a:ext cx="3281090" cy="990600"/>
          </a:xfrm>
          <a:prstGeom prst="roundRect">
            <a:avLst/>
          </a:prstGeom>
          <a:solidFill>
            <a:schemeClr val="accent5">
              <a:alpha val="41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圆角矩形 66"/>
          <p:cNvSpPr/>
          <p:nvPr/>
        </p:nvSpPr>
        <p:spPr bwMode="auto">
          <a:xfrm>
            <a:off x="2412947" y="4026005"/>
            <a:ext cx="3281090" cy="990600"/>
          </a:xfrm>
          <a:prstGeom prst="roundRect">
            <a:avLst/>
          </a:prstGeom>
          <a:solidFill>
            <a:schemeClr val="accent5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Bits 18:19:20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8" name="圆角矩形 67"/>
          <p:cNvSpPr/>
          <p:nvPr/>
        </p:nvSpPr>
        <p:spPr bwMode="auto">
          <a:xfrm>
            <a:off x="6985680" y="5477763"/>
            <a:ext cx="2057400" cy="990600"/>
          </a:xfrm>
          <a:prstGeom prst="roundRect">
            <a:avLst/>
          </a:prstGeom>
          <a:solidFill>
            <a:schemeClr val="accent5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Bits 30:31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27" name="直接箭头连接符 26"/>
          <p:cNvCxnSpPr>
            <a:stCxn id="52" idx="0"/>
            <a:endCxn id="67" idx="2"/>
          </p:cNvCxnSpPr>
          <p:nvPr/>
        </p:nvCxnSpPr>
        <p:spPr bwMode="auto">
          <a:xfrm flipH="1" flipV="1">
            <a:off x="4053492" y="5016605"/>
            <a:ext cx="2249222" cy="58742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52" idx="3"/>
            <a:endCxn id="68" idx="1"/>
          </p:cNvCxnSpPr>
          <p:nvPr/>
        </p:nvCxnSpPr>
        <p:spPr bwMode="auto">
          <a:xfrm>
            <a:off x="6699885" y="5959526"/>
            <a:ext cx="285795" cy="1353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>
            <a:stCxn id="38" idx="1"/>
            <a:endCxn id="67" idx="3"/>
          </p:cNvCxnSpPr>
          <p:nvPr/>
        </p:nvCxnSpPr>
        <p:spPr bwMode="auto">
          <a:xfrm flipH="1">
            <a:off x="5694037" y="4511732"/>
            <a:ext cx="2528066" cy="957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endCxn id="68" idx="0"/>
          </p:cNvCxnSpPr>
          <p:nvPr/>
        </p:nvCxnSpPr>
        <p:spPr bwMode="auto">
          <a:xfrm>
            <a:off x="5577124" y="5016605"/>
            <a:ext cx="2437256" cy="46115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0550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8" grpId="0" animBg="1"/>
      <p:bldP spid="52" grpId="0" animBg="1"/>
      <p:bldP spid="52" grpId="1" animBg="1"/>
      <p:bldP spid="53" grpId="0" animBg="1"/>
      <p:bldP spid="54" grpId="0" animBg="1"/>
      <p:bldP spid="60" grpId="0" animBg="1"/>
      <p:bldP spid="63" grpId="0" animBg="1"/>
      <p:bldP spid="61" grpId="0" animBg="1"/>
      <p:bldP spid="65" grpId="0"/>
      <p:bldP spid="65" grpId="1"/>
      <p:bldP spid="66" grpId="0"/>
      <p:bldP spid="66" grpId="1"/>
      <p:bldP spid="3" grpId="0" animBg="1"/>
      <p:bldP spid="3" grpId="1" animBg="1"/>
      <p:bldP spid="67" grpId="0" animBg="1"/>
      <p:bldP spid="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Assign Values/Pairs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标注 11"/>
          <p:cNvSpPr/>
          <p:nvPr/>
        </p:nvSpPr>
        <p:spPr bwMode="auto">
          <a:xfrm rot="10800000">
            <a:off x="723899" y="2743200"/>
            <a:ext cx="7734299" cy="3581400"/>
          </a:xfrm>
          <a:prstGeom prst="wedgeRectCallout">
            <a:avLst>
              <a:gd name="adj1" fmla="val -12063"/>
              <a:gd name="adj2" fmla="val 60785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1066800" y="2819400"/>
            <a:ext cx="7391398" cy="32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kern="0" dirty="0" smtClean="0"/>
              <a:t>Challenge:</a:t>
            </a:r>
            <a:endParaRPr lang="en-US" altLang="zh-CN" sz="1800" kern="0" dirty="0" smtClean="0"/>
          </a:p>
          <a:p>
            <a:pPr lvl="1"/>
            <a:r>
              <a:rPr lang="en-US" altLang="zh-CN" sz="1800" kern="0" dirty="0" smtClean="0"/>
              <a:t>Observed values from training set may include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noisy</a:t>
            </a:r>
            <a:r>
              <a:rPr lang="en-US" altLang="zh-CN" sz="1800" kern="0" dirty="0" smtClean="0"/>
              <a:t> values</a:t>
            </a:r>
            <a:endParaRPr lang="en-US" altLang="zh-CN" sz="1400" kern="0" dirty="0" smtClean="0"/>
          </a:p>
          <a:p>
            <a:r>
              <a:rPr lang="en-US" altLang="zh-CN" sz="2400" kern="0" dirty="0" smtClean="0"/>
              <a:t>Observation</a:t>
            </a:r>
          </a:p>
          <a:p>
            <a:pPr lvl="1"/>
            <a:r>
              <a:rPr lang="en-US" altLang="zh-CN" sz="1800" kern="0" dirty="0"/>
              <a:t>V</a:t>
            </a:r>
            <a:r>
              <a:rPr lang="en-US" altLang="zh-CN" sz="1800" kern="0" dirty="0" smtClean="0"/>
              <a:t>alues introduced by noise have low probability</a:t>
            </a:r>
          </a:p>
          <a:p>
            <a:r>
              <a:rPr lang="en-US" altLang="zh-CN" sz="2400" kern="0" dirty="0" smtClean="0"/>
              <a:t>Our approach</a:t>
            </a:r>
            <a:endParaRPr lang="en-US" altLang="zh-CN" sz="2400" kern="0" dirty="0"/>
          </a:p>
          <a:p>
            <a:pPr lvl="1"/>
            <a:r>
              <a:rPr lang="en-US" altLang="zh-CN" sz="1800" kern="0" dirty="0" smtClean="0"/>
              <a:t>Discard values with probability lower than a threshold</a:t>
            </a:r>
          </a:p>
          <a:p>
            <a:pPr lvl="1"/>
            <a:r>
              <a:rPr lang="en-US" altLang="zh-CN" sz="1800" kern="0" dirty="0" smtClean="0"/>
              <a:t>Thresholds are adaptively selected with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minimum description length</a:t>
            </a:r>
            <a:r>
              <a:rPr lang="en-US" altLang="zh-CN" sz="1800" kern="0" dirty="0" smtClean="0"/>
              <a:t> technique </a:t>
            </a:r>
            <a:r>
              <a:rPr lang="en-US" altLang="zh-CN" sz="1800" dirty="0" smtClean="0"/>
              <a:t>[Agrawal </a:t>
            </a:r>
            <a:r>
              <a:rPr lang="en-US" altLang="zh-CN" sz="1800" dirty="0"/>
              <a:t>et al. 98</a:t>
            </a:r>
            <a:r>
              <a:rPr lang="en-US" altLang="zh-CN" sz="1800" dirty="0" smtClean="0"/>
              <a:t>]</a:t>
            </a:r>
            <a:endParaRPr lang="en-US" altLang="zh-CN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88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Filter Noise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5"/>
          <p:cNvSpPr/>
          <p:nvPr/>
        </p:nvSpPr>
        <p:spPr>
          <a:xfrm>
            <a:off x="7239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Add/delete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Edges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1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Merge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Nodes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46863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Assign</a:t>
            </a:r>
          </a:p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Values/Pairs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667501" y="1580644"/>
            <a:ext cx="1790699" cy="78155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Filter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</a:rPr>
              <a:t>Noise</a:t>
            </a:r>
            <a:endParaRPr lang="en-US" altLang="zh-CN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标注 11"/>
          <p:cNvSpPr/>
          <p:nvPr/>
        </p:nvSpPr>
        <p:spPr bwMode="auto">
          <a:xfrm rot="10800000">
            <a:off x="723899" y="2743200"/>
            <a:ext cx="7734299" cy="3581400"/>
          </a:xfrm>
          <a:prstGeom prst="wedgeRectCallout">
            <a:avLst>
              <a:gd name="adj1" fmla="val -38780"/>
              <a:gd name="adj2" fmla="val 60785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1066800" y="3124200"/>
            <a:ext cx="7010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kern="0" dirty="0" smtClean="0"/>
              <a:t>Eliminate </a:t>
            </a:r>
            <a:r>
              <a:rPr lang="en-US" altLang="zh-CN" kern="0" dirty="0"/>
              <a:t>noise packet </a:t>
            </a:r>
            <a:r>
              <a:rPr lang="en-US" altLang="zh-CN" kern="0" dirty="0" smtClean="0"/>
              <a:t>payloads</a:t>
            </a:r>
            <a:endParaRPr lang="en-US" altLang="zh-CN" sz="3200" kern="0" dirty="0" smtClean="0"/>
          </a:p>
          <a:p>
            <a:pPr lvl="1"/>
            <a:r>
              <a:rPr lang="en-US" altLang="zh-CN" sz="1800" kern="0" dirty="0" smtClean="0"/>
              <a:t>Examine each payload in training set</a:t>
            </a:r>
          </a:p>
          <a:p>
            <a:pPr marL="0" indent="0">
              <a:buNone/>
            </a:pPr>
            <a:endParaRPr lang="en-US" altLang="zh-CN" sz="2400" kern="0" dirty="0"/>
          </a:p>
          <a:p>
            <a:r>
              <a:rPr lang="en-US" altLang="zh-CN" sz="2400" kern="0" dirty="0" smtClean="0"/>
              <a:t>A payload is a noise, if it contains</a:t>
            </a:r>
          </a:p>
          <a:p>
            <a:pPr lvl="1"/>
            <a:r>
              <a:rPr lang="en-US" altLang="zh-CN" sz="1800" kern="0" dirty="0" smtClean="0"/>
              <a:t>non-legitimate value for some node, or</a:t>
            </a:r>
          </a:p>
          <a:p>
            <a:pPr lvl="1"/>
            <a:r>
              <a:rPr lang="en-US" altLang="zh-CN" sz="1800" kern="0" dirty="0" smtClean="0"/>
              <a:t>non-legitimate value pair for some edge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88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7200" y="1417637"/>
            <a:ext cx="8229600" cy="51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dirty="0" smtClean="0"/>
              <a:t>Application-layer protocols for network management</a:t>
            </a:r>
          </a:p>
          <a:p>
            <a:pPr lvl="1"/>
            <a:r>
              <a:rPr lang="en-US" altLang="zh-CN" sz="2000" dirty="0" smtClean="0"/>
              <a:t>Quality-of-service control</a:t>
            </a:r>
          </a:p>
          <a:p>
            <a:pPr lvl="1"/>
            <a:r>
              <a:rPr lang="en-US" altLang="zh-CN" sz="2000" dirty="0" smtClean="0"/>
              <a:t>Intrusion detection systems</a:t>
            </a:r>
          </a:p>
          <a:p>
            <a:pPr lvl="1"/>
            <a:r>
              <a:rPr lang="en-US" altLang="zh-CN" sz="2000" dirty="0" smtClean="0"/>
              <a:t>In-depth profiling resource usage of applications</a:t>
            </a:r>
          </a:p>
          <a:p>
            <a:r>
              <a:rPr lang="en-US" altLang="zh-CN" sz="2400" dirty="0" smtClean="0"/>
              <a:t>Challenge – lack of protocol specifications</a:t>
            </a:r>
            <a:endParaRPr lang="en-US" altLang="zh-CN" sz="2400" dirty="0"/>
          </a:p>
          <a:p>
            <a:pPr lvl="1"/>
            <a:r>
              <a:rPr lang="en-US" altLang="zh-CN" sz="2000" dirty="0"/>
              <a:t>most protocol specifications are proprietary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Goal:</a:t>
            </a:r>
          </a:p>
          <a:p>
            <a:pPr lvl="1"/>
            <a:r>
              <a:rPr lang="en-US" altLang="zh-CN" sz="2000" dirty="0" smtClean="0"/>
              <a:t>Infer </a:t>
            </a:r>
            <a:r>
              <a:rPr lang="en-US" altLang="zh-CN" sz="2000" dirty="0" smtClean="0">
                <a:solidFill>
                  <a:srgbClr val="0070C0"/>
                </a:solidFill>
              </a:rPr>
              <a:t>message format</a:t>
            </a:r>
            <a:r>
              <a:rPr lang="en-US" altLang="zh-CN" sz="2000" dirty="0" smtClean="0"/>
              <a:t> of a protocol from packet payloads</a:t>
            </a:r>
            <a:endParaRPr lang="en-US" altLang="zh-C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434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Application:</a:t>
            </a:r>
            <a:br>
              <a:rPr lang="en-US" altLang="zh-CN" dirty="0" smtClean="0"/>
            </a:br>
            <a:r>
              <a:rPr lang="en-US" altLang="zh-CN" dirty="0" smtClean="0"/>
              <a:t>Traffic Classification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altLang="zh-CN" sz="2400" dirty="0" smtClean="0"/>
              <a:t>Distinguish </a:t>
            </a:r>
            <a:r>
              <a:rPr lang="en-US" altLang="zh-CN" sz="2400" dirty="0" smtClean="0">
                <a:solidFill>
                  <a:srgbClr val="0070C0"/>
                </a:solidFill>
              </a:rPr>
              <a:t>protocol packets</a:t>
            </a:r>
            <a:r>
              <a:rPr lang="en-US" altLang="zh-CN" sz="2400" dirty="0" smtClean="0"/>
              <a:t> from </a:t>
            </a:r>
            <a:r>
              <a:rPr lang="en-US" altLang="zh-CN" sz="2400" dirty="0" smtClean="0">
                <a:solidFill>
                  <a:srgbClr val="0070C0"/>
                </a:solidFill>
              </a:rPr>
              <a:t>non-protocol packets</a:t>
            </a:r>
          </a:p>
          <a:p>
            <a:pPr lvl="1"/>
            <a:r>
              <a:rPr lang="en-US" altLang="zh-CN" sz="2000" dirty="0" smtClean="0"/>
              <a:t>For a payload, travel each node and its outgoing edges</a:t>
            </a:r>
          </a:p>
          <a:p>
            <a:pPr lvl="2"/>
            <a:r>
              <a:rPr lang="en-US" altLang="zh-CN" sz="1800" dirty="0" smtClean="0"/>
              <a:t>Examine whether node values and edge pairs are legitimate</a:t>
            </a:r>
            <a:endParaRPr lang="en-US" altLang="zh-CN" sz="1800" dirty="0"/>
          </a:p>
          <a:p>
            <a:r>
              <a:rPr lang="en-US" altLang="zh-CN" sz="2400" dirty="0" smtClean="0"/>
              <a:t>Classify protocol packets based on </a:t>
            </a:r>
            <a:r>
              <a:rPr lang="en-US" altLang="zh-CN" sz="2400" dirty="0" smtClean="0">
                <a:solidFill>
                  <a:srgbClr val="0070C0"/>
                </a:solidFill>
              </a:rPr>
              <a:t>functionalities</a:t>
            </a:r>
          </a:p>
          <a:p>
            <a:pPr lvl="1"/>
            <a:r>
              <a:rPr lang="en-US" altLang="zh-CN" sz="2000" dirty="0" smtClean="0"/>
              <a:t>A specific field indicate the functionalities of packets</a:t>
            </a:r>
          </a:p>
          <a:p>
            <a:pPr lvl="2"/>
            <a:r>
              <a:rPr lang="en-US" altLang="zh-CN" sz="1800" dirty="0" smtClean="0"/>
              <a:t>Determine values of other fields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Source node</a:t>
            </a:r>
            <a:r>
              <a:rPr lang="en-US" altLang="zh-CN" sz="2000" dirty="0" smtClean="0"/>
              <a:t>: zero </a:t>
            </a:r>
            <a:r>
              <a:rPr lang="en-US" altLang="zh-CN" sz="2000" dirty="0" err="1" smtClean="0"/>
              <a:t>indegree</a:t>
            </a:r>
            <a:r>
              <a:rPr lang="en-US" altLang="zh-CN" sz="2000" dirty="0" smtClean="0"/>
              <a:t>, non-zero </a:t>
            </a:r>
            <a:r>
              <a:rPr lang="en-US" altLang="zh-CN" sz="2000" dirty="0" err="1" smtClean="0"/>
              <a:t>outdegree</a:t>
            </a: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26" name="组合 25"/>
          <p:cNvGrpSpPr/>
          <p:nvPr/>
        </p:nvGrpSpPr>
        <p:grpSpPr>
          <a:xfrm>
            <a:off x="2131237" y="4657368"/>
            <a:ext cx="5137557" cy="1965821"/>
            <a:chOff x="1066800" y="3810000"/>
            <a:chExt cx="7368340" cy="2819401"/>
          </a:xfrm>
        </p:grpSpPr>
        <p:sp>
          <p:nvSpPr>
            <p:cNvPr id="5" name="Rectangle 5"/>
            <p:cNvSpPr/>
            <p:nvPr/>
          </p:nvSpPr>
          <p:spPr>
            <a:xfrm>
              <a:off x="2008909" y="38100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16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49530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21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1066800" y="59436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17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8" name="Rectangle 5"/>
            <p:cNvSpPr/>
            <p:nvPr/>
          </p:nvSpPr>
          <p:spPr>
            <a:xfrm>
              <a:off x="2321252" y="59436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22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9" name="Rectangle 5"/>
            <p:cNvSpPr/>
            <p:nvPr/>
          </p:nvSpPr>
          <p:spPr>
            <a:xfrm>
              <a:off x="3527213" y="59436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25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0" name="Rectangle 5"/>
            <p:cNvSpPr/>
            <p:nvPr/>
          </p:nvSpPr>
          <p:spPr>
            <a:xfrm>
              <a:off x="4671335" y="5943600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26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1" name="Rectangle 5"/>
            <p:cNvSpPr/>
            <p:nvPr/>
          </p:nvSpPr>
          <p:spPr>
            <a:xfrm>
              <a:off x="5839691" y="5943599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27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5"/>
            <p:cNvSpPr/>
            <p:nvPr/>
          </p:nvSpPr>
          <p:spPr>
            <a:xfrm>
              <a:off x="7010400" y="5934693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28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5"/>
            <p:cNvSpPr/>
            <p:nvPr/>
          </p:nvSpPr>
          <p:spPr>
            <a:xfrm>
              <a:off x="2586335" y="4948052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23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4" name="Rectangle 5"/>
            <p:cNvSpPr/>
            <p:nvPr/>
          </p:nvSpPr>
          <p:spPr>
            <a:xfrm>
              <a:off x="4025362" y="4959927"/>
              <a:ext cx="940878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 24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1}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5"/>
            <p:cNvSpPr/>
            <p:nvPr/>
          </p:nvSpPr>
          <p:spPr>
            <a:xfrm>
              <a:off x="4724400" y="3828804"/>
              <a:ext cx="1711292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Bits 18:19:20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4, 5}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5"/>
            <p:cNvSpPr/>
            <p:nvPr/>
          </p:nvSpPr>
          <p:spPr>
            <a:xfrm>
              <a:off x="5396961" y="4959927"/>
              <a:ext cx="1765839" cy="685801"/>
            </a:xfrm>
            <a:prstGeom prst="rect">
              <a:avLst/>
            </a:pr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Bits 29:30:31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{0, 2, 3, 5}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cxnSp>
          <p:nvCxnSpPr>
            <p:cNvPr id="17" name="直接箭头连接符 16"/>
            <p:cNvCxnSpPr>
              <a:stCxn id="5" idx="2"/>
              <a:endCxn id="6" idx="0"/>
            </p:cNvCxnSpPr>
            <p:nvPr/>
          </p:nvCxnSpPr>
          <p:spPr bwMode="auto">
            <a:xfrm flipH="1">
              <a:off x="1537239" y="4495801"/>
              <a:ext cx="942109" cy="457199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5" idx="2"/>
              <a:endCxn id="14" idx="0"/>
            </p:cNvCxnSpPr>
            <p:nvPr/>
          </p:nvCxnSpPr>
          <p:spPr bwMode="auto">
            <a:xfrm>
              <a:off x="2479348" y="4495801"/>
              <a:ext cx="2016453" cy="464126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5" idx="2"/>
              <a:endCxn id="16" idx="0"/>
            </p:cNvCxnSpPr>
            <p:nvPr/>
          </p:nvCxnSpPr>
          <p:spPr bwMode="auto">
            <a:xfrm>
              <a:off x="2479348" y="4495801"/>
              <a:ext cx="3800533" cy="464126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15" idx="2"/>
              <a:endCxn id="16" idx="0"/>
            </p:cNvCxnSpPr>
            <p:nvPr/>
          </p:nvCxnSpPr>
          <p:spPr bwMode="auto">
            <a:xfrm>
              <a:off x="5580046" y="4514605"/>
              <a:ext cx="699835" cy="445322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6" idx="3"/>
              <a:endCxn id="13" idx="1"/>
            </p:cNvCxnSpPr>
            <p:nvPr/>
          </p:nvCxnSpPr>
          <p:spPr bwMode="auto">
            <a:xfrm flipV="1">
              <a:off x="2007678" y="5290953"/>
              <a:ext cx="578657" cy="4948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>
              <a:stCxn id="6" idx="2"/>
              <a:endCxn id="8" idx="0"/>
            </p:cNvCxnSpPr>
            <p:nvPr/>
          </p:nvCxnSpPr>
          <p:spPr bwMode="auto">
            <a:xfrm>
              <a:off x="1537239" y="5638801"/>
              <a:ext cx="1254452" cy="304799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stCxn id="14" idx="3"/>
              <a:endCxn id="16" idx="1"/>
            </p:cNvCxnSpPr>
            <p:nvPr/>
          </p:nvCxnSpPr>
          <p:spPr bwMode="auto">
            <a:xfrm>
              <a:off x="4966240" y="5302828"/>
              <a:ext cx="430721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>
              <a:stCxn id="13" idx="0"/>
              <a:endCxn id="15" idx="1"/>
            </p:cNvCxnSpPr>
            <p:nvPr/>
          </p:nvCxnSpPr>
          <p:spPr bwMode="auto">
            <a:xfrm flipV="1">
              <a:off x="3056774" y="4171705"/>
              <a:ext cx="1667626" cy="776347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矩形标注 24"/>
            <p:cNvSpPr/>
            <p:nvPr/>
          </p:nvSpPr>
          <p:spPr bwMode="auto">
            <a:xfrm>
              <a:off x="6797393" y="3886749"/>
              <a:ext cx="1637747" cy="913852"/>
            </a:xfrm>
            <a:prstGeom prst="wedgeRectCallout">
              <a:avLst>
                <a:gd name="adj1" fmla="val -71545"/>
                <a:gd name="adj2" fmla="val 46146"/>
              </a:avLst>
            </a:prstGeom>
            <a:ln w="38100">
              <a:prstDash val="dash"/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1200" dirty="0" smtClean="0">
                  <a:solidFill>
                    <a:srgbClr val="0070C0"/>
                  </a:solidFill>
                </a:rPr>
                <a:t>0 </a:t>
              </a:r>
              <a:r>
                <a:rPr lang="en-US" altLang="zh-CN" sz="1200" dirty="0">
                  <a:solidFill>
                    <a:srgbClr val="0070C0"/>
                  </a:solidFill>
                </a:rPr>
                <a:t>-&gt; 0, 2, 3, 5</a:t>
              </a:r>
            </a:p>
            <a:p>
              <a:r>
                <a:rPr lang="en-US" altLang="zh-CN" sz="1200" dirty="0" smtClean="0">
                  <a:solidFill>
                    <a:srgbClr val="0070C0"/>
                  </a:solidFill>
                </a:rPr>
                <a:t>4 </a:t>
              </a:r>
              <a:r>
                <a:rPr lang="en-US" altLang="zh-CN" sz="1200" dirty="0">
                  <a:solidFill>
                    <a:srgbClr val="0070C0"/>
                  </a:solidFill>
                </a:rPr>
                <a:t>-&gt; 0, 5</a:t>
              </a:r>
            </a:p>
            <a:p>
              <a:r>
                <a:rPr lang="en-US" altLang="zh-CN" sz="1200" dirty="0" smtClean="0">
                  <a:solidFill>
                    <a:srgbClr val="0070C0"/>
                  </a:solidFill>
                </a:rPr>
                <a:t>5 </a:t>
              </a:r>
              <a:r>
                <a:rPr lang="en-US" altLang="zh-CN" sz="1200" dirty="0">
                  <a:solidFill>
                    <a:srgbClr val="0070C0"/>
                  </a:solidFill>
                </a:rPr>
                <a:t>-&gt; 0, 5</a:t>
              </a:r>
              <a:endParaRPr lang="zh-CN" altLang="en-US" sz="12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1" name="直接箭头连接符 40"/>
          <p:cNvCxnSpPr/>
          <p:nvPr/>
        </p:nvCxnSpPr>
        <p:spPr bwMode="auto">
          <a:xfrm>
            <a:off x="7162800" y="3429000"/>
            <a:ext cx="520535" cy="26422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 bwMode="auto">
          <a:xfrm flipV="1">
            <a:off x="7162800" y="3810000"/>
            <a:ext cx="533400" cy="3048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内容占位符 2"/>
          <p:cNvSpPr txBox="1">
            <a:spLocks/>
          </p:cNvSpPr>
          <p:nvPr/>
        </p:nvSpPr>
        <p:spPr bwMode="auto">
          <a:xfrm>
            <a:off x="7696200" y="3587931"/>
            <a:ext cx="1190386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Equivalent</a:t>
            </a:r>
            <a:endParaRPr lang="zh-CN" altLang="en-US" sz="1400" u="sng" kern="0" dirty="0"/>
          </a:p>
        </p:txBody>
      </p:sp>
      <p:sp>
        <p:nvSpPr>
          <p:cNvPr id="52" name="内容占位符 2"/>
          <p:cNvSpPr txBox="1">
            <a:spLocks/>
          </p:cNvSpPr>
          <p:nvPr/>
        </p:nvSpPr>
        <p:spPr bwMode="auto">
          <a:xfrm>
            <a:off x="1676400" y="4710881"/>
            <a:ext cx="1190386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Source node</a:t>
            </a:r>
            <a:endParaRPr lang="zh-CN" altLang="en-US" sz="1400" u="sng" kern="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06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r>
              <a:rPr lang="en-US" altLang="zh-CN" sz="2400" dirty="0" smtClean="0"/>
              <a:t>Validate ProGraph by evaluating its efficiency in </a:t>
            </a:r>
            <a:r>
              <a:rPr lang="en-US" altLang="zh-CN" sz="2400" dirty="0" smtClean="0">
                <a:solidFill>
                  <a:srgbClr val="0070C0"/>
                </a:solidFill>
              </a:rPr>
              <a:t>traffic classification</a:t>
            </a:r>
          </a:p>
          <a:p>
            <a:r>
              <a:rPr lang="en-US" altLang="zh-CN" sz="2400" dirty="0" smtClean="0"/>
              <a:t>Two real-world datasets from two cities mainland China</a:t>
            </a:r>
            <a:endParaRPr lang="en-US" altLang="zh-CN" sz="2400" dirty="0"/>
          </a:p>
          <a:p>
            <a:pPr lvl="1"/>
            <a:r>
              <a:rPr lang="en-US" altLang="zh-CN" sz="2000" dirty="0" smtClean="0"/>
              <a:t>&gt;</a:t>
            </a:r>
            <a:r>
              <a:rPr lang="en-US" altLang="zh-CN" sz="2000" dirty="0" smtClean="0">
                <a:solidFill>
                  <a:srgbClr val="0070C0"/>
                </a:solidFill>
              </a:rPr>
              <a:t>4 billion </a:t>
            </a:r>
            <a:r>
              <a:rPr lang="en-US" altLang="zh-CN" sz="2000" dirty="0" smtClean="0"/>
              <a:t>packets, </a:t>
            </a:r>
            <a:r>
              <a:rPr lang="en-US" altLang="zh-CN" sz="2000" dirty="0" smtClean="0">
                <a:solidFill>
                  <a:srgbClr val="0070C0"/>
                </a:solidFill>
              </a:rPr>
              <a:t>2TB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traffic in total</a:t>
            </a:r>
            <a:endParaRPr lang="en-US" altLang="zh-CN" sz="2000" dirty="0"/>
          </a:p>
          <a:p>
            <a:r>
              <a:rPr lang="en-US" altLang="zh-CN" sz="2400" dirty="0" smtClean="0"/>
              <a:t>Protocols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HTTP</a:t>
            </a:r>
            <a:r>
              <a:rPr lang="en-US" altLang="zh-CN" sz="2000" dirty="0" smtClean="0"/>
              <a:t> (byte-level), </a:t>
            </a:r>
            <a:r>
              <a:rPr lang="en-US" altLang="zh-CN" sz="2000" dirty="0" smtClean="0">
                <a:solidFill>
                  <a:srgbClr val="0070C0"/>
                </a:solidFill>
              </a:rPr>
              <a:t>BitTorrent </a:t>
            </a:r>
            <a:r>
              <a:rPr lang="en-US" altLang="zh-CN" sz="2000" dirty="0" smtClean="0"/>
              <a:t>(byte-level),</a:t>
            </a:r>
            <a:r>
              <a:rPr lang="en-US" altLang="zh-CN" sz="2000" dirty="0" smtClean="0">
                <a:solidFill>
                  <a:srgbClr val="0070C0"/>
                </a:solidFill>
              </a:rPr>
              <a:t> </a:t>
            </a:r>
            <a:r>
              <a:rPr lang="en-US" altLang="zh-CN" sz="2000" dirty="0">
                <a:solidFill>
                  <a:srgbClr val="0070C0"/>
                </a:solidFill>
              </a:rPr>
              <a:t>DNS</a:t>
            </a:r>
            <a:r>
              <a:rPr lang="en-US" altLang="zh-CN" sz="2000" dirty="0"/>
              <a:t> (bit-level</a:t>
            </a:r>
            <a:r>
              <a:rPr lang="en-US" altLang="zh-CN" sz="2000" dirty="0" smtClean="0"/>
              <a:t>)</a:t>
            </a:r>
          </a:p>
          <a:p>
            <a:pPr lvl="1"/>
            <a:r>
              <a:rPr lang="en-US" altLang="zh-CN" sz="2000" dirty="0" smtClean="0"/>
              <a:t>Uniformly sample 1% as training set</a:t>
            </a:r>
          </a:p>
          <a:p>
            <a:pPr lvl="1"/>
            <a:r>
              <a:rPr lang="en-US" altLang="zh-CN" sz="2000" dirty="0" smtClean="0"/>
              <a:t>The remaining form validation set</a:t>
            </a:r>
            <a:endParaRPr lang="en-US" altLang="zh-CN" sz="1600" dirty="0" smtClean="0"/>
          </a:p>
          <a:p>
            <a:r>
              <a:rPr lang="en-US" altLang="zh-CN" sz="2400" dirty="0" smtClean="0"/>
              <a:t>Metrics</a:t>
            </a:r>
            <a:endParaRPr lang="en-US" altLang="zh-CN" sz="2400" dirty="0"/>
          </a:p>
          <a:p>
            <a:pPr lvl="1"/>
            <a:r>
              <a:rPr lang="en-US" altLang="zh-CN" sz="2000" dirty="0" smtClean="0"/>
              <a:t>Accuracy: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false negative rate and</a:t>
            </a:r>
            <a:r>
              <a:rPr lang="en-US" altLang="zh-CN" sz="1800" dirty="0" smtClean="0"/>
              <a:t> </a:t>
            </a:r>
            <a:r>
              <a:rPr lang="en-US" altLang="zh-CN" sz="2000" dirty="0"/>
              <a:t>f</a:t>
            </a:r>
            <a:r>
              <a:rPr lang="en-US" altLang="zh-CN" sz="2000" dirty="0" smtClean="0"/>
              <a:t>alse positive rate</a:t>
            </a:r>
          </a:p>
          <a:p>
            <a:pPr lvl="1"/>
            <a:r>
              <a:rPr lang="en-US" altLang="zh-CN" sz="2000" dirty="0" smtClean="0"/>
              <a:t>Throughput: model construction  and traffic classification</a:t>
            </a:r>
            <a:endParaRPr lang="en-US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0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Accuracy of ProGraph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dirty="0" smtClean="0"/>
              <a:t>Compare </a:t>
            </a:r>
            <a:r>
              <a:rPr lang="en-US" altLang="zh-CN" sz="2000" dirty="0"/>
              <a:t>with </a:t>
            </a:r>
            <a:r>
              <a:rPr lang="en-US" altLang="zh-CN" sz="2000" dirty="0">
                <a:solidFill>
                  <a:srgbClr val="0070C0"/>
                </a:solidFill>
              </a:rPr>
              <a:t>longest common subsequence (LCS) </a:t>
            </a:r>
            <a:r>
              <a:rPr lang="en-US" altLang="zh-CN" sz="2000" dirty="0" smtClean="0"/>
              <a:t>approaches</a:t>
            </a:r>
            <a:endParaRPr lang="en-US" altLang="zh-CN" sz="2000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050" name="Picture 2" descr="C:\Users\qhuang\Desktop\camera\figs\exp\coarse_grain\fn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56460"/>
            <a:ext cx="3886200" cy="272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qhuang\Desktop\camera\figs\exp\coarse_grain\fp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04" y="2209800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57200" y="52578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LCS approaches: </a:t>
            </a:r>
            <a:r>
              <a:rPr lang="en-US" altLang="zh-CN" sz="2000" kern="0" dirty="0" smtClean="0">
                <a:solidFill>
                  <a:srgbClr val="0070C0"/>
                </a:solidFill>
              </a:rPr>
              <a:t>high false positive rate </a:t>
            </a:r>
            <a:r>
              <a:rPr lang="en-US" altLang="zh-CN" sz="2000" kern="0" dirty="0" smtClean="0"/>
              <a:t>(LCS-baseline) or </a:t>
            </a:r>
            <a:r>
              <a:rPr lang="en-US" altLang="zh-CN" sz="2000" kern="0" dirty="0" smtClean="0">
                <a:solidFill>
                  <a:srgbClr val="0070C0"/>
                </a:solidFill>
              </a:rPr>
              <a:t>high false negative rate</a:t>
            </a:r>
            <a:r>
              <a:rPr lang="en-US" altLang="zh-CN" sz="2000" kern="0" dirty="0" smtClean="0"/>
              <a:t> (LCS-refined)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ProGraph achieves much lower false negative rate and false positive rate</a:t>
            </a:r>
            <a:r>
              <a:rPr lang="en-US" altLang="zh-CN" sz="2000" kern="0" dirty="0" smtClean="0">
                <a:solidFill>
                  <a:srgbClr val="0070C0"/>
                </a:solidFill>
              </a:rPr>
              <a:t> </a:t>
            </a:r>
            <a:r>
              <a:rPr lang="en-US" altLang="zh-CN" sz="2000" kern="0" dirty="0" smtClean="0"/>
              <a:t>for all the three protocols</a:t>
            </a:r>
            <a:endParaRPr lang="en-US" altLang="zh-CN" sz="2000" kern="0" dirty="0">
              <a:solidFill>
                <a:srgbClr val="0070C0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752600" y="4807011"/>
            <a:ext cx="17526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negative rate</a:t>
            </a:r>
            <a:endParaRPr lang="zh-CN" altLang="en-US" sz="1400" u="sng" kern="0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400800" y="4807011"/>
            <a:ext cx="17526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positive rate</a:t>
            </a:r>
            <a:endParaRPr lang="zh-CN" altLang="en-US" sz="1400" u="sng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4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Robust to Noisy Packets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r>
              <a:rPr lang="en-US" altLang="zh-CN" sz="2400" dirty="0" smtClean="0"/>
              <a:t>Uniformly </a:t>
            </a:r>
            <a:r>
              <a:rPr lang="en-US" altLang="zh-CN" sz="2400" dirty="0"/>
              <a:t>i</a:t>
            </a:r>
            <a:r>
              <a:rPr lang="en-US" altLang="zh-CN" sz="2400" dirty="0" smtClean="0"/>
              <a:t>nject non-protocol packets as </a:t>
            </a:r>
            <a:r>
              <a:rPr lang="en-US" altLang="zh-CN" sz="2400" dirty="0" smtClean="0">
                <a:solidFill>
                  <a:srgbClr val="0070C0"/>
                </a:solidFill>
              </a:rPr>
              <a:t>noisy packets </a:t>
            </a:r>
            <a:r>
              <a:rPr lang="en-US" altLang="zh-CN" sz="2400" dirty="0" smtClean="0"/>
              <a:t>into training set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3074" name="Picture 2" descr="C:\Users\qhuang\Desktop\camera\figs\exp\noise_fn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46020"/>
            <a:ext cx="4343400" cy="304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qhuang\Desktop\camera\figs\exp\noise_fp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46020"/>
            <a:ext cx="4343400" cy="304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57200" y="594360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ProGraph remains low error rate (&lt;6%) in the face of noisy training set</a:t>
            </a:r>
            <a:endParaRPr lang="en-US" altLang="zh-CN" sz="2000" kern="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752600" y="5486400"/>
            <a:ext cx="17526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negative rate</a:t>
            </a:r>
            <a:endParaRPr lang="zh-CN" altLang="en-US" sz="1400" u="sng" kern="0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400800" y="5486400"/>
            <a:ext cx="17526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positive rate</a:t>
            </a:r>
            <a:endParaRPr lang="zh-CN" altLang="en-US" sz="1400" u="sng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314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1143000" y="4349811"/>
            <a:ext cx="28194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Model Construction</a:t>
            </a:r>
            <a:r>
              <a:rPr lang="zh-CN" altLang="en-US" sz="1400" kern="0" dirty="0"/>
              <a:t> </a:t>
            </a:r>
            <a:r>
              <a:rPr lang="en-US" altLang="zh-CN" sz="1400" kern="0" dirty="0" smtClean="0"/>
              <a:t>Throughput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486400" y="4349811"/>
            <a:ext cx="29718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Traffic Classification Throughput</a:t>
            </a:r>
            <a:endParaRPr lang="zh-CN" altLang="en-US" sz="1400" u="sng" kern="0" dirty="0"/>
          </a:p>
        </p:txBody>
      </p:sp>
      <p:pic>
        <p:nvPicPr>
          <p:cNvPr id="4099" name="Picture 3" descr="C:\Users\qhuang\Desktop\camera\figs\exp\training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qhuang\Desktop\camera\figs\exp\classify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457200" y="4876800"/>
            <a:ext cx="8686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Throughput is stable in the face of noise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DNS is much slower than HTTP and </a:t>
            </a:r>
            <a:r>
              <a:rPr lang="en-US" altLang="zh-CN" sz="2000" kern="0" dirty="0" err="1" smtClean="0"/>
              <a:t>BitTorrent</a:t>
            </a:r>
            <a:endParaRPr lang="en-US" altLang="zh-CN" sz="2000" kern="0" dirty="0" smtClean="0"/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/>
              <a:t>Faster than existing approaches (</a:t>
            </a:r>
            <a:r>
              <a:rPr lang="en-US" altLang="zh-CN" sz="2000" kern="0" dirty="0" smtClean="0">
                <a:solidFill>
                  <a:srgbClr val="0070C0"/>
                </a:solidFill>
              </a:rPr>
              <a:t>ProDecoder</a:t>
            </a:r>
            <a:r>
              <a:rPr lang="en-US" altLang="zh-CN" sz="2000" kern="0" dirty="0" smtClean="0"/>
              <a:t> [Wang et al. 12], </a:t>
            </a:r>
            <a:r>
              <a:rPr lang="en-US" altLang="zh-CN" sz="2000" kern="0" dirty="0" smtClean="0">
                <a:solidFill>
                  <a:srgbClr val="0070C0"/>
                </a:solidFill>
              </a:rPr>
              <a:t>ProWord</a:t>
            </a:r>
            <a:r>
              <a:rPr lang="en-US" altLang="zh-CN" sz="2000" kern="0" dirty="0" smtClean="0"/>
              <a:t> [Zhang et al. 14])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641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Bit-Level</a:t>
            </a:r>
            <a:r>
              <a:rPr lang="en-US" altLang="zh-CN" dirty="0"/>
              <a:t> </a:t>
            </a:r>
            <a:r>
              <a:rPr lang="en-US" altLang="zh-CN" dirty="0" smtClean="0"/>
              <a:t>VS Byte-Level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122" name="Picture 2" descr="C:\Users\qhuang\Desktop\camera\figs\exp\bit_fn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35211"/>
            <a:ext cx="4637315" cy="324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qhuang\Desktop\camera\figs\exp\bit_fp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294" y="1835211"/>
            <a:ext cx="4637315" cy="324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内容占位符 2"/>
          <p:cNvSpPr txBox="1">
            <a:spLocks/>
          </p:cNvSpPr>
          <p:nvPr/>
        </p:nvSpPr>
        <p:spPr bwMode="auto">
          <a:xfrm>
            <a:off x="533400" y="5111811"/>
            <a:ext cx="46482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negative rate (results </a:t>
            </a:r>
            <a:r>
              <a:rPr lang="en-US" altLang="zh-CN" sz="1400" kern="0" dirty="0"/>
              <a:t>for HTTP are </a:t>
            </a:r>
            <a:r>
              <a:rPr lang="en-US" altLang="zh-CN" sz="1400" kern="0" dirty="0" smtClean="0"/>
              <a:t>overlapped)</a:t>
            </a:r>
            <a:endParaRPr lang="zh-CN" altLang="en-US" sz="1400" kern="0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6400800" y="5111811"/>
            <a:ext cx="1752600" cy="2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False positive rate</a:t>
            </a:r>
            <a:endParaRPr lang="zh-CN" altLang="en-US" sz="1400" u="sng" kern="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457200" y="5791200"/>
            <a:ext cx="8686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>
                <a:solidFill>
                  <a:srgbClr val="0070C0"/>
                </a:solidFill>
              </a:rPr>
              <a:t>Byte-level inference </a:t>
            </a:r>
            <a:r>
              <a:rPr lang="en-US" altLang="zh-CN" sz="2000" kern="0" dirty="0" smtClean="0"/>
              <a:t>for bit-level protocols have high error rate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000" kern="0" dirty="0" smtClean="0">
                <a:solidFill>
                  <a:srgbClr val="0070C0"/>
                </a:solidFill>
              </a:rPr>
              <a:t>Bit-level inference </a:t>
            </a:r>
            <a:r>
              <a:rPr lang="en-US" altLang="zh-CN" sz="2000" kern="0" dirty="0" smtClean="0"/>
              <a:t>for byte-level protocols remain accurate</a:t>
            </a:r>
            <a:endParaRPr lang="en-US" altLang="zh-CN" kern="0" dirty="0" smtClean="0"/>
          </a:p>
        </p:txBody>
      </p:sp>
      <p:pic>
        <p:nvPicPr>
          <p:cNvPr id="1031" name="Picture 7" descr="C:\Users\qhuang\Desktop\key.eps.ep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6949" y="1419225"/>
            <a:ext cx="9677149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097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Study: WeChat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r>
              <a:rPr lang="en-US" altLang="zh-CN" sz="2000" dirty="0" smtClean="0"/>
              <a:t>WeChat: one of the most popular mobile messaging application</a:t>
            </a:r>
          </a:p>
          <a:p>
            <a:r>
              <a:rPr lang="en-US" altLang="zh-CN" sz="2000" dirty="0" smtClean="0"/>
              <a:t>Training set: capture in some controlled experiments</a:t>
            </a:r>
          </a:p>
          <a:p>
            <a:pPr lvl="1"/>
            <a:r>
              <a:rPr lang="en-US" altLang="zh-CN" sz="1800" dirty="0" smtClean="0"/>
              <a:t>Include both TCP and UDP traffic, we focus on </a:t>
            </a:r>
            <a:r>
              <a:rPr lang="en-US" altLang="zh-CN" sz="1800" dirty="0" smtClean="0">
                <a:solidFill>
                  <a:srgbClr val="0070C0"/>
                </a:solidFill>
              </a:rPr>
              <a:t>UDP</a:t>
            </a:r>
            <a:r>
              <a:rPr lang="en-US" altLang="zh-CN" sz="1800" dirty="0" smtClean="0"/>
              <a:t> traffic here</a:t>
            </a:r>
          </a:p>
          <a:p>
            <a:pPr lvl="1"/>
            <a:r>
              <a:rPr lang="en-US" altLang="zh-CN" sz="1800" dirty="0" smtClean="0">
                <a:solidFill>
                  <a:srgbClr val="0070C0"/>
                </a:solidFill>
              </a:rPr>
              <a:t>4,077</a:t>
            </a:r>
            <a:r>
              <a:rPr lang="en-US" altLang="zh-CN" sz="1800" dirty="0" smtClean="0"/>
              <a:t> packets, some of which may be noise</a:t>
            </a:r>
            <a:endParaRPr lang="en-US" altLang="zh-CN" sz="1800" dirty="0"/>
          </a:p>
          <a:p>
            <a:r>
              <a:rPr lang="en-US" altLang="zh-CN" sz="2000" dirty="0" smtClean="0"/>
              <a:t>Model</a:t>
            </a:r>
          </a:p>
          <a:p>
            <a:pPr lvl="1"/>
            <a:r>
              <a:rPr lang="en-US" altLang="zh-CN" sz="1800" dirty="0" smtClean="0"/>
              <a:t>Validate </a:t>
            </a:r>
            <a:r>
              <a:rPr lang="en-US" altLang="zh-CN" sz="1800" dirty="0"/>
              <a:t>with recorded operations in the controlled </a:t>
            </a:r>
            <a:r>
              <a:rPr lang="en-US" altLang="zh-CN" sz="1800" dirty="0" smtClean="0"/>
              <a:t>experiments</a:t>
            </a:r>
          </a:p>
          <a:p>
            <a:pPr lvl="1"/>
            <a:r>
              <a:rPr lang="en-US" altLang="zh-CN" sz="1800" dirty="0" smtClean="0"/>
              <a:t>Apply </a:t>
            </a:r>
            <a:r>
              <a:rPr lang="en-US" altLang="zh-CN" sz="1800" dirty="0"/>
              <a:t>to real-world </a:t>
            </a:r>
            <a:r>
              <a:rPr lang="en-US" altLang="zh-CN" sz="1800" dirty="0" smtClean="0"/>
              <a:t>datasets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Results</a:t>
            </a:r>
            <a:r>
              <a:rPr lang="en-US" altLang="zh-CN" sz="2000" dirty="0" smtClean="0"/>
              <a:t>:</a:t>
            </a:r>
          </a:p>
          <a:p>
            <a:pPr lvl="1"/>
            <a:r>
              <a:rPr lang="en-US" altLang="zh-CN" sz="1800" dirty="0" smtClean="0">
                <a:solidFill>
                  <a:srgbClr val="0070C0"/>
                </a:solidFill>
              </a:rPr>
              <a:t>1.36 M </a:t>
            </a:r>
            <a:r>
              <a:rPr lang="en-US" altLang="zh-CN" sz="1800" dirty="0" smtClean="0"/>
              <a:t>packets for </a:t>
            </a:r>
            <a:r>
              <a:rPr lang="en-US" altLang="zh-CN" sz="1800" dirty="0" smtClean="0">
                <a:solidFill>
                  <a:srgbClr val="0070C0"/>
                </a:solidFill>
              </a:rPr>
              <a:t>810 MB </a:t>
            </a:r>
            <a:r>
              <a:rPr lang="en-US" altLang="zh-CN" sz="1800" dirty="0" smtClean="0"/>
              <a:t>traffic volume</a:t>
            </a:r>
          </a:p>
          <a:p>
            <a:pPr lvl="1"/>
            <a:r>
              <a:rPr lang="en-US" altLang="zh-CN" sz="1800" dirty="0" smtClean="0"/>
              <a:t>Byte 1 indicates the functionalities </a:t>
            </a:r>
            <a:r>
              <a:rPr lang="en-US" altLang="zh-CN" sz="1800" dirty="0" smtClean="0">
                <a:solidFill>
                  <a:srgbClr val="0070C0"/>
                </a:solidFill>
              </a:rPr>
              <a:t>(source node)</a:t>
            </a:r>
          </a:p>
          <a:p>
            <a:pPr lvl="2"/>
            <a:r>
              <a:rPr lang="en-US" altLang="zh-CN" sz="1600" dirty="0" smtClean="0"/>
              <a:t>full-duplex </a:t>
            </a:r>
            <a:r>
              <a:rPr lang="en-US" altLang="zh-CN" sz="1600" dirty="0"/>
              <a:t>VoIP </a:t>
            </a:r>
            <a:r>
              <a:rPr lang="en-US" altLang="zh-CN" sz="1600" dirty="0" smtClean="0"/>
              <a:t>chats</a:t>
            </a:r>
          </a:p>
          <a:p>
            <a:pPr lvl="2"/>
            <a:r>
              <a:rPr lang="en-US" altLang="zh-CN" sz="1600" dirty="0" smtClean="0"/>
              <a:t>half-duplex </a:t>
            </a:r>
            <a:r>
              <a:rPr lang="en-US" altLang="zh-CN" sz="1600" dirty="0"/>
              <a:t>walkie-talkie </a:t>
            </a:r>
            <a:r>
              <a:rPr lang="en-US" altLang="zh-CN" sz="1600" dirty="0" smtClean="0"/>
              <a:t>chats</a:t>
            </a:r>
          </a:p>
          <a:p>
            <a:pPr lvl="2"/>
            <a:r>
              <a:rPr lang="en-US" altLang="zh-CN" sz="1600" dirty="0" smtClean="0"/>
              <a:t>heartbeats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1025" name="Picture 1" descr="C:\Users\qhuang\AppData\Roaming\Tencent\Users\393839712\QQ\WinTemp\RichOle\)CDFLHBCJPL)$5%}R4F8F`Q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340723"/>
            <a:ext cx="2971600" cy="144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04800" y="6453523"/>
            <a:ext cx="5181600" cy="328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/>
              <a:t>More</a:t>
            </a:r>
            <a:r>
              <a:rPr lang="zh-CN" altLang="en-US" sz="1400" kern="0" dirty="0" smtClean="0"/>
              <a:t> </a:t>
            </a:r>
            <a:r>
              <a:rPr lang="en-US" altLang="zh-CN" sz="1400" kern="0" dirty="0" smtClean="0"/>
              <a:t>results can be found in our another work (</a:t>
            </a:r>
            <a:r>
              <a:rPr lang="en-US" altLang="zh-CN" sz="1400" kern="0" dirty="0" err="1" smtClean="0"/>
              <a:t>IWQoS</a:t>
            </a:r>
            <a:r>
              <a:rPr lang="en-US" altLang="zh-CN" sz="1400" kern="0" dirty="0" smtClean="0"/>
              <a:t> 15)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07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Propose </a:t>
            </a:r>
            <a:r>
              <a:rPr lang="en-US" altLang="zh-CN" sz="2000" dirty="0" smtClean="0">
                <a:solidFill>
                  <a:srgbClr val="0070C0"/>
                </a:solidFill>
              </a:rPr>
              <a:t>ProGraph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to infer message formats of network protocols</a:t>
            </a:r>
          </a:p>
          <a:p>
            <a:pPr lvl="1"/>
            <a:r>
              <a:rPr lang="en-US" altLang="zh-CN" sz="1800" dirty="0" smtClean="0"/>
              <a:t>Exploit </a:t>
            </a:r>
            <a:r>
              <a:rPr lang="en-US" altLang="zh-CN" sz="1800" dirty="0">
                <a:solidFill>
                  <a:srgbClr val="0070C0"/>
                </a:solidFill>
                <a:ea typeface="+mn-ea"/>
                <a:cs typeface="+mn-cs"/>
              </a:rPr>
              <a:t>intra-packet dependency </a:t>
            </a:r>
            <a:r>
              <a:rPr lang="en-US" altLang="zh-CN" sz="1800" dirty="0" smtClean="0"/>
              <a:t>as payload features</a:t>
            </a:r>
          </a:p>
          <a:p>
            <a:r>
              <a:rPr lang="en-US" altLang="zh-CN" sz="2000" dirty="0" smtClean="0"/>
              <a:t>Propose a </a:t>
            </a:r>
            <a:r>
              <a:rPr lang="en-US" altLang="zh-CN" sz="2000" dirty="0" smtClean="0">
                <a:solidFill>
                  <a:srgbClr val="0070C0"/>
                </a:solidFill>
              </a:rPr>
              <a:t>graphical model </a:t>
            </a:r>
            <a:r>
              <a:rPr lang="en-US" altLang="zh-CN" sz="2000" dirty="0" smtClean="0"/>
              <a:t>to characterize intra-packet dependency</a:t>
            </a:r>
          </a:p>
          <a:p>
            <a:r>
              <a:rPr lang="en-US" altLang="zh-CN" sz="2000" dirty="0" smtClean="0"/>
              <a:t>Propose a </a:t>
            </a:r>
            <a:r>
              <a:rPr lang="en-US" altLang="zh-CN" sz="2000" dirty="0" smtClean="0">
                <a:solidFill>
                  <a:srgbClr val="0070C0"/>
                </a:solidFill>
              </a:rPr>
              <a:t>systematic approach</a:t>
            </a:r>
            <a:r>
              <a:rPr lang="en-US" altLang="zh-CN" sz="2000" dirty="0" smtClean="0"/>
              <a:t> to construct model from training set</a:t>
            </a:r>
          </a:p>
          <a:p>
            <a:pPr lvl="1"/>
            <a:r>
              <a:rPr lang="en-US" altLang="zh-CN" sz="1800" dirty="0" smtClean="0"/>
              <a:t>Fine-grained: works </a:t>
            </a:r>
            <a:r>
              <a:rPr lang="en-US" altLang="zh-CN" sz="1800" dirty="0"/>
              <a:t>for both byte-level and bit-level </a:t>
            </a:r>
            <a:r>
              <a:rPr lang="en-US" altLang="zh-CN" sz="1800" dirty="0" smtClean="0"/>
              <a:t>protocols</a:t>
            </a:r>
          </a:p>
          <a:p>
            <a:pPr lvl="1"/>
            <a:r>
              <a:rPr lang="en-US" altLang="zh-CN" sz="1800" dirty="0" smtClean="0"/>
              <a:t>Protocol </a:t>
            </a:r>
            <a:r>
              <a:rPr lang="en-US" altLang="zh-CN" sz="1800" dirty="0"/>
              <a:t>independence</a:t>
            </a:r>
          </a:p>
          <a:p>
            <a:pPr lvl="1"/>
            <a:r>
              <a:rPr lang="en-US" altLang="zh-CN" sz="1800" dirty="0"/>
              <a:t>Simple parameters</a:t>
            </a:r>
          </a:p>
          <a:p>
            <a:pPr lvl="1"/>
            <a:r>
              <a:rPr lang="en-US" altLang="zh-CN" sz="1800" dirty="0"/>
              <a:t>Robust to noise</a:t>
            </a:r>
          </a:p>
          <a:p>
            <a:pPr lvl="1"/>
            <a:r>
              <a:rPr lang="en-US" altLang="zh-CN" sz="1800" dirty="0"/>
              <a:t>Fast </a:t>
            </a:r>
            <a:r>
              <a:rPr lang="en-US" altLang="zh-CN" sz="1800" dirty="0" smtClean="0"/>
              <a:t>execution</a:t>
            </a:r>
          </a:p>
          <a:p>
            <a:r>
              <a:rPr lang="en-US" altLang="zh-CN" sz="2000" dirty="0" smtClean="0"/>
              <a:t>Application: </a:t>
            </a:r>
            <a:r>
              <a:rPr lang="en-US" altLang="zh-CN" sz="2000" dirty="0" smtClean="0">
                <a:solidFill>
                  <a:srgbClr val="0070C0"/>
                </a:solidFill>
              </a:rPr>
              <a:t>traffic classification</a:t>
            </a:r>
          </a:p>
          <a:p>
            <a:pPr lvl="1"/>
            <a:r>
              <a:rPr lang="en-US" altLang="zh-CN" sz="1600" dirty="0"/>
              <a:t>Distinguish protocol packets</a:t>
            </a:r>
          </a:p>
          <a:p>
            <a:pPr lvl="1"/>
            <a:r>
              <a:rPr lang="en-US" altLang="zh-CN" sz="1600" dirty="0"/>
              <a:t>Classify based on functionalities</a:t>
            </a:r>
          </a:p>
          <a:p>
            <a:r>
              <a:rPr lang="en-US" altLang="zh-CN" sz="2000" dirty="0" smtClean="0"/>
              <a:t>Case Study: WeChat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02956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838200"/>
          </a:xfrm>
        </p:spPr>
        <p:txBody>
          <a:bodyPr/>
          <a:lstStyle/>
          <a:p>
            <a:r>
              <a:rPr lang="en-US" altLang="zh-CN" dirty="0" smtClean="0"/>
              <a:t>Network protocol format</a:t>
            </a:r>
          </a:p>
          <a:p>
            <a:pPr lvl="1"/>
            <a:r>
              <a:rPr lang="en-US" altLang="zh-CN" dirty="0"/>
              <a:t>A sequence of </a:t>
            </a:r>
            <a:r>
              <a:rPr lang="en-US" altLang="zh-CN" dirty="0" smtClean="0">
                <a:solidFill>
                  <a:srgbClr val="0070C0"/>
                </a:solidFill>
              </a:rPr>
              <a:t>fields</a:t>
            </a:r>
          </a:p>
          <a:p>
            <a:pPr lvl="1"/>
            <a:r>
              <a:rPr lang="en-US" altLang="zh-CN" dirty="0" smtClean="0"/>
              <a:t>Fields have different </a:t>
            </a:r>
            <a:r>
              <a:rPr lang="en-US" altLang="zh-CN" dirty="0" smtClean="0">
                <a:solidFill>
                  <a:srgbClr val="0070C0"/>
                </a:solidFill>
              </a:rPr>
              <a:t>length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/>
              <a:t>Each field </a:t>
            </a:r>
            <a:r>
              <a:rPr lang="en-US" altLang="zh-CN" dirty="0" smtClean="0"/>
              <a:t>is defined with </a:t>
            </a:r>
            <a:r>
              <a:rPr lang="en-US" altLang="zh-CN" dirty="0"/>
              <a:t>a set of </a:t>
            </a:r>
            <a:r>
              <a:rPr lang="en-US" altLang="zh-CN" dirty="0" smtClean="0">
                <a:solidFill>
                  <a:srgbClr val="0070C0"/>
                </a:solidFill>
              </a:rPr>
              <a:t>values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7200" y="3429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Protocol format inference</a:t>
            </a:r>
          </a:p>
        </p:txBody>
      </p:sp>
      <p:sp>
        <p:nvSpPr>
          <p:cNvPr id="6" name="圆角矩形 5"/>
          <p:cNvSpPr/>
          <p:nvPr/>
        </p:nvSpPr>
        <p:spPr bwMode="auto">
          <a:xfrm>
            <a:off x="381001" y="4707120"/>
            <a:ext cx="1919089" cy="81880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solidFill>
                  <a:srgbClr val="0070C0"/>
                </a:solidFill>
                <a:latin typeface="Arial" charset="0"/>
              </a:rPr>
              <a:t>Input:</a:t>
            </a:r>
            <a:endParaRPr lang="en-US" altLang="zh-CN" dirty="0">
              <a:solidFill>
                <a:srgbClr val="0070C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Packet Payloads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2385767" y="4825550"/>
            <a:ext cx="1287218" cy="645891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286000" y="4639493"/>
            <a:ext cx="1319236" cy="26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0070C0"/>
                </a:solidFill>
              </a:rPr>
              <a:t>Inference</a:t>
            </a:r>
            <a:endParaRPr lang="zh-CN" altLang="en-US" sz="1800" u="sng" kern="0" dirty="0">
              <a:solidFill>
                <a:srgbClr val="0070C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584246" y="5525921"/>
            <a:ext cx="1529278" cy="26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0070C0"/>
                </a:solidFill>
              </a:rPr>
              <a:t>Training</a:t>
            </a:r>
            <a:r>
              <a:rPr lang="zh-CN" altLang="en-US" sz="1800" kern="0" dirty="0" smtClean="0">
                <a:solidFill>
                  <a:srgbClr val="0070C0"/>
                </a:solidFill>
              </a:rPr>
              <a:t> </a:t>
            </a:r>
            <a:r>
              <a:rPr lang="en-US" altLang="zh-CN" sz="1800" kern="0" dirty="0" smtClean="0">
                <a:solidFill>
                  <a:srgbClr val="0070C0"/>
                </a:solidFill>
              </a:rPr>
              <a:t>Set</a:t>
            </a:r>
          </a:p>
        </p:txBody>
      </p:sp>
      <p:sp>
        <p:nvSpPr>
          <p:cNvPr id="10" name="圆角矩形 9"/>
          <p:cNvSpPr/>
          <p:nvPr/>
        </p:nvSpPr>
        <p:spPr bwMode="auto">
          <a:xfrm>
            <a:off x="3738250" y="4436248"/>
            <a:ext cx="2807847" cy="338863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Field 1: offset, length, values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圆角矩形 10"/>
          <p:cNvSpPr/>
          <p:nvPr/>
        </p:nvSpPr>
        <p:spPr bwMode="auto">
          <a:xfrm>
            <a:off x="3738250" y="4775110"/>
            <a:ext cx="2807847" cy="338863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Field 2: offset, length, values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3738250" y="5113852"/>
            <a:ext cx="2807847" cy="338863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Field 3: offset, length, values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圆角矩形 12"/>
          <p:cNvSpPr/>
          <p:nvPr/>
        </p:nvSpPr>
        <p:spPr bwMode="auto">
          <a:xfrm>
            <a:off x="3738250" y="5452472"/>
            <a:ext cx="2807847" cy="338863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…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右箭头 13"/>
          <p:cNvSpPr/>
          <p:nvPr/>
        </p:nvSpPr>
        <p:spPr bwMode="auto">
          <a:xfrm>
            <a:off x="6622297" y="4806823"/>
            <a:ext cx="745231" cy="645891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圆角矩形 14"/>
          <p:cNvSpPr/>
          <p:nvPr/>
        </p:nvSpPr>
        <p:spPr bwMode="auto">
          <a:xfrm>
            <a:off x="7443728" y="4800216"/>
            <a:ext cx="1471672" cy="914784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" charset="0"/>
              </a:rPr>
              <a:t>Traffic</a:t>
            </a:r>
          </a:p>
          <a:p>
            <a:pPr algn="ctr"/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Classification</a:t>
            </a:r>
          </a:p>
        </p:txBody>
      </p:sp>
      <p:sp>
        <p:nvSpPr>
          <p:cNvPr id="16" name="内容占位符 2"/>
          <p:cNvSpPr txBox="1">
            <a:spLocks/>
          </p:cNvSpPr>
          <p:nvPr/>
        </p:nvSpPr>
        <p:spPr bwMode="auto">
          <a:xfrm>
            <a:off x="3738250" y="4097506"/>
            <a:ext cx="2943344" cy="44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0070C0"/>
                </a:solidFill>
              </a:rPr>
              <a:t>Output: </a:t>
            </a:r>
            <a:r>
              <a:rPr lang="en-US" altLang="zh-CN" sz="1800" kern="0" dirty="0" smtClean="0"/>
              <a:t>protocol format</a:t>
            </a:r>
            <a:endParaRPr lang="zh-CN" altLang="en-US" sz="1800" u="sng" kern="0" dirty="0"/>
          </a:p>
        </p:txBody>
      </p:sp>
      <p:sp>
        <p:nvSpPr>
          <p:cNvPr id="18" name="内容占位符 2"/>
          <p:cNvSpPr txBox="1">
            <a:spLocks/>
          </p:cNvSpPr>
          <p:nvPr/>
        </p:nvSpPr>
        <p:spPr bwMode="auto">
          <a:xfrm>
            <a:off x="7443728" y="4343001"/>
            <a:ext cx="1700272" cy="44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kern="0" dirty="0" smtClean="0">
                <a:solidFill>
                  <a:srgbClr val="0070C0"/>
                </a:solidFill>
              </a:rPr>
              <a:t>Applications</a:t>
            </a:r>
            <a:endParaRPr lang="zh-CN" altLang="en-US" sz="1800" u="sng" kern="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44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Goals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Fine-grain inference</a:t>
            </a:r>
          </a:p>
          <a:p>
            <a:pPr lvl="1"/>
            <a:r>
              <a:rPr lang="en-US" altLang="zh-CN" sz="2000" dirty="0"/>
              <a:t>Work for both </a:t>
            </a:r>
            <a:r>
              <a:rPr lang="en-US" altLang="zh-CN" sz="2000" dirty="0">
                <a:solidFill>
                  <a:srgbClr val="0070C0"/>
                </a:solidFill>
              </a:rPr>
              <a:t>byte-level</a:t>
            </a:r>
            <a:r>
              <a:rPr lang="en-US" altLang="zh-CN" sz="2000" dirty="0"/>
              <a:t> and </a:t>
            </a:r>
            <a:r>
              <a:rPr lang="en-US" altLang="zh-CN" sz="2000" dirty="0">
                <a:solidFill>
                  <a:srgbClr val="0070C0"/>
                </a:solidFill>
              </a:rPr>
              <a:t>bit-level</a:t>
            </a:r>
            <a:r>
              <a:rPr lang="en-US" altLang="zh-CN" sz="2000" dirty="0"/>
              <a:t> protocols</a:t>
            </a:r>
          </a:p>
          <a:p>
            <a:r>
              <a:rPr lang="en-US" altLang="zh-CN" sz="2400" dirty="0"/>
              <a:t>Protocol independent</a:t>
            </a:r>
          </a:p>
          <a:p>
            <a:pPr lvl="1"/>
            <a:r>
              <a:rPr lang="en-US" altLang="zh-CN" sz="2000" dirty="0"/>
              <a:t>Do not depend on </a:t>
            </a:r>
            <a:r>
              <a:rPr lang="en-US" altLang="zh-CN" sz="2000" dirty="0" smtClean="0"/>
              <a:t>any </a:t>
            </a:r>
            <a:r>
              <a:rPr lang="en-US" altLang="zh-CN" sz="2000" dirty="0" smtClean="0">
                <a:solidFill>
                  <a:srgbClr val="0070C0"/>
                </a:solidFill>
              </a:rPr>
              <a:t>protocol </a:t>
            </a:r>
            <a:r>
              <a:rPr lang="en-US" altLang="zh-CN" sz="2000" dirty="0">
                <a:solidFill>
                  <a:srgbClr val="0070C0"/>
                </a:solidFill>
              </a:rPr>
              <a:t>specifications</a:t>
            </a:r>
          </a:p>
          <a:p>
            <a:r>
              <a:rPr lang="en-US" altLang="zh-CN" sz="2400" dirty="0" smtClean="0"/>
              <a:t>Robust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Remain efficient even for </a:t>
            </a:r>
            <a:r>
              <a:rPr lang="en-US" altLang="zh-CN" sz="2000" dirty="0">
                <a:solidFill>
                  <a:srgbClr val="0070C0"/>
                </a:solidFill>
              </a:rPr>
              <a:t>noisy</a:t>
            </a:r>
            <a:r>
              <a:rPr lang="en-US" altLang="zh-CN" sz="2000" dirty="0"/>
              <a:t> training data</a:t>
            </a:r>
          </a:p>
          <a:p>
            <a:r>
              <a:rPr lang="en-US" altLang="zh-CN" sz="2400" dirty="0"/>
              <a:t>Simple parameterization</a:t>
            </a:r>
          </a:p>
          <a:p>
            <a:pPr lvl="1"/>
            <a:r>
              <a:rPr lang="en-US" altLang="zh-CN" sz="2000" dirty="0"/>
              <a:t>Employ a few </a:t>
            </a:r>
            <a:r>
              <a:rPr lang="en-US" altLang="zh-CN" sz="2000" dirty="0">
                <a:solidFill>
                  <a:srgbClr val="0070C0"/>
                </a:solidFill>
              </a:rPr>
              <a:t>easy-understood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parameters</a:t>
            </a:r>
            <a:endParaRPr lang="en-US" altLang="zh-CN" sz="2400" dirty="0" smtClean="0"/>
          </a:p>
          <a:p>
            <a:r>
              <a:rPr lang="en-US" altLang="zh-CN" sz="2400" dirty="0" smtClean="0"/>
              <a:t>Fast </a:t>
            </a:r>
            <a:r>
              <a:rPr lang="en-US" altLang="zh-CN" sz="2400" dirty="0" smtClean="0"/>
              <a:t>execution</a:t>
            </a:r>
            <a:endParaRPr lang="en-US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1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98637"/>
          </a:xfrm>
        </p:spPr>
        <p:txBody>
          <a:bodyPr/>
          <a:lstStyle/>
          <a:p>
            <a:r>
              <a:rPr lang="en-US" altLang="zh-CN" sz="2000" smtClean="0"/>
              <a:t>Common sequences in </a:t>
            </a:r>
            <a:r>
              <a:rPr lang="en-US" altLang="zh-CN" sz="2000" dirty="0"/>
              <a:t>payloads</a:t>
            </a:r>
          </a:p>
          <a:p>
            <a:pPr lvl="1"/>
            <a:r>
              <a:rPr lang="en-US" altLang="zh-CN" sz="1800" dirty="0" smtClean="0">
                <a:solidFill>
                  <a:srgbClr val="0070C0"/>
                </a:solidFill>
              </a:rPr>
              <a:t>CGS </a:t>
            </a:r>
            <a:r>
              <a:rPr lang="en-US" altLang="zh-CN" sz="1800" dirty="0" smtClean="0"/>
              <a:t>[Ma </a:t>
            </a:r>
            <a:r>
              <a:rPr lang="en-US" altLang="zh-CN" sz="1800" dirty="0"/>
              <a:t>et al. </a:t>
            </a:r>
            <a:r>
              <a:rPr lang="en-US" altLang="zh-CN" sz="1800" dirty="0" smtClean="0"/>
              <a:t>2006]; </a:t>
            </a:r>
            <a:r>
              <a:rPr lang="en-US" altLang="zh-CN" sz="1800" dirty="0" smtClean="0">
                <a:solidFill>
                  <a:srgbClr val="0070C0"/>
                </a:solidFill>
              </a:rPr>
              <a:t>SANTaClass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Tongaonkar</a:t>
            </a:r>
            <a:r>
              <a:rPr lang="en-US" altLang="zh-CN" sz="1800" dirty="0"/>
              <a:t> et al. 2013</a:t>
            </a:r>
            <a:r>
              <a:rPr lang="en-US" altLang="zh-CN" sz="1800" dirty="0" smtClean="0"/>
              <a:t>]</a:t>
            </a:r>
          </a:p>
          <a:p>
            <a:r>
              <a:rPr lang="en-US" altLang="zh-CN" sz="2000" dirty="0"/>
              <a:t>Statistical features</a:t>
            </a:r>
          </a:p>
          <a:p>
            <a:pPr lvl="1"/>
            <a:r>
              <a:rPr lang="en-US" altLang="zh-CN" sz="1800" dirty="0">
                <a:solidFill>
                  <a:srgbClr val="0070C0"/>
                </a:solidFill>
              </a:rPr>
              <a:t>ACAS</a:t>
            </a:r>
            <a:r>
              <a:rPr lang="en-US" altLang="zh-CN" sz="1800" dirty="0"/>
              <a:t> [</a:t>
            </a:r>
            <a:r>
              <a:rPr lang="en-US" altLang="zh-CN" sz="1800" dirty="0" err="1"/>
              <a:t>Haffner</a:t>
            </a:r>
            <a:r>
              <a:rPr lang="en-US" altLang="zh-CN" sz="1800" dirty="0"/>
              <a:t> et al. 2005</a:t>
            </a:r>
            <a:r>
              <a:rPr lang="en-US" altLang="zh-CN" sz="1800" dirty="0" smtClean="0"/>
              <a:t>]; </a:t>
            </a:r>
            <a:r>
              <a:rPr lang="en-US" altLang="zh-CN" sz="1800" dirty="0" smtClean="0">
                <a:solidFill>
                  <a:srgbClr val="0070C0"/>
                </a:solidFill>
              </a:rPr>
              <a:t>NBC </a:t>
            </a:r>
            <a:r>
              <a:rPr lang="en-US" altLang="zh-CN" sz="1800" dirty="0" smtClean="0"/>
              <a:t>[Bonfiglio </a:t>
            </a:r>
            <a:r>
              <a:rPr lang="en-US" altLang="zh-CN" sz="1800" dirty="0"/>
              <a:t>et al. </a:t>
            </a:r>
            <a:r>
              <a:rPr lang="en-US" altLang="zh-CN" sz="1800" dirty="0" smtClean="0"/>
              <a:t>2007]; </a:t>
            </a:r>
            <a:r>
              <a:rPr lang="en-US" altLang="zh-CN" sz="1800" dirty="0" smtClean="0">
                <a:solidFill>
                  <a:srgbClr val="0070C0"/>
                </a:solidFill>
              </a:rPr>
              <a:t>KISS</a:t>
            </a:r>
            <a:r>
              <a:rPr lang="en-US" altLang="zh-CN" sz="1800" dirty="0" smtClean="0">
                <a:solidFill>
                  <a:srgbClr val="3333CC"/>
                </a:solidFill>
              </a:rPr>
              <a:t>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Finamore</a:t>
            </a:r>
            <a:r>
              <a:rPr lang="en-US" altLang="zh-CN" sz="1800" dirty="0"/>
              <a:t> et al. 2010</a:t>
            </a:r>
            <a:r>
              <a:rPr lang="en-US" altLang="zh-CN" sz="1800" dirty="0" smtClean="0"/>
              <a:t>]; </a:t>
            </a:r>
            <a:r>
              <a:rPr lang="en-US" altLang="zh-CN" sz="1800" dirty="0" smtClean="0">
                <a:solidFill>
                  <a:srgbClr val="0070C0"/>
                </a:solidFill>
              </a:rPr>
              <a:t>ProWord</a:t>
            </a:r>
            <a:r>
              <a:rPr lang="en-US" altLang="zh-CN" sz="1800" dirty="0" smtClean="0">
                <a:solidFill>
                  <a:srgbClr val="3333CC"/>
                </a:solidFill>
              </a:rPr>
              <a:t> </a:t>
            </a:r>
            <a:r>
              <a:rPr lang="en-US" altLang="zh-CN" sz="1800" dirty="0"/>
              <a:t>[Zhang et al. 2013]</a:t>
            </a:r>
            <a:endParaRPr lang="en-US" altLang="zh-CN" sz="1800" dirty="0">
              <a:solidFill>
                <a:srgbClr val="0000FF"/>
              </a:solidFill>
            </a:endParaRPr>
          </a:p>
          <a:p>
            <a:endParaRPr lang="en-US" altLang="zh-CN" sz="2000" dirty="0" smtClean="0"/>
          </a:p>
          <a:p>
            <a:pPr lvl="1"/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57200" y="3094037"/>
            <a:ext cx="8229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000" kern="0" dirty="0" smtClean="0">
                <a:solidFill>
                  <a:srgbClr val="FF0000"/>
                </a:solidFill>
              </a:rPr>
              <a:t>Limitation</a:t>
            </a:r>
            <a:r>
              <a:rPr lang="en-US" altLang="zh-CN" sz="2000" kern="0" dirty="0" smtClean="0"/>
              <a:t>: not efficient for bit-level protocols</a:t>
            </a:r>
            <a:endParaRPr lang="zh-CN" altLang="en-US" sz="2000" kern="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57200" y="6218237"/>
            <a:ext cx="8229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000" kern="0" dirty="0" smtClean="0">
                <a:solidFill>
                  <a:srgbClr val="FF0000"/>
                </a:solidFill>
              </a:rPr>
              <a:t>Limitation</a:t>
            </a:r>
            <a:r>
              <a:rPr lang="en-US" altLang="zh-CN" sz="2000" kern="0" dirty="0" smtClean="0"/>
              <a:t>: generality or accuracy</a:t>
            </a:r>
            <a:endParaRPr lang="zh-CN" altLang="en-US" sz="2000" kern="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7200" y="3733801"/>
            <a:ext cx="8229600" cy="259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kern="0" dirty="0" smtClean="0"/>
              <a:t>Other features </a:t>
            </a:r>
          </a:p>
          <a:p>
            <a:pPr lvl="1"/>
            <a:r>
              <a:rPr lang="en-US" altLang="zh-CN" sz="1800" kern="0" dirty="0" smtClean="0"/>
              <a:t>Printable characters</a:t>
            </a:r>
          </a:p>
          <a:p>
            <a:pPr lvl="2"/>
            <a:r>
              <a:rPr lang="en-US" altLang="zh-CN" sz="1600" dirty="0">
                <a:solidFill>
                  <a:srgbClr val="0070C0"/>
                </a:solidFill>
              </a:rPr>
              <a:t>Discoverer</a:t>
            </a:r>
            <a:r>
              <a:rPr lang="en-US" altLang="zh-CN" sz="1400" kern="0" dirty="0" smtClean="0">
                <a:solidFill>
                  <a:srgbClr val="0070C0"/>
                </a:solidFill>
              </a:rPr>
              <a:t> </a:t>
            </a:r>
            <a:r>
              <a:rPr lang="en-US" altLang="zh-CN" sz="1600" kern="0" dirty="0" smtClean="0"/>
              <a:t>[Cui et al. 07]</a:t>
            </a:r>
          </a:p>
          <a:p>
            <a:pPr lvl="1"/>
            <a:r>
              <a:rPr lang="en-US" altLang="zh-CN" sz="1800" kern="0" dirty="0" smtClean="0"/>
              <a:t>N-grams</a:t>
            </a:r>
          </a:p>
          <a:p>
            <a:pPr lvl="2"/>
            <a:r>
              <a:rPr lang="en-US" altLang="zh-CN" sz="1600" kern="0" dirty="0" smtClean="0">
                <a:solidFill>
                  <a:srgbClr val="0070C0"/>
                </a:solidFill>
              </a:rPr>
              <a:t>ProDecoder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 </a:t>
            </a:r>
            <a:r>
              <a:rPr lang="en-US" altLang="zh-CN" sz="1600" kern="0" dirty="0" smtClean="0"/>
              <a:t>[</a:t>
            </a:r>
            <a:r>
              <a:rPr lang="en-US" altLang="zh-CN" sz="1600" kern="0" dirty="0" err="1" smtClean="0"/>
              <a:t>Dimitropoulos</a:t>
            </a:r>
            <a:r>
              <a:rPr lang="en-US" altLang="zh-CN" sz="1600" kern="0" dirty="0" smtClean="0"/>
              <a:t> et al. 12]</a:t>
            </a:r>
            <a:endParaRPr lang="en-US" altLang="zh-CN" sz="1800" kern="0" dirty="0" smtClean="0"/>
          </a:p>
          <a:p>
            <a:pPr lvl="1"/>
            <a:r>
              <a:rPr lang="en-US" altLang="zh-CN" sz="1800" kern="0" dirty="0" smtClean="0"/>
              <a:t>Program </a:t>
            </a:r>
            <a:r>
              <a:rPr lang="en-US" altLang="zh-CN" sz="1800" kern="0" dirty="0" smtClean="0"/>
              <a:t>execution log</a:t>
            </a:r>
          </a:p>
          <a:p>
            <a:pPr lvl="2"/>
            <a:r>
              <a:rPr lang="en-US" altLang="zh-CN" sz="1600" kern="0" dirty="0" smtClean="0">
                <a:solidFill>
                  <a:srgbClr val="0070C0"/>
                </a:solidFill>
              </a:rPr>
              <a:t>Polyglot</a:t>
            </a:r>
            <a:r>
              <a:rPr lang="en-US" altLang="zh-CN" sz="1600" kern="0" dirty="0" smtClean="0"/>
              <a:t>  [Caballero et al. 07];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AutoFormat </a:t>
            </a:r>
            <a:r>
              <a:rPr lang="en-US" altLang="zh-CN" sz="1600" kern="0" dirty="0" smtClean="0"/>
              <a:t>[Lin et al. 07];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dynamic taint analysis </a:t>
            </a:r>
            <a:r>
              <a:rPr lang="en-US" altLang="zh-CN" sz="1600" kern="0" dirty="0" smtClean="0"/>
              <a:t>[</a:t>
            </a:r>
            <a:r>
              <a:rPr lang="en-US" altLang="zh-CN" sz="1600" kern="0" dirty="0" err="1" smtClean="0"/>
              <a:t>Wondracek</a:t>
            </a:r>
            <a:r>
              <a:rPr lang="en-US" altLang="zh-CN" sz="1600" kern="0" dirty="0" smtClean="0"/>
              <a:t> et al. 07]; 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Netzob </a:t>
            </a:r>
            <a:r>
              <a:rPr lang="en-US" altLang="zh-CN" sz="1600" kern="0" dirty="0" smtClean="0"/>
              <a:t>[</a:t>
            </a:r>
            <a:r>
              <a:rPr lang="en-US" altLang="zh-CN" sz="1600" kern="0" dirty="0" err="1" smtClean="0"/>
              <a:t>Bossert</a:t>
            </a:r>
            <a:r>
              <a:rPr lang="en-US" altLang="zh-CN" sz="1600" kern="0" dirty="0" smtClean="0"/>
              <a:t> et al. 14</a:t>
            </a:r>
            <a:r>
              <a:rPr lang="en-US" altLang="zh-CN" sz="1600" kern="0" dirty="0" smtClean="0"/>
              <a:t>]</a:t>
            </a:r>
            <a:endParaRPr lang="en-US" altLang="zh-CN" sz="1600" kern="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45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8077200" cy="10464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altLang="zh-CN" sz="2800" b="1" kern="0" dirty="0" smtClean="0">
                <a:solidFill>
                  <a:schemeClr val="bg1"/>
                </a:solidFill>
              </a:rPr>
              <a:t>ProGraph: infer message format of network protocols with all the design goals</a:t>
            </a:r>
            <a:endParaRPr lang="en-US" altLang="zh-CN" sz="2400" b="1" kern="0" dirty="0">
              <a:solidFill>
                <a:schemeClr val="bg1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1338" y="2895600"/>
            <a:ext cx="8387862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kern="0" dirty="0" smtClean="0">
                <a:solidFill>
                  <a:srgbClr val="FF0000"/>
                </a:solidFill>
              </a:rPr>
              <a:t>Intra-packet dependency </a:t>
            </a:r>
            <a:r>
              <a:rPr lang="en-US" altLang="zh-CN" sz="2400" kern="0" dirty="0" smtClean="0"/>
              <a:t>as payload features</a:t>
            </a:r>
          </a:p>
          <a:p>
            <a:r>
              <a:rPr lang="en-US" altLang="zh-CN" sz="2400" kern="0" dirty="0" smtClean="0">
                <a:solidFill>
                  <a:srgbClr val="FF0000"/>
                </a:solidFill>
              </a:rPr>
              <a:t>Graphical model </a:t>
            </a:r>
            <a:r>
              <a:rPr lang="en-US" altLang="zh-CN" sz="2400" kern="0" dirty="0" smtClean="0"/>
              <a:t>to characterize intra-packet dependency</a:t>
            </a:r>
          </a:p>
          <a:p>
            <a:r>
              <a:rPr lang="en-US" altLang="zh-CN" sz="2400" kern="0" dirty="0" smtClean="0"/>
              <a:t>A </a:t>
            </a:r>
            <a:r>
              <a:rPr lang="en-US" altLang="zh-CN" sz="2400" kern="0" dirty="0" smtClean="0">
                <a:solidFill>
                  <a:srgbClr val="FF0000"/>
                </a:solidFill>
              </a:rPr>
              <a:t>systematic approach </a:t>
            </a:r>
            <a:r>
              <a:rPr lang="en-US" altLang="zh-CN" sz="2400" kern="0" dirty="0" smtClean="0"/>
              <a:t>to construct graphical models</a:t>
            </a:r>
          </a:p>
          <a:p>
            <a:pPr lvl="1"/>
            <a:r>
              <a:rPr lang="en-US" altLang="zh-CN" sz="2000" kern="0" dirty="0" smtClean="0"/>
              <a:t>Graph theory techniques</a:t>
            </a:r>
          </a:p>
          <a:p>
            <a:pPr lvl="1"/>
            <a:r>
              <a:rPr lang="en-US" altLang="zh-CN" sz="2000" kern="0" dirty="0" smtClean="0"/>
              <a:t>Information theory techniques</a:t>
            </a:r>
          </a:p>
          <a:p>
            <a:r>
              <a:rPr lang="en-US" altLang="zh-CN" sz="2400" kern="0" dirty="0" smtClean="0">
                <a:solidFill>
                  <a:srgbClr val="FF0000"/>
                </a:solidFill>
              </a:rPr>
              <a:t>Experiments </a:t>
            </a:r>
            <a:r>
              <a:rPr lang="en-US" altLang="zh-CN" sz="2400" kern="0" dirty="0" smtClean="0"/>
              <a:t>on real-world traces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219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ProGraph Payload Feature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Intra-packet dependency</a:t>
            </a:r>
            <a:r>
              <a:rPr lang="en-US" altLang="zh-CN" dirty="0" smtClean="0"/>
              <a:t> </a:t>
            </a:r>
            <a:r>
              <a:rPr lang="en-US" dirty="0" smtClean="0"/>
              <a:t>as payload features:</a:t>
            </a:r>
          </a:p>
          <a:p>
            <a:pPr lvl="1"/>
            <a:r>
              <a:rPr lang="en-US" altLang="zh-CN" dirty="0" smtClean="0"/>
              <a:t>Values in a field </a:t>
            </a:r>
            <a:r>
              <a:rPr lang="en-US" altLang="zh-CN" dirty="0"/>
              <a:t>determines </a:t>
            </a:r>
            <a:r>
              <a:rPr lang="en-US" altLang="zh-CN" dirty="0" smtClean="0"/>
              <a:t>values in other fields</a:t>
            </a:r>
            <a:endParaRPr lang="en-US" altLang="zh-CN" u="sng" dirty="0">
              <a:solidFill>
                <a:srgbClr val="0070C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254611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Example – DNS (first 32 bits)</a:t>
            </a:r>
          </a:p>
        </p:txBody>
      </p:sp>
      <p:sp>
        <p:nvSpPr>
          <p:cNvPr id="94" name="矩形 93"/>
          <p:cNvSpPr/>
          <p:nvPr/>
        </p:nvSpPr>
        <p:spPr>
          <a:xfrm>
            <a:off x="533400" y="5297269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Query</a:t>
            </a:r>
            <a:r>
              <a:rPr lang="en-US" altLang="zh-CN" dirty="0" smtClean="0">
                <a:solidFill>
                  <a:srgbClr val="0000FF"/>
                </a:solidFill>
              </a:rPr>
              <a:t> </a:t>
            </a:r>
            <a:r>
              <a:rPr lang="en-US" altLang="zh-CN" dirty="0" smtClean="0"/>
              <a:t>(0) / Response (1)</a:t>
            </a:r>
            <a:endParaRPr lang="zh-CN" altLang="en-US" dirty="0"/>
          </a:p>
        </p:txBody>
      </p:sp>
      <p:cxnSp>
        <p:nvCxnSpPr>
          <p:cNvPr id="95" name="直接箭头连接符 94"/>
          <p:cNvCxnSpPr>
            <a:stCxn id="7" idx="2"/>
          </p:cNvCxnSpPr>
          <p:nvPr/>
        </p:nvCxnSpPr>
        <p:spPr bwMode="auto">
          <a:xfrm>
            <a:off x="665966" y="4952999"/>
            <a:ext cx="0" cy="41251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07" name="组合 106"/>
          <p:cNvGrpSpPr/>
          <p:nvPr/>
        </p:nvGrpSpPr>
        <p:grpSpPr>
          <a:xfrm>
            <a:off x="304800" y="3124200"/>
            <a:ext cx="8577390" cy="1828800"/>
            <a:chOff x="228600" y="3473690"/>
            <a:chExt cx="8577390" cy="1828800"/>
          </a:xfrm>
        </p:grpSpPr>
        <p:sp>
          <p:nvSpPr>
            <p:cNvPr id="87" name="Rectangle 5"/>
            <p:cNvSpPr/>
            <p:nvPr/>
          </p:nvSpPr>
          <p:spPr>
            <a:xfrm>
              <a:off x="324726" y="3810005"/>
              <a:ext cx="8481264" cy="57808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Session ID</a:t>
              </a:r>
              <a:endParaRPr lang="en-US" dirty="0"/>
            </a:p>
          </p:txBody>
        </p:sp>
        <p:grpSp>
          <p:nvGrpSpPr>
            <p:cNvPr id="90" name="组合 89"/>
            <p:cNvGrpSpPr/>
            <p:nvPr/>
          </p:nvGrpSpPr>
          <p:grpSpPr>
            <a:xfrm>
              <a:off x="324726" y="4724400"/>
              <a:ext cx="8481264" cy="578090"/>
              <a:chOff x="324726" y="4755910"/>
              <a:chExt cx="8481264" cy="578090"/>
            </a:xfrm>
          </p:grpSpPr>
          <p:grpSp>
            <p:nvGrpSpPr>
              <p:cNvPr id="55" name="组合 54"/>
              <p:cNvGrpSpPr/>
              <p:nvPr/>
            </p:nvGrpSpPr>
            <p:grpSpPr>
              <a:xfrm>
                <a:off x="324726" y="4755911"/>
                <a:ext cx="6360948" cy="578089"/>
                <a:chOff x="324726" y="3962397"/>
                <a:chExt cx="6360948" cy="578089"/>
              </a:xfrm>
            </p:grpSpPr>
            <p:grpSp>
              <p:nvGrpSpPr>
                <p:cNvPr id="39" name="组合 38"/>
                <p:cNvGrpSpPr/>
                <p:nvPr/>
              </p:nvGrpSpPr>
              <p:grpSpPr>
                <a:xfrm>
                  <a:off x="324726" y="3962400"/>
                  <a:ext cx="4240632" cy="578086"/>
                  <a:chOff x="324726" y="3962400"/>
                  <a:chExt cx="4240632" cy="578086"/>
                </a:xfrm>
              </p:grpSpPr>
              <p:sp>
                <p:nvSpPr>
                  <p:cNvPr id="7" name="Rectangle 5"/>
                  <p:cNvSpPr/>
                  <p:nvPr/>
                </p:nvSpPr>
                <p:spPr>
                  <a:xfrm>
                    <a:off x="324726" y="3962400"/>
                    <a:ext cx="530079" cy="57808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US" dirty="0" smtClean="0"/>
                      <a:t>Q</a:t>
                    </a:r>
                  </a:p>
                  <a:p>
                    <a:pPr algn="ctr"/>
                    <a:r>
                      <a:rPr lang="en-US" dirty="0"/>
                      <a:t>R</a:t>
                    </a:r>
                  </a:p>
                </p:txBody>
              </p:sp>
              <p:grpSp>
                <p:nvGrpSpPr>
                  <p:cNvPr id="32" name="组合 31"/>
                  <p:cNvGrpSpPr/>
                  <p:nvPr/>
                </p:nvGrpSpPr>
                <p:grpSpPr>
                  <a:xfrm>
                    <a:off x="2975121" y="3962400"/>
                    <a:ext cx="1590237" cy="578086"/>
                    <a:chOff x="854805" y="3962399"/>
                    <a:chExt cx="1590237" cy="578086"/>
                  </a:xfrm>
                </p:grpSpPr>
                <p:sp>
                  <p:nvSpPr>
                    <p:cNvPr id="38" name="Rectangle 5"/>
                    <p:cNvSpPr/>
                    <p:nvPr/>
                  </p:nvSpPr>
                  <p:spPr>
                    <a:xfrm>
                      <a:off x="854805" y="3962400"/>
                      <a:ext cx="530079" cy="578085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A</a:t>
                      </a:r>
                    </a:p>
                    <a:p>
                      <a:pPr algn="ctr"/>
                      <a:r>
                        <a:rPr lang="en-US" dirty="0"/>
                        <a:t>A</a:t>
                      </a:r>
                      <a:endParaRPr lang="en-US" dirty="0" smtClean="0"/>
                    </a:p>
                  </p:txBody>
                </p:sp>
                <p:grpSp>
                  <p:nvGrpSpPr>
                    <p:cNvPr id="34" name="组合 33"/>
                    <p:cNvGrpSpPr/>
                    <p:nvPr/>
                  </p:nvGrpSpPr>
                  <p:grpSpPr>
                    <a:xfrm>
                      <a:off x="1384884" y="3962399"/>
                      <a:ext cx="1060158" cy="578085"/>
                      <a:chOff x="324726" y="3962400"/>
                      <a:chExt cx="1060158" cy="578085"/>
                    </a:xfrm>
                  </p:grpSpPr>
                  <p:sp>
                    <p:nvSpPr>
                      <p:cNvPr id="35" name="Rectangle 5"/>
                      <p:cNvSpPr/>
                      <p:nvPr/>
                    </p:nvSpPr>
                    <p:spPr>
                      <a:xfrm>
                        <a:off x="324726" y="3962400"/>
                        <a:ext cx="530079" cy="578085"/>
                      </a:xfrm>
                      <a:prstGeom prst="rect">
                        <a:avLst/>
                      </a:prstGeom>
                      <a:ln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en-US" dirty="0" smtClean="0"/>
                          <a:t>T</a:t>
                        </a:r>
                      </a:p>
                      <a:p>
                        <a:pPr algn="ctr"/>
                        <a:r>
                          <a:rPr lang="en-US" dirty="0"/>
                          <a:t>C</a:t>
                        </a:r>
                      </a:p>
                    </p:txBody>
                  </p:sp>
                  <p:sp>
                    <p:nvSpPr>
                      <p:cNvPr id="36" name="Rectangle 5"/>
                      <p:cNvSpPr/>
                      <p:nvPr/>
                    </p:nvSpPr>
                    <p:spPr>
                      <a:xfrm>
                        <a:off x="854805" y="3962400"/>
                        <a:ext cx="530079" cy="578085"/>
                      </a:xfrm>
                      <a:prstGeom prst="rect">
                        <a:avLst/>
                      </a:prstGeom>
                      <a:ln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rtl="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kern="12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en-US" dirty="0" smtClean="0"/>
                          <a:t>R</a:t>
                        </a:r>
                      </a:p>
                      <a:p>
                        <a:pPr algn="ctr"/>
                        <a:r>
                          <a:rPr lang="en-US" dirty="0"/>
                          <a:t>D</a:t>
                        </a:r>
                      </a:p>
                    </p:txBody>
                  </p:sp>
                </p:grpSp>
              </p:grpSp>
            </p:grpSp>
            <p:grpSp>
              <p:nvGrpSpPr>
                <p:cNvPr id="41" name="组合 40"/>
                <p:cNvGrpSpPr/>
                <p:nvPr/>
              </p:nvGrpSpPr>
              <p:grpSpPr>
                <a:xfrm>
                  <a:off x="4565358" y="3962397"/>
                  <a:ext cx="2120316" cy="578086"/>
                  <a:chOff x="324726" y="3962399"/>
                  <a:chExt cx="2120316" cy="578086"/>
                </a:xfrm>
              </p:grpSpPr>
              <p:grpSp>
                <p:nvGrpSpPr>
                  <p:cNvPr id="49" name="组合 48"/>
                  <p:cNvGrpSpPr/>
                  <p:nvPr/>
                </p:nvGrpSpPr>
                <p:grpSpPr>
                  <a:xfrm>
                    <a:off x="324726" y="3962400"/>
                    <a:ext cx="1060158" cy="578085"/>
                    <a:chOff x="324726" y="3962400"/>
                    <a:chExt cx="1060158" cy="578085"/>
                  </a:xfrm>
                </p:grpSpPr>
                <p:sp>
                  <p:nvSpPr>
                    <p:cNvPr id="53" name="Rectangle 5"/>
                    <p:cNvSpPr/>
                    <p:nvPr/>
                  </p:nvSpPr>
                  <p:spPr>
                    <a:xfrm>
                      <a:off x="324726" y="3962400"/>
                      <a:ext cx="530079" cy="578085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R</a:t>
                      </a:r>
                    </a:p>
                    <a:p>
                      <a:pPr algn="ctr"/>
                      <a:r>
                        <a:rPr lang="en-US" dirty="0"/>
                        <a:t>A</a:t>
                      </a:r>
                    </a:p>
                  </p:txBody>
                </p:sp>
                <p:sp>
                  <p:nvSpPr>
                    <p:cNvPr id="54" name="Rectangle 5"/>
                    <p:cNvSpPr/>
                    <p:nvPr/>
                  </p:nvSpPr>
                  <p:spPr>
                    <a:xfrm>
                      <a:off x="854805" y="3962400"/>
                      <a:ext cx="530079" cy="578085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50" name="组合 49"/>
                  <p:cNvGrpSpPr/>
                  <p:nvPr/>
                </p:nvGrpSpPr>
                <p:grpSpPr>
                  <a:xfrm>
                    <a:off x="1384884" y="3962399"/>
                    <a:ext cx="1060158" cy="578085"/>
                    <a:chOff x="324726" y="3962400"/>
                    <a:chExt cx="1060158" cy="578085"/>
                  </a:xfrm>
                </p:grpSpPr>
                <p:sp>
                  <p:nvSpPr>
                    <p:cNvPr id="51" name="Rectangle 5"/>
                    <p:cNvSpPr/>
                    <p:nvPr/>
                  </p:nvSpPr>
                  <p:spPr>
                    <a:xfrm>
                      <a:off x="324726" y="3962400"/>
                      <a:ext cx="530079" cy="578085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A</a:t>
                      </a:r>
                    </a:p>
                    <a:p>
                      <a:pPr algn="ctr"/>
                      <a:r>
                        <a:rPr lang="en-US" dirty="0"/>
                        <a:t>D</a:t>
                      </a:r>
                    </a:p>
                  </p:txBody>
                </p:sp>
                <p:sp>
                  <p:nvSpPr>
                    <p:cNvPr id="52" name="Rectangle 5"/>
                    <p:cNvSpPr/>
                    <p:nvPr/>
                  </p:nvSpPr>
                  <p:spPr>
                    <a:xfrm>
                      <a:off x="854805" y="3962400"/>
                      <a:ext cx="530079" cy="578085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C</a:t>
                      </a:r>
                    </a:p>
                    <a:p>
                      <a:pPr algn="ctr"/>
                      <a:r>
                        <a:rPr lang="en-US" dirty="0"/>
                        <a:t>D</a:t>
                      </a:r>
                    </a:p>
                  </p:txBody>
                </p:sp>
              </p:grpSp>
            </p:grpSp>
          </p:grpSp>
          <p:sp>
            <p:nvSpPr>
              <p:cNvPr id="88" name="Rectangle 5"/>
              <p:cNvSpPr/>
              <p:nvPr/>
            </p:nvSpPr>
            <p:spPr>
              <a:xfrm>
                <a:off x="854805" y="4755915"/>
                <a:ext cx="2120316" cy="578085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 smtClean="0"/>
                  <a:t>Opcode</a:t>
                </a:r>
                <a:endParaRPr lang="en-US" dirty="0"/>
              </a:p>
            </p:txBody>
          </p:sp>
          <p:sp>
            <p:nvSpPr>
              <p:cNvPr id="89" name="Rectangle 5"/>
              <p:cNvSpPr/>
              <p:nvPr/>
            </p:nvSpPr>
            <p:spPr>
              <a:xfrm>
                <a:off x="6685674" y="4755910"/>
                <a:ext cx="2120316" cy="578085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 smtClean="0"/>
                  <a:t>Response code</a:t>
                </a:r>
                <a:endParaRPr lang="en-US" dirty="0"/>
              </a:p>
            </p:txBody>
          </p:sp>
        </p:grpSp>
        <p:sp>
          <p:nvSpPr>
            <p:cNvPr id="91" name="矩形 90"/>
            <p:cNvSpPr/>
            <p:nvPr/>
          </p:nvSpPr>
          <p:spPr>
            <a:xfrm>
              <a:off x="228600" y="3473690"/>
              <a:ext cx="9884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Offset 0</a:t>
              </a:r>
              <a:endParaRPr lang="zh-CN" altLang="en-US" dirty="0"/>
            </a:p>
          </p:txBody>
        </p:sp>
        <p:sp>
          <p:nvSpPr>
            <p:cNvPr id="93" name="矩形 92"/>
            <p:cNvSpPr/>
            <p:nvPr/>
          </p:nvSpPr>
          <p:spPr>
            <a:xfrm>
              <a:off x="228600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16</a:t>
              </a:r>
              <a:endParaRPr lang="zh-CN" altLang="en-US" dirty="0"/>
            </a:p>
          </p:txBody>
        </p:sp>
        <p:sp>
          <p:nvSpPr>
            <p:cNvPr id="98" name="矩形 97"/>
            <p:cNvSpPr/>
            <p:nvPr/>
          </p:nvSpPr>
          <p:spPr>
            <a:xfrm>
              <a:off x="778054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17</a:t>
              </a:r>
              <a:endParaRPr lang="zh-CN" altLang="en-US" dirty="0"/>
            </a:p>
          </p:txBody>
        </p:sp>
        <p:sp>
          <p:nvSpPr>
            <p:cNvPr id="99" name="矩形 98"/>
            <p:cNvSpPr/>
            <p:nvPr/>
          </p:nvSpPr>
          <p:spPr>
            <a:xfrm>
              <a:off x="2895600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21</a:t>
              </a:r>
              <a:endParaRPr lang="zh-CN" altLang="en-US" dirty="0"/>
            </a:p>
          </p:txBody>
        </p:sp>
        <p:sp>
          <p:nvSpPr>
            <p:cNvPr id="100" name="矩形 99"/>
            <p:cNvSpPr/>
            <p:nvPr/>
          </p:nvSpPr>
          <p:spPr>
            <a:xfrm>
              <a:off x="3445054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22</a:t>
              </a:r>
              <a:endParaRPr lang="zh-CN" altLang="en-US" dirty="0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3978454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23</a:t>
              </a:r>
              <a:endParaRPr lang="zh-CN" altLang="en-US" dirty="0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4533405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24</a:t>
              </a:r>
              <a:endParaRPr lang="zh-CN" altLang="en-US" dirty="0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5029200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25</a:t>
              </a:r>
              <a:endParaRPr lang="zh-CN" altLang="en-US" dirty="0"/>
            </a:p>
          </p:txBody>
        </p:sp>
        <p:sp>
          <p:nvSpPr>
            <p:cNvPr id="104" name="矩形 103"/>
            <p:cNvSpPr/>
            <p:nvPr/>
          </p:nvSpPr>
          <p:spPr>
            <a:xfrm>
              <a:off x="5562600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26</a:t>
              </a:r>
              <a:endParaRPr lang="zh-CN" altLang="en-US" dirty="0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6112054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27</a:t>
              </a:r>
              <a:endParaRPr lang="zh-CN" altLang="en-US" dirty="0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6627242" y="4402777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28</a:t>
              </a:r>
              <a:endParaRPr lang="zh-CN" altLang="en-US" dirty="0"/>
            </a:p>
          </p:txBody>
        </p:sp>
      </p:grpSp>
      <p:cxnSp>
        <p:nvCxnSpPr>
          <p:cNvPr id="108" name="直接箭头连接符 107"/>
          <p:cNvCxnSpPr>
            <a:stCxn id="53" idx="2"/>
          </p:cNvCxnSpPr>
          <p:nvPr/>
        </p:nvCxnSpPr>
        <p:spPr bwMode="auto">
          <a:xfrm flipH="1">
            <a:off x="4906597" y="4952997"/>
            <a:ext cx="1" cy="41251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9" name="矩形 108"/>
          <p:cNvSpPr/>
          <p:nvPr/>
        </p:nvSpPr>
        <p:spPr>
          <a:xfrm>
            <a:off x="4648200" y="5334000"/>
            <a:ext cx="403187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Whether response supports recursion</a:t>
            </a:r>
            <a:endParaRPr lang="zh-CN" altLang="en-US" dirty="0"/>
          </a:p>
        </p:txBody>
      </p:sp>
      <p:sp>
        <p:nvSpPr>
          <p:cNvPr id="112" name="圆角矩形 111"/>
          <p:cNvSpPr/>
          <p:nvPr/>
        </p:nvSpPr>
        <p:spPr bwMode="auto">
          <a:xfrm>
            <a:off x="2481974" y="5943600"/>
            <a:ext cx="3586505" cy="768034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</a:rPr>
              <a:t>bit 16 is 1 -&gt; bit 24 is 0 or 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bit 16 </a:t>
            </a:r>
            <a:r>
              <a:rPr lang="en-US" altLang="zh-CN" dirty="0" smtClean="0"/>
              <a:t>is 0 </a:t>
            </a:r>
            <a:r>
              <a:rPr lang="en-US" altLang="zh-CN" dirty="0" smtClean="0">
                <a:solidFill>
                  <a:schemeClr val="tx1"/>
                </a:solidFill>
              </a:rPr>
              <a:t>-&gt; bit 24 </a:t>
            </a:r>
            <a:r>
              <a:rPr lang="en-US" altLang="zh-CN" dirty="0" smtClean="0"/>
              <a:t>is </a:t>
            </a:r>
            <a:r>
              <a:rPr lang="en-US" altLang="zh-CN" dirty="0" smtClean="0">
                <a:solidFill>
                  <a:schemeClr val="tx1"/>
                </a:solidFill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07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94" grpId="0"/>
      <p:bldP spid="109" grpId="0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57200" y="1447800"/>
            <a:ext cx="86868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C</a:t>
            </a:r>
            <a:r>
              <a:rPr lang="en-US" sz="2400" dirty="0" smtClean="0"/>
              <a:t>haracterize </a:t>
            </a:r>
            <a:r>
              <a:rPr lang="en-US" sz="2400" b="1" dirty="0" smtClean="0">
                <a:solidFill>
                  <a:srgbClr val="0070C0"/>
                </a:solidFill>
              </a:rPr>
              <a:t>intra-packet dependency</a:t>
            </a:r>
            <a:r>
              <a:rPr lang="en-US" sz="2400" b="1" dirty="0" smtClean="0"/>
              <a:t> </a:t>
            </a:r>
            <a:r>
              <a:rPr lang="en-US" sz="2400" dirty="0" smtClean="0"/>
              <a:t>of a protocol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Nodes</a:t>
            </a:r>
            <a:r>
              <a:rPr lang="en-US" sz="2000" dirty="0" smtClean="0"/>
              <a:t>: adjacent bits or bytes in the payload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Directed edges</a:t>
            </a:r>
            <a:r>
              <a:rPr lang="en-US" sz="2000" dirty="0" smtClean="0"/>
              <a:t>: dependency across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nodes</a:t>
            </a:r>
          </a:p>
          <a:p>
            <a:pPr lvl="1"/>
            <a:r>
              <a:rPr lang="en-US" sz="2000" dirty="0" smtClean="0"/>
              <a:t>Legitimate </a:t>
            </a:r>
            <a:r>
              <a:rPr lang="en-US" sz="2000" dirty="0" smtClean="0">
                <a:solidFill>
                  <a:srgbClr val="FF0000"/>
                </a:solidFill>
              </a:rPr>
              <a:t>values</a:t>
            </a:r>
            <a:r>
              <a:rPr lang="en-US" sz="2000" dirty="0" smtClean="0"/>
              <a:t> with nodes</a:t>
            </a:r>
          </a:p>
          <a:p>
            <a:pPr lvl="1"/>
            <a:r>
              <a:rPr lang="en-US" sz="2000" dirty="0" smtClean="0"/>
              <a:t>Legitimate </a:t>
            </a:r>
            <a:r>
              <a:rPr lang="en-US" sz="2000" dirty="0" smtClean="0">
                <a:solidFill>
                  <a:srgbClr val="FF0000"/>
                </a:solidFill>
              </a:rPr>
              <a:t>pairs</a:t>
            </a:r>
            <a:r>
              <a:rPr lang="en-US" sz="2000" dirty="0" smtClean="0"/>
              <a:t> with edges</a:t>
            </a:r>
          </a:p>
        </p:txBody>
      </p:sp>
      <p:sp>
        <p:nvSpPr>
          <p:cNvPr id="7" name="Rectangle 5"/>
          <p:cNvSpPr/>
          <p:nvPr/>
        </p:nvSpPr>
        <p:spPr>
          <a:xfrm>
            <a:off x="2008909" y="38100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16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5"/>
          <p:cNvSpPr/>
          <p:nvPr/>
        </p:nvSpPr>
        <p:spPr>
          <a:xfrm>
            <a:off x="1066800" y="49530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21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1066800" y="59436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17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2321252" y="59436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22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5"/>
          <p:cNvSpPr/>
          <p:nvPr/>
        </p:nvSpPr>
        <p:spPr>
          <a:xfrm>
            <a:off x="3527213" y="59436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25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Rectangle 5"/>
          <p:cNvSpPr/>
          <p:nvPr/>
        </p:nvSpPr>
        <p:spPr>
          <a:xfrm>
            <a:off x="4671335" y="5943600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26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Rectangle 5"/>
          <p:cNvSpPr/>
          <p:nvPr/>
        </p:nvSpPr>
        <p:spPr>
          <a:xfrm>
            <a:off x="5839691" y="5943599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27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Rectangle 5"/>
          <p:cNvSpPr/>
          <p:nvPr/>
        </p:nvSpPr>
        <p:spPr>
          <a:xfrm>
            <a:off x="7010400" y="5934693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28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Rectangle 5"/>
          <p:cNvSpPr/>
          <p:nvPr/>
        </p:nvSpPr>
        <p:spPr>
          <a:xfrm>
            <a:off x="2586335" y="4948052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23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8" name="Rectangle 5"/>
          <p:cNvSpPr/>
          <p:nvPr/>
        </p:nvSpPr>
        <p:spPr>
          <a:xfrm>
            <a:off x="4025362" y="4959927"/>
            <a:ext cx="940878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 24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1}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4724400" y="3828804"/>
            <a:ext cx="1711292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Bits 18:19:20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4, 5}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Rectangle 5"/>
          <p:cNvSpPr/>
          <p:nvPr/>
        </p:nvSpPr>
        <p:spPr>
          <a:xfrm>
            <a:off x="5396961" y="4959927"/>
            <a:ext cx="1765839" cy="685801"/>
          </a:xfrm>
          <a:prstGeom prst="rect">
            <a:avLst/>
          </a:prstGeom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Bits 29:30:31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{0, 2, 3, 5}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1" name="直接箭头连接符 20"/>
          <p:cNvCxnSpPr>
            <a:stCxn id="7" idx="2"/>
            <a:endCxn id="10" idx="0"/>
          </p:cNvCxnSpPr>
          <p:nvPr/>
        </p:nvCxnSpPr>
        <p:spPr bwMode="auto">
          <a:xfrm flipH="1">
            <a:off x="1537239" y="4495801"/>
            <a:ext cx="942109" cy="45719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7" idx="2"/>
            <a:endCxn id="18" idx="0"/>
          </p:cNvCxnSpPr>
          <p:nvPr/>
        </p:nvCxnSpPr>
        <p:spPr bwMode="auto">
          <a:xfrm>
            <a:off x="2479348" y="4495801"/>
            <a:ext cx="2016453" cy="46412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7" idx="2"/>
            <a:endCxn id="20" idx="0"/>
          </p:cNvCxnSpPr>
          <p:nvPr/>
        </p:nvCxnSpPr>
        <p:spPr bwMode="auto">
          <a:xfrm>
            <a:off x="2479348" y="4495801"/>
            <a:ext cx="3800533" cy="46412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>
            <a:stCxn id="19" idx="2"/>
            <a:endCxn id="20" idx="0"/>
          </p:cNvCxnSpPr>
          <p:nvPr/>
        </p:nvCxnSpPr>
        <p:spPr bwMode="auto">
          <a:xfrm>
            <a:off x="5580046" y="4514605"/>
            <a:ext cx="699835" cy="445322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10" idx="3"/>
            <a:endCxn id="17" idx="1"/>
          </p:cNvCxnSpPr>
          <p:nvPr/>
        </p:nvCxnSpPr>
        <p:spPr bwMode="auto">
          <a:xfrm flipV="1">
            <a:off x="2007678" y="5290953"/>
            <a:ext cx="578657" cy="494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0" idx="2"/>
            <a:endCxn id="12" idx="0"/>
          </p:cNvCxnSpPr>
          <p:nvPr/>
        </p:nvCxnSpPr>
        <p:spPr bwMode="auto">
          <a:xfrm>
            <a:off x="1537239" y="5638801"/>
            <a:ext cx="1254452" cy="30479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18" idx="3"/>
            <a:endCxn id="20" idx="1"/>
          </p:cNvCxnSpPr>
          <p:nvPr/>
        </p:nvCxnSpPr>
        <p:spPr bwMode="auto">
          <a:xfrm>
            <a:off x="4966240" y="5302828"/>
            <a:ext cx="430721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stCxn id="17" idx="0"/>
            <a:endCxn id="19" idx="1"/>
          </p:cNvCxnSpPr>
          <p:nvPr/>
        </p:nvCxnSpPr>
        <p:spPr bwMode="auto">
          <a:xfrm flipV="1">
            <a:off x="3056774" y="4171705"/>
            <a:ext cx="1667626" cy="77634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1" name="矩形标注 70"/>
          <p:cNvSpPr/>
          <p:nvPr/>
        </p:nvSpPr>
        <p:spPr bwMode="auto">
          <a:xfrm>
            <a:off x="6797393" y="3276600"/>
            <a:ext cx="2194207" cy="1524000"/>
          </a:xfrm>
          <a:prstGeom prst="wedgeRectCallout">
            <a:avLst>
              <a:gd name="adj1" fmla="val -71545"/>
              <a:gd name="adj2" fmla="val 46146"/>
            </a:avLst>
          </a:prstGeom>
          <a:ln w="38100"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( bits </a:t>
            </a:r>
            <a:r>
              <a:rPr lang="en-US" altLang="zh-CN" dirty="0"/>
              <a:t>18:19:20 -&gt; bits </a:t>
            </a:r>
            <a:r>
              <a:rPr lang="en-US" altLang="zh-CN" dirty="0" smtClean="0"/>
              <a:t>29:30:30 ) :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dirty="0" smtClean="0">
                <a:solidFill>
                  <a:srgbClr val="0070C0"/>
                </a:solidFill>
              </a:rPr>
              <a:t>0 </a:t>
            </a:r>
            <a:r>
              <a:rPr lang="en-US" altLang="zh-CN" dirty="0">
                <a:solidFill>
                  <a:srgbClr val="0070C0"/>
                </a:solidFill>
              </a:rPr>
              <a:t>-&gt; 0, 2, 3, 5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    4 </a:t>
            </a:r>
            <a:r>
              <a:rPr lang="en-US" altLang="zh-CN" dirty="0">
                <a:solidFill>
                  <a:srgbClr val="0070C0"/>
                </a:solidFill>
              </a:rPr>
              <a:t>-&gt; 0, 5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    5 </a:t>
            </a:r>
            <a:r>
              <a:rPr lang="en-US" altLang="zh-CN" dirty="0">
                <a:solidFill>
                  <a:srgbClr val="0070C0"/>
                </a:solidFill>
              </a:rPr>
              <a:t>-&gt; 0, 5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210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Construction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Input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Training set</a:t>
            </a:r>
            <a:r>
              <a:rPr lang="en-US" altLang="zh-CN" sz="2000" dirty="0" smtClean="0"/>
              <a:t>: a collection of packet payloads of target protocols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L: </a:t>
            </a:r>
            <a:r>
              <a:rPr lang="en-US" altLang="zh-CN" sz="2000" dirty="0" smtClean="0"/>
              <a:t>Length of payload considered (16 bytes in this work)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B: </a:t>
            </a:r>
            <a:r>
              <a:rPr lang="en-US" altLang="zh-CN" sz="2000" dirty="0" smtClean="0"/>
              <a:t>Initial length for each node in bits</a:t>
            </a:r>
          </a:p>
          <a:p>
            <a:pPr lvl="2"/>
            <a:r>
              <a:rPr lang="en-US" altLang="zh-CN" sz="1600" dirty="0" smtClean="0"/>
              <a:t>1 (bit-level inference) or 8 (byte-level inference)</a:t>
            </a:r>
            <a:endParaRPr lang="en-US" altLang="zh-CN" sz="1600" dirty="0"/>
          </a:p>
          <a:p>
            <a:r>
              <a:rPr lang="en-US" altLang="zh-CN" sz="2400" dirty="0" smtClean="0"/>
              <a:t>Output</a:t>
            </a:r>
          </a:p>
          <a:p>
            <a:pPr lvl="1"/>
            <a:r>
              <a:rPr lang="en-US" altLang="zh-CN" sz="2000" dirty="0" smtClean="0"/>
              <a:t>A graphical model</a:t>
            </a:r>
            <a:endParaRPr lang="en-US" altLang="zh-CN" sz="2400" dirty="0" smtClean="0"/>
          </a:p>
          <a:p>
            <a:r>
              <a:rPr lang="en-US" altLang="zh-CN" sz="2400" dirty="0" smtClean="0"/>
              <a:t>Initialization</a:t>
            </a:r>
          </a:p>
          <a:p>
            <a:pPr lvl="1"/>
            <a:r>
              <a:rPr lang="en-US" altLang="zh-CN" sz="2000" dirty="0" smtClean="0"/>
              <a:t>Initial graph with </a:t>
            </a:r>
            <a:r>
              <a:rPr lang="en-US" altLang="zh-CN" sz="2000" dirty="0" smtClean="0">
                <a:solidFill>
                  <a:srgbClr val="0070C0"/>
                </a:solidFill>
              </a:rPr>
              <a:t>L/B</a:t>
            </a:r>
            <a:r>
              <a:rPr lang="en-US" altLang="zh-CN" sz="2000" dirty="0" smtClean="0"/>
              <a:t> nodes and </a:t>
            </a:r>
            <a:r>
              <a:rPr lang="en-US" altLang="zh-CN" sz="2000" dirty="0" smtClean="0">
                <a:solidFill>
                  <a:srgbClr val="0070C0"/>
                </a:solidFill>
              </a:rPr>
              <a:t>no </a:t>
            </a:r>
            <a:r>
              <a:rPr lang="en-US" altLang="zh-CN" sz="2000" dirty="0" smtClean="0"/>
              <a:t>edges</a:t>
            </a:r>
          </a:p>
          <a:p>
            <a:pPr lvl="1"/>
            <a:r>
              <a:rPr lang="en-US" altLang="zh-CN" sz="2000" dirty="0"/>
              <a:t>Training set </a:t>
            </a:r>
            <a:r>
              <a:rPr lang="en-US" altLang="zh-CN" sz="2000" dirty="0" smtClean="0"/>
              <a:t>implies empirical probability distributions</a:t>
            </a:r>
          </a:p>
          <a:p>
            <a:pPr lvl="2"/>
            <a:r>
              <a:rPr lang="en-US" altLang="zh-CN" sz="1600" dirty="0" smtClean="0"/>
              <a:t>For every node, draw the </a:t>
            </a:r>
            <a:r>
              <a:rPr lang="en-US" altLang="zh-CN" sz="1600" dirty="0" smtClean="0">
                <a:solidFill>
                  <a:srgbClr val="0070C0"/>
                </a:solidFill>
              </a:rPr>
              <a:t>distribution</a:t>
            </a:r>
            <a:r>
              <a:rPr lang="en-US" altLang="zh-CN" sz="1600" dirty="0" smtClean="0"/>
              <a:t> on observed values</a:t>
            </a:r>
          </a:p>
          <a:p>
            <a:pPr lvl="2"/>
            <a:r>
              <a:rPr lang="en-US" altLang="zh-CN" sz="1600" dirty="0" smtClean="0"/>
              <a:t>For every node pair, draw the </a:t>
            </a:r>
            <a:r>
              <a:rPr lang="en-US" altLang="zh-CN" sz="1600" dirty="0" smtClean="0">
                <a:solidFill>
                  <a:srgbClr val="0070C0"/>
                </a:solidFill>
              </a:rPr>
              <a:t>joint distribution </a:t>
            </a:r>
            <a:r>
              <a:rPr lang="en-US" altLang="zh-CN" sz="1600" dirty="0" smtClean="0"/>
              <a:t>on observed value pairs</a:t>
            </a: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3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9|3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17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7.2|6|1|8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4.4|4.6|5|9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7.7|2.5|1.6|4.8|11.1|2.2|1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1.6|1.9|13.1|1.1|17.7|2.4|20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.7|13.8|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6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0.9|28.1|9.3|31.2|14.9|19.1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20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1|10.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66.1|7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2|0.2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2|0.1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1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6|0.2|0.4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|0.3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1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8|0.2|0.1|0.1|0.2|0.2|0.2|0.3|0.4|0.5"/>
</p:tagLst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19651</TotalTime>
  <Words>1865</Words>
  <Application>Microsoft Office PowerPoint</Application>
  <PresentationFormat>全屏显示(4:3)</PresentationFormat>
  <Paragraphs>606</Paragraphs>
  <Slides>27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Default Design</vt:lpstr>
      <vt:lpstr>Exploiting Intra-Packet Dependency for Fine-Grained Protocol Format Inference</vt:lpstr>
      <vt:lpstr>Motivation</vt:lpstr>
      <vt:lpstr>Problem</vt:lpstr>
      <vt:lpstr>Design Goals</vt:lpstr>
      <vt:lpstr>Related Work</vt:lpstr>
      <vt:lpstr>Our Work</vt:lpstr>
      <vt:lpstr>ProGraph Payload Feature</vt:lpstr>
      <vt:lpstr>Graphical Model</vt:lpstr>
      <vt:lpstr>Model Construction</vt:lpstr>
      <vt:lpstr>Model Update</vt:lpstr>
      <vt:lpstr>Add/Delete Edges</vt:lpstr>
      <vt:lpstr>Example: Add/Delete Edges</vt:lpstr>
      <vt:lpstr>Merge Nodes</vt:lpstr>
      <vt:lpstr>Clustering Analysis</vt:lpstr>
      <vt:lpstr>Example: Clustering Analysis</vt:lpstr>
      <vt:lpstr>Neighboring Analysis</vt:lpstr>
      <vt:lpstr>Example: Merge Nodes</vt:lpstr>
      <vt:lpstr>Assign Values/Pairs</vt:lpstr>
      <vt:lpstr>Filter Noise</vt:lpstr>
      <vt:lpstr>Application: Traffic Classification</vt:lpstr>
      <vt:lpstr>Experimental Results</vt:lpstr>
      <vt:lpstr>Accuracy of ProGraph</vt:lpstr>
      <vt:lpstr>Robust to Noisy Packets</vt:lpstr>
      <vt:lpstr>Throughput</vt:lpstr>
      <vt:lpstr>Bit-Level VS Byte-Level</vt:lpstr>
      <vt:lpstr>Case Study: WeChat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Chanwunwahedmond</dc:creator>
  <cp:lastModifiedBy>qhuang</cp:lastModifiedBy>
  <cp:revision>1743</cp:revision>
  <cp:lastPrinted>1601-01-01T00:00:00Z</cp:lastPrinted>
  <dcterms:created xsi:type="dcterms:W3CDTF">1601-01-01T00:00:00Z</dcterms:created>
  <dcterms:modified xsi:type="dcterms:W3CDTF">2015-05-21T14:33:51Z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sflag">
    <vt:lpwstr>1350348779</vt:lpwstr>
  </property>
</Properties>
</file>