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66" r:id="rId2"/>
    <p:sldId id="286" r:id="rId3"/>
    <p:sldId id="289" r:id="rId4"/>
    <p:sldId id="307" r:id="rId5"/>
    <p:sldId id="308" r:id="rId6"/>
    <p:sldId id="310" r:id="rId7"/>
    <p:sldId id="295" r:id="rId8"/>
    <p:sldId id="296" r:id="rId9"/>
    <p:sldId id="297" r:id="rId10"/>
    <p:sldId id="284" r:id="rId11"/>
    <p:sldId id="291" r:id="rId12"/>
    <p:sldId id="299" r:id="rId13"/>
    <p:sldId id="293" r:id="rId14"/>
    <p:sldId id="294" r:id="rId15"/>
    <p:sldId id="300" r:id="rId16"/>
    <p:sldId id="301" r:id="rId17"/>
    <p:sldId id="302" r:id="rId18"/>
    <p:sldId id="303" r:id="rId19"/>
    <p:sldId id="309" r:id="rId20"/>
    <p:sldId id="306" r:id="rId21"/>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a:srgbClr val="0000FF"/>
    <a:srgbClr val="3333CC"/>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D083AE6-46FA-4A59-8FB0-9F97EB10719F}" styleName="浅色样式 3 - 强调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863" autoAdjust="0"/>
    <p:restoredTop sz="86176" autoAdjust="0"/>
  </p:normalViewPr>
  <p:slideViewPr>
    <p:cSldViewPr>
      <p:cViewPr varScale="1">
        <p:scale>
          <a:sx n="97" d="100"/>
          <a:sy n="97" d="100"/>
        </p:scale>
        <p:origin x="-131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2490" y="-78"/>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D:\Data\FINAL-ANALYSIS-Results\7days\7day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Data\FINAL-ANALYSIS-Results\7days\7day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a:lstStyle/>
          <a:p>
            <a:pPr>
              <a:defRPr sz="1800" i="1"/>
            </a:pPr>
            <a:r>
              <a:rPr lang="en-US" sz="1800" i="1"/>
              <a:t>Total traffic volume (per minute) one week</a:t>
            </a:r>
            <a:endParaRPr lang="zh-CN" sz="1800" i="1"/>
          </a:p>
        </c:rich>
      </c:tx>
      <c:layout>
        <c:manualLayout>
          <c:xMode val="edge"/>
          <c:yMode val="edge"/>
          <c:x val="0.24712560929883765"/>
          <c:y val="3.125E-2"/>
        </c:manualLayout>
      </c:layout>
      <c:overlay val="0"/>
    </c:title>
    <c:autoTitleDeleted val="0"/>
    <c:plotArea>
      <c:layout>
        <c:manualLayout>
          <c:layoutTarget val="inner"/>
          <c:xMode val="edge"/>
          <c:yMode val="edge"/>
          <c:x val="0.13472887409692344"/>
          <c:y val="0.13300641586468359"/>
          <c:w val="0.80399694239251029"/>
          <c:h val="0.73238903470399563"/>
        </c:manualLayout>
      </c:layout>
      <c:barChart>
        <c:barDir val="col"/>
        <c:grouping val="clustered"/>
        <c:varyColors val="0"/>
        <c:ser>
          <c:idx val="0"/>
          <c:order val="0"/>
          <c:invertIfNegative val="0"/>
          <c:cat>
            <c:strRef>
              <c:f>基于流量!$A$29:$A$1036</c:f>
              <c:strCache>
                <c:ptCount val="1008"/>
                <c:pt idx="0">
                  <c:v>Nov.25(Thu.)</c:v>
                </c:pt>
                <c:pt idx="1">
                  <c:v>Nov.25(Thu.)</c:v>
                </c:pt>
                <c:pt idx="2">
                  <c:v>Nov.25(Thu.)</c:v>
                </c:pt>
                <c:pt idx="3">
                  <c:v>Nov.25(Thu.)</c:v>
                </c:pt>
                <c:pt idx="4">
                  <c:v>Nov.25(Thu.)</c:v>
                </c:pt>
                <c:pt idx="5">
                  <c:v>Nov.25(Thu.)</c:v>
                </c:pt>
                <c:pt idx="6">
                  <c:v>Nov.25(Thu.)</c:v>
                </c:pt>
                <c:pt idx="7">
                  <c:v>Nov.25(Thu.)</c:v>
                </c:pt>
                <c:pt idx="8">
                  <c:v>Nov.25(Thu.)</c:v>
                </c:pt>
                <c:pt idx="9">
                  <c:v>Nov.25(Thu.)</c:v>
                </c:pt>
                <c:pt idx="10">
                  <c:v>Nov.25(Thu.)</c:v>
                </c:pt>
                <c:pt idx="11">
                  <c:v>Nov.25(Thu.)</c:v>
                </c:pt>
                <c:pt idx="12">
                  <c:v>Nov.25(Thu.)</c:v>
                </c:pt>
                <c:pt idx="13">
                  <c:v>Nov.25(Thu.)</c:v>
                </c:pt>
                <c:pt idx="14">
                  <c:v>Nov.25(Thu.)</c:v>
                </c:pt>
                <c:pt idx="15">
                  <c:v>Nov.25(Thu.)</c:v>
                </c:pt>
                <c:pt idx="16">
                  <c:v>Nov.25(Thu.)</c:v>
                </c:pt>
                <c:pt idx="17">
                  <c:v>Nov.25(Thu.)</c:v>
                </c:pt>
                <c:pt idx="18">
                  <c:v>Nov.25(Thu.)</c:v>
                </c:pt>
                <c:pt idx="19">
                  <c:v>Nov.25(Thu.)</c:v>
                </c:pt>
                <c:pt idx="20">
                  <c:v>Nov.25(Thu.)</c:v>
                </c:pt>
                <c:pt idx="21">
                  <c:v>Nov.25(Thu.)</c:v>
                </c:pt>
                <c:pt idx="22">
                  <c:v>Nov.25(Thu.)</c:v>
                </c:pt>
                <c:pt idx="23">
                  <c:v>Nov.25(Thu.)</c:v>
                </c:pt>
                <c:pt idx="24">
                  <c:v>Nov.25(Thu.)</c:v>
                </c:pt>
                <c:pt idx="25">
                  <c:v>Nov.25(Thu.)</c:v>
                </c:pt>
                <c:pt idx="26">
                  <c:v>Nov.25(Thu.)</c:v>
                </c:pt>
                <c:pt idx="27">
                  <c:v>Nov.25(Thu.)</c:v>
                </c:pt>
                <c:pt idx="28">
                  <c:v>Nov.25(Thu.)</c:v>
                </c:pt>
                <c:pt idx="29">
                  <c:v>Nov.25(Thu.)</c:v>
                </c:pt>
                <c:pt idx="30">
                  <c:v>Nov.25(Thu.)</c:v>
                </c:pt>
                <c:pt idx="31">
                  <c:v>Nov.25(Thu.)</c:v>
                </c:pt>
                <c:pt idx="32">
                  <c:v>Nov.25(Thu.)</c:v>
                </c:pt>
                <c:pt idx="33">
                  <c:v>Nov.25(Thu.)</c:v>
                </c:pt>
                <c:pt idx="34">
                  <c:v>Nov.25(Thu.)</c:v>
                </c:pt>
                <c:pt idx="35">
                  <c:v>Nov.25(Thu.)</c:v>
                </c:pt>
                <c:pt idx="36">
                  <c:v>Nov.25(Thu.)</c:v>
                </c:pt>
                <c:pt idx="37">
                  <c:v>Nov.25(Thu.)</c:v>
                </c:pt>
                <c:pt idx="38">
                  <c:v>Nov.25(Thu.)</c:v>
                </c:pt>
                <c:pt idx="39">
                  <c:v>Nov.25(Thu.)</c:v>
                </c:pt>
                <c:pt idx="40">
                  <c:v>Nov.25(Thu.)</c:v>
                </c:pt>
                <c:pt idx="41">
                  <c:v>Nov.25(Thu.)</c:v>
                </c:pt>
                <c:pt idx="42">
                  <c:v>Nov.25(Thu.)</c:v>
                </c:pt>
                <c:pt idx="43">
                  <c:v>Nov.25(Thu.)</c:v>
                </c:pt>
                <c:pt idx="44">
                  <c:v>Nov.25(Thu.)</c:v>
                </c:pt>
                <c:pt idx="45">
                  <c:v>Nov.25(Thu.)</c:v>
                </c:pt>
                <c:pt idx="46">
                  <c:v>Nov.25(Thu.)</c:v>
                </c:pt>
                <c:pt idx="47">
                  <c:v>Nov.25(Thu.)</c:v>
                </c:pt>
                <c:pt idx="48">
                  <c:v>Nov.25(Thu.)</c:v>
                </c:pt>
                <c:pt idx="49">
                  <c:v>Nov.25(Thu.)</c:v>
                </c:pt>
                <c:pt idx="50">
                  <c:v>Nov.25(Thu.)</c:v>
                </c:pt>
                <c:pt idx="51">
                  <c:v>Nov.25(Thu.)</c:v>
                </c:pt>
                <c:pt idx="52">
                  <c:v>Nov.25(Thu.)</c:v>
                </c:pt>
                <c:pt idx="53">
                  <c:v>Nov.25(Thu.)</c:v>
                </c:pt>
                <c:pt idx="54">
                  <c:v>Nov.25(Thu.)</c:v>
                </c:pt>
                <c:pt idx="55">
                  <c:v>Nov.25(Thu.)</c:v>
                </c:pt>
                <c:pt idx="56">
                  <c:v>Nov.25(Thu.)</c:v>
                </c:pt>
                <c:pt idx="57">
                  <c:v>Nov.25(Thu.)</c:v>
                </c:pt>
                <c:pt idx="58">
                  <c:v>Nov.25(Thu.)</c:v>
                </c:pt>
                <c:pt idx="59">
                  <c:v>Nov.25(Thu.)</c:v>
                </c:pt>
                <c:pt idx="60">
                  <c:v>Nov.25(Thu.)</c:v>
                </c:pt>
                <c:pt idx="61">
                  <c:v>Nov.25(Thu.)</c:v>
                </c:pt>
                <c:pt idx="62">
                  <c:v>Nov.25(Thu.)</c:v>
                </c:pt>
                <c:pt idx="63">
                  <c:v>Nov.25(Thu.)</c:v>
                </c:pt>
                <c:pt idx="64">
                  <c:v>Nov.25(Thu.)</c:v>
                </c:pt>
                <c:pt idx="65">
                  <c:v>Nov.25(Thu.)</c:v>
                </c:pt>
                <c:pt idx="66">
                  <c:v>Nov.25(Thu.)</c:v>
                </c:pt>
                <c:pt idx="67">
                  <c:v>Nov.25(Thu.)</c:v>
                </c:pt>
                <c:pt idx="68">
                  <c:v>Nov.25(Thu.)</c:v>
                </c:pt>
                <c:pt idx="69">
                  <c:v>Nov.25(Thu.)</c:v>
                </c:pt>
                <c:pt idx="70">
                  <c:v>Nov.25(Thu.)</c:v>
                </c:pt>
                <c:pt idx="71">
                  <c:v>Nov.25(Thu.)</c:v>
                </c:pt>
                <c:pt idx="72">
                  <c:v>Nov.25(Thu.)</c:v>
                </c:pt>
                <c:pt idx="73">
                  <c:v>Nov.25(Thu.)</c:v>
                </c:pt>
                <c:pt idx="74">
                  <c:v>Nov.25(Thu.)</c:v>
                </c:pt>
                <c:pt idx="75">
                  <c:v>Nov.25(Thu.)</c:v>
                </c:pt>
                <c:pt idx="76">
                  <c:v>Nov.25(Thu.)</c:v>
                </c:pt>
                <c:pt idx="77">
                  <c:v>Nov.25(Thu.)</c:v>
                </c:pt>
                <c:pt idx="78">
                  <c:v>Nov.25(Thu.)</c:v>
                </c:pt>
                <c:pt idx="79">
                  <c:v>Nov.25(Thu.)</c:v>
                </c:pt>
                <c:pt idx="80">
                  <c:v>Nov.25(Thu.)</c:v>
                </c:pt>
                <c:pt idx="81">
                  <c:v>Nov.25(Thu.)</c:v>
                </c:pt>
                <c:pt idx="82">
                  <c:v>Nov.25(Thu.)</c:v>
                </c:pt>
                <c:pt idx="83">
                  <c:v>Nov.25(Thu.)</c:v>
                </c:pt>
                <c:pt idx="84">
                  <c:v>Nov.25(Thu.)</c:v>
                </c:pt>
                <c:pt idx="85">
                  <c:v>Nov.25(Thu.)</c:v>
                </c:pt>
                <c:pt idx="86">
                  <c:v>Nov.25(Thu.)</c:v>
                </c:pt>
                <c:pt idx="87">
                  <c:v>Nov.25(Thu.)</c:v>
                </c:pt>
                <c:pt idx="88">
                  <c:v>Nov.25(Thu.)</c:v>
                </c:pt>
                <c:pt idx="89">
                  <c:v>Nov.25(Thu.)</c:v>
                </c:pt>
                <c:pt idx="90">
                  <c:v>Nov.25(Thu.)</c:v>
                </c:pt>
                <c:pt idx="91">
                  <c:v>Nov.25(Thu.)</c:v>
                </c:pt>
                <c:pt idx="92">
                  <c:v>Nov.25(Thu.)</c:v>
                </c:pt>
                <c:pt idx="93">
                  <c:v>Nov.25(Thu.)</c:v>
                </c:pt>
                <c:pt idx="94">
                  <c:v>Nov.25(Thu.)</c:v>
                </c:pt>
                <c:pt idx="95">
                  <c:v>Nov.25(Thu.)</c:v>
                </c:pt>
                <c:pt idx="96">
                  <c:v>Nov.25(Thu.)</c:v>
                </c:pt>
                <c:pt idx="97">
                  <c:v>Nov.25(Thu.)</c:v>
                </c:pt>
                <c:pt idx="98">
                  <c:v>Nov.25(Thu.)</c:v>
                </c:pt>
                <c:pt idx="99">
                  <c:v>Nov.25(Thu.)</c:v>
                </c:pt>
                <c:pt idx="100">
                  <c:v>Nov.25(Thu.)</c:v>
                </c:pt>
                <c:pt idx="101">
                  <c:v>Nov.25(Thu.)</c:v>
                </c:pt>
                <c:pt idx="102">
                  <c:v>Nov.25(Thu.)</c:v>
                </c:pt>
                <c:pt idx="103">
                  <c:v>Nov.25(Thu.)</c:v>
                </c:pt>
                <c:pt idx="104">
                  <c:v>Nov.25(Thu.)</c:v>
                </c:pt>
                <c:pt idx="105">
                  <c:v>Nov.25(Thu.)</c:v>
                </c:pt>
                <c:pt idx="106">
                  <c:v>Nov.25(Thu.)</c:v>
                </c:pt>
                <c:pt idx="107">
                  <c:v>Nov.25(Thu.)</c:v>
                </c:pt>
                <c:pt idx="108">
                  <c:v>Nov.25(Thu.)</c:v>
                </c:pt>
                <c:pt idx="109">
                  <c:v>Nov.25(Thu.)</c:v>
                </c:pt>
                <c:pt idx="110">
                  <c:v>Nov.25(Thu.)</c:v>
                </c:pt>
                <c:pt idx="111">
                  <c:v>Nov.25(Thu.)</c:v>
                </c:pt>
                <c:pt idx="112">
                  <c:v>Nov.25(Thu.)</c:v>
                </c:pt>
                <c:pt idx="113">
                  <c:v>Nov.25(Thu.)</c:v>
                </c:pt>
                <c:pt idx="114">
                  <c:v>Nov.25(Thu.)</c:v>
                </c:pt>
                <c:pt idx="115">
                  <c:v>Nov.25(Thu.)</c:v>
                </c:pt>
                <c:pt idx="116">
                  <c:v>Nov.25(Thu.)</c:v>
                </c:pt>
                <c:pt idx="117">
                  <c:v>Nov.25(Thu.)</c:v>
                </c:pt>
                <c:pt idx="118">
                  <c:v>Nov.25(Thu.)</c:v>
                </c:pt>
                <c:pt idx="119">
                  <c:v>Nov.25(Thu.)</c:v>
                </c:pt>
                <c:pt idx="120">
                  <c:v>Nov.25(Thu.)</c:v>
                </c:pt>
                <c:pt idx="121">
                  <c:v>Nov.25(Thu.)</c:v>
                </c:pt>
                <c:pt idx="122">
                  <c:v>Nov.25(Thu.)</c:v>
                </c:pt>
                <c:pt idx="123">
                  <c:v>Nov.25(Thu.)</c:v>
                </c:pt>
                <c:pt idx="124">
                  <c:v>Nov.25(Thu.)</c:v>
                </c:pt>
                <c:pt idx="125">
                  <c:v>Nov.25(Thu.)</c:v>
                </c:pt>
                <c:pt idx="126">
                  <c:v>Nov.25(Thu.)</c:v>
                </c:pt>
                <c:pt idx="127">
                  <c:v>Nov.25(Thu.)</c:v>
                </c:pt>
                <c:pt idx="128">
                  <c:v>Nov.25(Thu.)</c:v>
                </c:pt>
                <c:pt idx="129">
                  <c:v>Nov.25(Thu.)</c:v>
                </c:pt>
                <c:pt idx="130">
                  <c:v>Nov.25(Thu.)</c:v>
                </c:pt>
                <c:pt idx="131">
                  <c:v>Nov.25(Thu.)</c:v>
                </c:pt>
                <c:pt idx="132">
                  <c:v>Nov.25(Thu.)</c:v>
                </c:pt>
                <c:pt idx="133">
                  <c:v>Nov.25(Thu.)</c:v>
                </c:pt>
                <c:pt idx="134">
                  <c:v>Nov.25(Thu.)</c:v>
                </c:pt>
                <c:pt idx="135">
                  <c:v>Nov.25(Thu.)</c:v>
                </c:pt>
                <c:pt idx="136">
                  <c:v>Nov.25(Thu.)</c:v>
                </c:pt>
                <c:pt idx="137">
                  <c:v>Nov.25(Thu.)</c:v>
                </c:pt>
                <c:pt idx="138">
                  <c:v>Nov.25(Thu.)</c:v>
                </c:pt>
                <c:pt idx="139">
                  <c:v>Nov.25(Thu.)</c:v>
                </c:pt>
                <c:pt idx="140">
                  <c:v>Nov.25(Thu.)</c:v>
                </c:pt>
                <c:pt idx="141">
                  <c:v>Nov.25(Thu.)</c:v>
                </c:pt>
                <c:pt idx="142">
                  <c:v>Nov.25(Thu.)</c:v>
                </c:pt>
                <c:pt idx="143">
                  <c:v>Nov.25(Thu.)</c:v>
                </c:pt>
                <c:pt idx="144">
                  <c:v>Nov.26(Fri.)</c:v>
                </c:pt>
                <c:pt idx="145">
                  <c:v>Nov.26(Fri.)</c:v>
                </c:pt>
                <c:pt idx="146">
                  <c:v>Nov.26(Fri.)</c:v>
                </c:pt>
                <c:pt idx="147">
                  <c:v>Nov.26(Fri.)</c:v>
                </c:pt>
                <c:pt idx="148">
                  <c:v>Nov.26(Fri.)</c:v>
                </c:pt>
                <c:pt idx="149">
                  <c:v>Nov.26(Fri.)</c:v>
                </c:pt>
                <c:pt idx="150">
                  <c:v>Nov.26(Fri.)</c:v>
                </c:pt>
                <c:pt idx="151">
                  <c:v>Nov.26(Fri.)</c:v>
                </c:pt>
                <c:pt idx="152">
                  <c:v>Nov.26(Fri.)</c:v>
                </c:pt>
                <c:pt idx="153">
                  <c:v>Nov.26(Fri.)</c:v>
                </c:pt>
                <c:pt idx="154">
                  <c:v>Nov.26(Fri.)</c:v>
                </c:pt>
                <c:pt idx="155">
                  <c:v>Nov.26(Fri.)</c:v>
                </c:pt>
                <c:pt idx="156">
                  <c:v>Nov.26(Fri.)</c:v>
                </c:pt>
                <c:pt idx="157">
                  <c:v>Nov.26(Fri.)</c:v>
                </c:pt>
                <c:pt idx="158">
                  <c:v>Nov.26(Fri.)</c:v>
                </c:pt>
                <c:pt idx="159">
                  <c:v>Nov.26(Fri.)</c:v>
                </c:pt>
                <c:pt idx="160">
                  <c:v>Nov.26(Fri.)</c:v>
                </c:pt>
                <c:pt idx="161">
                  <c:v>Nov.26(Fri.)</c:v>
                </c:pt>
                <c:pt idx="162">
                  <c:v>Nov.26(Fri.)</c:v>
                </c:pt>
                <c:pt idx="163">
                  <c:v>Nov.26(Fri.)</c:v>
                </c:pt>
                <c:pt idx="164">
                  <c:v>Nov.26(Fri.)</c:v>
                </c:pt>
                <c:pt idx="165">
                  <c:v>Nov.26(Fri.)</c:v>
                </c:pt>
                <c:pt idx="166">
                  <c:v>Nov.26(Fri.)</c:v>
                </c:pt>
                <c:pt idx="167">
                  <c:v>Nov.26(Fri.)</c:v>
                </c:pt>
                <c:pt idx="168">
                  <c:v>Nov.26(Fri.)</c:v>
                </c:pt>
                <c:pt idx="169">
                  <c:v>Nov.26(Fri.)</c:v>
                </c:pt>
                <c:pt idx="170">
                  <c:v>Nov.26(Fri.)</c:v>
                </c:pt>
                <c:pt idx="171">
                  <c:v>Nov.26(Fri.)</c:v>
                </c:pt>
                <c:pt idx="172">
                  <c:v>Nov.26(Fri.)</c:v>
                </c:pt>
                <c:pt idx="173">
                  <c:v>Nov.26(Fri.)</c:v>
                </c:pt>
                <c:pt idx="174">
                  <c:v>Nov.26(Fri.)</c:v>
                </c:pt>
                <c:pt idx="175">
                  <c:v>Nov.26(Fri.)</c:v>
                </c:pt>
                <c:pt idx="176">
                  <c:v>Nov.26(Fri.)</c:v>
                </c:pt>
                <c:pt idx="177">
                  <c:v>Nov.26(Fri.)</c:v>
                </c:pt>
                <c:pt idx="178">
                  <c:v>Nov.26(Fri.)</c:v>
                </c:pt>
                <c:pt idx="179">
                  <c:v>Nov.26(Fri.)</c:v>
                </c:pt>
                <c:pt idx="180">
                  <c:v>Nov.26(Fri.)</c:v>
                </c:pt>
                <c:pt idx="181">
                  <c:v>Nov.26(Fri.)</c:v>
                </c:pt>
                <c:pt idx="182">
                  <c:v>Nov.26(Fri.)</c:v>
                </c:pt>
                <c:pt idx="183">
                  <c:v>Nov.26(Fri.)</c:v>
                </c:pt>
                <c:pt idx="184">
                  <c:v>Nov.26(Fri.)</c:v>
                </c:pt>
                <c:pt idx="185">
                  <c:v>Nov.26(Fri.)</c:v>
                </c:pt>
                <c:pt idx="186">
                  <c:v>Nov.26(Fri.)</c:v>
                </c:pt>
                <c:pt idx="187">
                  <c:v>Nov.26(Fri.)</c:v>
                </c:pt>
                <c:pt idx="188">
                  <c:v>Nov.26(Fri.)</c:v>
                </c:pt>
                <c:pt idx="189">
                  <c:v>Nov.26(Fri.)</c:v>
                </c:pt>
                <c:pt idx="190">
                  <c:v>Nov.26(Fri.)</c:v>
                </c:pt>
                <c:pt idx="191">
                  <c:v>Nov.26(Fri.)</c:v>
                </c:pt>
                <c:pt idx="192">
                  <c:v>Nov.26(Fri.)</c:v>
                </c:pt>
                <c:pt idx="193">
                  <c:v>Nov.26(Fri.)</c:v>
                </c:pt>
                <c:pt idx="194">
                  <c:v>Nov.26(Fri.)</c:v>
                </c:pt>
                <c:pt idx="195">
                  <c:v>Nov.26(Fri.)</c:v>
                </c:pt>
                <c:pt idx="196">
                  <c:v>Nov.26(Fri.)</c:v>
                </c:pt>
                <c:pt idx="197">
                  <c:v>Nov.26(Fri.)</c:v>
                </c:pt>
                <c:pt idx="198">
                  <c:v>Nov.26(Fri.)</c:v>
                </c:pt>
                <c:pt idx="199">
                  <c:v>Nov.26(Fri.)</c:v>
                </c:pt>
                <c:pt idx="200">
                  <c:v>Nov.26(Fri.)</c:v>
                </c:pt>
                <c:pt idx="201">
                  <c:v>Nov.26(Fri.)</c:v>
                </c:pt>
                <c:pt idx="202">
                  <c:v>Nov.26(Fri.)</c:v>
                </c:pt>
                <c:pt idx="203">
                  <c:v>Nov.26(Fri.)</c:v>
                </c:pt>
                <c:pt idx="204">
                  <c:v>Nov.26(Fri.)</c:v>
                </c:pt>
                <c:pt idx="205">
                  <c:v>Nov.26(Fri.)</c:v>
                </c:pt>
                <c:pt idx="206">
                  <c:v>Nov.26(Fri.)</c:v>
                </c:pt>
                <c:pt idx="207">
                  <c:v>Nov.26(Fri.)</c:v>
                </c:pt>
                <c:pt idx="208">
                  <c:v>Nov.26(Fri.)</c:v>
                </c:pt>
                <c:pt idx="209">
                  <c:v>Nov.26(Fri.)</c:v>
                </c:pt>
                <c:pt idx="210">
                  <c:v>Nov.26(Fri.)</c:v>
                </c:pt>
                <c:pt idx="211">
                  <c:v>Nov.26(Fri.)</c:v>
                </c:pt>
                <c:pt idx="212">
                  <c:v>Nov.26(Fri.)</c:v>
                </c:pt>
                <c:pt idx="213">
                  <c:v>Nov.26(Fri.)</c:v>
                </c:pt>
                <c:pt idx="214">
                  <c:v>Nov.26(Fri.)</c:v>
                </c:pt>
                <c:pt idx="215">
                  <c:v>Nov.26(Fri.)</c:v>
                </c:pt>
                <c:pt idx="216">
                  <c:v>Nov.26(Fri.)</c:v>
                </c:pt>
                <c:pt idx="217">
                  <c:v>Nov.26(Fri.)</c:v>
                </c:pt>
                <c:pt idx="218">
                  <c:v>Nov.26(Fri.)</c:v>
                </c:pt>
                <c:pt idx="219">
                  <c:v>Nov.26(Fri.)</c:v>
                </c:pt>
                <c:pt idx="220">
                  <c:v>Nov.26(Fri.)</c:v>
                </c:pt>
                <c:pt idx="221">
                  <c:v>Nov.26(Fri.)</c:v>
                </c:pt>
                <c:pt idx="222">
                  <c:v>Nov.26(Fri.)</c:v>
                </c:pt>
                <c:pt idx="223">
                  <c:v>Nov.26(Fri.)</c:v>
                </c:pt>
                <c:pt idx="224">
                  <c:v>Nov.26(Fri.)</c:v>
                </c:pt>
                <c:pt idx="225">
                  <c:v>Nov.26(Fri.)</c:v>
                </c:pt>
                <c:pt idx="226">
                  <c:v>Nov.26(Fri.)</c:v>
                </c:pt>
                <c:pt idx="227">
                  <c:v>Nov.26(Fri.)</c:v>
                </c:pt>
                <c:pt idx="228">
                  <c:v>Nov.26(Fri.)</c:v>
                </c:pt>
                <c:pt idx="229">
                  <c:v>Nov.26(Fri.)</c:v>
                </c:pt>
                <c:pt idx="230">
                  <c:v>Nov.26(Fri.)</c:v>
                </c:pt>
                <c:pt idx="231">
                  <c:v>Nov.26(Fri.)</c:v>
                </c:pt>
                <c:pt idx="232">
                  <c:v>Nov.26(Fri.)</c:v>
                </c:pt>
                <c:pt idx="233">
                  <c:v>Nov.26(Fri.)</c:v>
                </c:pt>
                <c:pt idx="234">
                  <c:v>Nov.26(Fri.)</c:v>
                </c:pt>
                <c:pt idx="235">
                  <c:v>Nov.26(Fri.)</c:v>
                </c:pt>
                <c:pt idx="236">
                  <c:v>Nov.26(Fri.)</c:v>
                </c:pt>
                <c:pt idx="237">
                  <c:v>Nov.26(Fri.)</c:v>
                </c:pt>
                <c:pt idx="238">
                  <c:v>Nov.26(Fri.)</c:v>
                </c:pt>
                <c:pt idx="239">
                  <c:v>Nov.26(Fri.)</c:v>
                </c:pt>
                <c:pt idx="240">
                  <c:v>Nov.26(Fri.)</c:v>
                </c:pt>
                <c:pt idx="241">
                  <c:v>Nov.26(Fri.)</c:v>
                </c:pt>
                <c:pt idx="242">
                  <c:v>Nov.26(Fri.)</c:v>
                </c:pt>
                <c:pt idx="243">
                  <c:v>Nov.26(Fri.)</c:v>
                </c:pt>
                <c:pt idx="244">
                  <c:v>Nov.26(Fri.)</c:v>
                </c:pt>
                <c:pt idx="245">
                  <c:v>Nov.26(Fri.)</c:v>
                </c:pt>
                <c:pt idx="246">
                  <c:v>Nov.26(Fri.)</c:v>
                </c:pt>
                <c:pt idx="247">
                  <c:v>Nov.26(Fri.)</c:v>
                </c:pt>
                <c:pt idx="248">
                  <c:v>Nov.26(Fri.)</c:v>
                </c:pt>
                <c:pt idx="249">
                  <c:v>Nov.26(Fri.)</c:v>
                </c:pt>
                <c:pt idx="250">
                  <c:v>Nov.26(Fri.)</c:v>
                </c:pt>
                <c:pt idx="251">
                  <c:v>Nov.26(Fri.)</c:v>
                </c:pt>
                <c:pt idx="252">
                  <c:v>Nov.26(Fri.)</c:v>
                </c:pt>
                <c:pt idx="253">
                  <c:v>Nov.26(Fri.)</c:v>
                </c:pt>
                <c:pt idx="254">
                  <c:v>Nov.26(Fri.)</c:v>
                </c:pt>
                <c:pt idx="255">
                  <c:v>Nov.26(Fri.)</c:v>
                </c:pt>
                <c:pt idx="256">
                  <c:v>Nov.26(Fri.)</c:v>
                </c:pt>
                <c:pt idx="257">
                  <c:v>Nov.26(Fri.)</c:v>
                </c:pt>
                <c:pt idx="258">
                  <c:v>Nov.26(Fri.)</c:v>
                </c:pt>
                <c:pt idx="259">
                  <c:v>Nov.26(Fri.)</c:v>
                </c:pt>
                <c:pt idx="260">
                  <c:v>Nov.26(Fri.)</c:v>
                </c:pt>
                <c:pt idx="261">
                  <c:v>Nov.26(Fri.)</c:v>
                </c:pt>
                <c:pt idx="262">
                  <c:v>Nov.26(Fri.)</c:v>
                </c:pt>
                <c:pt idx="263">
                  <c:v>Nov.26(Fri.)</c:v>
                </c:pt>
                <c:pt idx="264">
                  <c:v>Nov.26(Fri.)</c:v>
                </c:pt>
                <c:pt idx="265">
                  <c:v>Nov.26(Fri.)</c:v>
                </c:pt>
                <c:pt idx="266">
                  <c:v>Nov.26(Fri.)</c:v>
                </c:pt>
                <c:pt idx="267">
                  <c:v>Nov.26(Fri.)</c:v>
                </c:pt>
                <c:pt idx="268">
                  <c:v>Nov.26(Fri.)</c:v>
                </c:pt>
                <c:pt idx="269">
                  <c:v>Nov.26(Fri.)</c:v>
                </c:pt>
                <c:pt idx="270">
                  <c:v>Nov.26(Fri.)</c:v>
                </c:pt>
                <c:pt idx="271">
                  <c:v>Nov.26(Fri.)</c:v>
                </c:pt>
                <c:pt idx="272">
                  <c:v>Nov.26(Fri.)</c:v>
                </c:pt>
                <c:pt idx="273">
                  <c:v>Nov.26(Fri.)</c:v>
                </c:pt>
                <c:pt idx="274">
                  <c:v>Nov.26(Fri.)</c:v>
                </c:pt>
                <c:pt idx="275">
                  <c:v>Nov.26(Fri.)</c:v>
                </c:pt>
                <c:pt idx="276">
                  <c:v>Nov.26(Fri.)</c:v>
                </c:pt>
                <c:pt idx="277">
                  <c:v>Nov.26(Fri.)</c:v>
                </c:pt>
                <c:pt idx="278">
                  <c:v>Nov.26(Fri.)</c:v>
                </c:pt>
                <c:pt idx="279">
                  <c:v>Nov.26(Fri.)</c:v>
                </c:pt>
                <c:pt idx="280">
                  <c:v>Nov.26(Fri.)</c:v>
                </c:pt>
                <c:pt idx="281">
                  <c:v>Nov.26(Fri.)</c:v>
                </c:pt>
                <c:pt idx="282">
                  <c:v>Nov.26(Fri.)</c:v>
                </c:pt>
                <c:pt idx="283">
                  <c:v>Nov.26(Fri.)</c:v>
                </c:pt>
                <c:pt idx="284">
                  <c:v>Nov.26(Fri.)</c:v>
                </c:pt>
                <c:pt idx="285">
                  <c:v>Nov.26(Fri.)</c:v>
                </c:pt>
                <c:pt idx="286">
                  <c:v>Nov.26(Fri.)</c:v>
                </c:pt>
                <c:pt idx="287">
                  <c:v>Nov.26(Fri.)</c:v>
                </c:pt>
                <c:pt idx="288">
                  <c:v>Nov.27(Sat.)</c:v>
                </c:pt>
                <c:pt idx="289">
                  <c:v>Nov.27(Sat.)</c:v>
                </c:pt>
                <c:pt idx="290">
                  <c:v>Nov.27(Sat.)</c:v>
                </c:pt>
                <c:pt idx="291">
                  <c:v>Nov.27(Sat.)</c:v>
                </c:pt>
                <c:pt idx="292">
                  <c:v>Nov.27(Sat.)</c:v>
                </c:pt>
                <c:pt idx="293">
                  <c:v>Nov.27(Sat.)</c:v>
                </c:pt>
                <c:pt idx="294">
                  <c:v>Nov.27(Sat.)</c:v>
                </c:pt>
                <c:pt idx="295">
                  <c:v>Nov.27(Sat.)</c:v>
                </c:pt>
                <c:pt idx="296">
                  <c:v>Nov.27(Sat.)</c:v>
                </c:pt>
                <c:pt idx="297">
                  <c:v>Nov.27(Sat.)</c:v>
                </c:pt>
                <c:pt idx="298">
                  <c:v>Nov.27(Sat.)</c:v>
                </c:pt>
                <c:pt idx="299">
                  <c:v>Nov.27(Sat.)</c:v>
                </c:pt>
                <c:pt idx="300">
                  <c:v>Nov.27(Sat.)</c:v>
                </c:pt>
                <c:pt idx="301">
                  <c:v>Nov.27(Sat.)</c:v>
                </c:pt>
                <c:pt idx="302">
                  <c:v>Nov.27(Sat.)</c:v>
                </c:pt>
                <c:pt idx="303">
                  <c:v>Nov.27(Sat.)</c:v>
                </c:pt>
                <c:pt idx="304">
                  <c:v>Nov.27(Sat.)</c:v>
                </c:pt>
                <c:pt idx="305">
                  <c:v>Nov.27(Sat.)</c:v>
                </c:pt>
                <c:pt idx="306">
                  <c:v>Nov.27(Sat.)</c:v>
                </c:pt>
                <c:pt idx="307">
                  <c:v>Nov.27(Sat.)</c:v>
                </c:pt>
                <c:pt idx="308">
                  <c:v>Nov.27(Sat.)</c:v>
                </c:pt>
                <c:pt idx="309">
                  <c:v>Nov.27(Sat.)</c:v>
                </c:pt>
                <c:pt idx="310">
                  <c:v>Nov.27(Sat.)</c:v>
                </c:pt>
                <c:pt idx="311">
                  <c:v>Nov.27(Sat.)</c:v>
                </c:pt>
                <c:pt idx="312">
                  <c:v>Nov.27(Sat.)</c:v>
                </c:pt>
                <c:pt idx="313">
                  <c:v>Nov.27(Sat.)</c:v>
                </c:pt>
                <c:pt idx="314">
                  <c:v>Nov.27(Sat.)</c:v>
                </c:pt>
                <c:pt idx="315">
                  <c:v>Nov.27(Sat.)</c:v>
                </c:pt>
                <c:pt idx="316">
                  <c:v>Nov.27(Sat.)</c:v>
                </c:pt>
                <c:pt idx="317">
                  <c:v>Nov.27(Sat.)</c:v>
                </c:pt>
                <c:pt idx="318">
                  <c:v>Nov.27(Sat.)</c:v>
                </c:pt>
                <c:pt idx="319">
                  <c:v>Nov.27(Sat.)</c:v>
                </c:pt>
                <c:pt idx="320">
                  <c:v>Nov.27(Sat.)</c:v>
                </c:pt>
                <c:pt idx="321">
                  <c:v>Nov.27(Sat.)</c:v>
                </c:pt>
                <c:pt idx="322">
                  <c:v>Nov.27(Sat.)</c:v>
                </c:pt>
                <c:pt idx="323">
                  <c:v>Nov.27(Sat.)</c:v>
                </c:pt>
                <c:pt idx="324">
                  <c:v>Nov.27(Sat.)</c:v>
                </c:pt>
                <c:pt idx="325">
                  <c:v>Nov.27(Sat.)</c:v>
                </c:pt>
                <c:pt idx="326">
                  <c:v>Nov.27(Sat.)</c:v>
                </c:pt>
                <c:pt idx="327">
                  <c:v>Nov.27(Sat.)</c:v>
                </c:pt>
                <c:pt idx="328">
                  <c:v>Nov.27(Sat.)</c:v>
                </c:pt>
                <c:pt idx="329">
                  <c:v>Nov.27(Sat.)</c:v>
                </c:pt>
                <c:pt idx="330">
                  <c:v>Nov.27(Sat.)</c:v>
                </c:pt>
                <c:pt idx="331">
                  <c:v>Nov.27(Sat.)</c:v>
                </c:pt>
                <c:pt idx="332">
                  <c:v>Nov.27(Sat.)</c:v>
                </c:pt>
                <c:pt idx="333">
                  <c:v>Nov.27(Sat.)</c:v>
                </c:pt>
                <c:pt idx="334">
                  <c:v>Nov.27(Sat.)</c:v>
                </c:pt>
                <c:pt idx="335">
                  <c:v>Nov.27(Sat.)</c:v>
                </c:pt>
                <c:pt idx="336">
                  <c:v>Nov.27(Sat.)</c:v>
                </c:pt>
                <c:pt idx="337">
                  <c:v>Nov.27(Sat.)</c:v>
                </c:pt>
                <c:pt idx="338">
                  <c:v>Nov.27(Sat.)</c:v>
                </c:pt>
                <c:pt idx="339">
                  <c:v>Nov.27(Sat.)</c:v>
                </c:pt>
                <c:pt idx="340">
                  <c:v>Nov.27(Sat.)</c:v>
                </c:pt>
                <c:pt idx="341">
                  <c:v>Nov.27(Sat.)</c:v>
                </c:pt>
                <c:pt idx="342">
                  <c:v>Nov.27(Sat.)</c:v>
                </c:pt>
                <c:pt idx="343">
                  <c:v>Nov.27(Sat.)</c:v>
                </c:pt>
                <c:pt idx="344">
                  <c:v>Nov.27(Sat.)</c:v>
                </c:pt>
                <c:pt idx="345">
                  <c:v>Nov.27(Sat.)</c:v>
                </c:pt>
                <c:pt idx="346">
                  <c:v>Nov.27(Sat.)</c:v>
                </c:pt>
                <c:pt idx="347">
                  <c:v>Nov.27(Sat.)</c:v>
                </c:pt>
                <c:pt idx="348">
                  <c:v>Nov.27(Sat.)</c:v>
                </c:pt>
                <c:pt idx="349">
                  <c:v>Nov.27(Sat.)</c:v>
                </c:pt>
                <c:pt idx="350">
                  <c:v>Nov.27(Sat.)</c:v>
                </c:pt>
                <c:pt idx="351">
                  <c:v>Nov.27(Sat.)</c:v>
                </c:pt>
                <c:pt idx="352">
                  <c:v>Nov.27(Sat.)</c:v>
                </c:pt>
                <c:pt idx="353">
                  <c:v>Nov.27(Sat.)</c:v>
                </c:pt>
                <c:pt idx="354">
                  <c:v>Nov.27(Sat.)</c:v>
                </c:pt>
                <c:pt idx="355">
                  <c:v>Nov.27(Sat.)</c:v>
                </c:pt>
                <c:pt idx="356">
                  <c:v>Nov.27(Sat.)</c:v>
                </c:pt>
                <c:pt idx="357">
                  <c:v>Nov.27(Sat.)</c:v>
                </c:pt>
                <c:pt idx="358">
                  <c:v>Nov.27(Sat.)</c:v>
                </c:pt>
                <c:pt idx="359">
                  <c:v>Nov.27(Sat.)</c:v>
                </c:pt>
                <c:pt idx="360">
                  <c:v>Nov.27(Sat.)</c:v>
                </c:pt>
                <c:pt idx="361">
                  <c:v>Nov.27(Sat.)</c:v>
                </c:pt>
                <c:pt idx="362">
                  <c:v>Nov.27(Sat.)</c:v>
                </c:pt>
                <c:pt idx="363">
                  <c:v>Nov.27(Sat.)</c:v>
                </c:pt>
                <c:pt idx="364">
                  <c:v>Nov.27(Sat.)</c:v>
                </c:pt>
                <c:pt idx="365">
                  <c:v>Nov.27(Sat.)</c:v>
                </c:pt>
                <c:pt idx="366">
                  <c:v>Nov.27(Sat.)</c:v>
                </c:pt>
                <c:pt idx="367">
                  <c:v>Nov.27(Sat.)</c:v>
                </c:pt>
                <c:pt idx="368">
                  <c:v>Nov.27(Sat.)</c:v>
                </c:pt>
                <c:pt idx="369">
                  <c:v>Nov.27(Sat.)</c:v>
                </c:pt>
                <c:pt idx="370">
                  <c:v>Nov.27(Sat.)</c:v>
                </c:pt>
                <c:pt idx="371">
                  <c:v>Nov.27(Sat.)</c:v>
                </c:pt>
                <c:pt idx="372">
                  <c:v>Nov.27(Sat.)</c:v>
                </c:pt>
                <c:pt idx="373">
                  <c:v>Nov.27(Sat.)</c:v>
                </c:pt>
                <c:pt idx="374">
                  <c:v>Nov.27(Sat.)</c:v>
                </c:pt>
                <c:pt idx="375">
                  <c:v>Nov.27(Sat.)</c:v>
                </c:pt>
                <c:pt idx="376">
                  <c:v>Nov.27(Sat.)</c:v>
                </c:pt>
                <c:pt idx="377">
                  <c:v>Nov.27(Sat.)</c:v>
                </c:pt>
                <c:pt idx="378">
                  <c:v>Nov.27(Sat.)</c:v>
                </c:pt>
                <c:pt idx="379">
                  <c:v>Nov.27(Sat.)</c:v>
                </c:pt>
                <c:pt idx="380">
                  <c:v>Nov.27(Sat.)</c:v>
                </c:pt>
                <c:pt idx="381">
                  <c:v>Nov.27(Sat.)</c:v>
                </c:pt>
                <c:pt idx="382">
                  <c:v>Nov.27(Sat.)</c:v>
                </c:pt>
                <c:pt idx="383">
                  <c:v>Nov.27(Sat.)</c:v>
                </c:pt>
                <c:pt idx="384">
                  <c:v>Nov.27(Sat.)</c:v>
                </c:pt>
                <c:pt idx="385">
                  <c:v>Nov.27(Sat.)</c:v>
                </c:pt>
                <c:pt idx="386">
                  <c:v>Nov.27(Sat.)</c:v>
                </c:pt>
                <c:pt idx="387">
                  <c:v>Nov.27(Sat.)</c:v>
                </c:pt>
                <c:pt idx="388">
                  <c:v>Nov.27(Sat.)</c:v>
                </c:pt>
                <c:pt idx="389">
                  <c:v>Nov.27(Sat.)</c:v>
                </c:pt>
                <c:pt idx="390">
                  <c:v>Nov.27(Sat.)</c:v>
                </c:pt>
                <c:pt idx="391">
                  <c:v>Nov.27(Sat.)</c:v>
                </c:pt>
                <c:pt idx="392">
                  <c:v>Nov.27(Sat.)</c:v>
                </c:pt>
                <c:pt idx="393">
                  <c:v>Nov.27(Sat.)</c:v>
                </c:pt>
                <c:pt idx="394">
                  <c:v>Nov.27(Sat.)</c:v>
                </c:pt>
                <c:pt idx="395">
                  <c:v>Nov.27(Sat.)</c:v>
                </c:pt>
                <c:pt idx="396">
                  <c:v>Nov.27(Sat.)</c:v>
                </c:pt>
                <c:pt idx="397">
                  <c:v>Nov.27(Sat.)</c:v>
                </c:pt>
                <c:pt idx="398">
                  <c:v>Nov.27(Sat.)</c:v>
                </c:pt>
                <c:pt idx="399">
                  <c:v>Nov.27(Sat.)</c:v>
                </c:pt>
                <c:pt idx="400">
                  <c:v>Nov.27(Sat.)</c:v>
                </c:pt>
                <c:pt idx="401">
                  <c:v>Nov.27(Sat.)</c:v>
                </c:pt>
                <c:pt idx="402">
                  <c:v>Nov.27(Sat.)</c:v>
                </c:pt>
                <c:pt idx="403">
                  <c:v>Nov.27(Sat.)</c:v>
                </c:pt>
                <c:pt idx="404">
                  <c:v>Nov.27(Sat.)</c:v>
                </c:pt>
                <c:pt idx="405">
                  <c:v>Nov.27(Sat.)</c:v>
                </c:pt>
                <c:pt idx="406">
                  <c:v>Nov.27(Sat.)</c:v>
                </c:pt>
                <c:pt idx="407">
                  <c:v>Nov.27(Sat.)</c:v>
                </c:pt>
                <c:pt idx="408">
                  <c:v>Nov.27(Sat.)</c:v>
                </c:pt>
                <c:pt idx="409">
                  <c:v>Nov.27(Sat.)</c:v>
                </c:pt>
                <c:pt idx="410">
                  <c:v>Nov.27(Sat.)</c:v>
                </c:pt>
                <c:pt idx="411">
                  <c:v>Nov.27(Sat.)</c:v>
                </c:pt>
                <c:pt idx="412">
                  <c:v>Nov.27(Sat.)</c:v>
                </c:pt>
                <c:pt idx="413">
                  <c:v>Nov.27(Sat.)</c:v>
                </c:pt>
                <c:pt idx="414">
                  <c:v>Nov.27(Sat.)</c:v>
                </c:pt>
                <c:pt idx="415">
                  <c:v>Nov.27(Sat.)</c:v>
                </c:pt>
                <c:pt idx="416">
                  <c:v>Nov.27(Sat.)</c:v>
                </c:pt>
                <c:pt idx="417">
                  <c:v>Nov.27(Sat.)</c:v>
                </c:pt>
                <c:pt idx="418">
                  <c:v>Nov.27(Sat.)</c:v>
                </c:pt>
                <c:pt idx="419">
                  <c:v>Nov.27(Sat.)</c:v>
                </c:pt>
                <c:pt idx="420">
                  <c:v>Nov.27(Sat.)</c:v>
                </c:pt>
                <c:pt idx="421">
                  <c:v>Nov.27(Sat.)</c:v>
                </c:pt>
                <c:pt idx="422">
                  <c:v>Nov.27(Sat.)</c:v>
                </c:pt>
                <c:pt idx="423">
                  <c:v>Nov.27(Sat.)</c:v>
                </c:pt>
                <c:pt idx="424">
                  <c:v>Nov.27(Sat.)</c:v>
                </c:pt>
                <c:pt idx="425">
                  <c:v>Nov.27(Sat.)</c:v>
                </c:pt>
                <c:pt idx="426">
                  <c:v>Nov.27(Sat.)</c:v>
                </c:pt>
                <c:pt idx="427">
                  <c:v>Nov.27(Sat.)</c:v>
                </c:pt>
                <c:pt idx="428">
                  <c:v>Nov.27(Sat.)</c:v>
                </c:pt>
                <c:pt idx="429">
                  <c:v>Nov.27(Sat.)</c:v>
                </c:pt>
                <c:pt idx="430">
                  <c:v>Nov.27(Sat.)</c:v>
                </c:pt>
                <c:pt idx="431">
                  <c:v>Nov.27(Sat.)</c:v>
                </c:pt>
                <c:pt idx="432">
                  <c:v>Nov.28(Sun.)</c:v>
                </c:pt>
                <c:pt idx="433">
                  <c:v>Nov.28(Sun.)</c:v>
                </c:pt>
                <c:pt idx="434">
                  <c:v>Nov.28(Sun.)</c:v>
                </c:pt>
                <c:pt idx="435">
                  <c:v>Nov.28(Sun.)</c:v>
                </c:pt>
                <c:pt idx="436">
                  <c:v>Nov.28(Sun.)</c:v>
                </c:pt>
                <c:pt idx="437">
                  <c:v>Nov.28(Sun.)</c:v>
                </c:pt>
                <c:pt idx="438">
                  <c:v>Nov.28(Sun.)</c:v>
                </c:pt>
                <c:pt idx="439">
                  <c:v>Nov.28(Sun.)</c:v>
                </c:pt>
                <c:pt idx="440">
                  <c:v>Nov.28(Sun.)</c:v>
                </c:pt>
                <c:pt idx="441">
                  <c:v>Nov.28(Sun.)</c:v>
                </c:pt>
                <c:pt idx="442">
                  <c:v>Nov.28(Sun.)</c:v>
                </c:pt>
                <c:pt idx="443">
                  <c:v>Nov.28(Sun.)</c:v>
                </c:pt>
                <c:pt idx="444">
                  <c:v>Nov.28(Sun.)</c:v>
                </c:pt>
                <c:pt idx="445">
                  <c:v>Nov.28(Sun.)</c:v>
                </c:pt>
                <c:pt idx="446">
                  <c:v>Nov.28(Sun.)</c:v>
                </c:pt>
                <c:pt idx="447">
                  <c:v>Nov.28(Sun.)</c:v>
                </c:pt>
                <c:pt idx="448">
                  <c:v>Nov.28(Sun.)</c:v>
                </c:pt>
                <c:pt idx="449">
                  <c:v>Nov.28(Sun.)</c:v>
                </c:pt>
                <c:pt idx="450">
                  <c:v>Nov.28(Sun.)</c:v>
                </c:pt>
                <c:pt idx="451">
                  <c:v>Nov.28(Sun.)</c:v>
                </c:pt>
                <c:pt idx="452">
                  <c:v>Nov.28(Sun.)</c:v>
                </c:pt>
                <c:pt idx="453">
                  <c:v>Nov.28(Sun.)</c:v>
                </c:pt>
                <c:pt idx="454">
                  <c:v>Nov.28(Sun.)</c:v>
                </c:pt>
                <c:pt idx="455">
                  <c:v>Nov.28(Sun.)</c:v>
                </c:pt>
                <c:pt idx="456">
                  <c:v>Nov.28(Sun.)</c:v>
                </c:pt>
                <c:pt idx="457">
                  <c:v>Nov.28(Sun.)</c:v>
                </c:pt>
                <c:pt idx="458">
                  <c:v>Nov.28(Sun.)</c:v>
                </c:pt>
                <c:pt idx="459">
                  <c:v>Nov.28(Sun.)</c:v>
                </c:pt>
                <c:pt idx="460">
                  <c:v>Nov.28(Sun.)</c:v>
                </c:pt>
                <c:pt idx="461">
                  <c:v>Nov.28(Sun.)</c:v>
                </c:pt>
                <c:pt idx="462">
                  <c:v>Nov.28(Sun.)</c:v>
                </c:pt>
                <c:pt idx="463">
                  <c:v>Nov.28(Sun.)</c:v>
                </c:pt>
                <c:pt idx="464">
                  <c:v>Nov.28(Sun.)</c:v>
                </c:pt>
                <c:pt idx="465">
                  <c:v>Nov.28(Sun.)</c:v>
                </c:pt>
                <c:pt idx="466">
                  <c:v>Nov.28(Sun.)</c:v>
                </c:pt>
                <c:pt idx="467">
                  <c:v>Nov.28(Sun.)</c:v>
                </c:pt>
                <c:pt idx="468">
                  <c:v>Nov.28(Sun.)</c:v>
                </c:pt>
                <c:pt idx="469">
                  <c:v>Nov.28(Sun.)</c:v>
                </c:pt>
                <c:pt idx="470">
                  <c:v>Nov.28(Sun.)</c:v>
                </c:pt>
                <c:pt idx="471">
                  <c:v>Nov.28(Sun.)</c:v>
                </c:pt>
                <c:pt idx="472">
                  <c:v>Nov.28(Sun.)</c:v>
                </c:pt>
                <c:pt idx="473">
                  <c:v>Nov.28(Sun.)</c:v>
                </c:pt>
                <c:pt idx="474">
                  <c:v>Nov.28(Sun.)</c:v>
                </c:pt>
                <c:pt idx="475">
                  <c:v>Nov.28(Sun.)</c:v>
                </c:pt>
                <c:pt idx="476">
                  <c:v>Nov.28(Sun.)</c:v>
                </c:pt>
                <c:pt idx="477">
                  <c:v>Nov.28(Sun.)</c:v>
                </c:pt>
                <c:pt idx="478">
                  <c:v>Nov.28(Sun.)</c:v>
                </c:pt>
                <c:pt idx="479">
                  <c:v>Nov.28(Sun.)</c:v>
                </c:pt>
                <c:pt idx="480">
                  <c:v>Nov.28(Sun.)</c:v>
                </c:pt>
                <c:pt idx="481">
                  <c:v>Nov.28(Sun.)</c:v>
                </c:pt>
                <c:pt idx="482">
                  <c:v>Nov.28(Sun.)</c:v>
                </c:pt>
                <c:pt idx="483">
                  <c:v>Nov.28(Sun.)</c:v>
                </c:pt>
                <c:pt idx="484">
                  <c:v>Nov.28(Sun.)</c:v>
                </c:pt>
                <c:pt idx="485">
                  <c:v>Nov.28(Sun.)</c:v>
                </c:pt>
                <c:pt idx="486">
                  <c:v>Nov.28(Sun.)</c:v>
                </c:pt>
                <c:pt idx="487">
                  <c:v>Nov.28(Sun.)</c:v>
                </c:pt>
                <c:pt idx="488">
                  <c:v>Nov.28(Sun.)</c:v>
                </c:pt>
                <c:pt idx="489">
                  <c:v>Nov.28(Sun.)</c:v>
                </c:pt>
                <c:pt idx="490">
                  <c:v>Nov.28(Sun.)</c:v>
                </c:pt>
                <c:pt idx="491">
                  <c:v>Nov.28(Sun.)</c:v>
                </c:pt>
                <c:pt idx="492">
                  <c:v>Nov.28(Sun.)</c:v>
                </c:pt>
                <c:pt idx="493">
                  <c:v>Nov.28(Sun.)</c:v>
                </c:pt>
                <c:pt idx="494">
                  <c:v>Nov.28(Sun.)</c:v>
                </c:pt>
                <c:pt idx="495">
                  <c:v>Nov.28(Sun.)</c:v>
                </c:pt>
                <c:pt idx="496">
                  <c:v>Nov.28(Sun.)</c:v>
                </c:pt>
                <c:pt idx="497">
                  <c:v>Nov.28(Sun.)</c:v>
                </c:pt>
                <c:pt idx="498">
                  <c:v>Nov.28(Sun.)</c:v>
                </c:pt>
                <c:pt idx="499">
                  <c:v>Nov.28(Sun.)</c:v>
                </c:pt>
                <c:pt idx="500">
                  <c:v>Nov.28(Sun.)</c:v>
                </c:pt>
                <c:pt idx="501">
                  <c:v>Nov.28(Sun.)</c:v>
                </c:pt>
                <c:pt idx="502">
                  <c:v>Nov.28(Sun.)</c:v>
                </c:pt>
                <c:pt idx="503">
                  <c:v>Nov.28(Sun.)</c:v>
                </c:pt>
                <c:pt idx="504">
                  <c:v>Nov.28(Sun.)</c:v>
                </c:pt>
                <c:pt idx="505">
                  <c:v>Nov.28(Sun.)</c:v>
                </c:pt>
                <c:pt idx="506">
                  <c:v>Nov.28(Sun.)</c:v>
                </c:pt>
                <c:pt idx="507">
                  <c:v>Nov.28(Sun.)</c:v>
                </c:pt>
                <c:pt idx="508">
                  <c:v>Nov.28(Sun.)</c:v>
                </c:pt>
                <c:pt idx="509">
                  <c:v>Nov.28(Sun.)</c:v>
                </c:pt>
                <c:pt idx="510">
                  <c:v>Nov.28(Sun.)</c:v>
                </c:pt>
                <c:pt idx="511">
                  <c:v>Nov.28(Sun.)</c:v>
                </c:pt>
                <c:pt idx="512">
                  <c:v>Nov.28(Sun.)</c:v>
                </c:pt>
                <c:pt idx="513">
                  <c:v>Nov.28(Sun.)</c:v>
                </c:pt>
                <c:pt idx="514">
                  <c:v>Nov.28(Sun.)</c:v>
                </c:pt>
                <c:pt idx="515">
                  <c:v>Nov.28(Sun.)</c:v>
                </c:pt>
                <c:pt idx="516">
                  <c:v>Nov.28(Sun.)</c:v>
                </c:pt>
                <c:pt idx="517">
                  <c:v>Nov.28(Sun.)</c:v>
                </c:pt>
                <c:pt idx="518">
                  <c:v>Nov.28(Sun.)</c:v>
                </c:pt>
                <c:pt idx="519">
                  <c:v>Nov.28(Sun.)</c:v>
                </c:pt>
                <c:pt idx="520">
                  <c:v>Nov.28(Sun.)</c:v>
                </c:pt>
                <c:pt idx="521">
                  <c:v>Nov.28(Sun.)</c:v>
                </c:pt>
                <c:pt idx="522">
                  <c:v>Nov.28(Sun.)</c:v>
                </c:pt>
                <c:pt idx="523">
                  <c:v>Nov.28(Sun.)</c:v>
                </c:pt>
                <c:pt idx="524">
                  <c:v>Nov.28(Sun.)</c:v>
                </c:pt>
                <c:pt idx="525">
                  <c:v>Nov.28(Sun.)</c:v>
                </c:pt>
                <c:pt idx="526">
                  <c:v>Nov.28(Sun.)</c:v>
                </c:pt>
                <c:pt idx="527">
                  <c:v>Nov.28(Sun.)</c:v>
                </c:pt>
                <c:pt idx="528">
                  <c:v>Nov.28(Sun.)</c:v>
                </c:pt>
                <c:pt idx="529">
                  <c:v>Nov.28(Sun.)</c:v>
                </c:pt>
                <c:pt idx="530">
                  <c:v>Nov.28(Sun.)</c:v>
                </c:pt>
                <c:pt idx="531">
                  <c:v>Nov.28(Sun.)</c:v>
                </c:pt>
                <c:pt idx="532">
                  <c:v>Nov.28(Sun.)</c:v>
                </c:pt>
                <c:pt idx="533">
                  <c:v>Nov.28(Sun.)</c:v>
                </c:pt>
                <c:pt idx="534">
                  <c:v>Nov.28(Sun.)</c:v>
                </c:pt>
                <c:pt idx="535">
                  <c:v>Nov.28(Sun.)</c:v>
                </c:pt>
                <c:pt idx="536">
                  <c:v>Nov.28(Sun.)</c:v>
                </c:pt>
                <c:pt idx="537">
                  <c:v>Nov.28(Sun.)</c:v>
                </c:pt>
                <c:pt idx="538">
                  <c:v>Nov.28(Sun.)</c:v>
                </c:pt>
                <c:pt idx="539">
                  <c:v>Nov.28(Sun.)</c:v>
                </c:pt>
                <c:pt idx="540">
                  <c:v>Nov.28(Sun.)</c:v>
                </c:pt>
                <c:pt idx="541">
                  <c:v>Nov.28(Sun.)</c:v>
                </c:pt>
                <c:pt idx="542">
                  <c:v>Nov.28(Sun.)</c:v>
                </c:pt>
                <c:pt idx="543">
                  <c:v>Nov.28(Sun.)</c:v>
                </c:pt>
                <c:pt idx="544">
                  <c:v>Nov.28(Sun.)</c:v>
                </c:pt>
                <c:pt idx="545">
                  <c:v>Nov.28(Sun.)</c:v>
                </c:pt>
                <c:pt idx="546">
                  <c:v>Nov.28(Sun.)</c:v>
                </c:pt>
                <c:pt idx="547">
                  <c:v>Nov.28(Sun.)</c:v>
                </c:pt>
                <c:pt idx="548">
                  <c:v>Nov.28(Sun.)</c:v>
                </c:pt>
                <c:pt idx="549">
                  <c:v>Nov.28(Sun.)</c:v>
                </c:pt>
                <c:pt idx="550">
                  <c:v>Nov.28(Sun.)</c:v>
                </c:pt>
                <c:pt idx="551">
                  <c:v>Nov.28(Sun.)</c:v>
                </c:pt>
                <c:pt idx="552">
                  <c:v>Nov.28(Sun.)</c:v>
                </c:pt>
                <c:pt idx="553">
                  <c:v>Nov.28(Sun.)</c:v>
                </c:pt>
                <c:pt idx="554">
                  <c:v>Nov.28(Sun.)</c:v>
                </c:pt>
                <c:pt idx="555">
                  <c:v>Nov.28(Sun.)</c:v>
                </c:pt>
                <c:pt idx="556">
                  <c:v>Nov.28(Sun.)</c:v>
                </c:pt>
                <c:pt idx="557">
                  <c:v>Nov.28(Sun.)</c:v>
                </c:pt>
                <c:pt idx="558">
                  <c:v>Nov.28(Sun.)</c:v>
                </c:pt>
                <c:pt idx="559">
                  <c:v>Nov.28(Sun.)</c:v>
                </c:pt>
                <c:pt idx="560">
                  <c:v>Nov.28(Sun.)</c:v>
                </c:pt>
                <c:pt idx="561">
                  <c:v>Nov.28(Sun.)</c:v>
                </c:pt>
                <c:pt idx="562">
                  <c:v>Nov.28(Sun.)</c:v>
                </c:pt>
                <c:pt idx="563">
                  <c:v>Nov.28(Sun.)</c:v>
                </c:pt>
                <c:pt idx="564">
                  <c:v>Nov.28(Sun.)</c:v>
                </c:pt>
                <c:pt idx="565">
                  <c:v>Nov.28(Sun.)</c:v>
                </c:pt>
                <c:pt idx="566">
                  <c:v>Nov.28(Sun.)</c:v>
                </c:pt>
                <c:pt idx="567">
                  <c:v>Nov.28(Sun.)</c:v>
                </c:pt>
                <c:pt idx="568">
                  <c:v>Nov.28(Sun.)</c:v>
                </c:pt>
                <c:pt idx="569">
                  <c:v>Nov.28(Sun.)</c:v>
                </c:pt>
                <c:pt idx="570">
                  <c:v>Nov.28(Sun.)</c:v>
                </c:pt>
                <c:pt idx="571">
                  <c:v>Nov.28(Sun.)</c:v>
                </c:pt>
                <c:pt idx="572">
                  <c:v>Nov.28(Sun.)</c:v>
                </c:pt>
                <c:pt idx="573">
                  <c:v>Nov.28(Sun.)</c:v>
                </c:pt>
                <c:pt idx="574">
                  <c:v>Nov.28(Sun.)</c:v>
                </c:pt>
                <c:pt idx="575">
                  <c:v>Nov.28(Sun.)</c:v>
                </c:pt>
                <c:pt idx="576">
                  <c:v>Nov.29(Mon.)</c:v>
                </c:pt>
                <c:pt idx="577">
                  <c:v>Nov.29(Mon.)</c:v>
                </c:pt>
                <c:pt idx="578">
                  <c:v>Nov.29(Mon.)</c:v>
                </c:pt>
                <c:pt idx="579">
                  <c:v>Nov.29(Mon.)</c:v>
                </c:pt>
                <c:pt idx="580">
                  <c:v>Nov.29(Mon.)</c:v>
                </c:pt>
                <c:pt idx="581">
                  <c:v>Nov.29(Mon.)</c:v>
                </c:pt>
                <c:pt idx="582">
                  <c:v>Nov.29(Mon.)</c:v>
                </c:pt>
                <c:pt idx="583">
                  <c:v>Nov.29(Mon.)</c:v>
                </c:pt>
                <c:pt idx="584">
                  <c:v>Nov.29(Mon.)</c:v>
                </c:pt>
                <c:pt idx="585">
                  <c:v>Nov.29(Mon.)</c:v>
                </c:pt>
                <c:pt idx="586">
                  <c:v>Nov.29(Mon.)</c:v>
                </c:pt>
                <c:pt idx="587">
                  <c:v>Nov.29(Mon.)</c:v>
                </c:pt>
                <c:pt idx="588">
                  <c:v>Nov.29(Mon.)</c:v>
                </c:pt>
                <c:pt idx="589">
                  <c:v>Nov.29(Mon.)</c:v>
                </c:pt>
                <c:pt idx="590">
                  <c:v>Nov.29(Mon.)</c:v>
                </c:pt>
                <c:pt idx="591">
                  <c:v>Nov.29(Mon.)</c:v>
                </c:pt>
                <c:pt idx="592">
                  <c:v>Nov.29(Mon.)</c:v>
                </c:pt>
                <c:pt idx="593">
                  <c:v>Nov.29(Mon.)</c:v>
                </c:pt>
                <c:pt idx="594">
                  <c:v>Nov.29(Mon.)</c:v>
                </c:pt>
                <c:pt idx="595">
                  <c:v>Nov.29(Mon.)</c:v>
                </c:pt>
                <c:pt idx="596">
                  <c:v>Nov.29(Mon.)</c:v>
                </c:pt>
                <c:pt idx="597">
                  <c:v>Nov.29(Mon.)</c:v>
                </c:pt>
                <c:pt idx="598">
                  <c:v>Nov.29(Mon.)</c:v>
                </c:pt>
                <c:pt idx="599">
                  <c:v>Nov.29(Mon.)</c:v>
                </c:pt>
                <c:pt idx="600">
                  <c:v>Nov.29(Mon.)</c:v>
                </c:pt>
                <c:pt idx="601">
                  <c:v>Nov.29(Mon.)</c:v>
                </c:pt>
                <c:pt idx="602">
                  <c:v>Nov.29(Mon.)</c:v>
                </c:pt>
                <c:pt idx="603">
                  <c:v>Nov.29(Mon.)</c:v>
                </c:pt>
                <c:pt idx="604">
                  <c:v>Nov.29(Mon.)</c:v>
                </c:pt>
                <c:pt idx="605">
                  <c:v>Nov.29(Mon.)</c:v>
                </c:pt>
                <c:pt idx="606">
                  <c:v>Nov.29(Mon.)</c:v>
                </c:pt>
                <c:pt idx="607">
                  <c:v>Nov.29(Mon.)</c:v>
                </c:pt>
                <c:pt idx="608">
                  <c:v>Nov.29(Mon.)</c:v>
                </c:pt>
                <c:pt idx="609">
                  <c:v>Nov.29(Mon.)</c:v>
                </c:pt>
                <c:pt idx="610">
                  <c:v>Nov.29(Mon.)</c:v>
                </c:pt>
                <c:pt idx="611">
                  <c:v>Nov.29(Mon.)</c:v>
                </c:pt>
                <c:pt idx="612">
                  <c:v>Nov.29(Mon.)</c:v>
                </c:pt>
                <c:pt idx="613">
                  <c:v>Nov.29(Mon.)</c:v>
                </c:pt>
                <c:pt idx="614">
                  <c:v>Nov.29(Mon.)</c:v>
                </c:pt>
                <c:pt idx="615">
                  <c:v>Nov.29(Mon.)</c:v>
                </c:pt>
                <c:pt idx="616">
                  <c:v>Nov.29(Mon.)</c:v>
                </c:pt>
                <c:pt idx="617">
                  <c:v>Nov.29(Mon.)</c:v>
                </c:pt>
                <c:pt idx="618">
                  <c:v>Nov.29(Mon.)</c:v>
                </c:pt>
                <c:pt idx="619">
                  <c:v>Nov.29(Mon.)</c:v>
                </c:pt>
                <c:pt idx="620">
                  <c:v>Nov.29(Mon.)</c:v>
                </c:pt>
                <c:pt idx="621">
                  <c:v>Nov.29(Mon.)</c:v>
                </c:pt>
                <c:pt idx="622">
                  <c:v>Nov.29(Mon.)</c:v>
                </c:pt>
                <c:pt idx="623">
                  <c:v>Nov.29(Mon.)</c:v>
                </c:pt>
                <c:pt idx="624">
                  <c:v>Nov.29(Mon.)</c:v>
                </c:pt>
                <c:pt idx="625">
                  <c:v>Nov.29(Mon.)</c:v>
                </c:pt>
                <c:pt idx="626">
                  <c:v>Nov.29(Mon.)</c:v>
                </c:pt>
                <c:pt idx="627">
                  <c:v>Nov.29(Mon.)</c:v>
                </c:pt>
                <c:pt idx="628">
                  <c:v>Nov.29(Mon.)</c:v>
                </c:pt>
                <c:pt idx="629">
                  <c:v>Nov.29(Mon.)</c:v>
                </c:pt>
                <c:pt idx="630">
                  <c:v>Nov.29(Mon.)</c:v>
                </c:pt>
                <c:pt idx="631">
                  <c:v>Nov.29(Mon.)</c:v>
                </c:pt>
                <c:pt idx="632">
                  <c:v>Nov.29(Mon.)</c:v>
                </c:pt>
                <c:pt idx="633">
                  <c:v>Nov.29(Mon.)</c:v>
                </c:pt>
                <c:pt idx="634">
                  <c:v>Nov.29(Mon.)</c:v>
                </c:pt>
                <c:pt idx="635">
                  <c:v>Nov.29(Mon.)</c:v>
                </c:pt>
                <c:pt idx="636">
                  <c:v>Nov.29(Mon.)</c:v>
                </c:pt>
                <c:pt idx="637">
                  <c:v>Nov.29(Mon.)</c:v>
                </c:pt>
                <c:pt idx="638">
                  <c:v>Nov.29(Mon.)</c:v>
                </c:pt>
                <c:pt idx="639">
                  <c:v>Nov.29(Mon.)</c:v>
                </c:pt>
                <c:pt idx="640">
                  <c:v>Nov.29(Mon.)</c:v>
                </c:pt>
                <c:pt idx="641">
                  <c:v>Nov.29(Mon.)</c:v>
                </c:pt>
                <c:pt idx="642">
                  <c:v>Nov.29(Mon.)</c:v>
                </c:pt>
                <c:pt idx="643">
                  <c:v>Nov.29(Mon.)</c:v>
                </c:pt>
                <c:pt idx="644">
                  <c:v>Nov.29(Mon.)</c:v>
                </c:pt>
                <c:pt idx="645">
                  <c:v>Nov.29(Mon.)</c:v>
                </c:pt>
                <c:pt idx="646">
                  <c:v>Nov.29(Mon.)</c:v>
                </c:pt>
                <c:pt idx="647">
                  <c:v>Nov.29(Mon.)</c:v>
                </c:pt>
                <c:pt idx="648">
                  <c:v>Nov.29(Mon.)</c:v>
                </c:pt>
                <c:pt idx="649">
                  <c:v>Nov.29(Mon.)</c:v>
                </c:pt>
                <c:pt idx="650">
                  <c:v>Nov.29(Mon.)</c:v>
                </c:pt>
                <c:pt idx="651">
                  <c:v>Nov.29(Mon.)</c:v>
                </c:pt>
                <c:pt idx="652">
                  <c:v>Nov.29(Mon.)</c:v>
                </c:pt>
                <c:pt idx="653">
                  <c:v>Nov.29(Mon.)</c:v>
                </c:pt>
                <c:pt idx="654">
                  <c:v>Nov.29(Mon.)</c:v>
                </c:pt>
                <c:pt idx="655">
                  <c:v>Nov.29(Mon.)</c:v>
                </c:pt>
                <c:pt idx="656">
                  <c:v>Nov.29(Mon.)</c:v>
                </c:pt>
                <c:pt idx="657">
                  <c:v>Nov.29(Mon.)</c:v>
                </c:pt>
                <c:pt idx="658">
                  <c:v>Nov.29(Mon.)</c:v>
                </c:pt>
                <c:pt idx="659">
                  <c:v>Nov.29(Mon.)</c:v>
                </c:pt>
                <c:pt idx="660">
                  <c:v>Nov.29(Mon.)</c:v>
                </c:pt>
                <c:pt idx="661">
                  <c:v>Nov.29(Mon.)</c:v>
                </c:pt>
                <c:pt idx="662">
                  <c:v>Nov.29(Mon.)</c:v>
                </c:pt>
                <c:pt idx="663">
                  <c:v>Nov.29(Mon.)</c:v>
                </c:pt>
                <c:pt idx="664">
                  <c:v>Nov.29(Mon.)</c:v>
                </c:pt>
                <c:pt idx="665">
                  <c:v>Nov.29(Mon.)</c:v>
                </c:pt>
                <c:pt idx="666">
                  <c:v>Nov.29(Mon.)</c:v>
                </c:pt>
                <c:pt idx="667">
                  <c:v>Nov.29(Mon.)</c:v>
                </c:pt>
                <c:pt idx="668">
                  <c:v>Nov.29(Mon.)</c:v>
                </c:pt>
                <c:pt idx="669">
                  <c:v>Nov.29(Mon.)</c:v>
                </c:pt>
                <c:pt idx="670">
                  <c:v>Nov.29(Mon.)</c:v>
                </c:pt>
                <c:pt idx="671">
                  <c:v>Nov.29(Mon.)</c:v>
                </c:pt>
                <c:pt idx="672">
                  <c:v>Nov.29(Mon.)</c:v>
                </c:pt>
                <c:pt idx="673">
                  <c:v>Nov.29(Mon.)</c:v>
                </c:pt>
                <c:pt idx="674">
                  <c:v>Nov.29(Mon.)</c:v>
                </c:pt>
                <c:pt idx="675">
                  <c:v>Nov.29(Mon.)</c:v>
                </c:pt>
                <c:pt idx="676">
                  <c:v>Nov.29(Mon.)</c:v>
                </c:pt>
                <c:pt idx="677">
                  <c:v>Nov.29(Mon.)</c:v>
                </c:pt>
                <c:pt idx="678">
                  <c:v>Nov.29(Mon.)</c:v>
                </c:pt>
                <c:pt idx="679">
                  <c:v>Nov.29(Mon.)</c:v>
                </c:pt>
                <c:pt idx="680">
                  <c:v>Nov.29(Mon.)</c:v>
                </c:pt>
                <c:pt idx="681">
                  <c:v>Nov.29(Mon.)</c:v>
                </c:pt>
                <c:pt idx="682">
                  <c:v>Nov.29(Mon.)</c:v>
                </c:pt>
                <c:pt idx="683">
                  <c:v>Nov.29(Mon.)</c:v>
                </c:pt>
                <c:pt idx="684">
                  <c:v>Nov.29(Mon.)</c:v>
                </c:pt>
                <c:pt idx="685">
                  <c:v>Nov.29(Mon.)</c:v>
                </c:pt>
                <c:pt idx="686">
                  <c:v>Nov.29(Mon.)</c:v>
                </c:pt>
                <c:pt idx="687">
                  <c:v>Nov.29(Mon.)</c:v>
                </c:pt>
                <c:pt idx="688">
                  <c:v>Nov.29(Mon.)</c:v>
                </c:pt>
                <c:pt idx="689">
                  <c:v>Nov.29(Mon.)</c:v>
                </c:pt>
                <c:pt idx="690">
                  <c:v>Nov.29(Mon.)</c:v>
                </c:pt>
                <c:pt idx="691">
                  <c:v>Nov.29(Mon.)</c:v>
                </c:pt>
                <c:pt idx="692">
                  <c:v>Nov.29(Mon.)</c:v>
                </c:pt>
                <c:pt idx="693">
                  <c:v>Nov.29(Mon.)</c:v>
                </c:pt>
                <c:pt idx="694">
                  <c:v>Nov.29(Mon.)</c:v>
                </c:pt>
                <c:pt idx="695">
                  <c:v>Nov.29(Mon.)</c:v>
                </c:pt>
                <c:pt idx="696">
                  <c:v>Nov.29(Mon.)</c:v>
                </c:pt>
                <c:pt idx="697">
                  <c:v>Nov.29(Mon.)</c:v>
                </c:pt>
                <c:pt idx="698">
                  <c:v>Nov.29(Mon.)</c:v>
                </c:pt>
                <c:pt idx="699">
                  <c:v>Nov.29(Mon.)</c:v>
                </c:pt>
                <c:pt idx="700">
                  <c:v>Nov.29(Mon.)</c:v>
                </c:pt>
                <c:pt idx="701">
                  <c:v>Nov.29(Mon.)</c:v>
                </c:pt>
                <c:pt idx="702">
                  <c:v>Nov.29(Mon.)</c:v>
                </c:pt>
                <c:pt idx="703">
                  <c:v>Nov.29(Mon.)</c:v>
                </c:pt>
                <c:pt idx="704">
                  <c:v>Nov.29(Mon.)</c:v>
                </c:pt>
                <c:pt idx="705">
                  <c:v>Nov.29(Mon.)</c:v>
                </c:pt>
                <c:pt idx="706">
                  <c:v>Nov.29(Mon.)</c:v>
                </c:pt>
                <c:pt idx="707">
                  <c:v>Nov.29(Mon.)</c:v>
                </c:pt>
                <c:pt idx="708">
                  <c:v>Nov.29(Mon.)</c:v>
                </c:pt>
                <c:pt idx="709">
                  <c:v>Nov.29(Mon.)</c:v>
                </c:pt>
                <c:pt idx="710">
                  <c:v>Nov.29(Mon.)</c:v>
                </c:pt>
                <c:pt idx="711">
                  <c:v>Nov.29(Mon.)</c:v>
                </c:pt>
                <c:pt idx="712">
                  <c:v>Nov.29(Mon.)</c:v>
                </c:pt>
                <c:pt idx="713">
                  <c:v>Nov.29(Mon.)</c:v>
                </c:pt>
                <c:pt idx="714">
                  <c:v>Nov.29(Mon.)</c:v>
                </c:pt>
                <c:pt idx="715">
                  <c:v>Nov.29(Mon.)</c:v>
                </c:pt>
                <c:pt idx="716">
                  <c:v>Nov.29(Mon.)</c:v>
                </c:pt>
                <c:pt idx="717">
                  <c:v>Nov.29(Mon.)</c:v>
                </c:pt>
                <c:pt idx="718">
                  <c:v>Nov.29(Mon.)</c:v>
                </c:pt>
                <c:pt idx="719">
                  <c:v>Nov.29(Mon.)</c:v>
                </c:pt>
                <c:pt idx="720">
                  <c:v>Nov.30(Tues.)</c:v>
                </c:pt>
                <c:pt idx="721">
                  <c:v>Nov.30(Tues.)</c:v>
                </c:pt>
                <c:pt idx="722">
                  <c:v>Nov.30(Tues.)</c:v>
                </c:pt>
                <c:pt idx="723">
                  <c:v>Nov.30(Tues.)</c:v>
                </c:pt>
                <c:pt idx="724">
                  <c:v>Nov.30(Tues.)</c:v>
                </c:pt>
                <c:pt idx="725">
                  <c:v>Nov.30(Tues.)</c:v>
                </c:pt>
                <c:pt idx="726">
                  <c:v>Nov.30(Tues.)</c:v>
                </c:pt>
                <c:pt idx="727">
                  <c:v>Nov.30(Tues.)</c:v>
                </c:pt>
                <c:pt idx="728">
                  <c:v>Nov.30(Tues.)</c:v>
                </c:pt>
                <c:pt idx="729">
                  <c:v>Nov.30(Tues.)</c:v>
                </c:pt>
                <c:pt idx="730">
                  <c:v>Nov.30(Tues.)</c:v>
                </c:pt>
                <c:pt idx="731">
                  <c:v>Nov.30(Tues.)</c:v>
                </c:pt>
                <c:pt idx="732">
                  <c:v>Nov.30(Tues.)</c:v>
                </c:pt>
                <c:pt idx="733">
                  <c:v>Nov.30(Tues.)</c:v>
                </c:pt>
                <c:pt idx="734">
                  <c:v>Nov.30(Tues.)</c:v>
                </c:pt>
                <c:pt idx="735">
                  <c:v>Nov.30(Tues.)</c:v>
                </c:pt>
                <c:pt idx="736">
                  <c:v>Nov.30(Tues.)</c:v>
                </c:pt>
                <c:pt idx="737">
                  <c:v>Nov.30(Tues.)</c:v>
                </c:pt>
                <c:pt idx="738">
                  <c:v>Nov.30(Tues.)</c:v>
                </c:pt>
                <c:pt idx="739">
                  <c:v>Nov.30(Tues.)</c:v>
                </c:pt>
                <c:pt idx="740">
                  <c:v>Nov.30(Tues.)</c:v>
                </c:pt>
                <c:pt idx="741">
                  <c:v>Nov.30(Tues.)</c:v>
                </c:pt>
                <c:pt idx="742">
                  <c:v>Nov.30(Tues.)</c:v>
                </c:pt>
                <c:pt idx="743">
                  <c:v>Nov.30(Tues.)</c:v>
                </c:pt>
                <c:pt idx="744">
                  <c:v>Nov.30(Tues.)</c:v>
                </c:pt>
                <c:pt idx="745">
                  <c:v>Nov.30(Tues.)</c:v>
                </c:pt>
                <c:pt idx="746">
                  <c:v>Nov.30(Tues.)</c:v>
                </c:pt>
                <c:pt idx="747">
                  <c:v>Nov.30(Tues.)</c:v>
                </c:pt>
                <c:pt idx="748">
                  <c:v>Nov.30(Tues.)</c:v>
                </c:pt>
                <c:pt idx="749">
                  <c:v>Nov.30(Tues.)</c:v>
                </c:pt>
                <c:pt idx="750">
                  <c:v>Nov.30(Tues.)</c:v>
                </c:pt>
                <c:pt idx="751">
                  <c:v>Nov.30(Tues.)</c:v>
                </c:pt>
                <c:pt idx="752">
                  <c:v>Nov.30(Tues.)</c:v>
                </c:pt>
                <c:pt idx="753">
                  <c:v>Nov.30(Tues.)</c:v>
                </c:pt>
                <c:pt idx="754">
                  <c:v>Nov.30(Tues.)</c:v>
                </c:pt>
                <c:pt idx="755">
                  <c:v>Nov.30(Tues.)</c:v>
                </c:pt>
                <c:pt idx="756">
                  <c:v>Nov.30(Tues.)</c:v>
                </c:pt>
                <c:pt idx="757">
                  <c:v>Nov.30(Tues.)</c:v>
                </c:pt>
                <c:pt idx="758">
                  <c:v>Nov.30(Tues.)</c:v>
                </c:pt>
                <c:pt idx="759">
                  <c:v>Nov.30(Tues.)</c:v>
                </c:pt>
                <c:pt idx="760">
                  <c:v>Nov.30(Tues.)</c:v>
                </c:pt>
                <c:pt idx="761">
                  <c:v>Nov.30(Tues.)</c:v>
                </c:pt>
                <c:pt idx="762">
                  <c:v>Nov.30(Tues.)</c:v>
                </c:pt>
                <c:pt idx="763">
                  <c:v>Nov.30(Tues.)</c:v>
                </c:pt>
                <c:pt idx="764">
                  <c:v>Nov.30(Tues.)</c:v>
                </c:pt>
                <c:pt idx="765">
                  <c:v>Nov.30(Tues.)</c:v>
                </c:pt>
                <c:pt idx="766">
                  <c:v>Nov.30(Tues.)</c:v>
                </c:pt>
                <c:pt idx="767">
                  <c:v>Nov.30(Tues.)</c:v>
                </c:pt>
                <c:pt idx="768">
                  <c:v>Nov.30(Tues.)</c:v>
                </c:pt>
                <c:pt idx="769">
                  <c:v>Nov.30(Tues.)</c:v>
                </c:pt>
                <c:pt idx="770">
                  <c:v>Nov.30(Tues.)</c:v>
                </c:pt>
                <c:pt idx="771">
                  <c:v>Nov.30(Tues.)</c:v>
                </c:pt>
                <c:pt idx="772">
                  <c:v>Nov.30(Tues.)</c:v>
                </c:pt>
                <c:pt idx="773">
                  <c:v>Nov.30(Tues.)</c:v>
                </c:pt>
                <c:pt idx="774">
                  <c:v>Nov.30(Tues.)</c:v>
                </c:pt>
                <c:pt idx="775">
                  <c:v>Nov.30(Tues.)</c:v>
                </c:pt>
                <c:pt idx="776">
                  <c:v>Nov.30(Tues.)</c:v>
                </c:pt>
                <c:pt idx="777">
                  <c:v>Nov.30(Tues.)</c:v>
                </c:pt>
                <c:pt idx="778">
                  <c:v>Nov.30(Tues.)</c:v>
                </c:pt>
                <c:pt idx="779">
                  <c:v>Nov.30(Tues.)</c:v>
                </c:pt>
                <c:pt idx="780">
                  <c:v>Nov.30(Tues.)</c:v>
                </c:pt>
                <c:pt idx="781">
                  <c:v>Nov.30(Tues.)</c:v>
                </c:pt>
                <c:pt idx="782">
                  <c:v>Nov.30(Tues.)</c:v>
                </c:pt>
                <c:pt idx="783">
                  <c:v>Nov.30(Tues.)</c:v>
                </c:pt>
                <c:pt idx="784">
                  <c:v>Nov.30(Tues.)</c:v>
                </c:pt>
                <c:pt idx="785">
                  <c:v>Nov.30(Tues.)</c:v>
                </c:pt>
                <c:pt idx="786">
                  <c:v>Nov.30(Tues.)</c:v>
                </c:pt>
                <c:pt idx="787">
                  <c:v>Nov.30(Tues.)</c:v>
                </c:pt>
                <c:pt idx="788">
                  <c:v>Nov.30(Tues.)</c:v>
                </c:pt>
                <c:pt idx="789">
                  <c:v>Nov.30(Tues.)</c:v>
                </c:pt>
                <c:pt idx="790">
                  <c:v>Nov.30(Tues.)</c:v>
                </c:pt>
                <c:pt idx="791">
                  <c:v>Nov.30(Tues.)</c:v>
                </c:pt>
                <c:pt idx="792">
                  <c:v>Nov.30(Tues.)</c:v>
                </c:pt>
                <c:pt idx="793">
                  <c:v>Nov.30(Tues.)</c:v>
                </c:pt>
                <c:pt idx="794">
                  <c:v>Nov.30(Tues.)</c:v>
                </c:pt>
                <c:pt idx="795">
                  <c:v>Nov.30(Tues.)</c:v>
                </c:pt>
                <c:pt idx="796">
                  <c:v>Nov.30(Tues.)</c:v>
                </c:pt>
                <c:pt idx="797">
                  <c:v>Nov.30(Tues.)</c:v>
                </c:pt>
                <c:pt idx="798">
                  <c:v>Nov.30(Tues.)</c:v>
                </c:pt>
                <c:pt idx="799">
                  <c:v>Nov.30(Tues.)</c:v>
                </c:pt>
                <c:pt idx="800">
                  <c:v>Nov.30(Tues.)</c:v>
                </c:pt>
                <c:pt idx="801">
                  <c:v>Nov.30(Tues.)</c:v>
                </c:pt>
                <c:pt idx="802">
                  <c:v>Nov.30(Tues.)</c:v>
                </c:pt>
                <c:pt idx="803">
                  <c:v>Nov.30(Tues.)</c:v>
                </c:pt>
                <c:pt idx="804">
                  <c:v>Nov.30(Tues.)</c:v>
                </c:pt>
                <c:pt idx="805">
                  <c:v>Nov.30(Tues.)</c:v>
                </c:pt>
                <c:pt idx="806">
                  <c:v>Nov.30(Tues.)</c:v>
                </c:pt>
                <c:pt idx="807">
                  <c:v>Nov.30(Tues.)</c:v>
                </c:pt>
                <c:pt idx="808">
                  <c:v>Nov.30(Tues.)</c:v>
                </c:pt>
                <c:pt idx="809">
                  <c:v>Nov.30(Tues.)</c:v>
                </c:pt>
                <c:pt idx="810">
                  <c:v>Nov.30(Tues.)</c:v>
                </c:pt>
                <c:pt idx="811">
                  <c:v>Nov.30(Tues.)</c:v>
                </c:pt>
                <c:pt idx="812">
                  <c:v>Nov.30(Tues.)</c:v>
                </c:pt>
                <c:pt idx="813">
                  <c:v>Nov.30(Tues.)</c:v>
                </c:pt>
                <c:pt idx="814">
                  <c:v>Nov.30(Tues.)</c:v>
                </c:pt>
                <c:pt idx="815">
                  <c:v>Nov.30(Tues.)</c:v>
                </c:pt>
                <c:pt idx="816">
                  <c:v>Nov.30(Tues.)</c:v>
                </c:pt>
                <c:pt idx="817">
                  <c:v>Nov.30(Tues.)</c:v>
                </c:pt>
                <c:pt idx="818">
                  <c:v>Nov.30(Tues.)</c:v>
                </c:pt>
                <c:pt idx="819">
                  <c:v>Nov.30(Tues.)</c:v>
                </c:pt>
                <c:pt idx="820">
                  <c:v>Nov.30(Tues.)</c:v>
                </c:pt>
                <c:pt idx="821">
                  <c:v>Nov.30(Tues.)</c:v>
                </c:pt>
                <c:pt idx="822">
                  <c:v>Nov.30(Tues.)</c:v>
                </c:pt>
                <c:pt idx="823">
                  <c:v>Nov.30(Tues.)</c:v>
                </c:pt>
                <c:pt idx="824">
                  <c:v>Nov.30(Tues.)</c:v>
                </c:pt>
                <c:pt idx="825">
                  <c:v>Nov.30(Tues.)</c:v>
                </c:pt>
                <c:pt idx="826">
                  <c:v>Nov.30(Tues.)</c:v>
                </c:pt>
                <c:pt idx="827">
                  <c:v>Nov.30(Tues.)</c:v>
                </c:pt>
                <c:pt idx="828">
                  <c:v>Nov.30(Tues.)</c:v>
                </c:pt>
                <c:pt idx="829">
                  <c:v>Nov.30(Tues.)</c:v>
                </c:pt>
                <c:pt idx="830">
                  <c:v>Nov.30(Tues.)</c:v>
                </c:pt>
                <c:pt idx="831">
                  <c:v>Nov.30(Tues.)</c:v>
                </c:pt>
                <c:pt idx="832">
                  <c:v>Nov.30(Tues.)</c:v>
                </c:pt>
                <c:pt idx="833">
                  <c:v>Nov.30(Tues.)</c:v>
                </c:pt>
                <c:pt idx="834">
                  <c:v>Nov.30(Tues.)</c:v>
                </c:pt>
                <c:pt idx="835">
                  <c:v>Nov.30(Tues.)</c:v>
                </c:pt>
                <c:pt idx="836">
                  <c:v>Nov.30(Tues.)</c:v>
                </c:pt>
                <c:pt idx="837">
                  <c:v>Nov.30(Tues.)</c:v>
                </c:pt>
                <c:pt idx="838">
                  <c:v>Nov.30(Tues.)</c:v>
                </c:pt>
                <c:pt idx="839">
                  <c:v>Nov.30(Tues.)</c:v>
                </c:pt>
                <c:pt idx="840">
                  <c:v>Nov.30(Tues.)</c:v>
                </c:pt>
                <c:pt idx="841">
                  <c:v>Nov.30(Tues.)</c:v>
                </c:pt>
                <c:pt idx="842">
                  <c:v>Nov.30(Tues.)</c:v>
                </c:pt>
                <c:pt idx="843">
                  <c:v>Nov.30(Tues.)</c:v>
                </c:pt>
                <c:pt idx="844">
                  <c:v>Nov.30(Tues.)</c:v>
                </c:pt>
                <c:pt idx="845">
                  <c:v>Nov.30(Tues.)</c:v>
                </c:pt>
                <c:pt idx="846">
                  <c:v>Nov.30(Tues.)</c:v>
                </c:pt>
                <c:pt idx="847">
                  <c:v>Nov.30(Tues.)</c:v>
                </c:pt>
                <c:pt idx="848">
                  <c:v>Nov.30(Tues.)</c:v>
                </c:pt>
                <c:pt idx="849">
                  <c:v>Nov.30(Tues.)</c:v>
                </c:pt>
                <c:pt idx="850">
                  <c:v>Nov.30(Tues.)</c:v>
                </c:pt>
                <c:pt idx="851">
                  <c:v>Nov.30(Tues.)</c:v>
                </c:pt>
                <c:pt idx="852">
                  <c:v>Nov.30(Tues.)</c:v>
                </c:pt>
                <c:pt idx="853">
                  <c:v>Nov.30(Tues.)</c:v>
                </c:pt>
                <c:pt idx="854">
                  <c:v>Nov.30(Tues.)</c:v>
                </c:pt>
                <c:pt idx="855">
                  <c:v>Nov.30(Tues.)</c:v>
                </c:pt>
                <c:pt idx="856">
                  <c:v>Nov.30(Tues.)</c:v>
                </c:pt>
                <c:pt idx="857">
                  <c:v>Nov.30(Tues.)</c:v>
                </c:pt>
                <c:pt idx="858">
                  <c:v>Nov.30(Tues.)</c:v>
                </c:pt>
                <c:pt idx="859">
                  <c:v>Nov.30(Tues.)</c:v>
                </c:pt>
                <c:pt idx="860">
                  <c:v>Nov.30(Tues.)</c:v>
                </c:pt>
                <c:pt idx="861">
                  <c:v>Nov.30(Tues.)</c:v>
                </c:pt>
                <c:pt idx="862">
                  <c:v>Nov.30(Tues.)</c:v>
                </c:pt>
                <c:pt idx="863">
                  <c:v>Nov.30(Tues.)</c:v>
                </c:pt>
                <c:pt idx="864">
                  <c:v>Dec.1(Wed.)</c:v>
                </c:pt>
                <c:pt idx="865">
                  <c:v>Dec.1(Wed.)</c:v>
                </c:pt>
                <c:pt idx="866">
                  <c:v>Dec.1(Wed.)</c:v>
                </c:pt>
                <c:pt idx="867">
                  <c:v>Dec.1(Wed.)</c:v>
                </c:pt>
                <c:pt idx="868">
                  <c:v>Dec.1(Wed.)</c:v>
                </c:pt>
                <c:pt idx="869">
                  <c:v>Dec.1(Wed.)</c:v>
                </c:pt>
                <c:pt idx="870">
                  <c:v>Dec.1(Wed.)</c:v>
                </c:pt>
                <c:pt idx="871">
                  <c:v>Dec.1(Wed.)</c:v>
                </c:pt>
                <c:pt idx="872">
                  <c:v>Dec.1(Wed.)</c:v>
                </c:pt>
                <c:pt idx="873">
                  <c:v>Dec.1(Wed.)</c:v>
                </c:pt>
                <c:pt idx="874">
                  <c:v>Dec.1(Wed.)</c:v>
                </c:pt>
                <c:pt idx="875">
                  <c:v>Dec.1(Wed.)</c:v>
                </c:pt>
                <c:pt idx="876">
                  <c:v>Dec.1(Wed.)</c:v>
                </c:pt>
                <c:pt idx="877">
                  <c:v>Dec.1(Wed.)</c:v>
                </c:pt>
                <c:pt idx="878">
                  <c:v>Dec.1(Wed.)</c:v>
                </c:pt>
                <c:pt idx="879">
                  <c:v>Dec.1(Wed.)</c:v>
                </c:pt>
                <c:pt idx="880">
                  <c:v>Dec.1(Wed.)</c:v>
                </c:pt>
                <c:pt idx="881">
                  <c:v>Dec.1(Wed.)</c:v>
                </c:pt>
                <c:pt idx="882">
                  <c:v>Dec.1(Wed.)</c:v>
                </c:pt>
                <c:pt idx="883">
                  <c:v>Dec.1(Wed.)</c:v>
                </c:pt>
                <c:pt idx="884">
                  <c:v>Dec.1(Wed.)</c:v>
                </c:pt>
                <c:pt idx="885">
                  <c:v>Dec.1(Wed.)</c:v>
                </c:pt>
                <c:pt idx="886">
                  <c:v>Dec.1(Wed.)</c:v>
                </c:pt>
                <c:pt idx="887">
                  <c:v>Dec.1(Wed.)</c:v>
                </c:pt>
                <c:pt idx="888">
                  <c:v>Dec.1(Wed.)</c:v>
                </c:pt>
                <c:pt idx="889">
                  <c:v>Dec.1(Wed.)</c:v>
                </c:pt>
                <c:pt idx="890">
                  <c:v>Dec.1(Wed.)</c:v>
                </c:pt>
                <c:pt idx="891">
                  <c:v>Dec.1(Wed.)</c:v>
                </c:pt>
                <c:pt idx="892">
                  <c:v>Dec.1(Wed.)</c:v>
                </c:pt>
                <c:pt idx="893">
                  <c:v>Dec.1(Wed.)</c:v>
                </c:pt>
                <c:pt idx="894">
                  <c:v>Dec.1(Wed.)</c:v>
                </c:pt>
                <c:pt idx="895">
                  <c:v>Dec.1(Wed.)</c:v>
                </c:pt>
                <c:pt idx="896">
                  <c:v>Dec.1(Wed.)</c:v>
                </c:pt>
                <c:pt idx="897">
                  <c:v>Dec.1(Wed.)</c:v>
                </c:pt>
                <c:pt idx="898">
                  <c:v>Dec.1(Wed.)</c:v>
                </c:pt>
                <c:pt idx="899">
                  <c:v>Dec.1(Wed.)</c:v>
                </c:pt>
                <c:pt idx="900">
                  <c:v>Dec.1(Wed.)</c:v>
                </c:pt>
                <c:pt idx="901">
                  <c:v>Dec.1(Wed.)</c:v>
                </c:pt>
                <c:pt idx="902">
                  <c:v>Dec.1(Wed.)</c:v>
                </c:pt>
                <c:pt idx="903">
                  <c:v>Dec.1(Wed.)</c:v>
                </c:pt>
                <c:pt idx="904">
                  <c:v>Dec.1(Wed.)</c:v>
                </c:pt>
                <c:pt idx="905">
                  <c:v>Dec.1(Wed.)</c:v>
                </c:pt>
                <c:pt idx="906">
                  <c:v>Dec.1(Wed.)</c:v>
                </c:pt>
                <c:pt idx="907">
                  <c:v>Dec.1(Wed.)</c:v>
                </c:pt>
                <c:pt idx="908">
                  <c:v>Dec.1(Wed.)</c:v>
                </c:pt>
                <c:pt idx="909">
                  <c:v>Dec.1(Wed.)</c:v>
                </c:pt>
                <c:pt idx="910">
                  <c:v>Dec.1(Wed.)</c:v>
                </c:pt>
                <c:pt idx="911">
                  <c:v>Dec.1(Wed.)</c:v>
                </c:pt>
                <c:pt idx="912">
                  <c:v>Dec.1(Wed.)</c:v>
                </c:pt>
                <c:pt idx="913">
                  <c:v>Dec.1(Wed.)</c:v>
                </c:pt>
                <c:pt idx="914">
                  <c:v>Dec.1(Wed.)</c:v>
                </c:pt>
                <c:pt idx="915">
                  <c:v>Dec.1(Wed.)</c:v>
                </c:pt>
                <c:pt idx="916">
                  <c:v>Dec.1(Wed.)</c:v>
                </c:pt>
                <c:pt idx="917">
                  <c:v>Dec.1(Wed.)</c:v>
                </c:pt>
                <c:pt idx="918">
                  <c:v>Dec.1(Wed.)</c:v>
                </c:pt>
                <c:pt idx="919">
                  <c:v>Dec.1(Wed.)</c:v>
                </c:pt>
                <c:pt idx="920">
                  <c:v>Dec.1(Wed.)</c:v>
                </c:pt>
                <c:pt idx="921">
                  <c:v>Dec.1(Wed.)</c:v>
                </c:pt>
                <c:pt idx="922">
                  <c:v>Dec.1(Wed.)</c:v>
                </c:pt>
                <c:pt idx="923">
                  <c:v>Dec.1(Wed.)</c:v>
                </c:pt>
                <c:pt idx="924">
                  <c:v>Dec.1(Wed.)</c:v>
                </c:pt>
                <c:pt idx="925">
                  <c:v>Dec.1(Wed.)</c:v>
                </c:pt>
                <c:pt idx="926">
                  <c:v>Dec.1(Wed.)</c:v>
                </c:pt>
                <c:pt idx="927">
                  <c:v>Dec.1(Wed.)</c:v>
                </c:pt>
                <c:pt idx="928">
                  <c:v>Dec.1(Wed.)</c:v>
                </c:pt>
                <c:pt idx="929">
                  <c:v>Dec.1(Wed.)</c:v>
                </c:pt>
                <c:pt idx="930">
                  <c:v>Dec.1(Wed.)</c:v>
                </c:pt>
                <c:pt idx="931">
                  <c:v>Dec.1(Wed.)</c:v>
                </c:pt>
                <c:pt idx="932">
                  <c:v>Dec.1(Wed.)</c:v>
                </c:pt>
                <c:pt idx="933">
                  <c:v>Dec.1(Wed.)</c:v>
                </c:pt>
                <c:pt idx="934">
                  <c:v>Dec.1(Wed.)</c:v>
                </c:pt>
                <c:pt idx="935">
                  <c:v>Dec.1(Wed.)</c:v>
                </c:pt>
                <c:pt idx="936">
                  <c:v>Dec.1(Wed.)</c:v>
                </c:pt>
                <c:pt idx="937">
                  <c:v>Dec.1(Wed.)</c:v>
                </c:pt>
                <c:pt idx="938">
                  <c:v>Dec.1(Wed.)</c:v>
                </c:pt>
                <c:pt idx="939">
                  <c:v>Dec.1(Wed.)</c:v>
                </c:pt>
                <c:pt idx="940">
                  <c:v>Dec.1(Wed.)</c:v>
                </c:pt>
                <c:pt idx="941">
                  <c:v>Dec.1(Wed.)</c:v>
                </c:pt>
                <c:pt idx="942">
                  <c:v>Dec.1(Wed.)</c:v>
                </c:pt>
                <c:pt idx="943">
                  <c:v>Dec.1(Wed.)</c:v>
                </c:pt>
                <c:pt idx="944">
                  <c:v>Dec.1(Wed.)</c:v>
                </c:pt>
                <c:pt idx="945">
                  <c:v>Dec.1(Wed.)</c:v>
                </c:pt>
                <c:pt idx="946">
                  <c:v>Dec.1(Wed.)</c:v>
                </c:pt>
                <c:pt idx="947">
                  <c:v>Dec.1(Wed.)</c:v>
                </c:pt>
                <c:pt idx="948">
                  <c:v>Dec.1(Wed.)</c:v>
                </c:pt>
                <c:pt idx="949">
                  <c:v>Dec.1(Wed.)</c:v>
                </c:pt>
                <c:pt idx="950">
                  <c:v>Dec.1(Wed.)</c:v>
                </c:pt>
                <c:pt idx="951">
                  <c:v>Dec.1(Wed.)</c:v>
                </c:pt>
                <c:pt idx="952">
                  <c:v>Dec.1(Wed.)</c:v>
                </c:pt>
                <c:pt idx="953">
                  <c:v>Dec.1(Wed.)</c:v>
                </c:pt>
                <c:pt idx="954">
                  <c:v>Dec.1(Wed.)</c:v>
                </c:pt>
                <c:pt idx="955">
                  <c:v>Dec.1(Wed.)</c:v>
                </c:pt>
                <c:pt idx="956">
                  <c:v>Dec.1(Wed.)</c:v>
                </c:pt>
                <c:pt idx="957">
                  <c:v>Dec.1(Wed.)</c:v>
                </c:pt>
                <c:pt idx="958">
                  <c:v>Dec.1(Wed.)</c:v>
                </c:pt>
                <c:pt idx="959">
                  <c:v>Dec.1(Wed.)</c:v>
                </c:pt>
                <c:pt idx="960">
                  <c:v>Dec.1(Wed.)</c:v>
                </c:pt>
                <c:pt idx="961">
                  <c:v>Dec.1(Wed.)</c:v>
                </c:pt>
                <c:pt idx="962">
                  <c:v>Dec.1(Wed.)</c:v>
                </c:pt>
                <c:pt idx="963">
                  <c:v>Dec.1(Wed.)</c:v>
                </c:pt>
                <c:pt idx="964">
                  <c:v>Dec.1(Wed.)</c:v>
                </c:pt>
                <c:pt idx="965">
                  <c:v>Dec.1(Wed.)</c:v>
                </c:pt>
                <c:pt idx="966">
                  <c:v>Dec.1(Wed.)</c:v>
                </c:pt>
                <c:pt idx="967">
                  <c:v>Dec.1(Wed.)</c:v>
                </c:pt>
                <c:pt idx="968">
                  <c:v>Dec.1(Wed.)</c:v>
                </c:pt>
                <c:pt idx="969">
                  <c:v>Dec.1(Wed.)</c:v>
                </c:pt>
                <c:pt idx="970">
                  <c:v>Dec.1(Wed.)</c:v>
                </c:pt>
                <c:pt idx="971">
                  <c:v>Dec.1(Wed.)</c:v>
                </c:pt>
                <c:pt idx="972">
                  <c:v>Dec.1(Wed.)</c:v>
                </c:pt>
                <c:pt idx="973">
                  <c:v>Dec.1(Wed.)</c:v>
                </c:pt>
                <c:pt idx="974">
                  <c:v>Dec.1(Wed.)</c:v>
                </c:pt>
                <c:pt idx="975">
                  <c:v>Dec.1(Wed.)</c:v>
                </c:pt>
                <c:pt idx="976">
                  <c:v>Dec.1(Wed.)</c:v>
                </c:pt>
                <c:pt idx="977">
                  <c:v>Dec.1(Wed.)</c:v>
                </c:pt>
                <c:pt idx="978">
                  <c:v>Dec.1(Wed.)</c:v>
                </c:pt>
                <c:pt idx="979">
                  <c:v>Dec.1(Wed.)</c:v>
                </c:pt>
                <c:pt idx="980">
                  <c:v>Dec.1(Wed.)</c:v>
                </c:pt>
                <c:pt idx="981">
                  <c:v>Dec.1(Wed.)</c:v>
                </c:pt>
                <c:pt idx="982">
                  <c:v>Dec.1(Wed.)</c:v>
                </c:pt>
                <c:pt idx="983">
                  <c:v>Dec.1(Wed.)</c:v>
                </c:pt>
                <c:pt idx="984">
                  <c:v>Dec.1(Wed.)</c:v>
                </c:pt>
                <c:pt idx="985">
                  <c:v>Dec.1(Wed.)</c:v>
                </c:pt>
                <c:pt idx="986">
                  <c:v>Dec.1(Wed.)</c:v>
                </c:pt>
                <c:pt idx="987">
                  <c:v>Dec.1(Wed.)</c:v>
                </c:pt>
                <c:pt idx="988">
                  <c:v>Dec.1(Wed.)</c:v>
                </c:pt>
                <c:pt idx="989">
                  <c:v>Dec.1(Wed.)</c:v>
                </c:pt>
                <c:pt idx="990">
                  <c:v>Dec.1(Wed.)</c:v>
                </c:pt>
                <c:pt idx="991">
                  <c:v>Dec.1(Wed.)</c:v>
                </c:pt>
                <c:pt idx="992">
                  <c:v>Dec.1(Wed.)</c:v>
                </c:pt>
                <c:pt idx="993">
                  <c:v>Dec.1(Wed.)</c:v>
                </c:pt>
                <c:pt idx="994">
                  <c:v>Dec.1(Wed.)</c:v>
                </c:pt>
                <c:pt idx="995">
                  <c:v>Dec.1(Wed.)</c:v>
                </c:pt>
                <c:pt idx="996">
                  <c:v>Dec.1(Wed.)</c:v>
                </c:pt>
                <c:pt idx="997">
                  <c:v>Dec.1(Wed.)</c:v>
                </c:pt>
                <c:pt idx="998">
                  <c:v>Dec.1(Wed.)</c:v>
                </c:pt>
                <c:pt idx="999">
                  <c:v>Dec.1(Wed.)</c:v>
                </c:pt>
                <c:pt idx="1000">
                  <c:v>Dec.1(Wed.)</c:v>
                </c:pt>
                <c:pt idx="1001">
                  <c:v>Dec.1(Wed.)</c:v>
                </c:pt>
                <c:pt idx="1002">
                  <c:v>Dec.1(Wed.)</c:v>
                </c:pt>
                <c:pt idx="1003">
                  <c:v>Dec.1(Wed.)</c:v>
                </c:pt>
                <c:pt idx="1004">
                  <c:v>Dec.1(Wed.)</c:v>
                </c:pt>
                <c:pt idx="1005">
                  <c:v>Dec.1(Wed.)</c:v>
                </c:pt>
                <c:pt idx="1006">
                  <c:v>Dec.1(Wed.)</c:v>
                </c:pt>
                <c:pt idx="1007">
                  <c:v>Dec.1(Wed.)</c:v>
                </c:pt>
              </c:strCache>
            </c:strRef>
          </c:cat>
          <c:val>
            <c:numRef>
              <c:f>基于流量!$D$29:$D$1036</c:f>
              <c:numCache>
                <c:formatCode>0.00E+00</c:formatCode>
                <c:ptCount val="1008"/>
                <c:pt idx="0">
                  <c:v>211139589.61666664</c:v>
                </c:pt>
                <c:pt idx="1">
                  <c:v>235289890.68333334</c:v>
                </c:pt>
                <c:pt idx="2">
                  <c:v>219733138.15000001</c:v>
                </c:pt>
                <c:pt idx="3">
                  <c:v>206352618.91666666</c:v>
                </c:pt>
                <c:pt idx="4">
                  <c:v>188409411.55000001</c:v>
                </c:pt>
                <c:pt idx="5">
                  <c:v>174674277.09999999</c:v>
                </c:pt>
                <c:pt idx="6">
                  <c:v>165419005.08333334</c:v>
                </c:pt>
                <c:pt idx="7">
                  <c:v>150880214.43333334</c:v>
                </c:pt>
                <c:pt idx="8">
                  <c:v>131344464.68333334</c:v>
                </c:pt>
                <c:pt idx="9">
                  <c:v>123327514.71666668</c:v>
                </c:pt>
                <c:pt idx="10">
                  <c:v>112148321.25</c:v>
                </c:pt>
                <c:pt idx="11">
                  <c:v>104045836.78333333</c:v>
                </c:pt>
                <c:pt idx="12">
                  <c:v>100039918.26666668</c:v>
                </c:pt>
                <c:pt idx="13">
                  <c:v>94654910.033333331</c:v>
                </c:pt>
                <c:pt idx="14">
                  <c:v>85108469.983333334</c:v>
                </c:pt>
                <c:pt idx="15">
                  <c:v>77795729.916666687</c:v>
                </c:pt>
                <c:pt idx="16">
                  <c:v>75631949.916666687</c:v>
                </c:pt>
                <c:pt idx="17">
                  <c:v>68031434.833333328</c:v>
                </c:pt>
                <c:pt idx="18">
                  <c:v>63758511.333333336</c:v>
                </c:pt>
                <c:pt idx="19">
                  <c:v>58493529.75</c:v>
                </c:pt>
                <c:pt idx="20">
                  <c:v>56442220.5</c:v>
                </c:pt>
                <c:pt idx="21">
                  <c:v>49878096.600000001</c:v>
                </c:pt>
                <c:pt idx="22">
                  <c:v>52574340.833333336</c:v>
                </c:pt>
                <c:pt idx="23">
                  <c:v>46282070.300000012</c:v>
                </c:pt>
                <c:pt idx="24">
                  <c:v>39144706.700000003</c:v>
                </c:pt>
                <c:pt idx="25">
                  <c:v>38730745.666666672</c:v>
                </c:pt>
                <c:pt idx="26">
                  <c:v>38316687.233333342</c:v>
                </c:pt>
                <c:pt idx="27">
                  <c:v>42645048.43333333</c:v>
                </c:pt>
                <c:pt idx="28">
                  <c:v>37698750.600000001</c:v>
                </c:pt>
                <c:pt idx="29">
                  <c:v>32155820.800000001</c:v>
                </c:pt>
                <c:pt idx="30">
                  <c:v>30650043.183333334</c:v>
                </c:pt>
                <c:pt idx="31">
                  <c:v>32562248.866666667</c:v>
                </c:pt>
                <c:pt idx="32">
                  <c:v>33094274.850000001</c:v>
                </c:pt>
                <c:pt idx="33">
                  <c:v>35214687.666666672</c:v>
                </c:pt>
                <c:pt idx="34">
                  <c:v>34460719.033333331</c:v>
                </c:pt>
                <c:pt idx="35">
                  <c:v>37900662.916666664</c:v>
                </c:pt>
                <c:pt idx="36">
                  <c:v>42440229.733333342</c:v>
                </c:pt>
                <c:pt idx="37">
                  <c:v>35103491.650000006</c:v>
                </c:pt>
                <c:pt idx="38">
                  <c:v>43052139.5</c:v>
                </c:pt>
                <c:pt idx="39">
                  <c:v>47695205.06666667</c:v>
                </c:pt>
                <c:pt idx="40">
                  <c:v>56757624.083333336</c:v>
                </c:pt>
                <c:pt idx="41">
                  <c:v>61826945.150000006</c:v>
                </c:pt>
                <c:pt idx="42">
                  <c:v>68729540.950000003</c:v>
                </c:pt>
                <c:pt idx="43">
                  <c:v>80371965.649999991</c:v>
                </c:pt>
                <c:pt idx="44">
                  <c:v>84956611.016666666</c:v>
                </c:pt>
                <c:pt idx="45">
                  <c:v>93207867.75</c:v>
                </c:pt>
                <c:pt idx="46">
                  <c:v>94687303.033333331</c:v>
                </c:pt>
                <c:pt idx="47">
                  <c:v>96465895.25</c:v>
                </c:pt>
                <c:pt idx="48">
                  <c:v>125258133.76666668</c:v>
                </c:pt>
                <c:pt idx="49">
                  <c:v>131650861.71666668</c:v>
                </c:pt>
                <c:pt idx="50">
                  <c:v>146355097.30000001</c:v>
                </c:pt>
                <c:pt idx="51">
                  <c:v>168981273.76666668</c:v>
                </c:pt>
                <c:pt idx="52">
                  <c:v>177716739.63333333</c:v>
                </c:pt>
                <c:pt idx="53">
                  <c:v>185068715.41666666</c:v>
                </c:pt>
                <c:pt idx="54">
                  <c:v>211229183.16666666</c:v>
                </c:pt>
                <c:pt idx="55">
                  <c:v>213549544.09999999</c:v>
                </c:pt>
                <c:pt idx="56">
                  <c:v>229418790.36666667</c:v>
                </c:pt>
                <c:pt idx="57">
                  <c:v>250260673</c:v>
                </c:pt>
                <c:pt idx="58">
                  <c:v>249605642.30000001</c:v>
                </c:pt>
                <c:pt idx="59">
                  <c:v>263337408.44999999</c:v>
                </c:pt>
                <c:pt idx="60">
                  <c:v>283142757.85000002</c:v>
                </c:pt>
                <c:pt idx="61">
                  <c:v>287175435.13333333</c:v>
                </c:pt>
                <c:pt idx="62">
                  <c:v>297036086.11666667</c:v>
                </c:pt>
                <c:pt idx="63">
                  <c:v>311418071</c:v>
                </c:pt>
                <c:pt idx="64">
                  <c:v>313830412.23333329</c:v>
                </c:pt>
                <c:pt idx="65">
                  <c:v>316245220.36666667</c:v>
                </c:pt>
                <c:pt idx="66">
                  <c:v>313053602.88333333</c:v>
                </c:pt>
                <c:pt idx="67">
                  <c:v>296582823.55000001</c:v>
                </c:pt>
                <c:pt idx="68">
                  <c:v>286076691.01666665</c:v>
                </c:pt>
                <c:pt idx="69">
                  <c:v>258178833.98333335</c:v>
                </c:pt>
                <c:pt idx="70">
                  <c:v>260660084.84999999</c:v>
                </c:pt>
                <c:pt idx="71">
                  <c:v>256517316.25</c:v>
                </c:pt>
                <c:pt idx="72">
                  <c:v>270036535.55000001</c:v>
                </c:pt>
                <c:pt idx="73">
                  <c:v>265746253.26666668</c:v>
                </c:pt>
                <c:pt idx="74">
                  <c:v>269617987.96666664</c:v>
                </c:pt>
                <c:pt idx="75">
                  <c:v>253804188.94999999</c:v>
                </c:pt>
                <c:pt idx="76">
                  <c:v>268964556.83333325</c:v>
                </c:pt>
                <c:pt idx="77">
                  <c:v>261659287.11666664</c:v>
                </c:pt>
                <c:pt idx="78">
                  <c:v>290117062.05000001</c:v>
                </c:pt>
                <c:pt idx="79">
                  <c:v>281072093.39999992</c:v>
                </c:pt>
                <c:pt idx="80">
                  <c:v>280638698.91666669</c:v>
                </c:pt>
                <c:pt idx="81">
                  <c:v>291949347.43333328</c:v>
                </c:pt>
                <c:pt idx="82">
                  <c:v>297485221.85000002</c:v>
                </c:pt>
                <c:pt idx="83">
                  <c:v>288460473.31666666</c:v>
                </c:pt>
                <c:pt idx="84">
                  <c:v>285033224.60000002</c:v>
                </c:pt>
                <c:pt idx="85">
                  <c:v>295660961.55000001</c:v>
                </c:pt>
                <c:pt idx="86">
                  <c:v>308393436.39999992</c:v>
                </c:pt>
                <c:pt idx="87">
                  <c:v>305068922.58333325</c:v>
                </c:pt>
                <c:pt idx="88">
                  <c:v>309243687.88333333</c:v>
                </c:pt>
                <c:pt idx="89">
                  <c:v>322217828.19999999</c:v>
                </c:pt>
                <c:pt idx="90">
                  <c:v>312021518.05000001</c:v>
                </c:pt>
                <c:pt idx="91">
                  <c:v>286805135.41666669</c:v>
                </c:pt>
                <c:pt idx="92">
                  <c:v>296500084.85000002</c:v>
                </c:pt>
                <c:pt idx="93">
                  <c:v>294348693.08333325</c:v>
                </c:pt>
                <c:pt idx="94">
                  <c:v>307232425.68333334</c:v>
                </c:pt>
                <c:pt idx="95">
                  <c:v>307952387.58333325</c:v>
                </c:pt>
                <c:pt idx="96">
                  <c:v>286627284.19999999</c:v>
                </c:pt>
                <c:pt idx="97">
                  <c:v>279321251.13333333</c:v>
                </c:pt>
                <c:pt idx="98">
                  <c:v>300429191.35000002</c:v>
                </c:pt>
                <c:pt idx="99">
                  <c:v>292588048.55000001</c:v>
                </c:pt>
                <c:pt idx="100">
                  <c:v>297421671.14999998</c:v>
                </c:pt>
                <c:pt idx="101">
                  <c:v>282741586.5</c:v>
                </c:pt>
                <c:pt idx="102">
                  <c:v>266038184.68333334</c:v>
                </c:pt>
                <c:pt idx="103">
                  <c:v>251468137.16666666</c:v>
                </c:pt>
                <c:pt idx="104">
                  <c:v>242097981.23333332</c:v>
                </c:pt>
                <c:pt idx="105">
                  <c:v>255614262.34999999</c:v>
                </c:pt>
                <c:pt idx="106">
                  <c:v>272439286.56666666</c:v>
                </c:pt>
                <c:pt idx="107">
                  <c:v>262412318.91666666</c:v>
                </c:pt>
                <c:pt idx="108">
                  <c:v>250630757.38333336</c:v>
                </c:pt>
                <c:pt idx="109">
                  <c:v>253532609.13333333</c:v>
                </c:pt>
                <c:pt idx="110">
                  <c:v>258996393.90000001</c:v>
                </c:pt>
                <c:pt idx="111">
                  <c:v>280369319.39999992</c:v>
                </c:pt>
                <c:pt idx="112">
                  <c:v>274244829.14999998</c:v>
                </c:pt>
                <c:pt idx="113">
                  <c:v>277862422.01666665</c:v>
                </c:pt>
                <c:pt idx="114">
                  <c:v>312304177.61666667</c:v>
                </c:pt>
                <c:pt idx="115">
                  <c:v>306723940.25</c:v>
                </c:pt>
                <c:pt idx="116">
                  <c:v>323373996.48333329</c:v>
                </c:pt>
                <c:pt idx="117">
                  <c:v>348968301.01666665</c:v>
                </c:pt>
                <c:pt idx="118">
                  <c:v>358678098.76666665</c:v>
                </c:pt>
                <c:pt idx="119">
                  <c:v>352580371.66666675</c:v>
                </c:pt>
                <c:pt idx="120">
                  <c:v>362022525.94999999</c:v>
                </c:pt>
                <c:pt idx="121">
                  <c:v>378226194.30000001</c:v>
                </c:pt>
                <c:pt idx="122">
                  <c:v>399733744.19999999</c:v>
                </c:pt>
                <c:pt idx="123">
                  <c:v>402245641.71666664</c:v>
                </c:pt>
                <c:pt idx="124">
                  <c:v>393438901.48333329</c:v>
                </c:pt>
                <c:pt idx="125">
                  <c:v>388021108.06666666</c:v>
                </c:pt>
                <c:pt idx="126">
                  <c:v>399572802.69999999</c:v>
                </c:pt>
                <c:pt idx="127">
                  <c:v>412760614.36666667</c:v>
                </c:pt>
                <c:pt idx="128">
                  <c:v>413487390.18333334</c:v>
                </c:pt>
                <c:pt idx="129">
                  <c:v>403660699.85000002</c:v>
                </c:pt>
                <c:pt idx="130">
                  <c:v>414330043.7833333</c:v>
                </c:pt>
                <c:pt idx="131">
                  <c:v>422451194.55000001</c:v>
                </c:pt>
                <c:pt idx="132">
                  <c:v>415869303.51666665</c:v>
                </c:pt>
                <c:pt idx="133">
                  <c:v>433869560.73333329</c:v>
                </c:pt>
                <c:pt idx="134">
                  <c:v>437486087.06666666</c:v>
                </c:pt>
                <c:pt idx="135">
                  <c:v>418484374.31666666</c:v>
                </c:pt>
                <c:pt idx="136">
                  <c:v>427571295.2833333</c:v>
                </c:pt>
                <c:pt idx="137">
                  <c:v>419307774.61666667</c:v>
                </c:pt>
                <c:pt idx="138">
                  <c:v>400790719.76666665</c:v>
                </c:pt>
                <c:pt idx="139">
                  <c:v>385989162.05000001</c:v>
                </c:pt>
                <c:pt idx="140">
                  <c:v>393978184</c:v>
                </c:pt>
                <c:pt idx="141">
                  <c:v>359910056.69999999</c:v>
                </c:pt>
                <c:pt idx="142">
                  <c:v>335333825.08333325</c:v>
                </c:pt>
                <c:pt idx="143">
                  <c:v>308700606.5333333</c:v>
                </c:pt>
                <c:pt idx="144">
                  <c:v>291320847.2833333</c:v>
                </c:pt>
                <c:pt idx="145">
                  <c:v>241915620.44999999</c:v>
                </c:pt>
                <c:pt idx="146">
                  <c:v>238861238.53333333</c:v>
                </c:pt>
                <c:pt idx="147">
                  <c:v>208494544.06666666</c:v>
                </c:pt>
                <c:pt idx="148">
                  <c:v>193192897.01666668</c:v>
                </c:pt>
                <c:pt idx="149">
                  <c:v>180146363.05000001</c:v>
                </c:pt>
                <c:pt idx="150">
                  <c:v>167650774.98333335</c:v>
                </c:pt>
                <c:pt idx="151">
                  <c:v>163536083.83333334</c:v>
                </c:pt>
                <c:pt idx="152">
                  <c:v>158952681.91666666</c:v>
                </c:pt>
                <c:pt idx="153">
                  <c:v>140662707.93333334</c:v>
                </c:pt>
                <c:pt idx="154">
                  <c:v>112492801.21666668</c:v>
                </c:pt>
                <c:pt idx="155">
                  <c:v>107191374</c:v>
                </c:pt>
                <c:pt idx="156">
                  <c:v>113084260.09999999</c:v>
                </c:pt>
                <c:pt idx="157">
                  <c:v>107505344.59999999</c:v>
                </c:pt>
                <c:pt idx="158">
                  <c:v>95615745.716666684</c:v>
                </c:pt>
                <c:pt idx="159">
                  <c:v>80703538.149999991</c:v>
                </c:pt>
                <c:pt idx="160">
                  <c:v>81408654.916666687</c:v>
                </c:pt>
                <c:pt idx="161">
                  <c:v>80319054.049999997</c:v>
                </c:pt>
                <c:pt idx="162">
                  <c:v>72766243.766666666</c:v>
                </c:pt>
                <c:pt idx="163">
                  <c:v>69303114.933333337</c:v>
                </c:pt>
                <c:pt idx="164">
                  <c:v>63696332.216666669</c:v>
                </c:pt>
                <c:pt idx="165">
                  <c:v>61524525.100000001</c:v>
                </c:pt>
                <c:pt idx="166">
                  <c:v>65752235.783333331</c:v>
                </c:pt>
                <c:pt idx="167">
                  <c:v>58675306.583333336</c:v>
                </c:pt>
                <c:pt idx="168">
                  <c:v>50296342.56666667</c:v>
                </c:pt>
                <c:pt idx="169">
                  <c:v>51917070.600000001</c:v>
                </c:pt>
                <c:pt idx="170">
                  <c:v>47413697.266666673</c:v>
                </c:pt>
                <c:pt idx="171">
                  <c:v>50208515.700000003</c:v>
                </c:pt>
                <c:pt idx="172">
                  <c:v>41812754.166666672</c:v>
                </c:pt>
                <c:pt idx="173">
                  <c:v>45566884.68333333</c:v>
                </c:pt>
                <c:pt idx="174">
                  <c:v>44641662.266666673</c:v>
                </c:pt>
                <c:pt idx="175">
                  <c:v>44259418.016666666</c:v>
                </c:pt>
                <c:pt idx="176">
                  <c:v>43620937.016666666</c:v>
                </c:pt>
                <c:pt idx="177">
                  <c:v>42318644.266666673</c:v>
                </c:pt>
                <c:pt idx="178">
                  <c:v>45772772.100000001</c:v>
                </c:pt>
                <c:pt idx="179">
                  <c:v>46721570.266666673</c:v>
                </c:pt>
                <c:pt idx="180">
                  <c:v>46029160.533333331</c:v>
                </c:pt>
                <c:pt idx="181">
                  <c:v>48764922.083333336</c:v>
                </c:pt>
                <c:pt idx="182">
                  <c:v>57814231.75</c:v>
                </c:pt>
                <c:pt idx="183">
                  <c:v>59497805.466666669</c:v>
                </c:pt>
                <c:pt idx="184">
                  <c:v>60819460.43333333</c:v>
                </c:pt>
                <c:pt idx="185">
                  <c:v>82321134.983333334</c:v>
                </c:pt>
                <c:pt idx="186">
                  <c:v>88791131.599999994</c:v>
                </c:pt>
                <c:pt idx="187">
                  <c:v>93395491.88333334</c:v>
                </c:pt>
                <c:pt idx="188">
                  <c:v>101281273.51666668</c:v>
                </c:pt>
                <c:pt idx="189">
                  <c:v>113727876.68333334</c:v>
                </c:pt>
                <c:pt idx="190">
                  <c:v>120759127.86666666</c:v>
                </c:pt>
                <c:pt idx="191">
                  <c:v>112876401.55</c:v>
                </c:pt>
                <c:pt idx="192">
                  <c:v>137162446.08333334</c:v>
                </c:pt>
                <c:pt idx="193">
                  <c:v>136800081.53333333</c:v>
                </c:pt>
                <c:pt idx="194">
                  <c:v>143740773.65000001</c:v>
                </c:pt>
                <c:pt idx="195">
                  <c:v>159018633.53333333</c:v>
                </c:pt>
                <c:pt idx="196">
                  <c:v>163023006.58333334</c:v>
                </c:pt>
                <c:pt idx="197">
                  <c:v>189823889.73333332</c:v>
                </c:pt>
                <c:pt idx="198">
                  <c:v>203508300.38333336</c:v>
                </c:pt>
                <c:pt idx="199">
                  <c:v>222590930.78333333</c:v>
                </c:pt>
                <c:pt idx="200">
                  <c:v>232545855.36666667</c:v>
                </c:pt>
                <c:pt idx="201">
                  <c:v>241075586.55000001</c:v>
                </c:pt>
                <c:pt idx="202">
                  <c:v>265246067.55000001</c:v>
                </c:pt>
                <c:pt idx="203">
                  <c:v>283653786.43333328</c:v>
                </c:pt>
                <c:pt idx="204">
                  <c:v>296318024.73333329</c:v>
                </c:pt>
                <c:pt idx="205">
                  <c:v>271932788.58333325</c:v>
                </c:pt>
                <c:pt idx="206">
                  <c:v>279670707.5333333</c:v>
                </c:pt>
                <c:pt idx="207">
                  <c:v>292909058.23333329</c:v>
                </c:pt>
                <c:pt idx="208">
                  <c:v>294362491.68333334</c:v>
                </c:pt>
                <c:pt idx="209">
                  <c:v>300200877.31666666</c:v>
                </c:pt>
                <c:pt idx="210">
                  <c:v>306915305.14999998</c:v>
                </c:pt>
                <c:pt idx="211">
                  <c:v>293120449.46666664</c:v>
                </c:pt>
                <c:pt idx="212">
                  <c:v>280017837.76666665</c:v>
                </c:pt>
                <c:pt idx="213">
                  <c:v>253336911.28333333</c:v>
                </c:pt>
                <c:pt idx="214">
                  <c:v>274825086.0333333</c:v>
                </c:pt>
                <c:pt idx="215">
                  <c:v>273850924.94999999</c:v>
                </c:pt>
                <c:pt idx="216">
                  <c:v>274636661.06666666</c:v>
                </c:pt>
                <c:pt idx="217">
                  <c:v>285669631.13333333</c:v>
                </c:pt>
                <c:pt idx="218">
                  <c:v>294895993.98333329</c:v>
                </c:pt>
                <c:pt idx="219">
                  <c:v>289969738.33333325</c:v>
                </c:pt>
                <c:pt idx="220">
                  <c:v>289040776.75</c:v>
                </c:pt>
                <c:pt idx="221">
                  <c:v>289994764.18333334</c:v>
                </c:pt>
                <c:pt idx="222">
                  <c:v>288850868.88333333</c:v>
                </c:pt>
                <c:pt idx="223">
                  <c:v>289695313.68333334</c:v>
                </c:pt>
                <c:pt idx="224">
                  <c:v>297608831.69999999</c:v>
                </c:pt>
                <c:pt idx="225">
                  <c:v>306645870.06666666</c:v>
                </c:pt>
                <c:pt idx="226">
                  <c:v>292592254.81666666</c:v>
                </c:pt>
                <c:pt idx="227">
                  <c:v>304722689.88333333</c:v>
                </c:pt>
                <c:pt idx="228">
                  <c:v>306771298.64999998</c:v>
                </c:pt>
                <c:pt idx="229">
                  <c:v>315301014.06666666</c:v>
                </c:pt>
                <c:pt idx="230">
                  <c:v>322455216.89999992</c:v>
                </c:pt>
                <c:pt idx="231">
                  <c:v>319825080.86666667</c:v>
                </c:pt>
                <c:pt idx="232">
                  <c:v>315626212.39999992</c:v>
                </c:pt>
                <c:pt idx="233">
                  <c:v>321557741.68333334</c:v>
                </c:pt>
                <c:pt idx="234">
                  <c:v>304549967.96666664</c:v>
                </c:pt>
                <c:pt idx="235">
                  <c:v>306857711.56666666</c:v>
                </c:pt>
                <c:pt idx="236">
                  <c:v>311193086.69999999</c:v>
                </c:pt>
                <c:pt idx="237">
                  <c:v>297761548.39999992</c:v>
                </c:pt>
                <c:pt idx="238">
                  <c:v>296687026.88333333</c:v>
                </c:pt>
                <c:pt idx="239">
                  <c:v>296486524.83333325</c:v>
                </c:pt>
                <c:pt idx="240">
                  <c:v>306243903.41666669</c:v>
                </c:pt>
                <c:pt idx="241">
                  <c:v>288018008.66666675</c:v>
                </c:pt>
                <c:pt idx="242">
                  <c:v>281502882.10000002</c:v>
                </c:pt>
                <c:pt idx="243">
                  <c:v>282929223.36666667</c:v>
                </c:pt>
                <c:pt idx="244">
                  <c:v>275352677.31666666</c:v>
                </c:pt>
                <c:pt idx="245">
                  <c:v>260392781.11666664</c:v>
                </c:pt>
                <c:pt idx="246">
                  <c:v>250008774.90000001</c:v>
                </c:pt>
                <c:pt idx="247">
                  <c:v>269439242.55000001</c:v>
                </c:pt>
                <c:pt idx="248">
                  <c:v>273566466.88333333</c:v>
                </c:pt>
                <c:pt idx="249">
                  <c:v>278655796.08333325</c:v>
                </c:pt>
                <c:pt idx="250">
                  <c:v>287451642.89999992</c:v>
                </c:pt>
                <c:pt idx="251">
                  <c:v>296706386.30000001</c:v>
                </c:pt>
                <c:pt idx="252">
                  <c:v>293569350.68333334</c:v>
                </c:pt>
                <c:pt idx="253">
                  <c:v>292144927.81666666</c:v>
                </c:pt>
                <c:pt idx="254">
                  <c:v>293314061.19999999</c:v>
                </c:pt>
                <c:pt idx="255">
                  <c:v>293753154.81666666</c:v>
                </c:pt>
                <c:pt idx="256">
                  <c:v>302851058.98333329</c:v>
                </c:pt>
                <c:pt idx="257">
                  <c:v>317032023.86666667</c:v>
                </c:pt>
                <c:pt idx="258">
                  <c:v>327417417.61666667</c:v>
                </c:pt>
                <c:pt idx="259">
                  <c:v>338170176.18333334</c:v>
                </c:pt>
                <c:pt idx="260">
                  <c:v>344195207.5</c:v>
                </c:pt>
                <c:pt idx="261">
                  <c:v>347351762.41666669</c:v>
                </c:pt>
                <c:pt idx="262">
                  <c:v>330032639.63333333</c:v>
                </c:pt>
                <c:pt idx="263">
                  <c:v>350321240.44999999</c:v>
                </c:pt>
                <c:pt idx="264">
                  <c:v>332589037.5</c:v>
                </c:pt>
                <c:pt idx="265">
                  <c:v>361911707.23333329</c:v>
                </c:pt>
                <c:pt idx="266">
                  <c:v>392972518.86666667</c:v>
                </c:pt>
                <c:pt idx="267">
                  <c:v>390674498.63333333</c:v>
                </c:pt>
                <c:pt idx="268">
                  <c:v>383684966.08333325</c:v>
                </c:pt>
                <c:pt idx="269">
                  <c:v>384531887.01666665</c:v>
                </c:pt>
                <c:pt idx="270">
                  <c:v>387934635.55000001</c:v>
                </c:pt>
                <c:pt idx="271">
                  <c:v>402744584.41666669</c:v>
                </c:pt>
                <c:pt idx="272">
                  <c:v>439864795.5</c:v>
                </c:pt>
                <c:pt idx="273">
                  <c:v>427676178.91666669</c:v>
                </c:pt>
                <c:pt idx="274">
                  <c:v>434832352.81666666</c:v>
                </c:pt>
                <c:pt idx="275">
                  <c:v>432521479.36666667</c:v>
                </c:pt>
                <c:pt idx="276">
                  <c:v>439740614.26666665</c:v>
                </c:pt>
                <c:pt idx="277">
                  <c:v>442757717.36666667</c:v>
                </c:pt>
                <c:pt idx="278">
                  <c:v>432241998.69999999</c:v>
                </c:pt>
                <c:pt idx="279">
                  <c:v>437023866.36666667</c:v>
                </c:pt>
                <c:pt idx="280">
                  <c:v>420726593.93333328</c:v>
                </c:pt>
                <c:pt idx="281">
                  <c:v>403401074.5333333</c:v>
                </c:pt>
                <c:pt idx="282">
                  <c:v>401705493.14999998</c:v>
                </c:pt>
                <c:pt idx="283">
                  <c:v>399181872.41666669</c:v>
                </c:pt>
                <c:pt idx="284">
                  <c:v>368294131.66666675</c:v>
                </c:pt>
                <c:pt idx="285">
                  <c:v>362058585.19999999</c:v>
                </c:pt>
                <c:pt idx="286">
                  <c:v>346821204.51666665</c:v>
                </c:pt>
                <c:pt idx="287">
                  <c:v>316135736.88333333</c:v>
                </c:pt>
                <c:pt idx="288">
                  <c:v>333644348</c:v>
                </c:pt>
                <c:pt idx="289">
                  <c:v>303575806.51666665</c:v>
                </c:pt>
                <c:pt idx="290">
                  <c:v>291925951.96666664</c:v>
                </c:pt>
                <c:pt idx="291">
                  <c:v>280996017.51666665</c:v>
                </c:pt>
                <c:pt idx="292">
                  <c:v>242634484.90000001</c:v>
                </c:pt>
                <c:pt idx="293">
                  <c:v>244597818.19999999</c:v>
                </c:pt>
                <c:pt idx="294">
                  <c:v>228766294.34999999</c:v>
                </c:pt>
                <c:pt idx="295">
                  <c:v>220668395.83333334</c:v>
                </c:pt>
                <c:pt idx="296">
                  <c:v>184942836.5</c:v>
                </c:pt>
                <c:pt idx="297">
                  <c:v>176266095.15000001</c:v>
                </c:pt>
                <c:pt idx="298">
                  <c:v>158526119.63333333</c:v>
                </c:pt>
                <c:pt idx="299">
                  <c:v>163250974.01666668</c:v>
                </c:pt>
                <c:pt idx="300">
                  <c:v>148765372.71666664</c:v>
                </c:pt>
                <c:pt idx="301">
                  <c:v>154262451.43333334</c:v>
                </c:pt>
                <c:pt idx="302">
                  <c:v>144950231.90000001</c:v>
                </c:pt>
                <c:pt idx="303">
                  <c:v>136684035.30000001</c:v>
                </c:pt>
                <c:pt idx="304">
                  <c:v>140022098.01666668</c:v>
                </c:pt>
                <c:pt idx="305">
                  <c:v>122084470.45</c:v>
                </c:pt>
                <c:pt idx="306">
                  <c:v>122801797.61666666</c:v>
                </c:pt>
                <c:pt idx="307">
                  <c:v>121880414.15000001</c:v>
                </c:pt>
                <c:pt idx="308">
                  <c:v>114679995.65000001</c:v>
                </c:pt>
                <c:pt idx="309">
                  <c:v>102896469.55</c:v>
                </c:pt>
                <c:pt idx="310">
                  <c:v>89018025.316666663</c:v>
                </c:pt>
                <c:pt idx="311">
                  <c:v>81955235.13333334</c:v>
                </c:pt>
                <c:pt idx="312">
                  <c:v>73201312.900000006</c:v>
                </c:pt>
                <c:pt idx="313">
                  <c:v>75796575.516666666</c:v>
                </c:pt>
                <c:pt idx="314">
                  <c:v>70901951.916666687</c:v>
                </c:pt>
                <c:pt idx="315">
                  <c:v>77626666.266666666</c:v>
                </c:pt>
                <c:pt idx="316">
                  <c:v>65627273.533333331</c:v>
                </c:pt>
                <c:pt idx="317">
                  <c:v>62464069.550000004</c:v>
                </c:pt>
                <c:pt idx="318">
                  <c:v>69622664.683333322</c:v>
                </c:pt>
                <c:pt idx="319">
                  <c:v>60811937.916666664</c:v>
                </c:pt>
                <c:pt idx="320">
                  <c:v>61742663.75</c:v>
                </c:pt>
                <c:pt idx="321">
                  <c:v>59175944.916666664</c:v>
                </c:pt>
                <c:pt idx="322">
                  <c:v>62473640.233333342</c:v>
                </c:pt>
                <c:pt idx="323">
                  <c:v>60745989.266666673</c:v>
                </c:pt>
                <c:pt idx="324">
                  <c:v>62703852.166666672</c:v>
                </c:pt>
                <c:pt idx="325">
                  <c:v>61584075</c:v>
                </c:pt>
                <c:pt idx="326">
                  <c:v>76364298.63333334</c:v>
                </c:pt>
                <c:pt idx="327">
                  <c:v>73891520.200000003</c:v>
                </c:pt>
                <c:pt idx="328">
                  <c:v>79718105.349999994</c:v>
                </c:pt>
                <c:pt idx="329">
                  <c:v>88731848.966666684</c:v>
                </c:pt>
                <c:pt idx="330">
                  <c:v>96615990.233333334</c:v>
                </c:pt>
                <c:pt idx="331">
                  <c:v>104591314.45</c:v>
                </c:pt>
                <c:pt idx="332">
                  <c:v>105423906.61666666</c:v>
                </c:pt>
                <c:pt idx="333">
                  <c:v>125346196.58333333</c:v>
                </c:pt>
                <c:pt idx="334">
                  <c:v>123337467.40000002</c:v>
                </c:pt>
                <c:pt idx="335">
                  <c:v>152859166.09999999</c:v>
                </c:pt>
                <c:pt idx="336">
                  <c:v>153794114.68333334</c:v>
                </c:pt>
                <c:pt idx="337">
                  <c:v>164985997.68333334</c:v>
                </c:pt>
                <c:pt idx="338">
                  <c:v>184241200.28333333</c:v>
                </c:pt>
                <c:pt idx="339">
                  <c:v>193778019.55000001</c:v>
                </c:pt>
                <c:pt idx="340">
                  <c:v>207798348.61666664</c:v>
                </c:pt>
                <c:pt idx="341">
                  <c:v>224056089.61666664</c:v>
                </c:pt>
                <c:pt idx="342">
                  <c:v>237812827.26666668</c:v>
                </c:pt>
                <c:pt idx="343">
                  <c:v>257132098.65000001</c:v>
                </c:pt>
                <c:pt idx="344">
                  <c:v>269128271.46666664</c:v>
                </c:pt>
                <c:pt idx="345">
                  <c:v>280569713.89999992</c:v>
                </c:pt>
                <c:pt idx="346">
                  <c:v>298872006.94999999</c:v>
                </c:pt>
                <c:pt idx="347">
                  <c:v>296540276.14999998</c:v>
                </c:pt>
                <c:pt idx="348">
                  <c:v>318146888.41666669</c:v>
                </c:pt>
                <c:pt idx="349">
                  <c:v>315358654.23333329</c:v>
                </c:pt>
                <c:pt idx="350">
                  <c:v>327277659.08333325</c:v>
                </c:pt>
                <c:pt idx="351">
                  <c:v>338118434.81666666</c:v>
                </c:pt>
                <c:pt idx="352">
                  <c:v>322425342.91666669</c:v>
                </c:pt>
                <c:pt idx="353">
                  <c:v>310970144.18333334</c:v>
                </c:pt>
                <c:pt idx="354">
                  <c:v>313362887.98333329</c:v>
                </c:pt>
                <c:pt idx="355">
                  <c:v>319672223.18333334</c:v>
                </c:pt>
                <c:pt idx="356">
                  <c:v>311121635.41666669</c:v>
                </c:pt>
                <c:pt idx="357">
                  <c:v>323143300.38333333</c:v>
                </c:pt>
                <c:pt idx="358">
                  <c:v>322170150.19999999</c:v>
                </c:pt>
                <c:pt idx="359">
                  <c:v>329088936.66666675</c:v>
                </c:pt>
                <c:pt idx="360">
                  <c:v>308674092.23333329</c:v>
                </c:pt>
                <c:pt idx="361">
                  <c:v>322117246.58333325</c:v>
                </c:pt>
                <c:pt idx="362">
                  <c:v>312872856.83333325</c:v>
                </c:pt>
                <c:pt idx="363">
                  <c:v>320447315</c:v>
                </c:pt>
                <c:pt idx="364">
                  <c:v>316073092.46666664</c:v>
                </c:pt>
                <c:pt idx="365">
                  <c:v>318572801.2833333</c:v>
                </c:pt>
                <c:pt idx="366">
                  <c:v>330887682.73333329</c:v>
                </c:pt>
                <c:pt idx="367">
                  <c:v>331370444.39999992</c:v>
                </c:pt>
                <c:pt idx="368">
                  <c:v>315823723.44999999</c:v>
                </c:pt>
                <c:pt idx="369">
                  <c:v>328674365.80000001</c:v>
                </c:pt>
                <c:pt idx="370">
                  <c:v>330067413.13333333</c:v>
                </c:pt>
                <c:pt idx="371">
                  <c:v>316559964.86666667</c:v>
                </c:pt>
                <c:pt idx="372">
                  <c:v>320230767.21666664</c:v>
                </c:pt>
                <c:pt idx="373">
                  <c:v>319651101.19999999</c:v>
                </c:pt>
                <c:pt idx="374">
                  <c:v>311913877.48333329</c:v>
                </c:pt>
                <c:pt idx="375">
                  <c:v>334281183.23333329</c:v>
                </c:pt>
                <c:pt idx="376">
                  <c:v>364437349.88333333</c:v>
                </c:pt>
                <c:pt idx="377">
                  <c:v>337827050.66666675</c:v>
                </c:pt>
                <c:pt idx="378">
                  <c:v>347837957.46666664</c:v>
                </c:pt>
                <c:pt idx="379">
                  <c:v>365402989.19999999</c:v>
                </c:pt>
                <c:pt idx="380">
                  <c:v>360085126.98333329</c:v>
                </c:pt>
                <c:pt idx="381">
                  <c:v>370995673</c:v>
                </c:pt>
                <c:pt idx="382">
                  <c:v>354910215</c:v>
                </c:pt>
                <c:pt idx="383">
                  <c:v>365862501.64999998</c:v>
                </c:pt>
                <c:pt idx="384">
                  <c:v>381966897.7833333</c:v>
                </c:pt>
                <c:pt idx="385">
                  <c:v>361758211.2833333</c:v>
                </c:pt>
                <c:pt idx="386">
                  <c:v>353887593.88333333</c:v>
                </c:pt>
                <c:pt idx="387">
                  <c:v>349722849.93333328</c:v>
                </c:pt>
                <c:pt idx="388">
                  <c:v>343194724.64999998</c:v>
                </c:pt>
                <c:pt idx="389">
                  <c:v>366778824.93333328</c:v>
                </c:pt>
                <c:pt idx="390">
                  <c:v>359713566.71666664</c:v>
                </c:pt>
                <c:pt idx="391">
                  <c:v>357860388.5</c:v>
                </c:pt>
                <c:pt idx="392">
                  <c:v>354777820.60000002</c:v>
                </c:pt>
                <c:pt idx="393">
                  <c:v>320206563</c:v>
                </c:pt>
                <c:pt idx="394">
                  <c:v>333832295.94999999</c:v>
                </c:pt>
                <c:pt idx="395">
                  <c:v>327920049.14999998</c:v>
                </c:pt>
                <c:pt idx="396">
                  <c:v>336887220.18333334</c:v>
                </c:pt>
                <c:pt idx="397">
                  <c:v>341915710.58333325</c:v>
                </c:pt>
                <c:pt idx="398">
                  <c:v>345344383.68333334</c:v>
                </c:pt>
                <c:pt idx="399">
                  <c:v>360660831.66666675</c:v>
                </c:pt>
                <c:pt idx="400">
                  <c:v>395798662.31666666</c:v>
                </c:pt>
                <c:pt idx="401">
                  <c:v>417967826.21666664</c:v>
                </c:pt>
                <c:pt idx="402">
                  <c:v>385367628.75</c:v>
                </c:pt>
                <c:pt idx="403">
                  <c:v>395583583.39999992</c:v>
                </c:pt>
                <c:pt idx="404">
                  <c:v>401115068.94999999</c:v>
                </c:pt>
                <c:pt idx="405">
                  <c:v>384554394.14999998</c:v>
                </c:pt>
                <c:pt idx="406">
                  <c:v>387833465.80000001</c:v>
                </c:pt>
                <c:pt idx="407">
                  <c:v>391021747.69999999</c:v>
                </c:pt>
                <c:pt idx="408">
                  <c:v>421188133.21666664</c:v>
                </c:pt>
                <c:pt idx="409">
                  <c:v>432451486.14999998</c:v>
                </c:pt>
                <c:pt idx="410">
                  <c:v>453954342.73333329</c:v>
                </c:pt>
                <c:pt idx="411">
                  <c:v>457427466.98333329</c:v>
                </c:pt>
                <c:pt idx="412">
                  <c:v>480829726.96666664</c:v>
                </c:pt>
                <c:pt idx="413">
                  <c:v>483160963.64999998</c:v>
                </c:pt>
                <c:pt idx="414">
                  <c:v>486425954.46666664</c:v>
                </c:pt>
                <c:pt idx="415">
                  <c:v>512662397.19999999</c:v>
                </c:pt>
                <c:pt idx="416">
                  <c:v>498478637.46666664</c:v>
                </c:pt>
                <c:pt idx="417">
                  <c:v>503340576.10000002</c:v>
                </c:pt>
                <c:pt idx="418">
                  <c:v>490051792.39999992</c:v>
                </c:pt>
                <c:pt idx="419">
                  <c:v>463591183.48333329</c:v>
                </c:pt>
                <c:pt idx="420">
                  <c:v>439014493.44999999</c:v>
                </c:pt>
                <c:pt idx="421">
                  <c:v>461738573.35000002</c:v>
                </c:pt>
                <c:pt idx="422">
                  <c:v>449858828.25</c:v>
                </c:pt>
                <c:pt idx="423">
                  <c:v>449696061.89999992</c:v>
                </c:pt>
                <c:pt idx="424">
                  <c:v>444907476.56666666</c:v>
                </c:pt>
                <c:pt idx="425">
                  <c:v>449798750.64999998</c:v>
                </c:pt>
                <c:pt idx="426">
                  <c:v>421241297.11666667</c:v>
                </c:pt>
                <c:pt idx="427">
                  <c:v>428465267.93333328</c:v>
                </c:pt>
                <c:pt idx="428">
                  <c:v>410946544.75</c:v>
                </c:pt>
                <c:pt idx="429">
                  <c:v>414415403.64999998</c:v>
                </c:pt>
                <c:pt idx="430">
                  <c:v>387803430.0333333</c:v>
                </c:pt>
                <c:pt idx="431">
                  <c:v>362472741.48333329</c:v>
                </c:pt>
                <c:pt idx="432">
                  <c:v>332288424.98333329</c:v>
                </c:pt>
                <c:pt idx="433">
                  <c:v>329160893.43333328</c:v>
                </c:pt>
                <c:pt idx="434">
                  <c:v>314412474.68333334</c:v>
                </c:pt>
                <c:pt idx="435">
                  <c:v>282806434.58333325</c:v>
                </c:pt>
                <c:pt idx="436">
                  <c:v>253900014.38333336</c:v>
                </c:pt>
                <c:pt idx="437">
                  <c:v>237189605.78333333</c:v>
                </c:pt>
                <c:pt idx="438">
                  <c:v>215097725.06666666</c:v>
                </c:pt>
                <c:pt idx="439">
                  <c:v>204521397.26666668</c:v>
                </c:pt>
                <c:pt idx="440">
                  <c:v>176791218.88333336</c:v>
                </c:pt>
                <c:pt idx="441">
                  <c:v>159231513.73333332</c:v>
                </c:pt>
                <c:pt idx="442">
                  <c:v>157174957.88333336</c:v>
                </c:pt>
                <c:pt idx="443">
                  <c:v>156658436.65000001</c:v>
                </c:pt>
                <c:pt idx="444">
                  <c:v>142919600.81666666</c:v>
                </c:pt>
                <c:pt idx="445">
                  <c:v>134199980.40000002</c:v>
                </c:pt>
                <c:pt idx="446">
                  <c:v>130616682.95</c:v>
                </c:pt>
                <c:pt idx="447">
                  <c:v>115285237.45</c:v>
                </c:pt>
                <c:pt idx="448">
                  <c:v>106951648.71666668</c:v>
                </c:pt>
                <c:pt idx="449">
                  <c:v>99189488.466666684</c:v>
                </c:pt>
                <c:pt idx="450">
                  <c:v>91949895.349999994</c:v>
                </c:pt>
                <c:pt idx="451">
                  <c:v>86777739.200000003</c:v>
                </c:pt>
                <c:pt idx="452">
                  <c:v>80483701.216666684</c:v>
                </c:pt>
                <c:pt idx="453">
                  <c:v>78997229.13333334</c:v>
                </c:pt>
                <c:pt idx="454">
                  <c:v>81899937.799999997</c:v>
                </c:pt>
                <c:pt idx="455">
                  <c:v>70240895.333333328</c:v>
                </c:pt>
                <c:pt idx="456">
                  <c:v>77073027.283333331</c:v>
                </c:pt>
                <c:pt idx="457">
                  <c:v>72247033.216666684</c:v>
                </c:pt>
                <c:pt idx="458">
                  <c:v>64005122.666666672</c:v>
                </c:pt>
                <c:pt idx="459">
                  <c:v>59639468.06666667</c:v>
                </c:pt>
                <c:pt idx="460">
                  <c:v>50100956.400000006</c:v>
                </c:pt>
                <c:pt idx="461">
                  <c:v>48714998.700000003</c:v>
                </c:pt>
                <c:pt idx="462">
                  <c:v>47920096.633333333</c:v>
                </c:pt>
                <c:pt idx="463">
                  <c:v>44140098.733333342</c:v>
                </c:pt>
                <c:pt idx="464">
                  <c:v>42604787.816666663</c:v>
                </c:pt>
                <c:pt idx="465">
                  <c:v>45853683.766666673</c:v>
                </c:pt>
                <c:pt idx="466">
                  <c:v>44304019.983333334</c:v>
                </c:pt>
                <c:pt idx="467">
                  <c:v>48254350.43333333</c:v>
                </c:pt>
                <c:pt idx="468">
                  <c:v>47875824.949999996</c:v>
                </c:pt>
                <c:pt idx="469">
                  <c:v>49351997.466666669</c:v>
                </c:pt>
                <c:pt idx="470">
                  <c:v>60446143.133333333</c:v>
                </c:pt>
                <c:pt idx="471">
                  <c:v>67026301.366666667</c:v>
                </c:pt>
                <c:pt idx="472">
                  <c:v>78231494.900000006</c:v>
                </c:pt>
                <c:pt idx="473">
                  <c:v>84295557.916666687</c:v>
                </c:pt>
                <c:pt idx="474">
                  <c:v>87003880.13333334</c:v>
                </c:pt>
                <c:pt idx="475">
                  <c:v>105904371.58333333</c:v>
                </c:pt>
                <c:pt idx="476">
                  <c:v>94928026.75</c:v>
                </c:pt>
                <c:pt idx="477">
                  <c:v>118379859.68333334</c:v>
                </c:pt>
                <c:pt idx="478">
                  <c:v>127034536.06666666</c:v>
                </c:pt>
                <c:pt idx="479">
                  <c:v>127702647.09999999</c:v>
                </c:pt>
                <c:pt idx="480">
                  <c:v>146808735.88333336</c:v>
                </c:pt>
                <c:pt idx="481">
                  <c:v>153808226.18333334</c:v>
                </c:pt>
                <c:pt idx="482">
                  <c:v>163441312.63333333</c:v>
                </c:pt>
                <c:pt idx="483">
                  <c:v>175461592.78333333</c:v>
                </c:pt>
                <c:pt idx="484">
                  <c:v>193360707.68333334</c:v>
                </c:pt>
                <c:pt idx="485">
                  <c:v>213275655</c:v>
                </c:pt>
                <c:pt idx="486">
                  <c:v>233406358.55000001</c:v>
                </c:pt>
                <c:pt idx="487">
                  <c:v>255918168.91666666</c:v>
                </c:pt>
                <c:pt idx="488">
                  <c:v>250656670.61666664</c:v>
                </c:pt>
                <c:pt idx="489">
                  <c:v>255655545.91666666</c:v>
                </c:pt>
                <c:pt idx="490">
                  <c:v>280020471.10000002</c:v>
                </c:pt>
                <c:pt idx="491">
                  <c:v>278485084.14999998</c:v>
                </c:pt>
                <c:pt idx="492">
                  <c:v>273035116.60000002</c:v>
                </c:pt>
                <c:pt idx="493">
                  <c:v>300473381.80000001</c:v>
                </c:pt>
                <c:pt idx="494">
                  <c:v>291588623.76666665</c:v>
                </c:pt>
                <c:pt idx="495">
                  <c:v>304515305.63333333</c:v>
                </c:pt>
                <c:pt idx="496">
                  <c:v>300010333.81666666</c:v>
                </c:pt>
                <c:pt idx="497">
                  <c:v>323778928.06666666</c:v>
                </c:pt>
                <c:pt idx="498">
                  <c:v>313613547.86666667</c:v>
                </c:pt>
                <c:pt idx="499">
                  <c:v>303659114.68333334</c:v>
                </c:pt>
                <c:pt idx="500">
                  <c:v>289879283.21666664</c:v>
                </c:pt>
                <c:pt idx="501">
                  <c:v>299225355.96666664</c:v>
                </c:pt>
                <c:pt idx="502">
                  <c:v>302134726.5</c:v>
                </c:pt>
                <c:pt idx="503">
                  <c:v>310700088.71666664</c:v>
                </c:pt>
                <c:pt idx="504">
                  <c:v>303533941.55000001</c:v>
                </c:pt>
                <c:pt idx="505">
                  <c:v>317327465.71666664</c:v>
                </c:pt>
                <c:pt idx="506">
                  <c:v>315727075.0333333</c:v>
                </c:pt>
                <c:pt idx="507">
                  <c:v>331913743.91666669</c:v>
                </c:pt>
                <c:pt idx="508">
                  <c:v>342492383</c:v>
                </c:pt>
                <c:pt idx="509">
                  <c:v>343774411.69999999</c:v>
                </c:pt>
                <c:pt idx="510">
                  <c:v>350843669.63333333</c:v>
                </c:pt>
                <c:pt idx="511">
                  <c:v>352035161.58333325</c:v>
                </c:pt>
                <c:pt idx="512">
                  <c:v>338463769.5333333</c:v>
                </c:pt>
                <c:pt idx="513">
                  <c:v>362307408.61666667</c:v>
                </c:pt>
                <c:pt idx="514">
                  <c:v>345393212.35000002</c:v>
                </c:pt>
                <c:pt idx="515">
                  <c:v>338826047.5333333</c:v>
                </c:pt>
                <c:pt idx="516">
                  <c:v>334518188.89999992</c:v>
                </c:pt>
                <c:pt idx="517">
                  <c:v>323957194.13333333</c:v>
                </c:pt>
                <c:pt idx="518">
                  <c:v>336736099.98333329</c:v>
                </c:pt>
                <c:pt idx="519">
                  <c:v>345853878.91666669</c:v>
                </c:pt>
                <c:pt idx="520">
                  <c:v>343175392.91666669</c:v>
                </c:pt>
                <c:pt idx="521">
                  <c:v>328297235.41666669</c:v>
                </c:pt>
                <c:pt idx="522">
                  <c:v>334286880.94999999</c:v>
                </c:pt>
                <c:pt idx="523">
                  <c:v>342150039.0333333</c:v>
                </c:pt>
                <c:pt idx="524">
                  <c:v>330595333.31666666</c:v>
                </c:pt>
                <c:pt idx="525">
                  <c:v>337752140.05000001</c:v>
                </c:pt>
                <c:pt idx="526">
                  <c:v>343107059.76666665</c:v>
                </c:pt>
                <c:pt idx="527">
                  <c:v>355848719.88333333</c:v>
                </c:pt>
                <c:pt idx="528">
                  <c:v>370916215.64999998</c:v>
                </c:pt>
                <c:pt idx="529">
                  <c:v>353129176.56666666</c:v>
                </c:pt>
                <c:pt idx="530">
                  <c:v>355435892.05000001</c:v>
                </c:pt>
                <c:pt idx="531">
                  <c:v>363254535.83333325</c:v>
                </c:pt>
                <c:pt idx="532">
                  <c:v>366264308.58333325</c:v>
                </c:pt>
                <c:pt idx="533">
                  <c:v>351206759.64999998</c:v>
                </c:pt>
                <c:pt idx="534">
                  <c:v>326011530.75</c:v>
                </c:pt>
                <c:pt idx="535">
                  <c:v>327817933.66666675</c:v>
                </c:pt>
                <c:pt idx="536">
                  <c:v>322534276.89999992</c:v>
                </c:pt>
                <c:pt idx="537">
                  <c:v>312224700.43333328</c:v>
                </c:pt>
                <c:pt idx="538">
                  <c:v>294972949.46666664</c:v>
                </c:pt>
                <c:pt idx="539">
                  <c:v>308865833.61666667</c:v>
                </c:pt>
                <c:pt idx="540">
                  <c:v>316914795.66666675</c:v>
                </c:pt>
                <c:pt idx="541">
                  <c:v>302856759.98333329</c:v>
                </c:pt>
                <c:pt idx="542">
                  <c:v>315026954.23333329</c:v>
                </c:pt>
                <c:pt idx="543">
                  <c:v>315032098.30000001</c:v>
                </c:pt>
                <c:pt idx="544">
                  <c:v>315119813.18333334</c:v>
                </c:pt>
                <c:pt idx="545">
                  <c:v>321391713.81666666</c:v>
                </c:pt>
                <c:pt idx="546">
                  <c:v>330520112.89999992</c:v>
                </c:pt>
                <c:pt idx="547">
                  <c:v>350879309.14999998</c:v>
                </c:pt>
                <c:pt idx="548">
                  <c:v>349178568.81666666</c:v>
                </c:pt>
                <c:pt idx="549">
                  <c:v>336735156.88333333</c:v>
                </c:pt>
                <c:pt idx="550">
                  <c:v>347321961.08333325</c:v>
                </c:pt>
                <c:pt idx="551">
                  <c:v>353537507.93333328</c:v>
                </c:pt>
                <c:pt idx="552">
                  <c:v>354625895.85000002</c:v>
                </c:pt>
                <c:pt idx="553">
                  <c:v>359458530.31666666</c:v>
                </c:pt>
                <c:pt idx="554">
                  <c:v>358319021.23333329</c:v>
                </c:pt>
                <c:pt idx="555">
                  <c:v>388623453.73333329</c:v>
                </c:pt>
                <c:pt idx="556">
                  <c:v>380312361.38333333</c:v>
                </c:pt>
                <c:pt idx="557">
                  <c:v>399402548.73333329</c:v>
                </c:pt>
                <c:pt idx="558">
                  <c:v>401541743.06666666</c:v>
                </c:pt>
                <c:pt idx="559">
                  <c:v>424186032.81666666</c:v>
                </c:pt>
                <c:pt idx="560">
                  <c:v>424505183.35000002</c:v>
                </c:pt>
                <c:pt idx="561">
                  <c:v>432025740.06666666</c:v>
                </c:pt>
                <c:pt idx="562">
                  <c:v>456669171.73333329</c:v>
                </c:pt>
                <c:pt idx="563">
                  <c:v>464614774.25</c:v>
                </c:pt>
                <c:pt idx="564">
                  <c:v>454078241.58333325</c:v>
                </c:pt>
                <c:pt idx="565">
                  <c:v>441139714.2833333</c:v>
                </c:pt>
                <c:pt idx="566">
                  <c:v>436932567.68333334</c:v>
                </c:pt>
                <c:pt idx="567">
                  <c:v>425143644.36666667</c:v>
                </c:pt>
                <c:pt idx="568">
                  <c:v>427590709.91666669</c:v>
                </c:pt>
                <c:pt idx="569">
                  <c:v>405574448.30000001</c:v>
                </c:pt>
                <c:pt idx="570">
                  <c:v>383838187.11666667</c:v>
                </c:pt>
                <c:pt idx="571">
                  <c:v>393487175.30000001</c:v>
                </c:pt>
                <c:pt idx="572">
                  <c:v>362143957.75</c:v>
                </c:pt>
                <c:pt idx="573">
                  <c:v>327327259.0333333</c:v>
                </c:pt>
                <c:pt idx="574">
                  <c:v>316483131.21666664</c:v>
                </c:pt>
                <c:pt idx="575">
                  <c:v>276224718.35000002</c:v>
                </c:pt>
                <c:pt idx="576">
                  <c:v>269537310.85000002</c:v>
                </c:pt>
                <c:pt idx="577">
                  <c:v>239345554.96666667</c:v>
                </c:pt>
                <c:pt idx="578">
                  <c:v>226324907.09999999</c:v>
                </c:pt>
                <c:pt idx="579">
                  <c:v>201795775.71666664</c:v>
                </c:pt>
                <c:pt idx="580">
                  <c:v>195233707.43333334</c:v>
                </c:pt>
                <c:pt idx="581">
                  <c:v>189503825.81666666</c:v>
                </c:pt>
                <c:pt idx="582">
                  <c:v>171450658.41666666</c:v>
                </c:pt>
                <c:pt idx="583">
                  <c:v>174905514.65000001</c:v>
                </c:pt>
                <c:pt idx="584">
                  <c:v>156851137.43333334</c:v>
                </c:pt>
                <c:pt idx="585">
                  <c:v>152354342.19999999</c:v>
                </c:pt>
                <c:pt idx="586">
                  <c:v>136874916.55000001</c:v>
                </c:pt>
                <c:pt idx="587">
                  <c:v>126290940.08333333</c:v>
                </c:pt>
                <c:pt idx="588">
                  <c:v>115893536.09999999</c:v>
                </c:pt>
                <c:pt idx="589">
                  <c:v>122375606.31666666</c:v>
                </c:pt>
                <c:pt idx="590">
                  <c:v>110298581.48333333</c:v>
                </c:pt>
                <c:pt idx="591">
                  <c:v>105734613.48333333</c:v>
                </c:pt>
                <c:pt idx="592">
                  <c:v>94829394.266666666</c:v>
                </c:pt>
                <c:pt idx="593">
                  <c:v>89699344.316666663</c:v>
                </c:pt>
                <c:pt idx="594">
                  <c:v>81101809.083333328</c:v>
                </c:pt>
                <c:pt idx="595">
                  <c:v>60429071.833333336</c:v>
                </c:pt>
                <c:pt idx="596">
                  <c:v>61136816.033333331</c:v>
                </c:pt>
                <c:pt idx="597">
                  <c:v>58794746.483333334</c:v>
                </c:pt>
                <c:pt idx="598">
                  <c:v>55159257.150000006</c:v>
                </c:pt>
                <c:pt idx="599">
                  <c:v>54294216.883333325</c:v>
                </c:pt>
                <c:pt idx="600">
                  <c:v>49376802.200000003</c:v>
                </c:pt>
                <c:pt idx="601">
                  <c:v>44260416.833333336</c:v>
                </c:pt>
                <c:pt idx="602">
                  <c:v>42357614.916666664</c:v>
                </c:pt>
                <c:pt idx="603">
                  <c:v>38933118.883333325</c:v>
                </c:pt>
                <c:pt idx="604">
                  <c:v>41655188.233333342</c:v>
                </c:pt>
                <c:pt idx="605">
                  <c:v>42081707.200000003</c:v>
                </c:pt>
                <c:pt idx="606">
                  <c:v>46578446.283333331</c:v>
                </c:pt>
                <c:pt idx="607">
                  <c:v>44984780.416666664</c:v>
                </c:pt>
                <c:pt idx="608">
                  <c:v>45961476.849999994</c:v>
                </c:pt>
                <c:pt idx="609">
                  <c:v>42895284.216666669</c:v>
                </c:pt>
                <c:pt idx="610">
                  <c:v>38363666.483333334</c:v>
                </c:pt>
                <c:pt idx="611">
                  <c:v>39525823.400000006</c:v>
                </c:pt>
                <c:pt idx="612">
                  <c:v>40052844.033333331</c:v>
                </c:pt>
                <c:pt idx="613">
                  <c:v>41010663.983333334</c:v>
                </c:pt>
                <c:pt idx="614">
                  <c:v>42866929.400000006</c:v>
                </c:pt>
                <c:pt idx="615">
                  <c:v>52493383.700000003</c:v>
                </c:pt>
                <c:pt idx="616">
                  <c:v>57920864.18333333</c:v>
                </c:pt>
                <c:pt idx="617">
                  <c:v>68386180.016666666</c:v>
                </c:pt>
                <c:pt idx="618">
                  <c:v>79652882.166666672</c:v>
                </c:pt>
                <c:pt idx="619">
                  <c:v>81964241.966666684</c:v>
                </c:pt>
                <c:pt idx="620">
                  <c:v>80747279.900000006</c:v>
                </c:pt>
                <c:pt idx="621">
                  <c:v>88499846.5</c:v>
                </c:pt>
                <c:pt idx="622">
                  <c:v>93655216.766666666</c:v>
                </c:pt>
                <c:pt idx="623">
                  <c:v>104927375.09999999</c:v>
                </c:pt>
                <c:pt idx="624">
                  <c:v>127911399.15000001</c:v>
                </c:pt>
                <c:pt idx="625">
                  <c:v>136330943.53333333</c:v>
                </c:pt>
                <c:pt idx="626">
                  <c:v>148154312.63333333</c:v>
                </c:pt>
                <c:pt idx="627">
                  <c:v>173323062.96666667</c:v>
                </c:pt>
                <c:pt idx="628">
                  <c:v>201433085.76666668</c:v>
                </c:pt>
                <c:pt idx="629">
                  <c:v>196703236.55000001</c:v>
                </c:pt>
                <c:pt idx="630">
                  <c:v>220810853.33333334</c:v>
                </c:pt>
                <c:pt idx="631">
                  <c:v>203969134.08333334</c:v>
                </c:pt>
                <c:pt idx="632">
                  <c:v>221644961.61666664</c:v>
                </c:pt>
                <c:pt idx="633">
                  <c:v>243434932.90000001</c:v>
                </c:pt>
                <c:pt idx="634">
                  <c:v>262144117.26666668</c:v>
                </c:pt>
                <c:pt idx="635">
                  <c:v>275783739.33333325</c:v>
                </c:pt>
                <c:pt idx="636">
                  <c:v>271211406.44999999</c:v>
                </c:pt>
                <c:pt idx="637">
                  <c:v>283354792.13333333</c:v>
                </c:pt>
                <c:pt idx="638">
                  <c:v>282984773.58333325</c:v>
                </c:pt>
                <c:pt idx="639">
                  <c:v>303806422.48333329</c:v>
                </c:pt>
                <c:pt idx="640">
                  <c:v>316717610</c:v>
                </c:pt>
                <c:pt idx="641">
                  <c:v>312364328.91666669</c:v>
                </c:pt>
                <c:pt idx="642">
                  <c:v>321568502.71666664</c:v>
                </c:pt>
                <c:pt idx="643">
                  <c:v>317341048.7833333</c:v>
                </c:pt>
                <c:pt idx="644">
                  <c:v>326531079.94999999</c:v>
                </c:pt>
                <c:pt idx="645">
                  <c:v>286856950.80000001</c:v>
                </c:pt>
                <c:pt idx="646">
                  <c:v>278681505.93333328</c:v>
                </c:pt>
                <c:pt idx="647">
                  <c:v>281239116.83333325</c:v>
                </c:pt>
                <c:pt idx="648">
                  <c:v>290338746.64999998</c:v>
                </c:pt>
                <c:pt idx="649">
                  <c:v>313723613.93333328</c:v>
                </c:pt>
                <c:pt idx="650">
                  <c:v>294828027.39999992</c:v>
                </c:pt>
                <c:pt idx="651">
                  <c:v>282331392.44999999</c:v>
                </c:pt>
                <c:pt idx="652">
                  <c:v>305224968.86666667</c:v>
                </c:pt>
                <c:pt idx="653">
                  <c:v>310927835.25</c:v>
                </c:pt>
                <c:pt idx="654">
                  <c:v>314232564.44999999</c:v>
                </c:pt>
                <c:pt idx="655">
                  <c:v>342460097.66666675</c:v>
                </c:pt>
                <c:pt idx="656">
                  <c:v>339187588.13333333</c:v>
                </c:pt>
                <c:pt idx="657">
                  <c:v>344899880.56666666</c:v>
                </c:pt>
                <c:pt idx="658">
                  <c:v>344402261.43333328</c:v>
                </c:pt>
                <c:pt idx="659">
                  <c:v>341958754.46666664</c:v>
                </c:pt>
                <c:pt idx="660">
                  <c:v>349035833.46666664</c:v>
                </c:pt>
                <c:pt idx="661">
                  <c:v>351485276.05000001</c:v>
                </c:pt>
                <c:pt idx="662">
                  <c:v>340402621.73333329</c:v>
                </c:pt>
                <c:pt idx="663">
                  <c:v>352149025.05000001</c:v>
                </c:pt>
                <c:pt idx="664">
                  <c:v>351506062.80000001</c:v>
                </c:pt>
                <c:pt idx="665">
                  <c:v>343592627.89999992</c:v>
                </c:pt>
                <c:pt idx="666">
                  <c:v>343293249.85000002</c:v>
                </c:pt>
                <c:pt idx="667">
                  <c:v>347646207.46666664</c:v>
                </c:pt>
                <c:pt idx="668">
                  <c:v>361258675.01666665</c:v>
                </c:pt>
                <c:pt idx="669">
                  <c:v>351591972.30000001</c:v>
                </c:pt>
                <c:pt idx="670">
                  <c:v>343181821.55000001</c:v>
                </c:pt>
                <c:pt idx="671">
                  <c:v>333149442.14999998</c:v>
                </c:pt>
                <c:pt idx="672">
                  <c:v>338524871.46666664</c:v>
                </c:pt>
                <c:pt idx="673">
                  <c:v>319127912.43333328</c:v>
                </c:pt>
                <c:pt idx="674">
                  <c:v>327539834.19999999</c:v>
                </c:pt>
                <c:pt idx="675">
                  <c:v>324280666.38333333</c:v>
                </c:pt>
                <c:pt idx="676">
                  <c:v>311377317.19999999</c:v>
                </c:pt>
                <c:pt idx="677">
                  <c:v>287510466.39999992</c:v>
                </c:pt>
                <c:pt idx="678">
                  <c:v>280539572.66666675</c:v>
                </c:pt>
                <c:pt idx="679">
                  <c:v>276426603.41666669</c:v>
                </c:pt>
                <c:pt idx="680">
                  <c:v>265444276.15000001</c:v>
                </c:pt>
                <c:pt idx="681">
                  <c:v>286962628.10000002</c:v>
                </c:pt>
                <c:pt idx="682">
                  <c:v>290370571.05000001</c:v>
                </c:pt>
                <c:pt idx="683">
                  <c:v>290977884.76666665</c:v>
                </c:pt>
                <c:pt idx="684">
                  <c:v>291208107.30000001</c:v>
                </c:pt>
                <c:pt idx="685">
                  <c:v>328017005.2833333</c:v>
                </c:pt>
                <c:pt idx="686">
                  <c:v>324828577.7833333</c:v>
                </c:pt>
                <c:pt idx="687">
                  <c:v>315103264.66666675</c:v>
                </c:pt>
                <c:pt idx="688">
                  <c:v>332604359.41666669</c:v>
                </c:pt>
                <c:pt idx="689">
                  <c:v>354175709.93333328</c:v>
                </c:pt>
                <c:pt idx="690">
                  <c:v>365167031.68333334</c:v>
                </c:pt>
                <c:pt idx="691">
                  <c:v>360070256.46666664</c:v>
                </c:pt>
                <c:pt idx="692">
                  <c:v>403233915.46666664</c:v>
                </c:pt>
                <c:pt idx="693">
                  <c:v>394427866.89999992</c:v>
                </c:pt>
                <c:pt idx="694">
                  <c:v>375583011.11666667</c:v>
                </c:pt>
                <c:pt idx="695">
                  <c:v>390655876.51666665</c:v>
                </c:pt>
                <c:pt idx="696">
                  <c:v>400389727.80000001</c:v>
                </c:pt>
                <c:pt idx="697">
                  <c:v>400102916.83333325</c:v>
                </c:pt>
                <c:pt idx="698">
                  <c:v>426550866.55000001</c:v>
                </c:pt>
                <c:pt idx="699">
                  <c:v>424985946.2833333</c:v>
                </c:pt>
                <c:pt idx="700">
                  <c:v>433770152.66666675</c:v>
                </c:pt>
                <c:pt idx="701">
                  <c:v>434694826.68333334</c:v>
                </c:pt>
                <c:pt idx="702">
                  <c:v>440464436.91666669</c:v>
                </c:pt>
                <c:pt idx="703">
                  <c:v>446836380.63333333</c:v>
                </c:pt>
                <c:pt idx="704">
                  <c:v>454232412.85000002</c:v>
                </c:pt>
                <c:pt idx="705">
                  <c:v>437791710.35000002</c:v>
                </c:pt>
                <c:pt idx="706">
                  <c:v>464453252.46666664</c:v>
                </c:pt>
                <c:pt idx="707">
                  <c:v>471350708.66666675</c:v>
                </c:pt>
                <c:pt idx="708">
                  <c:v>487738892.76666665</c:v>
                </c:pt>
                <c:pt idx="709">
                  <c:v>491920679.26666665</c:v>
                </c:pt>
                <c:pt idx="710">
                  <c:v>468405783.21666664</c:v>
                </c:pt>
                <c:pt idx="711">
                  <c:v>486237495.93333328</c:v>
                </c:pt>
                <c:pt idx="712">
                  <c:v>472754430.0333333</c:v>
                </c:pt>
                <c:pt idx="713">
                  <c:v>453702604.5333333</c:v>
                </c:pt>
                <c:pt idx="714">
                  <c:v>456929506.06666666</c:v>
                </c:pt>
                <c:pt idx="715">
                  <c:v>444056467.76666665</c:v>
                </c:pt>
                <c:pt idx="716">
                  <c:v>406720929.14999998</c:v>
                </c:pt>
                <c:pt idx="717">
                  <c:v>378027501.41666669</c:v>
                </c:pt>
                <c:pt idx="718">
                  <c:v>343662966.69999999</c:v>
                </c:pt>
                <c:pt idx="719">
                  <c:v>335040411.11666667</c:v>
                </c:pt>
                <c:pt idx="720">
                  <c:v>275475462.25</c:v>
                </c:pt>
                <c:pt idx="721">
                  <c:v>248111965.73333332</c:v>
                </c:pt>
                <c:pt idx="722">
                  <c:v>237083899.16666666</c:v>
                </c:pt>
                <c:pt idx="723">
                  <c:v>219628865.69999999</c:v>
                </c:pt>
                <c:pt idx="724">
                  <c:v>215415330.19999999</c:v>
                </c:pt>
                <c:pt idx="725">
                  <c:v>205053474.19999999</c:v>
                </c:pt>
                <c:pt idx="726">
                  <c:v>170000418.98333335</c:v>
                </c:pt>
                <c:pt idx="727">
                  <c:v>155542280</c:v>
                </c:pt>
                <c:pt idx="728">
                  <c:v>144342112.26666668</c:v>
                </c:pt>
                <c:pt idx="729">
                  <c:v>142035813.65000001</c:v>
                </c:pt>
                <c:pt idx="730">
                  <c:v>133891120.34999999</c:v>
                </c:pt>
                <c:pt idx="731">
                  <c:v>117306944.83333333</c:v>
                </c:pt>
                <c:pt idx="732">
                  <c:v>104365084.40000002</c:v>
                </c:pt>
                <c:pt idx="733">
                  <c:v>102839526.31666666</c:v>
                </c:pt>
                <c:pt idx="734">
                  <c:v>84772894.666666672</c:v>
                </c:pt>
                <c:pt idx="735">
                  <c:v>90928031.066666663</c:v>
                </c:pt>
                <c:pt idx="736">
                  <c:v>80861274.61666666</c:v>
                </c:pt>
                <c:pt idx="737">
                  <c:v>73473175.599999994</c:v>
                </c:pt>
                <c:pt idx="738">
                  <c:v>64600669.416666664</c:v>
                </c:pt>
                <c:pt idx="739">
                  <c:v>63816433.666666672</c:v>
                </c:pt>
                <c:pt idx="740">
                  <c:v>64894345.266666673</c:v>
                </c:pt>
                <c:pt idx="741">
                  <c:v>64297424.833333336</c:v>
                </c:pt>
                <c:pt idx="742">
                  <c:v>60315766.800000012</c:v>
                </c:pt>
                <c:pt idx="743">
                  <c:v>57210499.68333333</c:v>
                </c:pt>
                <c:pt idx="744">
                  <c:v>54440184.716666669</c:v>
                </c:pt>
                <c:pt idx="745">
                  <c:v>54181322.383333325</c:v>
                </c:pt>
                <c:pt idx="746">
                  <c:v>57104362.816666663</c:v>
                </c:pt>
                <c:pt idx="747">
                  <c:v>54237452.900000006</c:v>
                </c:pt>
                <c:pt idx="748">
                  <c:v>57766498.516666666</c:v>
                </c:pt>
                <c:pt idx="749">
                  <c:v>58740043.18333333</c:v>
                </c:pt>
                <c:pt idx="750">
                  <c:v>59783967.06666667</c:v>
                </c:pt>
                <c:pt idx="751">
                  <c:v>62861110.216666669</c:v>
                </c:pt>
                <c:pt idx="752">
                  <c:v>63260133.816666663</c:v>
                </c:pt>
                <c:pt idx="753">
                  <c:v>58925602.56666667</c:v>
                </c:pt>
                <c:pt idx="754">
                  <c:v>60338046.316666663</c:v>
                </c:pt>
                <c:pt idx="755">
                  <c:v>54906064.650000006</c:v>
                </c:pt>
                <c:pt idx="756">
                  <c:v>49259767.700000003</c:v>
                </c:pt>
                <c:pt idx="757">
                  <c:v>53035083.883333325</c:v>
                </c:pt>
                <c:pt idx="758">
                  <c:v>55769612.900000006</c:v>
                </c:pt>
                <c:pt idx="759">
                  <c:v>59055477.583333336</c:v>
                </c:pt>
                <c:pt idx="760">
                  <c:v>65066268.366666667</c:v>
                </c:pt>
                <c:pt idx="761">
                  <c:v>75027784.283333331</c:v>
                </c:pt>
                <c:pt idx="762">
                  <c:v>82102163.049999997</c:v>
                </c:pt>
                <c:pt idx="763">
                  <c:v>83264186.466666684</c:v>
                </c:pt>
                <c:pt idx="764">
                  <c:v>93407696.733333334</c:v>
                </c:pt>
                <c:pt idx="765">
                  <c:v>113532467.05</c:v>
                </c:pt>
                <c:pt idx="766">
                  <c:v>125479170.43333335</c:v>
                </c:pt>
                <c:pt idx="767">
                  <c:v>133039559.3</c:v>
                </c:pt>
                <c:pt idx="768">
                  <c:v>144730662.16666666</c:v>
                </c:pt>
                <c:pt idx="769">
                  <c:v>148624173.18333334</c:v>
                </c:pt>
                <c:pt idx="770">
                  <c:v>162685027.69999999</c:v>
                </c:pt>
                <c:pt idx="771">
                  <c:v>185545773.71666664</c:v>
                </c:pt>
                <c:pt idx="772">
                  <c:v>224150085.94999999</c:v>
                </c:pt>
                <c:pt idx="773">
                  <c:v>244747841.90000001</c:v>
                </c:pt>
                <c:pt idx="774">
                  <c:v>259336099.86666667</c:v>
                </c:pt>
                <c:pt idx="775">
                  <c:v>268419626.66666666</c:v>
                </c:pt>
                <c:pt idx="776">
                  <c:v>296534917.76666665</c:v>
                </c:pt>
                <c:pt idx="777">
                  <c:v>311776547.43333328</c:v>
                </c:pt>
                <c:pt idx="778">
                  <c:v>315119405.88333333</c:v>
                </c:pt>
                <c:pt idx="779">
                  <c:v>334044852.94999999</c:v>
                </c:pt>
                <c:pt idx="780">
                  <c:v>317276274.98333329</c:v>
                </c:pt>
                <c:pt idx="781">
                  <c:v>317547336.60000002</c:v>
                </c:pt>
                <c:pt idx="782">
                  <c:v>339019290.88333333</c:v>
                </c:pt>
                <c:pt idx="783">
                  <c:v>339853832.26666665</c:v>
                </c:pt>
                <c:pt idx="784">
                  <c:v>342978503.88333333</c:v>
                </c:pt>
                <c:pt idx="785">
                  <c:v>340581169.46666664</c:v>
                </c:pt>
                <c:pt idx="786">
                  <c:v>331328454.30000001</c:v>
                </c:pt>
                <c:pt idx="787">
                  <c:v>345822330.36666667</c:v>
                </c:pt>
                <c:pt idx="788">
                  <c:v>345822330.36666667</c:v>
                </c:pt>
                <c:pt idx="789">
                  <c:v>340581169.46666664</c:v>
                </c:pt>
                <c:pt idx="790">
                  <c:v>331328454.30000001</c:v>
                </c:pt>
                <c:pt idx="791">
                  <c:v>345822330.36666667</c:v>
                </c:pt>
                <c:pt idx="792">
                  <c:v>345822330.36666667</c:v>
                </c:pt>
                <c:pt idx="793">
                  <c:v>348711033.46666664</c:v>
                </c:pt>
                <c:pt idx="794">
                  <c:v>348711033.46666664</c:v>
                </c:pt>
                <c:pt idx="795">
                  <c:v>369629609.88333333</c:v>
                </c:pt>
                <c:pt idx="796">
                  <c:v>367114448.13333333</c:v>
                </c:pt>
                <c:pt idx="797">
                  <c:v>361901419.60000002</c:v>
                </c:pt>
                <c:pt idx="798">
                  <c:v>384067399.76666665</c:v>
                </c:pt>
                <c:pt idx="799">
                  <c:v>384115907.43333328</c:v>
                </c:pt>
                <c:pt idx="800">
                  <c:v>355284112.26666665</c:v>
                </c:pt>
                <c:pt idx="801">
                  <c:v>353817775.11666667</c:v>
                </c:pt>
                <c:pt idx="802">
                  <c:v>373936456.44999999</c:v>
                </c:pt>
                <c:pt idx="803">
                  <c:v>369101657.94999999</c:v>
                </c:pt>
                <c:pt idx="804">
                  <c:v>377969435.85000002</c:v>
                </c:pt>
                <c:pt idx="805">
                  <c:v>365408058.58333325</c:v>
                </c:pt>
                <c:pt idx="806">
                  <c:v>378560214.08333325</c:v>
                </c:pt>
                <c:pt idx="807">
                  <c:v>379755988.21666664</c:v>
                </c:pt>
                <c:pt idx="808">
                  <c:v>366889510.21666664</c:v>
                </c:pt>
                <c:pt idx="809">
                  <c:v>367139443.93333328</c:v>
                </c:pt>
                <c:pt idx="810">
                  <c:v>368852716.31666666</c:v>
                </c:pt>
                <c:pt idx="811">
                  <c:v>361092960.76666665</c:v>
                </c:pt>
                <c:pt idx="812">
                  <c:v>362938324.01666665</c:v>
                </c:pt>
                <c:pt idx="813">
                  <c:v>397488518.69999999</c:v>
                </c:pt>
                <c:pt idx="814">
                  <c:v>378494629.33333325</c:v>
                </c:pt>
                <c:pt idx="815">
                  <c:v>351756885.88333333</c:v>
                </c:pt>
                <c:pt idx="816">
                  <c:v>337923226.60000002</c:v>
                </c:pt>
                <c:pt idx="817">
                  <c:v>346914763.06666666</c:v>
                </c:pt>
                <c:pt idx="818">
                  <c:v>310234518.86666667</c:v>
                </c:pt>
                <c:pt idx="819">
                  <c:v>311874969</c:v>
                </c:pt>
                <c:pt idx="820">
                  <c:v>322726068.60000002</c:v>
                </c:pt>
                <c:pt idx="821">
                  <c:v>312556187.51666665</c:v>
                </c:pt>
                <c:pt idx="822">
                  <c:v>298904524.55000001</c:v>
                </c:pt>
                <c:pt idx="823">
                  <c:v>297585557.36666667</c:v>
                </c:pt>
                <c:pt idx="824">
                  <c:v>293585279.88333333</c:v>
                </c:pt>
                <c:pt idx="825">
                  <c:v>302912476.48333329</c:v>
                </c:pt>
                <c:pt idx="826">
                  <c:v>301101286.18333334</c:v>
                </c:pt>
                <c:pt idx="827">
                  <c:v>286977175.10000002</c:v>
                </c:pt>
                <c:pt idx="828">
                  <c:v>296187540.35000002</c:v>
                </c:pt>
                <c:pt idx="829">
                  <c:v>305323487.81666666</c:v>
                </c:pt>
                <c:pt idx="830">
                  <c:v>328818867.5333333</c:v>
                </c:pt>
                <c:pt idx="831">
                  <c:v>330029459.98333329</c:v>
                </c:pt>
                <c:pt idx="832">
                  <c:v>329662327</c:v>
                </c:pt>
                <c:pt idx="833">
                  <c:v>355491250.23333329</c:v>
                </c:pt>
                <c:pt idx="834">
                  <c:v>352556891.58333325</c:v>
                </c:pt>
                <c:pt idx="835">
                  <c:v>358994696.86666667</c:v>
                </c:pt>
                <c:pt idx="836">
                  <c:v>387348221.44999999</c:v>
                </c:pt>
                <c:pt idx="837">
                  <c:v>408019244.39999992</c:v>
                </c:pt>
                <c:pt idx="838">
                  <c:v>401306566.11666667</c:v>
                </c:pt>
                <c:pt idx="839">
                  <c:v>399497366.05000001</c:v>
                </c:pt>
                <c:pt idx="840">
                  <c:v>417404282.08333325</c:v>
                </c:pt>
                <c:pt idx="841">
                  <c:v>421456488.69999999</c:v>
                </c:pt>
                <c:pt idx="842">
                  <c:v>440065847.14999998</c:v>
                </c:pt>
                <c:pt idx="843">
                  <c:v>436024611.55000001</c:v>
                </c:pt>
                <c:pt idx="844">
                  <c:v>453987628.64999998</c:v>
                </c:pt>
                <c:pt idx="845">
                  <c:v>440256814.36666667</c:v>
                </c:pt>
                <c:pt idx="846">
                  <c:v>446325638.76666665</c:v>
                </c:pt>
                <c:pt idx="847">
                  <c:v>457100225.51666665</c:v>
                </c:pt>
                <c:pt idx="848">
                  <c:v>454375942.41666669</c:v>
                </c:pt>
                <c:pt idx="849">
                  <c:v>443699560.68333334</c:v>
                </c:pt>
                <c:pt idx="850">
                  <c:v>463121368.25</c:v>
                </c:pt>
                <c:pt idx="851">
                  <c:v>473444422.0333333</c:v>
                </c:pt>
                <c:pt idx="852">
                  <c:v>487203014.06666666</c:v>
                </c:pt>
                <c:pt idx="853">
                  <c:v>490801353.10000002</c:v>
                </c:pt>
                <c:pt idx="854">
                  <c:v>492529182.64999998</c:v>
                </c:pt>
                <c:pt idx="855">
                  <c:v>492942247.88333333</c:v>
                </c:pt>
                <c:pt idx="856">
                  <c:v>494463351.06666666</c:v>
                </c:pt>
                <c:pt idx="857">
                  <c:v>506046349.30000001</c:v>
                </c:pt>
                <c:pt idx="858">
                  <c:v>504622549.26666665</c:v>
                </c:pt>
                <c:pt idx="859">
                  <c:v>482727740.2833333</c:v>
                </c:pt>
                <c:pt idx="860">
                  <c:v>492732357.33333325</c:v>
                </c:pt>
                <c:pt idx="861">
                  <c:v>463378824.93333328</c:v>
                </c:pt>
                <c:pt idx="862">
                  <c:v>464985205.33333325</c:v>
                </c:pt>
                <c:pt idx="863">
                  <c:v>431938339.93333328</c:v>
                </c:pt>
                <c:pt idx="864">
                  <c:v>388517467.48333329</c:v>
                </c:pt>
                <c:pt idx="865">
                  <c:v>317264891.2833333</c:v>
                </c:pt>
                <c:pt idx="866">
                  <c:v>290931437.58333325</c:v>
                </c:pt>
                <c:pt idx="867">
                  <c:v>277422548.16666675</c:v>
                </c:pt>
                <c:pt idx="868">
                  <c:v>236933207.46666667</c:v>
                </c:pt>
                <c:pt idx="869">
                  <c:v>204432851.73333332</c:v>
                </c:pt>
                <c:pt idx="870">
                  <c:v>191451419.66666666</c:v>
                </c:pt>
                <c:pt idx="871">
                  <c:v>177661725.76666668</c:v>
                </c:pt>
                <c:pt idx="872">
                  <c:v>166625364.03333333</c:v>
                </c:pt>
                <c:pt idx="873">
                  <c:v>150548922.01666668</c:v>
                </c:pt>
                <c:pt idx="874">
                  <c:v>150350568.91666666</c:v>
                </c:pt>
                <c:pt idx="875">
                  <c:v>146589361.5</c:v>
                </c:pt>
                <c:pt idx="876">
                  <c:v>133096577.23333333</c:v>
                </c:pt>
                <c:pt idx="877">
                  <c:v>126912945.21666668</c:v>
                </c:pt>
                <c:pt idx="878">
                  <c:v>101873464.98333333</c:v>
                </c:pt>
                <c:pt idx="879">
                  <c:v>84151471.066666663</c:v>
                </c:pt>
                <c:pt idx="880">
                  <c:v>88417710.433333337</c:v>
                </c:pt>
                <c:pt idx="881">
                  <c:v>82810239.916666687</c:v>
                </c:pt>
                <c:pt idx="882">
                  <c:v>73308600.549999997</c:v>
                </c:pt>
                <c:pt idx="883">
                  <c:v>71777718.700000003</c:v>
                </c:pt>
                <c:pt idx="884">
                  <c:v>69890641.583333328</c:v>
                </c:pt>
                <c:pt idx="885">
                  <c:v>64452446.083333336</c:v>
                </c:pt>
                <c:pt idx="886">
                  <c:v>61760970.783333331</c:v>
                </c:pt>
                <c:pt idx="887">
                  <c:v>62169280.06666667</c:v>
                </c:pt>
                <c:pt idx="888">
                  <c:v>60047309.75</c:v>
                </c:pt>
                <c:pt idx="889">
                  <c:v>52875161.25</c:v>
                </c:pt>
                <c:pt idx="890">
                  <c:v>56285527.466666669</c:v>
                </c:pt>
                <c:pt idx="891">
                  <c:v>55989782.166666672</c:v>
                </c:pt>
                <c:pt idx="892">
                  <c:v>48344167.75</c:v>
                </c:pt>
                <c:pt idx="893">
                  <c:v>49534481.516666666</c:v>
                </c:pt>
                <c:pt idx="894">
                  <c:v>43360559.733333342</c:v>
                </c:pt>
                <c:pt idx="895">
                  <c:v>49749689.333333336</c:v>
                </c:pt>
                <c:pt idx="896">
                  <c:v>47822510.816666663</c:v>
                </c:pt>
                <c:pt idx="897">
                  <c:v>48330880.316666663</c:v>
                </c:pt>
                <c:pt idx="898">
                  <c:v>46349888.866666667</c:v>
                </c:pt>
                <c:pt idx="899">
                  <c:v>44557763.333333336</c:v>
                </c:pt>
                <c:pt idx="900">
                  <c:v>48639741.616666667</c:v>
                </c:pt>
                <c:pt idx="901">
                  <c:v>53773310.533333331</c:v>
                </c:pt>
                <c:pt idx="902">
                  <c:v>50511243.466666669</c:v>
                </c:pt>
                <c:pt idx="903">
                  <c:v>66809715.783333331</c:v>
                </c:pt>
                <c:pt idx="904">
                  <c:v>67338382.416666687</c:v>
                </c:pt>
                <c:pt idx="905">
                  <c:v>82310344.25</c:v>
                </c:pt>
                <c:pt idx="906">
                  <c:v>106226840.75</c:v>
                </c:pt>
                <c:pt idx="907">
                  <c:v>110745062.63333334</c:v>
                </c:pt>
                <c:pt idx="908">
                  <c:v>111992742.03333333</c:v>
                </c:pt>
                <c:pt idx="909">
                  <c:v>128843714.03333333</c:v>
                </c:pt>
                <c:pt idx="910">
                  <c:v>127156826.25</c:v>
                </c:pt>
                <c:pt idx="911">
                  <c:v>133320827.53333333</c:v>
                </c:pt>
                <c:pt idx="912">
                  <c:v>153391480.71666664</c:v>
                </c:pt>
                <c:pt idx="913">
                  <c:v>159650726.36666667</c:v>
                </c:pt>
                <c:pt idx="914">
                  <c:v>182982665.71666664</c:v>
                </c:pt>
                <c:pt idx="915">
                  <c:v>208324858.86666667</c:v>
                </c:pt>
                <c:pt idx="916">
                  <c:v>215104335.13333333</c:v>
                </c:pt>
                <c:pt idx="917">
                  <c:v>220133729.58333334</c:v>
                </c:pt>
                <c:pt idx="918">
                  <c:v>244462805.94999999</c:v>
                </c:pt>
                <c:pt idx="919">
                  <c:v>265530506.33333334</c:v>
                </c:pt>
                <c:pt idx="920">
                  <c:v>279764804.2833333</c:v>
                </c:pt>
                <c:pt idx="921">
                  <c:v>303349007.61666667</c:v>
                </c:pt>
                <c:pt idx="922">
                  <c:v>312471740.48333329</c:v>
                </c:pt>
                <c:pt idx="923">
                  <c:v>306403274.69999999</c:v>
                </c:pt>
                <c:pt idx="924">
                  <c:v>311005690.16666675</c:v>
                </c:pt>
                <c:pt idx="925">
                  <c:v>312940719.5</c:v>
                </c:pt>
                <c:pt idx="926">
                  <c:v>318361087.73333329</c:v>
                </c:pt>
                <c:pt idx="927">
                  <c:v>318834686.26666665</c:v>
                </c:pt>
                <c:pt idx="928">
                  <c:v>323710727.51666665</c:v>
                </c:pt>
                <c:pt idx="929">
                  <c:v>328115835.33333325</c:v>
                </c:pt>
                <c:pt idx="930">
                  <c:v>358784150.93333328</c:v>
                </c:pt>
                <c:pt idx="931">
                  <c:v>339277806.38333333</c:v>
                </c:pt>
                <c:pt idx="932">
                  <c:v>340554839.88333333</c:v>
                </c:pt>
                <c:pt idx="933">
                  <c:v>330880427.89999992</c:v>
                </c:pt>
                <c:pt idx="934">
                  <c:v>301789122.93333328</c:v>
                </c:pt>
                <c:pt idx="935">
                  <c:v>308971135.35000002</c:v>
                </c:pt>
                <c:pt idx="936">
                  <c:v>331020402.64999998</c:v>
                </c:pt>
                <c:pt idx="937">
                  <c:v>326564574.68333334</c:v>
                </c:pt>
                <c:pt idx="938">
                  <c:v>335091957.36666667</c:v>
                </c:pt>
                <c:pt idx="939">
                  <c:v>351355480.94999999</c:v>
                </c:pt>
                <c:pt idx="940">
                  <c:v>353460185.19999999</c:v>
                </c:pt>
                <c:pt idx="941">
                  <c:v>353960655.0333333</c:v>
                </c:pt>
                <c:pt idx="942">
                  <c:v>354292704.96666664</c:v>
                </c:pt>
                <c:pt idx="943">
                  <c:v>352373272.31666666</c:v>
                </c:pt>
                <c:pt idx="944">
                  <c:v>356195749.55000001</c:v>
                </c:pt>
                <c:pt idx="945">
                  <c:v>327403993.73333329</c:v>
                </c:pt>
                <c:pt idx="946">
                  <c:v>332726148.08333325</c:v>
                </c:pt>
                <c:pt idx="947">
                  <c:v>330122847.41666669</c:v>
                </c:pt>
                <c:pt idx="948">
                  <c:v>358639942.80000001</c:v>
                </c:pt>
                <c:pt idx="949">
                  <c:v>332181777.06666666</c:v>
                </c:pt>
                <c:pt idx="950">
                  <c:v>318045069.93333328</c:v>
                </c:pt>
                <c:pt idx="951">
                  <c:v>311399443.26666665</c:v>
                </c:pt>
                <c:pt idx="952">
                  <c:v>329140080.0333333</c:v>
                </c:pt>
                <c:pt idx="953">
                  <c:v>315247209.38333333</c:v>
                </c:pt>
                <c:pt idx="954">
                  <c:v>308129407.66666675</c:v>
                </c:pt>
                <c:pt idx="955">
                  <c:v>302739786.35000002</c:v>
                </c:pt>
                <c:pt idx="956">
                  <c:v>313604984.38333333</c:v>
                </c:pt>
                <c:pt idx="957">
                  <c:v>313949954.5333333</c:v>
                </c:pt>
                <c:pt idx="958">
                  <c:v>309307660.7833333</c:v>
                </c:pt>
                <c:pt idx="959">
                  <c:v>308115289.71666664</c:v>
                </c:pt>
                <c:pt idx="960">
                  <c:v>310319202.55000001</c:v>
                </c:pt>
                <c:pt idx="961">
                  <c:v>320200920.18333334</c:v>
                </c:pt>
                <c:pt idx="962">
                  <c:v>305600042.56666666</c:v>
                </c:pt>
                <c:pt idx="963">
                  <c:v>314509017.2833333</c:v>
                </c:pt>
                <c:pt idx="964">
                  <c:v>312762082.06666666</c:v>
                </c:pt>
                <c:pt idx="965">
                  <c:v>293832180.91666669</c:v>
                </c:pt>
                <c:pt idx="966">
                  <c:v>295150351.68333334</c:v>
                </c:pt>
                <c:pt idx="967">
                  <c:v>291905957.64999998</c:v>
                </c:pt>
                <c:pt idx="968">
                  <c:v>309650365.86666667</c:v>
                </c:pt>
                <c:pt idx="969">
                  <c:v>284908563.44999999</c:v>
                </c:pt>
                <c:pt idx="970">
                  <c:v>297599201.85000002</c:v>
                </c:pt>
                <c:pt idx="971">
                  <c:v>299307270.83333325</c:v>
                </c:pt>
                <c:pt idx="972">
                  <c:v>313257799.86666667</c:v>
                </c:pt>
                <c:pt idx="973">
                  <c:v>303548283.13333333</c:v>
                </c:pt>
                <c:pt idx="974">
                  <c:v>299014091</c:v>
                </c:pt>
                <c:pt idx="975">
                  <c:v>340487450.30000001</c:v>
                </c:pt>
                <c:pt idx="976">
                  <c:v>345541963.01666665</c:v>
                </c:pt>
                <c:pt idx="977">
                  <c:v>350620189.68333334</c:v>
                </c:pt>
                <c:pt idx="978">
                  <c:v>376774630.33333325</c:v>
                </c:pt>
                <c:pt idx="979">
                  <c:v>371045590.68333334</c:v>
                </c:pt>
                <c:pt idx="980">
                  <c:v>377623227.7833333</c:v>
                </c:pt>
                <c:pt idx="981">
                  <c:v>387295448.39999992</c:v>
                </c:pt>
                <c:pt idx="982">
                  <c:v>393365404.11666667</c:v>
                </c:pt>
                <c:pt idx="983">
                  <c:v>392148304.56666666</c:v>
                </c:pt>
                <c:pt idx="984">
                  <c:v>404399168.88333333</c:v>
                </c:pt>
                <c:pt idx="985">
                  <c:v>434017693.93333328</c:v>
                </c:pt>
                <c:pt idx="986">
                  <c:v>451552005.76666665</c:v>
                </c:pt>
                <c:pt idx="987">
                  <c:v>447557625</c:v>
                </c:pt>
                <c:pt idx="988">
                  <c:v>435900646.91666669</c:v>
                </c:pt>
                <c:pt idx="989">
                  <c:v>435426263.89999992</c:v>
                </c:pt>
                <c:pt idx="990">
                  <c:v>464606011.44999999</c:v>
                </c:pt>
                <c:pt idx="991">
                  <c:v>445664101.38333333</c:v>
                </c:pt>
                <c:pt idx="992">
                  <c:v>453272794.10000002</c:v>
                </c:pt>
                <c:pt idx="993">
                  <c:v>443172745.86666667</c:v>
                </c:pt>
                <c:pt idx="994">
                  <c:v>475333286.58333325</c:v>
                </c:pt>
                <c:pt idx="995">
                  <c:v>467389828.51666665</c:v>
                </c:pt>
                <c:pt idx="996">
                  <c:v>476128610.36666667</c:v>
                </c:pt>
                <c:pt idx="997">
                  <c:v>462858744.71666664</c:v>
                </c:pt>
                <c:pt idx="998">
                  <c:v>459308231.41666669</c:v>
                </c:pt>
                <c:pt idx="999">
                  <c:v>458815862.36666667</c:v>
                </c:pt>
                <c:pt idx="1000">
                  <c:v>455866221.75</c:v>
                </c:pt>
                <c:pt idx="1001">
                  <c:v>444574848.81666666</c:v>
                </c:pt>
                <c:pt idx="1002">
                  <c:v>443113358.81666666</c:v>
                </c:pt>
                <c:pt idx="1003">
                  <c:v>435598545.55000001</c:v>
                </c:pt>
                <c:pt idx="1004">
                  <c:v>412833122.60000002</c:v>
                </c:pt>
                <c:pt idx="1005">
                  <c:v>376954657.43333328</c:v>
                </c:pt>
                <c:pt idx="1006">
                  <c:v>358103426.96666664</c:v>
                </c:pt>
                <c:pt idx="1007">
                  <c:v>355773458.18333334</c:v>
                </c:pt>
              </c:numCache>
            </c:numRef>
          </c:val>
        </c:ser>
        <c:dLbls>
          <c:showLegendKey val="0"/>
          <c:showVal val="0"/>
          <c:showCatName val="0"/>
          <c:showSerName val="0"/>
          <c:showPercent val="0"/>
          <c:showBubbleSize val="0"/>
        </c:dLbls>
        <c:gapWidth val="0"/>
        <c:axId val="111307392"/>
        <c:axId val="144275328"/>
      </c:barChart>
      <c:catAx>
        <c:axId val="111307392"/>
        <c:scaling>
          <c:orientation val="minMax"/>
        </c:scaling>
        <c:delete val="0"/>
        <c:axPos val="b"/>
        <c:numFmt formatCode="General" sourceLinked="1"/>
        <c:majorTickMark val="none"/>
        <c:minorTickMark val="none"/>
        <c:tickLblPos val="nextTo"/>
        <c:txPr>
          <a:bodyPr/>
          <a:lstStyle/>
          <a:p>
            <a:pPr>
              <a:defRPr sz="1050"/>
            </a:pPr>
            <a:endParaRPr lang="en-US"/>
          </a:p>
        </c:txPr>
        <c:crossAx val="144275328"/>
        <c:crosses val="autoZero"/>
        <c:auto val="1"/>
        <c:lblAlgn val="ctr"/>
        <c:lblOffset val="100"/>
        <c:tickLblSkip val="144"/>
        <c:noMultiLvlLbl val="0"/>
      </c:catAx>
      <c:valAx>
        <c:axId val="144275328"/>
        <c:scaling>
          <c:orientation val="minMax"/>
        </c:scaling>
        <c:delete val="0"/>
        <c:axPos val="l"/>
        <c:title>
          <c:tx>
            <c:rich>
              <a:bodyPr/>
              <a:lstStyle/>
              <a:p>
                <a:pPr>
                  <a:defRPr sz="1400"/>
                </a:pPr>
                <a:r>
                  <a:rPr lang="en-US" sz="1400"/>
                  <a:t>Traffic Volume </a:t>
                </a:r>
                <a:r>
                  <a:rPr lang="zh-CN" sz="1400"/>
                  <a:t>（</a:t>
                </a:r>
                <a:r>
                  <a:rPr lang="en-US" sz="1400"/>
                  <a:t>MB</a:t>
                </a:r>
                <a:r>
                  <a:rPr lang="zh-CN" sz="1400"/>
                  <a:t>）</a:t>
                </a:r>
              </a:p>
            </c:rich>
          </c:tx>
          <c:layout>
            <c:manualLayout>
              <c:xMode val="edge"/>
              <c:yMode val="edge"/>
              <c:x val="0"/>
              <c:y val="0.23858267716535428"/>
            </c:manualLayout>
          </c:layout>
          <c:overlay val="0"/>
        </c:title>
        <c:numFmt formatCode="#,##0.0_);\(#,##0.0\)" sourceLinked="0"/>
        <c:majorTickMark val="out"/>
        <c:minorTickMark val="none"/>
        <c:tickLblPos val="nextTo"/>
        <c:txPr>
          <a:bodyPr/>
          <a:lstStyle/>
          <a:p>
            <a:pPr>
              <a:defRPr sz="1200"/>
            </a:pPr>
            <a:endParaRPr lang="en-US"/>
          </a:p>
        </c:txPr>
        <c:crossAx val="111307392"/>
        <c:crosses val="autoZero"/>
        <c:crossBetween val="between"/>
        <c:dispUnits>
          <c:builtInUnit val="millions"/>
        </c:dispUnits>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hart>
    <c:title>
      <c:tx>
        <c:rich>
          <a:bodyPr/>
          <a:lstStyle/>
          <a:p>
            <a:pPr>
              <a:defRPr sz="1600" i="1"/>
            </a:pPr>
            <a:r>
              <a:rPr lang="en-US" sz="1600" i="1"/>
              <a:t>No. of On-Line Users in One Week (Nov.25-Dec.1)</a:t>
            </a:r>
          </a:p>
        </c:rich>
      </c:tx>
      <c:layout>
        <c:manualLayout>
          <c:xMode val="edge"/>
          <c:yMode val="edge"/>
          <c:x val="0.25491444084195358"/>
          <c:y val="3.045162458141009E-2"/>
        </c:manualLayout>
      </c:layout>
      <c:overlay val="0"/>
    </c:title>
    <c:autoTitleDeleted val="0"/>
    <c:plotArea>
      <c:layout>
        <c:manualLayout>
          <c:layoutTarget val="inner"/>
          <c:xMode val="edge"/>
          <c:yMode val="edge"/>
          <c:x val="0.126978539447275"/>
          <c:y val="0.20747126436781613"/>
          <c:w val="0.85504760434357496"/>
          <c:h val="0.66766313693546941"/>
        </c:manualLayout>
      </c:layout>
      <c:barChart>
        <c:barDir val="col"/>
        <c:grouping val="clustered"/>
        <c:varyColors val="0"/>
        <c:ser>
          <c:idx val="0"/>
          <c:order val="0"/>
          <c:tx>
            <c:v>在线用户数</c:v>
          </c:tx>
          <c:invertIfNegative val="0"/>
          <c:cat>
            <c:strRef>
              <c:f>基于流量!$A$3:$A$9</c:f>
              <c:strCache>
                <c:ptCount val="7"/>
                <c:pt idx="0">
                  <c:v>Nov.25(Thu.)</c:v>
                </c:pt>
                <c:pt idx="1">
                  <c:v>Nov.26（Fri.）</c:v>
                </c:pt>
                <c:pt idx="2">
                  <c:v>Nov.27(Sat.)</c:v>
                </c:pt>
                <c:pt idx="3">
                  <c:v>Nov.28(Sun.)</c:v>
                </c:pt>
                <c:pt idx="4">
                  <c:v>Nov.29(Mon.)</c:v>
                </c:pt>
                <c:pt idx="5">
                  <c:v>Nov.30(Tues.)</c:v>
                </c:pt>
                <c:pt idx="6">
                  <c:v>Dec.1(Wed.)</c:v>
                </c:pt>
              </c:strCache>
            </c:strRef>
          </c:cat>
          <c:val>
            <c:numRef>
              <c:f>基于流量!$H$66:$H$72</c:f>
              <c:numCache>
                <c:formatCode>General</c:formatCode>
                <c:ptCount val="7"/>
                <c:pt idx="0">
                  <c:v>65001</c:v>
                </c:pt>
                <c:pt idx="1">
                  <c:v>66712</c:v>
                </c:pt>
                <c:pt idx="2">
                  <c:v>63455</c:v>
                </c:pt>
                <c:pt idx="3">
                  <c:v>64398</c:v>
                </c:pt>
                <c:pt idx="4">
                  <c:v>65284</c:v>
                </c:pt>
                <c:pt idx="5">
                  <c:v>65530</c:v>
                </c:pt>
                <c:pt idx="6">
                  <c:v>69268</c:v>
                </c:pt>
              </c:numCache>
            </c:numRef>
          </c:val>
        </c:ser>
        <c:dLbls>
          <c:showLegendKey val="0"/>
          <c:showVal val="0"/>
          <c:showCatName val="0"/>
          <c:showSerName val="0"/>
          <c:showPercent val="0"/>
          <c:showBubbleSize val="0"/>
        </c:dLbls>
        <c:gapWidth val="63"/>
        <c:axId val="112281856"/>
        <c:axId val="112283648"/>
      </c:barChart>
      <c:catAx>
        <c:axId val="112281856"/>
        <c:scaling>
          <c:orientation val="minMax"/>
        </c:scaling>
        <c:delete val="0"/>
        <c:axPos val="b"/>
        <c:majorTickMark val="none"/>
        <c:minorTickMark val="none"/>
        <c:tickLblPos val="nextTo"/>
        <c:txPr>
          <a:bodyPr/>
          <a:lstStyle/>
          <a:p>
            <a:pPr>
              <a:defRPr sz="1050"/>
            </a:pPr>
            <a:endParaRPr lang="en-US"/>
          </a:p>
        </c:txPr>
        <c:crossAx val="112283648"/>
        <c:crosses val="autoZero"/>
        <c:auto val="1"/>
        <c:lblAlgn val="ctr"/>
        <c:lblOffset val="100"/>
        <c:noMultiLvlLbl val="0"/>
      </c:catAx>
      <c:valAx>
        <c:axId val="112283648"/>
        <c:scaling>
          <c:orientation val="minMax"/>
          <c:min val="0"/>
        </c:scaling>
        <c:delete val="0"/>
        <c:axPos val="l"/>
        <c:title>
          <c:tx>
            <c:rich>
              <a:bodyPr/>
              <a:lstStyle/>
              <a:p>
                <a:pPr>
                  <a:defRPr sz="1400"/>
                </a:pPr>
                <a:r>
                  <a:rPr lang="en-US" sz="1400"/>
                  <a:t>No. of On-Line Users</a:t>
                </a:r>
                <a:endParaRPr lang="zh-CN" sz="1400"/>
              </a:p>
            </c:rich>
          </c:tx>
          <c:layout>
            <c:manualLayout>
              <c:xMode val="edge"/>
              <c:yMode val="edge"/>
              <c:x val="0"/>
              <c:y val="0.16991266177934658"/>
            </c:manualLayout>
          </c:layout>
          <c:overlay val="0"/>
        </c:title>
        <c:numFmt formatCode="General" sourceLinked="1"/>
        <c:majorTickMark val="none"/>
        <c:minorTickMark val="none"/>
        <c:tickLblPos val="nextTo"/>
        <c:txPr>
          <a:bodyPr/>
          <a:lstStyle/>
          <a:p>
            <a:pPr>
              <a:defRPr sz="1000"/>
            </a:pPr>
            <a:endParaRPr lang="en-US"/>
          </a:p>
        </c:txPr>
        <c:crossAx val="112281856"/>
        <c:crosses val="autoZero"/>
        <c:crossBetween val="between"/>
      </c:valAx>
    </c:plotArea>
    <c:plotVisOnly val="1"/>
    <c:dispBlanksAs val="gap"/>
    <c:showDLblsOverMax val="0"/>
  </c:chart>
  <c:txPr>
    <a:bodyPr/>
    <a:lstStyle/>
    <a:p>
      <a:pPr>
        <a:defRPr sz="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image" Target="../media/image2.emf"/><Relationship Id="rId5" Type="http://schemas.openxmlformats.org/officeDocument/2006/relationships/image" Target="../media/image6.emf"/><Relationship Id="rId4"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defRPr sz="1300" smtClean="0"/>
            </a:lvl1pPr>
          </a:lstStyle>
          <a:p>
            <a:pPr>
              <a:defRPr/>
            </a:pPr>
            <a:endParaRPr lang="en-US"/>
          </a:p>
        </p:txBody>
      </p:sp>
      <p:sp>
        <p:nvSpPr>
          <p:cNvPr id="8195" name="Rectangle 3"/>
          <p:cNvSpPr>
            <a:spLocks noGrp="1" noChangeArrowheads="1"/>
          </p:cNvSpPr>
          <p:nvPr>
            <p:ph type="dt" sz="quarter"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smtClean="0"/>
            </a:lvl1pPr>
          </a:lstStyle>
          <a:p>
            <a:pPr>
              <a:defRPr/>
            </a:pPr>
            <a:endParaRPr lang="en-US"/>
          </a:p>
        </p:txBody>
      </p:sp>
      <p:sp>
        <p:nvSpPr>
          <p:cNvPr id="8196" name="Rectangle 4"/>
          <p:cNvSpPr>
            <a:spLocks noGrp="1" noChangeArrowheads="1"/>
          </p:cNvSpPr>
          <p:nvPr>
            <p:ph type="ftr" sz="quarter" idx="2"/>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1" hangingPunct="1">
              <a:defRPr sz="1300" smtClean="0"/>
            </a:lvl1pPr>
          </a:lstStyle>
          <a:p>
            <a:pPr>
              <a:defRPr/>
            </a:pPr>
            <a:endParaRPr lang="en-US"/>
          </a:p>
        </p:txBody>
      </p:sp>
      <p:sp>
        <p:nvSpPr>
          <p:cNvPr id="8197" name="Rectangle 5"/>
          <p:cNvSpPr>
            <a:spLocks noGrp="1" noChangeArrowheads="1"/>
          </p:cNvSpPr>
          <p:nvPr>
            <p:ph type="sldNum" sz="quarter" idx="3"/>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smtClean="0"/>
            </a:lvl1pPr>
          </a:lstStyle>
          <a:p>
            <a:pPr>
              <a:defRPr/>
            </a:pPr>
            <a:fld id="{EC486EC7-B4F1-4F04-B7FF-C486E608758D}" type="slidenum">
              <a:rPr lang="en-US"/>
              <a:pPr>
                <a:defRPr/>
              </a:pPr>
              <a:t>‹#›</a:t>
            </a:fld>
            <a:endParaRPr lang="en-US"/>
          </a:p>
        </p:txBody>
      </p:sp>
    </p:spTree>
    <p:extLst>
      <p:ext uri="{BB962C8B-B14F-4D97-AF65-F5344CB8AC3E}">
        <p14:creationId xmlns:p14="http://schemas.microsoft.com/office/powerpoint/2010/main" val="3452610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eaLnBrk="1" hangingPunct="1">
              <a:defRPr sz="1300" smtClean="0"/>
            </a:lvl1pPr>
          </a:lstStyle>
          <a:p>
            <a:pPr>
              <a:defRPr/>
            </a:pPr>
            <a:endParaRPr lang="en-US"/>
          </a:p>
        </p:txBody>
      </p:sp>
      <p:sp>
        <p:nvSpPr>
          <p:cNvPr id="6147"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eaLnBrk="1" hangingPunct="1">
              <a:defRPr sz="1300" smtClean="0"/>
            </a:lvl1pPr>
          </a:lstStyle>
          <a:p>
            <a:pPr>
              <a:defRPr/>
            </a:pPr>
            <a:endParaRPr lang="en-US"/>
          </a:p>
        </p:txBody>
      </p:sp>
      <p:sp>
        <p:nvSpPr>
          <p:cNvPr id="1331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eaLnBrk="1" hangingPunct="1">
              <a:defRPr sz="1300" smtClean="0"/>
            </a:lvl1pPr>
          </a:lstStyle>
          <a:p>
            <a:pPr>
              <a:defRPr/>
            </a:pPr>
            <a:endParaRPr lang="en-US"/>
          </a:p>
        </p:txBody>
      </p:sp>
      <p:sp>
        <p:nvSpPr>
          <p:cNvPr id="6151"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eaLnBrk="1" hangingPunct="1">
              <a:defRPr sz="1300" smtClean="0"/>
            </a:lvl1pPr>
          </a:lstStyle>
          <a:p>
            <a:pPr>
              <a:defRPr/>
            </a:pPr>
            <a:fld id="{4600D095-13D5-439B-AA5E-03D3CC9BD5C1}" type="slidenum">
              <a:rPr lang="en-US"/>
              <a:pPr>
                <a:defRPr/>
              </a:pPr>
              <a:t>‹#›</a:t>
            </a:fld>
            <a:endParaRPr lang="en-US"/>
          </a:p>
        </p:txBody>
      </p:sp>
    </p:spTree>
    <p:extLst>
      <p:ext uri="{BB962C8B-B14F-4D97-AF65-F5344CB8AC3E}">
        <p14:creationId xmlns:p14="http://schemas.microsoft.com/office/powerpoint/2010/main" val="6197424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With</a:t>
            </a:r>
            <a:r>
              <a:rPr lang="en-US" altLang="zh-CN" baseline="0" dirty="0" smtClean="0"/>
              <a:t> the w</a:t>
            </a:r>
            <a:r>
              <a:rPr lang="en-US" altLang="zh-CN" dirty="0" smtClean="0"/>
              <a:t>ide</a:t>
            </a:r>
            <a:r>
              <a:rPr lang="en-US" altLang="zh-CN" baseline="0" dirty="0" smtClean="0"/>
              <a:t> deployment of 3G/4G wide-area cellular data networks, and rapid expansion of smart phone, tablet computers and datacard, there have been tremendous growth of mobile internet access worldwide, and will bring great challenge to the data/control plane of 3G/4G network. </a:t>
            </a:r>
          </a:p>
          <a:p>
            <a:endParaRPr lang="en-US" altLang="zh-CN" baseline="0" dirty="0" smtClean="0"/>
          </a:p>
          <a:p>
            <a:r>
              <a:rPr lang="en-US" altLang="zh-CN" baseline="0" dirty="0" smtClean="0"/>
              <a:t>From the perspective of network operators, it’s necessary to understand the traffic patterns of different device types and how they influence the performance of network in both data/control plane, and thus they can provide differentiated pricing or priority services across different device types or applications in order to maximize their profits.</a:t>
            </a:r>
          </a:p>
          <a:p>
            <a:endParaRPr lang="en-US" altLang="zh-CN"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dirty="0" smtClean="0"/>
              <a:t>In this work, we conduct an in-depth measurement study on the impact of different device types on the</a:t>
            </a:r>
            <a:r>
              <a:rPr lang="en-US" altLang="zh-CN" baseline="0" dirty="0" smtClean="0"/>
              <a:t> data/control plane performance of a 3G UMTS network.</a:t>
            </a:r>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The top figure plots</a:t>
            </a:r>
            <a:r>
              <a:rPr lang="en-US" altLang="zh-CN" baseline="0" dirty="0" smtClean="0"/>
              <a:t> the IP traffic volume (per minute) over time in 7-day traces. The distribution of each day are fairly stable: the trough of the traffic volume appears at around 2-3am, and peak traffic appears at around 9-10pm.</a:t>
            </a:r>
          </a:p>
          <a:p>
            <a:endParaRPr lang="en-US" altLang="zh-CN" baseline="0" dirty="0" smtClean="0"/>
          </a:p>
          <a:p>
            <a:r>
              <a:rPr lang="en-US" altLang="zh-CN" baseline="0" dirty="0" smtClean="0"/>
              <a:t>The below figure shows the number of devices identified on each day. </a:t>
            </a:r>
          </a:p>
          <a:p>
            <a:endParaRPr lang="en-US" altLang="zh-CN" baseline="0" dirty="0" smtClean="0"/>
          </a:p>
          <a:p>
            <a:r>
              <a:rPr lang="en-US" altLang="zh-CN" baseline="0" dirty="0" smtClean="0"/>
              <a:t>In the following analysis, we only focus on the 1-day traces on Nov. 28, 2010.</a:t>
            </a:r>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These two figures show</a:t>
            </a:r>
            <a:r>
              <a:rPr lang="en-US" altLang="zh-CN" baseline="0" dirty="0" smtClean="0"/>
              <a:t> the No. of devices for each terminal type and total traffic of each device type. </a:t>
            </a:r>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zh-CN" sz="1200" b="1"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zh-CN" altLang="en-US" sz="1200" b="1" dirty="0" smtClean="0"/>
          </a:p>
          <a:p>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i="1" dirty="0" smtClean="0"/>
              <a:t>We define that an application triggers an RRC connection if the first data packet transmitted in the RRC connection belongs to the applications</a:t>
            </a:r>
            <a:endParaRPr lang="zh-CN" altLang="en-US" i="1" dirty="0" smtClean="0">
              <a:solidFill>
                <a:srgbClr val="FF0000"/>
              </a:solidFill>
            </a:endParaRPr>
          </a:p>
          <a:p>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Active</a:t>
            </a:r>
            <a:r>
              <a:rPr lang="en-US" altLang="zh-CN" baseline="0" dirty="0" smtClean="0"/>
              <a:t> device definition:</a:t>
            </a:r>
          </a:p>
          <a:p>
            <a:pPr>
              <a:buFont typeface="Arial" pitchFamily="34" charset="0"/>
              <a:buChar char="•"/>
            </a:pPr>
            <a:r>
              <a:rPr lang="en-US" altLang="zh-CN" baseline="0" dirty="0" smtClean="0"/>
              <a:t> We say a device is active within time [t1, t2] if starts and release a RRC connection at time t1 and t2, respectively. </a:t>
            </a:r>
          </a:p>
          <a:p>
            <a:pPr>
              <a:buFont typeface="Arial" pitchFamily="34" charset="0"/>
              <a:buNone/>
            </a:pPr>
            <a:endParaRPr lang="en-US" altLang="zh-CN" baseline="0" dirty="0" smtClean="0"/>
          </a:p>
          <a:p>
            <a:pPr>
              <a:buFont typeface="Arial" pitchFamily="34" charset="0"/>
              <a:buChar char="•"/>
            </a:pPr>
            <a:r>
              <a:rPr lang="en-US" altLang="zh-CN" baseline="0" dirty="0" smtClean="0"/>
              <a:t> The left figure shows the stacked area chart of total traffic volume of each terminal type, the traffic volume peak appears in day time, and traffic trough appears at late night. </a:t>
            </a:r>
          </a:p>
          <a:p>
            <a:pPr>
              <a:buFont typeface="Arial" pitchFamily="34" charset="0"/>
              <a:buChar char="•"/>
            </a:pPr>
            <a:r>
              <a:rPr lang="en-US" altLang="zh-CN" baseline="0" dirty="0" smtClean="0"/>
              <a:t> The right shows the distribution of active devices for different types. It shows a similar pattern to the left one, however, the traffic volume at the trough is 93% less than the peak traffic volume in left figure, while the number of </a:t>
            </a:r>
            <a:r>
              <a:rPr lang="en-US" altLang="zh-CN" baseline="0" dirty="0" err="1" smtClean="0"/>
              <a:t>of</a:t>
            </a:r>
            <a:r>
              <a:rPr lang="en-US" altLang="zh-CN" baseline="0" dirty="0" smtClean="0"/>
              <a:t> active devices at the trough is 52% less than the peak value.</a:t>
            </a:r>
          </a:p>
          <a:p>
            <a:pPr>
              <a:buFont typeface="Arial" pitchFamily="34" charset="0"/>
              <a:buChar char="•"/>
            </a:pPr>
            <a:endParaRPr lang="en-US" altLang="zh-CN" baseline="0" dirty="0" smtClean="0"/>
          </a:p>
          <a:p>
            <a:pPr>
              <a:buFont typeface="Arial" pitchFamily="34" charset="0"/>
              <a:buNone/>
            </a:pPr>
            <a:r>
              <a:rPr lang="en-US" altLang="zh-CN" baseline="0" dirty="0" smtClean="0"/>
              <a:t>After further investigation, we find that iPhone and iPad have a very similar pattern that is distinct from other device types, i.e., the number of active devices of iPhone and iPad remain stable during the 24-hour period.</a:t>
            </a:r>
          </a:p>
          <a:p>
            <a:pPr>
              <a:buFont typeface="Arial" pitchFamily="34" charset="0"/>
              <a:buNone/>
            </a:pPr>
            <a:endParaRPr lang="en-US" altLang="zh-CN" baseline="0" dirty="0" smtClean="0"/>
          </a:p>
          <a:p>
            <a:pPr>
              <a:buFont typeface="Arial" pitchFamily="34" charset="0"/>
              <a:buNone/>
            </a:pPr>
            <a:r>
              <a:rPr lang="en-US" altLang="zh-CN" baseline="0" dirty="0" smtClean="0"/>
              <a:t>The possible reason is due to the internal heartbeat </a:t>
            </a:r>
            <a:r>
              <a:rPr lang="en-US" altLang="zh-CN" baseline="0" dirty="0" err="1" smtClean="0"/>
              <a:t>mechanimsm</a:t>
            </a:r>
            <a:r>
              <a:rPr lang="en-US" altLang="zh-CN" baseline="0" dirty="0" smtClean="0"/>
              <a:t> of iPhone and iPad. </a:t>
            </a:r>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The</a:t>
            </a:r>
            <a:r>
              <a:rPr lang="en-US" altLang="zh-CN" baseline="0" dirty="0" smtClean="0"/>
              <a:t> left one show the probability density of the inter-arrival times of RRC connection setups of iPhone, while the right one shows that of Android.</a:t>
            </a:r>
          </a:p>
          <a:p>
            <a:endParaRPr lang="en-US" altLang="zh-CN" baseline="0" dirty="0" smtClean="0"/>
          </a:p>
          <a:p>
            <a:r>
              <a:rPr lang="en-US" altLang="zh-CN" baseline="0" dirty="0" smtClean="0"/>
              <a:t>The results: iPhone 60 seconds (18%), 589 (5%), not hold for other types of smart phone, like Android.</a:t>
            </a:r>
          </a:p>
          <a:p>
            <a:endParaRPr lang="en-US" altLang="zh-CN" baseline="0" dirty="0" smtClean="0"/>
          </a:p>
          <a:p>
            <a:r>
              <a:rPr lang="en-US" altLang="zh-CN" baseline="0" dirty="0" smtClean="0"/>
              <a:t>The heartbeat packets that we observe in the iPhone/iPad devices introduce many RRC connection setups/releases, which could lead to high signaling overhead in the network core.</a:t>
            </a:r>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We collected data/control-plane</a:t>
            </a:r>
            <a:r>
              <a:rPr lang="en-US" altLang="zh-CN" baseline="0" dirty="0" smtClean="0"/>
              <a:t> traffic from a </a:t>
            </a:r>
            <a:r>
              <a:rPr lang="en-US" altLang="zh-CN" sz="1200" dirty="0" smtClean="0"/>
              <a:t>commercial 3G UMTS network deployed in a metropolitan city in China. </a:t>
            </a:r>
          </a:p>
          <a:p>
            <a:endParaRPr lang="en-US" altLang="zh-CN" sz="1200" dirty="0" smtClean="0"/>
          </a:p>
          <a:p>
            <a:r>
              <a:rPr lang="en-US" altLang="zh-CN" sz="1200" dirty="0" smtClean="0"/>
              <a:t>The figure illustrates a simplified</a:t>
            </a:r>
            <a:r>
              <a:rPr lang="en-US" altLang="zh-CN" sz="1200" baseline="0" dirty="0" smtClean="0"/>
              <a:t> topology of a 3G network we considered. The data path between a user equipment (UE) and the internet traverses a base station, a ratio network controller (RNC), and the core network, which includes the SGSN and GGSN. Our capture point resides in the integrated interface (</a:t>
            </a:r>
            <a:r>
              <a:rPr lang="en-US" altLang="zh-CN" sz="1200" baseline="0" dirty="0" err="1" smtClean="0"/>
              <a:t>Iu</a:t>
            </a:r>
            <a:r>
              <a:rPr lang="en-US" altLang="zh-CN" sz="1200" baseline="0" dirty="0" smtClean="0"/>
              <a:t>-Ps) that connects 16 RNCs and the CN. We also collected the RRC connection record logs from the RNCs.</a:t>
            </a:r>
          </a:p>
          <a:p>
            <a:endParaRPr lang="en-US" altLang="zh-CN" sz="1200" baseline="0" dirty="0" smtClean="0"/>
          </a:p>
          <a:p>
            <a:r>
              <a:rPr lang="en-US" altLang="zh-CN" sz="1200" baseline="0" dirty="0" smtClean="0"/>
              <a:t>In summary, we collected a 7*24 hours span of traces from Nov.25-Dec.1, 2010. The trace have a total size of 13TB, with 27.6 billion packets and 383 million flows, 168 million RRC connection records. We also identify over 60K 3G devices in the network.</a:t>
            </a:r>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There have been measurement studies</a:t>
            </a:r>
            <a:r>
              <a:rPr lang="en-US" altLang="zh-CN" baseline="0" dirty="0" smtClean="0"/>
              <a:t> of 3G network focusing on in-network data traffic collected inside 3G network.</a:t>
            </a:r>
          </a:p>
          <a:p>
            <a:r>
              <a:rPr lang="en-US" altLang="zh-CN" baseline="0" dirty="0" smtClean="0"/>
              <a:t>The following 3 papers focus on the data-plane traffic.</a:t>
            </a:r>
          </a:p>
          <a:p>
            <a:endParaRPr lang="en-US" altLang="zh-CN" baseline="0" dirty="0" smtClean="0"/>
          </a:p>
          <a:p>
            <a:r>
              <a:rPr lang="en-US" altLang="zh-CN" baseline="0" dirty="0" smtClean="0"/>
              <a:t>Some recent studies analyze the control-plane performance of 3G networks. Lee study the signaling overhead from the security perspective, and </a:t>
            </a:r>
            <a:r>
              <a:rPr lang="en-US" altLang="zh-CN" baseline="0" dirty="0" err="1" smtClean="0"/>
              <a:t>Qian</a:t>
            </a:r>
            <a:r>
              <a:rPr lang="en-US" altLang="zh-CN" baseline="0" dirty="0" smtClean="0"/>
              <a:t> infer RRC state transition from data-plane traffic, and mainly focus on power consumption of mobiles.</a:t>
            </a:r>
          </a:p>
          <a:p>
            <a:endParaRPr lang="en-US" altLang="zh-CN" baseline="0" dirty="0" smtClean="0"/>
          </a:p>
          <a:p>
            <a:r>
              <a:rPr lang="en-US" altLang="zh-CN" dirty="0" smtClean="0"/>
              <a:t>In contrast, our work focus on distinguishing</a:t>
            </a:r>
            <a:r>
              <a:rPr lang="en-US" altLang="zh-CN" baseline="0" dirty="0" smtClean="0"/>
              <a:t> different device types and analyzing each of their data/control-plane performance.</a:t>
            </a:r>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pPr>
              <a:buFont typeface="Arial" pitchFamily="34" charset="0"/>
              <a:buChar char="•"/>
            </a:pPr>
            <a:r>
              <a:rPr lang="en-US" altLang="zh-CN" dirty="0" smtClean="0"/>
              <a:t> Several</a:t>
            </a:r>
            <a:r>
              <a:rPr lang="en-US" altLang="zh-CN" baseline="0" dirty="0" smtClean="0"/>
              <a:t> studies analyze the data traffic behavior of different types of handheld devices.</a:t>
            </a:r>
            <a:r>
              <a:rPr lang="zh-CN" altLang="en-US" baseline="0" dirty="0" smtClean="0"/>
              <a:t> </a:t>
            </a:r>
            <a:endParaRPr lang="en-US" altLang="zh-CN" baseline="0" dirty="0" smtClean="0"/>
          </a:p>
          <a:p>
            <a:pPr>
              <a:buFont typeface="Arial" pitchFamily="34" charset="0"/>
              <a:buChar char="•"/>
            </a:pPr>
            <a:r>
              <a:rPr lang="en-US" altLang="zh-CN" baseline="0" dirty="0" smtClean="0"/>
              <a:t> </a:t>
            </a:r>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itchFamily="34" charset="0"/>
              <a:buChar char="•"/>
            </a:pPr>
            <a:r>
              <a:rPr lang="en-US" altLang="zh-CN" baseline="0" dirty="0" smtClean="0"/>
              <a:t>Our work is distinct from all the previous work. </a:t>
            </a:r>
          </a:p>
          <a:p>
            <a:pPr>
              <a:buFont typeface="Arial" pitchFamily="34" charset="0"/>
              <a:buChar char="•"/>
            </a:pPr>
            <a:r>
              <a:rPr lang="en-US" altLang="zh-CN" baseline="0" dirty="0" smtClean="0"/>
              <a:t>Firstly, we study both data and control performance, as well as their interaction of different device types. </a:t>
            </a:r>
          </a:p>
          <a:p>
            <a:pPr>
              <a:buFont typeface="Arial" pitchFamily="34" charset="0"/>
              <a:buChar char="•"/>
            </a:pPr>
            <a:r>
              <a:rPr lang="en-US" altLang="zh-CN" baseline="0" dirty="0" smtClean="0"/>
              <a:t>Secondly, we collected the packets with full IP payload information, with the help of commercial DPI module, we can   accurately identify more user application and infer their impact to network. </a:t>
            </a:r>
          </a:p>
          <a:p>
            <a:pPr>
              <a:buFont typeface="Arial" pitchFamily="34" charset="0"/>
              <a:buChar char="•"/>
            </a:pPr>
            <a:r>
              <a:rPr lang="en-US" altLang="zh-CN" baseline="0" dirty="0" smtClean="0"/>
              <a:t>Finally, we proposed a methodology to correlate the data-plane and control-plane traffic according to the standard 3G specifications.</a:t>
            </a:r>
          </a:p>
          <a:p>
            <a:endParaRPr lang="en-US" dirty="0"/>
          </a:p>
        </p:txBody>
      </p:sp>
      <p:sp>
        <p:nvSpPr>
          <p:cNvPr id="4" name="Slide Number Placeholder 3"/>
          <p:cNvSpPr>
            <a:spLocks noGrp="1"/>
          </p:cNvSpPr>
          <p:nvPr>
            <p:ph type="sldNum" sz="quarter" idx="10"/>
          </p:nvPr>
        </p:nvSpPr>
        <p:spPr/>
        <p:txBody>
          <a:bodyPr/>
          <a:lstStyle/>
          <a:p>
            <a:pPr>
              <a:defRPr/>
            </a:pPr>
            <a:fld id="{4600D095-13D5-439B-AA5E-03D3CC9BD5C1}" type="slidenum">
              <a:rPr lang="en-US" smtClean="0"/>
              <a:pPr>
                <a:defRPr/>
              </a:pPr>
              <a:t>6</a:t>
            </a:fld>
            <a:endParaRPr lang="en-US"/>
          </a:p>
        </p:txBody>
      </p:sp>
    </p:spTree>
    <p:extLst>
      <p:ext uri="{BB962C8B-B14F-4D97-AF65-F5344CB8AC3E}">
        <p14:creationId xmlns:p14="http://schemas.microsoft.com/office/powerpoint/2010/main" val="768792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This</a:t>
            </a:r>
            <a:r>
              <a:rPr lang="en-US" altLang="zh-CN" baseline="0" dirty="0" smtClean="0"/>
              <a:t> figure illustrates the workflow in which we perform the analysis of 3G data/control plane traffic: </a:t>
            </a:r>
          </a:p>
          <a:p>
            <a:pPr>
              <a:buFont typeface="Arial" pitchFamily="34" charset="0"/>
              <a:buChar char="•"/>
            </a:pPr>
            <a:r>
              <a:rPr lang="en-US" altLang="zh-CN" baseline="0" dirty="0" smtClean="0"/>
              <a:t> One task of raw data preprocessing is to extract the signaling messages from the data plane traffic, and later they will be used in data/signaling correlation.</a:t>
            </a:r>
          </a:p>
          <a:p>
            <a:pPr>
              <a:buFont typeface="Arial" pitchFamily="34" charset="0"/>
              <a:buChar char="•"/>
            </a:pPr>
            <a:r>
              <a:rPr lang="en-US" altLang="zh-CN" baseline="0" dirty="0" smtClean="0"/>
              <a:t> The next step is the DPI (Deep Packet Inspection) analysis. With the help of the DPI module of a commercial product, we can identify the application to which each data packet belongs.</a:t>
            </a:r>
          </a:p>
          <a:p>
            <a:pPr>
              <a:buFont typeface="Arial" pitchFamily="34" charset="0"/>
              <a:buChar char="•"/>
            </a:pPr>
            <a:r>
              <a:rPr lang="en-US" altLang="zh-CN" baseline="0" dirty="0" smtClean="0"/>
              <a:t> The third step is to perform the data-signaling correlation in order to identify the data/control traffic for each RRC connection.</a:t>
            </a:r>
          </a:p>
          <a:p>
            <a:pPr>
              <a:buFont typeface="Arial" pitchFamily="34" charset="0"/>
              <a:buChar char="•"/>
            </a:pPr>
            <a:r>
              <a:rPr lang="en-US" altLang="zh-CN" baseline="0" dirty="0" smtClean="0"/>
              <a:t> After all the previous steps, we will perform in-depth measurement study of the data/control plane traffic and figure out the impact of different device types on the data/control plane performance of the 3G network we considered.</a:t>
            </a:r>
          </a:p>
          <a:p>
            <a:pPr>
              <a:buFont typeface="Arial" pitchFamily="34" charset="0"/>
              <a:buNone/>
            </a:pPr>
            <a:endParaRPr lang="en-US" altLang="zh-CN" baseline="0" dirty="0" smtClean="0"/>
          </a:p>
          <a:p>
            <a:pPr>
              <a:buFont typeface="Arial" pitchFamily="34" charset="0"/>
              <a:buNone/>
            </a:pPr>
            <a:r>
              <a:rPr lang="en-US" altLang="zh-CN" baseline="0" dirty="0" smtClean="0"/>
              <a:t>There are some statistical summary of the performance of the workflow: over 90% of the traffic can be identified by DPI, and over 99% of the devices can be identified.</a:t>
            </a:r>
          </a:p>
          <a:p>
            <a:pPr>
              <a:buFont typeface="Arial" pitchFamily="34" charset="0"/>
              <a:buNone/>
            </a:pPr>
            <a:endParaRPr lang="en-US" altLang="zh-CN" baseline="0" dirty="0" smtClean="0"/>
          </a:p>
          <a:p>
            <a:pPr>
              <a:buFont typeface="Arial" pitchFamily="34" charset="0"/>
              <a:buNone/>
            </a:pPr>
            <a:r>
              <a:rPr lang="en-US" altLang="zh-CN" baseline="0" dirty="0" smtClean="0"/>
              <a:t>Also due to the huge amount of the data/control traffic, we conducted all the steps on a Hadoop platform.</a:t>
            </a:r>
          </a:p>
          <a:p>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fontScale="92500"/>
          </a:bodyPr>
          <a:lstStyle/>
          <a:p>
            <a:r>
              <a:rPr lang="en-US" altLang="zh-CN" sz="1200" b="0" i="0" kern="1200" dirty="0" smtClean="0">
                <a:solidFill>
                  <a:schemeClr val="tx1"/>
                </a:solidFill>
                <a:latin typeface="Arial" charset="0"/>
                <a:ea typeface="+mn-ea"/>
                <a:cs typeface="+mn-cs"/>
              </a:rPr>
              <a:t>Abbreviation:</a:t>
            </a:r>
          </a:p>
          <a:p>
            <a:r>
              <a:rPr lang="en-US" altLang="zh-CN" i="0" dirty="0" smtClean="0"/>
              <a:t>SCCP: signaling connection control part</a:t>
            </a:r>
          </a:p>
          <a:p>
            <a:r>
              <a:rPr lang="en-US" altLang="zh-CN" i="0" dirty="0" smtClean="0"/>
              <a:t>SCCP CC: SCCP connection conform</a:t>
            </a:r>
          </a:p>
          <a:p>
            <a:r>
              <a:rPr lang="en-US" altLang="zh-CN" i="0" dirty="0" smtClean="0"/>
              <a:t>RAB:</a:t>
            </a:r>
            <a:r>
              <a:rPr lang="en-US" altLang="zh-CN" i="0" baseline="0" dirty="0" smtClean="0"/>
              <a:t> </a:t>
            </a:r>
            <a:r>
              <a:rPr lang="en-US" altLang="zh-CN" i="0" dirty="0" smtClean="0"/>
              <a:t>Radio Access Bearers </a:t>
            </a:r>
          </a:p>
          <a:p>
            <a:endParaRPr lang="en-US" altLang="zh-CN" i="0" dirty="0" smtClean="0"/>
          </a:p>
          <a:p>
            <a:r>
              <a:rPr lang="en-US" altLang="zh-CN" i="0" dirty="0" smtClean="0"/>
              <a:t>When the UE wants to send or receive data, the RNC </a:t>
            </a:r>
            <a:r>
              <a:rPr lang="en-US" altLang="zh-CN" i="0" dirty="0" err="1" smtClean="0"/>
              <a:t>ﬁrst</a:t>
            </a:r>
            <a:r>
              <a:rPr lang="en-US" altLang="zh-CN" i="0" dirty="0" smtClean="0"/>
              <a:t> makes a SCCP (Signaling Connection Control Part) connection request with the CN, which replies a SCCP Connection </a:t>
            </a:r>
            <a:r>
              <a:rPr lang="en-US" altLang="zh-CN" i="0" dirty="0" err="1" smtClean="0"/>
              <a:t>Conﬁrm</a:t>
            </a:r>
            <a:r>
              <a:rPr lang="en-US" altLang="zh-CN" i="0" dirty="0" smtClean="0"/>
              <a:t> (CC) message, where SCCP can</a:t>
            </a:r>
            <a:r>
              <a:rPr lang="en-US" altLang="zh-CN" i="0" baseline="0" dirty="0" smtClean="0"/>
              <a:t> </a:t>
            </a:r>
            <a:r>
              <a:rPr lang="en-US" altLang="zh-CN" i="0" dirty="0" smtClean="0"/>
              <a:t>be viewed as the transport protocol for RANAP. The CN also replies a Common ID message, which contains the IMSI of the UE. The RNC associates the IMSI with the</a:t>
            </a:r>
          </a:p>
          <a:p>
            <a:r>
              <a:rPr lang="en-US" altLang="zh-CN" i="0" dirty="0" smtClean="0"/>
              <a:t>RRC connection for the UE and keeps this association throughout the RRC connection. Note that a single RRC </a:t>
            </a:r>
            <a:r>
              <a:rPr lang="en-US" altLang="zh-CN" i="0" dirty="0" err="1" smtClean="0"/>
              <a:t>connectionmay</a:t>
            </a:r>
            <a:r>
              <a:rPr lang="en-US" altLang="zh-CN" i="0" dirty="0" smtClean="0"/>
              <a:t> consist of one or multiple Radio Access Bearers (RABs) assigned for data communications. Each RAB assignment </a:t>
            </a:r>
            <a:r>
              <a:rPr lang="en-US" altLang="zh-CN" i="0" dirty="0" err="1" smtClean="0"/>
              <a:t>deﬁnes</a:t>
            </a:r>
            <a:r>
              <a:rPr lang="en-US" altLang="zh-CN" i="0" dirty="0" smtClean="0"/>
              <a:t> the actual radio resources for transmitting data </a:t>
            </a:r>
            <a:r>
              <a:rPr lang="en-US" altLang="zh-CN" i="0" dirty="0" err="1" smtClean="0"/>
              <a:t>trafﬁc</a:t>
            </a:r>
            <a:r>
              <a:rPr lang="en-US" altLang="zh-CN" i="0" dirty="0" smtClean="0"/>
              <a:t> between the UE and the CN. The CN sends a RAB Assignment Request message to the RNC, which then executes the RAB setup protocol with the UE. Finally, the RNC replies a RAB Assignment Response message to the CN. From this onwards, the UE can send or receive data. (from the paper)</a:t>
            </a:r>
          </a:p>
          <a:p>
            <a:endParaRPr lang="en-US" altLang="zh-CN" i="0" dirty="0" smtClean="0"/>
          </a:p>
          <a:p>
            <a:r>
              <a:rPr lang="en-US" altLang="zh-CN" i="0" dirty="0" smtClean="0"/>
              <a:t>We are interested</a:t>
            </a:r>
            <a:r>
              <a:rPr lang="en-US" altLang="zh-CN" i="0" baseline="0" dirty="0" smtClean="0"/>
              <a:t> in the four signaling messages (within the red box), and the red items contains the useful information as the key to correlate with data packets.</a:t>
            </a:r>
            <a:endParaRPr lang="en-US" altLang="zh-CN" i="0" dirty="0" smtClean="0"/>
          </a:p>
          <a:p>
            <a:endParaRPr lang="en-US" altLang="zh-CN" i="0" dirty="0" smtClean="0"/>
          </a:p>
          <a:p>
            <a:endParaRPr lang="zh-CN" altLang="en-US" i="0" dirty="0" smtClean="0"/>
          </a:p>
          <a:p>
            <a:endParaRPr lang="en-US" altLang="zh-CN" dirty="0" smtClean="0"/>
          </a:p>
          <a:p>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lnSpcReduction="10000"/>
          </a:bodyPr>
          <a:lstStyle/>
          <a:p>
            <a:r>
              <a:rPr lang="en-US" altLang="zh-CN" dirty="0" smtClean="0"/>
              <a:t>This figure</a:t>
            </a:r>
            <a:r>
              <a:rPr lang="en-US" altLang="zh-CN" baseline="0" dirty="0" smtClean="0"/>
              <a:t> illustrates the data-signaling correlation methodology. There are 4 groups of datasets:</a:t>
            </a:r>
          </a:p>
          <a:p>
            <a:pPr marL="228600" indent="-228600">
              <a:buAutoNum type="arabicPeriod"/>
            </a:pPr>
            <a:r>
              <a:rPr lang="en-US" altLang="zh-CN" baseline="0" dirty="0" smtClean="0"/>
              <a:t>Signaling packets.</a:t>
            </a:r>
          </a:p>
          <a:p>
            <a:pPr marL="228600" indent="-228600">
              <a:buAutoNum type="arabicPeriod"/>
            </a:pPr>
            <a:r>
              <a:rPr lang="en-US" altLang="zh-CN" baseline="0" dirty="0" smtClean="0"/>
              <a:t>Data plane packets, collected at the </a:t>
            </a:r>
            <a:r>
              <a:rPr lang="en-US" altLang="zh-CN" baseline="0" dirty="0" err="1" smtClean="0"/>
              <a:t>IuPs</a:t>
            </a:r>
            <a:r>
              <a:rPr lang="en-US" altLang="zh-CN" baseline="0" dirty="0" smtClean="0"/>
              <a:t> interface between RRCs and CN.</a:t>
            </a:r>
          </a:p>
          <a:p>
            <a:pPr marL="228600" indent="-228600">
              <a:buAutoNum type="arabicPeriod"/>
            </a:pPr>
            <a:r>
              <a:rPr lang="en-US" altLang="zh-CN" baseline="0" dirty="0" smtClean="0"/>
              <a:t>RRC connection record logs (RRC logs), collected from the RNC logs.</a:t>
            </a:r>
          </a:p>
          <a:p>
            <a:pPr marL="228600" indent="-228600">
              <a:buAutoNum type="arabicPeriod"/>
            </a:pPr>
            <a:r>
              <a:rPr lang="en-US" altLang="zh-CN" baseline="0" dirty="0" smtClean="0"/>
              <a:t>IMEI library, obtained from the Internet.</a:t>
            </a:r>
          </a:p>
          <a:p>
            <a:pPr marL="228600" indent="-228600">
              <a:buNone/>
            </a:pPr>
            <a:endParaRPr lang="en-US" altLang="zh-CN" baseline="0" dirty="0" smtClean="0"/>
          </a:p>
          <a:p>
            <a:pPr marL="228600" indent="-228600">
              <a:buNone/>
            </a:pPr>
            <a:r>
              <a:rPr lang="en-US" altLang="zh-CN" baseline="0" dirty="0" smtClean="0"/>
              <a:t>The correlation process is similar to the relational join operation by correlating the common fields in different datasets.</a:t>
            </a:r>
          </a:p>
          <a:p>
            <a:pPr marL="228600" indent="-228600">
              <a:buNone/>
            </a:pPr>
            <a:r>
              <a:rPr lang="en-US" altLang="zh-CN" baseline="0" dirty="0" smtClean="0"/>
              <a:t>1. firstly, we join the four signaling messages that have identical RNC-LR and SGSN-LR values; RNC-LR and SGSN-LR are the local reference of the RNC and SGSN associated with the RRC connection.</a:t>
            </a:r>
            <a:endParaRPr lang="en-US" altLang="zh-CN" baseline="0" dirty="0" smtClean="0">
              <a:sym typeface="Wingdings" pitchFamily="2" charset="2"/>
            </a:endParaRPr>
          </a:p>
          <a:p>
            <a:pPr marL="228600" indent="-228600">
              <a:buNone/>
            </a:pPr>
            <a:r>
              <a:rPr lang="en-US" altLang="zh-CN" baseline="0" dirty="0" smtClean="0">
                <a:sym typeface="Wingdings" pitchFamily="2" charset="2"/>
              </a:rPr>
              <a:t>2. Secondly, we join the output and RRC connection logs that have identical IMSI, similarly, we join the output with IMEI library records that have identical IMEI. </a:t>
            </a:r>
          </a:p>
          <a:p>
            <a:pPr marL="228600" indent="-228600">
              <a:buNone/>
            </a:pPr>
            <a:r>
              <a:rPr lang="en-US" altLang="zh-CN" baseline="0" dirty="0" smtClean="0">
                <a:sym typeface="Wingdings" pitchFamily="2" charset="2"/>
              </a:rPr>
              <a:t>3. Thirdly, we join the output records with data packets. Each correlated data packet must have the same RNC IP, SGSN IP and TEID fields as in the RRC record. </a:t>
            </a:r>
          </a:p>
          <a:p>
            <a:pPr marL="228600" indent="-228600">
              <a:buNone/>
            </a:pPr>
            <a:r>
              <a:rPr lang="en-US" altLang="zh-CN" baseline="0" dirty="0" smtClean="0">
                <a:sym typeface="Wingdings" pitchFamily="2" charset="2"/>
              </a:rPr>
              <a:t>Finally, we get the correlation result.</a:t>
            </a:r>
          </a:p>
          <a:p>
            <a:pPr marL="228600" indent="-228600">
              <a:buNone/>
            </a:pPr>
            <a:endParaRPr lang="en-US" altLang="zh-CN" baseline="0" dirty="0" smtClean="0">
              <a:sym typeface="Wingdings" pitchFamily="2" charset="2"/>
            </a:endParaRPr>
          </a:p>
          <a:p>
            <a:pPr marL="228600" indent="-228600">
              <a:buNone/>
            </a:pPr>
            <a:r>
              <a:rPr lang="en-US" altLang="zh-CN" baseline="0" dirty="0" smtClean="0">
                <a:sym typeface="Wingdings" pitchFamily="2" charset="2"/>
              </a:rPr>
              <a:t>Since the data/control traffic and the record logs are obtained at different capture points that have loosely synchronized system clocks with around 60-150 second difference. Thus we need to allow tolerance of such capture time differences in our correlation. We allow the time difference of 15 seconds in joining the signaling packets and 150 seconds for both step 2 and step 3. </a:t>
            </a:r>
          </a:p>
          <a:p>
            <a:pPr marL="228600" indent="-228600">
              <a:buNone/>
            </a:pPr>
            <a:endParaRPr lang="en-US" altLang="zh-CN" baseline="0" dirty="0" smtClean="0">
              <a:sym typeface="Wingdings" pitchFamily="2" charset="2"/>
            </a:endParaRPr>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The categories of applications that</a:t>
            </a:r>
            <a:r>
              <a:rPr lang="en-US" altLang="zh-CN" baseline="0" dirty="0" smtClean="0"/>
              <a:t> we focus in our analysis;</a:t>
            </a:r>
          </a:p>
          <a:p>
            <a:r>
              <a:rPr lang="en-US" altLang="zh-CN" baseline="0" dirty="0" smtClean="0"/>
              <a:t>The device types we considered in our analysis.</a:t>
            </a:r>
          </a:p>
          <a:p>
            <a:endParaRPr lang="en-US" altLang="zh-CN"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zh-CN" i="1" dirty="0" smtClean="0"/>
              <a:t>Customer privacy is preserved,</a:t>
            </a:r>
            <a:r>
              <a:rPr lang="en-US" altLang="zh-CN" i="1" baseline="0" dirty="0" smtClean="0"/>
              <a:t> </a:t>
            </a:r>
            <a:endParaRPr lang="en-US" altLang="zh-CN" i="1" dirty="0" smtClean="0"/>
          </a:p>
          <a:p>
            <a:endParaRPr lang="zh-CN" altLang="en-US" dirty="0"/>
          </a:p>
        </p:txBody>
      </p:sp>
      <p:sp>
        <p:nvSpPr>
          <p:cNvPr id="4" name="灯片编号占位符 3"/>
          <p:cNvSpPr>
            <a:spLocks noGrp="1"/>
          </p:cNvSpPr>
          <p:nvPr>
            <p:ph type="sldNum" sz="quarter" idx="10"/>
          </p:nvPr>
        </p:nvSpPr>
        <p:spPr/>
        <p:txBody>
          <a:bodyPr/>
          <a:lstStyle/>
          <a:p>
            <a:pPr>
              <a:defRPr/>
            </a:pPr>
            <a:fld id="{4600D095-13D5-439B-AA5E-03D3CC9BD5C1}"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35DD5A66-9C2F-42FF-B09E-B62E67AA1448}" type="slidenum">
              <a:rPr lang="en-US"/>
              <a:pPr>
                <a:defRPr/>
              </a:pPr>
              <a:t>‹#›</a:t>
            </a:fld>
            <a:endParaRPr lang="en-US"/>
          </a:p>
        </p:txBody>
      </p:sp>
    </p:spTree>
    <p:extLst>
      <p:ext uri="{BB962C8B-B14F-4D97-AF65-F5344CB8AC3E}">
        <p14:creationId xmlns:p14="http://schemas.microsoft.com/office/powerpoint/2010/main" val="504986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6A720C1-C97C-4A95-8CC7-E9C91CBF4048}" type="slidenum">
              <a:rPr lang="en-US"/>
              <a:pPr>
                <a:defRPr/>
              </a:pPr>
              <a:t>‹#›</a:t>
            </a:fld>
            <a:endParaRPr lang="en-US"/>
          </a:p>
        </p:txBody>
      </p:sp>
    </p:spTree>
    <p:extLst>
      <p:ext uri="{BB962C8B-B14F-4D97-AF65-F5344CB8AC3E}">
        <p14:creationId xmlns:p14="http://schemas.microsoft.com/office/powerpoint/2010/main" val="285259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26C9E9CD-6400-4048-A621-93BAB80DCE84}" type="slidenum">
              <a:rPr lang="en-US"/>
              <a:pPr>
                <a:defRPr/>
              </a:pPr>
              <a:t>‹#›</a:t>
            </a:fld>
            <a:endParaRPr lang="en-US"/>
          </a:p>
        </p:txBody>
      </p:sp>
    </p:spTree>
    <p:extLst>
      <p:ext uri="{BB962C8B-B14F-4D97-AF65-F5344CB8AC3E}">
        <p14:creationId xmlns:p14="http://schemas.microsoft.com/office/powerpoint/2010/main" val="2705258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3FFE790D-BCFB-4008-9260-CA63AEE325FD}" type="slidenum">
              <a:rPr lang="en-US"/>
              <a:pPr>
                <a:defRPr/>
              </a:pPr>
              <a:t>‹#›</a:t>
            </a:fld>
            <a:endParaRPr lang="en-US"/>
          </a:p>
        </p:txBody>
      </p:sp>
    </p:spTree>
    <p:extLst>
      <p:ext uri="{BB962C8B-B14F-4D97-AF65-F5344CB8AC3E}">
        <p14:creationId xmlns:p14="http://schemas.microsoft.com/office/powerpoint/2010/main" val="3820657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9253C469-7C95-4280-A06B-E0B75510FD76}" type="slidenum">
              <a:rPr lang="en-US"/>
              <a:pPr>
                <a:defRPr/>
              </a:pPr>
              <a:t>‹#›</a:t>
            </a:fld>
            <a:endParaRPr lang="en-US"/>
          </a:p>
        </p:txBody>
      </p:sp>
    </p:spTree>
    <p:extLst>
      <p:ext uri="{BB962C8B-B14F-4D97-AF65-F5344CB8AC3E}">
        <p14:creationId xmlns:p14="http://schemas.microsoft.com/office/powerpoint/2010/main" val="1002536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138DC131-9A15-4746-A2F6-35F31BCF58C6}" type="slidenum">
              <a:rPr lang="en-US"/>
              <a:pPr>
                <a:defRPr/>
              </a:pPr>
              <a:t>‹#›</a:t>
            </a:fld>
            <a:endParaRPr lang="en-US"/>
          </a:p>
        </p:txBody>
      </p:sp>
    </p:spTree>
    <p:extLst>
      <p:ext uri="{BB962C8B-B14F-4D97-AF65-F5344CB8AC3E}">
        <p14:creationId xmlns:p14="http://schemas.microsoft.com/office/powerpoint/2010/main" val="16064881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0CFAF1C9-0564-4621-92FB-D00C85A93782}" type="slidenum">
              <a:rPr lang="en-US"/>
              <a:pPr>
                <a:defRPr/>
              </a:pPr>
              <a:t>‹#›</a:t>
            </a:fld>
            <a:endParaRPr lang="en-US"/>
          </a:p>
        </p:txBody>
      </p:sp>
    </p:spTree>
    <p:extLst>
      <p:ext uri="{BB962C8B-B14F-4D97-AF65-F5344CB8AC3E}">
        <p14:creationId xmlns:p14="http://schemas.microsoft.com/office/powerpoint/2010/main" val="15088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3B2E25E5-12CD-4826-A5AF-2C98E7658DA3}" type="slidenum">
              <a:rPr lang="en-US"/>
              <a:pPr>
                <a:defRPr/>
              </a:pPr>
              <a:t>‹#›</a:t>
            </a:fld>
            <a:endParaRPr lang="en-US"/>
          </a:p>
        </p:txBody>
      </p:sp>
    </p:spTree>
    <p:extLst>
      <p:ext uri="{BB962C8B-B14F-4D97-AF65-F5344CB8AC3E}">
        <p14:creationId xmlns:p14="http://schemas.microsoft.com/office/powerpoint/2010/main" val="3715333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D8F9D020-3E06-4B10-9F51-23473D21C23E}" type="slidenum">
              <a:rPr lang="en-US"/>
              <a:pPr>
                <a:defRPr/>
              </a:pPr>
              <a:t>‹#›</a:t>
            </a:fld>
            <a:endParaRPr lang="en-US"/>
          </a:p>
        </p:txBody>
      </p:sp>
    </p:spTree>
    <p:extLst>
      <p:ext uri="{BB962C8B-B14F-4D97-AF65-F5344CB8AC3E}">
        <p14:creationId xmlns:p14="http://schemas.microsoft.com/office/powerpoint/2010/main" val="2168034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01BF5AF-EDEE-436D-9ACF-174E098673DB}" type="slidenum">
              <a:rPr lang="en-US"/>
              <a:pPr>
                <a:defRPr/>
              </a:pPr>
              <a:t>‹#›</a:t>
            </a:fld>
            <a:endParaRPr lang="en-US"/>
          </a:p>
        </p:txBody>
      </p:sp>
    </p:spTree>
    <p:extLst>
      <p:ext uri="{BB962C8B-B14F-4D97-AF65-F5344CB8AC3E}">
        <p14:creationId xmlns:p14="http://schemas.microsoft.com/office/powerpoint/2010/main" val="3363334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EC4DDACC-B398-4434-9A27-1DB8A0412CE5}" type="slidenum">
              <a:rPr lang="en-US"/>
              <a:pPr>
                <a:defRPr/>
              </a:pPr>
              <a:t>‹#›</a:t>
            </a:fld>
            <a:endParaRPr lang="en-US"/>
          </a:p>
        </p:txBody>
      </p:sp>
    </p:spTree>
    <p:extLst>
      <p:ext uri="{BB962C8B-B14F-4D97-AF65-F5344CB8AC3E}">
        <p14:creationId xmlns:p14="http://schemas.microsoft.com/office/powerpoint/2010/main" val="2236953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457200" y="6400800"/>
            <a:ext cx="5562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p>
        </p:txBody>
      </p:sp>
      <p:sp>
        <p:nvSpPr>
          <p:cNvPr id="1030" name="Rectangle 6"/>
          <p:cNvSpPr>
            <a:spLocks noGrp="1" noChangeArrowheads="1"/>
          </p:cNvSpPr>
          <p:nvPr>
            <p:ph type="sldNum" sz="quarter" idx="4"/>
          </p:nvPr>
        </p:nvSpPr>
        <p:spPr bwMode="auto">
          <a:xfrm>
            <a:off x="6553200" y="6400800"/>
            <a:ext cx="2133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C80DFAE-88B7-49D3-8F2D-B101E877E43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4400" b="1">
          <a:solidFill>
            <a:schemeClr val="tx2"/>
          </a:solidFill>
          <a:effectLst>
            <a:outerShdw blurRad="38100" dist="38100" dir="2700000" algn="tl">
              <a:srgbClr val="C0C0C0"/>
            </a:outerShdw>
          </a:effectLst>
          <a:latin typeface="Arial" charset="0"/>
        </a:defRPr>
      </a:lvl5pPr>
      <a:lvl6pPr marL="4572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6pPr>
      <a:lvl7pPr marL="9144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7pPr>
      <a:lvl8pPr marL="13716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8pPr>
      <a:lvl9pPr marL="1828800" algn="ctr" rtl="0" fontAlgn="base">
        <a:spcBef>
          <a:spcPct val="0"/>
        </a:spcBef>
        <a:spcAft>
          <a:spcPct val="0"/>
        </a:spcAft>
        <a:defRPr sz="4400" b="1">
          <a:solidFill>
            <a:schemeClr val="tx2"/>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emf"/><Relationship Id="rId13" Type="http://schemas.openxmlformats.org/officeDocument/2006/relationships/oleObject" Target="../embeddings/oleObject6.bin"/><Relationship Id="rId18" Type="http://schemas.openxmlformats.org/officeDocument/2006/relationships/image" Target="../media/image5.emf"/><Relationship Id="rId3" Type="http://schemas.openxmlformats.org/officeDocument/2006/relationships/notesSlide" Target="../notesSlides/notesSlide2.xml"/><Relationship Id="rId7" Type="http://schemas.openxmlformats.org/officeDocument/2006/relationships/oleObject" Target="../embeddings/oleObject2.bin"/><Relationship Id="rId12" Type="http://schemas.openxmlformats.org/officeDocument/2006/relationships/oleObject" Target="../embeddings/oleObject5.bin"/><Relationship Id="rId17" Type="http://schemas.openxmlformats.org/officeDocument/2006/relationships/oleObject" Target="../embeddings/oleObject9.bin"/><Relationship Id="rId2" Type="http://schemas.openxmlformats.org/officeDocument/2006/relationships/slideLayout" Target="../slideLayouts/slideLayout2.xml"/><Relationship Id="rId16" Type="http://schemas.openxmlformats.org/officeDocument/2006/relationships/image" Target="../media/image4.emf"/><Relationship Id="rId20" Type="http://schemas.openxmlformats.org/officeDocument/2006/relationships/image" Target="../media/image6.emf"/><Relationship Id="rId1" Type="http://schemas.openxmlformats.org/officeDocument/2006/relationships/vmlDrawing" Target="../drawings/vmlDrawing1.vml"/><Relationship Id="rId6" Type="http://schemas.openxmlformats.org/officeDocument/2006/relationships/image" Target="../media/image2.emf"/><Relationship Id="rId11" Type="http://schemas.openxmlformats.org/officeDocument/2006/relationships/oleObject" Target="../embeddings/oleObject4.bin"/><Relationship Id="rId5" Type="http://schemas.openxmlformats.org/officeDocument/2006/relationships/oleObject" Target="../embeddings/oleObject1.bin"/><Relationship Id="rId15" Type="http://schemas.openxmlformats.org/officeDocument/2006/relationships/oleObject" Target="../embeddings/oleObject8.bin"/><Relationship Id="rId10" Type="http://schemas.openxmlformats.org/officeDocument/2006/relationships/image" Target="../media/image8.wmf"/><Relationship Id="rId19" Type="http://schemas.openxmlformats.org/officeDocument/2006/relationships/oleObject" Target="../embeddings/oleObject10.bin"/><Relationship Id="rId4" Type="http://schemas.openxmlformats.org/officeDocument/2006/relationships/image" Target="../media/image7.jpeg"/><Relationship Id="rId9" Type="http://schemas.openxmlformats.org/officeDocument/2006/relationships/oleObject" Target="../embeddings/oleObject3.bin"/><Relationship Id="rId14" Type="http://schemas.openxmlformats.org/officeDocument/2006/relationships/oleObject" Target="../embeddings/oleObject7.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notesSlide" Target="../notesSlides/notesSlide7.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12.bin"/><Relationship Id="rId5" Type="http://schemas.openxmlformats.org/officeDocument/2006/relationships/image" Target="../media/image6.emf"/><Relationship Id="rId4" Type="http://schemas.openxmlformats.org/officeDocument/2006/relationships/oleObject" Target="../embeddings/oleObject1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4"/>
          <p:cNvSpPr>
            <a:spLocks noGrp="1"/>
          </p:cNvSpPr>
          <p:nvPr>
            <p:ph type="sldNum" sz="quarter" idx="11"/>
          </p:nvPr>
        </p:nvSpPr>
        <p:spPr>
          <a:noFill/>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EF720D6-AEC9-4997-8E17-32CC54C1FF79}" type="slidenum">
              <a:rPr lang="en-US"/>
              <a:pPr/>
              <a:t>1</a:t>
            </a:fld>
            <a:endParaRPr lang="en-US" dirty="0"/>
          </a:p>
        </p:txBody>
      </p:sp>
      <p:sp>
        <p:nvSpPr>
          <p:cNvPr id="18434" name="Rectangle 2"/>
          <p:cNvSpPr>
            <a:spLocks noGrp="1" noChangeArrowheads="1"/>
          </p:cNvSpPr>
          <p:nvPr>
            <p:ph type="ctrTitle"/>
          </p:nvPr>
        </p:nvSpPr>
        <p:spPr>
          <a:xfrm>
            <a:off x="152400" y="1676400"/>
            <a:ext cx="8915400" cy="2152650"/>
          </a:xfrm>
        </p:spPr>
        <p:txBody>
          <a:bodyPr/>
          <a:lstStyle/>
          <a:p>
            <a:pPr eaLnBrk="1" hangingPunct="1">
              <a:defRPr/>
            </a:pPr>
            <a:r>
              <a:rPr lang="en-US" sz="3600" i="1" dirty="0" smtClean="0">
                <a:solidFill>
                  <a:schemeClr val="tx1"/>
                </a:solidFill>
              </a:rPr>
              <a:t>A Panoramic View of 3G Data/Control-Plane Traffic: </a:t>
            </a:r>
            <a:br>
              <a:rPr lang="en-US" sz="3600" i="1" dirty="0" smtClean="0">
                <a:solidFill>
                  <a:schemeClr val="tx1"/>
                </a:solidFill>
              </a:rPr>
            </a:br>
            <a:r>
              <a:rPr lang="en-US" sz="3600" i="1" dirty="0" smtClean="0">
                <a:solidFill>
                  <a:schemeClr val="tx1"/>
                </a:solidFill>
              </a:rPr>
              <a:t>Mobile Device Perspective</a:t>
            </a:r>
          </a:p>
        </p:txBody>
      </p:sp>
      <p:sp>
        <p:nvSpPr>
          <p:cNvPr id="2052" name="Rectangle 3"/>
          <p:cNvSpPr>
            <a:spLocks noGrp="1" noChangeArrowheads="1"/>
          </p:cNvSpPr>
          <p:nvPr>
            <p:ph type="subTitle" idx="1"/>
          </p:nvPr>
        </p:nvSpPr>
        <p:spPr>
          <a:xfrm>
            <a:off x="304800" y="3962400"/>
            <a:ext cx="8610600" cy="2514600"/>
          </a:xfrm>
        </p:spPr>
        <p:txBody>
          <a:bodyPr/>
          <a:lstStyle/>
          <a:p>
            <a:pPr eaLnBrk="1" hangingPunct="1"/>
            <a:r>
              <a:rPr lang="en-US" sz="2400" dirty="0" err="1" smtClean="0"/>
              <a:t>Xiuqiang</a:t>
            </a:r>
            <a:r>
              <a:rPr lang="en-US" sz="2400" dirty="0" smtClean="0"/>
              <a:t> He</a:t>
            </a:r>
            <a:r>
              <a:rPr lang="en-US" sz="2400" baseline="30000" dirty="0" smtClean="0"/>
              <a:t>1</a:t>
            </a:r>
            <a:r>
              <a:rPr lang="en-US" sz="2400" dirty="0" smtClean="0"/>
              <a:t>, </a:t>
            </a:r>
            <a:r>
              <a:rPr lang="en-US" altLang="zh-CN" sz="2400" dirty="0" smtClean="0"/>
              <a:t>Patrick P. C. Lee</a:t>
            </a:r>
            <a:r>
              <a:rPr lang="en-US" altLang="zh-CN" sz="2400" baseline="30000" dirty="0" smtClean="0"/>
              <a:t>2</a:t>
            </a:r>
            <a:r>
              <a:rPr lang="en-US" sz="2400" dirty="0" smtClean="0"/>
              <a:t>, </a:t>
            </a:r>
            <a:br>
              <a:rPr lang="en-US" sz="2400" dirty="0" smtClean="0"/>
            </a:br>
            <a:r>
              <a:rPr lang="en-US" sz="2400" dirty="0" err="1" smtClean="0"/>
              <a:t>Lujia</a:t>
            </a:r>
            <a:r>
              <a:rPr lang="en-US" sz="2400" dirty="0" smtClean="0"/>
              <a:t> Pan</a:t>
            </a:r>
            <a:r>
              <a:rPr lang="en-US" altLang="zh-CN" sz="2400" baseline="30000" dirty="0" smtClean="0"/>
              <a:t>1</a:t>
            </a:r>
            <a:r>
              <a:rPr lang="en-US" sz="2400" dirty="0" smtClean="0"/>
              <a:t>, Cheng He</a:t>
            </a:r>
            <a:r>
              <a:rPr lang="en-US" altLang="zh-CN" sz="2400" baseline="30000" dirty="0" smtClean="0"/>
              <a:t>1</a:t>
            </a:r>
            <a:r>
              <a:rPr lang="en-US" altLang="zh-CN" sz="2400" dirty="0" smtClean="0"/>
              <a:t> and </a:t>
            </a:r>
            <a:r>
              <a:rPr lang="en-US" altLang="zh-CN" sz="2400" b="1" u="sng" dirty="0" smtClean="0"/>
              <a:t>John C. S. </a:t>
            </a:r>
            <a:r>
              <a:rPr lang="en-US" altLang="zh-CN" sz="2400" b="1" u="sng" dirty="0" smtClean="0"/>
              <a:t>Lui</a:t>
            </a:r>
            <a:r>
              <a:rPr lang="en-US" altLang="zh-CN" sz="2400" baseline="30000" dirty="0" smtClean="0"/>
              <a:t>2</a:t>
            </a:r>
          </a:p>
          <a:p>
            <a:pPr eaLnBrk="1" hangingPunct="1"/>
            <a:endParaRPr lang="en-US" sz="2400" baseline="30000" dirty="0" smtClean="0"/>
          </a:p>
          <a:p>
            <a:pPr eaLnBrk="1" hangingPunct="1"/>
            <a:r>
              <a:rPr lang="en-US" sz="2400" baseline="30000" dirty="0" smtClean="0"/>
              <a:t>1</a:t>
            </a:r>
            <a:r>
              <a:rPr lang="en-US" sz="2400" dirty="0" smtClean="0"/>
              <a:t>Noah’s Ark Lab, Huawei Research, </a:t>
            </a:r>
            <a:r>
              <a:rPr lang="en-US" sz="2400" dirty="0" smtClean="0"/>
              <a:t>China</a:t>
            </a:r>
            <a:br>
              <a:rPr lang="en-US" sz="2400" dirty="0" smtClean="0"/>
            </a:br>
            <a:r>
              <a:rPr lang="en-US" sz="2400" baseline="30000" dirty="0" smtClean="0"/>
              <a:t>2</a:t>
            </a:r>
            <a:r>
              <a:rPr lang="en-US" sz="2400" dirty="0" smtClean="0"/>
              <a:t>The </a:t>
            </a:r>
            <a:r>
              <a:rPr lang="en-US" sz="2400" dirty="0" smtClean="0"/>
              <a:t>Chinese University of Hong Kong, Hong Kong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Applications/Terminals</a:t>
            </a:r>
            <a:endParaRPr lang="en-US" i="1" dirty="0"/>
          </a:p>
        </p:txBody>
      </p:sp>
      <p:sp>
        <p:nvSpPr>
          <p:cNvPr id="3" name="Content Placeholder 2"/>
          <p:cNvSpPr>
            <a:spLocks noGrp="1"/>
          </p:cNvSpPr>
          <p:nvPr>
            <p:ph idx="1"/>
          </p:nvPr>
        </p:nvSpPr>
        <p:spPr>
          <a:xfrm>
            <a:off x="457200" y="1600200"/>
            <a:ext cx="8229600" cy="4876800"/>
          </a:xfrm>
        </p:spPr>
        <p:txBody>
          <a:bodyPr/>
          <a:lstStyle/>
          <a:p>
            <a:r>
              <a:rPr lang="en-US" i="1" dirty="0" smtClean="0"/>
              <a:t> Applications</a:t>
            </a:r>
          </a:p>
          <a:p>
            <a:pPr lvl="1"/>
            <a:r>
              <a:rPr lang="en-US" i="1" dirty="0" smtClean="0"/>
              <a:t>Web browsing, </a:t>
            </a:r>
            <a:r>
              <a:rPr lang="en-US" altLang="zh-CN" i="1" dirty="0" smtClean="0"/>
              <a:t>Streaming</a:t>
            </a:r>
            <a:r>
              <a:rPr lang="en-US" i="1" dirty="0" smtClean="0"/>
              <a:t>, File Access, </a:t>
            </a:r>
            <a:r>
              <a:rPr lang="en-US" altLang="zh-CN" i="1" dirty="0" smtClean="0"/>
              <a:t>Instant</a:t>
            </a:r>
          </a:p>
          <a:p>
            <a:pPr lvl="1"/>
            <a:r>
              <a:rPr lang="en-US" altLang="zh-CN" i="1" dirty="0" smtClean="0"/>
              <a:t>Messaging (IM)</a:t>
            </a:r>
            <a:r>
              <a:rPr lang="en-US" i="1" dirty="0" smtClean="0"/>
              <a:t>, Email, P2P, </a:t>
            </a:r>
          </a:p>
          <a:p>
            <a:pPr lvl="1"/>
            <a:r>
              <a:rPr lang="en-US" i="1" dirty="0" smtClean="0"/>
              <a:t>Network Admin, Tunneling, and others.</a:t>
            </a:r>
          </a:p>
          <a:p>
            <a:r>
              <a:rPr lang="en-US" i="1" dirty="0" smtClean="0"/>
              <a:t>Device types</a:t>
            </a:r>
          </a:p>
          <a:p>
            <a:pPr lvl="1"/>
            <a:r>
              <a:rPr lang="en-US" i="1" dirty="0" smtClean="0"/>
              <a:t>iPhone, </a:t>
            </a:r>
            <a:r>
              <a:rPr lang="en-US" altLang="zh-CN" i="1" dirty="0" smtClean="0"/>
              <a:t>Android, </a:t>
            </a:r>
            <a:r>
              <a:rPr lang="en-US" i="1" dirty="0" smtClean="0"/>
              <a:t>Symbian, Windows Phone</a:t>
            </a:r>
          </a:p>
          <a:p>
            <a:pPr lvl="1"/>
            <a:r>
              <a:rPr lang="en-US" i="1" dirty="0" smtClean="0"/>
              <a:t>Black Berry, Bada, Linux, iPad, Datacard</a:t>
            </a:r>
          </a:p>
          <a:p>
            <a:pPr lvl="1"/>
            <a:r>
              <a:rPr lang="en-US" altLang="zh-CN" i="1" dirty="0" smtClean="0"/>
              <a:t>Feature Phone</a:t>
            </a:r>
          </a:p>
          <a:p>
            <a:pPr lvl="1"/>
            <a:endParaRPr lang="en-US" i="1" dirty="0" smtClean="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10</a:t>
            </a:fld>
            <a:endParaRPr lang="en-US"/>
          </a:p>
        </p:txBody>
      </p:sp>
      <p:sp>
        <p:nvSpPr>
          <p:cNvPr id="40" name="Content Placeholder 2"/>
          <p:cNvSpPr txBox="1">
            <a:spLocks/>
          </p:cNvSpPr>
          <p:nvPr/>
        </p:nvSpPr>
        <p:spPr bwMode="auto">
          <a:xfrm>
            <a:off x="304800" y="5257800"/>
            <a:ext cx="85344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50000"/>
              </a:spcBef>
              <a:spcAft>
                <a:spcPct val="0"/>
              </a:spcAft>
              <a:buFont typeface="Wingdings" pitchFamily="2" charset="2"/>
              <a:buChar char="Ø"/>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endParaRPr lang="en-US" dirty="0"/>
          </a:p>
        </p:txBody>
      </p:sp>
    </p:spTree>
    <p:extLst>
      <p:ext uri="{BB962C8B-B14F-4D97-AF65-F5344CB8AC3E}">
        <p14:creationId xmlns:p14="http://schemas.microsoft.com/office/powerpoint/2010/main" val="306470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nodePh="1">
                                  <p:stCondLst>
                                    <p:cond delay="0"/>
                                  </p:stCondLst>
                                  <p:endCondLst>
                                    <p:cond evt="begin" delay="0">
                                      <p:tn val="5"/>
                                    </p:cond>
                                  </p:endCondLst>
                                  <p:childTnLst>
                                    <p:set>
                                      <p:cBhvr>
                                        <p:cTn id="6" dur="1" fill="hold">
                                          <p:stCondLst>
                                            <p:cond delay="0"/>
                                          </p:stCondLst>
                                        </p:cTn>
                                        <p:tgtEl>
                                          <p:spTgt spid="40"/>
                                        </p:tgtEl>
                                        <p:attrNameLst>
                                          <p:attrName>style.visibility</p:attrName>
                                        </p:attrNameLst>
                                      </p:cBhvr>
                                      <p:to>
                                        <p:strVal val="visible"/>
                                      </p:to>
                                    </p:set>
                                    <p:animEffect transition="in" filter="checkerboard(across)">
                                      <p:cBhvr>
                                        <p:cTn id="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圆角矩形 7"/>
          <p:cNvSpPr/>
          <p:nvPr/>
        </p:nvSpPr>
        <p:spPr bwMode="auto">
          <a:xfrm>
            <a:off x="4343400" y="4419600"/>
            <a:ext cx="990600" cy="1752600"/>
          </a:xfrm>
          <a:prstGeom prst="roundRect">
            <a:avLst/>
          </a:prstGeom>
          <a:solidFill>
            <a:schemeClr val="bg1"/>
          </a:solidFill>
          <a:ln w="38100" cap="flat" cmpd="sng" algn="ctr">
            <a:solidFill>
              <a:srgbClr val="FF0000"/>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
        <p:nvSpPr>
          <p:cNvPr id="2" name="标题 1"/>
          <p:cNvSpPr>
            <a:spLocks noGrp="1"/>
          </p:cNvSpPr>
          <p:nvPr>
            <p:ph type="title"/>
          </p:nvPr>
        </p:nvSpPr>
        <p:spPr/>
        <p:txBody>
          <a:bodyPr/>
          <a:lstStyle/>
          <a:p>
            <a:r>
              <a:rPr lang="en-US" altLang="zh-CN" i="1" dirty="0" smtClean="0"/>
              <a:t>Overview</a:t>
            </a:r>
            <a:endParaRPr lang="zh-CN" altLang="en-US" i="1" dirty="0"/>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11</a:t>
            </a:fld>
            <a:endParaRPr lang="en-US"/>
          </a:p>
        </p:txBody>
      </p:sp>
      <p:graphicFrame>
        <p:nvGraphicFramePr>
          <p:cNvPr id="5" name="图表 4"/>
          <p:cNvGraphicFramePr/>
          <p:nvPr/>
        </p:nvGraphicFramePr>
        <p:xfrm>
          <a:off x="457200" y="1371600"/>
          <a:ext cx="7924800" cy="2438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图表 5"/>
          <p:cNvGraphicFramePr/>
          <p:nvPr/>
        </p:nvGraphicFramePr>
        <p:xfrm>
          <a:off x="533400" y="3886200"/>
          <a:ext cx="7772400" cy="2209800"/>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a:off x="838200" y="6248400"/>
            <a:ext cx="5257800" cy="369332"/>
          </a:xfrm>
          <a:prstGeom prst="rect">
            <a:avLst/>
          </a:prstGeom>
          <a:noFill/>
        </p:spPr>
        <p:txBody>
          <a:bodyPr wrap="square" rtlCol="0">
            <a:spAutoFit/>
          </a:bodyPr>
          <a:lstStyle/>
          <a:p>
            <a:r>
              <a:rPr lang="en-US" altLang="zh-CN" dirty="0" smtClean="0"/>
              <a:t>Focus on the 1-day traces on Nov. 28, 2010</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i="1" dirty="0" smtClean="0"/>
              <a:t>Device Distributions</a:t>
            </a:r>
            <a:endParaRPr lang="zh-CN" altLang="en-US" i="1" dirty="0"/>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12</a:t>
            </a:fld>
            <a:endParaRPr lang="en-US"/>
          </a:p>
        </p:txBody>
      </p:sp>
      <p:pic>
        <p:nvPicPr>
          <p:cNvPr id="29698" name="Picture 2"/>
          <p:cNvPicPr>
            <a:picLocks noChangeAspect="1" noChangeArrowheads="1"/>
          </p:cNvPicPr>
          <p:nvPr/>
        </p:nvPicPr>
        <p:blipFill>
          <a:blip r:embed="rId3" cstate="print"/>
          <a:srcRect/>
          <a:stretch>
            <a:fillRect/>
          </a:stretch>
        </p:blipFill>
        <p:spPr bwMode="auto">
          <a:xfrm>
            <a:off x="304800" y="1447800"/>
            <a:ext cx="4648200" cy="2471749"/>
          </a:xfrm>
          <a:prstGeom prst="rect">
            <a:avLst/>
          </a:prstGeom>
          <a:noFill/>
          <a:ln w="9525">
            <a:noFill/>
            <a:miter lim="800000"/>
            <a:headEnd/>
            <a:tailEnd/>
          </a:ln>
        </p:spPr>
      </p:pic>
      <p:pic>
        <p:nvPicPr>
          <p:cNvPr id="29700" name="Picture 4"/>
          <p:cNvPicPr>
            <a:picLocks noChangeAspect="1" noChangeArrowheads="1"/>
          </p:cNvPicPr>
          <p:nvPr/>
        </p:nvPicPr>
        <p:blipFill>
          <a:blip r:embed="rId4" cstate="print"/>
          <a:srcRect/>
          <a:stretch>
            <a:fillRect/>
          </a:stretch>
        </p:blipFill>
        <p:spPr bwMode="auto">
          <a:xfrm>
            <a:off x="228601" y="3962400"/>
            <a:ext cx="4724399" cy="2384225"/>
          </a:xfrm>
          <a:prstGeom prst="rect">
            <a:avLst/>
          </a:prstGeom>
          <a:noFill/>
          <a:ln w="9525">
            <a:noFill/>
            <a:miter lim="800000"/>
            <a:headEnd/>
            <a:tailEnd/>
          </a:ln>
        </p:spPr>
      </p:pic>
      <p:sp>
        <p:nvSpPr>
          <p:cNvPr id="11" name="TextBox 10"/>
          <p:cNvSpPr txBox="1"/>
          <p:nvPr/>
        </p:nvSpPr>
        <p:spPr>
          <a:xfrm>
            <a:off x="5257800" y="1752600"/>
            <a:ext cx="3429000" cy="1477328"/>
          </a:xfrm>
          <a:prstGeom prst="rect">
            <a:avLst/>
          </a:prstGeom>
          <a:noFill/>
        </p:spPr>
        <p:txBody>
          <a:bodyPr wrap="square" rtlCol="0">
            <a:spAutoFit/>
          </a:bodyPr>
          <a:lstStyle/>
          <a:p>
            <a:pPr>
              <a:buFont typeface="Wingdings" pitchFamily="2" charset="2"/>
              <a:buChar char="Ø"/>
            </a:pPr>
            <a:r>
              <a:rPr lang="en-US" altLang="zh-CN" i="1" dirty="0" smtClean="0"/>
              <a:t> iPhone</a:t>
            </a:r>
            <a:r>
              <a:rPr lang="en-US" altLang="zh-CN" dirty="0" smtClean="0"/>
              <a:t> leads all devices with a portion of </a:t>
            </a:r>
            <a:r>
              <a:rPr lang="en-US" altLang="zh-CN" b="1" dirty="0" smtClean="0">
                <a:solidFill>
                  <a:srgbClr val="FF0000"/>
                </a:solidFill>
              </a:rPr>
              <a:t>32%</a:t>
            </a:r>
            <a:r>
              <a:rPr lang="en-US" altLang="zh-CN" b="1" dirty="0" smtClean="0"/>
              <a:t>, </a:t>
            </a:r>
            <a:r>
              <a:rPr lang="en-US" altLang="zh-CN" dirty="0" smtClean="0"/>
              <a:t>and Symbian 23%, Feature phone 15%, </a:t>
            </a:r>
            <a:r>
              <a:rPr lang="en-US" altLang="zh-CN" b="1" dirty="0" smtClean="0">
                <a:solidFill>
                  <a:srgbClr val="FF0000"/>
                </a:solidFill>
              </a:rPr>
              <a:t>Android 8%</a:t>
            </a:r>
            <a:r>
              <a:rPr lang="en-US" altLang="zh-CN" dirty="0" smtClean="0"/>
              <a:t>, windows phone 5%, </a:t>
            </a:r>
            <a:r>
              <a:rPr lang="en-US" altLang="zh-CN" b="1" dirty="0" smtClean="0">
                <a:solidFill>
                  <a:srgbClr val="FF0000"/>
                </a:solidFill>
              </a:rPr>
              <a:t>datacard 8%</a:t>
            </a:r>
            <a:endParaRPr lang="zh-CN" altLang="en-US" b="1" dirty="0">
              <a:solidFill>
                <a:srgbClr val="FF0000"/>
              </a:solidFill>
            </a:endParaRPr>
          </a:p>
        </p:txBody>
      </p:sp>
      <p:sp>
        <p:nvSpPr>
          <p:cNvPr id="12" name="TextBox 11"/>
          <p:cNvSpPr txBox="1"/>
          <p:nvPr/>
        </p:nvSpPr>
        <p:spPr>
          <a:xfrm>
            <a:off x="990600" y="1600200"/>
            <a:ext cx="3962400" cy="338554"/>
          </a:xfrm>
          <a:prstGeom prst="rect">
            <a:avLst/>
          </a:prstGeom>
          <a:noFill/>
        </p:spPr>
        <p:txBody>
          <a:bodyPr wrap="square" rtlCol="0">
            <a:spAutoFit/>
          </a:bodyPr>
          <a:lstStyle/>
          <a:p>
            <a:pPr algn="ctr"/>
            <a:r>
              <a:rPr lang="en-US" altLang="zh-CN" sz="1600" dirty="0" smtClean="0"/>
              <a:t>No. of devices for each terminal type</a:t>
            </a:r>
            <a:endParaRPr lang="zh-CN" altLang="en-US" sz="1600" dirty="0"/>
          </a:p>
        </p:txBody>
      </p:sp>
      <p:sp>
        <p:nvSpPr>
          <p:cNvPr id="13" name="TextBox 12"/>
          <p:cNvSpPr txBox="1"/>
          <p:nvPr/>
        </p:nvSpPr>
        <p:spPr>
          <a:xfrm>
            <a:off x="990600" y="4038600"/>
            <a:ext cx="3962400" cy="338554"/>
          </a:xfrm>
          <a:prstGeom prst="rect">
            <a:avLst/>
          </a:prstGeom>
          <a:noFill/>
        </p:spPr>
        <p:txBody>
          <a:bodyPr wrap="square" rtlCol="0">
            <a:spAutoFit/>
          </a:bodyPr>
          <a:lstStyle/>
          <a:p>
            <a:pPr algn="ctr"/>
            <a:r>
              <a:rPr lang="en-US" altLang="zh-CN" sz="1600" dirty="0" smtClean="0"/>
              <a:t>Total traffic volume of each device type</a:t>
            </a:r>
            <a:endParaRPr lang="zh-CN" altLang="en-US" sz="1600" dirty="0"/>
          </a:p>
        </p:txBody>
      </p:sp>
      <p:sp>
        <p:nvSpPr>
          <p:cNvPr id="14" name="TextBox 13"/>
          <p:cNvSpPr txBox="1"/>
          <p:nvPr/>
        </p:nvSpPr>
        <p:spPr>
          <a:xfrm>
            <a:off x="5257800" y="4191000"/>
            <a:ext cx="3429000" cy="1200329"/>
          </a:xfrm>
          <a:prstGeom prst="rect">
            <a:avLst/>
          </a:prstGeom>
          <a:noFill/>
        </p:spPr>
        <p:txBody>
          <a:bodyPr wrap="square" rtlCol="0">
            <a:spAutoFit/>
          </a:bodyPr>
          <a:lstStyle/>
          <a:p>
            <a:pPr>
              <a:buFont typeface="Wingdings" pitchFamily="2" charset="2"/>
              <a:buChar char="Ø"/>
            </a:pPr>
            <a:r>
              <a:rPr lang="en-US" altLang="zh-CN" i="1" dirty="0" smtClean="0"/>
              <a:t> </a:t>
            </a:r>
            <a:r>
              <a:rPr lang="en-US" altLang="zh-CN" b="1" i="1" dirty="0" smtClean="0">
                <a:solidFill>
                  <a:srgbClr val="FF0000"/>
                </a:solidFill>
              </a:rPr>
              <a:t>Datacard </a:t>
            </a:r>
            <a:r>
              <a:rPr lang="en-US" altLang="zh-CN" i="1" dirty="0" smtClean="0"/>
              <a:t>contributes </a:t>
            </a:r>
            <a:r>
              <a:rPr lang="en-US" altLang="zh-CN" b="1" i="1" dirty="0" smtClean="0">
                <a:solidFill>
                  <a:srgbClr val="FF0000"/>
                </a:solidFill>
              </a:rPr>
              <a:t>46%</a:t>
            </a:r>
            <a:r>
              <a:rPr lang="en-US" altLang="zh-CN" i="1" dirty="0" smtClean="0"/>
              <a:t> of the total traffic, iPhone 23%, iPad 12%, Android 4%, Windows phone 2%</a:t>
            </a:r>
            <a:endParaRPr lang="zh-CN" altLang="en-US" b="1"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i="1" dirty="0" smtClean="0"/>
              <a:t>Control-Plane Performance</a:t>
            </a:r>
            <a:endParaRPr lang="zh-CN" altLang="en-US" i="1" dirty="0"/>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13</a:t>
            </a:fld>
            <a:endParaRPr lang="en-US"/>
          </a:p>
        </p:txBody>
      </p:sp>
      <p:pic>
        <p:nvPicPr>
          <p:cNvPr id="3077" name="Picture 5"/>
          <p:cNvPicPr>
            <a:picLocks noChangeAspect="1" noChangeArrowheads="1"/>
          </p:cNvPicPr>
          <p:nvPr/>
        </p:nvPicPr>
        <p:blipFill>
          <a:blip r:embed="rId3" cstate="print"/>
          <a:srcRect/>
          <a:stretch>
            <a:fillRect/>
          </a:stretch>
        </p:blipFill>
        <p:spPr bwMode="auto">
          <a:xfrm>
            <a:off x="228600" y="1524000"/>
            <a:ext cx="4724400" cy="2438400"/>
          </a:xfrm>
          <a:prstGeom prst="rect">
            <a:avLst/>
          </a:prstGeom>
          <a:noFill/>
          <a:ln w="9525">
            <a:noFill/>
            <a:miter lim="800000"/>
            <a:headEnd/>
            <a:tailEnd/>
          </a:ln>
        </p:spPr>
      </p:pic>
      <p:sp>
        <p:nvSpPr>
          <p:cNvPr id="11" name="TextBox 10"/>
          <p:cNvSpPr txBox="1"/>
          <p:nvPr/>
        </p:nvSpPr>
        <p:spPr>
          <a:xfrm>
            <a:off x="1295400" y="1600200"/>
            <a:ext cx="3581400" cy="584775"/>
          </a:xfrm>
          <a:prstGeom prst="rect">
            <a:avLst/>
          </a:prstGeom>
          <a:noFill/>
        </p:spPr>
        <p:txBody>
          <a:bodyPr wrap="square" rtlCol="0">
            <a:spAutoFit/>
          </a:bodyPr>
          <a:lstStyle/>
          <a:p>
            <a:pPr algn="ctr"/>
            <a:r>
              <a:rPr lang="en-US" altLang="zh-CN" sz="1600" b="1" dirty="0" smtClean="0"/>
              <a:t>Average number of RRC connections per device</a:t>
            </a:r>
            <a:endParaRPr lang="zh-CN" altLang="en-US" sz="1600" b="1" dirty="0"/>
          </a:p>
        </p:txBody>
      </p:sp>
      <p:pic>
        <p:nvPicPr>
          <p:cNvPr id="3080" name="Picture 8"/>
          <p:cNvPicPr>
            <a:picLocks noChangeAspect="1" noChangeArrowheads="1"/>
          </p:cNvPicPr>
          <p:nvPr/>
        </p:nvPicPr>
        <p:blipFill>
          <a:blip r:embed="rId4" cstate="print"/>
          <a:srcRect/>
          <a:stretch>
            <a:fillRect/>
          </a:stretch>
        </p:blipFill>
        <p:spPr bwMode="auto">
          <a:xfrm>
            <a:off x="152400" y="4038599"/>
            <a:ext cx="4800600" cy="2491515"/>
          </a:xfrm>
          <a:prstGeom prst="rect">
            <a:avLst/>
          </a:prstGeom>
          <a:noFill/>
          <a:ln w="9525">
            <a:noFill/>
            <a:miter lim="800000"/>
            <a:headEnd/>
            <a:tailEnd/>
          </a:ln>
        </p:spPr>
      </p:pic>
      <p:sp>
        <p:nvSpPr>
          <p:cNvPr id="12" name="TextBox 11"/>
          <p:cNvSpPr txBox="1"/>
          <p:nvPr/>
        </p:nvSpPr>
        <p:spPr>
          <a:xfrm>
            <a:off x="1295400" y="4267200"/>
            <a:ext cx="3581400" cy="338554"/>
          </a:xfrm>
          <a:prstGeom prst="rect">
            <a:avLst/>
          </a:prstGeom>
          <a:noFill/>
        </p:spPr>
        <p:txBody>
          <a:bodyPr wrap="square" rtlCol="0">
            <a:spAutoFit/>
          </a:bodyPr>
          <a:lstStyle/>
          <a:p>
            <a:pPr algn="ctr"/>
            <a:r>
              <a:rPr lang="en-US" altLang="zh-CN" sz="1600" b="1" dirty="0" smtClean="0"/>
              <a:t>Average RRC Duration per device</a:t>
            </a:r>
            <a:endParaRPr lang="zh-CN" altLang="en-US" sz="1600" b="1" dirty="0"/>
          </a:p>
        </p:txBody>
      </p:sp>
      <p:sp>
        <p:nvSpPr>
          <p:cNvPr id="14" name="TextBox 13"/>
          <p:cNvSpPr txBox="1"/>
          <p:nvPr/>
        </p:nvSpPr>
        <p:spPr>
          <a:xfrm>
            <a:off x="5257800" y="1600200"/>
            <a:ext cx="3429000" cy="2031325"/>
          </a:xfrm>
          <a:prstGeom prst="rect">
            <a:avLst/>
          </a:prstGeom>
          <a:noFill/>
        </p:spPr>
        <p:txBody>
          <a:bodyPr wrap="square" rtlCol="0">
            <a:spAutoFit/>
          </a:bodyPr>
          <a:lstStyle/>
          <a:p>
            <a:pPr>
              <a:buFont typeface="Wingdings" pitchFamily="2" charset="2"/>
              <a:buChar char="Ø"/>
            </a:pPr>
            <a:r>
              <a:rPr lang="en-US" altLang="zh-CN" i="1" dirty="0" smtClean="0"/>
              <a:t> iPhone triggers the most RRC connections of </a:t>
            </a:r>
            <a:r>
              <a:rPr lang="en-US" altLang="zh-CN" b="1" i="1" dirty="0" smtClean="0">
                <a:solidFill>
                  <a:srgbClr val="FF0000"/>
                </a:solidFill>
              </a:rPr>
              <a:t>237 times</a:t>
            </a:r>
            <a:r>
              <a:rPr lang="en-US" altLang="zh-CN" i="1" dirty="0" smtClean="0"/>
              <a:t>, iPad 174, Android 167, Windows Phone 126, and datacard only 68 .</a:t>
            </a:r>
          </a:p>
          <a:p>
            <a:pPr>
              <a:buFont typeface="Wingdings" pitchFamily="2" charset="2"/>
              <a:buChar char="Ø"/>
            </a:pPr>
            <a:r>
              <a:rPr lang="en-US" altLang="zh-CN" i="1" dirty="0" smtClean="0">
                <a:solidFill>
                  <a:srgbClr val="FF0000"/>
                </a:solidFill>
              </a:rPr>
              <a:t> iPhone brings large signaling overhead of an RNC</a:t>
            </a:r>
            <a:endParaRPr lang="zh-CN" altLang="en-US" i="1" dirty="0" smtClean="0">
              <a:solidFill>
                <a:srgbClr val="FF0000"/>
              </a:solidFill>
            </a:endParaRPr>
          </a:p>
        </p:txBody>
      </p:sp>
      <p:sp>
        <p:nvSpPr>
          <p:cNvPr id="15" name="TextBox 14"/>
          <p:cNvSpPr txBox="1"/>
          <p:nvPr/>
        </p:nvSpPr>
        <p:spPr>
          <a:xfrm>
            <a:off x="5257800" y="4191000"/>
            <a:ext cx="3429000" cy="1477328"/>
          </a:xfrm>
          <a:prstGeom prst="rect">
            <a:avLst/>
          </a:prstGeom>
          <a:noFill/>
        </p:spPr>
        <p:txBody>
          <a:bodyPr wrap="square" rtlCol="0">
            <a:spAutoFit/>
          </a:bodyPr>
          <a:lstStyle/>
          <a:p>
            <a:pPr>
              <a:buFont typeface="Wingdings" pitchFamily="2" charset="2"/>
              <a:buChar char="Ø"/>
            </a:pPr>
            <a:r>
              <a:rPr lang="en-US" altLang="zh-CN" i="1" dirty="0" smtClean="0"/>
              <a:t> iPhone has the smallest duration </a:t>
            </a:r>
            <a:r>
              <a:rPr lang="en-US" altLang="zh-CN" b="1" i="1" dirty="0" smtClean="0"/>
              <a:t>30 seconds</a:t>
            </a:r>
            <a:r>
              <a:rPr lang="en-US" altLang="zh-CN" i="1" dirty="0" smtClean="0"/>
              <a:t>, Windows Phone 31, Android 26, and datacard with the longest duration of 230.</a:t>
            </a:r>
            <a:endParaRPr lang="zh-CN" altLang="en-US" b="1" dirty="0">
              <a:solidFill>
                <a:srgbClr val="FF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p:cNvPicPr>
            <a:picLocks noChangeAspect="1" noChangeArrowheads="1"/>
          </p:cNvPicPr>
          <p:nvPr/>
        </p:nvPicPr>
        <p:blipFill>
          <a:blip r:embed="rId3" cstate="print"/>
          <a:srcRect/>
          <a:stretch>
            <a:fillRect/>
          </a:stretch>
        </p:blipFill>
        <p:spPr bwMode="auto">
          <a:xfrm>
            <a:off x="3962400" y="3962400"/>
            <a:ext cx="4495800" cy="2667000"/>
          </a:xfrm>
          <a:prstGeom prst="rect">
            <a:avLst/>
          </a:prstGeom>
          <a:noFill/>
          <a:ln w="9525">
            <a:noFill/>
            <a:miter lim="800000"/>
            <a:headEnd/>
            <a:tailEnd/>
          </a:ln>
        </p:spPr>
      </p:pic>
      <p:sp>
        <p:nvSpPr>
          <p:cNvPr id="2" name="标题 1"/>
          <p:cNvSpPr>
            <a:spLocks noGrp="1"/>
          </p:cNvSpPr>
          <p:nvPr>
            <p:ph type="title"/>
          </p:nvPr>
        </p:nvSpPr>
        <p:spPr/>
        <p:txBody>
          <a:bodyPr/>
          <a:lstStyle/>
          <a:p>
            <a:r>
              <a:rPr lang="en-US" altLang="zh-CN" i="1" dirty="0" smtClean="0"/>
              <a:t>Applications Overview</a:t>
            </a:r>
            <a:endParaRPr lang="zh-CN" altLang="en-US" i="1" dirty="0"/>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14</a:t>
            </a:fld>
            <a:endParaRPr lang="en-US"/>
          </a:p>
        </p:txBody>
      </p:sp>
      <p:pic>
        <p:nvPicPr>
          <p:cNvPr id="4099" name="Picture 3"/>
          <p:cNvPicPr>
            <a:picLocks noChangeAspect="1" noChangeArrowheads="1"/>
          </p:cNvPicPr>
          <p:nvPr/>
        </p:nvPicPr>
        <p:blipFill>
          <a:blip r:embed="rId4" cstate="print"/>
          <a:srcRect/>
          <a:stretch>
            <a:fillRect/>
          </a:stretch>
        </p:blipFill>
        <p:spPr bwMode="auto">
          <a:xfrm>
            <a:off x="3886200" y="1447800"/>
            <a:ext cx="4572000" cy="2362200"/>
          </a:xfrm>
          <a:prstGeom prst="rect">
            <a:avLst/>
          </a:prstGeom>
          <a:noFill/>
          <a:ln w="9525">
            <a:noFill/>
            <a:miter lim="800000"/>
            <a:headEnd/>
            <a:tailEnd/>
          </a:ln>
        </p:spPr>
      </p:pic>
      <p:sp>
        <p:nvSpPr>
          <p:cNvPr id="9" name="TextBox 8"/>
          <p:cNvSpPr txBox="1"/>
          <p:nvPr/>
        </p:nvSpPr>
        <p:spPr>
          <a:xfrm>
            <a:off x="381000" y="1600200"/>
            <a:ext cx="3429000" cy="1754326"/>
          </a:xfrm>
          <a:prstGeom prst="rect">
            <a:avLst/>
          </a:prstGeom>
          <a:noFill/>
        </p:spPr>
        <p:txBody>
          <a:bodyPr wrap="square" rtlCol="0">
            <a:spAutoFit/>
          </a:bodyPr>
          <a:lstStyle/>
          <a:p>
            <a:pPr>
              <a:buFont typeface="Wingdings" pitchFamily="2" charset="2"/>
              <a:buChar char="Ø"/>
            </a:pPr>
            <a:r>
              <a:rPr lang="en-US" altLang="zh-CN" i="1" dirty="0" smtClean="0"/>
              <a:t> Web browsing 38%, streaming 21%, P2P 10%, and file access 10% are ranked top four most used applications </a:t>
            </a:r>
          </a:p>
          <a:p>
            <a:pPr>
              <a:buFont typeface="Wingdings" pitchFamily="2" charset="2"/>
              <a:buChar char="Ø"/>
            </a:pPr>
            <a:r>
              <a:rPr lang="en-US" altLang="zh-CN" i="1" dirty="0" smtClean="0">
                <a:solidFill>
                  <a:srgbClr val="FF0000"/>
                </a:solidFill>
              </a:rPr>
              <a:t> IM contributes 2% of the total traffic</a:t>
            </a:r>
            <a:endParaRPr lang="zh-CN" altLang="en-US" i="1" dirty="0" smtClean="0">
              <a:solidFill>
                <a:srgbClr val="FF0000"/>
              </a:solidFill>
            </a:endParaRPr>
          </a:p>
        </p:txBody>
      </p:sp>
      <p:sp>
        <p:nvSpPr>
          <p:cNvPr id="10" name="TextBox 9"/>
          <p:cNvSpPr txBox="1"/>
          <p:nvPr/>
        </p:nvSpPr>
        <p:spPr>
          <a:xfrm>
            <a:off x="381000" y="4114800"/>
            <a:ext cx="3429000" cy="1754326"/>
          </a:xfrm>
          <a:prstGeom prst="rect">
            <a:avLst/>
          </a:prstGeom>
          <a:noFill/>
        </p:spPr>
        <p:txBody>
          <a:bodyPr wrap="square" rtlCol="0">
            <a:spAutoFit/>
          </a:bodyPr>
          <a:lstStyle/>
          <a:p>
            <a:pPr>
              <a:buFont typeface="Wingdings" pitchFamily="2" charset="2"/>
              <a:buChar char="Ø"/>
            </a:pPr>
            <a:r>
              <a:rPr lang="en-US" altLang="zh-CN" i="1" dirty="0" smtClean="0"/>
              <a:t>Tunneling triggers the most RRC connections (43%),</a:t>
            </a:r>
          </a:p>
          <a:p>
            <a:pPr>
              <a:buFont typeface="Wingdings" pitchFamily="2" charset="2"/>
              <a:buChar char="Ø"/>
            </a:pPr>
            <a:r>
              <a:rPr lang="en-US" altLang="zh-CN" i="1" dirty="0" smtClean="0"/>
              <a:t> </a:t>
            </a:r>
            <a:r>
              <a:rPr lang="en-US" altLang="zh-CN" i="1" dirty="0" smtClean="0">
                <a:solidFill>
                  <a:srgbClr val="FF0000"/>
                </a:solidFill>
              </a:rPr>
              <a:t>IM triggers 21% of all connections </a:t>
            </a:r>
          </a:p>
          <a:p>
            <a:pPr>
              <a:buFont typeface="Wingdings" pitchFamily="2" charset="2"/>
              <a:buChar char="Ø"/>
            </a:pPr>
            <a:r>
              <a:rPr lang="en-US" altLang="zh-CN" i="1" dirty="0" smtClean="0"/>
              <a:t>P2P triggers only 0.1% of all RRC connections</a:t>
            </a:r>
            <a:endParaRPr lang="zh-CN" altLang="en-US" i="1" dirty="0" smtClean="0">
              <a:solidFill>
                <a:srgbClr val="FF0000"/>
              </a:solidFill>
            </a:endParaRPr>
          </a:p>
        </p:txBody>
      </p:sp>
      <p:sp>
        <p:nvSpPr>
          <p:cNvPr id="11" name="TextBox 10"/>
          <p:cNvSpPr txBox="1"/>
          <p:nvPr/>
        </p:nvSpPr>
        <p:spPr>
          <a:xfrm>
            <a:off x="4876800" y="1524000"/>
            <a:ext cx="3581400" cy="338554"/>
          </a:xfrm>
          <a:prstGeom prst="rect">
            <a:avLst/>
          </a:prstGeom>
          <a:noFill/>
        </p:spPr>
        <p:txBody>
          <a:bodyPr wrap="square" rtlCol="0">
            <a:spAutoFit/>
          </a:bodyPr>
          <a:lstStyle/>
          <a:p>
            <a:pPr algn="ctr"/>
            <a:r>
              <a:rPr lang="en-US" altLang="zh-CN" sz="1600" b="1" dirty="0" smtClean="0"/>
              <a:t>Traffic volume of applications</a:t>
            </a:r>
            <a:endParaRPr lang="zh-CN" altLang="en-US" sz="1600" b="1" dirty="0"/>
          </a:p>
        </p:txBody>
      </p:sp>
      <p:sp>
        <p:nvSpPr>
          <p:cNvPr id="12" name="TextBox 11"/>
          <p:cNvSpPr txBox="1"/>
          <p:nvPr/>
        </p:nvSpPr>
        <p:spPr>
          <a:xfrm>
            <a:off x="4876800" y="4191000"/>
            <a:ext cx="3581400" cy="584775"/>
          </a:xfrm>
          <a:prstGeom prst="rect">
            <a:avLst/>
          </a:prstGeom>
          <a:noFill/>
        </p:spPr>
        <p:txBody>
          <a:bodyPr wrap="square" rtlCol="0">
            <a:spAutoFit/>
          </a:bodyPr>
          <a:lstStyle/>
          <a:p>
            <a:pPr algn="ctr"/>
            <a:r>
              <a:rPr lang="en-US" altLang="zh-CN" sz="1600" b="1" dirty="0" smtClean="0"/>
              <a:t>Total number of RRC connections of applications</a:t>
            </a:r>
            <a:endParaRPr lang="zh-CN" altLang="en-US" sz="1600"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90600" y="0"/>
            <a:ext cx="7162800" cy="990600"/>
          </a:xfrm>
        </p:spPr>
        <p:txBody>
          <a:bodyPr/>
          <a:lstStyle/>
          <a:p>
            <a:r>
              <a:rPr lang="en-US" altLang="zh-CN" sz="3600" i="1" dirty="0" smtClean="0"/>
              <a:t>Applications on terminals</a:t>
            </a:r>
            <a:endParaRPr lang="zh-CN" altLang="en-US" sz="3600" i="1" dirty="0"/>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15</a:t>
            </a:fld>
            <a:endParaRPr lang="en-US"/>
          </a:p>
        </p:txBody>
      </p:sp>
      <p:pic>
        <p:nvPicPr>
          <p:cNvPr id="30725" name="Picture 5"/>
          <p:cNvPicPr>
            <a:picLocks noChangeAspect="1" noChangeArrowheads="1"/>
          </p:cNvPicPr>
          <p:nvPr/>
        </p:nvPicPr>
        <p:blipFill>
          <a:blip r:embed="rId2" cstate="print"/>
          <a:srcRect/>
          <a:stretch>
            <a:fillRect/>
          </a:stretch>
        </p:blipFill>
        <p:spPr bwMode="auto">
          <a:xfrm>
            <a:off x="381000" y="914400"/>
            <a:ext cx="8181474" cy="4572000"/>
          </a:xfrm>
          <a:prstGeom prst="rect">
            <a:avLst/>
          </a:prstGeom>
          <a:noFill/>
          <a:ln w="9525">
            <a:noFill/>
            <a:miter lim="800000"/>
            <a:headEnd/>
            <a:tailEnd/>
          </a:ln>
        </p:spPr>
      </p:pic>
      <p:sp>
        <p:nvSpPr>
          <p:cNvPr id="9" name="TextBox 8"/>
          <p:cNvSpPr txBox="1"/>
          <p:nvPr/>
        </p:nvSpPr>
        <p:spPr>
          <a:xfrm>
            <a:off x="685800" y="5638800"/>
            <a:ext cx="7467600" cy="923330"/>
          </a:xfrm>
          <a:prstGeom prst="rect">
            <a:avLst/>
          </a:prstGeom>
          <a:noFill/>
        </p:spPr>
        <p:txBody>
          <a:bodyPr wrap="square" rtlCol="0">
            <a:spAutoFit/>
          </a:bodyPr>
          <a:lstStyle/>
          <a:p>
            <a:pPr>
              <a:buFont typeface="Wingdings" pitchFamily="2" charset="2"/>
              <a:buChar char="Ø"/>
            </a:pPr>
            <a:r>
              <a:rPr lang="en-US" altLang="zh-CN" i="1" dirty="0" smtClean="0"/>
              <a:t> Datacard contributes 85% and 48% of all P2P and streaming traffic</a:t>
            </a:r>
          </a:p>
          <a:p>
            <a:pPr>
              <a:buFont typeface="Wingdings" pitchFamily="2" charset="2"/>
              <a:buChar char="Ø"/>
            </a:pPr>
            <a:r>
              <a:rPr lang="en-US" altLang="zh-CN" i="1" dirty="0" smtClean="0"/>
              <a:t> Web browsing, streaming and file access are the top 3 applications that accounts for the most traffic on smartphones.</a:t>
            </a:r>
            <a:endParaRPr lang="zh-CN" altLang="en-US" i="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0"/>
            <a:ext cx="8229600" cy="1143000"/>
          </a:xfrm>
        </p:spPr>
        <p:txBody>
          <a:bodyPr/>
          <a:lstStyle/>
          <a:p>
            <a:r>
              <a:rPr lang="en-US" altLang="zh-CN" i="1" dirty="0" smtClean="0"/>
              <a:t>Active devices</a:t>
            </a:r>
            <a:endParaRPr lang="zh-CN" altLang="en-US" i="1" dirty="0"/>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16</a:t>
            </a:fld>
            <a:endParaRPr lang="en-US"/>
          </a:p>
        </p:txBody>
      </p:sp>
      <p:grpSp>
        <p:nvGrpSpPr>
          <p:cNvPr id="11" name="组合 10"/>
          <p:cNvGrpSpPr/>
          <p:nvPr/>
        </p:nvGrpSpPr>
        <p:grpSpPr>
          <a:xfrm>
            <a:off x="76200" y="990600"/>
            <a:ext cx="4419600" cy="3886200"/>
            <a:chOff x="152400" y="1818542"/>
            <a:chExt cx="4419600" cy="3363058"/>
          </a:xfrm>
        </p:grpSpPr>
        <p:pic>
          <p:nvPicPr>
            <p:cNvPr id="31747" name="Picture 3"/>
            <p:cNvPicPr>
              <a:picLocks noChangeAspect="1" noChangeArrowheads="1"/>
            </p:cNvPicPr>
            <p:nvPr/>
          </p:nvPicPr>
          <p:blipFill>
            <a:blip r:embed="rId3" cstate="print"/>
            <a:srcRect/>
            <a:stretch>
              <a:fillRect/>
            </a:stretch>
          </p:blipFill>
          <p:spPr bwMode="auto">
            <a:xfrm>
              <a:off x="152400" y="2133600"/>
              <a:ext cx="4419600" cy="3048000"/>
            </a:xfrm>
            <a:prstGeom prst="rect">
              <a:avLst/>
            </a:prstGeom>
            <a:noFill/>
            <a:ln w="9525">
              <a:noFill/>
              <a:miter lim="800000"/>
              <a:headEnd/>
              <a:tailEnd/>
            </a:ln>
          </p:spPr>
        </p:pic>
        <p:sp>
          <p:nvSpPr>
            <p:cNvPr id="7" name="TextBox 6"/>
            <p:cNvSpPr txBox="1"/>
            <p:nvPr/>
          </p:nvSpPr>
          <p:spPr>
            <a:xfrm>
              <a:off x="762000" y="1818542"/>
              <a:ext cx="3505200" cy="369332"/>
            </a:xfrm>
            <a:prstGeom prst="rect">
              <a:avLst/>
            </a:prstGeom>
            <a:noFill/>
          </p:spPr>
          <p:txBody>
            <a:bodyPr wrap="square" rtlCol="0">
              <a:spAutoFit/>
            </a:bodyPr>
            <a:lstStyle/>
            <a:p>
              <a:r>
                <a:rPr lang="en-US" altLang="zh-CN" dirty="0" smtClean="0"/>
                <a:t>Traffic volume  (per minute) dist.</a:t>
              </a:r>
              <a:endParaRPr lang="zh-CN" altLang="en-US" dirty="0"/>
            </a:p>
          </p:txBody>
        </p:sp>
      </p:grpSp>
      <p:grpSp>
        <p:nvGrpSpPr>
          <p:cNvPr id="12" name="组合 11"/>
          <p:cNvGrpSpPr/>
          <p:nvPr/>
        </p:nvGrpSpPr>
        <p:grpSpPr>
          <a:xfrm>
            <a:off x="4419600" y="1066800"/>
            <a:ext cx="4572000" cy="3810001"/>
            <a:chOff x="4572000" y="1884484"/>
            <a:chExt cx="4572000" cy="3297116"/>
          </a:xfrm>
        </p:grpSpPr>
        <p:pic>
          <p:nvPicPr>
            <p:cNvPr id="31746" name="Picture 2"/>
            <p:cNvPicPr>
              <a:picLocks noChangeAspect="1" noChangeArrowheads="1"/>
            </p:cNvPicPr>
            <p:nvPr/>
          </p:nvPicPr>
          <p:blipFill>
            <a:blip r:embed="rId4" cstate="print"/>
            <a:srcRect/>
            <a:stretch>
              <a:fillRect/>
            </a:stretch>
          </p:blipFill>
          <p:spPr bwMode="auto">
            <a:xfrm>
              <a:off x="4572000" y="2057400"/>
              <a:ext cx="4572000" cy="3124200"/>
            </a:xfrm>
            <a:prstGeom prst="rect">
              <a:avLst/>
            </a:prstGeom>
            <a:noFill/>
            <a:ln w="9525">
              <a:noFill/>
              <a:miter lim="800000"/>
              <a:headEnd/>
              <a:tailEnd/>
            </a:ln>
          </p:spPr>
        </p:pic>
        <p:sp>
          <p:nvSpPr>
            <p:cNvPr id="8" name="TextBox 7"/>
            <p:cNvSpPr txBox="1"/>
            <p:nvPr/>
          </p:nvSpPr>
          <p:spPr>
            <a:xfrm>
              <a:off x="5334000" y="1884484"/>
              <a:ext cx="3657600" cy="369332"/>
            </a:xfrm>
            <a:prstGeom prst="rect">
              <a:avLst/>
            </a:prstGeom>
            <a:noFill/>
          </p:spPr>
          <p:txBody>
            <a:bodyPr wrap="square" rtlCol="0">
              <a:spAutoFit/>
            </a:bodyPr>
            <a:lstStyle/>
            <a:p>
              <a:r>
                <a:rPr lang="en-US" altLang="zh-CN" dirty="0" smtClean="0"/>
                <a:t>No. of active devices (per minute)</a:t>
              </a:r>
              <a:endParaRPr lang="zh-CN" altLang="en-US" dirty="0"/>
            </a:p>
          </p:txBody>
        </p:sp>
      </p:grpSp>
      <p:sp>
        <p:nvSpPr>
          <p:cNvPr id="9" name="TextBox 8"/>
          <p:cNvSpPr txBox="1"/>
          <p:nvPr/>
        </p:nvSpPr>
        <p:spPr>
          <a:xfrm>
            <a:off x="533400" y="5048071"/>
            <a:ext cx="8153400" cy="1200329"/>
          </a:xfrm>
          <a:prstGeom prst="rect">
            <a:avLst/>
          </a:prstGeom>
          <a:noFill/>
        </p:spPr>
        <p:txBody>
          <a:bodyPr wrap="square" rtlCol="0">
            <a:spAutoFit/>
          </a:bodyPr>
          <a:lstStyle/>
          <a:p>
            <a:pPr>
              <a:buFont typeface="Wingdings" pitchFamily="2" charset="2"/>
              <a:buChar char="Ø"/>
            </a:pPr>
            <a:r>
              <a:rPr lang="en-US" altLang="zh-CN" i="1" dirty="0" smtClean="0"/>
              <a:t>The number of active devices of iPhone and iPad remain stable during the 24-hour period, distinct from other devices which have obvious peak-trough pattern.</a:t>
            </a:r>
          </a:p>
          <a:p>
            <a:pPr>
              <a:buFont typeface="Wingdings" pitchFamily="2" charset="2"/>
              <a:buChar char="Ø"/>
            </a:pPr>
            <a:r>
              <a:rPr lang="en-US" altLang="zh-CN" i="1" dirty="0" smtClean="0"/>
              <a:t> Possible reason: Internal heartbeat  mechanism of iPhone and iPad.</a:t>
            </a:r>
          </a:p>
        </p:txBody>
      </p:sp>
      <p:cxnSp>
        <p:nvCxnSpPr>
          <p:cNvPr id="14" name="直接箭头连接符 13"/>
          <p:cNvCxnSpPr/>
          <p:nvPr/>
        </p:nvCxnSpPr>
        <p:spPr bwMode="auto">
          <a:xfrm flipH="1">
            <a:off x="1524000" y="2819400"/>
            <a:ext cx="2133600" cy="1524000"/>
          </a:xfrm>
          <a:prstGeom prst="straightConnector1">
            <a:avLst/>
          </a:prstGeom>
          <a:solidFill>
            <a:schemeClr val="accent1"/>
          </a:solidFill>
          <a:ln w="5715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Box 14"/>
          <p:cNvSpPr txBox="1"/>
          <p:nvPr/>
        </p:nvSpPr>
        <p:spPr>
          <a:xfrm>
            <a:off x="2514600" y="2362200"/>
            <a:ext cx="1066800" cy="707886"/>
          </a:xfrm>
          <a:prstGeom prst="rect">
            <a:avLst/>
          </a:prstGeom>
          <a:noFill/>
        </p:spPr>
        <p:txBody>
          <a:bodyPr wrap="square" rtlCol="0">
            <a:spAutoFit/>
          </a:bodyPr>
          <a:lstStyle/>
          <a:p>
            <a:r>
              <a:rPr lang="en-US" altLang="zh-CN" b="1" dirty="0" smtClean="0">
                <a:solidFill>
                  <a:srgbClr val="FF0000"/>
                </a:solidFill>
              </a:rPr>
              <a:t>93%</a:t>
            </a:r>
            <a:r>
              <a:rPr lang="en-US" altLang="zh-CN" sz="4000" b="1" dirty="0" smtClean="0">
                <a:solidFill>
                  <a:srgbClr val="FF0000"/>
                </a:solidFill>
                <a:latin typeface="Times New Roman"/>
                <a:cs typeface="Times New Roman"/>
              </a:rPr>
              <a:t>↓</a:t>
            </a:r>
            <a:endParaRPr lang="zh-CN" altLang="en-US" b="1" dirty="0">
              <a:solidFill>
                <a:srgbClr val="FF0000"/>
              </a:solidFill>
            </a:endParaRPr>
          </a:p>
        </p:txBody>
      </p:sp>
      <p:cxnSp>
        <p:nvCxnSpPr>
          <p:cNvPr id="16" name="直接箭头连接符 15"/>
          <p:cNvCxnSpPr/>
          <p:nvPr/>
        </p:nvCxnSpPr>
        <p:spPr bwMode="auto">
          <a:xfrm flipH="1">
            <a:off x="5867400" y="2590800"/>
            <a:ext cx="990600" cy="990600"/>
          </a:xfrm>
          <a:prstGeom prst="straightConnector1">
            <a:avLst/>
          </a:prstGeom>
          <a:solidFill>
            <a:schemeClr val="accent1"/>
          </a:solidFill>
          <a:ln w="5715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Box 17"/>
          <p:cNvSpPr txBox="1"/>
          <p:nvPr/>
        </p:nvSpPr>
        <p:spPr>
          <a:xfrm>
            <a:off x="6477000" y="1905000"/>
            <a:ext cx="1066800" cy="707886"/>
          </a:xfrm>
          <a:prstGeom prst="rect">
            <a:avLst/>
          </a:prstGeom>
          <a:noFill/>
        </p:spPr>
        <p:txBody>
          <a:bodyPr wrap="square" rtlCol="0">
            <a:spAutoFit/>
          </a:bodyPr>
          <a:lstStyle/>
          <a:p>
            <a:r>
              <a:rPr lang="en-US" altLang="zh-CN" b="1" dirty="0" smtClean="0">
                <a:solidFill>
                  <a:srgbClr val="FF0000"/>
                </a:solidFill>
              </a:rPr>
              <a:t>52%</a:t>
            </a:r>
            <a:r>
              <a:rPr lang="en-US" altLang="zh-CN" sz="4000" b="1" dirty="0" smtClean="0">
                <a:solidFill>
                  <a:srgbClr val="FF0000"/>
                </a:solidFill>
                <a:latin typeface="Times New Roman"/>
                <a:cs typeface="Times New Roman"/>
              </a:rPr>
              <a:t>↓</a:t>
            </a:r>
            <a:endParaRPr lang="zh-CN" altLang="en-US" b="1"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i="1" dirty="0" smtClean="0"/>
              <a:t>Heartbeat Mechanism</a:t>
            </a:r>
            <a:endParaRPr lang="zh-CN" altLang="en-US" i="1" dirty="0"/>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17</a:t>
            </a:fld>
            <a:endParaRPr lang="en-US"/>
          </a:p>
        </p:txBody>
      </p:sp>
      <p:pic>
        <p:nvPicPr>
          <p:cNvPr id="32770" name="Picture 2"/>
          <p:cNvPicPr>
            <a:picLocks noChangeAspect="1" noChangeArrowheads="1"/>
          </p:cNvPicPr>
          <p:nvPr/>
        </p:nvPicPr>
        <p:blipFill>
          <a:blip r:embed="rId3" cstate="print"/>
          <a:srcRect/>
          <a:stretch>
            <a:fillRect/>
          </a:stretch>
        </p:blipFill>
        <p:spPr bwMode="auto">
          <a:xfrm>
            <a:off x="304800" y="1905000"/>
            <a:ext cx="4262284" cy="2590800"/>
          </a:xfrm>
          <a:prstGeom prst="rect">
            <a:avLst/>
          </a:prstGeom>
          <a:noFill/>
          <a:ln w="9525">
            <a:noFill/>
            <a:miter lim="800000"/>
            <a:headEnd/>
            <a:tailEnd/>
          </a:ln>
        </p:spPr>
      </p:pic>
      <p:pic>
        <p:nvPicPr>
          <p:cNvPr id="32771" name="Picture 3"/>
          <p:cNvPicPr>
            <a:picLocks noChangeAspect="1" noChangeArrowheads="1"/>
          </p:cNvPicPr>
          <p:nvPr/>
        </p:nvPicPr>
        <p:blipFill>
          <a:blip r:embed="rId4" cstate="print"/>
          <a:srcRect/>
          <a:stretch>
            <a:fillRect/>
          </a:stretch>
        </p:blipFill>
        <p:spPr bwMode="auto">
          <a:xfrm>
            <a:off x="4648200" y="1905000"/>
            <a:ext cx="4038600" cy="2610510"/>
          </a:xfrm>
          <a:prstGeom prst="rect">
            <a:avLst/>
          </a:prstGeom>
          <a:noFill/>
          <a:ln w="9525">
            <a:noFill/>
            <a:miter lim="800000"/>
            <a:headEnd/>
            <a:tailEnd/>
          </a:ln>
        </p:spPr>
      </p:pic>
      <p:sp>
        <p:nvSpPr>
          <p:cNvPr id="7" name="TextBox 6"/>
          <p:cNvSpPr txBox="1"/>
          <p:nvPr/>
        </p:nvSpPr>
        <p:spPr>
          <a:xfrm>
            <a:off x="1828800" y="2153359"/>
            <a:ext cx="1676400" cy="369332"/>
          </a:xfrm>
          <a:prstGeom prst="rect">
            <a:avLst/>
          </a:prstGeom>
          <a:noFill/>
        </p:spPr>
        <p:txBody>
          <a:bodyPr wrap="square" rtlCol="0">
            <a:spAutoFit/>
          </a:bodyPr>
          <a:lstStyle/>
          <a:p>
            <a:pPr algn="ctr"/>
            <a:r>
              <a:rPr lang="en-US" altLang="zh-CN" i="1" dirty="0" smtClean="0"/>
              <a:t>iPhone</a:t>
            </a:r>
            <a:endParaRPr lang="zh-CN" altLang="en-US" i="1" dirty="0"/>
          </a:p>
        </p:txBody>
      </p:sp>
      <p:sp>
        <p:nvSpPr>
          <p:cNvPr id="8" name="TextBox 7"/>
          <p:cNvSpPr txBox="1"/>
          <p:nvPr/>
        </p:nvSpPr>
        <p:spPr>
          <a:xfrm>
            <a:off x="5943600" y="2153359"/>
            <a:ext cx="1676400" cy="381000"/>
          </a:xfrm>
          <a:prstGeom prst="rect">
            <a:avLst/>
          </a:prstGeom>
          <a:noFill/>
        </p:spPr>
        <p:txBody>
          <a:bodyPr wrap="square" rtlCol="0">
            <a:spAutoFit/>
          </a:bodyPr>
          <a:lstStyle/>
          <a:p>
            <a:pPr algn="ctr"/>
            <a:r>
              <a:rPr lang="en-US" altLang="zh-CN" i="1" dirty="0" smtClean="0"/>
              <a:t>Android</a:t>
            </a:r>
            <a:endParaRPr lang="zh-CN" altLang="en-US" i="1" dirty="0"/>
          </a:p>
        </p:txBody>
      </p:sp>
      <p:sp>
        <p:nvSpPr>
          <p:cNvPr id="9" name="TextBox 8"/>
          <p:cNvSpPr txBox="1"/>
          <p:nvPr/>
        </p:nvSpPr>
        <p:spPr>
          <a:xfrm>
            <a:off x="762000" y="4724400"/>
            <a:ext cx="7696200" cy="1477328"/>
          </a:xfrm>
          <a:prstGeom prst="rect">
            <a:avLst/>
          </a:prstGeom>
          <a:noFill/>
        </p:spPr>
        <p:txBody>
          <a:bodyPr wrap="square" rtlCol="0">
            <a:spAutoFit/>
          </a:bodyPr>
          <a:lstStyle/>
          <a:p>
            <a:pPr>
              <a:buFont typeface="Wingdings" pitchFamily="2" charset="2"/>
              <a:buChar char="Ø"/>
            </a:pPr>
            <a:r>
              <a:rPr lang="en-US" altLang="zh-CN" i="1" dirty="0" smtClean="0"/>
              <a:t> The inter-arrival times of RRC connections of iPhone occur more often at 60 seconds (18.1%) and 589 seconds (5%), similar for iPad.</a:t>
            </a:r>
          </a:p>
          <a:p>
            <a:pPr>
              <a:buFont typeface="Wingdings" pitchFamily="2" charset="2"/>
              <a:buChar char="Ø"/>
            </a:pPr>
            <a:r>
              <a:rPr lang="en-US" altLang="zh-CN" i="1" dirty="0" smtClean="0"/>
              <a:t>  </a:t>
            </a:r>
            <a:r>
              <a:rPr lang="en-US" altLang="zh-CN" i="1" dirty="0" err="1" smtClean="0"/>
              <a:t>iOS</a:t>
            </a:r>
            <a:r>
              <a:rPr lang="en-US" altLang="zh-CN" i="1" dirty="0" smtClean="0"/>
              <a:t> device generates heartbeat packets every 60 seconds and triggers an RRC connection.</a:t>
            </a:r>
          </a:p>
          <a:p>
            <a:pPr>
              <a:buFont typeface="Wingdings" pitchFamily="2" charset="2"/>
              <a:buChar char="Ø"/>
            </a:pPr>
            <a:r>
              <a:rPr lang="en-US" altLang="zh-CN" i="1" dirty="0" smtClean="0"/>
              <a:t>  No explicit heartbeat patterns in Android</a:t>
            </a:r>
            <a:endParaRPr lang="zh-CN" altLang="en-US" i="1" dirty="0"/>
          </a:p>
        </p:txBody>
      </p:sp>
      <p:sp>
        <p:nvSpPr>
          <p:cNvPr id="10" name="矩形 9"/>
          <p:cNvSpPr/>
          <p:nvPr/>
        </p:nvSpPr>
        <p:spPr>
          <a:xfrm>
            <a:off x="685800" y="1447800"/>
            <a:ext cx="7772400" cy="369332"/>
          </a:xfrm>
          <a:prstGeom prst="rect">
            <a:avLst/>
          </a:prstGeom>
        </p:spPr>
        <p:txBody>
          <a:bodyPr wrap="square">
            <a:spAutoFit/>
          </a:bodyPr>
          <a:lstStyle/>
          <a:p>
            <a:pPr>
              <a:buFont typeface="Wingdings" pitchFamily="2" charset="2"/>
              <a:buChar char="Ø"/>
            </a:pPr>
            <a:r>
              <a:rPr lang="en-US" altLang="zh-CN" i="1" dirty="0" smtClean="0"/>
              <a:t>  PDF of inter-arrival times of RRC connections </a:t>
            </a:r>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i="1" dirty="0" smtClean="0"/>
              <a:t>Summary</a:t>
            </a:r>
            <a:endParaRPr lang="zh-CN" altLang="en-US" i="1" dirty="0"/>
          </a:p>
        </p:txBody>
      </p:sp>
      <p:sp>
        <p:nvSpPr>
          <p:cNvPr id="3" name="内容占位符 2"/>
          <p:cNvSpPr>
            <a:spLocks noGrp="1"/>
          </p:cNvSpPr>
          <p:nvPr>
            <p:ph idx="1"/>
          </p:nvPr>
        </p:nvSpPr>
        <p:spPr>
          <a:xfrm>
            <a:off x="304800" y="1676400"/>
            <a:ext cx="8382000" cy="4648200"/>
          </a:xfrm>
        </p:spPr>
        <p:txBody>
          <a:bodyPr/>
          <a:lstStyle/>
          <a:p>
            <a:r>
              <a:rPr lang="en-US" altLang="zh-CN" sz="2000" dirty="0" smtClean="0"/>
              <a:t>Datacard devices </a:t>
            </a:r>
            <a:r>
              <a:rPr lang="en-US" altLang="zh-CN" sz="2000" dirty="0" smtClean="0"/>
              <a:t>contribute </a:t>
            </a:r>
            <a:r>
              <a:rPr lang="en-US" altLang="zh-CN" sz="2000" dirty="0" smtClean="0"/>
              <a:t>almost 50% of the total traffic, </a:t>
            </a:r>
            <a:r>
              <a:rPr lang="en-US" altLang="zh-CN" sz="2000" dirty="0" smtClean="0"/>
              <a:t>accounting </a:t>
            </a:r>
            <a:r>
              <a:rPr lang="en-US" altLang="zh-CN" sz="2000" dirty="0" smtClean="0"/>
              <a:t>for only 7% of the device population.</a:t>
            </a:r>
          </a:p>
          <a:p>
            <a:r>
              <a:rPr lang="en-US" altLang="zh-CN" sz="2000" dirty="0" smtClean="0"/>
              <a:t>iPhone/</a:t>
            </a:r>
            <a:r>
              <a:rPr lang="en-US" altLang="zh-CN" sz="2000" dirty="0" err="1" smtClean="0"/>
              <a:t>iPad</a:t>
            </a:r>
            <a:r>
              <a:rPr lang="en-US" altLang="zh-CN" sz="2000" dirty="0" smtClean="0"/>
              <a:t> </a:t>
            </a:r>
            <a:r>
              <a:rPr lang="en-US" altLang="zh-CN" sz="2000" dirty="0" smtClean="0"/>
              <a:t>account </a:t>
            </a:r>
            <a:r>
              <a:rPr lang="en-US" altLang="zh-CN" sz="2000" dirty="0" smtClean="0"/>
              <a:t>for around 40% of the devices, and contribute nearly 40% of the total traffic due to their large market shares.</a:t>
            </a:r>
          </a:p>
          <a:p>
            <a:r>
              <a:rPr lang="en-US" altLang="zh-CN" sz="2000" dirty="0" smtClean="0"/>
              <a:t>Web browsing, streaming and file access are the </a:t>
            </a:r>
            <a:r>
              <a:rPr lang="en-US" altLang="zh-CN" sz="2000" dirty="0" smtClean="0"/>
              <a:t>mostly </a:t>
            </a:r>
            <a:r>
              <a:rPr lang="en-US" altLang="zh-CN" sz="2000" dirty="0" smtClean="0"/>
              <a:t>used applications on smart phones, and they together contribute more than 90% of iPhone/iPad traffic. </a:t>
            </a:r>
          </a:p>
          <a:p>
            <a:r>
              <a:rPr lang="en-US" altLang="zh-CN" sz="2000" dirty="0" smtClean="0"/>
              <a:t>IM contributes only 2% of the traffic, but triggers over 21% of the RRC connections (signaling resource)</a:t>
            </a:r>
          </a:p>
          <a:p>
            <a:r>
              <a:rPr lang="en-US" altLang="zh-CN" sz="2000" dirty="0" smtClean="0"/>
              <a:t>iPhone/iPad triggers significantly more RRC connections than any other device type, and increase signaling overhead to the network</a:t>
            </a:r>
            <a:endParaRPr lang="zh-CN" altLang="en-US" sz="2000" dirty="0"/>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i="1" dirty="0" smtClean="0"/>
              <a:t>Future work</a:t>
            </a:r>
            <a:endParaRPr lang="zh-CN" altLang="en-US" i="1" dirty="0"/>
          </a:p>
        </p:txBody>
      </p:sp>
      <p:sp>
        <p:nvSpPr>
          <p:cNvPr id="3" name="内容占位符 2"/>
          <p:cNvSpPr>
            <a:spLocks noGrp="1"/>
          </p:cNvSpPr>
          <p:nvPr>
            <p:ph idx="1"/>
          </p:nvPr>
        </p:nvSpPr>
        <p:spPr>
          <a:xfrm>
            <a:off x="457200" y="1905000"/>
            <a:ext cx="8229600" cy="4572000"/>
          </a:xfrm>
        </p:spPr>
        <p:txBody>
          <a:bodyPr/>
          <a:lstStyle/>
          <a:p>
            <a:r>
              <a:rPr lang="en-US" altLang="zh-CN" dirty="0" smtClean="0"/>
              <a:t>Limitations of our work:</a:t>
            </a:r>
          </a:p>
          <a:p>
            <a:pPr lvl="1"/>
            <a:r>
              <a:rPr lang="en-US" altLang="zh-CN" dirty="0" smtClean="0"/>
              <a:t>Our </a:t>
            </a:r>
            <a:r>
              <a:rPr lang="en-US" altLang="zh-CN" dirty="0" smtClean="0"/>
              <a:t>dataset </a:t>
            </a:r>
            <a:r>
              <a:rPr lang="en-US" altLang="zh-CN" dirty="0" smtClean="0"/>
              <a:t>was </a:t>
            </a:r>
            <a:r>
              <a:rPr lang="en-US" altLang="zh-CN" dirty="0" smtClean="0"/>
              <a:t>collected nearly 1.5 years </a:t>
            </a:r>
            <a:r>
              <a:rPr lang="en-US" altLang="zh-CN" dirty="0" smtClean="0"/>
              <a:t>ago. There </a:t>
            </a:r>
            <a:r>
              <a:rPr lang="en-US" altLang="zh-CN" dirty="0" smtClean="0"/>
              <a:t>is dramatic growth of data/control-plane </a:t>
            </a:r>
            <a:r>
              <a:rPr lang="en-US" altLang="zh-CN" dirty="0" smtClean="0"/>
              <a:t>traffic.</a:t>
            </a:r>
          </a:p>
          <a:p>
            <a:pPr lvl="1"/>
            <a:r>
              <a:rPr lang="en-US" altLang="zh-CN" dirty="0" smtClean="0"/>
              <a:t>There are regular version </a:t>
            </a:r>
            <a:r>
              <a:rPr lang="en-US" altLang="zh-CN" dirty="0" smtClean="0"/>
              <a:t>updates for </a:t>
            </a:r>
            <a:r>
              <a:rPr lang="en-US" altLang="zh-CN" dirty="0" smtClean="0"/>
              <a:t>smartphone OS. Data transmission behavior </a:t>
            </a:r>
            <a:r>
              <a:rPr lang="en-US" altLang="zh-CN" dirty="0" smtClean="0"/>
              <a:t>may have </a:t>
            </a:r>
            <a:r>
              <a:rPr lang="en-US" altLang="zh-CN" dirty="0" smtClean="0"/>
              <a:t>changed.</a:t>
            </a:r>
          </a:p>
          <a:p>
            <a:r>
              <a:rPr lang="en-US" altLang="zh-CN" dirty="0" smtClean="0"/>
              <a:t>Future work:</a:t>
            </a:r>
            <a:endParaRPr lang="en-US" altLang="zh-CN" dirty="0" smtClean="0"/>
          </a:p>
          <a:p>
            <a:pPr lvl="1"/>
            <a:r>
              <a:rPr lang="en-US" altLang="zh-CN" sz="2000" dirty="0" smtClean="0"/>
              <a:t>Validate our findings for latest dataset</a:t>
            </a:r>
          </a:p>
          <a:p>
            <a:pPr lvl="2"/>
            <a:r>
              <a:rPr lang="en-US" altLang="zh-CN" sz="1600" b="1" i="1" dirty="0" smtClean="0">
                <a:solidFill>
                  <a:srgbClr val="FF0000"/>
                </a:solidFill>
              </a:rPr>
              <a:t>Our methodology remains applicable for today’s 3G networks</a:t>
            </a:r>
            <a:endParaRPr lang="zh-CN" altLang="en-US" sz="800" b="1" i="1" dirty="0" smtClean="0">
              <a:solidFill>
                <a:srgbClr val="FF0000"/>
              </a:solidFill>
            </a:endParaRPr>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i="1" dirty="0" smtClean="0"/>
              <a:t>Motivation</a:t>
            </a:r>
            <a:endParaRPr lang="en-US" i="1"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2</a:t>
            </a:fld>
            <a:endParaRPr lang="en-US" dirty="0"/>
          </a:p>
        </p:txBody>
      </p:sp>
      <p:sp>
        <p:nvSpPr>
          <p:cNvPr id="199" name="TextBox 198"/>
          <p:cNvSpPr txBox="1"/>
          <p:nvPr/>
        </p:nvSpPr>
        <p:spPr>
          <a:xfrm>
            <a:off x="5029200" y="1600200"/>
            <a:ext cx="3962400" cy="2862322"/>
          </a:xfrm>
          <a:prstGeom prst="rect">
            <a:avLst/>
          </a:prstGeom>
          <a:noFill/>
        </p:spPr>
        <p:txBody>
          <a:bodyPr wrap="square" rtlCol="0">
            <a:spAutoFit/>
          </a:bodyPr>
          <a:lstStyle/>
          <a:p>
            <a:pPr>
              <a:buFont typeface="Wingdings" pitchFamily="2" charset="2"/>
              <a:buChar char="Ø"/>
            </a:pPr>
            <a:endParaRPr lang="en-US" altLang="zh-CN" dirty="0" smtClean="0"/>
          </a:p>
          <a:p>
            <a:pPr>
              <a:buFont typeface="Wingdings" pitchFamily="2" charset="2"/>
              <a:buChar char="Ø"/>
            </a:pPr>
            <a:r>
              <a:rPr lang="en-US" altLang="zh-CN" dirty="0" smtClean="0"/>
              <a:t> Smartphones, tablet computers, and datacard attached to laptops/PCs increase rapidly</a:t>
            </a:r>
            <a:endParaRPr lang="en-US" altLang="zh-CN" dirty="0" smtClean="0">
              <a:sym typeface="Wingdings" pitchFamily="2" charset="2"/>
            </a:endParaRPr>
          </a:p>
          <a:p>
            <a:pPr>
              <a:buFont typeface="Wingdings" pitchFamily="2" charset="2"/>
              <a:buChar char="Ø"/>
            </a:pPr>
            <a:endParaRPr lang="en-US" altLang="zh-CN" dirty="0" smtClean="0">
              <a:sym typeface="Wingdings" pitchFamily="2" charset="2"/>
            </a:endParaRPr>
          </a:p>
          <a:p>
            <a:pPr>
              <a:buFont typeface="Wingdings" pitchFamily="2" charset="2"/>
              <a:buChar char="Ø"/>
            </a:pPr>
            <a:r>
              <a:rPr lang="en-US" altLang="zh-CN" dirty="0" smtClean="0"/>
              <a:t> tremendous growth of mobile Internet access worldwide</a:t>
            </a:r>
          </a:p>
          <a:p>
            <a:pPr>
              <a:buFont typeface="Wingdings" pitchFamily="2" charset="2"/>
              <a:buChar char="Ø"/>
            </a:pPr>
            <a:endParaRPr lang="en-US" altLang="zh-CN" dirty="0" smtClean="0"/>
          </a:p>
          <a:p>
            <a:pPr>
              <a:buFont typeface="Wingdings" pitchFamily="2" charset="2"/>
              <a:buChar char="Ø"/>
            </a:pPr>
            <a:r>
              <a:rPr lang="en-US" altLang="zh-CN" dirty="0" smtClean="0"/>
              <a:t> bring great challenges to the data/control plane of 3G/4G network</a:t>
            </a:r>
          </a:p>
        </p:txBody>
      </p:sp>
      <p:sp>
        <p:nvSpPr>
          <p:cNvPr id="211" name="TextBox 210"/>
          <p:cNvSpPr txBox="1"/>
          <p:nvPr/>
        </p:nvSpPr>
        <p:spPr>
          <a:xfrm>
            <a:off x="762000" y="4953000"/>
            <a:ext cx="7620000" cy="1323439"/>
          </a:xfrm>
          <a:prstGeom prst="rect">
            <a:avLst/>
          </a:prstGeom>
          <a:noFill/>
        </p:spPr>
        <p:txBody>
          <a:bodyPr wrap="square" rtlCol="0">
            <a:spAutoFit/>
          </a:bodyPr>
          <a:lstStyle/>
          <a:p>
            <a:pPr algn="ctr"/>
            <a:r>
              <a:rPr lang="en-US" altLang="zh-CN" sz="2000" dirty="0" smtClean="0"/>
              <a:t>Questions:  </a:t>
            </a:r>
          </a:p>
          <a:p>
            <a:pPr>
              <a:buFont typeface="Wingdings" pitchFamily="2" charset="2"/>
              <a:buChar char="Ø"/>
            </a:pPr>
            <a:r>
              <a:rPr lang="en-US" altLang="zh-CN" sz="2000" dirty="0" smtClean="0"/>
              <a:t> </a:t>
            </a:r>
            <a:r>
              <a:rPr lang="en-US" altLang="zh-CN" sz="2000" dirty="0" smtClean="0"/>
              <a:t>What are </a:t>
            </a:r>
            <a:r>
              <a:rPr lang="en-US" altLang="zh-CN" sz="2000" dirty="0" smtClean="0"/>
              <a:t>the traffic patterns of different device types?</a:t>
            </a:r>
          </a:p>
          <a:p>
            <a:pPr>
              <a:buFont typeface="Wingdings" pitchFamily="2" charset="2"/>
              <a:buChar char="Ø"/>
            </a:pPr>
            <a:r>
              <a:rPr lang="en-US" altLang="zh-CN" sz="2000" dirty="0" smtClean="0"/>
              <a:t> How traffic patterns of different device types influence the performance of cellular data networks in both data/control plane?</a:t>
            </a:r>
            <a:endParaRPr lang="zh-CN" altLang="en-US" sz="2000" dirty="0"/>
          </a:p>
        </p:txBody>
      </p:sp>
      <p:grpSp>
        <p:nvGrpSpPr>
          <p:cNvPr id="214" name="组合 213"/>
          <p:cNvGrpSpPr/>
          <p:nvPr/>
        </p:nvGrpSpPr>
        <p:grpSpPr>
          <a:xfrm>
            <a:off x="152400" y="1600200"/>
            <a:ext cx="4572000" cy="3234154"/>
            <a:chOff x="152400" y="1600200"/>
            <a:chExt cx="4572000" cy="3234154"/>
          </a:xfrm>
        </p:grpSpPr>
        <p:grpSp>
          <p:nvGrpSpPr>
            <p:cNvPr id="210" name="组合 209"/>
            <p:cNvGrpSpPr/>
            <p:nvPr/>
          </p:nvGrpSpPr>
          <p:grpSpPr>
            <a:xfrm>
              <a:off x="152400" y="1600200"/>
              <a:ext cx="4572000" cy="2895600"/>
              <a:chOff x="152400" y="1447800"/>
              <a:chExt cx="4648200" cy="3429000"/>
            </a:xfrm>
          </p:grpSpPr>
          <p:grpSp>
            <p:nvGrpSpPr>
              <p:cNvPr id="206" name="组合 205"/>
              <p:cNvGrpSpPr/>
              <p:nvPr/>
            </p:nvGrpSpPr>
            <p:grpSpPr>
              <a:xfrm>
                <a:off x="152400" y="1447800"/>
                <a:ext cx="4572000" cy="3429000"/>
                <a:chOff x="152400" y="1447800"/>
                <a:chExt cx="4451350" cy="2362200"/>
              </a:xfrm>
            </p:grpSpPr>
            <p:pic>
              <p:nvPicPr>
                <p:cNvPr id="13318" name="Picture 6"/>
                <p:cNvPicPr>
                  <a:picLocks noChangeAspect="1" noChangeArrowheads="1"/>
                </p:cNvPicPr>
                <p:nvPr/>
              </p:nvPicPr>
              <p:blipFill>
                <a:blip r:embed="rId3" cstate="print"/>
                <a:srcRect/>
                <a:stretch>
                  <a:fillRect/>
                </a:stretch>
              </p:blipFill>
              <p:spPr bwMode="auto">
                <a:xfrm>
                  <a:off x="152400" y="1447800"/>
                  <a:ext cx="4451350" cy="2362200"/>
                </a:xfrm>
                <a:prstGeom prst="rect">
                  <a:avLst/>
                </a:prstGeom>
                <a:noFill/>
                <a:ln w="9525">
                  <a:noFill/>
                  <a:miter lim="800000"/>
                  <a:headEnd/>
                  <a:tailEnd/>
                </a:ln>
              </p:spPr>
            </p:pic>
            <p:sp>
              <p:nvSpPr>
                <p:cNvPr id="205" name="TextBox 204"/>
                <p:cNvSpPr txBox="1"/>
                <p:nvPr/>
              </p:nvSpPr>
              <p:spPr>
                <a:xfrm>
                  <a:off x="831419" y="1447800"/>
                  <a:ext cx="3505200" cy="646331"/>
                </a:xfrm>
                <a:prstGeom prst="rect">
                  <a:avLst/>
                </a:prstGeom>
                <a:noFill/>
              </p:spPr>
              <p:txBody>
                <a:bodyPr wrap="square" rtlCol="0">
                  <a:spAutoFit/>
                </a:bodyPr>
                <a:lstStyle/>
                <a:p>
                  <a:r>
                    <a:rPr lang="en-US" altLang="zh-CN" i="1" dirty="0" smtClean="0"/>
                    <a:t>Smart phone shipments forecast</a:t>
                  </a:r>
                </a:p>
                <a:p>
                  <a:pPr algn="ctr"/>
                  <a:r>
                    <a:rPr lang="en-US" altLang="zh-CN" i="1" dirty="0" smtClean="0"/>
                    <a:t>In million units</a:t>
                  </a:r>
                  <a:endParaRPr lang="zh-CN" altLang="en-US" i="1" dirty="0"/>
                </a:p>
              </p:txBody>
            </p:sp>
          </p:grpSp>
          <p:sp>
            <p:nvSpPr>
              <p:cNvPr id="209" name="TextBox 208"/>
              <p:cNvSpPr txBox="1"/>
              <p:nvPr/>
            </p:nvSpPr>
            <p:spPr>
              <a:xfrm>
                <a:off x="3581400" y="1828800"/>
                <a:ext cx="1219200" cy="437367"/>
              </a:xfrm>
              <a:prstGeom prst="rect">
                <a:avLst/>
              </a:prstGeom>
              <a:noFill/>
            </p:spPr>
            <p:txBody>
              <a:bodyPr wrap="square" rtlCol="0">
                <a:spAutoFit/>
              </a:bodyPr>
              <a:lstStyle/>
              <a:p>
                <a:r>
                  <a:rPr lang="en-US" altLang="zh-CN" b="1" dirty="0" smtClean="0">
                    <a:solidFill>
                      <a:srgbClr val="FF0000"/>
                    </a:solidFill>
                  </a:rPr>
                  <a:t>1.2billion</a:t>
                </a:r>
                <a:endParaRPr lang="zh-CN" altLang="en-US" b="1" dirty="0">
                  <a:solidFill>
                    <a:srgbClr val="FF0000"/>
                  </a:solidFill>
                </a:endParaRPr>
              </a:p>
            </p:txBody>
          </p:sp>
        </p:grpSp>
        <p:sp>
          <p:nvSpPr>
            <p:cNvPr id="212" name="TextBox 211"/>
            <p:cNvSpPr txBox="1"/>
            <p:nvPr/>
          </p:nvSpPr>
          <p:spPr>
            <a:xfrm>
              <a:off x="1981200" y="4495800"/>
              <a:ext cx="2590800" cy="338554"/>
            </a:xfrm>
            <a:prstGeom prst="rect">
              <a:avLst/>
            </a:prstGeom>
            <a:noFill/>
          </p:spPr>
          <p:txBody>
            <a:bodyPr wrap="square" rtlCol="0">
              <a:spAutoFit/>
            </a:bodyPr>
            <a:lstStyle/>
            <a:p>
              <a:pPr algn="r"/>
              <a:r>
                <a:rPr lang="en-US" altLang="zh-CN" sz="1600" dirty="0" smtClean="0"/>
                <a:t>&lt;&lt;Source: IDC, 2012&gt;&gt;</a:t>
              </a:r>
              <a:endParaRPr lang="zh-CN" altLang="en-US" sz="1600" dirty="0"/>
            </a:p>
          </p:txBody>
        </p:sp>
      </p:grpSp>
    </p:spTree>
    <p:extLst>
      <p:ext uri="{BB962C8B-B14F-4D97-AF65-F5344CB8AC3E}">
        <p14:creationId xmlns:p14="http://schemas.microsoft.com/office/powerpoint/2010/main" val="2334016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9">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9">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1">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1">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Q&amp;A</a:t>
            </a:r>
            <a:endParaRPr lang="zh-CN" altLang="en-US" dirty="0"/>
          </a:p>
        </p:txBody>
      </p:sp>
      <p:sp>
        <p:nvSpPr>
          <p:cNvPr id="3" name="内容占位符 2"/>
          <p:cNvSpPr>
            <a:spLocks noGrp="1"/>
          </p:cNvSpPr>
          <p:nvPr>
            <p:ph idx="1"/>
          </p:nvPr>
        </p:nvSpPr>
        <p:spPr/>
        <p:txBody>
          <a:bodyPr/>
          <a:lstStyle/>
          <a:p>
            <a:r>
              <a:rPr lang="en-US" altLang="zh-CN" dirty="0" smtClean="0"/>
              <a:t>Thanks for your time</a:t>
            </a:r>
            <a:endParaRPr lang="zh-CN" altLang="en-US" dirty="0"/>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i="1" dirty="0" smtClean="0"/>
              <a:t>3G UMTS Network</a:t>
            </a:r>
            <a:endParaRPr lang="zh-CN" altLang="en-US" i="1" dirty="0"/>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3</a:t>
            </a:fld>
            <a:endParaRPr lang="en-US"/>
          </a:p>
        </p:txBody>
      </p:sp>
      <p:sp>
        <p:nvSpPr>
          <p:cNvPr id="129" name="TextBox 128"/>
          <p:cNvSpPr txBox="1"/>
          <p:nvPr/>
        </p:nvSpPr>
        <p:spPr>
          <a:xfrm>
            <a:off x="609600" y="1447800"/>
            <a:ext cx="7696200" cy="707886"/>
          </a:xfrm>
          <a:prstGeom prst="rect">
            <a:avLst/>
          </a:prstGeom>
          <a:noFill/>
        </p:spPr>
        <p:txBody>
          <a:bodyPr wrap="square" rtlCol="0">
            <a:spAutoFit/>
          </a:bodyPr>
          <a:lstStyle/>
          <a:p>
            <a:pPr>
              <a:buFont typeface="Wingdings" pitchFamily="2" charset="2"/>
              <a:buChar char="Ø"/>
            </a:pPr>
            <a:r>
              <a:rPr lang="en-US" altLang="zh-CN" sz="2000" dirty="0" smtClean="0"/>
              <a:t> We collected data/control-plane traffic from a commercial 3G UMTS network deployed in a metropolitan city in China. </a:t>
            </a:r>
          </a:p>
        </p:txBody>
      </p:sp>
      <p:grpSp>
        <p:nvGrpSpPr>
          <p:cNvPr id="151" name="组合 150"/>
          <p:cNvGrpSpPr/>
          <p:nvPr/>
        </p:nvGrpSpPr>
        <p:grpSpPr>
          <a:xfrm>
            <a:off x="381000" y="2281535"/>
            <a:ext cx="7924800" cy="1945878"/>
            <a:chOff x="381000" y="2281535"/>
            <a:chExt cx="7924800" cy="1945878"/>
          </a:xfrm>
        </p:grpSpPr>
        <p:pic>
          <p:nvPicPr>
            <p:cNvPr id="67" name="Picture 3" descr="天线"/>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71934" y="2357064"/>
              <a:ext cx="186806" cy="309802"/>
            </a:xfrm>
            <a:prstGeom prst="rect">
              <a:avLst/>
            </a:prstGeom>
            <a:noFill/>
          </p:spPr>
        </p:pic>
        <p:pic>
          <p:nvPicPr>
            <p:cNvPr id="68" name="Picture 4" descr="天线"/>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71934" y="2951063"/>
              <a:ext cx="186806" cy="309802"/>
            </a:xfrm>
            <a:prstGeom prst="rect">
              <a:avLst/>
            </a:prstGeom>
            <a:noFill/>
          </p:spPr>
        </p:pic>
        <p:pic>
          <p:nvPicPr>
            <p:cNvPr id="69" name="Picture 5" descr="天线"/>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771934" y="3564265"/>
              <a:ext cx="186806" cy="309802"/>
            </a:xfrm>
            <a:prstGeom prst="rect">
              <a:avLst/>
            </a:prstGeom>
            <a:noFill/>
          </p:spPr>
        </p:pic>
        <p:graphicFrame>
          <p:nvGraphicFramePr>
            <p:cNvPr id="70" name="Object 6"/>
            <p:cNvGraphicFramePr>
              <a:graphicFrameLocks noChangeAspect="1"/>
            </p:cNvGraphicFramePr>
            <p:nvPr/>
          </p:nvGraphicFramePr>
          <p:xfrm>
            <a:off x="1277921" y="2584935"/>
            <a:ext cx="337737" cy="341806"/>
          </p:xfrm>
          <a:graphic>
            <a:graphicData uri="http://schemas.openxmlformats.org/presentationml/2006/ole">
              <mc:AlternateContent xmlns:mc="http://schemas.openxmlformats.org/markup-compatibility/2006">
                <mc:Choice xmlns:v="urn:schemas-microsoft-com:vml" Requires="v">
                  <p:oleObj spid="_x0000_s1056" name="CorelDRAW" r:id="rId5" imgW="2549160" imgH="2497320" progId="">
                    <p:embed/>
                  </p:oleObj>
                </mc:Choice>
                <mc:Fallback>
                  <p:oleObj name="CorelDRAW" r:id="rId5" imgW="2549160" imgH="2497320" progId="">
                    <p:embed/>
                    <p:pic>
                      <p:nvPicPr>
                        <p:cNvPr id="0"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77921" y="2584935"/>
                          <a:ext cx="337737" cy="3418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 name="Object 7"/>
            <p:cNvGraphicFramePr>
              <a:graphicFrameLocks noChangeAspect="1"/>
            </p:cNvGraphicFramePr>
            <p:nvPr/>
          </p:nvGraphicFramePr>
          <p:xfrm>
            <a:off x="1838343" y="3007391"/>
            <a:ext cx="357532" cy="234271"/>
          </p:xfrm>
          <a:graphic>
            <a:graphicData uri="http://schemas.openxmlformats.org/presentationml/2006/ole">
              <mc:AlternateContent xmlns:mc="http://schemas.openxmlformats.org/markup-compatibility/2006">
                <mc:Choice xmlns:v="urn:schemas-microsoft-com:vml" Requires="v">
                  <p:oleObj spid="_x0000_s1057" name="CorelDRAW" r:id="rId7" imgW="3075480" imgH="1947240" progId="">
                    <p:embed/>
                  </p:oleObj>
                </mc:Choice>
                <mc:Fallback>
                  <p:oleObj name="CorelDRAW" r:id="rId7" imgW="3075480" imgH="1947240" progId="">
                    <p:embed/>
                    <p:pic>
                      <p:nvPicPr>
                        <p:cNvPr id="0" name="Picture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38343" y="3007391"/>
                          <a:ext cx="357532" cy="234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2" name="Text Box 8"/>
            <p:cNvSpPr txBox="1">
              <a:spLocks noChangeArrowheads="1"/>
            </p:cNvSpPr>
            <p:nvPr/>
          </p:nvSpPr>
          <p:spPr bwMode="auto">
            <a:xfrm>
              <a:off x="1895251" y="3075240"/>
              <a:ext cx="256520" cy="223776"/>
            </a:xfrm>
            <a:prstGeom prst="rect">
              <a:avLst/>
            </a:prstGeom>
            <a:noFill/>
            <a:ln w="9525" algn="ctr">
              <a:noFill/>
              <a:miter lim="800000"/>
              <a:headEnd/>
              <a:tailEnd/>
            </a:ln>
            <a:effectLst/>
          </p:spPr>
          <p:txBody>
            <a:bodyPr wrap="none" lIns="86756" tIns="43379" rIns="86756" bIns="43379">
              <a:spAutoFit/>
            </a:bodyPr>
            <a:lstStyle/>
            <a:p>
              <a:pPr defTabSz="877888">
                <a:buFont typeface="Wingdings" pitchFamily="2" charset="2"/>
                <a:buNone/>
              </a:pPr>
              <a:r>
                <a:rPr lang="en-US" altLang="zh-CN" sz="1000" b="1" dirty="0">
                  <a:solidFill>
                    <a:schemeClr val="bg1"/>
                  </a:solidFill>
                  <a:latin typeface="Times New Roman" pitchFamily="18" charset="0"/>
                </a:rPr>
                <a:t>R</a:t>
              </a:r>
            </a:p>
          </p:txBody>
        </p:sp>
        <p:graphicFrame>
          <p:nvGraphicFramePr>
            <p:cNvPr id="73" name="Object 9"/>
            <p:cNvGraphicFramePr>
              <a:graphicFrameLocks noChangeAspect="1"/>
            </p:cNvGraphicFramePr>
            <p:nvPr/>
          </p:nvGraphicFramePr>
          <p:xfrm>
            <a:off x="1277921" y="3246784"/>
            <a:ext cx="388460" cy="394292"/>
          </p:xfrm>
          <a:graphic>
            <a:graphicData uri="http://schemas.openxmlformats.org/presentationml/2006/ole">
              <mc:AlternateContent xmlns:mc="http://schemas.openxmlformats.org/markup-compatibility/2006">
                <mc:Choice xmlns:v="urn:schemas-microsoft-com:vml" Requires="v">
                  <p:oleObj spid="_x0000_s1058" name="CorelDRAW" r:id="rId9" imgW="2549160" imgH="2497320" progId="">
                    <p:embed/>
                  </p:oleObj>
                </mc:Choice>
                <mc:Fallback>
                  <p:oleObj name="CorelDRAW" r:id="rId9" imgW="2549160" imgH="2497320" progId="">
                    <p:embed/>
                    <p:pic>
                      <p:nvPicPr>
                        <p:cNvPr id="0" name="Picture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77921" y="3246784"/>
                          <a:ext cx="388460" cy="394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74" name="Picture 10" descr="图形4-1"/>
            <p:cNvPicPr>
              <a:picLocks noChangeAspect="1" noChangeArrowheads="1"/>
            </p:cNvPicPr>
            <p:nvPr/>
          </p:nvPicPr>
          <p:blipFill>
            <a:blip r:embed="rId10" cstate="print"/>
            <a:srcRect/>
            <a:stretch>
              <a:fillRect/>
            </a:stretch>
          </p:blipFill>
          <p:spPr bwMode="auto">
            <a:xfrm>
              <a:off x="2287422" y="2828167"/>
              <a:ext cx="974861" cy="611922"/>
            </a:xfrm>
            <a:prstGeom prst="rect">
              <a:avLst/>
            </a:prstGeom>
            <a:noFill/>
          </p:spPr>
        </p:pic>
        <p:sp>
          <p:nvSpPr>
            <p:cNvPr id="75" name="Text Box 11"/>
            <p:cNvSpPr txBox="1">
              <a:spLocks noChangeArrowheads="1"/>
            </p:cNvSpPr>
            <p:nvPr/>
          </p:nvSpPr>
          <p:spPr bwMode="auto">
            <a:xfrm>
              <a:off x="2435877" y="3054758"/>
              <a:ext cx="679711" cy="238035"/>
            </a:xfrm>
            <a:prstGeom prst="rect">
              <a:avLst/>
            </a:prstGeom>
            <a:noFill/>
            <a:ln w="9525" algn="ctr">
              <a:noFill/>
              <a:miter lim="800000"/>
              <a:headEnd/>
              <a:tailEnd/>
            </a:ln>
            <a:effectLst/>
          </p:spPr>
          <p:txBody>
            <a:bodyPr wrap="none" lIns="86756" tIns="43379" rIns="86756" bIns="43379">
              <a:spAutoFit/>
            </a:bodyPr>
            <a:lstStyle/>
            <a:p>
              <a:pPr defTabSz="877888">
                <a:buFont typeface="Wingdings" pitchFamily="2" charset="2"/>
                <a:buNone/>
              </a:pPr>
              <a:r>
                <a:rPr lang="en-US" altLang="zh-CN" sz="1100" dirty="0" smtClean="0">
                  <a:latin typeface="Times New Roman" pitchFamily="18" charset="0"/>
                  <a:ea typeface="楷体_GB2312" pitchFamily="49" charset="-122"/>
                </a:rPr>
                <a:t>IP</a:t>
              </a:r>
              <a:r>
                <a:rPr lang="zh-CN" altLang="en-US" sz="1100" dirty="0" smtClean="0">
                  <a:latin typeface="Times New Roman" pitchFamily="18" charset="0"/>
                  <a:ea typeface="楷体_GB2312" pitchFamily="49" charset="-122"/>
                </a:rPr>
                <a:t> </a:t>
              </a:r>
              <a:r>
                <a:rPr lang="en-US" altLang="zh-CN" sz="1100" dirty="0" smtClean="0">
                  <a:latin typeface="Times New Roman" pitchFamily="18" charset="0"/>
                  <a:ea typeface="楷体_GB2312" pitchFamily="49" charset="-122"/>
                </a:rPr>
                <a:t>Bearer</a:t>
              </a:r>
              <a:endParaRPr lang="zh-CN" altLang="en-US" sz="1100" dirty="0">
                <a:latin typeface="Times New Roman" pitchFamily="18" charset="0"/>
                <a:ea typeface="楷体_GB2312" pitchFamily="49" charset="-122"/>
              </a:endParaRPr>
            </a:p>
          </p:txBody>
        </p:sp>
        <p:graphicFrame>
          <p:nvGraphicFramePr>
            <p:cNvPr id="76" name="Object 12"/>
            <p:cNvGraphicFramePr>
              <a:graphicFrameLocks noChangeAspect="1"/>
            </p:cNvGraphicFramePr>
            <p:nvPr/>
          </p:nvGraphicFramePr>
          <p:xfrm>
            <a:off x="3466410" y="3007391"/>
            <a:ext cx="455265" cy="281637"/>
          </p:xfrm>
          <a:graphic>
            <a:graphicData uri="http://schemas.openxmlformats.org/presentationml/2006/ole">
              <mc:AlternateContent xmlns:mc="http://schemas.openxmlformats.org/markup-compatibility/2006">
                <mc:Choice xmlns:v="urn:schemas-microsoft-com:vml" Requires="v">
                  <p:oleObj spid="_x0000_s1059" name="CorelDRAW" r:id="rId11" imgW="3075480" imgH="1947240" progId="">
                    <p:embed/>
                  </p:oleObj>
                </mc:Choice>
                <mc:Fallback>
                  <p:oleObj name="CorelDRAW" r:id="rId11" imgW="3075480" imgH="1947240" progId="">
                    <p:embed/>
                    <p:pic>
                      <p:nvPicPr>
                        <p:cNvPr id="0" name="Picture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66410" y="3007391"/>
                          <a:ext cx="455265" cy="28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7" name="Text Box 13"/>
            <p:cNvSpPr txBox="1">
              <a:spLocks noChangeArrowheads="1"/>
            </p:cNvSpPr>
            <p:nvPr/>
          </p:nvSpPr>
          <p:spPr bwMode="auto">
            <a:xfrm>
              <a:off x="3569092" y="3112365"/>
              <a:ext cx="265721" cy="238035"/>
            </a:xfrm>
            <a:prstGeom prst="rect">
              <a:avLst/>
            </a:prstGeom>
            <a:noFill/>
            <a:ln w="9525" algn="ctr">
              <a:noFill/>
              <a:miter lim="800000"/>
              <a:headEnd/>
              <a:tailEnd/>
            </a:ln>
            <a:effectLst/>
          </p:spPr>
          <p:txBody>
            <a:bodyPr wrap="none" lIns="86756" tIns="43379" rIns="86756" bIns="43379">
              <a:spAutoFit/>
            </a:bodyPr>
            <a:lstStyle/>
            <a:p>
              <a:pPr defTabSz="877888">
                <a:buFont typeface="Wingdings" pitchFamily="2" charset="2"/>
                <a:buNone/>
              </a:pPr>
              <a:r>
                <a:rPr lang="en-US" altLang="zh-CN" sz="1100" b="1" dirty="0">
                  <a:solidFill>
                    <a:schemeClr val="bg1"/>
                  </a:solidFill>
                  <a:latin typeface="Times New Roman" pitchFamily="18" charset="0"/>
                </a:rPr>
                <a:t>R</a:t>
              </a:r>
            </a:p>
          </p:txBody>
        </p:sp>
        <p:graphicFrame>
          <p:nvGraphicFramePr>
            <p:cNvPr id="78" name="Object 14"/>
            <p:cNvGraphicFramePr>
              <a:graphicFrameLocks noChangeAspect="1"/>
            </p:cNvGraphicFramePr>
            <p:nvPr/>
          </p:nvGraphicFramePr>
          <p:xfrm>
            <a:off x="4475911" y="3328715"/>
            <a:ext cx="420626" cy="426296"/>
          </p:xfrm>
          <a:graphic>
            <a:graphicData uri="http://schemas.openxmlformats.org/presentationml/2006/ole">
              <mc:AlternateContent xmlns:mc="http://schemas.openxmlformats.org/markup-compatibility/2006">
                <mc:Choice xmlns:v="urn:schemas-microsoft-com:vml" Requires="v">
                  <p:oleObj spid="_x0000_s1060" name="CorelDRAW" r:id="rId12" imgW="2549160" imgH="2497320" progId="">
                    <p:embed/>
                  </p:oleObj>
                </mc:Choice>
                <mc:Fallback>
                  <p:oleObj name="CorelDRAW" r:id="rId12" imgW="2549160" imgH="2497320" progId="">
                    <p:embed/>
                    <p:pic>
                      <p:nvPicPr>
                        <p:cNvPr id="0" name="Picture 1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75911" y="3328715"/>
                          <a:ext cx="420626" cy="426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9" name="Object 15"/>
            <p:cNvGraphicFramePr>
              <a:graphicFrameLocks noChangeAspect="1"/>
            </p:cNvGraphicFramePr>
            <p:nvPr/>
          </p:nvGraphicFramePr>
          <p:xfrm>
            <a:off x="4475911" y="2357064"/>
            <a:ext cx="420626" cy="426297"/>
          </p:xfrm>
          <a:graphic>
            <a:graphicData uri="http://schemas.openxmlformats.org/presentationml/2006/ole">
              <mc:AlternateContent xmlns:mc="http://schemas.openxmlformats.org/markup-compatibility/2006">
                <mc:Choice xmlns:v="urn:schemas-microsoft-com:vml" Requires="v">
                  <p:oleObj spid="_x0000_s1061" name="CorelDRAW" r:id="rId13" imgW="2549160" imgH="2497320" progId="">
                    <p:embed/>
                  </p:oleObj>
                </mc:Choice>
                <mc:Fallback>
                  <p:oleObj name="CorelDRAW" r:id="rId13" imgW="2549160" imgH="2497320" progId="">
                    <p:embed/>
                    <p:pic>
                      <p:nvPicPr>
                        <p:cNvPr id="0" name="Picture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75911" y="2357064"/>
                          <a:ext cx="420626" cy="426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0" name="Object 16"/>
            <p:cNvGraphicFramePr>
              <a:graphicFrameLocks noChangeAspect="1"/>
            </p:cNvGraphicFramePr>
            <p:nvPr/>
          </p:nvGraphicFramePr>
          <p:xfrm>
            <a:off x="6524603" y="3112365"/>
            <a:ext cx="420626" cy="426297"/>
          </p:xfrm>
          <a:graphic>
            <a:graphicData uri="http://schemas.openxmlformats.org/presentationml/2006/ole">
              <mc:AlternateContent xmlns:mc="http://schemas.openxmlformats.org/markup-compatibility/2006">
                <mc:Choice xmlns:v="urn:schemas-microsoft-com:vml" Requires="v">
                  <p:oleObj spid="_x0000_s1062" name="CorelDRAW" r:id="rId14" imgW="2549160" imgH="2497320" progId="">
                    <p:embed/>
                  </p:oleObj>
                </mc:Choice>
                <mc:Fallback>
                  <p:oleObj name="CorelDRAW" r:id="rId14" imgW="2549160" imgH="2497320" progId="">
                    <p:embed/>
                    <p:pic>
                      <p:nvPicPr>
                        <p:cNvPr id="0" name="Picture 1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24603" y="3112365"/>
                          <a:ext cx="420626" cy="426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81" name="Group 17"/>
            <p:cNvGrpSpPr>
              <a:grpSpLocks/>
            </p:cNvGrpSpPr>
            <p:nvPr/>
          </p:nvGrpSpPr>
          <p:grpSpPr bwMode="auto">
            <a:xfrm>
              <a:off x="7304960" y="2846695"/>
              <a:ext cx="1000840" cy="812908"/>
              <a:chOff x="3160" y="904"/>
              <a:chExt cx="1081" cy="750"/>
            </a:xfrm>
          </p:grpSpPr>
          <p:pic>
            <p:nvPicPr>
              <p:cNvPr id="125" name="Picture 18" descr="图形4-1"/>
              <p:cNvPicPr>
                <a:picLocks noChangeAspect="1" noChangeArrowheads="1"/>
              </p:cNvPicPr>
              <p:nvPr/>
            </p:nvPicPr>
            <p:blipFill>
              <a:blip r:embed="rId10" cstate="print"/>
              <a:srcRect/>
              <a:stretch>
                <a:fillRect/>
              </a:stretch>
            </p:blipFill>
            <p:spPr bwMode="auto">
              <a:xfrm>
                <a:off x="3160" y="904"/>
                <a:ext cx="1081" cy="750"/>
              </a:xfrm>
              <a:prstGeom prst="rect">
                <a:avLst/>
              </a:prstGeom>
              <a:noFill/>
            </p:spPr>
          </p:pic>
          <p:sp>
            <p:nvSpPr>
              <p:cNvPr id="126" name="Text Box 19"/>
              <p:cNvSpPr txBox="1">
                <a:spLocks noChangeArrowheads="1"/>
              </p:cNvSpPr>
              <p:nvPr/>
            </p:nvSpPr>
            <p:spPr bwMode="auto">
              <a:xfrm>
                <a:off x="3318" y="1229"/>
                <a:ext cx="757" cy="259"/>
              </a:xfrm>
              <a:prstGeom prst="rect">
                <a:avLst/>
              </a:prstGeom>
              <a:noFill/>
              <a:ln w="9525" algn="ctr">
                <a:noFill/>
                <a:miter lim="800000"/>
                <a:headEnd/>
                <a:tailEnd/>
              </a:ln>
              <a:effectLst/>
            </p:spPr>
            <p:txBody>
              <a:bodyPr wrap="none" lIns="86756" tIns="43379" rIns="86756" bIns="43379">
                <a:spAutoFit/>
              </a:bodyPr>
              <a:lstStyle/>
              <a:p>
                <a:pPr defTabSz="877888">
                  <a:buFont typeface="Wingdings" pitchFamily="2" charset="2"/>
                  <a:buNone/>
                </a:pPr>
                <a:r>
                  <a:rPr lang="en-US" altLang="zh-CN" sz="1400" dirty="0">
                    <a:latin typeface="Times New Roman" pitchFamily="18" charset="0"/>
                    <a:ea typeface="楷体_GB2312" pitchFamily="49" charset="-122"/>
                  </a:rPr>
                  <a:t>Internet</a:t>
                </a:r>
                <a:endParaRPr lang="zh-CN" altLang="en-US" sz="1400" dirty="0">
                  <a:latin typeface="Times New Roman" pitchFamily="18" charset="0"/>
                  <a:ea typeface="楷体_GB2312" pitchFamily="49" charset="-122"/>
                </a:endParaRPr>
              </a:p>
            </p:txBody>
          </p:sp>
        </p:grpSp>
        <p:graphicFrame>
          <p:nvGraphicFramePr>
            <p:cNvPr id="82" name="Object 20"/>
            <p:cNvGraphicFramePr>
              <a:graphicFrameLocks noGrp="1" noChangeAspect="1"/>
            </p:cNvGraphicFramePr>
            <p:nvPr>
              <p:ph idx="1"/>
            </p:nvPr>
          </p:nvGraphicFramePr>
          <p:xfrm>
            <a:off x="5429740" y="2995869"/>
            <a:ext cx="645784" cy="271396"/>
          </p:xfrm>
          <a:graphic>
            <a:graphicData uri="http://schemas.openxmlformats.org/presentationml/2006/ole">
              <mc:AlternateContent xmlns:mc="http://schemas.openxmlformats.org/markup-compatibility/2006">
                <mc:Choice xmlns:v="urn:schemas-microsoft-com:vml" Requires="v">
                  <p:oleObj spid="_x0000_s1063" name="CorelDRAW" r:id="rId15" imgW="2472120" imgH="517320" progId="">
                    <p:embed/>
                  </p:oleObj>
                </mc:Choice>
                <mc:Fallback>
                  <p:oleObj name="CorelDRAW" r:id="rId15" imgW="2472120" imgH="517320" progId="">
                    <p:embed/>
                    <p:pic>
                      <p:nvPicPr>
                        <p:cNvPr id="0" name="Picture 19"/>
                        <p:cNvPicPr>
                          <a:picLocks noChangeAspect="1" noChangeArrowheads="1"/>
                        </p:cNvPicPr>
                        <p:nvPr/>
                      </p:nvPicPr>
                      <p:blipFill>
                        <a:blip r:embed="rId16">
                          <a:lum bright="6000"/>
                          <a:extLst>
                            <a:ext uri="{28A0092B-C50C-407E-A947-70E740481C1C}">
                              <a14:useLocalDpi xmlns:a14="http://schemas.microsoft.com/office/drawing/2010/main" val="0"/>
                            </a:ext>
                          </a:extLst>
                        </a:blip>
                        <a:srcRect/>
                        <a:stretch>
                          <a:fillRect/>
                        </a:stretch>
                      </p:blipFill>
                      <p:spPr bwMode="auto">
                        <a:xfrm>
                          <a:off x="5429740" y="2995869"/>
                          <a:ext cx="645784" cy="271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3" name="Text Box 21"/>
            <p:cNvSpPr txBox="1">
              <a:spLocks noChangeArrowheads="1"/>
            </p:cNvSpPr>
            <p:nvPr/>
          </p:nvSpPr>
          <p:spPr bwMode="auto">
            <a:xfrm>
              <a:off x="5429740" y="3249344"/>
              <a:ext cx="541714" cy="238035"/>
            </a:xfrm>
            <a:prstGeom prst="rect">
              <a:avLst/>
            </a:prstGeom>
            <a:noFill/>
            <a:ln w="9525" algn="ctr">
              <a:noFill/>
              <a:miter lim="800000"/>
              <a:headEnd/>
              <a:tailEnd/>
            </a:ln>
            <a:effectLst/>
          </p:spPr>
          <p:txBody>
            <a:bodyPr wrap="none" lIns="86756" tIns="43379" rIns="86756" bIns="43379">
              <a:spAutoFit/>
            </a:bodyPr>
            <a:lstStyle/>
            <a:p>
              <a:pPr defTabSz="877888">
                <a:buFont typeface="Wingdings" pitchFamily="2" charset="2"/>
                <a:buNone/>
              </a:pPr>
              <a:r>
                <a:rPr lang="en-US" altLang="zh-CN" sz="1100" dirty="0">
                  <a:latin typeface="Times New Roman" pitchFamily="18" charset="0"/>
                </a:rPr>
                <a:t>Switch</a:t>
              </a:r>
            </a:p>
          </p:txBody>
        </p:sp>
        <p:grpSp>
          <p:nvGrpSpPr>
            <p:cNvPr id="84" name="Group 22"/>
            <p:cNvGrpSpPr>
              <a:grpSpLocks/>
            </p:cNvGrpSpPr>
            <p:nvPr/>
          </p:nvGrpSpPr>
          <p:grpSpPr bwMode="auto">
            <a:xfrm>
              <a:off x="6304402" y="2281535"/>
              <a:ext cx="518360" cy="782185"/>
              <a:chOff x="4827" y="497"/>
              <a:chExt cx="419" cy="611"/>
            </a:xfrm>
          </p:grpSpPr>
          <p:graphicFrame>
            <p:nvGraphicFramePr>
              <p:cNvPr id="123" name="Object 23"/>
              <p:cNvGraphicFramePr>
                <a:graphicFrameLocks noChangeAspect="1"/>
              </p:cNvGraphicFramePr>
              <p:nvPr/>
            </p:nvGraphicFramePr>
            <p:xfrm>
              <a:off x="4887" y="497"/>
              <a:ext cx="292" cy="456"/>
            </p:xfrm>
            <a:graphic>
              <a:graphicData uri="http://schemas.openxmlformats.org/presentationml/2006/ole">
                <mc:AlternateContent xmlns:mc="http://schemas.openxmlformats.org/markup-compatibility/2006">
                  <mc:Choice xmlns:v="urn:schemas-microsoft-com:vml" Requires="v">
                    <p:oleObj spid="_x0000_s1064" name="CorelDRAW" r:id="rId17" imgW="856440" imgH="2538360" progId="">
                      <p:embed/>
                    </p:oleObj>
                  </mc:Choice>
                  <mc:Fallback>
                    <p:oleObj name="CorelDRAW" r:id="rId17" imgW="856440" imgH="2538360" progId="">
                      <p:embed/>
                      <p:pic>
                        <p:nvPicPr>
                          <p:cNvPr id="0" name="Picture 2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887" y="497"/>
                            <a:ext cx="292" cy="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4" name="Text Box 24"/>
              <p:cNvSpPr txBox="1">
                <a:spLocks noChangeArrowheads="1"/>
              </p:cNvSpPr>
              <p:nvPr/>
            </p:nvSpPr>
            <p:spPr bwMode="auto">
              <a:xfrm>
                <a:off x="4827" y="922"/>
                <a:ext cx="419" cy="186"/>
              </a:xfrm>
              <a:prstGeom prst="rect">
                <a:avLst/>
              </a:prstGeom>
              <a:noFill/>
              <a:ln w="9525" algn="ctr">
                <a:noFill/>
                <a:miter lim="800000"/>
                <a:headEnd/>
                <a:tailEnd/>
              </a:ln>
              <a:effectLst/>
            </p:spPr>
            <p:txBody>
              <a:bodyPr wrap="none" lIns="86756" tIns="43379" rIns="86756" bIns="43379">
                <a:spAutoFit/>
              </a:bodyPr>
              <a:lstStyle/>
              <a:p>
                <a:pPr defTabSz="877888">
                  <a:buFont typeface="Wingdings" pitchFamily="2" charset="2"/>
                  <a:buNone/>
                </a:pPr>
                <a:r>
                  <a:rPr lang="en-US" altLang="zh-CN" sz="1100" dirty="0">
                    <a:latin typeface="Times New Roman" pitchFamily="18" charset="0"/>
                  </a:rPr>
                  <a:t>Server</a:t>
                </a:r>
              </a:p>
            </p:txBody>
          </p:sp>
        </p:grpSp>
        <p:graphicFrame>
          <p:nvGraphicFramePr>
            <p:cNvPr id="85" name="Object 25"/>
            <p:cNvGraphicFramePr>
              <a:graphicFrameLocks noChangeAspect="1"/>
            </p:cNvGraphicFramePr>
            <p:nvPr/>
          </p:nvGraphicFramePr>
          <p:xfrm>
            <a:off x="381000" y="3102123"/>
            <a:ext cx="134847" cy="307241"/>
          </p:xfrm>
          <a:graphic>
            <a:graphicData uri="http://schemas.openxmlformats.org/presentationml/2006/ole">
              <mc:AlternateContent xmlns:mc="http://schemas.openxmlformats.org/markup-compatibility/2006">
                <mc:Choice xmlns:v="urn:schemas-microsoft-com:vml" Requires="v">
                  <p:oleObj spid="_x0000_s1065" name="CorelDRAW" r:id="rId19" imgW="1324800" imgH="2908800" progId="">
                    <p:embed/>
                  </p:oleObj>
                </mc:Choice>
                <mc:Fallback>
                  <p:oleObj name="CorelDRAW" r:id="rId19" imgW="1324800" imgH="2908800" progId="">
                    <p:embed/>
                    <p:pic>
                      <p:nvPicPr>
                        <p:cNvPr id="0" name="Picture 2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81000" y="3102123"/>
                          <a:ext cx="134847" cy="307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6" name="Freeform 26"/>
            <p:cNvSpPr>
              <a:spLocks/>
            </p:cNvSpPr>
            <p:nvPr/>
          </p:nvSpPr>
          <p:spPr bwMode="auto">
            <a:xfrm rot="4911135">
              <a:off x="522167" y="3089188"/>
              <a:ext cx="249633" cy="249900"/>
            </a:xfrm>
            <a:custGeom>
              <a:avLst/>
              <a:gdLst/>
              <a:ahLst/>
              <a:cxnLst>
                <a:cxn ang="0">
                  <a:pos x="404" y="771"/>
                </a:cxn>
                <a:cxn ang="0">
                  <a:pos x="87" y="0"/>
                </a:cxn>
                <a:cxn ang="0">
                  <a:pos x="224" y="574"/>
                </a:cxn>
                <a:cxn ang="0">
                  <a:pos x="0" y="466"/>
                </a:cxn>
                <a:cxn ang="0">
                  <a:pos x="301" y="1294"/>
                </a:cxn>
                <a:cxn ang="0">
                  <a:pos x="155" y="686"/>
                </a:cxn>
                <a:cxn ang="0">
                  <a:pos x="404" y="771"/>
                </a:cxn>
              </a:cxnLst>
              <a:rect l="0" t="0" r="r" b="b"/>
              <a:pathLst>
                <a:path w="404" h="1294">
                  <a:moveTo>
                    <a:pt x="404" y="771"/>
                  </a:moveTo>
                  <a:lnTo>
                    <a:pt x="87" y="0"/>
                  </a:lnTo>
                  <a:lnTo>
                    <a:pt x="224" y="574"/>
                  </a:lnTo>
                  <a:lnTo>
                    <a:pt x="0" y="466"/>
                  </a:lnTo>
                  <a:lnTo>
                    <a:pt x="301" y="1294"/>
                  </a:lnTo>
                  <a:lnTo>
                    <a:pt x="155" y="686"/>
                  </a:lnTo>
                  <a:lnTo>
                    <a:pt x="404" y="771"/>
                  </a:lnTo>
                  <a:close/>
                </a:path>
              </a:pathLst>
            </a:custGeom>
            <a:solidFill>
              <a:srgbClr val="FFCC66"/>
            </a:solidFill>
            <a:ln w="9525">
              <a:solidFill>
                <a:srgbClr val="ECF6A2"/>
              </a:solidFill>
              <a:round/>
              <a:headEnd/>
              <a:tailEnd/>
            </a:ln>
            <a:effectLst/>
          </p:spPr>
          <p:txBody>
            <a:bodyPr wrap="none" anchor="ctr"/>
            <a:lstStyle/>
            <a:p>
              <a:endParaRPr lang="zh-CN" altLang="en-US" sz="1400"/>
            </a:p>
          </p:txBody>
        </p:sp>
        <p:sp>
          <p:nvSpPr>
            <p:cNvPr id="87" name="Line 27"/>
            <p:cNvSpPr>
              <a:spLocks noChangeShapeType="1"/>
            </p:cNvSpPr>
            <p:nvPr/>
          </p:nvSpPr>
          <p:spPr bwMode="auto">
            <a:xfrm>
              <a:off x="997092" y="2538849"/>
              <a:ext cx="275881" cy="101134"/>
            </a:xfrm>
            <a:prstGeom prst="line">
              <a:avLst/>
            </a:prstGeom>
            <a:noFill/>
            <a:ln w="9525">
              <a:solidFill>
                <a:srgbClr val="0000FF"/>
              </a:solidFill>
              <a:round/>
              <a:headEnd/>
              <a:tailEnd/>
            </a:ln>
            <a:effectLst/>
          </p:spPr>
          <p:txBody>
            <a:bodyPr lIns="86779" tIns="43390" rIns="86779" bIns="43390">
              <a:spAutoFit/>
            </a:bodyPr>
            <a:lstStyle/>
            <a:p>
              <a:endParaRPr lang="zh-CN" altLang="en-US" sz="1400"/>
            </a:p>
          </p:txBody>
        </p:sp>
        <p:sp>
          <p:nvSpPr>
            <p:cNvPr id="88" name="Line 28"/>
            <p:cNvSpPr>
              <a:spLocks noChangeShapeType="1"/>
            </p:cNvSpPr>
            <p:nvPr/>
          </p:nvSpPr>
          <p:spPr bwMode="auto">
            <a:xfrm flipV="1">
              <a:off x="958741" y="2910098"/>
              <a:ext cx="275881" cy="192025"/>
            </a:xfrm>
            <a:prstGeom prst="line">
              <a:avLst/>
            </a:prstGeom>
            <a:noFill/>
            <a:ln w="9525">
              <a:solidFill>
                <a:srgbClr val="0000FF"/>
              </a:solidFill>
              <a:round/>
              <a:headEnd/>
              <a:tailEnd/>
            </a:ln>
            <a:effectLst/>
          </p:spPr>
          <p:txBody>
            <a:bodyPr lIns="86779" tIns="43390" rIns="86779" bIns="43390">
              <a:spAutoFit/>
            </a:bodyPr>
            <a:lstStyle/>
            <a:p>
              <a:endParaRPr lang="zh-CN" altLang="en-US" sz="1400"/>
            </a:p>
          </p:txBody>
        </p:sp>
        <p:sp>
          <p:nvSpPr>
            <p:cNvPr id="89" name="Line 29"/>
            <p:cNvSpPr>
              <a:spLocks noChangeShapeType="1"/>
            </p:cNvSpPr>
            <p:nvPr/>
          </p:nvSpPr>
          <p:spPr bwMode="auto">
            <a:xfrm>
              <a:off x="1006989" y="3180214"/>
              <a:ext cx="275881" cy="163862"/>
            </a:xfrm>
            <a:prstGeom prst="line">
              <a:avLst/>
            </a:prstGeom>
            <a:noFill/>
            <a:ln w="9525">
              <a:solidFill>
                <a:srgbClr val="0000FF"/>
              </a:solidFill>
              <a:round/>
              <a:headEnd/>
              <a:tailEnd/>
            </a:ln>
            <a:effectLst/>
          </p:spPr>
          <p:txBody>
            <a:bodyPr lIns="86779" tIns="43390" rIns="86779" bIns="43390">
              <a:spAutoFit/>
            </a:bodyPr>
            <a:lstStyle/>
            <a:p>
              <a:endParaRPr lang="zh-CN" altLang="en-US" sz="1400"/>
            </a:p>
          </p:txBody>
        </p:sp>
        <p:sp>
          <p:nvSpPr>
            <p:cNvPr id="90" name="Line 30"/>
            <p:cNvSpPr>
              <a:spLocks noChangeShapeType="1"/>
            </p:cNvSpPr>
            <p:nvPr/>
          </p:nvSpPr>
          <p:spPr bwMode="auto">
            <a:xfrm flipV="1">
              <a:off x="1002041" y="3566826"/>
              <a:ext cx="277118" cy="190744"/>
            </a:xfrm>
            <a:prstGeom prst="line">
              <a:avLst/>
            </a:prstGeom>
            <a:noFill/>
            <a:ln w="9525">
              <a:solidFill>
                <a:srgbClr val="0000FF"/>
              </a:solidFill>
              <a:round/>
              <a:headEnd/>
              <a:tailEnd/>
            </a:ln>
            <a:effectLst/>
          </p:spPr>
          <p:txBody>
            <a:bodyPr lIns="86779" tIns="43390" rIns="86779" bIns="43390">
              <a:spAutoFit/>
            </a:bodyPr>
            <a:lstStyle/>
            <a:p>
              <a:endParaRPr lang="zh-CN" altLang="en-US" sz="1400"/>
            </a:p>
          </p:txBody>
        </p:sp>
        <p:sp>
          <p:nvSpPr>
            <p:cNvPr id="91" name="Line 31"/>
            <p:cNvSpPr>
              <a:spLocks noChangeShapeType="1"/>
            </p:cNvSpPr>
            <p:nvPr/>
          </p:nvSpPr>
          <p:spPr bwMode="auto">
            <a:xfrm flipV="1">
              <a:off x="1670092" y="3269826"/>
              <a:ext cx="275881" cy="190744"/>
            </a:xfrm>
            <a:prstGeom prst="line">
              <a:avLst/>
            </a:prstGeom>
            <a:noFill/>
            <a:ln w="9525">
              <a:solidFill>
                <a:srgbClr val="0000FF"/>
              </a:solidFill>
              <a:round/>
              <a:headEnd/>
              <a:tailEnd/>
            </a:ln>
            <a:effectLst/>
          </p:spPr>
          <p:txBody>
            <a:bodyPr lIns="86779" tIns="43390" rIns="86779" bIns="43390">
              <a:spAutoFit/>
            </a:bodyPr>
            <a:lstStyle/>
            <a:p>
              <a:endParaRPr lang="zh-CN" altLang="en-US" sz="1400"/>
            </a:p>
          </p:txBody>
        </p:sp>
        <p:sp>
          <p:nvSpPr>
            <p:cNvPr id="92" name="Line 32"/>
            <p:cNvSpPr>
              <a:spLocks noChangeShapeType="1"/>
            </p:cNvSpPr>
            <p:nvPr/>
          </p:nvSpPr>
          <p:spPr bwMode="auto">
            <a:xfrm>
              <a:off x="1614421" y="2783362"/>
              <a:ext cx="275881" cy="198426"/>
            </a:xfrm>
            <a:prstGeom prst="line">
              <a:avLst/>
            </a:prstGeom>
            <a:noFill/>
            <a:ln w="9525">
              <a:solidFill>
                <a:srgbClr val="0000FF"/>
              </a:solidFill>
              <a:round/>
              <a:headEnd/>
              <a:tailEnd/>
            </a:ln>
            <a:effectLst/>
          </p:spPr>
          <p:txBody>
            <a:bodyPr lIns="86779" tIns="43390" rIns="86779" bIns="43390">
              <a:spAutoFit/>
            </a:bodyPr>
            <a:lstStyle/>
            <a:p>
              <a:endParaRPr lang="zh-CN" altLang="en-US" sz="1400"/>
            </a:p>
          </p:txBody>
        </p:sp>
        <p:sp>
          <p:nvSpPr>
            <p:cNvPr id="93" name="Line 33"/>
            <p:cNvSpPr>
              <a:spLocks noChangeShapeType="1"/>
            </p:cNvSpPr>
            <p:nvPr/>
          </p:nvSpPr>
          <p:spPr bwMode="auto">
            <a:xfrm flipV="1">
              <a:off x="2174843" y="3102123"/>
              <a:ext cx="155878" cy="0"/>
            </a:xfrm>
            <a:prstGeom prst="line">
              <a:avLst/>
            </a:prstGeom>
            <a:noFill/>
            <a:ln w="9525">
              <a:solidFill>
                <a:srgbClr val="0000FF"/>
              </a:solidFill>
              <a:round/>
              <a:headEnd/>
              <a:tailEnd/>
            </a:ln>
            <a:effectLst/>
          </p:spPr>
          <p:txBody>
            <a:bodyPr lIns="86779" tIns="43390" rIns="86779" bIns="43390">
              <a:spAutoFit/>
            </a:bodyPr>
            <a:lstStyle/>
            <a:p>
              <a:endParaRPr lang="zh-CN" altLang="en-US" sz="1400"/>
            </a:p>
          </p:txBody>
        </p:sp>
        <p:sp>
          <p:nvSpPr>
            <p:cNvPr id="94" name="Line 34"/>
            <p:cNvSpPr>
              <a:spLocks noChangeShapeType="1"/>
            </p:cNvSpPr>
            <p:nvPr/>
          </p:nvSpPr>
          <p:spPr bwMode="auto">
            <a:xfrm flipV="1">
              <a:off x="3184344" y="3118767"/>
              <a:ext cx="275881" cy="0"/>
            </a:xfrm>
            <a:prstGeom prst="line">
              <a:avLst/>
            </a:prstGeom>
            <a:noFill/>
            <a:ln w="9525">
              <a:solidFill>
                <a:srgbClr val="0000FF"/>
              </a:solidFill>
              <a:round/>
              <a:headEnd/>
              <a:tailEnd/>
            </a:ln>
            <a:effectLst/>
          </p:spPr>
          <p:txBody>
            <a:bodyPr lIns="86779" tIns="43390" rIns="86779" bIns="43390">
              <a:spAutoFit/>
            </a:bodyPr>
            <a:lstStyle/>
            <a:p>
              <a:endParaRPr lang="zh-CN" altLang="en-US" sz="1400"/>
            </a:p>
          </p:txBody>
        </p:sp>
        <p:sp>
          <p:nvSpPr>
            <p:cNvPr id="95" name="Line 35"/>
            <p:cNvSpPr>
              <a:spLocks noChangeShapeType="1"/>
            </p:cNvSpPr>
            <p:nvPr/>
          </p:nvSpPr>
          <p:spPr bwMode="auto">
            <a:xfrm flipV="1">
              <a:off x="3914252" y="2639983"/>
              <a:ext cx="561659" cy="472383"/>
            </a:xfrm>
            <a:prstGeom prst="line">
              <a:avLst/>
            </a:prstGeom>
            <a:noFill/>
            <a:ln w="9525">
              <a:solidFill>
                <a:srgbClr val="0000FF"/>
              </a:solidFill>
              <a:round/>
              <a:headEnd/>
              <a:tailEnd/>
            </a:ln>
            <a:effectLst/>
          </p:spPr>
          <p:txBody>
            <a:bodyPr lIns="86779" tIns="43390" rIns="86779" bIns="43390">
              <a:spAutoFit/>
            </a:bodyPr>
            <a:lstStyle/>
            <a:p>
              <a:endParaRPr lang="zh-CN" altLang="en-US" sz="1400"/>
            </a:p>
          </p:txBody>
        </p:sp>
        <p:sp>
          <p:nvSpPr>
            <p:cNvPr id="96" name="Line 36"/>
            <p:cNvSpPr>
              <a:spLocks noChangeShapeType="1"/>
            </p:cNvSpPr>
            <p:nvPr/>
          </p:nvSpPr>
          <p:spPr bwMode="auto">
            <a:xfrm>
              <a:off x="3914252" y="3194295"/>
              <a:ext cx="561659" cy="296999"/>
            </a:xfrm>
            <a:prstGeom prst="line">
              <a:avLst/>
            </a:prstGeom>
            <a:noFill/>
            <a:ln w="9525">
              <a:solidFill>
                <a:srgbClr val="0000FF"/>
              </a:solidFill>
              <a:round/>
              <a:headEnd/>
              <a:tailEnd/>
            </a:ln>
            <a:effectLst/>
          </p:spPr>
          <p:txBody>
            <a:bodyPr lIns="86779" tIns="43390" rIns="86779" bIns="43390">
              <a:spAutoFit/>
            </a:bodyPr>
            <a:lstStyle/>
            <a:p>
              <a:endParaRPr lang="zh-CN" altLang="en-US" sz="1400"/>
            </a:p>
          </p:txBody>
        </p:sp>
        <p:sp>
          <p:nvSpPr>
            <p:cNvPr id="97" name="Line 37"/>
            <p:cNvSpPr>
              <a:spLocks noChangeShapeType="1"/>
            </p:cNvSpPr>
            <p:nvPr/>
          </p:nvSpPr>
          <p:spPr bwMode="auto">
            <a:xfrm>
              <a:off x="4924990" y="2697590"/>
              <a:ext cx="529493" cy="457021"/>
            </a:xfrm>
            <a:prstGeom prst="line">
              <a:avLst/>
            </a:prstGeom>
            <a:noFill/>
            <a:ln w="9525">
              <a:solidFill>
                <a:srgbClr val="0000FF"/>
              </a:solidFill>
              <a:round/>
              <a:headEnd/>
              <a:tailEnd/>
            </a:ln>
            <a:effectLst/>
          </p:spPr>
          <p:txBody>
            <a:bodyPr lIns="86779" tIns="43390" rIns="86779" bIns="43390">
              <a:spAutoFit/>
            </a:bodyPr>
            <a:lstStyle/>
            <a:p>
              <a:endParaRPr lang="zh-CN" altLang="en-US" sz="1400"/>
            </a:p>
          </p:txBody>
        </p:sp>
        <p:sp>
          <p:nvSpPr>
            <p:cNvPr id="98" name="Line 38"/>
            <p:cNvSpPr>
              <a:spLocks noChangeShapeType="1"/>
            </p:cNvSpPr>
            <p:nvPr/>
          </p:nvSpPr>
          <p:spPr bwMode="auto">
            <a:xfrm flipH="1">
              <a:off x="5953048" y="2910098"/>
              <a:ext cx="425574" cy="179224"/>
            </a:xfrm>
            <a:prstGeom prst="line">
              <a:avLst/>
            </a:prstGeom>
            <a:noFill/>
            <a:ln w="9525">
              <a:solidFill>
                <a:srgbClr val="0000FF"/>
              </a:solidFill>
              <a:round/>
              <a:headEnd/>
              <a:tailEnd/>
            </a:ln>
            <a:effectLst/>
          </p:spPr>
          <p:txBody>
            <a:bodyPr lIns="86779" tIns="43390" rIns="86779" bIns="43390">
              <a:spAutoFit/>
            </a:bodyPr>
            <a:lstStyle/>
            <a:p>
              <a:endParaRPr lang="zh-CN" altLang="en-US" sz="1400"/>
            </a:p>
          </p:txBody>
        </p:sp>
        <p:sp>
          <p:nvSpPr>
            <p:cNvPr id="99" name="Line 39"/>
            <p:cNvSpPr>
              <a:spLocks noChangeShapeType="1"/>
            </p:cNvSpPr>
            <p:nvPr/>
          </p:nvSpPr>
          <p:spPr bwMode="auto">
            <a:xfrm flipV="1">
              <a:off x="4896536" y="3233981"/>
              <a:ext cx="507225" cy="348206"/>
            </a:xfrm>
            <a:prstGeom prst="line">
              <a:avLst/>
            </a:prstGeom>
            <a:noFill/>
            <a:ln w="9525">
              <a:solidFill>
                <a:srgbClr val="0000FF"/>
              </a:solidFill>
              <a:round/>
              <a:headEnd/>
              <a:tailEnd/>
            </a:ln>
            <a:effectLst/>
          </p:spPr>
          <p:txBody>
            <a:bodyPr lIns="86779" tIns="43390" rIns="86779" bIns="43390">
              <a:spAutoFit/>
            </a:bodyPr>
            <a:lstStyle/>
            <a:p>
              <a:endParaRPr lang="zh-CN" altLang="en-US" sz="1400"/>
            </a:p>
          </p:txBody>
        </p:sp>
        <p:sp>
          <p:nvSpPr>
            <p:cNvPr id="100" name="Line 40"/>
            <p:cNvSpPr>
              <a:spLocks noChangeShapeType="1"/>
            </p:cNvSpPr>
            <p:nvPr/>
          </p:nvSpPr>
          <p:spPr bwMode="auto">
            <a:xfrm>
              <a:off x="5878821" y="3228861"/>
              <a:ext cx="647020" cy="115216"/>
            </a:xfrm>
            <a:prstGeom prst="line">
              <a:avLst/>
            </a:prstGeom>
            <a:noFill/>
            <a:ln w="9525">
              <a:solidFill>
                <a:srgbClr val="0000FF"/>
              </a:solidFill>
              <a:round/>
              <a:headEnd/>
              <a:tailEnd/>
            </a:ln>
            <a:effectLst/>
          </p:spPr>
          <p:txBody>
            <a:bodyPr lIns="86779" tIns="43390" rIns="86779" bIns="43390">
              <a:spAutoFit/>
            </a:bodyPr>
            <a:lstStyle/>
            <a:p>
              <a:endParaRPr lang="zh-CN" altLang="en-US" sz="1400"/>
            </a:p>
          </p:txBody>
        </p:sp>
        <p:sp>
          <p:nvSpPr>
            <p:cNvPr id="101" name="Line 41"/>
            <p:cNvSpPr>
              <a:spLocks noChangeShapeType="1"/>
            </p:cNvSpPr>
            <p:nvPr/>
          </p:nvSpPr>
          <p:spPr bwMode="auto">
            <a:xfrm flipV="1">
              <a:off x="6945229" y="3270067"/>
              <a:ext cx="360015" cy="77849"/>
            </a:xfrm>
            <a:prstGeom prst="line">
              <a:avLst/>
            </a:prstGeom>
            <a:noFill/>
            <a:ln w="9525">
              <a:solidFill>
                <a:srgbClr val="0000FF"/>
              </a:solidFill>
              <a:round/>
              <a:headEnd/>
              <a:tailEnd/>
            </a:ln>
            <a:effectLst/>
          </p:spPr>
          <p:txBody>
            <a:bodyPr wrap="square" lIns="86779" tIns="43390" rIns="86779" bIns="43390">
              <a:spAutoFit/>
            </a:bodyPr>
            <a:lstStyle/>
            <a:p>
              <a:endParaRPr lang="zh-CN" altLang="en-US" sz="1400"/>
            </a:p>
          </p:txBody>
        </p:sp>
        <p:sp>
          <p:nvSpPr>
            <p:cNvPr id="102" name="Text Box 42"/>
            <p:cNvSpPr txBox="1">
              <a:spLocks noChangeArrowheads="1"/>
            </p:cNvSpPr>
            <p:nvPr/>
          </p:nvSpPr>
          <p:spPr bwMode="auto">
            <a:xfrm>
              <a:off x="992476" y="3946598"/>
              <a:ext cx="396051" cy="280815"/>
            </a:xfrm>
            <a:prstGeom prst="rect">
              <a:avLst/>
            </a:prstGeom>
            <a:noFill/>
            <a:ln w="9525" algn="ctr">
              <a:noFill/>
              <a:miter lim="800000"/>
              <a:headEnd/>
              <a:tailEnd/>
            </a:ln>
            <a:effectLst/>
          </p:spPr>
          <p:txBody>
            <a:bodyPr wrap="none" lIns="86756" tIns="43379" rIns="86756" bIns="43379">
              <a:spAutoFit/>
            </a:bodyPr>
            <a:lstStyle/>
            <a:p>
              <a:pPr defTabSz="877888">
                <a:buFont typeface="Wingdings" pitchFamily="2" charset="2"/>
                <a:buNone/>
              </a:pPr>
              <a:r>
                <a:rPr lang="en-US" altLang="zh-CN" sz="1400" dirty="0">
                  <a:latin typeface="Times New Roman" pitchFamily="18" charset="0"/>
                </a:rPr>
                <a:t>Iub</a:t>
              </a:r>
            </a:p>
          </p:txBody>
        </p:sp>
        <p:sp>
          <p:nvSpPr>
            <p:cNvPr id="103" name="Line 43"/>
            <p:cNvSpPr>
              <a:spLocks noChangeShapeType="1"/>
            </p:cNvSpPr>
            <p:nvPr/>
          </p:nvSpPr>
          <p:spPr bwMode="auto">
            <a:xfrm flipV="1">
              <a:off x="1181277" y="3641076"/>
              <a:ext cx="39737" cy="308513"/>
            </a:xfrm>
            <a:prstGeom prst="line">
              <a:avLst/>
            </a:prstGeom>
            <a:noFill/>
            <a:ln w="9525">
              <a:solidFill>
                <a:schemeClr val="tx1"/>
              </a:solidFill>
              <a:prstDash val="dash"/>
              <a:round/>
              <a:headEnd/>
              <a:tailEnd type="stealth" w="med" len="med"/>
            </a:ln>
            <a:effectLst/>
          </p:spPr>
          <p:txBody>
            <a:bodyPr wrap="square" lIns="86779" tIns="43390" rIns="86779" bIns="43390">
              <a:spAutoFit/>
            </a:bodyPr>
            <a:lstStyle/>
            <a:p>
              <a:endParaRPr lang="zh-CN" altLang="en-US" sz="1400"/>
            </a:p>
          </p:txBody>
        </p:sp>
        <p:sp>
          <p:nvSpPr>
            <p:cNvPr id="104" name="Text Box 44"/>
            <p:cNvSpPr txBox="1">
              <a:spLocks noChangeArrowheads="1"/>
            </p:cNvSpPr>
            <p:nvPr/>
          </p:nvSpPr>
          <p:spPr bwMode="auto">
            <a:xfrm>
              <a:off x="1220243" y="3631693"/>
              <a:ext cx="540182" cy="280815"/>
            </a:xfrm>
            <a:prstGeom prst="rect">
              <a:avLst/>
            </a:prstGeom>
            <a:noFill/>
            <a:ln w="9525" algn="ctr">
              <a:noFill/>
              <a:miter lim="800000"/>
              <a:headEnd/>
              <a:tailEnd/>
            </a:ln>
            <a:effectLst/>
          </p:spPr>
          <p:txBody>
            <a:bodyPr wrap="none" lIns="86756" tIns="43379" rIns="86756" bIns="43379">
              <a:spAutoFit/>
            </a:bodyPr>
            <a:lstStyle/>
            <a:p>
              <a:pPr defTabSz="877888">
                <a:buFont typeface="Wingdings" pitchFamily="2" charset="2"/>
                <a:buNone/>
              </a:pPr>
              <a:r>
                <a:rPr lang="en-US" altLang="zh-CN" sz="1400" b="1" dirty="0">
                  <a:latin typeface="Times New Roman" pitchFamily="18" charset="0"/>
                </a:rPr>
                <a:t>RNC</a:t>
              </a:r>
            </a:p>
          </p:txBody>
        </p:sp>
        <p:sp>
          <p:nvSpPr>
            <p:cNvPr id="105" name="Text Box 45"/>
            <p:cNvSpPr txBox="1">
              <a:spLocks noChangeArrowheads="1"/>
            </p:cNvSpPr>
            <p:nvPr/>
          </p:nvSpPr>
          <p:spPr bwMode="auto">
            <a:xfrm>
              <a:off x="1838343" y="3287747"/>
              <a:ext cx="503383" cy="223776"/>
            </a:xfrm>
            <a:prstGeom prst="rect">
              <a:avLst/>
            </a:prstGeom>
            <a:noFill/>
            <a:ln w="9525" algn="ctr">
              <a:noFill/>
              <a:miter lim="800000"/>
              <a:headEnd/>
              <a:tailEnd/>
            </a:ln>
            <a:effectLst/>
          </p:spPr>
          <p:txBody>
            <a:bodyPr wrap="none" lIns="86756" tIns="43379" rIns="86756" bIns="43379">
              <a:spAutoFit/>
            </a:bodyPr>
            <a:lstStyle/>
            <a:p>
              <a:pPr defTabSz="877888">
                <a:buFont typeface="Wingdings" pitchFamily="2" charset="2"/>
                <a:buNone/>
              </a:pPr>
              <a:r>
                <a:rPr lang="en-US" altLang="zh-CN" sz="1000" b="1" dirty="0" smtClean="0">
                  <a:latin typeface="Times New Roman" pitchFamily="18" charset="0"/>
                </a:rPr>
                <a:t>router</a:t>
              </a:r>
              <a:endParaRPr lang="en-US" altLang="zh-CN" sz="1000" b="1" dirty="0">
                <a:latin typeface="Times New Roman" pitchFamily="18" charset="0"/>
              </a:endParaRPr>
            </a:p>
          </p:txBody>
        </p:sp>
        <p:sp>
          <p:nvSpPr>
            <p:cNvPr id="106" name="Text Box 46"/>
            <p:cNvSpPr txBox="1">
              <a:spLocks noChangeArrowheads="1"/>
            </p:cNvSpPr>
            <p:nvPr/>
          </p:nvSpPr>
          <p:spPr bwMode="auto">
            <a:xfrm>
              <a:off x="3466409" y="3291589"/>
              <a:ext cx="534050" cy="238035"/>
            </a:xfrm>
            <a:prstGeom prst="rect">
              <a:avLst/>
            </a:prstGeom>
            <a:noFill/>
            <a:ln w="9525" algn="ctr">
              <a:noFill/>
              <a:miter lim="800000"/>
              <a:headEnd/>
              <a:tailEnd/>
            </a:ln>
            <a:effectLst/>
          </p:spPr>
          <p:txBody>
            <a:bodyPr wrap="none" lIns="86756" tIns="43379" rIns="86756" bIns="43379">
              <a:spAutoFit/>
            </a:bodyPr>
            <a:lstStyle/>
            <a:p>
              <a:pPr defTabSz="877888">
                <a:buFont typeface="Wingdings" pitchFamily="2" charset="2"/>
                <a:buNone/>
              </a:pPr>
              <a:r>
                <a:rPr lang="en-US" altLang="zh-CN" sz="1100" b="1" dirty="0" smtClean="0">
                  <a:latin typeface="Times New Roman" pitchFamily="18" charset="0"/>
                </a:rPr>
                <a:t>router</a:t>
              </a:r>
              <a:endParaRPr lang="en-US" altLang="zh-CN" sz="1100" b="1" dirty="0">
                <a:latin typeface="Times New Roman" pitchFamily="18" charset="0"/>
              </a:endParaRPr>
            </a:p>
          </p:txBody>
        </p:sp>
        <p:sp>
          <p:nvSpPr>
            <p:cNvPr id="107" name="Text Box 47"/>
            <p:cNvSpPr txBox="1">
              <a:spLocks noChangeArrowheads="1"/>
            </p:cNvSpPr>
            <p:nvPr/>
          </p:nvSpPr>
          <p:spPr bwMode="auto">
            <a:xfrm>
              <a:off x="1188854" y="2901137"/>
              <a:ext cx="540182" cy="280815"/>
            </a:xfrm>
            <a:prstGeom prst="rect">
              <a:avLst/>
            </a:prstGeom>
            <a:noFill/>
            <a:ln w="9525" algn="ctr">
              <a:noFill/>
              <a:miter lim="800000"/>
              <a:headEnd/>
              <a:tailEnd/>
            </a:ln>
            <a:effectLst/>
          </p:spPr>
          <p:txBody>
            <a:bodyPr wrap="none" lIns="86756" tIns="43379" rIns="86756" bIns="43379">
              <a:spAutoFit/>
            </a:bodyPr>
            <a:lstStyle/>
            <a:p>
              <a:pPr defTabSz="877888">
                <a:buFont typeface="Wingdings" pitchFamily="2" charset="2"/>
                <a:buNone/>
              </a:pPr>
              <a:r>
                <a:rPr lang="en-US" altLang="zh-CN" sz="1400" b="1" dirty="0">
                  <a:latin typeface="Times New Roman" pitchFamily="18" charset="0"/>
                </a:rPr>
                <a:t>RNC</a:t>
              </a:r>
            </a:p>
          </p:txBody>
        </p:sp>
        <p:sp>
          <p:nvSpPr>
            <p:cNvPr id="108" name="Text Box 48"/>
            <p:cNvSpPr txBox="1">
              <a:spLocks noChangeArrowheads="1"/>
            </p:cNvSpPr>
            <p:nvPr/>
          </p:nvSpPr>
          <p:spPr bwMode="auto">
            <a:xfrm>
              <a:off x="4396895" y="3732810"/>
              <a:ext cx="615313" cy="280815"/>
            </a:xfrm>
            <a:prstGeom prst="rect">
              <a:avLst/>
            </a:prstGeom>
            <a:noFill/>
            <a:ln w="9525" algn="ctr">
              <a:noFill/>
              <a:miter lim="800000"/>
              <a:headEnd/>
              <a:tailEnd/>
            </a:ln>
            <a:effectLst/>
          </p:spPr>
          <p:txBody>
            <a:bodyPr wrap="none" lIns="86756" tIns="43379" rIns="86756" bIns="43379">
              <a:spAutoFit/>
            </a:bodyPr>
            <a:lstStyle/>
            <a:p>
              <a:pPr defTabSz="877888">
                <a:buFont typeface="Wingdings" pitchFamily="2" charset="2"/>
                <a:buNone/>
              </a:pPr>
              <a:r>
                <a:rPr lang="en-US" altLang="zh-CN" sz="1400" b="1" dirty="0">
                  <a:latin typeface="Times New Roman" pitchFamily="18" charset="0"/>
                </a:rPr>
                <a:t>SGSN</a:t>
              </a:r>
            </a:p>
          </p:txBody>
        </p:sp>
        <p:sp>
          <p:nvSpPr>
            <p:cNvPr id="109" name="Text Box 49"/>
            <p:cNvSpPr txBox="1">
              <a:spLocks noChangeArrowheads="1"/>
            </p:cNvSpPr>
            <p:nvPr/>
          </p:nvSpPr>
          <p:spPr bwMode="auto">
            <a:xfrm>
              <a:off x="4396895" y="2763283"/>
              <a:ext cx="615313" cy="280815"/>
            </a:xfrm>
            <a:prstGeom prst="rect">
              <a:avLst/>
            </a:prstGeom>
            <a:noFill/>
            <a:ln w="9525" algn="ctr">
              <a:noFill/>
              <a:miter lim="800000"/>
              <a:headEnd/>
              <a:tailEnd/>
            </a:ln>
            <a:effectLst/>
          </p:spPr>
          <p:txBody>
            <a:bodyPr wrap="none" lIns="86756" tIns="43379" rIns="86756" bIns="43379">
              <a:spAutoFit/>
            </a:bodyPr>
            <a:lstStyle/>
            <a:p>
              <a:pPr defTabSz="877888">
                <a:buFont typeface="Wingdings" pitchFamily="2" charset="2"/>
                <a:buNone/>
              </a:pPr>
              <a:r>
                <a:rPr lang="en-US" altLang="zh-CN" sz="1400" b="1" dirty="0">
                  <a:latin typeface="Times New Roman" pitchFamily="18" charset="0"/>
                </a:rPr>
                <a:t>SGSN</a:t>
              </a:r>
            </a:p>
          </p:txBody>
        </p:sp>
        <p:sp>
          <p:nvSpPr>
            <p:cNvPr id="110" name="Text Box 50"/>
            <p:cNvSpPr txBox="1">
              <a:spLocks noChangeArrowheads="1"/>
            </p:cNvSpPr>
            <p:nvPr/>
          </p:nvSpPr>
          <p:spPr bwMode="auto">
            <a:xfrm>
              <a:off x="6420684" y="3494261"/>
              <a:ext cx="653646" cy="280815"/>
            </a:xfrm>
            <a:prstGeom prst="rect">
              <a:avLst/>
            </a:prstGeom>
            <a:noFill/>
            <a:ln w="9525" algn="ctr">
              <a:noFill/>
              <a:miter lim="800000"/>
              <a:headEnd/>
              <a:tailEnd/>
            </a:ln>
            <a:effectLst/>
          </p:spPr>
          <p:txBody>
            <a:bodyPr wrap="none" lIns="86756" tIns="43379" rIns="86756" bIns="43379">
              <a:spAutoFit/>
            </a:bodyPr>
            <a:lstStyle/>
            <a:p>
              <a:pPr defTabSz="877888">
                <a:buFont typeface="Wingdings" pitchFamily="2" charset="2"/>
                <a:buNone/>
              </a:pPr>
              <a:r>
                <a:rPr lang="en-US" altLang="zh-CN" sz="1400" b="1" dirty="0">
                  <a:latin typeface="Times New Roman" pitchFamily="18" charset="0"/>
                </a:rPr>
                <a:t>GGSN</a:t>
              </a:r>
            </a:p>
          </p:txBody>
        </p:sp>
        <p:sp>
          <p:nvSpPr>
            <p:cNvPr id="111" name="Text Box 51"/>
            <p:cNvSpPr txBox="1">
              <a:spLocks noChangeArrowheads="1"/>
            </p:cNvSpPr>
            <p:nvPr/>
          </p:nvSpPr>
          <p:spPr bwMode="auto">
            <a:xfrm>
              <a:off x="3733792" y="2352144"/>
              <a:ext cx="381007" cy="303049"/>
            </a:xfrm>
            <a:prstGeom prst="rect">
              <a:avLst/>
            </a:prstGeom>
            <a:noFill/>
            <a:ln w="9525" algn="ctr">
              <a:noFill/>
              <a:miter lim="800000"/>
              <a:headEnd/>
              <a:tailEnd/>
            </a:ln>
            <a:effectLst/>
          </p:spPr>
          <p:txBody>
            <a:bodyPr wrap="square" lIns="86756" tIns="43379" rIns="86756" bIns="43379">
              <a:spAutoFit/>
            </a:bodyPr>
            <a:lstStyle/>
            <a:p>
              <a:pPr defTabSz="877888">
                <a:buFont typeface="Wingdings" pitchFamily="2" charset="2"/>
                <a:buNone/>
              </a:pPr>
              <a:r>
                <a:rPr lang="en-US" altLang="zh-CN" sz="1400" dirty="0">
                  <a:latin typeface="Times New Roman" pitchFamily="18" charset="0"/>
                </a:rPr>
                <a:t>Iu</a:t>
              </a:r>
            </a:p>
          </p:txBody>
        </p:sp>
        <p:sp>
          <p:nvSpPr>
            <p:cNvPr id="112" name="Line 52"/>
            <p:cNvSpPr>
              <a:spLocks noChangeShapeType="1"/>
            </p:cNvSpPr>
            <p:nvPr/>
          </p:nvSpPr>
          <p:spPr bwMode="auto">
            <a:xfrm>
              <a:off x="3733793" y="2644903"/>
              <a:ext cx="364434" cy="272116"/>
            </a:xfrm>
            <a:prstGeom prst="line">
              <a:avLst/>
            </a:prstGeom>
            <a:noFill/>
            <a:ln w="9525">
              <a:solidFill>
                <a:schemeClr val="tx1"/>
              </a:solidFill>
              <a:prstDash val="dash"/>
              <a:round/>
              <a:headEnd/>
              <a:tailEnd type="stealth" w="med" len="med"/>
            </a:ln>
            <a:effectLst/>
          </p:spPr>
          <p:txBody>
            <a:bodyPr wrap="square" lIns="86779" tIns="43390" rIns="86779" bIns="43390">
              <a:spAutoFit/>
            </a:bodyPr>
            <a:lstStyle/>
            <a:p>
              <a:endParaRPr lang="zh-CN" altLang="en-US" sz="1400"/>
            </a:p>
          </p:txBody>
        </p:sp>
        <p:sp>
          <p:nvSpPr>
            <p:cNvPr id="113" name="Text Box 53"/>
            <p:cNvSpPr txBox="1">
              <a:spLocks noChangeArrowheads="1"/>
            </p:cNvSpPr>
            <p:nvPr/>
          </p:nvSpPr>
          <p:spPr bwMode="auto">
            <a:xfrm>
              <a:off x="5874031" y="3615860"/>
              <a:ext cx="377651" cy="280815"/>
            </a:xfrm>
            <a:prstGeom prst="rect">
              <a:avLst/>
            </a:prstGeom>
            <a:noFill/>
            <a:ln w="9525" algn="ctr">
              <a:noFill/>
              <a:miter lim="800000"/>
              <a:headEnd/>
              <a:tailEnd/>
            </a:ln>
            <a:effectLst/>
          </p:spPr>
          <p:txBody>
            <a:bodyPr wrap="none" lIns="86756" tIns="43379" rIns="86756" bIns="43379">
              <a:spAutoFit/>
            </a:bodyPr>
            <a:lstStyle/>
            <a:p>
              <a:pPr defTabSz="877888">
                <a:buFont typeface="Wingdings" pitchFamily="2" charset="2"/>
                <a:buNone/>
              </a:pPr>
              <a:r>
                <a:rPr lang="en-US" altLang="zh-CN" sz="1400" dirty="0">
                  <a:latin typeface="Times New Roman" pitchFamily="18" charset="0"/>
                </a:rPr>
                <a:t>Gn</a:t>
              </a:r>
            </a:p>
          </p:txBody>
        </p:sp>
        <p:sp>
          <p:nvSpPr>
            <p:cNvPr id="114" name="Line 54"/>
            <p:cNvSpPr>
              <a:spLocks noChangeShapeType="1"/>
            </p:cNvSpPr>
            <p:nvPr/>
          </p:nvSpPr>
          <p:spPr bwMode="auto">
            <a:xfrm flipV="1">
              <a:off x="6155939" y="3287748"/>
              <a:ext cx="115053" cy="432697"/>
            </a:xfrm>
            <a:prstGeom prst="line">
              <a:avLst/>
            </a:prstGeom>
            <a:noFill/>
            <a:ln w="9525">
              <a:solidFill>
                <a:schemeClr val="tx1"/>
              </a:solidFill>
              <a:prstDash val="dash"/>
              <a:round/>
              <a:headEnd/>
              <a:tailEnd type="stealth" w="med" len="med"/>
            </a:ln>
            <a:effectLst/>
          </p:spPr>
          <p:txBody>
            <a:bodyPr lIns="86779" tIns="43390" rIns="86779" bIns="43390">
              <a:spAutoFit/>
            </a:bodyPr>
            <a:lstStyle/>
            <a:p>
              <a:endParaRPr lang="zh-CN" altLang="en-US" sz="1400"/>
            </a:p>
          </p:txBody>
        </p:sp>
        <p:sp>
          <p:nvSpPr>
            <p:cNvPr id="115" name="Text Box 55"/>
            <p:cNvSpPr txBox="1">
              <a:spLocks noChangeArrowheads="1"/>
            </p:cNvSpPr>
            <p:nvPr/>
          </p:nvSpPr>
          <p:spPr bwMode="auto">
            <a:xfrm>
              <a:off x="7232358" y="3764332"/>
              <a:ext cx="339319" cy="280815"/>
            </a:xfrm>
            <a:prstGeom prst="rect">
              <a:avLst/>
            </a:prstGeom>
            <a:noFill/>
            <a:ln w="9525" algn="ctr">
              <a:noFill/>
              <a:miter lim="800000"/>
              <a:headEnd/>
              <a:tailEnd/>
            </a:ln>
            <a:effectLst/>
          </p:spPr>
          <p:txBody>
            <a:bodyPr wrap="none" lIns="86756" tIns="43379" rIns="86756" bIns="43379">
              <a:spAutoFit/>
            </a:bodyPr>
            <a:lstStyle/>
            <a:p>
              <a:pPr defTabSz="877888">
                <a:buFont typeface="Wingdings" pitchFamily="2" charset="2"/>
                <a:buNone/>
              </a:pPr>
              <a:r>
                <a:rPr lang="en-US" altLang="zh-CN" sz="1400" dirty="0">
                  <a:latin typeface="Times New Roman" pitchFamily="18" charset="0"/>
                </a:rPr>
                <a:t>Gi</a:t>
              </a:r>
            </a:p>
          </p:txBody>
        </p:sp>
        <p:sp>
          <p:nvSpPr>
            <p:cNvPr id="116" name="Line 56"/>
            <p:cNvSpPr>
              <a:spLocks noChangeShapeType="1"/>
            </p:cNvSpPr>
            <p:nvPr/>
          </p:nvSpPr>
          <p:spPr bwMode="auto">
            <a:xfrm flipH="1" flipV="1">
              <a:off x="7201636" y="3340676"/>
              <a:ext cx="103607" cy="423657"/>
            </a:xfrm>
            <a:prstGeom prst="line">
              <a:avLst/>
            </a:prstGeom>
            <a:noFill/>
            <a:ln w="9525">
              <a:solidFill>
                <a:schemeClr val="tx1"/>
              </a:solidFill>
              <a:prstDash val="dash"/>
              <a:round/>
              <a:headEnd/>
              <a:tailEnd type="stealth" w="med" len="med"/>
            </a:ln>
            <a:effectLst/>
          </p:spPr>
          <p:txBody>
            <a:bodyPr wrap="square" lIns="86779" tIns="43390" rIns="86779" bIns="43390">
              <a:spAutoFit/>
            </a:bodyPr>
            <a:lstStyle/>
            <a:p>
              <a:endParaRPr lang="zh-CN" altLang="en-US" sz="1400"/>
            </a:p>
          </p:txBody>
        </p:sp>
      </p:grpSp>
      <p:grpSp>
        <p:nvGrpSpPr>
          <p:cNvPr id="149" name="组合 148"/>
          <p:cNvGrpSpPr/>
          <p:nvPr/>
        </p:nvGrpSpPr>
        <p:grpSpPr>
          <a:xfrm>
            <a:off x="3124200" y="2917019"/>
            <a:ext cx="1192686" cy="1426381"/>
            <a:chOff x="3124200" y="2917019"/>
            <a:chExt cx="1192686" cy="1426381"/>
          </a:xfrm>
        </p:grpSpPr>
        <p:sp>
          <p:nvSpPr>
            <p:cNvPr id="131" name="TextBox 130"/>
            <p:cNvSpPr txBox="1"/>
            <p:nvPr/>
          </p:nvSpPr>
          <p:spPr>
            <a:xfrm>
              <a:off x="3124200" y="3881735"/>
              <a:ext cx="1192686" cy="461665"/>
            </a:xfrm>
            <a:prstGeom prst="rect">
              <a:avLst/>
            </a:prstGeom>
            <a:noFill/>
          </p:spPr>
          <p:txBody>
            <a:bodyPr wrap="square" rtlCol="0">
              <a:spAutoFit/>
            </a:bodyPr>
            <a:lstStyle/>
            <a:p>
              <a:r>
                <a:rPr lang="en-US" altLang="zh-CN" sz="1200" b="1" i="1" dirty="0" smtClean="0">
                  <a:solidFill>
                    <a:srgbClr val="FF0000"/>
                  </a:solidFill>
                </a:rPr>
                <a:t>data/control plane traffic</a:t>
              </a:r>
              <a:endParaRPr lang="zh-CN" altLang="en-US" sz="1200" b="1" i="1" dirty="0">
                <a:solidFill>
                  <a:srgbClr val="FF0000"/>
                </a:solidFill>
              </a:endParaRPr>
            </a:p>
          </p:txBody>
        </p:sp>
        <p:cxnSp>
          <p:nvCxnSpPr>
            <p:cNvPr id="133" name="直接箭头连接符 132"/>
            <p:cNvCxnSpPr/>
            <p:nvPr/>
          </p:nvCxnSpPr>
          <p:spPr bwMode="auto">
            <a:xfrm flipH="1">
              <a:off x="3952452" y="2917019"/>
              <a:ext cx="364434" cy="917922"/>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5" name="直接箭头连接符 134"/>
            <p:cNvCxnSpPr/>
            <p:nvPr/>
          </p:nvCxnSpPr>
          <p:spPr bwMode="auto">
            <a:xfrm flipH="1">
              <a:off x="4025339" y="3481894"/>
              <a:ext cx="291547" cy="423656"/>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aphicFrame>
        <p:nvGraphicFramePr>
          <p:cNvPr id="142" name="内容占位符 28"/>
          <p:cNvGraphicFramePr>
            <a:graphicFrameLocks noGrp="1"/>
          </p:cNvGraphicFramePr>
          <p:nvPr>
            <p:ph idx="1"/>
          </p:nvPr>
        </p:nvGraphicFramePr>
        <p:xfrm>
          <a:off x="2057400" y="4648200"/>
          <a:ext cx="5257800" cy="1828800"/>
        </p:xfrm>
        <a:graphic>
          <a:graphicData uri="http://schemas.openxmlformats.org/drawingml/2006/table">
            <a:tbl>
              <a:tblPr firstRow="1" bandRow="1">
                <a:tableStyleId>{9D7B26C5-4107-4FEC-AEDC-1716B250A1EF}</a:tableStyleId>
              </a:tblPr>
              <a:tblGrid>
                <a:gridCol w="1676400"/>
                <a:gridCol w="3581400"/>
              </a:tblGrid>
              <a:tr h="304800">
                <a:tc>
                  <a:txBody>
                    <a:bodyPr/>
                    <a:lstStyle/>
                    <a:p>
                      <a:pPr algn="l"/>
                      <a:r>
                        <a:rPr lang="en-US" altLang="zh-CN" sz="1400" b="0" i="1" dirty="0" smtClean="0"/>
                        <a:t>Time span</a:t>
                      </a:r>
                      <a:endParaRPr lang="zh-CN" altLang="en-US" sz="1400" b="0" i="1" dirty="0">
                        <a:solidFill>
                          <a:schemeClr val="tx1"/>
                        </a:solidFill>
                      </a:endParaRPr>
                    </a:p>
                  </a:txBody>
                  <a:tcPr anchor="ctr"/>
                </a:tc>
                <a:tc>
                  <a:txBody>
                    <a:bodyPr/>
                    <a:lstStyle/>
                    <a:p>
                      <a:pPr algn="l"/>
                      <a:r>
                        <a:rPr lang="en-US" altLang="zh-CN" sz="1400" b="0" i="0" dirty="0" smtClean="0">
                          <a:solidFill>
                            <a:schemeClr val="tx1"/>
                          </a:solidFill>
                        </a:rPr>
                        <a:t>Nov.25</a:t>
                      </a:r>
                      <a:r>
                        <a:rPr lang="en-US" altLang="zh-CN" sz="1400" b="0" i="0" baseline="0" dirty="0" smtClean="0">
                          <a:solidFill>
                            <a:schemeClr val="tx1"/>
                          </a:solidFill>
                        </a:rPr>
                        <a:t> - Dec.1 2010 (7*24 hours)</a:t>
                      </a:r>
                      <a:endParaRPr lang="zh-CN" altLang="en-US" sz="1400" b="0" i="0" dirty="0">
                        <a:solidFill>
                          <a:schemeClr val="tx1"/>
                        </a:solidFill>
                      </a:endParaRPr>
                    </a:p>
                  </a:txBody>
                  <a:tcPr anchor="ctr"/>
                </a:tc>
              </a:tr>
              <a:tr h="304800">
                <a:tc>
                  <a:txBody>
                    <a:bodyPr/>
                    <a:lstStyle/>
                    <a:p>
                      <a:pPr algn="l"/>
                      <a:r>
                        <a:rPr lang="en-US" altLang="zh-CN" sz="1400" b="0" i="1" kern="1200" dirty="0" smtClean="0">
                          <a:solidFill>
                            <a:schemeClr val="tx1"/>
                          </a:solidFill>
                          <a:latin typeface="+mn-lt"/>
                          <a:ea typeface="+mn-ea"/>
                          <a:cs typeface="+mn-cs"/>
                        </a:rPr>
                        <a:t>Total size</a:t>
                      </a:r>
                      <a:endParaRPr lang="zh-CN" altLang="en-US" sz="1400" b="0" i="1" kern="1200" dirty="0" smtClean="0">
                        <a:solidFill>
                          <a:schemeClr val="tx1"/>
                        </a:solidFill>
                        <a:latin typeface="+mn-lt"/>
                        <a:ea typeface="+mn-ea"/>
                        <a:cs typeface="+mn-cs"/>
                      </a:endParaRPr>
                    </a:p>
                  </a:txBody>
                  <a:tcPr anchor="ctr"/>
                </a:tc>
                <a:tc>
                  <a:txBody>
                    <a:bodyPr/>
                    <a:lstStyle/>
                    <a:p>
                      <a:pPr algn="l"/>
                      <a:r>
                        <a:rPr lang="en-US" altLang="zh-CN" sz="1400" b="0" i="0" dirty="0" smtClean="0">
                          <a:solidFill>
                            <a:schemeClr val="tx1"/>
                          </a:solidFill>
                        </a:rPr>
                        <a:t>13TB</a:t>
                      </a:r>
                      <a:endParaRPr lang="zh-CN" altLang="en-US" sz="1400" b="0" i="0" dirty="0">
                        <a:solidFill>
                          <a:schemeClr val="tx1"/>
                        </a:solidFill>
                      </a:endParaRPr>
                    </a:p>
                  </a:txBody>
                  <a:tcPr anchor="ctr"/>
                </a:tc>
              </a:tr>
              <a:tr h="304800">
                <a:tc>
                  <a:txBody>
                    <a:bodyPr/>
                    <a:lstStyle/>
                    <a:p>
                      <a:pPr algn="l"/>
                      <a:r>
                        <a:rPr lang="en-US" altLang="zh-CN" sz="1400" b="0" i="1" dirty="0" smtClean="0">
                          <a:solidFill>
                            <a:schemeClr val="tx1"/>
                          </a:solidFill>
                        </a:rPr>
                        <a:t>No. packets</a:t>
                      </a:r>
                      <a:endParaRPr lang="zh-CN" altLang="en-US" sz="1400" b="0" i="1" dirty="0">
                        <a:solidFill>
                          <a:schemeClr val="tx1"/>
                        </a:solidFill>
                      </a:endParaRPr>
                    </a:p>
                  </a:txBody>
                  <a:tcPr anchor="ctr"/>
                </a:tc>
                <a:tc>
                  <a:txBody>
                    <a:bodyPr/>
                    <a:lstStyle/>
                    <a:p>
                      <a:pPr algn="l"/>
                      <a:r>
                        <a:rPr lang="en-US" altLang="zh-CN" sz="1400" b="0" i="0" dirty="0" smtClean="0">
                          <a:solidFill>
                            <a:schemeClr val="tx1"/>
                          </a:solidFill>
                        </a:rPr>
                        <a:t>27.6 billion</a:t>
                      </a:r>
                      <a:r>
                        <a:rPr lang="en-US" altLang="zh-CN" sz="1400" b="0" i="0" baseline="0" dirty="0" smtClean="0">
                          <a:solidFill>
                            <a:schemeClr val="tx1"/>
                          </a:solidFill>
                        </a:rPr>
                        <a:t> </a:t>
                      </a:r>
                      <a:endParaRPr lang="zh-CN" altLang="en-US" sz="1400" b="0" i="0" dirty="0">
                        <a:solidFill>
                          <a:schemeClr val="tx1"/>
                        </a:solidFill>
                      </a:endParaRPr>
                    </a:p>
                  </a:txBody>
                  <a:tcPr anchor="ctr"/>
                </a:tc>
              </a:tr>
              <a:tr h="304800">
                <a:tc>
                  <a:txBody>
                    <a:bodyPr/>
                    <a:lstStyle/>
                    <a:p>
                      <a:pPr algn="l"/>
                      <a:r>
                        <a:rPr lang="en-US" altLang="zh-CN" sz="1400" b="0" i="1" dirty="0" smtClean="0">
                          <a:solidFill>
                            <a:schemeClr val="tx1"/>
                          </a:solidFill>
                        </a:rPr>
                        <a:t>No.</a:t>
                      </a:r>
                      <a:r>
                        <a:rPr lang="en-US" altLang="zh-CN" sz="1400" b="0" i="1" baseline="0" dirty="0" smtClean="0">
                          <a:solidFill>
                            <a:schemeClr val="tx1"/>
                          </a:solidFill>
                        </a:rPr>
                        <a:t> flows</a:t>
                      </a:r>
                      <a:endParaRPr lang="zh-CN" altLang="en-US" sz="1400" b="0" i="1" dirty="0">
                        <a:solidFill>
                          <a:schemeClr val="tx1"/>
                        </a:solidFill>
                      </a:endParaRPr>
                    </a:p>
                  </a:txBody>
                  <a:tcPr anchor="ctr"/>
                </a:tc>
                <a:tc>
                  <a:txBody>
                    <a:bodyPr/>
                    <a:lstStyle/>
                    <a:p>
                      <a:pPr algn="l"/>
                      <a:r>
                        <a:rPr lang="en-US" altLang="zh-CN" sz="1400" b="0" i="0" baseline="0" dirty="0" smtClean="0">
                          <a:solidFill>
                            <a:schemeClr val="tx1"/>
                          </a:solidFill>
                        </a:rPr>
                        <a:t>383 million </a:t>
                      </a:r>
                      <a:endParaRPr lang="zh-CN" altLang="en-US" sz="1400" b="0" i="0" dirty="0">
                        <a:solidFill>
                          <a:schemeClr val="tx1"/>
                        </a:solidFill>
                      </a:endParaRPr>
                    </a:p>
                  </a:txBody>
                  <a:tcPr anchor="ctr"/>
                </a:tc>
              </a:tr>
              <a:tr h="304800">
                <a:tc>
                  <a:txBody>
                    <a:bodyPr/>
                    <a:lstStyle/>
                    <a:p>
                      <a:pPr algn="l"/>
                      <a:r>
                        <a:rPr lang="en-US" altLang="zh-CN" sz="1400" b="0" i="1" dirty="0" smtClean="0">
                          <a:solidFill>
                            <a:schemeClr val="tx1"/>
                          </a:solidFill>
                        </a:rPr>
                        <a:t>No.</a:t>
                      </a:r>
                      <a:r>
                        <a:rPr lang="en-US" altLang="zh-CN" sz="1400" b="0" i="1" baseline="0" dirty="0" smtClean="0">
                          <a:solidFill>
                            <a:schemeClr val="tx1"/>
                          </a:solidFill>
                        </a:rPr>
                        <a:t> devices</a:t>
                      </a:r>
                      <a:endParaRPr lang="zh-CN" altLang="en-US" sz="1400" b="0" i="1" dirty="0">
                        <a:solidFill>
                          <a:schemeClr val="tx1"/>
                        </a:solidFill>
                      </a:endParaRPr>
                    </a:p>
                  </a:txBody>
                  <a:tcPr anchor="ctr"/>
                </a:tc>
                <a:tc>
                  <a:txBody>
                    <a:bodyPr/>
                    <a:lstStyle/>
                    <a:p>
                      <a:pPr algn="l"/>
                      <a:r>
                        <a:rPr lang="en-US" altLang="zh-CN" sz="1400" b="0" i="0" dirty="0" smtClean="0">
                          <a:solidFill>
                            <a:schemeClr val="tx1"/>
                          </a:solidFill>
                        </a:rPr>
                        <a:t>60K</a:t>
                      </a:r>
                      <a:endParaRPr lang="zh-CN" altLang="en-US" sz="1400" b="0" i="0" dirty="0">
                        <a:solidFill>
                          <a:schemeClr val="tx1"/>
                        </a:solidFill>
                      </a:endParaRPr>
                    </a:p>
                  </a:txBody>
                  <a:tcPr anchor="ctr"/>
                </a:tc>
              </a:tr>
              <a:tr h="304800">
                <a:tc>
                  <a:txBody>
                    <a:bodyPr/>
                    <a:lstStyle/>
                    <a:p>
                      <a:pPr algn="l"/>
                      <a:r>
                        <a:rPr lang="en-US" altLang="zh-CN" sz="1400" b="0" i="1" dirty="0" smtClean="0">
                          <a:solidFill>
                            <a:schemeClr val="tx1"/>
                          </a:solidFill>
                        </a:rPr>
                        <a:t>RRC records</a:t>
                      </a:r>
                      <a:endParaRPr lang="zh-CN" altLang="en-US" sz="1400" b="0" i="1" dirty="0">
                        <a:solidFill>
                          <a:schemeClr val="tx1"/>
                        </a:solidFill>
                      </a:endParaRPr>
                    </a:p>
                  </a:txBody>
                  <a:tcPr anchor="ctr"/>
                </a:tc>
                <a:tc>
                  <a:txBody>
                    <a:bodyPr/>
                    <a:lstStyle/>
                    <a:p>
                      <a:pPr algn="l"/>
                      <a:r>
                        <a:rPr lang="en-US" altLang="zh-CN" sz="1400" b="0" i="0" dirty="0" smtClean="0">
                          <a:solidFill>
                            <a:schemeClr val="tx1"/>
                          </a:solidFill>
                        </a:rPr>
                        <a:t>168 million</a:t>
                      </a:r>
                      <a:endParaRPr lang="zh-CN" altLang="en-US" sz="1400" b="0" i="0" dirty="0">
                        <a:solidFill>
                          <a:schemeClr val="tx1"/>
                        </a:solidFill>
                      </a:endParaRPr>
                    </a:p>
                  </a:txBody>
                  <a:tcPr anchor="ctr"/>
                </a:tc>
              </a:tr>
            </a:tbl>
          </a:graphicData>
        </a:graphic>
      </p:graphicFrame>
      <p:sp>
        <p:nvSpPr>
          <p:cNvPr id="143" name="TextBox 142"/>
          <p:cNvSpPr txBox="1"/>
          <p:nvPr/>
        </p:nvSpPr>
        <p:spPr>
          <a:xfrm>
            <a:off x="838200" y="5074920"/>
            <a:ext cx="1143000" cy="646331"/>
          </a:xfrm>
          <a:prstGeom prst="rect">
            <a:avLst/>
          </a:prstGeom>
          <a:noFill/>
        </p:spPr>
        <p:txBody>
          <a:bodyPr wrap="square" rtlCol="0">
            <a:spAutoFit/>
          </a:bodyPr>
          <a:lstStyle/>
          <a:p>
            <a:pPr algn="ctr"/>
            <a:r>
              <a:rPr lang="en-US" altLang="zh-CN" i="1" dirty="0" smtClean="0"/>
              <a:t>Data summary</a:t>
            </a:r>
            <a:endParaRPr lang="zh-CN" altLang="en-US" i="1" dirty="0"/>
          </a:p>
        </p:txBody>
      </p:sp>
      <p:grpSp>
        <p:nvGrpSpPr>
          <p:cNvPr id="150" name="组合 149"/>
          <p:cNvGrpSpPr/>
          <p:nvPr/>
        </p:nvGrpSpPr>
        <p:grpSpPr>
          <a:xfrm>
            <a:off x="1586948" y="2891135"/>
            <a:ext cx="1358338" cy="1528465"/>
            <a:chOff x="1586948" y="2891135"/>
            <a:chExt cx="1358338" cy="1528465"/>
          </a:xfrm>
        </p:grpSpPr>
        <p:cxnSp>
          <p:nvCxnSpPr>
            <p:cNvPr id="144" name="直接箭头连接符 143"/>
            <p:cNvCxnSpPr/>
            <p:nvPr/>
          </p:nvCxnSpPr>
          <p:spPr bwMode="auto">
            <a:xfrm>
              <a:off x="1736034" y="3653135"/>
              <a:ext cx="397566" cy="30480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 name="直接箭头连接符 145"/>
            <p:cNvCxnSpPr/>
            <p:nvPr/>
          </p:nvCxnSpPr>
          <p:spPr bwMode="auto">
            <a:xfrm>
              <a:off x="1586948" y="2891135"/>
              <a:ext cx="622852" cy="99060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8" name="TextBox 147"/>
            <p:cNvSpPr txBox="1"/>
            <p:nvPr/>
          </p:nvSpPr>
          <p:spPr>
            <a:xfrm>
              <a:off x="1752600" y="3957935"/>
              <a:ext cx="1192686" cy="461665"/>
            </a:xfrm>
            <a:prstGeom prst="rect">
              <a:avLst/>
            </a:prstGeom>
            <a:noFill/>
          </p:spPr>
          <p:txBody>
            <a:bodyPr wrap="square" rtlCol="0">
              <a:spAutoFit/>
            </a:bodyPr>
            <a:lstStyle/>
            <a:p>
              <a:r>
                <a:rPr lang="en-US" altLang="zh-CN" sz="1200" b="1" i="1" dirty="0" smtClean="0">
                  <a:solidFill>
                    <a:srgbClr val="FF0000"/>
                  </a:solidFill>
                </a:rPr>
                <a:t>RRC record logs</a:t>
              </a:r>
              <a:endParaRPr lang="zh-CN" altLang="en-US" sz="1200" b="1" i="1" dirty="0">
                <a:solidFill>
                  <a:srgbClr val="FF0000"/>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i="1" dirty="0" smtClean="0"/>
              <a:t>Related work</a:t>
            </a:r>
            <a:endParaRPr lang="zh-CN" altLang="en-US" i="1" dirty="0"/>
          </a:p>
        </p:txBody>
      </p:sp>
      <p:sp>
        <p:nvSpPr>
          <p:cNvPr id="3" name="内容占位符 2"/>
          <p:cNvSpPr>
            <a:spLocks noGrp="1"/>
          </p:cNvSpPr>
          <p:nvPr>
            <p:ph idx="1"/>
          </p:nvPr>
        </p:nvSpPr>
        <p:spPr/>
        <p:txBody>
          <a:bodyPr/>
          <a:lstStyle/>
          <a:p>
            <a:r>
              <a:rPr lang="en-US" altLang="zh-CN" sz="2400" dirty="0" smtClean="0"/>
              <a:t> Measurement studies of 3G network</a:t>
            </a:r>
          </a:p>
          <a:p>
            <a:pPr lvl="1"/>
            <a:r>
              <a:rPr lang="en-US" altLang="zh-CN" sz="2000" dirty="0" smtClean="0"/>
              <a:t>Round-trip times of TCP flow data (GPRS/UMTS network) </a:t>
            </a:r>
            <a:r>
              <a:rPr lang="en-US" altLang="zh-CN" sz="1400" dirty="0" smtClean="0"/>
              <a:t>[Kilpi_Networking2006]</a:t>
            </a:r>
            <a:r>
              <a:rPr lang="en-US" altLang="zh-CN" sz="1800" dirty="0" smtClean="0"/>
              <a:t> </a:t>
            </a:r>
            <a:endParaRPr lang="en-US" altLang="zh-CN" sz="2000" dirty="0" smtClean="0"/>
          </a:p>
          <a:p>
            <a:pPr lvl="1"/>
            <a:r>
              <a:rPr lang="en-US" altLang="zh-CN" sz="2000" dirty="0" smtClean="0"/>
              <a:t>Compare similarity and difference with wireline data traffic (CDMA2000) </a:t>
            </a:r>
            <a:r>
              <a:rPr lang="en-US" altLang="zh-CN" sz="1400" dirty="0" smtClean="0"/>
              <a:t>[Ridoux_INFOCOMM2006]</a:t>
            </a:r>
            <a:endParaRPr lang="en-US" altLang="zh-CN" sz="2000" dirty="0" smtClean="0"/>
          </a:p>
          <a:p>
            <a:pPr lvl="1"/>
            <a:r>
              <a:rPr lang="en-US" altLang="zh-CN" sz="2000" dirty="0" smtClean="0"/>
              <a:t>TCP performance and traffic anomalies (GPRS/UMTS network) </a:t>
            </a:r>
            <a:r>
              <a:rPr lang="en-US" altLang="zh-CN" sz="1400" dirty="0" smtClean="0"/>
              <a:t>[Ricciato_CoNext2005] [Alconze_Globecom2009]</a:t>
            </a:r>
            <a:endParaRPr lang="en-US" altLang="zh-CN" sz="2000" dirty="0" smtClean="0"/>
          </a:p>
          <a:p>
            <a:r>
              <a:rPr lang="en-US" altLang="zh-CN" sz="2400" dirty="0" smtClean="0"/>
              <a:t> Control-plane performance of 3G network</a:t>
            </a:r>
          </a:p>
          <a:p>
            <a:pPr lvl="1"/>
            <a:r>
              <a:rPr lang="en-US" altLang="zh-CN" sz="2000" dirty="0" smtClean="0"/>
              <a:t>Signaling overhead from security </a:t>
            </a:r>
            <a:r>
              <a:rPr lang="en-US" altLang="zh-CN" sz="2000" dirty="0" smtClean="0"/>
              <a:t>perspective </a:t>
            </a:r>
            <a:br>
              <a:rPr lang="en-US" altLang="zh-CN" sz="2000" dirty="0" smtClean="0"/>
            </a:br>
            <a:r>
              <a:rPr lang="en-US" altLang="zh-CN" sz="1400" dirty="0" smtClean="0"/>
              <a:t>[</a:t>
            </a:r>
            <a:r>
              <a:rPr lang="en-US" altLang="zh-CN" sz="1400" dirty="0" err="1" smtClean="0"/>
              <a:t>Lee_computer</a:t>
            </a:r>
            <a:r>
              <a:rPr lang="en-US" altLang="zh-CN" sz="1400" dirty="0" smtClean="0"/>
              <a:t> </a:t>
            </a:r>
            <a:r>
              <a:rPr lang="en-US" altLang="zh-CN" sz="1400" dirty="0" smtClean="0"/>
              <a:t>networks2009]</a:t>
            </a:r>
            <a:endParaRPr lang="en-US" altLang="zh-CN" sz="2000" dirty="0" smtClean="0"/>
          </a:p>
          <a:p>
            <a:pPr lvl="1"/>
            <a:r>
              <a:rPr lang="en-US" altLang="zh-CN" sz="2000" dirty="0" smtClean="0"/>
              <a:t>Infer RRC state transition from data-plane </a:t>
            </a:r>
            <a:r>
              <a:rPr lang="en-US" altLang="zh-CN" sz="2000" dirty="0" smtClean="0"/>
              <a:t>traffic</a:t>
            </a:r>
            <a:br>
              <a:rPr lang="en-US" altLang="zh-CN" sz="2000" dirty="0" smtClean="0"/>
            </a:br>
            <a:r>
              <a:rPr lang="en-US" altLang="zh-CN" sz="1400" dirty="0" smtClean="0"/>
              <a:t>[Qian_IMC2010</a:t>
            </a:r>
            <a:r>
              <a:rPr lang="en-US" altLang="zh-CN" sz="1400" dirty="0" smtClean="0"/>
              <a:t>]</a:t>
            </a:r>
            <a:endParaRPr lang="en-US" altLang="zh-CN" sz="2000" dirty="0" smtClean="0"/>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i="1" dirty="0" smtClean="0"/>
              <a:t>Related work</a:t>
            </a:r>
            <a:endParaRPr lang="zh-CN" altLang="en-US" i="1" dirty="0"/>
          </a:p>
        </p:txBody>
      </p:sp>
      <p:sp>
        <p:nvSpPr>
          <p:cNvPr id="3" name="内容占位符 2"/>
          <p:cNvSpPr>
            <a:spLocks noGrp="1"/>
          </p:cNvSpPr>
          <p:nvPr>
            <p:ph idx="1"/>
          </p:nvPr>
        </p:nvSpPr>
        <p:spPr>
          <a:xfrm>
            <a:off x="457200" y="2057400"/>
            <a:ext cx="8229600" cy="4419600"/>
          </a:xfrm>
        </p:spPr>
        <p:txBody>
          <a:bodyPr/>
          <a:lstStyle/>
          <a:p>
            <a:r>
              <a:rPr lang="en-US" altLang="zh-CN" sz="2400" dirty="0" smtClean="0"/>
              <a:t>Data traffic behavior of different types of devices</a:t>
            </a:r>
          </a:p>
          <a:p>
            <a:pPr lvl="1"/>
            <a:r>
              <a:rPr lang="en-US" altLang="zh-CN" sz="2000" dirty="0" smtClean="0"/>
              <a:t>Compare handheld and non-handheld devices in campus </a:t>
            </a:r>
            <a:r>
              <a:rPr lang="en-US" altLang="zh-CN" sz="2000" dirty="0" err="1" smtClean="0"/>
              <a:t>WiFi</a:t>
            </a:r>
            <a:r>
              <a:rPr lang="en-US" altLang="zh-CN" sz="2000" dirty="0" smtClean="0"/>
              <a:t> network </a:t>
            </a:r>
            <a:r>
              <a:rPr lang="en-US" altLang="zh-CN" sz="1400" dirty="0" smtClean="0"/>
              <a:t>[Gember_PAM2011]</a:t>
            </a:r>
            <a:endParaRPr lang="en-US" altLang="zh-CN" sz="2000" dirty="0" smtClean="0"/>
          </a:p>
          <a:p>
            <a:pPr lvl="1"/>
            <a:r>
              <a:rPr lang="en-US" altLang="zh-CN" sz="2000" dirty="0" smtClean="0"/>
              <a:t>Study smart phone traffic and differences of user behaviors based traces of individual devices </a:t>
            </a:r>
            <a:r>
              <a:rPr lang="en-US" altLang="zh-CN" sz="1400" dirty="0" smtClean="0"/>
              <a:t>[Falaki_IMC2010]</a:t>
            </a:r>
            <a:endParaRPr lang="en-US" altLang="zh-CN" sz="2000" dirty="0" smtClean="0"/>
          </a:p>
          <a:p>
            <a:pPr lvl="1"/>
            <a:r>
              <a:rPr lang="en-US" altLang="zh-CN" sz="2000" dirty="0" smtClean="0"/>
              <a:t>3GTest, a tool generate probe traffic to measure the 3G network performance </a:t>
            </a:r>
            <a:r>
              <a:rPr lang="en-US" altLang="zh-CN" sz="1400" dirty="0" smtClean="0"/>
              <a:t>[Huang_MobiSys2011]</a:t>
            </a:r>
            <a:endParaRPr lang="en-US" altLang="zh-CN" sz="2000" dirty="0" smtClean="0"/>
          </a:p>
          <a:p>
            <a:pPr marL="0" indent="0">
              <a:buNone/>
            </a:pPr>
            <a:endParaRPr lang="en-US" altLang="zh-CN" sz="2400" dirty="0" smtClean="0"/>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Our Work</a:t>
            </a:r>
            <a:endParaRPr lang="en-US" i="1" dirty="0"/>
          </a:p>
        </p:txBody>
      </p:sp>
      <p:sp>
        <p:nvSpPr>
          <p:cNvPr id="3" name="Content Placeholder 2"/>
          <p:cNvSpPr>
            <a:spLocks noGrp="1"/>
          </p:cNvSpPr>
          <p:nvPr>
            <p:ph idx="1"/>
          </p:nvPr>
        </p:nvSpPr>
        <p:spPr>
          <a:xfrm>
            <a:off x="533400" y="3733800"/>
            <a:ext cx="8229600" cy="2743200"/>
          </a:xfrm>
        </p:spPr>
        <p:txBody>
          <a:bodyPr/>
          <a:lstStyle/>
          <a:p>
            <a:r>
              <a:rPr lang="en-US" altLang="zh-CN" dirty="0" smtClean="0"/>
              <a:t>Contributions:</a:t>
            </a:r>
          </a:p>
          <a:p>
            <a:pPr lvl="1"/>
            <a:r>
              <a:rPr lang="en-US" altLang="zh-CN" dirty="0" smtClean="0"/>
              <a:t>Propose a methodology of correlating data- and control-plane traces based on 3G standards</a:t>
            </a:r>
          </a:p>
          <a:p>
            <a:pPr lvl="1"/>
            <a:r>
              <a:rPr lang="en-US" dirty="0" smtClean="0"/>
              <a:t>Conduct extensive </a:t>
            </a:r>
            <a:r>
              <a:rPr lang="en-US" dirty="0"/>
              <a:t>measurement </a:t>
            </a:r>
            <a:r>
              <a:rPr lang="en-US" dirty="0" smtClean="0"/>
              <a:t>study on 24 hours of data/control-plane traces</a:t>
            </a:r>
          </a:p>
          <a:p>
            <a:pPr lvl="2"/>
            <a:r>
              <a:rPr lang="en-US" altLang="zh-CN" dirty="0" smtClean="0"/>
              <a:t>~60K devices, ~1.9TB of data</a:t>
            </a:r>
          </a:p>
          <a:p>
            <a:endParaRPr lang="en-US" dirty="0"/>
          </a:p>
        </p:txBody>
      </p:sp>
      <p:sp>
        <p:nvSpPr>
          <p:cNvPr id="4" name="Slide Number Placeholder 3"/>
          <p:cNvSpPr>
            <a:spLocks noGrp="1"/>
          </p:cNvSpPr>
          <p:nvPr>
            <p:ph type="sldNum" sz="quarter" idx="11"/>
          </p:nvPr>
        </p:nvSpPr>
        <p:spPr/>
        <p:txBody>
          <a:bodyPr/>
          <a:lstStyle/>
          <a:p>
            <a:pPr>
              <a:defRPr/>
            </a:pPr>
            <a:fld id="{3FFE790D-BCFB-4008-9260-CA63AEE325FD}" type="slidenum">
              <a:rPr lang="en-US" smtClean="0"/>
              <a:pPr>
                <a:defRPr/>
              </a:pPr>
              <a:t>6</a:t>
            </a:fld>
            <a:endParaRPr lang="en-US"/>
          </a:p>
        </p:txBody>
      </p:sp>
      <p:sp>
        <p:nvSpPr>
          <p:cNvPr id="5" name="Rounded Rectangle 4"/>
          <p:cNvSpPr/>
          <p:nvPr/>
        </p:nvSpPr>
        <p:spPr bwMode="auto">
          <a:xfrm>
            <a:off x="624348" y="1828800"/>
            <a:ext cx="8229600" cy="1524000"/>
          </a:xfrm>
          <a:prstGeom prst="roundRect">
            <a:avLst/>
          </a:prstGeom>
          <a:ln>
            <a:headEnd type="none" w="med" len="med"/>
            <a:tailEnd type="none" w="med" len="med"/>
          </a:ln>
          <a:extLst/>
        </p:spPr>
        <p:style>
          <a:lnRef idx="1">
            <a:schemeClr val="accent3"/>
          </a:lnRef>
          <a:fillRef idx="2">
            <a:schemeClr val="accent3"/>
          </a:fillRef>
          <a:effectRef idx="1">
            <a:schemeClr val="accent3"/>
          </a:effectRef>
          <a:fontRef idx="minor">
            <a:schemeClr val="dk1"/>
          </a:fontRef>
        </p:style>
        <p:txBody>
          <a:bodyPr vert="horz" wrap="square" lIns="91440" tIns="45720" rIns="91440" bIns="45720" numCol="1" rtlCol="0" anchor="t" anchorCtr="0" compatLnSpc="1">
            <a:prstTxWarp prst="textNoShape">
              <a:avLst/>
            </a:prstTxWarp>
          </a:bodyPr>
          <a:lstStyle/>
          <a:p>
            <a:r>
              <a:rPr lang="en-US" altLang="zh-CN" sz="2800" b="1" dirty="0"/>
              <a:t>Characterize both data- and control-plane performance and their interactions of different device types in a 3G cellular network in China</a:t>
            </a:r>
            <a:endParaRPr lang="en-US" altLang="zh-CN" sz="2800" b="1" dirty="0"/>
          </a:p>
        </p:txBody>
      </p:sp>
    </p:spTree>
    <p:extLst>
      <p:ext uri="{BB962C8B-B14F-4D97-AF65-F5344CB8AC3E}">
        <p14:creationId xmlns:p14="http://schemas.microsoft.com/office/powerpoint/2010/main" val="2615938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i="1" dirty="0" smtClean="0"/>
              <a:t>Workflow</a:t>
            </a:r>
            <a:endParaRPr lang="zh-CN" altLang="en-US" i="1" dirty="0"/>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7</a:t>
            </a:fld>
            <a:endParaRPr lang="en-US"/>
          </a:p>
        </p:txBody>
      </p:sp>
      <p:sp>
        <p:nvSpPr>
          <p:cNvPr id="19" name="AutoShape 9"/>
          <p:cNvSpPr>
            <a:spLocks noChangeArrowheads="1"/>
          </p:cNvSpPr>
          <p:nvPr/>
        </p:nvSpPr>
        <p:spPr bwMode="auto">
          <a:xfrm rot="5400000">
            <a:off x="1170668" y="4873702"/>
            <a:ext cx="1152981" cy="1817916"/>
          </a:xfrm>
          <a:prstGeom prst="chevron">
            <a:avLst>
              <a:gd name="adj" fmla="val 11468"/>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6350">
            <a:solidFill>
              <a:schemeClr val="tx1"/>
            </a:solidFill>
            <a:miter lim="800000"/>
            <a:headEnd/>
            <a:tailEnd/>
          </a:ln>
          <a:effectLst>
            <a:outerShdw blurRad="76200" dir="13500000" sy="23000" kx="1200000" algn="br" rotWithShape="0">
              <a:prstClr val="black">
                <a:alpha val="20000"/>
              </a:prstClr>
            </a:outerShdw>
          </a:effectLst>
        </p:spPr>
        <p:txBody>
          <a:bodyPr wrap="none" lIns="0" tIns="0" rIns="0" bIns="0" anchor="ctr"/>
          <a:lstStyle/>
          <a:p>
            <a:endParaRPr lang="zh-CN" altLang="en-US" sz="1600"/>
          </a:p>
        </p:txBody>
      </p:sp>
      <p:sp>
        <p:nvSpPr>
          <p:cNvPr id="24" name="TextBox 23"/>
          <p:cNvSpPr txBox="1"/>
          <p:nvPr/>
        </p:nvSpPr>
        <p:spPr>
          <a:xfrm>
            <a:off x="903516" y="5366654"/>
            <a:ext cx="1719943" cy="653143"/>
          </a:xfrm>
          <a:prstGeom prst="rect">
            <a:avLst/>
          </a:prstGeom>
          <a:noFill/>
        </p:spPr>
        <p:txBody>
          <a:bodyPr wrap="square" rtlCol="0" anchor="ctr">
            <a:noAutofit/>
          </a:bodyPr>
          <a:lstStyle/>
          <a:p>
            <a:pPr algn="ctr"/>
            <a:r>
              <a:rPr lang="en-US" altLang="zh-CN" sz="1600" b="1" i="1" dirty="0" smtClean="0"/>
              <a:t>In-Depth Analysis</a:t>
            </a:r>
            <a:endParaRPr lang="zh-CN" altLang="en-US" sz="1600" b="1" i="1" dirty="0"/>
          </a:p>
        </p:txBody>
      </p:sp>
      <p:grpSp>
        <p:nvGrpSpPr>
          <p:cNvPr id="39" name="组合 38"/>
          <p:cNvGrpSpPr/>
          <p:nvPr/>
        </p:nvGrpSpPr>
        <p:grpSpPr>
          <a:xfrm>
            <a:off x="849084" y="2634816"/>
            <a:ext cx="4332516" cy="1152981"/>
            <a:chOff x="849084" y="2634816"/>
            <a:chExt cx="4332516" cy="1152981"/>
          </a:xfrm>
        </p:grpSpPr>
        <p:sp>
          <p:nvSpPr>
            <p:cNvPr id="17" name="AutoShape 5"/>
            <p:cNvSpPr>
              <a:spLocks noChangeArrowheads="1"/>
            </p:cNvSpPr>
            <p:nvPr/>
          </p:nvSpPr>
          <p:spPr bwMode="auto">
            <a:xfrm rot="5400000">
              <a:off x="1176109" y="2307791"/>
              <a:ext cx="1152981" cy="1807032"/>
            </a:xfrm>
            <a:prstGeom prst="chevron">
              <a:avLst>
                <a:gd name="adj" fmla="val 11468"/>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6350">
              <a:solidFill>
                <a:schemeClr val="tx1"/>
              </a:solidFill>
              <a:miter lim="800000"/>
              <a:headEnd/>
              <a:tailEnd/>
            </a:ln>
            <a:effectLst>
              <a:outerShdw blurRad="76200" dir="13500000" sy="23000" kx="1200000" algn="br" rotWithShape="0">
                <a:prstClr val="black">
                  <a:alpha val="20000"/>
                </a:prstClr>
              </a:outerShdw>
            </a:effectLst>
          </p:spPr>
          <p:txBody>
            <a:bodyPr wrap="none" lIns="0" tIns="0" rIns="0" bIns="0" anchor="ctr"/>
            <a:lstStyle/>
            <a:p>
              <a:endParaRPr lang="zh-CN" altLang="en-US" sz="1600" dirty="0"/>
            </a:p>
          </p:txBody>
        </p:sp>
        <p:sp>
          <p:nvSpPr>
            <p:cNvPr id="22" name="TextBox 21"/>
            <p:cNvSpPr txBox="1"/>
            <p:nvPr/>
          </p:nvSpPr>
          <p:spPr>
            <a:xfrm>
              <a:off x="881746" y="2862941"/>
              <a:ext cx="1763486" cy="653143"/>
            </a:xfrm>
            <a:prstGeom prst="rect">
              <a:avLst/>
            </a:prstGeom>
            <a:noFill/>
          </p:spPr>
          <p:txBody>
            <a:bodyPr wrap="square" rtlCol="0" anchor="ctr">
              <a:noAutofit/>
            </a:bodyPr>
            <a:lstStyle/>
            <a:p>
              <a:pPr algn="ctr"/>
              <a:r>
                <a:rPr lang="en-US" altLang="zh-CN" sz="1600" b="1" i="1" dirty="0" smtClean="0"/>
                <a:t>DPI Analysis</a:t>
              </a:r>
              <a:endParaRPr lang="zh-CN" altLang="en-US" sz="1600" b="1" i="1" dirty="0"/>
            </a:p>
          </p:txBody>
        </p:sp>
        <p:sp>
          <p:nvSpPr>
            <p:cNvPr id="25" name="TextBox 24"/>
            <p:cNvSpPr txBox="1"/>
            <p:nvPr/>
          </p:nvSpPr>
          <p:spPr>
            <a:xfrm>
              <a:off x="2743200" y="2667000"/>
              <a:ext cx="2438400" cy="646331"/>
            </a:xfrm>
            <a:prstGeom prst="rect">
              <a:avLst/>
            </a:prstGeom>
            <a:noFill/>
          </p:spPr>
          <p:txBody>
            <a:bodyPr wrap="square" rtlCol="0">
              <a:spAutoFit/>
            </a:bodyPr>
            <a:lstStyle/>
            <a:p>
              <a:pPr>
                <a:buFont typeface="Arial" pitchFamily="34" charset="0"/>
                <a:buChar char="•"/>
              </a:pPr>
              <a:r>
                <a:rPr lang="en-US" altLang="zh-CN" i="1" dirty="0" smtClean="0"/>
                <a:t> DPI module from a commercial product</a:t>
              </a:r>
              <a:endParaRPr lang="zh-CN" altLang="en-US" i="1" dirty="0"/>
            </a:p>
          </p:txBody>
        </p:sp>
      </p:grpSp>
      <p:grpSp>
        <p:nvGrpSpPr>
          <p:cNvPr id="38" name="组合 37"/>
          <p:cNvGrpSpPr/>
          <p:nvPr/>
        </p:nvGrpSpPr>
        <p:grpSpPr>
          <a:xfrm>
            <a:off x="849086" y="1447800"/>
            <a:ext cx="4256314" cy="1152981"/>
            <a:chOff x="849086" y="1447800"/>
            <a:chExt cx="4256314" cy="1152981"/>
          </a:xfrm>
        </p:grpSpPr>
        <p:sp>
          <p:nvSpPr>
            <p:cNvPr id="16" name="Text Box 4"/>
            <p:cNvSpPr txBox="1">
              <a:spLocks noChangeArrowheads="1"/>
            </p:cNvSpPr>
            <p:nvPr/>
          </p:nvSpPr>
          <p:spPr bwMode="auto">
            <a:xfrm rot="5400000">
              <a:off x="1332789" y="1971619"/>
              <a:ext cx="1013852" cy="16927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6350">
              <a:noFill/>
              <a:miter lim="800000"/>
              <a:headEnd/>
              <a:tailEnd/>
            </a:ln>
            <a:effectLst/>
          </p:spPr>
          <p:txBody>
            <a:bodyPr wrap="square" lIns="0" tIns="0" rIns="0" bIns="0" anchor="ctr">
              <a:spAutoFit/>
            </a:bodyPr>
            <a:lstStyle/>
            <a:p>
              <a:pPr algn="ctr" eaLnBrk="0" hangingPunct="0"/>
              <a:r>
                <a:rPr kumimoji="1" lang="en-US" altLang="zh-CN" sz="1100" b="0">
                  <a:solidFill>
                    <a:srgbClr val="000000"/>
                  </a:solidFill>
                </a:rPr>
                <a:t>…</a:t>
              </a:r>
            </a:p>
          </p:txBody>
        </p:sp>
        <p:sp>
          <p:nvSpPr>
            <p:cNvPr id="20" name="AutoShape 14"/>
            <p:cNvSpPr>
              <a:spLocks noChangeArrowheads="1"/>
            </p:cNvSpPr>
            <p:nvPr/>
          </p:nvSpPr>
          <p:spPr bwMode="auto">
            <a:xfrm rot="5400000">
              <a:off x="1176110" y="1120776"/>
              <a:ext cx="1152981" cy="1807030"/>
            </a:xfrm>
            <a:prstGeom prst="homePlate">
              <a:avLst>
                <a:gd name="adj" fmla="val 11796"/>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6350">
              <a:solidFill>
                <a:schemeClr val="tx1"/>
              </a:solidFill>
              <a:miter lim="800000"/>
              <a:headEnd/>
              <a:tailEnd/>
            </a:ln>
            <a:effectLst>
              <a:outerShdw blurRad="76200" dir="13500000" sy="23000" kx="1200000" algn="br" rotWithShape="0">
                <a:prstClr val="black">
                  <a:alpha val="20000"/>
                </a:prstClr>
              </a:outerShdw>
            </a:effectLst>
          </p:spPr>
          <p:txBody>
            <a:bodyPr wrap="none" lIns="0" tIns="0" rIns="0" bIns="0" anchor="ctr"/>
            <a:lstStyle/>
            <a:p>
              <a:endParaRPr lang="zh-CN" altLang="en-US" sz="1600"/>
            </a:p>
          </p:txBody>
        </p:sp>
        <p:sp>
          <p:nvSpPr>
            <p:cNvPr id="21" name="TextBox 20"/>
            <p:cNvSpPr txBox="1"/>
            <p:nvPr/>
          </p:nvSpPr>
          <p:spPr>
            <a:xfrm>
              <a:off x="859975" y="1676398"/>
              <a:ext cx="1796142" cy="653143"/>
            </a:xfrm>
            <a:prstGeom prst="rect">
              <a:avLst/>
            </a:prstGeom>
            <a:noFill/>
          </p:spPr>
          <p:txBody>
            <a:bodyPr wrap="square" rtlCol="0">
              <a:noAutofit/>
            </a:bodyPr>
            <a:lstStyle/>
            <a:p>
              <a:pPr algn="ctr"/>
              <a:r>
                <a:rPr lang="en-US" altLang="zh-CN" sz="1600" b="1" i="1" dirty="0" smtClean="0"/>
                <a:t>Raw data preprocessing</a:t>
              </a:r>
              <a:endParaRPr lang="zh-CN" altLang="en-US" sz="1600" b="1" i="1" dirty="0"/>
            </a:p>
          </p:txBody>
        </p:sp>
        <p:sp>
          <p:nvSpPr>
            <p:cNvPr id="26" name="TextBox 25"/>
            <p:cNvSpPr txBox="1"/>
            <p:nvPr/>
          </p:nvSpPr>
          <p:spPr>
            <a:xfrm>
              <a:off x="2743200" y="1524000"/>
              <a:ext cx="2362200" cy="646331"/>
            </a:xfrm>
            <a:prstGeom prst="rect">
              <a:avLst/>
            </a:prstGeom>
            <a:noFill/>
          </p:spPr>
          <p:txBody>
            <a:bodyPr wrap="square" rtlCol="0">
              <a:spAutoFit/>
            </a:bodyPr>
            <a:lstStyle/>
            <a:p>
              <a:pPr>
                <a:buFont typeface="Arial" pitchFamily="34" charset="0"/>
                <a:buChar char="•"/>
              </a:pPr>
              <a:r>
                <a:rPr lang="en-US" altLang="zh-CN" i="1" dirty="0" smtClean="0"/>
                <a:t> Extracting signaling messages </a:t>
              </a:r>
              <a:endParaRPr lang="zh-CN" altLang="en-US" i="1" dirty="0"/>
            </a:p>
          </p:txBody>
        </p:sp>
      </p:grpSp>
      <p:grpSp>
        <p:nvGrpSpPr>
          <p:cNvPr id="40" name="组合 39"/>
          <p:cNvGrpSpPr/>
          <p:nvPr/>
        </p:nvGrpSpPr>
        <p:grpSpPr>
          <a:xfrm>
            <a:off x="838201" y="3921182"/>
            <a:ext cx="4419599" cy="1152981"/>
            <a:chOff x="838201" y="3921182"/>
            <a:chExt cx="4419599" cy="1152981"/>
          </a:xfrm>
        </p:grpSpPr>
        <p:sp>
          <p:nvSpPr>
            <p:cNvPr id="18" name="AutoShape 7"/>
            <p:cNvSpPr>
              <a:spLocks noChangeArrowheads="1"/>
            </p:cNvSpPr>
            <p:nvPr/>
          </p:nvSpPr>
          <p:spPr bwMode="auto">
            <a:xfrm rot="5400000">
              <a:off x="1170668" y="3588715"/>
              <a:ext cx="1152981" cy="1817916"/>
            </a:xfrm>
            <a:prstGeom prst="chevron">
              <a:avLst>
                <a:gd name="adj" fmla="val 11468"/>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ln w="6350">
              <a:solidFill>
                <a:schemeClr val="tx1"/>
              </a:solidFill>
              <a:miter lim="800000"/>
              <a:headEnd/>
              <a:tailEnd/>
            </a:ln>
            <a:effectLst>
              <a:outerShdw blurRad="76200" dir="13500000" sy="23000" kx="1200000" algn="br" rotWithShape="0">
                <a:prstClr val="black">
                  <a:alpha val="20000"/>
                </a:prstClr>
              </a:outerShdw>
            </a:effectLst>
          </p:spPr>
          <p:txBody>
            <a:bodyPr wrap="none" lIns="0" tIns="0" rIns="0" bIns="0" anchor="ctr"/>
            <a:lstStyle/>
            <a:p>
              <a:endParaRPr lang="zh-CN" altLang="en-US" sz="1600"/>
            </a:p>
          </p:txBody>
        </p:sp>
        <p:sp>
          <p:nvSpPr>
            <p:cNvPr id="23" name="TextBox 22"/>
            <p:cNvSpPr txBox="1"/>
            <p:nvPr/>
          </p:nvSpPr>
          <p:spPr>
            <a:xfrm>
              <a:off x="881746" y="4169227"/>
              <a:ext cx="1752600" cy="653143"/>
            </a:xfrm>
            <a:prstGeom prst="rect">
              <a:avLst/>
            </a:prstGeom>
            <a:noFill/>
          </p:spPr>
          <p:txBody>
            <a:bodyPr wrap="square" rtlCol="0" anchor="ctr">
              <a:noAutofit/>
            </a:bodyPr>
            <a:lstStyle/>
            <a:p>
              <a:pPr algn="ctr"/>
              <a:r>
                <a:rPr lang="en-US" altLang="zh-CN" sz="1600" b="1" i="1" dirty="0" smtClean="0"/>
                <a:t>Data-Signaling Correlation</a:t>
              </a:r>
              <a:endParaRPr lang="zh-CN" altLang="en-US" sz="1600" b="1" i="1" dirty="0"/>
            </a:p>
          </p:txBody>
        </p:sp>
        <p:sp>
          <p:nvSpPr>
            <p:cNvPr id="27" name="TextBox 26"/>
            <p:cNvSpPr txBox="1"/>
            <p:nvPr/>
          </p:nvSpPr>
          <p:spPr>
            <a:xfrm>
              <a:off x="2743200" y="3962400"/>
              <a:ext cx="2514600" cy="923330"/>
            </a:xfrm>
            <a:prstGeom prst="rect">
              <a:avLst/>
            </a:prstGeom>
            <a:noFill/>
          </p:spPr>
          <p:txBody>
            <a:bodyPr wrap="square" rtlCol="0">
              <a:spAutoFit/>
            </a:bodyPr>
            <a:lstStyle/>
            <a:p>
              <a:pPr>
                <a:buFont typeface="Arial" pitchFamily="34" charset="0"/>
                <a:buChar char="•"/>
              </a:pPr>
              <a:r>
                <a:rPr lang="en-US" altLang="zh-CN" i="1" dirty="0" smtClean="0"/>
                <a:t> Identify the data/control traffic for each RRC connection</a:t>
              </a:r>
              <a:endParaRPr lang="zh-CN" altLang="en-US" i="1" dirty="0"/>
            </a:p>
          </p:txBody>
        </p:sp>
      </p:grpSp>
      <p:sp>
        <p:nvSpPr>
          <p:cNvPr id="35" name="圆角矩形 34"/>
          <p:cNvSpPr/>
          <p:nvPr/>
        </p:nvSpPr>
        <p:spPr bwMode="auto">
          <a:xfrm>
            <a:off x="5715000" y="1600200"/>
            <a:ext cx="3048000" cy="2971800"/>
          </a:xfrm>
          <a:prstGeom prst="roundRect">
            <a:avLst/>
          </a:prstGeom>
          <a:solidFill>
            <a:schemeClr val="accent3">
              <a:lumMod val="20000"/>
              <a:lumOff val="80000"/>
            </a:schemeClr>
          </a:solidFill>
          <a:ln w="9525" cap="flat" cmpd="sng" algn="ctr">
            <a:solidFill>
              <a:schemeClr val="tx1"/>
            </a:solidFill>
            <a:prstDash val="solid"/>
            <a:round/>
            <a:headEnd type="none" w="med" len="med"/>
            <a:tailEnd type="none" w="med" len="med"/>
          </a:ln>
          <a:effectLst>
            <a:outerShdw blurRad="50800" dist="38100" dir="18900000" algn="bl" rotWithShape="0">
              <a:prstClr val="black">
                <a:alpha val="40000"/>
              </a:prstClr>
            </a:outerShdw>
          </a:effectLst>
          <a:extLst/>
        </p:spPr>
        <p:txBody>
          <a:bodyPr vert="horz" wrap="square" lIns="91440" tIns="45720" rIns="91440" bIns="45720" numCol="1" rtlCol="0" anchor="ctr" anchorCtr="0" compatLnSpc="1">
            <a:prstTxWarp prst="textNoShape">
              <a:avLst/>
            </a:prstTxWarp>
          </a:bodyPr>
          <a:lstStyle/>
          <a:p>
            <a:pPr algn="ctr"/>
            <a:endParaRPr lang="en-US" altLang="zh-CN" i="1" dirty="0" smtClean="0"/>
          </a:p>
          <a:p>
            <a:pPr algn="ctr"/>
            <a:r>
              <a:rPr lang="en-US" altLang="zh-CN" i="1" dirty="0" smtClean="0"/>
              <a:t>Performance</a:t>
            </a:r>
          </a:p>
          <a:p>
            <a:pPr algn="ctr"/>
            <a:endParaRPr lang="en-US" altLang="zh-CN" i="1" dirty="0" smtClean="0"/>
          </a:p>
          <a:p>
            <a:pPr>
              <a:spcAft>
                <a:spcPts val="600"/>
              </a:spcAft>
              <a:buFont typeface="Wingdings" pitchFamily="2" charset="2"/>
              <a:buChar char="ü"/>
            </a:pPr>
            <a:r>
              <a:rPr lang="en-US" altLang="zh-CN" i="1" dirty="0" smtClean="0"/>
              <a:t>1. Over </a:t>
            </a:r>
            <a:r>
              <a:rPr lang="en-US" altLang="zh-CN" b="1" i="1" dirty="0" smtClean="0"/>
              <a:t>90%</a:t>
            </a:r>
            <a:r>
              <a:rPr lang="en-US" altLang="zh-CN" i="1" dirty="0" smtClean="0"/>
              <a:t> of the traffic can be identified by DPI</a:t>
            </a:r>
          </a:p>
          <a:p>
            <a:pPr>
              <a:spcAft>
                <a:spcPts val="600"/>
              </a:spcAft>
              <a:buFont typeface="Wingdings" pitchFamily="2" charset="2"/>
              <a:buChar char="ü"/>
            </a:pPr>
            <a:r>
              <a:rPr lang="en-US" altLang="zh-CN" i="1" dirty="0" smtClean="0"/>
              <a:t> Over </a:t>
            </a:r>
            <a:r>
              <a:rPr lang="en-US" altLang="zh-CN" b="1" i="1" dirty="0" smtClean="0"/>
              <a:t>99%</a:t>
            </a:r>
            <a:r>
              <a:rPr lang="en-US" altLang="zh-CN" i="1" dirty="0" smtClean="0"/>
              <a:t> of the devices can be identified </a:t>
            </a:r>
          </a:p>
          <a:p>
            <a:pPr algn="ctr"/>
            <a:endParaRPr lang="zh-CN" altLang="en-US" i="1" dirty="0"/>
          </a:p>
        </p:txBody>
      </p:sp>
      <p:grpSp>
        <p:nvGrpSpPr>
          <p:cNvPr id="41" name="组合 40"/>
          <p:cNvGrpSpPr/>
          <p:nvPr/>
        </p:nvGrpSpPr>
        <p:grpSpPr>
          <a:xfrm>
            <a:off x="5029200" y="4724400"/>
            <a:ext cx="3886200" cy="1666876"/>
            <a:chOff x="4495800" y="4876800"/>
            <a:chExt cx="3886200" cy="1666876"/>
          </a:xfrm>
        </p:grpSpPr>
        <p:pic>
          <p:nvPicPr>
            <p:cNvPr id="8194" name="Picture 2" descr="Hadoop"/>
            <p:cNvPicPr>
              <a:picLocks noChangeAspect="1" noChangeArrowheads="1"/>
            </p:cNvPicPr>
            <p:nvPr/>
          </p:nvPicPr>
          <p:blipFill>
            <a:blip r:embed="rId3" cstate="print"/>
            <a:srcRect/>
            <a:stretch>
              <a:fillRect/>
            </a:stretch>
          </p:blipFill>
          <p:spPr bwMode="auto">
            <a:xfrm>
              <a:off x="4495800" y="5867400"/>
              <a:ext cx="2857500" cy="676276"/>
            </a:xfrm>
            <a:prstGeom prst="rect">
              <a:avLst/>
            </a:prstGeom>
            <a:noFill/>
          </p:spPr>
        </p:pic>
        <p:sp>
          <p:nvSpPr>
            <p:cNvPr id="34" name="圆角矩形 33"/>
            <p:cNvSpPr/>
            <p:nvPr/>
          </p:nvSpPr>
          <p:spPr bwMode="auto">
            <a:xfrm>
              <a:off x="5257800" y="4876800"/>
              <a:ext cx="3124200" cy="1066800"/>
            </a:xfrm>
            <a:prstGeom prst="roundRect">
              <a:avLst/>
            </a:prstGeom>
            <a:solidFill>
              <a:schemeClr val="bg1"/>
            </a:solidFill>
            <a:ln w="952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rtlCol="0" anchor="ctr" anchorCtr="0" compatLnSpc="1">
              <a:prstTxWarp prst="textNoShape">
                <a:avLst/>
              </a:prstTxWarp>
            </a:bodyPr>
            <a:lstStyle/>
            <a:p>
              <a:r>
                <a:rPr lang="en-US" altLang="zh-CN" i="1" dirty="0" smtClean="0"/>
                <a:t>All steps are implemented as Map-Reduce programs and run on a Hadoop platform</a:t>
              </a:r>
              <a:endParaRPr lang="zh-CN" altLang="en-US" i="1" dirty="0"/>
            </a:p>
          </p:txBody>
        </p:sp>
      </p:grpSp>
      <p:sp>
        <p:nvSpPr>
          <p:cNvPr id="37" name="圆角矩形 36"/>
          <p:cNvSpPr/>
          <p:nvPr/>
        </p:nvSpPr>
        <p:spPr bwMode="auto">
          <a:xfrm>
            <a:off x="685800" y="3886200"/>
            <a:ext cx="2057400" cy="1219200"/>
          </a:xfrm>
          <a:prstGeom prst="roundRect">
            <a:avLst/>
          </a:prstGeom>
          <a:noFill/>
          <a:ln w="57150" cap="flat" cmpd="sng" algn="ctr">
            <a:solidFill>
              <a:srgbClr val="FF0000"/>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slide(fromTop)">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1" fill="hold"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slide(fromTop)">
                                      <p:cBhvr>
                                        <p:cTn id="12" dur="500"/>
                                        <p:tgtEl>
                                          <p:spTgt spid="39"/>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slide(fromTop)">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1"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slide(fromTop)">
                                      <p:cBhvr>
                                        <p:cTn id="22" dur="500"/>
                                        <p:tgtEl>
                                          <p:spTgt spid="19"/>
                                        </p:tgtEl>
                                      </p:cBhvr>
                                    </p:animEffect>
                                  </p:childTnLst>
                                </p:cTn>
                              </p:par>
                              <p:par>
                                <p:cTn id="23" presetID="12" presetClass="entr" presetSubtype="1"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slide(fromTop)">
                                      <p:cBhvr>
                                        <p:cTn id="25" dur="500"/>
                                        <p:tgtEl>
                                          <p:spTgt spid="24"/>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5"/>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41"/>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4" grpId="0"/>
      <p:bldP spid="35" grpId="0" animBg="1"/>
      <p:bldP spid="3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i="1" dirty="0" smtClean="0"/>
              <a:t>RRC Connection Setup</a:t>
            </a:r>
            <a:endParaRPr lang="zh-CN" altLang="en-US" dirty="0"/>
          </a:p>
        </p:txBody>
      </p:sp>
      <p:sp>
        <p:nvSpPr>
          <p:cNvPr id="4" name="灯片编号占位符 3"/>
          <p:cNvSpPr>
            <a:spLocks noGrp="1"/>
          </p:cNvSpPr>
          <p:nvPr>
            <p:ph type="sldNum" sz="quarter" idx="11"/>
          </p:nvPr>
        </p:nvSpPr>
        <p:spPr/>
        <p:txBody>
          <a:bodyPr/>
          <a:lstStyle/>
          <a:p>
            <a:pPr>
              <a:defRPr/>
            </a:pPr>
            <a:fld id="{3FFE790D-BCFB-4008-9260-CA63AEE325FD}" type="slidenum">
              <a:rPr lang="en-US" smtClean="0"/>
              <a:pPr>
                <a:defRPr/>
              </a:pPr>
              <a:t>8</a:t>
            </a:fld>
            <a:endParaRPr lang="en-US"/>
          </a:p>
        </p:txBody>
      </p:sp>
      <p:grpSp>
        <p:nvGrpSpPr>
          <p:cNvPr id="34" name="组合 33"/>
          <p:cNvGrpSpPr/>
          <p:nvPr/>
        </p:nvGrpSpPr>
        <p:grpSpPr>
          <a:xfrm>
            <a:off x="905302" y="1524000"/>
            <a:ext cx="1351127" cy="2895600"/>
            <a:chOff x="609601" y="1752600"/>
            <a:chExt cx="838199" cy="3276600"/>
          </a:xfrm>
        </p:grpSpPr>
        <p:cxnSp>
          <p:nvCxnSpPr>
            <p:cNvPr id="6" name="直接箭头连接符 5"/>
            <p:cNvCxnSpPr/>
            <p:nvPr/>
          </p:nvCxnSpPr>
          <p:spPr bwMode="auto">
            <a:xfrm>
              <a:off x="685800" y="2209800"/>
              <a:ext cx="0" cy="281940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9" name="Object 25"/>
            <p:cNvGraphicFramePr>
              <a:graphicFrameLocks noChangeAspect="1"/>
            </p:cNvGraphicFramePr>
            <p:nvPr/>
          </p:nvGraphicFramePr>
          <p:xfrm>
            <a:off x="609601" y="1752600"/>
            <a:ext cx="189089" cy="398612"/>
          </p:xfrm>
          <a:graphic>
            <a:graphicData uri="http://schemas.openxmlformats.org/presentationml/2006/ole">
              <mc:AlternateContent xmlns:mc="http://schemas.openxmlformats.org/markup-compatibility/2006">
                <mc:Choice xmlns:v="urn:schemas-microsoft-com:vml" Requires="v">
                  <p:oleObj spid="_x0000_s5128" name="CorelDRAW" r:id="rId4" imgW="1324800" imgH="2908800" progId="">
                    <p:embed/>
                  </p:oleObj>
                </mc:Choice>
                <mc:Fallback>
                  <p:oleObj name="CorelDRAW" r:id="rId4" imgW="1324800" imgH="2908800"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1" y="1752600"/>
                          <a:ext cx="189089" cy="398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 name="TextBox 11"/>
            <p:cNvSpPr txBox="1"/>
            <p:nvPr/>
          </p:nvSpPr>
          <p:spPr>
            <a:xfrm>
              <a:off x="838200" y="1828801"/>
              <a:ext cx="609600" cy="452756"/>
            </a:xfrm>
            <a:prstGeom prst="rect">
              <a:avLst/>
            </a:prstGeom>
            <a:noFill/>
          </p:spPr>
          <p:txBody>
            <a:bodyPr wrap="square" rtlCol="0">
              <a:spAutoFit/>
            </a:bodyPr>
            <a:lstStyle/>
            <a:p>
              <a:r>
                <a:rPr lang="en-US" altLang="zh-CN" sz="2000" i="1" dirty="0" smtClean="0"/>
                <a:t>UE</a:t>
              </a:r>
              <a:endParaRPr lang="zh-CN" altLang="en-US" sz="2000" i="1" dirty="0"/>
            </a:p>
          </p:txBody>
        </p:sp>
      </p:grpSp>
      <p:grpSp>
        <p:nvGrpSpPr>
          <p:cNvPr id="66" name="组合 65"/>
          <p:cNvGrpSpPr/>
          <p:nvPr/>
        </p:nvGrpSpPr>
        <p:grpSpPr>
          <a:xfrm>
            <a:off x="4105701" y="1524000"/>
            <a:ext cx="1618398" cy="2895600"/>
            <a:chOff x="4105701" y="1524000"/>
            <a:chExt cx="1618398" cy="2895600"/>
          </a:xfrm>
        </p:grpSpPr>
        <p:cxnSp>
          <p:nvCxnSpPr>
            <p:cNvPr id="7" name="直接箭头连接符 6"/>
            <p:cNvCxnSpPr/>
            <p:nvPr/>
          </p:nvCxnSpPr>
          <p:spPr bwMode="auto">
            <a:xfrm>
              <a:off x="4221707" y="1928037"/>
              <a:ext cx="0" cy="2491563"/>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 name="Object 9"/>
            <p:cNvGraphicFramePr>
              <a:graphicFrameLocks noChangeAspect="1"/>
            </p:cNvGraphicFramePr>
            <p:nvPr/>
          </p:nvGraphicFramePr>
          <p:xfrm>
            <a:off x="4105701" y="1524000"/>
            <a:ext cx="358254" cy="348444"/>
          </p:xfrm>
          <a:graphic>
            <a:graphicData uri="http://schemas.openxmlformats.org/presentationml/2006/ole">
              <mc:AlternateContent xmlns:mc="http://schemas.openxmlformats.org/markup-compatibility/2006">
                <mc:Choice xmlns:v="urn:schemas-microsoft-com:vml" Requires="v">
                  <p:oleObj spid="_x0000_s5129" name="CorelDRAW" r:id="rId6" imgW="2549160" imgH="2497320" progId="">
                    <p:embed/>
                  </p:oleObj>
                </mc:Choice>
                <mc:Fallback>
                  <p:oleObj name="CorelDRAW" r:id="rId6" imgW="2549160" imgH="2497320" progId="">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05701" y="1524000"/>
                          <a:ext cx="358254" cy="348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 name="TextBox 12"/>
            <p:cNvSpPr txBox="1"/>
            <p:nvPr/>
          </p:nvSpPr>
          <p:spPr>
            <a:xfrm>
              <a:off x="4495800" y="1524000"/>
              <a:ext cx="1228299" cy="400110"/>
            </a:xfrm>
            <a:prstGeom prst="rect">
              <a:avLst/>
            </a:prstGeom>
            <a:noFill/>
          </p:spPr>
          <p:txBody>
            <a:bodyPr wrap="square" rtlCol="0">
              <a:spAutoFit/>
            </a:bodyPr>
            <a:lstStyle/>
            <a:p>
              <a:r>
                <a:rPr lang="en-US" altLang="zh-CN" sz="2000" i="1" dirty="0" smtClean="0"/>
                <a:t>RNC</a:t>
              </a:r>
              <a:endParaRPr lang="zh-CN" altLang="en-US" sz="2000" i="1" dirty="0"/>
            </a:p>
          </p:txBody>
        </p:sp>
      </p:grpSp>
      <p:grpSp>
        <p:nvGrpSpPr>
          <p:cNvPr id="67" name="组合 66"/>
          <p:cNvGrpSpPr/>
          <p:nvPr/>
        </p:nvGrpSpPr>
        <p:grpSpPr>
          <a:xfrm>
            <a:off x="7292454" y="1524000"/>
            <a:ext cx="1555845" cy="2895600"/>
            <a:chOff x="7292454" y="1524000"/>
            <a:chExt cx="1555845" cy="2895600"/>
          </a:xfrm>
        </p:grpSpPr>
        <p:cxnSp>
          <p:nvCxnSpPr>
            <p:cNvPr id="8" name="直接箭头连接符 7"/>
            <p:cNvCxnSpPr/>
            <p:nvPr/>
          </p:nvCxnSpPr>
          <p:spPr bwMode="auto">
            <a:xfrm>
              <a:off x="7538113" y="1928037"/>
              <a:ext cx="0" cy="2491563"/>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5124" name="Object 4"/>
            <p:cNvGraphicFramePr>
              <a:graphicFrameLocks noChangeAspect="1"/>
            </p:cNvGraphicFramePr>
            <p:nvPr/>
          </p:nvGraphicFramePr>
          <p:xfrm>
            <a:off x="7292454" y="1524000"/>
            <a:ext cx="394648" cy="347921"/>
          </p:xfrm>
          <a:graphic>
            <a:graphicData uri="http://schemas.openxmlformats.org/presentationml/2006/ole">
              <mc:AlternateContent xmlns:mc="http://schemas.openxmlformats.org/markup-compatibility/2006">
                <mc:Choice xmlns:v="urn:schemas-microsoft-com:vml" Requires="v">
                  <p:oleObj spid="_x0000_s5130" name="CorelDRAW" r:id="rId8" imgW="2549160" imgH="2497320" progId="">
                    <p:embed/>
                  </p:oleObj>
                </mc:Choice>
                <mc:Fallback>
                  <p:oleObj name="CorelDRAW" r:id="rId8" imgW="2549160" imgH="2497320" progId="">
                    <p:embed/>
                    <p:pic>
                      <p:nvPicPr>
                        <p:cNvPr id="0"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292454" y="1524000"/>
                          <a:ext cx="394648" cy="3479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 name="TextBox 13"/>
            <p:cNvSpPr txBox="1"/>
            <p:nvPr/>
          </p:nvSpPr>
          <p:spPr>
            <a:xfrm>
              <a:off x="7620000" y="1524000"/>
              <a:ext cx="1228299" cy="400110"/>
            </a:xfrm>
            <a:prstGeom prst="rect">
              <a:avLst/>
            </a:prstGeom>
            <a:noFill/>
          </p:spPr>
          <p:txBody>
            <a:bodyPr wrap="square" rtlCol="0">
              <a:spAutoFit/>
            </a:bodyPr>
            <a:lstStyle/>
            <a:p>
              <a:r>
                <a:rPr lang="en-US" altLang="zh-CN" sz="2000" i="1" dirty="0" smtClean="0"/>
                <a:t>CN</a:t>
              </a:r>
              <a:endParaRPr lang="zh-CN" altLang="en-US" sz="2000" i="1" dirty="0"/>
            </a:p>
          </p:txBody>
        </p:sp>
      </p:grpSp>
      <p:grpSp>
        <p:nvGrpSpPr>
          <p:cNvPr id="59" name="组合 58"/>
          <p:cNvGrpSpPr/>
          <p:nvPr/>
        </p:nvGrpSpPr>
        <p:grpSpPr>
          <a:xfrm>
            <a:off x="990600" y="2062716"/>
            <a:ext cx="3231107" cy="307777"/>
            <a:chOff x="990600" y="2062716"/>
            <a:chExt cx="3231107" cy="307777"/>
          </a:xfrm>
        </p:grpSpPr>
        <p:cxnSp>
          <p:nvCxnSpPr>
            <p:cNvPr id="16" name="直接箭头连接符 15"/>
            <p:cNvCxnSpPr/>
            <p:nvPr/>
          </p:nvCxnSpPr>
          <p:spPr bwMode="auto">
            <a:xfrm>
              <a:off x="1028131" y="2332074"/>
              <a:ext cx="3193576" cy="0"/>
            </a:xfrm>
            <a:prstGeom prst="straightConnector1">
              <a:avLst/>
            </a:prstGeom>
            <a:ln>
              <a:headEnd type="none" w="med" len="med"/>
              <a:tailEnd type="arrow"/>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1">
              <a:schemeClr val="dk1"/>
            </a:lnRef>
            <a:fillRef idx="0">
              <a:schemeClr val="dk1"/>
            </a:fillRef>
            <a:effectRef idx="0">
              <a:schemeClr val="dk1"/>
            </a:effectRef>
            <a:fontRef idx="minor">
              <a:schemeClr val="tx1"/>
            </a:fontRef>
          </p:style>
        </p:cxnSp>
        <p:sp>
          <p:nvSpPr>
            <p:cNvPr id="17" name="TextBox 16"/>
            <p:cNvSpPr txBox="1"/>
            <p:nvPr/>
          </p:nvSpPr>
          <p:spPr>
            <a:xfrm>
              <a:off x="990600" y="2062716"/>
              <a:ext cx="3231107" cy="307777"/>
            </a:xfrm>
            <a:prstGeom prst="rect">
              <a:avLst/>
            </a:prstGeom>
            <a:noFill/>
          </p:spPr>
          <p:txBody>
            <a:bodyPr wrap="square" rtlCol="0">
              <a:spAutoFit/>
            </a:bodyPr>
            <a:lstStyle/>
            <a:p>
              <a:pPr algn="ctr"/>
              <a:r>
                <a:rPr lang="en-US" altLang="zh-CN" sz="1400" i="1" dirty="0" smtClean="0"/>
                <a:t>RRC connection setup</a:t>
              </a:r>
              <a:endParaRPr lang="zh-CN" altLang="en-US" sz="1400" i="1" dirty="0"/>
            </a:p>
          </p:txBody>
        </p:sp>
      </p:grpSp>
      <p:grpSp>
        <p:nvGrpSpPr>
          <p:cNvPr id="60" name="组合 59"/>
          <p:cNvGrpSpPr/>
          <p:nvPr/>
        </p:nvGrpSpPr>
        <p:grpSpPr>
          <a:xfrm>
            <a:off x="4221707" y="2332074"/>
            <a:ext cx="3322093" cy="307777"/>
            <a:chOff x="4221707" y="2332074"/>
            <a:chExt cx="3322093" cy="307777"/>
          </a:xfrm>
        </p:grpSpPr>
        <p:cxnSp>
          <p:nvCxnSpPr>
            <p:cNvPr id="18" name="直接箭头连接符 17"/>
            <p:cNvCxnSpPr/>
            <p:nvPr/>
          </p:nvCxnSpPr>
          <p:spPr bwMode="auto">
            <a:xfrm>
              <a:off x="4221707" y="2601433"/>
              <a:ext cx="3316406"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TextBox 18"/>
            <p:cNvSpPr txBox="1"/>
            <p:nvPr/>
          </p:nvSpPr>
          <p:spPr>
            <a:xfrm>
              <a:off x="4221707" y="2332074"/>
              <a:ext cx="3322093" cy="307777"/>
            </a:xfrm>
            <a:prstGeom prst="rect">
              <a:avLst/>
            </a:prstGeom>
            <a:noFill/>
          </p:spPr>
          <p:txBody>
            <a:bodyPr wrap="square" rtlCol="0">
              <a:spAutoFit/>
            </a:bodyPr>
            <a:lstStyle/>
            <a:p>
              <a:pPr algn="ctr"/>
              <a:r>
                <a:rPr lang="en-US" altLang="zh-CN" sz="1400" i="1" dirty="0" smtClean="0"/>
                <a:t>RANAP: Initial UE message</a:t>
              </a:r>
              <a:endParaRPr lang="zh-CN" altLang="en-US" sz="1400" i="1" dirty="0"/>
            </a:p>
          </p:txBody>
        </p:sp>
      </p:grpSp>
      <p:grpSp>
        <p:nvGrpSpPr>
          <p:cNvPr id="61" name="组合 60"/>
          <p:cNvGrpSpPr/>
          <p:nvPr/>
        </p:nvGrpSpPr>
        <p:grpSpPr>
          <a:xfrm>
            <a:off x="4221707" y="2668772"/>
            <a:ext cx="3322093" cy="307777"/>
            <a:chOff x="4221707" y="2668772"/>
            <a:chExt cx="3322093" cy="307777"/>
          </a:xfrm>
        </p:grpSpPr>
        <p:cxnSp>
          <p:nvCxnSpPr>
            <p:cNvPr id="20" name="直接箭头连接符 19"/>
            <p:cNvCxnSpPr/>
            <p:nvPr/>
          </p:nvCxnSpPr>
          <p:spPr bwMode="auto">
            <a:xfrm flipH="1">
              <a:off x="4221707" y="2938130"/>
              <a:ext cx="3316406"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p:cNvSpPr txBox="1"/>
            <p:nvPr/>
          </p:nvSpPr>
          <p:spPr>
            <a:xfrm>
              <a:off x="4221707" y="2668772"/>
              <a:ext cx="3322093" cy="307777"/>
            </a:xfrm>
            <a:prstGeom prst="rect">
              <a:avLst/>
            </a:prstGeom>
            <a:noFill/>
          </p:spPr>
          <p:txBody>
            <a:bodyPr wrap="square" rtlCol="0">
              <a:spAutoFit/>
            </a:bodyPr>
            <a:lstStyle/>
            <a:p>
              <a:pPr algn="ctr"/>
              <a:r>
                <a:rPr lang="en-US" altLang="zh-CN" sz="1400" i="1" dirty="0" smtClean="0"/>
                <a:t>SCCP CC (Success/Failure)</a:t>
              </a:r>
              <a:endParaRPr lang="zh-CN" altLang="en-US" sz="1400" i="1" dirty="0"/>
            </a:p>
          </p:txBody>
        </p:sp>
      </p:grpSp>
      <p:grpSp>
        <p:nvGrpSpPr>
          <p:cNvPr id="62" name="组合 61"/>
          <p:cNvGrpSpPr/>
          <p:nvPr/>
        </p:nvGrpSpPr>
        <p:grpSpPr>
          <a:xfrm>
            <a:off x="4191000" y="2968823"/>
            <a:ext cx="3347113" cy="307777"/>
            <a:chOff x="4191000" y="2968823"/>
            <a:chExt cx="3347113" cy="307777"/>
          </a:xfrm>
        </p:grpSpPr>
        <p:cxnSp>
          <p:nvCxnSpPr>
            <p:cNvPr id="25" name="直接箭头连接符 24"/>
            <p:cNvCxnSpPr/>
            <p:nvPr/>
          </p:nvCxnSpPr>
          <p:spPr bwMode="auto">
            <a:xfrm>
              <a:off x="4221707" y="3274828"/>
              <a:ext cx="3316406" cy="0"/>
            </a:xfrm>
            <a:prstGeom prst="straightConnector1">
              <a:avLst/>
            </a:prstGeom>
            <a:solidFill>
              <a:schemeClr val="accent1"/>
            </a:solidFill>
            <a:ln w="9525" cap="flat" cmpd="sng" algn="ctr">
              <a:solidFill>
                <a:schemeClr val="tx1"/>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TextBox 25"/>
            <p:cNvSpPr txBox="1"/>
            <p:nvPr/>
          </p:nvSpPr>
          <p:spPr>
            <a:xfrm>
              <a:off x="4191000" y="2968823"/>
              <a:ext cx="3322093" cy="307777"/>
            </a:xfrm>
            <a:prstGeom prst="rect">
              <a:avLst/>
            </a:prstGeom>
            <a:noFill/>
          </p:spPr>
          <p:txBody>
            <a:bodyPr wrap="square" rtlCol="0">
              <a:spAutoFit/>
            </a:bodyPr>
            <a:lstStyle/>
            <a:p>
              <a:pPr algn="ctr"/>
              <a:r>
                <a:rPr lang="en-US" altLang="zh-CN" sz="1400" i="1" dirty="0" smtClean="0"/>
                <a:t>RANAP: Common ID (IMSI)</a:t>
              </a:r>
              <a:endParaRPr lang="zh-CN" altLang="en-US" sz="1400" i="1" dirty="0"/>
            </a:p>
          </p:txBody>
        </p:sp>
      </p:grpSp>
      <p:grpSp>
        <p:nvGrpSpPr>
          <p:cNvPr id="63" name="组合 62"/>
          <p:cNvGrpSpPr/>
          <p:nvPr/>
        </p:nvGrpSpPr>
        <p:grpSpPr>
          <a:xfrm>
            <a:off x="4221707" y="3342167"/>
            <a:ext cx="3322093" cy="307777"/>
            <a:chOff x="4221707" y="3342167"/>
            <a:chExt cx="3322093" cy="307777"/>
          </a:xfrm>
        </p:grpSpPr>
        <p:cxnSp>
          <p:nvCxnSpPr>
            <p:cNvPr id="27" name="直接箭头连接符 26"/>
            <p:cNvCxnSpPr/>
            <p:nvPr/>
          </p:nvCxnSpPr>
          <p:spPr bwMode="auto">
            <a:xfrm flipH="1">
              <a:off x="4221707" y="3611526"/>
              <a:ext cx="3316406"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Box 28"/>
            <p:cNvSpPr txBox="1"/>
            <p:nvPr/>
          </p:nvSpPr>
          <p:spPr>
            <a:xfrm>
              <a:off x="4221707" y="3342167"/>
              <a:ext cx="3322093" cy="307777"/>
            </a:xfrm>
            <a:prstGeom prst="rect">
              <a:avLst/>
            </a:prstGeom>
            <a:noFill/>
          </p:spPr>
          <p:txBody>
            <a:bodyPr wrap="square" rtlCol="0">
              <a:spAutoFit/>
            </a:bodyPr>
            <a:lstStyle/>
            <a:p>
              <a:pPr algn="ctr"/>
              <a:r>
                <a:rPr lang="en-US" altLang="zh-CN" sz="1400" i="1" dirty="0" smtClean="0"/>
                <a:t>RAB Assignment Request</a:t>
              </a:r>
              <a:endParaRPr lang="zh-CN" altLang="en-US" sz="1400" i="1" dirty="0"/>
            </a:p>
          </p:txBody>
        </p:sp>
      </p:grpSp>
      <p:grpSp>
        <p:nvGrpSpPr>
          <p:cNvPr id="65" name="组合 64"/>
          <p:cNvGrpSpPr/>
          <p:nvPr/>
        </p:nvGrpSpPr>
        <p:grpSpPr>
          <a:xfrm>
            <a:off x="4221707" y="3810000"/>
            <a:ext cx="3367586" cy="340242"/>
            <a:chOff x="4221707" y="3810000"/>
            <a:chExt cx="3367586" cy="340242"/>
          </a:xfrm>
        </p:grpSpPr>
        <p:cxnSp>
          <p:nvCxnSpPr>
            <p:cNvPr id="30" name="直接箭头连接符 29"/>
            <p:cNvCxnSpPr/>
            <p:nvPr/>
          </p:nvCxnSpPr>
          <p:spPr bwMode="auto">
            <a:xfrm flipH="1">
              <a:off x="4221707" y="4150242"/>
              <a:ext cx="3316406" cy="0"/>
            </a:xfrm>
            <a:prstGeom prst="straightConnector1">
              <a:avLst/>
            </a:prstGeom>
            <a:solidFill>
              <a:schemeClr val="accent1"/>
            </a:solidFill>
            <a:ln w="9525" cap="flat" cmpd="sng" algn="ctr">
              <a:solidFill>
                <a:schemeClr val="tx1"/>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TextBox 30"/>
            <p:cNvSpPr txBox="1"/>
            <p:nvPr/>
          </p:nvSpPr>
          <p:spPr>
            <a:xfrm>
              <a:off x="4267200" y="3810000"/>
              <a:ext cx="3322093" cy="307777"/>
            </a:xfrm>
            <a:prstGeom prst="rect">
              <a:avLst/>
            </a:prstGeom>
            <a:noFill/>
          </p:spPr>
          <p:txBody>
            <a:bodyPr wrap="square" rtlCol="0">
              <a:spAutoFit/>
            </a:bodyPr>
            <a:lstStyle/>
            <a:p>
              <a:pPr algn="ctr"/>
              <a:r>
                <a:rPr lang="en-US" altLang="zh-CN" sz="1400" i="1" dirty="0" smtClean="0"/>
                <a:t>RAB Assignment Response</a:t>
              </a:r>
              <a:endParaRPr lang="zh-CN" altLang="en-US" sz="1400" i="1" dirty="0"/>
            </a:p>
          </p:txBody>
        </p:sp>
      </p:grpSp>
      <p:grpSp>
        <p:nvGrpSpPr>
          <p:cNvPr id="64" name="组合 63"/>
          <p:cNvGrpSpPr/>
          <p:nvPr/>
        </p:nvGrpSpPr>
        <p:grpSpPr>
          <a:xfrm>
            <a:off x="1028129" y="3611526"/>
            <a:ext cx="3239071" cy="307777"/>
            <a:chOff x="1028129" y="3611526"/>
            <a:chExt cx="3239071" cy="307777"/>
          </a:xfrm>
        </p:grpSpPr>
        <p:cxnSp>
          <p:nvCxnSpPr>
            <p:cNvPr id="32" name="直接箭头连接符 31"/>
            <p:cNvCxnSpPr/>
            <p:nvPr/>
          </p:nvCxnSpPr>
          <p:spPr bwMode="auto">
            <a:xfrm flipH="1">
              <a:off x="1028131" y="3880884"/>
              <a:ext cx="3193576" cy="0"/>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TextBox 32"/>
            <p:cNvSpPr txBox="1"/>
            <p:nvPr/>
          </p:nvSpPr>
          <p:spPr>
            <a:xfrm>
              <a:off x="1028129" y="3611526"/>
              <a:ext cx="3239071" cy="307777"/>
            </a:xfrm>
            <a:prstGeom prst="rect">
              <a:avLst/>
            </a:prstGeom>
            <a:noFill/>
          </p:spPr>
          <p:txBody>
            <a:bodyPr wrap="square" rtlCol="0">
              <a:spAutoFit/>
            </a:bodyPr>
            <a:lstStyle/>
            <a:p>
              <a:pPr algn="ctr"/>
              <a:r>
                <a:rPr lang="en-US" altLang="zh-CN" sz="1400" i="1" dirty="0" smtClean="0"/>
                <a:t>RAB Setup</a:t>
              </a:r>
              <a:endParaRPr lang="zh-CN" altLang="en-US" sz="1400" i="1" dirty="0"/>
            </a:p>
          </p:txBody>
        </p:sp>
      </p:grpSp>
      <p:sp>
        <p:nvSpPr>
          <p:cNvPr id="51" name="矩形 50"/>
          <p:cNvSpPr/>
          <p:nvPr/>
        </p:nvSpPr>
        <p:spPr bwMode="auto">
          <a:xfrm>
            <a:off x="4038600" y="2667000"/>
            <a:ext cx="3657600" cy="1600200"/>
          </a:xfrm>
          <a:prstGeom prst="rect">
            <a:avLst/>
          </a:prstGeom>
          <a:noFill/>
          <a:ln w="38100" cap="flat" cmpd="sng" algn="ctr">
            <a:solidFill>
              <a:srgbClr val="FF0000"/>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graphicFrame>
        <p:nvGraphicFramePr>
          <p:cNvPr id="70" name="表格 69"/>
          <p:cNvGraphicFramePr>
            <a:graphicFrameLocks noGrp="1"/>
          </p:cNvGraphicFramePr>
          <p:nvPr/>
        </p:nvGraphicFramePr>
        <p:xfrm>
          <a:off x="3810000" y="4724400"/>
          <a:ext cx="3200400" cy="304800"/>
        </p:xfrm>
        <a:graphic>
          <a:graphicData uri="http://schemas.openxmlformats.org/drawingml/2006/table">
            <a:tbl>
              <a:tblPr firstRow="1" bandRow="1">
                <a:tableStyleId>{69CF1AB2-1976-4502-BF36-3FF5EA218861}</a:tableStyleId>
              </a:tblPr>
              <a:tblGrid>
                <a:gridCol w="1066800"/>
                <a:gridCol w="1066800"/>
                <a:gridCol w="1066800"/>
              </a:tblGrid>
              <a:tr h="304800">
                <a:tc>
                  <a:txBody>
                    <a:bodyPr/>
                    <a:lstStyle/>
                    <a:p>
                      <a:pPr algn="ctr"/>
                      <a:r>
                        <a:rPr lang="en-US" altLang="zh-CN" sz="1200" i="1" dirty="0" smtClean="0"/>
                        <a:t>Timestamp</a:t>
                      </a:r>
                      <a:endParaRPr lang="zh-CN" altLang="en-US" sz="1200" i="1" dirty="0"/>
                    </a:p>
                  </a:txBody>
                  <a:tcPr/>
                </a:tc>
                <a:tc>
                  <a:txBody>
                    <a:bodyPr/>
                    <a:lstStyle/>
                    <a:p>
                      <a:pPr algn="ctr"/>
                      <a:r>
                        <a:rPr lang="en-US" altLang="zh-CN" sz="1200" i="1" dirty="0" smtClean="0"/>
                        <a:t>RNC-LR</a:t>
                      </a:r>
                      <a:endParaRPr lang="zh-CN" altLang="en-US" sz="1200" i="1" dirty="0"/>
                    </a:p>
                  </a:txBody>
                  <a:tcPr/>
                </a:tc>
                <a:tc>
                  <a:txBody>
                    <a:bodyPr/>
                    <a:lstStyle/>
                    <a:p>
                      <a:pPr algn="ctr"/>
                      <a:r>
                        <a:rPr lang="en-US" altLang="zh-CN" sz="1200" i="1" dirty="0" smtClean="0"/>
                        <a:t>SGSN-LR</a:t>
                      </a:r>
                      <a:endParaRPr lang="zh-CN" altLang="en-US" sz="1200" i="1" dirty="0"/>
                    </a:p>
                  </a:txBody>
                  <a:tcPr/>
                </a:tc>
              </a:tr>
            </a:tbl>
          </a:graphicData>
        </a:graphic>
      </p:graphicFrame>
      <p:graphicFrame>
        <p:nvGraphicFramePr>
          <p:cNvPr id="71" name="表格 70"/>
          <p:cNvGraphicFramePr>
            <a:graphicFrameLocks noGrp="1"/>
          </p:cNvGraphicFramePr>
          <p:nvPr/>
        </p:nvGraphicFramePr>
        <p:xfrm>
          <a:off x="3810000" y="5105400"/>
          <a:ext cx="3200400" cy="304800"/>
        </p:xfrm>
        <a:graphic>
          <a:graphicData uri="http://schemas.openxmlformats.org/drawingml/2006/table">
            <a:tbl>
              <a:tblPr firstRow="1" bandRow="1">
                <a:tableStyleId>{69CF1AB2-1976-4502-BF36-3FF5EA218861}</a:tableStyleId>
              </a:tblPr>
              <a:tblGrid>
                <a:gridCol w="1066800"/>
                <a:gridCol w="1066800"/>
                <a:gridCol w="1066800"/>
              </a:tblGrid>
              <a:tr h="304800">
                <a:tc>
                  <a:txBody>
                    <a:bodyPr/>
                    <a:lstStyle/>
                    <a:p>
                      <a:pPr algn="ctr"/>
                      <a:r>
                        <a:rPr lang="en-US" altLang="zh-CN" sz="1200" i="1" dirty="0" smtClean="0"/>
                        <a:t>Timestamp</a:t>
                      </a:r>
                      <a:endParaRPr lang="zh-CN" altLang="en-US" sz="1200" i="1" dirty="0"/>
                    </a:p>
                  </a:txBody>
                  <a:tcPr/>
                </a:tc>
                <a:tc>
                  <a:txBody>
                    <a:bodyPr/>
                    <a:lstStyle/>
                    <a:p>
                      <a:pPr algn="ctr"/>
                      <a:r>
                        <a:rPr lang="en-US" altLang="zh-CN" sz="1200" i="1" dirty="0" smtClean="0"/>
                        <a:t>RNC-LR</a:t>
                      </a:r>
                      <a:endParaRPr lang="zh-CN" altLang="en-US" sz="1200" i="1" dirty="0"/>
                    </a:p>
                  </a:txBody>
                  <a:tcPr/>
                </a:tc>
                <a:tc>
                  <a:txBody>
                    <a:bodyPr/>
                    <a:lstStyle/>
                    <a:p>
                      <a:pPr algn="ctr"/>
                      <a:r>
                        <a:rPr lang="en-US" altLang="zh-CN" sz="1200" i="1" dirty="0" smtClean="0">
                          <a:solidFill>
                            <a:srgbClr val="FF0000"/>
                          </a:solidFill>
                        </a:rPr>
                        <a:t>IMSI</a:t>
                      </a:r>
                      <a:endParaRPr lang="zh-CN" altLang="en-US" sz="1200" i="1" dirty="0">
                        <a:solidFill>
                          <a:srgbClr val="FF0000"/>
                        </a:solidFill>
                      </a:endParaRPr>
                    </a:p>
                  </a:txBody>
                  <a:tcPr/>
                </a:tc>
              </a:tr>
            </a:tbl>
          </a:graphicData>
        </a:graphic>
      </p:graphicFrame>
      <p:graphicFrame>
        <p:nvGraphicFramePr>
          <p:cNvPr id="72" name="表格 71"/>
          <p:cNvGraphicFramePr>
            <a:graphicFrameLocks noGrp="1"/>
          </p:cNvGraphicFramePr>
          <p:nvPr/>
        </p:nvGraphicFramePr>
        <p:xfrm>
          <a:off x="3810000" y="5486400"/>
          <a:ext cx="4876801" cy="304800"/>
        </p:xfrm>
        <a:graphic>
          <a:graphicData uri="http://schemas.openxmlformats.org/drawingml/2006/table">
            <a:tbl>
              <a:tblPr firstRow="1" bandRow="1">
                <a:tableStyleId>{69CF1AB2-1976-4502-BF36-3FF5EA218861}</a:tableStyleId>
              </a:tblPr>
              <a:tblGrid>
                <a:gridCol w="1066800"/>
                <a:gridCol w="1066800"/>
                <a:gridCol w="1066800"/>
                <a:gridCol w="1676401"/>
              </a:tblGrid>
              <a:tr h="304800">
                <a:tc>
                  <a:txBody>
                    <a:bodyPr/>
                    <a:lstStyle/>
                    <a:p>
                      <a:pPr algn="ctr"/>
                      <a:r>
                        <a:rPr lang="en-US" altLang="zh-CN" sz="1200" i="1" dirty="0" smtClean="0"/>
                        <a:t>Timestamp</a:t>
                      </a:r>
                      <a:endParaRPr lang="zh-CN" altLang="en-US" sz="1200" i="1" dirty="0"/>
                    </a:p>
                  </a:txBody>
                  <a:tcPr/>
                </a:tc>
                <a:tc>
                  <a:txBody>
                    <a:bodyPr/>
                    <a:lstStyle/>
                    <a:p>
                      <a:pPr algn="ctr"/>
                      <a:r>
                        <a:rPr lang="en-US" altLang="zh-CN" sz="1200" i="1" dirty="0" smtClean="0"/>
                        <a:t>RNC-LR</a:t>
                      </a:r>
                      <a:endParaRPr lang="zh-CN" altLang="en-US" sz="1200" i="1" dirty="0"/>
                    </a:p>
                  </a:txBody>
                  <a:tcPr/>
                </a:tc>
                <a:tc>
                  <a:txBody>
                    <a:bodyPr/>
                    <a:lstStyle/>
                    <a:p>
                      <a:pPr algn="ctr"/>
                      <a:r>
                        <a:rPr lang="en-US" altLang="zh-CN" sz="1200" i="1" dirty="0" smtClean="0">
                          <a:solidFill>
                            <a:srgbClr val="FF0000"/>
                          </a:solidFill>
                        </a:rPr>
                        <a:t>SGSN IP</a:t>
                      </a:r>
                      <a:endParaRPr lang="zh-CN" altLang="en-US" sz="1200" i="1" dirty="0">
                        <a:solidFill>
                          <a:srgbClr val="FF0000"/>
                        </a:solidFill>
                      </a:endParaRPr>
                    </a:p>
                  </a:txBody>
                  <a:tcPr/>
                </a:tc>
                <a:tc>
                  <a:txBody>
                    <a:bodyPr/>
                    <a:lstStyle/>
                    <a:p>
                      <a:pPr algn="ctr"/>
                      <a:r>
                        <a:rPr lang="en-US" altLang="zh-CN" sz="1200" i="1" dirty="0" smtClean="0">
                          <a:solidFill>
                            <a:srgbClr val="FF0000"/>
                          </a:solidFill>
                        </a:rPr>
                        <a:t>SGSN TEID</a:t>
                      </a:r>
                      <a:endParaRPr lang="zh-CN" altLang="en-US" sz="1200" i="1" dirty="0">
                        <a:solidFill>
                          <a:srgbClr val="FF0000"/>
                        </a:solidFill>
                      </a:endParaRPr>
                    </a:p>
                  </a:txBody>
                  <a:tcPr/>
                </a:tc>
              </a:tr>
            </a:tbl>
          </a:graphicData>
        </a:graphic>
      </p:graphicFrame>
      <p:graphicFrame>
        <p:nvGraphicFramePr>
          <p:cNvPr id="73" name="表格 72"/>
          <p:cNvGraphicFramePr>
            <a:graphicFrameLocks noGrp="1"/>
          </p:cNvGraphicFramePr>
          <p:nvPr/>
        </p:nvGraphicFramePr>
        <p:xfrm>
          <a:off x="3810000" y="5867400"/>
          <a:ext cx="4876801" cy="304800"/>
        </p:xfrm>
        <a:graphic>
          <a:graphicData uri="http://schemas.openxmlformats.org/drawingml/2006/table">
            <a:tbl>
              <a:tblPr firstRow="1" bandRow="1">
                <a:tableStyleId>{69CF1AB2-1976-4502-BF36-3FF5EA218861}</a:tableStyleId>
              </a:tblPr>
              <a:tblGrid>
                <a:gridCol w="1066800"/>
                <a:gridCol w="1066800"/>
                <a:gridCol w="1066800"/>
                <a:gridCol w="1676401"/>
              </a:tblGrid>
              <a:tr h="304800">
                <a:tc>
                  <a:txBody>
                    <a:bodyPr/>
                    <a:lstStyle/>
                    <a:p>
                      <a:pPr algn="ctr"/>
                      <a:r>
                        <a:rPr lang="en-US" altLang="zh-CN" sz="1200" i="1" dirty="0" smtClean="0"/>
                        <a:t>Timestamp</a:t>
                      </a:r>
                      <a:endParaRPr lang="zh-CN" altLang="en-US" sz="1200" i="1" dirty="0"/>
                    </a:p>
                  </a:txBody>
                  <a:tcPr/>
                </a:tc>
                <a:tc>
                  <a:txBody>
                    <a:bodyPr/>
                    <a:lstStyle/>
                    <a:p>
                      <a:pPr algn="ctr"/>
                      <a:r>
                        <a:rPr lang="en-US" altLang="zh-CN" sz="1200" i="1" dirty="0" smtClean="0"/>
                        <a:t>SGSN-LR</a:t>
                      </a:r>
                      <a:endParaRPr lang="zh-CN" altLang="en-US" sz="1200" i="1" dirty="0"/>
                    </a:p>
                  </a:txBody>
                  <a:tcPr/>
                </a:tc>
                <a:tc>
                  <a:txBody>
                    <a:bodyPr/>
                    <a:lstStyle/>
                    <a:p>
                      <a:pPr algn="ctr"/>
                      <a:r>
                        <a:rPr lang="en-US" altLang="zh-CN" sz="1200" i="1" dirty="0" smtClean="0">
                          <a:solidFill>
                            <a:srgbClr val="FF0000"/>
                          </a:solidFill>
                        </a:rPr>
                        <a:t>RNC IP</a:t>
                      </a:r>
                      <a:endParaRPr lang="zh-CN" altLang="en-US" sz="1200" i="1" dirty="0">
                        <a:solidFill>
                          <a:srgbClr val="FF0000"/>
                        </a:solidFill>
                      </a:endParaRPr>
                    </a:p>
                  </a:txBody>
                  <a:tcPr/>
                </a:tc>
                <a:tc>
                  <a:txBody>
                    <a:bodyPr/>
                    <a:lstStyle/>
                    <a:p>
                      <a:pPr algn="ctr"/>
                      <a:r>
                        <a:rPr lang="en-US" altLang="zh-CN" sz="1200" i="1" dirty="0" smtClean="0">
                          <a:solidFill>
                            <a:srgbClr val="FF0000"/>
                          </a:solidFill>
                        </a:rPr>
                        <a:t>RNC TEID</a:t>
                      </a:r>
                      <a:endParaRPr lang="zh-CN" altLang="en-US" sz="1200" i="1" dirty="0">
                        <a:solidFill>
                          <a:srgbClr val="FF0000"/>
                        </a:solidFill>
                      </a:endParaRPr>
                    </a:p>
                  </a:txBody>
                  <a:tcPr/>
                </a:tc>
              </a:tr>
            </a:tbl>
          </a:graphicData>
        </a:graphic>
      </p:graphicFrame>
      <p:sp>
        <p:nvSpPr>
          <p:cNvPr id="74" name="矩形 73"/>
          <p:cNvSpPr/>
          <p:nvPr/>
        </p:nvSpPr>
        <p:spPr>
          <a:xfrm>
            <a:off x="1219200" y="5105400"/>
            <a:ext cx="2634972" cy="307777"/>
          </a:xfrm>
          <a:prstGeom prst="rect">
            <a:avLst/>
          </a:prstGeom>
        </p:spPr>
        <p:txBody>
          <a:bodyPr wrap="square">
            <a:spAutoFit/>
          </a:bodyPr>
          <a:lstStyle/>
          <a:p>
            <a:pPr algn="ctr"/>
            <a:r>
              <a:rPr lang="en-US" altLang="zh-CN" sz="1400" i="1" dirty="0" smtClean="0"/>
              <a:t>Common ID</a:t>
            </a:r>
            <a:endParaRPr lang="zh-CN" altLang="en-US" sz="1400" dirty="0"/>
          </a:p>
        </p:txBody>
      </p:sp>
      <p:sp>
        <p:nvSpPr>
          <p:cNvPr id="75" name="矩形 74"/>
          <p:cNvSpPr/>
          <p:nvPr/>
        </p:nvSpPr>
        <p:spPr>
          <a:xfrm>
            <a:off x="1219200" y="5486401"/>
            <a:ext cx="2667000" cy="307777"/>
          </a:xfrm>
          <a:prstGeom prst="rect">
            <a:avLst/>
          </a:prstGeom>
        </p:spPr>
        <p:txBody>
          <a:bodyPr wrap="square">
            <a:spAutoFit/>
          </a:bodyPr>
          <a:lstStyle/>
          <a:p>
            <a:pPr algn="ctr"/>
            <a:r>
              <a:rPr lang="en-US" altLang="zh-CN" sz="1400" i="1" dirty="0" smtClean="0"/>
              <a:t>RAB Assignment  request</a:t>
            </a:r>
            <a:endParaRPr lang="zh-CN" altLang="en-US" sz="1400" dirty="0"/>
          </a:p>
        </p:txBody>
      </p:sp>
      <p:sp>
        <p:nvSpPr>
          <p:cNvPr id="76" name="矩形 75"/>
          <p:cNvSpPr/>
          <p:nvPr/>
        </p:nvSpPr>
        <p:spPr>
          <a:xfrm>
            <a:off x="1219200" y="5867401"/>
            <a:ext cx="2667000" cy="307777"/>
          </a:xfrm>
          <a:prstGeom prst="rect">
            <a:avLst/>
          </a:prstGeom>
        </p:spPr>
        <p:txBody>
          <a:bodyPr wrap="square">
            <a:spAutoFit/>
          </a:bodyPr>
          <a:lstStyle/>
          <a:p>
            <a:pPr algn="ctr"/>
            <a:r>
              <a:rPr lang="en-US" altLang="zh-CN" sz="1400" i="1" dirty="0" smtClean="0"/>
              <a:t>RAB Assignment  response</a:t>
            </a:r>
            <a:endParaRPr lang="zh-CN" altLang="en-US" sz="1400" dirty="0"/>
          </a:p>
        </p:txBody>
      </p:sp>
      <p:sp>
        <p:nvSpPr>
          <p:cNvPr id="77" name="矩形 76"/>
          <p:cNvSpPr/>
          <p:nvPr/>
        </p:nvSpPr>
        <p:spPr>
          <a:xfrm>
            <a:off x="1219200" y="4724400"/>
            <a:ext cx="2634972" cy="307777"/>
          </a:xfrm>
          <a:prstGeom prst="rect">
            <a:avLst/>
          </a:prstGeom>
        </p:spPr>
        <p:txBody>
          <a:bodyPr wrap="square">
            <a:spAutoFit/>
          </a:bodyPr>
          <a:lstStyle/>
          <a:p>
            <a:pPr algn="ctr"/>
            <a:r>
              <a:rPr lang="en-US" altLang="zh-CN" sz="1400" i="1" dirty="0" smtClean="0"/>
              <a:t>SCCP CC</a:t>
            </a:r>
            <a:endParaRPr lang="zh-CN" altLang="en-US" sz="1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nodeType="clickEffect">
                                  <p:stCondLst>
                                    <p:cond delay="0"/>
                                  </p:stCondLst>
                                  <p:childTnLst>
                                    <p:set>
                                      <p:cBhvr>
                                        <p:cTn id="6" dur="1" fill="hold">
                                          <p:stCondLst>
                                            <p:cond delay="0"/>
                                          </p:stCondLst>
                                        </p:cTn>
                                        <p:tgtEl>
                                          <p:spTgt spid="59"/>
                                        </p:tgtEl>
                                        <p:attrNameLst>
                                          <p:attrName>style.visibility</p:attrName>
                                        </p:attrNameLst>
                                      </p:cBhvr>
                                      <p:to>
                                        <p:strVal val="visible"/>
                                      </p:to>
                                    </p:set>
                                    <p:animEffect transition="in" filter="slide(fromLeft)">
                                      <p:cBhvr>
                                        <p:cTn id="7" dur="500"/>
                                        <p:tgtEl>
                                          <p:spTgt spid="59"/>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nodeType="clickEffect">
                                  <p:stCondLst>
                                    <p:cond delay="0"/>
                                  </p:stCondLst>
                                  <p:childTnLst>
                                    <p:set>
                                      <p:cBhvr>
                                        <p:cTn id="11" dur="1" fill="hold">
                                          <p:stCondLst>
                                            <p:cond delay="0"/>
                                          </p:stCondLst>
                                        </p:cTn>
                                        <p:tgtEl>
                                          <p:spTgt spid="60"/>
                                        </p:tgtEl>
                                        <p:attrNameLst>
                                          <p:attrName>style.visibility</p:attrName>
                                        </p:attrNameLst>
                                      </p:cBhvr>
                                      <p:to>
                                        <p:strVal val="visible"/>
                                      </p:to>
                                    </p:set>
                                    <p:animEffect transition="in" filter="slide(fromLeft)">
                                      <p:cBhvr>
                                        <p:cTn id="12" dur="500"/>
                                        <p:tgtEl>
                                          <p:spTgt spid="60"/>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2" fill="hold" nodeType="clickEffect">
                                  <p:stCondLst>
                                    <p:cond delay="0"/>
                                  </p:stCondLst>
                                  <p:childTnLst>
                                    <p:set>
                                      <p:cBhvr>
                                        <p:cTn id="16" dur="1" fill="hold">
                                          <p:stCondLst>
                                            <p:cond delay="0"/>
                                          </p:stCondLst>
                                        </p:cTn>
                                        <p:tgtEl>
                                          <p:spTgt spid="61"/>
                                        </p:tgtEl>
                                        <p:attrNameLst>
                                          <p:attrName>style.visibility</p:attrName>
                                        </p:attrNameLst>
                                      </p:cBhvr>
                                      <p:to>
                                        <p:strVal val="visible"/>
                                      </p:to>
                                    </p:set>
                                    <p:animEffect transition="in" filter="slide(fromRight)">
                                      <p:cBhvr>
                                        <p:cTn id="17" dur="500"/>
                                        <p:tgtEl>
                                          <p:spTgt spid="61"/>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2" fill="hold" nodeType="clickEffect">
                                  <p:stCondLst>
                                    <p:cond delay="0"/>
                                  </p:stCondLst>
                                  <p:childTnLst>
                                    <p:set>
                                      <p:cBhvr>
                                        <p:cTn id="21" dur="1" fill="hold">
                                          <p:stCondLst>
                                            <p:cond delay="0"/>
                                          </p:stCondLst>
                                        </p:cTn>
                                        <p:tgtEl>
                                          <p:spTgt spid="62"/>
                                        </p:tgtEl>
                                        <p:attrNameLst>
                                          <p:attrName>style.visibility</p:attrName>
                                        </p:attrNameLst>
                                      </p:cBhvr>
                                      <p:to>
                                        <p:strVal val="visible"/>
                                      </p:to>
                                    </p:set>
                                    <p:animEffect transition="in" filter="slide(fromRight)">
                                      <p:cBhvr>
                                        <p:cTn id="22" dur="500"/>
                                        <p:tgtEl>
                                          <p:spTgt spid="62"/>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2" fill="hold" nodeType="clickEffect">
                                  <p:stCondLst>
                                    <p:cond delay="0"/>
                                  </p:stCondLst>
                                  <p:childTnLst>
                                    <p:set>
                                      <p:cBhvr>
                                        <p:cTn id="26" dur="1" fill="hold">
                                          <p:stCondLst>
                                            <p:cond delay="0"/>
                                          </p:stCondLst>
                                        </p:cTn>
                                        <p:tgtEl>
                                          <p:spTgt spid="63"/>
                                        </p:tgtEl>
                                        <p:attrNameLst>
                                          <p:attrName>style.visibility</p:attrName>
                                        </p:attrNameLst>
                                      </p:cBhvr>
                                      <p:to>
                                        <p:strVal val="visible"/>
                                      </p:to>
                                    </p:set>
                                    <p:animEffect transition="in" filter="slide(fromRight)">
                                      <p:cBhvr>
                                        <p:cTn id="27" dur="500"/>
                                        <p:tgtEl>
                                          <p:spTgt spid="63"/>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2" fill="hold" nodeType="clickEffect">
                                  <p:stCondLst>
                                    <p:cond delay="0"/>
                                  </p:stCondLst>
                                  <p:childTnLst>
                                    <p:set>
                                      <p:cBhvr>
                                        <p:cTn id="31" dur="1" fill="hold">
                                          <p:stCondLst>
                                            <p:cond delay="0"/>
                                          </p:stCondLst>
                                        </p:cTn>
                                        <p:tgtEl>
                                          <p:spTgt spid="64"/>
                                        </p:tgtEl>
                                        <p:attrNameLst>
                                          <p:attrName>style.visibility</p:attrName>
                                        </p:attrNameLst>
                                      </p:cBhvr>
                                      <p:to>
                                        <p:strVal val="visible"/>
                                      </p:to>
                                    </p:set>
                                    <p:animEffect transition="in" filter="slide(fromRight)">
                                      <p:cBhvr>
                                        <p:cTn id="32" dur="500"/>
                                        <p:tgtEl>
                                          <p:spTgt spid="64"/>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8" fill="hold" nodeType="clickEffect">
                                  <p:stCondLst>
                                    <p:cond delay="0"/>
                                  </p:stCondLst>
                                  <p:childTnLst>
                                    <p:set>
                                      <p:cBhvr>
                                        <p:cTn id="36" dur="1" fill="hold">
                                          <p:stCondLst>
                                            <p:cond delay="0"/>
                                          </p:stCondLst>
                                        </p:cTn>
                                        <p:tgtEl>
                                          <p:spTgt spid="65"/>
                                        </p:tgtEl>
                                        <p:attrNameLst>
                                          <p:attrName>style.visibility</p:attrName>
                                        </p:attrNameLst>
                                      </p:cBhvr>
                                      <p:to>
                                        <p:strVal val="visible"/>
                                      </p:to>
                                    </p:set>
                                    <p:animEffect transition="in" filter="slide(fromLeft)">
                                      <p:cBhvr>
                                        <p:cTn id="37" dur="500"/>
                                        <p:tgtEl>
                                          <p:spTgt spid="65"/>
                                        </p:tgtEl>
                                      </p:cBhvr>
                                    </p:animEffec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51"/>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2" presetClass="entr" presetSubtype="4" fill="hold" nodeType="clickEffect">
                                  <p:stCondLst>
                                    <p:cond delay="0"/>
                                  </p:stCondLst>
                                  <p:childTnLst>
                                    <p:set>
                                      <p:cBhvr>
                                        <p:cTn id="45" dur="1" fill="hold">
                                          <p:stCondLst>
                                            <p:cond delay="0"/>
                                          </p:stCondLst>
                                        </p:cTn>
                                        <p:tgtEl>
                                          <p:spTgt spid="70"/>
                                        </p:tgtEl>
                                        <p:attrNameLst>
                                          <p:attrName>style.visibility</p:attrName>
                                        </p:attrNameLst>
                                      </p:cBhvr>
                                      <p:to>
                                        <p:strVal val="visible"/>
                                      </p:to>
                                    </p:set>
                                    <p:animEffect transition="in" filter="slide(fromBottom)">
                                      <p:cBhvr>
                                        <p:cTn id="46" dur="500"/>
                                        <p:tgtEl>
                                          <p:spTgt spid="70"/>
                                        </p:tgtEl>
                                      </p:cBhvr>
                                    </p:animEffect>
                                  </p:childTnLst>
                                </p:cTn>
                              </p:par>
                              <p:par>
                                <p:cTn id="47" presetID="12" presetClass="entr" presetSubtype="4" fill="hold" nodeType="withEffect">
                                  <p:stCondLst>
                                    <p:cond delay="0"/>
                                  </p:stCondLst>
                                  <p:childTnLst>
                                    <p:set>
                                      <p:cBhvr>
                                        <p:cTn id="48" dur="1" fill="hold">
                                          <p:stCondLst>
                                            <p:cond delay="0"/>
                                          </p:stCondLst>
                                        </p:cTn>
                                        <p:tgtEl>
                                          <p:spTgt spid="71"/>
                                        </p:tgtEl>
                                        <p:attrNameLst>
                                          <p:attrName>style.visibility</p:attrName>
                                        </p:attrNameLst>
                                      </p:cBhvr>
                                      <p:to>
                                        <p:strVal val="visible"/>
                                      </p:to>
                                    </p:set>
                                    <p:animEffect transition="in" filter="slide(fromBottom)">
                                      <p:cBhvr>
                                        <p:cTn id="49" dur="500"/>
                                        <p:tgtEl>
                                          <p:spTgt spid="71"/>
                                        </p:tgtEl>
                                      </p:cBhvr>
                                    </p:animEffect>
                                  </p:childTnLst>
                                </p:cTn>
                              </p:par>
                              <p:par>
                                <p:cTn id="50" presetID="12" presetClass="entr" presetSubtype="4" fill="hold" nodeType="withEffect">
                                  <p:stCondLst>
                                    <p:cond delay="0"/>
                                  </p:stCondLst>
                                  <p:childTnLst>
                                    <p:set>
                                      <p:cBhvr>
                                        <p:cTn id="51" dur="1" fill="hold">
                                          <p:stCondLst>
                                            <p:cond delay="0"/>
                                          </p:stCondLst>
                                        </p:cTn>
                                        <p:tgtEl>
                                          <p:spTgt spid="72"/>
                                        </p:tgtEl>
                                        <p:attrNameLst>
                                          <p:attrName>style.visibility</p:attrName>
                                        </p:attrNameLst>
                                      </p:cBhvr>
                                      <p:to>
                                        <p:strVal val="visible"/>
                                      </p:to>
                                    </p:set>
                                    <p:animEffect transition="in" filter="slide(fromBottom)">
                                      <p:cBhvr>
                                        <p:cTn id="52" dur="500"/>
                                        <p:tgtEl>
                                          <p:spTgt spid="72"/>
                                        </p:tgtEl>
                                      </p:cBhvr>
                                    </p:animEffect>
                                  </p:childTnLst>
                                </p:cTn>
                              </p:par>
                              <p:par>
                                <p:cTn id="53" presetID="12" presetClass="entr" presetSubtype="4" fill="hold" nodeType="withEffect">
                                  <p:stCondLst>
                                    <p:cond delay="0"/>
                                  </p:stCondLst>
                                  <p:childTnLst>
                                    <p:set>
                                      <p:cBhvr>
                                        <p:cTn id="54" dur="1" fill="hold">
                                          <p:stCondLst>
                                            <p:cond delay="0"/>
                                          </p:stCondLst>
                                        </p:cTn>
                                        <p:tgtEl>
                                          <p:spTgt spid="73"/>
                                        </p:tgtEl>
                                        <p:attrNameLst>
                                          <p:attrName>style.visibility</p:attrName>
                                        </p:attrNameLst>
                                      </p:cBhvr>
                                      <p:to>
                                        <p:strVal val="visible"/>
                                      </p:to>
                                    </p:set>
                                    <p:animEffect transition="in" filter="slide(fromBottom)">
                                      <p:cBhvr>
                                        <p:cTn id="55" dur="500"/>
                                        <p:tgtEl>
                                          <p:spTgt spid="73"/>
                                        </p:tgtEl>
                                      </p:cBhvr>
                                    </p:animEffect>
                                  </p:childTnLst>
                                </p:cTn>
                              </p:par>
                              <p:par>
                                <p:cTn id="56" presetID="12" presetClass="entr" presetSubtype="4" fill="hold" grpId="0" nodeType="withEffect">
                                  <p:stCondLst>
                                    <p:cond delay="0"/>
                                  </p:stCondLst>
                                  <p:childTnLst>
                                    <p:set>
                                      <p:cBhvr>
                                        <p:cTn id="57" dur="1" fill="hold">
                                          <p:stCondLst>
                                            <p:cond delay="0"/>
                                          </p:stCondLst>
                                        </p:cTn>
                                        <p:tgtEl>
                                          <p:spTgt spid="74"/>
                                        </p:tgtEl>
                                        <p:attrNameLst>
                                          <p:attrName>style.visibility</p:attrName>
                                        </p:attrNameLst>
                                      </p:cBhvr>
                                      <p:to>
                                        <p:strVal val="visible"/>
                                      </p:to>
                                    </p:set>
                                    <p:animEffect transition="in" filter="slide(fromBottom)">
                                      <p:cBhvr>
                                        <p:cTn id="58" dur="500"/>
                                        <p:tgtEl>
                                          <p:spTgt spid="74"/>
                                        </p:tgtEl>
                                      </p:cBhvr>
                                    </p:animEffect>
                                  </p:childTnLst>
                                </p:cTn>
                              </p:par>
                              <p:par>
                                <p:cTn id="59" presetID="12" presetClass="entr" presetSubtype="4" fill="hold" grpId="0" nodeType="withEffect">
                                  <p:stCondLst>
                                    <p:cond delay="0"/>
                                  </p:stCondLst>
                                  <p:childTnLst>
                                    <p:set>
                                      <p:cBhvr>
                                        <p:cTn id="60" dur="1" fill="hold">
                                          <p:stCondLst>
                                            <p:cond delay="0"/>
                                          </p:stCondLst>
                                        </p:cTn>
                                        <p:tgtEl>
                                          <p:spTgt spid="75"/>
                                        </p:tgtEl>
                                        <p:attrNameLst>
                                          <p:attrName>style.visibility</p:attrName>
                                        </p:attrNameLst>
                                      </p:cBhvr>
                                      <p:to>
                                        <p:strVal val="visible"/>
                                      </p:to>
                                    </p:set>
                                    <p:animEffect transition="in" filter="slide(fromBottom)">
                                      <p:cBhvr>
                                        <p:cTn id="61" dur="500"/>
                                        <p:tgtEl>
                                          <p:spTgt spid="75"/>
                                        </p:tgtEl>
                                      </p:cBhvr>
                                    </p:animEffect>
                                  </p:childTnLst>
                                </p:cTn>
                              </p:par>
                              <p:par>
                                <p:cTn id="62" presetID="12" presetClass="entr" presetSubtype="4" fill="hold" grpId="0" nodeType="withEffect">
                                  <p:stCondLst>
                                    <p:cond delay="0"/>
                                  </p:stCondLst>
                                  <p:childTnLst>
                                    <p:set>
                                      <p:cBhvr>
                                        <p:cTn id="63" dur="1" fill="hold">
                                          <p:stCondLst>
                                            <p:cond delay="0"/>
                                          </p:stCondLst>
                                        </p:cTn>
                                        <p:tgtEl>
                                          <p:spTgt spid="76"/>
                                        </p:tgtEl>
                                        <p:attrNameLst>
                                          <p:attrName>style.visibility</p:attrName>
                                        </p:attrNameLst>
                                      </p:cBhvr>
                                      <p:to>
                                        <p:strVal val="visible"/>
                                      </p:to>
                                    </p:set>
                                    <p:animEffect transition="in" filter="slide(fromBottom)">
                                      <p:cBhvr>
                                        <p:cTn id="64" dur="500"/>
                                        <p:tgtEl>
                                          <p:spTgt spid="76"/>
                                        </p:tgtEl>
                                      </p:cBhvr>
                                    </p:animEffect>
                                  </p:childTnLst>
                                </p:cTn>
                              </p:par>
                              <p:par>
                                <p:cTn id="65" presetID="12" presetClass="entr" presetSubtype="4" fill="hold" grpId="0" nodeType="withEffect">
                                  <p:stCondLst>
                                    <p:cond delay="0"/>
                                  </p:stCondLst>
                                  <p:childTnLst>
                                    <p:set>
                                      <p:cBhvr>
                                        <p:cTn id="66" dur="1" fill="hold">
                                          <p:stCondLst>
                                            <p:cond delay="0"/>
                                          </p:stCondLst>
                                        </p:cTn>
                                        <p:tgtEl>
                                          <p:spTgt spid="77"/>
                                        </p:tgtEl>
                                        <p:attrNameLst>
                                          <p:attrName>style.visibility</p:attrName>
                                        </p:attrNameLst>
                                      </p:cBhvr>
                                      <p:to>
                                        <p:strVal val="visible"/>
                                      </p:to>
                                    </p:set>
                                    <p:animEffect transition="in" filter="slide(fromBottom)">
                                      <p:cBhvr>
                                        <p:cTn id="67"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74" grpId="0"/>
      <p:bldP spid="75" grpId="0"/>
      <p:bldP spid="76" grpId="0"/>
      <p:bldP spid="7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i="1" dirty="0" smtClean="0"/>
              <a:t>Data-Signaling Correlation</a:t>
            </a:r>
            <a:endParaRPr lang="zh-CN" altLang="en-US" dirty="0"/>
          </a:p>
        </p:txBody>
      </p:sp>
      <p:sp>
        <p:nvSpPr>
          <p:cNvPr id="4" name="灯片编号占位符 3"/>
          <p:cNvSpPr>
            <a:spLocks noGrp="1"/>
          </p:cNvSpPr>
          <p:nvPr>
            <p:ph type="sldNum" sz="quarter" idx="11"/>
          </p:nvPr>
        </p:nvSpPr>
        <p:spPr>
          <a:xfrm>
            <a:off x="6553200" y="6400800"/>
            <a:ext cx="2133600" cy="320675"/>
          </a:xfrm>
        </p:spPr>
        <p:txBody>
          <a:bodyPr/>
          <a:lstStyle/>
          <a:p>
            <a:pPr>
              <a:defRPr/>
            </a:pPr>
            <a:fld id="{3FFE790D-BCFB-4008-9260-CA63AEE325FD}" type="slidenum">
              <a:rPr lang="en-US" smtClean="0"/>
              <a:pPr>
                <a:defRPr/>
              </a:pPr>
              <a:t>9</a:t>
            </a:fld>
            <a:endParaRPr lang="en-US" dirty="0"/>
          </a:p>
        </p:txBody>
      </p:sp>
      <p:graphicFrame>
        <p:nvGraphicFramePr>
          <p:cNvPr id="13" name="表格 12"/>
          <p:cNvGraphicFramePr>
            <a:graphicFrameLocks noGrp="1"/>
          </p:cNvGraphicFramePr>
          <p:nvPr/>
        </p:nvGraphicFramePr>
        <p:xfrm>
          <a:off x="3124200" y="1600200"/>
          <a:ext cx="3200400" cy="304800"/>
        </p:xfrm>
        <a:graphic>
          <a:graphicData uri="http://schemas.openxmlformats.org/drawingml/2006/table">
            <a:tbl>
              <a:tblPr firstRow="1" bandRow="1">
                <a:tableStyleId>{69CF1AB2-1976-4502-BF36-3FF5EA218861}</a:tableStyleId>
              </a:tblPr>
              <a:tblGrid>
                <a:gridCol w="1066800"/>
                <a:gridCol w="1066800"/>
                <a:gridCol w="1066800"/>
              </a:tblGrid>
              <a:tr h="304800">
                <a:tc>
                  <a:txBody>
                    <a:bodyPr/>
                    <a:lstStyle/>
                    <a:p>
                      <a:pPr algn="ctr"/>
                      <a:r>
                        <a:rPr lang="en-US" altLang="zh-CN" sz="1200" i="1" dirty="0" smtClean="0"/>
                        <a:t>Timestamp</a:t>
                      </a:r>
                      <a:endParaRPr lang="zh-CN" altLang="en-US" sz="1200" i="1" dirty="0"/>
                    </a:p>
                  </a:txBody>
                  <a:tcPr/>
                </a:tc>
                <a:tc>
                  <a:txBody>
                    <a:bodyPr/>
                    <a:lstStyle/>
                    <a:p>
                      <a:pPr algn="ctr"/>
                      <a:r>
                        <a:rPr lang="en-US" altLang="zh-CN" sz="1200" i="1" dirty="0" smtClean="0"/>
                        <a:t>RNC-LR</a:t>
                      </a:r>
                      <a:endParaRPr lang="zh-CN" altLang="en-US" sz="1200" i="1" dirty="0"/>
                    </a:p>
                  </a:txBody>
                  <a:tcPr/>
                </a:tc>
                <a:tc>
                  <a:txBody>
                    <a:bodyPr/>
                    <a:lstStyle/>
                    <a:p>
                      <a:pPr algn="ctr"/>
                      <a:r>
                        <a:rPr lang="en-US" altLang="zh-CN" sz="1200" i="1" dirty="0" smtClean="0"/>
                        <a:t>SGSN-LR</a:t>
                      </a:r>
                      <a:endParaRPr lang="zh-CN" altLang="en-US" sz="1200" i="1" dirty="0"/>
                    </a:p>
                  </a:txBody>
                  <a:tcPr/>
                </a:tc>
              </a:tr>
            </a:tbl>
          </a:graphicData>
        </a:graphic>
      </p:graphicFrame>
      <p:graphicFrame>
        <p:nvGraphicFramePr>
          <p:cNvPr id="14" name="表格 13"/>
          <p:cNvGraphicFramePr>
            <a:graphicFrameLocks noGrp="1"/>
          </p:cNvGraphicFramePr>
          <p:nvPr/>
        </p:nvGraphicFramePr>
        <p:xfrm>
          <a:off x="3124200" y="1981200"/>
          <a:ext cx="3200400" cy="304800"/>
        </p:xfrm>
        <a:graphic>
          <a:graphicData uri="http://schemas.openxmlformats.org/drawingml/2006/table">
            <a:tbl>
              <a:tblPr firstRow="1" bandRow="1">
                <a:tableStyleId>{69CF1AB2-1976-4502-BF36-3FF5EA218861}</a:tableStyleId>
              </a:tblPr>
              <a:tblGrid>
                <a:gridCol w="1066800"/>
                <a:gridCol w="1066800"/>
                <a:gridCol w="1066800"/>
              </a:tblGrid>
              <a:tr h="304800">
                <a:tc>
                  <a:txBody>
                    <a:bodyPr/>
                    <a:lstStyle/>
                    <a:p>
                      <a:pPr algn="ctr"/>
                      <a:r>
                        <a:rPr lang="en-US" altLang="zh-CN" sz="1200" i="1" dirty="0" smtClean="0"/>
                        <a:t>Timestamp</a:t>
                      </a:r>
                      <a:endParaRPr lang="zh-CN" altLang="en-US" sz="1200" i="1" dirty="0"/>
                    </a:p>
                  </a:txBody>
                  <a:tcPr/>
                </a:tc>
                <a:tc>
                  <a:txBody>
                    <a:bodyPr/>
                    <a:lstStyle/>
                    <a:p>
                      <a:pPr algn="ctr"/>
                      <a:r>
                        <a:rPr lang="en-US" altLang="zh-CN" sz="1200" i="1" dirty="0" smtClean="0"/>
                        <a:t>RNC-LR</a:t>
                      </a:r>
                      <a:endParaRPr lang="zh-CN" altLang="en-US" sz="1200" i="1" dirty="0"/>
                    </a:p>
                  </a:txBody>
                  <a:tcPr/>
                </a:tc>
                <a:tc>
                  <a:txBody>
                    <a:bodyPr/>
                    <a:lstStyle/>
                    <a:p>
                      <a:pPr algn="ctr"/>
                      <a:r>
                        <a:rPr lang="en-US" altLang="zh-CN" sz="1200" i="1" dirty="0" smtClean="0"/>
                        <a:t>IMSI</a:t>
                      </a:r>
                      <a:endParaRPr lang="zh-CN" altLang="en-US" sz="1200" i="1" dirty="0"/>
                    </a:p>
                  </a:txBody>
                  <a:tcPr/>
                </a:tc>
              </a:tr>
            </a:tbl>
          </a:graphicData>
        </a:graphic>
      </p:graphicFrame>
      <p:graphicFrame>
        <p:nvGraphicFramePr>
          <p:cNvPr id="15" name="表格 14"/>
          <p:cNvGraphicFramePr>
            <a:graphicFrameLocks noGrp="1"/>
          </p:cNvGraphicFramePr>
          <p:nvPr/>
        </p:nvGraphicFramePr>
        <p:xfrm>
          <a:off x="3124200" y="2362200"/>
          <a:ext cx="4876801" cy="304800"/>
        </p:xfrm>
        <a:graphic>
          <a:graphicData uri="http://schemas.openxmlformats.org/drawingml/2006/table">
            <a:tbl>
              <a:tblPr firstRow="1" bandRow="1">
                <a:tableStyleId>{69CF1AB2-1976-4502-BF36-3FF5EA218861}</a:tableStyleId>
              </a:tblPr>
              <a:tblGrid>
                <a:gridCol w="1066800"/>
                <a:gridCol w="1066800"/>
                <a:gridCol w="1066800"/>
                <a:gridCol w="1676401"/>
              </a:tblGrid>
              <a:tr h="304800">
                <a:tc>
                  <a:txBody>
                    <a:bodyPr/>
                    <a:lstStyle/>
                    <a:p>
                      <a:pPr algn="ctr"/>
                      <a:r>
                        <a:rPr lang="en-US" altLang="zh-CN" sz="1200" i="1" dirty="0" smtClean="0"/>
                        <a:t>Timestamp</a:t>
                      </a:r>
                      <a:endParaRPr lang="zh-CN" altLang="en-US" sz="1200" i="1" dirty="0"/>
                    </a:p>
                  </a:txBody>
                  <a:tcPr/>
                </a:tc>
                <a:tc>
                  <a:txBody>
                    <a:bodyPr/>
                    <a:lstStyle/>
                    <a:p>
                      <a:pPr algn="ctr"/>
                      <a:r>
                        <a:rPr lang="en-US" altLang="zh-CN" sz="1200" i="1" dirty="0" smtClean="0"/>
                        <a:t>RNC-LR</a:t>
                      </a:r>
                      <a:endParaRPr lang="zh-CN" altLang="en-US" sz="1200" i="1" dirty="0"/>
                    </a:p>
                  </a:txBody>
                  <a:tcPr/>
                </a:tc>
                <a:tc>
                  <a:txBody>
                    <a:bodyPr/>
                    <a:lstStyle/>
                    <a:p>
                      <a:pPr algn="ctr"/>
                      <a:r>
                        <a:rPr lang="en-US" altLang="zh-CN" sz="1200" i="1" dirty="0" smtClean="0"/>
                        <a:t>SGSN IP</a:t>
                      </a:r>
                      <a:endParaRPr lang="zh-CN" altLang="en-US" sz="1200" i="1" dirty="0"/>
                    </a:p>
                  </a:txBody>
                  <a:tcPr/>
                </a:tc>
                <a:tc>
                  <a:txBody>
                    <a:bodyPr/>
                    <a:lstStyle/>
                    <a:p>
                      <a:pPr algn="ctr"/>
                      <a:r>
                        <a:rPr lang="en-US" altLang="zh-CN" sz="1200" i="1" dirty="0" smtClean="0"/>
                        <a:t>SGSN TEID</a:t>
                      </a:r>
                      <a:endParaRPr lang="zh-CN" altLang="en-US" sz="1200" i="1" dirty="0"/>
                    </a:p>
                  </a:txBody>
                  <a:tcPr/>
                </a:tc>
              </a:tr>
            </a:tbl>
          </a:graphicData>
        </a:graphic>
      </p:graphicFrame>
      <p:graphicFrame>
        <p:nvGraphicFramePr>
          <p:cNvPr id="16" name="表格 15"/>
          <p:cNvGraphicFramePr>
            <a:graphicFrameLocks noGrp="1"/>
          </p:cNvGraphicFramePr>
          <p:nvPr/>
        </p:nvGraphicFramePr>
        <p:xfrm>
          <a:off x="3124200" y="2743200"/>
          <a:ext cx="4876801" cy="304800"/>
        </p:xfrm>
        <a:graphic>
          <a:graphicData uri="http://schemas.openxmlformats.org/drawingml/2006/table">
            <a:tbl>
              <a:tblPr firstRow="1" bandRow="1">
                <a:tableStyleId>{69CF1AB2-1976-4502-BF36-3FF5EA218861}</a:tableStyleId>
              </a:tblPr>
              <a:tblGrid>
                <a:gridCol w="1066800"/>
                <a:gridCol w="1066800"/>
                <a:gridCol w="1066800"/>
                <a:gridCol w="1676401"/>
              </a:tblGrid>
              <a:tr h="304800">
                <a:tc>
                  <a:txBody>
                    <a:bodyPr/>
                    <a:lstStyle/>
                    <a:p>
                      <a:pPr algn="ctr"/>
                      <a:r>
                        <a:rPr lang="en-US" altLang="zh-CN" sz="1200" i="1" dirty="0" smtClean="0"/>
                        <a:t>Timestamp</a:t>
                      </a:r>
                      <a:endParaRPr lang="zh-CN" altLang="en-US" sz="1200" i="1" dirty="0"/>
                    </a:p>
                  </a:txBody>
                  <a:tcPr/>
                </a:tc>
                <a:tc>
                  <a:txBody>
                    <a:bodyPr/>
                    <a:lstStyle/>
                    <a:p>
                      <a:pPr algn="ctr"/>
                      <a:r>
                        <a:rPr lang="en-US" altLang="zh-CN" sz="1200" i="1" dirty="0" smtClean="0"/>
                        <a:t>SGSN-LR</a:t>
                      </a:r>
                      <a:endParaRPr lang="zh-CN" altLang="en-US" sz="1200" i="1" dirty="0"/>
                    </a:p>
                  </a:txBody>
                  <a:tcPr/>
                </a:tc>
                <a:tc>
                  <a:txBody>
                    <a:bodyPr/>
                    <a:lstStyle/>
                    <a:p>
                      <a:pPr algn="ctr"/>
                      <a:r>
                        <a:rPr lang="en-US" altLang="zh-CN" sz="1200" i="1" dirty="0" smtClean="0"/>
                        <a:t>RNC IP</a:t>
                      </a:r>
                      <a:endParaRPr lang="zh-CN" altLang="en-US" sz="1200" i="1" dirty="0"/>
                    </a:p>
                  </a:txBody>
                  <a:tcPr/>
                </a:tc>
                <a:tc>
                  <a:txBody>
                    <a:bodyPr/>
                    <a:lstStyle/>
                    <a:p>
                      <a:pPr algn="ctr"/>
                      <a:r>
                        <a:rPr lang="en-US" altLang="zh-CN" sz="1200" i="1" dirty="0" smtClean="0"/>
                        <a:t>RNC TEID</a:t>
                      </a:r>
                      <a:endParaRPr lang="zh-CN" altLang="en-US" sz="1200" i="1" dirty="0"/>
                    </a:p>
                  </a:txBody>
                  <a:tcPr/>
                </a:tc>
              </a:tr>
            </a:tbl>
          </a:graphicData>
        </a:graphic>
      </p:graphicFrame>
      <p:sp>
        <p:nvSpPr>
          <p:cNvPr id="17" name="矩形 16"/>
          <p:cNvSpPr/>
          <p:nvPr/>
        </p:nvSpPr>
        <p:spPr>
          <a:xfrm>
            <a:off x="533400" y="1981200"/>
            <a:ext cx="2634972" cy="307777"/>
          </a:xfrm>
          <a:prstGeom prst="rect">
            <a:avLst/>
          </a:prstGeom>
        </p:spPr>
        <p:txBody>
          <a:bodyPr wrap="square">
            <a:spAutoFit/>
          </a:bodyPr>
          <a:lstStyle/>
          <a:p>
            <a:pPr algn="ctr"/>
            <a:r>
              <a:rPr lang="en-US" altLang="zh-CN" sz="1400" i="1" dirty="0" smtClean="0"/>
              <a:t>Common ID</a:t>
            </a:r>
            <a:endParaRPr lang="zh-CN" altLang="en-US" sz="1400" dirty="0"/>
          </a:p>
        </p:txBody>
      </p:sp>
      <p:sp>
        <p:nvSpPr>
          <p:cNvPr id="18" name="矩形 17"/>
          <p:cNvSpPr/>
          <p:nvPr/>
        </p:nvSpPr>
        <p:spPr>
          <a:xfrm>
            <a:off x="533400" y="2362201"/>
            <a:ext cx="2667000" cy="307777"/>
          </a:xfrm>
          <a:prstGeom prst="rect">
            <a:avLst/>
          </a:prstGeom>
        </p:spPr>
        <p:txBody>
          <a:bodyPr wrap="square">
            <a:spAutoFit/>
          </a:bodyPr>
          <a:lstStyle/>
          <a:p>
            <a:pPr algn="ctr"/>
            <a:r>
              <a:rPr lang="en-US" altLang="zh-CN" sz="1400" i="1" dirty="0" smtClean="0"/>
              <a:t>RAB Assignment  request</a:t>
            </a:r>
            <a:endParaRPr lang="zh-CN" altLang="en-US" sz="1400" dirty="0"/>
          </a:p>
        </p:txBody>
      </p:sp>
      <p:sp>
        <p:nvSpPr>
          <p:cNvPr id="19" name="矩形 18"/>
          <p:cNvSpPr/>
          <p:nvPr/>
        </p:nvSpPr>
        <p:spPr>
          <a:xfrm>
            <a:off x="533400" y="2743201"/>
            <a:ext cx="2667000" cy="307777"/>
          </a:xfrm>
          <a:prstGeom prst="rect">
            <a:avLst/>
          </a:prstGeom>
        </p:spPr>
        <p:txBody>
          <a:bodyPr wrap="square">
            <a:spAutoFit/>
          </a:bodyPr>
          <a:lstStyle/>
          <a:p>
            <a:pPr algn="ctr"/>
            <a:r>
              <a:rPr lang="en-US" altLang="zh-CN" sz="1400" i="1" dirty="0" smtClean="0"/>
              <a:t>RAB Assignment  response</a:t>
            </a:r>
            <a:endParaRPr lang="zh-CN" altLang="en-US" sz="1400" dirty="0"/>
          </a:p>
        </p:txBody>
      </p:sp>
      <p:sp>
        <p:nvSpPr>
          <p:cNvPr id="20" name="矩形 19"/>
          <p:cNvSpPr/>
          <p:nvPr/>
        </p:nvSpPr>
        <p:spPr>
          <a:xfrm>
            <a:off x="533400" y="1600200"/>
            <a:ext cx="2634972" cy="307777"/>
          </a:xfrm>
          <a:prstGeom prst="rect">
            <a:avLst/>
          </a:prstGeom>
        </p:spPr>
        <p:txBody>
          <a:bodyPr wrap="square">
            <a:spAutoFit/>
          </a:bodyPr>
          <a:lstStyle/>
          <a:p>
            <a:pPr algn="ctr"/>
            <a:r>
              <a:rPr lang="en-US" altLang="zh-CN" sz="1400" i="1" dirty="0" smtClean="0"/>
              <a:t>SCCP CC</a:t>
            </a:r>
            <a:endParaRPr lang="zh-CN" altLang="en-US" sz="1400" dirty="0"/>
          </a:p>
        </p:txBody>
      </p:sp>
      <p:sp>
        <p:nvSpPr>
          <p:cNvPr id="21" name="圆角矩形 20"/>
          <p:cNvSpPr/>
          <p:nvPr/>
        </p:nvSpPr>
        <p:spPr bwMode="auto">
          <a:xfrm>
            <a:off x="4191000" y="1447800"/>
            <a:ext cx="1066800" cy="1219200"/>
          </a:xfrm>
          <a:prstGeom prst="roundRect">
            <a:avLst/>
          </a:prstGeom>
          <a:noFill/>
          <a:ln w="38100" cap="flat" cmpd="sng" algn="ctr">
            <a:solidFill>
              <a:srgbClr val="FF0000"/>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
        <p:nvSpPr>
          <p:cNvPr id="23" name="圆角矩形 22"/>
          <p:cNvSpPr/>
          <p:nvPr/>
        </p:nvSpPr>
        <p:spPr bwMode="auto">
          <a:xfrm>
            <a:off x="4191000" y="2743200"/>
            <a:ext cx="1066800" cy="381000"/>
          </a:xfrm>
          <a:prstGeom prst="roundRect">
            <a:avLst/>
          </a:prstGeom>
          <a:noFill/>
          <a:ln w="38100" cap="flat" cmpd="sng" algn="ctr">
            <a:solidFill>
              <a:srgbClr val="0000FF"/>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
        <p:nvSpPr>
          <p:cNvPr id="26" name="圆角矩形 25"/>
          <p:cNvSpPr/>
          <p:nvPr/>
        </p:nvSpPr>
        <p:spPr bwMode="auto">
          <a:xfrm>
            <a:off x="5257800" y="1447800"/>
            <a:ext cx="1066800" cy="457200"/>
          </a:xfrm>
          <a:prstGeom prst="roundRect">
            <a:avLst/>
          </a:prstGeom>
          <a:noFill/>
          <a:ln w="38100" cap="flat" cmpd="sng" algn="ctr">
            <a:solidFill>
              <a:srgbClr val="0000FF"/>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graphicFrame>
        <p:nvGraphicFramePr>
          <p:cNvPr id="27" name="表格 26"/>
          <p:cNvGraphicFramePr>
            <a:graphicFrameLocks noGrp="1"/>
          </p:cNvGraphicFramePr>
          <p:nvPr/>
        </p:nvGraphicFramePr>
        <p:xfrm>
          <a:off x="1524000" y="3505200"/>
          <a:ext cx="6477003" cy="381000"/>
        </p:xfrm>
        <a:graphic>
          <a:graphicData uri="http://schemas.openxmlformats.org/drawingml/2006/table">
            <a:tbl>
              <a:tblPr firstRow="1" bandRow="1">
                <a:tableStyleId>{8A107856-5554-42FB-B03E-39F5DBC370BA}</a:tableStyleId>
              </a:tblPr>
              <a:tblGrid>
                <a:gridCol w="985631"/>
                <a:gridCol w="985631"/>
                <a:gridCol w="1152938"/>
                <a:gridCol w="1066800"/>
                <a:gridCol w="990600"/>
                <a:gridCol w="1295403"/>
              </a:tblGrid>
              <a:tr h="381000">
                <a:tc>
                  <a:txBody>
                    <a:bodyPr/>
                    <a:lstStyle/>
                    <a:p>
                      <a:pPr algn="ctr"/>
                      <a:r>
                        <a:rPr lang="en-US" altLang="zh-CN" sz="1200" dirty="0" smtClean="0"/>
                        <a:t>Timestamp</a:t>
                      </a:r>
                      <a:endParaRPr lang="zh-CN" altLang="en-US" sz="1200" i="1" dirty="0"/>
                    </a:p>
                  </a:txBody>
                  <a:tcPr anchor="ctr"/>
                </a:tc>
                <a:tc>
                  <a:txBody>
                    <a:bodyPr/>
                    <a:lstStyle/>
                    <a:p>
                      <a:pPr algn="ctr"/>
                      <a:r>
                        <a:rPr lang="en-US" altLang="zh-CN" sz="1200" dirty="0" smtClean="0"/>
                        <a:t>IMSE</a:t>
                      </a:r>
                      <a:endParaRPr lang="zh-CN" altLang="en-US" sz="1200" i="1" dirty="0"/>
                    </a:p>
                  </a:txBody>
                  <a:tcPr anchor="ctr"/>
                </a:tc>
                <a:tc>
                  <a:txBody>
                    <a:bodyPr/>
                    <a:lstStyle/>
                    <a:p>
                      <a:pPr algn="ctr"/>
                      <a:r>
                        <a:rPr lang="en-US" altLang="zh-CN" sz="1200" dirty="0" smtClean="0"/>
                        <a:t>SGSN</a:t>
                      </a:r>
                      <a:r>
                        <a:rPr lang="en-US" altLang="zh-CN" sz="1200" baseline="0" dirty="0" smtClean="0"/>
                        <a:t> IP</a:t>
                      </a:r>
                      <a:endParaRPr lang="zh-CN" altLang="en-US" sz="1200" i="1" dirty="0"/>
                    </a:p>
                  </a:txBody>
                  <a:tcPr anchor="ctr"/>
                </a:tc>
                <a:tc>
                  <a:txBody>
                    <a:bodyPr/>
                    <a:lstStyle/>
                    <a:p>
                      <a:pPr algn="ctr"/>
                      <a:r>
                        <a:rPr lang="en-US" altLang="zh-CN" sz="1200" dirty="0" smtClean="0"/>
                        <a:t>SGSN TEID</a:t>
                      </a:r>
                      <a:endParaRPr lang="zh-CN" altLang="en-US" sz="1200" i="1" dirty="0"/>
                    </a:p>
                  </a:txBody>
                  <a:tcPr anchor="ctr"/>
                </a:tc>
                <a:tc>
                  <a:txBody>
                    <a:bodyPr/>
                    <a:lstStyle/>
                    <a:p>
                      <a:pPr algn="ctr"/>
                      <a:r>
                        <a:rPr lang="en-US" altLang="zh-CN" sz="1200" dirty="0" smtClean="0"/>
                        <a:t>RNC IP</a:t>
                      </a:r>
                      <a:endParaRPr lang="zh-CN" altLang="en-US" sz="1200" i="1" dirty="0"/>
                    </a:p>
                  </a:txBody>
                  <a:tcPr anchor="ctr"/>
                </a:tc>
                <a:tc>
                  <a:txBody>
                    <a:bodyPr/>
                    <a:lstStyle/>
                    <a:p>
                      <a:pPr algn="ctr"/>
                      <a:r>
                        <a:rPr lang="en-US" altLang="zh-CN" sz="1200" dirty="0" smtClean="0"/>
                        <a:t>RNC TEID</a:t>
                      </a:r>
                      <a:endParaRPr lang="zh-CN" altLang="en-US" sz="1200" i="1" dirty="0"/>
                    </a:p>
                  </a:txBody>
                  <a:tcPr anchor="ctr"/>
                </a:tc>
              </a:tr>
            </a:tbl>
          </a:graphicData>
        </a:graphic>
      </p:graphicFrame>
      <p:sp>
        <p:nvSpPr>
          <p:cNvPr id="34" name="圆角矩形 33"/>
          <p:cNvSpPr/>
          <p:nvPr/>
        </p:nvSpPr>
        <p:spPr bwMode="auto">
          <a:xfrm>
            <a:off x="2514601" y="3429000"/>
            <a:ext cx="990600" cy="457200"/>
          </a:xfrm>
          <a:prstGeom prst="roundRect">
            <a:avLst/>
          </a:prstGeom>
          <a:noFill/>
          <a:ln w="38100" cap="flat" cmpd="sng" algn="ctr">
            <a:solidFill>
              <a:srgbClr val="FF0000"/>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graphicFrame>
        <p:nvGraphicFramePr>
          <p:cNvPr id="42" name="表格 41"/>
          <p:cNvGraphicFramePr>
            <a:graphicFrameLocks noGrp="1"/>
          </p:cNvGraphicFramePr>
          <p:nvPr/>
        </p:nvGraphicFramePr>
        <p:xfrm>
          <a:off x="381000" y="4343400"/>
          <a:ext cx="3352800" cy="381000"/>
        </p:xfrm>
        <a:graphic>
          <a:graphicData uri="http://schemas.openxmlformats.org/drawingml/2006/table">
            <a:tbl>
              <a:tblPr firstRow="1" bandRow="1">
                <a:tableStyleId>{69CF1AB2-1976-4502-BF36-3FF5EA218861}</a:tableStyleId>
              </a:tblPr>
              <a:tblGrid>
                <a:gridCol w="642025"/>
                <a:gridCol w="642026"/>
                <a:gridCol w="2068749"/>
              </a:tblGrid>
              <a:tr h="381000">
                <a:tc>
                  <a:txBody>
                    <a:bodyPr/>
                    <a:lstStyle/>
                    <a:p>
                      <a:pPr algn="ctr"/>
                      <a:r>
                        <a:rPr lang="en-US" altLang="zh-CN" sz="1200" i="1" dirty="0" smtClean="0"/>
                        <a:t>IMSE</a:t>
                      </a:r>
                      <a:endParaRPr lang="zh-CN" altLang="en-US" sz="1200" i="1" dirty="0"/>
                    </a:p>
                  </a:txBody>
                  <a:tcPr anchor="ctr"/>
                </a:tc>
                <a:tc>
                  <a:txBody>
                    <a:bodyPr/>
                    <a:lstStyle/>
                    <a:p>
                      <a:pPr algn="ctr"/>
                      <a:r>
                        <a:rPr lang="en-US" altLang="zh-CN" sz="1200" i="1" dirty="0" smtClean="0"/>
                        <a:t>IMEI</a:t>
                      </a:r>
                      <a:endParaRPr lang="zh-CN" altLang="en-US" sz="1200" i="1" dirty="0"/>
                    </a:p>
                  </a:txBody>
                  <a:tcPr anchor="ctr"/>
                </a:tc>
                <a:tc>
                  <a:txBody>
                    <a:bodyPr/>
                    <a:lstStyle/>
                    <a:p>
                      <a:pPr algn="ctr"/>
                      <a:r>
                        <a:rPr lang="en-US" altLang="zh-CN" sz="1200" i="1" smtClean="0"/>
                        <a:t>RRC Connection Info.</a:t>
                      </a:r>
                      <a:endParaRPr lang="zh-CN" altLang="en-US" sz="1200" i="1" dirty="0"/>
                    </a:p>
                  </a:txBody>
                  <a:tcPr anchor="ctr"/>
                </a:tc>
              </a:tr>
            </a:tbl>
          </a:graphicData>
        </a:graphic>
      </p:graphicFrame>
      <p:sp>
        <p:nvSpPr>
          <p:cNvPr id="44" name="圆角矩形 43"/>
          <p:cNvSpPr/>
          <p:nvPr/>
        </p:nvSpPr>
        <p:spPr bwMode="auto">
          <a:xfrm>
            <a:off x="304800" y="4267200"/>
            <a:ext cx="685800" cy="457200"/>
          </a:xfrm>
          <a:prstGeom prst="roundRect">
            <a:avLst/>
          </a:prstGeom>
          <a:noFill/>
          <a:ln w="38100" cap="flat" cmpd="sng" algn="ctr">
            <a:solidFill>
              <a:srgbClr val="FF0000"/>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cxnSp>
        <p:nvCxnSpPr>
          <p:cNvPr id="46" name="直接箭头连接符 45"/>
          <p:cNvCxnSpPr>
            <a:stCxn id="34" idx="2"/>
            <a:endCxn id="44" idx="0"/>
          </p:cNvCxnSpPr>
          <p:nvPr/>
        </p:nvCxnSpPr>
        <p:spPr bwMode="auto">
          <a:xfrm flipH="1">
            <a:off x="647700" y="3886200"/>
            <a:ext cx="2362201" cy="381000"/>
          </a:xfrm>
          <a:prstGeom prst="straightConnector1">
            <a:avLst/>
          </a:prstGeom>
          <a:solidFill>
            <a:schemeClr val="accent1"/>
          </a:solidFill>
          <a:ln w="381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47" name="表格 46"/>
          <p:cNvGraphicFramePr>
            <a:graphicFrameLocks noGrp="1"/>
          </p:cNvGraphicFramePr>
          <p:nvPr/>
        </p:nvGraphicFramePr>
        <p:xfrm>
          <a:off x="381000" y="5105400"/>
          <a:ext cx="2057400" cy="381000"/>
        </p:xfrm>
        <a:graphic>
          <a:graphicData uri="http://schemas.openxmlformats.org/drawingml/2006/table">
            <a:tbl>
              <a:tblPr firstRow="1" bandRow="1">
                <a:tableStyleId>{69CF1AB2-1976-4502-BF36-3FF5EA218861}</a:tableStyleId>
              </a:tblPr>
              <a:tblGrid>
                <a:gridCol w="609600"/>
                <a:gridCol w="1447800"/>
              </a:tblGrid>
              <a:tr h="381000">
                <a:tc>
                  <a:txBody>
                    <a:bodyPr/>
                    <a:lstStyle/>
                    <a:p>
                      <a:pPr algn="ctr"/>
                      <a:r>
                        <a:rPr lang="en-US" altLang="zh-CN" sz="1200" i="1" dirty="0" smtClean="0"/>
                        <a:t>IMEI</a:t>
                      </a:r>
                      <a:endParaRPr lang="zh-CN" altLang="en-US" sz="1200" i="1" dirty="0"/>
                    </a:p>
                  </a:txBody>
                  <a:tcPr anchor="ctr"/>
                </a:tc>
                <a:tc>
                  <a:txBody>
                    <a:bodyPr/>
                    <a:lstStyle/>
                    <a:p>
                      <a:pPr algn="ctr"/>
                      <a:r>
                        <a:rPr lang="en-US" altLang="zh-CN" sz="1200" i="1" dirty="0" smtClean="0"/>
                        <a:t>Terminal type</a:t>
                      </a:r>
                      <a:endParaRPr lang="zh-CN" altLang="en-US" sz="1200" i="1" dirty="0"/>
                    </a:p>
                  </a:txBody>
                  <a:tcPr anchor="ctr"/>
                </a:tc>
              </a:tr>
            </a:tbl>
          </a:graphicData>
        </a:graphic>
      </p:graphicFrame>
      <p:sp>
        <p:nvSpPr>
          <p:cNvPr id="48" name="圆角矩形 47"/>
          <p:cNvSpPr/>
          <p:nvPr/>
        </p:nvSpPr>
        <p:spPr bwMode="auto">
          <a:xfrm>
            <a:off x="990600" y="4267200"/>
            <a:ext cx="685800" cy="457200"/>
          </a:xfrm>
          <a:prstGeom prst="roundRect">
            <a:avLst/>
          </a:prstGeom>
          <a:noFill/>
          <a:ln w="38100" cap="flat" cmpd="sng" algn="ctr">
            <a:solidFill>
              <a:srgbClr val="0000FF"/>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
        <p:nvSpPr>
          <p:cNvPr id="49" name="圆角矩形 48"/>
          <p:cNvSpPr/>
          <p:nvPr/>
        </p:nvSpPr>
        <p:spPr bwMode="auto">
          <a:xfrm>
            <a:off x="304800" y="5029200"/>
            <a:ext cx="685800" cy="457200"/>
          </a:xfrm>
          <a:prstGeom prst="roundRect">
            <a:avLst/>
          </a:prstGeom>
          <a:noFill/>
          <a:ln w="38100" cap="flat" cmpd="sng" algn="ctr">
            <a:solidFill>
              <a:srgbClr val="0000FF"/>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cxnSp>
        <p:nvCxnSpPr>
          <p:cNvPr id="51" name="直接箭头连接符 50"/>
          <p:cNvCxnSpPr>
            <a:stCxn id="48" idx="2"/>
            <a:endCxn id="49" idx="0"/>
          </p:cNvCxnSpPr>
          <p:nvPr/>
        </p:nvCxnSpPr>
        <p:spPr bwMode="auto">
          <a:xfrm flipH="1">
            <a:off x="647700" y="4724400"/>
            <a:ext cx="685800" cy="304800"/>
          </a:xfrm>
          <a:prstGeom prst="straightConnector1">
            <a:avLst/>
          </a:prstGeom>
          <a:solidFill>
            <a:schemeClr val="accent1"/>
          </a:solidFill>
          <a:ln w="38100" cap="flat" cmpd="sng" algn="ctr">
            <a:solidFill>
              <a:srgbClr val="0000FF"/>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52" name="表格 51"/>
          <p:cNvGraphicFramePr>
            <a:graphicFrameLocks noGrp="1"/>
          </p:cNvGraphicFramePr>
          <p:nvPr/>
        </p:nvGraphicFramePr>
        <p:xfrm>
          <a:off x="3886200" y="4343400"/>
          <a:ext cx="5029201" cy="381000"/>
        </p:xfrm>
        <a:graphic>
          <a:graphicData uri="http://schemas.openxmlformats.org/drawingml/2006/table">
            <a:tbl>
              <a:tblPr firstRow="1" bandRow="1">
                <a:tableStyleId>{69CF1AB2-1976-4502-BF36-3FF5EA218861}</a:tableStyleId>
              </a:tblPr>
              <a:tblGrid>
                <a:gridCol w="1100138"/>
                <a:gridCol w="734042"/>
                <a:gridCol w="887506"/>
                <a:gridCol w="1012114"/>
                <a:gridCol w="1295401"/>
              </a:tblGrid>
              <a:tr h="381000">
                <a:tc>
                  <a:txBody>
                    <a:bodyPr/>
                    <a:lstStyle/>
                    <a:p>
                      <a:pPr algn="ctr"/>
                      <a:r>
                        <a:rPr lang="en-US" altLang="zh-CN" sz="1200" dirty="0" smtClean="0"/>
                        <a:t>Timestamp</a:t>
                      </a:r>
                      <a:endParaRPr lang="zh-CN" altLang="en-US" sz="1200" i="1" dirty="0"/>
                    </a:p>
                  </a:txBody>
                  <a:tcPr anchor="ctr"/>
                </a:tc>
                <a:tc>
                  <a:txBody>
                    <a:bodyPr/>
                    <a:lstStyle/>
                    <a:p>
                      <a:pPr algn="ctr"/>
                      <a:r>
                        <a:rPr lang="en-US" altLang="zh-CN" sz="1200" i="1" dirty="0" smtClean="0"/>
                        <a:t>RNC</a:t>
                      </a:r>
                      <a:r>
                        <a:rPr lang="en-US" altLang="zh-CN" sz="1200" i="1" baseline="0" dirty="0" smtClean="0"/>
                        <a:t> IP</a:t>
                      </a:r>
                      <a:endParaRPr lang="zh-CN" altLang="en-US" sz="1200" i="1" dirty="0"/>
                    </a:p>
                  </a:txBody>
                  <a:tcPr anchor="ctr"/>
                </a:tc>
                <a:tc>
                  <a:txBody>
                    <a:bodyPr/>
                    <a:lstStyle/>
                    <a:p>
                      <a:pPr algn="ctr"/>
                      <a:r>
                        <a:rPr lang="en-US" altLang="zh-CN" sz="1200" i="1" dirty="0" smtClean="0"/>
                        <a:t>SGSN</a:t>
                      </a:r>
                      <a:r>
                        <a:rPr lang="en-US" altLang="zh-CN" sz="1200" i="1" baseline="0" dirty="0" smtClean="0"/>
                        <a:t> IP</a:t>
                      </a:r>
                      <a:endParaRPr lang="zh-CN" altLang="en-US" sz="1200" i="1" dirty="0"/>
                    </a:p>
                  </a:txBody>
                  <a:tcPr anchor="ctr"/>
                </a:tc>
                <a:tc>
                  <a:txBody>
                    <a:bodyPr/>
                    <a:lstStyle/>
                    <a:p>
                      <a:pPr algn="ctr"/>
                      <a:r>
                        <a:rPr lang="en-US" altLang="zh-CN" sz="1200" i="1" dirty="0" smtClean="0"/>
                        <a:t>SGSN TEID</a:t>
                      </a:r>
                      <a:endParaRPr lang="zh-CN" altLang="en-US" sz="1200" i="1" dirty="0"/>
                    </a:p>
                  </a:txBody>
                  <a:tcPr anchor="ctr"/>
                </a:tc>
                <a:tc>
                  <a:txBody>
                    <a:bodyPr/>
                    <a:lstStyle/>
                    <a:p>
                      <a:pPr algn="ctr"/>
                      <a:r>
                        <a:rPr lang="en-US" altLang="zh-CN" sz="1200" i="1" dirty="0" smtClean="0"/>
                        <a:t>Data-plane info.</a:t>
                      </a:r>
                      <a:endParaRPr lang="zh-CN" altLang="en-US" sz="1200" i="1" dirty="0"/>
                    </a:p>
                  </a:txBody>
                  <a:tcPr anchor="ctr"/>
                </a:tc>
              </a:tr>
            </a:tbl>
          </a:graphicData>
        </a:graphic>
      </p:graphicFrame>
      <p:sp>
        <p:nvSpPr>
          <p:cNvPr id="55" name="圆角矩形 54"/>
          <p:cNvSpPr/>
          <p:nvPr/>
        </p:nvSpPr>
        <p:spPr bwMode="auto">
          <a:xfrm>
            <a:off x="3581400" y="3429000"/>
            <a:ext cx="3200400" cy="457200"/>
          </a:xfrm>
          <a:prstGeom prst="roundRect">
            <a:avLst/>
          </a:prstGeom>
          <a:noFill/>
          <a:ln w="38100" cap="flat" cmpd="sng" algn="ctr">
            <a:solidFill>
              <a:srgbClr val="7030A0"/>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
        <p:nvSpPr>
          <p:cNvPr id="56" name="圆角矩形 55"/>
          <p:cNvSpPr/>
          <p:nvPr/>
        </p:nvSpPr>
        <p:spPr bwMode="auto">
          <a:xfrm>
            <a:off x="4953000" y="4267200"/>
            <a:ext cx="2667000" cy="457200"/>
          </a:xfrm>
          <a:prstGeom prst="roundRect">
            <a:avLst/>
          </a:prstGeom>
          <a:noFill/>
          <a:ln w="38100" cap="flat" cmpd="sng" algn="ctr">
            <a:solidFill>
              <a:srgbClr val="7030A0"/>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cxnSp>
        <p:nvCxnSpPr>
          <p:cNvPr id="58" name="直接箭头连接符 57"/>
          <p:cNvCxnSpPr>
            <a:stCxn id="55" idx="2"/>
            <a:endCxn id="56" idx="0"/>
          </p:cNvCxnSpPr>
          <p:nvPr/>
        </p:nvCxnSpPr>
        <p:spPr bwMode="auto">
          <a:xfrm>
            <a:off x="5181600" y="3886200"/>
            <a:ext cx="1104900" cy="381000"/>
          </a:xfrm>
          <a:prstGeom prst="straightConnector1">
            <a:avLst/>
          </a:prstGeom>
          <a:solidFill>
            <a:schemeClr val="accent1"/>
          </a:solidFill>
          <a:ln w="38100" cap="flat" cmpd="sng" algn="ctr">
            <a:solidFill>
              <a:srgbClr val="7030A0"/>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59" name="表格 58"/>
          <p:cNvGraphicFramePr>
            <a:graphicFrameLocks noGrp="1"/>
          </p:cNvGraphicFramePr>
          <p:nvPr/>
        </p:nvGraphicFramePr>
        <p:xfrm>
          <a:off x="1905000" y="5943600"/>
          <a:ext cx="5936977" cy="457200"/>
        </p:xfrm>
        <a:graphic>
          <a:graphicData uri="http://schemas.openxmlformats.org/drawingml/2006/table">
            <a:tbl>
              <a:tblPr firstRow="1" bandRow="1">
                <a:tableStyleId>{8A107856-5554-42FB-B03E-39F5DBC370BA}</a:tableStyleId>
              </a:tblPr>
              <a:tblGrid>
                <a:gridCol w="1136374"/>
                <a:gridCol w="1530626"/>
                <a:gridCol w="1776454"/>
                <a:gridCol w="1493523"/>
              </a:tblGrid>
              <a:tr h="457200">
                <a:tc>
                  <a:txBody>
                    <a:bodyPr/>
                    <a:lstStyle/>
                    <a:p>
                      <a:pPr algn="ctr"/>
                      <a:r>
                        <a:rPr lang="en-US" altLang="zh-CN" sz="1200" i="1" u="none" dirty="0" smtClean="0"/>
                        <a:t>Timestamp</a:t>
                      </a:r>
                      <a:endParaRPr lang="zh-CN" altLang="en-US" sz="1200" i="1" u="none" dirty="0"/>
                    </a:p>
                  </a:txBody>
                  <a:tcPr anchor="ctr"/>
                </a:tc>
                <a:tc>
                  <a:txBody>
                    <a:bodyPr/>
                    <a:lstStyle/>
                    <a:p>
                      <a:pPr algn="ctr"/>
                      <a:r>
                        <a:rPr lang="en-US" altLang="zh-CN" sz="1200" i="1" u="none" dirty="0" smtClean="0"/>
                        <a:t>Data</a:t>
                      </a:r>
                      <a:r>
                        <a:rPr lang="en-US" altLang="zh-CN" sz="1200" i="1" u="none" baseline="0" dirty="0" smtClean="0"/>
                        <a:t> plane info</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i="1" u="none" dirty="0" smtClean="0"/>
                        <a:t>RRC Connection Info</a:t>
                      </a:r>
                      <a:endParaRPr lang="zh-CN" altLang="en-US" sz="1200" i="1" u="none" dirty="0"/>
                    </a:p>
                  </a:txBody>
                  <a:tcPr anchor="ctr"/>
                </a:tc>
                <a:tc>
                  <a:txBody>
                    <a:bodyPr/>
                    <a:lstStyle/>
                    <a:p>
                      <a:pPr algn="ctr"/>
                      <a:r>
                        <a:rPr lang="en-US" altLang="zh-CN" sz="1200" i="1" u="none" dirty="0" smtClean="0"/>
                        <a:t>Terminal type</a:t>
                      </a:r>
                      <a:endParaRPr lang="zh-CN" altLang="en-US" sz="1200" i="1" u="none" dirty="0"/>
                    </a:p>
                  </a:txBody>
                  <a:tcPr anchor="ctr"/>
                </a:tc>
              </a:tr>
            </a:tbl>
          </a:graphicData>
        </a:graphic>
      </p:graphicFrame>
      <p:sp>
        <p:nvSpPr>
          <p:cNvPr id="63" name="TextBox 62"/>
          <p:cNvSpPr txBox="1"/>
          <p:nvPr/>
        </p:nvSpPr>
        <p:spPr>
          <a:xfrm>
            <a:off x="2743200" y="4724400"/>
            <a:ext cx="990600" cy="307777"/>
          </a:xfrm>
          <a:prstGeom prst="rect">
            <a:avLst/>
          </a:prstGeom>
          <a:noFill/>
        </p:spPr>
        <p:txBody>
          <a:bodyPr wrap="square" rtlCol="0">
            <a:spAutoFit/>
          </a:bodyPr>
          <a:lstStyle/>
          <a:p>
            <a:r>
              <a:rPr lang="en-US" altLang="zh-CN" sz="1400" i="1" dirty="0" smtClean="0"/>
              <a:t>RRC logs</a:t>
            </a:r>
            <a:endParaRPr lang="zh-CN" altLang="en-US" sz="1400" i="1" dirty="0"/>
          </a:p>
        </p:txBody>
      </p:sp>
      <p:sp>
        <p:nvSpPr>
          <p:cNvPr id="64" name="TextBox 63"/>
          <p:cNvSpPr txBox="1"/>
          <p:nvPr/>
        </p:nvSpPr>
        <p:spPr>
          <a:xfrm>
            <a:off x="7086600" y="4724400"/>
            <a:ext cx="1828800" cy="307777"/>
          </a:xfrm>
          <a:prstGeom prst="rect">
            <a:avLst/>
          </a:prstGeom>
          <a:noFill/>
        </p:spPr>
        <p:txBody>
          <a:bodyPr wrap="square" rtlCol="0">
            <a:spAutoFit/>
          </a:bodyPr>
          <a:lstStyle/>
          <a:p>
            <a:pPr algn="r"/>
            <a:r>
              <a:rPr lang="en-US" altLang="zh-CN" sz="1400" i="1" dirty="0" smtClean="0"/>
              <a:t>Data plane packet</a:t>
            </a:r>
            <a:endParaRPr lang="zh-CN" altLang="en-US" sz="1400" i="1" dirty="0"/>
          </a:p>
        </p:txBody>
      </p:sp>
      <p:sp>
        <p:nvSpPr>
          <p:cNvPr id="65" name="TextBox 64"/>
          <p:cNvSpPr txBox="1"/>
          <p:nvPr/>
        </p:nvSpPr>
        <p:spPr>
          <a:xfrm>
            <a:off x="1295400" y="5486400"/>
            <a:ext cx="1143000" cy="307777"/>
          </a:xfrm>
          <a:prstGeom prst="rect">
            <a:avLst/>
          </a:prstGeom>
          <a:noFill/>
        </p:spPr>
        <p:txBody>
          <a:bodyPr wrap="square" rtlCol="0">
            <a:spAutoFit/>
          </a:bodyPr>
          <a:lstStyle/>
          <a:p>
            <a:pPr algn="r"/>
            <a:r>
              <a:rPr lang="en-US" altLang="zh-CN" sz="1400" i="1" dirty="0" smtClean="0"/>
              <a:t>IMEI Library</a:t>
            </a:r>
            <a:endParaRPr lang="zh-CN" altLang="en-US" sz="1400" i="1" dirty="0"/>
          </a:p>
        </p:txBody>
      </p:sp>
      <p:sp>
        <p:nvSpPr>
          <p:cNvPr id="66" name="TextBox 65"/>
          <p:cNvSpPr txBox="1"/>
          <p:nvPr/>
        </p:nvSpPr>
        <p:spPr>
          <a:xfrm>
            <a:off x="6172200" y="3014246"/>
            <a:ext cx="1828800" cy="338554"/>
          </a:xfrm>
          <a:prstGeom prst="rect">
            <a:avLst/>
          </a:prstGeom>
          <a:noFill/>
        </p:spPr>
        <p:txBody>
          <a:bodyPr wrap="square" rtlCol="0">
            <a:spAutoFit/>
          </a:bodyPr>
          <a:lstStyle/>
          <a:p>
            <a:r>
              <a:rPr lang="en-US" altLang="zh-CN" sz="1600" i="1" dirty="0" smtClean="0"/>
              <a:t>Signaling packets</a:t>
            </a:r>
            <a:endParaRPr lang="zh-CN" altLang="en-US" sz="1600" i="1" dirty="0"/>
          </a:p>
        </p:txBody>
      </p:sp>
      <p:sp>
        <p:nvSpPr>
          <p:cNvPr id="75" name="TextBox 74"/>
          <p:cNvSpPr txBox="1"/>
          <p:nvPr/>
        </p:nvSpPr>
        <p:spPr>
          <a:xfrm>
            <a:off x="6019800" y="5641777"/>
            <a:ext cx="1828800" cy="307777"/>
          </a:xfrm>
          <a:prstGeom prst="rect">
            <a:avLst/>
          </a:prstGeom>
          <a:noFill/>
        </p:spPr>
        <p:txBody>
          <a:bodyPr wrap="square" rtlCol="0">
            <a:spAutoFit/>
          </a:bodyPr>
          <a:lstStyle/>
          <a:p>
            <a:pPr algn="r"/>
            <a:r>
              <a:rPr lang="en-US" altLang="zh-CN" sz="1400" dirty="0" smtClean="0"/>
              <a:t>Correlation results</a:t>
            </a:r>
            <a:endParaRPr lang="zh-CN" altLang="en-US" sz="1400" dirty="0"/>
          </a:p>
        </p:txBody>
      </p:sp>
      <p:grpSp>
        <p:nvGrpSpPr>
          <p:cNvPr id="88" name="组合 87"/>
          <p:cNvGrpSpPr/>
          <p:nvPr/>
        </p:nvGrpSpPr>
        <p:grpSpPr>
          <a:xfrm>
            <a:off x="2743200" y="4725889"/>
            <a:ext cx="2514600" cy="1065311"/>
            <a:chOff x="2743200" y="4878289"/>
            <a:chExt cx="2514600" cy="1065311"/>
          </a:xfrm>
        </p:grpSpPr>
        <p:cxnSp>
          <p:nvCxnSpPr>
            <p:cNvPr id="77" name="直接连接符 76"/>
            <p:cNvCxnSpPr/>
            <p:nvPr/>
          </p:nvCxnSpPr>
          <p:spPr bwMode="auto">
            <a:xfrm>
              <a:off x="2743200" y="5486400"/>
              <a:ext cx="990600" cy="457200"/>
            </a:xfrm>
            <a:prstGeom prst="line">
              <a:avLst/>
            </a:prstGeom>
            <a:solidFill>
              <a:schemeClr val="accent1"/>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直接连接符 78"/>
            <p:cNvCxnSpPr>
              <a:stCxn id="63" idx="3"/>
            </p:cNvCxnSpPr>
            <p:nvPr/>
          </p:nvCxnSpPr>
          <p:spPr bwMode="auto">
            <a:xfrm>
              <a:off x="3733800" y="4878289"/>
              <a:ext cx="381000" cy="912911"/>
            </a:xfrm>
            <a:prstGeom prst="line">
              <a:avLst/>
            </a:prstGeom>
            <a:solidFill>
              <a:schemeClr val="accent1"/>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直接连接符 80"/>
            <p:cNvCxnSpPr/>
            <p:nvPr/>
          </p:nvCxnSpPr>
          <p:spPr bwMode="auto">
            <a:xfrm flipH="1">
              <a:off x="4343400" y="5029200"/>
              <a:ext cx="914400" cy="914400"/>
            </a:xfrm>
            <a:prstGeom prst="line">
              <a:avLst/>
            </a:prstGeom>
            <a:solidFill>
              <a:schemeClr val="accent1"/>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91" name="TextBox 90"/>
          <p:cNvSpPr txBox="1"/>
          <p:nvPr/>
        </p:nvSpPr>
        <p:spPr>
          <a:xfrm>
            <a:off x="6400800" y="1828800"/>
            <a:ext cx="2209800" cy="338554"/>
          </a:xfrm>
          <a:prstGeom prst="rect">
            <a:avLst/>
          </a:prstGeom>
          <a:noFill/>
        </p:spPr>
        <p:txBody>
          <a:bodyPr wrap="square" rtlCol="0">
            <a:spAutoFit/>
          </a:bodyPr>
          <a:lstStyle/>
          <a:p>
            <a:r>
              <a:rPr lang="en-US" altLang="zh-CN" sz="1600" b="1" i="1" dirty="0" smtClean="0"/>
              <a:t>Within 15 seconds </a:t>
            </a:r>
            <a:endParaRPr lang="zh-CN" altLang="en-US" sz="1600" b="1" i="1" dirty="0"/>
          </a:p>
        </p:txBody>
      </p:sp>
      <p:sp>
        <p:nvSpPr>
          <p:cNvPr id="92" name="TextBox 91"/>
          <p:cNvSpPr txBox="1"/>
          <p:nvPr/>
        </p:nvSpPr>
        <p:spPr>
          <a:xfrm>
            <a:off x="1905000" y="3962400"/>
            <a:ext cx="2514600" cy="338554"/>
          </a:xfrm>
          <a:prstGeom prst="rect">
            <a:avLst/>
          </a:prstGeom>
          <a:noFill/>
        </p:spPr>
        <p:txBody>
          <a:bodyPr wrap="square" rtlCol="0">
            <a:spAutoFit/>
          </a:bodyPr>
          <a:lstStyle/>
          <a:p>
            <a:r>
              <a:rPr lang="en-US" altLang="zh-CN" sz="1600" b="1" i="1" dirty="0" smtClean="0"/>
              <a:t>Within 150  seconds</a:t>
            </a:r>
            <a:endParaRPr lang="zh-CN" altLang="en-US" sz="1600" b="1" i="1" dirty="0"/>
          </a:p>
        </p:txBody>
      </p:sp>
      <p:sp>
        <p:nvSpPr>
          <p:cNvPr id="93" name="TextBox 92"/>
          <p:cNvSpPr txBox="1"/>
          <p:nvPr/>
        </p:nvSpPr>
        <p:spPr>
          <a:xfrm>
            <a:off x="6172200" y="3886200"/>
            <a:ext cx="2438400" cy="338554"/>
          </a:xfrm>
          <a:prstGeom prst="rect">
            <a:avLst/>
          </a:prstGeom>
          <a:noFill/>
        </p:spPr>
        <p:txBody>
          <a:bodyPr wrap="square" rtlCol="0">
            <a:spAutoFit/>
          </a:bodyPr>
          <a:lstStyle/>
          <a:p>
            <a:r>
              <a:rPr lang="en-US" altLang="zh-CN" sz="1600" b="1" i="1" dirty="0" smtClean="0"/>
              <a:t>Within 150  seconds</a:t>
            </a:r>
            <a:endParaRPr lang="zh-CN" altLang="en-US" sz="1600"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2" presetClass="entr" presetSubtype="1" fill="hold"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slide(fromTop)">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1" nodeType="clickEffect">
                                  <p:stCondLst>
                                    <p:cond delay="0"/>
                                  </p:stCondLst>
                                  <p:childTnLst>
                                    <p:set>
                                      <p:cBhvr>
                                        <p:cTn id="21" dur="1" fill="hold">
                                          <p:stCondLst>
                                            <p:cond delay="0"/>
                                          </p:stCondLst>
                                        </p:cTn>
                                        <p:tgtEl>
                                          <p:spTgt spid="34"/>
                                        </p:tgtEl>
                                        <p:attrNameLst>
                                          <p:attrName>style.visibility</p:attrName>
                                        </p:attrNameLst>
                                      </p:cBhvr>
                                      <p:to>
                                        <p:strVal val="visible"/>
                                      </p:to>
                                    </p:set>
                                  </p:childTnLst>
                                </p:cTn>
                              </p:par>
                              <p:par>
                                <p:cTn id="22" presetID="1" presetClass="entr" presetSubtype="0" fill="hold" grpId="1" nodeType="withEffect">
                                  <p:stCondLst>
                                    <p:cond delay="0"/>
                                  </p:stCondLst>
                                  <p:childTnLst>
                                    <p:set>
                                      <p:cBhvr>
                                        <p:cTn id="23" dur="1" fill="hold">
                                          <p:stCondLst>
                                            <p:cond delay="0"/>
                                          </p:stCondLst>
                                        </p:cTn>
                                        <p:tgtEl>
                                          <p:spTgt spid="44"/>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46"/>
                                        </p:tgtEl>
                                        <p:attrNameLst>
                                          <p:attrName>style.visibility</p:attrName>
                                        </p:attrNameLst>
                                      </p:cBhvr>
                                      <p:to>
                                        <p:strVal val="visible"/>
                                      </p:to>
                                    </p:set>
                                    <p:animEffect transition="in" filter="box(in)">
                                      <p:cBhvr>
                                        <p:cTn id="28" dur="500"/>
                                        <p:tgtEl>
                                          <p:spTgt spid="46"/>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nodeType="clickEffect">
                                  <p:stCondLst>
                                    <p:cond delay="0"/>
                                  </p:stCondLst>
                                  <p:childTnLst>
                                    <p:set>
                                      <p:cBhvr>
                                        <p:cTn id="38" dur="1" fill="hold">
                                          <p:stCondLst>
                                            <p:cond delay="0"/>
                                          </p:stCondLst>
                                        </p:cTn>
                                        <p:tgtEl>
                                          <p:spTgt spid="51"/>
                                        </p:tgtEl>
                                        <p:attrNameLst>
                                          <p:attrName>style.visibility</p:attrName>
                                        </p:attrNameLst>
                                      </p:cBhvr>
                                      <p:to>
                                        <p:strVal val="visible"/>
                                      </p:to>
                                    </p:set>
                                    <p:animEffect transition="in" filter="box(in)">
                                      <p:cBhvr>
                                        <p:cTn id="39" dur="500"/>
                                        <p:tgtEl>
                                          <p:spTgt spid="51"/>
                                        </p:tgtEl>
                                      </p:cBhvr>
                                    </p:animEffec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56"/>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55"/>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nodeType="clickEffect">
                                  <p:stCondLst>
                                    <p:cond delay="0"/>
                                  </p:stCondLst>
                                  <p:childTnLst>
                                    <p:set>
                                      <p:cBhvr>
                                        <p:cTn id="49" dur="1" fill="hold">
                                          <p:stCondLst>
                                            <p:cond delay="0"/>
                                          </p:stCondLst>
                                        </p:cTn>
                                        <p:tgtEl>
                                          <p:spTgt spid="58"/>
                                        </p:tgtEl>
                                        <p:attrNameLst>
                                          <p:attrName>style.visibility</p:attrName>
                                        </p:attrNameLst>
                                      </p:cBhvr>
                                      <p:to>
                                        <p:strVal val="visible"/>
                                      </p:to>
                                    </p:set>
                                    <p:animEffect transition="in" filter="box(in)">
                                      <p:cBhvr>
                                        <p:cTn id="50" dur="500"/>
                                        <p:tgtEl>
                                          <p:spTgt spid="58"/>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1" fill="hold" nodeType="clickEffect">
                                  <p:stCondLst>
                                    <p:cond delay="0"/>
                                  </p:stCondLst>
                                  <p:childTnLst>
                                    <p:set>
                                      <p:cBhvr>
                                        <p:cTn id="54" dur="1" fill="hold">
                                          <p:stCondLst>
                                            <p:cond delay="0"/>
                                          </p:stCondLst>
                                        </p:cTn>
                                        <p:tgtEl>
                                          <p:spTgt spid="88"/>
                                        </p:tgtEl>
                                        <p:attrNameLst>
                                          <p:attrName>style.visibility</p:attrName>
                                        </p:attrNameLst>
                                      </p:cBhvr>
                                      <p:to>
                                        <p:strVal val="visible"/>
                                      </p:to>
                                    </p:set>
                                    <p:animEffect transition="in" filter="slide(fromTop)">
                                      <p:cBhvr>
                                        <p:cTn id="55" dur="500"/>
                                        <p:tgtEl>
                                          <p:spTgt spid="88"/>
                                        </p:tgtEl>
                                      </p:cBhvr>
                                    </p:animEffect>
                                  </p:childTnLst>
                                </p:cTn>
                              </p:par>
                            </p:childTnLst>
                          </p:cTn>
                        </p:par>
                      </p:childTnLst>
                    </p:cTn>
                  </p:par>
                  <p:par>
                    <p:cTn id="56" fill="hold">
                      <p:stCondLst>
                        <p:cond delay="indefinite"/>
                      </p:stCondLst>
                      <p:childTnLst>
                        <p:par>
                          <p:cTn id="57" fill="hold">
                            <p:stCondLst>
                              <p:cond delay="0"/>
                            </p:stCondLst>
                            <p:childTnLst>
                              <p:par>
                                <p:cTn id="58" presetID="4" presetClass="entr" presetSubtype="16" fill="hold" nodeType="clickEffect">
                                  <p:stCondLst>
                                    <p:cond delay="0"/>
                                  </p:stCondLst>
                                  <p:childTnLst>
                                    <p:set>
                                      <p:cBhvr>
                                        <p:cTn id="59" dur="1" fill="hold">
                                          <p:stCondLst>
                                            <p:cond delay="0"/>
                                          </p:stCondLst>
                                        </p:cTn>
                                        <p:tgtEl>
                                          <p:spTgt spid="59"/>
                                        </p:tgtEl>
                                        <p:attrNameLst>
                                          <p:attrName>style.visibility</p:attrName>
                                        </p:attrNameLst>
                                      </p:cBhvr>
                                      <p:to>
                                        <p:strVal val="visible"/>
                                      </p:to>
                                    </p:set>
                                    <p:animEffect transition="in" filter="box(in)">
                                      <p:cBhvr>
                                        <p:cTn id="60" dur="500"/>
                                        <p:tgtEl>
                                          <p:spTgt spid="59"/>
                                        </p:tgtEl>
                                      </p:cBhvr>
                                    </p:animEffect>
                                  </p:childTnLst>
                                </p:cTn>
                              </p:par>
                              <p:par>
                                <p:cTn id="61" presetID="1" presetClass="entr" presetSubtype="0" fill="hold" grpId="0" nodeType="withEffect">
                                  <p:stCondLst>
                                    <p:cond delay="0"/>
                                  </p:stCondLst>
                                  <p:childTnLst>
                                    <p:set>
                                      <p:cBhvr>
                                        <p:cTn id="62" dur="1" fill="hold">
                                          <p:stCondLst>
                                            <p:cond delay="0"/>
                                          </p:stCondLst>
                                        </p:cTn>
                                        <p:tgtEl>
                                          <p:spTgt spid="7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9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9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6" grpId="0" animBg="1"/>
      <p:bldP spid="34" grpId="1" animBg="1"/>
      <p:bldP spid="44" grpId="1" animBg="1"/>
      <p:bldP spid="48" grpId="0" animBg="1"/>
      <p:bldP spid="49" grpId="0" animBg="1"/>
      <p:bldP spid="55" grpId="0" animBg="1"/>
      <p:bldP spid="56" grpId="0" animBg="1"/>
      <p:bldP spid="75" grpId="0"/>
      <p:bldP spid="91" grpId="0"/>
      <p:bldP spid="92" grpId="0"/>
      <p:bldP spid="93" grpId="0"/>
    </p:bldLst>
  </p:timing>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11474</TotalTime>
  <Words>2815</Words>
  <Application>Microsoft Office PowerPoint</Application>
  <PresentationFormat>On-screen Show (4:3)</PresentationFormat>
  <Paragraphs>344</Paragraphs>
  <Slides>20</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Default Design</vt:lpstr>
      <vt:lpstr>CorelDRAW</vt:lpstr>
      <vt:lpstr>A Panoramic View of 3G Data/Control-Plane Traffic:  Mobile Device Perspective</vt:lpstr>
      <vt:lpstr>Motivation</vt:lpstr>
      <vt:lpstr>3G UMTS Network</vt:lpstr>
      <vt:lpstr>Related work</vt:lpstr>
      <vt:lpstr>Related work</vt:lpstr>
      <vt:lpstr>Our Work</vt:lpstr>
      <vt:lpstr>Workflow</vt:lpstr>
      <vt:lpstr>RRC Connection Setup</vt:lpstr>
      <vt:lpstr>Data-Signaling Correlation</vt:lpstr>
      <vt:lpstr>Applications/Terminals</vt:lpstr>
      <vt:lpstr>Overview</vt:lpstr>
      <vt:lpstr>Device Distributions</vt:lpstr>
      <vt:lpstr>Control-Plane Performance</vt:lpstr>
      <vt:lpstr>Applications Overview</vt:lpstr>
      <vt:lpstr>Applications on terminals</vt:lpstr>
      <vt:lpstr>Active devices</vt:lpstr>
      <vt:lpstr>Heartbeat Mechanism</vt:lpstr>
      <vt:lpstr>Summary</vt:lpstr>
      <vt:lpstr>Future work</vt:lpstr>
      <vt:lpstr>Q&amp;A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Lee Pak Ching</cp:lastModifiedBy>
  <cp:revision>510</cp:revision>
  <cp:lastPrinted>1601-01-01T00:00:00Z</cp:lastPrinted>
  <dcterms:created xsi:type="dcterms:W3CDTF">1601-01-01T00:00:00Z</dcterms:created>
  <dcterms:modified xsi:type="dcterms:W3CDTF">2012-05-09T07:15:01Z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