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6" r:id="rId2"/>
    <p:sldId id="336" r:id="rId3"/>
    <p:sldId id="312" r:id="rId4"/>
    <p:sldId id="307" r:id="rId5"/>
    <p:sldId id="308" r:id="rId6"/>
    <p:sldId id="289" r:id="rId7"/>
    <p:sldId id="314" r:id="rId8"/>
    <p:sldId id="323" r:id="rId9"/>
    <p:sldId id="324" r:id="rId10"/>
    <p:sldId id="325" r:id="rId11"/>
    <p:sldId id="315" r:id="rId12"/>
    <p:sldId id="318" r:id="rId13"/>
    <p:sldId id="319" r:id="rId14"/>
    <p:sldId id="321" r:id="rId15"/>
    <p:sldId id="320" r:id="rId16"/>
    <p:sldId id="329" r:id="rId17"/>
    <p:sldId id="330" r:id="rId18"/>
    <p:sldId id="333" r:id="rId19"/>
    <p:sldId id="331" r:id="rId20"/>
    <p:sldId id="334" r:id="rId21"/>
    <p:sldId id="335" r:id="rId22"/>
    <p:sldId id="328" r:id="rId23"/>
    <p:sldId id="337" r:id="rId24"/>
    <p:sldId id="326" r:id="rId25"/>
    <p:sldId id="327" r:id="rId2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0000FF"/>
    <a:srgbClr val="3333C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3" autoAdjust="0"/>
    <p:restoredTop sz="86176" autoAdjust="0"/>
  </p:normalViewPr>
  <p:slideViewPr>
    <p:cSldViewPr>
      <p:cViewPr varScale="1">
        <p:scale>
          <a:sx n="68" d="100"/>
          <a:sy n="68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490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EC486EC7-B4F1-4F04-B7FF-C486E6087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10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4600D095-13D5-439B-AA5E-03D3CC9BD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42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92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There have been measurement studies</a:t>
            </a:r>
            <a:r>
              <a:rPr lang="en-US" altLang="zh-CN" baseline="0" dirty="0" smtClean="0"/>
              <a:t> of 3G network focusing on in-network data traffic collected inside 3G network.</a:t>
            </a:r>
          </a:p>
          <a:p>
            <a:r>
              <a:rPr lang="en-US" altLang="zh-CN" baseline="0" dirty="0" smtClean="0"/>
              <a:t>The following 3 papers focus on the data-plane traffic.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Some recent studies analyze the control-plane performance of 3G networks. Lee study the signaling overhead from the security perspective, and </a:t>
            </a:r>
            <a:r>
              <a:rPr lang="en-US" altLang="zh-CN" baseline="0" dirty="0" err="1" smtClean="0"/>
              <a:t>Qian</a:t>
            </a:r>
            <a:r>
              <a:rPr lang="en-US" altLang="zh-CN" baseline="0" dirty="0" smtClean="0"/>
              <a:t> infer RRC state transition from data-plane traffic, and mainly focus on power consumption of mobiles.</a:t>
            </a:r>
          </a:p>
          <a:p>
            <a:endParaRPr lang="en-US" altLang="zh-CN" baseline="0" dirty="0" smtClean="0"/>
          </a:p>
          <a:p>
            <a:r>
              <a:rPr lang="en-US" altLang="zh-CN" dirty="0" smtClean="0"/>
              <a:t>In contrast, our work focus on distinguishing</a:t>
            </a:r>
            <a:r>
              <a:rPr lang="en-US" altLang="zh-CN" baseline="0" dirty="0" smtClean="0"/>
              <a:t> different device types and analyzing each of their data/control-plane performance.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 Several</a:t>
            </a:r>
            <a:r>
              <a:rPr lang="en-US" altLang="zh-CN" baseline="0" dirty="0" smtClean="0"/>
              <a:t> studies analyze the data traffic behavior of different types of handheld devices.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pPr>
              <a:buFont typeface="Arial" pitchFamily="34" charset="0"/>
              <a:buChar char="•"/>
            </a:pPr>
            <a:r>
              <a:rPr lang="en-US" altLang="zh-CN" baseline="0" dirty="0" smtClean="0"/>
              <a:t>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We collected data/control-plane</a:t>
            </a:r>
            <a:r>
              <a:rPr lang="en-US" altLang="zh-CN" baseline="0" dirty="0" smtClean="0"/>
              <a:t> traffic from a </a:t>
            </a:r>
            <a:r>
              <a:rPr lang="en-US" altLang="zh-CN" sz="1200" dirty="0" smtClean="0"/>
              <a:t>commercial 3G UMTS network deployed in a metropolitan city in China. </a:t>
            </a:r>
          </a:p>
          <a:p>
            <a:endParaRPr lang="en-US" altLang="zh-CN" sz="1200" dirty="0" smtClean="0"/>
          </a:p>
          <a:p>
            <a:r>
              <a:rPr lang="en-US" altLang="zh-CN" sz="1200" dirty="0" smtClean="0"/>
              <a:t>The figure illustrates a simplified</a:t>
            </a:r>
            <a:r>
              <a:rPr lang="en-US" altLang="zh-CN" sz="1200" baseline="0" dirty="0" smtClean="0"/>
              <a:t> topology of a 3G network we considered. The data path between a user equipment (UE) and the internet traverses a base station, a ratio network controller (RNC), and the core network, which includes the SGSN and GGSN. Our capture point resides in the integrated interface (</a:t>
            </a:r>
            <a:r>
              <a:rPr lang="en-US" altLang="zh-CN" sz="1200" baseline="0" dirty="0" err="1" smtClean="0"/>
              <a:t>Iu</a:t>
            </a:r>
            <a:r>
              <a:rPr lang="en-US" altLang="zh-CN" sz="1200" baseline="0" dirty="0" smtClean="0"/>
              <a:t>-Ps) that connects 16 RNCs and the CN. We also collected the RRC connection record logs from the RNCs.</a:t>
            </a:r>
          </a:p>
          <a:p>
            <a:endParaRPr lang="en-US" altLang="zh-CN" sz="1200" baseline="0" dirty="0" smtClean="0"/>
          </a:p>
          <a:p>
            <a:r>
              <a:rPr lang="en-US" altLang="zh-CN" sz="1200" baseline="0" dirty="0" smtClean="0"/>
              <a:t>In summary, we collected a 7*24 hours span of traces from Nov.25-Dec.1, 2010. The trace have a total size of 13TB, with 27.6 billion packets and 383 million flows, 168 million RRC connection records. We also identify over 60K 3G devices in the network.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D5A66-9C2F-42FF-B09E-B62E67AA1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86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720C1-C97C-4A95-8CC7-E9C91CBF4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94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9E9CD-6400-4048-A621-93BAB80D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5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E790D-BCFB-4008-9260-CA63AEE32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5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3C469-7C95-4280-A06B-E0B75510F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3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DC131-9A15-4746-A2F6-35F31BCF5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88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AF1C9-0564-4621-92FB-D00C85A93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1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E25E5-12CD-4826-A5AF-2C98E7658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3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9D020-3E06-4B10-9F51-23473D21C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3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BF5AF-EDEE-436D-9ACF-174E09867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DDACC-B398-4434-9A27-1DB8A041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5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400800"/>
            <a:ext cx="5562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C80DFAE-88B7-49D3-8F2D-B101E877E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Font typeface="Wingdings" pitchFamily="2" charset="2"/>
        <a:buChar char="Ø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6.e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5.bin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emf"/><Relationship Id="rId20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9.w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8.jpeg"/><Relationship Id="rId9" Type="http://schemas.openxmlformats.org/officeDocument/2006/relationships/oleObject" Target="../embeddings/oleObject3.bin"/><Relationship Id="rId1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EF720D6-AEC9-4997-8E17-32CC54C1FF7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276350"/>
            <a:ext cx="8915400" cy="21526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i="1" dirty="0" smtClean="0">
                <a:solidFill>
                  <a:schemeClr val="tx1"/>
                </a:solidFill>
              </a:rPr>
              <a:t>Characterization of 3G Control-Plane Signaling Overhead from a Data-Plane Perspective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962400"/>
            <a:ext cx="8610600" cy="2514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Li Qian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, Edmond W. W. Chan</a:t>
            </a:r>
            <a:r>
              <a:rPr lang="en-US" altLang="zh-CN" sz="2400" baseline="30000" dirty="0" smtClean="0"/>
              <a:t>1</a:t>
            </a:r>
            <a:r>
              <a:rPr lang="en-US" sz="2400" dirty="0" smtClean="0"/>
              <a:t>, </a:t>
            </a:r>
            <a:br>
              <a:rPr lang="en-US" sz="2400" dirty="0" smtClean="0"/>
            </a:br>
            <a:r>
              <a:rPr lang="en-US" sz="2400" b="1" u="sng" dirty="0" smtClean="0"/>
              <a:t>Patrick P. C. Lee</a:t>
            </a:r>
            <a:r>
              <a:rPr lang="en-US" altLang="zh-CN" sz="2400" baseline="30000" dirty="0" smtClean="0"/>
              <a:t>2</a:t>
            </a:r>
            <a:r>
              <a:rPr lang="en-US" sz="2400" dirty="0" smtClean="0"/>
              <a:t> and Cheng He</a:t>
            </a:r>
            <a:r>
              <a:rPr lang="en-US" altLang="zh-CN" sz="2400" baseline="30000" dirty="0" smtClean="0"/>
              <a:t>1</a:t>
            </a:r>
          </a:p>
          <a:p>
            <a:pPr eaLnBrk="1" hangingPunct="1"/>
            <a:endParaRPr lang="en-US" sz="2400" baseline="30000" dirty="0" smtClean="0"/>
          </a:p>
          <a:p>
            <a:pPr eaLnBrk="1" hangingPunct="1"/>
            <a:r>
              <a:rPr lang="en-US" sz="2400" baseline="30000" dirty="0" smtClean="0"/>
              <a:t>1</a:t>
            </a:r>
            <a:r>
              <a:rPr lang="en-US" sz="2400" dirty="0" smtClean="0"/>
              <a:t>Noah’s Ark Lab, Huawei Research, China</a:t>
            </a:r>
            <a:br>
              <a:rPr lang="en-US" sz="2400" dirty="0" smtClean="0"/>
            </a:br>
            <a:r>
              <a:rPr lang="en-US" sz="2400" baseline="30000" dirty="0" smtClean="0"/>
              <a:t>2</a:t>
            </a:r>
            <a:r>
              <a:rPr lang="en-US" sz="2400" dirty="0" smtClean="0"/>
              <a:t>The Chinese University of Hong Kong, Hong Kong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i="1" dirty="0" smtClean="0"/>
              <a:t>3G Signaling Profiling</a:t>
            </a:r>
            <a:endParaRPr lang="zh-TW" alt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5" name="组合 37"/>
          <p:cNvGrpSpPr/>
          <p:nvPr/>
        </p:nvGrpSpPr>
        <p:grpSpPr>
          <a:xfrm>
            <a:off x="762000" y="3124200"/>
            <a:ext cx="1807031" cy="838200"/>
            <a:chOff x="849086" y="1447800"/>
            <a:chExt cx="1807031" cy="1152981"/>
          </a:xfrm>
        </p:grpSpPr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 rot="5400000">
              <a:off x="1332789" y="1971619"/>
              <a:ext cx="1013852" cy="16927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635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algn="ctr" eaLnBrk="0" hangingPunct="0"/>
              <a:r>
                <a:rPr kumimoji="1" lang="en-US" altLang="zh-CN" sz="1100" b="0">
                  <a:solidFill>
                    <a:srgbClr val="000000"/>
                  </a:solidFill>
                </a:rPr>
                <a:t>…</a:t>
              </a:r>
            </a:p>
          </p:txBody>
        </p:sp>
        <p:sp>
          <p:nvSpPr>
            <p:cNvPr id="13" name="AutoShape 14"/>
            <p:cNvSpPr>
              <a:spLocks noChangeArrowheads="1"/>
            </p:cNvSpPr>
            <p:nvPr/>
          </p:nvSpPr>
          <p:spPr bwMode="auto">
            <a:xfrm rot="5400000">
              <a:off x="1176110" y="1120776"/>
              <a:ext cx="1152981" cy="1807030"/>
            </a:xfrm>
            <a:prstGeom prst="homePlate">
              <a:avLst>
                <a:gd name="adj" fmla="val 11796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wrap="none" lIns="0" tIns="0" rIns="0" bIns="0" anchor="ctr"/>
            <a:lstStyle/>
            <a:p>
              <a:endParaRPr lang="zh-CN" altLang="en-US" sz="160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59975" y="1633188"/>
              <a:ext cx="1796142" cy="65314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1600" b="1" i="1" dirty="0" smtClean="0"/>
                <a:t>Information extraction</a:t>
              </a:r>
              <a:endParaRPr lang="zh-CN" altLang="en-US" sz="1600" b="1" i="1" dirty="0"/>
            </a:p>
          </p:txBody>
        </p:sp>
      </p:grpSp>
      <p:grpSp>
        <p:nvGrpSpPr>
          <p:cNvPr id="6" name="组合 37"/>
          <p:cNvGrpSpPr/>
          <p:nvPr/>
        </p:nvGrpSpPr>
        <p:grpSpPr>
          <a:xfrm>
            <a:off x="783769" y="4114800"/>
            <a:ext cx="1807031" cy="838200"/>
            <a:chOff x="849086" y="1447800"/>
            <a:chExt cx="1807031" cy="1152981"/>
          </a:xfrm>
        </p:grpSpPr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 rot="5400000">
              <a:off x="1332789" y="1971619"/>
              <a:ext cx="1013852" cy="16927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635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algn="ctr" eaLnBrk="0" hangingPunct="0"/>
              <a:r>
                <a:rPr kumimoji="1" lang="en-US" altLang="zh-CN" sz="1100" b="0">
                  <a:solidFill>
                    <a:srgbClr val="000000"/>
                  </a:solidFill>
                </a:rPr>
                <a:t>…</a:t>
              </a:r>
            </a:p>
          </p:txBody>
        </p:sp>
        <p:sp>
          <p:nvSpPr>
            <p:cNvPr id="17" name="AutoShape 14"/>
            <p:cNvSpPr>
              <a:spLocks noChangeArrowheads="1"/>
            </p:cNvSpPr>
            <p:nvPr/>
          </p:nvSpPr>
          <p:spPr bwMode="auto">
            <a:xfrm rot="5400000">
              <a:off x="1176110" y="1120776"/>
              <a:ext cx="1152981" cy="1807030"/>
            </a:xfrm>
            <a:prstGeom prst="homePlate">
              <a:avLst>
                <a:gd name="adj" fmla="val 11796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wrap="none" lIns="0" tIns="0" rIns="0" bIns="0" anchor="ctr"/>
            <a:lstStyle/>
            <a:p>
              <a:endParaRPr lang="zh-CN" altLang="en-US" sz="16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59975" y="1633188"/>
              <a:ext cx="1796142" cy="65314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1600" b="1" i="1" dirty="0" smtClean="0"/>
                <a:t>State transition inference</a:t>
              </a:r>
              <a:endParaRPr lang="zh-CN" altLang="en-US" sz="1600" b="1" i="1" dirty="0"/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743200" y="3124200"/>
            <a:ext cx="64008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85750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TW" sz="2400" kern="0" dirty="0" smtClean="0">
                <a:solidFill>
                  <a:prstClr val="black"/>
                </a:solidFill>
                <a:latin typeface="Arial"/>
              </a:rPr>
              <a:t>Identify the </a:t>
            </a:r>
            <a:r>
              <a:rPr lang="en-US" altLang="zh-TW" sz="2400" b="1" i="1" kern="0" dirty="0" smtClean="0">
                <a:solidFill>
                  <a:prstClr val="black"/>
                </a:solidFill>
                <a:latin typeface="Arial"/>
              </a:rPr>
              <a:t>first</a:t>
            </a:r>
            <a:r>
              <a:rPr lang="en-US" altLang="zh-TW" sz="2400" kern="0" dirty="0" smtClean="0">
                <a:solidFill>
                  <a:prstClr val="black"/>
                </a:solidFill>
                <a:latin typeface="Arial"/>
              </a:rPr>
              <a:t> IP packets right after one of the following three state transitions, and their application types/transport-layer info</a:t>
            </a:r>
          </a:p>
          <a:p>
            <a:pPr marL="685800" lvl="1" indent="-228600">
              <a:spcBef>
                <a:spcPct val="20000"/>
              </a:spcBef>
              <a:buFontTx/>
              <a:buChar char="•"/>
            </a:pPr>
            <a:r>
              <a:rPr lang="en-US" altLang="zh-TW" sz="2000" kern="0" dirty="0" smtClean="0">
                <a:solidFill>
                  <a:prstClr val="black"/>
                </a:solidFill>
                <a:latin typeface="Arial"/>
              </a:rPr>
              <a:t>IDLE</a:t>
            </a:r>
            <a:r>
              <a:rPr lang="en-US" altLang="zh-TW" sz="2000" kern="0" dirty="0" smtClean="0">
                <a:solidFill>
                  <a:prstClr val="black"/>
                </a:solidFill>
                <a:latin typeface="Arial"/>
                <a:sym typeface="Wingdings" pitchFamily="2" charset="2"/>
              </a:rPr>
              <a:t>DCH (or </a:t>
            </a:r>
            <a:r>
              <a:rPr lang="en-US" altLang="zh-TW" sz="2000" kern="0" dirty="0" smtClean="0">
                <a:solidFill>
                  <a:prstClr val="black"/>
                </a:solidFill>
                <a:latin typeface="Arial"/>
              </a:rPr>
              <a:t>I</a:t>
            </a:r>
            <a:r>
              <a:rPr lang="en-US" altLang="zh-TW" sz="2000" kern="0" dirty="0" smtClean="0">
                <a:solidFill>
                  <a:prstClr val="black"/>
                </a:solidFill>
                <a:latin typeface="Arial"/>
                <a:sym typeface="Wingdings" pitchFamily="2" charset="2"/>
              </a:rPr>
              <a:t>D) </a:t>
            </a:r>
          </a:p>
          <a:p>
            <a:pPr marL="685800" lvl="1" indent="-228600">
              <a:spcBef>
                <a:spcPct val="20000"/>
              </a:spcBef>
              <a:buFontTx/>
              <a:buChar char="•"/>
            </a:pPr>
            <a:r>
              <a:rPr lang="en-US" altLang="zh-TW" sz="2000" kern="0" dirty="0" smtClean="0">
                <a:solidFill>
                  <a:prstClr val="black"/>
                </a:solidFill>
                <a:latin typeface="Arial"/>
                <a:sym typeface="Wingdings" pitchFamily="2" charset="2"/>
              </a:rPr>
              <a:t>FACHDCH (or FD) </a:t>
            </a:r>
          </a:p>
          <a:p>
            <a:pPr marL="685800" lvl="1" indent="-228600">
              <a:spcBef>
                <a:spcPct val="20000"/>
              </a:spcBef>
              <a:buFontTx/>
              <a:buChar char="•"/>
            </a:pPr>
            <a:r>
              <a:rPr lang="en-US" altLang="zh-TW" sz="2000" kern="0" dirty="0" smtClean="0">
                <a:solidFill>
                  <a:prstClr val="black"/>
                </a:solidFill>
                <a:latin typeface="Arial"/>
                <a:sym typeface="Wingdings" pitchFamily="2" charset="2"/>
              </a:rPr>
              <a:t>DCHFACH (or </a:t>
            </a:r>
            <a:r>
              <a:rPr lang="en-US" altLang="zh-TW" sz="2000" kern="0" dirty="0" smtClean="0">
                <a:solidFill>
                  <a:prstClr val="black"/>
                </a:solidFill>
                <a:latin typeface="Arial"/>
              </a:rPr>
              <a:t>D</a:t>
            </a:r>
            <a:r>
              <a:rPr lang="en-US" altLang="zh-TW" sz="2000" kern="0" dirty="0" smtClean="0">
                <a:solidFill>
                  <a:prstClr val="black"/>
                </a:solidFill>
                <a:latin typeface="Arial"/>
                <a:sym typeface="Wingdings" pitchFamily="2" charset="2"/>
              </a:rPr>
              <a:t>F) </a:t>
            </a:r>
            <a:endParaRPr lang="en-US" altLang="zh-TW" sz="2000" kern="0" dirty="0" smtClean="0">
              <a:solidFill>
                <a:prstClr val="black"/>
              </a:solidFill>
              <a:latin typeface="Arial"/>
            </a:endParaRPr>
          </a:p>
          <a:p>
            <a:pPr marL="685800" lvl="1" indent="-228600">
              <a:spcBef>
                <a:spcPct val="20000"/>
              </a:spcBef>
              <a:buFontTx/>
              <a:buChar char="•"/>
            </a:pPr>
            <a:r>
              <a:rPr lang="en-US" altLang="zh-TW" sz="2000" kern="0" dirty="0" smtClean="0">
                <a:solidFill>
                  <a:prstClr val="black"/>
                </a:solidFill>
                <a:latin typeface="Arial"/>
              </a:rPr>
              <a:t>Ignore DCH</a:t>
            </a:r>
            <a:r>
              <a:rPr lang="en-US" altLang="zh-TW" sz="2000" kern="0" dirty="0" smtClean="0">
                <a:solidFill>
                  <a:prstClr val="black"/>
                </a:solidFill>
                <a:latin typeface="Arial"/>
                <a:sym typeface="Wingdings" pitchFamily="2" charset="2"/>
              </a:rPr>
              <a:t>IDLE and FACHIDLE which are only resulted from inactivity timer expiries</a:t>
            </a:r>
            <a:endParaRPr lang="en-US" altLang="zh-TW" sz="2000" kern="0" dirty="0" smtClean="0">
              <a:solidFill>
                <a:prstClr val="black"/>
              </a:solidFill>
              <a:latin typeface="Arial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TW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TW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TW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TW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7" name="组合 37"/>
          <p:cNvGrpSpPr/>
          <p:nvPr/>
        </p:nvGrpSpPr>
        <p:grpSpPr>
          <a:xfrm>
            <a:off x="762000" y="5105400"/>
            <a:ext cx="1807031" cy="838200"/>
            <a:chOff x="849086" y="1447800"/>
            <a:chExt cx="1807031" cy="1152981"/>
          </a:xfrm>
        </p:grpSpPr>
        <p:sp>
          <p:nvSpPr>
            <p:cNvPr id="21" name="Text Box 4"/>
            <p:cNvSpPr txBox="1">
              <a:spLocks noChangeArrowheads="1"/>
            </p:cNvSpPr>
            <p:nvPr/>
          </p:nvSpPr>
          <p:spPr bwMode="auto">
            <a:xfrm rot="5400000">
              <a:off x="1332789" y="1971619"/>
              <a:ext cx="1013852" cy="16927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anchor="ctr">
              <a:spAutoFit/>
            </a:bodyPr>
            <a:lstStyle/>
            <a:p>
              <a:pPr algn="ctr" eaLnBrk="0" hangingPunct="0"/>
              <a:r>
                <a:rPr kumimoji="1" lang="en-US" altLang="zh-CN" sz="1100" b="0">
                  <a:solidFill>
                    <a:srgbClr val="000000"/>
                  </a:solidFill>
                </a:rPr>
                <a:t>…</a:t>
              </a:r>
            </a:p>
          </p:txBody>
        </p:sp>
        <p:sp>
          <p:nvSpPr>
            <p:cNvPr id="22" name="AutoShape 14"/>
            <p:cNvSpPr>
              <a:spLocks noChangeArrowheads="1"/>
            </p:cNvSpPr>
            <p:nvPr/>
          </p:nvSpPr>
          <p:spPr bwMode="auto">
            <a:xfrm rot="5400000">
              <a:off x="1176110" y="1120776"/>
              <a:ext cx="1152981" cy="1807030"/>
            </a:xfrm>
            <a:prstGeom prst="homePlate">
              <a:avLst>
                <a:gd name="adj" fmla="val 11796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endParaRPr lang="zh-CN" altLang="en-US" sz="16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59975" y="1633188"/>
              <a:ext cx="1796142" cy="653143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en-US" altLang="zh-CN" sz="1600" b="1" i="1" dirty="0" smtClean="0"/>
                <a:t>Root cause analysis</a:t>
              </a:r>
              <a:endParaRPr lang="zh-CN" altLang="en-US" sz="1600" b="1" i="1" dirty="0"/>
            </a:p>
          </p:txBody>
        </p:sp>
      </p:grp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447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zh-TW" dirty="0" smtClean="0"/>
              <a:t>Apply a </a:t>
            </a:r>
            <a:r>
              <a:rPr lang="en-US" altLang="zh-TW" b="1" i="1" dirty="0" smtClean="0"/>
              <a:t>data-plane</a:t>
            </a:r>
            <a:r>
              <a:rPr lang="en-US" altLang="zh-TW" dirty="0" smtClean="0"/>
              <a:t> </a:t>
            </a:r>
            <a:r>
              <a:rPr lang="en-US" altLang="zh-TW" b="1" i="1" dirty="0" smtClean="0"/>
              <a:t>signaling profiling </a:t>
            </a:r>
            <a:r>
              <a:rPr lang="en-US" altLang="zh-TW" dirty="0" smtClean="0"/>
              <a:t>method built on </a:t>
            </a:r>
            <a:r>
              <a:rPr lang="en-US" altLang="zh-TW" sz="2000" dirty="0" smtClean="0"/>
              <a:t>[Qian_IMC2010]</a:t>
            </a:r>
            <a:r>
              <a:rPr lang="en-US" altLang="zh-TW" dirty="0" smtClean="0"/>
              <a:t> and UMTS standard to study signaling load</a:t>
            </a:r>
          </a:p>
          <a:p>
            <a:pPr lvl="1">
              <a:lnSpc>
                <a:spcPct val="120000"/>
              </a:lnSpc>
            </a:pPr>
            <a:r>
              <a:rPr lang="en-US" altLang="zh-TW" dirty="0" smtClean="0"/>
              <a:t>Simplify the complexities of correlating control-plane signaling messages and data-plane packets</a:t>
            </a:r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i="1" dirty="0" smtClean="0"/>
              <a:t>Validation</a:t>
            </a:r>
            <a:endParaRPr lang="zh-TW" alt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20979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zh-TW" dirty="0" smtClean="0"/>
              <a:t>Ground truth: Measure number of RRC connection setups (</a:t>
            </a:r>
            <a:r>
              <a:rPr lang="en-US" altLang="zh-TW" dirty="0" err="1" smtClean="0"/>
              <a:t>N</a:t>
            </a:r>
            <a:r>
              <a:rPr lang="en-US" altLang="zh-TW" baseline="-25000" dirty="0" err="1" smtClean="0"/>
              <a:t>setup</a:t>
            </a:r>
            <a:r>
              <a:rPr lang="en-US" altLang="zh-TW" dirty="0" smtClean="0"/>
              <a:t>) from a 24-hour RRC log on Dec 1, 2010</a:t>
            </a:r>
          </a:p>
          <a:p>
            <a:pPr>
              <a:lnSpc>
                <a:spcPct val="120000"/>
              </a:lnSpc>
            </a:pPr>
            <a:r>
              <a:rPr lang="en-US" altLang="zh-TW" dirty="0" smtClean="0"/>
              <a:t>Our signaling profiling method: Infer number of IDLE</a:t>
            </a:r>
            <a:r>
              <a:rPr lang="en-US" altLang="zh-TW" dirty="0" smtClean="0">
                <a:sym typeface="Wingdings" pitchFamily="2" charset="2"/>
              </a:rPr>
              <a:t></a:t>
            </a:r>
            <a:r>
              <a:rPr lang="en-US" altLang="zh-TW" dirty="0" smtClean="0"/>
              <a:t>DCH states (N</a:t>
            </a:r>
            <a:r>
              <a:rPr lang="en-US" altLang="zh-TW" baseline="-25000" dirty="0" smtClean="0"/>
              <a:t>I2D</a:t>
            </a:r>
            <a:r>
              <a:rPr lang="en-US" altLang="zh-TW" dirty="0" smtClean="0"/>
              <a:t>) from IP packets in the same period</a:t>
            </a:r>
          </a:p>
          <a:p>
            <a:pPr>
              <a:lnSpc>
                <a:spcPct val="120000"/>
              </a:lnSpc>
            </a:pPr>
            <a:r>
              <a:rPr lang="en-US" altLang="zh-TW" dirty="0" smtClean="0"/>
              <a:t>Compute relative difference (N</a:t>
            </a:r>
            <a:r>
              <a:rPr lang="en-US" altLang="zh-TW" baseline="-25000" dirty="0" smtClean="0"/>
              <a:t>I2D</a:t>
            </a:r>
            <a:r>
              <a:rPr lang="en-US" altLang="zh-TW" dirty="0" smtClean="0"/>
              <a:t>-N</a:t>
            </a:r>
            <a:r>
              <a:rPr lang="en-US" altLang="zh-TW" baseline="-25000" dirty="0" smtClean="0"/>
              <a:t>setup</a:t>
            </a:r>
            <a:r>
              <a:rPr lang="en-US" altLang="zh-TW" dirty="0" smtClean="0"/>
              <a:t>)/</a:t>
            </a:r>
            <a:r>
              <a:rPr lang="en-US" altLang="zh-TW" dirty="0" err="1" smtClean="0"/>
              <a:t>N</a:t>
            </a:r>
            <a:r>
              <a:rPr lang="en-US" altLang="zh-TW" baseline="-25000" dirty="0" err="1" smtClean="0"/>
              <a:t>setup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619396"/>
            <a:ext cx="5029200" cy="156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4900" y="5257800"/>
            <a:ext cx="488382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i="1" dirty="0" smtClean="0"/>
              <a:t>Distribution of Signaling Messages</a:t>
            </a:r>
            <a:endParaRPr lang="zh-TW" alt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94237"/>
            <a:ext cx="8229600" cy="18589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zh-TW" dirty="0" smtClean="0"/>
              <a:t>IDLE</a:t>
            </a:r>
            <a:r>
              <a:rPr lang="en-US" altLang="zh-TW" dirty="0" smtClean="0">
                <a:sym typeface="Wingdings" pitchFamily="2" charset="2"/>
              </a:rPr>
              <a:t>DCH contributes &gt;40% of the signaling messages.</a:t>
            </a:r>
          </a:p>
          <a:p>
            <a:pPr>
              <a:lnSpc>
                <a:spcPct val="120000"/>
              </a:lnSpc>
            </a:pPr>
            <a:r>
              <a:rPr lang="en-US" altLang="zh-TW" dirty="0" smtClean="0"/>
              <a:t>DCH</a:t>
            </a:r>
            <a:r>
              <a:rPr lang="en-US" altLang="zh-TW" dirty="0" smtClean="0">
                <a:sym typeface="Wingdings" pitchFamily="2" charset="2"/>
              </a:rPr>
              <a:t>IDLE and FACHIDLE altogether contribute only 18% of the total messages.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4" y="1861970"/>
            <a:ext cx="6696076" cy="263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i="1" dirty="0" smtClean="0"/>
              <a:t>Effect of Payload Size</a:t>
            </a:r>
            <a:endParaRPr lang="zh-TW" alt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1371600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dirty="0" smtClean="0"/>
              <a:t>56.4% of all packets are </a:t>
            </a:r>
            <a:r>
              <a:rPr lang="en-US" altLang="zh-TW" b="1" i="1" dirty="0" smtClean="0"/>
              <a:t>small</a:t>
            </a:r>
            <a:r>
              <a:rPr lang="en-US" altLang="zh-TW" dirty="0" smtClean="0"/>
              <a:t> (&lt;200B)</a:t>
            </a:r>
            <a:r>
              <a:rPr lang="en-US" altLang="zh-TW" b="1" i="1" dirty="0" smtClean="0"/>
              <a:t> </a:t>
            </a:r>
            <a:r>
              <a:rPr lang="en-US" altLang="zh-TW" dirty="0" smtClean="0"/>
              <a:t>and induce</a:t>
            </a:r>
            <a:r>
              <a:rPr lang="en-US" altLang="zh-TW" b="1" i="1" dirty="0" smtClean="0"/>
              <a:t> the most state transitions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Packets with </a:t>
            </a:r>
            <a:r>
              <a:rPr lang="en-US" altLang="zh-TW" b="1" i="1" dirty="0" smtClean="0"/>
              <a:t>zero-payload</a:t>
            </a:r>
            <a:r>
              <a:rPr lang="en-US" altLang="zh-TW" dirty="0" smtClean="0"/>
              <a:t> induce 23.9% of the transitions and are all </a:t>
            </a:r>
            <a:r>
              <a:rPr lang="en-US" altLang="zh-TW" b="1" i="1" dirty="0" smtClean="0"/>
              <a:t>TCP control messages </a:t>
            </a:r>
            <a:r>
              <a:rPr lang="en-US" altLang="zh-TW" dirty="0" smtClean="0"/>
              <a:t>(e.g., pure ACKs, SYN, RSTs, FINs).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7772400" cy="337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i="1" dirty="0" smtClean="0"/>
              <a:t>Uplink (UL) vs. Downlink (DL) Packets</a:t>
            </a:r>
            <a:endParaRPr lang="zh-TW" alt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524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altLang="zh-TW" dirty="0" smtClean="0"/>
              <a:t>Majority (&gt;80%) of the transitions are induced from </a:t>
            </a:r>
            <a:r>
              <a:rPr lang="en-US" altLang="zh-TW" b="1" i="1" dirty="0" smtClean="0"/>
              <a:t>UL</a:t>
            </a:r>
            <a:r>
              <a:rPr lang="en-US" altLang="zh-TW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altLang="zh-TW" b="1" i="1" dirty="0" smtClean="0"/>
              <a:t>I</a:t>
            </a:r>
            <a:r>
              <a:rPr lang="en-US" altLang="zh-TW" b="1" i="1" dirty="0" smtClean="0">
                <a:sym typeface="Wingdings" pitchFamily="2" charset="2"/>
              </a:rPr>
              <a:t>D </a:t>
            </a:r>
            <a:r>
              <a:rPr lang="en-US" altLang="zh-TW" dirty="0" smtClean="0">
                <a:sym typeface="Wingdings" pitchFamily="2" charset="2"/>
              </a:rPr>
              <a:t>contributes the most transitions and signaling messages for </a:t>
            </a:r>
            <a:r>
              <a:rPr lang="en-US" altLang="zh-TW" b="1" i="1" dirty="0" smtClean="0">
                <a:sym typeface="Wingdings" pitchFamily="2" charset="2"/>
              </a:rPr>
              <a:t>both UL and DL directions</a:t>
            </a:r>
            <a:r>
              <a:rPr lang="en-US" altLang="zh-TW" dirty="0" smtClean="0">
                <a:sym typeface="Wingdings" pitchFamily="2" charset="2"/>
              </a:rPr>
              <a:t>.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75306"/>
            <a:ext cx="7543800" cy="266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i="1" dirty="0" smtClean="0"/>
              <a:t>TCP vs. UDP</a:t>
            </a:r>
            <a:endParaRPr lang="zh-TW" alt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7526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zh-TW" sz="3400" dirty="0" smtClean="0"/>
              <a:t>Majority of packets that trigger state transitions are due to </a:t>
            </a:r>
            <a:r>
              <a:rPr lang="en-US" altLang="zh-TW" sz="3400" b="1" i="1" dirty="0" smtClean="0"/>
              <a:t>TCP from the UL direction</a:t>
            </a:r>
            <a:r>
              <a:rPr lang="en-US" altLang="zh-TW" sz="34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altLang="zh-TW" sz="3400" dirty="0" smtClean="0"/>
              <a:t>UDP traffic triggers only a small proportion (13%) of the transitions.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3860"/>
            <a:ext cx="7086600" cy="312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i="1" dirty="0" smtClean="0"/>
              <a:t>TCP Flag Analysis</a:t>
            </a:r>
            <a:endParaRPr lang="zh-TW" alt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371600"/>
            <a:ext cx="3886200" cy="5257800"/>
          </a:xfrm>
        </p:spPr>
        <p:txBody>
          <a:bodyPr/>
          <a:lstStyle/>
          <a:p>
            <a:r>
              <a:rPr lang="en-US" altLang="zh-TW" dirty="0" smtClean="0"/>
              <a:t>Top 8 types of TCP packets in each direction</a:t>
            </a:r>
          </a:p>
          <a:p>
            <a:r>
              <a:rPr lang="en-US" altLang="zh-TW" b="1" i="1" dirty="0" smtClean="0"/>
              <a:t>UL packets with SYN, FIN, or RST flags </a:t>
            </a:r>
            <a:r>
              <a:rPr lang="en-US" altLang="zh-TW" dirty="0" smtClean="0"/>
              <a:t>contribute a significant proportion of messages.</a:t>
            </a:r>
          </a:p>
          <a:p>
            <a:pPr lvl="1"/>
            <a:r>
              <a:rPr lang="en-US" altLang="zh-TW" dirty="0" smtClean="0"/>
              <a:t>Majority of their message are due to </a:t>
            </a:r>
            <a:r>
              <a:rPr lang="en-US" altLang="zh-TW" b="1" i="1" dirty="0" smtClean="0"/>
              <a:t>I</a:t>
            </a:r>
            <a:r>
              <a:rPr lang="en-US" altLang="zh-TW" b="1" i="1" dirty="0" smtClean="0">
                <a:sym typeface="Wingdings" pitchFamily="2" charset="2"/>
              </a:rPr>
              <a:t>D</a:t>
            </a:r>
            <a:r>
              <a:rPr lang="en-US" altLang="zh-TW" dirty="0" smtClean="0">
                <a:sym typeface="Wingdings" pitchFamily="2" charset="2"/>
              </a:rPr>
              <a:t> (not shown in the figure).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4421187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52887"/>
            <a:ext cx="4421188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i="1" dirty="0" smtClean="0"/>
              <a:t>Application-Induced Signaling Loads</a:t>
            </a:r>
            <a:endParaRPr lang="zh-TW" alt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600200"/>
          </a:xfrm>
        </p:spPr>
        <p:txBody>
          <a:bodyPr>
            <a:noAutofit/>
          </a:bodyPr>
          <a:lstStyle/>
          <a:p>
            <a:r>
              <a:rPr lang="en-US" altLang="zh-TW" sz="2000" dirty="0" smtClean="0"/>
              <a:t>Top 8 applications inducing the most signaling messages are all </a:t>
            </a:r>
            <a:r>
              <a:rPr lang="en-US" altLang="zh-TW" sz="2000" b="1" i="1" dirty="0" smtClean="0"/>
              <a:t>interactive applications</a:t>
            </a:r>
            <a:r>
              <a:rPr lang="en-US" altLang="zh-TW" sz="2000" dirty="0" smtClean="0"/>
              <a:t>, e.g., Web, Tunneling, Network Admin, and IM.</a:t>
            </a:r>
          </a:p>
          <a:p>
            <a:r>
              <a:rPr lang="en-US" altLang="zh-TW" sz="2000" b="1" i="1" dirty="0" smtClean="0"/>
              <a:t>SSL</a:t>
            </a:r>
            <a:r>
              <a:rPr lang="en-US" altLang="zh-TW" sz="2000" dirty="0" smtClean="0"/>
              <a:t> and </a:t>
            </a:r>
            <a:r>
              <a:rPr lang="en-US" altLang="zh-TW" sz="2000" b="1" i="1" dirty="0" smtClean="0"/>
              <a:t>HTTP</a:t>
            </a:r>
            <a:r>
              <a:rPr lang="en-US" altLang="zh-TW" sz="2000" dirty="0" smtClean="0"/>
              <a:t> in general introduce the most signaling messages from </a:t>
            </a:r>
            <a:r>
              <a:rPr lang="en-US" altLang="zh-TW" sz="2000" b="1" i="1" dirty="0" smtClean="0"/>
              <a:t>UL</a:t>
            </a:r>
            <a:r>
              <a:rPr lang="en-US" altLang="zh-TW" sz="2000" dirty="0" smtClean="0"/>
              <a:t> and </a:t>
            </a:r>
            <a:r>
              <a:rPr lang="en-US" altLang="zh-TW" sz="2000" b="1" i="1" dirty="0" smtClean="0"/>
              <a:t>DL</a:t>
            </a:r>
            <a:r>
              <a:rPr lang="en-US" altLang="zh-TW" sz="2000" dirty="0" smtClean="0"/>
              <a:t>, respectively. </a:t>
            </a:r>
            <a:endParaRPr lang="zh-TW" alt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686625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i="1" dirty="0" smtClean="0"/>
              <a:t>Signaling-prone vs. Signaling-averse Applications</a:t>
            </a:r>
            <a:endParaRPr lang="zh-TW" alt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altLang="zh-TW" dirty="0" smtClean="0"/>
              <a:t>Define signaling density </a:t>
            </a:r>
            <a:r>
              <a:rPr lang="el-GR" altLang="zh-TW" dirty="0" smtClean="0"/>
              <a:t>Φ</a:t>
            </a:r>
            <a:r>
              <a:rPr lang="en-US" altLang="zh-TW" dirty="0" smtClean="0"/>
              <a:t>=</a:t>
            </a:r>
            <a:r>
              <a:rPr lang="en-US" altLang="zh-TW" dirty="0" err="1" smtClean="0"/>
              <a:t>N</a:t>
            </a:r>
            <a:r>
              <a:rPr lang="en-US" altLang="zh-TW" baseline="-25000" dirty="0" err="1" smtClean="0"/>
              <a:t>trans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N</a:t>
            </a:r>
            <a:r>
              <a:rPr lang="en-US" altLang="zh-TW" baseline="-25000" dirty="0" err="1" smtClean="0"/>
              <a:t>packets</a:t>
            </a:r>
            <a:r>
              <a:rPr lang="en-US" altLang="zh-TW" dirty="0" smtClean="0"/>
              <a:t> of each application</a:t>
            </a:r>
          </a:p>
          <a:p>
            <a:pPr lvl="1"/>
            <a:r>
              <a:rPr lang="en-US" altLang="zh-TW" dirty="0" err="1" smtClean="0"/>
              <a:t>N</a:t>
            </a:r>
            <a:r>
              <a:rPr lang="en-US" altLang="zh-TW" baseline="-25000" dirty="0" err="1" smtClean="0"/>
              <a:t>trans</a:t>
            </a:r>
            <a:r>
              <a:rPr lang="en-US" altLang="zh-TW" dirty="0" smtClean="0"/>
              <a:t>: Total # of induced transitions</a:t>
            </a:r>
          </a:p>
          <a:p>
            <a:pPr lvl="1"/>
            <a:r>
              <a:rPr lang="en-US" altLang="zh-TW" dirty="0" err="1" smtClean="0"/>
              <a:t>N</a:t>
            </a:r>
            <a:r>
              <a:rPr lang="en-US" altLang="zh-TW" baseline="-25000" dirty="0" err="1" smtClean="0"/>
              <a:t>packets</a:t>
            </a:r>
            <a:r>
              <a:rPr lang="en-US" altLang="zh-TW" dirty="0" smtClean="0"/>
              <a:t>: Total # of packets</a:t>
            </a:r>
          </a:p>
          <a:p>
            <a:pPr lvl="1"/>
            <a:endParaRPr lang="en-US" altLang="zh-TW" dirty="0" smtClean="0"/>
          </a:p>
          <a:p>
            <a:r>
              <a:rPr lang="en-US" altLang="zh-TW" smtClean="0"/>
              <a:t>Signaling-prone </a:t>
            </a:r>
            <a:r>
              <a:rPr lang="en-US" altLang="zh-TW" dirty="0" smtClean="0"/>
              <a:t>applications: large </a:t>
            </a:r>
            <a:r>
              <a:rPr lang="el-GR" altLang="zh-TW" dirty="0" smtClean="0"/>
              <a:t>Φ</a:t>
            </a:r>
            <a:endParaRPr lang="en-US" altLang="zh-TW" dirty="0" smtClean="0"/>
          </a:p>
          <a:p>
            <a:r>
              <a:rPr lang="en-US" altLang="zh-TW" dirty="0" smtClean="0"/>
              <a:t>Signaling-averse applications: small </a:t>
            </a:r>
            <a:r>
              <a:rPr lang="el-GR" altLang="zh-TW" dirty="0" smtClean="0"/>
              <a:t>Φ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i="1" dirty="0" smtClean="0"/>
              <a:t>Signaling-Prone Applications</a:t>
            </a:r>
            <a:endParaRPr lang="zh-TW" alt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600200"/>
            <a:ext cx="4419600" cy="4953000"/>
          </a:xfrm>
        </p:spPr>
        <p:txBody>
          <a:bodyPr>
            <a:normAutofit/>
          </a:bodyPr>
          <a:lstStyle/>
          <a:p>
            <a:r>
              <a:rPr lang="en-US" altLang="zh-TW" b="1" i="1" dirty="0" smtClean="0"/>
              <a:t>SSL/QQ</a:t>
            </a:r>
            <a:r>
              <a:rPr lang="en-US" altLang="zh-TW" dirty="0" smtClean="0"/>
              <a:t> are signaling-prone in </a:t>
            </a:r>
            <a:r>
              <a:rPr lang="en-US" altLang="zh-TW" b="1" i="1" dirty="0" smtClean="0"/>
              <a:t>both DL and UL</a:t>
            </a:r>
            <a:r>
              <a:rPr lang="en-US" altLang="zh-TW" dirty="0" smtClean="0"/>
              <a:t>.</a:t>
            </a:r>
          </a:p>
          <a:p>
            <a:r>
              <a:rPr lang="en-US" altLang="zh-TW" b="1" i="1" dirty="0" smtClean="0"/>
              <a:t>Network admin applications like SSDP </a:t>
            </a:r>
            <a:r>
              <a:rPr lang="en-US" altLang="zh-TW" dirty="0" smtClean="0"/>
              <a:t>are signaling-prone on only </a:t>
            </a:r>
            <a:r>
              <a:rPr lang="en-US" altLang="zh-TW" b="1" i="1" dirty="0" smtClean="0"/>
              <a:t>UL</a:t>
            </a:r>
            <a:r>
              <a:rPr lang="en-US" altLang="zh-TW" dirty="0" smtClean="0"/>
              <a:t>.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23868" y="1432560"/>
            <a:ext cx="4077038" cy="5349240"/>
            <a:chOff x="123868" y="1508760"/>
            <a:chExt cx="4077038" cy="5349240"/>
          </a:xfrm>
        </p:grpSpPr>
        <p:grpSp>
          <p:nvGrpSpPr>
            <p:cNvPr id="7" name="Group 6"/>
            <p:cNvGrpSpPr/>
            <p:nvPr/>
          </p:nvGrpSpPr>
          <p:grpSpPr>
            <a:xfrm>
              <a:off x="152400" y="1668780"/>
              <a:ext cx="4048506" cy="5189220"/>
              <a:chOff x="152400" y="1592580"/>
              <a:chExt cx="4048506" cy="5189220"/>
            </a:xfrm>
          </p:grpSpPr>
          <p:pic>
            <p:nvPicPr>
              <p:cNvPr id="63490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52400" y="1592580"/>
                <a:ext cx="4048506" cy="2628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3491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8108"/>
              <a:stretch>
                <a:fillRect/>
              </a:stretch>
            </p:blipFill>
            <p:spPr bwMode="auto">
              <a:xfrm>
                <a:off x="200068" y="4191000"/>
                <a:ext cx="3990932" cy="2590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b="94595"/>
            <a:stretch>
              <a:fillRect/>
            </a:stretch>
          </p:blipFill>
          <p:spPr bwMode="auto">
            <a:xfrm>
              <a:off x="123868" y="1508760"/>
              <a:ext cx="3990932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i="1" dirty="0" smtClean="0"/>
              <a:t>Motivation</a:t>
            </a:r>
            <a:endParaRPr lang="zh-TW" alt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zh-CN" dirty="0" smtClean="0"/>
              <a:t>Explosive growth of mobile devices and mobile application traffic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lnSpc>
                <a:spcPct val="120000"/>
              </a:lnSpc>
            </a:pPr>
            <a:r>
              <a:rPr lang="en-US" altLang="zh-TW" sz="3100" dirty="0" smtClean="0"/>
              <a:t>Problem</a:t>
            </a:r>
          </a:p>
          <a:p>
            <a:pPr lvl="1">
              <a:lnSpc>
                <a:spcPct val="120000"/>
              </a:lnSpc>
            </a:pPr>
            <a:r>
              <a:rPr lang="en-US" altLang="zh-CN" dirty="0" smtClean="0"/>
              <a:t>Massive </a:t>
            </a:r>
            <a:r>
              <a:rPr lang="en-US" altLang="zh-CN" b="1" i="1" dirty="0" smtClean="0"/>
              <a:t>signaling messages </a:t>
            </a:r>
            <a:r>
              <a:rPr lang="en-US" altLang="zh-CN" dirty="0" smtClean="0"/>
              <a:t>triggered by data transfer increase processing and management overheads within 3G networks.</a:t>
            </a:r>
          </a:p>
          <a:p>
            <a:pPr lvl="1"/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21566" y="2355144"/>
            <a:ext cx="8675433" cy="2727128"/>
            <a:chOff x="228600" y="1082872"/>
            <a:chExt cx="8675433" cy="2727128"/>
          </a:xfrm>
        </p:grpSpPr>
        <p:grpSp>
          <p:nvGrpSpPr>
            <p:cNvPr id="6" name="组合 213"/>
            <p:cNvGrpSpPr/>
            <p:nvPr/>
          </p:nvGrpSpPr>
          <p:grpSpPr>
            <a:xfrm>
              <a:off x="228600" y="1082872"/>
              <a:ext cx="4114800" cy="2727128"/>
              <a:chOff x="33497" y="897093"/>
              <a:chExt cx="5195455" cy="4054053"/>
            </a:xfrm>
          </p:grpSpPr>
          <p:grpSp>
            <p:nvGrpSpPr>
              <p:cNvPr id="10" name="组合 209"/>
              <p:cNvGrpSpPr/>
              <p:nvPr/>
            </p:nvGrpSpPr>
            <p:grpSpPr>
              <a:xfrm>
                <a:off x="33497" y="897093"/>
                <a:ext cx="5195455" cy="3598710"/>
                <a:chOff x="31516" y="615173"/>
                <a:chExt cx="5282046" cy="4261631"/>
              </a:xfrm>
            </p:grpSpPr>
            <p:grpSp>
              <p:nvGrpSpPr>
                <p:cNvPr id="12" name="组合 205"/>
                <p:cNvGrpSpPr/>
                <p:nvPr/>
              </p:nvGrpSpPr>
              <p:grpSpPr>
                <a:xfrm>
                  <a:off x="31516" y="615173"/>
                  <a:ext cx="5282046" cy="4261631"/>
                  <a:chOff x="34706" y="874212"/>
                  <a:chExt cx="5142660" cy="2935790"/>
                </a:xfrm>
              </p:grpSpPr>
              <p:pic>
                <p:nvPicPr>
                  <p:cNvPr id="14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152400" y="1447801"/>
                    <a:ext cx="4451349" cy="236220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34706" y="874212"/>
                    <a:ext cx="5142660" cy="6345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sz="1400" b="1" dirty="0" smtClean="0"/>
                      <a:t>Smart phone shipments forecast</a:t>
                    </a:r>
                  </a:p>
                  <a:p>
                    <a:pPr algn="ctr"/>
                    <a:r>
                      <a:rPr lang="en-US" altLang="zh-CN" sz="1400" b="1" dirty="0" smtClean="0"/>
                      <a:t>In million units</a:t>
                    </a:r>
                    <a:endParaRPr lang="zh-CN" altLang="en-US" sz="1400" b="1" dirty="0"/>
                  </a:p>
                </p:txBody>
              </p:sp>
            </p:grpSp>
            <p:sp>
              <p:nvSpPr>
                <p:cNvPr id="13" name="TextBox 12"/>
                <p:cNvSpPr txBox="1"/>
                <p:nvPr/>
              </p:nvSpPr>
              <p:spPr>
                <a:xfrm>
                  <a:off x="3357249" y="1671506"/>
                  <a:ext cx="1747405" cy="6875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b="1" dirty="0" smtClean="0">
                      <a:solidFill>
                        <a:srgbClr val="FF0000"/>
                      </a:solidFill>
                    </a:rPr>
                    <a:t>1.2billion</a:t>
                  </a:r>
                  <a:endParaRPr lang="zh-CN" altLang="en-US" b="1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200891" y="4418951"/>
                <a:ext cx="3900055" cy="532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smtClean="0"/>
                  <a:t>&lt;&lt;Source: IDC, 2012&gt;&gt;</a:t>
                </a:r>
                <a:endParaRPr lang="zh-CN" altLang="en-US" sz="1600" dirty="0"/>
              </a:p>
            </p:txBody>
          </p:sp>
        </p:grpSp>
        <p:grpSp>
          <p:nvGrpSpPr>
            <p:cNvPr id="7" name="Group 14"/>
            <p:cNvGrpSpPr/>
            <p:nvPr/>
          </p:nvGrpSpPr>
          <p:grpSpPr>
            <a:xfrm>
              <a:off x="3657600" y="1118497"/>
              <a:ext cx="5246433" cy="2667000"/>
              <a:chOff x="-457200" y="2426368"/>
              <a:chExt cx="5486400" cy="2788986"/>
            </a:xfrm>
          </p:grpSpPr>
          <p:pic>
            <p:nvPicPr>
              <p:cNvPr id="8" name="Picture 2" descr="http://www.cisco.com/en/US/solutions/collateral/ns341/ns525/ns537/ns705/ns827/images/white_paper_c11-520862-04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b="11146"/>
              <a:stretch>
                <a:fillRect/>
              </a:stretch>
            </p:blipFill>
            <p:spPr bwMode="auto">
              <a:xfrm>
                <a:off x="228600" y="2426368"/>
                <a:ext cx="4800600" cy="2526632"/>
              </a:xfrm>
              <a:prstGeom prst="rect">
                <a:avLst/>
              </a:prstGeom>
              <a:noFill/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-457200" y="4876800"/>
                <a:ext cx="4191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1600" dirty="0" smtClean="0"/>
                  <a:t>&lt;&lt;Source: Cisco VNI Mobile, 2012&gt;&gt;</a:t>
                </a:r>
                <a:endParaRPr lang="zh-CN" altLang="en-US" sz="16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1143000"/>
          </a:xfrm>
        </p:spPr>
        <p:txBody>
          <a:bodyPr>
            <a:noAutofit/>
          </a:bodyPr>
          <a:lstStyle/>
          <a:p>
            <a:r>
              <a:rPr lang="en-US" altLang="zh-TW" i="1" dirty="0" smtClean="0"/>
              <a:t>Signaling-Averse Applications</a:t>
            </a:r>
            <a:endParaRPr lang="zh-TW" alt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600200"/>
            <a:ext cx="4419600" cy="4953000"/>
          </a:xfrm>
        </p:spPr>
        <p:txBody>
          <a:bodyPr>
            <a:normAutofit/>
          </a:bodyPr>
          <a:lstStyle/>
          <a:p>
            <a:r>
              <a:rPr lang="en-US" altLang="zh-TW" b="1" i="1" dirty="0" smtClean="0"/>
              <a:t>Bulk transfer applications</a:t>
            </a:r>
            <a:r>
              <a:rPr lang="en-US" altLang="zh-TW" dirty="0" smtClean="0"/>
              <a:t>, e.g., streaming, P2P, and file access,</a:t>
            </a:r>
            <a:r>
              <a:rPr lang="en-US" altLang="zh-TW" b="1" i="1" dirty="0" smtClean="0"/>
              <a:t> </a:t>
            </a:r>
            <a:r>
              <a:rPr lang="en-US" altLang="zh-TW" dirty="0" smtClean="0"/>
              <a:t>are signaling-averse on </a:t>
            </a:r>
            <a:r>
              <a:rPr lang="en-US" altLang="zh-TW" b="1" i="1" dirty="0" smtClean="0"/>
              <a:t>both directions</a:t>
            </a:r>
            <a:r>
              <a:rPr lang="en-US" altLang="zh-TW" dirty="0" smtClean="0"/>
              <a:t>.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28600" y="1143000"/>
            <a:ext cx="3990975" cy="5638800"/>
            <a:chOff x="228600" y="1219200"/>
            <a:chExt cx="3990975" cy="5638800"/>
          </a:xfrm>
        </p:grpSpPr>
        <p:pic>
          <p:nvPicPr>
            <p:cNvPr id="645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1219200"/>
              <a:ext cx="3990975" cy="292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51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600" y="4124325"/>
              <a:ext cx="3981450" cy="2733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i="1" dirty="0" smtClean="0"/>
              <a:t>Conclusions</a:t>
            </a:r>
            <a:endParaRPr lang="zh-TW" alt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zh-TW" dirty="0" smtClean="0"/>
              <a:t>Show that the pure data-plane signaling profiling approach can accurately infer state transitions due to RRC connection setups</a:t>
            </a:r>
          </a:p>
          <a:p>
            <a:pPr>
              <a:lnSpc>
                <a:spcPct val="120000"/>
              </a:lnSpc>
            </a:pPr>
            <a:r>
              <a:rPr lang="en-US" altLang="zh-TW" dirty="0" smtClean="0"/>
              <a:t>Conduct the first comprehensive measurement in a city-wide 3G network to study the impact of raw data packets, transport protocols, and network applications on signaling loads</a:t>
            </a:r>
          </a:p>
          <a:p>
            <a:pPr>
              <a:lnSpc>
                <a:spcPct val="120000"/>
              </a:lnSpc>
            </a:pPr>
            <a:r>
              <a:rPr lang="en-US" altLang="zh-TW" dirty="0" smtClean="0"/>
              <a:t>Observe that most signaling messages are attributed to I</a:t>
            </a:r>
            <a:r>
              <a:rPr lang="en-US" altLang="zh-TW" dirty="0" smtClean="0">
                <a:sym typeface="Wingdings" pitchFamily="2" charset="2"/>
              </a:rPr>
              <a:t>D</a:t>
            </a:r>
          </a:p>
          <a:p>
            <a:pPr lvl="1">
              <a:lnSpc>
                <a:spcPct val="120000"/>
              </a:lnSpc>
            </a:pPr>
            <a:r>
              <a:rPr lang="en-US" altLang="zh-TW" dirty="0" smtClean="0">
                <a:sym typeface="Wingdings" pitchFamily="2" charset="2"/>
              </a:rPr>
              <a:t>Possible solution: apply protocol/application-specific inactivity timers to avoid spurious RRC connection re-establishments</a:t>
            </a:r>
          </a:p>
          <a:p>
            <a:pPr lvl="1"/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i="1" dirty="0" smtClean="0"/>
              <a:t>Q&amp;A</a:t>
            </a:r>
            <a:endParaRPr lang="zh-CN" altLang="en-US" i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Thanks for your time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i="1" dirty="0" smtClean="0"/>
              <a:t>Future work</a:t>
            </a:r>
            <a:endParaRPr lang="zh-CN" altLang="en-US" i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/>
          <a:lstStyle/>
          <a:p>
            <a:r>
              <a:rPr lang="en-US" altLang="zh-CN" dirty="0" smtClean="0"/>
              <a:t>Limitations of our work:</a:t>
            </a:r>
          </a:p>
          <a:p>
            <a:pPr lvl="1"/>
            <a:r>
              <a:rPr lang="en-US" altLang="zh-CN" dirty="0" smtClean="0"/>
              <a:t>Our dataset was collected nearly 1.5 years ago. There is dramatic growth of data/control-plane traffic.</a:t>
            </a:r>
          </a:p>
          <a:p>
            <a:pPr lvl="1"/>
            <a:r>
              <a:rPr lang="en-US" altLang="zh-CN" dirty="0" smtClean="0"/>
              <a:t>There are regular version updates for smartphone OS. Data transmission behavior may have changed.</a:t>
            </a:r>
          </a:p>
          <a:p>
            <a:r>
              <a:rPr lang="en-US" altLang="zh-CN" dirty="0" smtClean="0"/>
              <a:t>Future work:</a:t>
            </a:r>
          </a:p>
          <a:p>
            <a:pPr lvl="1"/>
            <a:r>
              <a:rPr lang="en-US" altLang="zh-CN" sz="2000" dirty="0" smtClean="0"/>
              <a:t>Validate our findings for latest dataset</a:t>
            </a:r>
          </a:p>
          <a:p>
            <a:pPr lvl="2"/>
            <a:r>
              <a:rPr lang="en-US" altLang="zh-CN" sz="1600" b="1" i="1" dirty="0" smtClean="0">
                <a:solidFill>
                  <a:srgbClr val="FF0000"/>
                </a:solidFill>
              </a:rPr>
              <a:t>Our methodology remains applicable for today’s 3G networks</a:t>
            </a:r>
            <a:endParaRPr lang="zh-CN" altLang="en-US" sz="800" b="1" i="1" dirty="0" smtClean="0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i="1" dirty="0" smtClean="0"/>
              <a:t>3G Signaling Profiling</a:t>
            </a:r>
            <a:endParaRPr lang="zh-TW" alt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85000" lnSpcReduction="10000"/>
          </a:bodyPr>
          <a:lstStyle/>
          <a:p>
            <a:r>
              <a:rPr lang="en-US" altLang="zh-TW" dirty="0" smtClean="0"/>
              <a:t>Apply a </a:t>
            </a:r>
            <a:r>
              <a:rPr lang="en-US" altLang="zh-TW" b="1" i="1" dirty="0" smtClean="0"/>
              <a:t>data-plane</a:t>
            </a:r>
            <a:r>
              <a:rPr lang="en-US" altLang="zh-TW" dirty="0" smtClean="0"/>
              <a:t> </a:t>
            </a:r>
            <a:r>
              <a:rPr lang="en-US" altLang="zh-TW" b="1" i="1" dirty="0" smtClean="0"/>
              <a:t>signaling profiling </a:t>
            </a:r>
            <a:r>
              <a:rPr lang="en-US" altLang="zh-TW" dirty="0" smtClean="0"/>
              <a:t>method built on [</a:t>
            </a:r>
            <a:r>
              <a:rPr lang="en-US" altLang="zh-TW" sz="2000" dirty="0" smtClean="0"/>
              <a:t>Qian2010IMC</a:t>
            </a:r>
            <a:r>
              <a:rPr lang="en-US" altLang="zh-TW" dirty="0" smtClean="0"/>
              <a:t>] and UMTS standard to study signaling load</a:t>
            </a:r>
          </a:p>
          <a:p>
            <a:pPr lvl="1"/>
            <a:r>
              <a:rPr lang="en-US" altLang="zh-TW" dirty="0" smtClean="0"/>
              <a:t>Simplify the complexities of correlating control-plane signaling messages and data-plane packets</a:t>
            </a:r>
          </a:p>
          <a:p>
            <a:r>
              <a:rPr lang="en-US" altLang="zh-TW" dirty="0" smtClean="0"/>
              <a:t>Extract all IP packets for each UE session and obtain the following data</a:t>
            </a:r>
          </a:p>
          <a:p>
            <a:pPr lvl="1"/>
            <a:r>
              <a:rPr lang="en-US" altLang="zh-TW" dirty="0" smtClean="0"/>
              <a:t>Inter-arrival times (IATs) of adjacent IP packets from the session</a:t>
            </a:r>
          </a:p>
          <a:p>
            <a:pPr lvl="1"/>
            <a:r>
              <a:rPr lang="en-US" altLang="zh-TW" dirty="0" smtClean="0"/>
              <a:t>Application type of each IP packet with a commercial DPI tool</a:t>
            </a:r>
          </a:p>
          <a:p>
            <a:pPr lvl="2"/>
            <a:r>
              <a:rPr lang="en-US" altLang="zh-TW" dirty="0" smtClean="0"/>
              <a:t>DB, Email, File Access, Game, IM, Network Admin, Network Storage, P2P, Remote connectivity, Stock, Streaming, Tunneling, VoIP</a:t>
            </a:r>
          </a:p>
          <a:p>
            <a:pPr lvl="1"/>
            <a:r>
              <a:rPr lang="en-US" altLang="zh-TW" dirty="0" smtClean="0"/>
              <a:t>Session service type (i.e., real-time or best-effort)</a:t>
            </a:r>
          </a:p>
          <a:p>
            <a:pPr lvl="1"/>
            <a:r>
              <a:rPr lang="en-US" altLang="zh-TW" dirty="0" smtClean="0"/>
              <a:t>Transport-layer info (e.g., uplink/downlink, </a:t>
            </a:r>
            <a:r>
              <a:rPr lang="en-US" altLang="zh-TW" dirty="0" err="1" smtClean="0"/>
              <a:t>src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dst</a:t>
            </a:r>
            <a:r>
              <a:rPr lang="en-US" altLang="zh-TW" dirty="0" smtClean="0"/>
              <a:t> ports, TCP flag, payload size) for each TCP/UDP packet</a:t>
            </a:r>
          </a:p>
          <a:p>
            <a:pPr lvl="2"/>
            <a:r>
              <a:rPr lang="en-US" altLang="zh-TW" dirty="0" smtClean="0"/>
              <a:t>Uplink: from UE to remote destination</a:t>
            </a:r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i="1" dirty="0" smtClean="0"/>
              <a:t>3G Signaling Profiling</a:t>
            </a:r>
            <a:endParaRPr lang="zh-TW" alt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Apply IATs and session service type per UE session to the known RRC state machine and per-transition signaling message numbers to</a:t>
            </a:r>
          </a:p>
          <a:p>
            <a:pPr lvl="1"/>
            <a:r>
              <a:rPr lang="en-US" altLang="zh-TW" dirty="0" smtClean="0"/>
              <a:t>Infer a sequence of state transitions and</a:t>
            </a:r>
            <a:r>
              <a:rPr lang="en-US" altLang="zh-TW" b="1" i="1" dirty="0" smtClean="0"/>
              <a:t> </a:t>
            </a:r>
            <a:r>
              <a:rPr lang="en-US" altLang="zh-TW" dirty="0" smtClean="0"/>
              <a:t>corresponding numbers of signaling messages</a:t>
            </a:r>
          </a:p>
          <a:p>
            <a:pPr lvl="1"/>
            <a:r>
              <a:rPr lang="en-US" altLang="zh-TW" dirty="0" smtClean="0"/>
              <a:t>Identify the </a:t>
            </a:r>
            <a:r>
              <a:rPr lang="en-US" altLang="zh-TW" b="1" i="1" dirty="0" smtClean="0"/>
              <a:t>first</a:t>
            </a:r>
            <a:r>
              <a:rPr lang="en-US" altLang="zh-TW" dirty="0" smtClean="0"/>
              <a:t> IP packets and their application types/transport-layer info right after one of the three state transitions:</a:t>
            </a:r>
          </a:p>
          <a:p>
            <a:pPr lvl="2"/>
            <a:r>
              <a:rPr lang="en-US" altLang="zh-TW" dirty="0" smtClean="0"/>
              <a:t>IDLE</a:t>
            </a:r>
            <a:r>
              <a:rPr lang="en-US" altLang="zh-TW" dirty="0" smtClean="0">
                <a:sym typeface="Wingdings" pitchFamily="2" charset="2"/>
              </a:rPr>
              <a:t>DCH (or </a:t>
            </a:r>
            <a:r>
              <a:rPr lang="en-US" altLang="zh-TW" dirty="0" smtClean="0"/>
              <a:t>I</a:t>
            </a:r>
            <a:r>
              <a:rPr lang="en-US" altLang="zh-TW" dirty="0" smtClean="0">
                <a:sym typeface="Wingdings" pitchFamily="2" charset="2"/>
              </a:rPr>
              <a:t>D) </a:t>
            </a:r>
          </a:p>
          <a:p>
            <a:pPr lvl="2"/>
            <a:r>
              <a:rPr lang="en-US" altLang="zh-TW" dirty="0" smtClean="0">
                <a:sym typeface="Wingdings" pitchFamily="2" charset="2"/>
              </a:rPr>
              <a:t>FACHDCH (or FD) </a:t>
            </a:r>
          </a:p>
          <a:p>
            <a:pPr lvl="2"/>
            <a:r>
              <a:rPr lang="en-US" altLang="zh-TW" dirty="0" smtClean="0">
                <a:sym typeface="Wingdings" pitchFamily="2" charset="2"/>
              </a:rPr>
              <a:t>DCHFACH (or </a:t>
            </a:r>
            <a:r>
              <a:rPr lang="en-US" altLang="zh-TW" dirty="0" smtClean="0"/>
              <a:t>D</a:t>
            </a:r>
            <a:r>
              <a:rPr lang="en-US" altLang="zh-TW" dirty="0" smtClean="0">
                <a:sym typeface="Wingdings" pitchFamily="2" charset="2"/>
              </a:rPr>
              <a:t>F) 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Ignore DCH</a:t>
            </a:r>
            <a:r>
              <a:rPr lang="en-US" altLang="zh-TW" dirty="0" smtClean="0">
                <a:sym typeface="Wingdings" pitchFamily="2" charset="2"/>
              </a:rPr>
              <a:t>IDLE and FACHIDLE which are only resulted from inactivity timer expiries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Our Work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200400"/>
            <a:ext cx="8229600" cy="3276600"/>
          </a:xfrm>
        </p:spPr>
        <p:txBody>
          <a:bodyPr/>
          <a:lstStyle/>
          <a:p>
            <a:r>
              <a:rPr lang="en-US" altLang="zh-CN" dirty="0" smtClean="0"/>
              <a:t>Contributions:</a:t>
            </a:r>
          </a:p>
          <a:p>
            <a:pPr lvl="1"/>
            <a:r>
              <a:rPr lang="en-US" altLang="zh-CN" dirty="0"/>
              <a:t>U</a:t>
            </a:r>
            <a:r>
              <a:rPr lang="en-US" altLang="zh-CN" dirty="0" smtClean="0"/>
              <a:t>sing national </a:t>
            </a:r>
            <a:r>
              <a:rPr lang="en-US" altLang="zh-CN" dirty="0" smtClean="0"/>
              <a:t>3G network traces/logs to validate a data-plane approach for control-plane signaling overhead inference</a:t>
            </a:r>
          </a:p>
          <a:p>
            <a:pPr lvl="1"/>
            <a:r>
              <a:rPr lang="en-US" altLang="zh-CN" b="1" dirty="0" smtClean="0">
                <a:solidFill>
                  <a:srgbClr val="FF0000"/>
                </a:solidFill>
              </a:rPr>
              <a:t>First</a:t>
            </a:r>
            <a:r>
              <a:rPr lang="en-US" altLang="zh-CN" dirty="0" smtClean="0"/>
              <a:t> extensive </a:t>
            </a:r>
            <a:r>
              <a:rPr lang="en-US" altLang="zh-CN" dirty="0" smtClean="0"/>
              <a:t>measurement study of signaling loads induced by different transport protocols and network applications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304800" y="1524000"/>
            <a:ext cx="8549148" cy="14478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zh-CN" sz="2800" b="1" dirty="0" smtClean="0"/>
              <a:t>Goal: To characterize 3G control-plane signaling overhead due to initiation/release of radio resources with </a:t>
            </a:r>
            <a:r>
              <a:rPr lang="en-US" altLang="zh-CN" sz="2800" b="1" i="1" dirty="0" smtClean="0"/>
              <a:t>only</a:t>
            </a:r>
            <a:r>
              <a:rPr lang="en-US" altLang="zh-CN" sz="2800" b="1" dirty="0" smtClean="0"/>
              <a:t> raw IP data packets</a:t>
            </a:r>
            <a:endParaRPr lang="en-US" altLang="zh-CN" sz="2800" b="1" dirty="0"/>
          </a:p>
        </p:txBody>
      </p:sp>
    </p:spTree>
    <p:extLst>
      <p:ext uri="{BB962C8B-B14F-4D97-AF65-F5344CB8AC3E}">
        <p14:creationId xmlns:p14="http://schemas.microsoft.com/office/powerpoint/2010/main" val="26159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i="1" dirty="0" smtClean="0"/>
              <a:t>Related Work</a:t>
            </a:r>
            <a:endParaRPr lang="zh-CN" altLang="en-US" i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 Measurement studies of 3G network</a:t>
            </a:r>
          </a:p>
          <a:p>
            <a:pPr lvl="1"/>
            <a:r>
              <a:rPr lang="en-US" altLang="zh-CN" sz="2000" dirty="0" smtClean="0"/>
              <a:t>Round-trip times of TCP flow data (GPRS/UMTS network) </a:t>
            </a:r>
            <a:r>
              <a:rPr lang="en-US" altLang="zh-CN" sz="1400" dirty="0" smtClean="0"/>
              <a:t>[Kilpi_Networking2006]</a:t>
            </a:r>
            <a:r>
              <a:rPr lang="en-US" altLang="zh-CN" sz="1800" dirty="0" smtClean="0"/>
              <a:t> </a:t>
            </a:r>
            <a:endParaRPr lang="en-US" altLang="zh-CN" sz="2000" dirty="0" smtClean="0"/>
          </a:p>
          <a:p>
            <a:pPr lvl="1"/>
            <a:r>
              <a:rPr lang="en-US" altLang="zh-CN" sz="2000" dirty="0" smtClean="0"/>
              <a:t>Compare similarity and difference with wireline data traffic (CDMA2000) </a:t>
            </a:r>
            <a:r>
              <a:rPr lang="en-US" altLang="zh-CN" sz="1400" dirty="0" smtClean="0"/>
              <a:t>[Ridoux_INFOCOMM2006]</a:t>
            </a:r>
            <a:endParaRPr lang="en-US" altLang="zh-CN" sz="2000" dirty="0" smtClean="0"/>
          </a:p>
          <a:p>
            <a:pPr lvl="1"/>
            <a:r>
              <a:rPr lang="en-US" altLang="zh-CN" sz="2000" dirty="0" smtClean="0"/>
              <a:t>TCP performance and traffic anomalies (GPRS/UMTS network) </a:t>
            </a:r>
            <a:r>
              <a:rPr lang="en-US" altLang="zh-CN" sz="1400" dirty="0" smtClean="0"/>
              <a:t>[Ricciato_CoNext2005] [Alconze_Globecom2009]</a:t>
            </a:r>
            <a:endParaRPr lang="en-US" altLang="zh-CN" sz="2000" dirty="0" smtClean="0"/>
          </a:p>
          <a:p>
            <a:r>
              <a:rPr lang="en-US" altLang="zh-CN" sz="2400" dirty="0" smtClean="0"/>
              <a:t> Control-plane performance of 3G network</a:t>
            </a:r>
          </a:p>
          <a:p>
            <a:pPr lvl="1"/>
            <a:r>
              <a:rPr lang="en-US" altLang="zh-CN" sz="2000" dirty="0" smtClean="0"/>
              <a:t>Signaling overhead from security perspective </a:t>
            </a:r>
            <a:br>
              <a:rPr lang="en-US" altLang="zh-CN" sz="2000" dirty="0" smtClean="0"/>
            </a:br>
            <a:r>
              <a:rPr lang="en-US" altLang="zh-CN" sz="1400" dirty="0" smtClean="0"/>
              <a:t>[</a:t>
            </a:r>
            <a:r>
              <a:rPr lang="en-US" altLang="zh-CN" sz="1400" dirty="0" err="1" smtClean="0"/>
              <a:t>Lee_computer</a:t>
            </a:r>
            <a:r>
              <a:rPr lang="en-US" altLang="zh-CN" sz="1400" dirty="0" smtClean="0"/>
              <a:t> networks2009]</a:t>
            </a:r>
            <a:endParaRPr lang="en-US" altLang="zh-CN" sz="2000" dirty="0" smtClean="0"/>
          </a:p>
          <a:p>
            <a:pPr lvl="1"/>
            <a:r>
              <a:rPr lang="en-US" altLang="zh-CN" sz="2000" dirty="0" smtClean="0"/>
              <a:t>Infer RRC state transition from data-plane TCP traffic to quantify energy consumption </a:t>
            </a:r>
            <a:r>
              <a:rPr lang="en-US" altLang="zh-CN" sz="1400" dirty="0" smtClean="0"/>
              <a:t>[Qian_IMC2010] [Qian_ICNP2010]</a:t>
            </a:r>
            <a:r>
              <a:rPr lang="en-US" altLang="zh-CN" sz="2000" dirty="0" smtClean="0"/>
              <a:t> and application resource usage </a:t>
            </a:r>
            <a:r>
              <a:rPr lang="en-US" altLang="zh-CN" sz="1400" dirty="0" smtClean="0">
                <a:solidFill>
                  <a:prstClr val="black"/>
                </a:solidFill>
                <a:ea typeface="+mn-ea"/>
                <a:cs typeface="+mn-cs"/>
              </a:rPr>
              <a:t>[Qian_Mobysis2011]</a:t>
            </a:r>
            <a:endParaRPr lang="en-US" altLang="zh-CN" sz="20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i="1" dirty="0" smtClean="0"/>
              <a:t>Related Work</a:t>
            </a:r>
            <a:endParaRPr lang="zh-CN" altLang="en-US" i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19600"/>
          </a:xfrm>
        </p:spPr>
        <p:txBody>
          <a:bodyPr/>
          <a:lstStyle/>
          <a:p>
            <a:r>
              <a:rPr lang="en-US" altLang="zh-CN" sz="2400" dirty="0" smtClean="0"/>
              <a:t>Data traffic behavior of different types of devices</a:t>
            </a:r>
          </a:p>
          <a:p>
            <a:pPr lvl="1"/>
            <a:r>
              <a:rPr lang="en-US" altLang="zh-CN" sz="2000" dirty="0" smtClean="0"/>
              <a:t>Compare handheld and non-handheld devices in campus </a:t>
            </a:r>
            <a:r>
              <a:rPr lang="en-US" altLang="zh-CN" sz="2000" dirty="0" err="1" smtClean="0"/>
              <a:t>WiFi</a:t>
            </a:r>
            <a:r>
              <a:rPr lang="en-US" altLang="zh-CN" sz="2000" dirty="0" smtClean="0"/>
              <a:t> network </a:t>
            </a:r>
            <a:r>
              <a:rPr lang="en-US" altLang="zh-CN" sz="1400" dirty="0" smtClean="0"/>
              <a:t>[Gember_PAM2011]</a:t>
            </a:r>
            <a:endParaRPr lang="en-US" altLang="zh-CN" sz="2000" dirty="0" smtClean="0"/>
          </a:p>
          <a:p>
            <a:pPr lvl="1"/>
            <a:r>
              <a:rPr lang="en-US" altLang="zh-CN" sz="2000" dirty="0" smtClean="0"/>
              <a:t>Study smart phone traffic and differences of user behaviors based traces of individual devices </a:t>
            </a:r>
            <a:r>
              <a:rPr lang="en-US" altLang="zh-CN" sz="1400" dirty="0" smtClean="0"/>
              <a:t>[Falaki_IMC2010]</a:t>
            </a:r>
            <a:endParaRPr lang="en-US" altLang="zh-CN" sz="2000" dirty="0" smtClean="0"/>
          </a:p>
          <a:p>
            <a:pPr lvl="1"/>
            <a:r>
              <a:rPr lang="en-US" altLang="zh-CN" sz="2000" dirty="0" smtClean="0"/>
              <a:t>3GTest, a tool generate probe traffic to measure the 3G network performance </a:t>
            </a:r>
            <a:r>
              <a:rPr lang="en-US" altLang="zh-CN" sz="1400" dirty="0" smtClean="0"/>
              <a:t>[Huang_MobiSys2011]</a:t>
            </a:r>
            <a:endParaRPr lang="en-US" altLang="zh-CN" sz="2000" dirty="0" smtClean="0"/>
          </a:p>
          <a:p>
            <a:pPr lvl="1"/>
            <a:r>
              <a:rPr lang="en-US" altLang="zh-CN" sz="2000" dirty="0" smtClean="0">
                <a:solidFill>
                  <a:prstClr val="black"/>
                </a:solidFill>
              </a:rPr>
              <a:t>Study of data/control-plane performance of different mobile terminals </a:t>
            </a:r>
            <a:r>
              <a:rPr lang="en-US" altLang="zh-CN" sz="1400" dirty="0" smtClean="0">
                <a:solidFill>
                  <a:prstClr val="black"/>
                </a:solidFill>
              </a:rPr>
              <a:t>[He_Networking2012]</a:t>
            </a:r>
            <a:endParaRPr lang="en-US" altLang="zh-CN" sz="20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altLang="zh-CN" sz="24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i="1" dirty="0" smtClean="0"/>
              <a:t>3G UMTS Network</a:t>
            </a:r>
            <a:endParaRPr lang="zh-CN" altLang="en-US" i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29" name="TextBox 128"/>
          <p:cNvSpPr txBox="1"/>
          <p:nvPr/>
        </p:nvSpPr>
        <p:spPr>
          <a:xfrm>
            <a:off x="609600" y="1447800"/>
            <a:ext cx="7696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000" dirty="0" smtClean="0"/>
              <a:t> Collect data/control-plane traffic from a commercial 3G UMTS network deployed in a metropolitan city in China</a:t>
            </a:r>
          </a:p>
          <a:p>
            <a:pPr>
              <a:buFont typeface="Wingdings" pitchFamily="2" charset="2"/>
              <a:buChar char="Ø"/>
            </a:pPr>
            <a:endParaRPr lang="en-US" altLang="zh-CN" sz="2000" dirty="0" smtClean="0"/>
          </a:p>
          <a:p>
            <a:pPr>
              <a:buFont typeface="Wingdings" pitchFamily="2" charset="2"/>
              <a:buChar char="Ø"/>
            </a:pPr>
            <a:endParaRPr lang="en-US" altLang="zh-CN" sz="2000" dirty="0" smtClean="0"/>
          </a:p>
          <a:p>
            <a:pPr>
              <a:buFont typeface="Wingdings" pitchFamily="2" charset="2"/>
              <a:buChar char="Ø"/>
            </a:pPr>
            <a:endParaRPr lang="en-US" altLang="zh-CN" sz="2000" dirty="0" smtClean="0"/>
          </a:p>
          <a:p>
            <a:pPr>
              <a:buFont typeface="Wingdings" pitchFamily="2" charset="2"/>
              <a:buChar char="Ø"/>
            </a:pPr>
            <a:endParaRPr lang="en-US" altLang="zh-CN" sz="2000" dirty="0" smtClean="0"/>
          </a:p>
          <a:p>
            <a:pPr>
              <a:buFont typeface="Wingdings" pitchFamily="2" charset="2"/>
              <a:buChar char="Ø"/>
            </a:pPr>
            <a:endParaRPr lang="en-US" altLang="zh-CN" sz="2000" dirty="0" smtClean="0"/>
          </a:p>
          <a:p>
            <a:pPr>
              <a:buFont typeface="Wingdings" pitchFamily="2" charset="2"/>
              <a:buChar char="Ø"/>
            </a:pPr>
            <a:endParaRPr lang="en-US" altLang="zh-CN" sz="2000" dirty="0" smtClean="0"/>
          </a:p>
          <a:p>
            <a:pPr>
              <a:buFont typeface="Wingdings" pitchFamily="2" charset="2"/>
              <a:buChar char="Ø"/>
            </a:pPr>
            <a:endParaRPr lang="en-US" altLang="zh-CN" sz="2000" dirty="0" smtClean="0"/>
          </a:p>
          <a:p>
            <a:pPr>
              <a:buFont typeface="Wingdings" pitchFamily="2" charset="2"/>
              <a:buChar char="Ø"/>
            </a:pPr>
            <a:r>
              <a:rPr lang="en-US" altLang="zh-CN" sz="2000" dirty="0" smtClean="0"/>
              <a:t>Analyze 24-hour IP packet traces collected on Dec 1, 2010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CN" sz="2000" dirty="0" smtClean="0"/>
              <a:t>~306M IP packets 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CN" sz="2000" dirty="0" smtClean="0"/>
              <a:t>~682K user equipment (UE) sessions</a:t>
            </a:r>
          </a:p>
          <a:p>
            <a:pPr lvl="1"/>
            <a:endParaRPr lang="en-US" altLang="zh-CN" sz="2000" dirty="0" smtClean="0"/>
          </a:p>
          <a:p>
            <a:pPr>
              <a:buFont typeface="Wingdings" pitchFamily="2" charset="2"/>
              <a:buChar char="Ø"/>
            </a:pPr>
            <a:r>
              <a:rPr lang="en-US" altLang="zh-CN" sz="2000" dirty="0" smtClean="0"/>
              <a:t> Also obtain radio resource control (RRC) log files to validate our data-plane signaling profiling approach</a:t>
            </a:r>
          </a:p>
        </p:txBody>
      </p:sp>
      <p:graphicFrame>
        <p:nvGraphicFramePr>
          <p:cNvPr id="142" name="内容占位符 28"/>
          <p:cNvGraphicFramePr>
            <a:graphicFrameLocks noGrp="1"/>
          </p:cNvGraphicFramePr>
          <p:nvPr>
            <p:ph idx="1"/>
          </p:nvPr>
        </p:nvGraphicFramePr>
        <p:xfrm>
          <a:off x="6377050" y="2133600"/>
          <a:ext cx="2667000" cy="18288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185333"/>
                <a:gridCol w="1481667"/>
              </a:tblGrid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b="0" i="1" dirty="0" smtClean="0"/>
                        <a:t>Time span</a:t>
                      </a:r>
                      <a:endParaRPr lang="zh-CN" altLang="en-US" sz="11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b="0" i="0" baseline="0" dirty="0" smtClean="0">
                          <a:solidFill>
                            <a:schemeClr val="tx1"/>
                          </a:solidFill>
                        </a:rPr>
                        <a:t>Nov 25-Dec1, 2010</a:t>
                      </a:r>
                      <a:endParaRPr lang="zh-CN" altLang="en-US" sz="11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 size</a:t>
                      </a:r>
                      <a:endParaRPr lang="zh-CN" altLang="en-US" sz="1100" b="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b="0" i="0" dirty="0" smtClean="0">
                          <a:solidFill>
                            <a:schemeClr val="tx1"/>
                          </a:solidFill>
                        </a:rPr>
                        <a:t>13TB</a:t>
                      </a:r>
                      <a:endParaRPr lang="zh-CN" altLang="en-US" sz="11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b="0" i="1" dirty="0" smtClean="0">
                          <a:solidFill>
                            <a:schemeClr val="tx1"/>
                          </a:solidFill>
                        </a:rPr>
                        <a:t># packets</a:t>
                      </a:r>
                      <a:endParaRPr lang="zh-CN" altLang="en-US" sz="11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b="0" i="0" dirty="0" smtClean="0">
                          <a:solidFill>
                            <a:schemeClr val="tx1"/>
                          </a:solidFill>
                        </a:rPr>
                        <a:t>27.6 billion</a:t>
                      </a:r>
                      <a:r>
                        <a:rPr lang="en-US" altLang="zh-CN" sz="1100" b="0" i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zh-CN" altLang="en-US" sz="11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b="0" i="1" dirty="0" smtClean="0">
                          <a:solidFill>
                            <a:schemeClr val="tx1"/>
                          </a:solidFill>
                        </a:rPr>
                        <a:t># </a:t>
                      </a:r>
                      <a:r>
                        <a:rPr lang="en-US" altLang="zh-CN" sz="1100" b="0" i="1" baseline="0" dirty="0" smtClean="0">
                          <a:solidFill>
                            <a:schemeClr val="tx1"/>
                          </a:solidFill>
                        </a:rPr>
                        <a:t>flows</a:t>
                      </a:r>
                      <a:endParaRPr lang="zh-CN" altLang="en-US" sz="11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b="0" i="0" baseline="0" dirty="0" smtClean="0">
                          <a:solidFill>
                            <a:schemeClr val="tx1"/>
                          </a:solidFill>
                        </a:rPr>
                        <a:t>383 million </a:t>
                      </a:r>
                      <a:endParaRPr lang="zh-CN" altLang="en-US" sz="11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b="0" i="1" dirty="0" smtClean="0">
                          <a:solidFill>
                            <a:schemeClr val="tx1"/>
                          </a:solidFill>
                        </a:rPr>
                        <a:t># </a:t>
                      </a:r>
                      <a:r>
                        <a:rPr lang="en-US" altLang="zh-CN" sz="1100" b="0" i="1" baseline="0" dirty="0" smtClean="0">
                          <a:solidFill>
                            <a:schemeClr val="tx1"/>
                          </a:solidFill>
                        </a:rPr>
                        <a:t>devices</a:t>
                      </a:r>
                      <a:endParaRPr lang="zh-CN" altLang="en-US" sz="11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b="0" i="0" dirty="0" smtClean="0">
                          <a:solidFill>
                            <a:schemeClr val="tx1"/>
                          </a:solidFill>
                        </a:rPr>
                        <a:t>65K</a:t>
                      </a:r>
                      <a:endParaRPr lang="zh-CN" altLang="en-US" sz="11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b="0" i="1" dirty="0" smtClean="0">
                          <a:solidFill>
                            <a:schemeClr val="tx1"/>
                          </a:solidFill>
                        </a:rPr>
                        <a:t># RRC records</a:t>
                      </a:r>
                      <a:endParaRPr lang="zh-CN" altLang="en-US" sz="11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b="0" i="0" dirty="0" smtClean="0">
                          <a:solidFill>
                            <a:schemeClr val="tx1"/>
                          </a:solidFill>
                        </a:rPr>
                        <a:t>168 million</a:t>
                      </a:r>
                      <a:endParaRPr lang="zh-CN" altLang="en-US" sz="11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117" name="Group 116"/>
          <p:cNvGrpSpPr/>
          <p:nvPr/>
        </p:nvGrpSpPr>
        <p:grpSpPr>
          <a:xfrm>
            <a:off x="64325" y="2262250"/>
            <a:ext cx="6248400" cy="1722125"/>
            <a:chOff x="381000" y="2245122"/>
            <a:chExt cx="7924800" cy="2340159"/>
          </a:xfrm>
        </p:grpSpPr>
        <p:grpSp>
          <p:nvGrpSpPr>
            <p:cNvPr id="151" name="组合 150"/>
            <p:cNvGrpSpPr/>
            <p:nvPr/>
          </p:nvGrpSpPr>
          <p:grpSpPr>
            <a:xfrm>
              <a:off x="381000" y="2245122"/>
              <a:ext cx="7924800" cy="1945878"/>
              <a:chOff x="381000" y="2281535"/>
              <a:chExt cx="7924800" cy="1945878"/>
            </a:xfrm>
          </p:grpSpPr>
          <p:pic>
            <p:nvPicPr>
              <p:cNvPr id="67" name="Picture 3" descr="天线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71934" y="2357064"/>
                <a:ext cx="186806" cy="309802"/>
              </a:xfrm>
              <a:prstGeom prst="rect">
                <a:avLst/>
              </a:prstGeom>
              <a:noFill/>
            </p:spPr>
          </p:pic>
          <p:pic>
            <p:nvPicPr>
              <p:cNvPr id="68" name="Picture 4" descr="天线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71934" y="2951063"/>
                <a:ext cx="186806" cy="309802"/>
              </a:xfrm>
              <a:prstGeom prst="rect">
                <a:avLst/>
              </a:prstGeom>
              <a:noFill/>
            </p:spPr>
          </p:pic>
          <p:pic>
            <p:nvPicPr>
              <p:cNvPr id="69" name="Picture 5" descr="天线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71934" y="3564265"/>
                <a:ext cx="186806" cy="309802"/>
              </a:xfrm>
              <a:prstGeom prst="rect">
                <a:avLst/>
              </a:prstGeom>
              <a:noFill/>
            </p:spPr>
          </p:pic>
          <p:graphicFrame>
            <p:nvGraphicFramePr>
              <p:cNvPr id="70" name="Object 6"/>
              <p:cNvGraphicFramePr>
                <a:graphicFrameLocks noChangeAspect="1"/>
              </p:cNvGraphicFramePr>
              <p:nvPr/>
            </p:nvGraphicFramePr>
            <p:xfrm>
              <a:off x="1277921" y="2584935"/>
              <a:ext cx="337737" cy="3418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66" name="CorelDRAW" r:id="rId5" imgW="2549160" imgH="2497320" progId="">
                      <p:embed/>
                    </p:oleObj>
                  </mc:Choice>
                  <mc:Fallback>
                    <p:oleObj name="CorelDRAW" r:id="rId5" imgW="2549160" imgH="2497320" progId="">
                      <p:embed/>
                      <p:pic>
                        <p:nvPicPr>
                          <p:cNvPr id="0" name="Picture 3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77921" y="2584935"/>
                            <a:ext cx="337737" cy="3418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1" name="Object 7"/>
              <p:cNvGraphicFramePr>
                <a:graphicFrameLocks noChangeAspect="1"/>
              </p:cNvGraphicFramePr>
              <p:nvPr/>
            </p:nvGraphicFramePr>
            <p:xfrm>
              <a:off x="1838343" y="3007391"/>
              <a:ext cx="357532" cy="2342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67" name="CorelDRAW" r:id="rId7" imgW="3075480" imgH="1947240" progId="">
                      <p:embed/>
                    </p:oleObj>
                  </mc:Choice>
                  <mc:Fallback>
                    <p:oleObj name="CorelDRAW" r:id="rId7" imgW="3075480" imgH="1947240" progId="">
                      <p:embed/>
                      <p:pic>
                        <p:nvPicPr>
                          <p:cNvPr id="0" name="Picture 3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38343" y="3007391"/>
                            <a:ext cx="357532" cy="2342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2" name="Text Box 8"/>
              <p:cNvSpPr txBox="1">
                <a:spLocks noChangeArrowheads="1"/>
              </p:cNvSpPr>
              <p:nvPr/>
            </p:nvSpPr>
            <p:spPr bwMode="auto">
              <a:xfrm>
                <a:off x="1895251" y="3075240"/>
                <a:ext cx="256520" cy="22377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86756" tIns="43379" rIns="86756" bIns="43379">
                <a:spAutoFit/>
              </a:bodyPr>
              <a:lstStyle/>
              <a:p>
                <a:pPr defTabSz="877888">
                  <a:buFont typeface="Wingdings" pitchFamily="2" charset="2"/>
                  <a:buNone/>
                </a:pPr>
                <a:r>
                  <a:rPr lang="en-US" altLang="zh-CN" sz="1000" b="1" dirty="0">
                    <a:solidFill>
                      <a:schemeClr val="bg1"/>
                    </a:solidFill>
                    <a:latin typeface="Times New Roman" pitchFamily="18" charset="0"/>
                  </a:rPr>
                  <a:t>R</a:t>
                </a:r>
              </a:p>
            </p:txBody>
          </p:sp>
          <p:graphicFrame>
            <p:nvGraphicFramePr>
              <p:cNvPr id="73" name="Object 9"/>
              <p:cNvGraphicFramePr>
                <a:graphicFrameLocks noChangeAspect="1"/>
              </p:cNvGraphicFramePr>
              <p:nvPr/>
            </p:nvGraphicFramePr>
            <p:xfrm>
              <a:off x="1277921" y="3246784"/>
              <a:ext cx="388460" cy="3942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68" name="CorelDRAW" r:id="rId9" imgW="2549160" imgH="2497320" progId="">
                      <p:embed/>
                    </p:oleObj>
                  </mc:Choice>
                  <mc:Fallback>
                    <p:oleObj name="CorelDRAW" r:id="rId9" imgW="2549160" imgH="2497320" progId="">
                      <p:embed/>
                      <p:pic>
                        <p:nvPicPr>
                          <p:cNvPr id="0" name="Picture 3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77921" y="3246784"/>
                            <a:ext cx="388460" cy="3942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74" name="Picture 10" descr="图形4-1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287422" y="2828167"/>
                <a:ext cx="974861" cy="611922"/>
              </a:xfrm>
              <a:prstGeom prst="rect">
                <a:avLst/>
              </a:prstGeom>
              <a:noFill/>
            </p:spPr>
          </p:pic>
          <p:sp>
            <p:nvSpPr>
              <p:cNvPr id="75" name="Text Box 11"/>
              <p:cNvSpPr txBox="1">
                <a:spLocks noChangeArrowheads="1"/>
              </p:cNvSpPr>
              <p:nvPr/>
            </p:nvSpPr>
            <p:spPr bwMode="auto">
              <a:xfrm>
                <a:off x="2350278" y="2975419"/>
                <a:ext cx="679711" cy="2380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86756" tIns="43379" rIns="86756" bIns="43379">
                <a:spAutoFit/>
              </a:bodyPr>
              <a:lstStyle/>
              <a:p>
                <a:pPr defTabSz="877888">
                  <a:buFont typeface="Wingdings" pitchFamily="2" charset="2"/>
                  <a:buNone/>
                </a:pPr>
                <a:r>
                  <a:rPr lang="en-US" altLang="zh-CN" sz="1100" dirty="0" smtClean="0">
                    <a:latin typeface="Times New Roman" pitchFamily="18" charset="0"/>
                    <a:ea typeface="楷体_GB2312" pitchFamily="49" charset="-122"/>
                  </a:rPr>
                  <a:t>IP</a:t>
                </a:r>
                <a:r>
                  <a:rPr lang="zh-CN" altLang="en-US" sz="1100" dirty="0" smtClean="0">
                    <a:latin typeface="Times New Roman" pitchFamily="18" charset="0"/>
                    <a:ea typeface="楷体_GB2312" pitchFamily="49" charset="-122"/>
                  </a:rPr>
                  <a:t> </a:t>
                </a:r>
                <a:r>
                  <a:rPr lang="en-US" altLang="zh-CN" sz="1100" dirty="0" smtClean="0">
                    <a:latin typeface="Times New Roman" pitchFamily="18" charset="0"/>
                    <a:ea typeface="楷体_GB2312" pitchFamily="49" charset="-122"/>
                  </a:rPr>
                  <a:t>Bearer</a:t>
                </a:r>
                <a:endParaRPr lang="zh-CN" altLang="en-US" sz="1100" dirty="0">
                  <a:latin typeface="Times New Roman" pitchFamily="18" charset="0"/>
                  <a:ea typeface="楷体_GB2312" pitchFamily="49" charset="-122"/>
                </a:endParaRPr>
              </a:p>
            </p:txBody>
          </p:sp>
          <p:graphicFrame>
            <p:nvGraphicFramePr>
              <p:cNvPr id="76" name="Object 12"/>
              <p:cNvGraphicFramePr>
                <a:graphicFrameLocks noChangeAspect="1"/>
              </p:cNvGraphicFramePr>
              <p:nvPr/>
            </p:nvGraphicFramePr>
            <p:xfrm>
              <a:off x="3466410" y="3007391"/>
              <a:ext cx="455265" cy="2816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69" name="CorelDRAW" r:id="rId11" imgW="3075480" imgH="1947240" progId="">
                      <p:embed/>
                    </p:oleObj>
                  </mc:Choice>
                  <mc:Fallback>
                    <p:oleObj name="CorelDRAW" r:id="rId11" imgW="3075480" imgH="1947240" progId="">
                      <p:embed/>
                      <p:pic>
                        <p:nvPicPr>
                          <p:cNvPr id="0" name="Picture 3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66410" y="3007391"/>
                            <a:ext cx="455265" cy="2816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7" name="Text Box 13"/>
              <p:cNvSpPr txBox="1">
                <a:spLocks noChangeArrowheads="1"/>
              </p:cNvSpPr>
              <p:nvPr/>
            </p:nvSpPr>
            <p:spPr bwMode="auto">
              <a:xfrm>
                <a:off x="3569092" y="3112365"/>
                <a:ext cx="265721" cy="2380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86756" tIns="43379" rIns="86756" bIns="43379">
                <a:spAutoFit/>
              </a:bodyPr>
              <a:lstStyle/>
              <a:p>
                <a:pPr defTabSz="877888">
                  <a:buFont typeface="Wingdings" pitchFamily="2" charset="2"/>
                  <a:buNone/>
                </a:pPr>
                <a:r>
                  <a:rPr lang="en-US" altLang="zh-CN" sz="1100" b="1" dirty="0">
                    <a:solidFill>
                      <a:schemeClr val="bg1"/>
                    </a:solidFill>
                    <a:latin typeface="Times New Roman" pitchFamily="18" charset="0"/>
                  </a:rPr>
                  <a:t>R</a:t>
                </a:r>
              </a:p>
            </p:txBody>
          </p:sp>
          <p:graphicFrame>
            <p:nvGraphicFramePr>
              <p:cNvPr id="78" name="Object 14"/>
              <p:cNvGraphicFramePr>
                <a:graphicFrameLocks noChangeAspect="1"/>
              </p:cNvGraphicFramePr>
              <p:nvPr/>
            </p:nvGraphicFramePr>
            <p:xfrm>
              <a:off x="4475911" y="3328715"/>
              <a:ext cx="420626" cy="4262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70" name="CorelDRAW" r:id="rId12" imgW="2549160" imgH="2497320" progId="">
                      <p:embed/>
                    </p:oleObj>
                  </mc:Choice>
                  <mc:Fallback>
                    <p:oleObj name="CorelDRAW" r:id="rId12" imgW="2549160" imgH="2497320" progId="">
                      <p:embed/>
                      <p:pic>
                        <p:nvPicPr>
                          <p:cNvPr id="0" name="Picture 3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75911" y="3328715"/>
                            <a:ext cx="420626" cy="42629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9" name="Object 15"/>
              <p:cNvGraphicFramePr>
                <a:graphicFrameLocks noChangeAspect="1"/>
              </p:cNvGraphicFramePr>
              <p:nvPr/>
            </p:nvGraphicFramePr>
            <p:xfrm>
              <a:off x="4475911" y="2357064"/>
              <a:ext cx="420626" cy="4262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71" name="CorelDRAW" r:id="rId13" imgW="2549160" imgH="2497320" progId="">
                      <p:embed/>
                    </p:oleObj>
                  </mc:Choice>
                  <mc:Fallback>
                    <p:oleObj name="CorelDRAW" r:id="rId13" imgW="2549160" imgH="2497320" progId="">
                      <p:embed/>
                      <p:pic>
                        <p:nvPicPr>
                          <p:cNvPr id="0" name="Picture 3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75911" y="2357064"/>
                            <a:ext cx="420626" cy="42629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0" name="Object 16"/>
              <p:cNvGraphicFramePr>
                <a:graphicFrameLocks noChangeAspect="1"/>
              </p:cNvGraphicFramePr>
              <p:nvPr/>
            </p:nvGraphicFramePr>
            <p:xfrm>
              <a:off x="6524603" y="3112365"/>
              <a:ext cx="420626" cy="4262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72" name="CorelDRAW" r:id="rId14" imgW="2549160" imgH="2497320" progId="">
                      <p:embed/>
                    </p:oleObj>
                  </mc:Choice>
                  <mc:Fallback>
                    <p:oleObj name="CorelDRAW" r:id="rId14" imgW="2549160" imgH="2497320" progId="">
                      <p:embed/>
                      <p:pic>
                        <p:nvPicPr>
                          <p:cNvPr id="0" name="Picture 3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24603" y="3112365"/>
                            <a:ext cx="420626" cy="42629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81" name="Group 17"/>
              <p:cNvGrpSpPr>
                <a:grpSpLocks/>
              </p:cNvGrpSpPr>
              <p:nvPr/>
            </p:nvGrpSpPr>
            <p:grpSpPr bwMode="auto">
              <a:xfrm>
                <a:off x="7304960" y="2846695"/>
                <a:ext cx="1000840" cy="812908"/>
                <a:chOff x="3160" y="904"/>
                <a:chExt cx="1081" cy="750"/>
              </a:xfrm>
            </p:grpSpPr>
            <p:pic>
              <p:nvPicPr>
                <p:cNvPr id="125" name="Picture 18" descr="图形4-1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3160" y="904"/>
                  <a:ext cx="1081" cy="750"/>
                </a:xfrm>
                <a:prstGeom prst="rect">
                  <a:avLst/>
                </a:prstGeom>
                <a:noFill/>
              </p:spPr>
            </p:pic>
            <p:sp>
              <p:nvSpPr>
                <p:cNvPr id="126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204" y="1080"/>
                  <a:ext cx="757" cy="25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86756" tIns="43379" rIns="86756" bIns="43379">
                  <a:spAutoFit/>
                </a:bodyPr>
                <a:lstStyle/>
                <a:p>
                  <a:pPr defTabSz="877888">
                    <a:buFont typeface="Wingdings" pitchFamily="2" charset="2"/>
                    <a:buNone/>
                  </a:pPr>
                  <a:r>
                    <a:rPr lang="en-US" altLang="zh-CN" sz="1400" dirty="0">
                      <a:latin typeface="Times New Roman" pitchFamily="18" charset="0"/>
                      <a:ea typeface="楷体_GB2312" pitchFamily="49" charset="-122"/>
                    </a:rPr>
                    <a:t>Internet</a:t>
                  </a:r>
                  <a:endParaRPr lang="zh-CN" altLang="en-US" sz="1400" dirty="0">
                    <a:latin typeface="Times New Roman" pitchFamily="18" charset="0"/>
                    <a:ea typeface="楷体_GB2312" pitchFamily="49" charset="-122"/>
                  </a:endParaRPr>
                </a:p>
              </p:txBody>
            </p:sp>
          </p:grpSp>
          <p:graphicFrame>
            <p:nvGraphicFramePr>
              <p:cNvPr id="82" name="Object 20"/>
              <p:cNvGraphicFramePr>
                <a:graphicFrameLocks noGrp="1" noChangeAspect="1"/>
              </p:cNvGraphicFramePr>
              <p:nvPr>
                <p:ph idx="1"/>
              </p:nvPr>
            </p:nvGraphicFramePr>
            <p:xfrm>
              <a:off x="5429740" y="2995869"/>
              <a:ext cx="645784" cy="2713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73" name="CorelDRAW" r:id="rId15" imgW="2472120" imgH="517320" progId="">
                      <p:embed/>
                    </p:oleObj>
                  </mc:Choice>
                  <mc:Fallback>
                    <p:oleObj name="CorelDRAW" r:id="rId15" imgW="2472120" imgH="517320" progId="">
                      <p:embed/>
                      <p:pic>
                        <p:nvPicPr>
                          <p:cNvPr id="0" name="Picture 39"/>
                          <p:cNvPicPr>
                            <a:picLocks noGrp="1" noChangeAspect="1" noChangeArrowheads="1"/>
                          </p:cNvPicPr>
                          <p:nvPr/>
                        </p:nvPicPr>
                        <p:blipFill>
                          <a:blip r:embed="rId16">
                            <a:lum bright="6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29740" y="2995869"/>
                            <a:ext cx="645784" cy="27139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3" name="Text Box 21"/>
              <p:cNvSpPr txBox="1">
                <a:spLocks noChangeArrowheads="1"/>
              </p:cNvSpPr>
              <p:nvPr/>
            </p:nvSpPr>
            <p:spPr bwMode="auto">
              <a:xfrm>
                <a:off x="5429740" y="3249344"/>
                <a:ext cx="541714" cy="2380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86756" tIns="43379" rIns="86756" bIns="43379">
                <a:spAutoFit/>
              </a:bodyPr>
              <a:lstStyle/>
              <a:p>
                <a:pPr defTabSz="877888">
                  <a:buFont typeface="Wingdings" pitchFamily="2" charset="2"/>
                  <a:buNone/>
                </a:pPr>
                <a:r>
                  <a:rPr lang="en-US" altLang="zh-CN" sz="1100" dirty="0">
                    <a:latin typeface="Times New Roman" pitchFamily="18" charset="0"/>
                  </a:rPr>
                  <a:t>Switch</a:t>
                </a:r>
              </a:p>
            </p:txBody>
          </p:sp>
          <p:grpSp>
            <p:nvGrpSpPr>
              <p:cNvPr id="84" name="Group 22"/>
              <p:cNvGrpSpPr>
                <a:grpSpLocks/>
              </p:cNvGrpSpPr>
              <p:nvPr/>
            </p:nvGrpSpPr>
            <p:grpSpPr bwMode="auto">
              <a:xfrm>
                <a:off x="6304402" y="2281535"/>
                <a:ext cx="518360" cy="782185"/>
                <a:chOff x="4827" y="497"/>
                <a:chExt cx="419" cy="611"/>
              </a:xfrm>
            </p:grpSpPr>
            <p:graphicFrame>
              <p:nvGraphicFramePr>
                <p:cNvPr id="123" name="Object 23"/>
                <p:cNvGraphicFramePr>
                  <a:graphicFrameLocks noChangeAspect="1"/>
                </p:cNvGraphicFramePr>
                <p:nvPr/>
              </p:nvGraphicFramePr>
              <p:xfrm>
                <a:off x="4887" y="497"/>
                <a:ext cx="292" cy="45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74" name="CorelDRAW" r:id="rId17" imgW="856440" imgH="2538360" progId="">
                        <p:embed/>
                      </p:oleObj>
                    </mc:Choice>
                    <mc:Fallback>
                      <p:oleObj name="CorelDRAW" r:id="rId17" imgW="856440" imgH="2538360" progId="">
                        <p:embed/>
                        <p:pic>
                          <p:nvPicPr>
                            <p:cNvPr id="0" name="Picture 4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887" y="497"/>
                              <a:ext cx="292" cy="45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24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4827" y="922"/>
                  <a:ext cx="419" cy="18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86756" tIns="43379" rIns="86756" bIns="43379">
                  <a:spAutoFit/>
                </a:bodyPr>
                <a:lstStyle/>
                <a:p>
                  <a:pPr defTabSz="877888">
                    <a:buFont typeface="Wingdings" pitchFamily="2" charset="2"/>
                    <a:buNone/>
                  </a:pPr>
                  <a:r>
                    <a:rPr lang="en-US" altLang="zh-CN" sz="1100" dirty="0">
                      <a:latin typeface="Times New Roman" pitchFamily="18" charset="0"/>
                    </a:rPr>
                    <a:t>Server</a:t>
                  </a:r>
                </a:p>
              </p:txBody>
            </p:sp>
          </p:grpSp>
          <p:graphicFrame>
            <p:nvGraphicFramePr>
              <p:cNvPr id="85" name="Object 25"/>
              <p:cNvGraphicFramePr>
                <a:graphicFrameLocks noChangeAspect="1"/>
              </p:cNvGraphicFramePr>
              <p:nvPr/>
            </p:nvGraphicFramePr>
            <p:xfrm>
              <a:off x="381000" y="3102123"/>
              <a:ext cx="134847" cy="30724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75" name="CorelDRAW" r:id="rId19" imgW="1324800" imgH="2908800" progId="">
                      <p:embed/>
                    </p:oleObj>
                  </mc:Choice>
                  <mc:Fallback>
                    <p:oleObj name="CorelDRAW" r:id="rId19" imgW="1324800" imgH="2908800" progId="">
                      <p:embed/>
                      <p:pic>
                        <p:nvPicPr>
                          <p:cNvPr id="0" name="Picture 4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1000" y="3102123"/>
                            <a:ext cx="134847" cy="30724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6" name="Freeform 26"/>
              <p:cNvSpPr>
                <a:spLocks/>
              </p:cNvSpPr>
              <p:nvPr/>
            </p:nvSpPr>
            <p:spPr bwMode="auto">
              <a:xfrm rot="4911135">
                <a:off x="522167" y="3089188"/>
                <a:ext cx="249633" cy="249900"/>
              </a:xfrm>
              <a:custGeom>
                <a:avLst/>
                <a:gdLst/>
                <a:ahLst/>
                <a:cxnLst>
                  <a:cxn ang="0">
                    <a:pos x="404" y="771"/>
                  </a:cxn>
                  <a:cxn ang="0">
                    <a:pos x="87" y="0"/>
                  </a:cxn>
                  <a:cxn ang="0">
                    <a:pos x="224" y="574"/>
                  </a:cxn>
                  <a:cxn ang="0">
                    <a:pos x="0" y="466"/>
                  </a:cxn>
                  <a:cxn ang="0">
                    <a:pos x="301" y="1294"/>
                  </a:cxn>
                  <a:cxn ang="0">
                    <a:pos x="155" y="686"/>
                  </a:cxn>
                  <a:cxn ang="0">
                    <a:pos x="404" y="771"/>
                  </a:cxn>
                </a:cxnLst>
                <a:rect l="0" t="0" r="r" b="b"/>
                <a:pathLst>
                  <a:path w="404" h="1294">
                    <a:moveTo>
                      <a:pt x="404" y="771"/>
                    </a:moveTo>
                    <a:lnTo>
                      <a:pt x="87" y="0"/>
                    </a:lnTo>
                    <a:lnTo>
                      <a:pt x="224" y="574"/>
                    </a:lnTo>
                    <a:lnTo>
                      <a:pt x="0" y="466"/>
                    </a:lnTo>
                    <a:lnTo>
                      <a:pt x="301" y="1294"/>
                    </a:lnTo>
                    <a:lnTo>
                      <a:pt x="155" y="686"/>
                    </a:lnTo>
                    <a:lnTo>
                      <a:pt x="404" y="771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rgbClr val="ECF6A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 sz="1400"/>
              </a:p>
            </p:txBody>
          </p:sp>
          <p:sp>
            <p:nvSpPr>
              <p:cNvPr id="87" name="Line 27"/>
              <p:cNvSpPr>
                <a:spLocks noChangeShapeType="1"/>
              </p:cNvSpPr>
              <p:nvPr/>
            </p:nvSpPr>
            <p:spPr bwMode="auto">
              <a:xfrm>
                <a:off x="997092" y="2538849"/>
                <a:ext cx="275881" cy="10113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lIns="86779" tIns="43390" rIns="86779" bIns="43390">
                <a:spAutoFit/>
              </a:bodyPr>
              <a:lstStyle/>
              <a:p>
                <a:endParaRPr lang="zh-CN" altLang="en-US" sz="1400"/>
              </a:p>
            </p:txBody>
          </p:sp>
          <p:sp>
            <p:nvSpPr>
              <p:cNvPr id="88" name="Line 28"/>
              <p:cNvSpPr>
                <a:spLocks noChangeShapeType="1"/>
              </p:cNvSpPr>
              <p:nvPr/>
            </p:nvSpPr>
            <p:spPr bwMode="auto">
              <a:xfrm flipV="1">
                <a:off x="958741" y="2910098"/>
                <a:ext cx="275881" cy="192025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lIns="86779" tIns="43390" rIns="86779" bIns="43390">
                <a:spAutoFit/>
              </a:bodyPr>
              <a:lstStyle/>
              <a:p>
                <a:endParaRPr lang="zh-CN" altLang="en-US" sz="1400"/>
              </a:p>
            </p:txBody>
          </p:sp>
          <p:sp>
            <p:nvSpPr>
              <p:cNvPr id="89" name="Line 29"/>
              <p:cNvSpPr>
                <a:spLocks noChangeShapeType="1"/>
              </p:cNvSpPr>
              <p:nvPr/>
            </p:nvSpPr>
            <p:spPr bwMode="auto">
              <a:xfrm>
                <a:off x="1006989" y="3180214"/>
                <a:ext cx="275881" cy="16386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lIns="86779" tIns="43390" rIns="86779" bIns="43390">
                <a:spAutoFit/>
              </a:bodyPr>
              <a:lstStyle/>
              <a:p>
                <a:endParaRPr lang="zh-CN" altLang="en-US" sz="1400"/>
              </a:p>
            </p:txBody>
          </p:sp>
          <p:sp>
            <p:nvSpPr>
              <p:cNvPr id="90" name="Line 30"/>
              <p:cNvSpPr>
                <a:spLocks noChangeShapeType="1"/>
              </p:cNvSpPr>
              <p:nvPr/>
            </p:nvSpPr>
            <p:spPr bwMode="auto">
              <a:xfrm flipV="1">
                <a:off x="1002041" y="3566826"/>
                <a:ext cx="277118" cy="19074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lIns="86779" tIns="43390" rIns="86779" bIns="43390">
                <a:spAutoFit/>
              </a:bodyPr>
              <a:lstStyle/>
              <a:p>
                <a:endParaRPr lang="zh-CN" altLang="en-US" sz="1400"/>
              </a:p>
            </p:txBody>
          </p:sp>
          <p:sp>
            <p:nvSpPr>
              <p:cNvPr id="91" name="Line 31"/>
              <p:cNvSpPr>
                <a:spLocks noChangeShapeType="1"/>
              </p:cNvSpPr>
              <p:nvPr/>
            </p:nvSpPr>
            <p:spPr bwMode="auto">
              <a:xfrm flipV="1">
                <a:off x="1670092" y="3269826"/>
                <a:ext cx="275881" cy="19074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lIns="86779" tIns="43390" rIns="86779" bIns="43390">
                <a:spAutoFit/>
              </a:bodyPr>
              <a:lstStyle/>
              <a:p>
                <a:endParaRPr lang="zh-CN" altLang="en-US" sz="1400"/>
              </a:p>
            </p:txBody>
          </p:sp>
          <p:sp>
            <p:nvSpPr>
              <p:cNvPr id="92" name="Line 32"/>
              <p:cNvSpPr>
                <a:spLocks noChangeShapeType="1"/>
              </p:cNvSpPr>
              <p:nvPr/>
            </p:nvSpPr>
            <p:spPr bwMode="auto">
              <a:xfrm>
                <a:off x="1614421" y="2783362"/>
                <a:ext cx="275881" cy="19842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lIns="86779" tIns="43390" rIns="86779" bIns="43390">
                <a:spAutoFit/>
              </a:bodyPr>
              <a:lstStyle/>
              <a:p>
                <a:endParaRPr lang="zh-CN" altLang="en-US" sz="1400"/>
              </a:p>
            </p:txBody>
          </p:sp>
          <p:sp>
            <p:nvSpPr>
              <p:cNvPr id="93" name="Line 33"/>
              <p:cNvSpPr>
                <a:spLocks noChangeShapeType="1"/>
              </p:cNvSpPr>
              <p:nvPr/>
            </p:nvSpPr>
            <p:spPr bwMode="auto">
              <a:xfrm flipV="1">
                <a:off x="2174843" y="3102123"/>
                <a:ext cx="155878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lIns="86779" tIns="43390" rIns="86779" bIns="43390">
                <a:spAutoFit/>
              </a:bodyPr>
              <a:lstStyle/>
              <a:p>
                <a:endParaRPr lang="zh-CN" altLang="en-US" sz="1400"/>
              </a:p>
            </p:txBody>
          </p:sp>
          <p:sp>
            <p:nvSpPr>
              <p:cNvPr id="94" name="Line 34"/>
              <p:cNvSpPr>
                <a:spLocks noChangeShapeType="1"/>
              </p:cNvSpPr>
              <p:nvPr/>
            </p:nvSpPr>
            <p:spPr bwMode="auto">
              <a:xfrm flipV="1">
                <a:off x="3184344" y="3118767"/>
                <a:ext cx="275881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lIns="86779" tIns="43390" rIns="86779" bIns="43390">
                <a:spAutoFit/>
              </a:bodyPr>
              <a:lstStyle/>
              <a:p>
                <a:endParaRPr lang="zh-CN" altLang="en-US" sz="1400"/>
              </a:p>
            </p:txBody>
          </p:sp>
          <p:sp>
            <p:nvSpPr>
              <p:cNvPr id="95" name="Line 35"/>
              <p:cNvSpPr>
                <a:spLocks noChangeShapeType="1"/>
              </p:cNvSpPr>
              <p:nvPr/>
            </p:nvSpPr>
            <p:spPr bwMode="auto">
              <a:xfrm flipV="1">
                <a:off x="3914252" y="2639983"/>
                <a:ext cx="561659" cy="47238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lIns="86779" tIns="43390" rIns="86779" bIns="43390">
                <a:spAutoFit/>
              </a:bodyPr>
              <a:lstStyle/>
              <a:p>
                <a:endParaRPr lang="zh-CN" altLang="en-US" sz="1400"/>
              </a:p>
            </p:txBody>
          </p:sp>
          <p:sp>
            <p:nvSpPr>
              <p:cNvPr id="96" name="Line 36"/>
              <p:cNvSpPr>
                <a:spLocks noChangeShapeType="1"/>
              </p:cNvSpPr>
              <p:nvPr/>
            </p:nvSpPr>
            <p:spPr bwMode="auto">
              <a:xfrm>
                <a:off x="3914252" y="3194295"/>
                <a:ext cx="561659" cy="296999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lIns="86779" tIns="43390" rIns="86779" bIns="43390">
                <a:spAutoFit/>
              </a:bodyPr>
              <a:lstStyle/>
              <a:p>
                <a:endParaRPr lang="zh-CN" altLang="en-US" sz="1400"/>
              </a:p>
            </p:txBody>
          </p:sp>
          <p:sp>
            <p:nvSpPr>
              <p:cNvPr id="97" name="Line 37"/>
              <p:cNvSpPr>
                <a:spLocks noChangeShapeType="1"/>
              </p:cNvSpPr>
              <p:nvPr/>
            </p:nvSpPr>
            <p:spPr bwMode="auto">
              <a:xfrm>
                <a:off x="4924990" y="2697590"/>
                <a:ext cx="529493" cy="457021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lIns="86779" tIns="43390" rIns="86779" bIns="43390">
                <a:spAutoFit/>
              </a:bodyPr>
              <a:lstStyle/>
              <a:p>
                <a:endParaRPr lang="zh-CN" altLang="en-US" sz="1400"/>
              </a:p>
            </p:txBody>
          </p:sp>
          <p:sp>
            <p:nvSpPr>
              <p:cNvPr id="98" name="Line 38"/>
              <p:cNvSpPr>
                <a:spLocks noChangeShapeType="1"/>
              </p:cNvSpPr>
              <p:nvPr/>
            </p:nvSpPr>
            <p:spPr bwMode="auto">
              <a:xfrm flipH="1">
                <a:off x="5953048" y="2910098"/>
                <a:ext cx="425574" cy="17922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lIns="86779" tIns="43390" rIns="86779" bIns="43390">
                <a:spAutoFit/>
              </a:bodyPr>
              <a:lstStyle/>
              <a:p>
                <a:endParaRPr lang="zh-CN" altLang="en-US" sz="1400"/>
              </a:p>
            </p:txBody>
          </p:sp>
          <p:sp>
            <p:nvSpPr>
              <p:cNvPr id="99" name="Line 39"/>
              <p:cNvSpPr>
                <a:spLocks noChangeShapeType="1"/>
              </p:cNvSpPr>
              <p:nvPr/>
            </p:nvSpPr>
            <p:spPr bwMode="auto">
              <a:xfrm flipV="1">
                <a:off x="4896536" y="3233981"/>
                <a:ext cx="507225" cy="34820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lIns="86779" tIns="43390" rIns="86779" bIns="43390">
                <a:spAutoFit/>
              </a:bodyPr>
              <a:lstStyle/>
              <a:p>
                <a:endParaRPr lang="zh-CN" altLang="en-US" sz="1400"/>
              </a:p>
            </p:txBody>
          </p:sp>
          <p:sp>
            <p:nvSpPr>
              <p:cNvPr id="100" name="Line 40"/>
              <p:cNvSpPr>
                <a:spLocks noChangeShapeType="1"/>
              </p:cNvSpPr>
              <p:nvPr/>
            </p:nvSpPr>
            <p:spPr bwMode="auto">
              <a:xfrm>
                <a:off x="5878821" y="3228861"/>
                <a:ext cx="647020" cy="11521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lIns="86779" tIns="43390" rIns="86779" bIns="43390">
                <a:spAutoFit/>
              </a:bodyPr>
              <a:lstStyle/>
              <a:p>
                <a:endParaRPr lang="zh-CN" altLang="en-US" sz="1400"/>
              </a:p>
            </p:txBody>
          </p:sp>
          <p:sp>
            <p:nvSpPr>
              <p:cNvPr id="101" name="Line 41"/>
              <p:cNvSpPr>
                <a:spLocks noChangeShapeType="1"/>
              </p:cNvSpPr>
              <p:nvPr/>
            </p:nvSpPr>
            <p:spPr bwMode="auto">
              <a:xfrm flipV="1">
                <a:off x="6945229" y="3270067"/>
                <a:ext cx="360015" cy="77849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square" lIns="86779" tIns="43390" rIns="86779" bIns="43390">
                <a:spAutoFit/>
              </a:bodyPr>
              <a:lstStyle/>
              <a:p>
                <a:endParaRPr lang="zh-CN" altLang="en-US" sz="1400"/>
              </a:p>
            </p:txBody>
          </p:sp>
          <p:sp>
            <p:nvSpPr>
              <p:cNvPr id="102" name="Text Box 42"/>
              <p:cNvSpPr txBox="1">
                <a:spLocks noChangeArrowheads="1"/>
              </p:cNvSpPr>
              <p:nvPr/>
            </p:nvSpPr>
            <p:spPr bwMode="auto">
              <a:xfrm>
                <a:off x="992476" y="3946598"/>
                <a:ext cx="396051" cy="28081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86756" tIns="43379" rIns="86756" bIns="43379">
                <a:spAutoFit/>
              </a:bodyPr>
              <a:lstStyle/>
              <a:p>
                <a:pPr defTabSz="877888">
                  <a:buFont typeface="Wingdings" pitchFamily="2" charset="2"/>
                  <a:buNone/>
                </a:pPr>
                <a:r>
                  <a:rPr lang="en-US" altLang="zh-CN" sz="1400" dirty="0">
                    <a:latin typeface="Times New Roman" pitchFamily="18" charset="0"/>
                  </a:rPr>
                  <a:t>Iub</a:t>
                </a:r>
              </a:p>
            </p:txBody>
          </p:sp>
          <p:sp>
            <p:nvSpPr>
              <p:cNvPr id="103" name="Line 43"/>
              <p:cNvSpPr>
                <a:spLocks noChangeShapeType="1"/>
              </p:cNvSpPr>
              <p:nvPr/>
            </p:nvSpPr>
            <p:spPr bwMode="auto">
              <a:xfrm flipV="1">
                <a:off x="1181277" y="3641077"/>
                <a:ext cx="39737" cy="3085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stealth" w="med" len="med"/>
              </a:ln>
              <a:effectLst/>
            </p:spPr>
            <p:txBody>
              <a:bodyPr wrap="square" lIns="86779" tIns="43390" rIns="86779" bIns="43390">
                <a:spAutoFit/>
              </a:bodyPr>
              <a:lstStyle/>
              <a:p>
                <a:endParaRPr lang="zh-CN" altLang="en-US" sz="1400"/>
              </a:p>
            </p:txBody>
          </p:sp>
          <p:sp>
            <p:nvSpPr>
              <p:cNvPr id="104" name="Text Box 44"/>
              <p:cNvSpPr txBox="1">
                <a:spLocks noChangeArrowheads="1"/>
              </p:cNvSpPr>
              <p:nvPr/>
            </p:nvSpPr>
            <p:spPr bwMode="auto">
              <a:xfrm>
                <a:off x="1132812" y="3631693"/>
                <a:ext cx="540182" cy="28081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86756" tIns="43379" rIns="86756" bIns="43379">
                <a:spAutoFit/>
              </a:bodyPr>
              <a:lstStyle/>
              <a:p>
                <a:pPr defTabSz="877888">
                  <a:buFont typeface="Wingdings" pitchFamily="2" charset="2"/>
                  <a:buNone/>
                </a:pPr>
                <a:r>
                  <a:rPr lang="en-US" altLang="zh-CN" sz="1400" b="1" dirty="0">
                    <a:latin typeface="Times New Roman" pitchFamily="18" charset="0"/>
                  </a:rPr>
                  <a:t>RNC</a:t>
                </a:r>
              </a:p>
            </p:txBody>
          </p:sp>
          <p:sp>
            <p:nvSpPr>
              <p:cNvPr id="105" name="Text Box 45"/>
              <p:cNvSpPr txBox="1">
                <a:spLocks noChangeArrowheads="1"/>
              </p:cNvSpPr>
              <p:nvPr/>
            </p:nvSpPr>
            <p:spPr bwMode="auto">
              <a:xfrm>
                <a:off x="1823282" y="3174454"/>
                <a:ext cx="503383" cy="22377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86756" tIns="43379" rIns="86756" bIns="43379">
                <a:spAutoFit/>
              </a:bodyPr>
              <a:lstStyle/>
              <a:p>
                <a:pPr defTabSz="877888">
                  <a:buFont typeface="Wingdings" pitchFamily="2" charset="2"/>
                  <a:buNone/>
                </a:pPr>
                <a:r>
                  <a:rPr lang="en-US" altLang="zh-CN" sz="1000" b="1" dirty="0" smtClean="0">
                    <a:latin typeface="Times New Roman" pitchFamily="18" charset="0"/>
                  </a:rPr>
                  <a:t>router</a:t>
                </a:r>
                <a:endParaRPr lang="en-US" altLang="zh-CN" sz="1000" b="1" dirty="0">
                  <a:latin typeface="Times New Roman" pitchFamily="18" charset="0"/>
                </a:endParaRPr>
              </a:p>
            </p:txBody>
          </p:sp>
          <p:sp>
            <p:nvSpPr>
              <p:cNvPr id="106" name="Text Box 46"/>
              <p:cNvSpPr txBox="1">
                <a:spLocks noChangeArrowheads="1"/>
              </p:cNvSpPr>
              <p:nvPr/>
            </p:nvSpPr>
            <p:spPr bwMode="auto">
              <a:xfrm>
                <a:off x="3451348" y="3178632"/>
                <a:ext cx="534050" cy="2380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86756" tIns="43379" rIns="86756" bIns="43379">
                <a:spAutoFit/>
              </a:bodyPr>
              <a:lstStyle/>
              <a:p>
                <a:pPr defTabSz="877888">
                  <a:buFont typeface="Wingdings" pitchFamily="2" charset="2"/>
                  <a:buNone/>
                </a:pPr>
                <a:r>
                  <a:rPr lang="en-US" altLang="zh-CN" sz="1100" b="1" dirty="0" smtClean="0">
                    <a:latin typeface="Times New Roman" pitchFamily="18" charset="0"/>
                  </a:rPr>
                  <a:t>router</a:t>
                </a:r>
                <a:endParaRPr lang="en-US" altLang="zh-CN" sz="1100" b="1" dirty="0">
                  <a:latin typeface="Times New Roman" pitchFamily="18" charset="0"/>
                </a:endParaRPr>
              </a:p>
            </p:txBody>
          </p:sp>
          <p:sp>
            <p:nvSpPr>
              <p:cNvPr id="107" name="Text Box 47"/>
              <p:cNvSpPr txBox="1">
                <a:spLocks noChangeArrowheads="1"/>
              </p:cNvSpPr>
              <p:nvPr/>
            </p:nvSpPr>
            <p:spPr bwMode="auto">
              <a:xfrm>
                <a:off x="1102690" y="2836591"/>
                <a:ext cx="540182" cy="28081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86756" tIns="43379" rIns="86756" bIns="43379">
                <a:spAutoFit/>
              </a:bodyPr>
              <a:lstStyle/>
              <a:p>
                <a:pPr defTabSz="877888">
                  <a:buFont typeface="Wingdings" pitchFamily="2" charset="2"/>
                  <a:buNone/>
                </a:pPr>
                <a:r>
                  <a:rPr lang="en-US" altLang="zh-CN" sz="1400" b="1" dirty="0">
                    <a:latin typeface="Times New Roman" pitchFamily="18" charset="0"/>
                  </a:rPr>
                  <a:t>RNC</a:t>
                </a:r>
              </a:p>
            </p:txBody>
          </p:sp>
          <p:sp>
            <p:nvSpPr>
              <p:cNvPr id="108" name="Text Box 48"/>
              <p:cNvSpPr txBox="1">
                <a:spLocks noChangeArrowheads="1"/>
              </p:cNvSpPr>
              <p:nvPr/>
            </p:nvSpPr>
            <p:spPr bwMode="auto">
              <a:xfrm>
                <a:off x="4343400" y="3684400"/>
                <a:ext cx="615313" cy="28081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86756" tIns="43379" rIns="86756" bIns="43379">
                <a:spAutoFit/>
              </a:bodyPr>
              <a:lstStyle/>
              <a:p>
                <a:pPr defTabSz="877888">
                  <a:buFont typeface="Wingdings" pitchFamily="2" charset="2"/>
                  <a:buNone/>
                </a:pPr>
                <a:r>
                  <a:rPr lang="en-US" altLang="zh-CN" sz="1400" b="1" dirty="0">
                    <a:latin typeface="Times New Roman" pitchFamily="18" charset="0"/>
                  </a:rPr>
                  <a:t>SGSN</a:t>
                </a:r>
              </a:p>
            </p:txBody>
          </p:sp>
          <p:sp>
            <p:nvSpPr>
              <p:cNvPr id="109" name="Text Box 49"/>
              <p:cNvSpPr txBox="1">
                <a:spLocks noChangeArrowheads="1"/>
              </p:cNvSpPr>
              <p:nvPr/>
            </p:nvSpPr>
            <p:spPr bwMode="auto">
              <a:xfrm>
                <a:off x="4343400" y="2714873"/>
                <a:ext cx="615313" cy="28081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86756" tIns="43379" rIns="86756" bIns="43379">
                <a:spAutoFit/>
              </a:bodyPr>
              <a:lstStyle/>
              <a:p>
                <a:pPr defTabSz="877888">
                  <a:buFont typeface="Wingdings" pitchFamily="2" charset="2"/>
                  <a:buNone/>
                </a:pPr>
                <a:r>
                  <a:rPr lang="en-US" altLang="zh-CN" sz="1400" b="1" dirty="0">
                    <a:latin typeface="Times New Roman" pitchFamily="18" charset="0"/>
                  </a:rPr>
                  <a:t>SGSN</a:t>
                </a:r>
              </a:p>
            </p:txBody>
          </p:sp>
          <p:sp>
            <p:nvSpPr>
              <p:cNvPr id="110" name="Text Box 50"/>
              <p:cNvSpPr txBox="1">
                <a:spLocks noChangeArrowheads="1"/>
              </p:cNvSpPr>
              <p:nvPr/>
            </p:nvSpPr>
            <p:spPr bwMode="auto">
              <a:xfrm>
                <a:off x="6420685" y="3445851"/>
                <a:ext cx="653646" cy="28081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86756" tIns="43379" rIns="86756" bIns="43379">
                <a:spAutoFit/>
              </a:bodyPr>
              <a:lstStyle/>
              <a:p>
                <a:pPr defTabSz="877888">
                  <a:buFont typeface="Wingdings" pitchFamily="2" charset="2"/>
                  <a:buNone/>
                </a:pPr>
                <a:r>
                  <a:rPr lang="en-US" altLang="zh-CN" sz="1400" b="1" dirty="0">
                    <a:latin typeface="Times New Roman" pitchFamily="18" charset="0"/>
                  </a:rPr>
                  <a:t>GGSN</a:t>
                </a:r>
              </a:p>
            </p:txBody>
          </p:sp>
          <p:sp>
            <p:nvSpPr>
              <p:cNvPr id="111" name="Text Box 51"/>
              <p:cNvSpPr txBox="1">
                <a:spLocks noChangeArrowheads="1"/>
              </p:cNvSpPr>
              <p:nvPr/>
            </p:nvSpPr>
            <p:spPr bwMode="auto">
              <a:xfrm>
                <a:off x="3488666" y="2303734"/>
                <a:ext cx="609607" cy="41180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86756" tIns="43379" rIns="86756" bIns="43379">
                <a:spAutoFit/>
              </a:bodyPr>
              <a:lstStyle/>
              <a:p>
                <a:pPr defTabSz="877888">
                  <a:buFont typeface="Wingdings" pitchFamily="2" charset="2"/>
                  <a:buNone/>
                </a:pPr>
                <a:r>
                  <a:rPr lang="en-US" altLang="zh-CN" sz="1400" dirty="0">
                    <a:latin typeface="Times New Roman" pitchFamily="18" charset="0"/>
                  </a:rPr>
                  <a:t>Iu</a:t>
                </a:r>
              </a:p>
            </p:txBody>
          </p:sp>
          <p:sp>
            <p:nvSpPr>
              <p:cNvPr id="112" name="Line 52"/>
              <p:cNvSpPr>
                <a:spLocks noChangeShapeType="1"/>
              </p:cNvSpPr>
              <p:nvPr/>
            </p:nvSpPr>
            <p:spPr bwMode="auto">
              <a:xfrm>
                <a:off x="3733793" y="2644903"/>
                <a:ext cx="364434" cy="272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stealth" w="med" len="med"/>
              </a:ln>
              <a:effectLst/>
            </p:spPr>
            <p:txBody>
              <a:bodyPr wrap="square" lIns="86779" tIns="43390" rIns="86779" bIns="43390">
                <a:spAutoFit/>
              </a:bodyPr>
              <a:lstStyle/>
              <a:p>
                <a:endParaRPr lang="zh-CN" altLang="en-US" sz="1400"/>
              </a:p>
            </p:txBody>
          </p:sp>
          <p:sp>
            <p:nvSpPr>
              <p:cNvPr id="113" name="Text Box 53"/>
              <p:cNvSpPr txBox="1">
                <a:spLocks noChangeArrowheads="1"/>
              </p:cNvSpPr>
              <p:nvPr/>
            </p:nvSpPr>
            <p:spPr bwMode="auto">
              <a:xfrm>
                <a:off x="5874031" y="3615860"/>
                <a:ext cx="377651" cy="28081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86756" tIns="43379" rIns="86756" bIns="43379">
                <a:spAutoFit/>
              </a:bodyPr>
              <a:lstStyle/>
              <a:p>
                <a:pPr defTabSz="877888">
                  <a:buFont typeface="Wingdings" pitchFamily="2" charset="2"/>
                  <a:buNone/>
                </a:pPr>
                <a:r>
                  <a:rPr lang="en-US" altLang="zh-CN" sz="1400" dirty="0">
                    <a:latin typeface="Times New Roman" pitchFamily="18" charset="0"/>
                  </a:rPr>
                  <a:t>Gn</a:t>
                </a:r>
              </a:p>
            </p:txBody>
          </p:sp>
          <p:sp>
            <p:nvSpPr>
              <p:cNvPr id="114" name="Line 54"/>
              <p:cNvSpPr>
                <a:spLocks noChangeShapeType="1"/>
              </p:cNvSpPr>
              <p:nvPr/>
            </p:nvSpPr>
            <p:spPr bwMode="auto">
              <a:xfrm flipV="1">
                <a:off x="6155939" y="3287748"/>
                <a:ext cx="115053" cy="4326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stealth" w="med" len="med"/>
              </a:ln>
              <a:effectLst/>
            </p:spPr>
            <p:txBody>
              <a:bodyPr lIns="86779" tIns="43390" rIns="86779" bIns="43390">
                <a:spAutoFit/>
              </a:bodyPr>
              <a:lstStyle/>
              <a:p>
                <a:endParaRPr lang="zh-CN" altLang="en-US" sz="1400"/>
              </a:p>
            </p:txBody>
          </p:sp>
          <p:sp>
            <p:nvSpPr>
              <p:cNvPr id="115" name="Text Box 55"/>
              <p:cNvSpPr txBox="1">
                <a:spLocks noChangeArrowheads="1"/>
              </p:cNvSpPr>
              <p:nvPr/>
            </p:nvSpPr>
            <p:spPr bwMode="auto">
              <a:xfrm>
                <a:off x="7081625" y="3659914"/>
                <a:ext cx="339319" cy="28081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86756" tIns="43379" rIns="86756" bIns="43379">
                <a:spAutoFit/>
              </a:bodyPr>
              <a:lstStyle/>
              <a:p>
                <a:pPr defTabSz="877888">
                  <a:buFont typeface="Wingdings" pitchFamily="2" charset="2"/>
                  <a:buNone/>
                </a:pPr>
                <a:r>
                  <a:rPr lang="en-US" altLang="zh-CN" sz="1400" dirty="0">
                    <a:latin typeface="Times New Roman" pitchFamily="18" charset="0"/>
                  </a:rPr>
                  <a:t>Gi</a:t>
                </a:r>
              </a:p>
            </p:txBody>
          </p:sp>
          <p:sp>
            <p:nvSpPr>
              <p:cNvPr id="116" name="Line 56"/>
              <p:cNvSpPr>
                <a:spLocks noChangeShapeType="1"/>
              </p:cNvSpPr>
              <p:nvPr/>
            </p:nvSpPr>
            <p:spPr bwMode="auto">
              <a:xfrm flipH="1" flipV="1">
                <a:off x="7201636" y="3340676"/>
                <a:ext cx="103607" cy="4236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stealth" w="med" len="med"/>
              </a:ln>
              <a:effectLst/>
            </p:spPr>
            <p:txBody>
              <a:bodyPr wrap="square" lIns="86779" tIns="43390" rIns="86779" bIns="43390">
                <a:spAutoFit/>
              </a:bodyPr>
              <a:lstStyle/>
              <a:p>
                <a:endParaRPr lang="zh-CN" altLang="en-US" sz="1400"/>
              </a:p>
            </p:txBody>
          </p:sp>
        </p:grpSp>
        <p:grpSp>
          <p:nvGrpSpPr>
            <p:cNvPr id="149" name="组合 148"/>
            <p:cNvGrpSpPr/>
            <p:nvPr/>
          </p:nvGrpSpPr>
          <p:grpSpPr>
            <a:xfrm>
              <a:off x="3124200" y="2818867"/>
              <a:ext cx="1702419" cy="1690216"/>
              <a:chOff x="3124200" y="2818867"/>
              <a:chExt cx="1702419" cy="1690216"/>
            </a:xfrm>
          </p:grpSpPr>
          <p:sp>
            <p:nvSpPr>
              <p:cNvPr id="131" name="TextBox 130"/>
              <p:cNvSpPr txBox="1"/>
              <p:nvPr/>
            </p:nvSpPr>
            <p:spPr>
              <a:xfrm>
                <a:off x="3124200" y="3881736"/>
                <a:ext cx="1702419" cy="627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i="1" dirty="0" smtClean="0">
                    <a:solidFill>
                      <a:srgbClr val="FF0000"/>
                    </a:solidFill>
                  </a:rPr>
                  <a:t>data/control plane traffic</a:t>
                </a:r>
                <a:endParaRPr lang="zh-CN" altLang="en-US" sz="1200" b="1" i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33" name="直接箭头连接符 132"/>
              <p:cNvCxnSpPr>
                <a:stCxn id="109" idx="1"/>
              </p:cNvCxnSpPr>
              <p:nvPr/>
            </p:nvCxnSpPr>
            <p:spPr bwMode="auto">
              <a:xfrm flipH="1">
                <a:off x="3898956" y="2818867"/>
                <a:ext cx="444443" cy="967664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5" name="直接箭头连接符 134"/>
              <p:cNvCxnSpPr/>
              <p:nvPr/>
            </p:nvCxnSpPr>
            <p:spPr bwMode="auto">
              <a:xfrm flipH="1">
                <a:off x="4025338" y="3591228"/>
                <a:ext cx="318061" cy="314324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50" name="组合 149"/>
            <p:cNvGrpSpPr/>
            <p:nvPr/>
          </p:nvGrpSpPr>
          <p:grpSpPr>
            <a:xfrm>
              <a:off x="1586948" y="2891135"/>
              <a:ext cx="1674783" cy="1694146"/>
              <a:chOff x="1586948" y="2891135"/>
              <a:chExt cx="1674783" cy="1694146"/>
            </a:xfrm>
          </p:grpSpPr>
          <p:cxnSp>
            <p:nvCxnSpPr>
              <p:cNvPr id="144" name="直接箭头连接符 143"/>
              <p:cNvCxnSpPr/>
              <p:nvPr/>
            </p:nvCxnSpPr>
            <p:spPr bwMode="auto">
              <a:xfrm>
                <a:off x="1736034" y="3653135"/>
                <a:ext cx="397566" cy="3048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6" name="直接箭头连接符 145"/>
              <p:cNvCxnSpPr/>
              <p:nvPr/>
            </p:nvCxnSpPr>
            <p:spPr bwMode="auto">
              <a:xfrm>
                <a:off x="1586948" y="2891135"/>
                <a:ext cx="622852" cy="9906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48" name="TextBox 147"/>
              <p:cNvSpPr txBox="1"/>
              <p:nvPr/>
            </p:nvSpPr>
            <p:spPr>
              <a:xfrm>
                <a:off x="1637370" y="3957934"/>
                <a:ext cx="1624361" cy="627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i="1" dirty="0" smtClean="0">
                    <a:solidFill>
                      <a:srgbClr val="FF0000"/>
                    </a:solidFill>
                  </a:rPr>
                  <a:t>RRC record logs</a:t>
                </a:r>
                <a:endParaRPr lang="zh-CN" altLang="en-US" sz="1200" b="1" i="1" dirty="0">
                  <a:solidFill>
                    <a:srgbClr val="FF000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i="1" dirty="0" smtClean="0"/>
              <a:t>RRC State Machine</a:t>
            </a:r>
            <a:endParaRPr lang="zh-TW" alt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24384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zh-TW" dirty="0" smtClean="0"/>
              <a:t>The RRC protocol associates with each UE session a </a:t>
            </a:r>
            <a:r>
              <a:rPr lang="en-US" altLang="zh-TW" b="1" i="1" dirty="0" smtClean="0"/>
              <a:t>state machine</a:t>
            </a:r>
            <a:r>
              <a:rPr lang="en-US" altLang="zh-TW" dirty="0" smtClean="0"/>
              <a:t> to control ratio bearer resources for data transfer.</a:t>
            </a:r>
          </a:p>
          <a:p>
            <a:pPr lvl="1">
              <a:lnSpc>
                <a:spcPct val="120000"/>
              </a:lnSpc>
            </a:pPr>
            <a:r>
              <a:rPr lang="en-US" altLang="zh-TW" sz="2600" dirty="0" smtClean="0"/>
              <a:t>Two </a:t>
            </a:r>
            <a:r>
              <a:rPr lang="en-US" altLang="zh-TW" sz="2600" b="1" i="1" dirty="0" smtClean="0"/>
              <a:t>inactivity timers </a:t>
            </a:r>
            <a:r>
              <a:rPr lang="en-US" altLang="zh-TW" sz="2600" dirty="0" smtClean="0"/>
              <a:t>(T</a:t>
            </a:r>
            <a:r>
              <a:rPr lang="en-US" altLang="zh-TW" sz="2600" baseline="-25000" dirty="0" smtClean="0"/>
              <a:t>IDLE</a:t>
            </a:r>
            <a:r>
              <a:rPr lang="en-US" altLang="zh-TW" sz="2600" dirty="0" smtClean="0"/>
              <a:t> and T</a:t>
            </a:r>
            <a:r>
              <a:rPr lang="en-US" altLang="zh-TW" sz="2600" baseline="-25000" dirty="0" smtClean="0"/>
              <a:t>FACH</a:t>
            </a:r>
            <a:r>
              <a:rPr lang="en-US" altLang="zh-TW" sz="2600" dirty="0" smtClean="0"/>
              <a:t>)</a:t>
            </a:r>
            <a:r>
              <a:rPr lang="en-US" altLang="zh-TW" sz="2600" b="1" i="1" dirty="0" smtClean="0"/>
              <a:t> </a:t>
            </a:r>
            <a:r>
              <a:rPr lang="en-US" altLang="zh-TW" sz="2600" dirty="0" smtClean="0"/>
              <a:t>and </a:t>
            </a:r>
            <a:r>
              <a:rPr lang="en-US" altLang="zh-TW" sz="2600" b="1" i="1" dirty="0" smtClean="0"/>
              <a:t>service type</a:t>
            </a:r>
            <a:r>
              <a:rPr lang="en-US" altLang="zh-TW" sz="2600" dirty="0" smtClean="0"/>
              <a:t> govern state transitions.</a:t>
            </a:r>
          </a:p>
          <a:p>
            <a:pPr>
              <a:lnSpc>
                <a:spcPct val="120000"/>
              </a:lnSpc>
            </a:pPr>
            <a:r>
              <a:rPr lang="en-US" altLang="zh-TW" dirty="0" smtClean="0"/>
              <a:t>Each state transition triggers radio network controller (RNC) to exchange signaling messages with UE in the control plane.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828800"/>
            <a:ext cx="455314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28800"/>
            <a:ext cx="4339770" cy="173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i="1" dirty="0" smtClean="0"/>
              <a:t>3G Signaling Profiling</a:t>
            </a:r>
            <a:endParaRPr lang="zh-TW" alt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5" name="组合 37"/>
          <p:cNvGrpSpPr/>
          <p:nvPr/>
        </p:nvGrpSpPr>
        <p:grpSpPr>
          <a:xfrm>
            <a:off x="762000" y="3124201"/>
            <a:ext cx="1807031" cy="838200"/>
            <a:chOff x="849086" y="1447800"/>
            <a:chExt cx="1807031" cy="1152981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 rot="5400000">
              <a:off x="1332789" y="1971619"/>
              <a:ext cx="1013852" cy="16927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anchor="ctr">
              <a:spAutoFit/>
            </a:bodyPr>
            <a:lstStyle/>
            <a:p>
              <a:pPr algn="ctr" eaLnBrk="0" hangingPunct="0"/>
              <a:r>
                <a:rPr kumimoji="1" lang="en-US" altLang="zh-CN" sz="1100" b="0">
                  <a:solidFill>
                    <a:srgbClr val="000000"/>
                  </a:solidFill>
                </a:rPr>
                <a:t>…</a:t>
              </a:r>
            </a:p>
          </p:txBody>
        </p:sp>
        <p:sp>
          <p:nvSpPr>
            <p:cNvPr id="7" name="AutoShape 14"/>
            <p:cNvSpPr>
              <a:spLocks noChangeArrowheads="1"/>
            </p:cNvSpPr>
            <p:nvPr/>
          </p:nvSpPr>
          <p:spPr bwMode="auto">
            <a:xfrm rot="5400000">
              <a:off x="1176110" y="1120776"/>
              <a:ext cx="1152981" cy="1807030"/>
            </a:xfrm>
            <a:prstGeom prst="homePlate">
              <a:avLst>
                <a:gd name="adj" fmla="val 11796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endParaRPr lang="zh-CN" altLang="en-US" sz="16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59975" y="1633188"/>
              <a:ext cx="1796142" cy="653143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en-US" altLang="zh-CN" sz="1600" b="1" i="1" dirty="0" smtClean="0"/>
                <a:t>Information extraction</a:t>
              </a:r>
              <a:endParaRPr lang="zh-CN" altLang="en-US" sz="1600" b="1" i="1" dirty="0"/>
            </a:p>
          </p:txBody>
        </p:sp>
      </p:grpSp>
      <p:grpSp>
        <p:nvGrpSpPr>
          <p:cNvPr id="11" name="组合 37"/>
          <p:cNvGrpSpPr/>
          <p:nvPr/>
        </p:nvGrpSpPr>
        <p:grpSpPr>
          <a:xfrm>
            <a:off x="762000" y="4114800"/>
            <a:ext cx="1807031" cy="838200"/>
            <a:chOff x="849086" y="1447800"/>
            <a:chExt cx="1807031" cy="1152981"/>
          </a:xfrm>
        </p:grpSpPr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 rot="5400000">
              <a:off x="1332789" y="1971619"/>
              <a:ext cx="1013852" cy="16927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635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algn="ctr" eaLnBrk="0" hangingPunct="0"/>
              <a:r>
                <a:rPr kumimoji="1" lang="en-US" altLang="zh-CN" sz="1100" b="0">
                  <a:solidFill>
                    <a:srgbClr val="000000"/>
                  </a:solidFill>
                </a:rPr>
                <a:t>…</a:t>
              </a:r>
            </a:p>
          </p:txBody>
        </p:sp>
        <p:sp>
          <p:nvSpPr>
            <p:cNvPr id="13" name="AutoShape 14"/>
            <p:cNvSpPr>
              <a:spLocks noChangeArrowheads="1"/>
            </p:cNvSpPr>
            <p:nvPr/>
          </p:nvSpPr>
          <p:spPr bwMode="auto">
            <a:xfrm rot="5400000">
              <a:off x="1176110" y="1120776"/>
              <a:ext cx="1152981" cy="1807030"/>
            </a:xfrm>
            <a:prstGeom prst="homePlate">
              <a:avLst>
                <a:gd name="adj" fmla="val 11796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wrap="none" lIns="0" tIns="0" rIns="0" bIns="0" anchor="ctr"/>
            <a:lstStyle/>
            <a:p>
              <a:endParaRPr lang="zh-CN" altLang="en-US" sz="160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59975" y="1633188"/>
              <a:ext cx="1796142" cy="65314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1600" b="1" i="1" dirty="0" smtClean="0"/>
                <a:t>State transition inference</a:t>
              </a:r>
              <a:endParaRPr lang="zh-CN" altLang="en-US" sz="1600" b="1" i="1" dirty="0"/>
            </a:p>
          </p:txBody>
        </p:sp>
      </p:grpSp>
      <p:grpSp>
        <p:nvGrpSpPr>
          <p:cNvPr id="15" name="组合 37"/>
          <p:cNvGrpSpPr/>
          <p:nvPr/>
        </p:nvGrpSpPr>
        <p:grpSpPr>
          <a:xfrm>
            <a:off x="783769" y="5105400"/>
            <a:ext cx="1807031" cy="838200"/>
            <a:chOff x="849086" y="1447800"/>
            <a:chExt cx="1807031" cy="1152981"/>
          </a:xfrm>
        </p:grpSpPr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 rot="5400000">
              <a:off x="1332789" y="1971619"/>
              <a:ext cx="1013852" cy="16927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635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algn="ctr" eaLnBrk="0" hangingPunct="0"/>
              <a:r>
                <a:rPr kumimoji="1" lang="en-US" altLang="zh-CN" sz="1100" b="0">
                  <a:solidFill>
                    <a:srgbClr val="000000"/>
                  </a:solidFill>
                </a:rPr>
                <a:t>…</a:t>
              </a:r>
            </a:p>
          </p:txBody>
        </p:sp>
        <p:sp>
          <p:nvSpPr>
            <p:cNvPr id="17" name="AutoShape 14"/>
            <p:cNvSpPr>
              <a:spLocks noChangeArrowheads="1"/>
            </p:cNvSpPr>
            <p:nvPr/>
          </p:nvSpPr>
          <p:spPr bwMode="auto">
            <a:xfrm rot="5400000">
              <a:off x="1176110" y="1120776"/>
              <a:ext cx="1152981" cy="1807030"/>
            </a:xfrm>
            <a:prstGeom prst="homePlate">
              <a:avLst>
                <a:gd name="adj" fmla="val 11796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wrap="none" lIns="0" tIns="0" rIns="0" bIns="0" anchor="ctr"/>
            <a:lstStyle/>
            <a:p>
              <a:endParaRPr lang="zh-CN" altLang="en-US" sz="16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59975" y="1633188"/>
              <a:ext cx="1796142" cy="65314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1600" b="1" i="1" dirty="0" smtClean="0"/>
                <a:t>Root cause analysis</a:t>
              </a:r>
              <a:endParaRPr lang="zh-CN" altLang="en-US" sz="1600" b="1" i="1" dirty="0"/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743200" y="3124200"/>
            <a:ext cx="6400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zh-TW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Extract all IP packets for each UE session and obtain the following data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Inter-arrival times (IATs) of adjacent IP packets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Application type of each packet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TW" sz="2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Using a commercial</a:t>
            </a:r>
            <a:r>
              <a:rPr kumimoji="0" lang="en-US" altLang="zh-TW" sz="21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DPI tool</a:t>
            </a:r>
            <a:endParaRPr kumimoji="0" lang="en-US" altLang="zh-TW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Tx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Transport-layer info (e.g., up/downlink, </a:t>
            </a:r>
            <a:r>
              <a:rPr kumimoji="0" lang="en-US" altLang="zh-TW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src</a:t>
            </a:r>
            <a:r>
              <a:rPr kumimoji="0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/</a:t>
            </a:r>
            <a:r>
              <a:rPr kumimoji="0" lang="en-US" altLang="zh-TW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dst</a:t>
            </a:r>
            <a:r>
              <a:rPr kumimoji="0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ports, TCP flag) of each TCP/UDP packet</a:t>
            </a:r>
            <a:endParaRPr lang="en-US" altLang="zh-TW" sz="2400" kern="0" dirty="0" smtClean="0">
              <a:latin typeface="+mn-lt"/>
            </a:endParaRP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en-US" altLang="zh-TW" sz="2100" kern="0" dirty="0" smtClean="0"/>
              <a:t>Uplink: from UE to remote destination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altLang="zh-TW" sz="2400" kern="0" dirty="0" smtClean="0"/>
              <a:t>Session service type (i.e., real-time or best-effort)</a:t>
            </a:r>
            <a:endParaRPr kumimoji="0" lang="en-US" altLang="zh-TW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TW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TW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TW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447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zh-TW" dirty="0" smtClean="0"/>
              <a:t>Apply a </a:t>
            </a:r>
            <a:r>
              <a:rPr lang="en-US" altLang="zh-TW" b="1" i="1" dirty="0" smtClean="0"/>
              <a:t>data-plane</a:t>
            </a:r>
            <a:r>
              <a:rPr lang="en-US" altLang="zh-TW" dirty="0" smtClean="0"/>
              <a:t> </a:t>
            </a:r>
            <a:r>
              <a:rPr lang="en-US" altLang="zh-TW" b="1" i="1" dirty="0" smtClean="0"/>
              <a:t>signaling profiling </a:t>
            </a:r>
            <a:r>
              <a:rPr lang="en-US" altLang="zh-TW" dirty="0" smtClean="0"/>
              <a:t>method built on </a:t>
            </a:r>
            <a:r>
              <a:rPr lang="en-US" altLang="zh-TW" sz="2000" dirty="0" smtClean="0"/>
              <a:t>[Qian_IMC2010]</a:t>
            </a:r>
            <a:r>
              <a:rPr lang="en-US" altLang="zh-TW" dirty="0" smtClean="0"/>
              <a:t> and UMTS standard to study signaling load</a:t>
            </a:r>
          </a:p>
          <a:p>
            <a:pPr lvl="1">
              <a:lnSpc>
                <a:spcPct val="120000"/>
              </a:lnSpc>
            </a:pPr>
            <a:r>
              <a:rPr lang="en-US" altLang="zh-TW" dirty="0" smtClean="0"/>
              <a:t>Simplify the complexities of correlating control-plane signaling messages and data-plane packets</a:t>
            </a:r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i="1" dirty="0" smtClean="0"/>
              <a:t>3G Signaling Profiling</a:t>
            </a:r>
            <a:endParaRPr lang="zh-TW" alt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447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zh-TW" dirty="0" smtClean="0"/>
              <a:t>Apply a </a:t>
            </a:r>
            <a:r>
              <a:rPr lang="en-US" altLang="zh-TW" b="1" i="1" dirty="0" smtClean="0"/>
              <a:t>data-plane</a:t>
            </a:r>
            <a:r>
              <a:rPr lang="en-US" altLang="zh-TW" dirty="0" smtClean="0"/>
              <a:t> </a:t>
            </a:r>
            <a:r>
              <a:rPr lang="en-US" altLang="zh-TW" b="1" i="1" dirty="0" smtClean="0"/>
              <a:t>signaling profiling </a:t>
            </a:r>
            <a:r>
              <a:rPr lang="en-US" altLang="zh-TW" dirty="0" smtClean="0"/>
              <a:t>method built on </a:t>
            </a:r>
            <a:r>
              <a:rPr lang="en-US" altLang="zh-TW" sz="2000" dirty="0" smtClean="0"/>
              <a:t>[Qian_IMC2010]</a:t>
            </a:r>
            <a:r>
              <a:rPr lang="en-US" altLang="zh-TW" dirty="0" smtClean="0"/>
              <a:t> and UMTS standard to study signaling load</a:t>
            </a:r>
          </a:p>
          <a:p>
            <a:pPr lvl="1">
              <a:lnSpc>
                <a:spcPct val="120000"/>
              </a:lnSpc>
            </a:pPr>
            <a:r>
              <a:rPr lang="en-US" altLang="zh-TW" dirty="0" smtClean="0"/>
              <a:t>Simplify the complexities of correlating control-plane signaling messages and data-plane packets</a:t>
            </a:r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9" name="组合 37"/>
          <p:cNvGrpSpPr/>
          <p:nvPr/>
        </p:nvGrpSpPr>
        <p:grpSpPr>
          <a:xfrm>
            <a:off x="762000" y="3124200"/>
            <a:ext cx="1807031" cy="838200"/>
            <a:chOff x="849086" y="1447800"/>
            <a:chExt cx="1807031" cy="1152981"/>
          </a:xfrm>
        </p:grpSpPr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 rot="5400000">
              <a:off x="1332789" y="1971619"/>
              <a:ext cx="1013852" cy="16927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635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algn="ctr" eaLnBrk="0" hangingPunct="0"/>
              <a:r>
                <a:rPr kumimoji="1" lang="en-US" altLang="zh-CN" sz="1100" b="0">
                  <a:solidFill>
                    <a:srgbClr val="000000"/>
                  </a:solidFill>
                </a:rPr>
                <a:t>…</a:t>
              </a:r>
            </a:p>
          </p:txBody>
        </p:sp>
        <p:sp>
          <p:nvSpPr>
            <p:cNvPr id="13" name="AutoShape 14"/>
            <p:cNvSpPr>
              <a:spLocks noChangeArrowheads="1"/>
            </p:cNvSpPr>
            <p:nvPr/>
          </p:nvSpPr>
          <p:spPr bwMode="auto">
            <a:xfrm rot="5400000">
              <a:off x="1176110" y="1120776"/>
              <a:ext cx="1152981" cy="1807030"/>
            </a:xfrm>
            <a:prstGeom prst="homePlate">
              <a:avLst>
                <a:gd name="adj" fmla="val 11796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wrap="none" lIns="0" tIns="0" rIns="0" bIns="0" anchor="ctr"/>
            <a:lstStyle/>
            <a:p>
              <a:endParaRPr lang="zh-CN" altLang="en-US" sz="160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59975" y="1633188"/>
              <a:ext cx="1796142" cy="65314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1600" b="1" i="1" dirty="0" smtClean="0"/>
                <a:t>Information extraction</a:t>
              </a:r>
              <a:endParaRPr lang="zh-CN" altLang="en-US" sz="1600" b="1" i="1" dirty="0"/>
            </a:p>
          </p:txBody>
        </p:sp>
      </p:grpSp>
      <p:grpSp>
        <p:nvGrpSpPr>
          <p:cNvPr id="10" name="组合 37"/>
          <p:cNvGrpSpPr/>
          <p:nvPr/>
        </p:nvGrpSpPr>
        <p:grpSpPr>
          <a:xfrm>
            <a:off x="783769" y="5105400"/>
            <a:ext cx="1807031" cy="838200"/>
            <a:chOff x="849086" y="1447800"/>
            <a:chExt cx="1807031" cy="1152981"/>
          </a:xfrm>
        </p:grpSpPr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 rot="5400000">
              <a:off x="1332789" y="1971619"/>
              <a:ext cx="1013852" cy="16927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635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algn="ctr" eaLnBrk="0" hangingPunct="0"/>
              <a:r>
                <a:rPr kumimoji="1" lang="en-US" altLang="zh-CN" sz="1100" b="0">
                  <a:solidFill>
                    <a:srgbClr val="000000"/>
                  </a:solidFill>
                </a:rPr>
                <a:t>…</a:t>
              </a:r>
            </a:p>
          </p:txBody>
        </p:sp>
        <p:sp>
          <p:nvSpPr>
            <p:cNvPr id="17" name="AutoShape 14"/>
            <p:cNvSpPr>
              <a:spLocks noChangeArrowheads="1"/>
            </p:cNvSpPr>
            <p:nvPr/>
          </p:nvSpPr>
          <p:spPr bwMode="auto">
            <a:xfrm rot="5400000">
              <a:off x="1176110" y="1120776"/>
              <a:ext cx="1152981" cy="1807030"/>
            </a:xfrm>
            <a:prstGeom prst="homePlate">
              <a:avLst>
                <a:gd name="adj" fmla="val 11796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wrap="none" lIns="0" tIns="0" rIns="0" bIns="0" anchor="ctr"/>
            <a:lstStyle/>
            <a:p>
              <a:endParaRPr lang="zh-CN" altLang="en-US" sz="16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59975" y="1633188"/>
              <a:ext cx="1796142" cy="65314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1600" b="1" i="1" dirty="0" smtClean="0"/>
                <a:t>Root cause analysis</a:t>
              </a:r>
              <a:endParaRPr lang="zh-CN" altLang="en-US" sz="1600" b="1" i="1" dirty="0"/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743200" y="3124200"/>
            <a:ext cx="64008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TW" sz="2400" kern="0" dirty="0" smtClean="0">
                <a:solidFill>
                  <a:prstClr val="black"/>
                </a:solidFill>
                <a:latin typeface="Arial"/>
              </a:rPr>
              <a:t>Apply IATs and session service type to the known RRC state machine and per-transition signaling message numbers to infer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altLang="zh-TW" sz="2000" kern="0" dirty="0" smtClean="0">
                <a:solidFill>
                  <a:prstClr val="black"/>
                </a:solidFill>
                <a:latin typeface="Arial"/>
              </a:rPr>
              <a:t>A sequence of state transitions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altLang="zh-TW" sz="2000" kern="0" dirty="0" smtClean="0">
                <a:solidFill>
                  <a:prstClr val="black"/>
                </a:solidFill>
                <a:latin typeface="Arial"/>
              </a:rPr>
              <a:t>Corresponding numbers of signaling messages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TW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TW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TW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TW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20" name="组合 37"/>
          <p:cNvGrpSpPr/>
          <p:nvPr/>
        </p:nvGrpSpPr>
        <p:grpSpPr>
          <a:xfrm>
            <a:off x="783769" y="4114800"/>
            <a:ext cx="1807031" cy="838200"/>
            <a:chOff x="849086" y="1447800"/>
            <a:chExt cx="1807031" cy="1152981"/>
          </a:xfrm>
        </p:grpSpPr>
        <p:sp>
          <p:nvSpPr>
            <p:cNvPr id="21" name="Text Box 4"/>
            <p:cNvSpPr txBox="1">
              <a:spLocks noChangeArrowheads="1"/>
            </p:cNvSpPr>
            <p:nvPr/>
          </p:nvSpPr>
          <p:spPr bwMode="auto">
            <a:xfrm rot="5400000">
              <a:off x="1332789" y="1971619"/>
              <a:ext cx="1013852" cy="16927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anchor="ctr">
              <a:spAutoFit/>
            </a:bodyPr>
            <a:lstStyle/>
            <a:p>
              <a:pPr algn="ctr" eaLnBrk="0" hangingPunct="0"/>
              <a:r>
                <a:rPr kumimoji="1" lang="en-US" altLang="zh-CN" sz="1100" b="0">
                  <a:solidFill>
                    <a:srgbClr val="000000"/>
                  </a:solidFill>
                </a:rPr>
                <a:t>…</a:t>
              </a:r>
            </a:p>
          </p:txBody>
        </p:sp>
        <p:sp>
          <p:nvSpPr>
            <p:cNvPr id="22" name="AutoShape 14"/>
            <p:cNvSpPr>
              <a:spLocks noChangeArrowheads="1"/>
            </p:cNvSpPr>
            <p:nvPr/>
          </p:nvSpPr>
          <p:spPr bwMode="auto">
            <a:xfrm rot="5400000">
              <a:off x="1176110" y="1120776"/>
              <a:ext cx="1152981" cy="1807030"/>
            </a:xfrm>
            <a:prstGeom prst="homePlate">
              <a:avLst>
                <a:gd name="adj" fmla="val 11796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endParaRPr lang="zh-CN" altLang="en-US" sz="16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59975" y="1633188"/>
              <a:ext cx="1796142" cy="653143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en-US" altLang="zh-CN" sz="1600" b="1" i="1" dirty="0" smtClean="0"/>
                <a:t>State transition inference</a:t>
              </a:r>
              <a:endParaRPr lang="zh-CN" altLang="en-US" sz="1600" b="1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12170</TotalTime>
  <Words>1734</Words>
  <Application>Microsoft Office PowerPoint</Application>
  <PresentationFormat>On-screen Show (4:3)</PresentationFormat>
  <Paragraphs>252</Paragraphs>
  <Slides>25</Slides>
  <Notes>5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Default Design</vt:lpstr>
      <vt:lpstr>CorelDRAW</vt:lpstr>
      <vt:lpstr>Characterization of 3G Control-Plane Signaling Overhead from a Data-Plane Perspective</vt:lpstr>
      <vt:lpstr>Motivation</vt:lpstr>
      <vt:lpstr>Our Work</vt:lpstr>
      <vt:lpstr>Related Work</vt:lpstr>
      <vt:lpstr>Related Work</vt:lpstr>
      <vt:lpstr>3G UMTS Network</vt:lpstr>
      <vt:lpstr>RRC State Machine</vt:lpstr>
      <vt:lpstr>3G Signaling Profiling</vt:lpstr>
      <vt:lpstr>3G Signaling Profiling</vt:lpstr>
      <vt:lpstr>3G Signaling Profiling</vt:lpstr>
      <vt:lpstr>Validation</vt:lpstr>
      <vt:lpstr>Distribution of Signaling Messages</vt:lpstr>
      <vt:lpstr>Effect of Payload Size</vt:lpstr>
      <vt:lpstr>Uplink (UL) vs. Downlink (DL) Packets</vt:lpstr>
      <vt:lpstr>TCP vs. UDP</vt:lpstr>
      <vt:lpstr>TCP Flag Analysis</vt:lpstr>
      <vt:lpstr>Application-Induced Signaling Loads</vt:lpstr>
      <vt:lpstr>Signaling-prone vs. Signaling-averse Applications</vt:lpstr>
      <vt:lpstr>Signaling-Prone Applications</vt:lpstr>
      <vt:lpstr>Signaling-Averse Applications</vt:lpstr>
      <vt:lpstr>Conclusions</vt:lpstr>
      <vt:lpstr>Q&amp;A</vt:lpstr>
      <vt:lpstr>Future work</vt:lpstr>
      <vt:lpstr>3G Signaling Profiling</vt:lpstr>
      <vt:lpstr>3G Signaling Profiling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Chanwunwahedmond</dc:creator>
  <cp:lastModifiedBy> </cp:lastModifiedBy>
  <cp:revision>621</cp:revision>
  <cp:lastPrinted>1601-01-01T00:00:00Z</cp:lastPrinted>
  <dcterms:created xsi:type="dcterms:W3CDTF">1601-01-01T00:00:00Z</dcterms:created>
  <dcterms:modified xsi:type="dcterms:W3CDTF">2012-10-24T07:41:36Z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sflag">
    <vt:lpwstr>1350348779</vt:lpwstr>
  </property>
</Properties>
</file>