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6"/>
  </p:notesMasterIdLst>
  <p:sldIdLst>
    <p:sldId id="720" r:id="rId2"/>
    <p:sldId id="719" r:id="rId3"/>
    <p:sldId id="726" r:id="rId4"/>
    <p:sldId id="732" r:id="rId5"/>
    <p:sldId id="731" r:id="rId6"/>
    <p:sldId id="728" r:id="rId7"/>
    <p:sldId id="729" r:id="rId8"/>
    <p:sldId id="734" r:id="rId9"/>
    <p:sldId id="706" r:id="rId10"/>
    <p:sldId id="735" r:id="rId11"/>
    <p:sldId id="736" r:id="rId12"/>
    <p:sldId id="739" r:id="rId13"/>
    <p:sldId id="752" r:id="rId14"/>
    <p:sldId id="753" r:id="rId15"/>
    <p:sldId id="754" r:id="rId16"/>
    <p:sldId id="740" r:id="rId17"/>
    <p:sldId id="741" r:id="rId18"/>
    <p:sldId id="742" r:id="rId19"/>
    <p:sldId id="744" r:id="rId20"/>
    <p:sldId id="746" r:id="rId21"/>
    <p:sldId id="748" r:id="rId22"/>
    <p:sldId id="749" r:id="rId23"/>
    <p:sldId id="750" r:id="rId24"/>
    <p:sldId id="75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38B1855-1B75-4FBE-930C-398BA8C253C6}" styleName="主题样式 2 - 强调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E25E649-3F16-4E02-A733-19D2CDBF48F0}" styleName="中度样式 3 - 强调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895" autoAdjust="0"/>
    <p:restoredTop sz="68545" autoAdjust="0"/>
  </p:normalViewPr>
  <p:slideViewPr>
    <p:cSldViewPr snapToGrid="0">
      <p:cViewPr>
        <p:scale>
          <a:sx n="90" d="100"/>
          <a:sy n="90" d="100"/>
        </p:scale>
        <p:origin x="808" y="-48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3154"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37219C-91EE-4B64-97AF-8AFE3F6EC6C8}" type="datetimeFigureOut">
              <a:rPr lang="en-US" smtClean="0"/>
              <a:t>5/18/19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EA1F27-C59C-4704-98E0-7336D92A2864}" type="slidenum">
              <a:rPr lang="en-US" smtClean="0"/>
              <a:t>‹#›</a:t>
            </a:fld>
            <a:endParaRPr lang="en-US"/>
          </a:p>
        </p:txBody>
      </p:sp>
    </p:spTree>
    <p:extLst>
      <p:ext uri="{BB962C8B-B14F-4D97-AF65-F5344CB8AC3E}">
        <p14:creationId xmlns:p14="http://schemas.microsoft.com/office/powerpoint/2010/main" val="1714651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anose="020B0604020202020204" pitchFamily="34" charset="0"/>
              <a:buChar char="•"/>
            </a:pPr>
            <a:r>
              <a:rPr lang="en-US" altLang="zh-CN" sz="1200" kern="1200" dirty="0">
                <a:solidFill>
                  <a:schemeClr val="tx1"/>
                </a:solidFill>
                <a:latin typeface="+mn-lt"/>
                <a:ea typeface="+mn-ea"/>
                <a:cs typeface="+mn-cs"/>
              </a:rPr>
              <a:t>Hello everyone, I’m</a:t>
            </a:r>
            <a:r>
              <a:rPr lang="zh-CN" altLang="en-US" sz="1200" kern="1200" dirty="0">
                <a:solidFill>
                  <a:schemeClr val="tx1"/>
                </a:solidFill>
                <a:latin typeface="+mn-lt"/>
                <a:ea typeface="+mn-ea"/>
                <a:cs typeface="+mn-cs"/>
              </a:rPr>
              <a:t> </a:t>
            </a:r>
            <a:r>
              <a:rPr lang="en-US" altLang="zh-CN" sz="1200" kern="1200" dirty="0">
                <a:solidFill>
                  <a:schemeClr val="tx1"/>
                </a:solidFill>
                <a:latin typeface="+mn-lt"/>
                <a:ea typeface="+mn-ea"/>
                <a:cs typeface="+mn-cs"/>
              </a:rPr>
              <a:t>Yanjing Ren from University of Electronic Science and Technology of China.</a:t>
            </a:r>
            <a:r>
              <a:rPr lang="zh-CN" altLang="en-US" sz="1200" kern="1200" dirty="0">
                <a:solidFill>
                  <a:schemeClr val="tx1"/>
                </a:solidFill>
                <a:latin typeface="+mn-lt"/>
                <a:ea typeface="+mn-ea"/>
                <a:cs typeface="+mn-cs"/>
              </a:rPr>
              <a:t> </a:t>
            </a:r>
            <a:r>
              <a:rPr lang="en-US" altLang="zh-CN" sz="1200" kern="1200" dirty="0">
                <a:solidFill>
                  <a:schemeClr val="tx1"/>
                </a:solidFill>
                <a:latin typeface="+mn-lt"/>
                <a:ea typeface="+mn-ea"/>
                <a:cs typeface="+mn-cs"/>
              </a:rPr>
              <a:t> This is a joint work with Jingwei Li, Patrick Lee, and </a:t>
            </a:r>
            <a:r>
              <a:rPr lang="en-US" altLang="zh-CN" sz="1200" kern="1200" dirty="0" err="1">
                <a:solidFill>
                  <a:schemeClr val="tx1"/>
                </a:solidFill>
                <a:latin typeface="+mn-lt"/>
                <a:ea typeface="+mn-ea"/>
                <a:cs typeface="+mn-cs"/>
              </a:rPr>
              <a:t>Xiaosong</a:t>
            </a:r>
            <a:r>
              <a:rPr lang="en-US" altLang="zh-CN" sz="1200" kern="1200" dirty="0">
                <a:solidFill>
                  <a:schemeClr val="tx1"/>
                </a:solidFill>
                <a:latin typeface="+mn-lt"/>
                <a:ea typeface="+mn-ea"/>
                <a:cs typeface="+mn-cs"/>
              </a:rPr>
              <a:t> Zhang.</a:t>
            </a:r>
          </a:p>
          <a:p>
            <a:pPr marL="171450" indent="-171450">
              <a:buFont typeface="Arial" panose="020B0604020202020204" pitchFamily="34" charset="0"/>
              <a:buChar char="•"/>
            </a:pPr>
            <a:r>
              <a:rPr lang="en-US" altLang="zh-CN" sz="1200" kern="1200" dirty="0">
                <a:solidFill>
                  <a:schemeClr val="tx1"/>
                </a:solidFill>
                <a:latin typeface="+mn-lt"/>
                <a:ea typeface="+mn-ea"/>
                <a:cs typeface="+mn-cs"/>
              </a:rPr>
              <a:t>The title of our work is </a:t>
            </a:r>
            <a:r>
              <a:rPr lang="en-US" altLang="zh-CN" dirty="0" err="1"/>
              <a:t>Metadedup</a:t>
            </a:r>
            <a:r>
              <a:rPr lang="en-US" altLang="zh-CN" dirty="0"/>
              <a:t>: Deduplicating Metadata in Encrypted Deduplication via Indirection. </a:t>
            </a:r>
            <a:endParaRPr lang="en-US" altLang="zh-CN"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ECEA1F27-C59C-4704-98E0-7336D92A2864}" type="slidenum">
              <a:rPr lang="en-US" smtClean="0"/>
              <a:t>1</a:t>
            </a:fld>
            <a:endParaRPr lang="en-US"/>
          </a:p>
        </p:txBody>
      </p:sp>
    </p:spTree>
    <p:extLst>
      <p:ext uri="{BB962C8B-B14F-4D97-AF65-F5344CB8AC3E}">
        <p14:creationId xmlns:p14="http://schemas.microsoft.com/office/powerpoint/2010/main" val="3693306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err="1"/>
              <a:t>Metadedup</a:t>
            </a:r>
            <a:r>
              <a:rPr lang="en-US" dirty="0"/>
              <a:t> builds on client-server architecture. It targets the outsourcing storage of backup workloads.</a:t>
            </a:r>
          </a:p>
          <a:p>
            <a:pPr marL="171450" indent="-171450">
              <a:buFont typeface="Arial" panose="020B0604020202020204" pitchFamily="34" charset="0"/>
              <a:buChar char="•"/>
            </a:pPr>
            <a:r>
              <a:rPr lang="en-US" dirty="0"/>
              <a:t>Each client partitions input files into fine-grained chunks and uploads encrypted data chunks, as well as corresponding metadata to server. The server maintains a fingerprint index to support deduplication of data from different clients. It only stores the file recipes, key recipes and non-duplicate chunks.</a:t>
            </a:r>
          </a:p>
        </p:txBody>
      </p:sp>
      <p:sp>
        <p:nvSpPr>
          <p:cNvPr id="4" name="Slide Number Placeholder 3"/>
          <p:cNvSpPr>
            <a:spLocks noGrp="1"/>
          </p:cNvSpPr>
          <p:nvPr>
            <p:ph type="sldNum" sz="quarter" idx="5"/>
          </p:nvPr>
        </p:nvSpPr>
        <p:spPr/>
        <p:txBody>
          <a:bodyPr/>
          <a:lstStyle/>
          <a:p>
            <a:fld id="{ECEA1F27-C59C-4704-98E0-7336D92A2864}" type="slidenum">
              <a:rPr lang="en-US" smtClean="0"/>
              <a:t>10</a:t>
            </a:fld>
            <a:endParaRPr lang="en-US"/>
          </a:p>
        </p:txBody>
      </p:sp>
    </p:spTree>
    <p:extLst>
      <p:ext uri="{BB962C8B-B14F-4D97-AF65-F5344CB8AC3E}">
        <p14:creationId xmlns:p14="http://schemas.microsoft.com/office/powerpoint/2010/main" val="2987690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We have the following design goals for </a:t>
            </a:r>
            <a:r>
              <a:rPr lang="en-US" dirty="0" err="1"/>
              <a:t>Metadedup</a:t>
            </a:r>
            <a:r>
              <a:rPr lang="en-US" dirty="0"/>
              <a:t>.</a:t>
            </a:r>
          </a:p>
          <a:p>
            <a:pPr marL="171450" indent="-171450">
              <a:buFont typeface="Arial" panose="020B0604020202020204" pitchFamily="34" charset="0"/>
              <a:buChar char="•"/>
            </a:pPr>
            <a:r>
              <a:rPr lang="en-US" dirty="0"/>
              <a:t>Low storage overhead of metadata. </a:t>
            </a:r>
            <a:r>
              <a:rPr lang="en-US" dirty="0" err="1"/>
              <a:t>Metadedup</a:t>
            </a:r>
            <a:r>
              <a:rPr lang="en-US" dirty="0"/>
              <a:t> suppresses the storage space of both file recipes and key recipes, and it only adds small storage overhead to the fingerprint index due to metadata deduplication.</a:t>
            </a:r>
          </a:p>
          <a:p>
            <a:pPr marL="171450" indent="-171450">
              <a:buFont typeface="Arial" panose="020B0604020202020204" pitchFamily="34" charset="0"/>
              <a:buChar char="•"/>
            </a:pPr>
            <a:r>
              <a:rPr lang="en-US" dirty="0"/>
              <a:t>Ensure security for data and metadata. In threat model, we consider adversarial server and adversarial clients. </a:t>
            </a:r>
            <a:r>
              <a:rPr lang="en-US" dirty="0" err="1"/>
              <a:t>Metadedup</a:t>
            </a:r>
            <a:r>
              <a:rPr lang="en-US" dirty="0"/>
              <a:t> prevents adversarial server from accessing any data or metadata, and it prevents adversarial clients from accessing unauthorized data or metadata. (note that unauthorized means beyond the access scope of the adversarial clients)</a:t>
            </a:r>
          </a:p>
          <a:p>
            <a:pPr marL="171450" indent="-171450">
              <a:buFont typeface="Arial" panose="020B0604020202020204" pitchFamily="34" charset="0"/>
              <a:buChar char="•"/>
            </a:pPr>
            <a:r>
              <a:rPr lang="en-US" dirty="0"/>
              <a:t>Incur limited performance overhead. Compared to existing encrypted deduplication storage system, </a:t>
            </a:r>
            <a:r>
              <a:rPr lang="en-US" dirty="0" err="1"/>
              <a:t>Metadedup</a:t>
            </a:r>
            <a:r>
              <a:rPr lang="en-US" dirty="0"/>
              <a:t> only adds small performance overhead to the write operation.</a:t>
            </a:r>
          </a:p>
        </p:txBody>
      </p:sp>
      <p:sp>
        <p:nvSpPr>
          <p:cNvPr id="4" name="Slide Number Placeholder 3"/>
          <p:cNvSpPr>
            <a:spLocks noGrp="1"/>
          </p:cNvSpPr>
          <p:nvPr>
            <p:ph type="sldNum" sz="quarter" idx="5"/>
          </p:nvPr>
        </p:nvSpPr>
        <p:spPr/>
        <p:txBody>
          <a:bodyPr/>
          <a:lstStyle/>
          <a:p>
            <a:fld id="{ECEA1F27-C59C-4704-98E0-7336D92A2864}" type="slidenum">
              <a:rPr lang="en-US" smtClean="0"/>
              <a:t>11</a:t>
            </a:fld>
            <a:endParaRPr lang="en-US"/>
          </a:p>
        </p:txBody>
      </p:sp>
    </p:spTree>
    <p:extLst>
      <p:ext uri="{BB962C8B-B14F-4D97-AF65-F5344CB8AC3E}">
        <p14:creationId xmlns:p14="http://schemas.microsoft.com/office/powerpoint/2010/main" val="41026209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Our idea builds on an indirect index, called metadata chunks. Each metadata chunk stores the metadata of multiple continuous data chunks, and file recipes and key recipes only keep the references of metadata chunks.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Our observation is that the metadata chunks are highly redundant for being deduplicated.  This is because changes to backups are usually limited to a few regions of data, and the unchanged regions should have long sequences of data and metadata in identical orders.</a:t>
            </a:r>
          </a:p>
        </p:txBody>
      </p:sp>
      <p:sp>
        <p:nvSpPr>
          <p:cNvPr id="4" name="Slide Number Placeholder 3"/>
          <p:cNvSpPr>
            <a:spLocks noGrp="1"/>
          </p:cNvSpPr>
          <p:nvPr>
            <p:ph type="sldNum" sz="quarter" idx="5"/>
          </p:nvPr>
        </p:nvSpPr>
        <p:spPr/>
        <p:txBody>
          <a:bodyPr/>
          <a:lstStyle/>
          <a:p>
            <a:fld id="{ECEA1F27-C59C-4704-98E0-7336D92A2864}" type="slidenum">
              <a:rPr lang="en-US" smtClean="0"/>
              <a:t>12</a:t>
            </a:fld>
            <a:endParaRPr lang="en-US"/>
          </a:p>
        </p:txBody>
      </p:sp>
    </p:spTree>
    <p:extLst>
      <p:ext uri="{BB962C8B-B14F-4D97-AF65-F5344CB8AC3E}">
        <p14:creationId xmlns:p14="http://schemas.microsoft.com/office/powerpoint/2010/main" val="3692547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err="1"/>
              <a:t>Metadedup</a:t>
            </a:r>
            <a:r>
              <a:rPr lang="en-US" dirty="0"/>
              <a:t> works after the encryption procedure. In other words, we assume that each data chunk has already been encrypted with MLE.</a:t>
            </a:r>
          </a:p>
          <a:p>
            <a:pPr marL="171450" indent="-171450">
              <a:buFont typeface="Arial" panose="020B0604020202020204" pitchFamily="34" charset="0"/>
              <a:buChar char="•"/>
            </a:pPr>
            <a:r>
              <a:rPr lang="en-US" dirty="0"/>
              <a:t>It applies variable-size segmentation scheme on encrypted data chunks and creates a segment boundary if the fingerprint of the encrypted chunk matches a specific pattern. This addresses the boundary shift of segments and enables high effectiveness of metadata deduplication.</a:t>
            </a:r>
          </a:p>
        </p:txBody>
      </p:sp>
      <p:sp>
        <p:nvSpPr>
          <p:cNvPr id="4" name="Slide Number Placeholder 3"/>
          <p:cNvSpPr>
            <a:spLocks noGrp="1"/>
          </p:cNvSpPr>
          <p:nvPr>
            <p:ph type="sldNum" sz="quarter" idx="5"/>
          </p:nvPr>
        </p:nvSpPr>
        <p:spPr/>
        <p:txBody>
          <a:bodyPr/>
          <a:lstStyle/>
          <a:p>
            <a:fld id="{ECEA1F27-C59C-4704-98E0-7336D92A2864}" type="slidenum">
              <a:rPr lang="en-US" smtClean="0"/>
              <a:t>13</a:t>
            </a:fld>
            <a:endParaRPr lang="en-US"/>
          </a:p>
        </p:txBody>
      </p:sp>
    </p:spTree>
    <p:extLst>
      <p:ext uri="{BB962C8B-B14F-4D97-AF65-F5344CB8AC3E}">
        <p14:creationId xmlns:p14="http://schemas.microsoft.com/office/powerpoint/2010/main" val="2129560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anose="020B0604020202020204" pitchFamily="34" charset="0"/>
              <a:buChar char="•"/>
            </a:pPr>
            <a:r>
              <a:rPr lang="en-US" altLang="zh-CN" dirty="0"/>
              <a:t>For each segment, </a:t>
            </a:r>
            <a:r>
              <a:rPr lang="en-US" altLang="zh-CN" dirty="0" err="1"/>
              <a:t>Metadedup</a:t>
            </a:r>
            <a:r>
              <a:rPr lang="en-US" altLang="zh-CN" dirty="0"/>
              <a:t> creates a metadata chunk that keeps the fingerprint, size, key of each data chunk in the segment. It encrypts metadata chunks with historical MLE. Both data chunks and metadata chunks are uploaded to server for deduplication and storage.</a:t>
            </a:r>
          </a:p>
          <a:p>
            <a:pPr marL="171450" indent="-171450">
              <a:buFont typeface="Arial" panose="020B0604020202020204" pitchFamily="34" charset="0"/>
              <a:buChar char="•"/>
            </a:pPr>
            <a:r>
              <a:rPr lang="en-US" altLang="zh-CN" dirty="0" err="1"/>
              <a:t>Metadedup</a:t>
            </a:r>
            <a:r>
              <a:rPr lang="en-US" altLang="zh-CN" dirty="0"/>
              <a:t> organizes file recipes and key recipes for storing the metadata of only metadata chunks. It encrypts the key recipe with master key, and store both file recipe and the encrypted key recipe in the server. </a:t>
            </a:r>
          </a:p>
          <a:p>
            <a:endParaRPr lang="zh-CN" altLang="en-US" dirty="0"/>
          </a:p>
        </p:txBody>
      </p:sp>
      <p:sp>
        <p:nvSpPr>
          <p:cNvPr id="4" name="灯片编号占位符 3"/>
          <p:cNvSpPr>
            <a:spLocks noGrp="1"/>
          </p:cNvSpPr>
          <p:nvPr>
            <p:ph type="sldNum" sz="quarter" idx="5"/>
          </p:nvPr>
        </p:nvSpPr>
        <p:spPr/>
        <p:txBody>
          <a:bodyPr/>
          <a:lstStyle/>
          <a:p>
            <a:fld id="{ECEA1F27-C59C-4704-98E0-7336D92A2864}" type="slidenum">
              <a:rPr lang="en-US" smtClean="0"/>
              <a:t>14</a:t>
            </a:fld>
            <a:endParaRPr lang="en-US"/>
          </a:p>
        </p:txBody>
      </p:sp>
    </p:spTree>
    <p:extLst>
      <p:ext uri="{BB962C8B-B14F-4D97-AF65-F5344CB8AC3E}">
        <p14:creationId xmlns:p14="http://schemas.microsoft.com/office/powerpoint/2010/main" val="28356970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To sum up, </a:t>
            </a:r>
            <a:r>
              <a:rPr lang="en-US" dirty="0" err="1"/>
              <a:t>Metadedup</a:t>
            </a:r>
            <a:r>
              <a:rPr lang="en-US" dirty="0"/>
              <a:t> supports write and restore operations.</a:t>
            </a:r>
          </a:p>
          <a:p>
            <a:pPr marL="171450" indent="-171450">
              <a:buFont typeface="Arial" panose="020B0604020202020204" pitchFamily="34" charset="0"/>
              <a:buChar char="•"/>
            </a:pPr>
            <a:r>
              <a:rPr lang="en-US" altLang="zh-CN" dirty="0"/>
              <a:t>In the write operation, client partitions files into data chunks and encrypts data chunks with MLE; it groups data chunks into segments, generates a metadata chunk for each segment and encrypts segments with historical MLE; the client further creates file recipes and key recipes for metadata chunks and protects the key recipes.</a:t>
            </a:r>
          </a:p>
          <a:p>
            <a:pPr marL="171450" indent="-171450">
              <a:buFont typeface="Arial" panose="020B0604020202020204" pitchFamily="34" charset="0"/>
              <a:buChar char="•"/>
            </a:pPr>
            <a:r>
              <a:rPr lang="en-US" altLang="zh-CN" dirty="0"/>
              <a:t>The server applies deduplication to data chunks and metadata chunks, and it stores </a:t>
            </a:r>
            <a:r>
              <a:rPr lang="en-US" dirty="0"/>
              <a:t>non-duplicate data and metadata chunks, as well as file recipes and key recipes.</a:t>
            </a:r>
          </a:p>
          <a:p>
            <a:pPr marL="171450" indent="-171450">
              <a:buFont typeface="Arial" panose="020B0604020202020204" pitchFamily="34" charset="0"/>
              <a:buChar char="•"/>
            </a:pPr>
            <a:r>
              <a:rPr lang="en-US" dirty="0"/>
              <a:t>In the restore operation, </a:t>
            </a:r>
            <a:r>
              <a:rPr lang="en-US" dirty="0" err="1"/>
              <a:t>Metadedup</a:t>
            </a:r>
            <a:r>
              <a:rPr lang="en-US" dirty="0"/>
              <a:t> follows two stages to reconstruct original files. In the first stage, the client retrieves metadata, including the file recipes, key recipes and metadata chunks. In the second stage, based on retrieved metadata, it retrieves data chunks and assembles original files.</a:t>
            </a:r>
          </a:p>
        </p:txBody>
      </p:sp>
      <p:sp>
        <p:nvSpPr>
          <p:cNvPr id="4" name="Slide Number Placeholder 3"/>
          <p:cNvSpPr>
            <a:spLocks noGrp="1"/>
          </p:cNvSpPr>
          <p:nvPr>
            <p:ph type="sldNum" sz="quarter" idx="5"/>
          </p:nvPr>
        </p:nvSpPr>
        <p:spPr/>
        <p:txBody>
          <a:bodyPr/>
          <a:lstStyle/>
          <a:p>
            <a:fld id="{ECEA1F27-C59C-4704-98E0-7336D92A2864}" type="slidenum">
              <a:rPr lang="en-US" smtClean="0"/>
              <a:t>15</a:t>
            </a:fld>
            <a:endParaRPr lang="en-US"/>
          </a:p>
        </p:txBody>
      </p:sp>
    </p:spTree>
    <p:extLst>
      <p:ext uri="{BB962C8B-B14F-4D97-AF65-F5344CB8AC3E}">
        <p14:creationId xmlns:p14="http://schemas.microsoft.com/office/powerpoint/2010/main" val="1717391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err="1"/>
              <a:t>Metadedup</a:t>
            </a:r>
            <a:r>
              <a:rPr lang="en-US" dirty="0"/>
              <a:t> preserves the security of data chunks as encrypted deduplication. Specifically, if server-aided MLE is applied, ensure security for all data chunks, and if historical MLE is applied, it ensures security for unpredictable data chunks.</a:t>
            </a:r>
          </a:p>
          <a:p>
            <a:pPr marL="171450" indent="-171450">
              <a:buFont typeface="Arial" panose="020B0604020202020204" pitchFamily="34" charset="0"/>
              <a:buChar char="•"/>
            </a:pPr>
            <a:r>
              <a:rPr lang="en-US" dirty="0"/>
              <a:t>Based on how data chunks are protected, </a:t>
            </a:r>
            <a:r>
              <a:rPr lang="en-US" dirty="0" err="1"/>
              <a:t>Metadedup</a:t>
            </a:r>
            <a:r>
              <a:rPr lang="en-US" dirty="0"/>
              <a:t> ensures security of metadata in two cases. If server-aided MLE is applied, even we use historical MLE to protect metadata chunks, the metadata chunks are fully protected.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If historical MLE is applied, an adversary can the sample metadata of data chunks and launch brute-force attack against metadata chunks. We show that such brute-force attack is </a:t>
            </a:r>
            <a:r>
              <a:rPr lang="en-US" sz="1200" kern="1200" dirty="0">
                <a:solidFill>
                  <a:schemeClr val="tx1"/>
                </a:solidFill>
                <a:effectLst/>
                <a:latin typeface="+mn-lt"/>
                <a:ea typeface="+mn-ea"/>
                <a:cs typeface="+mn-cs"/>
              </a:rPr>
              <a:t>much more computationally expensive and it is infeasible to be launched in practice.</a:t>
            </a:r>
            <a:endParaRPr lang="en-US" dirty="0"/>
          </a:p>
          <a:p>
            <a:endParaRPr lang="en-US" dirty="0"/>
          </a:p>
        </p:txBody>
      </p:sp>
      <p:sp>
        <p:nvSpPr>
          <p:cNvPr id="4" name="Slide Number Placeholder 3"/>
          <p:cNvSpPr>
            <a:spLocks noGrp="1"/>
          </p:cNvSpPr>
          <p:nvPr>
            <p:ph type="sldNum" sz="quarter" idx="5"/>
          </p:nvPr>
        </p:nvSpPr>
        <p:spPr/>
        <p:txBody>
          <a:bodyPr/>
          <a:lstStyle/>
          <a:p>
            <a:fld id="{ECEA1F27-C59C-4704-98E0-7336D92A2864}" type="slidenum">
              <a:rPr lang="en-US" smtClean="0"/>
              <a:t>16</a:t>
            </a:fld>
            <a:endParaRPr lang="en-US"/>
          </a:p>
        </p:txBody>
      </p:sp>
    </p:spTree>
    <p:extLst>
      <p:ext uri="{BB962C8B-B14F-4D97-AF65-F5344CB8AC3E}">
        <p14:creationId xmlns:p14="http://schemas.microsoft.com/office/powerpoint/2010/main" val="15686598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anose="020B0604020202020204" pitchFamily="34" charset="0"/>
              <a:buChar char="•"/>
            </a:pPr>
            <a:r>
              <a:rPr lang="en-US" altLang="zh-CN" dirty="0"/>
              <a:t>We build on our prior system </a:t>
            </a:r>
            <a:r>
              <a:rPr lang="en-US" altLang="zh-CN" dirty="0" err="1"/>
              <a:t>CDStore</a:t>
            </a:r>
            <a:r>
              <a:rPr lang="en-US" altLang="zh-CN" dirty="0"/>
              <a:t> to implement </a:t>
            </a:r>
            <a:r>
              <a:rPr lang="en-US" altLang="zh-CN" dirty="0" err="1"/>
              <a:t>Metadedup</a:t>
            </a:r>
            <a:r>
              <a:rPr lang="en-US" altLang="zh-CN" dirty="0"/>
              <a:t>. It includes around 7.5K line of code in total and augments </a:t>
            </a:r>
            <a:r>
              <a:rPr lang="en-US" altLang="zh-CN" dirty="0" err="1"/>
              <a:t>CDStore</a:t>
            </a:r>
            <a:r>
              <a:rPr lang="en-US" altLang="zh-CN" dirty="0"/>
              <a:t> with metadata deduplication.</a:t>
            </a:r>
            <a:endParaRPr lang="en-US" altLang="zh-CN"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altLang="zh-CN" sz="1200" b="0" i="0" kern="1200" dirty="0">
                <a:solidFill>
                  <a:schemeClr val="tx1"/>
                </a:solidFill>
                <a:effectLst/>
                <a:latin typeface="+mn-lt"/>
                <a:ea typeface="+mn-ea"/>
                <a:cs typeface="+mn-cs"/>
              </a:rPr>
              <a:t>Our implementation raises some open issues, such as protecting sensitive filenames via obfuscation and optimizing the restore performance.</a:t>
            </a:r>
          </a:p>
          <a:p>
            <a:endParaRPr lang="zh-CN" altLang="en-US" dirty="0"/>
          </a:p>
        </p:txBody>
      </p:sp>
      <p:sp>
        <p:nvSpPr>
          <p:cNvPr id="4" name="灯片编号占位符 3"/>
          <p:cNvSpPr>
            <a:spLocks noGrp="1"/>
          </p:cNvSpPr>
          <p:nvPr>
            <p:ph type="sldNum" sz="quarter" idx="5"/>
          </p:nvPr>
        </p:nvSpPr>
        <p:spPr/>
        <p:txBody>
          <a:bodyPr/>
          <a:lstStyle/>
          <a:p>
            <a:fld id="{ECEA1F27-C59C-4704-98E0-7336D92A2864}" type="slidenum">
              <a:rPr lang="en-US" smtClean="0"/>
              <a:t>17</a:t>
            </a:fld>
            <a:endParaRPr lang="en-US"/>
          </a:p>
        </p:txBody>
      </p:sp>
    </p:spTree>
    <p:extLst>
      <p:ext uri="{BB962C8B-B14F-4D97-AF65-F5344CB8AC3E}">
        <p14:creationId xmlns:p14="http://schemas.microsoft.com/office/powerpoint/2010/main" val="24118400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We evaluate </a:t>
            </a:r>
            <a:r>
              <a:rPr lang="en-US" dirty="0" err="1"/>
              <a:t>Metadedup</a:t>
            </a:r>
            <a:r>
              <a:rPr lang="en-US" dirty="0"/>
              <a:t> in our local testbed. We use two real-world datasets for our storage evaluation.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Our evaluation seeks to answer three high-level questions: </a:t>
            </a:r>
            <a:r>
              <a:rPr lang="en-US" sz="1200" kern="1200" dirty="0">
                <a:solidFill>
                  <a:schemeClr val="tx1"/>
                </a:solidFill>
                <a:effectLst/>
                <a:latin typeface="+mn-lt"/>
                <a:ea typeface="+mn-ea"/>
                <a:cs typeface="+mn-cs"/>
              </a:rPr>
              <a:t>What is the performance penalty of </a:t>
            </a:r>
            <a:r>
              <a:rPr lang="en-US" sz="1200" kern="1200" dirty="0" err="1">
                <a:solidFill>
                  <a:schemeClr val="tx1"/>
                </a:solidFill>
                <a:effectLst/>
                <a:latin typeface="+mn-lt"/>
                <a:ea typeface="+mn-ea"/>
                <a:cs typeface="+mn-cs"/>
              </a:rPr>
              <a:t>Metadedup</a:t>
            </a:r>
            <a:r>
              <a:rPr lang="en-US" sz="1200" kern="1200" dirty="0">
                <a:solidFill>
                  <a:schemeClr val="tx1"/>
                </a:solidFill>
                <a:effectLst/>
                <a:latin typeface="+mn-lt"/>
                <a:ea typeface="+mn-ea"/>
                <a:cs typeface="+mn-cs"/>
              </a:rPr>
              <a:t> compared to the conventional encrypted deduplication approach that does not apply metadata deduplication? Can </a:t>
            </a:r>
            <a:r>
              <a:rPr lang="en-US" sz="1200" kern="1200" dirty="0" err="1">
                <a:solidFill>
                  <a:schemeClr val="tx1"/>
                </a:solidFill>
                <a:effectLst/>
                <a:latin typeface="+mn-lt"/>
                <a:ea typeface="+mn-ea"/>
                <a:cs typeface="+mn-cs"/>
              </a:rPr>
              <a:t>Metadedup</a:t>
            </a:r>
            <a:r>
              <a:rPr lang="en-US" sz="1200" kern="1200" dirty="0">
                <a:solidFill>
                  <a:schemeClr val="tx1"/>
                </a:solidFill>
                <a:effectLst/>
                <a:latin typeface="+mn-lt"/>
                <a:ea typeface="+mn-ea"/>
                <a:cs typeface="+mn-cs"/>
              </a:rPr>
              <a:t> achieve storage savings through metadata deduplication? And can </a:t>
            </a:r>
            <a:r>
              <a:rPr lang="en-US" sz="1200" kern="1200" dirty="0" err="1">
                <a:solidFill>
                  <a:schemeClr val="tx1"/>
                </a:solidFill>
                <a:effectLst/>
                <a:latin typeface="+mn-lt"/>
                <a:ea typeface="+mn-ea"/>
                <a:cs typeface="+mn-cs"/>
              </a:rPr>
              <a:t>Metadedup</a:t>
            </a:r>
            <a:r>
              <a:rPr lang="en-US" sz="1200" kern="1200" dirty="0">
                <a:solidFill>
                  <a:schemeClr val="tx1"/>
                </a:solidFill>
                <a:effectLst/>
                <a:latin typeface="+mn-lt"/>
                <a:ea typeface="+mn-ea"/>
                <a:cs typeface="+mn-cs"/>
              </a:rPr>
              <a:t> further improve storage savings when being combined with existing compression approaches?</a:t>
            </a:r>
            <a:endParaRPr lang="en-US" dirty="0"/>
          </a:p>
          <a:p>
            <a:endParaRPr lang="en-US" dirty="0"/>
          </a:p>
        </p:txBody>
      </p:sp>
      <p:sp>
        <p:nvSpPr>
          <p:cNvPr id="4" name="Slide Number Placeholder 3"/>
          <p:cNvSpPr>
            <a:spLocks noGrp="1"/>
          </p:cNvSpPr>
          <p:nvPr>
            <p:ph type="sldNum" sz="quarter" idx="5"/>
          </p:nvPr>
        </p:nvSpPr>
        <p:spPr/>
        <p:txBody>
          <a:bodyPr/>
          <a:lstStyle/>
          <a:p>
            <a:fld id="{ECEA1F27-C59C-4704-98E0-7336D92A2864}" type="slidenum">
              <a:rPr lang="en-US" smtClean="0"/>
              <a:t>18</a:t>
            </a:fld>
            <a:endParaRPr lang="en-US"/>
          </a:p>
        </p:txBody>
      </p:sp>
    </p:spTree>
    <p:extLst>
      <p:ext uri="{BB962C8B-B14F-4D97-AF65-F5344CB8AC3E}">
        <p14:creationId xmlns:p14="http://schemas.microsoft.com/office/powerpoint/2010/main" val="20066091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We compare the performance of </a:t>
            </a:r>
            <a:r>
              <a:rPr lang="en-US" dirty="0" err="1"/>
              <a:t>Metadedup</a:t>
            </a:r>
            <a:r>
              <a:rPr lang="en-US" dirty="0"/>
              <a:t> with </a:t>
            </a:r>
            <a:r>
              <a:rPr lang="en-US" dirty="0" err="1"/>
              <a:t>CDStore</a:t>
            </a:r>
            <a:r>
              <a:rPr lang="en-US" dirty="0"/>
              <a:t> in the write and restore operations. In the x axis, the notation Md-X means the </a:t>
            </a:r>
            <a:r>
              <a:rPr lang="en-US" dirty="0" err="1"/>
              <a:t>Metadedup</a:t>
            </a:r>
            <a:r>
              <a:rPr lang="en-US" dirty="0"/>
              <a:t> instance configured with an average segment size of X. </a:t>
            </a:r>
          </a:p>
          <a:p>
            <a:pPr marL="171450" indent="-171450">
              <a:buFont typeface="Arial" panose="020B0604020202020204" pitchFamily="34" charset="0"/>
              <a:buChar char="•"/>
            </a:pPr>
            <a:r>
              <a:rPr lang="en-US" dirty="0"/>
              <a:t>We can see that </a:t>
            </a:r>
            <a:r>
              <a:rPr lang="en-US" dirty="0" err="1"/>
              <a:t>Metadedup</a:t>
            </a:r>
            <a:r>
              <a:rPr lang="en-US" dirty="0"/>
              <a:t> adds small write and medium restore overheads to </a:t>
            </a:r>
            <a:r>
              <a:rPr lang="en-US" dirty="0" err="1"/>
              <a:t>CDStore</a:t>
            </a:r>
            <a:r>
              <a:rPr lang="en-US" dirty="0"/>
              <a:t>.  More experiments about metadata processing overhead and scalability can be referred in our paper.</a:t>
            </a:r>
          </a:p>
        </p:txBody>
      </p:sp>
      <p:sp>
        <p:nvSpPr>
          <p:cNvPr id="4" name="Slide Number Placeholder 3"/>
          <p:cNvSpPr>
            <a:spLocks noGrp="1"/>
          </p:cNvSpPr>
          <p:nvPr>
            <p:ph type="sldNum" sz="quarter" idx="5"/>
          </p:nvPr>
        </p:nvSpPr>
        <p:spPr/>
        <p:txBody>
          <a:bodyPr/>
          <a:lstStyle/>
          <a:p>
            <a:fld id="{ECEA1F27-C59C-4704-98E0-7336D92A2864}" type="slidenum">
              <a:rPr lang="en-US" smtClean="0"/>
              <a:t>19</a:t>
            </a:fld>
            <a:endParaRPr lang="en-US"/>
          </a:p>
        </p:txBody>
      </p:sp>
    </p:spTree>
    <p:extLst>
      <p:ext uri="{BB962C8B-B14F-4D97-AF65-F5344CB8AC3E}">
        <p14:creationId xmlns:p14="http://schemas.microsoft.com/office/powerpoint/2010/main" val="746508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According to IDC report, </a:t>
            </a:r>
            <a:r>
              <a:rPr lang="en-US" altLang="zh-CN" sz="1200" b="0" dirty="0"/>
              <a:t>global </a:t>
            </a:r>
            <a:r>
              <a:rPr lang="en-US" altLang="zh-CN" sz="1200" b="0" dirty="0" err="1"/>
              <a:t>datasphere</a:t>
            </a:r>
            <a:r>
              <a:rPr lang="en-US" altLang="zh-CN" sz="1200" b="0" dirty="0"/>
              <a:t> will grow from </a:t>
            </a:r>
            <a:r>
              <a:rPr lang="en-US" altLang="zh-CN" sz="1200" b="0" dirty="0">
                <a:solidFill>
                  <a:srgbClr val="00B050"/>
                </a:solidFill>
              </a:rPr>
              <a:t>33 ZB</a:t>
            </a:r>
            <a:r>
              <a:rPr lang="en-US" altLang="zh-CN" sz="1200" b="0" dirty="0">
                <a:solidFill>
                  <a:srgbClr val="FF0000"/>
                </a:solidFill>
              </a:rPr>
              <a:t> </a:t>
            </a:r>
            <a:r>
              <a:rPr lang="en-US" altLang="zh-CN" sz="1200" b="0" dirty="0"/>
              <a:t>in 2018 to </a:t>
            </a:r>
            <a:r>
              <a:rPr lang="en-US" altLang="zh-CN" sz="1200" b="0" dirty="0">
                <a:solidFill>
                  <a:srgbClr val="00B050"/>
                </a:solidFill>
                <a:sym typeface="Wingdings" panose="05000000000000000000" pitchFamily="2" charset="2"/>
              </a:rPr>
              <a:t>175 ZB </a:t>
            </a:r>
            <a:r>
              <a:rPr lang="en-US" altLang="zh-CN" sz="1200" b="0" dirty="0">
                <a:sym typeface="Wingdings" panose="05000000000000000000" pitchFamily="2" charset="2"/>
              </a:rPr>
              <a:t>in 2025.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b="0" dirty="0">
                <a:sym typeface="Wingdings" panose="05000000000000000000" pitchFamily="2" charset="2"/>
              </a:rPr>
              <a:t>To manage the huge volume of data, outsourcing data to public clouds is more popular than before.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b="0" dirty="0">
                <a:sym typeface="Wingdings" panose="05000000000000000000" pitchFamily="2" charset="2"/>
              </a:rPr>
              <a:t>In the cloud, various cloud service providers apply deduplication to save the maintenance cost of storage services.</a:t>
            </a:r>
          </a:p>
        </p:txBody>
      </p:sp>
      <p:sp>
        <p:nvSpPr>
          <p:cNvPr id="4" name="Slide Number Placeholder 3"/>
          <p:cNvSpPr>
            <a:spLocks noGrp="1"/>
          </p:cNvSpPr>
          <p:nvPr>
            <p:ph type="sldNum" sz="quarter" idx="5"/>
          </p:nvPr>
        </p:nvSpPr>
        <p:spPr/>
        <p:txBody>
          <a:bodyPr/>
          <a:lstStyle/>
          <a:p>
            <a:fld id="{ECEA1F27-C59C-4704-98E0-7336D92A2864}" type="slidenum">
              <a:rPr lang="en-US" smtClean="0"/>
              <a:t>2</a:t>
            </a:fld>
            <a:endParaRPr lang="en-US"/>
          </a:p>
        </p:txBody>
      </p:sp>
    </p:spTree>
    <p:extLst>
      <p:ext uri="{BB962C8B-B14F-4D97-AF65-F5344CB8AC3E}">
        <p14:creationId xmlns:p14="http://schemas.microsoft.com/office/powerpoint/2010/main" val="14834527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ltLang="zh-CN" dirty="0"/>
              <a:t>We compare the metadata storage of </a:t>
            </a:r>
            <a:r>
              <a:rPr lang="en-US" altLang="zh-CN" dirty="0" err="1"/>
              <a:t>Metadedup</a:t>
            </a:r>
            <a:r>
              <a:rPr lang="en-US" altLang="zh-CN" dirty="0"/>
              <a:t> under different average segment sizes with the raw metadata size without deduplication or compression. The table shows the results after storing all FSL or VM backups. </a:t>
            </a:r>
          </a:p>
          <a:p>
            <a:pPr marL="171450" indent="-171450">
              <a:buFont typeface="Arial" panose="020B0604020202020204" pitchFamily="34" charset="0"/>
              <a:buChar char="•"/>
            </a:pPr>
            <a:r>
              <a:rPr lang="en-US" altLang="zh-CN" dirty="0"/>
              <a:t>We find that </a:t>
            </a:r>
            <a:r>
              <a:rPr lang="en-US" altLang="zh-CN" dirty="0" err="1"/>
              <a:t>metadedup</a:t>
            </a:r>
            <a:r>
              <a:rPr lang="en-US" altLang="zh-CN" dirty="0"/>
              <a:t> significantly reduces storage space of metadata, while incurring limited indexing penalties. For an average segment size of 1MB, It saves metadata storage by 97.46% at expense of 1.07% index overhead.</a:t>
            </a:r>
          </a:p>
          <a:p>
            <a:endParaRPr lang="en-US" altLang="zh-CN" dirty="0"/>
          </a:p>
          <a:p>
            <a:endParaRPr lang="en-US" altLang="zh-CN" dirty="0"/>
          </a:p>
        </p:txBody>
      </p:sp>
      <p:sp>
        <p:nvSpPr>
          <p:cNvPr id="4" name="Slide Number Placeholder 3"/>
          <p:cNvSpPr>
            <a:spLocks noGrp="1"/>
          </p:cNvSpPr>
          <p:nvPr>
            <p:ph type="sldNum" sz="quarter" idx="5"/>
          </p:nvPr>
        </p:nvSpPr>
        <p:spPr/>
        <p:txBody>
          <a:bodyPr/>
          <a:lstStyle/>
          <a:p>
            <a:fld id="{ECEA1F27-C59C-4704-98E0-7336D92A2864}" type="slidenum">
              <a:rPr lang="en-US" smtClean="0"/>
              <a:t>20</a:t>
            </a:fld>
            <a:endParaRPr lang="en-US"/>
          </a:p>
        </p:txBody>
      </p:sp>
    </p:spTree>
    <p:extLst>
      <p:ext uri="{BB962C8B-B14F-4D97-AF65-F5344CB8AC3E}">
        <p14:creationId xmlns:p14="http://schemas.microsoft.com/office/powerpoint/2010/main" val="18096892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We compare the storage efficiency of </a:t>
            </a:r>
            <a:r>
              <a:rPr lang="en-US" dirty="0" err="1"/>
              <a:t>Metadedup</a:t>
            </a:r>
            <a:r>
              <a:rPr lang="en-US" dirty="0"/>
              <a:t> with that of existing compression approaches in long-term backup. The details about the compression approaches can be referred in our paper. Here, we can see that the metadata storage saving of </a:t>
            </a:r>
            <a:r>
              <a:rPr lang="en-US" dirty="0" err="1"/>
              <a:t>Metadedup</a:t>
            </a:r>
            <a:r>
              <a:rPr lang="en-US" dirty="0"/>
              <a:t> is significantly higher than those of baseline compression approaches.</a:t>
            </a:r>
          </a:p>
        </p:txBody>
      </p:sp>
      <p:sp>
        <p:nvSpPr>
          <p:cNvPr id="4" name="Slide Number Placeholder 3"/>
          <p:cNvSpPr>
            <a:spLocks noGrp="1"/>
          </p:cNvSpPr>
          <p:nvPr>
            <p:ph type="sldNum" sz="quarter" idx="5"/>
          </p:nvPr>
        </p:nvSpPr>
        <p:spPr/>
        <p:txBody>
          <a:bodyPr/>
          <a:lstStyle/>
          <a:p>
            <a:fld id="{ECEA1F27-C59C-4704-98E0-7336D92A2864}" type="slidenum">
              <a:rPr lang="en-US" smtClean="0"/>
              <a:t>21</a:t>
            </a:fld>
            <a:endParaRPr lang="en-US"/>
          </a:p>
        </p:txBody>
      </p:sp>
    </p:spTree>
    <p:extLst>
      <p:ext uri="{BB962C8B-B14F-4D97-AF65-F5344CB8AC3E}">
        <p14:creationId xmlns:p14="http://schemas.microsoft.com/office/powerpoint/2010/main" val="39416531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anose="020B0604020202020204" pitchFamily="34" charset="0"/>
              <a:buChar char="•"/>
            </a:pPr>
            <a:r>
              <a:rPr lang="en-US" altLang="zh-CN" dirty="0"/>
              <a:t>We plot the index overhead in the long term. </a:t>
            </a:r>
            <a:r>
              <a:rPr lang="en-US" altLang="zh-CN" dirty="0" err="1"/>
              <a:t>Metadedup</a:t>
            </a:r>
            <a:r>
              <a:rPr lang="en-US" altLang="zh-CN" dirty="0"/>
              <a:t> only adds small index overhead.</a:t>
            </a:r>
          </a:p>
        </p:txBody>
      </p:sp>
      <p:sp>
        <p:nvSpPr>
          <p:cNvPr id="4" name="灯片编号占位符 3"/>
          <p:cNvSpPr>
            <a:spLocks noGrp="1"/>
          </p:cNvSpPr>
          <p:nvPr>
            <p:ph type="sldNum" sz="quarter" idx="5"/>
          </p:nvPr>
        </p:nvSpPr>
        <p:spPr/>
        <p:txBody>
          <a:bodyPr/>
          <a:lstStyle/>
          <a:p>
            <a:fld id="{ECEA1F27-C59C-4704-98E0-7336D92A2864}" type="slidenum">
              <a:rPr lang="en-US" smtClean="0"/>
              <a:t>22</a:t>
            </a:fld>
            <a:endParaRPr lang="en-US"/>
          </a:p>
        </p:txBody>
      </p:sp>
    </p:spTree>
    <p:extLst>
      <p:ext uri="{BB962C8B-B14F-4D97-AF65-F5344CB8AC3E}">
        <p14:creationId xmlns:p14="http://schemas.microsoft.com/office/powerpoint/2010/main" val="25732959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We consider combined approaches, where we apply </a:t>
            </a:r>
            <a:r>
              <a:rPr lang="en-US" dirty="0" err="1"/>
              <a:t>Metadedup</a:t>
            </a:r>
            <a:r>
              <a:rPr lang="en-US" dirty="0"/>
              <a:t> followed by compression to further compress the metadata of metadata chunks. Here, we only consider two compression approaches, because the other approaches lead to high index overhead.</a:t>
            </a:r>
          </a:p>
          <a:p>
            <a:pPr marL="171450" indent="-171450">
              <a:buFont typeface="Arial" panose="020B0604020202020204" pitchFamily="34" charset="0"/>
              <a:buChar char="•"/>
            </a:pPr>
            <a:r>
              <a:rPr lang="en-US" dirty="0" err="1"/>
              <a:t>Metadedup</a:t>
            </a:r>
            <a:r>
              <a:rPr lang="en-US" dirty="0"/>
              <a:t> is marginally improved by combination. The reason is that metadata chunks take a large part in the metadata storage of </a:t>
            </a:r>
            <a:r>
              <a:rPr lang="en-US" dirty="0" err="1"/>
              <a:t>Metadedup</a:t>
            </a:r>
            <a:r>
              <a:rPr lang="en-US" dirty="0"/>
              <a:t>, but the compression approaches cannot be applied to the encrypted metadata chunks.</a:t>
            </a:r>
          </a:p>
          <a:p>
            <a:endParaRPr lang="en-US" dirty="0"/>
          </a:p>
        </p:txBody>
      </p:sp>
      <p:sp>
        <p:nvSpPr>
          <p:cNvPr id="4" name="Slide Number Placeholder 3"/>
          <p:cNvSpPr>
            <a:spLocks noGrp="1"/>
          </p:cNvSpPr>
          <p:nvPr>
            <p:ph type="sldNum" sz="quarter" idx="5"/>
          </p:nvPr>
        </p:nvSpPr>
        <p:spPr/>
        <p:txBody>
          <a:bodyPr/>
          <a:lstStyle/>
          <a:p>
            <a:fld id="{ECEA1F27-C59C-4704-98E0-7336D92A2864}" type="slidenum">
              <a:rPr lang="en-US" smtClean="0"/>
              <a:t>23</a:t>
            </a:fld>
            <a:endParaRPr lang="en-US"/>
          </a:p>
        </p:txBody>
      </p:sp>
    </p:spTree>
    <p:extLst>
      <p:ext uri="{BB962C8B-B14F-4D97-AF65-F5344CB8AC3E}">
        <p14:creationId xmlns:p14="http://schemas.microsoft.com/office/powerpoint/2010/main" val="35005587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Finally, we draw the conclusion of our work. We present </a:t>
            </a:r>
            <a:r>
              <a:rPr lang="en-US" dirty="0" err="1"/>
              <a:t>Metadedup</a:t>
            </a:r>
            <a:r>
              <a:rPr lang="en-US" dirty="0"/>
              <a:t> that implements metadata deduplication to augment encrypted deduplication storage with space-efficient metadata management. We implement </a:t>
            </a:r>
            <a:r>
              <a:rPr lang="en-US" dirty="0" err="1"/>
              <a:t>Metadedup</a:t>
            </a:r>
            <a:r>
              <a:rPr lang="en-US" dirty="0"/>
              <a:t> prototype and conduct extensive prototype and trace-driven evaluations.</a:t>
            </a:r>
          </a:p>
          <a:p>
            <a:pPr marL="171450" indent="-171450">
              <a:buFont typeface="Arial" panose="020B0604020202020204" pitchFamily="34" charset="0"/>
              <a:buChar char="•"/>
            </a:pPr>
            <a:r>
              <a:rPr lang="en-US" dirty="0"/>
              <a:t>The source code of our prototype can be found in this website.</a:t>
            </a:r>
          </a:p>
          <a:p>
            <a:pPr marL="171450" indent="-171450">
              <a:buFont typeface="Arial" panose="020B0604020202020204" pitchFamily="34" charset="0"/>
              <a:buChar char="•"/>
            </a:pPr>
            <a:r>
              <a:rPr lang="en-US" altLang="zh-CN" dirty="0"/>
              <a:t>That is all. Thank you. I am glad to answer your questions.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 </a:t>
            </a:r>
          </a:p>
          <a:p>
            <a:endParaRPr lang="en-US" dirty="0"/>
          </a:p>
        </p:txBody>
      </p:sp>
      <p:sp>
        <p:nvSpPr>
          <p:cNvPr id="4" name="Slide Number Placeholder 3"/>
          <p:cNvSpPr>
            <a:spLocks noGrp="1"/>
          </p:cNvSpPr>
          <p:nvPr>
            <p:ph type="sldNum" sz="quarter" idx="5"/>
          </p:nvPr>
        </p:nvSpPr>
        <p:spPr/>
        <p:txBody>
          <a:bodyPr/>
          <a:lstStyle/>
          <a:p>
            <a:fld id="{ECEA1F27-C59C-4704-98E0-7336D92A2864}" type="slidenum">
              <a:rPr lang="en-US" smtClean="0"/>
              <a:t>24</a:t>
            </a:fld>
            <a:endParaRPr lang="en-US"/>
          </a:p>
        </p:txBody>
      </p:sp>
    </p:spTree>
    <p:extLst>
      <p:ext uri="{BB962C8B-B14F-4D97-AF65-F5344CB8AC3E}">
        <p14:creationId xmlns:p14="http://schemas.microsoft.com/office/powerpoint/2010/main" val="1917453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Deduplication is regarded as </a:t>
            </a:r>
            <a:r>
              <a:rPr lang="en-US" altLang="zh-CN" dirty="0"/>
              <a:t>coarse-grained compression.</a:t>
            </a:r>
          </a:p>
          <a:p>
            <a:pPr marL="171450" indent="-171450">
              <a:buFont typeface="Arial" panose="020B0604020202020204" pitchFamily="34" charset="0"/>
              <a:buChar char="•"/>
            </a:pPr>
            <a:r>
              <a:rPr lang="en-US" altLang="zh-CN" dirty="0"/>
              <a:t>It works on the unit of chunks, which can be either fixed or variable-size, and stores only one copy of duplicate chunks.</a:t>
            </a:r>
          </a:p>
          <a:p>
            <a:pPr marL="171450" indent="-171450">
              <a:buFont typeface="Arial" panose="020B0604020202020204" pitchFamily="34" charset="0"/>
              <a:buChar char="•"/>
            </a:pPr>
            <a:r>
              <a:rPr lang="en-US" altLang="zh-CN" dirty="0"/>
              <a:t>In the example, we have three files and each file includes four chunks. After deduplication, we only need to store 7 non-duplicate chunks. This implies that we save storage space by 42%.</a:t>
            </a:r>
          </a:p>
        </p:txBody>
      </p:sp>
      <p:sp>
        <p:nvSpPr>
          <p:cNvPr id="4" name="Slide Number Placeholder 3"/>
          <p:cNvSpPr>
            <a:spLocks noGrp="1"/>
          </p:cNvSpPr>
          <p:nvPr>
            <p:ph type="sldNum" sz="quarter" idx="5"/>
          </p:nvPr>
        </p:nvSpPr>
        <p:spPr/>
        <p:txBody>
          <a:bodyPr/>
          <a:lstStyle/>
          <a:p>
            <a:fld id="{ECEA1F27-C59C-4704-98E0-7336D92A2864}" type="slidenum">
              <a:rPr lang="en-US" smtClean="0"/>
              <a:t>3</a:t>
            </a:fld>
            <a:endParaRPr lang="en-US"/>
          </a:p>
        </p:txBody>
      </p:sp>
    </p:spTree>
    <p:extLst>
      <p:ext uri="{BB962C8B-B14F-4D97-AF65-F5344CB8AC3E}">
        <p14:creationId xmlns:p14="http://schemas.microsoft.com/office/powerpoint/2010/main" val="3320977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Encrypted deduplication augments deduplication with an encryption layer, so as to achieve both security and storage efficiency.</a:t>
            </a:r>
          </a:p>
          <a:p>
            <a:pPr marL="171450" indent="-171450">
              <a:buFont typeface="Arial" panose="020B0604020202020204" pitchFamily="34" charset="0"/>
              <a:buChar char="•"/>
            </a:pPr>
            <a:r>
              <a:rPr lang="en-US" dirty="0"/>
              <a:t>The cryptographic foundation of encrypted deduplication is message-locked encryption, abbreviated as MLE. It derives keys from the contents of chunks and enables to apply deduplication on the same chunks from different users.</a:t>
            </a:r>
          </a:p>
          <a:p>
            <a:pPr marL="171450" indent="-171450">
              <a:buFont typeface="Arial" panose="020B0604020202020204" pitchFamily="34" charset="0"/>
              <a:buChar char="•"/>
            </a:pPr>
            <a:r>
              <a:rPr lang="en-US" dirty="0"/>
              <a:t>In the state of the art, two MLE instantiations have been proposed. The historical MLE (also known as convergent encryption) directly uses the fingerprint of chunk as its key. The server-aided MLE derives keys based on both chunk fingerprint and a global secret, and thus it can be robust against brute-force attack.</a:t>
            </a:r>
            <a:endParaRPr lang="en-US" altLang="zh-CN" dirty="0"/>
          </a:p>
          <a:p>
            <a:endParaRPr lang="en-US" dirty="0"/>
          </a:p>
        </p:txBody>
      </p:sp>
      <p:sp>
        <p:nvSpPr>
          <p:cNvPr id="4" name="Slide Number Placeholder 3"/>
          <p:cNvSpPr>
            <a:spLocks noGrp="1"/>
          </p:cNvSpPr>
          <p:nvPr>
            <p:ph type="sldNum" sz="quarter" idx="5"/>
          </p:nvPr>
        </p:nvSpPr>
        <p:spPr/>
        <p:txBody>
          <a:bodyPr/>
          <a:lstStyle/>
          <a:p>
            <a:fld id="{ECEA1F27-C59C-4704-98E0-7336D92A2864}" type="slidenum">
              <a:rPr lang="en-US" smtClean="0"/>
              <a:t>4</a:t>
            </a:fld>
            <a:endParaRPr lang="en-US"/>
          </a:p>
        </p:txBody>
      </p:sp>
    </p:spTree>
    <p:extLst>
      <p:ext uri="{BB962C8B-B14F-4D97-AF65-F5344CB8AC3E}">
        <p14:creationId xmlns:p14="http://schemas.microsoft.com/office/powerpoint/2010/main" val="3271752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anose="020B0604020202020204" pitchFamily="34" charset="0"/>
              <a:buChar char="•"/>
            </a:pPr>
            <a:r>
              <a:rPr lang="en-US" altLang="zh-CN" dirty="0"/>
              <a:t>In addition to storing non-duplicate data, encrypted deduplication storage keeps metadata. We have three types of metadata.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dirty="0"/>
              <a:t>Fingerprint index </a:t>
            </a:r>
            <a:r>
              <a:rPr lang="en-US" sz="1200" kern="1200" dirty="0">
                <a:solidFill>
                  <a:schemeClr val="tx1"/>
                </a:solidFill>
                <a:effectLst/>
                <a:latin typeface="+mn-lt"/>
                <a:ea typeface="+mn-ea"/>
                <a:cs typeface="+mn-cs"/>
              </a:rPr>
              <a:t>tracks the fingerprints of all chunks that have already been stored, and enables to detect duplicates efficiently.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Deduplication metadata, commonly stored as file recipe, holds the mappings from the chunks in the file to the references of the corresponding physical copies. It is used to reconstruct original files from chunks.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Key metadata, stored as key recipe, tracks the chunk-to-key mappings to allow the decryption of individual files. Key recipe includes sensitive information, and it needs to be </a:t>
            </a:r>
            <a:r>
              <a:rPr lang="en-US" altLang="zh-CN" dirty="0"/>
              <a:t>managed separately from file recipes, and protected by users’ master keys.</a:t>
            </a:r>
          </a:p>
        </p:txBody>
      </p:sp>
      <p:sp>
        <p:nvSpPr>
          <p:cNvPr id="4" name="灯片编号占位符 3"/>
          <p:cNvSpPr>
            <a:spLocks noGrp="1"/>
          </p:cNvSpPr>
          <p:nvPr>
            <p:ph type="sldNum" sz="quarter" idx="5"/>
          </p:nvPr>
        </p:nvSpPr>
        <p:spPr/>
        <p:txBody>
          <a:bodyPr/>
          <a:lstStyle/>
          <a:p>
            <a:fld id="{ECEA1F27-C59C-4704-98E0-7336D92A2864}" type="slidenum">
              <a:rPr lang="en-US" smtClean="0"/>
              <a:t>5</a:t>
            </a:fld>
            <a:endParaRPr lang="en-US"/>
          </a:p>
        </p:txBody>
      </p:sp>
    </p:spTree>
    <p:extLst>
      <p:ext uri="{BB962C8B-B14F-4D97-AF65-F5344CB8AC3E}">
        <p14:creationId xmlns:p14="http://schemas.microsoft.com/office/powerpoint/2010/main" val="3461533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Next, we show the high metadata storage overhead in encrypted deduplication. We consider two real-world backup workloads FSL and VM. The x axis is the number of FSL or VM backups and the y axis is the cumulative size of data or metadata.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We see that the </a:t>
            </a:r>
            <a:r>
              <a:rPr lang="en-US" sz="1200" kern="1200" dirty="0">
                <a:solidFill>
                  <a:schemeClr val="tx1"/>
                </a:solidFill>
                <a:effectLst/>
                <a:latin typeface="+mn-lt"/>
                <a:ea typeface="+mn-ea"/>
                <a:cs typeface="+mn-cs"/>
              </a:rPr>
              <a:t>cumulative size of metadata increases with the number of backups, and even exceeds the cumulative size of physical data in the VM dataset.</a:t>
            </a:r>
          </a:p>
        </p:txBody>
      </p:sp>
      <p:sp>
        <p:nvSpPr>
          <p:cNvPr id="4" name="Slide Number Placeholder 3"/>
          <p:cNvSpPr>
            <a:spLocks noGrp="1"/>
          </p:cNvSpPr>
          <p:nvPr>
            <p:ph type="sldNum" sz="quarter" idx="5"/>
          </p:nvPr>
        </p:nvSpPr>
        <p:spPr/>
        <p:txBody>
          <a:bodyPr/>
          <a:lstStyle/>
          <a:p>
            <a:fld id="{ECEA1F27-C59C-4704-98E0-7336D92A2864}" type="slidenum">
              <a:rPr lang="en-US" smtClean="0"/>
              <a:t>6</a:t>
            </a:fld>
            <a:endParaRPr lang="en-US"/>
          </a:p>
        </p:txBody>
      </p:sp>
    </p:spTree>
    <p:extLst>
      <p:ext uri="{BB962C8B-B14F-4D97-AF65-F5344CB8AC3E}">
        <p14:creationId xmlns:p14="http://schemas.microsoft.com/office/powerpoint/2010/main" val="37174059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We present the breakdown of different metadata component. File recipes and key recipes take a significant account of overall metadata storage.</a:t>
            </a:r>
          </a:p>
        </p:txBody>
      </p:sp>
      <p:sp>
        <p:nvSpPr>
          <p:cNvPr id="4" name="Slide Number Placeholder 3"/>
          <p:cNvSpPr>
            <a:spLocks noGrp="1"/>
          </p:cNvSpPr>
          <p:nvPr>
            <p:ph type="sldNum" sz="quarter" idx="5"/>
          </p:nvPr>
        </p:nvSpPr>
        <p:spPr/>
        <p:txBody>
          <a:bodyPr/>
          <a:lstStyle/>
          <a:p>
            <a:fld id="{ECEA1F27-C59C-4704-98E0-7336D92A2864}" type="slidenum">
              <a:rPr lang="en-US" smtClean="0"/>
              <a:t>7</a:t>
            </a:fld>
            <a:endParaRPr lang="en-US"/>
          </a:p>
        </p:txBody>
      </p:sp>
    </p:spTree>
    <p:extLst>
      <p:ext uri="{BB962C8B-B14F-4D97-AF65-F5344CB8AC3E}">
        <p14:creationId xmlns:p14="http://schemas.microsoft.com/office/powerpoint/2010/main" val="689127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To</a:t>
            </a:r>
            <a:r>
              <a:rPr lang="zh-CN" altLang="en-US" dirty="0"/>
              <a:t> </a:t>
            </a:r>
            <a:r>
              <a:rPr lang="en-US" altLang="zh-CN" dirty="0"/>
              <a:t>address the storage overhead of recipes, existing approaches can be classified into three categories: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Grouping &amp; re-chunking groups adjacent duplicate chunks into a big chunk, while re-chunks non-duplicate chunks into small chunks. It d</a:t>
            </a:r>
            <a:r>
              <a:rPr lang="en-US" altLang="zh-CN" dirty="0"/>
              <a:t>epends on the prior knowledge of deduplication results, </a:t>
            </a:r>
            <a:r>
              <a:rPr lang="en-US" sz="1200" kern="1200" dirty="0">
                <a:solidFill>
                  <a:schemeClr val="tx1"/>
                </a:solidFill>
                <a:effectLst/>
                <a:latin typeface="+mn-lt"/>
                <a:ea typeface="+mn-ea"/>
                <a:cs typeface="+mn-cs"/>
              </a:rPr>
              <a:t>which can be abused to extract secret information against encrypted deduplication.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Compression replaces the fingerprints in file recipes by short codewords, but it cannot be applied to key recipes </a:t>
            </a:r>
            <a:r>
              <a:rPr lang="en-US" sz="1200" kern="1200" dirty="0">
                <a:solidFill>
                  <a:schemeClr val="tx1"/>
                </a:solidFill>
                <a:effectLst/>
                <a:latin typeface="+mn-lt"/>
                <a:ea typeface="+mn-ea"/>
                <a:cs typeface="+mn-cs"/>
              </a:rPr>
              <a:t>that are encrypted by file owners’ master keys.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Some key management approaches apply deduplication to keys and suffers additional storage overhead of the metadata of key deduplication. Other approaches generate one key for a group of chunks and degrade the storage efficiency of data.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Thus, we pose our question as “</a:t>
            </a:r>
            <a:r>
              <a:rPr lang="en-US" b="1" i="1" dirty="0">
                <a:solidFill>
                  <a:srgbClr val="FF0000"/>
                </a:solidFill>
              </a:rPr>
              <a:t>How to enable space-efficient metadata management in encrypted deduplication?</a:t>
            </a:r>
            <a:r>
              <a:rPr lang="en-US" sz="1200" kern="1200" dirty="0">
                <a:solidFill>
                  <a:schemeClr val="tx1"/>
                </a:solidFill>
                <a:effectLst/>
                <a:latin typeface="+mn-lt"/>
                <a:ea typeface="+mn-ea"/>
                <a:cs typeface="+mn-cs"/>
              </a:rPr>
              <a:t>”</a:t>
            </a: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endParaRPr lang="en-US" dirty="0"/>
          </a:p>
        </p:txBody>
      </p:sp>
      <p:sp>
        <p:nvSpPr>
          <p:cNvPr id="4" name="Slide Number Placeholder 3"/>
          <p:cNvSpPr>
            <a:spLocks noGrp="1"/>
          </p:cNvSpPr>
          <p:nvPr>
            <p:ph type="sldNum" sz="quarter" idx="5"/>
          </p:nvPr>
        </p:nvSpPr>
        <p:spPr/>
        <p:txBody>
          <a:bodyPr/>
          <a:lstStyle/>
          <a:p>
            <a:fld id="{ECEA1F27-C59C-4704-98E0-7336D92A2864}" type="slidenum">
              <a:rPr lang="en-US" smtClean="0"/>
              <a:t>8</a:t>
            </a:fld>
            <a:endParaRPr lang="en-US"/>
          </a:p>
        </p:txBody>
      </p:sp>
    </p:spTree>
    <p:extLst>
      <p:ext uri="{BB962C8B-B14F-4D97-AF65-F5344CB8AC3E}">
        <p14:creationId xmlns:p14="http://schemas.microsoft.com/office/powerpoint/2010/main" val="24153555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 this work, we introduce </a:t>
            </a:r>
            <a:r>
              <a:rPr lang="en-US" dirty="0" err="1"/>
              <a:t>Metadedup</a:t>
            </a:r>
            <a:r>
              <a:rPr lang="en-US" dirty="0"/>
              <a:t>, an encrypted deduplication storage system with space-efficient metadata management. The key idea is to build on the power of indirection and  apply deduplication on metadata in a coarse-grained granularity. Our approach preserves the security guarantees for both data and metadata as encrypted deduplication.</a:t>
            </a:r>
          </a:p>
          <a:p>
            <a:pPr marL="171450" indent="-171450">
              <a:buFont typeface="Arial" panose="020B0604020202020204" pitchFamily="34" charset="0"/>
              <a:buChar char="•"/>
            </a:pPr>
            <a:r>
              <a:rPr lang="en-US" altLang="zh-CN" dirty="0"/>
              <a:t>We implement </a:t>
            </a:r>
            <a:r>
              <a:rPr lang="en-US" altLang="zh-CN" dirty="0" err="1"/>
              <a:t>Metadedup</a:t>
            </a:r>
            <a:r>
              <a:rPr lang="en-US" altLang="zh-CN" dirty="0"/>
              <a:t> prototype and conduct extensive evaluations. Our evaluations show that </a:t>
            </a:r>
            <a:r>
              <a:rPr lang="en-US" altLang="zh-CN" dirty="0" err="1"/>
              <a:t>Metadedup</a:t>
            </a:r>
            <a:r>
              <a:rPr lang="en-US" altLang="zh-CN" dirty="0"/>
              <a:t> significantly suppresses the storage space of metadata, while incurring limited performance and indexing penalties.</a:t>
            </a:r>
          </a:p>
        </p:txBody>
      </p:sp>
      <p:sp>
        <p:nvSpPr>
          <p:cNvPr id="4" name="Slide Number Placeholder 3"/>
          <p:cNvSpPr>
            <a:spLocks noGrp="1"/>
          </p:cNvSpPr>
          <p:nvPr>
            <p:ph type="sldNum" sz="quarter" idx="5"/>
          </p:nvPr>
        </p:nvSpPr>
        <p:spPr/>
        <p:txBody>
          <a:bodyPr/>
          <a:lstStyle/>
          <a:p>
            <a:fld id="{ECEA1F27-C59C-4704-98E0-7336D92A2864}" type="slidenum">
              <a:rPr lang="en-US" smtClean="0"/>
              <a:t>9</a:t>
            </a:fld>
            <a:endParaRPr lang="en-US"/>
          </a:p>
        </p:txBody>
      </p:sp>
    </p:spTree>
    <p:extLst>
      <p:ext uri="{BB962C8B-B14F-4D97-AF65-F5344CB8AC3E}">
        <p14:creationId xmlns:p14="http://schemas.microsoft.com/office/powerpoint/2010/main" val="387559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35DD5A66-9C2F-42FF-B09E-B62E67AA1448}" type="slidenum">
              <a:rPr lang="en-US"/>
              <a:pPr>
                <a:defRPr/>
              </a:pPr>
              <a:t>‹#›</a:t>
            </a:fld>
            <a:endParaRPr lang="en-US" dirty="0"/>
          </a:p>
        </p:txBody>
      </p:sp>
    </p:spTree>
    <p:extLst>
      <p:ext uri="{BB962C8B-B14F-4D97-AF65-F5344CB8AC3E}">
        <p14:creationId xmlns:p14="http://schemas.microsoft.com/office/powerpoint/2010/main" val="2227648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06A720C1-C97C-4A95-8CC7-E9C91CBF4048}" type="slidenum">
              <a:rPr lang="en-US"/>
              <a:pPr>
                <a:defRPr/>
              </a:pPr>
              <a:t>‹#›</a:t>
            </a:fld>
            <a:endParaRPr lang="en-US" dirty="0"/>
          </a:p>
        </p:txBody>
      </p:sp>
    </p:spTree>
    <p:extLst>
      <p:ext uri="{BB962C8B-B14F-4D97-AF65-F5344CB8AC3E}">
        <p14:creationId xmlns:p14="http://schemas.microsoft.com/office/powerpoint/2010/main" val="387517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26C9E9CD-6400-4048-A621-93BAB80DCE84}" type="slidenum">
              <a:rPr lang="en-US"/>
              <a:pPr>
                <a:defRPr/>
              </a:pPr>
              <a:t>‹#›</a:t>
            </a:fld>
            <a:endParaRPr lang="en-US" dirty="0"/>
          </a:p>
        </p:txBody>
      </p:sp>
    </p:spTree>
    <p:extLst>
      <p:ext uri="{BB962C8B-B14F-4D97-AF65-F5344CB8AC3E}">
        <p14:creationId xmlns:p14="http://schemas.microsoft.com/office/powerpoint/2010/main" val="3925909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71606"/>
            <a:ext cx="10972800" cy="11430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3FFE790D-BCFB-4008-9260-CA63AEE325FD}" type="slidenum">
              <a:rPr lang="en-US"/>
              <a:pPr>
                <a:defRPr/>
              </a:pPr>
              <a:t>‹#›</a:t>
            </a:fld>
            <a:endParaRPr lang="en-US" dirty="0"/>
          </a:p>
        </p:txBody>
      </p:sp>
    </p:spTree>
    <p:extLst>
      <p:ext uri="{BB962C8B-B14F-4D97-AF65-F5344CB8AC3E}">
        <p14:creationId xmlns:p14="http://schemas.microsoft.com/office/powerpoint/2010/main" val="2327649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9253C469-7C95-4280-A06B-E0B75510FD76}" type="slidenum">
              <a:rPr lang="en-US"/>
              <a:pPr>
                <a:defRPr/>
              </a:pPr>
              <a:t>‹#›</a:t>
            </a:fld>
            <a:endParaRPr lang="en-US" dirty="0"/>
          </a:p>
        </p:txBody>
      </p:sp>
    </p:spTree>
    <p:extLst>
      <p:ext uri="{BB962C8B-B14F-4D97-AF65-F5344CB8AC3E}">
        <p14:creationId xmlns:p14="http://schemas.microsoft.com/office/powerpoint/2010/main" val="632775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138DC131-9A15-4746-A2F6-35F31BCF58C6}" type="slidenum">
              <a:rPr lang="en-US"/>
              <a:pPr>
                <a:defRPr/>
              </a:pPr>
              <a:t>‹#›</a:t>
            </a:fld>
            <a:endParaRPr lang="en-US" dirty="0"/>
          </a:p>
        </p:txBody>
      </p:sp>
    </p:spTree>
    <p:extLst>
      <p:ext uri="{BB962C8B-B14F-4D97-AF65-F5344CB8AC3E}">
        <p14:creationId xmlns:p14="http://schemas.microsoft.com/office/powerpoint/2010/main" val="1431753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0CFAF1C9-0564-4621-92FB-D00C85A93782}" type="slidenum">
              <a:rPr lang="en-US"/>
              <a:pPr>
                <a:defRPr/>
              </a:pPr>
              <a:t>‹#›</a:t>
            </a:fld>
            <a:endParaRPr lang="en-US" dirty="0"/>
          </a:p>
        </p:txBody>
      </p:sp>
    </p:spTree>
    <p:extLst>
      <p:ext uri="{BB962C8B-B14F-4D97-AF65-F5344CB8AC3E}">
        <p14:creationId xmlns:p14="http://schemas.microsoft.com/office/powerpoint/2010/main" val="63273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3B2E25E5-12CD-4826-A5AF-2C98E7658DA3}" type="slidenum">
              <a:rPr lang="en-US"/>
              <a:pPr>
                <a:defRPr/>
              </a:pPr>
              <a:t>‹#›</a:t>
            </a:fld>
            <a:endParaRPr lang="en-US" dirty="0"/>
          </a:p>
        </p:txBody>
      </p:sp>
    </p:spTree>
    <p:extLst>
      <p:ext uri="{BB962C8B-B14F-4D97-AF65-F5344CB8AC3E}">
        <p14:creationId xmlns:p14="http://schemas.microsoft.com/office/powerpoint/2010/main" val="3992747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D8F9D020-3E06-4B10-9F51-23473D21C23E}" type="slidenum">
              <a:rPr lang="en-US"/>
              <a:pPr>
                <a:defRPr/>
              </a:pPr>
              <a:t>‹#›</a:t>
            </a:fld>
            <a:endParaRPr lang="en-US" dirty="0"/>
          </a:p>
        </p:txBody>
      </p:sp>
    </p:spTree>
    <p:extLst>
      <p:ext uri="{BB962C8B-B14F-4D97-AF65-F5344CB8AC3E}">
        <p14:creationId xmlns:p14="http://schemas.microsoft.com/office/powerpoint/2010/main" val="1808536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E01BF5AF-EDEE-436D-9ACF-174E098673DB}" type="slidenum">
              <a:rPr lang="en-US"/>
              <a:pPr>
                <a:defRPr/>
              </a:pPr>
              <a:t>‹#›</a:t>
            </a:fld>
            <a:endParaRPr lang="en-US" dirty="0"/>
          </a:p>
        </p:txBody>
      </p:sp>
    </p:spTree>
    <p:extLst>
      <p:ext uri="{BB962C8B-B14F-4D97-AF65-F5344CB8AC3E}">
        <p14:creationId xmlns:p14="http://schemas.microsoft.com/office/powerpoint/2010/main" val="2830482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EC4DDACC-B398-4434-9A27-1DB8A0412CE5}" type="slidenum">
              <a:rPr lang="en-US"/>
              <a:pPr>
                <a:defRPr/>
              </a:pPr>
              <a:t>‹#›</a:t>
            </a:fld>
            <a:endParaRPr lang="en-US" dirty="0"/>
          </a:p>
        </p:txBody>
      </p:sp>
    </p:spTree>
    <p:extLst>
      <p:ext uri="{BB962C8B-B14F-4D97-AF65-F5344CB8AC3E}">
        <p14:creationId xmlns:p14="http://schemas.microsoft.com/office/powerpoint/2010/main" val="2574057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09600" y="6400801"/>
            <a:ext cx="74168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dirty="0"/>
          </a:p>
        </p:txBody>
      </p:sp>
      <p:sp>
        <p:nvSpPr>
          <p:cNvPr id="1030" name="Rectangle 6"/>
          <p:cNvSpPr>
            <a:spLocks noGrp="1" noChangeArrowheads="1"/>
          </p:cNvSpPr>
          <p:nvPr>
            <p:ph type="sldNum" sz="quarter" idx="4"/>
          </p:nvPr>
        </p:nvSpPr>
        <p:spPr bwMode="auto">
          <a:xfrm>
            <a:off x="8737600" y="6400801"/>
            <a:ext cx="28448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C80DFAE-88B7-49D3-8F2D-B101E877E436}" type="slidenum">
              <a:rPr lang="en-US"/>
              <a:pPr>
                <a:defRPr/>
              </a:pPr>
              <a:t>‹#›</a:t>
            </a:fld>
            <a:endParaRPr lang="en-US" dirty="0"/>
          </a:p>
        </p:txBody>
      </p:sp>
    </p:spTree>
    <p:extLst>
      <p:ext uri="{BB962C8B-B14F-4D97-AF65-F5344CB8AC3E}">
        <p14:creationId xmlns:p14="http://schemas.microsoft.com/office/powerpoint/2010/main" val="185432328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ctr" rtl="0" eaLnBrk="0" fontAlgn="base" hangingPunct="0">
        <a:spcBef>
          <a:spcPct val="0"/>
        </a:spcBef>
        <a:spcAft>
          <a:spcPct val="0"/>
        </a:spcAft>
        <a:defRPr sz="4400" b="1">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4.png"/><Relationship Id="rId7" Type="http://schemas.openxmlformats.org/officeDocument/2006/relationships/image" Target="../media/image8.svg"/><Relationship Id="rId12"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seagate.com/files/www-content/our-story/trends/files/idc-seagate-dataage-whitepaper.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adslab.cse.cuhk.edu.hk/software/metadedup/"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76CBFC-24ED-4D67-8902-4295AF57D643}"/>
              </a:ext>
            </a:extLst>
          </p:cNvPr>
          <p:cNvSpPr>
            <a:spLocks noGrp="1"/>
          </p:cNvSpPr>
          <p:nvPr>
            <p:ph type="ctrTitle"/>
          </p:nvPr>
        </p:nvSpPr>
        <p:spPr>
          <a:xfrm>
            <a:off x="278295" y="2120487"/>
            <a:ext cx="11635409" cy="1470025"/>
          </a:xfrm>
        </p:spPr>
        <p:txBody>
          <a:bodyPr/>
          <a:lstStyle/>
          <a:p>
            <a:r>
              <a:rPr lang="en-US" altLang="zh-CN" dirty="0" err="1"/>
              <a:t>Metadedup</a:t>
            </a:r>
            <a:r>
              <a:rPr lang="en-US" altLang="zh-CN" dirty="0"/>
              <a:t>: Deduplicating Metadata in Encrypted Deduplication via Indirection</a:t>
            </a:r>
            <a:endParaRPr lang="zh-CN" altLang="en-US" dirty="0"/>
          </a:p>
        </p:txBody>
      </p:sp>
      <p:sp>
        <p:nvSpPr>
          <p:cNvPr id="3" name="副标题 2">
            <a:extLst>
              <a:ext uri="{FF2B5EF4-FFF2-40B4-BE49-F238E27FC236}">
                <a16:creationId xmlns:a16="http://schemas.microsoft.com/office/drawing/2014/main" id="{25411A73-1D39-4C87-AF18-3375073463B2}"/>
              </a:ext>
            </a:extLst>
          </p:cNvPr>
          <p:cNvSpPr>
            <a:spLocks noGrp="1"/>
          </p:cNvSpPr>
          <p:nvPr>
            <p:ph type="subTitle" idx="1"/>
          </p:nvPr>
        </p:nvSpPr>
        <p:spPr>
          <a:xfrm>
            <a:off x="1360003" y="4119356"/>
            <a:ext cx="9471991" cy="1752600"/>
          </a:xfrm>
        </p:spPr>
        <p:txBody>
          <a:bodyPr/>
          <a:lstStyle/>
          <a:p>
            <a:r>
              <a:rPr lang="en-US" altLang="zh-CN" sz="2400" dirty="0" err="1"/>
              <a:t>Jingwei</a:t>
            </a:r>
            <a:r>
              <a:rPr lang="en-US" altLang="zh-CN" sz="2400" dirty="0"/>
              <a:t> Li</a:t>
            </a:r>
            <a:r>
              <a:rPr lang="zh-CN" altLang="en-US" sz="2400" dirty="0"/>
              <a:t>*</a:t>
            </a:r>
            <a:r>
              <a:rPr lang="en-US" altLang="zh-CN" sz="2400" dirty="0"/>
              <a:t>, Patrick P. C. Lee</a:t>
            </a:r>
            <a:r>
              <a:rPr lang="en-US" altLang="zh-CN" sz="2400" baseline="30000" dirty="0"/>
              <a:t> #</a:t>
            </a:r>
            <a:r>
              <a:rPr lang="en-US" altLang="zh-CN" sz="2400" dirty="0"/>
              <a:t>, </a:t>
            </a:r>
            <a:r>
              <a:rPr lang="en-US" altLang="zh-CN" sz="2400" b="1" u="sng" dirty="0"/>
              <a:t>Yanjing Ren</a:t>
            </a:r>
            <a:r>
              <a:rPr lang="zh-CN" altLang="en-US" sz="2400" b="1" u="sng" dirty="0"/>
              <a:t>*</a:t>
            </a:r>
            <a:r>
              <a:rPr lang="en-US" altLang="zh-CN" sz="2400" dirty="0"/>
              <a:t>, and </a:t>
            </a:r>
            <a:r>
              <a:rPr lang="en-US" altLang="zh-CN" sz="2400" dirty="0" err="1"/>
              <a:t>Xiaosong</a:t>
            </a:r>
            <a:r>
              <a:rPr lang="en-US" altLang="zh-CN" sz="2400" dirty="0"/>
              <a:t> Zhang</a:t>
            </a:r>
            <a:r>
              <a:rPr lang="zh-CN" altLang="en-US" sz="2400" dirty="0"/>
              <a:t>*</a:t>
            </a:r>
            <a:endParaRPr lang="en-US" altLang="zh-CN" sz="2400" dirty="0"/>
          </a:p>
          <a:p>
            <a:r>
              <a:rPr lang="en-US" altLang="zh-CN" sz="2400" baseline="30000" dirty="0"/>
              <a:t>*</a:t>
            </a:r>
            <a:r>
              <a:rPr lang="en-US" altLang="zh-CN" sz="2400" dirty="0"/>
              <a:t>University of Electronic Science and Technology of China</a:t>
            </a:r>
          </a:p>
          <a:p>
            <a:r>
              <a:rPr lang="en-US" altLang="zh-CN" sz="2400" baseline="30000" dirty="0"/>
              <a:t>#</a:t>
            </a:r>
            <a:r>
              <a:rPr lang="en-US" altLang="zh-CN" sz="2400" dirty="0"/>
              <a:t>The Chinese University of Hong Kong</a:t>
            </a:r>
          </a:p>
          <a:p>
            <a:endParaRPr lang="zh-CN" altLang="en-US" dirty="0"/>
          </a:p>
        </p:txBody>
      </p:sp>
      <p:sp>
        <p:nvSpPr>
          <p:cNvPr id="4" name="灯片编号占位符 3">
            <a:extLst>
              <a:ext uri="{FF2B5EF4-FFF2-40B4-BE49-F238E27FC236}">
                <a16:creationId xmlns:a16="http://schemas.microsoft.com/office/drawing/2014/main" id="{2176CF52-03AF-47FA-BD89-391D815EF0D9}"/>
              </a:ext>
            </a:extLst>
          </p:cNvPr>
          <p:cNvSpPr>
            <a:spLocks noGrp="1"/>
          </p:cNvSpPr>
          <p:nvPr>
            <p:ph type="sldNum" sz="quarter" idx="11"/>
          </p:nvPr>
        </p:nvSpPr>
        <p:spPr/>
        <p:txBody>
          <a:bodyPr/>
          <a:lstStyle/>
          <a:p>
            <a:pPr>
              <a:defRPr/>
            </a:pPr>
            <a:fld id="{35DD5A66-9C2F-42FF-B09E-B62E67AA1448}" type="slidenum">
              <a:rPr lang="en-US" smtClean="0"/>
              <a:pPr>
                <a:defRPr/>
              </a:pPr>
              <a:t>1</a:t>
            </a:fld>
            <a:endParaRPr lang="en-US" dirty="0"/>
          </a:p>
        </p:txBody>
      </p:sp>
      <p:sp>
        <p:nvSpPr>
          <p:cNvPr id="5" name="TextBox 4">
            <a:extLst>
              <a:ext uri="{FF2B5EF4-FFF2-40B4-BE49-F238E27FC236}">
                <a16:creationId xmlns:a16="http://schemas.microsoft.com/office/drawing/2014/main" id="{8B6F6240-BC75-2549-92F4-515F28E4C9FE}"/>
              </a:ext>
            </a:extLst>
          </p:cNvPr>
          <p:cNvSpPr txBox="1"/>
          <p:nvPr/>
        </p:nvSpPr>
        <p:spPr>
          <a:xfrm>
            <a:off x="5193731" y="6169967"/>
            <a:ext cx="1804533" cy="461665"/>
          </a:xfrm>
          <a:prstGeom prst="rect">
            <a:avLst/>
          </a:prstGeom>
          <a:noFill/>
        </p:spPr>
        <p:txBody>
          <a:bodyPr wrap="none" rtlCol="0">
            <a:spAutoFit/>
          </a:bodyPr>
          <a:lstStyle/>
          <a:p>
            <a:r>
              <a:rPr lang="en-US" sz="2400" dirty="0"/>
              <a:t>MSST 2019</a:t>
            </a:r>
          </a:p>
        </p:txBody>
      </p:sp>
    </p:spTree>
    <p:extLst>
      <p:ext uri="{BB962C8B-B14F-4D97-AF65-F5344CB8AC3E}">
        <p14:creationId xmlns:p14="http://schemas.microsoft.com/office/powerpoint/2010/main" val="3926266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54AF-E6E0-074C-9ABE-BCC95525880C}"/>
              </a:ext>
            </a:extLst>
          </p:cNvPr>
          <p:cNvSpPr>
            <a:spLocks noGrp="1"/>
          </p:cNvSpPr>
          <p:nvPr>
            <p:ph type="title"/>
          </p:nvPr>
        </p:nvSpPr>
        <p:spPr>
          <a:xfrm>
            <a:off x="609600" y="171606"/>
            <a:ext cx="10972800" cy="1143000"/>
          </a:xfrm>
        </p:spPr>
        <p:txBody>
          <a:bodyPr/>
          <a:lstStyle/>
          <a:p>
            <a:r>
              <a:rPr lang="en-US" dirty="0"/>
              <a:t>Architecture</a:t>
            </a:r>
          </a:p>
        </p:txBody>
      </p:sp>
      <p:sp>
        <p:nvSpPr>
          <p:cNvPr id="3" name="Content Placeholder 2">
            <a:extLst>
              <a:ext uri="{FF2B5EF4-FFF2-40B4-BE49-F238E27FC236}">
                <a16:creationId xmlns:a16="http://schemas.microsoft.com/office/drawing/2014/main" id="{DE0A9CBD-64EF-3F44-A70F-08CF3BFA55E0}"/>
              </a:ext>
            </a:extLst>
          </p:cNvPr>
          <p:cNvSpPr>
            <a:spLocks noGrp="1"/>
          </p:cNvSpPr>
          <p:nvPr>
            <p:ph idx="1"/>
          </p:nvPr>
        </p:nvSpPr>
        <p:spPr>
          <a:xfrm>
            <a:off x="609600" y="4524006"/>
            <a:ext cx="10972800" cy="1602158"/>
          </a:xfrm>
        </p:spPr>
        <p:txBody>
          <a:bodyPr/>
          <a:lstStyle/>
          <a:p>
            <a:r>
              <a:rPr lang="en-US" dirty="0"/>
              <a:t>Target</a:t>
            </a:r>
            <a:r>
              <a:rPr lang="zh-CN" altLang="en-US" dirty="0"/>
              <a:t> </a:t>
            </a:r>
            <a:r>
              <a:rPr lang="en-US" altLang="zh-CN" dirty="0"/>
              <a:t>backup workloads</a:t>
            </a:r>
          </a:p>
          <a:p>
            <a:r>
              <a:rPr lang="en-US" dirty="0"/>
              <a:t>Support deduplication of data from multiple clients </a:t>
            </a:r>
          </a:p>
        </p:txBody>
      </p:sp>
      <p:sp>
        <p:nvSpPr>
          <p:cNvPr id="4" name="Slide Number Placeholder 3">
            <a:extLst>
              <a:ext uri="{FF2B5EF4-FFF2-40B4-BE49-F238E27FC236}">
                <a16:creationId xmlns:a16="http://schemas.microsoft.com/office/drawing/2014/main" id="{716CE748-FD5A-0740-9BE6-F0AC71AC808D}"/>
              </a:ext>
            </a:extLst>
          </p:cNvPr>
          <p:cNvSpPr>
            <a:spLocks noGrp="1"/>
          </p:cNvSpPr>
          <p:nvPr>
            <p:ph type="sldNum" sz="quarter" idx="11"/>
          </p:nvPr>
        </p:nvSpPr>
        <p:spPr/>
        <p:txBody>
          <a:bodyPr/>
          <a:lstStyle/>
          <a:p>
            <a:pPr>
              <a:defRPr/>
            </a:pPr>
            <a:fld id="{3FFE790D-BCFB-4008-9260-CA63AEE325FD}" type="slidenum">
              <a:rPr lang="en-US" smtClean="0"/>
              <a:pPr>
                <a:defRPr/>
              </a:pPr>
              <a:t>10</a:t>
            </a:fld>
            <a:endParaRPr lang="en-US" dirty="0"/>
          </a:p>
        </p:txBody>
      </p:sp>
      <p:sp>
        <p:nvSpPr>
          <p:cNvPr id="5" name="折角形 6">
            <a:extLst>
              <a:ext uri="{FF2B5EF4-FFF2-40B4-BE49-F238E27FC236}">
                <a16:creationId xmlns:a16="http://schemas.microsoft.com/office/drawing/2014/main" id="{6A367585-24A6-7442-92D0-76707D617C8D}"/>
              </a:ext>
            </a:extLst>
          </p:cNvPr>
          <p:cNvSpPr/>
          <p:nvPr/>
        </p:nvSpPr>
        <p:spPr bwMode="auto">
          <a:xfrm>
            <a:off x="1358548" y="2302844"/>
            <a:ext cx="642942" cy="642942"/>
          </a:xfrm>
          <a:prstGeom prst="foldedCorner">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800" i="0" u="none" strike="noStrike" cap="none" normalizeH="0" baseline="0" dirty="0">
                <a:ln>
                  <a:noFill/>
                </a:ln>
                <a:solidFill>
                  <a:schemeClr val="tx1"/>
                </a:solidFill>
                <a:effectLst/>
                <a:latin typeface="Arial" charset="0"/>
              </a:rPr>
              <a:t>File</a:t>
            </a:r>
            <a:endParaRPr kumimoji="0" lang="zh-CN" altLang="en-US" sz="1800" i="0" u="none" strike="noStrike" cap="none" normalizeH="0" baseline="0" dirty="0">
              <a:ln>
                <a:noFill/>
              </a:ln>
              <a:solidFill>
                <a:schemeClr val="tx1"/>
              </a:solidFill>
              <a:effectLst/>
              <a:latin typeface="Arial" charset="0"/>
            </a:endParaRPr>
          </a:p>
        </p:txBody>
      </p:sp>
      <p:sp>
        <p:nvSpPr>
          <p:cNvPr id="6" name="矩形 7">
            <a:extLst>
              <a:ext uri="{FF2B5EF4-FFF2-40B4-BE49-F238E27FC236}">
                <a16:creationId xmlns:a16="http://schemas.microsoft.com/office/drawing/2014/main" id="{CC428304-AF9F-594F-8D3F-9BADD02CBB93}"/>
              </a:ext>
            </a:extLst>
          </p:cNvPr>
          <p:cNvSpPr/>
          <p:nvPr/>
        </p:nvSpPr>
        <p:spPr bwMode="auto">
          <a:xfrm>
            <a:off x="2215804" y="2302844"/>
            <a:ext cx="1571636" cy="642942"/>
          </a:xfrm>
          <a:prstGeom prst="roundRect">
            <a:avLst>
              <a:gd name="adj" fmla="val 5846"/>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1" i="0" u="none" strike="noStrike" cap="none" normalizeH="0" baseline="0">
              <a:ln>
                <a:noFill/>
              </a:ln>
              <a:solidFill>
                <a:schemeClr val="tx1"/>
              </a:solidFill>
              <a:effectLst/>
              <a:latin typeface="Arial" charset="0"/>
            </a:endParaRPr>
          </a:p>
        </p:txBody>
      </p:sp>
      <p:sp>
        <p:nvSpPr>
          <p:cNvPr id="7" name="TextBox 6">
            <a:extLst>
              <a:ext uri="{FF2B5EF4-FFF2-40B4-BE49-F238E27FC236}">
                <a16:creationId xmlns:a16="http://schemas.microsoft.com/office/drawing/2014/main" id="{B4BE2FA4-6DE9-C246-BF0A-A7DFE0D1BDC1}"/>
              </a:ext>
            </a:extLst>
          </p:cNvPr>
          <p:cNvSpPr txBox="1"/>
          <p:nvPr/>
        </p:nvSpPr>
        <p:spPr>
          <a:xfrm>
            <a:off x="2287242" y="1945654"/>
            <a:ext cx="1000132" cy="369332"/>
          </a:xfrm>
          <a:prstGeom prst="rect">
            <a:avLst/>
          </a:prstGeom>
          <a:noFill/>
        </p:spPr>
        <p:txBody>
          <a:bodyPr wrap="square" rtlCol="0">
            <a:spAutoFit/>
          </a:bodyPr>
          <a:lstStyle/>
          <a:p>
            <a:r>
              <a:rPr lang="en-US" altLang="zh-CN" dirty="0"/>
              <a:t>Client</a:t>
            </a:r>
            <a:endParaRPr lang="zh-CN" altLang="en-US" dirty="0"/>
          </a:p>
        </p:txBody>
      </p:sp>
      <p:sp>
        <p:nvSpPr>
          <p:cNvPr id="8" name="矩形 9">
            <a:extLst>
              <a:ext uri="{FF2B5EF4-FFF2-40B4-BE49-F238E27FC236}">
                <a16:creationId xmlns:a16="http://schemas.microsoft.com/office/drawing/2014/main" id="{EA178078-6849-2A4B-BC99-E65A6F16302C}"/>
              </a:ext>
            </a:extLst>
          </p:cNvPr>
          <p:cNvSpPr/>
          <p:nvPr/>
        </p:nvSpPr>
        <p:spPr bwMode="auto">
          <a:xfrm>
            <a:off x="2287242" y="2445720"/>
            <a:ext cx="928694" cy="428628"/>
          </a:xfrm>
          <a:prstGeom prst="roundRect">
            <a:avLst>
              <a:gd name="adj" fmla="val 8261"/>
            </a:avLst>
          </a:prstGeom>
          <a:solidFill>
            <a:schemeClr val="accent2"/>
          </a:solidFill>
          <a:ln>
            <a:noFill/>
          </a:ln>
          <a:extLst/>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800" i="0" u="none" strike="noStrike" cap="none" normalizeH="0" baseline="0" dirty="0">
                <a:ln>
                  <a:noFill/>
                </a:ln>
                <a:solidFill>
                  <a:schemeClr val="bg1"/>
                </a:solidFill>
                <a:effectLst/>
                <a:latin typeface="Arial" charset="0"/>
              </a:rPr>
              <a:t>Chunk</a:t>
            </a:r>
            <a:endParaRPr kumimoji="0" lang="zh-CN" altLang="en-US" sz="1800" i="0" u="none" strike="noStrike" cap="none" normalizeH="0" baseline="0" dirty="0">
              <a:ln>
                <a:noFill/>
              </a:ln>
              <a:solidFill>
                <a:schemeClr val="bg1"/>
              </a:solidFill>
              <a:effectLst/>
              <a:latin typeface="Arial" charset="0"/>
            </a:endParaRPr>
          </a:p>
        </p:txBody>
      </p:sp>
      <p:sp>
        <p:nvSpPr>
          <p:cNvPr id="9" name="TextBox 8">
            <a:extLst>
              <a:ext uri="{FF2B5EF4-FFF2-40B4-BE49-F238E27FC236}">
                <a16:creationId xmlns:a16="http://schemas.microsoft.com/office/drawing/2014/main" id="{D1D45A5E-FE98-FF43-B597-5161FED1D720}"/>
              </a:ext>
            </a:extLst>
          </p:cNvPr>
          <p:cNvSpPr txBox="1"/>
          <p:nvPr/>
        </p:nvSpPr>
        <p:spPr>
          <a:xfrm>
            <a:off x="3287374" y="2517158"/>
            <a:ext cx="428628" cy="369332"/>
          </a:xfrm>
          <a:prstGeom prst="rect">
            <a:avLst/>
          </a:prstGeom>
          <a:noFill/>
        </p:spPr>
        <p:txBody>
          <a:bodyPr wrap="square" rtlCol="0">
            <a:spAutoFit/>
          </a:bodyPr>
          <a:lstStyle/>
          <a:p>
            <a:r>
              <a:rPr lang="en-US" altLang="zh-CN" b="1" dirty="0"/>
              <a:t>…</a:t>
            </a:r>
            <a:endParaRPr lang="zh-CN" altLang="en-US" b="1" dirty="0"/>
          </a:p>
        </p:txBody>
      </p:sp>
      <p:cxnSp>
        <p:nvCxnSpPr>
          <p:cNvPr id="10" name="直接箭头连接符 18">
            <a:extLst>
              <a:ext uri="{FF2B5EF4-FFF2-40B4-BE49-F238E27FC236}">
                <a16:creationId xmlns:a16="http://schemas.microsoft.com/office/drawing/2014/main" id="{9923BB26-73DD-8741-99CF-9C3D435BC9B6}"/>
              </a:ext>
            </a:extLst>
          </p:cNvPr>
          <p:cNvCxnSpPr>
            <a:stCxn id="5" idx="3"/>
          </p:cNvCxnSpPr>
          <p:nvPr/>
        </p:nvCxnSpPr>
        <p:spPr bwMode="auto">
          <a:xfrm>
            <a:off x="2001490" y="2624315"/>
            <a:ext cx="214314" cy="1588"/>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1" name="Picture 2" descr="C:\Users\Administrator\AppData\Local\Microsoft\Windows\Temporary Internet Files\Content.IE5\RY99B14S\cliente[1].png">
            <a:extLst>
              <a:ext uri="{FF2B5EF4-FFF2-40B4-BE49-F238E27FC236}">
                <a16:creationId xmlns:a16="http://schemas.microsoft.com/office/drawing/2014/main" id="{3AACA212-E35C-E74F-A3DA-0A8C35077D11}"/>
              </a:ext>
            </a:extLst>
          </p:cNvPr>
          <p:cNvPicPr>
            <a:picLocks noChangeAspect="1" noChangeArrowheads="1"/>
          </p:cNvPicPr>
          <p:nvPr/>
        </p:nvPicPr>
        <p:blipFill>
          <a:blip r:embed="rId3" cstate="print"/>
          <a:srcRect/>
          <a:stretch>
            <a:fillRect/>
          </a:stretch>
        </p:blipFill>
        <p:spPr bwMode="auto">
          <a:xfrm>
            <a:off x="787044" y="2374282"/>
            <a:ext cx="439722" cy="439722"/>
          </a:xfrm>
          <a:prstGeom prst="rect">
            <a:avLst/>
          </a:prstGeom>
          <a:noFill/>
        </p:spPr>
      </p:pic>
      <p:sp>
        <p:nvSpPr>
          <p:cNvPr id="12" name="折角形 24">
            <a:extLst>
              <a:ext uri="{FF2B5EF4-FFF2-40B4-BE49-F238E27FC236}">
                <a16:creationId xmlns:a16="http://schemas.microsoft.com/office/drawing/2014/main" id="{ECE5C838-79DE-5140-B559-F2ACF085C96F}"/>
              </a:ext>
            </a:extLst>
          </p:cNvPr>
          <p:cNvSpPr/>
          <p:nvPr/>
        </p:nvSpPr>
        <p:spPr bwMode="auto">
          <a:xfrm>
            <a:off x="1358548" y="3374414"/>
            <a:ext cx="642942" cy="642942"/>
          </a:xfrm>
          <a:prstGeom prst="foldedCorner">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800" i="0" u="none" strike="noStrike" cap="none" normalizeH="0" baseline="0" dirty="0">
                <a:ln>
                  <a:noFill/>
                </a:ln>
                <a:solidFill>
                  <a:schemeClr val="tx1"/>
                </a:solidFill>
                <a:effectLst/>
                <a:latin typeface="Arial" charset="0"/>
              </a:rPr>
              <a:t>File</a:t>
            </a:r>
            <a:endParaRPr kumimoji="0" lang="zh-CN" altLang="en-US" sz="1800" i="0" u="none" strike="noStrike" cap="none" normalizeH="0" baseline="0" dirty="0">
              <a:ln>
                <a:noFill/>
              </a:ln>
              <a:solidFill>
                <a:schemeClr val="tx1"/>
              </a:solidFill>
              <a:effectLst/>
              <a:latin typeface="Arial" charset="0"/>
            </a:endParaRPr>
          </a:p>
        </p:txBody>
      </p:sp>
      <p:sp>
        <p:nvSpPr>
          <p:cNvPr id="13" name="矩形 25">
            <a:extLst>
              <a:ext uri="{FF2B5EF4-FFF2-40B4-BE49-F238E27FC236}">
                <a16:creationId xmlns:a16="http://schemas.microsoft.com/office/drawing/2014/main" id="{87DCAB48-BB1F-3744-BA32-711719049BCF}"/>
              </a:ext>
            </a:extLst>
          </p:cNvPr>
          <p:cNvSpPr/>
          <p:nvPr/>
        </p:nvSpPr>
        <p:spPr bwMode="auto">
          <a:xfrm>
            <a:off x="2215804" y="3374414"/>
            <a:ext cx="1571636" cy="642942"/>
          </a:xfrm>
          <a:prstGeom prst="roundRect">
            <a:avLst>
              <a:gd name="adj" fmla="val 7392"/>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1" i="0" u="none" strike="noStrike" cap="none" normalizeH="0" baseline="0">
              <a:ln>
                <a:noFill/>
              </a:ln>
              <a:solidFill>
                <a:schemeClr val="tx1"/>
              </a:solidFill>
              <a:effectLst/>
              <a:latin typeface="Arial" charset="0"/>
            </a:endParaRPr>
          </a:p>
        </p:txBody>
      </p:sp>
      <p:sp>
        <p:nvSpPr>
          <p:cNvPr id="14" name="TextBox 13">
            <a:extLst>
              <a:ext uri="{FF2B5EF4-FFF2-40B4-BE49-F238E27FC236}">
                <a16:creationId xmlns:a16="http://schemas.microsoft.com/office/drawing/2014/main" id="{9C8441FD-8166-5F46-97A9-0DBFD3A503A9}"/>
              </a:ext>
            </a:extLst>
          </p:cNvPr>
          <p:cNvSpPr txBox="1"/>
          <p:nvPr/>
        </p:nvSpPr>
        <p:spPr>
          <a:xfrm>
            <a:off x="2287242" y="4017356"/>
            <a:ext cx="1000132" cy="369332"/>
          </a:xfrm>
          <a:prstGeom prst="rect">
            <a:avLst/>
          </a:prstGeom>
          <a:noFill/>
        </p:spPr>
        <p:txBody>
          <a:bodyPr wrap="square" rtlCol="0">
            <a:spAutoFit/>
          </a:bodyPr>
          <a:lstStyle/>
          <a:p>
            <a:r>
              <a:rPr lang="en-US" altLang="zh-CN" dirty="0"/>
              <a:t>Client</a:t>
            </a:r>
            <a:endParaRPr lang="zh-CN" altLang="en-US" dirty="0"/>
          </a:p>
        </p:txBody>
      </p:sp>
      <p:sp>
        <p:nvSpPr>
          <p:cNvPr id="15" name="矩形 27">
            <a:extLst>
              <a:ext uri="{FF2B5EF4-FFF2-40B4-BE49-F238E27FC236}">
                <a16:creationId xmlns:a16="http://schemas.microsoft.com/office/drawing/2014/main" id="{34ADD1BF-0367-A842-913B-4FEE01C4F91C}"/>
              </a:ext>
            </a:extLst>
          </p:cNvPr>
          <p:cNvSpPr/>
          <p:nvPr/>
        </p:nvSpPr>
        <p:spPr bwMode="auto">
          <a:xfrm>
            <a:off x="2287242" y="3517290"/>
            <a:ext cx="928694" cy="428628"/>
          </a:xfrm>
          <a:prstGeom prst="roundRect">
            <a:avLst>
              <a:gd name="adj" fmla="val 7392"/>
            </a:avLst>
          </a:prstGeom>
          <a:solidFill>
            <a:schemeClr val="accent2"/>
          </a:solidFill>
          <a:ln>
            <a:noFill/>
          </a:ln>
          <a:extLst/>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800" i="0" u="none" strike="noStrike" cap="none" normalizeH="0" baseline="0" dirty="0">
                <a:ln>
                  <a:noFill/>
                </a:ln>
                <a:solidFill>
                  <a:schemeClr val="bg1"/>
                </a:solidFill>
                <a:effectLst/>
                <a:latin typeface="Arial" charset="0"/>
              </a:rPr>
              <a:t>Chunk</a:t>
            </a:r>
            <a:endParaRPr kumimoji="0" lang="zh-CN" altLang="en-US" sz="1800" i="0" u="none" strike="noStrike" cap="none" normalizeH="0" baseline="0" dirty="0">
              <a:ln>
                <a:noFill/>
              </a:ln>
              <a:solidFill>
                <a:schemeClr val="bg1"/>
              </a:solidFill>
              <a:effectLst/>
              <a:latin typeface="Arial" charset="0"/>
            </a:endParaRPr>
          </a:p>
        </p:txBody>
      </p:sp>
      <p:sp>
        <p:nvSpPr>
          <p:cNvPr id="16" name="TextBox 15">
            <a:extLst>
              <a:ext uri="{FF2B5EF4-FFF2-40B4-BE49-F238E27FC236}">
                <a16:creationId xmlns:a16="http://schemas.microsoft.com/office/drawing/2014/main" id="{29792793-E891-E544-9991-36772713CB1D}"/>
              </a:ext>
            </a:extLst>
          </p:cNvPr>
          <p:cNvSpPr txBox="1"/>
          <p:nvPr/>
        </p:nvSpPr>
        <p:spPr>
          <a:xfrm>
            <a:off x="3287374" y="3588728"/>
            <a:ext cx="428628" cy="369332"/>
          </a:xfrm>
          <a:prstGeom prst="rect">
            <a:avLst/>
          </a:prstGeom>
          <a:noFill/>
        </p:spPr>
        <p:txBody>
          <a:bodyPr wrap="square" rtlCol="0">
            <a:spAutoFit/>
          </a:bodyPr>
          <a:lstStyle/>
          <a:p>
            <a:r>
              <a:rPr lang="en-US" altLang="zh-CN" b="1" dirty="0"/>
              <a:t>…</a:t>
            </a:r>
            <a:endParaRPr lang="zh-CN" altLang="en-US" b="1" dirty="0"/>
          </a:p>
        </p:txBody>
      </p:sp>
      <p:cxnSp>
        <p:nvCxnSpPr>
          <p:cNvPr id="17" name="直接箭头连接符 29">
            <a:extLst>
              <a:ext uri="{FF2B5EF4-FFF2-40B4-BE49-F238E27FC236}">
                <a16:creationId xmlns:a16="http://schemas.microsoft.com/office/drawing/2014/main" id="{776F693F-9B5A-5247-9B06-DF618C1A41A1}"/>
              </a:ext>
            </a:extLst>
          </p:cNvPr>
          <p:cNvCxnSpPr>
            <a:stCxn id="12" idx="3"/>
          </p:cNvCxnSpPr>
          <p:nvPr/>
        </p:nvCxnSpPr>
        <p:spPr bwMode="auto">
          <a:xfrm>
            <a:off x="2001490" y="3695885"/>
            <a:ext cx="214314" cy="1588"/>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8" name="Picture 2" descr="C:\Users\Administrator\AppData\Local\Microsoft\Windows\Temporary Internet Files\Content.IE5\RY99B14S\cliente[1].png">
            <a:extLst>
              <a:ext uri="{FF2B5EF4-FFF2-40B4-BE49-F238E27FC236}">
                <a16:creationId xmlns:a16="http://schemas.microsoft.com/office/drawing/2014/main" id="{4E62D3D4-B8DC-EB4E-BC3A-647085CA747A}"/>
              </a:ext>
            </a:extLst>
          </p:cNvPr>
          <p:cNvPicPr>
            <a:picLocks noChangeAspect="1" noChangeArrowheads="1"/>
          </p:cNvPicPr>
          <p:nvPr/>
        </p:nvPicPr>
        <p:blipFill>
          <a:blip r:embed="rId3" cstate="print"/>
          <a:srcRect/>
          <a:stretch>
            <a:fillRect/>
          </a:stretch>
        </p:blipFill>
        <p:spPr bwMode="auto">
          <a:xfrm>
            <a:off x="787044" y="3445852"/>
            <a:ext cx="439722" cy="439722"/>
          </a:xfrm>
          <a:prstGeom prst="rect">
            <a:avLst/>
          </a:prstGeom>
          <a:noFill/>
        </p:spPr>
      </p:pic>
      <p:cxnSp>
        <p:nvCxnSpPr>
          <p:cNvPr id="26" name="直接箭头连接符 42">
            <a:extLst>
              <a:ext uri="{FF2B5EF4-FFF2-40B4-BE49-F238E27FC236}">
                <a16:creationId xmlns:a16="http://schemas.microsoft.com/office/drawing/2014/main" id="{4050CE3F-C2AE-AB46-83B1-1A2F6A622F0B}"/>
              </a:ext>
            </a:extLst>
          </p:cNvPr>
          <p:cNvCxnSpPr>
            <a:cxnSpLocks/>
            <a:stCxn id="24" idx="3"/>
          </p:cNvCxnSpPr>
          <p:nvPr/>
        </p:nvCxnSpPr>
        <p:spPr bwMode="auto">
          <a:xfrm>
            <a:off x="4713749" y="2624315"/>
            <a:ext cx="107823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接箭头连接符 61">
            <a:extLst>
              <a:ext uri="{FF2B5EF4-FFF2-40B4-BE49-F238E27FC236}">
                <a16:creationId xmlns:a16="http://schemas.microsoft.com/office/drawing/2014/main" id="{E35DBEA6-5FF7-7747-8AEF-113D7027B943}"/>
              </a:ext>
            </a:extLst>
          </p:cNvPr>
          <p:cNvCxnSpPr>
            <a:cxnSpLocks/>
            <a:endCxn id="24" idx="1"/>
          </p:cNvCxnSpPr>
          <p:nvPr/>
        </p:nvCxnSpPr>
        <p:spPr bwMode="auto">
          <a:xfrm>
            <a:off x="3787440" y="2624315"/>
            <a:ext cx="211929"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接箭头连接符 63">
            <a:extLst>
              <a:ext uri="{FF2B5EF4-FFF2-40B4-BE49-F238E27FC236}">
                <a16:creationId xmlns:a16="http://schemas.microsoft.com/office/drawing/2014/main" id="{10962C86-C9E8-974E-97EF-C386141C2D0E}"/>
              </a:ext>
            </a:extLst>
          </p:cNvPr>
          <p:cNvCxnSpPr>
            <a:cxnSpLocks/>
            <a:endCxn id="25" idx="1"/>
          </p:cNvCxnSpPr>
          <p:nvPr/>
        </p:nvCxnSpPr>
        <p:spPr bwMode="auto">
          <a:xfrm>
            <a:off x="3787440" y="3695885"/>
            <a:ext cx="211929"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右箭头 91">
            <a:extLst>
              <a:ext uri="{FF2B5EF4-FFF2-40B4-BE49-F238E27FC236}">
                <a16:creationId xmlns:a16="http://schemas.microsoft.com/office/drawing/2014/main" id="{1D3A3CC3-1590-0A47-AA69-D2A8581EFF29}"/>
              </a:ext>
            </a:extLst>
          </p:cNvPr>
          <p:cNvSpPr/>
          <p:nvPr/>
        </p:nvSpPr>
        <p:spPr bwMode="auto">
          <a:xfrm>
            <a:off x="7603500" y="3850698"/>
            <a:ext cx="692475" cy="333316"/>
          </a:xfrm>
          <a:prstGeom prst="rightArrow">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1" i="0" u="none" strike="noStrike" cap="none" normalizeH="0" baseline="0">
              <a:ln>
                <a:noFill/>
              </a:ln>
              <a:solidFill>
                <a:schemeClr val="tx1"/>
              </a:solidFill>
              <a:effectLst/>
              <a:latin typeface="Arial" charset="0"/>
            </a:endParaRPr>
          </a:p>
        </p:txBody>
      </p:sp>
      <p:sp>
        <p:nvSpPr>
          <p:cNvPr id="37" name="TextBox 36">
            <a:extLst>
              <a:ext uri="{FF2B5EF4-FFF2-40B4-BE49-F238E27FC236}">
                <a16:creationId xmlns:a16="http://schemas.microsoft.com/office/drawing/2014/main" id="{5CD36489-7221-F646-BA09-B9D41DC7720C}"/>
              </a:ext>
            </a:extLst>
          </p:cNvPr>
          <p:cNvSpPr txBox="1"/>
          <p:nvPr/>
        </p:nvSpPr>
        <p:spPr>
          <a:xfrm>
            <a:off x="2279158" y="2930690"/>
            <a:ext cx="1000132" cy="369332"/>
          </a:xfrm>
          <a:prstGeom prst="rect">
            <a:avLst/>
          </a:prstGeom>
          <a:noFill/>
        </p:spPr>
        <p:txBody>
          <a:bodyPr wrap="square" rtlCol="0">
            <a:spAutoFit/>
          </a:bodyPr>
          <a:lstStyle/>
          <a:p>
            <a:r>
              <a:rPr lang="en-US" altLang="zh-CN" b="1" dirty="0"/>
              <a:t>…</a:t>
            </a:r>
            <a:endParaRPr lang="zh-CN" altLang="en-US" b="1" dirty="0"/>
          </a:p>
        </p:txBody>
      </p:sp>
      <p:sp>
        <p:nvSpPr>
          <p:cNvPr id="25" name="圆角矩形 40">
            <a:extLst>
              <a:ext uri="{FF2B5EF4-FFF2-40B4-BE49-F238E27FC236}">
                <a16:creationId xmlns:a16="http://schemas.microsoft.com/office/drawing/2014/main" id="{35765E47-7E84-C74A-AC16-7F9A1A901622}"/>
              </a:ext>
            </a:extLst>
          </p:cNvPr>
          <p:cNvSpPr/>
          <p:nvPr/>
        </p:nvSpPr>
        <p:spPr bwMode="auto">
          <a:xfrm>
            <a:off x="3999369" y="3445852"/>
            <a:ext cx="714380" cy="500066"/>
          </a:xfrm>
          <a:prstGeom prst="roundRect">
            <a:avLst>
              <a:gd name="adj" fmla="val 4742"/>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800" b="1" i="0" u="none" strike="noStrike" cap="none" normalizeH="0" baseline="0" dirty="0">
              <a:ln>
                <a:noFill/>
              </a:ln>
              <a:solidFill>
                <a:schemeClr val="tx1"/>
              </a:solidFill>
              <a:effectLst/>
              <a:latin typeface="Arial" charset="0"/>
            </a:endParaRPr>
          </a:p>
        </p:txBody>
      </p:sp>
      <p:sp>
        <p:nvSpPr>
          <p:cNvPr id="24" name="圆角矩形 39">
            <a:extLst>
              <a:ext uri="{FF2B5EF4-FFF2-40B4-BE49-F238E27FC236}">
                <a16:creationId xmlns:a16="http://schemas.microsoft.com/office/drawing/2014/main" id="{07241F2F-47C6-4E40-8128-DAE28CF24CFA}"/>
              </a:ext>
            </a:extLst>
          </p:cNvPr>
          <p:cNvSpPr/>
          <p:nvPr/>
        </p:nvSpPr>
        <p:spPr bwMode="auto">
          <a:xfrm>
            <a:off x="3999369" y="2374282"/>
            <a:ext cx="714380" cy="500066"/>
          </a:xfrm>
          <a:prstGeom prst="roundRect">
            <a:avLst>
              <a:gd name="adj" fmla="val 6729"/>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800" b="1" i="0" u="none" strike="noStrike" cap="none" normalizeH="0" baseline="0" dirty="0">
              <a:ln>
                <a:noFill/>
              </a:ln>
              <a:solidFill>
                <a:schemeClr val="tx1"/>
              </a:solidFill>
              <a:effectLst/>
              <a:latin typeface="Arial" charset="0"/>
            </a:endParaRPr>
          </a:p>
        </p:txBody>
      </p:sp>
      <p:cxnSp>
        <p:nvCxnSpPr>
          <p:cNvPr id="55" name="直接箭头连接符 42">
            <a:extLst>
              <a:ext uri="{FF2B5EF4-FFF2-40B4-BE49-F238E27FC236}">
                <a16:creationId xmlns:a16="http://schemas.microsoft.com/office/drawing/2014/main" id="{34EA70C4-3C79-F44D-8A4A-95C6BE244926}"/>
              </a:ext>
            </a:extLst>
          </p:cNvPr>
          <p:cNvCxnSpPr>
            <a:cxnSpLocks/>
          </p:cNvCxnSpPr>
          <p:nvPr/>
        </p:nvCxnSpPr>
        <p:spPr bwMode="auto">
          <a:xfrm>
            <a:off x="4720948" y="3700775"/>
            <a:ext cx="1071033"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云形 32">
            <a:extLst>
              <a:ext uri="{FF2B5EF4-FFF2-40B4-BE49-F238E27FC236}">
                <a16:creationId xmlns:a16="http://schemas.microsoft.com/office/drawing/2014/main" id="{F5B28D3B-8EF5-2645-8F3B-6086FC2FC2BA}"/>
              </a:ext>
            </a:extLst>
          </p:cNvPr>
          <p:cNvSpPr/>
          <p:nvPr/>
        </p:nvSpPr>
        <p:spPr bwMode="auto">
          <a:xfrm>
            <a:off x="5714516" y="2154115"/>
            <a:ext cx="2379773" cy="1959813"/>
          </a:xfrm>
          <a:prstGeom prst="cloud">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1" i="0" u="none" strike="noStrike" cap="none" normalizeH="0" baseline="0">
              <a:ln>
                <a:noFill/>
              </a:ln>
              <a:solidFill>
                <a:schemeClr val="tx1"/>
              </a:solidFill>
              <a:effectLst/>
              <a:latin typeface="Arial" charset="0"/>
            </a:endParaRPr>
          </a:p>
        </p:txBody>
      </p:sp>
      <p:sp>
        <p:nvSpPr>
          <p:cNvPr id="57" name="TextBox 56">
            <a:extLst>
              <a:ext uri="{FF2B5EF4-FFF2-40B4-BE49-F238E27FC236}">
                <a16:creationId xmlns:a16="http://schemas.microsoft.com/office/drawing/2014/main" id="{E0D44B64-6CFC-E049-9742-50F559B355D6}"/>
              </a:ext>
            </a:extLst>
          </p:cNvPr>
          <p:cNvSpPr txBox="1"/>
          <p:nvPr/>
        </p:nvSpPr>
        <p:spPr>
          <a:xfrm>
            <a:off x="2990426" y="2979326"/>
            <a:ext cx="2914660" cy="338554"/>
          </a:xfrm>
          <a:prstGeom prst="rect">
            <a:avLst/>
          </a:prstGeom>
          <a:noFill/>
        </p:spPr>
        <p:txBody>
          <a:bodyPr wrap="square" rtlCol="0">
            <a:spAutoFit/>
          </a:bodyPr>
          <a:lstStyle/>
          <a:p>
            <a:r>
              <a:rPr lang="en-US" sz="1600" b="1" dirty="0"/>
              <a:t>encrypted</a:t>
            </a:r>
            <a:r>
              <a:rPr lang="zh-CN" altLang="en-US" sz="1600" b="1" dirty="0"/>
              <a:t> </a:t>
            </a:r>
            <a:r>
              <a:rPr lang="en-US" altLang="zh-CN" sz="1600" b="1" dirty="0"/>
              <a:t>data &amp; metadata</a:t>
            </a:r>
            <a:endParaRPr lang="en-US" sz="1600" b="1" dirty="0"/>
          </a:p>
        </p:txBody>
      </p:sp>
      <p:sp>
        <p:nvSpPr>
          <p:cNvPr id="62" name="矩形 33">
            <a:extLst>
              <a:ext uri="{FF2B5EF4-FFF2-40B4-BE49-F238E27FC236}">
                <a16:creationId xmlns:a16="http://schemas.microsoft.com/office/drawing/2014/main" id="{8993FDD0-4D00-FC4C-97B0-2AD47F244B4B}"/>
              </a:ext>
            </a:extLst>
          </p:cNvPr>
          <p:cNvSpPr/>
          <p:nvPr/>
        </p:nvSpPr>
        <p:spPr bwMode="auto">
          <a:xfrm>
            <a:off x="8373521" y="3821618"/>
            <a:ext cx="928694" cy="372589"/>
          </a:xfrm>
          <a:prstGeom prst="roundRect">
            <a:avLst>
              <a:gd name="adj" fmla="val 8664"/>
            </a:avLst>
          </a:prstGeom>
          <a:ln>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800" i="0" u="none" strike="noStrike" cap="none" normalizeH="0" baseline="0" dirty="0">
                <a:ln>
                  <a:noFill/>
                </a:ln>
                <a:solidFill>
                  <a:schemeClr val="tx1"/>
                </a:solidFill>
                <a:effectLst/>
                <a:latin typeface="Arial" charset="0"/>
              </a:rPr>
              <a:t>Server</a:t>
            </a:r>
            <a:endParaRPr kumimoji="0" lang="zh-CN" altLang="en-US" sz="1800" i="0" u="none" strike="noStrike" cap="none" normalizeH="0" baseline="0" dirty="0">
              <a:ln>
                <a:noFill/>
              </a:ln>
              <a:solidFill>
                <a:schemeClr val="tx1"/>
              </a:solidFill>
              <a:effectLst/>
              <a:latin typeface="Arial" charset="0"/>
            </a:endParaRPr>
          </a:p>
        </p:txBody>
      </p:sp>
      <p:sp>
        <p:nvSpPr>
          <p:cNvPr id="87" name="TextBox 86">
            <a:extLst>
              <a:ext uri="{FF2B5EF4-FFF2-40B4-BE49-F238E27FC236}">
                <a16:creationId xmlns:a16="http://schemas.microsoft.com/office/drawing/2014/main" id="{61CED589-7D70-1D47-B565-996FA109172B}"/>
              </a:ext>
            </a:extLst>
          </p:cNvPr>
          <p:cNvSpPr txBox="1"/>
          <p:nvPr/>
        </p:nvSpPr>
        <p:spPr>
          <a:xfrm>
            <a:off x="6383771" y="2931549"/>
            <a:ext cx="1051891" cy="400110"/>
          </a:xfrm>
          <a:prstGeom prst="rect">
            <a:avLst/>
          </a:prstGeom>
          <a:noFill/>
        </p:spPr>
        <p:txBody>
          <a:bodyPr wrap="none" rtlCol="0">
            <a:spAutoFit/>
          </a:bodyPr>
          <a:lstStyle/>
          <a:p>
            <a:r>
              <a:rPr lang="en-US" sz="2000" dirty="0"/>
              <a:t>Internet</a:t>
            </a:r>
            <a:endParaRPr lang="en-US" dirty="0"/>
          </a:p>
        </p:txBody>
      </p:sp>
      <p:sp>
        <p:nvSpPr>
          <p:cNvPr id="19" name="对话气泡: 圆角矩形 18">
            <a:extLst>
              <a:ext uri="{FF2B5EF4-FFF2-40B4-BE49-F238E27FC236}">
                <a16:creationId xmlns:a16="http://schemas.microsoft.com/office/drawing/2014/main" id="{94708546-BFEE-44BD-88AC-4110CF69FBC8}"/>
              </a:ext>
            </a:extLst>
          </p:cNvPr>
          <p:cNvSpPr/>
          <p:nvPr/>
        </p:nvSpPr>
        <p:spPr bwMode="auto">
          <a:xfrm>
            <a:off x="8157826" y="2044433"/>
            <a:ext cx="3152904" cy="1640997"/>
          </a:xfrm>
          <a:prstGeom prst="wedgeRoundRectCallout">
            <a:avLst>
              <a:gd name="adj1" fmla="val -26806"/>
              <a:gd name="adj2" fmla="val 57265"/>
              <a:gd name="adj3" fmla="val 16667"/>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grpSp>
        <p:nvGrpSpPr>
          <p:cNvPr id="20" name="组合 19">
            <a:extLst>
              <a:ext uri="{FF2B5EF4-FFF2-40B4-BE49-F238E27FC236}">
                <a16:creationId xmlns:a16="http://schemas.microsoft.com/office/drawing/2014/main" id="{4DE912EF-BFD6-47B0-9664-BF54E933CC3C}"/>
              </a:ext>
            </a:extLst>
          </p:cNvPr>
          <p:cNvGrpSpPr/>
          <p:nvPr/>
        </p:nvGrpSpPr>
        <p:grpSpPr>
          <a:xfrm>
            <a:off x="8247933" y="2042456"/>
            <a:ext cx="3336448" cy="1836559"/>
            <a:chOff x="8245952" y="128743"/>
            <a:chExt cx="3336448" cy="2142462"/>
          </a:xfrm>
        </p:grpSpPr>
        <p:grpSp>
          <p:nvGrpSpPr>
            <p:cNvPr id="92" name="Group 91">
              <a:extLst>
                <a:ext uri="{FF2B5EF4-FFF2-40B4-BE49-F238E27FC236}">
                  <a16:creationId xmlns:a16="http://schemas.microsoft.com/office/drawing/2014/main" id="{28D5FF11-CFE8-C647-92BD-840FB0D7B3F9}"/>
                </a:ext>
              </a:extLst>
            </p:cNvPr>
            <p:cNvGrpSpPr/>
            <p:nvPr/>
          </p:nvGrpSpPr>
          <p:grpSpPr>
            <a:xfrm>
              <a:off x="8245952" y="128743"/>
              <a:ext cx="3336448" cy="2142462"/>
              <a:chOff x="8137500" y="-3117474"/>
              <a:chExt cx="3336448" cy="2142462"/>
            </a:xfrm>
          </p:grpSpPr>
          <p:pic>
            <p:nvPicPr>
              <p:cNvPr id="67" name="图形 20" descr="剪贴板">
                <a:extLst>
                  <a:ext uri="{FF2B5EF4-FFF2-40B4-BE49-F238E27FC236}">
                    <a16:creationId xmlns:a16="http://schemas.microsoft.com/office/drawing/2014/main" id="{1AB005A2-8BA1-2446-84D8-6BBF7819286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528205" y="-2554027"/>
                <a:ext cx="379642" cy="374483"/>
              </a:xfrm>
              <a:prstGeom prst="rect">
                <a:avLst/>
              </a:prstGeom>
            </p:spPr>
          </p:pic>
          <p:pic>
            <p:nvPicPr>
              <p:cNvPr id="80" name="图形 27" descr="数据库">
                <a:extLst>
                  <a:ext uri="{FF2B5EF4-FFF2-40B4-BE49-F238E27FC236}">
                    <a16:creationId xmlns:a16="http://schemas.microsoft.com/office/drawing/2014/main" id="{3C7820C4-02A0-2240-8C39-5398472A9F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505564" y="-1947811"/>
                <a:ext cx="395484" cy="390110"/>
              </a:xfrm>
              <a:prstGeom prst="rect">
                <a:avLst/>
              </a:prstGeom>
            </p:spPr>
          </p:pic>
          <p:pic>
            <p:nvPicPr>
              <p:cNvPr id="70" name="图形 30" descr="剪贴板">
                <a:extLst>
                  <a:ext uri="{FF2B5EF4-FFF2-40B4-BE49-F238E27FC236}">
                    <a16:creationId xmlns:a16="http://schemas.microsoft.com/office/drawing/2014/main" id="{4624FFEF-DAAA-6043-9FA9-57488F3C66B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511563" y="-2977730"/>
                <a:ext cx="379643" cy="374484"/>
              </a:xfrm>
              <a:prstGeom prst="rect">
                <a:avLst/>
              </a:prstGeom>
            </p:spPr>
          </p:pic>
          <p:grpSp>
            <p:nvGrpSpPr>
              <p:cNvPr id="71" name="组合 32">
                <a:extLst>
                  <a:ext uri="{FF2B5EF4-FFF2-40B4-BE49-F238E27FC236}">
                    <a16:creationId xmlns:a16="http://schemas.microsoft.com/office/drawing/2014/main" id="{22DA575A-9ADE-B541-86E6-DB975443B4B8}"/>
                  </a:ext>
                </a:extLst>
              </p:cNvPr>
              <p:cNvGrpSpPr/>
              <p:nvPr/>
            </p:nvGrpSpPr>
            <p:grpSpPr>
              <a:xfrm>
                <a:off x="9511561" y="-2584082"/>
                <a:ext cx="379644" cy="374486"/>
                <a:chOff x="8577372" y="1393493"/>
                <a:chExt cx="379343" cy="379344"/>
              </a:xfrm>
            </p:grpSpPr>
            <p:pic>
              <p:nvPicPr>
                <p:cNvPr id="77" name="图形 22" descr="锁">
                  <a:extLst>
                    <a:ext uri="{FF2B5EF4-FFF2-40B4-BE49-F238E27FC236}">
                      <a16:creationId xmlns:a16="http://schemas.microsoft.com/office/drawing/2014/main" id="{5E888D7C-0CAC-D545-A859-7C0481BE015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35856" y="1473622"/>
                  <a:ext cx="257373" cy="257373"/>
                </a:xfrm>
                <a:prstGeom prst="rect">
                  <a:avLst/>
                </a:prstGeom>
              </p:spPr>
            </p:pic>
            <p:pic>
              <p:nvPicPr>
                <p:cNvPr id="78" name="图形 31" descr="剪贴板">
                  <a:extLst>
                    <a:ext uri="{FF2B5EF4-FFF2-40B4-BE49-F238E27FC236}">
                      <a16:creationId xmlns:a16="http://schemas.microsoft.com/office/drawing/2014/main" id="{3142A3C7-6287-E14E-A29C-C7B7330AA22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577372" y="1393493"/>
                  <a:ext cx="379343" cy="379344"/>
                </a:xfrm>
                <a:prstGeom prst="rect">
                  <a:avLst/>
                </a:prstGeom>
              </p:spPr>
            </p:pic>
          </p:grpSp>
          <p:sp>
            <p:nvSpPr>
              <p:cNvPr id="72" name="文本框 33">
                <a:extLst>
                  <a:ext uri="{FF2B5EF4-FFF2-40B4-BE49-F238E27FC236}">
                    <a16:creationId xmlns:a16="http://schemas.microsoft.com/office/drawing/2014/main" id="{FBABC840-BC0B-1445-A271-5FA94B919386}"/>
                  </a:ext>
                </a:extLst>
              </p:cNvPr>
              <p:cNvSpPr txBox="1"/>
              <p:nvPr/>
            </p:nvSpPr>
            <p:spPr>
              <a:xfrm>
                <a:off x="9795080" y="-2045863"/>
                <a:ext cx="1678868" cy="584775"/>
              </a:xfrm>
              <a:prstGeom prst="rect">
                <a:avLst/>
              </a:prstGeom>
              <a:noFill/>
            </p:spPr>
            <p:txBody>
              <a:bodyPr wrap="square" rtlCol="0">
                <a:spAutoFit/>
              </a:bodyPr>
              <a:lstStyle/>
              <a:p>
                <a:r>
                  <a:rPr lang="en-US" altLang="zh-CN" sz="1600" dirty="0"/>
                  <a:t>Non-duplicate chunks</a:t>
                </a:r>
                <a:endParaRPr lang="zh-CN" altLang="en-US" sz="1600" dirty="0"/>
              </a:p>
            </p:txBody>
          </p:sp>
          <p:sp>
            <p:nvSpPr>
              <p:cNvPr id="73" name="文本框 34">
                <a:extLst>
                  <a:ext uri="{FF2B5EF4-FFF2-40B4-BE49-F238E27FC236}">
                    <a16:creationId xmlns:a16="http://schemas.microsoft.com/office/drawing/2014/main" id="{6BEE8D8A-C9A7-194C-A358-AF5F261A4302}"/>
                  </a:ext>
                </a:extLst>
              </p:cNvPr>
              <p:cNvSpPr txBox="1"/>
              <p:nvPr/>
            </p:nvSpPr>
            <p:spPr>
              <a:xfrm>
                <a:off x="9891205" y="-2949136"/>
                <a:ext cx="1248216" cy="338554"/>
              </a:xfrm>
              <a:prstGeom prst="rect">
                <a:avLst/>
              </a:prstGeom>
              <a:noFill/>
            </p:spPr>
            <p:txBody>
              <a:bodyPr wrap="square" rtlCol="0">
                <a:spAutoFit/>
              </a:bodyPr>
              <a:lstStyle/>
              <a:p>
                <a:r>
                  <a:rPr lang="en-US" altLang="zh-CN" sz="1600" dirty="0"/>
                  <a:t>File recipes</a:t>
                </a:r>
                <a:endParaRPr lang="zh-CN" altLang="en-US" sz="1600" dirty="0"/>
              </a:p>
            </p:txBody>
          </p:sp>
          <p:pic>
            <p:nvPicPr>
              <p:cNvPr id="74" name="图形 36" descr="研究">
                <a:extLst>
                  <a:ext uri="{FF2B5EF4-FFF2-40B4-BE49-F238E27FC236}">
                    <a16:creationId xmlns:a16="http://schemas.microsoft.com/office/drawing/2014/main" id="{CE708EA0-EDF3-C54A-919F-FA0EC4B10DD6}"/>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599523" y="-1930285"/>
                <a:ext cx="394172" cy="388817"/>
              </a:xfrm>
              <a:prstGeom prst="rect">
                <a:avLst/>
              </a:prstGeom>
            </p:spPr>
          </p:pic>
          <p:sp>
            <p:nvSpPr>
              <p:cNvPr id="75" name="文本框 37">
                <a:extLst>
                  <a:ext uri="{FF2B5EF4-FFF2-40B4-BE49-F238E27FC236}">
                    <a16:creationId xmlns:a16="http://schemas.microsoft.com/office/drawing/2014/main" id="{703B534C-6C12-4B44-A4D9-E2A1A34EA646}"/>
                  </a:ext>
                </a:extLst>
              </p:cNvPr>
              <p:cNvSpPr txBox="1"/>
              <p:nvPr/>
            </p:nvSpPr>
            <p:spPr>
              <a:xfrm>
                <a:off x="8178994" y="-1607729"/>
                <a:ext cx="1431700" cy="632717"/>
              </a:xfrm>
              <a:prstGeom prst="rect">
                <a:avLst/>
              </a:prstGeom>
              <a:noFill/>
            </p:spPr>
            <p:txBody>
              <a:bodyPr wrap="square" rtlCol="0">
                <a:spAutoFit/>
              </a:bodyPr>
              <a:lstStyle/>
              <a:p>
                <a:r>
                  <a:rPr lang="en-US" altLang="zh-CN" sz="1600" dirty="0"/>
                  <a:t>Deduplication</a:t>
                </a:r>
                <a:endParaRPr lang="zh-CN" altLang="en-US" sz="1600" dirty="0"/>
              </a:p>
            </p:txBody>
          </p:sp>
          <p:sp>
            <p:nvSpPr>
              <p:cNvPr id="76" name="文本框 38">
                <a:extLst>
                  <a:ext uri="{FF2B5EF4-FFF2-40B4-BE49-F238E27FC236}">
                    <a16:creationId xmlns:a16="http://schemas.microsoft.com/office/drawing/2014/main" id="{517DCC39-8CB3-0F42-8804-9C855958E0E6}"/>
                  </a:ext>
                </a:extLst>
              </p:cNvPr>
              <p:cNvSpPr txBox="1"/>
              <p:nvPr/>
            </p:nvSpPr>
            <p:spPr>
              <a:xfrm>
                <a:off x="8137500" y="-3117474"/>
                <a:ext cx="1205631" cy="632717"/>
              </a:xfrm>
              <a:prstGeom prst="rect">
                <a:avLst/>
              </a:prstGeom>
              <a:noFill/>
            </p:spPr>
            <p:txBody>
              <a:bodyPr wrap="square" rtlCol="0">
                <a:spAutoFit/>
              </a:bodyPr>
              <a:lstStyle/>
              <a:p>
                <a:pPr algn="ctr"/>
                <a:r>
                  <a:rPr lang="en-US" altLang="zh-CN" sz="1600" dirty="0"/>
                  <a:t>Fingerprint index</a:t>
                </a:r>
                <a:endParaRPr lang="zh-CN" altLang="en-US" sz="1600" dirty="0"/>
              </a:p>
            </p:txBody>
          </p:sp>
          <p:cxnSp>
            <p:nvCxnSpPr>
              <p:cNvPr id="65" name="直接箭头连接符 41">
                <a:extLst>
                  <a:ext uri="{FF2B5EF4-FFF2-40B4-BE49-F238E27FC236}">
                    <a16:creationId xmlns:a16="http://schemas.microsoft.com/office/drawing/2014/main" id="{AC299403-BDFC-174C-A7C6-BB51847587EB}"/>
                  </a:ext>
                </a:extLst>
              </p:cNvPr>
              <p:cNvCxnSpPr>
                <a:cxnSpLocks/>
              </p:cNvCxnSpPr>
              <p:nvPr/>
            </p:nvCxnSpPr>
            <p:spPr bwMode="auto">
              <a:xfrm>
                <a:off x="8922378" y="-1785509"/>
                <a:ext cx="498815" cy="0"/>
              </a:xfrm>
              <a:prstGeom prst="straightConnector1">
                <a:avLst/>
              </a:prstGeom>
              <a:ln>
                <a:headEnd type="none" w="med" len="med"/>
                <a:tailEnd type="triangle"/>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66" name="直接箭头连接符 46">
                <a:extLst>
                  <a:ext uri="{FF2B5EF4-FFF2-40B4-BE49-F238E27FC236}">
                    <a16:creationId xmlns:a16="http://schemas.microsoft.com/office/drawing/2014/main" id="{7943573F-47EF-D748-AD78-7A79E92F9862}"/>
                  </a:ext>
                </a:extLst>
              </p:cNvPr>
              <p:cNvCxnSpPr>
                <a:cxnSpLocks/>
              </p:cNvCxnSpPr>
              <p:nvPr/>
            </p:nvCxnSpPr>
            <p:spPr bwMode="auto">
              <a:xfrm>
                <a:off x="8712243" y="-2192244"/>
                <a:ext cx="0" cy="27920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1" name="文本框 34">
              <a:extLst>
                <a:ext uri="{FF2B5EF4-FFF2-40B4-BE49-F238E27FC236}">
                  <a16:creationId xmlns:a16="http://schemas.microsoft.com/office/drawing/2014/main" id="{BFDD5E9F-1C0F-4CBF-9718-EDFF77A24708}"/>
                </a:ext>
              </a:extLst>
            </p:cNvPr>
            <p:cNvSpPr txBox="1"/>
            <p:nvPr/>
          </p:nvSpPr>
          <p:spPr>
            <a:xfrm>
              <a:off x="9999657" y="680269"/>
              <a:ext cx="1248216" cy="338554"/>
            </a:xfrm>
            <a:prstGeom prst="rect">
              <a:avLst/>
            </a:prstGeom>
            <a:noFill/>
          </p:spPr>
          <p:txBody>
            <a:bodyPr wrap="square" rtlCol="0">
              <a:spAutoFit/>
            </a:bodyPr>
            <a:lstStyle/>
            <a:p>
              <a:r>
                <a:rPr lang="en-US" altLang="zh-CN" sz="1600" dirty="0"/>
                <a:t>Key recipes</a:t>
              </a:r>
              <a:endParaRPr lang="zh-CN" altLang="en-US" sz="1600" dirty="0"/>
            </a:p>
          </p:txBody>
        </p:sp>
      </p:grpSp>
      <p:sp>
        <p:nvSpPr>
          <p:cNvPr id="22" name="左大括号 21">
            <a:extLst>
              <a:ext uri="{FF2B5EF4-FFF2-40B4-BE49-F238E27FC236}">
                <a16:creationId xmlns:a16="http://schemas.microsoft.com/office/drawing/2014/main" id="{5734E806-A530-41E0-ABF9-C13C44441B6E}"/>
              </a:ext>
            </a:extLst>
          </p:cNvPr>
          <p:cNvSpPr/>
          <p:nvPr/>
        </p:nvSpPr>
        <p:spPr bwMode="auto">
          <a:xfrm>
            <a:off x="9464864" y="2151492"/>
            <a:ext cx="151133" cy="1212167"/>
          </a:xfrm>
          <a:prstGeom prst="leftBrace">
            <a:avLst>
              <a:gd name="adj1" fmla="val 8333"/>
              <a:gd name="adj2" fmla="val 84554"/>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pic>
        <p:nvPicPr>
          <p:cNvPr id="30" name="图形 29" descr="锁">
            <a:extLst>
              <a:ext uri="{FF2B5EF4-FFF2-40B4-BE49-F238E27FC236}">
                <a16:creationId xmlns:a16="http://schemas.microsoft.com/office/drawing/2014/main" id="{33A19B79-6F7D-44F0-A43A-BEFEA0768B3F}"/>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124913" y="3461350"/>
            <a:ext cx="482236" cy="482236"/>
          </a:xfrm>
          <a:prstGeom prst="rect">
            <a:avLst/>
          </a:prstGeom>
        </p:spPr>
      </p:pic>
      <p:pic>
        <p:nvPicPr>
          <p:cNvPr id="58" name="图形 57" descr="锁">
            <a:extLst>
              <a:ext uri="{FF2B5EF4-FFF2-40B4-BE49-F238E27FC236}">
                <a16:creationId xmlns:a16="http://schemas.microsoft.com/office/drawing/2014/main" id="{0E7F8E6A-EA14-4CD7-88B3-AE48109A57FA}"/>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123381" y="2389220"/>
            <a:ext cx="482236" cy="482236"/>
          </a:xfrm>
          <a:prstGeom prst="rect">
            <a:avLst/>
          </a:prstGeom>
        </p:spPr>
      </p:pic>
    </p:spTree>
    <p:extLst>
      <p:ext uri="{BB962C8B-B14F-4D97-AF65-F5344CB8AC3E}">
        <p14:creationId xmlns:p14="http://schemas.microsoft.com/office/powerpoint/2010/main" val="615042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0C82-8CB2-BD46-8FC2-DCDEF3DCD550}"/>
              </a:ext>
            </a:extLst>
          </p:cNvPr>
          <p:cNvSpPr>
            <a:spLocks noGrp="1"/>
          </p:cNvSpPr>
          <p:nvPr>
            <p:ph type="title"/>
          </p:nvPr>
        </p:nvSpPr>
        <p:spPr/>
        <p:txBody>
          <a:bodyPr/>
          <a:lstStyle/>
          <a:p>
            <a:r>
              <a:rPr lang="en-US" dirty="0"/>
              <a:t>Design Goals</a:t>
            </a:r>
          </a:p>
        </p:txBody>
      </p:sp>
      <p:sp>
        <p:nvSpPr>
          <p:cNvPr id="3" name="Content Placeholder 2">
            <a:extLst>
              <a:ext uri="{FF2B5EF4-FFF2-40B4-BE49-F238E27FC236}">
                <a16:creationId xmlns:a16="http://schemas.microsoft.com/office/drawing/2014/main" id="{73617CD4-FD53-E445-B998-FA930B6E8C20}"/>
              </a:ext>
            </a:extLst>
          </p:cNvPr>
          <p:cNvSpPr>
            <a:spLocks noGrp="1"/>
          </p:cNvSpPr>
          <p:nvPr>
            <p:ph idx="1"/>
          </p:nvPr>
        </p:nvSpPr>
        <p:spPr>
          <a:xfrm>
            <a:off x="609599" y="1600201"/>
            <a:ext cx="11100619" cy="4525963"/>
          </a:xfrm>
        </p:spPr>
        <p:txBody>
          <a:bodyPr/>
          <a:lstStyle/>
          <a:p>
            <a:r>
              <a:rPr lang="en-US" dirty="0"/>
              <a:t>Low storage overhead of metadata</a:t>
            </a:r>
          </a:p>
          <a:p>
            <a:pPr lvl="1"/>
            <a:r>
              <a:rPr lang="en-US" dirty="0"/>
              <a:t>Suppress storage space of file recipe and key recipe</a:t>
            </a:r>
          </a:p>
          <a:p>
            <a:pPr lvl="1"/>
            <a:r>
              <a:rPr lang="en-US" dirty="0"/>
              <a:t>Add small storage overhead to fingerprint index</a:t>
            </a:r>
          </a:p>
          <a:p>
            <a:r>
              <a:rPr lang="en-US" dirty="0"/>
              <a:t>Ensure security for data and metadata</a:t>
            </a:r>
          </a:p>
          <a:p>
            <a:pPr lvl="1"/>
            <a:r>
              <a:rPr lang="en-US" dirty="0"/>
              <a:t>Prevent adversarial server from accessing </a:t>
            </a:r>
            <a:r>
              <a:rPr lang="en-US" b="1" dirty="0">
                <a:solidFill>
                  <a:schemeClr val="tx2"/>
                </a:solidFill>
              </a:rPr>
              <a:t>any</a:t>
            </a:r>
            <a:r>
              <a:rPr lang="en-US" dirty="0"/>
              <a:t> data or metadata</a:t>
            </a:r>
          </a:p>
          <a:p>
            <a:pPr lvl="1"/>
            <a:r>
              <a:rPr lang="en-US" dirty="0"/>
              <a:t>Prevent adversarial clients from accessing </a:t>
            </a:r>
            <a:r>
              <a:rPr lang="en-US" b="1" dirty="0">
                <a:solidFill>
                  <a:schemeClr val="tx2"/>
                </a:solidFill>
              </a:rPr>
              <a:t>unauthorized</a:t>
            </a:r>
            <a:r>
              <a:rPr lang="en-US" dirty="0"/>
              <a:t> data or metadata</a:t>
            </a:r>
          </a:p>
          <a:p>
            <a:r>
              <a:rPr lang="en-US" dirty="0"/>
              <a:t>Incur limited performance overhead</a:t>
            </a:r>
          </a:p>
          <a:p>
            <a:pPr lvl="1"/>
            <a:r>
              <a:rPr lang="en-US" dirty="0"/>
              <a:t>Add small performance overhead for write </a:t>
            </a:r>
          </a:p>
        </p:txBody>
      </p:sp>
      <p:sp>
        <p:nvSpPr>
          <p:cNvPr id="4" name="Slide Number Placeholder 3">
            <a:extLst>
              <a:ext uri="{FF2B5EF4-FFF2-40B4-BE49-F238E27FC236}">
                <a16:creationId xmlns:a16="http://schemas.microsoft.com/office/drawing/2014/main" id="{DC8834CF-35AD-BD47-807E-B45E56DE7B31}"/>
              </a:ext>
            </a:extLst>
          </p:cNvPr>
          <p:cNvSpPr>
            <a:spLocks noGrp="1"/>
          </p:cNvSpPr>
          <p:nvPr>
            <p:ph type="sldNum" sz="quarter" idx="11"/>
          </p:nvPr>
        </p:nvSpPr>
        <p:spPr/>
        <p:txBody>
          <a:bodyPr/>
          <a:lstStyle/>
          <a:p>
            <a:pPr>
              <a:defRPr/>
            </a:pPr>
            <a:fld id="{3FFE790D-BCFB-4008-9260-CA63AEE325FD}" type="slidenum">
              <a:rPr lang="en-US" smtClean="0"/>
              <a:pPr>
                <a:defRPr/>
              </a:pPr>
              <a:t>11</a:t>
            </a:fld>
            <a:endParaRPr lang="en-US" dirty="0"/>
          </a:p>
        </p:txBody>
      </p:sp>
    </p:spTree>
    <p:extLst>
      <p:ext uri="{BB962C8B-B14F-4D97-AF65-F5344CB8AC3E}">
        <p14:creationId xmlns:p14="http://schemas.microsoft.com/office/powerpoint/2010/main" val="1638382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1BC13-6823-3549-B375-E7DF0D40803C}"/>
              </a:ext>
            </a:extLst>
          </p:cNvPr>
          <p:cNvSpPr>
            <a:spLocks noGrp="1"/>
          </p:cNvSpPr>
          <p:nvPr>
            <p:ph type="title"/>
          </p:nvPr>
        </p:nvSpPr>
        <p:spPr/>
        <p:txBody>
          <a:bodyPr/>
          <a:lstStyle/>
          <a:p>
            <a:r>
              <a:rPr lang="en-US" dirty="0"/>
              <a:t>Main Idea</a:t>
            </a:r>
          </a:p>
        </p:txBody>
      </p:sp>
      <p:sp>
        <p:nvSpPr>
          <p:cNvPr id="3" name="Content Placeholder 2">
            <a:extLst>
              <a:ext uri="{FF2B5EF4-FFF2-40B4-BE49-F238E27FC236}">
                <a16:creationId xmlns:a16="http://schemas.microsoft.com/office/drawing/2014/main" id="{13FB741C-4C88-4246-9344-2DC9C7089BE3}"/>
              </a:ext>
            </a:extLst>
          </p:cNvPr>
          <p:cNvSpPr>
            <a:spLocks noGrp="1"/>
          </p:cNvSpPr>
          <p:nvPr>
            <p:ph idx="1"/>
          </p:nvPr>
        </p:nvSpPr>
        <p:spPr>
          <a:effectLst/>
        </p:spPr>
        <p:txBody>
          <a:bodyPr/>
          <a:lstStyle/>
          <a:p>
            <a:r>
              <a:rPr lang="en-US" dirty="0"/>
              <a:t>Build indirect index, called </a:t>
            </a:r>
            <a:r>
              <a:rPr lang="en-US" b="1" dirty="0">
                <a:solidFill>
                  <a:srgbClr val="FF0000"/>
                </a:solidFill>
              </a:rPr>
              <a:t>metadata chunks</a:t>
            </a:r>
          </a:p>
          <a:p>
            <a:pPr lvl="1"/>
            <a:r>
              <a:rPr lang="en-US" dirty="0"/>
              <a:t>Each</a:t>
            </a:r>
            <a:r>
              <a:rPr lang="zh-CN" altLang="en-US" dirty="0"/>
              <a:t> </a:t>
            </a:r>
            <a:r>
              <a:rPr lang="en-US" altLang="zh-CN" dirty="0"/>
              <a:t>metadata chunk stores metadata of multiple continuous chunks</a:t>
            </a:r>
          </a:p>
          <a:p>
            <a:pPr lvl="1"/>
            <a:r>
              <a:rPr lang="en-US" dirty="0"/>
              <a:t>File recipes and key recipes store references of metadata chunks  </a:t>
            </a:r>
          </a:p>
          <a:p>
            <a:r>
              <a:rPr lang="en-US" dirty="0"/>
              <a:t>Metadata chunks are highly redundant for being deduplicated</a:t>
            </a:r>
          </a:p>
          <a:p>
            <a:pPr lvl="1"/>
            <a:r>
              <a:rPr lang="en-US" dirty="0"/>
              <a:t>Changes to backups are limited to a few regions of data</a:t>
            </a:r>
          </a:p>
          <a:p>
            <a:pPr lvl="1"/>
            <a:r>
              <a:rPr lang="en-US" dirty="0"/>
              <a:t>Unchanged regions have long sequences of data, as well as metadata, in identical orders</a:t>
            </a:r>
          </a:p>
        </p:txBody>
      </p:sp>
      <p:sp>
        <p:nvSpPr>
          <p:cNvPr id="4" name="Slide Number Placeholder 3">
            <a:extLst>
              <a:ext uri="{FF2B5EF4-FFF2-40B4-BE49-F238E27FC236}">
                <a16:creationId xmlns:a16="http://schemas.microsoft.com/office/drawing/2014/main" id="{6D80FFFE-7AD6-A248-A0A4-93272C7FDA46}"/>
              </a:ext>
            </a:extLst>
          </p:cNvPr>
          <p:cNvSpPr>
            <a:spLocks noGrp="1"/>
          </p:cNvSpPr>
          <p:nvPr>
            <p:ph type="sldNum" sz="quarter" idx="11"/>
          </p:nvPr>
        </p:nvSpPr>
        <p:spPr/>
        <p:txBody>
          <a:bodyPr/>
          <a:lstStyle/>
          <a:p>
            <a:pPr>
              <a:defRPr/>
            </a:pPr>
            <a:fld id="{3FFE790D-BCFB-4008-9260-CA63AEE325FD}" type="slidenum">
              <a:rPr lang="en-US" smtClean="0"/>
              <a:pPr>
                <a:defRPr/>
              </a:pPr>
              <a:t>12</a:t>
            </a:fld>
            <a:endParaRPr lang="en-US" dirty="0"/>
          </a:p>
        </p:txBody>
      </p:sp>
    </p:spTree>
    <p:extLst>
      <p:ext uri="{BB962C8B-B14F-4D97-AF65-F5344CB8AC3E}">
        <p14:creationId xmlns:p14="http://schemas.microsoft.com/office/powerpoint/2010/main" val="3876127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D6048-6FA6-0640-A544-DD55807235D7}"/>
              </a:ext>
            </a:extLst>
          </p:cNvPr>
          <p:cNvSpPr>
            <a:spLocks noGrp="1"/>
          </p:cNvSpPr>
          <p:nvPr>
            <p:ph type="title"/>
          </p:nvPr>
        </p:nvSpPr>
        <p:spPr/>
        <p:txBody>
          <a:bodyPr/>
          <a:lstStyle/>
          <a:p>
            <a:r>
              <a:rPr lang="en-US" dirty="0"/>
              <a:t>Segmentation</a:t>
            </a:r>
          </a:p>
        </p:txBody>
      </p:sp>
      <p:sp>
        <p:nvSpPr>
          <p:cNvPr id="3" name="Content Placeholder 2">
            <a:extLst>
              <a:ext uri="{FF2B5EF4-FFF2-40B4-BE49-F238E27FC236}">
                <a16:creationId xmlns:a16="http://schemas.microsoft.com/office/drawing/2014/main" id="{4DAD7793-BCE7-744E-856B-08BD1E6A11ED}"/>
              </a:ext>
            </a:extLst>
          </p:cNvPr>
          <p:cNvSpPr>
            <a:spLocks noGrp="1"/>
          </p:cNvSpPr>
          <p:nvPr>
            <p:ph idx="1"/>
          </p:nvPr>
        </p:nvSpPr>
        <p:spPr/>
        <p:txBody>
          <a:bodyPr/>
          <a:lstStyle/>
          <a:p>
            <a:r>
              <a:rPr lang="en-US" dirty="0" err="1"/>
              <a:t>Metadedup</a:t>
            </a:r>
            <a:r>
              <a:rPr lang="en-US" dirty="0"/>
              <a:t> works after encryption procedure</a:t>
            </a:r>
          </a:p>
          <a:p>
            <a:pPr lvl="1"/>
            <a:r>
              <a:rPr lang="en-US" dirty="0"/>
              <a:t>Each data chunk has been encrypted with MLE</a:t>
            </a:r>
          </a:p>
          <a:p>
            <a:r>
              <a:rPr lang="en-US" dirty="0"/>
              <a:t>Apply variable-size segmentation scheme</a:t>
            </a:r>
            <a:r>
              <a:rPr lang="en-US" baseline="30000" dirty="0"/>
              <a:t>[</a:t>
            </a:r>
            <a:r>
              <a:rPr lang="en-US" baseline="30000" dirty="0" err="1"/>
              <a:t>Lillibridge</a:t>
            </a:r>
            <a:r>
              <a:rPr lang="en-US" baseline="30000" dirty="0"/>
              <a:t>, FAST’09] </a:t>
            </a:r>
            <a:r>
              <a:rPr lang="en-US" dirty="0"/>
              <a:t>on encrypted data chunks</a:t>
            </a:r>
          </a:p>
          <a:p>
            <a:pPr lvl="1"/>
            <a:r>
              <a:rPr lang="en-US" dirty="0"/>
              <a:t>Create boundaries if chunk fingerprints match specific pattern</a:t>
            </a:r>
          </a:p>
          <a:p>
            <a:pPr lvl="1"/>
            <a:r>
              <a:rPr lang="en-US" dirty="0"/>
              <a:t>Address boundary-shift problem and achieve high effectiveness of metadata deduplication</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61617887-FCE2-B046-842E-C879B378AB72}"/>
              </a:ext>
            </a:extLst>
          </p:cNvPr>
          <p:cNvSpPr>
            <a:spLocks noGrp="1"/>
          </p:cNvSpPr>
          <p:nvPr>
            <p:ph type="sldNum" sz="quarter" idx="11"/>
          </p:nvPr>
        </p:nvSpPr>
        <p:spPr/>
        <p:txBody>
          <a:bodyPr/>
          <a:lstStyle/>
          <a:p>
            <a:pPr>
              <a:defRPr/>
            </a:pPr>
            <a:fld id="{3FFE790D-BCFB-4008-9260-CA63AEE325FD}" type="slidenum">
              <a:rPr lang="en-US" smtClean="0"/>
              <a:pPr>
                <a:defRPr/>
              </a:pPr>
              <a:t>13</a:t>
            </a:fld>
            <a:endParaRPr lang="en-US" dirty="0"/>
          </a:p>
        </p:txBody>
      </p:sp>
    </p:spTree>
    <p:extLst>
      <p:ext uri="{BB962C8B-B14F-4D97-AF65-F5344CB8AC3E}">
        <p14:creationId xmlns:p14="http://schemas.microsoft.com/office/powerpoint/2010/main" val="2475509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FDD17-0FD6-D441-B953-F8C4377B33C8}"/>
              </a:ext>
            </a:extLst>
          </p:cNvPr>
          <p:cNvSpPr>
            <a:spLocks noGrp="1"/>
          </p:cNvSpPr>
          <p:nvPr>
            <p:ph type="title"/>
          </p:nvPr>
        </p:nvSpPr>
        <p:spPr/>
        <p:txBody>
          <a:bodyPr/>
          <a:lstStyle/>
          <a:p>
            <a:r>
              <a:rPr lang="en-US" dirty="0"/>
              <a:t>Metadata</a:t>
            </a:r>
            <a:r>
              <a:rPr lang="zh-CN" altLang="en-US" dirty="0"/>
              <a:t> </a:t>
            </a:r>
            <a:r>
              <a:rPr lang="en-US" altLang="zh-CN" dirty="0"/>
              <a:t>Management</a:t>
            </a:r>
            <a:endParaRPr lang="en-US" dirty="0"/>
          </a:p>
        </p:txBody>
      </p:sp>
      <p:sp>
        <p:nvSpPr>
          <p:cNvPr id="3" name="Content Placeholder 2">
            <a:extLst>
              <a:ext uri="{FF2B5EF4-FFF2-40B4-BE49-F238E27FC236}">
                <a16:creationId xmlns:a16="http://schemas.microsoft.com/office/drawing/2014/main" id="{ADD439C0-1DC5-334C-8258-F6F86C460355}"/>
              </a:ext>
            </a:extLst>
          </p:cNvPr>
          <p:cNvSpPr>
            <a:spLocks noGrp="1"/>
          </p:cNvSpPr>
          <p:nvPr>
            <p:ph idx="1"/>
          </p:nvPr>
        </p:nvSpPr>
        <p:spPr>
          <a:xfrm>
            <a:off x="609600" y="5131479"/>
            <a:ext cx="10972800" cy="1305173"/>
          </a:xfrm>
        </p:spPr>
        <p:txBody>
          <a:bodyPr/>
          <a:lstStyle/>
          <a:p>
            <a:r>
              <a:rPr lang="en-US" dirty="0"/>
              <a:t>Encrypt metadata chunks with historical MLE </a:t>
            </a:r>
          </a:p>
          <a:p>
            <a:r>
              <a:rPr lang="en-US" dirty="0"/>
              <a:t>Apply deduplication to both data chunks and metadata chunks</a:t>
            </a:r>
          </a:p>
        </p:txBody>
      </p:sp>
      <p:sp>
        <p:nvSpPr>
          <p:cNvPr id="4" name="Slide Number Placeholder 3">
            <a:extLst>
              <a:ext uri="{FF2B5EF4-FFF2-40B4-BE49-F238E27FC236}">
                <a16:creationId xmlns:a16="http://schemas.microsoft.com/office/drawing/2014/main" id="{E50E99AA-1959-AF4D-9728-322D73D780E7}"/>
              </a:ext>
            </a:extLst>
          </p:cNvPr>
          <p:cNvSpPr>
            <a:spLocks noGrp="1"/>
          </p:cNvSpPr>
          <p:nvPr>
            <p:ph type="sldNum" sz="quarter" idx="11"/>
          </p:nvPr>
        </p:nvSpPr>
        <p:spPr/>
        <p:txBody>
          <a:bodyPr/>
          <a:lstStyle/>
          <a:p>
            <a:pPr>
              <a:defRPr/>
            </a:pPr>
            <a:fld id="{3FFE790D-BCFB-4008-9260-CA63AEE325FD}" type="slidenum">
              <a:rPr lang="en-US" smtClean="0"/>
              <a:pPr>
                <a:defRPr/>
              </a:pPr>
              <a:t>14</a:t>
            </a:fld>
            <a:endParaRPr lang="en-US" dirty="0"/>
          </a:p>
        </p:txBody>
      </p:sp>
      <p:grpSp>
        <p:nvGrpSpPr>
          <p:cNvPr id="54" name="Group 53">
            <a:extLst>
              <a:ext uri="{FF2B5EF4-FFF2-40B4-BE49-F238E27FC236}">
                <a16:creationId xmlns:a16="http://schemas.microsoft.com/office/drawing/2014/main" id="{3D5B927E-95B1-8D48-8A7D-3C0A2647CC57}"/>
              </a:ext>
            </a:extLst>
          </p:cNvPr>
          <p:cNvGrpSpPr/>
          <p:nvPr/>
        </p:nvGrpSpPr>
        <p:grpSpPr>
          <a:xfrm>
            <a:off x="2337786" y="1499858"/>
            <a:ext cx="7516427" cy="3446369"/>
            <a:chOff x="2337786" y="1536795"/>
            <a:chExt cx="7516427" cy="3446369"/>
          </a:xfrm>
        </p:grpSpPr>
        <p:grpSp>
          <p:nvGrpSpPr>
            <p:cNvPr id="5" name="Group 4">
              <a:extLst>
                <a:ext uri="{FF2B5EF4-FFF2-40B4-BE49-F238E27FC236}">
                  <a16:creationId xmlns:a16="http://schemas.microsoft.com/office/drawing/2014/main" id="{33B8C43F-18E0-FD4E-B25B-BA40D41052CB}"/>
                </a:ext>
              </a:extLst>
            </p:cNvPr>
            <p:cNvGrpSpPr/>
            <p:nvPr/>
          </p:nvGrpSpPr>
          <p:grpSpPr>
            <a:xfrm>
              <a:off x="2337786" y="1830968"/>
              <a:ext cx="7516427" cy="3152196"/>
              <a:chOff x="3983044" y="1838341"/>
              <a:chExt cx="7516427" cy="3152196"/>
            </a:xfrm>
          </p:grpSpPr>
          <p:grpSp>
            <p:nvGrpSpPr>
              <p:cNvPr id="6" name="组合 167">
                <a:extLst>
                  <a:ext uri="{FF2B5EF4-FFF2-40B4-BE49-F238E27FC236}">
                    <a16:creationId xmlns:a16="http://schemas.microsoft.com/office/drawing/2014/main" id="{A5550418-BD1B-CA40-A425-972EE550A015}"/>
                  </a:ext>
                </a:extLst>
              </p:cNvPr>
              <p:cNvGrpSpPr/>
              <p:nvPr/>
            </p:nvGrpSpPr>
            <p:grpSpPr>
              <a:xfrm>
                <a:off x="6321525" y="2950901"/>
                <a:ext cx="951669" cy="377688"/>
                <a:chOff x="5502138" y="3292406"/>
                <a:chExt cx="951669" cy="377688"/>
              </a:xfrm>
            </p:grpSpPr>
            <p:sp>
              <p:nvSpPr>
                <p:cNvPr id="48" name="矩形 169">
                  <a:extLst>
                    <a:ext uri="{FF2B5EF4-FFF2-40B4-BE49-F238E27FC236}">
                      <a16:creationId xmlns:a16="http://schemas.microsoft.com/office/drawing/2014/main" id="{BC835035-2091-A542-96E5-12E43F188A67}"/>
                    </a:ext>
                  </a:extLst>
                </p:cNvPr>
                <p:cNvSpPr/>
                <p:nvPr/>
              </p:nvSpPr>
              <p:spPr bwMode="auto">
                <a:xfrm>
                  <a:off x="5502138" y="3292407"/>
                  <a:ext cx="238539" cy="377687"/>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49" name="矩形 170">
                  <a:extLst>
                    <a:ext uri="{FF2B5EF4-FFF2-40B4-BE49-F238E27FC236}">
                      <a16:creationId xmlns:a16="http://schemas.microsoft.com/office/drawing/2014/main" id="{CFC32A53-5D8A-014C-815F-74D601891AD8}"/>
                    </a:ext>
                  </a:extLst>
                </p:cNvPr>
                <p:cNvSpPr/>
                <p:nvPr/>
              </p:nvSpPr>
              <p:spPr bwMode="auto">
                <a:xfrm>
                  <a:off x="5740676" y="3292407"/>
                  <a:ext cx="238539" cy="377687"/>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50" name="矩形 171">
                  <a:extLst>
                    <a:ext uri="{FF2B5EF4-FFF2-40B4-BE49-F238E27FC236}">
                      <a16:creationId xmlns:a16="http://schemas.microsoft.com/office/drawing/2014/main" id="{52D214E6-6733-6C47-984E-BDB9DAFFDA02}"/>
                    </a:ext>
                  </a:extLst>
                </p:cNvPr>
                <p:cNvSpPr/>
                <p:nvPr/>
              </p:nvSpPr>
              <p:spPr bwMode="auto">
                <a:xfrm>
                  <a:off x="5976730" y="3292406"/>
                  <a:ext cx="238539" cy="377687"/>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51" name="矩形 172">
                  <a:extLst>
                    <a:ext uri="{FF2B5EF4-FFF2-40B4-BE49-F238E27FC236}">
                      <a16:creationId xmlns:a16="http://schemas.microsoft.com/office/drawing/2014/main" id="{A6ECBC42-EC1A-064F-9CE4-CB33A06099BB}"/>
                    </a:ext>
                  </a:extLst>
                </p:cNvPr>
                <p:cNvSpPr/>
                <p:nvPr/>
              </p:nvSpPr>
              <p:spPr bwMode="auto">
                <a:xfrm>
                  <a:off x="6215268" y="3292406"/>
                  <a:ext cx="238539" cy="377687"/>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grpSp>
          <p:cxnSp>
            <p:nvCxnSpPr>
              <p:cNvPr id="7" name="直接箭头连接符 181">
                <a:extLst>
                  <a:ext uri="{FF2B5EF4-FFF2-40B4-BE49-F238E27FC236}">
                    <a16:creationId xmlns:a16="http://schemas.microsoft.com/office/drawing/2014/main" id="{E9C11602-5308-6441-97AC-EEB778688D05}"/>
                  </a:ext>
                </a:extLst>
              </p:cNvPr>
              <p:cNvCxnSpPr>
                <a:cxnSpLocks/>
                <a:stCxn id="41" idx="2"/>
                <a:endCxn id="48" idx="0"/>
              </p:cNvCxnSpPr>
              <p:nvPr/>
            </p:nvCxnSpPr>
            <p:spPr bwMode="auto">
              <a:xfrm>
                <a:off x="5806443" y="2516642"/>
                <a:ext cx="634352" cy="434260"/>
              </a:xfrm>
              <a:prstGeom prst="straightConnector1">
                <a:avLst/>
              </a:prstGeom>
              <a:ln w="28575" cap="flat" cmpd="sng" algn="ctr">
                <a:solidFill>
                  <a:schemeClr val="accent3"/>
                </a:solidFill>
                <a:prstDash val="dash"/>
                <a:round/>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cxnSp>
            <p:nvCxnSpPr>
              <p:cNvPr id="8" name="直接箭头连接符 182">
                <a:extLst>
                  <a:ext uri="{FF2B5EF4-FFF2-40B4-BE49-F238E27FC236}">
                    <a16:creationId xmlns:a16="http://schemas.microsoft.com/office/drawing/2014/main" id="{7039A89D-F459-5B43-96BD-17E0A0448F12}"/>
                  </a:ext>
                </a:extLst>
              </p:cNvPr>
              <p:cNvCxnSpPr>
                <a:cxnSpLocks/>
                <a:stCxn id="47" idx="2"/>
                <a:endCxn id="49" idx="0"/>
              </p:cNvCxnSpPr>
              <p:nvPr/>
            </p:nvCxnSpPr>
            <p:spPr bwMode="auto">
              <a:xfrm>
                <a:off x="6340779" y="2509877"/>
                <a:ext cx="338554" cy="441025"/>
              </a:xfrm>
              <a:prstGeom prst="straightConnector1">
                <a:avLst/>
              </a:prstGeom>
              <a:ln w="28575" cap="flat" cmpd="sng" algn="ctr">
                <a:solidFill>
                  <a:schemeClr val="accent3"/>
                </a:solidFill>
                <a:prstDash val="dash"/>
                <a:round/>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cxnSp>
            <p:nvCxnSpPr>
              <p:cNvPr id="9" name="直接箭头连接符 183">
                <a:extLst>
                  <a:ext uri="{FF2B5EF4-FFF2-40B4-BE49-F238E27FC236}">
                    <a16:creationId xmlns:a16="http://schemas.microsoft.com/office/drawing/2014/main" id="{B6209AA5-E5F2-2D46-80C1-C0AF50214C83}"/>
                  </a:ext>
                </a:extLst>
              </p:cNvPr>
              <p:cNvCxnSpPr>
                <a:cxnSpLocks/>
                <a:stCxn id="45" idx="2"/>
                <a:endCxn id="50" idx="0"/>
              </p:cNvCxnSpPr>
              <p:nvPr/>
            </p:nvCxnSpPr>
            <p:spPr bwMode="auto">
              <a:xfrm>
                <a:off x="6884149" y="2509877"/>
                <a:ext cx="31238" cy="441024"/>
              </a:xfrm>
              <a:prstGeom prst="straightConnector1">
                <a:avLst/>
              </a:prstGeom>
              <a:ln w="28575" cap="flat" cmpd="sng" algn="ctr">
                <a:solidFill>
                  <a:schemeClr val="accent3"/>
                </a:solidFill>
                <a:prstDash val="dash"/>
                <a:round/>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cxnSp>
            <p:nvCxnSpPr>
              <p:cNvPr id="10" name="直接箭头连接符 184">
                <a:extLst>
                  <a:ext uri="{FF2B5EF4-FFF2-40B4-BE49-F238E27FC236}">
                    <a16:creationId xmlns:a16="http://schemas.microsoft.com/office/drawing/2014/main" id="{DFD36A0F-FAA7-3446-B236-F9A7741E27D4}"/>
                  </a:ext>
                </a:extLst>
              </p:cNvPr>
              <p:cNvCxnSpPr>
                <a:cxnSpLocks/>
                <a:stCxn id="43" idx="2"/>
                <a:endCxn id="51" idx="0"/>
              </p:cNvCxnSpPr>
              <p:nvPr/>
            </p:nvCxnSpPr>
            <p:spPr bwMode="auto">
              <a:xfrm flipH="1">
                <a:off x="7153925" y="2517327"/>
                <a:ext cx="281118" cy="433574"/>
              </a:xfrm>
              <a:prstGeom prst="straightConnector1">
                <a:avLst/>
              </a:prstGeom>
              <a:ln w="28575" cap="flat" cmpd="sng" algn="ctr">
                <a:solidFill>
                  <a:schemeClr val="accent3"/>
                </a:solidFill>
                <a:prstDash val="dash"/>
                <a:round/>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0">
                <a:scrgbClr r="0" g="0" b="0"/>
              </a:lnRef>
              <a:fillRef idx="0">
                <a:scrgbClr r="0" g="0" b="0"/>
              </a:fillRef>
              <a:effectRef idx="0">
                <a:scrgbClr r="0" g="0" b="0"/>
              </a:effectRef>
              <a:fontRef idx="minor">
                <a:schemeClr val="tx1"/>
              </a:fontRef>
            </p:style>
          </p:cxnSp>
          <p:cxnSp>
            <p:nvCxnSpPr>
              <p:cNvPr id="11" name="直接箭头连接符 185">
                <a:extLst>
                  <a:ext uri="{FF2B5EF4-FFF2-40B4-BE49-F238E27FC236}">
                    <a16:creationId xmlns:a16="http://schemas.microsoft.com/office/drawing/2014/main" id="{7BC2176E-6BB9-864C-B939-7CA232933104}"/>
                  </a:ext>
                </a:extLst>
              </p:cNvPr>
              <p:cNvCxnSpPr>
                <a:cxnSpLocks/>
                <a:endCxn id="14" idx="1"/>
              </p:cNvCxnSpPr>
              <p:nvPr/>
            </p:nvCxnSpPr>
            <p:spPr bwMode="auto">
              <a:xfrm flipH="1">
                <a:off x="5526373" y="3114974"/>
                <a:ext cx="899786" cy="10453"/>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2" name="Group 11">
                <a:extLst>
                  <a:ext uri="{FF2B5EF4-FFF2-40B4-BE49-F238E27FC236}">
                    <a16:creationId xmlns:a16="http://schemas.microsoft.com/office/drawing/2014/main" id="{A131662D-2FFB-8A40-8D3E-21D5CD9F39EA}"/>
                  </a:ext>
                </a:extLst>
              </p:cNvPr>
              <p:cNvGrpSpPr/>
              <p:nvPr/>
            </p:nvGrpSpPr>
            <p:grpSpPr>
              <a:xfrm>
                <a:off x="5538035" y="2095876"/>
                <a:ext cx="2170384" cy="421451"/>
                <a:chOff x="2229716" y="3391914"/>
                <a:chExt cx="2170384" cy="421451"/>
              </a:xfrm>
            </p:grpSpPr>
            <p:grpSp>
              <p:nvGrpSpPr>
                <p:cNvPr id="36" name="Group 35">
                  <a:extLst>
                    <a:ext uri="{FF2B5EF4-FFF2-40B4-BE49-F238E27FC236}">
                      <a16:creationId xmlns:a16="http://schemas.microsoft.com/office/drawing/2014/main" id="{7A073A4F-DC5A-FB45-8B22-9C9CEBD12E11}"/>
                    </a:ext>
                  </a:extLst>
                </p:cNvPr>
                <p:cNvGrpSpPr/>
                <p:nvPr/>
              </p:nvGrpSpPr>
              <p:grpSpPr>
                <a:xfrm>
                  <a:off x="2770944" y="3392486"/>
                  <a:ext cx="547200" cy="413429"/>
                  <a:chOff x="2770944" y="3392486"/>
                  <a:chExt cx="547200" cy="413429"/>
                </a:xfrm>
              </p:grpSpPr>
              <p:sp>
                <p:nvSpPr>
                  <p:cNvPr id="46" name="矩形 160">
                    <a:extLst>
                      <a:ext uri="{FF2B5EF4-FFF2-40B4-BE49-F238E27FC236}">
                        <a16:creationId xmlns:a16="http://schemas.microsoft.com/office/drawing/2014/main" id="{8F31C58F-8827-3A47-8C79-684E8BA68D9B}"/>
                      </a:ext>
                    </a:extLst>
                  </p:cNvPr>
                  <p:cNvSpPr/>
                  <p:nvPr/>
                </p:nvSpPr>
                <p:spPr bwMode="auto">
                  <a:xfrm>
                    <a:off x="2770944" y="3392486"/>
                    <a:ext cx="547200" cy="377687"/>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a:ln>
                        <a:noFill/>
                      </a:ln>
                      <a:solidFill>
                        <a:schemeClr val="tx1"/>
                      </a:solidFill>
                      <a:effectLst/>
                      <a:latin typeface="Arial" charset="0"/>
                    </a:endParaRPr>
                  </a:p>
                </p:txBody>
              </p:sp>
              <p:pic>
                <p:nvPicPr>
                  <p:cNvPr id="47" name="图形 161" descr="锁">
                    <a:extLst>
                      <a:ext uri="{FF2B5EF4-FFF2-40B4-BE49-F238E27FC236}">
                        <a16:creationId xmlns:a16="http://schemas.microsoft.com/office/drawing/2014/main" id="{F01BD6C8-658B-0B42-9703-A7CAAFBEDA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36161" y="3413318"/>
                    <a:ext cx="392597" cy="392597"/>
                  </a:xfrm>
                  <a:prstGeom prst="rect">
                    <a:avLst/>
                  </a:prstGeom>
                </p:spPr>
              </p:pic>
            </p:grpSp>
            <p:grpSp>
              <p:nvGrpSpPr>
                <p:cNvPr id="37" name="Group 36">
                  <a:extLst>
                    <a:ext uri="{FF2B5EF4-FFF2-40B4-BE49-F238E27FC236}">
                      <a16:creationId xmlns:a16="http://schemas.microsoft.com/office/drawing/2014/main" id="{2C22BF07-7B68-9146-8D1F-FFEC00A9A912}"/>
                    </a:ext>
                  </a:extLst>
                </p:cNvPr>
                <p:cNvGrpSpPr/>
                <p:nvPr/>
              </p:nvGrpSpPr>
              <p:grpSpPr>
                <a:xfrm>
                  <a:off x="3306790" y="3391914"/>
                  <a:ext cx="547200" cy="414001"/>
                  <a:chOff x="3411720" y="3376924"/>
                  <a:chExt cx="547200" cy="414001"/>
                </a:xfrm>
              </p:grpSpPr>
              <p:sp>
                <p:nvSpPr>
                  <p:cNvPr id="44" name="矩形 162">
                    <a:extLst>
                      <a:ext uri="{FF2B5EF4-FFF2-40B4-BE49-F238E27FC236}">
                        <a16:creationId xmlns:a16="http://schemas.microsoft.com/office/drawing/2014/main" id="{283F7FD4-31BB-B840-870C-984AAD40EF3C}"/>
                      </a:ext>
                    </a:extLst>
                  </p:cNvPr>
                  <p:cNvSpPr/>
                  <p:nvPr/>
                </p:nvSpPr>
                <p:spPr bwMode="auto">
                  <a:xfrm>
                    <a:off x="3411720" y="3376924"/>
                    <a:ext cx="547200" cy="384037"/>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a:ln>
                        <a:noFill/>
                      </a:ln>
                      <a:solidFill>
                        <a:schemeClr val="tx1"/>
                      </a:solidFill>
                      <a:effectLst/>
                      <a:latin typeface="Arial" charset="0"/>
                    </a:endParaRPr>
                  </a:p>
                </p:txBody>
              </p:sp>
              <p:pic>
                <p:nvPicPr>
                  <p:cNvPr id="45" name="图形 163" descr="锁">
                    <a:extLst>
                      <a:ext uri="{FF2B5EF4-FFF2-40B4-BE49-F238E27FC236}">
                        <a16:creationId xmlns:a16="http://schemas.microsoft.com/office/drawing/2014/main" id="{A200AA49-F360-3C4D-874E-908102A5F7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84463" y="3398332"/>
                    <a:ext cx="392593" cy="392593"/>
                  </a:xfrm>
                  <a:prstGeom prst="rect">
                    <a:avLst/>
                  </a:prstGeom>
                </p:spPr>
              </p:pic>
            </p:grpSp>
            <p:grpSp>
              <p:nvGrpSpPr>
                <p:cNvPr id="38" name="Group 37">
                  <a:extLst>
                    <a:ext uri="{FF2B5EF4-FFF2-40B4-BE49-F238E27FC236}">
                      <a16:creationId xmlns:a16="http://schemas.microsoft.com/office/drawing/2014/main" id="{597B645A-6150-644C-9645-0AD8E2EFA72D}"/>
                    </a:ext>
                  </a:extLst>
                </p:cNvPr>
                <p:cNvGrpSpPr/>
                <p:nvPr/>
              </p:nvGrpSpPr>
              <p:grpSpPr>
                <a:xfrm>
                  <a:off x="3852090" y="3392663"/>
                  <a:ext cx="548010" cy="420702"/>
                  <a:chOff x="4046960" y="3392663"/>
                  <a:chExt cx="548010" cy="420702"/>
                </a:xfrm>
              </p:grpSpPr>
              <p:sp>
                <p:nvSpPr>
                  <p:cNvPr id="42" name="矩形 164">
                    <a:extLst>
                      <a:ext uri="{FF2B5EF4-FFF2-40B4-BE49-F238E27FC236}">
                        <a16:creationId xmlns:a16="http://schemas.microsoft.com/office/drawing/2014/main" id="{65DA3563-759F-2241-A82A-33ACD0AE9ECC}"/>
                      </a:ext>
                    </a:extLst>
                  </p:cNvPr>
                  <p:cNvSpPr/>
                  <p:nvPr/>
                </p:nvSpPr>
                <p:spPr bwMode="auto">
                  <a:xfrm>
                    <a:off x="4046960" y="3392663"/>
                    <a:ext cx="548010" cy="377687"/>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a:ln>
                        <a:noFill/>
                      </a:ln>
                      <a:solidFill>
                        <a:schemeClr val="tx1"/>
                      </a:solidFill>
                      <a:effectLst/>
                      <a:latin typeface="Arial" charset="0"/>
                    </a:endParaRPr>
                  </a:p>
                </p:txBody>
              </p:sp>
              <p:pic>
                <p:nvPicPr>
                  <p:cNvPr id="43" name="图形 165" descr="锁">
                    <a:extLst>
                      <a:ext uri="{FF2B5EF4-FFF2-40B4-BE49-F238E27FC236}">
                        <a16:creationId xmlns:a16="http://schemas.microsoft.com/office/drawing/2014/main" id="{A2192F59-95AE-A14C-A303-457E1E8FA32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25295" y="3420768"/>
                    <a:ext cx="392597" cy="392597"/>
                  </a:xfrm>
                  <a:prstGeom prst="rect">
                    <a:avLst/>
                  </a:prstGeom>
                </p:spPr>
              </p:pic>
            </p:grpSp>
            <p:grpSp>
              <p:nvGrpSpPr>
                <p:cNvPr id="39" name="Group 38">
                  <a:extLst>
                    <a:ext uri="{FF2B5EF4-FFF2-40B4-BE49-F238E27FC236}">
                      <a16:creationId xmlns:a16="http://schemas.microsoft.com/office/drawing/2014/main" id="{0097EF59-EE28-E248-9F37-F08CE36C83FE}"/>
                    </a:ext>
                  </a:extLst>
                </p:cNvPr>
                <p:cNvGrpSpPr/>
                <p:nvPr/>
              </p:nvGrpSpPr>
              <p:grpSpPr>
                <a:xfrm>
                  <a:off x="2229716" y="3393348"/>
                  <a:ext cx="547200" cy="419332"/>
                  <a:chOff x="2124786" y="3393348"/>
                  <a:chExt cx="547200" cy="419332"/>
                </a:xfrm>
              </p:grpSpPr>
              <p:sp>
                <p:nvSpPr>
                  <p:cNvPr id="40" name="矩形 158">
                    <a:extLst>
                      <a:ext uri="{FF2B5EF4-FFF2-40B4-BE49-F238E27FC236}">
                        <a16:creationId xmlns:a16="http://schemas.microsoft.com/office/drawing/2014/main" id="{616AAD78-F838-B14F-9603-70C788B603F2}"/>
                      </a:ext>
                    </a:extLst>
                  </p:cNvPr>
                  <p:cNvSpPr/>
                  <p:nvPr/>
                </p:nvSpPr>
                <p:spPr bwMode="auto">
                  <a:xfrm>
                    <a:off x="2124786" y="3393348"/>
                    <a:ext cx="547200" cy="377687"/>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pic>
                <p:nvPicPr>
                  <p:cNvPr id="41" name="图形 161" descr="锁">
                    <a:extLst>
                      <a:ext uri="{FF2B5EF4-FFF2-40B4-BE49-F238E27FC236}">
                        <a16:creationId xmlns:a16="http://schemas.microsoft.com/office/drawing/2014/main" id="{8C8FC372-54E4-5E46-A48B-A73CBC27466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96895" y="3420083"/>
                    <a:ext cx="392597" cy="392597"/>
                  </a:xfrm>
                  <a:prstGeom prst="rect">
                    <a:avLst/>
                  </a:prstGeom>
                </p:spPr>
              </p:pic>
            </p:grpSp>
          </p:grpSp>
          <p:grpSp>
            <p:nvGrpSpPr>
              <p:cNvPr id="13" name="Group 12">
                <a:extLst>
                  <a:ext uri="{FF2B5EF4-FFF2-40B4-BE49-F238E27FC236}">
                    <a16:creationId xmlns:a16="http://schemas.microsoft.com/office/drawing/2014/main" id="{5866E838-5DE8-9C4B-92F0-431FB46DABD7}"/>
                  </a:ext>
                </a:extLst>
              </p:cNvPr>
              <p:cNvGrpSpPr/>
              <p:nvPr/>
            </p:nvGrpSpPr>
            <p:grpSpPr>
              <a:xfrm>
                <a:off x="3983044" y="2475891"/>
                <a:ext cx="1309477" cy="1261020"/>
                <a:chOff x="3734553" y="2664252"/>
                <a:chExt cx="1309477" cy="1261020"/>
              </a:xfrm>
            </p:grpSpPr>
            <p:sp>
              <p:nvSpPr>
                <p:cNvPr id="32" name="矩形 65">
                  <a:extLst>
                    <a:ext uri="{FF2B5EF4-FFF2-40B4-BE49-F238E27FC236}">
                      <a16:creationId xmlns:a16="http://schemas.microsoft.com/office/drawing/2014/main" id="{C92AEBB7-68ED-1740-9B1D-9692EBECBE8F}"/>
                    </a:ext>
                  </a:extLst>
                </p:cNvPr>
                <p:cNvSpPr/>
                <p:nvPr/>
              </p:nvSpPr>
              <p:spPr bwMode="auto">
                <a:xfrm>
                  <a:off x="3734553" y="2664252"/>
                  <a:ext cx="1309477" cy="315692"/>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a:ln>
                        <a:noFill/>
                      </a:ln>
                      <a:solidFill>
                        <a:schemeClr val="tx1"/>
                      </a:solidFill>
                      <a:effectLst/>
                      <a:latin typeface="Arial" charset="0"/>
                    </a:rPr>
                    <a:t>Fingerprint</a:t>
                  </a:r>
                  <a:endParaRPr kumimoji="0" lang="zh-CN" altLang="en-US" sz="1600" b="1" i="0" u="none" strike="noStrike" cap="none" normalizeH="0" baseline="0" dirty="0">
                    <a:ln>
                      <a:noFill/>
                    </a:ln>
                    <a:solidFill>
                      <a:schemeClr val="tx1"/>
                    </a:solidFill>
                    <a:effectLst/>
                    <a:latin typeface="Arial" charset="0"/>
                  </a:endParaRPr>
                </a:p>
              </p:txBody>
            </p:sp>
            <p:sp>
              <p:nvSpPr>
                <p:cNvPr id="33" name="矩形 65">
                  <a:extLst>
                    <a:ext uri="{FF2B5EF4-FFF2-40B4-BE49-F238E27FC236}">
                      <a16:creationId xmlns:a16="http://schemas.microsoft.com/office/drawing/2014/main" id="{94C4D024-F83C-404D-B753-1482AA3311EC}"/>
                    </a:ext>
                  </a:extLst>
                </p:cNvPr>
                <p:cNvSpPr/>
                <p:nvPr/>
              </p:nvSpPr>
              <p:spPr bwMode="auto">
                <a:xfrm>
                  <a:off x="3734862" y="2979944"/>
                  <a:ext cx="1309164" cy="316233"/>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a:ln>
                        <a:noFill/>
                      </a:ln>
                      <a:solidFill>
                        <a:schemeClr val="tx1"/>
                      </a:solidFill>
                      <a:effectLst/>
                      <a:latin typeface="Arial" charset="0"/>
                    </a:rPr>
                    <a:t>Size</a:t>
                  </a:r>
                  <a:endParaRPr kumimoji="0" lang="zh-CN" altLang="en-US" sz="1600" b="1" i="0" u="none" strike="noStrike" cap="none" normalizeH="0" baseline="0" dirty="0">
                    <a:ln>
                      <a:noFill/>
                    </a:ln>
                    <a:solidFill>
                      <a:schemeClr val="tx1"/>
                    </a:solidFill>
                    <a:effectLst/>
                    <a:latin typeface="Arial" charset="0"/>
                  </a:endParaRPr>
                </a:p>
              </p:txBody>
            </p:sp>
            <p:sp>
              <p:nvSpPr>
                <p:cNvPr id="34" name="矩形 65">
                  <a:extLst>
                    <a:ext uri="{FF2B5EF4-FFF2-40B4-BE49-F238E27FC236}">
                      <a16:creationId xmlns:a16="http://schemas.microsoft.com/office/drawing/2014/main" id="{950FA97A-F807-CC42-B447-C640BD2B6445}"/>
                    </a:ext>
                  </a:extLst>
                </p:cNvPr>
                <p:cNvSpPr/>
                <p:nvPr/>
              </p:nvSpPr>
              <p:spPr bwMode="auto">
                <a:xfrm>
                  <a:off x="3734862" y="3297618"/>
                  <a:ext cx="1309164" cy="316233"/>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a:ln>
                        <a:noFill/>
                      </a:ln>
                      <a:solidFill>
                        <a:schemeClr val="tx1"/>
                      </a:solidFill>
                      <a:effectLst/>
                      <a:latin typeface="Arial" charset="0"/>
                    </a:rPr>
                    <a:t>Key</a:t>
                  </a:r>
                  <a:endParaRPr kumimoji="0" lang="zh-CN" altLang="en-US" sz="1600" b="1" i="0" u="none" strike="noStrike" cap="none" normalizeH="0" baseline="0" dirty="0">
                    <a:ln>
                      <a:noFill/>
                    </a:ln>
                    <a:solidFill>
                      <a:schemeClr val="tx1"/>
                    </a:solidFill>
                    <a:effectLst/>
                    <a:latin typeface="Arial" charset="0"/>
                  </a:endParaRPr>
                </a:p>
              </p:txBody>
            </p:sp>
            <p:sp>
              <p:nvSpPr>
                <p:cNvPr id="35" name="矩形 65">
                  <a:extLst>
                    <a:ext uri="{FF2B5EF4-FFF2-40B4-BE49-F238E27FC236}">
                      <a16:creationId xmlns:a16="http://schemas.microsoft.com/office/drawing/2014/main" id="{6B76B02F-B4BC-464B-9A2F-70B702D2E8DE}"/>
                    </a:ext>
                  </a:extLst>
                </p:cNvPr>
                <p:cNvSpPr/>
                <p:nvPr/>
              </p:nvSpPr>
              <p:spPr bwMode="auto">
                <a:xfrm>
                  <a:off x="3734862" y="3609039"/>
                  <a:ext cx="1309164" cy="316233"/>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a:ln>
                        <a:noFill/>
                      </a:ln>
                      <a:solidFill>
                        <a:schemeClr val="tx1"/>
                      </a:solidFill>
                      <a:effectLst/>
                      <a:latin typeface="Arial" charset="0"/>
                    </a:rPr>
                    <a:t>Other</a:t>
                  </a:r>
                  <a:endParaRPr kumimoji="0" lang="zh-CN" altLang="en-US" sz="1600" b="1" i="0" u="none" strike="noStrike" cap="none" normalizeH="0" baseline="0" dirty="0">
                    <a:ln>
                      <a:noFill/>
                    </a:ln>
                    <a:solidFill>
                      <a:schemeClr val="tx1"/>
                    </a:solidFill>
                    <a:effectLst/>
                    <a:latin typeface="Arial" charset="0"/>
                  </a:endParaRPr>
                </a:p>
              </p:txBody>
            </p:sp>
          </p:grpSp>
          <p:sp>
            <p:nvSpPr>
              <p:cNvPr id="14" name="Right Brace 13">
                <a:extLst>
                  <a:ext uri="{FF2B5EF4-FFF2-40B4-BE49-F238E27FC236}">
                    <a16:creationId xmlns:a16="http://schemas.microsoft.com/office/drawing/2014/main" id="{CFCEE032-1474-9942-A567-D8BBC2D93E97}"/>
                  </a:ext>
                </a:extLst>
              </p:cNvPr>
              <p:cNvSpPr/>
              <p:nvPr/>
            </p:nvSpPr>
            <p:spPr bwMode="auto">
              <a:xfrm>
                <a:off x="5318540" y="2494917"/>
                <a:ext cx="207833" cy="1261020"/>
              </a:xfrm>
              <a:prstGeom prst="righ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ight Arrow 14">
                <a:extLst>
                  <a:ext uri="{FF2B5EF4-FFF2-40B4-BE49-F238E27FC236}">
                    <a16:creationId xmlns:a16="http://schemas.microsoft.com/office/drawing/2014/main" id="{3FEE7030-FCE2-C74C-AC3F-5356DCCEAFEE}"/>
                  </a:ext>
                </a:extLst>
              </p:cNvPr>
              <p:cNvSpPr/>
              <p:nvPr/>
            </p:nvSpPr>
            <p:spPr bwMode="auto">
              <a:xfrm>
                <a:off x="7811647" y="2121342"/>
                <a:ext cx="1678827" cy="294593"/>
              </a:xfrm>
              <a:prstGeom prst="rightArrow">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sp>
            <p:nvSpPr>
              <p:cNvPr id="16" name="TextBox 15">
                <a:extLst>
                  <a:ext uri="{FF2B5EF4-FFF2-40B4-BE49-F238E27FC236}">
                    <a16:creationId xmlns:a16="http://schemas.microsoft.com/office/drawing/2014/main" id="{D23C373F-C93C-694B-A0E7-5D64C8EBFFAF}"/>
                  </a:ext>
                </a:extLst>
              </p:cNvPr>
              <p:cNvSpPr txBox="1"/>
              <p:nvPr/>
            </p:nvSpPr>
            <p:spPr>
              <a:xfrm>
                <a:off x="9557914" y="2364013"/>
                <a:ext cx="1941557" cy="646331"/>
              </a:xfrm>
              <a:prstGeom prst="rect">
                <a:avLst/>
              </a:prstGeom>
              <a:noFill/>
            </p:spPr>
            <p:txBody>
              <a:bodyPr wrap="square" rtlCol="0">
                <a:spAutoFit/>
              </a:bodyPr>
              <a:lstStyle/>
              <a:p>
                <a:r>
                  <a:rPr lang="en-US" b="1" dirty="0"/>
                  <a:t>Deduplication &amp; Storage</a:t>
                </a:r>
              </a:p>
            </p:txBody>
          </p:sp>
          <p:cxnSp>
            <p:nvCxnSpPr>
              <p:cNvPr id="17" name="Curved Connector 16">
                <a:extLst>
                  <a:ext uri="{FF2B5EF4-FFF2-40B4-BE49-F238E27FC236}">
                    <a16:creationId xmlns:a16="http://schemas.microsoft.com/office/drawing/2014/main" id="{8E521C4E-9A2D-C346-B231-5896458FF8FE}"/>
                  </a:ext>
                </a:extLst>
              </p:cNvPr>
              <p:cNvCxnSpPr>
                <a:stCxn id="51" idx="2"/>
                <a:endCxn id="48" idx="2"/>
              </p:cNvCxnSpPr>
              <p:nvPr/>
            </p:nvCxnSpPr>
            <p:spPr bwMode="auto">
              <a:xfrm rot="5400000">
                <a:off x="6797360" y="2972023"/>
                <a:ext cx="1" cy="713130"/>
              </a:xfrm>
              <a:prstGeom prst="curvedConnector3">
                <a:avLst>
                  <a:gd name="adj1" fmla="val 22860100000"/>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Box 17">
                <a:extLst>
                  <a:ext uri="{FF2B5EF4-FFF2-40B4-BE49-F238E27FC236}">
                    <a16:creationId xmlns:a16="http://schemas.microsoft.com/office/drawing/2014/main" id="{FC5C62C9-6345-7940-931C-1858423DC75B}"/>
                  </a:ext>
                </a:extLst>
              </p:cNvPr>
              <p:cNvSpPr txBox="1"/>
              <p:nvPr/>
            </p:nvSpPr>
            <p:spPr>
              <a:xfrm>
                <a:off x="6569506" y="3319034"/>
                <a:ext cx="543739" cy="523220"/>
              </a:xfrm>
              <a:prstGeom prst="rect">
                <a:avLst/>
              </a:prstGeom>
              <a:noFill/>
            </p:spPr>
            <p:txBody>
              <a:bodyPr wrap="none" rtlCol="0">
                <a:spAutoFit/>
              </a:bodyPr>
              <a:lstStyle/>
              <a:p>
                <a:r>
                  <a:rPr lang="en-US" sz="2800" dirty="0"/>
                  <a:t>🔒</a:t>
                </a:r>
                <a:endParaRPr lang="en-US" dirty="0"/>
              </a:p>
            </p:txBody>
          </p:sp>
          <p:sp>
            <p:nvSpPr>
              <p:cNvPr id="19" name="Folded Corner 18">
                <a:extLst>
                  <a:ext uri="{FF2B5EF4-FFF2-40B4-BE49-F238E27FC236}">
                    <a16:creationId xmlns:a16="http://schemas.microsoft.com/office/drawing/2014/main" id="{A77F14C4-F1EF-F044-869B-F90935444AB0}"/>
                  </a:ext>
                </a:extLst>
              </p:cNvPr>
              <p:cNvSpPr/>
              <p:nvPr/>
            </p:nvSpPr>
            <p:spPr bwMode="auto">
              <a:xfrm>
                <a:off x="5979575" y="3926921"/>
                <a:ext cx="534336" cy="676171"/>
              </a:xfrm>
              <a:prstGeom prst="foldedCorner">
                <a:avLst>
                  <a:gd name="adj" fmla="val 36305"/>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Folded Corner 19">
                <a:extLst>
                  <a:ext uri="{FF2B5EF4-FFF2-40B4-BE49-F238E27FC236}">
                    <a16:creationId xmlns:a16="http://schemas.microsoft.com/office/drawing/2014/main" id="{5B8850C8-8A9E-624F-8134-A028745D0BF0}"/>
                  </a:ext>
                </a:extLst>
              </p:cNvPr>
              <p:cNvSpPr/>
              <p:nvPr/>
            </p:nvSpPr>
            <p:spPr bwMode="auto">
              <a:xfrm>
                <a:off x="7097005" y="3921085"/>
                <a:ext cx="534336" cy="676171"/>
              </a:xfrm>
              <a:prstGeom prst="foldedCorner">
                <a:avLst>
                  <a:gd name="adj" fmla="val 36305"/>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TextBox 20">
                <a:extLst>
                  <a:ext uri="{FF2B5EF4-FFF2-40B4-BE49-F238E27FC236}">
                    <a16:creationId xmlns:a16="http://schemas.microsoft.com/office/drawing/2014/main" id="{D90788A6-F19B-E54E-9A23-FED2C20E1A06}"/>
                  </a:ext>
                </a:extLst>
              </p:cNvPr>
              <p:cNvSpPr txBox="1"/>
              <p:nvPr/>
            </p:nvSpPr>
            <p:spPr>
              <a:xfrm>
                <a:off x="5622213" y="4621205"/>
                <a:ext cx="1249060" cy="369332"/>
              </a:xfrm>
              <a:prstGeom prst="rect">
                <a:avLst/>
              </a:prstGeom>
              <a:noFill/>
            </p:spPr>
            <p:txBody>
              <a:bodyPr wrap="none" rtlCol="0">
                <a:spAutoFit/>
              </a:bodyPr>
              <a:lstStyle/>
              <a:p>
                <a:r>
                  <a:rPr lang="en-US" dirty="0"/>
                  <a:t>File</a:t>
                </a:r>
                <a:r>
                  <a:rPr lang="zh-CN" altLang="en-US" dirty="0"/>
                  <a:t> </a:t>
                </a:r>
                <a:r>
                  <a:rPr lang="en-US" altLang="zh-CN" dirty="0"/>
                  <a:t>recipe</a:t>
                </a:r>
                <a:endParaRPr lang="en-US" dirty="0"/>
              </a:p>
            </p:txBody>
          </p:sp>
          <p:sp>
            <p:nvSpPr>
              <p:cNvPr id="22" name="TextBox 21">
                <a:extLst>
                  <a:ext uri="{FF2B5EF4-FFF2-40B4-BE49-F238E27FC236}">
                    <a16:creationId xmlns:a16="http://schemas.microsoft.com/office/drawing/2014/main" id="{35E18312-19A1-E14E-A742-CA97D02C797D}"/>
                  </a:ext>
                </a:extLst>
              </p:cNvPr>
              <p:cNvSpPr txBox="1"/>
              <p:nvPr/>
            </p:nvSpPr>
            <p:spPr>
              <a:xfrm>
                <a:off x="6797565" y="4615427"/>
                <a:ext cx="1274708" cy="369332"/>
              </a:xfrm>
              <a:prstGeom prst="rect">
                <a:avLst/>
              </a:prstGeom>
              <a:noFill/>
            </p:spPr>
            <p:txBody>
              <a:bodyPr wrap="none" rtlCol="0">
                <a:spAutoFit/>
              </a:bodyPr>
              <a:lstStyle/>
              <a:p>
                <a:r>
                  <a:rPr lang="en-US" dirty="0"/>
                  <a:t>Key</a:t>
                </a:r>
                <a:r>
                  <a:rPr lang="zh-CN" altLang="en-US" dirty="0"/>
                  <a:t> </a:t>
                </a:r>
                <a:r>
                  <a:rPr lang="en-US" altLang="zh-CN" dirty="0"/>
                  <a:t>recipe</a:t>
                </a:r>
                <a:endParaRPr lang="en-US" dirty="0"/>
              </a:p>
            </p:txBody>
          </p:sp>
          <p:cxnSp>
            <p:nvCxnSpPr>
              <p:cNvPr id="23" name="Straight Arrow Connector 22">
                <a:extLst>
                  <a:ext uri="{FF2B5EF4-FFF2-40B4-BE49-F238E27FC236}">
                    <a16:creationId xmlns:a16="http://schemas.microsoft.com/office/drawing/2014/main" id="{8A261282-7442-F844-88DA-CA55DEFF7937}"/>
                  </a:ext>
                </a:extLst>
              </p:cNvPr>
              <p:cNvCxnSpPr>
                <a:cxnSpLocks/>
              </p:cNvCxnSpPr>
              <p:nvPr/>
            </p:nvCxnSpPr>
            <p:spPr bwMode="auto">
              <a:xfrm>
                <a:off x="6358489" y="3420678"/>
                <a:ext cx="0" cy="506243"/>
              </a:xfrm>
              <a:prstGeom prst="straightConnector1">
                <a:avLst/>
              </a:prstGeom>
              <a:solidFill>
                <a:schemeClr val="accent1"/>
              </a:solidFill>
              <a:ln w="9525" cap="flat" cmpd="sng" algn="ctr">
                <a:solidFill>
                  <a:schemeClr val="tx1"/>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a:extLst>
                  <a:ext uri="{FF2B5EF4-FFF2-40B4-BE49-F238E27FC236}">
                    <a16:creationId xmlns:a16="http://schemas.microsoft.com/office/drawing/2014/main" id="{80460F5D-7722-2B47-B152-F8ACD1B8F39E}"/>
                  </a:ext>
                </a:extLst>
              </p:cNvPr>
              <p:cNvCxnSpPr>
                <a:cxnSpLocks/>
              </p:cNvCxnSpPr>
              <p:nvPr/>
            </p:nvCxnSpPr>
            <p:spPr bwMode="auto">
              <a:xfrm>
                <a:off x="7223702" y="3414842"/>
                <a:ext cx="0" cy="506243"/>
              </a:xfrm>
              <a:prstGeom prst="straightConnector1">
                <a:avLst/>
              </a:prstGeom>
              <a:solidFill>
                <a:schemeClr val="accent1"/>
              </a:solidFill>
              <a:ln w="9525" cap="flat" cmpd="sng" algn="ctr">
                <a:solidFill>
                  <a:schemeClr val="tx1"/>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a:extLst>
                  <a:ext uri="{FF2B5EF4-FFF2-40B4-BE49-F238E27FC236}">
                    <a16:creationId xmlns:a16="http://schemas.microsoft.com/office/drawing/2014/main" id="{18C9BCF5-EC54-304E-BD9B-35122B495965}"/>
                  </a:ext>
                </a:extLst>
              </p:cNvPr>
              <p:cNvSpPr txBox="1"/>
              <p:nvPr/>
            </p:nvSpPr>
            <p:spPr>
              <a:xfrm>
                <a:off x="9570235" y="4050243"/>
                <a:ext cx="1582484" cy="369332"/>
              </a:xfrm>
              <a:prstGeom prst="rect">
                <a:avLst/>
              </a:prstGeom>
              <a:noFill/>
            </p:spPr>
            <p:txBody>
              <a:bodyPr wrap="none" rtlCol="0">
                <a:spAutoFit/>
              </a:bodyPr>
              <a:lstStyle/>
              <a:p>
                <a:r>
                  <a:rPr lang="en-US" b="1" dirty="0"/>
                  <a:t>Storage only</a:t>
                </a:r>
              </a:p>
            </p:txBody>
          </p:sp>
          <p:sp>
            <p:nvSpPr>
              <p:cNvPr id="26" name="TextBox 25">
                <a:extLst>
                  <a:ext uri="{FF2B5EF4-FFF2-40B4-BE49-F238E27FC236}">
                    <a16:creationId xmlns:a16="http://schemas.microsoft.com/office/drawing/2014/main" id="{3CEE7374-EB18-F546-AEA6-6D72039B2136}"/>
                  </a:ext>
                </a:extLst>
              </p:cNvPr>
              <p:cNvSpPr txBox="1"/>
              <p:nvPr/>
            </p:nvSpPr>
            <p:spPr>
              <a:xfrm>
                <a:off x="7758458" y="1838341"/>
                <a:ext cx="1467068" cy="369332"/>
              </a:xfrm>
              <a:prstGeom prst="rect">
                <a:avLst/>
              </a:prstGeom>
              <a:noFill/>
            </p:spPr>
            <p:txBody>
              <a:bodyPr wrap="none" rtlCol="0">
                <a:spAutoFit/>
              </a:bodyPr>
              <a:lstStyle/>
              <a:p>
                <a:r>
                  <a:rPr lang="en-US" dirty="0"/>
                  <a:t>Data chunks</a:t>
                </a:r>
              </a:p>
            </p:txBody>
          </p:sp>
          <p:sp>
            <p:nvSpPr>
              <p:cNvPr id="27" name="TextBox 26">
                <a:extLst>
                  <a:ext uri="{FF2B5EF4-FFF2-40B4-BE49-F238E27FC236}">
                    <a16:creationId xmlns:a16="http://schemas.microsoft.com/office/drawing/2014/main" id="{025E339B-A69A-A247-B02A-AAD2B6695E4E}"/>
                  </a:ext>
                </a:extLst>
              </p:cNvPr>
              <p:cNvSpPr txBox="1"/>
              <p:nvPr/>
            </p:nvSpPr>
            <p:spPr>
              <a:xfrm>
                <a:off x="7653171" y="2726210"/>
                <a:ext cx="1941557" cy="369332"/>
              </a:xfrm>
              <a:prstGeom prst="rect">
                <a:avLst/>
              </a:prstGeom>
              <a:noFill/>
            </p:spPr>
            <p:txBody>
              <a:bodyPr wrap="none" rtlCol="0">
                <a:spAutoFit/>
              </a:bodyPr>
              <a:lstStyle/>
              <a:p>
                <a:r>
                  <a:rPr lang="en-US" dirty="0"/>
                  <a:t>Metadata chunks</a:t>
                </a:r>
              </a:p>
            </p:txBody>
          </p:sp>
          <p:sp>
            <p:nvSpPr>
              <p:cNvPr id="28" name="Right Arrow 27">
                <a:extLst>
                  <a:ext uri="{FF2B5EF4-FFF2-40B4-BE49-F238E27FC236}">
                    <a16:creationId xmlns:a16="http://schemas.microsoft.com/office/drawing/2014/main" id="{1F5977F6-F159-064A-9B01-DAC4B9642939}"/>
                  </a:ext>
                </a:extLst>
              </p:cNvPr>
              <p:cNvSpPr/>
              <p:nvPr/>
            </p:nvSpPr>
            <p:spPr bwMode="auto">
              <a:xfrm>
                <a:off x="7815851" y="3025988"/>
                <a:ext cx="1696480" cy="287783"/>
              </a:xfrm>
              <a:prstGeom prst="rightArrow">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ight Arrow 28">
                <a:extLst>
                  <a:ext uri="{FF2B5EF4-FFF2-40B4-BE49-F238E27FC236}">
                    <a16:creationId xmlns:a16="http://schemas.microsoft.com/office/drawing/2014/main" id="{B1DE170E-1A14-2E42-8325-CB7B8BD81C3F}"/>
                  </a:ext>
                </a:extLst>
              </p:cNvPr>
              <p:cNvSpPr/>
              <p:nvPr/>
            </p:nvSpPr>
            <p:spPr bwMode="auto">
              <a:xfrm>
                <a:off x="7851176" y="4122911"/>
                <a:ext cx="1662729" cy="274287"/>
              </a:xfrm>
              <a:prstGeom prst="rightArrow">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TextBox 29">
                <a:extLst>
                  <a:ext uri="{FF2B5EF4-FFF2-40B4-BE49-F238E27FC236}">
                    <a16:creationId xmlns:a16="http://schemas.microsoft.com/office/drawing/2014/main" id="{62ED5DBB-B6EF-8E48-936C-B2D6E96DF4F2}"/>
                  </a:ext>
                </a:extLst>
              </p:cNvPr>
              <p:cNvSpPr txBox="1"/>
              <p:nvPr/>
            </p:nvSpPr>
            <p:spPr>
              <a:xfrm>
                <a:off x="8143572" y="3830723"/>
                <a:ext cx="1018227" cy="369332"/>
              </a:xfrm>
              <a:prstGeom prst="rect">
                <a:avLst/>
              </a:prstGeom>
              <a:noFill/>
            </p:spPr>
            <p:txBody>
              <a:bodyPr wrap="none" rtlCol="0">
                <a:spAutoFit/>
              </a:bodyPr>
              <a:lstStyle/>
              <a:p>
                <a:r>
                  <a:rPr lang="en-US" dirty="0"/>
                  <a:t>Recipes</a:t>
                </a:r>
              </a:p>
            </p:txBody>
          </p:sp>
          <p:pic>
            <p:nvPicPr>
              <p:cNvPr id="31" name="图形 163" descr="锁">
                <a:extLst>
                  <a:ext uri="{FF2B5EF4-FFF2-40B4-BE49-F238E27FC236}">
                    <a16:creationId xmlns:a16="http://schemas.microsoft.com/office/drawing/2014/main" id="{93FAD001-CD1F-E841-98E6-D1EDFE49FB1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90955" y="4069810"/>
                <a:ext cx="392593" cy="392593"/>
              </a:xfrm>
              <a:prstGeom prst="rect">
                <a:avLst/>
              </a:prstGeom>
            </p:spPr>
          </p:pic>
        </p:grpSp>
        <p:sp>
          <p:nvSpPr>
            <p:cNvPr id="52" name="Right Brace 51">
              <a:extLst>
                <a:ext uri="{FF2B5EF4-FFF2-40B4-BE49-F238E27FC236}">
                  <a16:creationId xmlns:a16="http://schemas.microsoft.com/office/drawing/2014/main" id="{F9739DA9-AD6A-374D-967F-BE7B83DF664D}"/>
                </a:ext>
              </a:extLst>
            </p:cNvPr>
            <p:cNvSpPr/>
            <p:nvPr/>
          </p:nvSpPr>
          <p:spPr bwMode="auto">
            <a:xfrm rot="16200000">
              <a:off x="4883237" y="901810"/>
              <a:ext cx="214838" cy="2145014"/>
            </a:xfrm>
            <a:prstGeom prst="righ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3" name="TextBox 52">
              <a:extLst>
                <a:ext uri="{FF2B5EF4-FFF2-40B4-BE49-F238E27FC236}">
                  <a16:creationId xmlns:a16="http://schemas.microsoft.com/office/drawing/2014/main" id="{32266D50-DEEE-534A-8A49-398E9741F688}"/>
                </a:ext>
              </a:extLst>
            </p:cNvPr>
            <p:cNvSpPr txBox="1"/>
            <p:nvPr/>
          </p:nvSpPr>
          <p:spPr>
            <a:xfrm>
              <a:off x="4427207" y="1536795"/>
              <a:ext cx="1107996" cy="369332"/>
            </a:xfrm>
            <a:prstGeom prst="rect">
              <a:avLst/>
            </a:prstGeom>
            <a:noFill/>
          </p:spPr>
          <p:txBody>
            <a:bodyPr wrap="none" rtlCol="0">
              <a:spAutoFit/>
            </a:bodyPr>
            <a:lstStyle/>
            <a:p>
              <a:r>
                <a:rPr lang="en-US" dirty="0"/>
                <a:t>Segment</a:t>
              </a:r>
            </a:p>
          </p:txBody>
        </p:sp>
      </p:grpSp>
    </p:spTree>
    <p:extLst>
      <p:ext uri="{BB962C8B-B14F-4D97-AF65-F5344CB8AC3E}">
        <p14:creationId xmlns:p14="http://schemas.microsoft.com/office/powerpoint/2010/main" val="3969783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DD46B-50EE-9D43-A6FD-EB053110751B}"/>
              </a:ext>
            </a:extLst>
          </p:cNvPr>
          <p:cNvSpPr>
            <a:spLocks noGrp="1"/>
          </p:cNvSpPr>
          <p:nvPr>
            <p:ph type="title"/>
          </p:nvPr>
        </p:nvSpPr>
        <p:spPr/>
        <p:txBody>
          <a:bodyPr/>
          <a:lstStyle/>
          <a:p>
            <a:r>
              <a:rPr lang="en-US" dirty="0"/>
              <a:t>Operations</a:t>
            </a:r>
          </a:p>
        </p:txBody>
      </p:sp>
      <p:sp>
        <p:nvSpPr>
          <p:cNvPr id="3" name="Content Placeholder 2">
            <a:extLst>
              <a:ext uri="{FF2B5EF4-FFF2-40B4-BE49-F238E27FC236}">
                <a16:creationId xmlns:a16="http://schemas.microsoft.com/office/drawing/2014/main" id="{45EEE4CA-2110-884A-A7A3-5EC548811C33}"/>
              </a:ext>
            </a:extLst>
          </p:cNvPr>
          <p:cNvSpPr>
            <a:spLocks noGrp="1"/>
          </p:cNvSpPr>
          <p:nvPr>
            <p:ph idx="1"/>
          </p:nvPr>
        </p:nvSpPr>
        <p:spPr>
          <a:xfrm>
            <a:off x="609600" y="1600201"/>
            <a:ext cx="10972800" cy="4534592"/>
          </a:xfrm>
        </p:spPr>
        <p:txBody>
          <a:bodyPr/>
          <a:lstStyle/>
          <a:p>
            <a:r>
              <a:rPr lang="en-US" dirty="0"/>
              <a:t>Write operation</a:t>
            </a:r>
          </a:p>
          <a:p>
            <a:pPr lvl="1"/>
            <a:r>
              <a:rPr lang="en-US" dirty="0"/>
              <a:t>Client: generate and encrypt data chunks; construct metadata chunks; create file recipe and key recipe</a:t>
            </a:r>
          </a:p>
          <a:p>
            <a:pPr lvl="1"/>
            <a:r>
              <a:rPr lang="en-US" dirty="0"/>
              <a:t>Server: store non-duplicate data and metadata chunks, as well as file recipes and key recipes</a:t>
            </a:r>
          </a:p>
          <a:p>
            <a:r>
              <a:rPr lang="en-US" dirty="0"/>
              <a:t>Restore operation</a:t>
            </a:r>
          </a:p>
          <a:p>
            <a:pPr lvl="1"/>
            <a:r>
              <a:rPr lang="en-US" dirty="0"/>
              <a:t>First stage: retrieve file recipes, key recipes and metadata chunks</a:t>
            </a:r>
          </a:p>
          <a:p>
            <a:pPr lvl="1"/>
            <a:r>
              <a:rPr lang="en-US" dirty="0"/>
              <a:t>Second stage: retrieve data chunks and assemble original file</a:t>
            </a:r>
          </a:p>
          <a:p>
            <a:pPr lvl="1"/>
            <a:endParaRPr lang="en-US" dirty="0"/>
          </a:p>
        </p:txBody>
      </p:sp>
      <p:sp>
        <p:nvSpPr>
          <p:cNvPr id="4" name="Slide Number Placeholder 3">
            <a:extLst>
              <a:ext uri="{FF2B5EF4-FFF2-40B4-BE49-F238E27FC236}">
                <a16:creationId xmlns:a16="http://schemas.microsoft.com/office/drawing/2014/main" id="{B4ADCDB8-C0F1-0F4E-9603-2F5C2E78AF3C}"/>
              </a:ext>
            </a:extLst>
          </p:cNvPr>
          <p:cNvSpPr>
            <a:spLocks noGrp="1"/>
          </p:cNvSpPr>
          <p:nvPr>
            <p:ph type="sldNum" sz="quarter" idx="11"/>
          </p:nvPr>
        </p:nvSpPr>
        <p:spPr/>
        <p:txBody>
          <a:bodyPr/>
          <a:lstStyle/>
          <a:p>
            <a:pPr>
              <a:defRPr/>
            </a:pPr>
            <a:fld id="{3FFE790D-BCFB-4008-9260-CA63AEE325FD}" type="slidenum">
              <a:rPr lang="en-US" smtClean="0"/>
              <a:pPr>
                <a:defRPr/>
              </a:pPr>
              <a:t>15</a:t>
            </a:fld>
            <a:endParaRPr lang="en-US" dirty="0"/>
          </a:p>
        </p:txBody>
      </p:sp>
    </p:spTree>
    <p:extLst>
      <p:ext uri="{BB962C8B-B14F-4D97-AF65-F5344CB8AC3E}">
        <p14:creationId xmlns:p14="http://schemas.microsoft.com/office/powerpoint/2010/main" val="741306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2AD5-89C8-5F48-8BBF-BB84306F3D86}"/>
              </a:ext>
            </a:extLst>
          </p:cNvPr>
          <p:cNvSpPr>
            <a:spLocks noGrp="1"/>
          </p:cNvSpPr>
          <p:nvPr>
            <p:ph type="title"/>
          </p:nvPr>
        </p:nvSpPr>
        <p:spPr/>
        <p:txBody>
          <a:bodyPr/>
          <a:lstStyle/>
          <a:p>
            <a:r>
              <a:rPr lang="en-US" dirty="0"/>
              <a:t>Security Analysis</a:t>
            </a:r>
          </a:p>
        </p:txBody>
      </p:sp>
      <p:sp>
        <p:nvSpPr>
          <p:cNvPr id="3" name="Content Placeholder 2">
            <a:extLst>
              <a:ext uri="{FF2B5EF4-FFF2-40B4-BE49-F238E27FC236}">
                <a16:creationId xmlns:a16="http://schemas.microsoft.com/office/drawing/2014/main" id="{B1AFE0E9-2412-5F46-A330-17B0B21072E1}"/>
              </a:ext>
            </a:extLst>
          </p:cNvPr>
          <p:cNvSpPr>
            <a:spLocks noGrp="1"/>
          </p:cNvSpPr>
          <p:nvPr>
            <p:ph idx="1"/>
          </p:nvPr>
        </p:nvSpPr>
        <p:spPr/>
        <p:txBody>
          <a:bodyPr/>
          <a:lstStyle/>
          <a:p>
            <a:r>
              <a:rPr lang="en-US" dirty="0"/>
              <a:t>Retain confidentiality for data chunks as encrypted deduplication</a:t>
            </a:r>
          </a:p>
          <a:p>
            <a:pPr lvl="1"/>
            <a:r>
              <a:rPr lang="en-US" dirty="0"/>
              <a:t>If server-aided MLE is applied, ensure security for all data chunks</a:t>
            </a:r>
          </a:p>
          <a:p>
            <a:pPr lvl="1"/>
            <a:r>
              <a:rPr lang="en-US" dirty="0"/>
              <a:t>If historical MLE is applied, ensure security for unpredictable data chunks</a:t>
            </a:r>
          </a:p>
          <a:p>
            <a:r>
              <a:rPr lang="en-US" dirty="0"/>
              <a:t>Case I: server-aided MLE is applied on data chunks</a:t>
            </a:r>
          </a:p>
          <a:p>
            <a:pPr lvl="1"/>
            <a:r>
              <a:rPr lang="en-US" dirty="0"/>
              <a:t>Metadata chunks are fully protected</a:t>
            </a:r>
          </a:p>
          <a:p>
            <a:r>
              <a:rPr lang="en-US" dirty="0"/>
              <a:t>Case II: historical MLE is applied on data chunks</a:t>
            </a:r>
          </a:p>
          <a:p>
            <a:pPr lvl="1"/>
            <a:r>
              <a:rPr lang="en-US" dirty="0"/>
              <a:t>Infeasible to launch brute-force attack against metadata chunks</a:t>
            </a:r>
          </a:p>
          <a:p>
            <a:endParaRPr lang="en-US" dirty="0"/>
          </a:p>
          <a:p>
            <a:endParaRPr lang="en-US" dirty="0"/>
          </a:p>
        </p:txBody>
      </p:sp>
      <p:sp>
        <p:nvSpPr>
          <p:cNvPr id="4" name="Slide Number Placeholder 3">
            <a:extLst>
              <a:ext uri="{FF2B5EF4-FFF2-40B4-BE49-F238E27FC236}">
                <a16:creationId xmlns:a16="http://schemas.microsoft.com/office/drawing/2014/main" id="{D5A6FB8A-63DA-5543-A259-83EDA66A3DDE}"/>
              </a:ext>
            </a:extLst>
          </p:cNvPr>
          <p:cNvSpPr>
            <a:spLocks noGrp="1"/>
          </p:cNvSpPr>
          <p:nvPr>
            <p:ph type="sldNum" sz="quarter" idx="11"/>
          </p:nvPr>
        </p:nvSpPr>
        <p:spPr/>
        <p:txBody>
          <a:bodyPr/>
          <a:lstStyle/>
          <a:p>
            <a:pPr>
              <a:defRPr/>
            </a:pPr>
            <a:fld id="{3FFE790D-BCFB-4008-9260-CA63AEE325FD}" type="slidenum">
              <a:rPr lang="en-US" smtClean="0"/>
              <a:pPr>
                <a:defRPr/>
              </a:pPr>
              <a:t>16</a:t>
            </a:fld>
            <a:endParaRPr lang="en-US" dirty="0"/>
          </a:p>
        </p:txBody>
      </p:sp>
    </p:spTree>
    <p:extLst>
      <p:ext uri="{BB962C8B-B14F-4D97-AF65-F5344CB8AC3E}">
        <p14:creationId xmlns:p14="http://schemas.microsoft.com/office/powerpoint/2010/main" val="2389397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819C1-C0B5-4349-842B-46D0BE6C6F10}"/>
              </a:ext>
            </a:extLst>
          </p:cNvPr>
          <p:cNvSpPr>
            <a:spLocks noGrp="1"/>
          </p:cNvSpPr>
          <p:nvPr>
            <p:ph type="title"/>
          </p:nvPr>
        </p:nvSpPr>
        <p:spPr/>
        <p:txBody>
          <a:bodyPr/>
          <a:lstStyle/>
          <a:p>
            <a:r>
              <a:rPr lang="en-US" dirty="0"/>
              <a:t>Implementation</a:t>
            </a:r>
          </a:p>
        </p:txBody>
      </p:sp>
      <p:sp>
        <p:nvSpPr>
          <p:cNvPr id="3" name="Content Placeholder 2">
            <a:extLst>
              <a:ext uri="{FF2B5EF4-FFF2-40B4-BE49-F238E27FC236}">
                <a16:creationId xmlns:a16="http://schemas.microsoft.com/office/drawing/2014/main" id="{511DD332-8351-2C4B-A795-3AD92DBEECB1}"/>
              </a:ext>
            </a:extLst>
          </p:cNvPr>
          <p:cNvSpPr>
            <a:spLocks noGrp="1"/>
          </p:cNvSpPr>
          <p:nvPr>
            <p:ph idx="1"/>
          </p:nvPr>
        </p:nvSpPr>
        <p:spPr/>
        <p:txBody>
          <a:bodyPr/>
          <a:lstStyle/>
          <a:p>
            <a:r>
              <a:rPr lang="en-US" dirty="0" err="1"/>
              <a:t>Metadedup</a:t>
            </a:r>
            <a:r>
              <a:rPr lang="en-US" dirty="0"/>
              <a:t> builds on our prior system </a:t>
            </a:r>
            <a:r>
              <a:rPr lang="en-US" dirty="0" err="1"/>
              <a:t>CDStore</a:t>
            </a:r>
            <a:r>
              <a:rPr lang="en-US" baseline="30000" dirty="0"/>
              <a:t>[Li, ATC’15]</a:t>
            </a:r>
          </a:p>
          <a:p>
            <a:pPr lvl="1"/>
            <a:r>
              <a:rPr lang="en-US" dirty="0"/>
              <a:t>Augment </a:t>
            </a:r>
            <a:r>
              <a:rPr lang="en-US" dirty="0" err="1"/>
              <a:t>CDStore</a:t>
            </a:r>
            <a:r>
              <a:rPr lang="en-US" dirty="0"/>
              <a:t> with metadata deduplication</a:t>
            </a:r>
          </a:p>
          <a:p>
            <a:pPr lvl="1"/>
            <a:r>
              <a:rPr lang="en-US" dirty="0"/>
              <a:t>~7.5K LoC in total</a:t>
            </a:r>
          </a:p>
          <a:p>
            <a:r>
              <a:rPr lang="en-US" dirty="0"/>
              <a:t>Open issues:</a:t>
            </a:r>
          </a:p>
          <a:p>
            <a:pPr lvl="1"/>
            <a:r>
              <a:rPr lang="en-US" dirty="0"/>
              <a:t>Protect sensitive filenames via obfuscation</a:t>
            </a:r>
          </a:p>
          <a:p>
            <a:pPr lvl="1"/>
            <a:r>
              <a:rPr lang="en-US" dirty="0"/>
              <a:t>Optimize restore performance</a:t>
            </a:r>
          </a:p>
        </p:txBody>
      </p:sp>
      <p:sp>
        <p:nvSpPr>
          <p:cNvPr id="4" name="Slide Number Placeholder 3">
            <a:extLst>
              <a:ext uri="{FF2B5EF4-FFF2-40B4-BE49-F238E27FC236}">
                <a16:creationId xmlns:a16="http://schemas.microsoft.com/office/drawing/2014/main" id="{C8959372-086F-6643-B5B5-2742A6323A88}"/>
              </a:ext>
            </a:extLst>
          </p:cNvPr>
          <p:cNvSpPr>
            <a:spLocks noGrp="1"/>
          </p:cNvSpPr>
          <p:nvPr>
            <p:ph type="sldNum" sz="quarter" idx="11"/>
          </p:nvPr>
        </p:nvSpPr>
        <p:spPr/>
        <p:txBody>
          <a:bodyPr/>
          <a:lstStyle/>
          <a:p>
            <a:pPr>
              <a:defRPr/>
            </a:pPr>
            <a:fld id="{3FFE790D-BCFB-4008-9260-CA63AEE325FD}" type="slidenum">
              <a:rPr lang="en-US" smtClean="0"/>
              <a:pPr>
                <a:defRPr/>
              </a:pPr>
              <a:t>17</a:t>
            </a:fld>
            <a:endParaRPr lang="en-US" dirty="0"/>
          </a:p>
        </p:txBody>
      </p:sp>
    </p:spTree>
    <p:extLst>
      <p:ext uri="{BB962C8B-B14F-4D97-AF65-F5344CB8AC3E}">
        <p14:creationId xmlns:p14="http://schemas.microsoft.com/office/powerpoint/2010/main" val="41939118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E7663-FCF8-EB48-B66D-01500B90B0A1}"/>
              </a:ext>
            </a:extLst>
          </p:cNvPr>
          <p:cNvSpPr>
            <a:spLocks noGrp="1"/>
          </p:cNvSpPr>
          <p:nvPr>
            <p:ph type="title"/>
          </p:nvPr>
        </p:nvSpPr>
        <p:spPr/>
        <p:txBody>
          <a:bodyPr/>
          <a:lstStyle/>
          <a:p>
            <a:r>
              <a:rPr lang="en-US" dirty="0"/>
              <a:t>Experimental Setup</a:t>
            </a:r>
          </a:p>
        </p:txBody>
      </p:sp>
      <p:sp>
        <p:nvSpPr>
          <p:cNvPr id="3" name="Content Placeholder 2">
            <a:extLst>
              <a:ext uri="{FF2B5EF4-FFF2-40B4-BE49-F238E27FC236}">
                <a16:creationId xmlns:a16="http://schemas.microsoft.com/office/drawing/2014/main" id="{B63AF82E-D4CE-4B4D-A916-723CD9E4CE78}"/>
              </a:ext>
            </a:extLst>
          </p:cNvPr>
          <p:cNvSpPr>
            <a:spLocks noGrp="1"/>
          </p:cNvSpPr>
          <p:nvPr>
            <p:ph idx="1"/>
          </p:nvPr>
        </p:nvSpPr>
        <p:spPr/>
        <p:txBody>
          <a:bodyPr/>
          <a:lstStyle/>
          <a:p>
            <a:r>
              <a:rPr lang="en-US" dirty="0"/>
              <a:t>Testbed:</a:t>
            </a:r>
          </a:p>
          <a:p>
            <a:pPr lvl="1"/>
            <a:r>
              <a:rPr lang="pt" dirty="0"/>
              <a:t>Xeon 2.40GHz </a:t>
            </a:r>
            <a:r>
              <a:rPr lang="en-US" dirty="0"/>
              <a:t>machines connected via 1Gb/s switch</a:t>
            </a:r>
          </a:p>
          <a:p>
            <a:r>
              <a:rPr lang="en-US" dirty="0"/>
              <a:t>Datasets:</a:t>
            </a:r>
          </a:p>
          <a:p>
            <a:pPr lvl="1"/>
            <a:r>
              <a:rPr lang="en-US" dirty="0"/>
              <a:t>FSL: file system snapshots (115 full daily backups, 56.20TB in total)</a:t>
            </a:r>
          </a:p>
          <a:p>
            <a:pPr lvl="1"/>
            <a:r>
              <a:rPr lang="en-US" dirty="0"/>
              <a:t>VM: virtual image snapshots (26 full daily backups, 39.61TB in total)</a:t>
            </a:r>
          </a:p>
          <a:p>
            <a:r>
              <a:rPr lang="en-US" dirty="0"/>
              <a:t>Evaluation goals:</a:t>
            </a:r>
          </a:p>
          <a:p>
            <a:pPr lvl="1"/>
            <a:r>
              <a:rPr lang="en-US" dirty="0"/>
              <a:t>Performance penalty?</a:t>
            </a:r>
          </a:p>
          <a:p>
            <a:pPr lvl="1"/>
            <a:r>
              <a:rPr lang="en-US" dirty="0"/>
              <a:t>Storage savings?</a:t>
            </a:r>
          </a:p>
          <a:p>
            <a:pPr lvl="1"/>
            <a:r>
              <a:rPr lang="en-US" dirty="0"/>
              <a:t>Can be further improved?</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A5A54136-AA1B-C34E-AA4B-04E175A133FB}"/>
              </a:ext>
            </a:extLst>
          </p:cNvPr>
          <p:cNvSpPr>
            <a:spLocks noGrp="1"/>
          </p:cNvSpPr>
          <p:nvPr>
            <p:ph type="sldNum" sz="quarter" idx="11"/>
          </p:nvPr>
        </p:nvSpPr>
        <p:spPr/>
        <p:txBody>
          <a:bodyPr/>
          <a:lstStyle/>
          <a:p>
            <a:pPr>
              <a:defRPr/>
            </a:pPr>
            <a:fld id="{3FFE790D-BCFB-4008-9260-CA63AEE325FD}" type="slidenum">
              <a:rPr lang="en-US" smtClean="0"/>
              <a:pPr>
                <a:defRPr/>
              </a:pPr>
              <a:t>18</a:t>
            </a:fld>
            <a:endParaRPr lang="en-US" dirty="0"/>
          </a:p>
        </p:txBody>
      </p:sp>
    </p:spTree>
    <p:extLst>
      <p:ext uri="{BB962C8B-B14F-4D97-AF65-F5344CB8AC3E}">
        <p14:creationId xmlns:p14="http://schemas.microsoft.com/office/powerpoint/2010/main" val="4027680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D936C-098C-A44C-ACA1-D6F081BB4FA7}"/>
              </a:ext>
            </a:extLst>
          </p:cNvPr>
          <p:cNvSpPr>
            <a:spLocks noGrp="1"/>
          </p:cNvSpPr>
          <p:nvPr>
            <p:ph type="title"/>
          </p:nvPr>
        </p:nvSpPr>
        <p:spPr/>
        <p:txBody>
          <a:bodyPr/>
          <a:lstStyle/>
          <a:p>
            <a:r>
              <a:rPr lang="en-US" dirty="0"/>
              <a:t>Performance</a:t>
            </a:r>
          </a:p>
        </p:txBody>
      </p:sp>
      <p:sp>
        <p:nvSpPr>
          <p:cNvPr id="3" name="Content Placeholder 2">
            <a:extLst>
              <a:ext uri="{FF2B5EF4-FFF2-40B4-BE49-F238E27FC236}">
                <a16:creationId xmlns:a16="http://schemas.microsoft.com/office/drawing/2014/main" id="{AB7E9666-750A-B643-AB9B-37476F378E9A}"/>
              </a:ext>
            </a:extLst>
          </p:cNvPr>
          <p:cNvSpPr>
            <a:spLocks noGrp="1"/>
          </p:cNvSpPr>
          <p:nvPr>
            <p:ph idx="1"/>
          </p:nvPr>
        </p:nvSpPr>
        <p:spPr>
          <a:xfrm>
            <a:off x="609600" y="5419896"/>
            <a:ext cx="11582400" cy="1143000"/>
          </a:xfrm>
        </p:spPr>
        <p:txBody>
          <a:bodyPr/>
          <a:lstStyle/>
          <a:p>
            <a:r>
              <a:rPr lang="en-US" dirty="0" err="1"/>
              <a:t>Metadedup</a:t>
            </a:r>
            <a:r>
              <a:rPr lang="en-US" dirty="0"/>
              <a:t> adds small write (~4.05%) and medium restore overheads</a:t>
            </a:r>
          </a:p>
          <a:p>
            <a:pPr lvl="1"/>
            <a:r>
              <a:rPr lang="en-US" dirty="0" err="1"/>
              <a:t>Metadedup</a:t>
            </a:r>
            <a:r>
              <a:rPr lang="en-US" dirty="0"/>
              <a:t> incurs limited metadata processing overhead (details in our paper)</a:t>
            </a:r>
          </a:p>
        </p:txBody>
      </p:sp>
      <p:sp>
        <p:nvSpPr>
          <p:cNvPr id="4" name="Slide Number Placeholder 3">
            <a:extLst>
              <a:ext uri="{FF2B5EF4-FFF2-40B4-BE49-F238E27FC236}">
                <a16:creationId xmlns:a16="http://schemas.microsoft.com/office/drawing/2014/main" id="{DDBFA179-6C13-4143-BAE2-A3063AAE9956}"/>
              </a:ext>
            </a:extLst>
          </p:cNvPr>
          <p:cNvSpPr>
            <a:spLocks noGrp="1"/>
          </p:cNvSpPr>
          <p:nvPr>
            <p:ph type="sldNum" sz="quarter" idx="11"/>
          </p:nvPr>
        </p:nvSpPr>
        <p:spPr/>
        <p:txBody>
          <a:bodyPr/>
          <a:lstStyle/>
          <a:p>
            <a:pPr>
              <a:defRPr/>
            </a:pPr>
            <a:fld id="{3FFE790D-BCFB-4008-9260-CA63AEE325FD}" type="slidenum">
              <a:rPr lang="en-US" smtClean="0"/>
              <a:pPr>
                <a:defRPr/>
              </a:pPr>
              <a:t>19</a:t>
            </a:fld>
            <a:endParaRPr lang="en-US" dirty="0"/>
          </a:p>
        </p:txBody>
      </p:sp>
      <p:pic>
        <p:nvPicPr>
          <p:cNvPr id="5" name="Content Placeholder 5">
            <a:extLst>
              <a:ext uri="{FF2B5EF4-FFF2-40B4-BE49-F238E27FC236}">
                <a16:creationId xmlns:a16="http://schemas.microsoft.com/office/drawing/2014/main" id="{0E378CF9-3F1C-B44E-BC6B-6329365570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2877477" y="1580446"/>
            <a:ext cx="6437045" cy="3345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id="{63A1051A-747C-3F48-8B46-7590D2699CDB}"/>
              </a:ext>
            </a:extLst>
          </p:cNvPr>
          <p:cNvSpPr txBox="1"/>
          <p:nvPr/>
        </p:nvSpPr>
        <p:spPr>
          <a:xfrm>
            <a:off x="2877477" y="4967162"/>
            <a:ext cx="8167440" cy="369332"/>
          </a:xfrm>
          <a:prstGeom prst="rect">
            <a:avLst/>
          </a:prstGeom>
          <a:noFill/>
        </p:spPr>
        <p:txBody>
          <a:bodyPr wrap="square" rtlCol="0">
            <a:spAutoFit/>
          </a:bodyPr>
          <a:lstStyle/>
          <a:p>
            <a:r>
              <a:rPr lang="en-US" dirty="0"/>
              <a:t>Note: Md-X denotes </a:t>
            </a:r>
            <a:r>
              <a:rPr lang="en-US" dirty="0" err="1"/>
              <a:t>Metadedup</a:t>
            </a:r>
            <a:r>
              <a:rPr lang="en-US" dirty="0"/>
              <a:t> instance with average segment size of X</a:t>
            </a:r>
          </a:p>
        </p:txBody>
      </p:sp>
    </p:spTree>
    <p:extLst>
      <p:ext uri="{BB962C8B-B14F-4D97-AF65-F5344CB8AC3E}">
        <p14:creationId xmlns:p14="http://schemas.microsoft.com/office/powerpoint/2010/main" val="4035030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78288-B2D6-5845-9CA1-A1AA6F77040D}"/>
              </a:ext>
            </a:extLst>
          </p:cNvPr>
          <p:cNvSpPr>
            <a:spLocks noGrp="1"/>
          </p:cNvSpPr>
          <p:nvPr>
            <p:ph type="title"/>
          </p:nvPr>
        </p:nvSpPr>
        <p:spPr>
          <a:xfrm>
            <a:off x="609600" y="169269"/>
            <a:ext cx="10972800" cy="1143000"/>
          </a:xfrm>
        </p:spPr>
        <p:txBody>
          <a:bodyPr/>
          <a:lstStyle/>
          <a:p>
            <a:r>
              <a:rPr lang="en-US" dirty="0"/>
              <a:t>Background</a:t>
            </a:r>
          </a:p>
        </p:txBody>
      </p:sp>
      <p:sp>
        <p:nvSpPr>
          <p:cNvPr id="4" name="Slide Number Placeholder 3">
            <a:extLst>
              <a:ext uri="{FF2B5EF4-FFF2-40B4-BE49-F238E27FC236}">
                <a16:creationId xmlns:a16="http://schemas.microsoft.com/office/drawing/2014/main" id="{5886CBAF-0DA9-B74E-B6C9-1F89294987EF}"/>
              </a:ext>
            </a:extLst>
          </p:cNvPr>
          <p:cNvSpPr>
            <a:spLocks noGrp="1"/>
          </p:cNvSpPr>
          <p:nvPr>
            <p:ph type="sldNum" sz="quarter" idx="11"/>
          </p:nvPr>
        </p:nvSpPr>
        <p:spPr/>
        <p:txBody>
          <a:bodyPr/>
          <a:lstStyle/>
          <a:p>
            <a:pPr>
              <a:defRPr/>
            </a:pPr>
            <a:fld id="{3FFE790D-BCFB-4008-9260-CA63AEE325FD}" type="slidenum">
              <a:rPr lang="en-US" smtClean="0"/>
              <a:pPr>
                <a:defRPr/>
              </a:pPr>
              <a:t>2</a:t>
            </a:fld>
            <a:endParaRPr lang="en-US" dirty="0"/>
          </a:p>
        </p:txBody>
      </p:sp>
      <p:sp>
        <p:nvSpPr>
          <p:cNvPr id="5" name="文本框 4">
            <a:extLst>
              <a:ext uri="{FF2B5EF4-FFF2-40B4-BE49-F238E27FC236}">
                <a16:creationId xmlns:a16="http://schemas.microsoft.com/office/drawing/2014/main" id="{60B3A8CA-E12C-4ABB-8FAB-2DAE982AF909}"/>
              </a:ext>
            </a:extLst>
          </p:cNvPr>
          <p:cNvSpPr txBox="1"/>
          <p:nvPr/>
        </p:nvSpPr>
        <p:spPr>
          <a:xfrm>
            <a:off x="-63794" y="6515544"/>
            <a:ext cx="11852414" cy="369332"/>
          </a:xfrm>
          <a:prstGeom prst="rect">
            <a:avLst/>
          </a:prstGeom>
          <a:noFill/>
        </p:spPr>
        <p:txBody>
          <a:bodyPr wrap="square" rtlCol="0">
            <a:spAutoFit/>
          </a:bodyPr>
          <a:lstStyle/>
          <a:p>
            <a:r>
              <a:rPr lang="en-US" altLang="zh-CN" dirty="0">
                <a:hlinkClick r:id="rId3">
                  <a:extLst>
                    <a:ext uri="{A12FA001-AC4F-418D-AE19-62706E023703}">
                      <ahyp:hlinkClr xmlns:ahyp="http://schemas.microsoft.com/office/drawing/2018/hyperlinkcolor" val="tx"/>
                    </a:ext>
                  </a:extLst>
                </a:hlinkClick>
              </a:rPr>
              <a:t>[1] https://www.seagate.com/files/www-content/our-story/trends/files/idc-seagate-dataage-whitepaper.pdf</a:t>
            </a:r>
            <a:endParaRPr lang="zh-CN" altLang="en-US" dirty="0"/>
          </a:p>
        </p:txBody>
      </p:sp>
      <p:pic>
        <p:nvPicPr>
          <p:cNvPr id="6" name="Picture 5">
            <a:extLst>
              <a:ext uri="{FF2B5EF4-FFF2-40B4-BE49-F238E27FC236}">
                <a16:creationId xmlns:a16="http://schemas.microsoft.com/office/drawing/2014/main" id="{9DD43852-6554-3C4A-A64C-F0CD2B0B4342}"/>
              </a:ext>
            </a:extLst>
          </p:cNvPr>
          <p:cNvPicPr>
            <a:picLocks noChangeAspect="1"/>
          </p:cNvPicPr>
          <p:nvPr/>
        </p:nvPicPr>
        <p:blipFill rotWithShape="1">
          <a:blip r:embed="rId4"/>
          <a:srcRect t="892"/>
          <a:stretch/>
        </p:blipFill>
        <p:spPr>
          <a:xfrm>
            <a:off x="2449609" y="2507229"/>
            <a:ext cx="7292781" cy="2340204"/>
          </a:xfrm>
          <a:prstGeom prst="rect">
            <a:avLst/>
          </a:prstGeom>
        </p:spPr>
      </p:pic>
      <p:sp>
        <p:nvSpPr>
          <p:cNvPr id="7" name="Content Placeholder 2">
            <a:extLst>
              <a:ext uri="{FF2B5EF4-FFF2-40B4-BE49-F238E27FC236}">
                <a16:creationId xmlns:a16="http://schemas.microsoft.com/office/drawing/2014/main" id="{D881E234-F771-47CB-AB37-66CB4CD0CE2D}"/>
              </a:ext>
            </a:extLst>
          </p:cNvPr>
          <p:cNvSpPr txBox="1">
            <a:spLocks/>
          </p:cNvSpPr>
          <p:nvPr/>
        </p:nvSpPr>
        <p:spPr bwMode="auto">
          <a:xfrm>
            <a:off x="609600" y="4824001"/>
            <a:ext cx="10972800" cy="15768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altLang="zh-CN" dirty="0">
                <a:effectLst/>
              </a:rPr>
              <a:t>Outsourcing data management to public cloud storage is popular</a:t>
            </a:r>
          </a:p>
          <a:p>
            <a:r>
              <a:rPr lang="en-US" altLang="zh-CN" kern="0" dirty="0">
                <a:effectLst/>
              </a:rPr>
              <a:t>Various cloud services have applied </a:t>
            </a:r>
            <a:r>
              <a:rPr lang="en-US" altLang="zh-CN" b="1" dirty="0">
                <a:solidFill>
                  <a:srgbClr val="FF0000"/>
                </a:solidFill>
                <a:effectLst/>
              </a:rPr>
              <a:t>deduplication</a:t>
            </a:r>
            <a:r>
              <a:rPr lang="en-US" altLang="zh-CN" kern="0" dirty="0">
                <a:effectLst/>
              </a:rPr>
              <a:t> on stored data, in order to save maintenance cost</a:t>
            </a:r>
          </a:p>
        </p:txBody>
      </p:sp>
      <p:sp>
        <p:nvSpPr>
          <p:cNvPr id="3" name="Content Placeholder 2">
            <a:extLst>
              <a:ext uri="{FF2B5EF4-FFF2-40B4-BE49-F238E27FC236}">
                <a16:creationId xmlns:a16="http://schemas.microsoft.com/office/drawing/2014/main" id="{CD6F0989-B05C-C34E-9E47-627297793777}"/>
              </a:ext>
            </a:extLst>
          </p:cNvPr>
          <p:cNvSpPr>
            <a:spLocks noGrp="1"/>
          </p:cNvSpPr>
          <p:nvPr>
            <p:ph idx="1"/>
          </p:nvPr>
        </p:nvSpPr>
        <p:spPr>
          <a:xfrm>
            <a:off x="609600" y="1606648"/>
            <a:ext cx="10972800" cy="900581"/>
          </a:xfrm>
        </p:spPr>
        <p:txBody>
          <a:bodyPr/>
          <a:lstStyle/>
          <a:p>
            <a:r>
              <a:rPr lang="en-US" altLang="zh-CN" dirty="0"/>
              <a:t>Global </a:t>
            </a:r>
            <a:r>
              <a:rPr lang="en-US" altLang="zh-CN" dirty="0" err="1"/>
              <a:t>datasphere</a:t>
            </a:r>
            <a:r>
              <a:rPr lang="en-US" altLang="zh-CN" dirty="0"/>
              <a:t> is expected to grow from </a:t>
            </a:r>
            <a:r>
              <a:rPr lang="en-US" altLang="zh-CN" b="1" dirty="0">
                <a:solidFill>
                  <a:srgbClr val="00B050"/>
                </a:solidFill>
              </a:rPr>
              <a:t>33 ZB</a:t>
            </a:r>
            <a:r>
              <a:rPr lang="en-US" altLang="zh-CN" dirty="0">
                <a:solidFill>
                  <a:srgbClr val="FF0000"/>
                </a:solidFill>
              </a:rPr>
              <a:t> </a:t>
            </a:r>
            <a:r>
              <a:rPr lang="en-US" altLang="zh-CN" dirty="0"/>
              <a:t>in 2018 to </a:t>
            </a:r>
            <a:r>
              <a:rPr lang="en-US" altLang="zh-CN" b="1" dirty="0">
                <a:solidFill>
                  <a:srgbClr val="00B050"/>
                </a:solidFill>
                <a:sym typeface="Wingdings" panose="05000000000000000000" pitchFamily="2" charset="2"/>
              </a:rPr>
              <a:t>175 ZB </a:t>
            </a:r>
            <a:r>
              <a:rPr lang="en-US" altLang="zh-CN" dirty="0">
                <a:sym typeface="Wingdings" panose="05000000000000000000" pitchFamily="2" charset="2"/>
              </a:rPr>
              <a:t>in 2025</a:t>
            </a:r>
            <a:r>
              <a:rPr lang="en-US" altLang="zh-CN" baseline="30000" dirty="0">
                <a:sym typeface="Wingdings" panose="05000000000000000000" pitchFamily="2" charset="2"/>
              </a:rPr>
              <a:t>[1] </a:t>
            </a:r>
            <a:r>
              <a:rPr lang="en-US" altLang="zh-CN" dirty="0">
                <a:sym typeface="Wingdings" panose="05000000000000000000" pitchFamily="2" charset="2"/>
              </a:rPr>
              <a:t>(Note: 1 ZB = 1 trillion GB)</a:t>
            </a:r>
          </a:p>
        </p:txBody>
      </p:sp>
    </p:spTree>
    <p:extLst>
      <p:ext uri="{BB962C8B-B14F-4D97-AF65-F5344CB8AC3E}">
        <p14:creationId xmlns:p14="http://schemas.microsoft.com/office/powerpoint/2010/main" val="1727553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68961-6CD8-0D46-A690-40910710298C}"/>
              </a:ext>
            </a:extLst>
          </p:cNvPr>
          <p:cNvSpPr>
            <a:spLocks noGrp="1"/>
          </p:cNvSpPr>
          <p:nvPr>
            <p:ph type="title"/>
          </p:nvPr>
        </p:nvSpPr>
        <p:spPr/>
        <p:txBody>
          <a:bodyPr/>
          <a:lstStyle/>
          <a:p>
            <a:r>
              <a:rPr lang="en-US" dirty="0"/>
              <a:t>Overall Storage Efficiency</a:t>
            </a:r>
          </a:p>
        </p:txBody>
      </p:sp>
      <p:sp>
        <p:nvSpPr>
          <p:cNvPr id="4" name="Slide Number Placeholder 3">
            <a:extLst>
              <a:ext uri="{FF2B5EF4-FFF2-40B4-BE49-F238E27FC236}">
                <a16:creationId xmlns:a16="http://schemas.microsoft.com/office/drawing/2014/main" id="{FF06C59D-1889-7A46-BF73-555AE011E194}"/>
              </a:ext>
            </a:extLst>
          </p:cNvPr>
          <p:cNvSpPr>
            <a:spLocks noGrp="1"/>
          </p:cNvSpPr>
          <p:nvPr>
            <p:ph type="sldNum" sz="quarter" idx="11"/>
          </p:nvPr>
        </p:nvSpPr>
        <p:spPr/>
        <p:txBody>
          <a:bodyPr/>
          <a:lstStyle/>
          <a:p>
            <a:pPr>
              <a:defRPr/>
            </a:pPr>
            <a:fld id="{3FFE790D-BCFB-4008-9260-CA63AEE325FD}" type="slidenum">
              <a:rPr lang="en-US" smtClean="0"/>
              <a:pPr>
                <a:defRPr/>
              </a:pPr>
              <a:t>20</a:t>
            </a:fld>
            <a:endParaRPr lang="en-US" dirty="0"/>
          </a:p>
        </p:txBody>
      </p:sp>
      <p:graphicFrame>
        <p:nvGraphicFramePr>
          <p:cNvPr id="6" name="表格 5">
            <a:extLst>
              <a:ext uri="{FF2B5EF4-FFF2-40B4-BE49-F238E27FC236}">
                <a16:creationId xmlns:a16="http://schemas.microsoft.com/office/drawing/2014/main" id="{6DA96516-F8A1-46B2-9821-001243422DE6}"/>
              </a:ext>
            </a:extLst>
          </p:cNvPr>
          <p:cNvGraphicFramePr>
            <a:graphicFrameLocks noGrp="1"/>
          </p:cNvGraphicFramePr>
          <p:nvPr>
            <p:extLst>
              <p:ext uri="{D42A27DB-BD31-4B8C-83A1-F6EECF244321}">
                <p14:modId xmlns:p14="http://schemas.microsoft.com/office/powerpoint/2010/main" val="4131182418"/>
              </p:ext>
            </p:extLst>
          </p:nvPr>
        </p:nvGraphicFramePr>
        <p:xfrm>
          <a:off x="1469036" y="1819607"/>
          <a:ext cx="9253927" cy="3217960"/>
        </p:xfrm>
        <a:graphic>
          <a:graphicData uri="http://schemas.openxmlformats.org/drawingml/2006/table">
            <a:tbl>
              <a:tblPr firstRow="1" bandRow="1">
                <a:tableStyleId>{85BE263C-DBD7-4A20-BB59-AAB30ACAA65A}</a:tableStyleId>
              </a:tblPr>
              <a:tblGrid>
                <a:gridCol w="881327">
                  <a:extLst>
                    <a:ext uri="{9D8B030D-6E8A-4147-A177-3AD203B41FA5}">
                      <a16:colId xmlns:a16="http://schemas.microsoft.com/office/drawing/2014/main" val="3259677410"/>
                    </a:ext>
                  </a:extLst>
                </a:gridCol>
                <a:gridCol w="2643980">
                  <a:extLst>
                    <a:ext uri="{9D8B030D-6E8A-4147-A177-3AD203B41FA5}">
                      <a16:colId xmlns:a16="http://schemas.microsoft.com/office/drawing/2014/main" val="2273496649"/>
                    </a:ext>
                  </a:extLst>
                </a:gridCol>
                <a:gridCol w="1145724">
                  <a:extLst>
                    <a:ext uri="{9D8B030D-6E8A-4147-A177-3AD203B41FA5}">
                      <a16:colId xmlns:a16="http://schemas.microsoft.com/office/drawing/2014/main" val="2451618858"/>
                    </a:ext>
                  </a:extLst>
                </a:gridCol>
                <a:gridCol w="1145724">
                  <a:extLst>
                    <a:ext uri="{9D8B030D-6E8A-4147-A177-3AD203B41FA5}">
                      <a16:colId xmlns:a16="http://schemas.microsoft.com/office/drawing/2014/main" val="3194224649"/>
                    </a:ext>
                  </a:extLst>
                </a:gridCol>
                <a:gridCol w="1145724">
                  <a:extLst>
                    <a:ext uri="{9D8B030D-6E8A-4147-A177-3AD203B41FA5}">
                      <a16:colId xmlns:a16="http://schemas.microsoft.com/office/drawing/2014/main" val="1099296565"/>
                    </a:ext>
                  </a:extLst>
                </a:gridCol>
                <a:gridCol w="1145724">
                  <a:extLst>
                    <a:ext uri="{9D8B030D-6E8A-4147-A177-3AD203B41FA5}">
                      <a16:colId xmlns:a16="http://schemas.microsoft.com/office/drawing/2014/main" val="3019519428"/>
                    </a:ext>
                  </a:extLst>
                </a:gridCol>
                <a:gridCol w="1145724">
                  <a:extLst>
                    <a:ext uri="{9D8B030D-6E8A-4147-A177-3AD203B41FA5}">
                      <a16:colId xmlns:a16="http://schemas.microsoft.com/office/drawing/2014/main" val="2617814705"/>
                    </a:ext>
                  </a:extLst>
                </a:gridCol>
              </a:tblGrid>
              <a:tr h="349302">
                <a:tc gridSpan="2">
                  <a:txBody>
                    <a:bodyPr/>
                    <a:lstStyle/>
                    <a:p>
                      <a:pPr algn="ctr"/>
                      <a:r>
                        <a:rPr lang="en-US" altLang="zh-CN" sz="2000" dirty="0"/>
                        <a:t>Components/Metrics</a:t>
                      </a:r>
                      <a:endParaRPr lang="zh-CN" altLang="en-US" sz="2000" b="0" dirty="0"/>
                    </a:p>
                  </a:txBody>
                  <a:tcPr anchor="ctr"/>
                </a:tc>
                <a:tc hMerge="1">
                  <a:txBody>
                    <a:bodyPr/>
                    <a:lstStyle/>
                    <a:p>
                      <a:endParaRPr lang="zh-CN" altLang="en-US" dirty="0"/>
                    </a:p>
                  </a:txBody>
                  <a:tcPr/>
                </a:tc>
                <a:tc>
                  <a:txBody>
                    <a:bodyPr/>
                    <a:lstStyle/>
                    <a:p>
                      <a:pPr algn="ctr"/>
                      <a:r>
                        <a:rPr lang="en-US" altLang="zh-CN" sz="2000" dirty="0"/>
                        <a:t>Raw</a:t>
                      </a:r>
                      <a:endParaRPr lang="zh-CN" altLang="en-US" sz="2000" b="0" dirty="0"/>
                    </a:p>
                  </a:txBody>
                  <a:tcPr anchor="ctr"/>
                </a:tc>
                <a:tc>
                  <a:txBody>
                    <a:bodyPr/>
                    <a:lstStyle/>
                    <a:p>
                      <a:pPr algn="ctr"/>
                      <a:r>
                        <a:rPr lang="en-US" altLang="zh-CN" sz="2000" dirty="0"/>
                        <a:t>512KB</a:t>
                      </a:r>
                      <a:endParaRPr lang="zh-CN" altLang="en-US" sz="2000" b="0" dirty="0"/>
                    </a:p>
                  </a:txBody>
                  <a:tcPr anchor="ctr"/>
                </a:tc>
                <a:tc>
                  <a:txBody>
                    <a:bodyPr/>
                    <a:lstStyle/>
                    <a:p>
                      <a:pPr algn="ctr"/>
                      <a:r>
                        <a:rPr lang="en-US" altLang="zh-CN" sz="2000" dirty="0"/>
                        <a:t>1MB</a:t>
                      </a:r>
                      <a:endParaRPr lang="zh-CN" altLang="en-US" sz="2000" b="0" dirty="0"/>
                    </a:p>
                  </a:txBody>
                  <a:tcPr anchor="ctr"/>
                </a:tc>
                <a:tc>
                  <a:txBody>
                    <a:bodyPr/>
                    <a:lstStyle/>
                    <a:p>
                      <a:pPr algn="ctr"/>
                      <a:r>
                        <a:rPr lang="en-US" altLang="zh-CN" sz="2000" dirty="0"/>
                        <a:t>2MB</a:t>
                      </a:r>
                      <a:endParaRPr lang="zh-CN" altLang="en-US" sz="2000" b="0" dirty="0"/>
                    </a:p>
                  </a:txBody>
                  <a:tcPr anchor="ctr"/>
                </a:tc>
                <a:tc>
                  <a:txBody>
                    <a:bodyPr/>
                    <a:lstStyle/>
                    <a:p>
                      <a:pPr algn="ctr"/>
                      <a:r>
                        <a:rPr lang="en-US" altLang="zh-CN" sz="2000" dirty="0"/>
                        <a:t>4MB</a:t>
                      </a:r>
                      <a:endParaRPr lang="en-US" altLang="zh-CN" sz="2000" b="0" dirty="0"/>
                    </a:p>
                  </a:txBody>
                  <a:tcPr anchor="ctr"/>
                </a:tc>
                <a:extLst>
                  <a:ext uri="{0D108BD9-81ED-4DB2-BD59-A6C34878D82A}">
                    <a16:rowId xmlns:a16="http://schemas.microsoft.com/office/drawing/2014/main" val="305162416"/>
                  </a:ext>
                </a:extLst>
              </a:tr>
              <a:tr h="449029">
                <a:tc rowSpan="3">
                  <a:txBody>
                    <a:bodyPr/>
                    <a:lstStyle/>
                    <a:p>
                      <a:pPr algn="ctr"/>
                      <a:r>
                        <a:rPr lang="en-US" altLang="zh-CN" sz="2000" dirty="0"/>
                        <a:t>FSL</a:t>
                      </a:r>
                      <a:endParaRPr lang="zh-CN" altLang="en-US" sz="2000" b="0" dirty="0"/>
                    </a:p>
                  </a:txBody>
                  <a:tcPr anchor="ctr"/>
                </a:tc>
                <a:tc>
                  <a:txBody>
                    <a:bodyPr/>
                    <a:lstStyle/>
                    <a:p>
                      <a:pPr algn="ctr"/>
                      <a:r>
                        <a:rPr lang="en-US" altLang="zh-CN" sz="2000" dirty="0"/>
                        <a:t>Total (GB)</a:t>
                      </a:r>
                      <a:endParaRPr lang="zh-CN" altLang="en-US" sz="2000" b="0" dirty="0"/>
                    </a:p>
                  </a:txBody>
                  <a:tcPr anchor="ctr"/>
                </a:tc>
                <a:tc>
                  <a:txBody>
                    <a:bodyPr/>
                    <a:lstStyle/>
                    <a:p>
                      <a:pPr algn="ctr"/>
                      <a:r>
                        <a:rPr lang="en-US" altLang="zh-CN" sz="2000" dirty="0"/>
                        <a:t>369.646</a:t>
                      </a:r>
                      <a:endParaRPr lang="zh-CN" altLang="en-US" sz="2000" b="0" dirty="0"/>
                    </a:p>
                  </a:txBody>
                  <a:tcPr anchor="ctr"/>
                </a:tc>
                <a:tc>
                  <a:txBody>
                    <a:bodyPr/>
                    <a:lstStyle/>
                    <a:p>
                      <a:pPr algn="ctr"/>
                      <a:r>
                        <a:rPr lang="en-US" altLang="zh-CN" sz="2000" dirty="0"/>
                        <a:t>12.211</a:t>
                      </a:r>
                      <a:endParaRPr lang="zh-CN" altLang="en-US" sz="2000" b="0" dirty="0"/>
                    </a:p>
                  </a:txBody>
                  <a:tcPr anchor="ctr"/>
                </a:tc>
                <a:tc>
                  <a:txBody>
                    <a:bodyPr/>
                    <a:lstStyle/>
                    <a:p>
                      <a:pPr algn="ctr"/>
                      <a:r>
                        <a:rPr lang="en-US" altLang="zh-CN" sz="2000" dirty="0"/>
                        <a:t>10.767</a:t>
                      </a:r>
                      <a:endParaRPr lang="zh-CN" altLang="en-US" sz="2000" b="0" dirty="0"/>
                    </a:p>
                  </a:txBody>
                  <a:tcPr anchor="ctr"/>
                </a:tc>
                <a:tc>
                  <a:txBody>
                    <a:bodyPr/>
                    <a:lstStyle/>
                    <a:p>
                      <a:pPr algn="ctr"/>
                      <a:r>
                        <a:rPr lang="en-US" altLang="zh-CN" sz="2000" dirty="0"/>
                        <a:t>10.428</a:t>
                      </a:r>
                      <a:endParaRPr lang="zh-CN" altLang="en-US" sz="2000" b="0" dirty="0"/>
                    </a:p>
                  </a:txBody>
                  <a:tcPr anchor="ctr"/>
                </a:tc>
                <a:tc>
                  <a:txBody>
                    <a:bodyPr/>
                    <a:lstStyle/>
                    <a:p>
                      <a:pPr algn="ctr"/>
                      <a:r>
                        <a:rPr lang="en-US" altLang="zh-CN" sz="2000" dirty="0"/>
                        <a:t>10.704</a:t>
                      </a:r>
                      <a:endParaRPr lang="zh-CN" altLang="en-US" sz="2000" b="0" dirty="0"/>
                    </a:p>
                  </a:txBody>
                  <a:tcPr anchor="ctr"/>
                </a:tc>
                <a:extLst>
                  <a:ext uri="{0D108BD9-81ED-4DB2-BD59-A6C34878D82A}">
                    <a16:rowId xmlns:a16="http://schemas.microsoft.com/office/drawing/2014/main" val="374123827"/>
                  </a:ext>
                </a:extLst>
              </a:tr>
              <a:tr h="554636">
                <a:tc vMerge="1">
                  <a:txBody>
                    <a:bodyPr/>
                    <a:lstStyle/>
                    <a:p>
                      <a:endParaRPr lang="zh-CN" altLang="en-US" dirty="0"/>
                    </a:p>
                  </a:txBody>
                  <a:tcPr/>
                </a:tc>
                <a:tc>
                  <a:txBody>
                    <a:bodyPr/>
                    <a:lstStyle/>
                    <a:p>
                      <a:pPr algn="ctr"/>
                      <a:r>
                        <a:rPr lang="en-US" altLang="zh-CN" sz="2000" dirty="0"/>
                        <a:t>Storage saving</a:t>
                      </a:r>
                      <a:endParaRPr lang="zh-CN" altLang="en-US" sz="2000" b="0" dirty="0"/>
                    </a:p>
                  </a:txBody>
                  <a:tcPr anchor="ctr"/>
                </a:tc>
                <a:tc>
                  <a:txBody>
                    <a:bodyPr/>
                    <a:lstStyle/>
                    <a:p>
                      <a:pPr algn="ctr"/>
                      <a:r>
                        <a:rPr lang="en-US" altLang="zh-CN" sz="2000" dirty="0"/>
                        <a:t>-</a:t>
                      </a:r>
                      <a:endParaRPr lang="zh-CN" altLang="en-US" sz="2000" b="0" dirty="0"/>
                    </a:p>
                  </a:txBody>
                  <a:tcPr anchor="ctr"/>
                </a:tc>
                <a:tc>
                  <a:txBody>
                    <a:bodyPr/>
                    <a:lstStyle/>
                    <a:p>
                      <a:pPr algn="ctr"/>
                      <a:r>
                        <a:rPr lang="en-US" altLang="zh-CN" sz="2000" dirty="0"/>
                        <a:t>97.07%</a:t>
                      </a:r>
                      <a:endParaRPr lang="zh-CN" altLang="en-US" sz="2000" b="0" dirty="0"/>
                    </a:p>
                  </a:txBody>
                  <a:tcPr anchor="ctr"/>
                </a:tc>
                <a:tc>
                  <a:txBody>
                    <a:bodyPr/>
                    <a:lstStyle/>
                    <a:p>
                      <a:pPr algn="ctr"/>
                      <a:r>
                        <a:rPr lang="en-US" altLang="zh-CN" sz="2000" dirty="0"/>
                        <a:t>97.46%</a:t>
                      </a:r>
                      <a:endParaRPr lang="zh-CN" altLang="en-US" sz="2000" b="0" dirty="0"/>
                    </a:p>
                  </a:txBody>
                  <a:tcPr anchor="ctr"/>
                </a:tc>
                <a:tc>
                  <a:txBody>
                    <a:bodyPr/>
                    <a:lstStyle/>
                    <a:p>
                      <a:pPr algn="ctr"/>
                      <a:r>
                        <a:rPr lang="en-US" altLang="zh-CN" sz="2000" dirty="0"/>
                        <a:t>97.55%</a:t>
                      </a:r>
                      <a:endParaRPr lang="zh-CN" altLang="en-US" sz="2000" b="0" dirty="0"/>
                    </a:p>
                  </a:txBody>
                  <a:tcPr anchor="ctr"/>
                </a:tc>
                <a:tc>
                  <a:txBody>
                    <a:bodyPr/>
                    <a:lstStyle/>
                    <a:p>
                      <a:pPr algn="ctr"/>
                      <a:r>
                        <a:rPr lang="en-US" altLang="zh-CN" sz="2000" dirty="0"/>
                        <a:t>97.47%</a:t>
                      </a:r>
                      <a:endParaRPr lang="zh-CN" altLang="en-US" sz="2000" b="0" dirty="0"/>
                    </a:p>
                  </a:txBody>
                  <a:tcPr anchor="ctr"/>
                </a:tc>
                <a:extLst>
                  <a:ext uri="{0D108BD9-81ED-4DB2-BD59-A6C34878D82A}">
                    <a16:rowId xmlns:a16="http://schemas.microsoft.com/office/drawing/2014/main" val="780317380"/>
                  </a:ext>
                </a:extLst>
              </a:tr>
              <a:tr h="468940">
                <a:tc vMerge="1">
                  <a:txBody>
                    <a:bodyPr/>
                    <a:lstStyle/>
                    <a:p>
                      <a:endParaRPr lang="zh-CN" altLang="en-US" dirty="0"/>
                    </a:p>
                  </a:txBody>
                  <a:tcPr/>
                </a:tc>
                <a:tc>
                  <a:txBody>
                    <a:bodyPr/>
                    <a:lstStyle/>
                    <a:p>
                      <a:pPr algn="ctr"/>
                      <a:r>
                        <a:rPr lang="en-US" altLang="zh-CN" sz="2000" dirty="0"/>
                        <a:t>Index overhead</a:t>
                      </a:r>
                      <a:endParaRPr lang="zh-CN" altLang="en-US" sz="2000" b="0" dirty="0"/>
                    </a:p>
                  </a:txBody>
                  <a:tcPr anchor="ctr"/>
                </a:tc>
                <a:tc>
                  <a:txBody>
                    <a:bodyPr/>
                    <a:lstStyle/>
                    <a:p>
                      <a:pPr algn="ctr"/>
                      <a:r>
                        <a:rPr lang="en-US" altLang="zh-CN" sz="2000" dirty="0"/>
                        <a:t>-</a:t>
                      </a:r>
                      <a:endParaRPr lang="zh-CN" altLang="en-US" sz="2000" b="0" dirty="0"/>
                    </a:p>
                  </a:txBody>
                  <a:tcPr anchor="ctr"/>
                </a:tc>
                <a:tc>
                  <a:txBody>
                    <a:bodyPr/>
                    <a:lstStyle/>
                    <a:p>
                      <a:pPr algn="ctr"/>
                      <a:r>
                        <a:rPr lang="en-US" altLang="zh-CN" sz="2000" dirty="0"/>
                        <a:t>1.94%</a:t>
                      </a:r>
                      <a:endParaRPr lang="zh-CN" altLang="en-US" sz="2000" b="0" dirty="0"/>
                    </a:p>
                  </a:txBody>
                  <a:tcPr anchor="ctr"/>
                </a:tc>
                <a:tc>
                  <a:txBody>
                    <a:bodyPr/>
                    <a:lstStyle/>
                    <a:p>
                      <a:pPr algn="ctr"/>
                      <a:r>
                        <a:rPr lang="en-US" altLang="zh-CN" sz="2000" dirty="0"/>
                        <a:t>1.07%</a:t>
                      </a:r>
                      <a:endParaRPr lang="zh-CN" altLang="en-US" sz="2000" b="0" dirty="0"/>
                    </a:p>
                  </a:txBody>
                  <a:tcPr anchor="ctr"/>
                </a:tc>
                <a:tc>
                  <a:txBody>
                    <a:bodyPr/>
                    <a:lstStyle/>
                    <a:p>
                      <a:pPr algn="ctr"/>
                      <a:r>
                        <a:rPr lang="en-US" altLang="zh-CN" sz="2000" dirty="0"/>
                        <a:t>0.60%</a:t>
                      </a:r>
                      <a:endParaRPr lang="zh-CN" altLang="en-US" sz="2000" b="0" dirty="0"/>
                    </a:p>
                  </a:txBody>
                  <a:tcPr anchor="ctr"/>
                </a:tc>
                <a:tc>
                  <a:txBody>
                    <a:bodyPr/>
                    <a:lstStyle/>
                    <a:p>
                      <a:pPr algn="ctr"/>
                      <a:r>
                        <a:rPr lang="en-US" altLang="zh-CN" sz="2000" dirty="0"/>
                        <a:t>0.33%</a:t>
                      </a:r>
                      <a:endParaRPr lang="zh-CN" altLang="en-US" sz="2000" b="0" dirty="0"/>
                    </a:p>
                  </a:txBody>
                  <a:tcPr anchor="ctr"/>
                </a:tc>
                <a:extLst>
                  <a:ext uri="{0D108BD9-81ED-4DB2-BD59-A6C34878D82A}">
                    <a16:rowId xmlns:a16="http://schemas.microsoft.com/office/drawing/2014/main" val="4044434771"/>
                  </a:ext>
                </a:extLst>
              </a:tr>
              <a:tr h="430470">
                <a:tc rowSpan="3">
                  <a:txBody>
                    <a:bodyPr/>
                    <a:lstStyle/>
                    <a:p>
                      <a:pPr algn="ctr"/>
                      <a:r>
                        <a:rPr lang="en-US" altLang="zh-CN" sz="2000" dirty="0"/>
                        <a:t>VM</a:t>
                      </a:r>
                      <a:endParaRPr lang="zh-CN" altLang="en-US" sz="2000" b="0" dirty="0"/>
                    </a:p>
                  </a:txBody>
                  <a:tcPr anchor="ctr"/>
                </a:tc>
                <a:tc>
                  <a:txBody>
                    <a:bodyPr/>
                    <a:lstStyle/>
                    <a:p>
                      <a:pPr algn="ctr"/>
                      <a:r>
                        <a:rPr lang="en-US" altLang="zh-CN" sz="2000" dirty="0"/>
                        <a:t>Total (GB)</a:t>
                      </a:r>
                      <a:endParaRPr lang="zh-CN" altLang="en-US" sz="2000" b="0" dirty="0"/>
                    </a:p>
                  </a:txBody>
                  <a:tcPr anchor="ctr"/>
                </a:tc>
                <a:tc>
                  <a:txBody>
                    <a:bodyPr/>
                    <a:lstStyle/>
                    <a:p>
                      <a:pPr algn="ctr"/>
                      <a:r>
                        <a:rPr lang="en-US" altLang="zh-CN" sz="2000" dirty="0"/>
                        <a:t>615.177</a:t>
                      </a:r>
                      <a:endParaRPr lang="zh-CN" altLang="en-US" sz="2000" b="0" dirty="0"/>
                    </a:p>
                  </a:txBody>
                  <a:tcPr anchor="ctr"/>
                </a:tc>
                <a:tc>
                  <a:txBody>
                    <a:bodyPr/>
                    <a:lstStyle/>
                    <a:p>
                      <a:pPr algn="ctr"/>
                      <a:r>
                        <a:rPr lang="en-US" altLang="zh-CN" sz="2000" dirty="0"/>
                        <a:t>27.438</a:t>
                      </a:r>
                      <a:endParaRPr lang="zh-CN" altLang="en-US" sz="2000" b="0" dirty="0"/>
                    </a:p>
                  </a:txBody>
                  <a:tcPr anchor="ctr"/>
                </a:tc>
                <a:tc>
                  <a:txBody>
                    <a:bodyPr/>
                    <a:lstStyle/>
                    <a:p>
                      <a:pPr algn="ctr"/>
                      <a:r>
                        <a:rPr lang="en-US" altLang="zh-CN" sz="2000" dirty="0"/>
                        <a:t>26.981</a:t>
                      </a:r>
                      <a:endParaRPr lang="zh-CN" altLang="en-US" sz="2000" b="0" dirty="0"/>
                    </a:p>
                  </a:txBody>
                  <a:tcPr anchor="ctr"/>
                </a:tc>
                <a:tc>
                  <a:txBody>
                    <a:bodyPr/>
                    <a:lstStyle/>
                    <a:p>
                      <a:pPr algn="ctr"/>
                      <a:r>
                        <a:rPr lang="en-US" altLang="zh-CN" sz="2000" dirty="0"/>
                        <a:t>37.900</a:t>
                      </a:r>
                      <a:endParaRPr lang="zh-CN" altLang="en-US" sz="2000" b="0" dirty="0"/>
                    </a:p>
                  </a:txBody>
                  <a:tcPr anchor="ctr"/>
                </a:tc>
                <a:tc>
                  <a:txBody>
                    <a:bodyPr/>
                    <a:lstStyle/>
                    <a:p>
                      <a:pPr algn="ctr"/>
                      <a:r>
                        <a:rPr lang="en-US" altLang="zh-CN" sz="2000" dirty="0"/>
                        <a:t>42.204</a:t>
                      </a:r>
                      <a:endParaRPr lang="zh-CN" altLang="en-US" sz="2000" b="0" dirty="0"/>
                    </a:p>
                  </a:txBody>
                  <a:tcPr anchor="ctr"/>
                </a:tc>
                <a:extLst>
                  <a:ext uri="{0D108BD9-81ED-4DB2-BD59-A6C34878D82A}">
                    <a16:rowId xmlns:a16="http://schemas.microsoft.com/office/drawing/2014/main" val="2563506594"/>
                  </a:ext>
                </a:extLst>
              </a:tr>
              <a:tr h="449705">
                <a:tc vMerge="1">
                  <a:txBody>
                    <a:bodyPr/>
                    <a:lstStyle/>
                    <a:p>
                      <a:pPr algn="ctr"/>
                      <a:endParaRPr lang="zh-CN" altLang="en-US" dirty="0"/>
                    </a:p>
                  </a:txBody>
                  <a:tcPr/>
                </a:tc>
                <a:tc>
                  <a:txBody>
                    <a:bodyPr/>
                    <a:lstStyle/>
                    <a:p>
                      <a:pPr algn="ctr"/>
                      <a:r>
                        <a:rPr lang="en-US" altLang="zh-CN" sz="2000" dirty="0"/>
                        <a:t>Storage saving</a:t>
                      </a:r>
                      <a:endParaRPr lang="zh-CN" altLang="en-US" sz="2000" b="0" dirty="0"/>
                    </a:p>
                  </a:txBody>
                  <a:tcPr anchor="ctr"/>
                </a:tc>
                <a:tc>
                  <a:txBody>
                    <a:bodyPr/>
                    <a:lstStyle/>
                    <a:p>
                      <a:pPr algn="ctr"/>
                      <a:r>
                        <a:rPr lang="en-US" altLang="zh-CN" sz="2000" dirty="0"/>
                        <a:t>-</a:t>
                      </a:r>
                      <a:endParaRPr lang="zh-CN" altLang="en-US" sz="2000" b="0" dirty="0"/>
                    </a:p>
                  </a:txBody>
                  <a:tcPr anchor="ctr"/>
                </a:tc>
                <a:tc>
                  <a:txBody>
                    <a:bodyPr/>
                    <a:lstStyle/>
                    <a:p>
                      <a:pPr algn="ctr"/>
                      <a:r>
                        <a:rPr lang="en-US" altLang="zh-CN" sz="2000" dirty="0"/>
                        <a:t>95.74%</a:t>
                      </a:r>
                      <a:endParaRPr lang="zh-CN" altLang="en-US" sz="2000" b="0" dirty="0"/>
                    </a:p>
                  </a:txBody>
                  <a:tcPr anchor="ctr"/>
                </a:tc>
                <a:tc>
                  <a:txBody>
                    <a:bodyPr/>
                    <a:lstStyle/>
                    <a:p>
                      <a:pPr algn="ctr"/>
                      <a:r>
                        <a:rPr lang="en-US" altLang="zh-CN" sz="2000" dirty="0"/>
                        <a:t>95.81%</a:t>
                      </a:r>
                      <a:endParaRPr lang="zh-CN" altLang="en-US" sz="2000" b="0" dirty="0"/>
                    </a:p>
                  </a:txBody>
                  <a:tcPr anchor="ctr"/>
                </a:tc>
                <a:tc>
                  <a:txBody>
                    <a:bodyPr/>
                    <a:lstStyle/>
                    <a:p>
                      <a:pPr algn="ctr"/>
                      <a:r>
                        <a:rPr lang="en-US" altLang="zh-CN" sz="2000" dirty="0"/>
                        <a:t>94.03%</a:t>
                      </a:r>
                      <a:endParaRPr lang="zh-CN" altLang="en-US" sz="2000" b="0" dirty="0"/>
                    </a:p>
                  </a:txBody>
                  <a:tcPr anchor="ctr"/>
                </a:tc>
                <a:tc>
                  <a:txBody>
                    <a:bodyPr/>
                    <a:lstStyle/>
                    <a:p>
                      <a:pPr algn="ctr"/>
                      <a:r>
                        <a:rPr lang="en-US" altLang="zh-CN" sz="2000" dirty="0"/>
                        <a:t>93.33%</a:t>
                      </a:r>
                      <a:endParaRPr lang="zh-CN" altLang="en-US" sz="2000" b="0" dirty="0"/>
                    </a:p>
                  </a:txBody>
                  <a:tcPr anchor="ctr"/>
                </a:tc>
                <a:extLst>
                  <a:ext uri="{0D108BD9-81ED-4DB2-BD59-A6C34878D82A}">
                    <a16:rowId xmlns:a16="http://schemas.microsoft.com/office/drawing/2014/main" val="430571510"/>
                  </a:ext>
                </a:extLst>
              </a:tr>
              <a:tr h="468940">
                <a:tc vMerge="1">
                  <a:txBody>
                    <a:bodyPr/>
                    <a:lstStyle/>
                    <a:p>
                      <a:pPr algn="ctr"/>
                      <a:endParaRPr lang="zh-CN" altLang="en-US" dirty="0"/>
                    </a:p>
                  </a:txBody>
                  <a:tcPr/>
                </a:tc>
                <a:tc>
                  <a:txBody>
                    <a:bodyPr/>
                    <a:lstStyle/>
                    <a:p>
                      <a:pPr algn="ctr"/>
                      <a:r>
                        <a:rPr lang="en-US" altLang="zh-CN" sz="2000" dirty="0"/>
                        <a:t>Index overhead</a:t>
                      </a:r>
                      <a:endParaRPr lang="zh-CN" altLang="en-US" sz="2000" b="0" dirty="0"/>
                    </a:p>
                  </a:txBody>
                  <a:tcPr anchor="ctr"/>
                </a:tc>
                <a:tc>
                  <a:txBody>
                    <a:bodyPr/>
                    <a:lstStyle/>
                    <a:p>
                      <a:pPr algn="ctr"/>
                      <a:r>
                        <a:rPr lang="en-US" altLang="zh-CN" sz="2000" dirty="0"/>
                        <a:t>-</a:t>
                      </a:r>
                      <a:endParaRPr lang="zh-CN" altLang="en-US" sz="2000" b="0" dirty="0"/>
                    </a:p>
                  </a:txBody>
                  <a:tcPr anchor="ctr"/>
                </a:tc>
                <a:tc>
                  <a:txBody>
                    <a:bodyPr/>
                    <a:lstStyle/>
                    <a:p>
                      <a:pPr algn="ctr"/>
                      <a:r>
                        <a:rPr lang="en-US" altLang="zh-CN" sz="2000" dirty="0"/>
                        <a:t>1.91%</a:t>
                      </a:r>
                      <a:endParaRPr lang="zh-CN" altLang="en-US" sz="2000" b="0" dirty="0"/>
                    </a:p>
                  </a:txBody>
                  <a:tcPr anchor="ctr"/>
                </a:tc>
                <a:tc>
                  <a:txBody>
                    <a:bodyPr/>
                    <a:lstStyle/>
                    <a:p>
                      <a:pPr algn="ctr"/>
                      <a:r>
                        <a:rPr lang="en-US" altLang="zh-CN" sz="2000" dirty="0"/>
                        <a:t>0.96%</a:t>
                      </a:r>
                      <a:endParaRPr lang="zh-CN" altLang="en-US" sz="2000" b="0" dirty="0"/>
                    </a:p>
                  </a:txBody>
                  <a:tcPr anchor="ctr"/>
                </a:tc>
                <a:tc>
                  <a:txBody>
                    <a:bodyPr/>
                    <a:lstStyle/>
                    <a:p>
                      <a:pPr algn="ctr"/>
                      <a:r>
                        <a:rPr lang="en-US" altLang="zh-CN" sz="2000" dirty="0"/>
                        <a:t>0.70%</a:t>
                      </a:r>
                      <a:endParaRPr lang="zh-CN" altLang="en-US" sz="2000" b="0" dirty="0"/>
                    </a:p>
                  </a:txBody>
                  <a:tcPr anchor="ctr"/>
                </a:tc>
                <a:tc>
                  <a:txBody>
                    <a:bodyPr/>
                    <a:lstStyle/>
                    <a:p>
                      <a:pPr algn="ctr"/>
                      <a:r>
                        <a:rPr lang="en-US" altLang="zh-CN" sz="2000" dirty="0"/>
                        <a:t>0.39%</a:t>
                      </a:r>
                      <a:endParaRPr lang="zh-CN" altLang="en-US" sz="2000" b="0" dirty="0"/>
                    </a:p>
                  </a:txBody>
                  <a:tcPr anchor="ctr"/>
                </a:tc>
                <a:extLst>
                  <a:ext uri="{0D108BD9-81ED-4DB2-BD59-A6C34878D82A}">
                    <a16:rowId xmlns:a16="http://schemas.microsoft.com/office/drawing/2014/main" val="1084277411"/>
                  </a:ext>
                </a:extLst>
              </a:tr>
            </a:tbl>
          </a:graphicData>
        </a:graphic>
      </p:graphicFrame>
      <p:sp>
        <p:nvSpPr>
          <p:cNvPr id="10" name="Content Placeholder 2">
            <a:extLst>
              <a:ext uri="{FF2B5EF4-FFF2-40B4-BE49-F238E27FC236}">
                <a16:creationId xmlns:a16="http://schemas.microsoft.com/office/drawing/2014/main" id="{F61A2AF5-3039-5144-8689-286DD86D7E94}"/>
              </a:ext>
            </a:extLst>
          </p:cNvPr>
          <p:cNvSpPr>
            <a:spLocks noGrp="1"/>
          </p:cNvSpPr>
          <p:nvPr>
            <p:ph idx="1"/>
          </p:nvPr>
        </p:nvSpPr>
        <p:spPr>
          <a:xfrm>
            <a:off x="609600" y="5227992"/>
            <a:ext cx="10972800" cy="1346804"/>
          </a:xfrm>
        </p:spPr>
        <p:txBody>
          <a:bodyPr/>
          <a:lstStyle/>
          <a:p>
            <a:r>
              <a:rPr lang="en-US" dirty="0" err="1"/>
              <a:t>Metadedup</a:t>
            </a:r>
            <a:r>
              <a:rPr lang="en-US" dirty="0"/>
              <a:t> reduces storage space of metadata, while incurring limited indexing penalties (see breakdown in our paper)</a:t>
            </a:r>
          </a:p>
          <a:p>
            <a:pPr lvl="1"/>
            <a:r>
              <a:rPr lang="en-US" dirty="0"/>
              <a:t>Save metadata storage by 97.46% at expense of 1.07% index overhead</a:t>
            </a:r>
          </a:p>
        </p:txBody>
      </p:sp>
    </p:spTree>
    <p:extLst>
      <p:ext uri="{BB962C8B-B14F-4D97-AF65-F5344CB8AC3E}">
        <p14:creationId xmlns:p14="http://schemas.microsoft.com/office/powerpoint/2010/main" val="4209714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9391-AA2B-7C42-9C8F-06C223668F95}"/>
              </a:ext>
            </a:extLst>
          </p:cNvPr>
          <p:cNvSpPr>
            <a:spLocks noGrp="1"/>
          </p:cNvSpPr>
          <p:nvPr>
            <p:ph type="title"/>
          </p:nvPr>
        </p:nvSpPr>
        <p:spPr/>
        <p:txBody>
          <a:bodyPr/>
          <a:lstStyle/>
          <a:p>
            <a:r>
              <a:rPr lang="en-US" dirty="0"/>
              <a:t>Storage Saving</a:t>
            </a:r>
          </a:p>
        </p:txBody>
      </p:sp>
      <p:sp>
        <p:nvSpPr>
          <p:cNvPr id="3" name="Content Placeholder 2">
            <a:extLst>
              <a:ext uri="{FF2B5EF4-FFF2-40B4-BE49-F238E27FC236}">
                <a16:creationId xmlns:a16="http://schemas.microsoft.com/office/drawing/2014/main" id="{8F70FDB5-CC1D-5640-87A7-3E8908C85BFC}"/>
              </a:ext>
            </a:extLst>
          </p:cNvPr>
          <p:cNvSpPr>
            <a:spLocks noGrp="1"/>
          </p:cNvSpPr>
          <p:nvPr>
            <p:ph idx="1"/>
          </p:nvPr>
        </p:nvSpPr>
        <p:spPr>
          <a:xfrm>
            <a:off x="609600" y="5096656"/>
            <a:ext cx="10972800" cy="1143000"/>
          </a:xfrm>
        </p:spPr>
        <p:txBody>
          <a:bodyPr/>
          <a:lstStyle/>
          <a:p>
            <a:r>
              <a:rPr lang="en-US" dirty="0"/>
              <a:t>Storage saving of </a:t>
            </a:r>
            <a:r>
              <a:rPr lang="en-US" dirty="0" err="1"/>
              <a:t>Metadedup</a:t>
            </a:r>
            <a:r>
              <a:rPr lang="en-US" dirty="0"/>
              <a:t> is significantly higher than those of baseline compression approaches</a:t>
            </a:r>
            <a:r>
              <a:rPr lang="en-US" baseline="30000" dirty="0"/>
              <a:t>[Meister, FAST’13]</a:t>
            </a:r>
            <a:endParaRPr lang="en-US" dirty="0"/>
          </a:p>
        </p:txBody>
      </p:sp>
      <p:sp>
        <p:nvSpPr>
          <p:cNvPr id="4" name="Slide Number Placeholder 3">
            <a:extLst>
              <a:ext uri="{FF2B5EF4-FFF2-40B4-BE49-F238E27FC236}">
                <a16:creationId xmlns:a16="http://schemas.microsoft.com/office/drawing/2014/main" id="{39955778-9A07-FB4A-B981-88FAC33988C1}"/>
              </a:ext>
            </a:extLst>
          </p:cNvPr>
          <p:cNvSpPr>
            <a:spLocks noGrp="1"/>
          </p:cNvSpPr>
          <p:nvPr>
            <p:ph type="sldNum" sz="quarter" idx="11"/>
          </p:nvPr>
        </p:nvSpPr>
        <p:spPr/>
        <p:txBody>
          <a:bodyPr/>
          <a:lstStyle/>
          <a:p>
            <a:pPr>
              <a:defRPr/>
            </a:pPr>
            <a:fld id="{3FFE790D-BCFB-4008-9260-CA63AEE325FD}" type="slidenum">
              <a:rPr lang="en-US" smtClean="0"/>
              <a:pPr>
                <a:defRPr/>
              </a:pPr>
              <a:t>21</a:t>
            </a:fld>
            <a:endParaRPr lang="en-US" dirty="0"/>
          </a:p>
        </p:txBody>
      </p:sp>
      <p:pic>
        <p:nvPicPr>
          <p:cNvPr id="5" name="Content Placeholder 9">
            <a:extLst>
              <a:ext uri="{FF2B5EF4-FFF2-40B4-BE49-F238E27FC236}">
                <a16:creationId xmlns:a16="http://schemas.microsoft.com/office/drawing/2014/main" id="{106068C4-5563-3540-A6D4-E4D3CAB435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4505" y="1886737"/>
            <a:ext cx="10682990" cy="3084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2692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DAA04-3AFA-7E49-8782-99D3FD5AFB86}"/>
              </a:ext>
            </a:extLst>
          </p:cNvPr>
          <p:cNvSpPr>
            <a:spLocks noGrp="1"/>
          </p:cNvSpPr>
          <p:nvPr>
            <p:ph type="title"/>
          </p:nvPr>
        </p:nvSpPr>
        <p:spPr/>
        <p:txBody>
          <a:bodyPr/>
          <a:lstStyle/>
          <a:p>
            <a:r>
              <a:rPr lang="en-US" dirty="0"/>
              <a:t>Index Overhead</a:t>
            </a:r>
          </a:p>
        </p:txBody>
      </p:sp>
      <p:sp>
        <p:nvSpPr>
          <p:cNvPr id="3" name="Content Placeholder 2">
            <a:extLst>
              <a:ext uri="{FF2B5EF4-FFF2-40B4-BE49-F238E27FC236}">
                <a16:creationId xmlns:a16="http://schemas.microsoft.com/office/drawing/2014/main" id="{D619920D-8713-CB4B-836F-C1FB898BF140}"/>
              </a:ext>
            </a:extLst>
          </p:cNvPr>
          <p:cNvSpPr>
            <a:spLocks noGrp="1"/>
          </p:cNvSpPr>
          <p:nvPr>
            <p:ph idx="1"/>
          </p:nvPr>
        </p:nvSpPr>
        <p:spPr>
          <a:xfrm>
            <a:off x="609600" y="5141626"/>
            <a:ext cx="10972800" cy="984538"/>
          </a:xfrm>
        </p:spPr>
        <p:txBody>
          <a:bodyPr/>
          <a:lstStyle/>
          <a:p>
            <a:r>
              <a:rPr lang="en-US" dirty="0"/>
              <a:t>Compared with baseline compression approaches</a:t>
            </a:r>
            <a:r>
              <a:rPr lang="en-US" baseline="30000" dirty="0"/>
              <a:t>[Meister, FAST’13]</a:t>
            </a:r>
            <a:r>
              <a:rPr lang="en-US" dirty="0"/>
              <a:t>, </a:t>
            </a:r>
            <a:r>
              <a:rPr lang="en-US" dirty="0" err="1"/>
              <a:t>Metadedup</a:t>
            </a:r>
            <a:r>
              <a:rPr lang="en-US" dirty="0"/>
              <a:t> adds small index overhead</a:t>
            </a:r>
          </a:p>
        </p:txBody>
      </p:sp>
      <p:sp>
        <p:nvSpPr>
          <p:cNvPr id="4" name="Slide Number Placeholder 3">
            <a:extLst>
              <a:ext uri="{FF2B5EF4-FFF2-40B4-BE49-F238E27FC236}">
                <a16:creationId xmlns:a16="http://schemas.microsoft.com/office/drawing/2014/main" id="{69023630-8448-2245-96AC-BA8C309E2CA2}"/>
              </a:ext>
            </a:extLst>
          </p:cNvPr>
          <p:cNvSpPr>
            <a:spLocks noGrp="1"/>
          </p:cNvSpPr>
          <p:nvPr>
            <p:ph type="sldNum" sz="quarter" idx="11"/>
          </p:nvPr>
        </p:nvSpPr>
        <p:spPr/>
        <p:txBody>
          <a:bodyPr/>
          <a:lstStyle/>
          <a:p>
            <a:pPr>
              <a:defRPr/>
            </a:pPr>
            <a:fld id="{3FFE790D-BCFB-4008-9260-CA63AEE325FD}" type="slidenum">
              <a:rPr lang="en-US" smtClean="0"/>
              <a:pPr>
                <a:defRPr/>
              </a:pPr>
              <a:t>22</a:t>
            </a:fld>
            <a:endParaRPr lang="en-US" dirty="0"/>
          </a:p>
        </p:txBody>
      </p:sp>
      <p:pic>
        <p:nvPicPr>
          <p:cNvPr id="5" name="Content Placeholder 13">
            <a:extLst>
              <a:ext uri="{FF2B5EF4-FFF2-40B4-BE49-F238E27FC236}">
                <a16:creationId xmlns:a16="http://schemas.microsoft.com/office/drawing/2014/main" id="{228C5136-71AC-F04B-B90F-DD127EF2BE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3336" y="1919108"/>
            <a:ext cx="10685327" cy="308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4404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DA33C-DF69-4745-B96B-D995AEFD3D34}"/>
              </a:ext>
            </a:extLst>
          </p:cNvPr>
          <p:cNvSpPr>
            <a:spLocks noGrp="1"/>
          </p:cNvSpPr>
          <p:nvPr>
            <p:ph type="title"/>
          </p:nvPr>
        </p:nvSpPr>
        <p:spPr/>
        <p:txBody>
          <a:bodyPr/>
          <a:lstStyle/>
          <a:p>
            <a:r>
              <a:rPr lang="en-US" dirty="0"/>
              <a:t>Combined with Compression</a:t>
            </a:r>
          </a:p>
        </p:txBody>
      </p:sp>
      <p:sp>
        <p:nvSpPr>
          <p:cNvPr id="4" name="Slide Number Placeholder 3">
            <a:extLst>
              <a:ext uri="{FF2B5EF4-FFF2-40B4-BE49-F238E27FC236}">
                <a16:creationId xmlns:a16="http://schemas.microsoft.com/office/drawing/2014/main" id="{3D97A07A-8B2C-DF41-8D6B-B0FF298C3053}"/>
              </a:ext>
            </a:extLst>
          </p:cNvPr>
          <p:cNvSpPr>
            <a:spLocks noGrp="1"/>
          </p:cNvSpPr>
          <p:nvPr>
            <p:ph type="sldNum" sz="quarter" idx="11"/>
          </p:nvPr>
        </p:nvSpPr>
        <p:spPr/>
        <p:txBody>
          <a:bodyPr/>
          <a:lstStyle/>
          <a:p>
            <a:pPr>
              <a:defRPr/>
            </a:pPr>
            <a:fld id="{3FFE790D-BCFB-4008-9260-CA63AEE325FD}" type="slidenum">
              <a:rPr lang="en-US" smtClean="0"/>
              <a:pPr>
                <a:defRPr/>
              </a:pPr>
              <a:t>23</a:t>
            </a:fld>
            <a:endParaRPr lang="en-US" dirty="0"/>
          </a:p>
        </p:txBody>
      </p:sp>
      <p:graphicFrame>
        <p:nvGraphicFramePr>
          <p:cNvPr id="6" name="表格 5">
            <a:extLst>
              <a:ext uri="{FF2B5EF4-FFF2-40B4-BE49-F238E27FC236}">
                <a16:creationId xmlns:a16="http://schemas.microsoft.com/office/drawing/2014/main" id="{3FC6CC6F-8721-41F1-858D-24DE557664EF}"/>
              </a:ext>
            </a:extLst>
          </p:cNvPr>
          <p:cNvGraphicFramePr>
            <a:graphicFrameLocks noGrp="1"/>
          </p:cNvGraphicFramePr>
          <p:nvPr>
            <p:extLst>
              <p:ext uri="{D42A27DB-BD31-4B8C-83A1-F6EECF244321}">
                <p14:modId xmlns:p14="http://schemas.microsoft.com/office/powerpoint/2010/main" val="594884439"/>
              </p:ext>
            </p:extLst>
          </p:nvPr>
        </p:nvGraphicFramePr>
        <p:xfrm>
          <a:off x="1518785" y="1699329"/>
          <a:ext cx="9154430" cy="2773680"/>
        </p:xfrm>
        <a:graphic>
          <a:graphicData uri="http://schemas.openxmlformats.org/drawingml/2006/table">
            <a:tbl>
              <a:tblPr firstRow="1" bandRow="1">
                <a:tableStyleId>{85BE263C-DBD7-4A20-BB59-AAB30ACAA65A}</a:tableStyleId>
              </a:tblPr>
              <a:tblGrid>
                <a:gridCol w="2282432">
                  <a:extLst>
                    <a:ext uri="{9D8B030D-6E8A-4147-A177-3AD203B41FA5}">
                      <a16:colId xmlns:a16="http://schemas.microsoft.com/office/drawing/2014/main" val="3259677410"/>
                    </a:ext>
                  </a:extLst>
                </a:gridCol>
                <a:gridCol w="3265706">
                  <a:extLst>
                    <a:ext uri="{9D8B030D-6E8A-4147-A177-3AD203B41FA5}">
                      <a16:colId xmlns:a16="http://schemas.microsoft.com/office/drawing/2014/main" val="2273496649"/>
                    </a:ext>
                  </a:extLst>
                </a:gridCol>
                <a:gridCol w="1803146">
                  <a:extLst>
                    <a:ext uri="{9D8B030D-6E8A-4147-A177-3AD203B41FA5}">
                      <a16:colId xmlns:a16="http://schemas.microsoft.com/office/drawing/2014/main" val="2451618858"/>
                    </a:ext>
                  </a:extLst>
                </a:gridCol>
                <a:gridCol w="1803146">
                  <a:extLst>
                    <a:ext uri="{9D8B030D-6E8A-4147-A177-3AD203B41FA5}">
                      <a16:colId xmlns:a16="http://schemas.microsoft.com/office/drawing/2014/main" val="3194224649"/>
                    </a:ext>
                  </a:extLst>
                </a:gridCol>
              </a:tblGrid>
              <a:tr h="288000">
                <a:tc gridSpan="2">
                  <a:txBody>
                    <a:bodyPr/>
                    <a:lstStyle/>
                    <a:p>
                      <a:pPr algn="ctr"/>
                      <a:r>
                        <a:rPr lang="en-US" altLang="zh-CN" sz="2000" dirty="0"/>
                        <a:t>Components/Metrics</a:t>
                      </a:r>
                      <a:endParaRPr lang="zh-CN" altLang="en-US" sz="2000" b="1" dirty="0"/>
                    </a:p>
                  </a:txBody>
                  <a:tcPr anchor="ctr"/>
                </a:tc>
                <a:tc hMerge="1">
                  <a:txBody>
                    <a:bodyPr/>
                    <a:lstStyle/>
                    <a:p>
                      <a:endParaRPr lang="zh-CN" altLang="en-US" dirty="0"/>
                    </a:p>
                  </a:txBody>
                  <a:tcPr/>
                </a:tc>
                <a:tc>
                  <a:txBody>
                    <a:bodyPr/>
                    <a:lstStyle/>
                    <a:p>
                      <a:pPr algn="ctr"/>
                      <a:r>
                        <a:rPr lang="en-US" altLang="zh-CN" sz="2000" dirty="0"/>
                        <a:t>FSL</a:t>
                      </a:r>
                      <a:endParaRPr lang="zh-CN" altLang="en-US" sz="2000" b="1" dirty="0"/>
                    </a:p>
                  </a:txBody>
                  <a:tcPr anchor="ctr"/>
                </a:tc>
                <a:tc>
                  <a:txBody>
                    <a:bodyPr/>
                    <a:lstStyle/>
                    <a:p>
                      <a:pPr algn="ctr"/>
                      <a:r>
                        <a:rPr lang="en-US" altLang="zh-CN" sz="2000" dirty="0"/>
                        <a:t>VM</a:t>
                      </a:r>
                      <a:endParaRPr lang="zh-CN" altLang="en-US" sz="2000" b="1" dirty="0"/>
                    </a:p>
                  </a:txBody>
                  <a:tcPr anchor="ctr"/>
                </a:tc>
                <a:extLst>
                  <a:ext uri="{0D108BD9-81ED-4DB2-BD59-A6C34878D82A}">
                    <a16:rowId xmlns:a16="http://schemas.microsoft.com/office/drawing/2014/main" val="305162416"/>
                  </a:ext>
                </a:extLst>
              </a:tr>
              <a:tr h="288000">
                <a:tc rowSpan="3">
                  <a:txBody>
                    <a:bodyPr/>
                    <a:lstStyle/>
                    <a:p>
                      <a:pPr algn="ctr"/>
                      <a:r>
                        <a:rPr lang="en-US" altLang="zh-CN" sz="2000" dirty="0" err="1"/>
                        <a:t>Metadedup</a:t>
                      </a:r>
                      <a:r>
                        <a:rPr lang="en-US" altLang="zh-CN" sz="2000" dirty="0"/>
                        <a:t> + ZC</a:t>
                      </a:r>
                      <a:endParaRPr lang="zh-CN" altLang="en-US" sz="2000" b="0" dirty="0"/>
                    </a:p>
                  </a:txBody>
                  <a:tcPr anchor="ctr"/>
                </a:tc>
                <a:tc>
                  <a:txBody>
                    <a:bodyPr/>
                    <a:lstStyle/>
                    <a:p>
                      <a:pPr algn="ctr"/>
                      <a:r>
                        <a:rPr lang="en-US" altLang="zh-CN" sz="2000" dirty="0"/>
                        <a:t>Total (GB)</a:t>
                      </a:r>
                      <a:endParaRPr lang="zh-CN" altLang="en-US" sz="2000" b="0" dirty="0"/>
                    </a:p>
                  </a:txBody>
                  <a:tcPr anchor="ctr"/>
                </a:tc>
                <a:tc>
                  <a:txBody>
                    <a:bodyPr/>
                    <a:lstStyle/>
                    <a:p>
                      <a:pPr algn="ctr"/>
                      <a:r>
                        <a:rPr lang="en-US" altLang="zh-CN" sz="2000" dirty="0"/>
                        <a:t>10.679</a:t>
                      </a:r>
                      <a:endParaRPr lang="zh-CN" altLang="en-US" sz="2000" b="0" dirty="0"/>
                    </a:p>
                  </a:txBody>
                  <a:tcPr anchor="ctr"/>
                </a:tc>
                <a:tc>
                  <a:txBody>
                    <a:bodyPr/>
                    <a:lstStyle/>
                    <a:p>
                      <a:pPr algn="ctr"/>
                      <a:r>
                        <a:rPr lang="en-US" altLang="zh-CN" sz="2000" dirty="0"/>
                        <a:t>26.682</a:t>
                      </a:r>
                      <a:endParaRPr lang="zh-CN" altLang="en-US" sz="2000" b="0" dirty="0"/>
                    </a:p>
                  </a:txBody>
                  <a:tcPr anchor="ctr"/>
                </a:tc>
                <a:extLst>
                  <a:ext uri="{0D108BD9-81ED-4DB2-BD59-A6C34878D82A}">
                    <a16:rowId xmlns:a16="http://schemas.microsoft.com/office/drawing/2014/main" val="374123827"/>
                  </a:ext>
                </a:extLst>
              </a:tr>
              <a:tr h="288000">
                <a:tc vMerge="1">
                  <a:txBody>
                    <a:bodyPr/>
                    <a:lstStyle/>
                    <a:p>
                      <a:endParaRPr lang="zh-CN" altLang="en-US" dirty="0"/>
                    </a:p>
                  </a:txBody>
                  <a:tcPr/>
                </a:tc>
                <a:tc>
                  <a:txBody>
                    <a:bodyPr/>
                    <a:lstStyle/>
                    <a:p>
                      <a:pPr algn="ctr"/>
                      <a:r>
                        <a:rPr lang="en-US" altLang="zh-CN" sz="2000" dirty="0"/>
                        <a:t>Storage saving</a:t>
                      </a:r>
                      <a:endParaRPr lang="zh-CN" altLang="en-US" sz="2000" b="0" dirty="0"/>
                    </a:p>
                  </a:txBody>
                  <a:tcPr anchor="ctr"/>
                </a:tc>
                <a:tc>
                  <a:txBody>
                    <a:bodyPr/>
                    <a:lstStyle/>
                    <a:p>
                      <a:pPr algn="ctr"/>
                      <a:r>
                        <a:rPr lang="en-US" altLang="zh-CN" sz="2000" dirty="0"/>
                        <a:t>97.48%</a:t>
                      </a:r>
                      <a:endParaRPr lang="zh-CN" altLang="en-US" sz="2000" b="0" dirty="0"/>
                    </a:p>
                  </a:txBody>
                  <a:tcPr anchor="ctr"/>
                </a:tc>
                <a:tc>
                  <a:txBody>
                    <a:bodyPr/>
                    <a:lstStyle/>
                    <a:p>
                      <a:pPr algn="ctr"/>
                      <a:r>
                        <a:rPr lang="en-US" altLang="zh-CN" sz="2000" dirty="0"/>
                        <a:t>95.86%</a:t>
                      </a:r>
                      <a:endParaRPr lang="zh-CN" altLang="en-US" sz="2000" b="0" dirty="0"/>
                    </a:p>
                  </a:txBody>
                  <a:tcPr anchor="ctr"/>
                </a:tc>
                <a:extLst>
                  <a:ext uri="{0D108BD9-81ED-4DB2-BD59-A6C34878D82A}">
                    <a16:rowId xmlns:a16="http://schemas.microsoft.com/office/drawing/2014/main" val="780317380"/>
                  </a:ext>
                </a:extLst>
              </a:tr>
              <a:tr h="288000">
                <a:tc vMerge="1">
                  <a:txBody>
                    <a:bodyPr/>
                    <a:lstStyle/>
                    <a:p>
                      <a:endParaRPr lang="zh-CN" altLang="en-US" dirty="0"/>
                    </a:p>
                  </a:txBody>
                  <a:tcPr/>
                </a:tc>
                <a:tc>
                  <a:txBody>
                    <a:bodyPr/>
                    <a:lstStyle/>
                    <a:p>
                      <a:pPr algn="ctr"/>
                      <a:r>
                        <a:rPr lang="en-US" altLang="zh-CN" sz="2000" dirty="0"/>
                        <a:t>Index overhead</a:t>
                      </a:r>
                      <a:endParaRPr lang="zh-CN" altLang="en-US" sz="2000" b="0" dirty="0"/>
                    </a:p>
                  </a:txBody>
                  <a:tcPr anchor="ctr"/>
                </a:tc>
                <a:tc>
                  <a:txBody>
                    <a:bodyPr/>
                    <a:lstStyle/>
                    <a:p>
                      <a:pPr algn="ctr"/>
                      <a:r>
                        <a:rPr lang="en-US" altLang="zh-CN" sz="2000" dirty="0"/>
                        <a:t>1.07%</a:t>
                      </a:r>
                      <a:endParaRPr lang="zh-CN" altLang="en-US" sz="2000" b="0" dirty="0"/>
                    </a:p>
                  </a:txBody>
                  <a:tcPr anchor="ctr"/>
                </a:tc>
                <a:tc>
                  <a:txBody>
                    <a:bodyPr/>
                    <a:lstStyle/>
                    <a:p>
                      <a:pPr algn="ctr"/>
                      <a:r>
                        <a:rPr lang="en-US" altLang="zh-CN" sz="2000" dirty="0"/>
                        <a:t>0.96%</a:t>
                      </a:r>
                      <a:endParaRPr lang="zh-CN" altLang="en-US" sz="2000" b="0" dirty="0"/>
                    </a:p>
                  </a:txBody>
                  <a:tcPr anchor="ctr"/>
                </a:tc>
                <a:extLst>
                  <a:ext uri="{0D108BD9-81ED-4DB2-BD59-A6C34878D82A}">
                    <a16:rowId xmlns:a16="http://schemas.microsoft.com/office/drawing/2014/main" val="4044434771"/>
                  </a:ext>
                </a:extLst>
              </a:tr>
              <a:tr h="288000">
                <a:tc rowSpan="3">
                  <a:txBody>
                    <a:bodyPr/>
                    <a:lstStyle/>
                    <a:p>
                      <a:pPr algn="ctr"/>
                      <a:r>
                        <a:rPr lang="en-US" altLang="zh-CN" sz="2000" dirty="0" err="1"/>
                        <a:t>Metadedup</a:t>
                      </a:r>
                      <a:r>
                        <a:rPr lang="en-US" altLang="zh-CN" sz="2000" dirty="0"/>
                        <a:t> + PC</a:t>
                      </a:r>
                      <a:endParaRPr lang="zh-CN" altLang="en-US" sz="2000" b="0" dirty="0"/>
                    </a:p>
                  </a:txBody>
                  <a:tcPr anchor="ctr"/>
                </a:tc>
                <a:tc>
                  <a:txBody>
                    <a:bodyPr/>
                    <a:lstStyle/>
                    <a:p>
                      <a:pPr algn="ctr"/>
                      <a:r>
                        <a:rPr lang="en-US" altLang="zh-CN" sz="2000" dirty="0"/>
                        <a:t>Total (GB)</a:t>
                      </a:r>
                      <a:endParaRPr lang="zh-CN" altLang="en-US" sz="2000" b="0" dirty="0"/>
                    </a:p>
                  </a:txBody>
                  <a:tcPr anchor="ctr"/>
                </a:tc>
                <a:tc>
                  <a:txBody>
                    <a:bodyPr/>
                    <a:lstStyle/>
                    <a:p>
                      <a:pPr algn="ctr"/>
                      <a:r>
                        <a:rPr lang="en-US" altLang="zh-CN" sz="2000" dirty="0"/>
                        <a:t>9.949</a:t>
                      </a:r>
                      <a:endParaRPr lang="zh-CN" altLang="en-US" sz="2000" b="0" dirty="0"/>
                    </a:p>
                  </a:txBody>
                  <a:tcPr anchor="ctr"/>
                </a:tc>
                <a:tc>
                  <a:txBody>
                    <a:bodyPr/>
                    <a:lstStyle/>
                    <a:p>
                      <a:pPr algn="ctr"/>
                      <a:r>
                        <a:rPr lang="en-US" altLang="zh-CN" sz="2000" dirty="0"/>
                        <a:t>26.630</a:t>
                      </a:r>
                      <a:endParaRPr lang="zh-CN" altLang="en-US" sz="2000" b="0" dirty="0"/>
                    </a:p>
                  </a:txBody>
                  <a:tcPr anchor="ctr"/>
                </a:tc>
                <a:extLst>
                  <a:ext uri="{0D108BD9-81ED-4DB2-BD59-A6C34878D82A}">
                    <a16:rowId xmlns:a16="http://schemas.microsoft.com/office/drawing/2014/main" val="2563506594"/>
                  </a:ext>
                </a:extLst>
              </a:tr>
              <a:tr h="288000">
                <a:tc vMerge="1">
                  <a:txBody>
                    <a:bodyPr/>
                    <a:lstStyle/>
                    <a:p>
                      <a:pPr algn="ctr"/>
                      <a:endParaRPr lang="zh-CN" altLang="en-US" dirty="0"/>
                    </a:p>
                  </a:txBody>
                  <a:tcPr/>
                </a:tc>
                <a:tc>
                  <a:txBody>
                    <a:bodyPr/>
                    <a:lstStyle/>
                    <a:p>
                      <a:pPr algn="ctr"/>
                      <a:r>
                        <a:rPr lang="en-US" altLang="zh-CN" sz="2000" dirty="0"/>
                        <a:t>Storage saving</a:t>
                      </a:r>
                      <a:endParaRPr lang="zh-CN" altLang="en-US" sz="2000" b="0" dirty="0"/>
                    </a:p>
                  </a:txBody>
                  <a:tcPr anchor="ctr"/>
                </a:tc>
                <a:tc>
                  <a:txBody>
                    <a:bodyPr/>
                    <a:lstStyle/>
                    <a:p>
                      <a:pPr algn="ctr"/>
                      <a:r>
                        <a:rPr lang="en-US" altLang="zh-CN" sz="2000" dirty="0"/>
                        <a:t>97.68%</a:t>
                      </a:r>
                      <a:endParaRPr lang="zh-CN" altLang="en-US" sz="2000" b="0" dirty="0"/>
                    </a:p>
                  </a:txBody>
                  <a:tcPr anchor="ctr"/>
                </a:tc>
                <a:tc>
                  <a:txBody>
                    <a:bodyPr/>
                    <a:lstStyle/>
                    <a:p>
                      <a:pPr algn="ctr"/>
                      <a:r>
                        <a:rPr lang="en-US" altLang="zh-CN" sz="2000" dirty="0"/>
                        <a:t>95.85%</a:t>
                      </a:r>
                      <a:endParaRPr lang="zh-CN" altLang="en-US" sz="2000" b="0" dirty="0"/>
                    </a:p>
                  </a:txBody>
                  <a:tcPr anchor="ctr"/>
                </a:tc>
                <a:extLst>
                  <a:ext uri="{0D108BD9-81ED-4DB2-BD59-A6C34878D82A}">
                    <a16:rowId xmlns:a16="http://schemas.microsoft.com/office/drawing/2014/main" val="430571510"/>
                  </a:ext>
                </a:extLst>
              </a:tr>
              <a:tr h="288000">
                <a:tc vMerge="1">
                  <a:txBody>
                    <a:bodyPr/>
                    <a:lstStyle/>
                    <a:p>
                      <a:pPr algn="ctr"/>
                      <a:endParaRPr lang="zh-CN" altLang="en-US" dirty="0"/>
                    </a:p>
                  </a:txBody>
                  <a:tcPr/>
                </a:tc>
                <a:tc>
                  <a:txBody>
                    <a:bodyPr/>
                    <a:lstStyle/>
                    <a:p>
                      <a:pPr algn="ctr"/>
                      <a:r>
                        <a:rPr lang="en-US" altLang="zh-CN" sz="2000" dirty="0"/>
                        <a:t>Index overhead</a:t>
                      </a:r>
                      <a:endParaRPr lang="zh-CN" altLang="en-US" sz="2000" b="0" dirty="0"/>
                    </a:p>
                  </a:txBody>
                  <a:tcPr anchor="ctr"/>
                </a:tc>
                <a:tc>
                  <a:txBody>
                    <a:bodyPr/>
                    <a:lstStyle/>
                    <a:p>
                      <a:pPr algn="ctr"/>
                      <a:r>
                        <a:rPr lang="en-US" altLang="zh-CN" sz="2000" dirty="0"/>
                        <a:t>1.11%</a:t>
                      </a:r>
                      <a:endParaRPr lang="zh-CN" altLang="en-US" sz="2000" b="0" dirty="0"/>
                    </a:p>
                  </a:txBody>
                  <a:tcPr anchor="ctr"/>
                </a:tc>
                <a:tc>
                  <a:txBody>
                    <a:bodyPr/>
                    <a:lstStyle/>
                    <a:p>
                      <a:pPr algn="ctr"/>
                      <a:r>
                        <a:rPr lang="en-US" altLang="zh-CN" sz="2000" dirty="0"/>
                        <a:t>1.00%</a:t>
                      </a:r>
                      <a:endParaRPr lang="zh-CN" altLang="en-US" sz="2000" b="0" dirty="0"/>
                    </a:p>
                  </a:txBody>
                  <a:tcPr anchor="ctr"/>
                </a:tc>
                <a:extLst>
                  <a:ext uri="{0D108BD9-81ED-4DB2-BD59-A6C34878D82A}">
                    <a16:rowId xmlns:a16="http://schemas.microsoft.com/office/drawing/2014/main" val="1084277411"/>
                  </a:ext>
                </a:extLst>
              </a:tr>
            </a:tbl>
          </a:graphicData>
        </a:graphic>
      </p:graphicFrame>
      <p:sp>
        <p:nvSpPr>
          <p:cNvPr id="9" name="Content Placeholder 2">
            <a:extLst>
              <a:ext uri="{FF2B5EF4-FFF2-40B4-BE49-F238E27FC236}">
                <a16:creationId xmlns:a16="http://schemas.microsoft.com/office/drawing/2014/main" id="{B9D2585D-C968-2A46-B090-115C4D796678}"/>
              </a:ext>
            </a:extLst>
          </p:cNvPr>
          <p:cNvSpPr>
            <a:spLocks noGrp="1"/>
          </p:cNvSpPr>
          <p:nvPr>
            <p:ph idx="1"/>
          </p:nvPr>
        </p:nvSpPr>
        <p:spPr>
          <a:xfrm>
            <a:off x="609600" y="4676931"/>
            <a:ext cx="10972800" cy="2044545"/>
          </a:xfrm>
        </p:spPr>
        <p:txBody>
          <a:bodyPr/>
          <a:lstStyle/>
          <a:p>
            <a:r>
              <a:rPr lang="en-US" dirty="0"/>
              <a:t>Combination: apply </a:t>
            </a:r>
            <a:r>
              <a:rPr lang="en-US" dirty="0" err="1"/>
              <a:t>Metadedup</a:t>
            </a:r>
            <a:r>
              <a:rPr lang="en-US" dirty="0"/>
              <a:t>, followed by compression to suppress metadata of metadata chunks</a:t>
            </a:r>
          </a:p>
          <a:p>
            <a:r>
              <a:rPr lang="en-US" dirty="0" err="1"/>
              <a:t>Metadedup</a:t>
            </a:r>
            <a:r>
              <a:rPr lang="en-US" dirty="0"/>
              <a:t> is marginally improved</a:t>
            </a:r>
          </a:p>
          <a:p>
            <a:pPr lvl="1"/>
            <a:r>
              <a:rPr lang="en-US" dirty="0"/>
              <a:t>Compression cannot apply to physical metadata chunks</a:t>
            </a:r>
          </a:p>
          <a:p>
            <a:pPr lvl="1"/>
            <a:endParaRPr lang="en-US" dirty="0"/>
          </a:p>
          <a:p>
            <a:endParaRPr lang="en-US" dirty="0"/>
          </a:p>
        </p:txBody>
      </p:sp>
    </p:spTree>
    <p:extLst>
      <p:ext uri="{BB962C8B-B14F-4D97-AF65-F5344CB8AC3E}">
        <p14:creationId xmlns:p14="http://schemas.microsoft.com/office/powerpoint/2010/main" val="1223290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430C3-D343-684B-9B81-90AAA2CDF880}"/>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80F53F3C-0732-8949-ADAE-B8EBB5C56680}"/>
              </a:ext>
            </a:extLst>
          </p:cNvPr>
          <p:cNvSpPr>
            <a:spLocks noGrp="1"/>
          </p:cNvSpPr>
          <p:nvPr>
            <p:ph idx="1"/>
          </p:nvPr>
        </p:nvSpPr>
        <p:spPr/>
        <p:txBody>
          <a:bodyPr/>
          <a:lstStyle/>
          <a:p>
            <a:r>
              <a:rPr lang="en-US" b="1" dirty="0" err="1">
                <a:solidFill>
                  <a:srgbClr val="FF0000"/>
                </a:solidFill>
              </a:rPr>
              <a:t>Metadedup</a:t>
            </a:r>
            <a:r>
              <a:rPr lang="en-US" b="1" dirty="0">
                <a:solidFill>
                  <a:srgbClr val="FF0000"/>
                </a:solidFill>
              </a:rPr>
              <a:t>: </a:t>
            </a:r>
            <a:r>
              <a:rPr lang="en-US" dirty="0"/>
              <a:t>an encrypted deduplication storage system with space-efficient metadata management</a:t>
            </a:r>
          </a:p>
          <a:p>
            <a:pPr lvl="1"/>
            <a:r>
              <a:rPr lang="en-US" dirty="0"/>
              <a:t>Build on indirection to apply metadata deduplication</a:t>
            </a:r>
          </a:p>
          <a:p>
            <a:pPr lvl="1"/>
            <a:r>
              <a:rPr lang="en-US" dirty="0"/>
              <a:t>Implement a prototype</a:t>
            </a:r>
          </a:p>
          <a:p>
            <a:pPr lvl="1"/>
            <a:r>
              <a:rPr lang="en-US" dirty="0"/>
              <a:t>Conduct extensive prototype and trace-driven evaluation</a:t>
            </a:r>
          </a:p>
          <a:p>
            <a:r>
              <a:rPr lang="en-US" dirty="0"/>
              <a:t>Software: </a:t>
            </a:r>
            <a:r>
              <a:rPr lang="en-US" dirty="0">
                <a:hlinkClick r:id="rId3"/>
              </a:rPr>
              <a:t>http://adslab.cse.cuhk.edu.hk/software/metadedup/</a:t>
            </a:r>
            <a:endParaRPr lang="en-US" dirty="0"/>
          </a:p>
          <a:p>
            <a:endParaRPr lang="en-US" dirty="0"/>
          </a:p>
        </p:txBody>
      </p:sp>
      <p:sp>
        <p:nvSpPr>
          <p:cNvPr id="4" name="Slide Number Placeholder 3">
            <a:extLst>
              <a:ext uri="{FF2B5EF4-FFF2-40B4-BE49-F238E27FC236}">
                <a16:creationId xmlns:a16="http://schemas.microsoft.com/office/drawing/2014/main" id="{9F34BA77-4B52-3946-BF9C-60DAA5A81542}"/>
              </a:ext>
            </a:extLst>
          </p:cNvPr>
          <p:cNvSpPr>
            <a:spLocks noGrp="1"/>
          </p:cNvSpPr>
          <p:nvPr>
            <p:ph type="sldNum" sz="quarter" idx="11"/>
          </p:nvPr>
        </p:nvSpPr>
        <p:spPr/>
        <p:txBody>
          <a:bodyPr/>
          <a:lstStyle/>
          <a:p>
            <a:pPr>
              <a:defRPr/>
            </a:pPr>
            <a:fld id="{3FFE790D-BCFB-4008-9260-CA63AEE325FD}" type="slidenum">
              <a:rPr lang="en-US" smtClean="0"/>
              <a:pPr>
                <a:defRPr/>
              </a:pPr>
              <a:t>24</a:t>
            </a:fld>
            <a:endParaRPr lang="en-US" dirty="0"/>
          </a:p>
        </p:txBody>
      </p:sp>
    </p:spTree>
    <p:extLst>
      <p:ext uri="{BB962C8B-B14F-4D97-AF65-F5344CB8AC3E}">
        <p14:creationId xmlns:p14="http://schemas.microsoft.com/office/powerpoint/2010/main" val="3087168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F313-FCE6-BB44-A9C9-0FC4DD9D2531}"/>
              </a:ext>
            </a:extLst>
          </p:cNvPr>
          <p:cNvSpPr>
            <a:spLocks noGrp="1"/>
          </p:cNvSpPr>
          <p:nvPr>
            <p:ph type="title"/>
          </p:nvPr>
        </p:nvSpPr>
        <p:spPr/>
        <p:txBody>
          <a:bodyPr/>
          <a:lstStyle/>
          <a:p>
            <a:r>
              <a:rPr lang="en-US" dirty="0"/>
              <a:t>Deduplication</a:t>
            </a:r>
          </a:p>
        </p:txBody>
      </p:sp>
      <p:sp>
        <p:nvSpPr>
          <p:cNvPr id="3" name="Content Placeholder 2">
            <a:extLst>
              <a:ext uri="{FF2B5EF4-FFF2-40B4-BE49-F238E27FC236}">
                <a16:creationId xmlns:a16="http://schemas.microsoft.com/office/drawing/2014/main" id="{ABD834EA-FE3E-E54B-A852-799E7770EB58}"/>
              </a:ext>
            </a:extLst>
          </p:cNvPr>
          <p:cNvSpPr>
            <a:spLocks noGrp="1"/>
          </p:cNvSpPr>
          <p:nvPr>
            <p:ph idx="1"/>
          </p:nvPr>
        </p:nvSpPr>
        <p:spPr/>
        <p:txBody>
          <a:bodyPr/>
          <a:lstStyle/>
          <a:p>
            <a:r>
              <a:rPr lang="en-US" dirty="0"/>
              <a:t>Deduplication </a:t>
            </a:r>
            <a:r>
              <a:rPr lang="en-US" dirty="0">
                <a:sym typeface="Wingdings" panose="05000000000000000000" pitchFamily="2" charset="2"/>
              </a:rPr>
              <a:t></a:t>
            </a:r>
            <a:r>
              <a:rPr lang="en-US" dirty="0"/>
              <a:t> coarse-grained compression</a:t>
            </a:r>
          </a:p>
          <a:p>
            <a:pPr lvl="1"/>
            <a:r>
              <a:rPr lang="en-US" dirty="0"/>
              <a:t>Unit: </a:t>
            </a:r>
            <a:r>
              <a:rPr lang="en-US" b="1" dirty="0">
                <a:solidFill>
                  <a:schemeClr val="tx2"/>
                </a:solidFill>
              </a:rPr>
              <a:t>chunk</a:t>
            </a:r>
            <a:r>
              <a:rPr lang="en-US" b="1" dirty="0">
                <a:solidFill>
                  <a:srgbClr val="FF0000"/>
                </a:solidFill>
              </a:rPr>
              <a:t> </a:t>
            </a:r>
            <a:r>
              <a:rPr lang="en-US" dirty="0"/>
              <a:t>(fixed- or variable-size)</a:t>
            </a:r>
          </a:p>
          <a:p>
            <a:r>
              <a:rPr lang="en-US" dirty="0"/>
              <a:t>Store only one copy of chunks with same content; other chunks refer to the copy by references (pointers)</a:t>
            </a:r>
          </a:p>
        </p:txBody>
      </p:sp>
      <p:sp>
        <p:nvSpPr>
          <p:cNvPr id="4" name="Slide Number Placeholder 3">
            <a:extLst>
              <a:ext uri="{FF2B5EF4-FFF2-40B4-BE49-F238E27FC236}">
                <a16:creationId xmlns:a16="http://schemas.microsoft.com/office/drawing/2014/main"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3</a:t>
            </a:fld>
            <a:endParaRPr lang="en-US" dirty="0"/>
          </a:p>
        </p:txBody>
      </p:sp>
      <p:grpSp>
        <p:nvGrpSpPr>
          <p:cNvPr id="55" name="Group 54">
            <a:extLst>
              <a:ext uri="{FF2B5EF4-FFF2-40B4-BE49-F238E27FC236}">
                <a16:creationId xmlns:a16="http://schemas.microsoft.com/office/drawing/2014/main" id="{F5F4DAA0-74B1-FD4D-99A7-FC70503B971B}"/>
              </a:ext>
            </a:extLst>
          </p:cNvPr>
          <p:cNvGrpSpPr/>
          <p:nvPr/>
        </p:nvGrpSpPr>
        <p:grpSpPr>
          <a:xfrm>
            <a:off x="3072581" y="3667126"/>
            <a:ext cx="6046838" cy="2459038"/>
            <a:chOff x="3313875" y="4124764"/>
            <a:chExt cx="6299113" cy="2561630"/>
          </a:xfrm>
        </p:grpSpPr>
        <p:sp>
          <p:nvSpPr>
            <p:cNvPr id="6" name="Rounded Rectangle 5">
              <a:extLst>
                <a:ext uri="{FF2B5EF4-FFF2-40B4-BE49-F238E27FC236}">
                  <a16:creationId xmlns:a16="http://schemas.microsoft.com/office/drawing/2014/main" id="{F80076A5-A12B-604A-86A3-73FA6981FB99}"/>
                </a:ext>
              </a:extLst>
            </p:cNvPr>
            <p:cNvSpPr/>
            <p:nvPr/>
          </p:nvSpPr>
          <p:spPr>
            <a:xfrm>
              <a:off x="3313875" y="4124764"/>
              <a:ext cx="6299113" cy="2561630"/>
            </a:xfrm>
            <a:prstGeom prst="roundRect">
              <a:avLst/>
            </a:prstGeom>
            <a:solidFill>
              <a:schemeClr val="accent6">
                <a:lumMod val="20000"/>
                <a:lumOff val="80000"/>
              </a:schemeClr>
            </a:solidFill>
            <a:ln w="25400" cap="flat" cmpd="sng" algn="ctr">
              <a:noFill/>
              <a:prstDash val="solid"/>
            </a:ln>
            <a:effectLst/>
          </p:spPr>
          <p:txBody>
            <a:bodyPr anchor="ctr"/>
            <a:lstStyle/>
            <a:p>
              <a:pPr algn="ctr" eaLnBrk="1" fontAlgn="auto" hangingPunct="1">
                <a:spcBef>
                  <a:spcPts val="0"/>
                </a:spcBef>
                <a:spcAft>
                  <a:spcPts val="0"/>
                </a:spcAft>
                <a:defRPr/>
              </a:pPr>
              <a:endParaRPr lang="en-US" kern="0" dirty="0">
                <a:solidFill>
                  <a:sysClr val="window" lastClr="FFFFFF"/>
                </a:solidFill>
                <a:latin typeface="Calibri"/>
              </a:endParaRPr>
            </a:p>
          </p:txBody>
        </p:sp>
        <p:sp>
          <p:nvSpPr>
            <p:cNvPr id="7" name="Rounded Rectangle 6">
              <a:extLst>
                <a:ext uri="{FF2B5EF4-FFF2-40B4-BE49-F238E27FC236}">
                  <a16:creationId xmlns:a16="http://schemas.microsoft.com/office/drawing/2014/main" id="{DFB95BFF-CEA0-7F45-A77A-0EFFCE004610}"/>
                </a:ext>
              </a:extLst>
            </p:cNvPr>
            <p:cNvSpPr/>
            <p:nvPr/>
          </p:nvSpPr>
          <p:spPr>
            <a:xfrm>
              <a:off x="3697210" y="6084197"/>
              <a:ext cx="1385053" cy="541977"/>
            </a:xfrm>
            <a:prstGeom prst="roundRect">
              <a:avLst/>
            </a:prstGeom>
            <a:solidFill>
              <a:schemeClr val="accent1">
                <a:lumMod val="75000"/>
              </a:schemeClr>
            </a:solidFill>
            <a:ln w="25400" cap="flat" cmpd="sng" algn="ctr">
              <a:solidFill>
                <a:sysClr val="windowText" lastClr="000000">
                  <a:lumMod val="75000"/>
                  <a:lumOff val="25000"/>
                </a:sysClr>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8" name="Rectangle 7">
              <a:extLst>
                <a:ext uri="{FF2B5EF4-FFF2-40B4-BE49-F238E27FC236}">
                  <a16:creationId xmlns:a16="http://schemas.microsoft.com/office/drawing/2014/main" id="{FF406CA5-B67F-1447-ABEC-70F7E05E5FCD}"/>
                </a:ext>
              </a:extLst>
            </p:cNvPr>
            <p:cNvSpPr/>
            <p:nvPr/>
          </p:nvSpPr>
          <p:spPr>
            <a:xfrm>
              <a:off x="3817649" y="6264856"/>
              <a:ext cx="240879" cy="240879"/>
            </a:xfrm>
            <a:prstGeom prst="rect">
              <a:avLst/>
            </a:prstGeom>
            <a:solidFill>
              <a:srgbClr val="C00000"/>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9" name="Rectangle 8">
              <a:extLst>
                <a:ext uri="{FF2B5EF4-FFF2-40B4-BE49-F238E27FC236}">
                  <a16:creationId xmlns:a16="http://schemas.microsoft.com/office/drawing/2014/main" id="{F44C7689-CFC0-5448-B578-17300BB8A705}"/>
                </a:ext>
              </a:extLst>
            </p:cNvPr>
            <p:cNvSpPr/>
            <p:nvPr/>
          </p:nvSpPr>
          <p:spPr>
            <a:xfrm>
              <a:off x="4118748" y="6264856"/>
              <a:ext cx="240879" cy="240879"/>
            </a:xfrm>
            <a:prstGeom prst="rect">
              <a:avLst/>
            </a:prstGeom>
            <a:solidFill>
              <a:srgbClr val="4F81BD"/>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10" name="Rectangle 9">
              <a:extLst>
                <a:ext uri="{FF2B5EF4-FFF2-40B4-BE49-F238E27FC236}">
                  <a16:creationId xmlns:a16="http://schemas.microsoft.com/office/drawing/2014/main" id="{13F5CF21-FD26-0A49-93CE-238448B6205B}"/>
                </a:ext>
              </a:extLst>
            </p:cNvPr>
            <p:cNvSpPr/>
            <p:nvPr/>
          </p:nvSpPr>
          <p:spPr>
            <a:xfrm>
              <a:off x="4419846" y="6264856"/>
              <a:ext cx="240879" cy="240879"/>
            </a:xfrm>
            <a:prstGeom prst="rect">
              <a:avLst/>
            </a:prstGeom>
            <a:solidFill>
              <a:srgbClr val="9BBB59"/>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11" name="Rectangle 10">
              <a:extLst>
                <a:ext uri="{FF2B5EF4-FFF2-40B4-BE49-F238E27FC236}">
                  <a16:creationId xmlns:a16="http://schemas.microsoft.com/office/drawing/2014/main" id="{16E95768-E377-6745-9066-9D2353B4792F}"/>
                </a:ext>
              </a:extLst>
            </p:cNvPr>
            <p:cNvSpPr/>
            <p:nvPr/>
          </p:nvSpPr>
          <p:spPr>
            <a:xfrm>
              <a:off x="4720945" y="6264856"/>
              <a:ext cx="240879" cy="240879"/>
            </a:xfrm>
            <a:prstGeom prst="rect">
              <a:avLst/>
            </a:prstGeom>
            <a:solidFill>
              <a:srgbClr val="8064A2"/>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grpSp>
          <p:nvGrpSpPr>
            <p:cNvPr id="12" name="Group 11">
              <a:extLst>
                <a:ext uri="{FF2B5EF4-FFF2-40B4-BE49-F238E27FC236}">
                  <a16:creationId xmlns:a16="http://schemas.microsoft.com/office/drawing/2014/main" id="{23DD2913-EDAF-6E4A-BC04-C3F99BBBB3AA}"/>
                </a:ext>
              </a:extLst>
            </p:cNvPr>
            <p:cNvGrpSpPr/>
            <p:nvPr/>
          </p:nvGrpSpPr>
          <p:grpSpPr>
            <a:xfrm>
              <a:off x="3456331" y="5722878"/>
              <a:ext cx="415308" cy="481758"/>
              <a:chOff x="4876800" y="2209800"/>
              <a:chExt cx="1905000" cy="2209800"/>
            </a:xfrm>
            <a:solidFill>
              <a:srgbClr val="4F81BD">
                <a:lumMod val="40000"/>
                <a:lumOff val="60000"/>
              </a:srgbClr>
            </a:solidFill>
          </p:grpSpPr>
          <p:sp>
            <p:nvSpPr>
              <p:cNvPr id="13" name="Rounded Rectangle 12">
                <a:extLst>
                  <a:ext uri="{FF2B5EF4-FFF2-40B4-BE49-F238E27FC236}">
                    <a16:creationId xmlns:a16="http://schemas.microsoft.com/office/drawing/2014/main" id="{2A1C7156-0E08-8D48-BC5D-F745B3E4504B}"/>
                  </a:ext>
                </a:extLst>
              </p:cNvPr>
              <p:cNvSpPr/>
              <p:nvPr/>
            </p:nvSpPr>
            <p:spPr>
              <a:xfrm>
                <a:off x="4876800" y="2209800"/>
                <a:ext cx="1905000" cy="2209800"/>
              </a:xfrm>
              <a:prstGeom prst="roundRect">
                <a:avLst/>
              </a:prstGeom>
              <a:grpFill/>
              <a:ln w="28575" cap="flat" cmpd="sng" algn="ctr">
                <a:solidFill>
                  <a:sysClr val="window" lastClr="FFFFFF">
                    <a:lumMod val="50000"/>
                  </a:sysClr>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cxnSp>
            <p:nvCxnSpPr>
              <p:cNvPr id="14" name="Straight Connector 13">
                <a:extLst>
                  <a:ext uri="{FF2B5EF4-FFF2-40B4-BE49-F238E27FC236}">
                    <a16:creationId xmlns:a16="http://schemas.microsoft.com/office/drawing/2014/main" id="{E7F24200-98AA-8F46-9D0F-2FE7BDFCC44C}"/>
                  </a:ext>
                </a:extLst>
              </p:cNvPr>
              <p:cNvCxnSpPr/>
              <p:nvPr/>
            </p:nvCxnSpPr>
            <p:spPr>
              <a:xfrm>
                <a:off x="5181600" y="2590800"/>
                <a:ext cx="1165860" cy="0"/>
              </a:xfrm>
              <a:prstGeom prst="line">
                <a:avLst/>
              </a:prstGeom>
              <a:grpFill/>
              <a:ln w="28575" cap="flat" cmpd="sng" algn="ctr">
                <a:solidFill>
                  <a:sysClr val="window" lastClr="FFFFFF">
                    <a:lumMod val="50000"/>
                  </a:sysClr>
                </a:solidFill>
                <a:prstDash val="solid"/>
              </a:ln>
              <a:effectLst/>
            </p:spPr>
          </p:cxnSp>
          <p:cxnSp>
            <p:nvCxnSpPr>
              <p:cNvPr id="15" name="Straight Connector 14">
                <a:extLst>
                  <a:ext uri="{FF2B5EF4-FFF2-40B4-BE49-F238E27FC236}">
                    <a16:creationId xmlns:a16="http://schemas.microsoft.com/office/drawing/2014/main" id="{C414E0A3-E182-3549-BC44-7BE46AC8E51D}"/>
                  </a:ext>
                </a:extLst>
              </p:cNvPr>
              <p:cNvCxnSpPr/>
              <p:nvPr/>
            </p:nvCxnSpPr>
            <p:spPr>
              <a:xfrm>
                <a:off x="5311140" y="2895600"/>
                <a:ext cx="1165860" cy="0"/>
              </a:xfrm>
              <a:prstGeom prst="line">
                <a:avLst/>
              </a:prstGeom>
              <a:grpFill/>
              <a:ln w="28575" cap="flat" cmpd="sng" algn="ctr">
                <a:solidFill>
                  <a:sysClr val="window" lastClr="FFFFFF">
                    <a:lumMod val="50000"/>
                  </a:sysClr>
                </a:solidFill>
                <a:prstDash val="solid"/>
              </a:ln>
              <a:effectLst/>
            </p:spPr>
          </p:cxnSp>
          <p:cxnSp>
            <p:nvCxnSpPr>
              <p:cNvPr id="16" name="Straight Connector 15">
                <a:extLst>
                  <a:ext uri="{FF2B5EF4-FFF2-40B4-BE49-F238E27FC236}">
                    <a16:creationId xmlns:a16="http://schemas.microsoft.com/office/drawing/2014/main" id="{3DFB8E56-EE2F-2E48-AE90-F30D6D40E038}"/>
                  </a:ext>
                </a:extLst>
              </p:cNvPr>
              <p:cNvCxnSpPr/>
              <p:nvPr/>
            </p:nvCxnSpPr>
            <p:spPr>
              <a:xfrm>
                <a:off x="5181600" y="3200400"/>
                <a:ext cx="1165860" cy="0"/>
              </a:xfrm>
              <a:prstGeom prst="line">
                <a:avLst/>
              </a:prstGeom>
              <a:grpFill/>
              <a:ln w="28575" cap="flat" cmpd="sng" algn="ctr">
                <a:solidFill>
                  <a:sysClr val="window" lastClr="FFFFFF">
                    <a:lumMod val="50000"/>
                  </a:sysClr>
                </a:solidFill>
                <a:prstDash val="solid"/>
              </a:ln>
              <a:effectLst/>
            </p:spPr>
          </p:cxnSp>
          <p:cxnSp>
            <p:nvCxnSpPr>
              <p:cNvPr id="17" name="Straight Connector 16">
                <a:extLst>
                  <a:ext uri="{FF2B5EF4-FFF2-40B4-BE49-F238E27FC236}">
                    <a16:creationId xmlns:a16="http://schemas.microsoft.com/office/drawing/2014/main" id="{0F19C826-F388-C747-9F64-4A0B0AA3B4B7}"/>
                  </a:ext>
                </a:extLst>
              </p:cNvPr>
              <p:cNvCxnSpPr/>
              <p:nvPr/>
            </p:nvCxnSpPr>
            <p:spPr>
              <a:xfrm>
                <a:off x="5246370" y="3962400"/>
                <a:ext cx="1165860" cy="0"/>
              </a:xfrm>
              <a:prstGeom prst="line">
                <a:avLst/>
              </a:prstGeom>
              <a:grpFill/>
              <a:ln w="28575" cap="flat" cmpd="sng" algn="ctr">
                <a:solidFill>
                  <a:sysClr val="window" lastClr="FFFFFF">
                    <a:lumMod val="50000"/>
                  </a:sysClr>
                </a:solidFill>
                <a:prstDash val="solid"/>
              </a:ln>
              <a:effectLst/>
            </p:spPr>
          </p:cxnSp>
        </p:grpSp>
        <p:sp>
          <p:nvSpPr>
            <p:cNvPr id="18" name="Rounded Rectangle 17">
              <a:extLst>
                <a:ext uri="{FF2B5EF4-FFF2-40B4-BE49-F238E27FC236}">
                  <a16:creationId xmlns:a16="http://schemas.microsoft.com/office/drawing/2014/main" id="{154F7B7A-F519-EB40-A4DD-4F3401BCC8E8}"/>
                </a:ext>
              </a:extLst>
            </p:cNvPr>
            <p:cNvSpPr/>
            <p:nvPr/>
          </p:nvSpPr>
          <p:spPr>
            <a:xfrm>
              <a:off x="3817649" y="4940022"/>
              <a:ext cx="1385053" cy="541977"/>
            </a:xfrm>
            <a:prstGeom prst="roundRect">
              <a:avLst/>
            </a:prstGeom>
            <a:solidFill>
              <a:schemeClr val="accent6">
                <a:lumMod val="75000"/>
              </a:schemeClr>
            </a:solidFill>
            <a:ln w="25400" cap="flat" cmpd="sng" algn="ctr">
              <a:solidFill>
                <a:sysClr val="windowText" lastClr="000000">
                  <a:lumMod val="75000"/>
                  <a:lumOff val="25000"/>
                </a:sysClr>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19" name="Rectangle 18">
              <a:extLst>
                <a:ext uri="{FF2B5EF4-FFF2-40B4-BE49-F238E27FC236}">
                  <a16:creationId xmlns:a16="http://schemas.microsoft.com/office/drawing/2014/main" id="{7ADB9963-FB36-2B4E-99B0-5E525BB36D3C}"/>
                </a:ext>
              </a:extLst>
            </p:cNvPr>
            <p:cNvSpPr/>
            <p:nvPr/>
          </p:nvSpPr>
          <p:spPr>
            <a:xfrm>
              <a:off x="3938089" y="5120681"/>
              <a:ext cx="240879" cy="240879"/>
            </a:xfrm>
            <a:prstGeom prst="rect">
              <a:avLst/>
            </a:prstGeom>
            <a:solidFill>
              <a:srgbClr val="C00000"/>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20" name="Rectangle 19">
              <a:extLst>
                <a:ext uri="{FF2B5EF4-FFF2-40B4-BE49-F238E27FC236}">
                  <a16:creationId xmlns:a16="http://schemas.microsoft.com/office/drawing/2014/main" id="{80055BD2-0B40-5048-8CD7-F42EFDADD7AB}"/>
                </a:ext>
              </a:extLst>
            </p:cNvPr>
            <p:cNvSpPr/>
            <p:nvPr/>
          </p:nvSpPr>
          <p:spPr>
            <a:xfrm>
              <a:off x="4239187" y="5120681"/>
              <a:ext cx="240879" cy="240879"/>
            </a:xfrm>
            <a:prstGeom prst="rect">
              <a:avLst/>
            </a:prstGeom>
            <a:solidFill>
              <a:srgbClr val="C00000"/>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21" name="Rectangle 20">
              <a:extLst>
                <a:ext uri="{FF2B5EF4-FFF2-40B4-BE49-F238E27FC236}">
                  <a16:creationId xmlns:a16="http://schemas.microsoft.com/office/drawing/2014/main" id="{E4EB30FF-9C53-AB4C-9F08-8342E81B0C7C}"/>
                </a:ext>
              </a:extLst>
            </p:cNvPr>
            <p:cNvSpPr/>
            <p:nvPr/>
          </p:nvSpPr>
          <p:spPr>
            <a:xfrm>
              <a:off x="4540286" y="5120681"/>
              <a:ext cx="240879" cy="240879"/>
            </a:xfrm>
            <a:prstGeom prst="rect">
              <a:avLst/>
            </a:prstGeom>
            <a:solidFill>
              <a:srgbClr val="CC9900"/>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22" name="Rectangle 21">
              <a:extLst>
                <a:ext uri="{FF2B5EF4-FFF2-40B4-BE49-F238E27FC236}">
                  <a16:creationId xmlns:a16="http://schemas.microsoft.com/office/drawing/2014/main" id="{98CB65A9-3058-1844-9F45-AA5B49DBDE22}"/>
                </a:ext>
              </a:extLst>
            </p:cNvPr>
            <p:cNvSpPr/>
            <p:nvPr/>
          </p:nvSpPr>
          <p:spPr>
            <a:xfrm>
              <a:off x="4841384" y="5120681"/>
              <a:ext cx="240879" cy="240879"/>
            </a:xfrm>
            <a:prstGeom prst="rect">
              <a:avLst/>
            </a:prstGeom>
            <a:solidFill>
              <a:srgbClr val="8064A2"/>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grpSp>
          <p:nvGrpSpPr>
            <p:cNvPr id="23" name="Group 22">
              <a:extLst>
                <a:ext uri="{FF2B5EF4-FFF2-40B4-BE49-F238E27FC236}">
                  <a16:creationId xmlns:a16="http://schemas.microsoft.com/office/drawing/2014/main" id="{80575138-FBD8-9D4F-A6E9-957C8ED767E2}"/>
                </a:ext>
              </a:extLst>
            </p:cNvPr>
            <p:cNvGrpSpPr/>
            <p:nvPr/>
          </p:nvGrpSpPr>
          <p:grpSpPr>
            <a:xfrm>
              <a:off x="3576770" y="4578704"/>
              <a:ext cx="415308" cy="481758"/>
              <a:chOff x="4876800" y="2209800"/>
              <a:chExt cx="1905000" cy="2209800"/>
            </a:xfrm>
            <a:solidFill>
              <a:srgbClr val="F79646"/>
            </a:solidFill>
          </p:grpSpPr>
          <p:sp>
            <p:nvSpPr>
              <p:cNvPr id="24" name="Rounded Rectangle 23">
                <a:extLst>
                  <a:ext uri="{FF2B5EF4-FFF2-40B4-BE49-F238E27FC236}">
                    <a16:creationId xmlns:a16="http://schemas.microsoft.com/office/drawing/2014/main" id="{4EDAB275-E2C6-F949-A6FC-D401A9EA8EA0}"/>
                  </a:ext>
                </a:extLst>
              </p:cNvPr>
              <p:cNvSpPr/>
              <p:nvPr/>
            </p:nvSpPr>
            <p:spPr>
              <a:xfrm>
                <a:off x="4876800" y="2209800"/>
                <a:ext cx="1905000" cy="2209800"/>
              </a:xfrm>
              <a:prstGeom prst="roundRect">
                <a:avLst/>
              </a:prstGeom>
              <a:grpFill/>
              <a:ln w="28575" cap="flat" cmpd="sng" algn="ctr">
                <a:solidFill>
                  <a:sysClr val="window" lastClr="FFFFFF">
                    <a:lumMod val="50000"/>
                  </a:sysClr>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cxnSp>
            <p:nvCxnSpPr>
              <p:cNvPr id="25" name="Straight Connector 24">
                <a:extLst>
                  <a:ext uri="{FF2B5EF4-FFF2-40B4-BE49-F238E27FC236}">
                    <a16:creationId xmlns:a16="http://schemas.microsoft.com/office/drawing/2014/main" id="{EF214996-473E-B44D-8BC2-61D09B76C0D2}"/>
                  </a:ext>
                </a:extLst>
              </p:cNvPr>
              <p:cNvCxnSpPr/>
              <p:nvPr/>
            </p:nvCxnSpPr>
            <p:spPr>
              <a:xfrm>
                <a:off x="5181600" y="2590800"/>
                <a:ext cx="1165860" cy="0"/>
              </a:xfrm>
              <a:prstGeom prst="line">
                <a:avLst/>
              </a:prstGeom>
              <a:grpFill/>
              <a:ln w="28575" cap="flat" cmpd="sng" algn="ctr">
                <a:solidFill>
                  <a:sysClr val="window" lastClr="FFFFFF">
                    <a:lumMod val="50000"/>
                  </a:sysClr>
                </a:solidFill>
                <a:prstDash val="solid"/>
              </a:ln>
              <a:effectLst/>
            </p:spPr>
          </p:cxnSp>
          <p:cxnSp>
            <p:nvCxnSpPr>
              <p:cNvPr id="26" name="Straight Connector 25">
                <a:extLst>
                  <a:ext uri="{FF2B5EF4-FFF2-40B4-BE49-F238E27FC236}">
                    <a16:creationId xmlns:a16="http://schemas.microsoft.com/office/drawing/2014/main" id="{88A3F902-9290-FD40-A954-B03A5DA233D3}"/>
                  </a:ext>
                </a:extLst>
              </p:cNvPr>
              <p:cNvCxnSpPr/>
              <p:nvPr/>
            </p:nvCxnSpPr>
            <p:spPr>
              <a:xfrm>
                <a:off x="5311140" y="2895600"/>
                <a:ext cx="1165860" cy="0"/>
              </a:xfrm>
              <a:prstGeom prst="line">
                <a:avLst/>
              </a:prstGeom>
              <a:grpFill/>
              <a:ln w="28575" cap="flat" cmpd="sng" algn="ctr">
                <a:solidFill>
                  <a:sysClr val="window" lastClr="FFFFFF">
                    <a:lumMod val="50000"/>
                  </a:sysClr>
                </a:solidFill>
                <a:prstDash val="solid"/>
              </a:ln>
              <a:effectLst/>
            </p:spPr>
          </p:cxnSp>
          <p:cxnSp>
            <p:nvCxnSpPr>
              <p:cNvPr id="27" name="Straight Connector 26">
                <a:extLst>
                  <a:ext uri="{FF2B5EF4-FFF2-40B4-BE49-F238E27FC236}">
                    <a16:creationId xmlns:a16="http://schemas.microsoft.com/office/drawing/2014/main" id="{907D6B34-37C4-A042-9EB8-23817EA62094}"/>
                  </a:ext>
                </a:extLst>
              </p:cNvPr>
              <p:cNvCxnSpPr/>
              <p:nvPr/>
            </p:nvCxnSpPr>
            <p:spPr>
              <a:xfrm>
                <a:off x="5181600" y="3200400"/>
                <a:ext cx="1165860" cy="0"/>
              </a:xfrm>
              <a:prstGeom prst="line">
                <a:avLst/>
              </a:prstGeom>
              <a:grpFill/>
              <a:ln w="28575" cap="flat" cmpd="sng" algn="ctr">
                <a:solidFill>
                  <a:sysClr val="window" lastClr="FFFFFF">
                    <a:lumMod val="50000"/>
                  </a:sysClr>
                </a:solidFill>
                <a:prstDash val="solid"/>
              </a:ln>
              <a:effectLst/>
            </p:spPr>
          </p:cxnSp>
          <p:cxnSp>
            <p:nvCxnSpPr>
              <p:cNvPr id="28" name="Straight Connector 27">
                <a:extLst>
                  <a:ext uri="{FF2B5EF4-FFF2-40B4-BE49-F238E27FC236}">
                    <a16:creationId xmlns:a16="http://schemas.microsoft.com/office/drawing/2014/main" id="{0EBBEFC4-98EF-5248-A5F4-B23E5F7F5A32}"/>
                  </a:ext>
                </a:extLst>
              </p:cNvPr>
              <p:cNvCxnSpPr/>
              <p:nvPr/>
            </p:nvCxnSpPr>
            <p:spPr>
              <a:xfrm>
                <a:off x="5246370" y="3962400"/>
                <a:ext cx="1165860" cy="0"/>
              </a:xfrm>
              <a:prstGeom prst="line">
                <a:avLst/>
              </a:prstGeom>
              <a:grpFill/>
              <a:ln w="28575" cap="flat" cmpd="sng" algn="ctr">
                <a:solidFill>
                  <a:sysClr val="window" lastClr="FFFFFF">
                    <a:lumMod val="50000"/>
                  </a:sysClr>
                </a:solidFill>
                <a:prstDash val="solid"/>
              </a:ln>
              <a:effectLst/>
            </p:spPr>
          </p:cxnSp>
        </p:grpSp>
        <p:sp>
          <p:nvSpPr>
            <p:cNvPr id="29" name="Rounded Rectangle 28">
              <a:extLst>
                <a:ext uri="{FF2B5EF4-FFF2-40B4-BE49-F238E27FC236}">
                  <a16:creationId xmlns:a16="http://schemas.microsoft.com/office/drawing/2014/main" id="{C526F504-322A-B346-85F1-DB0651C6D9F3}"/>
                </a:ext>
              </a:extLst>
            </p:cNvPr>
            <p:cNvSpPr/>
            <p:nvPr/>
          </p:nvSpPr>
          <p:spPr>
            <a:xfrm>
              <a:off x="5503801" y="4578704"/>
              <a:ext cx="1385053" cy="541977"/>
            </a:xfrm>
            <a:prstGeom prst="roundRect">
              <a:avLst/>
            </a:prstGeom>
            <a:solidFill>
              <a:schemeClr val="accent3">
                <a:lumMod val="75000"/>
              </a:schemeClr>
            </a:solidFill>
            <a:ln w="25400" cap="flat" cmpd="sng" algn="ctr">
              <a:solidFill>
                <a:sysClr val="windowText" lastClr="000000">
                  <a:lumMod val="75000"/>
                  <a:lumOff val="25000"/>
                </a:sysClr>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30" name="Rectangle 29">
              <a:extLst>
                <a:ext uri="{FF2B5EF4-FFF2-40B4-BE49-F238E27FC236}">
                  <a16:creationId xmlns:a16="http://schemas.microsoft.com/office/drawing/2014/main" id="{85781C58-D347-4548-8A34-4B847F65B42C}"/>
                </a:ext>
              </a:extLst>
            </p:cNvPr>
            <p:cNvSpPr/>
            <p:nvPr/>
          </p:nvSpPr>
          <p:spPr>
            <a:xfrm>
              <a:off x="5624241" y="4759363"/>
              <a:ext cx="240879" cy="240879"/>
            </a:xfrm>
            <a:prstGeom prst="rect">
              <a:avLst/>
            </a:prstGeom>
            <a:solidFill>
              <a:srgbClr val="F79646">
                <a:lumMod val="50000"/>
              </a:srgbClr>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31" name="Rectangle 30">
              <a:extLst>
                <a:ext uri="{FF2B5EF4-FFF2-40B4-BE49-F238E27FC236}">
                  <a16:creationId xmlns:a16="http://schemas.microsoft.com/office/drawing/2014/main" id="{2B9FCD11-E0B0-8D48-8F36-B831A69A879A}"/>
                </a:ext>
              </a:extLst>
            </p:cNvPr>
            <p:cNvSpPr/>
            <p:nvPr/>
          </p:nvSpPr>
          <p:spPr>
            <a:xfrm>
              <a:off x="5925339" y="4759363"/>
              <a:ext cx="240879" cy="240879"/>
            </a:xfrm>
            <a:prstGeom prst="rect">
              <a:avLst/>
            </a:prstGeom>
            <a:solidFill>
              <a:srgbClr val="4F81BD"/>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32" name="Rectangle 31">
              <a:extLst>
                <a:ext uri="{FF2B5EF4-FFF2-40B4-BE49-F238E27FC236}">
                  <a16:creationId xmlns:a16="http://schemas.microsoft.com/office/drawing/2014/main" id="{8623DF65-3EDE-2B4B-897F-DE689F8050BD}"/>
                </a:ext>
              </a:extLst>
            </p:cNvPr>
            <p:cNvSpPr/>
            <p:nvPr/>
          </p:nvSpPr>
          <p:spPr>
            <a:xfrm>
              <a:off x="6226438" y="4759363"/>
              <a:ext cx="240879" cy="240879"/>
            </a:xfrm>
            <a:prstGeom prst="rect">
              <a:avLst/>
            </a:prstGeom>
            <a:solidFill>
              <a:srgbClr val="CC9900"/>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33" name="Rectangle 32">
              <a:extLst>
                <a:ext uri="{FF2B5EF4-FFF2-40B4-BE49-F238E27FC236}">
                  <a16:creationId xmlns:a16="http://schemas.microsoft.com/office/drawing/2014/main" id="{95F94950-C560-E747-B019-6FB414B92ACF}"/>
                </a:ext>
              </a:extLst>
            </p:cNvPr>
            <p:cNvSpPr/>
            <p:nvPr/>
          </p:nvSpPr>
          <p:spPr>
            <a:xfrm>
              <a:off x="6527536" y="4759363"/>
              <a:ext cx="240879" cy="240879"/>
            </a:xfrm>
            <a:prstGeom prst="rect">
              <a:avLst/>
            </a:prstGeom>
            <a:solidFill>
              <a:srgbClr val="00B0F0"/>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grpSp>
          <p:nvGrpSpPr>
            <p:cNvPr id="34" name="Group 33">
              <a:extLst>
                <a:ext uri="{FF2B5EF4-FFF2-40B4-BE49-F238E27FC236}">
                  <a16:creationId xmlns:a16="http://schemas.microsoft.com/office/drawing/2014/main" id="{AC7AFE08-A0A4-E844-8CED-5D579A61602B}"/>
                </a:ext>
              </a:extLst>
            </p:cNvPr>
            <p:cNvGrpSpPr/>
            <p:nvPr/>
          </p:nvGrpSpPr>
          <p:grpSpPr>
            <a:xfrm>
              <a:off x="5262922" y="4217385"/>
              <a:ext cx="415308" cy="481758"/>
              <a:chOff x="4876800" y="2209800"/>
              <a:chExt cx="1905000" cy="2209800"/>
            </a:xfrm>
            <a:solidFill>
              <a:srgbClr val="9BBB59"/>
            </a:solidFill>
          </p:grpSpPr>
          <p:sp>
            <p:nvSpPr>
              <p:cNvPr id="35" name="Rounded Rectangle 34">
                <a:extLst>
                  <a:ext uri="{FF2B5EF4-FFF2-40B4-BE49-F238E27FC236}">
                    <a16:creationId xmlns:a16="http://schemas.microsoft.com/office/drawing/2014/main" id="{6024FD86-2806-834A-AA62-223A2BD93E74}"/>
                  </a:ext>
                </a:extLst>
              </p:cNvPr>
              <p:cNvSpPr/>
              <p:nvPr/>
            </p:nvSpPr>
            <p:spPr>
              <a:xfrm>
                <a:off x="4876800" y="2209800"/>
                <a:ext cx="1905000" cy="2209800"/>
              </a:xfrm>
              <a:prstGeom prst="roundRect">
                <a:avLst/>
              </a:prstGeom>
              <a:grpFill/>
              <a:ln w="28575" cap="flat" cmpd="sng" algn="ctr">
                <a:solidFill>
                  <a:sysClr val="window" lastClr="FFFFFF">
                    <a:lumMod val="50000"/>
                  </a:sysClr>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cxnSp>
            <p:nvCxnSpPr>
              <p:cNvPr id="36" name="Straight Connector 35">
                <a:extLst>
                  <a:ext uri="{FF2B5EF4-FFF2-40B4-BE49-F238E27FC236}">
                    <a16:creationId xmlns:a16="http://schemas.microsoft.com/office/drawing/2014/main" id="{44DF52FD-8F2D-2F4D-8DAD-77F69BE13375}"/>
                  </a:ext>
                </a:extLst>
              </p:cNvPr>
              <p:cNvCxnSpPr/>
              <p:nvPr/>
            </p:nvCxnSpPr>
            <p:spPr>
              <a:xfrm>
                <a:off x="5181600" y="2590800"/>
                <a:ext cx="1165860" cy="0"/>
              </a:xfrm>
              <a:prstGeom prst="line">
                <a:avLst/>
              </a:prstGeom>
              <a:grpFill/>
              <a:ln w="28575" cap="flat" cmpd="sng" algn="ctr">
                <a:solidFill>
                  <a:sysClr val="window" lastClr="FFFFFF">
                    <a:lumMod val="50000"/>
                  </a:sysClr>
                </a:solidFill>
                <a:prstDash val="solid"/>
              </a:ln>
              <a:effectLst/>
            </p:spPr>
          </p:cxnSp>
          <p:cxnSp>
            <p:nvCxnSpPr>
              <p:cNvPr id="37" name="Straight Connector 36">
                <a:extLst>
                  <a:ext uri="{FF2B5EF4-FFF2-40B4-BE49-F238E27FC236}">
                    <a16:creationId xmlns:a16="http://schemas.microsoft.com/office/drawing/2014/main" id="{3F5C66A1-B03E-FB4B-BD80-7DED1E9B3501}"/>
                  </a:ext>
                </a:extLst>
              </p:cNvPr>
              <p:cNvCxnSpPr/>
              <p:nvPr/>
            </p:nvCxnSpPr>
            <p:spPr>
              <a:xfrm>
                <a:off x="5311140" y="2895600"/>
                <a:ext cx="1165860" cy="0"/>
              </a:xfrm>
              <a:prstGeom prst="line">
                <a:avLst/>
              </a:prstGeom>
              <a:grpFill/>
              <a:ln w="28575" cap="flat" cmpd="sng" algn="ctr">
                <a:solidFill>
                  <a:sysClr val="window" lastClr="FFFFFF">
                    <a:lumMod val="50000"/>
                  </a:sysClr>
                </a:solidFill>
                <a:prstDash val="solid"/>
              </a:ln>
              <a:effectLst/>
            </p:spPr>
          </p:cxnSp>
          <p:cxnSp>
            <p:nvCxnSpPr>
              <p:cNvPr id="38" name="Straight Connector 37">
                <a:extLst>
                  <a:ext uri="{FF2B5EF4-FFF2-40B4-BE49-F238E27FC236}">
                    <a16:creationId xmlns:a16="http://schemas.microsoft.com/office/drawing/2014/main" id="{DDAC1F1F-1000-9E49-95C0-A8E1320583AC}"/>
                  </a:ext>
                </a:extLst>
              </p:cNvPr>
              <p:cNvCxnSpPr/>
              <p:nvPr/>
            </p:nvCxnSpPr>
            <p:spPr>
              <a:xfrm>
                <a:off x="5181600" y="3200400"/>
                <a:ext cx="1165860" cy="0"/>
              </a:xfrm>
              <a:prstGeom prst="line">
                <a:avLst/>
              </a:prstGeom>
              <a:grpFill/>
              <a:ln w="28575" cap="flat" cmpd="sng" algn="ctr">
                <a:solidFill>
                  <a:sysClr val="window" lastClr="FFFFFF">
                    <a:lumMod val="50000"/>
                  </a:sysClr>
                </a:solidFill>
                <a:prstDash val="solid"/>
              </a:ln>
              <a:effectLst/>
            </p:spPr>
          </p:cxnSp>
          <p:cxnSp>
            <p:nvCxnSpPr>
              <p:cNvPr id="39" name="Straight Connector 38">
                <a:extLst>
                  <a:ext uri="{FF2B5EF4-FFF2-40B4-BE49-F238E27FC236}">
                    <a16:creationId xmlns:a16="http://schemas.microsoft.com/office/drawing/2014/main" id="{44281A8F-97A7-DE41-A9BD-1338E13CDAB3}"/>
                  </a:ext>
                </a:extLst>
              </p:cNvPr>
              <p:cNvCxnSpPr/>
              <p:nvPr/>
            </p:nvCxnSpPr>
            <p:spPr>
              <a:xfrm>
                <a:off x="5246370" y="3962400"/>
                <a:ext cx="1165860" cy="0"/>
              </a:xfrm>
              <a:prstGeom prst="line">
                <a:avLst/>
              </a:prstGeom>
              <a:grpFill/>
              <a:ln w="28575" cap="flat" cmpd="sng" algn="ctr">
                <a:solidFill>
                  <a:sysClr val="window" lastClr="FFFFFF">
                    <a:lumMod val="50000"/>
                  </a:sysClr>
                </a:solidFill>
                <a:prstDash val="solid"/>
              </a:ln>
              <a:effectLst/>
            </p:spPr>
          </p:cxnSp>
        </p:grpSp>
        <p:sp>
          <p:nvSpPr>
            <p:cNvPr id="40" name="Oval 39">
              <a:extLst>
                <a:ext uri="{FF2B5EF4-FFF2-40B4-BE49-F238E27FC236}">
                  <a16:creationId xmlns:a16="http://schemas.microsoft.com/office/drawing/2014/main" id="{EB16355D-D117-6E4F-87C4-716819654F61}"/>
                </a:ext>
              </a:extLst>
            </p:cNvPr>
            <p:cNvSpPr/>
            <p:nvPr/>
          </p:nvSpPr>
          <p:spPr>
            <a:xfrm>
              <a:off x="6949074" y="6264856"/>
              <a:ext cx="1264614" cy="301099"/>
            </a:xfrm>
            <a:prstGeom prst="ellipse">
              <a:avLst/>
            </a:prstGeom>
            <a:solidFill>
              <a:sysClr val="windowText" lastClr="000000">
                <a:lumMod val="65000"/>
                <a:lumOff val="35000"/>
              </a:sysClr>
            </a:solidFill>
            <a:ln w="25400" cap="flat" cmpd="sng" algn="ctr">
              <a:solidFill>
                <a:sysClr val="window" lastClr="FFFFFF"/>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41" name="Oval 40">
              <a:extLst>
                <a:ext uri="{FF2B5EF4-FFF2-40B4-BE49-F238E27FC236}">
                  <a16:creationId xmlns:a16="http://schemas.microsoft.com/office/drawing/2014/main" id="{C1952375-05A1-9D49-9B65-A384A626057B}"/>
                </a:ext>
              </a:extLst>
            </p:cNvPr>
            <p:cNvSpPr/>
            <p:nvPr/>
          </p:nvSpPr>
          <p:spPr>
            <a:xfrm>
              <a:off x="6949074" y="6144417"/>
              <a:ext cx="1264614" cy="301099"/>
            </a:xfrm>
            <a:prstGeom prst="ellipse">
              <a:avLst/>
            </a:prstGeom>
            <a:solidFill>
              <a:sysClr val="windowText" lastClr="000000">
                <a:lumMod val="65000"/>
                <a:lumOff val="35000"/>
              </a:sysClr>
            </a:solidFill>
            <a:ln w="25400" cap="flat" cmpd="sng" algn="ctr">
              <a:solidFill>
                <a:sysClr val="window" lastClr="FFFFFF"/>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42" name="Oval 41">
              <a:extLst>
                <a:ext uri="{FF2B5EF4-FFF2-40B4-BE49-F238E27FC236}">
                  <a16:creationId xmlns:a16="http://schemas.microsoft.com/office/drawing/2014/main" id="{1041D0C0-9660-EB44-8B87-67E2118E8D2E}"/>
                </a:ext>
              </a:extLst>
            </p:cNvPr>
            <p:cNvSpPr/>
            <p:nvPr/>
          </p:nvSpPr>
          <p:spPr>
            <a:xfrm>
              <a:off x="6949074" y="6023977"/>
              <a:ext cx="1264614" cy="301099"/>
            </a:xfrm>
            <a:prstGeom prst="ellipse">
              <a:avLst/>
            </a:prstGeom>
            <a:solidFill>
              <a:sysClr val="windowText" lastClr="000000">
                <a:lumMod val="65000"/>
                <a:lumOff val="35000"/>
              </a:sysClr>
            </a:solidFill>
            <a:ln w="25400" cap="flat" cmpd="sng" algn="ctr">
              <a:solidFill>
                <a:sysClr val="window" lastClr="FFFFFF"/>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43" name="Oval 42">
              <a:extLst>
                <a:ext uri="{FF2B5EF4-FFF2-40B4-BE49-F238E27FC236}">
                  <a16:creationId xmlns:a16="http://schemas.microsoft.com/office/drawing/2014/main" id="{7AC0487B-45A5-6A42-BECC-3144D7A65385}"/>
                </a:ext>
              </a:extLst>
            </p:cNvPr>
            <p:cNvSpPr/>
            <p:nvPr/>
          </p:nvSpPr>
          <p:spPr>
            <a:xfrm>
              <a:off x="6949074" y="5903538"/>
              <a:ext cx="1264614" cy="301099"/>
            </a:xfrm>
            <a:prstGeom prst="ellipse">
              <a:avLst/>
            </a:prstGeom>
            <a:solidFill>
              <a:sysClr val="windowText" lastClr="000000">
                <a:lumMod val="65000"/>
                <a:lumOff val="35000"/>
              </a:sysClr>
            </a:solidFill>
            <a:ln w="25400" cap="flat" cmpd="sng" algn="ctr">
              <a:solidFill>
                <a:sysClr val="window" lastClr="FFFFFF"/>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44" name="Rectangle 43">
              <a:extLst>
                <a:ext uri="{FF2B5EF4-FFF2-40B4-BE49-F238E27FC236}">
                  <a16:creationId xmlns:a16="http://schemas.microsoft.com/office/drawing/2014/main" id="{8D886357-778A-074D-9E65-39B07629F0B2}"/>
                </a:ext>
              </a:extLst>
            </p:cNvPr>
            <p:cNvSpPr/>
            <p:nvPr/>
          </p:nvSpPr>
          <p:spPr>
            <a:xfrm>
              <a:off x="6949074" y="5542219"/>
              <a:ext cx="240879" cy="240879"/>
            </a:xfrm>
            <a:prstGeom prst="rect">
              <a:avLst/>
            </a:prstGeom>
            <a:solidFill>
              <a:srgbClr val="C00000"/>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45" name="Rectangle 44">
              <a:extLst>
                <a:ext uri="{FF2B5EF4-FFF2-40B4-BE49-F238E27FC236}">
                  <a16:creationId xmlns:a16="http://schemas.microsoft.com/office/drawing/2014/main" id="{A634D938-627B-C649-A7C9-9FFD52042D4D}"/>
                </a:ext>
              </a:extLst>
            </p:cNvPr>
            <p:cNvSpPr/>
            <p:nvPr/>
          </p:nvSpPr>
          <p:spPr>
            <a:xfrm>
              <a:off x="7250173" y="5542219"/>
              <a:ext cx="240879" cy="240879"/>
            </a:xfrm>
            <a:prstGeom prst="rect">
              <a:avLst/>
            </a:prstGeom>
            <a:solidFill>
              <a:srgbClr val="CC9900"/>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46" name="Rectangle 45">
              <a:extLst>
                <a:ext uri="{FF2B5EF4-FFF2-40B4-BE49-F238E27FC236}">
                  <a16:creationId xmlns:a16="http://schemas.microsoft.com/office/drawing/2014/main" id="{006569EF-E157-804F-97FB-53149A2478CC}"/>
                </a:ext>
              </a:extLst>
            </p:cNvPr>
            <p:cNvSpPr/>
            <p:nvPr/>
          </p:nvSpPr>
          <p:spPr>
            <a:xfrm>
              <a:off x="7551271" y="5542219"/>
              <a:ext cx="240879" cy="240879"/>
            </a:xfrm>
            <a:prstGeom prst="rect">
              <a:avLst/>
            </a:prstGeom>
            <a:solidFill>
              <a:srgbClr val="8064A2"/>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47" name="Rectangle 46">
              <a:extLst>
                <a:ext uri="{FF2B5EF4-FFF2-40B4-BE49-F238E27FC236}">
                  <a16:creationId xmlns:a16="http://schemas.microsoft.com/office/drawing/2014/main" id="{3C1F8B58-265C-8C46-B334-C84FF2FEEBF7}"/>
                </a:ext>
              </a:extLst>
            </p:cNvPr>
            <p:cNvSpPr/>
            <p:nvPr/>
          </p:nvSpPr>
          <p:spPr>
            <a:xfrm>
              <a:off x="7852370" y="5542219"/>
              <a:ext cx="240879" cy="240879"/>
            </a:xfrm>
            <a:prstGeom prst="rect">
              <a:avLst/>
            </a:prstGeom>
            <a:solidFill>
              <a:srgbClr val="9BBB59"/>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48" name="Rectangle 47">
              <a:extLst>
                <a:ext uri="{FF2B5EF4-FFF2-40B4-BE49-F238E27FC236}">
                  <a16:creationId xmlns:a16="http://schemas.microsoft.com/office/drawing/2014/main" id="{78B42FA2-42BA-0C44-A39A-8E99E36F503D}"/>
                </a:ext>
              </a:extLst>
            </p:cNvPr>
            <p:cNvSpPr/>
            <p:nvPr/>
          </p:nvSpPr>
          <p:spPr>
            <a:xfrm>
              <a:off x="7731931" y="5843318"/>
              <a:ext cx="240879" cy="240879"/>
            </a:xfrm>
            <a:prstGeom prst="rect">
              <a:avLst/>
            </a:prstGeom>
            <a:solidFill>
              <a:srgbClr val="00B0F0"/>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49" name="Rectangle 48">
              <a:extLst>
                <a:ext uri="{FF2B5EF4-FFF2-40B4-BE49-F238E27FC236}">
                  <a16:creationId xmlns:a16="http://schemas.microsoft.com/office/drawing/2014/main" id="{534EE439-9CE3-BE43-AF5B-46D214685659}"/>
                </a:ext>
              </a:extLst>
            </p:cNvPr>
            <p:cNvSpPr/>
            <p:nvPr/>
          </p:nvSpPr>
          <p:spPr>
            <a:xfrm>
              <a:off x="7430832" y="5843318"/>
              <a:ext cx="240879" cy="240879"/>
            </a:xfrm>
            <a:prstGeom prst="rect">
              <a:avLst/>
            </a:prstGeom>
            <a:solidFill>
              <a:srgbClr val="4F81BD"/>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50" name="Rectangle 49">
              <a:extLst>
                <a:ext uri="{FF2B5EF4-FFF2-40B4-BE49-F238E27FC236}">
                  <a16:creationId xmlns:a16="http://schemas.microsoft.com/office/drawing/2014/main" id="{332FB3A2-0ADA-CA40-8A1A-329998691E9F}"/>
                </a:ext>
              </a:extLst>
            </p:cNvPr>
            <p:cNvSpPr/>
            <p:nvPr/>
          </p:nvSpPr>
          <p:spPr>
            <a:xfrm>
              <a:off x="7129733" y="5843318"/>
              <a:ext cx="240879" cy="240879"/>
            </a:xfrm>
            <a:prstGeom prst="rect">
              <a:avLst/>
            </a:prstGeom>
            <a:solidFill>
              <a:srgbClr val="F79646">
                <a:lumMod val="50000"/>
              </a:srgbClr>
            </a:solidFill>
            <a:ln w="3810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kern="0">
                <a:solidFill>
                  <a:sysClr val="window" lastClr="FFFFFF"/>
                </a:solidFill>
                <a:latin typeface="Calibri"/>
              </a:endParaRPr>
            </a:p>
          </p:txBody>
        </p:sp>
        <p:sp>
          <p:nvSpPr>
            <p:cNvPr id="51" name="Rounded Rectangle 50">
              <a:extLst>
                <a:ext uri="{FF2B5EF4-FFF2-40B4-BE49-F238E27FC236}">
                  <a16:creationId xmlns:a16="http://schemas.microsoft.com/office/drawing/2014/main" id="{E1B732DF-E448-8C4D-88CD-366135B6D59E}"/>
                </a:ext>
              </a:extLst>
            </p:cNvPr>
            <p:cNvSpPr/>
            <p:nvPr/>
          </p:nvSpPr>
          <p:spPr>
            <a:xfrm>
              <a:off x="7020722" y="4246457"/>
              <a:ext cx="2415578" cy="963515"/>
            </a:xfrm>
            <a:prstGeom prst="roundRect">
              <a:avLst/>
            </a:prstGeom>
            <a:solidFill>
              <a:srgbClr val="C0504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anchor="ctr"/>
            <a:lstStyle/>
            <a:p>
              <a:pPr algn="ctr" eaLnBrk="1" fontAlgn="auto" hangingPunct="1">
                <a:spcBef>
                  <a:spcPts val="0"/>
                </a:spcBef>
                <a:spcAft>
                  <a:spcPts val="0"/>
                </a:spcAft>
                <a:defRPr/>
              </a:pPr>
              <a:r>
                <a:rPr lang="en-US" sz="1600" b="1" kern="0" dirty="0">
                  <a:solidFill>
                    <a:sysClr val="window" lastClr="FFFFFF"/>
                  </a:solidFill>
                  <a:latin typeface="+mn-lt"/>
                </a:rPr>
                <a:t>Storage space saved by 5/12 = 42%!</a:t>
              </a:r>
            </a:p>
          </p:txBody>
        </p:sp>
        <p:sp>
          <p:nvSpPr>
            <p:cNvPr id="52" name="Freeform 51">
              <a:extLst>
                <a:ext uri="{FF2B5EF4-FFF2-40B4-BE49-F238E27FC236}">
                  <a16:creationId xmlns:a16="http://schemas.microsoft.com/office/drawing/2014/main" id="{AD6EE94E-7289-A348-AE8E-8AB034DCBBA0}"/>
                </a:ext>
              </a:extLst>
            </p:cNvPr>
            <p:cNvSpPr/>
            <p:nvPr/>
          </p:nvSpPr>
          <p:spPr>
            <a:xfrm>
              <a:off x="4542795" y="5453145"/>
              <a:ext cx="2319714" cy="608470"/>
            </a:xfrm>
            <a:custGeom>
              <a:avLst/>
              <a:gdLst>
                <a:gd name="connsiteX0" fmla="*/ 0 w 2935111"/>
                <a:gd name="connsiteY0" fmla="*/ 0 h 769526"/>
                <a:gd name="connsiteX1" fmla="*/ 372534 w 2935111"/>
                <a:gd name="connsiteY1" fmla="*/ 474133 h 769526"/>
                <a:gd name="connsiteX2" fmla="*/ 1275645 w 2935111"/>
                <a:gd name="connsiteY2" fmla="*/ 270933 h 769526"/>
                <a:gd name="connsiteX3" fmla="*/ 1964267 w 2935111"/>
                <a:gd name="connsiteY3" fmla="*/ 688622 h 769526"/>
                <a:gd name="connsiteX4" fmla="*/ 2935111 w 2935111"/>
                <a:gd name="connsiteY4" fmla="*/ 756356 h 7695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5111" h="769526">
                  <a:moveTo>
                    <a:pt x="0" y="0"/>
                  </a:moveTo>
                  <a:cubicBezTo>
                    <a:pt x="79963" y="214489"/>
                    <a:pt x="159927" y="428978"/>
                    <a:pt x="372534" y="474133"/>
                  </a:cubicBezTo>
                  <a:cubicBezTo>
                    <a:pt x="585142" y="519289"/>
                    <a:pt x="1010356" y="235185"/>
                    <a:pt x="1275645" y="270933"/>
                  </a:cubicBezTo>
                  <a:cubicBezTo>
                    <a:pt x="1540934" y="306681"/>
                    <a:pt x="1687689" y="607718"/>
                    <a:pt x="1964267" y="688622"/>
                  </a:cubicBezTo>
                  <a:cubicBezTo>
                    <a:pt x="2240845" y="769526"/>
                    <a:pt x="2587978" y="762941"/>
                    <a:pt x="2935111" y="756356"/>
                  </a:cubicBezTo>
                </a:path>
              </a:pathLst>
            </a:custGeom>
            <a:noFill/>
            <a:ln w="57150" cap="flat" cmpd="sng" algn="ctr">
              <a:solidFill>
                <a:srgbClr val="C0504D">
                  <a:lumMod val="75000"/>
                </a:srgbClr>
              </a:solidFill>
              <a:prstDash val="solid"/>
              <a:headEnd type="none" w="med" len="med"/>
              <a:tailEnd type="triangle" w="med" len="med"/>
            </a:ln>
            <a:effectLst/>
          </p:spPr>
          <p:txBody>
            <a:bodyPr anchor="ctr"/>
            <a:lstStyle/>
            <a:p>
              <a:pPr algn="ctr" eaLnBrk="1" fontAlgn="auto" hangingPunct="1">
                <a:spcBef>
                  <a:spcPts val="0"/>
                </a:spcBef>
                <a:spcAft>
                  <a:spcPts val="0"/>
                </a:spcAft>
                <a:defRPr/>
              </a:pPr>
              <a:endParaRPr lang="en-US" kern="0">
                <a:solidFill>
                  <a:sysClr val="windowText" lastClr="000000"/>
                </a:solidFill>
                <a:latin typeface="Calibri"/>
              </a:endParaRPr>
            </a:p>
          </p:txBody>
        </p:sp>
        <p:sp>
          <p:nvSpPr>
            <p:cNvPr id="53" name="Freeform 52">
              <a:extLst>
                <a:ext uri="{FF2B5EF4-FFF2-40B4-BE49-F238E27FC236}">
                  <a16:creationId xmlns:a16="http://schemas.microsoft.com/office/drawing/2014/main" id="{897B61FE-6CAD-E94F-B79D-64374CEC4665}"/>
                </a:ext>
              </a:extLst>
            </p:cNvPr>
            <p:cNvSpPr/>
            <p:nvPr/>
          </p:nvSpPr>
          <p:spPr>
            <a:xfrm>
              <a:off x="5068463" y="6175781"/>
              <a:ext cx="1775227" cy="380137"/>
            </a:xfrm>
            <a:custGeom>
              <a:avLst/>
              <a:gdLst>
                <a:gd name="connsiteX0" fmla="*/ 0 w 2246489"/>
                <a:gd name="connsiteY0" fmla="*/ 316089 h 481659"/>
                <a:gd name="connsiteX1" fmla="*/ 857955 w 2246489"/>
                <a:gd name="connsiteY1" fmla="*/ 474133 h 481659"/>
                <a:gd name="connsiteX2" fmla="*/ 1490133 w 2246489"/>
                <a:gd name="connsiteY2" fmla="*/ 270933 h 481659"/>
                <a:gd name="connsiteX3" fmla="*/ 1580444 w 2246489"/>
                <a:gd name="connsiteY3" fmla="*/ 67733 h 481659"/>
                <a:gd name="connsiteX4" fmla="*/ 2246489 w 2246489"/>
                <a:gd name="connsiteY4" fmla="*/ 0 h 4816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6489" h="481659">
                  <a:moveTo>
                    <a:pt x="0" y="316089"/>
                  </a:moveTo>
                  <a:cubicBezTo>
                    <a:pt x="304800" y="398874"/>
                    <a:pt x="609600" y="481659"/>
                    <a:pt x="857955" y="474133"/>
                  </a:cubicBezTo>
                  <a:cubicBezTo>
                    <a:pt x="1106310" y="466607"/>
                    <a:pt x="1369718" y="338666"/>
                    <a:pt x="1490133" y="270933"/>
                  </a:cubicBezTo>
                  <a:cubicBezTo>
                    <a:pt x="1610548" y="203200"/>
                    <a:pt x="1454385" y="112888"/>
                    <a:pt x="1580444" y="67733"/>
                  </a:cubicBezTo>
                  <a:cubicBezTo>
                    <a:pt x="1706503" y="22578"/>
                    <a:pt x="1976496" y="11289"/>
                    <a:pt x="2246489" y="0"/>
                  </a:cubicBezTo>
                </a:path>
              </a:pathLst>
            </a:custGeom>
            <a:noFill/>
            <a:ln w="57150" cap="flat" cmpd="sng" algn="ctr">
              <a:solidFill>
                <a:srgbClr val="C0504D">
                  <a:lumMod val="75000"/>
                </a:srgbClr>
              </a:solidFill>
              <a:prstDash val="solid"/>
              <a:headEnd type="none" w="med" len="med"/>
              <a:tailEnd type="triangle" w="med" len="med"/>
            </a:ln>
            <a:effectLst/>
          </p:spPr>
          <p:txBody>
            <a:bodyPr anchor="ctr"/>
            <a:lstStyle/>
            <a:p>
              <a:pPr algn="ctr" eaLnBrk="1" fontAlgn="auto" hangingPunct="1">
                <a:spcBef>
                  <a:spcPts val="0"/>
                </a:spcBef>
                <a:spcAft>
                  <a:spcPts val="0"/>
                </a:spcAft>
                <a:defRPr/>
              </a:pPr>
              <a:endParaRPr lang="en-US" kern="0">
                <a:solidFill>
                  <a:sysClr val="windowText" lastClr="000000"/>
                </a:solidFill>
                <a:latin typeface="Calibri"/>
              </a:endParaRPr>
            </a:p>
          </p:txBody>
        </p:sp>
        <p:sp>
          <p:nvSpPr>
            <p:cNvPr id="54" name="Freeform 53">
              <a:extLst>
                <a:ext uri="{FF2B5EF4-FFF2-40B4-BE49-F238E27FC236}">
                  <a16:creationId xmlns:a16="http://schemas.microsoft.com/office/drawing/2014/main" id="{82ACCDBD-F29E-114B-BDD6-FE14195DE21D}"/>
                </a:ext>
              </a:extLst>
            </p:cNvPr>
            <p:cNvSpPr/>
            <p:nvPr/>
          </p:nvSpPr>
          <p:spPr>
            <a:xfrm>
              <a:off x="5925339" y="5150791"/>
              <a:ext cx="900787" cy="752747"/>
            </a:xfrm>
            <a:custGeom>
              <a:avLst/>
              <a:gdLst>
                <a:gd name="connsiteX0" fmla="*/ 0 w 1140178"/>
                <a:gd name="connsiteY0" fmla="*/ 0 h 952029"/>
                <a:gd name="connsiteX1" fmla="*/ 180622 w 1140178"/>
                <a:gd name="connsiteY1" fmla="*/ 282222 h 952029"/>
                <a:gd name="connsiteX2" fmla="*/ 564445 w 1140178"/>
                <a:gd name="connsiteY2" fmla="*/ 349955 h 952029"/>
                <a:gd name="connsiteX3" fmla="*/ 733778 w 1140178"/>
                <a:gd name="connsiteY3" fmla="*/ 575733 h 952029"/>
                <a:gd name="connsiteX4" fmla="*/ 914400 w 1140178"/>
                <a:gd name="connsiteY4" fmla="*/ 891822 h 952029"/>
                <a:gd name="connsiteX5" fmla="*/ 1140178 w 1140178"/>
                <a:gd name="connsiteY5" fmla="*/ 936978 h 952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0178" h="952029">
                  <a:moveTo>
                    <a:pt x="0" y="0"/>
                  </a:moveTo>
                  <a:cubicBezTo>
                    <a:pt x="43274" y="111948"/>
                    <a:pt x="86548" y="223896"/>
                    <a:pt x="180622" y="282222"/>
                  </a:cubicBezTo>
                  <a:cubicBezTo>
                    <a:pt x="274696" y="340548"/>
                    <a:pt x="472252" y="301037"/>
                    <a:pt x="564445" y="349955"/>
                  </a:cubicBezTo>
                  <a:cubicBezTo>
                    <a:pt x="656638" y="398874"/>
                    <a:pt x="675452" y="485422"/>
                    <a:pt x="733778" y="575733"/>
                  </a:cubicBezTo>
                  <a:cubicBezTo>
                    <a:pt x="792104" y="666044"/>
                    <a:pt x="846667" y="831615"/>
                    <a:pt x="914400" y="891822"/>
                  </a:cubicBezTo>
                  <a:cubicBezTo>
                    <a:pt x="982133" y="952029"/>
                    <a:pt x="1061155" y="944503"/>
                    <a:pt x="1140178" y="936978"/>
                  </a:cubicBezTo>
                </a:path>
              </a:pathLst>
            </a:custGeom>
            <a:noFill/>
            <a:ln w="57150" cap="flat" cmpd="sng" algn="ctr">
              <a:solidFill>
                <a:srgbClr val="C0504D">
                  <a:lumMod val="75000"/>
                </a:srgbClr>
              </a:solidFill>
              <a:prstDash val="solid"/>
              <a:headEnd type="none" w="med" len="med"/>
              <a:tailEnd type="triangle" w="med" len="med"/>
            </a:ln>
            <a:effectLst/>
          </p:spPr>
          <p:txBody>
            <a:bodyPr anchor="ctr"/>
            <a:lstStyle/>
            <a:p>
              <a:pPr algn="ctr" eaLnBrk="1" fontAlgn="auto" hangingPunct="1">
                <a:spcBef>
                  <a:spcPts val="0"/>
                </a:spcBef>
                <a:spcAft>
                  <a:spcPts val="0"/>
                </a:spcAft>
                <a:defRPr/>
              </a:pPr>
              <a:endParaRPr lang="en-US" kern="0">
                <a:solidFill>
                  <a:sysClr val="windowText" lastClr="000000"/>
                </a:solidFill>
                <a:latin typeface="Calibri"/>
              </a:endParaRPr>
            </a:p>
          </p:txBody>
        </p:sp>
      </p:grpSp>
    </p:spTree>
    <p:extLst>
      <p:ext uri="{BB962C8B-B14F-4D97-AF65-F5344CB8AC3E}">
        <p14:creationId xmlns:p14="http://schemas.microsoft.com/office/powerpoint/2010/main" val="4232039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8E410-D951-BE44-ABF1-72639E80969C}"/>
              </a:ext>
            </a:extLst>
          </p:cNvPr>
          <p:cNvSpPr>
            <a:spLocks noGrp="1"/>
          </p:cNvSpPr>
          <p:nvPr>
            <p:ph type="title"/>
          </p:nvPr>
        </p:nvSpPr>
        <p:spPr/>
        <p:txBody>
          <a:bodyPr/>
          <a:lstStyle/>
          <a:p>
            <a:r>
              <a:rPr lang="en-US" dirty="0"/>
              <a:t>Encrypted Deduplication</a:t>
            </a:r>
          </a:p>
        </p:txBody>
      </p:sp>
      <p:sp>
        <p:nvSpPr>
          <p:cNvPr id="3" name="Content Placeholder 2">
            <a:extLst>
              <a:ext uri="{FF2B5EF4-FFF2-40B4-BE49-F238E27FC236}">
                <a16:creationId xmlns:a16="http://schemas.microsoft.com/office/drawing/2014/main" id="{BF16A1D1-6A07-EC4B-89A2-BC294D84C6E2}"/>
              </a:ext>
            </a:extLst>
          </p:cNvPr>
          <p:cNvSpPr>
            <a:spLocks noGrp="1"/>
          </p:cNvSpPr>
          <p:nvPr>
            <p:ph idx="1"/>
          </p:nvPr>
        </p:nvSpPr>
        <p:spPr>
          <a:xfrm>
            <a:off x="609600" y="1600201"/>
            <a:ext cx="10972800" cy="4691269"/>
          </a:xfrm>
          <a:effectLst/>
        </p:spPr>
        <p:txBody>
          <a:bodyPr/>
          <a:lstStyle/>
          <a:p>
            <a:r>
              <a:rPr lang="en-US" dirty="0"/>
              <a:t>Encrypted deduplication augments deduplication with encryption for securing outsourced data against cloud service providers</a:t>
            </a:r>
          </a:p>
          <a:p>
            <a:r>
              <a:rPr lang="en-US" b="1" dirty="0">
                <a:solidFill>
                  <a:srgbClr val="FF0000"/>
                </a:solidFill>
              </a:rPr>
              <a:t>Message-locked encryption (MLE)</a:t>
            </a:r>
            <a:r>
              <a:rPr lang="en-US" altLang="zh-CN" baseline="30000" dirty="0"/>
              <a:t>[</a:t>
            </a:r>
            <a:r>
              <a:rPr lang="en-US" altLang="zh-CN" baseline="30000" dirty="0" err="1"/>
              <a:t>Bellare</a:t>
            </a:r>
            <a:r>
              <a:rPr lang="en-US" altLang="zh-CN" baseline="30000" dirty="0"/>
              <a:t>, EUROCRYPT’13] </a:t>
            </a:r>
            <a:r>
              <a:rPr lang="en-US" altLang="zh-CN" dirty="0"/>
              <a:t>uses a key derived from content of chunk</a:t>
            </a:r>
          </a:p>
          <a:p>
            <a:pPr lvl="1"/>
            <a:r>
              <a:rPr lang="en-US" dirty="0"/>
              <a:t>Enable deduplication on same data from distinct users</a:t>
            </a:r>
          </a:p>
          <a:p>
            <a:r>
              <a:rPr lang="en-US" dirty="0"/>
              <a:t>MLE instantiations: </a:t>
            </a:r>
          </a:p>
          <a:p>
            <a:pPr lvl="1"/>
            <a:r>
              <a:rPr lang="en-US" b="1" dirty="0">
                <a:solidFill>
                  <a:schemeClr val="tx2"/>
                </a:solidFill>
              </a:rPr>
              <a:t>Historical MLE</a:t>
            </a:r>
            <a:r>
              <a:rPr lang="en-US" altLang="zh-CN" baseline="30000" dirty="0"/>
              <a:t>[</a:t>
            </a:r>
            <a:r>
              <a:rPr lang="en-US" altLang="zh-CN" baseline="30000" dirty="0" err="1"/>
              <a:t>Bellare</a:t>
            </a:r>
            <a:r>
              <a:rPr lang="en-US" altLang="zh-CN" baseline="30000" dirty="0"/>
              <a:t>, EUROCRYPT’13]</a:t>
            </a:r>
            <a:r>
              <a:rPr lang="en-US" dirty="0"/>
              <a:t> uses chunk fingerprint as key</a:t>
            </a:r>
          </a:p>
          <a:p>
            <a:pPr lvl="1"/>
            <a:r>
              <a:rPr lang="en-US" b="1" dirty="0">
                <a:solidFill>
                  <a:schemeClr val="tx2"/>
                </a:solidFill>
              </a:rPr>
              <a:t>Server-aided MLE</a:t>
            </a:r>
            <a:r>
              <a:rPr lang="en-US" altLang="zh-CN" baseline="30000" dirty="0"/>
              <a:t>[</a:t>
            </a:r>
            <a:r>
              <a:rPr lang="en-US" altLang="zh-CN" baseline="30000" dirty="0" err="1"/>
              <a:t>Bellare</a:t>
            </a:r>
            <a:r>
              <a:rPr lang="en-US" altLang="zh-CN" baseline="30000" dirty="0"/>
              <a:t>, Security’13]</a:t>
            </a:r>
            <a:r>
              <a:rPr lang="en-US" dirty="0"/>
              <a:t> derives key based on chunk fingerprint and a global secret</a:t>
            </a:r>
          </a:p>
          <a:p>
            <a:pPr lvl="2"/>
            <a:r>
              <a:rPr lang="en-US" dirty="0"/>
              <a:t>Robust against brute-force attack</a:t>
            </a:r>
          </a:p>
        </p:txBody>
      </p:sp>
      <p:sp>
        <p:nvSpPr>
          <p:cNvPr id="4" name="Slide Number Placeholder 3">
            <a:extLst>
              <a:ext uri="{FF2B5EF4-FFF2-40B4-BE49-F238E27FC236}">
                <a16:creationId xmlns:a16="http://schemas.microsoft.com/office/drawing/2014/main" id="{7201C8C4-98B2-5D48-B28F-6032A08EF466}"/>
              </a:ext>
            </a:extLst>
          </p:cNvPr>
          <p:cNvSpPr>
            <a:spLocks noGrp="1"/>
          </p:cNvSpPr>
          <p:nvPr>
            <p:ph type="sldNum" sz="quarter" idx="11"/>
          </p:nvPr>
        </p:nvSpPr>
        <p:spPr/>
        <p:txBody>
          <a:bodyPr/>
          <a:lstStyle/>
          <a:p>
            <a:pPr>
              <a:defRPr/>
            </a:pPr>
            <a:fld id="{3FFE790D-BCFB-4008-9260-CA63AEE325FD}" type="slidenum">
              <a:rPr lang="en-US" smtClean="0"/>
              <a:pPr>
                <a:defRPr/>
              </a:pPr>
              <a:t>4</a:t>
            </a:fld>
            <a:endParaRPr lang="en-US" dirty="0"/>
          </a:p>
        </p:txBody>
      </p:sp>
    </p:spTree>
    <p:extLst>
      <p:ext uri="{BB962C8B-B14F-4D97-AF65-F5344CB8AC3E}">
        <p14:creationId xmlns:p14="http://schemas.microsoft.com/office/powerpoint/2010/main" val="1457883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39552-772B-CA47-A062-6D84AF95962A}"/>
              </a:ext>
            </a:extLst>
          </p:cNvPr>
          <p:cNvSpPr>
            <a:spLocks noGrp="1"/>
          </p:cNvSpPr>
          <p:nvPr>
            <p:ph type="title"/>
          </p:nvPr>
        </p:nvSpPr>
        <p:spPr/>
        <p:txBody>
          <a:bodyPr/>
          <a:lstStyle/>
          <a:p>
            <a:r>
              <a:rPr lang="en-US" dirty="0"/>
              <a:t>Metadata</a:t>
            </a:r>
          </a:p>
        </p:txBody>
      </p:sp>
      <p:sp>
        <p:nvSpPr>
          <p:cNvPr id="3" name="Content Placeholder 2">
            <a:extLst>
              <a:ext uri="{FF2B5EF4-FFF2-40B4-BE49-F238E27FC236}">
                <a16:creationId xmlns:a16="http://schemas.microsoft.com/office/drawing/2014/main" id="{36D4AA7D-7461-E44F-8BFE-DBE7C515987A}"/>
              </a:ext>
            </a:extLst>
          </p:cNvPr>
          <p:cNvSpPr>
            <a:spLocks noGrp="1"/>
          </p:cNvSpPr>
          <p:nvPr>
            <p:ph idx="1"/>
          </p:nvPr>
        </p:nvSpPr>
        <p:spPr>
          <a:xfrm>
            <a:off x="609600" y="1600201"/>
            <a:ext cx="10972800" cy="4525963"/>
          </a:xfrm>
        </p:spPr>
        <p:txBody>
          <a:bodyPr/>
          <a:lstStyle/>
          <a:p>
            <a:r>
              <a:rPr lang="en-US" dirty="0"/>
              <a:t> In addition to storing non-duplicate data, encrypted deduplication storage keeps </a:t>
            </a:r>
            <a:r>
              <a:rPr lang="en-US" b="1" dirty="0">
                <a:solidFill>
                  <a:srgbClr val="FF0000"/>
                </a:solidFill>
              </a:rPr>
              <a:t>metadata</a:t>
            </a:r>
            <a:r>
              <a:rPr lang="en-US" dirty="0"/>
              <a:t>:</a:t>
            </a:r>
          </a:p>
          <a:p>
            <a:pPr lvl="1"/>
            <a:r>
              <a:rPr lang="en-US" b="1" dirty="0"/>
              <a:t>Fingerprint index:</a:t>
            </a:r>
            <a:r>
              <a:rPr lang="en-US" dirty="0"/>
              <a:t> fingerprints of already stored chunks</a:t>
            </a:r>
          </a:p>
          <a:p>
            <a:pPr lvl="1"/>
            <a:r>
              <a:rPr lang="en-US" b="1" dirty="0"/>
              <a:t>Deduplication metadata: </a:t>
            </a:r>
            <a:r>
              <a:rPr lang="en-US" dirty="0"/>
              <a:t>fingerprint-to-chunk info mappings (</a:t>
            </a:r>
            <a:r>
              <a:rPr lang="en-US" b="1" dirty="0">
                <a:solidFill>
                  <a:schemeClr val="tx2"/>
                </a:solidFill>
              </a:rPr>
              <a:t>file recipe</a:t>
            </a:r>
            <a:r>
              <a:rPr lang="en-US" dirty="0"/>
              <a:t>)</a:t>
            </a:r>
          </a:p>
          <a:p>
            <a:pPr lvl="1"/>
            <a:r>
              <a:rPr lang="en-US" b="1" dirty="0"/>
              <a:t>Key metadata: </a:t>
            </a:r>
            <a:r>
              <a:rPr lang="en-US" dirty="0"/>
              <a:t>fingerprint-to-key mappings (</a:t>
            </a:r>
            <a:r>
              <a:rPr lang="en-US" b="1" dirty="0">
                <a:solidFill>
                  <a:schemeClr val="tx2"/>
                </a:solidFill>
              </a:rPr>
              <a:t>key recipe</a:t>
            </a:r>
            <a:r>
              <a:rPr lang="en-US" dirty="0"/>
              <a:t>)</a:t>
            </a:r>
          </a:p>
          <a:p>
            <a:r>
              <a:rPr lang="en-US" dirty="0"/>
              <a:t>Key recipes need to be managed separately from file recipes, and protected by users’ master keys</a:t>
            </a:r>
          </a:p>
        </p:txBody>
      </p:sp>
      <p:sp>
        <p:nvSpPr>
          <p:cNvPr id="4" name="Slide Number Placeholder 3">
            <a:extLst>
              <a:ext uri="{FF2B5EF4-FFF2-40B4-BE49-F238E27FC236}">
                <a16:creationId xmlns:a16="http://schemas.microsoft.com/office/drawing/2014/main" id="{CB544D0E-45BF-7A41-8A3C-508F8C9C2FD6}"/>
              </a:ext>
            </a:extLst>
          </p:cNvPr>
          <p:cNvSpPr>
            <a:spLocks noGrp="1"/>
          </p:cNvSpPr>
          <p:nvPr>
            <p:ph type="sldNum" sz="quarter" idx="11"/>
          </p:nvPr>
        </p:nvSpPr>
        <p:spPr/>
        <p:txBody>
          <a:bodyPr/>
          <a:lstStyle/>
          <a:p>
            <a:pPr>
              <a:defRPr/>
            </a:pPr>
            <a:fld id="{3FFE790D-BCFB-4008-9260-CA63AEE325FD}" type="slidenum">
              <a:rPr lang="en-US" smtClean="0"/>
              <a:pPr>
                <a:defRPr/>
              </a:pPr>
              <a:t>5</a:t>
            </a:fld>
            <a:endParaRPr lang="en-US" dirty="0"/>
          </a:p>
        </p:txBody>
      </p:sp>
    </p:spTree>
    <p:extLst>
      <p:ext uri="{BB962C8B-B14F-4D97-AF65-F5344CB8AC3E}">
        <p14:creationId xmlns:p14="http://schemas.microsoft.com/office/powerpoint/2010/main" val="3381103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59902-B01F-CD47-B4BA-BB78CF8DAD0B}"/>
              </a:ext>
            </a:extLst>
          </p:cNvPr>
          <p:cNvSpPr>
            <a:spLocks noGrp="1"/>
          </p:cNvSpPr>
          <p:nvPr>
            <p:ph type="title"/>
          </p:nvPr>
        </p:nvSpPr>
        <p:spPr/>
        <p:txBody>
          <a:bodyPr/>
          <a:lstStyle/>
          <a:p>
            <a:r>
              <a:rPr lang="en-US" dirty="0"/>
              <a:t>Overall Metadata Storage</a:t>
            </a:r>
          </a:p>
        </p:txBody>
      </p:sp>
      <p:sp>
        <p:nvSpPr>
          <p:cNvPr id="3" name="Content Placeholder 2">
            <a:extLst>
              <a:ext uri="{FF2B5EF4-FFF2-40B4-BE49-F238E27FC236}">
                <a16:creationId xmlns:a16="http://schemas.microsoft.com/office/drawing/2014/main" id="{881C4E54-61BC-A745-A4D4-354D18A56DBD}"/>
              </a:ext>
            </a:extLst>
          </p:cNvPr>
          <p:cNvSpPr>
            <a:spLocks noGrp="1"/>
          </p:cNvSpPr>
          <p:nvPr>
            <p:ph idx="1"/>
          </p:nvPr>
        </p:nvSpPr>
        <p:spPr>
          <a:xfrm>
            <a:off x="609600" y="1600201"/>
            <a:ext cx="10972800" cy="571499"/>
          </a:xfrm>
        </p:spPr>
        <p:txBody>
          <a:bodyPr/>
          <a:lstStyle/>
          <a:p>
            <a:r>
              <a:rPr lang="en-US" dirty="0"/>
              <a:t>Metadata storage overhead in two backup workloads:</a:t>
            </a:r>
          </a:p>
        </p:txBody>
      </p:sp>
      <p:sp>
        <p:nvSpPr>
          <p:cNvPr id="4" name="Slide Number Placeholder 3">
            <a:extLst>
              <a:ext uri="{FF2B5EF4-FFF2-40B4-BE49-F238E27FC236}">
                <a16:creationId xmlns:a16="http://schemas.microsoft.com/office/drawing/2014/main" id="{041D524F-CD2B-5548-B57F-502B66398184}"/>
              </a:ext>
            </a:extLst>
          </p:cNvPr>
          <p:cNvSpPr>
            <a:spLocks noGrp="1"/>
          </p:cNvSpPr>
          <p:nvPr>
            <p:ph type="sldNum" sz="quarter" idx="11"/>
          </p:nvPr>
        </p:nvSpPr>
        <p:spPr/>
        <p:txBody>
          <a:bodyPr/>
          <a:lstStyle/>
          <a:p>
            <a:pPr>
              <a:defRPr/>
            </a:pPr>
            <a:fld id="{3FFE790D-BCFB-4008-9260-CA63AEE325FD}" type="slidenum">
              <a:rPr lang="en-US" smtClean="0"/>
              <a:pPr>
                <a:defRPr/>
              </a:pPr>
              <a:t>6</a:t>
            </a:fld>
            <a:endParaRPr lang="en-US" dirty="0"/>
          </a:p>
        </p:txBody>
      </p:sp>
      <p:pic>
        <p:nvPicPr>
          <p:cNvPr id="10" name="Picture 9">
            <a:extLst>
              <a:ext uri="{FF2B5EF4-FFF2-40B4-BE49-F238E27FC236}">
                <a16:creationId xmlns:a16="http://schemas.microsoft.com/office/drawing/2014/main" id="{B00B499B-571B-514C-B862-87988D9C8B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2100" y="2273679"/>
            <a:ext cx="8767798" cy="2558574"/>
          </a:xfrm>
          <a:prstGeom prst="rect">
            <a:avLst/>
          </a:prstGeom>
        </p:spPr>
      </p:pic>
      <p:sp>
        <p:nvSpPr>
          <p:cNvPr id="11" name="TextBox 10">
            <a:extLst>
              <a:ext uri="{FF2B5EF4-FFF2-40B4-BE49-F238E27FC236}">
                <a16:creationId xmlns:a16="http://schemas.microsoft.com/office/drawing/2014/main" id="{1162A6AD-5020-A546-BE78-4F12DF83AF22}"/>
              </a:ext>
            </a:extLst>
          </p:cNvPr>
          <p:cNvSpPr txBox="1"/>
          <p:nvPr/>
        </p:nvSpPr>
        <p:spPr>
          <a:xfrm>
            <a:off x="3564601" y="4813294"/>
            <a:ext cx="5402633" cy="707886"/>
          </a:xfrm>
          <a:prstGeom prst="rect">
            <a:avLst/>
          </a:prstGeom>
          <a:noFill/>
        </p:spPr>
        <p:txBody>
          <a:bodyPr wrap="none" rtlCol="0">
            <a:spAutoFit/>
          </a:bodyPr>
          <a:lstStyle/>
          <a:p>
            <a:r>
              <a:rPr lang="en-US" sz="2000" b="1" dirty="0"/>
              <a:t>X axis: number of backups</a:t>
            </a:r>
          </a:p>
          <a:p>
            <a:r>
              <a:rPr lang="en-US" sz="2000" b="1" dirty="0"/>
              <a:t>Y axis: </a:t>
            </a:r>
            <a:r>
              <a:rPr lang="en-US" sz="2000" b="1" kern="0" dirty="0"/>
              <a:t>cumulative</a:t>
            </a:r>
            <a:r>
              <a:rPr lang="en-US" sz="2000" b="1" dirty="0"/>
              <a:t> size of data or metadata</a:t>
            </a:r>
            <a:endParaRPr lang="en-US" b="1" dirty="0"/>
          </a:p>
        </p:txBody>
      </p:sp>
      <p:sp>
        <p:nvSpPr>
          <p:cNvPr id="12" name="Content Placeholder 2">
            <a:extLst>
              <a:ext uri="{FF2B5EF4-FFF2-40B4-BE49-F238E27FC236}">
                <a16:creationId xmlns:a16="http://schemas.microsoft.com/office/drawing/2014/main" id="{980CE3F1-1464-7840-9D13-941CCA0FF544}"/>
              </a:ext>
            </a:extLst>
          </p:cNvPr>
          <p:cNvSpPr txBox="1">
            <a:spLocks/>
          </p:cNvSpPr>
          <p:nvPr/>
        </p:nvSpPr>
        <p:spPr bwMode="auto">
          <a:xfrm>
            <a:off x="609599" y="5565787"/>
            <a:ext cx="10972800" cy="571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lvl="1"/>
            <a:r>
              <a:rPr lang="en-US" kern="0" dirty="0"/>
              <a:t>The cumulative size of metadata approximates (FSL) or even exceeds (VM) that of physical data </a:t>
            </a:r>
          </a:p>
        </p:txBody>
      </p:sp>
    </p:spTree>
    <p:extLst>
      <p:ext uri="{BB962C8B-B14F-4D97-AF65-F5344CB8AC3E}">
        <p14:creationId xmlns:p14="http://schemas.microsoft.com/office/powerpoint/2010/main" val="2428580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77668-4994-2346-A6DA-ABC646F355A5}"/>
              </a:ext>
            </a:extLst>
          </p:cNvPr>
          <p:cNvSpPr>
            <a:spLocks noGrp="1"/>
          </p:cNvSpPr>
          <p:nvPr>
            <p:ph type="title"/>
          </p:nvPr>
        </p:nvSpPr>
        <p:spPr/>
        <p:txBody>
          <a:bodyPr/>
          <a:lstStyle/>
          <a:p>
            <a:r>
              <a:rPr lang="en-US" dirty="0"/>
              <a:t>Metadata Storage Breakdown</a:t>
            </a:r>
          </a:p>
        </p:txBody>
      </p:sp>
      <p:pic>
        <p:nvPicPr>
          <p:cNvPr id="6" name="Content Placeholder 5">
            <a:extLst>
              <a:ext uri="{FF2B5EF4-FFF2-40B4-BE49-F238E27FC236}">
                <a16:creationId xmlns:a16="http://schemas.microsoft.com/office/drawing/2014/main" id="{72A3EA24-AA7C-9341-80C3-F306273733D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65132" y="1932858"/>
            <a:ext cx="8461736" cy="2559600"/>
          </a:xfrm>
        </p:spPr>
      </p:pic>
      <p:sp>
        <p:nvSpPr>
          <p:cNvPr id="4" name="Slide Number Placeholder 3">
            <a:extLst>
              <a:ext uri="{FF2B5EF4-FFF2-40B4-BE49-F238E27FC236}">
                <a16:creationId xmlns:a16="http://schemas.microsoft.com/office/drawing/2014/main" id="{13B39DBD-10BE-3D4C-9A10-0323A1D7CB1A}"/>
              </a:ext>
            </a:extLst>
          </p:cNvPr>
          <p:cNvSpPr>
            <a:spLocks noGrp="1"/>
          </p:cNvSpPr>
          <p:nvPr>
            <p:ph type="sldNum" sz="quarter" idx="11"/>
          </p:nvPr>
        </p:nvSpPr>
        <p:spPr/>
        <p:txBody>
          <a:bodyPr/>
          <a:lstStyle/>
          <a:p>
            <a:pPr>
              <a:defRPr/>
            </a:pPr>
            <a:fld id="{3FFE790D-BCFB-4008-9260-CA63AEE325FD}" type="slidenum">
              <a:rPr lang="en-US" smtClean="0"/>
              <a:pPr>
                <a:defRPr/>
              </a:pPr>
              <a:t>7</a:t>
            </a:fld>
            <a:endParaRPr lang="en-US" dirty="0"/>
          </a:p>
        </p:txBody>
      </p:sp>
      <p:sp>
        <p:nvSpPr>
          <p:cNvPr id="7" name="TextBox 6">
            <a:extLst>
              <a:ext uri="{FF2B5EF4-FFF2-40B4-BE49-F238E27FC236}">
                <a16:creationId xmlns:a16="http://schemas.microsoft.com/office/drawing/2014/main" id="{DE52294A-6DA6-DA46-947C-0F416EA7FC92}"/>
              </a:ext>
            </a:extLst>
          </p:cNvPr>
          <p:cNvSpPr txBox="1"/>
          <p:nvPr/>
        </p:nvSpPr>
        <p:spPr>
          <a:xfrm>
            <a:off x="3564601" y="4584694"/>
            <a:ext cx="5572551" cy="707886"/>
          </a:xfrm>
          <a:prstGeom prst="rect">
            <a:avLst/>
          </a:prstGeom>
          <a:noFill/>
        </p:spPr>
        <p:txBody>
          <a:bodyPr wrap="none" rtlCol="0">
            <a:spAutoFit/>
          </a:bodyPr>
          <a:lstStyle/>
          <a:p>
            <a:r>
              <a:rPr lang="en-US" sz="2000" b="1" dirty="0"/>
              <a:t>X axis: number of backups</a:t>
            </a:r>
          </a:p>
          <a:p>
            <a:r>
              <a:rPr lang="en-US" sz="2000" b="1" dirty="0"/>
              <a:t>Y axis: </a:t>
            </a:r>
            <a:r>
              <a:rPr lang="en-US" sz="2000" b="1" kern="0" dirty="0"/>
              <a:t>cumulative</a:t>
            </a:r>
            <a:r>
              <a:rPr lang="en-US" sz="2000" b="1" dirty="0"/>
              <a:t> size of different metadata</a:t>
            </a:r>
            <a:endParaRPr lang="en-US" b="1" dirty="0"/>
          </a:p>
        </p:txBody>
      </p:sp>
      <p:sp>
        <p:nvSpPr>
          <p:cNvPr id="8" name="Content Placeholder 2">
            <a:extLst>
              <a:ext uri="{FF2B5EF4-FFF2-40B4-BE49-F238E27FC236}">
                <a16:creationId xmlns:a16="http://schemas.microsoft.com/office/drawing/2014/main" id="{9F24635F-EF06-7F45-BF1A-B390F9090CBB}"/>
              </a:ext>
            </a:extLst>
          </p:cNvPr>
          <p:cNvSpPr txBox="1">
            <a:spLocks/>
          </p:cNvSpPr>
          <p:nvPr/>
        </p:nvSpPr>
        <p:spPr bwMode="auto">
          <a:xfrm>
            <a:off x="609599" y="5565787"/>
            <a:ext cx="10972800" cy="571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lvl="1"/>
            <a:r>
              <a:rPr lang="en-US" kern="0" dirty="0"/>
              <a:t>File recipes and key recipes take more than 99.5% of overall metadata storage</a:t>
            </a:r>
          </a:p>
        </p:txBody>
      </p:sp>
    </p:spTree>
    <p:extLst>
      <p:ext uri="{BB962C8B-B14F-4D97-AF65-F5344CB8AC3E}">
        <p14:creationId xmlns:p14="http://schemas.microsoft.com/office/powerpoint/2010/main" val="491523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DF337-9BF2-D441-A6CF-931881C8C9B9}"/>
              </a:ext>
            </a:extLst>
          </p:cNvPr>
          <p:cNvSpPr>
            <a:spLocks noGrp="1"/>
          </p:cNvSpPr>
          <p:nvPr>
            <p:ph type="title"/>
          </p:nvPr>
        </p:nvSpPr>
        <p:spPr/>
        <p:txBody>
          <a:bodyPr/>
          <a:lstStyle/>
          <a:p>
            <a:r>
              <a:rPr lang="en-US" altLang="zh-CN" dirty="0"/>
              <a:t>Challenges</a:t>
            </a:r>
            <a:endParaRPr lang="en-US" dirty="0"/>
          </a:p>
        </p:txBody>
      </p:sp>
      <p:sp>
        <p:nvSpPr>
          <p:cNvPr id="3" name="Content Placeholder 2">
            <a:extLst>
              <a:ext uri="{FF2B5EF4-FFF2-40B4-BE49-F238E27FC236}">
                <a16:creationId xmlns:a16="http://schemas.microsoft.com/office/drawing/2014/main" id="{232986D6-BD04-BE46-8140-8BB0D5BA2E36}"/>
              </a:ext>
            </a:extLst>
          </p:cNvPr>
          <p:cNvSpPr>
            <a:spLocks noGrp="1"/>
          </p:cNvSpPr>
          <p:nvPr>
            <p:ph idx="1"/>
          </p:nvPr>
        </p:nvSpPr>
        <p:spPr/>
        <p:txBody>
          <a:bodyPr/>
          <a:lstStyle/>
          <a:p>
            <a:r>
              <a:rPr lang="en-US" b="1" dirty="0"/>
              <a:t>Grouping &amp; re-chunking</a:t>
            </a:r>
            <a:r>
              <a:rPr lang="sv" baseline="30000" dirty="0"/>
              <a:t>[Romanski, SYSTOR’11; Kruus, FAST’10]</a:t>
            </a:r>
            <a:endParaRPr lang="en-US" dirty="0"/>
          </a:p>
          <a:p>
            <a:pPr lvl="1"/>
            <a:r>
              <a:rPr lang="en-US" dirty="0"/>
              <a:t>Depend on prior knowledge of deduplication results</a:t>
            </a:r>
          </a:p>
          <a:p>
            <a:r>
              <a:rPr lang="en-US" b="1" dirty="0"/>
              <a:t>Compression</a:t>
            </a:r>
            <a:r>
              <a:rPr lang="en-US" baseline="30000" dirty="0"/>
              <a:t>[Meister, FAST’13]</a:t>
            </a:r>
            <a:endParaRPr lang="en-US" dirty="0"/>
          </a:p>
          <a:p>
            <a:pPr lvl="1"/>
            <a:r>
              <a:rPr lang="en-US" dirty="0"/>
              <a:t>Cannot be applied to key recipes</a:t>
            </a:r>
          </a:p>
          <a:p>
            <a:r>
              <a:rPr lang="en-US" b="1" dirty="0"/>
              <a:t>Key management</a:t>
            </a:r>
            <a:r>
              <a:rPr lang="en-US" baseline="30000" dirty="0"/>
              <a:t>[Li, TPDS’14; Zhou, MSST’15, Li, DSN’16]</a:t>
            </a:r>
          </a:p>
          <a:p>
            <a:pPr lvl="1"/>
            <a:r>
              <a:rPr lang="en-US" dirty="0"/>
              <a:t>Add significant overhead to deduplication metadata or degrade storage efficiency of data</a:t>
            </a:r>
          </a:p>
          <a:p>
            <a:r>
              <a:rPr lang="en-US" b="1" i="1" dirty="0">
                <a:solidFill>
                  <a:srgbClr val="FF0000"/>
                </a:solidFill>
              </a:rPr>
              <a:t>How to enable space-efficient metadata management?</a:t>
            </a:r>
          </a:p>
          <a:p>
            <a:pPr lvl="1"/>
            <a:endParaRPr lang="en-US" dirty="0"/>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AC72DCEB-7E28-674C-9246-3E260927C15F}"/>
              </a:ext>
            </a:extLst>
          </p:cNvPr>
          <p:cNvSpPr>
            <a:spLocks noGrp="1"/>
          </p:cNvSpPr>
          <p:nvPr>
            <p:ph type="sldNum" sz="quarter" idx="11"/>
          </p:nvPr>
        </p:nvSpPr>
        <p:spPr/>
        <p:txBody>
          <a:bodyPr/>
          <a:lstStyle/>
          <a:p>
            <a:pPr>
              <a:defRPr/>
            </a:pPr>
            <a:fld id="{3FFE790D-BCFB-4008-9260-CA63AEE325FD}" type="slidenum">
              <a:rPr lang="en-US" smtClean="0"/>
              <a:pPr>
                <a:defRPr/>
              </a:pPr>
              <a:t>8</a:t>
            </a:fld>
            <a:endParaRPr lang="en-US" dirty="0"/>
          </a:p>
        </p:txBody>
      </p:sp>
    </p:spTree>
    <p:extLst>
      <p:ext uri="{BB962C8B-B14F-4D97-AF65-F5344CB8AC3E}">
        <p14:creationId xmlns:p14="http://schemas.microsoft.com/office/powerpoint/2010/main" val="2589044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7F16C-9AA8-2F4F-8831-10EF4CE08618}"/>
              </a:ext>
            </a:extLst>
          </p:cNvPr>
          <p:cNvSpPr>
            <a:spLocks noGrp="1"/>
          </p:cNvSpPr>
          <p:nvPr>
            <p:ph type="title"/>
          </p:nvPr>
        </p:nvSpPr>
        <p:spPr/>
        <p:txBody>
          <a:bodyPr/>
          <a:lstStyle/>
          <a:p>
            <a:r>
              <a:rPr lang="en-US" dirty="0"/>
              <a:t>Our Contributions</a:t>
            </a:r>
          </a:p>
        </p:txBody>
      </p:sp>
      <p:sp>
        <p:nvSpPr>
          <p:cNvPr id="3" name="Content Placeholder 2">
            <a:extLst>
              <a:ext uri="{FF2B5EF4-FFF2-40B4-BE49-F238E27FC236}">
                <a16:creationId xmlns:a16="http://schemas.microsoft.com/office/drawing/2014/main" id="{B0CB3A94-F342-2340-BC4D-C8BA8BD2CA32}"/>
              </a:ext>
            </a:extLst>
          </p:cNvPr>
          <p:cNvSpPr>
            <a:spLocks noGrp="1"/>
          </p:cNvSpPr>
          <p:nvPr>
            <p:ph idx="1"/>
          </p:nvPr>
        </p:nvSpPr>
        <p:spPr/>
        <p:txBody>
          <a:bodyPr/>
          <a:lstStyle/>
          <a:p>
            <a:r>
              <a:rPr lang="en-US" altLang="zh-CN" b="1" dirty="0" err="1">
                <a:solidFill>
                  <a:srgbClr val="FF0000"/>
                </a:solidFill>
              </a:rPr>
              <a:t>Metadedup</a:t>
            </a:r>
            <a:r>
              <a:rPr lang="en-US" altLang="zh-CN" b="1" dirty="0">
                <a:solidFill>
                  <a:srgbClr val="FF0000"/>
                </a:solidFill>
              </a:rPr>
              <a:t>: </a:t>
            </a:r>
            <a:r>
              <a:rPr lang="en-US" altLang="zh-CN" dirty="0"/>
              <a:t>an encrypted deduplication storage system with space-efficient metadata management</a:t>
            </a:r>
          </a:p>
          <a:p>
            <a:pPr lvl="1"/>
            <a:r>
              <a:rPr lang="en-US" altLang="zh-CN" dirty="0"/>
              <a:t>Build on </a:t>
            </a:r>
            <a:r>
              <a:rPr lang="en-US" altLang="zh-CN" b="1" dirty="0">
                <a:solidFill>
                  <a:schemeClr val="tx2"/>
                </a:solidFill>
              </a:rPr>
              <a:t>indirection</a:t>
            </a:r>
            <a:r>
              <a:rPr lang="en-US" altLang="zh-CN" dirty="0"/>
              <a:t> to apply deduplication on metadata </a:t>
            </a:r>
          </a:p>
          <a:p>
            <a:pPr lvl="1"/>
            <a:r>
              <a:rPr lang="en-US" dirty="0"/>
              <a:t>Preserve security guarantees for both data and metadata</a:t>
            </a:r>
          </a:p>
          <a:p>
            <a:r>
              <a:rPr lang="en-US" dirty="0"/>
              <a:t>Extensive prototype and trace-driven evaluations</a:t>
            </a:r>
          </a:p>
          <a:p>
            <a:pPr lvl="1"/>
            <a:r>
              <a:rPr lang="en-US" dirty="0" err="1"/>
              <a:t>Metadedup</a:t>
            </a:r>
            <a:r>
              <a:rPr lang="en-US" dirty="0"/>
              <a:t> suppresses the storage space of metadata, while incurring limited performance and indexing penalties</a:t>
            </a:r>
          </a:p>
        </p:txBody>
      </p:sp>
      <p:sp>
        <p:nvSpPr>
          <p:cNvPr id="4" name="Slide Number Placeholder 3">
            <a:extLst>
              <a:ext uri="{FF2B5EF4-FFF2-40B4-BE49-F238E27FC236}">
                <a16:creationId xmlns:a16="http://schemas.microsoft.com/office/drawing/2014/main" id="{02A2A1E3-6523-C442-87FD-085392A1D435}"/>
              </a:ext>
            </a:extLst>
          </p:cNvPr>
          <p:cNvSpPr>
            <a:spLocks noGrp="1"/>
          </p:cNvSpPr>
          <p:nvPr>
            <p:ph type="sldNum" sz="quarter" idx="11"/>
          </p:nvPr>
        </p:nvSpPr>
        <p:spPr/>
        <p:txBody>
          <a:bodyPr/>
          <a:lstStyle/>
          <a:p>
            <a:pPr>
              <a:defRPr/>
            </a:pPr>
            <a:fld id="{3FFE790D-BCFB-4008-9260-CA63AEE325FD}" type="slidenum">
              <a:rPr lang="en-US" smtClean="0"/>
              <a:pPr>
                <a:defRPr/>
              </a:pPr>
              <a:t>9</a:t>
            </a:fld>
            <a:endParaRPr lang="en-US" dirty="0"/>
          </a:p>
        </p:txBody>
      </p:sp>
    </p:spTree>
    <p:extLst>
      <p:ext uri="{BB962C8B-B14F-4D97-AF65-F5344CB8AC3E}">
        <p14:creationId xmlns:p14="http://schemas.microsoft.com/office/powerpoint/2010/main" val="3615863780"/>
      </p:ext>
    </p:extLst>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35080</TotalTime>
  <Words>3104</Words>
  <Application>Microsoft Macintosh PowerPoint</Application>
  <PresentationFormat>Widescreen</PresentationFormat>
  <Paragraphs>344</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Wingdings</vt:lpstr>
      <vt:lpstr>Default Design</vt:lpstr>
      <vt:lpstr>Metadedup: Deduplicating Metadata in Encrypted Deduplication via Indirection</vt:lpstr>
      <vt:lpstr>Background</vt:lpstr>
      <vt:lpstr>Deduplication</vt:lpstr>
      <vt:lpstr>Encrypted Deduplication</vt:lpstr>
      <vt:lpstr>Metadata</vt:lpstr>
      <vt:lpstr>Overall Metadata Storage</vt:lpstr>
      <vt:lpstr>Metadata Storage Breakdown</vt:lpstr>
      <vt:lpstr>Challenges</vt:lpstr>
      <vt:lpstr>Our Contributions</vt:lpstr>
      <vt:lpstr>Architecture</vt:lpstr>
      <vt:lpstr>Design Goals</vt:lpstr>
      <vt:lpstr>Main Idea</vt:lpstr>
      <vt:lpstr>Segmentation</vt:lpstr>
      <vt:lpstr>Metadata Management</vt:lpstr>
      <vt:lpstr>Operations</vt:lpstr>
      <vt:lpstr>Security Analysis</vt:lpstr>
      <vt:lpstr>Implementation</vt:lpstr>
      <vt:lpstr>Experimental Setup</vt:lpstr>
      <vt:lpstr>Performance</vt:lpstr>
      <vt:lpstr>Overall Storage Efficiency</vt:lpstr>
      <vt:lpstr>Storage Saving</vt:lpstr>
      <vt:lpstr>Index Overhead</vt:lpstr>
      <vt:lpstr>Combined with Compression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Software-Defined Network Measurement</dc:title>
  <dc:creator>Qun Huang</dc:creator>
  <cp:lastModifiedBy>Jingwei Li</cp:lastModifiedBy>
  <cp:revision>3951</cp:revision>
  <cp:lastPrinted>2019-05-08T03:53:22Z</cp:lastPrinted>
  <dcterms:created xsi:type="dcterms:W3CDTF">2016-06-13T18:10:06Z</dcterms:created>
  <dcterms:modified xsi:type="dcterms:W3CDTF">2019-05-18T04:07:11Z</dcterms:modified>
</cp:coreProperties>
</file>