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371" r:id="rId3"/>
    <p:sldId id="372" r:id="rId4"/>
    <p:sldId id="346" r:id="rId5"/>
    <p:sldId id="373" r:id="rId6"/>
    <p:sldId id="353" r:id="rId7"/>
    <p:sldId id="374" r:id="rId8"/>
    <p:sldId id="355" r:id="rId9"/>
    <p:sldId id="381" r:id="rId10"/>
    <p:sldId id="375" r:id="rId11"/>
    <p:sldId id="376" r:id="rId12"/>
    <p:sldId id="377" r:id="rId13"/>
    <p:sldId id="363" r:id="rId14"/>
    <p:sldId id="356" r:id="rId15"/>
    <p:sldId id="357" r:id="rId16"/>
    <p:sldId id="378" r:id="rId17"/>
    <p:sldId id="379" r:id="rId18"/>
    <p:sldId id="359" r:id="rId19"/>
    <p:sldId id="360" r:id="rId20"/>
    <p:sldId id="368" r:id="rId21"/>
    <p:sldId id="361" r:id="rId22"/>
    <p:sldId id="362" r:id="rId23"/>
    <p:sldId id="370" r:id="rId24"/>
    <p:sldId id="369" r:id="rId25"/>
    <p:sldId id="382" r:id="rId26"/>
    <p:sldId id="380" r:id="rId2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3333CC"/>
    <a:srgbClr val="FFFF00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75" autoAdjust="0"/>
  </p:normalViewPr>
  <p:slideViewPr>
    <p:cSldViewPr>
      <p:cViewPr varScale="1">
        <p:scale>
          <a:sx n="75" d="100"/>
          <a:sy n="75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2286000"/>
          </a:xfrm>
          <a:noFill/>
          <a:ln w="127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3600" dirty="0" smtClean="0"/>
              <a:t>Toward I/O-Efficient Protection Against Silent Data Corruptions in RAID Arrays</a:t>
            </a:r>
            <a:endParaRPr lang="en-US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505200"/>
            <a:ext cx="9144000" cy="3048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altLang="zh-CN" sz="2400" b="1" dirty="0" smtClean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dirty="0" err="1" smtClean="0"/>
              <a:t>Mingqiang</a:t>
            </a:r>
            <a:r>
              <a:rPr lang="en-US" altLang="zh-CN" sz="2400" dirty="0" smtClean="0"/>
              <a:t> Li and </a:t>
            </a:r>
            <a:r>
              <a:rPr lang="en-US" altLang="zh-CN" sz="2400" b="1" u="sng" dirty="0" smtClean="0"/>
              <a:t>Patrick P. C. Lee</a:t>
            </a:r>
            <a:endParaRPr lang="en-US" sz="2400" b="1" u="sng" baseline="30000" dirty="0" smtClean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000" i="1" dirty="0" smtClean="0"/>
              <a:t>The Chinese University of Hong Kong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altLang="zh-CN" sz="2400" dirty="0" smtClean="0">
              <a:solidFill>
                <a:srgbClr val="00B050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MSST ’14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dirty="0" smtClean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Integrity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Self-</a:t>
            </a:r>
            <a:r>
              <a:rPr lang="en-US" dirty="0" err="1" smtClean="0"/>
              <a:t>checksumming</a:t>
            </a:r>
            <a:r>
              <a:rPr lang="en-US" dirty="0" smtClean="0"/>
              <a:t> / Physical identity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333897"/>
            <a:ext cx="504967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4572000"/>
            <a:ext cx="8229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Data and metadata are read in a single disk I/O</a:t>
            </a:r>
          </a:p>
          <a:p>
            <a:r>
              <a:rPr lang="en-US" kern="0" dirty="0" smtClean="0"/>
              <a:t>Inconsistency implies data corruption</a:t>
            </a:r>
          </a:p>
          <a:p>
            <a:r>
              <a:rPr lang="en-US" kern="0" dirty="0" smtClean="0"/>
              <a:t>Cannot detect stale or overwritten data</a:t>
            </a:r>
            <a:endParaRPr lang="en-US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1749623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Krioukov</a:t>
            </a:r>
            <a:r>
              <a:rPr lang="en-US" altLang="zh-CN" sz="1400" dirty="0" smtClean="0"/>
              <a:t> et al., FAST ’08]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314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Integrity Primitives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Version Mirroring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4267200"/>
            <a:ext cx="8305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Keep a version number in the same data chunk and </a:t>
            </a:r>
            <a:r>
              <a:rPr lang="en-US" i="1" kern="0" dirty="0" smtClean="0"/>
              <a:t>m</a:t>
            </a:r>
            <a:r>
              <a:rPr lang="en-US" kern="0" dirty="0" smtClean="0"/>
              <a:t> parity chunks</a:t>
            </a:r>
          </a:p>
          <a:p>
            <a:r>
              <a:rPr lang="en-US" kern="0" dirty="0" smtClean="0"/>
              <a:t>Can detect lost writes</a:t>
            </a:r>
          </a:p>
          <a:p>
            <a:r>
              <a:rPr lang="en-US" kern="0" dirty="0" smtClean="0"/>
              <a:t>Cannot detect corruptions</a:t>
            </a:r>
            <a:endParaRPr lang="en-US" kern="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2824" y="2209800"/>
            <a:ext cx="464137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581400" y="1749623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Krioukov</a:t>
            </a:r>
            <a:r>
              <a:rPr lang="en-US" altLang="zh-CN" sz="1400" dirty="0" smtClean="0"/>
              <a:t> et al., FAST ’08]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024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Integrity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Checksum Mirroring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209800"/>
            <a:ext cx="527428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17526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Hafner</a:t>
            </a:r>
            <a:r>
              <a:rPr lang="en-US" altLang="zh-CN" sz="1400" dirty="0" smtClean="0"/>
              <a:t> et al., IBM JRD 2008]</a:t>
            </a:r>
            <a:endParaRPr lang="zh-CN" altLang="en-US" sz="1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4267200"/>
            <a:ext cx="8229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Keep a checksum in the neighboring data chunk (</a:t>
            </a:r>
            <a:r>
              <a:rPr lang="en-US" b="1" i="1" kern="0" dirty="0" smtClean="0">
                <a:solidFill>
                  <a:srgbClr val="FF0000"/>
                </a:solidFill>
              </a:rPr>
              <a:t>buddy</a:t>
            </a:r>
            <a:r>
              <a:rPr lang="en-US" kern="0" dirty="0" smtClean="0"/>
              <a:t>) and </a:t>
            </a:r>
            <a:r>
              <a:rPr lang="en-US" i="1" kern="0" dirty="0" smtClean="0"/>
              <a:t>m</a:t>
            </a:r>
            <a:r>
              <a:rPr lang="en-US" kern="0" dirty="0" smtClean="0"/>
              <a:t> parity chunks</a:t>
            </a:r>
          </a:p>
          <a:p>
            <a:r>
              <a:rPr lang="en-US" kern="0" dirty="0" smtClean="0"/>
              <a:t>Can detect all silent data corruptions</a:t>
            </a:r>
          </a:p>
          <a:p>
            <a:r>
              <a:rPr lang="en-US" kern="0" dirty="0" smtClean="0"/>
              <a:t>High I/O overhead on checksum updates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5119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r="26667"/>
          <a:stretch>
            <a:fillRect/>
          </a:stretch>
        </p:blipFill>
        <p:spPr bwMode="auto">
          <a:xfrm>
            <a:off x="0" y="1981200"/>
            <a:ext cx="9009621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Comparisons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5486400"/>
            <a:ext cx="8305800" cy="838200"/>
          </a:xfrm>
          <a:solidFill>
            <a:srgbClr val="FFFF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zh-CN" sz="2400" b="1" i="1" dirty="0" smtClean="0"/>
              <a:t>	Question: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How to integrate integrity primitives into I/O-efficient integrity protection schemes?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4" name="椭圆 13"/>
          <p:cNvSpPr/>
          <p:nvPr/>
        </p:nvSpPr>
        <p:spPr bwMode="auto">
          <a:xfrm>
            <a:off x="1524000" y="4038600"/>
            <a:ext cx="1066800" cy="685800"/>
          </a:xfrm>
          <a:prstGeom prst="ellipse">
            <a:avLst/>
          </a:prstGeom>
          <a:noFill/>
          <a:ln w="76200"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直接箭头连接符 15"/>
          <p:cNvCxnSpPr>
            <a:endCxn id="17" idx="1"/>
          </p:cNvCxnSpPr>
          <p:nvPr/>
        </p:nvCxnSpPr>
        <p:spPr bwMode="auto">
          <a:xfrm>
            <a:off x="2286000" y="4648200"/>
            <a:ext cx="381000" cy="501134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2667000" y="49646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7030A0"/>
                </a:solidFill>
              </a:rPr>
              <a:t>Additional I/O overhead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1524000" y="3124200"/>
            <a:ext cx="1066800" cy="685800"/>
          </a:xfrm>
          <a:prstGeom prst="ellipse">
            <a:avLst/>
          </a:prstGeom>
          <a:noFill/>
          <a:ln w="76200">
            <a:solidFill>
              <a:srgbClr val="92D05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 flipV="1">
            <a:off x="2133600" y="1676400"/>
            <a:ext cx="762000" cy="1524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2895600" y="152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</a:rPr>
              <a:t>No additional I/O overhead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Integrity Checking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4419600"/>
            <a:ext cx="8534400" cy="213360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Two types of disk reads:</a:t>
            </a:r>
          </a:p>
          <a:p>
            <a:pPr lvl="1"/>
            <a:r>
              <a:rPr lang="en-US" altLang="zh-CN" sz="2000" b="1" dirty="0" smtClean="0">
                <a:solidFill>
                  <a:srgbClr val="FF0000"/>
                </a:solidFill>
              </a:rPr>
              <a:t>First read</a:t>
            </a:r>
            <a:r>
              <a:rPr lang="en-US" altLang="zh-CN" sz="2000" dirty="0" smtClean="0"/>
              <a:t>: sees all types of silent data corruptions</a:t>
            </a:r>
          </a:p>
          <a:p>
            <a:pPr lvl="1"/>
            <a:r>
              <a:rPr lang="en-US" altLang="zh-CN" sz="2000" b="1" dirty="0" smtClean="0">
                <a:solidFill>
                  <a:srgbClr val="FF0000"/>
                </a:solidFill>
              </a:rPr>
              <a:t>Subsequent reads</a:t>
            </a:r>
            <a:r>
              <a:rPr lang="en-US" altLang="zh-CN" sz="2000" dirty="0" smtClean="0"/>
              <a:t>: see a subset of types of silent data corruptions</a:t>
            </a:r>
          </a:p>
          <a:p>
            <a:r>
              <a:rPr lang="en-US" altLang="zh-CN" sz="2400" dirty="0" smtClean="0"/>
              <a:t>Observation: A </a:t>
            </a:r>
            <a:r>
              <a:rPr lang="en-US" altLang="zh-CN" sz="2400" dirty="0" smtClean="0">
                <a:solidFill>
                  <a:srgbClr val="FF0000"/>
                </a:solidFill>
              </a:rPr>
              <a:t>simpler and lower-overhead </a:t>
            </a:r>
            <a:r>
              <a:rPr lang="en-US" altLang="zh-CN" sz="2400" dirty="0" smtClean="0"/>
              <a:t>integrity checking mechanism is possible for </a:t>
            </a:r>
            <a:r>
              <a:rPr lang="en-US" altLang="zh-CN" sz="2400" dirty="0" smtClean="0">
                <a:solidFill>
                  <a:srgbClr val="7030A0"/>
                </a:solidFill>
              </a:rPr>
              <a:t>subsequent-reads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6366" y="1453810"/>
            <a:ext cx="5677434" cy="288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Checking Subsequent-Reads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4724400"/>
            <a:ext cx="9144000" cy="1997075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Subsequent-reads can be checked by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self-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checksumming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 and physical identity without additional I/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Os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dirty="0" smtClean="0"/>
              <a:t>Integrity protection schemes to consider: </a:t>
            </a:r>
          </a:p>
          <a:p>
            <a:pPr lvl="1"/>
            <a:r>
              <a:rPr lang="en-US" altLang="zh-CN" sz="2000" dirty="0" smtClean="0"/>
              <a:t>PURE (checksum mirroring only), HYBRID-1, and HYBRID-2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6553200" y="3549134"/>
            <a:ext cx="2133600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79823"/>
            <a:ext cx="9144000" cy="215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 bwMode="auto">
          <a:xfrm>
            <a:off x="3048000" y="2232222"/>
            <a:ext cx="3657600" cy="1393112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直接箭头连接符 7"/>
          <p:cNvCxnSpPr/>
          <p:nvPr/>
        </p:nvCxnSpPr>
        <p:spPr bwMode="auto">
          <a:xfrm flipV="1">
            <a:off x="5029200" y="1861066"/>
            <a:ext cx="304800" cy="3926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495800" y="15240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</a:rPr>
              <a:t>Seen by subsequent-reads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0" y="2787134"/>
            <a:ext cx="9144000" cy="762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1143000" y="2939534"/>
            <a:ext cx="8382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1600200" y="3320534"/>
            <a:ext cx="685800" cy="914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828800" y="423493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No additional I/O overhead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7315200" y="2329934"/>
            <a:ext cx="1752600" cy="1828800"/>
          </a:xfrm>
          <a:prstGeom prst="rect">
            <a:avLst/>
          </a:prstGeom>
          <a:noFill/>
          <a:ln w="762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灯片编号占位符 3"/>
          <p:cNvSpPr txBox="1">
            <a:spLocks/>
          </p:cNvSpPr>
          <p:nvPr/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FE790D-BCFB-4008-9260-CA63AEE325F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 Protection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878726"/>
            <a:ext cx="5400000" cy="254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4690872"/>
            <a:ext cx="8077200" cy="1782763"/>
          </a:xfrm>
        </p:spPr>
        <p:txBody>
          <a:bodyPr/>
          <a:lstStyle/>
          <a:p>
            <a:r>
              <a:rPr lang="en-US" sz="2400" dirty="0" smtClean="0"/>
              <a:t>Hybrid-1</a:t>
            </a:r>
          </a:p>
          <a:p>
            <a:pPr lvl="1"/>
            <a:r>
              <a:rPr lang="en-US" sz="2000" dirty="0" smtClean="0"/>
              <a:t>Physical identity + self-</a:t>
            </a:r>
            <a:r>
              <a:rPr lang="en-US" sz="2000" dirty="0" err="1" smtClean="0"/>
              <a:t>checksumming</a:t>
            </a:r>
            <a:r>
              <a:rPr lang="en-US" sz="2000" dirty="0" smtClean="0"/>
              <a:t> + </a:t>
            </a:r>
            <a:r>
              <a:rPr lang="en-US" sz="2000" b="1" dirty="0" smtClean="0"/>
              <a:t>version mirroring</a:t>
            </a:r>
          </a:p>
          <a:p>
            <a:pPr lvl="1"/>
            <a:r>
              <a:rPr lang="en-US" sz="2000" dirty="0" smtClean="0"/>
              <a:t>A variant of the scheme </a:t>
            </a:r>
            <a:r>
              <a:rPr lang="en-US" sz="2000" dirty="0"/>
              <a:t>in [</a:t>
            </a:r>
            <a:r>
              <a:rPr lang="en-US" sz="2000" dirty="0" err="1"/>
              <a:t>Krioukov</a:t>
            </a:r>
            <a:r>
              <a:rPr lang="en-US" sz="2000" dirty="0"/>
              <a:t> et al., FAST </a:t>
            </a:r>
            <a:r>
              <a:rPr lang="en-US" sz="2000" dirty="0" smtClean="0"/>
              <a:t>’08]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49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 Protection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1952" y="1863326"/>
            <a:ext cx="5400000" cy="255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4694237"/>
            <a:ext cx="8074152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Hybrid-2</a:t>
            </a:r>
          </a:p>
          <a:p>
            <a:pPr lvl="1"/>
            <a:r>
              <a:rPr lang="en-US" sz="2000" kern="0" dirty="0" smtClean="0"/>
              <a:t>Physical identity + self-</a:t>
            </a:r>
            <a:r>
              <a:rPr lang="en-US" sz="2000" kern="0" dirty="0" err="1" smtClean="0"/>
              <a:t>checksumming</a:t>
            </a:r>
            <a:r>
              <a:rPr lang="en-US" sz="2000" kern="0" dirty="0" smtClean="0"/>
              <a:t> + </a:t>
            </a:r>
            <a:r>
              <a:rPr lang="en-US" sz="2000" b="1" kern="0" dirty="0" smtClean="0"/>
              <a:t>checksum mirroring</a:t>
            </a:r>
          </a:p>
          <a:p>
            <a:pPr lvl="1"/>
            <a:r>
              <a:rPr lang="en-US" sz="2000" kern="0" dirty="0" smtClean="0"/>
              <a:t>A </a:t>
            </a:r>
            <a:r>
              <a:rPr lang="en-US" sz="2000" b="1" kern="0" dirty="0" smtClean="0"/>
              <a:t>NEW</a:t>
            </a:r>
            <a:r>
              <a:rPr lang="en-US" sz="2000" kern="0" dirty="0" smtClean="0"/>
              <a:t> scheme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094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Additional I/O Overhead for a Single User Read/Write</a:t>
            </a:r>
            <a:endParaRPr lang="zh-CN" altLang="en-US" sz="4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6553200" y="6324600"/>
            <a:ext cx="2133600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圆角矩形标注 7"/>
          <p:cNvSpPr/>
          <p:nvPr/>
        </p:nvSpPr>
        <p:spPr bwMode="auto">
          <a:xfrm>
            <a:off x="990600" y="5562600"/>
            <a:ext cx="3429000" cy="914400"/>
          </a:xfrm>
          <a:prstGeom prst="wedgeRoundRectCallout">
            <a:avLst>
              <a:gd name="adj1" fmla="val 22051"/>
              <a:gd name="adj2" fmla="val -7134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lt"/>
              </a:rPr>
              <a:t>Both Hybrid-1 and Hybrid-2 outperform Pure in subsequent-reads</a:t>
            </a:r>
            <a:endParaRPr lang="zh-CN" altLang="en-US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圆角矩形标注 10"/>
          <p:cNvSpPr/>
          <p:nvPr/>
        </p:nvSpPr>
        <p:spPr bwMode="auto">
          <a:xfrm>
            <a:off x="5029200" y="5562600"/>
            <a:ext cx="3657600" cy="914400"/>
          </a:xfrm>
          <a:prstGeom prst="wedgeRoundRectCallout">
            <a:avLst>
              <a:gd name="adj1" fmla="val -14103"/>
              <a:gd name="adj2" fmla="val -6980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lt"/>
              </a:rPr>
              <a:t>Hybrid-1 and Hybrid-2 provide complementary I/O advantages for different write sizes</a:t>
            </a:r>
            <a:endParaRPr lang="zh-CN" altLang="en-US" b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7010400" cy="344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接连接符 9"/>
          <p:cNvCxnSpPr/>
          <p:nvPr/>
        </p:nvCxnSpPr>
        <p:spPr bwMode="auto">
          <a:xfrm>
            <a:off x="6248400" y="3429000"/>
            <a:ext cx="0" cy="1295400"/>
          </a:xfrm>
          <a:prstGeom prst="line">
            <a:avLst/>
          </a:prstGeom>
          <a:ln w="76200">
            <a:solidFill>
              <a:srgbClr val="92D050"/>
            </a:solidFill>
            <a:prstDash val="sysDash"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15" idx="7"/>
          </p:cNvCxnSpPr>
          <p:nvPr/>
        </p:nvCxnSpPr>
        <p:spPr bwMode="auto">
          <a:xfrm flipV="1">
            <a:off x="6410045" y="3733800"/>
            <a:ext cx="1209955" cy="10352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椭圆 14"/>
          <p:cNvSpPr/>
          <p:nvPr/>
        </p:nvSpPr>
        <p:spPr bwMode="auto">
          <a:xfrm>
            <a:off x="6019800" y="4724400"/>
            <a:ext cx="457200" cy="304800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357991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rgbClr val="00B050"/>
                </a:solidFill>
              </a:rPr>
              <a:t>Switch point:</a:t>
            </a:r>
            <a:endParaRPr lang="zh-CN" altLang="en-US" sz="1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Choosing the Right Scheme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2003531"/>
            <a:ext cx="7162800" cy="2111269"/>
          </a:xfrm>
        </p:spPr>
        <p:txBody>
          <a:bodyPr/>
          <a:lstStyle/>
          <a:p>
            <a:r>
              <a:rPr lang="en-US" altLang="zh-CN" dirty="0" smtClean="0"/>
              <a:t>If                                     choose Hybrid-1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If                                     choose Hybrid-2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344" y="1828800"/>
            <a:ext cx="3320456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084731"/>
            <a:ext cx="3352671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内容占位符 2"/>
          <p:cNvSpPr txBox="1">
            <a:spLocks/>
          </p:cNvSpPr>
          <p:nvPr/>
        </p:nvSpPr>
        <p:spPr bwMode="auto">
          <a:xfrm>
            <a:off x="457200" y="4289531"/>
            <a:ext cx="8229600" cy="218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400" kern="0" dirty="0"/>
              <a:t> </a:t>
            </a:r>
            <a:r>
              <a:rPr lang="en-US" altLang="zh-CN" sz="2400" kern="0" dirty="0" smtClean="0"/>
              <a:t>           = average write size of a workload </a:t>
            </a:r>
            <a:r>
              <a:rPr lang="en-US" altLang="zh-CN" sz="2400" kern="0" dirty="0" smtClean="0"/>
              <a:t>(estimated </a:t>
            </a:r>
            <a:r>
              <a:rPr lang="en-US" altLang="zh-CN" sz="2400" kern="0" dirty="0" smtClean="0"/>
              <a:t>through </a:t>
            </a:r>
            <a:r>
              <a:rPr lang="en-US" altLang="zh-CN" sz="2400" kern="0" dirty="0" smtClean="0"/>
              <a:t>measurements)</a:t>
            </a:r>
            <a:endParaRPr lang="en-US" altLang="zh-CN" sz="2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kern="0" dirty="0" smtClean="0"/>
              <a:t>            = RAID chunk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kern="0" dirty="0" smtClean="0"/>
              <a:t>The </a:t>
            </a:r>
            <a:r>
              <a:rPr lang="en-US" altLang="zh-CN" sz="2400" kern="0" dirty="0" smtClean="0"/>
              <a:t>chosen scheme is configured in the RAID </a:t>
            </a:r>
            <a:r>
              <a:rPr lang="en-US" altLang="zh-CN" sz="2400" kern="0" dirty="0" smtClean="0"/>
              <a:t>layer (offline)  </a:t>
            </a:r>
            <a:r>
              <a:rPr lang="en-US" altLang="zh-CN" sz="2400" kern="0" dirty="0" smtClean="0"/>
              <a:t>during initialization</a:t>
            </a:r>
            <a:endParaRPr lang="zh-CN" altLang="en-US" sz="2400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32" y="4289531"/>
            <a:ext cx="975668" cy="434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17" y="5257800"/>
            <a:ext cx="938083" cy="34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RAID</a:t>
            </a:r>
            <a:r>
              <a:rPr lang="en-US" altLang="zh-CN" sz="2400" dirty="0"/>
              <a:t> is </a:t>
            </a:r>
            <a:r>
              <a:rPr lang="en-US" altLang="zh-CN" sz="2400" dirty="0" smtClean="0"/>
              <a:t>known to </a:t>
            </a:r>
            <a:r>
              <a:rPr lang="en-US" altLang="zh-CN" sz="2400" dirty="0"/>
              <a:t>protect data against disk </a:t>
            </a:r>
            <a:r>
              <a:rPr lang="en-US" altLang="zh-CN" sz="2400" dirty="0" smtClean="0"/>
              <a:t>failures </a:t>
            </a:r>
            <a:r>
              <a:rPr lang="en-US" altLang="zh-CN" sz="2400" dirty="0"/>
              <a:t>and latent sector </a:t>
            </a:r>
            <a:r>
              <a:rPr lang="en-US" altLang="zh-CN" sz="2400" dirty="0" smtClean="0"/>
              <a:t>errors</a:t>
            </a:r>
          </a:p>
          <a:p>
            <a:pPr lvl="1"/>
            <a:r>
              <a:rPr lang="en-US" altLang="zh-CN" sz="2000" dirty="0" smtClean="0"/>
              <a:t>How it works? Encodes </a:t>
            </a:r>
            <a:r>
              <a:rPr lang="en-US" altLang="zh-CN" sz="2000" i="1" dirty="0" smtClean="0"/>
              <a:t>k</a:t>
            </a:r>
            <a:r>
              <a:rPr lang="en-US" altLang="zh-CN" sz="2000" dirty="0" smtClean="0"/>
              <a:t> data chunks into </a:t>
            </a:r>
            <a:r>
              <a:rPr lang="en-US" altLang="zh-CN" sz="2000" i="1" dirty="0" smtClean="0"/>
              <a:t>m</a:t>
            </a:r>
            <a:r>
              <a:rPr lang="en-US" altLang="zh-CN" sz="2000" dirty="0" smtClean="0"/>
              <a:t> parity chunks, such that </a:t>
            </a:r>
            <a:r>
              <a:rPr lang="en-US" altLang="zh-CN" sz="2000" dirty="0" smtClean="0"/>
              <a:t>the </a:t>
            </a:r>
            <a:r>
              <a:rPr lang="en-US" altLang="zh-CN" sz="2000" i="1" dirty="0" smtClean="0"/>
              <a:t>k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data chunks can be recovered from </a:t>
            </a:r>
            <a:r>
              <a:rPr lang="en-US" altLang="zh-CN" sz="2000" dirty="0" smtClean="0"/>
              <a:t>any </a:t>
            </a:r>
            <a:r>
              <a:rPr lang="en-US" altLang="zh-CN" sz="2000" i="1" dirty="0" smtClean="0"/>
              <a:t>k</a:t>
            </a:r>
            <a:r>
              <a:rPr lang="en-US" altLang="zh-CN" sz="2000" dirty="0" smtClean="0"/>
              <a:t> out of </a:t>
            </a:r>
            <a:r>
              <a:rPr lang="en-US" altLang="zh-CN" sz="2000" i="1" dirty="0" smtClean="0"/>
              <a:t>n=</a:t>
            </a:r>
            <a:r>
              <a:rPr lang="en-US" altLang="zh-CN" sz="2000" i="1" dirty="0" err="1" smtClean="0"/>
              <a:t>k+m</a:t>
            </a:r>
            <a:r>
              <a:rPr lang="en-US" altLang="zh-CN" sz="2000" dirty="0" smtClean="0"/>
              <a:t> chunks</a:t>
            </a:r>
            <a:endParaRPr lang="en-US" altLang="zh-CN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352800"/>
            <a:ext cx="525764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324600" y="1524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[Patterson et al., SIGMOD ’88]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0609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297363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altLang="zh-CN" dirty="0" smtClean="0"/>
              <a:t>Computational overhead for calculating integrity metadata</a:t>
            </a:r>
          </a:p>
          <a:p>
            <a:pPr>
              <a:spcBef>
                <a:spcPts val="3000"/>
              </a:spcBef>
            </a:pPr>
            <a:r>
              <a:rPr lang="en-US" altLang="zh-CN" dirty="0" smtClean="0"/>
              <a:t>I/O overhead for updating and checking integrity metadata</a:t>
            </a:r>
          </a:p>
          <a:p>
            <a:pPr>
              <a:spcBef>
                <a:spcPts val="3000"/>
              </a:spcBef>
            </a:pPr>
            <a:r>
              <a:rPr lang="en-US" altLang="zh-CN" dirty="0" smtClean="0"/>
              <a:t>Effectiveness of choosing the right scheme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Computational Overhead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1524000"/>
            <a:ext cx="4419600" cy="510540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Implementation:</a:t>
            </a:r>
          </a:p>
          <a:p>
            <a:pPr lvl="1"/>
            <a:r>
              <a:rPr lang="en-US" altLang="zh-CN" sz="1800" dirty="0"/>
              <a:t>GF-Complete </a:t>
            </a:r>
            <a:r>
              <a:rPr lang="en-US" altLang="zh-CN" sz="1400" dirty="0" smtClean="0"/>
              <a:t>[Plank et al., FAST’13]</a:t>
            </a:r>
            <a:r>
              <a:rPr lang="en-US" altLang="zh-CN" sz="1800" dirty="0" smtClean="0"/>
              <a:t> and </a:t>
            </a:r>
            <a:r>
              <a:rPr lang="en-US" altLang="zh-CN" sz="1800" dirty="0" err="1" smtClean="0"/>
              <a:t>Crcutil</a:t>
            </a:r>
            <a:r>
              <a:rPr lang="en-US" altLang="zh-CN" sz="1800" dirty="0" smtClean="0"/>
              <a:t> libraries</a:t>
            </a:r>
            <a:endParaRPr lang="en-US" altLang="zh-CN" sz="1800" dirty="0"/>
          </a:p>
          <a:p>
            <a:r>
              <a:rPr lang="en-US" altLang="zh-CN" sz="2400" dirty="0" err="1" smtClean="0"/>
              <a:t>Testbed</a:t>
            </a:r>
            <a:r>
              <a:rPr lang="en-US" altLang="zh-CN" sz="2400" dirty="0" smtClean="0"/>
              <a:t>:</a:t>
            </a:r>
          </a:p>
          <a:p>
            <a:pPr lvl="1"/>
            <a:r>
              <a:rPr lang="en-US" altLang="zh-CN" sz="1800" dirty="0" smtClean="0"/>
              <a:t>Intel Xeon E5530 CPU @ 2.4GHz with SSE4.2</a:t>
            </a:r>
          </a:p>
          <a:p>
            <a:r>
              <a:rPr lang="en-US" altLang="zh-CN" sz="2400" dirty="0" smtClean="0"/>
              <a:t>Overall results:</a:t>
            </a:r>
          </a:p>
          <a:p>
            <a:pPr lvl="1"/>
            <a:r>
              <a:rPr lang="en-US" altLang="zh-CN" sz="1800" dirty="0" smtClean="0">
                <a:solidFill>
                  <a:srgbClr val="FF0000"/>
                </a:solidFill>
              </a:rPr>
              <a:t>~4GB/s </a:t>
            </a:r>
            <a:r>
              <a:rPr lang="en-US" altLang="zh-CN" sz="1800" dirty="0" smtClean="0"/>
              <a:t>for RAID-5</a:t>
            </a:r>
          </a:p>
          <a:p>
            <a:pPr lvl="1"/>
            <a:r>
              <a:rPr lang="en-US" altLang="zh-CN" sz="1800" dirty="0" smtClean="0">
                <a:solidFill>
                  <a:srgbClr val="FF0000"/>
                </a:solidFill>
              </a:rPr>
              <a:t>~2.5GB/s </a:t>
            </a:r>
            <a:r>
              <a:rPr lang="en-US" altLang="zh-CN" sz="1800" dirty="0" smtClean="0"/>
              <a:t>for RAID-6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RAID performance is bottlenecked by disk I/Os, rather than CPU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219200"/>
            <a:ext cx="4648200" cy="558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I/O Overhead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r>
              <a:rPr lang="en-US" altLang="zh-CN" dirty="0" smtClean="0"/>
              <a:t>Trace-driven simulation</a:t>
            </a:r>
          </a:p>
          <a:p>
            <a:pPr lvl="1"/>
            <a:r>
              <a:rPr lang="en-US" altLang="zh-CN" dirty="0" smtClean="0"/>
              <a:t>12 workload traces from production Windows servers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RAID-6 with n=8 for different chunk sizes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57600"/>
            <a:ext cx="9144000" cy="312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43000" y="25146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Kavalanekar</a:t>
            </a:r>
            <a:r>
              <a:rPr lang="en-US" altLang="zh-CN" sz="1400" dirty="0" smtClean="0"/>
              <a:t> et al., IISWC ’08]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I/O Overhead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59601"/>
            <a:ext cx="9144000" cy="312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1752600"/>
          </a:xfrm>
          <a:solidFill>
            <a:srgbClr val="FFFF00"/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altLang="zh-CN" sz="2000" dirty="0"/>
              <a:t>Pure can have high I/O </a:t>
            </a:r>
            <a:r>
              <a:rPr lang="en-US" altLang="zh-CN" sz="2000" dirty="0" smtClean="0"/>
              <a:t>overhead, by up to 43.74%</a:t>
            </a:r>
            <a:endParaRPr lang="en-US" altLang="zh-CN" sz="2000" dirty="0"/>
          </a:p>
          <a:p>
            <a:r>
              <a:rPr lang="en-US" altLang="zh-CN" sz="2000" dirty="0" smtClean="0"/>
              <a:t>I/O overhead can be kept at reasonably low (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often below 15%</a:t>
            </a:r>
            <a:r>
              <a:rPr lang="en-US" altLang="zh-CN" sz="2000" dirty="0" smtClean="0"/>
              <a:t>) using the best of Hybrid-1 and Hybrid-2, due to I/O gain in subsequent reads</a:t>
            </a:r>
          </a:p>
          <a:p>
            <a:r>
              <a:rPr lang="en-US" altLang="zh-CN" sz="2000" dirty="0" smtClean="0"/>
              <a:t>More discussions in the paper</a:t>
            </a:r>
          </a:p>
        </p:txBody>
      </p:sp>
      <p:cxnSp>
        <p:nvCxnSpPr>
          <p:cNvPr id="8" name="直接箭头连接符 7"/>
          <p:cNvCxnSpPr/>
          <p:nvPr/>
        </p:nvCxnSpPr>
        <p:spPr bwMode="auto">
          <a:xfrm flipH="1">
            <a:off x="1524000" y="5867400"/>
            <a:ext cx="457200" cy="1524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0" y="5650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43.74%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 smtClean="0"/>
              <a:t>Choosing the Right Scheme</a:t>
            </a:r>
            <a:endParaRPr lang="zh-CN" altLang="en-US" sz="5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2201"/>
            <a:ext cx="9144000" cy="312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4953000"/>
            <a:ext cx="8686800" cy="1524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dirty="0" smtClean="0"/>
              <a:t>Accuracy rate: 34/36 = </a:t>
            </a:r>
            <a:r>
              <a:rPr lang="en-US" altLang="zh-CN" b="1" dirty="0" smtClean="0">
                <a:solidFill>
                  <a:srgbClr val="FF0000"/>
                </a:solidFill>
              </a:rPr>
              <a:t>94.44%</a:t>
            </a:r>
          </a:p>
          <a:p>
            <a:pPr>
              <a:lnSpc>
                <a:spcPct val="110000"/>
              </a:lnSpc>
            </a:pPr>
            <a:r>
              <a:rPr lang="en-US" altLang="zh-CN" dirty="0" smtClean="0"/>
              <a:t>For the two inconsistent cases, the I/O overhead difference between Hybrid-1 and Hybrid-2 is small (</a:t>
            </a:r>
            <a:r>
              <a:rPr lang="en-US" altLang="zh-CN" b="1" dirty="0" smtClean="0">
                <a:solidFill>
                  <a:srgbClr val="FF0000"/>
                </a:solidFill>
              </a:rPr>
              <a:t>below 3%</a:t>
            </a:r>
            <a:r>
              <a:rPr lang="en-US" altLang="zh-CN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10" name="椭圆 9"/>
          <p:cNvSpPr/>
          <p:nvPr/>
        </p:nvSpPr>
        <p:spPr bwMode="auto">
          <a:xfrm>
            <a:off x="609600" y="2133600"/>
            <a:ext cx="609600" cy="609600"/>
          </a:xfrm>
          <a:prstGeom prst="ellipse">
            <a:avLst/>
          </a:prstGeom>
          <a:noFill/>
          <a:ln w="76200"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6248400" y="3124200"/>
            <a:ext cx="609600" cy="609600"/>
          </a:xfrm>
          <a:prstGeom prst="ellipse">
            <a:avLst/>
          </a:prstGeom>
          <a:noFill/>
          <a:ln w="76200"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乘号 11"/>
          <p:cNvSpPr/>
          <p:nvPr/>
        </p:nvSpPr>
        <p:spPr bwMode="auto">
          <a:xfrm>
            <a:off x="609600" y="1752600"/>
            <a:ext cx="609600" cy="3810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乘号 12"/>
          <p:cNvSpPr/>
          <p:nvPr/>
        </p:nvSpPr>
        <p:spPr bwMode="auto">
          <a:xfrm>
            <a:off x="6248400" y="2743200"/>
            <a:ext cx="609600" cy="3810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in RAID layer:</a:t>
            </a:r>
          </a:p>
          <a:p>
            <a:pPr lvl="1"/>
            <a:r>
              <a:rPr lang="en-US" dirty="0" smtClean="0"/>
              <a:t>Leverage RAID redundancy to recover from silent data corruptions</a:t>
            </a:r>
          </a:p>
          <a:p>
            <a:r>
              <a:rPr lang="en-US" dirty="0" smtClean="0"/>
              <a:t>Open issues:</a:t>
            </a:r>
          </a:p>
          <a:p>
            <a:pPr lvl="1"/>
            <a:r>
              <a:rPr lang="en-US" dirty="0" smtClean="0"/>
              <a:t>How to keep track of first reads and subsequent reads?</a:t>
            </a:r>
          </a:p>
          <a:p>
            <a:pPr lvl="1"/>
            <a:r>
              <a:rPr lang="en-US" dirty="0" smtClean="0"/>
              <a:t>How to choose between Hybrid-1 and Hybrid-2 based on workload measurements?</a:t>
            </a:r>
          </a:p>
          <a:p>
            <a:pPr lvl="1"/>
            <a:r>
              <a:rPr lang="en-US" dirty="0" smtClean="0"/>
              <a:t>How to integrate with end-to-end integrity protection?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15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754563"/>
          </a:xfrm>
        </p:spPr>
        <p:txBody>
          <a:bodyPr/>
          <a:lstStyle/>
          <a:p>
            <a:r>
              <a:rPr lang="en-US" dirty="0" smtClean="0"/>
              <a:t>A systematic study on I/O-efficient integrity protection schemes against silent data corruptions in RAID systems</a:t>
            </a:r>
          </a:p>
          <a:p>
            <a:r>
              <a:rPr lang="en-US" dirty="0" smtClean="0"/>
              <a:t>Findings:</a:t>
            </a:r>
          </a:p>
          <a:p>
            <a:pPr lvl="1"/>
            <a:r>
              <a:rPr lang="en-US" dirty="0" smtClean="0"/>
              <a:t>Integrity protection schemes differ in I/O overheads, depending on the workloads</a:t>
            </a:r>
          </a:p>
          <a:p>
            <a:pPr lvl="1"/>
            <a:r>
              <a:rPr lang="en-US" dirty="0" smtClean="0"/>
              <a:t>Simpler integrity checking can be used for subsequent reads</a:t>
            </a:r>
          </a:p>
          <a:p>
            <a:r>
              <a:rPr lang="en-US" dirty="0" smtClean="0"/>
              <a:t>Extensive evaluations on computational and I/O overheads of integrity protection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9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Silent Data Corruptions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687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Silent data corruptions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Data is stale or corrupted without indication from disk drives </a:t>
            </a:r>
            <a:r>
              <a:rPr lang="en-US" dirty="0" smtClean="0">
                <a:sym typeface="Wingdings" panose="05000000000000000000" pitchFamily="2" charset="2"/>
              </a:rPr>
              <a:t> cannot be detected by RAID</a:t>
            </a:r>
            <a:endParaRPr lang="en-US" dirty="0" smtClean="0"/>
          </a:p>
          <a:p>
            <a:r>
              <a:rPr lang="en-US" dirty="0" smtClean="0"/>
              <a:t>Generated due to firmware or hardware bugs or malfunctions on the read/write paths</a:t>
            </a:r>
          </a:p>
          <a:p>
            <a:r>
              <a:rPr lang="en-US" dirty="0" smtClean="0"/>
              <a:t>More dangerous than disk failures and latent sector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" y="6477000"/>
            <a:ext cx="746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Kelemen</a:t>
            </a:r>
            <a:r>
              <a:rPr lang="en-US" altLang="zh-CN" sz="1400" dirty="0" smtClean="0"/>
              <a:t>, LCSC ’07; </a:t>
            </a:r>
            <a:r>
              <a:rPr lang="en-US" altLang="zh-CN" sz="1400" dirty="0" err="1" smtClean="0"/>
              <a:t>Bairavasundaram</a:t>
            </a:r>
            <a:r>
              <a:rPr lang="en-US" altLang="zh-CN" sz="1400" dirty="0" smtClean="0"/>
              <a:t> et al., FAST ’08; </a:t>
            </a:r>
            <a:r>
              <a:rPr lang="en-US" altLang="zh-CN" sz="1400" dirty="0" err="1" smtClean="0"/>
              <a:t>Hafner</a:t>
            </a:r>
            <a:r>
              <a:rPr lang="en-US" altLang="zh-CN" sz="1400" dirty="0" smtClean="0"/>
              <a:t> et al., IBM JRD 2008]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631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Silent Data Corruptions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28194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Lost write: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Torn write: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Misdirected writes/reads: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4648199"/>
            <a:ext cx="4495800" cy="165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4648200"/>
            <a:ext cx="4542971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3048000" y="1752600"/>
            <a:ext cx="3429000" cy="609600"/>
          </a:xfrm>
          <a:prstGeom prst="rect">
            <a:avLst/>
          </a:prstGeom>
          <a:solidFill>
            <a:srgbClr val="FFFF66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048000" y="2819400"/>
            <a:ext cx="3429000" cy="609600"/>
          </a:xfrm>
          <a:prstGeom prst="rect">
            <a:avLst/>
          </a:prstGeom>
          <a:solidFill>
            <a:srgbClr val="FFFF66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048000" y="2819400"/>
            <a:ext cx="1828800" cy="609600"/>
          </a:xfrm>
          <a:prstGeom prst="rect">
            <a:avLst/>
          </a:prstGeom>
          <a:solidFill>
            <a:srgbClr val="00B0F0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18288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7030A0"/>
                </a:solidFill>
              </a:rPr>
              <a:t>Stale</a:t>
            </a:r>
            <a:endParaRPr lang="zh-CN" alt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2895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7030A0"/>
                </a:solidFill>
              </a:rPr>
              <a:t>Stale</a:t>
            </a:r>
            <a:endParaRPr lang="zh-CN" altLang="en-US" sz="2400" b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7030A0"/>
                </a:solidFill>
              </a:rPr>
              <a:t>(a) Misdirected writes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57800" y="6324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7030A0"/>
                </a:solidFill>
              </a:rPr>
              <a:t>(b) Misdirected reads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4200" y="2895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7030A0"/>
                </a:solidFill>
              </a:rPr>
              <a:t>updated</a:t>
            </a:r>
            <a:endParaRPr lang="zh-CN" altLang="en-US" sz="2400" b="1" dirty="0">
              <a:solidFill>
                <a:srgbClr val="7030A0"/>
              </a:solidFill>
            </a:endParaRPr>
          </a:p>
        </p:txBody>
      </p:sp>
      <p:sp>
        <p:nvSpPr>
          <p:cNvPr id="15" name="闪电形 14"/>
          <p:cNvSpPr/>
          <p:nvPr/>
        </p:nvSpPr>
        <p:spPr bwMode="auto">
          <a:xfrm>
            <a:off x="2895600" y="1905000"/>
            <a:ext cx="304800" cy="304800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闪电形 15"/>
          <p:cNvSpPr/>
          <p:nvPr/>
        </p:nvSpPr>
        <p:spPr bwMode="auto">
          <a:xfrm>
            <a:off x="4724400" y="2971800"/>
            <a:ext cx="304800" cy="304800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Silent Data Corruptions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Consequences:</a:t>
            </a:r>
          </a:p>
          <a:p>
            <a:r>
              <a:rPr lang="en-US" dirty="0" smtClean="0"/>
              <a:t>User read: </a:t>
            </a:r>
          </a:p>
          <a:p>
            <a:pPr lvl="1"/>
            <a:r>
              <a:rPr lang="en-US" dirty="0" smtClean="0"/>
              <a:t>Corrupted data propagated to upper layers</a:t>
            </a:r>
          </a:p>
          <a:p>
            <a:r>
              <a:rPr lang="en-US" dirty="0" smtClean="0"/>
              <a:t>User write:</a:t>
            </a:r>
          </a:p>
          <a:p>
            <a:pPr lvl="1"/>
            <a:r>
              <a:rPr lang="en-US" dirty="0" smtClean="0"/>
              <a:t>Parity pollution</a:t>
            </a:r>
          </a:p>
          <a:p>
            <a:r>
              <a:rPr lang="en-US" dirty="0" smtClean="0"/>
              <a:t>Data reconstruction</a:t>
            </a:r>
          </a:p>
          <a:p>
            <a:pPr lvl="1"/>
            <a:r>
              <a:rPr lang="en-US" dirty="0" smtClean="0"/>
              <a:t>Corruptions of surviving chunks propagated to reconstructed chunks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7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Integrity Protection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Protection against silent data corruptions:</a:t>
            </a:r>
          </a:p>
          <a:p>
            <a:pPr lvl="1"/>
            <a:r>
              <a:rPr lang="en-US" altLang="zh-CN" dirty="0" smtClean="0"/>
              <a:t>Extend RAID layer with integrity protection, which adds </a:t>
            </a:r>
            <a:r>
              <a:rPr lang="en-US" altLang="zh-CN" b="1" dirty="0" smtClean="0">
                <a:solidFill>
                  <a:srgbClr val="FF0000"/>
                </a:solidFill>
              </a:rPr>
              <a:t>integrity metadata </a:t>
            </a:r>
            <a:r>
              <a:rPr lang="en-US" altLang="zh-CN" dirty="0" smtClean="0"/>
              <a:t>for detection</a:t>
            </a:r>
          </a:p>
          <a:p>
            <a:pPr lvl="1"/>
            <a:r>
              <a:rPr lang="en-US" altLang="zh-CN" dirty="0" smtClean="0"/>
              <a:t>Recovery is done by RAID layer</a:t>
            </a:r>
          </a:p>
          <a:p>
            <a:r>
              <a:rPr lang="en-US" altLang="zh-CN" dirty="0" smtClean="0"/>
              <a:t>Goals: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All types </a:t>
            </a:r>
            <a:r>
              <a:rPr lang="en-US" altLang="zh-CN" dirty="0" smtClean="0"/>
              <a:t>of silent data corruptions should be detected</a:t>
            </a:r>
          </a:p>
          <a:p>
            <a:pPr lvl="1"/>
            <a:r>
              <a:rPr lang="en-US" altLang="zh-CN" dirty="0" smtClean="0"/>
              <a:t>Reduce computational and I/O overheads of generating and storing integrity metadata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Reduce computational and I/O overheads of detecting silent data corruptions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A taxonomy study of existing integrity primitives on I/O performance and detection capabilities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An integrity checking model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Two I/O-efficient integrity protection schemes with complementary performance gains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Extensive trace-driven evaluations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Assumptions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3434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At most one</a:t>
            </a:r>
            <a:r>
              <a:rPr lang="en-US" altLang="zh-CN" dirty="0" smtClean="0"/>
              <a:t> silently corrupted chunk within a stripe</a:t>
            </a:r>
          </a:p>
          <a:p>
            <a:r>
              <a:rPr lang="en-US" altLang="zh-CN" dirty="0" smtClean="0"/>
              <a:t>If a stripe contains a silently corrupted chunk, the stripe has </a:t>
            </a:r>
            <a:r>
              <a:rPr lang="en-US" altLang="zh-CN" dirty="0" smtClean="0">
                <a:solidFill>
                  <a:srgbClr val="FF0000"/>
                </a:solidFill>
              </a:rPr>
              <a:t>no more than m-1</a:t>
            </a:r>
            <a:r>
              <a:rPr lang="en-US" altLang="zh-CN" dirty="0" smtClean="0"/>
              <a:t> failed chunks due to disk failures or latent sector errors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圆角矩形标注 4"/>
          <p:cNvSpPr/>
          <p:nvPr/>
        </p:nvSpPr>
        <p:spPr bwMode="auto">
          <a:xfrm>
            <a:off x="3276600" y="4114800"/>
            <a:ext cx="4724400" cy="457200"/>
          </a:xfrm>
          <a:prstGeom prst="wedgeRoundRectCallout">
            <a:avLst>
              <a:gd name="adj1" fmla="val -26601"/>
              <a:gd name="adj2" fmla="val -9442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Otherwise, higher-level RAID is needed!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6" name="图片 5" descr="poison symbol.jpg"/>
          <p:cNvPicPr>
            <a:picLocks noChangeAspect="1"/>
          </p:cNvPicPr>
          <p:nvPr/>
        </p:nvPicPr>
        <p:blipFill>
          <a:blip r:embed="rId2" cstate="print"/>
          <a:srcRect l="28125" t="24118" r="28125" b="26470"/>
          <a:stretch>
            <a:fillRect/>
          </a:stretch>
        </p:blipFill>
        <p:spPr>
          <a:xfrm>
            <a:off x="1905000" y="5150822"/>
            <a:ext cx="914400" cy="685800"/>
          </a:xfrm>
          <a:prstGeom prst="cube">
            <a:avLst/>
          </a:prstGeom>
        </p:spPr>
      </p:pic>
      <p:sp>
        <p:nvSpPr>
          <p:cNvPr id="7" name="立方体 6"/>
          <p:cNvSpPr/>
          <p:nvPr/>
        </p:nvSpPr>
        <p:spPr bwMode="auto">
          <a:xfrm>
            <a:off x="990600" y="5150822"/>
            <a:ext cx="838200" cy="685800"/>
          </a:xfrm>
          <a:prstGeom prst="cub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立方体 7"/>
          <p:cNvSpPr/>
          <p:nvPr/>
        </p:nvSpPr>
        <p:spPr bwMode="auto">
          <a:xfrm>
            <a:off x="2895600" y="5150822"/>
            <a:ext cx="838200" cy="685800"/>
          </a:xfrm>
          <a:prstGeom prst="cub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立方体 8"/>
          <p:cNvSpPr/>
          <p:nvPr/>
        </p:nvSpPr>
        <p:spPr bwMode="auto">
          <a:xfrm>
            <a:off x="3810000" y="5150822"/>
            <a:ext cx="838200" cy="685800"/>
          </a:xfrm>
          <a:prstGeom prst="cub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立方体 9"/>
          <p:cNvSpPr/>
          <p:nvPr/>
        </p:nvSpPr>
        <p:spPr bwMode="auto">
          <a:xfrm>
            <a:off x="4724400" y="5150822"/>
            <a:ext cx="838200" cy="685800"/>
          </a:xfrm>
          <a:prstGeom prst="cub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立方体 10"/>
          <p:cNvSpPr/>
          <p:nvPr/>
        </p:nvSpPr>
        <p:spPr bwMode="auto">
          <a:xfrm>
            <a:off x="5638800" y="5150822"/>
            <a:ext cx="838200" cy="685800"/>
          </a:xfrm>
          <a:prstGeom prst="cube">
            <a:avLst/>
          </a:prstGeom>
          <a:solidFill>
            <a:srgbClr val="92D05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立方体 11"/>
          <p:cNvSpPr/>
          <p:nvPr/>
        </p:nvSpPr>
        <p:spPr bwMode="auto">
          <a:xfrm>
            <a:off x="6553200" y="5150822"/>
            <a:ext cx="838200" cy="685800"/>
          </a:xfrm>
          <a:prstGeom prst="cub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立方体 12"/>
          <p:cNvSpPr/>
          <p:nvPr/>
        </p:nvSpPr>
        <p:spPr bwMode="auto">
          <a:xfrm>
            <a:off x="7467600" y="5150822"/>
            <a:ext cx="838200" cy="685800"/>
          </a:xfrm>
          <a:prstGeom prst="cub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0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050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1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194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2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38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3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4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388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D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5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532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P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0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67600" y="583662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7030A0"/>
                </a:solidFill>
              </a:rPr>
              <a:t>P</a:t>
            </a:r>
            <a:r>
              <a:rPr lang="en-US" altLang="zh-CN" sz="2000" b="1" baseline="-25000" dirty="0" smtClean="0">
                <a:solidFill>
                  <a:srgbClr val="7030A0"/>
                </a:solidFill>
              </a:rPr>
              <a:t>1</a:t>
            </a:r>
            <a:endParaRPr lang="zh-CN" altLang="en-US" sz="2000" b="1" baseline="-25000" dirty="0">
              <a:solidFill>
                <a:srgbClr val="7030A0"/>
              </a:solidFill>
            </a:endParaRPr>
          </a:p>
        </p:txBody>
      </p:sp>
      <p:sp>
        <p:nvSpPr>
          <p:cNvPr id="22" name="闪电形 21"/>
          <p:cNvSpPr/>
          <p:nvPr/>
        </p:nvSpPr>
        <p:spPr bwMode="auto">
          <a:xfrm>
            <a:off x="4724400" y="5017532"/>
            <a:ext cx="838200" cy="990600"/>
          </a:xfrm>
          <a:prstGeom prst="lightningBol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19600" y="464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i="1" dirty="0" smtClean="0"/>
              <a:t>m</a:t>
            </a:r>
            <a:r>
              <a:rPr lang="en-US" altLang="zh-CN" b="1" dirty="0" smtClean="0"/>
              <a:t>-1=1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RAID Handles Writes?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Full-stripe writes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Parity </a:t>
            </a:r>
            <a:r>
              <a:rPr lang="en-US" sz="2000" dirty="0"/>
              <a:t>chunks </a:t>
            </a:r>
            <a:r>
              <a:rPr lang="en-US" sz="2000" dirty="0" smtClean="0"/>
              <a:t>are computed </a:t>
            </a:r>
            <a:r>
              <a:rPr lang="en-US" sz="2000" dirty="0"/>
              <a:t>directly from </a:t>
            </a:r>
            <a:r>
              <a:rPr lang="en-US" sz="2000" dirty="0" smtClean="0"/>
              <a:t>data chunks to be written chunks (no disk reads needed)</a:t>
            </a:r>
          </a:p>
          <a:p>
            <a:r>
              <a:rPr lang="en-US" sz="2400" b="1" dirty="0" smtClean="0"/>
              <a:t>Partial-stripe writes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b="1" dirty="0" smtClean="0"/>
              <a:t>RMW</a:t>
            </a:r>
            <a:r>
              <a:rPr lang="en-US" sz="2000" dirty="0" smtClean="0"/>
              <a:t> (Read-modify-writes) </a:t>
            </a:r>
            <a:r>
              <a:rPr lang="en-US" sz="2000" dirty="0" smtClean="0">
                <a:sym typeface="Wingdings" panose="05000000000000000000" pitchFamily="2" charset="2"/>
              </a:rPr>
              <a:t> for small writes</a:t>
            </a:r>
            <a:endParaRPr lang="en-US" sz="2000" dirty="0" smtClean="0"/>
          </a:p>
          <a:p>
            <a:pPr lvl="2"/>
            <a:r>
              <a:rPr lang="en-US" sz="1800" dirty="0" smtClean="0"/>
              <a:t>Read all </a:t>
            </a:r>
            <a:r>
              <a:rPr lang="en-US" sz="1800" dirty="0" smtClean="0">
                <a:solidFill>
                  <a:srgbClr val="FF0000"/>
                </a:solidFill>
              </a:rPr>
              <a:t>touched</a:t>
            </a:r>
            <a:r>
              <a:rPr lang="en-US" sz="1800" dirty="0" smtClean="0"/>
              <a:t> data chunks and all parity chunks</a:t>
            </a:r>
          </a:p>
          <a:p>
            <a:pPr lvl="2"/>
            <a:r>
              <a:rPr lang="en-US" sz="1800" dirty="0" smtClean="0"/>
              <a:t>Compute the data changes and the parity chunks</a:t>
            </a:r>
          </a:p>
          <a:p>
            <a:pPr lvl="2"/>
            <a:r>
              <a:rPr lang="en-US" sz="1800" dirty="0" smtClean="0"/>
              <a:t>Write all </a:t>
            </a:r>
            <a:r>
              <a:rPr lang="en-US" sz="1800" dirty="0">
                <a:solidFill>
                  <a:srgbClr val="FF0000"/>
                </a:solidFill>
              </a:rPr>
              <a:t>touched </a:t>
            </a:r>
            <a:r>
              <a:rPr lang="en-US" sz="1800" dirty="0" smtClean="0"/>
              <a:t>data chunks and parity chunks</a:t>
            </a:r>
          </a:p>
          <a:p>
            <a:pPr lvl="1"/>
            <a:r>
              <a:rPr lang="en-US" sz="2000" b="1" dirty="0" smtClean="0"/>
              <a:t>RCW</a:t>
            </a:r>
            <a:r>
              <a:rPr lang="en-US" sz="2000" dirty="0" smtClean="0"/>
              <a:t> (Reconstruct-writes) </a:t>
            </a:r>
            <a:r>
              <a:rPr lang="en-US" sz="2000" dirty="0" smtClean="0">
                <a:sym typeface="Wingdings" panose="05000000000000000000" pitchFamily="2" charset="2"/>
              </a:rPr>
              <a:t> for large writes</a:t>
            </a:r>
            <a:endParaRPr lang="en-US" sz="2000" dirty="0" smtClean="0"/>
          </a:p>
          <a:p>
            <a:pPr lvl="2"/>
            <a:r>
              <a:rPr lang="en-US" sz="1800" dirty="0" smtClean="0"/>
              <a:t>Read all </a:t>
            </a:r>
            <a:r>
              <a:rPr lang="en-US" sz="1800" dirty="0" smtClean="0">
                <a:solidFill>
                  <a:srgbClr val="FF0000"/>
                </a:solidFill>
              </a:rPr>
              <a:t>untouched</a:t>
            </a:r>
            <a:r>
              <a:rPr lang="en-US" sz="1800" dirty="0" smtClean="0"/>
              <a:t> data chunks</a:t>
            </a:r>
          </a:p>
          <a:p>
            <a:pPr lvl="2"/>
            <a:r>
              <a:rPr lang="en-US" sz="1800" dirty="0" smtClean="0"/>
              <a:t>Compute the parity chunks</a:t>
            </a:r>
          </a:p>
          <a:p>
            <a:pPr lvl="2"/>
            <a:r>
              <a:rPr lang="en-US" sz="1800" smtClean="0"/>
              <a:t>Write all </a:t>
            </a:r>
            <a:r>
              <a:rPr lang="en-US" sz="1800" dirty="0">
                <a:solidFill>
                  <a:srgbClr val="FF0000"/>
                </a:solidFill>
              </a:rPr>
              <a:t>touched </a:t>
            </a:r>
            <a:r>
              <a:rPr lang="en-US" sz="1800" dirty="0" smtClean="0"/>
              <a:t>data chunks and parity chunks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590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6387</TotalTime>
  <Words>1038</Words>
  <Application>Microsoft Office PowerPoint</Application>
  <PresentationFormat>On-screen Show (4:3)</PresentationFormat>
  <Paragraphs>193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Toward I/O-Efficient Protection Against Silent Data Corruptions in RAID Arrays</vt:lpstr>
      <vt:lpstr>RAID</vt:lpstr>
      <vt:lpstr>Silent Data Corruptions</vt:lpstr>
      <vt:lpstr>Silent Data Corruptions</vt:lpstr>
      <vt:lpstr>Silent Data Corruptions</vt:lpstr>
      <vt:lpstr>Integrity Protection</vt:lpstr>
      <vt:lpstr>Our Contributions</vt:lpstr>
      <vt:lpstr>Assumptions</vt:lpstr>
      <vt:lpstr>How RAID Handles Writes?</vt:lpstr>
      <vt:lpstr>Existing Integrity Primitives</vt:lpstr>
      <vt:lpstr>Existing Integrity Primitives</vt:lpstr>
      <vt:lpstr>Existing Integrity Primitives</vt:lpstr>
      <vt:lpstr>Comparisons</vt:lpstr>
      <vt:lpstr>Integrity Checking Model</vt:lpstr>
      <vt:lpstr>Checking Subsequent-Reads</vt:lpstr>
      <vt:lpstr>Integrity Protection Schemes</vt:lpstr>
      <vt:lpstr>Integrity Protection Schemes</vt:lpstr>
      <vt:lpstr>Additional I/O Overhead for a Single User Read/Write</vt:lpstr>
      <vt:lpstr>Choosing the Right Scheme</vt:lpstr>
      <vt:lpstr>Evaluation</vt:lpstr>
      <vt:lpstr>Computational Overhead</vt:lpstr>
      <vt:lpstr>I/O Overhead</vt:lpstr>
      <vt:lpstr>I/O Overhead</vt:lpstr>
      <vt:lpstr>Choosing the Right Scheme</vt:lpstr>
      <vt:lpstr>Implementation Issues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MSST'14</dc:title>
  <dc:subject>MSST'14</dc:subject>
  <dc:creator>Mingqiang Li;Patrick Lee</dc:creator>
  <cp:lastModifiedBy>Patrick Lee</cp:lastModifiedBy>
  <cp:revision>540</cp:revision>
  <cp:lastPrinted>1601-01-01T00:00:00Z</cp:lastPrinted>
  <dcterms:created xsi:type="dcterms:W3CDTF">1601-01-01T00:00:00Z</dcterms:created>
  <dcterms:modified xsi:type="dcterms:W3CDTF">2014-06-06T17:15:14Z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