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6" r:id="rId2"/>
    <p:sldId id="289" r:id="rId3"/>
    <p:sldId id="290" r:id="rId4"/>
    <p:sldId id="291" r:id="rId5"/>
    <p:sldId id="302" r:id="rId6"/>
    <p:sldId id="293" r:id="rId7"/>
    <p:sldId id="294" r:id="rId8"/>
    <p:sldId id="303" r:id="rId9"/>
    <p:sldId id="295" r:id="rId10"/>
    <p:sldId id="296" r:id="rId11"/>
    <p:sldId id="297" r:id="rId12"/>
    <p:sldId id="298" r:id="rId13"/>
    <p:sldId id="304" r:id="rId14"/>
    <p:sldId id="305" r:id="rId15"/>
    <p:sldId id="300" r:id="rId16"/>
    <p:sldId id="301" r:id="rId1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6600"/>
    <a:srgbClr val="CC9900"/>
    <a:srgbClr val="CC6600"/>
    <a:srgbClr val="FF6600"/>
    <a:srgbClr val="FF9933"/>
    <a:srgbClr val="009900"/>
    <a:srgbClr val="FF505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52" autoAdjust="0"/>
  </p:normalViewPr>
  <p:slideViewPr>
    <p:cSldViewPr>
      <p:cViewPr varScale="1">
        <p:scale>
          <a:sx n="100" d="100"/>
          <a:sy n="100" d="100"/>
        </p:scale>
        <p:origin x="-12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490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caluser\Desktop\CORE%20Analysi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caluser\Desktop\CORE%20Analysi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caluser\Desktop\msst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vert="horz"/>
          <a:lstStyle/>
          <a:p>
            <a:pPr>
              <a:defRPr sz="1800"/>
            </a:pPr>
            <a:r>
              <a:rPr lang="en-US" sz="1800"/>
              <a:t>Good Failure Pattern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'[CORE Analysis.xlsx]Bandwidth Ratio'!$B$16</c:f>
              <c:strCache>
                <c:ptCount val="1"/>
                <c:pt idx="0">
                  <c:v>(12,6)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cat>
            <c:numRef>
              <c:f>'[CORE Analysis.xlsx]Bandwidth Ratio'!$A$17:$A$26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'[CORE Analysis.xlsx]Bandwidth Ratio'!$B$17:$B$26</c:f>
              <c:numCache>
                <c:formatCode>General</c:formatCode>
                <c:ptCount val="10"/>
                <c:pt idx="0">
                  <c:v>0.30555555555555558</c:v>
                </c:pt>
                <c:pt idx="1">
                  <c:v>0.55555555555555558</c:v>
                </c:pt>
                <c:pt idx="2">
                  <c:v>0.75</c:v>
                </c:pt>
                <c:pt idx="3">
                  <c:v>0.88888888888888884</c:v>
                </c:pt>
                <c:pt idx="4">
                  <c:v>0.97222222222222221</c:v>
                </c:pt>
                <c:pt idx="5">
                  <c:v>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'[CORE Analysis.xlsx]Bandwidth Ratio'!$C$16</c:f>
              <c:strCache>
                <c:ptCount val="1"/>
                <c:pt idx="0">
                  <c:v>(16,8)</c:v>
                </c:pt>
              </c:strCache>
            </c:strRef>
          </c:tx>
          <c:spPr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  <c:marker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c:spPr>
          </c:marker>
          <c:cat>
            <c:numRef>
              <c:f>'[CORE Analysis.xlsx]Bandwidth Ratio'!$A$17:$A$26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'[CORE Analysis.xlsx]Bandwidth Ratio'!$C$17:$C$26</c:f>
              <c:numCache>
                <c:formatCode>General</c:formatCode>
                <c:ptCount val="10"/>
                <c:pt idx="0">
                  <c:v>0.234375</c:v>
                </c:pt>
                <c:pt idx="1">
                  <c:v>0.4375</c:v>
                </c:pt>
                <c:pt idx="2">
                  <c:v>0.609375</c:v>
                </c:pt>
                <c:pt idx="3">
                  <c:v>0.75</c:v>
                </c:pt>
                <c:pt idx="4">
                  <c:v>0.859375</c:v>
                </c:pt>
                <c:pt idx="5">
                  <c:v>0.9375</c:v>
                </c:pt>
                <c:pt idx="6">
                  <c:v>0.984375</c:v>
                </c:pt>
                <c:pt idx="7">
                  <c:v>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'[CORE Analysis.xlsx]Bandwidth Ratio'!$D$16</c:f>
              <c:strCache>
                <c:ptCount val="1"/>
                <c:pt idx="0">
                  <c:v>(20,10)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pPr>
              <a:solidFill>
                <a:srgbClr val="CC6600"/>
              </a:solidFill>
              <a:ln>
                <a:noFill/>
              </a:ln>
            </c:spPr>
          </c:marker>
          <c:cat>
            <c:numRef>
              <c:f>'[CORE Analysis.xlsx]Bandwidth Ratio'!$A$17:$A$26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'[CORE Analysis.xlsx]Bandwidth Ratio'!$D$17:$D$26</c:f>
              <c:numCache>
                <c:formatCode>General</c:formatCode>
                <c:ptCount val="10"/>
                <c:pt idx="0">
                  <c:v>0.19</c:v>
                </c:pt>
                <c:pt idx="1">
                  <c:v>0.36</c:v>
                </c:pt>
                <c:pt idx="2">
                  <c:v>0.51</c:v>
                </c:pt>
                <c:pt idx="3">
                  <c:v>0.64</c:v>
                </c:pt>
                <c:pt idx="4">
                  <c:v>0.75</c:v>
                </c:pt>
                <c:pt idx="5">
                  <c:v>0.84</c:v>
                </c:pt>
                <c:pt idx="6">
                  <c:v>0.91</c:v>
                </c:pt>
                <c:pt idx="7">
                  <c:v>0.96</c:v>
                </c:pt>
                <c:pt idx="8">
                  <c:v>0.99</c:v>
                </c:pt>
                <c:pt idx="9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681408"/>
        <c:axId val="93718016"/>
      </c:lineChart>
      <c:catAx>
        <c:axId val="145681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1400"/>
            </a:pPr>
            <a:endParaRPr lang="en-US"/>
          </a:p>
        </c:txPr>
        <c:crossAx val="93718016"/>
        <c:crosses val="autoZero"/>
        <c:auto val="1"/>
        <c:lblAlgn val="ctr"/>
        <c:lblOffset val="100"/>
        <c:noMultiLvlLbl val="0"/>
      </c:catAx>
      <c:valAx>
        <c:axId val="93718016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/>
                  <a:t>Bandwidth Ratio</a:t>
                </a:r>
              </a:p>
            </c:rich>
          </c:tx>
          <c:layout>
            <c:manualLayout>
              <c:xMode val="edge"/>
              <c:yMode val="edge"/>
              <c:x val="3.7097622246889055E-2"/>
              <c:y val="0.16024664677268635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145681408"/>
        <c:crosses val="autoZero"/>
        <c:crossBetween val="between"/>
      </c:valAx>
    </c:plotArea>
    <c:legend>
      <c:legendPos val="b"/>
      <c:layout/>
      <c:overlay val="0"/>
      <c:txPr>
        <a:bodyPr rot="0" vert="horz"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vert="horz"/>
          <a:lstStyle/>
          <a:p>
            <a:pPr>
              <a:defRPr sz="1800"/>
            </a:pPr>
            <a:r>
              <a:rPr lang="en-US" sz="1800"/>
              <a:t>Bad Failure Pattern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'[CORE Analysis.xlsx]Bandwidth Ratio'!$B$28</c:f>
              <c:strCache>
                <c:ptCount val="1"/>
                <c:pt idx="0">
                  <c:v>(12,6)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cat>
            <c:numRef>
              <c:f>'[CORE Analysis.xlsx]Bandwidth Ratio'!$A$29:$A$36</c:f>
              <c:numCache>
                <c:formatCode>General</c:formatCode>
                <c:ptCount val="8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</c:numCache>
            </c:numRef>
          </c:cat>
          <c:val>
            <c:numRef>
              <c:f>'[CORE Analysis.xlsx]Bandwidth Ratio'!$B$29:$B$36</c:f>
              <c:numCache>
                <c:formatCode>General</c:formatCode>
                <c:ptCount val="8"/>
                <c:pt idx="0">
                  <c:v>0.75</c:v>
                </c:pt>
                <c:pt idx="1">
                  <c:v>0.88888888888888884</c:v>
                </c:pt>
                <c:pt idx="2">
                  <c:v>0.97222222222222221</c:v>
                </c:pt>
                <c:pt idx="3">
                  <c:v>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'[CORE Analysis.xlsx]Bandwidth Ratio'!$C$28</c:f>
              <c:strCache>
                <c:ptCount val="1"/>
                <c:pt idx="0">
                  <c:v>(16,8)</c:v>
                </c:pt>
              </c:strCache>
            </c:strRef>
          </c:tx>
          <c:spPr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  <c:marker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c:spPr>
          </c:marker>
          <c:cat>
            <c:numRef>
              <c:f>'[CORE Analysis.xlsx]Bandwidth Ratio'!$A$29:$A$36</c:f>
              <c:numCache>
                <c:formatCode>General</c:formatCode>
                <c:ptCount val="8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</c:numCache>
            </c:numRef>
          </c:cat>
          <c:val>
            <c:numRef>
              <c:f>'[CORE Analysis.xlsx]Bandwidth Ratio'!$C$29:$C$36</c:f>
              <c:numCache>
                <c:formatCode>General</c:formatCode>
                <c:ptCount val="8"/>
                <c:pt idx="0">
                  <c:v>0.609375</c:v>
                </c:pt>
                <c:pt idx="1">
                  <c:v>0.75</c:v>
                </c:pt>
                <c:pt idx="2">
                  <c:v>0.859375</c:v>
                </c:pt>
                <c:pt idx="3">
                  <c:v>0.9375</c:v>
                </c:pt>
                <c:pt idx="4">
                  <c:v>0.984375</c:v>
                </c:pt>
                <c:pt idx="5">
                  <c:v>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'[CORE Analysis.xlsx]Bandwidth Ratio'!$D$28</c:f>
              <c:strCache>
                <c:ptCount val="1"/>
                <c:pt idx="0">
                  <c:v>(20,10)</c:v>
                </c:pt>
              </c:strCache>
            </c:strRef>
          </c:tx>
          <c:spPr>
            <a:ln>
              <a:solidFill>
                <a:srgbClr val="CC6600"/>
              </a:solidFill>
            </a:ln>
          </c:spPr>
          <c:marker>
            <c:spPr>
              <a:solidFill>
                <a:srgbClr val="CC6600"/>
              </a:solidFill>
              <a:ln>
                <a:noFill/>
              </a:ln>
            </c:spPr>
          </c:marker>
          <c:cat>
            <c:numRef>
              <c:f>'[CORE Analysis.xlsx]Bandwidth Ratio'!$A$29:$A$36</c:f>
              <c:numCache>
                <c:formatCode>General</c:formatCode>
                <c:ptCount val="8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</c:numCache>
            </c:numRef>
          </c:cat>
          <c:val>
            <c:numRef>
              <c:f>'[CORE Analysis.xlsx]Bandwidth Ratio'!$D$29:$D$36</c:f>
              <c:numCache>
                <c:formatCode>General</c:formatCode>
                <c:ptCount val="8"/>
                <c:pt idx="0">
                  <c:v>0.51</c:v>
                </c:pt>
                <c:pt idx="1">
                  <c:v>0.64</c:v>
                </c:pt>
                <c:pt idx="2">
                  <c:v>0.75</c:v>
                </c:pt>
                <c:pt idx="3">
                  <c:v>0.84</c:v>
                </c:pt>
                <c:pt idx="4">
                  <c:v>0.91</c:v>
                </c:pt>
                <c:pt idx="5">
                  <c:v>0.96</c:v>
                </c:pt>
                <c:pt idx="6">
                  <c:v>0.99</c:v>
                </c:pt>
                <c:pt idx="7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748224"/>
        <c:axId val="93750400"/>
      </c:lineChart>
      <c:catAx>
        <c:axId val="93748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1400"/>
            </a:pPr>
            <a:endParaRPr lang="en-US"/>
          </a:p>
        </c:txPr>
        <c:crossAx val="93750400"/>
        <c:crosses val="autoZero"/>
        <c:auto val="1"/>
        <c:lblAlgn val="ctr"/>
        <c:lblOffset val="100"/>
        <c:noMultiLvlLbl val="0"/>
      </c:catAx>
      <c:valAx>
        <c:axId val="93750400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/>
                  <a:t>Bandwidth Ratio</a:t>
                </a:r>
              </a:p>
            </c:rich>
          </c:tx>
          <c:layout>
            <c:manualLayout>
              <c:xMode val="edge"/>
              <c:yMode val="edge"/>
              <c:x val="2.5845413393062695E-2"/>
              <c:y val="0.10997703412073491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93748224"/>
        <c:crosses val="autoZero"/>
        <c:crossBetween val="between"/>
      </c:valAx>
    </c:plotArea>
    <c:legend>
      <c:legendPos val="b"/>
      <c:layout/>
      <c:overlay val="0"/>
      <c:txPr>
        <a:bodyPr rot="0" vert="horz"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CORE t=1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Sheet1!$B$1:$D$2</c:f>
              <c:strCache>
                <c:ptCount val="3"/>
                <c:pt idx="0">
                  <c:v>(12, 6)</c:v>
                </c:pt>
                <c:pt idx="1">
                  <c:v>(16, 8)</c:v>
                </c:pt>
                <c:pt idx="2">
                  <c:v>(20, 10)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40.425049259038403</c:v>
                </c:pt>
                <c:pt idx="1">
                  <c:v>33.188318957170601</c:v>
                </c:pt>
                <c:pt idx="2">
                  <c:v>30.899930334651199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RS t=1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cat>
            <c:strRef>
              <c:f>Sheet1!$B$1:$D$2</c:f>
              <c:strCache>
                <c:ptCount val="3"/>
                <c:pt idx="0">
                  <c:v>(12, 6)</c:v>
                </c:pt>
                <c:pt idx="1">
                  <c:v>(16, 8)</c:v>
                </c:pt>
                <c:pt idx="2">
                  <c:v>(20, 10)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17.0955821471909</c:v>
                </c:pt>
                <c:pt idx="1">
                  <c:v>12.252630331825101</c:v>
                </c:pt>
                <c:pt idx="2">
                  <c:v>8.7484231495858502</c:v>
                </c:pt>
              </c:numCache>
            </c:numRef>
          </c:val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CORE t=2</c:v>
                </c:pt>
              </c:strCache>
            </c:strRef>
          </c:tx>
          <c:spPr>
            <a:solidFill>
              <a:srgbClr val="CC6600"/>
            </a:solidFill>
          </c:spPr>
          <c:invertIfNegative val="0"/>
          <c:cat>
            <c:strRef>
              <c:f>Sheet1!$B$1:$D$2</c:f>
              <c:strCache>
                <c:ptCount val="3"/>
                <c:pt idx="0">
                  <c:v>(12, 6)</c:v>
                </c:pt>
                <c:pt idx="1">
                  <c:v>(16, 8)</c:v>
                </c:pt>
                <c:pt idx="2">
                  <c:v>(20, 10)</c:v>
                </c:pt>
              </c:strCache>
            </c:strRef>
          </c:cat>
          <c:val>
            <c:numRef>
              <c:f>Sheet1!$B$5:$D$5</c:f>
              <c:numCache>
                <c:formatCode>General</c:formatCode>
                <c:ptCount val="3"/>
                <c:pt idx="0">
                  <c:v>48.6806965832019</c:v>
                </c:pt>
                <c:pt idx="1">
                  <c:v>46.140330069254297</c:v>
                </c:pt>
                <c:pt idx="2">
                  <c:v>40.973652924235203</c:v>
                </c:pt>
              </c:numCache>
            </c:numRef>
          </c:val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RS t=2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cat>
            <c:strRef>
              <c:f>Sheet1!$B$1:$D$2</c:f>
              <c:strCache>
                <c:ptCount val="3"/>
                <c:pt idx="0">
                  <c:v>(12, 6)</c:v>
                </c:pt>
                <c:pt idx="1">
                  <c:v>(16, 8)</c:v>
                </c:pt>
                <c:pt idx="2">
                  <c:v>(20, 10)</c:v>
                </c:pt>
              </c:strCache>
            </c:strRef>
          </c:cat>
          <c:val>
            <c:numRef>
              <c:f>Sheet1!$B$6:$D$6</c:f>
              <c:numCache>
                <c:formatCode>General</c:formatCode>
                <c:ptCount val="3"/>
                <c:pt idx="0">
                  <c:v>33.204149257604499</c:v>
                </c:pt>
                <c:pt idx="1">
                  <c:v>24.052708565397801</c:v>
                </c:pt>
                <c:pt idx="2">
                  <c:v>17.699934113669102</c:v>
                </c:pt>
              </c:numCache>
            </c:numRef>
          </c:val>
        </c:ser>
        <c:ser>
          <c:idx val="4"/>
          <c:order val="4"/>
          <c:tx>
            <c:strRef>
              <c:f>Sheet1!$A$7</c:f>
              <c:strCache>
                <c:ptCount val="1"/>
                <c:pt idx="0">
                  <c:v>CORE t=3</c:v>
                </c:pt>
              </c:strCache>
            </c:strRef>
          </c:tx>
          <c:spPr>
            <a:solidFill>
              <a:srgbClr val="CC9900"/>
            </a:solidFill>
          </c:spPr>
          <c:invertIfNegative val="0"/>
          <c:cat>
            <c:strRef>
              <c:f>Sheet1!$B$1:$D$2</c:f>
              <c:strCache>
                <c:ptCount val="3"/>
                <c:pt idx="0">
                  <c:v>(12, 6)</c:v>
                </c:pt>
                <c:pt idx="1">
                  <c:v>(16, 8)</c:v>
                </c:pt>
                <c:pt idx="2">
                  <c:v>(20, 10)</c:v>
                </c:pt>
              </c:strCache>
            </c:strRef>
          </c:cat>
          <c:val>
            <c:numRef>
              <c:f>Sheet1!$B$7:$D$7</c:f>
              <c:numCache>
                <c:formatCode>General</c:formatCode>
                <c:ptCount val="3"/>
                <c:pt idx="0">
                  <c:v>57.3409711854083</c:v>
                </c:pt>
                <c:pt idx="1">
                  <c:v>51.781903854997701</c:v>
                </c:pt>
                <c:pt idx="2">
                  <c:v>46.701746580427603</c:v>
                </c:pt>
              </c:numCache>
            </c:numRef>
          </c:val>
        </c:ser>
        <c:ser>
          <c:idx val="5"/>
          <c:order val="5"/>
          <c:tx>
            <c:strRef>
              <c:f>Sheet1!$A$8</c:f>
              <c:strCache>
                <c:ptCount val="1"/>
                <c:pt idx="0">
                  <c:v>RS t=3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invertIfNegative val="0"/>
          <c:cat>
            <c:strRef>
              <c:f>Sheet1!$B$1:$D$2</c:f>
              <c:strCache>
                <c:ptCount val="3"/>
                <c:pt idx="0">
                  <c:v>(12, 6)</c:v>
                </c:pt>
                <c:pt idx="1">
                  <c:v>(16, 8)</c:v>
                </c:pt>
                <c:pt idx="2">
                  <c:v>(20, 10)</c:v>
                </c:pt>
              </c:strCache>
            </c:strRef>
          </c:cat>
          <c:val>
            <c:numRef>
              <c:f>Sheet1!$B$8:$D$8</c:f>
              <c:numCache>
                <c:formatCode>General</c:formatCode>
                <c:ptCount val="3"/>
                <c:pt idx="0">
                  <c:v>46.676378180562601</c:v>
                </c:pt>
                <c:pt idx="1">
                  <c:v>35.165970700033199</c:v>
                </c:pt>
                <c:pt idx="2">
                  <c:v>25.263026275801899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569024"/>
        <c:axId val="93570560"/>
      </c:barChart>
      <c:catAx>
        <c:axId val="93569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3570560"/>
        <c:crosses val="autoZero"/>
        <c:auto val="1"/>
        <c:lblAlgn val="ctr"/>
        <c:lblOffset val="100"/>
        <c:noMultiLvlLbl val="0"/>
      </c:catAx>
      <c:valAx>
        <c:axId val="935705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Recovery thpt (MB/s)</a:t>
                </a:r>
              </a:p>
            </c:rich>
          </c:tx>
          <c:layout>
            <c:manualLayout>
              <c:xMode val="edge"/>
              <c:yMode val="edge"/>
              <c:x val="1.9444470328782867E-2"/>
              <c:y val="8.6865485564304484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935690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D5A66-9C2F-42FF-B09E-B62E67AA1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E790D-BCFB-4008-9260-CA63AEE32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00800"/>
            <a:ext cx="5562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ansrlab.cse.cuhk.edu.hk/software/cor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EF720D6-AEC9-4997-8E17-32CC54C1FF7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676400"/>
            <a:ext cx="8915400" cy="215265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CORE: Augmenting Regenerating-Coding-Based Recovery for Single and Concurrent Failures in Distributed Storage Systems</a:t>
            </a:r>
            <a:endParaRPr lang="en-US" sz="3600" dirty="0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962400"/>
            <a:ext cx="8610600" cy="2514600"/>
          </a:xfrm>
        </p:spPr>
        <p:txBody>
          <a:bodyPr/>
          <a:lstStyle/>
          <a:p>
            <a:r>
              <a:rPr lang="en-US" sz="2400" dirty="0" err="1" smtClean="0"/>
              <a:t>Runhui</a:t>
            </a:r>
            <a:r>
              <a:rPr lang="en-US" sz="2400" dirty="0" smtClean="0"/>
              <a:t> Li, </a:t>
            </a:r>
            <a:r>
              <a:rPr lang="en-US" sz="2400" b="1" u="sng" dirty="0" err="1" smtClean="0"/>
              <a:t>Jian</a:t>
            </a:r>
            <a:r>
              <a:rPr lang="en-US" sz="2400" b="1" u="sng" dirty="0" smtClean="0"/>
              <a:t> Lin</a:t>
            </a:r>
            <a:r>
              <a:rPr lang="en-US" sz="2400" dirty="0" smtClean="0"/>
              <a:t>, Patrick P. C. Lee</a:t>
            </a:r>
          </a:p>
          <a:p>
            <a:pPr eaLnBrk="1" hangingPunct="1"/>
            <a:r>
              <a:rPr lang="en-US" sz="2400" dirty="0" smtClean="0"/>
              <a:t>The Chinese University of Hong Kong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/>
              <a:t>MSST’13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" y="304800"/>
            <a:ext cx="835152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420" y="1684020"/>
            <a:ext cx="7578090" cy="1668780"/>
          </a:xfrm>
        </p:spPr>
        <p:txBody>
          <a:bodyPr>
            <a:normAutofit/>
          </a:bodyPr>
          <a:lstStyle/>
          <a:p>
            <a:r>
              <a:rPr lang="en-US" dirty="0" smtClean="0"/>
              <a:t>We have two equations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e</a:t>
            </a:r>
            <a:r>
              <a:rPr lang="en-US" sz="2400" baseline="-25000" dirty="0" smtClean="0">
                <a:solidFill>
                  <a:srgbClr val="FF0000"/>
                </a:solidFill>
              </a:rPr>
              <a:t>0,1 </a:t>
            </a:r>
            <a:r>
              <a:rPr lang="en-US" sz="2400" dirty="0"/>
              <a:t>= Enc</a:t>
            </a:r>
            <a:r>
              <a:rPr lang="en-US" sz="2400" baseline="-25000" dirty="0"/>
              <a:t>0,1</a:t>
            </a:r>
            <a:r>
              <a:rPr lang="en-US" sz="2400" dirty="0"/>
              <a:t>(Rec</a:t>
            </a:r>
            <a:r>
              <a:rPr lang="en-US" sz="2400" baseline="-25000" dirty="0"/>
              <a:t>0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e</a:t>
            </a:r>
            <a:r>
              <a:rPr lang="en-US" sz="2400" baseline="-25000" dirty="0">
                <a:solidFill>
                  <a:srgbClr val="FF0000"/>
                </a:solidFill>
              </a:rPr>
              <a:t>1,0</a:t>
            </a:r>
            <a:r>
              <a:rPr lang="en-US" sz="2400" dirty="0"/>
              <a:t>, e</a:t>
            </a:r>
            <a:r>
              <a:rPr lang="en-US" sz="2400" baseline="-25000" dirty="0"/>
              <a:t>2,0</a:t>
            </a:r>
            <a:r>
              <a:rPr lang="en-US" sz="2400" dirty="0"/>
              <a:t>, e</a:t>
            </a:r>
            <a:r>
              <a:rPr lang="en-US" sz="2400" baseline="-25000" dirty="0"/>
              <a:t>3,0</a:t>
            </a:r>
            <a:r>
              <a:rPr lang="en-US" sz="2400" dirty="0"/>
              <a:t>, e</a:t>
            </a:r>
            <a:r>
              <a:rPr lang="en-US" sz="2400" baseline="-25000" dirty="0"/>
              <a:t>4,0</a:t>
            </a:r>
            <a:r>
              <a:rPr lang="en-US" sz="2400" dirty="0"/>
              <a:t>, e</a:t>
            </a:r>
            <a:r>
              <a:rPr lang="en-US" sz="2400" baseline="-25000" dirty="0"/>
              <a:t>5,0</a:t>
            </a:r>
            <a:r>
              <a:rPr lang="en-US" sz="2400" dirty="0"/>
              <a:t>))</a:t>
            </a:r>
            <a:r>
              <a:rPr lang="en-US" sz="2400" dirty="0" smtClean="0">
                <a:solidFill>
                  <a:srgbClr val="FF0000"/>
                </a:solidFill>
              </a:rPr>
              <a:t>   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e</a:t>
            </a:r>
            <a:r>
              <a:rPr lang="en-US" sz="2400" baseline="-25000" dirty="0" smtClean="0">
                <a:solidFill>
                  <a:srgbClr val="FF0000"/>
                </a:solidFill>
              </a:rPr>
              <a:t>1,0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= Enc</a:t>
            </a:r>
            <a:r>
              <a:rPr lang="en-US" sz="2400" baseline="-25000" dirty="0" smtClean="0"/>
              <a:t>1,0</a:t>
            </a:r>
            <a:r>
              <a:rPr lang="en-US" sz="2400" dirty="0" smtClean="0"/>
              <a:t>(Rec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e</a:t>
            </a:r>
            <a:r>
              <a:rPr lang="en-US" sz="2400" baseline="-25000" dirty="0" smtClean="0">
                <a:solidFill>
                  <a:srgbClr val="FF0000"/>
                </a:solidFill>
              </a:rPr>
              <a:t>0,1</a:t>
            </a:r>
            <a:r>
              <a:rPr lang="en-US" sz="2400" dirty="0" smtClean="0"/>
              <a:t>, e</a:t>
            </a:r>
            <a:r>
              <a:rPr lang="en-US" sz="2400" baseline="-25000" dirty="0" smtClean="0"/>
              <a:t>2,1</a:t>
            </a:r>
            <a:r>
              <a:rPr lang="en-US" sz="2400" dirty="0" smtClean="0"/>
              <a:t>, e</a:t>
            </a:r>
            <a:r>
              <a:rPr lang="en-US" sz="2400" baseline="-25000" dirty="0" smtClean="0"/>
              <a:t>3,1</a:t>
            </a:r>
            <a:r>
              <a:rPr lang="en-US" sz="2400" dirty="0" smtClean="0"/>
              <a:t>, e</a:t>
            </a:r>
            <a:r>
              <a:rPr lang="en-US" sz="2400" baseline="-25000" dirty="0" smtClean="0"/>
              <a:t>4,1</a:t>
            </a:r>
            <a:r>
              <a:rPr lang="en-US" sz="2400" dirty="0" smtClean="0"/>
              <a:t>, e</a:t>
            </a:r>
            <a:r>
              <a:rPr lang="en-US" sz="2400" baseline="-25000" dirty="0" smtClean="0"/>
              <a:t>5,1</a:t>
            </a:r>
            <a:r>
              <a:rPr lang="en-US" sz="2400" dirty="0" smtClean="0"/>
              <a:t>))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85800" y="3429000"/>
            <a:ext cx="78486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Trick: They form a </a:t>
            </a:r>
            <a:r>
              <a:rPr lang="en-US" dirty="0">
                <a:solidFill>
                  <a:srgbClr val="FF0000"/>
                </a:solidFill>
              </a:rPr>
              <a:t>linear </a:t>
            </a:r>
            <a:r>
              <a:rPr lang="en-US" dirty="0" smtClean="0">
                <a:solidFill>
                  <a:srgbClr val="FF0000"/>
                </a:solidFill>
              </a:rPr>
              <a:t>system of equations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If the equations are linearly independent, we </a:t>
            </a:r>
            <a:r>
              <a:rPr lang="en-US" dirty="0"/>
              <a:t>can calculate 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baseline="-25000" dirty="0">
                <a:solidFill>
                  <a:srgbClr val="FF0000"/>
                </a:solidFill>
              </a:rPr>
              <a:t>0,1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baseline="-25000" dirty="0">
                <a:solidFill>
                  <a:srgbClr val="FF0000"/>
                </a:solidFill>
              </a:rPr>
              <a:t>1,0</a:t>
            </a:r>
            <a:r>
              <a:rPr lang="en-US" dirty="0"/>
              <a:t> </a:t>
            </a:r>
          </a:p>
          <a:p>
            <a:r>
              <a:rPr lang="en-US" dirty="0"/>
              <a:t>Then we </a:t>
            </a:r>
            <a:r>
              <a:rPr lang="en-US" dirty="0" smtClean="0"/>
              <a:t>obtain </a:t>
            </a:r>
            <a:r>
              <a:rPr lang="en-US" dirty="0"/>
              <a:t>lost data by</a:t>
            </a:r>
          </a:p>
          <a:p>
            <a:pPr marL="457200" lvl="1" indent="0">
              <a:buNone/>
            </a:pPr>
            <a:r>
              <a:rPr lang="en-US" dirty="0"/>
              <a:t>s</a:t>
            </a:r>
            <a:r>
              <a:rPr lang="en-US" baseline="-25000" dirty="0"/>
              <a:t>0,0</a:t>
            </a:r>
            <a:r>
              <a:rPr lang="en-US" dirty="0"/>
              <a:t>, s</a:t>
            </a:r>
            <a:r>
              <a:rPr lang="en-US" baseline="-25000" dirty="0"/>
              <a:t>0,1</a:t>
            </a:r>
            <a:r>
              <a:rPr lang="en-US" dirty="0"/>
              <a:t>, s</a:t>
            </a:r>
            <a:r>
              <a:rPr lang="en-US" baseline="-25000" dirty="0"/>
              <a:t>0,2 </a:t>
            </a:r>
            <a:r>
              <a:rPr lang="en-US" dirty="0"/>
              <a:t>= Rec</a:t>
            </a:r>
            <a:r>
              <a:rPr lang="en-US" baseline="-25000" dirty="0"/>
              <a:t>0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baseline="-25000" dirty="0">
                <a:solidFill>
                  <a:srgbClr val="FF0000"/>
                </a:solidFill>
              </a:rPr>
              <a:t>1,0</a:t>
            </a:r>
            <a:r>
              <a:rPr lang="en-US" dirty="0"/>
              <a:t>, e</a:t>
            </a:r>
            <a:r>
              <a:rPr lang="en-US" baseline="-25000" dirty="0"/>
              <a:t>2,0</a:t>
            </a:r>
            <a:r>
              <a:rPr lang="en-US" dirty="0"/>
              <a:t>, e</a:t>
            </a:r>
            <a:r>
              <a:rPr lang="en-US" baseline="-25000" dirty="0"/>
              <a:t>3,0</a:t>
            </a:r>
            <a:r>
              <a:rPr lang="en-US" dirty="0"/>
              <a:t>, e</a:t>
            </a:r>
            <a:r>
              <a:rPr lang="en-US" baseline="-25000" dirty="0"/>
              <a:t>4,0</a:t>
            </a:r>
            <a:r>
              <a:rPr lang="en-US" dirty="0"/>
              <a:t>, e</a:t>
            </a:r>
            <a:r>
              <a:rPr lang="en-US" baseline="-25000" dirty="0"/>
              <a:t>5,0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dirty="0"/>
              <a:t>s</a:t>
            </a:r>
            <a:r>
              <a:rPr lang="en-US" baseline="-25000" dirty="0"/>
              <a:t>1,0</a:t>
            </a:r>
            <a:r>
              <a:rPr lang="en-US" dirty="0"/>
              <a:t>, s</a:t>
            </a:r>
            <a:r>
              <a:rPr lang="en-US" baseline="-25000" dirty="0"/>
              <a:t>1,1</a:t>
            </a:r>
            <a:r>
              <a:rPr lang="en-US" dirty="0"/>
              <a:t>, s</a:t>
            </a:r>
            <a:r>
              <a:rPr lang="en-US" baseline="-25000" dirty="0"/>
              <a:t>1,2 </a:t>
            </a:r>
            <a:r>
              <a:rPr lang="en-US" dirty="0"/>
              <a:t>= Rec</a:t>
            </a:r>
            <a:r>
              <a:rPr lang="en-US" baseline="-25000" dirty="0"/>
              <a:t>1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baseline="-25000" dirty="0">
                <a:solidFill>
                  <a:srgbClr val="FF0000"/>
                </a:solidFill>
              </a:rPr>
              <a:t>0,1</a:t>
            </a:r>
            <a:r>
              <a:rPr lang="en-US" dirty="0"/>
              <a:t>, e</a:t>
            </a:r>
            <a:r>
              <a:rPr lang="en-US" baseline="-25000" dirty="0"/>
              <a:t>2,1</a:t>
            </a:r>
            <a:r>
              <a:rPr lang="en-US" dirty="0"/>
              <a:t>, e</a:t>
            </a:r>
            <a:r>
              <a:rPr lang="en-US" baseline="-25000" dirty="0"/>
              <a:t>3,1</a:t>
            </a:r>
            <a:r>
              <a:rPr lang="en-US" dirty="0"/>
              <a:t>, e</a:t>
            </a:r>
            <a:r>
              <a:rPr lang="en-US" baseline="-25000" dirty="0"/>
              <a:t>4,1</a:t>
            </a:r>
            <a:r>
              <a:rPr lang="en-US" dirty="0"/>
              <a:t>, e</a:t>
            </a:r>
            <a:r>
              <a:rPr lang="en-US" baseline="-25000" dirty="0"/>
              <a:t>5,1</a:t>
            </a:r>
            <a:r>
              <a:rPr lang="en-US" dirty="0"/>
              <a:t>)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</a:pPr>
            <a:endParaRPr lang="en-US" sz="2400" kern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725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Failure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610" y="1905000"/>
            <a:ext cx="78867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A system of equations may not have a unique solution. We call this a </a:t>
            </a:r>
            <a:r>
              <a:rPr lang="en-US" dirty="0" smtClean="0">
                <a:solidFill>
                  <a:srgbClr val="FF0000"/>
                </a:solidFill>
              </a:rPr>
              <a:t>bad failure pattern</a:t>
            </a:r>
            <a:r>
              <a:rPr lang="en-US" dirty="0" smtClean="0"/>
              <a:t> </a:t>
            </a:r>
          </a:p>
          <a:p>
            <a:r>
              <a:rPr lang="en-US" dirty="0"/>
              <a:t>Bad failure patterns count for </a:t>
            </a:r>
            <a:r>
              <a:rPr lang="en-US" dirty="0">
                <a:solidFill>
                  <a:srgbClr val="FF0000"/>
                </a:solidFill>
              </a:rPr>
              <a:t>less than </a:t>
            </a:r>
            <a:r>
              <a:rPr lang="en-US" dirty="0" smtClean="0">
                <a:solidFill>
                  <a:srgbClr val="FF0000"/>
                </a:solidFill>
              </a:rPr>
              <a:t>~1%</a:t>
            </a:r>
            <a:endParaRPr lang="en-US" dirty="0" smtClean="0"/>
          </a:p>
          <a:p>
            <a:r>
              <a:rPr lang="en-US" dirty="0" smtClean="0"/>
              <a:t>Our idea: reconstruct data by adding one more node to bypass the bad failure pattern</a:t>
            </a:r>
          </a:p>
          <a:p>
            <a:pPr lvl="1"/>
            <a:r>
              <a:rPr lang="en-US" dirty="0" smtClean="0"/>
              <a:t>Suppose nodes 0,1 form a bad failure pattern and nodes 0,1,2 form a good failure pattern.</a:t>
            </a:r>
            <a:br>
              <a:rPr lang="en-US" dirty="0" smtClean="0"/>
            </a:br>
            <a:r>
              <a:rPr lang="en-US" dirty="0" smtClean="0"/>
              <a:t>Reconstruct lost data for nodes 0,1,2</a:t>
            </a:r>
          </a:p>
          <a:p>
            <a:pPr lvl="1"/>
            <a:r>
              <a:rPr lang="en-US" dirty="0" smtClean="0"/>
              <a:t>Still achieve bandwidth saving over conventional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7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Bandwidth Saving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890" y="1443883"/>
            <a:ext cx="7886700" cy="910697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Bandwidth Ratio</a:t>
            </a:r>
            <a:r>
              <a:rPr lang="en-US" sz="2400" dirty="0" smtClean="0"/>
              <a:t>: Ratio of CORE to conventional in recovery bandwidth</a:t>
            </a:r>
            <a:endParaRPr lang="en-US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81050" y="4994802"/>
            <a:ext cx="7886700" cy="16879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0745243"/>
              </p:ext>
            </p:extLst>
          </p:nvPr>
        </p:nvGraphicFramePr>
        <p:xfrm>
          <a:off x="781050" y="2339674"/>
          <a:ext cx="3765740" cy="2833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5637946"/>
              </p:ext>
            </p:extLst>
          </p:nvPr>
        </p:nvGraphicFramePr>
        <p:xfrm>
          <a:off x="4495800" y="2430162"/>
          <a:ext cx="393106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5173362"/>
            <a:ext cx="7886700" cy="168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dirty="0" smtClean="0"/>
              <a:t>Bandwidth saving of CORE is significant</a:t>
            </a:r>
          </a:p>
          <a:p>
            <a:pPr lvl="1"/>
            <a:r>
              <a:rPr lang="en-US" sz="2000" dirty="0" smtClean="0"/>
              <a:t>e.g., (20,10)</a:t>
            </a:r>
          </a:p>
          <a:p>
            <a:pPr lvl="1"/>
            <a:r>
              <a:rPr lang="en-US" sz="2000" dirty="0" smtClean="0"/>
              <a:t>Single failure: ~80%</a:t>
            </a:r>
          </a:p>
          <a:p>
            <a:pPr lvl="1"/>
            <a:r>
              <a:rPr lang="en-US" sz="2000" dirty="0" smtClean="0"/>
              <a:t>2-4 concurrent failures: 36-64%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0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b="1" dirty="0" smtClean="0"/>
              <a:t>Theorem:</a:t>
            </a:r>
            <a:r>
              <a:rPr lang="en-US" dirty="0" smtClean="0"/>
              <a:t> CORE</a:t>
            </a:r>
            <a:r>
              <a:rPr lang="en-US" dirty="0"/>
              <a:t>, which builds on </a:t>
            </a:r>
            <a:r>
              <a:rPr lang="en-US" dirty="0" smtClean="0"/>
              <a:t>regenerating </a:t>
            </a:r>
            <a:r>
              <a:rPr lang="en-US" dirty="0"/>
              <a:t>codes for </a:t>
            </a:r>
            <a:r>
              <a:rPr lang="en-US" dirty="0" smtClean="0"/>
              <a:t>single failure </a:t>
            </a:r>
            <a:r>
              <a:rPr lang="en-US" dirty="0"/>
              <a:t>recovery, achieves the lower </a:t>
            </a:r>
            <a:r>
              <a:rPr lang="en-US" dirty="0" smtClean="0"/>
              <a:t>bound of recovery bandwidth if we recover </a:t>
            </a:r>
            <a:r>
              <a:rPr lang="en-US" dirty="0"/>
              <a:t>a good failure </a:t>
            </a:r>
            <a:r>
              <a:rPr lang="en-US" dirty="0" smtClean="0"/>
              <a:t>pattern with t ≥ 1 failed nodes</a:t>
            </a:r>
          </a:p>
          <a:p>
            <a:pPr lvl="1"/>
            <a:r>
              <a:rPr lang="en-US" dirty="0" smtClean="0"/>
              <a:t>Over ~99% of failure patterns are good</a:t>
            </a:r>
          </a:p>
          <a:p>
            <a:r>
              <a:rPr lang="en-US" dirty="0" smtClean="0"/>
              <a:t>Proof in technical report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54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/>
          <a:lstStyle/>
          <a:p>
            <a:r>
              <a:rPr lang="en-US" sz="2400" dirty="0" smtClean="0"/>
              <a:t>CORE built on HDFS</a:t>
            </a:r>
          </a:p>
          <a:p>
            <a:r>
              <a:rPr lang="en-US" sz="2400" dirty="0" err="1" smtClean="0"/>
              <a:t>Testbed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1 </a:t>
            </a:r>
            <a:r>
              <a:rPr lang="en-US" sz="2000" dirty="0" err="1" smtClean="0"/>
              <a:t>namenode</a:t>
            </a:r>
            <a:r>
              <a:rPr lang="en-US" sz="2000" dirty="0" smtClean="0"/>
              <a:t>, and up to 20 </a:t>
            </a:r>
            <a:r>
              <a:rPr lang="en-US" sz="2000" dirty="0" err="1" smtClean="0"/>
              <a:t>datanodes</a:t>
            </a:r>
            <a:endParaRPr lang="en-US" sz="2000" dirty="0" smtClean="0"/>
          </a:p>
          <a:p>
            <a:pPr lvl="1"/>
            <a:r>
              <a:rPr lang="en-US" sz="2000" dirty="0" smtClean="0"/>
              <a:t>Quad core 3.1GHz CPU, 8GB RAM, 7200RPM SATA </a:t>
            </a:r>
            <a:r>
              <a:rPr lang="en-US" sz="2000" dirty="0" err="1" smtClean="0"/>
              <a:t>harddisk</a:t>
            </a:r>
            <a:r>
              <a:rPr lang="en-US" sz="2000" dirty="0" smtClean="0"/>
              <a:t>, 1Gbps Ethernet</a:t>
            </a:r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endParaRPr lang="en-US" sz="2400" dirty="0" smtClean="0"/>
          </a:p>
          <a:p>
            <a:r>
              <a:rPr lang="en-US" sz="2400" dirty="0" smtClean="0"/>
              <a:t>Coding schemes: </a:t>
            </a:r>
          </a:p>
          <a:p>
            <a:pPr lvl="1"/>
            <a:r>
              <a:rPr lang="en-US" sz="2000" dirty="0" smtClean="0"/>
              <a:t>Reed-Solomon codes vs. CORE (interference alignment codes) </a:t>
            </a:r>
          </a:p>
          <a:p>
            <a:r>
              <a:rPr lang="en-US" sz="2400" dirty="0" smtClean="0"/>
              <a:t>Metric:</a:t>
            </a:r>
          </a:p>
          <a:p>
            <a:pPr lvl="1"/>
            <a:r>
              <a:rPr lang="en-US" sz="2000" dirty="0" smtClean="0"/>
              <a:t>Recovery throughput: lost data size / recovery time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861156" y="3505200"/>
            <a:ext cx="5682644" cy="1398052"/>
            <a:chOff x="1556451" y="3428809"/>
            <a:chExt cx="5682644" cy="1398052"/>
          </a:xfrm>
        </p:grpSpPr>
        <p:grpSp>
          <p:nvGrpSpPr>
            <p:cNvPr id="6" name="Group 5"/>
            <p:cNvGrpSpPr/>
            <p:nvPr/>
          </p:nvGrpSpPr>
          <p:grpSpPr>
            <a:xfrm>
              <a:off x="1556451" y="3428809"/>
              <a:ext cx="5682644" cy="1398052"/>
              <a:chOff x="1556451" y="3428809"/>
              <a:chExt cx="5682644" cy="1398052"/>
            </a:xfrm>
          </p:grpSpPr>
          <p:cxnSp>
            <p:nvCxnSpPr>
              <p:cNvPr id="10" name="Straight Connector 9"/>
              <p:cNvCxnSpPr/>
              <p:nvPr/>
            </p:nvCxnSpPr>
            <p:spPr>
              <a:xfrm>
                <a:off x="6838829" y="4003142"/>
                <a:ext cx="0" cy="20404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" name="Group 10"/>
              <p:cNvGrpSpPr/>
              <p:nvPr/>
            </p:nvGrpSpPr>
            <p:grpSpPr>
              <a:xfrm>
                <a:off x="1556451" y="3428809"/>
                <a:ext cx="5682644" cy="1398052"/>
                <a:chOff x="1556451" y="3680269"/>
                <a:chExt cx="5682644" cy="1398052"/>
              </a:xfrm>
            </p:grpSpPr>
            <p:sp>
              <p:nvSpPr>
                <p:cNvPr id="12" name="Can 11"/>
                <p:cNvSpPr/>
                <p:nvPr/>
              </p:nvSpPr>
              <p:spPr>
                <a:xfrm>
                  <a:off x="1556451" y="3680271"/>
                  <a:ext cx="801636" cy="574334"/>
                </a:xfrm>
                <a:prstGeom prst="can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err="1" smtClean="0"/>
                    <a:t>Namenode</a:t>
                  </a:r>
                  <a:endParaRPr lang="en-US" sz="1000" dirty="0"/>
                </a:p>
              </p:txBody>
            </p:sp>
            <p:sp>
              <p:nvSpPr>
                <p:cNvPr id="13" name="Can 12"/>
                <p:cNvSpPr/>
                <p:nvPr/>
              </p:nvSpPr>
              <p:spPr>
                <a:xfrm>
                  <a:off x="2676702" y="3680271"/>
                  <a:ext cx="800532" cy="574334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 err="1" smtClean="0"/>
                    <a:t>Datanode</a:t>
                  </a:r>
                  <a:endParaRPr lang="en-US" sz="1100" dirty="0"/>
                </a:p>
              </p:txBody>
            </p:sp>
            <p:sp>
              <p:nvSpPr>
                <p:cNvPr id="14" name="Rounded Rectangle 13"/>
                <p:cNvSpPr/>
                <p:nvPr/>
              </p:nvSpPr>
              <p:spPr>
                <a:xfrm>
                  <a:off x="3076968" y="4640013"/>
                  <a:ext cx="2621029" cy="438308"/>
                </a:xfrm>
                <a:prstGeom prst="roundRect">
                  <a:avLst/>
                </a:prstGeom>
                <a:solidFill>
                  <a:schemeClr val="bg2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15" name="Rectangle 14"/>
                <p:cNvSpPr/>
                <p:nvPr/>
              </p:nvSpPr>
              <p:spPr>
                <a:xfrm>
                  <a:off x="3234407" y="4723140"/>
                  <a:ext cx="256938" cy="10579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>
                  <a:off x="3235667" y="4883097"/>
                  <a:ext cx="256938" cy="10579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3613518" y="4723140"/>
                  <a:ext cx="256938" cy="10579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3614778" y="4883097"/>
                  <a:ext cx="256938" cy="10579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3983812" y="4723140"/>
                  <a:ext cx="256938" cy="10579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3985072" y="4883097"/>
                  <a:ext cx="256938" cy="10579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1957269" y="4458646"/>
                  <a:ext cx="488156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>
                  <a:stCxn id="12" idx="3"/>
                </p:cNvCxnSpPr>
                <p:nvPr/>
              </p:nvCxnSpPr>
              <p:spPr>
                <a:xfrm>
                  <a:off x="1957269" y="4254605"/>
                  <a:ext cx="0" cy="20404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3076968" y="4254604"/>
                  <a:ext cx="0" cy="20404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4167029" y="4254603"/>
                  <a:ext cx="0" cy="20404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>
                  <a:stCxn id="14" idx="0"/>
                </p:cNvCxnSpPr>
                <p:nvPr/>
              </p:nvCxnSpPr>
              <p:spPr>
                <a:xfrm flipH="1" flipV="1">
                  <a:off x="4387482" y="4458646"/>
                  <a:ext cx="1" cy="181367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Can 25"/>
                <p:cNvSpPr/>
                <p:nvPr/>
              </p:nvSpPr>
              <p:spPr>
                <a:xfrm>
                  <a:off x="3766763" y="3680269"/>
                  <a:ext cx="800532" cy="574334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 err="1"/>
                    <a:t>Datanode</a:t>
                  </a:r>
                  <a:endParaRPr lang="en-US" sz="1100" dirty="0"/>
                </a:p>
              </p:txBody>
            </p:sp>
            <p:sp>
              <p:nvSpPr>
                <p:cNvPr id="27" name="Can 26"/>
                <p:cNvSpPr/>
                <p:nvPr/>
              </p:nvSpPr>
              <p:spPr>
                <a:xfrm>
                  <a:off x="6438563" y="3680271"/>
                  <a:ext cx="800532" cy="574334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 err="1"/>
                    <a:t>Datanode</a:t>
                  </a:r>
                  <a:endParaRPr lang="en-US" sz="1100" dirty="0"/>
                </a:p>
              </p:txBody>
            </p:sp>
          </p:grpSp>
        </p:grpSp>
        <p:sp>
          <p:nvSpPr>
            <p:cNvPr id="7" name="Oval 6"/>
            <p:cNvSpPr/>
            <p:nvPr/>
          </p:nvSpPr>
          <p:spPr>
            <a:xfrm>
              <a:off x="5090160" y="3723598"/>
              <a:ext cx="101642" cy="10164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8" name="Oval 7"/>
            <p:cNvSpPr/>
            <p:nvPr/>
          </p:nvSpPr>
          <p:spPr>
            <a:xfrm>
              <a:off x="5463540" y="3723598"/>
              <a:ext cx="101642" cy="10164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" name="Oval 8"/>
            <p:cNvSpPr/>
            <p:nvPr/>
          </p:nvSpPr>
          <p:spPr>
            <a:xfrm>
              <a:off x="5799576" y="3723596"/>
              <a:ext cx="101642" cy="10164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66832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Recovery 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53000"/>
            <a:ext cx="8058150" cy="1676400"/>
          </a:xfrm>
        </p:spPr>
        <p:txBody>
          <a:bodyPr/>
          <a:lstStyle/>
          <a:p>
            <a:r>
              <a:rPr lang="en-US" dirty="0" smtClean="0"/>
              <a:t>CORE shows significantly higher throughput</a:t>
            </a:r>
          </a:p>
          <a:p>
            <a:pPr lvl="1"/>
            <a:r>
              <a:rPr lang="en-US" dirty="0" smtClean="0"/>
              <a:t>e.g., in (20, 10), for single failure, the gain is </a:t>
            </a:r>
            <a:r>
              <a:rPr lang="en-US" b="1" dirty="0" smtClean="0">
                <a:solidFill>
                  <a:srgbClr val="FF0000"/>
                </a:solidFill>
              </a:rPr>
              <a:t>3.45x</a:t>
            </a:r>
            <a:r>
              <a:rPr lang="en-US" dirty="0" smtClean="0"/>
              <a:t>;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for two failures, it’s </a:t>
            </a:r>
            <a:r>
              <a:rPr lang="en-US" b="1" dirty="0" smtClean="0">
                <a:solidFill>
                  <a:srgbClr val="FF0000"/>
                </a:solidFill>
              </a:rPr>
              <a:t>2.33x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for three failures, is </a:t>
            </a:r>
            <a:r>
              <a:rPr lang="en-US" b="1" dirty="0" smtClean="0">
                <a:solidFill>
                  <a:srgbClr val="FF0000"/>
                </a:solidFill>
              </a:rPr>
              <a:t>1.75x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3736792"/>
              </p:ext>
            </p:extLst>
          </p:nvPr>
        </p:nvGraphicFramePr>
        <p:xfrm>
          <a:off x="838200" y="1447800"/>
          <a:ext cx="73152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9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134350" cy="4953000"/>
          </a:xfrm>
        </p:spPr>
        <p:txBody>
          <a:bodyPr/>
          <a:lstStyle/>
          <a:p>
            <a:r>
              <a:rPr lang="en-US" dirty="0" smtClean="0"/>
              <a:t>Build CORE to augment regenerating codes for concurrent failure </a:t>
            </a:r>
            <a:r>
              <a:rPr lang="en-US" dirty="0" smtClean="0"/>
              <a:t>recovery </a:t>
            </a:r>
            <a:endParaRPr lang="en-US" dirty="0" smtClean="0"/>
          </a:p>
          <a:p>
            <a:pPr lvl="1"/>
            <a:r>
              <a:rPr lang="en-US" dirty="0" smtClean="0"/>
              <a:t>Achieve </a:t>
            </a:r>
            <a:r>
              <a:rPr lang="en-US" dirty="0" smtClean="0"/>
              <a:t>minimum </a:t>
            </a:r>
            <a:r>
              <a:rPr lang="en-US" dirty="0" smtClean="0"/>
              <a:t>recovery bandwidth for most cases</a:t>
            </a:r>
          </a:p>
          <a:p>
            <a:r>
              <a:rPr lang="en-US" dirty="0" smtClean="0"/>
              <a:t>Implement CORE and integrate with HDFS</a:t>
            </a:r>
          </a:p>
          <a:p>
            <a:r>
              <a:rPr lang="en-US" dirty="0" smtClean="0"/>
              <a:t>Show via </a:t>
            </a:r>
            <a:r>
              <a:rPr lang="en-US" dirty="0" err="1" smtClean="0"/>
              <a:t>testbed</a:t>
            </a:r>
            <a:r>
              <a:rPr lang="en-US" dirty="0" smtClean="0"/>
              <a:t> experiments that CORE achieves higher recovery throughput over conventional recovery</a:t>
            </a:r>
          </a:p>
          <a:p>
            <a:r>
              <a:rPr lang="en-US" dirty="0" smtClean="0"/>
              <a:t>Source code of CORE is available at:</a:t>
            </a:r>
            <a:endParaRPr lang="en-US" dirty="0"/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://ansrlab.cse.cuhk.edu.hk/software/core/</a:t>
            </a: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1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687587"/>
          </a:xfrm>
        </p:spPr>
        <p:txBody>
          <a:bodyPr>
            <a:normAutofit/>
          </a:bodyPr>
          <a:lstStyle/>
          <a:p>
            <a:r>
              <a:rPr lang="en-US" sz="2600" dirty="0" smtClean="0"/>
              <a:t>Large-scale distributed storage systems are widely used in enterprises (e.g., GFS, Azure) </a:t>
            </a:r>
          </a:p>
          <a:p>
            <a:r>
              <a:rPr lang="en-US" sz="2600" dirty="0" smtClean="0"/>
              <a:t>Data is distributed in a number of storage nodes</a:t>
            </a:r>
          </a:p>
          <a:p>
            <a:r>
              <a:rPr lang="en-US" sz="2600" dirty="0" smtClean="0"/>
              <a:t>Node failures are prevalent </a:t>
            </a:r>
            <a:r>
              <a:rPr lang="en-US" sz="2600" dirty="0" smtClean="0">
                <a:sym typeface="Wingdings" pitchFamily="2" charset="2"/>
              </a:rPr>
              <a:t> data availability is critical</a:t>
            </a:r>
            <a:endParaRPr lang="en-US" sz="2600" dirty="0" smtClean="0"/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781050" y="5715000"/>
            <a:ext cx="7886700" cy="1694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1160322" y="4711464"/>
            <a:ext cx="6612078" cy="1003536"/>
            <a:chOff x="1160322" y="3581400"/>
            <a:chExt cx="6612078" cy="1003536"/>
          </a:xfrm>
        </p:grpSpPr>
        <p:sp>
          <p:nvSpPr>
            <p:cNvPr id="14" name="Can 13"/>
            <p:cNvSpPr/>
            <p:nvPr/>
          </p:nvSpPr>
          <p:spPr>
            <a:xfrm>
              <a:off x="1160322" y="3900936"/>
              <a:ext cx="919938" cy="574334"/>
            </a:xfrm>
            <a:prstGeom prst="ca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233968" y="4104472"/>
              <a:ext cx="777711" cy="28956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Data s</a:t>
              </a:r>
              <a:r>
                <a:rPr lang="en-US" sz="1200" baseline="-25000" dirty="0" smtClean="0"/>
                <a:t>0</a:t>
              </a:r>
              <a:endParaRPr lang="en-US" sz="1200" dirty="0"/>
            </a:p>
          </p:txBody>
        </p:sp>
        <p:sp>
          <p:nvSpPr>
            <p:cNvPr id="15" name="Can 14"/>
            <p:cNvSpPr/>
            <p:nvPr/>
          </p:nvSpPr>
          <p:spPr>
            <a:xfrm>
              <a:off x="2295702" y="3887900"/>
              <a:ext cx="919938" cy="574334"/>
            </a:xfrm>
            <a:prstGeom prst="ca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2369348" y="4091436"/>
              <a:ext cx="777711" cy="28956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Data s</a:t>
              </a:r>
              <a:r>
                <a:rPr lang="en-US" sz="1200" baseline="-25000" dirty="0"/>
                <a:t>1</a:t>
              </a:r>
              <a:endParaRPr lang="en-US" sz="1200" dirty="0"/>
            </a:p>
          </p:txBody>
        </p:sp>
        <p:sp>
          <p:nvSpPr>
            <p:cNvPr id="27" name="Can 26"/>
            <p:cNvSpPr/>
            <p:nvPr/>
          </p:nvSpPr>
          <p:spPr>
            <a:xfrm>
              <a:off x="3431082" y="3900936"/>
              <a:ext cx="919938" cy="574334"/>
            </a:xfrm>
            <a:prstGeom prst="ca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504728" y="4104472"/>
              <a:ext cx="777711" cy="28956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Data s</a:t>
              </a:r>
              <a:r>
                <a:rPr lang="en-US" sz="1200" baseline="-25000" dirty="0"/>
                <a:t>2</a:t>
              </a:r>
              <a:endParaRPr lang="en-US" sz="1200" dirty="0"/>
            </a:p>
          </p:txBody>
        </p:sp>
        <p:sp>
          <p:nvSpPr>
            <p:cNvPr id="29" name="Can 28"/>
            <p:cNvSpPr/>
            <p:nvPr/>
          </p:nvSpPr>
          <p:spPr>
            <a:xfrm>
              <a:off x="4574082" y="3890104"/>
              <a:ext cx="919938" cy="574334"/>
            </a:xfrm>
            <a:prstGeom prst="ca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4647728" y="4093640"/>
              <a:ext cx="777711" cy="28956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Data s</a:t>
              </a:r>
              <a:r>
                <a:rPr lang="en-US" sz="1200" baseline="-25000" dirty="0"/>
                <a:t>3</a:t>
              </a:r>
              <a:endParaRPr lang="en-US" sz="1200" dirty="0"/>
            </a:p>
          </p:txBody>
        </p:sp>
        <p:sp>
          <p:nvSpPr>
            <p:cNvPr id="31" name="Can 30"/>
            <p:cNvSpPr/>
            <p:nvPr/>
          </p:nvSpPr>
          <p:spPr>
            <a:xfrm>
              <a:off x="5717082" y="3887900"/>
              <a:ext cx="919938" cy="574334"/>
            </a:xfrm>
            <a:prstGeom prst="ca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5790728" y="4091436"/>
              <a:ext cx="777711" cy="28956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Data s</a:t>
              </a:r>
              <a:r>
                <a:rPr lang="en-US" sz="1200" baseline="-25000" dirty="0"/>
                <a:t>4</a:t>
              </a:r>
              <a:endParaRPr lang="en-US" sz="1200" dirty="0"/>
            </a:p>
          </p:txBody>
        </p:sp>
        <p:sp>
          <p:nvSpPr>
            <p:cNvPr id="33" name="Can 32"/>
            <p:cNvSpPr/>
            <p:nvPr/>
          </p:nvSpPr>
          <p:spPr>
            <a:xfrm>
              <a:off x="6852462" y="3890104"/>
              <a:ext cx="919938" cy="574334"/>
            </a:xfrm>
            <a:prstGeom prst="ca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6926108" y="4093640"/>
              <a:ext cx="777711" cy="28956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Data s</a:t>
              </a:r>
              <a:r>
                <a:rPr lang="en-US" sz="1200" baseline="-25000" dirty="0"/>
                <a:t>5</a:t>
              </a:r>
              <a:endParaRPr lang="en-US" sz="1200" dirty="0"/>
            </a:p>
          </p:txBody>
        </p:sp>
        <p:cxnSp>
          <p:nvCxnSpPr>
            <p:cNvPr id="12" name="Straight Connector 11"/>
            <p:cNvCxnSpPr>
              <a:stCxn id="14" idx="1"/>
            </p:cNvCxnSpPr>
            <p:nvPr/>
          </p:nvCxnSpPr>
          <p:spPr>
            <a:xfrm flipV="1">
              <a:off x="1620291" y="3586312"/>
              <a:ext cx="2532" cy="3146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2758203" y="3586312"/>
              <a:ext cx="2532" cy="3146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3916230" y="3586312"/>
              <a:ext cx="2532" cy="3146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5036583" y="3586312"/>
              <a:ext cx="2532" cy="3146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6161574" y="3586312"/>
              <a:ext cx="2532" cy="3146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7314963" y="3581400"/>
              <a:ext cx="2532" cy="3146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1622823" y="3581400"/>
              <a:ext cx="5694672" cy="491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Cross 42"/>
            <p:cNvSpPr/>
            <p:nvPr/>
          </p:nvSpPr>
          <p:spPr>
            <a:xfrm rot="2716996">
              <a:off x="1269772" y="3883896"/>
              <a:ext cx="701040" cy="701040"/>
            </a:xfrm>
            <a:prstGeom prst="plus">
              <a:avLst>
                <a:gd name="adj" fmla="val 3913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Erasure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7886700" cy="104963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Solution: add redundancy via erasure codes</a:t>
            </a:r>
            <a:endParaRPr lang="en-US" sz="2400" dirty="0"/>
          </a:p>
          <a:p>
            <a:r>
              <a:rPr lang="en-US" sz="2400" dirty="0" smtClean="0"/>
              <a:t>Example: (6, 3)-Reed-Solomon code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613410" y="5122562"/>
            <a:ext cx="7886700" cy="1499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1160322" y="2514600"/>
            <a:ext cx="6612078" cy="893870"/>
            <a:chOff x="1160322" y="2844968"/>
            <a:chExt cx="6612078" cy="893870"/>
          </a:xfrm>
        </p:grpSpPr>
        <p:sp>
          <p:nvSpPr>
            <p:cNvPr id="61" name="Can 60"/>
            <p:cNvSpPr/>
            <p:nvPr/>
          </p:nvSpPr>
          <p:spPr>
            <a:xfrm>
              <a:off x="1160322" y="3164504"/>
              <a:ext cx="919938" cy="574334"/>
            </a:xfrm>
            <a:prstGeom prst="ca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1233968" y="3368040"/>
              <a:ext cx="777711" cy="28956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</a:t>
              </a:r>
              <a:r>
                <a:rPr lang="en-US" sz="1400" baseline="-25000" dirty="0" smtClean="0"/>
                <a:t>0</a:t>
              </a:r>
              <a:endParaRPr lang="en-US" sz="1400" dirty="0"/>
            </a:p>
          </p:txBody>
        </p:sp>
        <p:sp>
          <p:nvSpPr>
            <p:cNvPr id="63" name="Can 62"/>
            <p:cNvSpPr/>
            <p:nvPr/>
          </p:nvSpPr>
          <p:spPr>
            <a:xfrm>
              <a:off x="2295702" y="3151468"/>
              <a:ext cx="919938" cy="574334"/>
            </a:xfrm>
            <a:prstGeom prst="ca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2369348" y="3355004"/>
              <a:ext cx="777711" cy="28956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</a:t>
              </a:r>
              <a:r>
                <a:rPr lang="en-US" sz="1400" baseline="-25000" dirty="0" smtClean="0"/>
                <a:t>1</a:t>
              </a:r>
              <a:endParaRPr lang="en-US" sz="1400" dirty="0"/>
            </a:p>
          </p:txBody>
        </p:sp>
        <p:sp>
          <p:nvSpPr>
            <p:cNvPr id="66" name="Can 65"/>
            <p:cNvSpPr/>
            <p:nvPr/>
          </p:nvSpPr>
          <p:spPr>
            <a:xfrm>
              <a:off x="3431082" y="3164504"/>
              <a:ext cx="919938" cy="574334"/>
            </a:xfrm>
            <a:prstGeom prst="ca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3504728" y="3368040"/>
              <a:ext cx="777711" cy="28956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</a:t>
              </a:r>
              <a:r>
                <a:rPr lang="en-US" sz="1400" baseline="-25000" dirty="0" smtClean="0"/>
                <a:t>2</a:t>
              </a:r>
              <a:endParaRPr lang="en-US" sz="1400" dirty="0"/>
            </a:p>
          </p:txBody>
        </p:sp>
        <p:sp>
          <p:nvSpPr>
            <p:cNvPr id="68" name="Can 67"/>
            <p:cNvSpPr/>
            <p:nvPr/>
          </p:nvSpPr>
          <p:spPr>
            <a:xfrm>
              <a:off x="4574082" y="3153672"/>
              <a:ext cx="919938" cy="574334"/>
            </a:xfrm>
            <a:prstGeom prst="ca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4647728" y="3357208"/>
              <a:ext cx="777711" cy="28956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</a:t>
              </a:r>
              <a:r>
                <a:rPr lang="en-US" sz="1400" baseline="-25000" dirty="0" smtClean="0"/>
                <a:t>3</a:t>
              </a:r>
              <a:endParaRPr lang="en-US" sz="1400" dirty="0"/>
            </a:p>
          </p:txBody>
        </p:sp>
        <p:sp>
          <p:nvSpPr>
            <p:cNvPr id="70" name="Can 69"/>
            <p:cNvSpPr/>
            <p:nvPr/>
          </p:nvSpPr>
          <p:spPr>
            <a:xfrm>
              <a:off x="5717082" y="3151468"/>
              <a:ext cx="919938" cy="574334"/>
            </a:xfrm>
            <a:prstGeom prst="ca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5790728" y="3355004"/>
              <a:ext cx="777711" cy="28956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</a:t>
              </a:r>
              <a:r>
                <a:rPr lang="en-US" sz="1400" baseline="-25000" dirty="0" smtClean="0"/>
                <a:t>4</a:t>
              </a:r>
              <a:endParaRPr lang="en-US" sz="1400" dirty="0"/>
            </a:p>
          </p:txBody>
        </p:sp>
        <p:sp>
          <p:nvSpPr>
            <p:cNvPr id="72" name="Can 71"/>
            <p:cNvSpPr/>
            <p:nvPr/>
          </p:nvSpPr>
          <p:spPr>
            <a:xfrm>
              <a:off x="6852462" y="3153672"/>
              <a:ext cx="919938" cy="574334"/>
            </a:xfrm>
            <a:prstGeom prst="ca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6926108" y="3357208"/>
              <a:ext cx="777711" cy="28956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</a:t>
              </a:r>
              <a:r>
                <a:rPr lang="en-US" sz="1400" baseline="-25000" dirty="0" smtClean="0"/>
                <a:t>5</a:t>
              </a:r>
              <a:endParaRPr lang="en-US" sz="1400" dirty="0"/>
            </a:p>
          </p:txBody>
        </p:sp>
        <p:cxnSp>
          <p:nvCxnSpPr>
            <p:cNvPr id="74" name="Straight Connector 73"/>
            <p:cNvCxnSpPr>
              <a:stCxn id="61" idx="1"/>
            </p:cNvCxnSpPr>
            <p:nvPr/>
          </p:nvCxnSpPr>
          <p:spPr>
            <a:xfrm flipV="1">
              <a:off x="1620291" y="2849880"/>
              <a:ext cx="2532" cy="3146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V="1">
              <a:off x="2758203" y="2849880"/>
              <a:ext cx="2532" cy="3146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V="1">
              <a:off x="3916230" y="2849880"/>
              <a:ext cx="2532" cy="3146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V="1">
              <a:off x="5036583" y="2849880"/>
              <a:ext cx="2532" cy="3146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flipV="1">
              <a:off x="6161574" y="2849880"/>
              <a:ext cx="2532" cy="3146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V="1">
              <a:off x="7314963" y="2844968"/>
              <a:ext cx="2532" cy="3146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V="1">
              <a:off x="1622823" y="2844968"/>
              <a:ext cx="5694672" cy="491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Cross 80"/>
          <p:cNvSpPr/>
          <p:nvPr/>
        </p:nvSpPr>
        <p:spPr>
          <a:xfrm rot="2716996">
            <a:off x="1277152" y="2864930"/>
            <a:ext cx="701040" cy="701040"/>
          </a:xfrm>
          <a:prstGeom prst="plus">
            <a:avLst>
              <a:gd name="adj" fmla="val 3913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9" name="Group 98"/>
          <p:cNvGrpSpPr/>
          <p:nvPr/>
        </p:nvGrpSpPr>
        <p:grpSpPr>
          <a:xfrm>
            <a:off x="3108628" y="3332270"/>
            <a:ext cx="2301241" cy="1604705"/>
            <a:chOff x="3047999" y="3655018"/>
            <a:chExt cx="2301241" cy="1604705"/>
          </a:xfrm>
        </p:grpSpPr>
        <p:grpSp>
          <p:nvGrpSpPr>
            <p:cNvPr id="89" name="Group 88"/>
            <p:cNvGrpSpPr/>
            <p:nvPr/>
          </p:nvGrpSpPr>
          <p:grpSpPr>
            <a:xfrm>
              <a:off x="3047999" y="3655018"/>
              <a:ext cx="2119065" cy="1431930"/>
              <a:chOff x="3047999" y="3662638"/>
              <a:chExt cx="2119065" cy="1431930"/>
            </a:xfrm>
          </p:grpSpPr>
          <p:sp>
            <p:nvSpPr>
              <p:cNvPr id="82" name="Rounded Rectangle 81"/>
              <p:cNvSpPr/>
              <p:nvPr/>
            </p:nvSpPr>
            <p:spPr>
              <a:xfrm>
                <a:off x="4381499" y="4109384"/>
                <a:ext cx="777711" cy="289560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s</a:t>
                </a:r>
                <a:r>
                  <a:rPr lang="en-US" sz="1400" baseline="-25000" dirty="0" smtClean="0"/>
                  <a:t>1</a:t>
                </a:r>
                <a:endParaRPr lang="en-US" sz="1400" dirty="0"/>
              </a:p>
            </p:txBody>
          </p:sp>
          <p:sp>
            <p:nvSpPr>
              <p:cNvPr id="83" name="Rounded Rectangle 82"/>
              <p:cNvSpPr/>
              <p:nvPr/>
            </p:nvSpPr>
            <p:spPr>
              <a:xfrm>
                <a:off x="4389353" y="4457700"/>
                <a:ext cx="777711" cy="289560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s</a:t>
                </a:r>
                <a:r>
                  <a:rPr lang="en-US" sz="1400" baseline="-25000" dirty="0" smtClean="0"/>
                  <a:t>2</a:t>
                </a:r>
                <a:endParaRPr lang="en-US" sz="1400" dirty="0"/>
              </a:p>
            </p:txBody>
          </p:sp>
          <p:sp>
            <p:nvSpPr>
              <p:cNvPr id="84" name="Rounded Rectangle 83"/>
              <p:cNvSpPr/>
              <p:nvPr/>
            </p:nvSpPr>
            <p:spPr>
              <a:xfrm>
                <a:off x="4389352" y="4805008"/>
                <a:ext cx="777711" cy="289560"/>
              </a:xfrm>
              <a:prstGeom prst="round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s</a:t>
                </a:r>
                <a:r>
                  <a:rPr lang="en-US" sz="1400" baseline="-25000" dirty="0" smtClean="0"/>
                  <a:t>3</a:t>
                </a:r>
                <a:endParaRPr lang="en-US" sz="1400" dirty="0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>
                <a:off x="3047999" y="3725802"/>
                <a:ext cx="1234440" cy="229193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>
                <a:stCxn id="66" idx="3"/>
                <a:endCxn id="19" idx="0"/>
              </p:cNvCxnSpPr>
              <p:nvPr/>
            </p:nvCxnSpPr>
            <p:spPr>
              <a:xfrm>
                <a:off x="3891051" y="3662638"/>
                <a:ext cx="871449" cy="299977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>
                <a:off x="5036583" y="3738838"/>
                <a:ext cx="2532" cy="216157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Rounded Rectangle 18"/>
            <p:cNvSpPr/>
            <p:nvPr/>
          </p:nvSpPr>
          <p:spPr>
            <a:xfrm>
              <a:off x="4175760" y="3954995"/>
              <a:ext cx="1173480" cy="130472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2194005" y="2519512"/>
            <a:ext cx="1798875" cy="1944926"/>
            <a:chOff x="2194005" y="2606040"/>
            <a:chExt cx="1798875" cy="1944926"/>
          </a:xfrm>
        </p:grpSpPr>
        <p:grpSp>
          <p:nvGrpSpPr>
            <p:cNvPr id="98" name="Group 97"/>
            <p:cNvGrpSpPr/>
            <p:nvPr/>
          </p:nvGrpSpPr>
          <p:grpSpPr>
            <a:xfrm>
              <a:off x="2194005" y="2606040"/>
              <a:ext cx="1798875" cy="1944926"/>
              <a:chOff x="2194005" y="2849880"/>
              <a:chExt cx="1798875" cy="1944926"/>
            </a:xfrm>
          </p:grpSpPr>
          <p:sp>
            <p:nvSpPr>
              <p:cNvPr id="86" name="Can 85"/>
              <p:cNvSpPr/>
              <p:nvPr/>
            </p:nvSpPr>
            <p:spPr>
              <a:xfrm>
                <a:off x="2343955" y="4220472"/>
                <a:ext cx="919938" cy="574334"/>
              </a:xfrm>
              <a:prstGeom prst="can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7" name="Right Arrow 6"/>
              <p:cNvSpPr/>
              <p:nvPr/>
            </p:nvSpPr>
            <p:spPr>
              <a:xfrm rot="10800000">
                <a:off x="3405668" y="4423252"/>
                <a:ext cx="587212" cy="2286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ounded Rectangle 84"/>
              <p:cNvSpPr/>
              <p:nvPr/>
            </p:nvSpPr>
            <p:spPr>
              <a:xfrm>
                <a:off x="2415069" y="4398566"/>
                <a:ext cx="777711" cy="289560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s</a:t>
                </a:r>
                <a:r>
                  <a:rPr lang="en-US" sz="1400" baseline="-25000" dirty="0" smtClean="0"/>
                  <a:t>0</a:t>
                </a:r>
                <a:endParaRPr lang="en-US" sz="1400" dirty="0"/>
              </a:p>
            </p:txBody>
          </p:sp>
          <p:cxnSp>
            <p:nvCxnSpPr>
              <p:cNvPr id="90" name="Straight Connector 89"/>
              <p:cNvCxnSpPr/>
              <p:nvPr/>
            </p:nvCxnSpPr>
            <p:spPr>
              <a:xfrm flipV="1">
                <a:off x="2194323" y="2849880"/>
                <a:ext cx="0" cy="105596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2194005" y="3905848"/>
                <a:ext cx="61730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Straight Connector 94"/>
            <p:cNvCxnSpPr/>
            <p:nvPr/>
          </p:nvCxnSpPr>
          <p:spPr>
            <a:xfrm flipV="1">
              <a:off x="2811307" y="3661000"/>
              <a:ext cx="2532" cy="3146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5790728" y="3998318"/>
            <a:ext cx="2423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data size: 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</a:p>
          <a:p>
            <a:r>
              <a:rPr lang="en-US" dirty="0" smtClean="0"/>
              <a:t>Recovery bandwidth: 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4" name="Content Placeholder 2"/>
          <p:cNvSpPr txBox="1">
            <a:spLocks/>
          </p:cNvSpPr>
          <p:nvPr/>
        </p:nvSpPr>
        <p:spPr bwMode="auto">
          <a:xfrm>
            <a:off x="367664" y="4876800"/>
            <a:ext cx="8623936" cy="188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6075" indent="-346075"/>
            <a:r>
              <a:rPr lang="en-US" sz="2400" dirty="0" smtClean="0"/>
              <a:t>How to recover lost data? </a:t>
            </a:r>
            <a:endParaRPr lang="en-US" sz="2400" dirty="0">
              <a:solidFill>
                <a:srgbClr val="FF0000"/>
              </a:solidFill>
            </a:endParaRPr>
          </a:p>
          <a:p>
            <a:pPr lvl="1"/>
            <a:r>
              <a:rPr lang="en-US" sz="2000" b="1" dirty="0" smtClean="0">
                <a:solidFill>
                  <a:srgbClr val="FF0000"/>
                </a:solidFill>
              </a:rPr>
              <a:t>Recovery bandwidth</a:t>
            </a:r>
            <a:r>
              <a:rPr lang="en-US" sz="2000" dirty="0" smtClean="0"/>
              <a:t>: amount of data downloaded </a:t>
            </a:r>
            <a:r>
              <a:rPr lang="en-US" sz="2000" dirty="0" smtClean="0"/>
              <a:t>from surviving nodes for recovery</a:t>
            </a:r>
            <a:endParaRPr lang="en-US" sz="2000" dirty="0" smtClean="0"/>
          </a:p>
          <a:p>
            <a:pPr lvl="1"/>
            <a:r>
              <a:rPr lang="en-US" sz="2000" dirty="0" smtClean="0"/>
              <a:t>Conventional </a:t>
            </a:r>
            <a:r>
              <a:rPr lang="en-US" sz="2000" dirty="0"/>
              <a:t>approach reconstructs </a:t>
            </a:r>
            <a:r>
              <a:rPr lang="en-US" sz="2000" b="1" dirty="0" smtClean="0">
                <a:solidFill>
                  <a:srgbClr val="FF0000"/>
                </a:solidFill>
              </a:rPr>
              <a:t>all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original data </a:t>
            </a:r>
            <a:r>
              <a:rPr lang="en-US" sz="2000" dirty="0"/>
              <a:t>to obtain lost </a:t>
            </a:r>
            <a:r>
              <a:rPr lang="en-US" sz="2000" dirty="0" smtClean="0"/>
              <a:t>data 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smtClean="0"/>
              <a:t>High recovery bandwidth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71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1" grpId="0" animBg="1"/>
      <p:bldP spid="4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Regenerating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Minimize recovery </a:t>
            </a:r>
            <a:r>
              <a:rPr lang="en-US" sz="2400" dirty="0"/>
              <a:t>bandwidth for </a:t>
            </a:r>
            <a:r>
              <a:rPr lang="en-US" sz="2400" dirty="0" smtClean="0"/>
              <a:t>a single node failure </a:t>
            </a:r>
          </a:p>
          <a:p>
            <a:pPr lvl="1"/>
            <a:r>
              <a:rPr lang="en-US" sz="2000" b="1" dirty="0" err="1" smtClean="0"/>
              <a:t>Enc</a:t>
            </a:r>
            <a:r>
              <a:rPr lang="en-US" sz="2000" dirty="0" smtClean="0"/>
              <a:t> step: Every </a:t>
            </a:r>
            <a:r>
              <a:rPr lang="en-US" sz="2000" dirty="0"/>
              <a:t>surviving node </a:t>
            </a:r>
            <a:r>
              <a:rPr lang="en-US" sz="2000" dirty="0" smtClean="0"/>
              <a:t>generates </a:t>
            </a:r>
            <a:r>
              <a:rPr lang="en-US" sz="2000" dirty="0"/>
              <a:t>an </a:t>
            </a:r>
            <a:r>
              <a:rPr lang="en-US" sz="2000" u="sng" dirty="0"/>
              <a:t>enc</a:t>
            </a:r>
            <a:r>
              <a:rPr lang="en-US" sz="2000" dirty="0"/>
              <a:t>oded </a:t>
            </a:r>
            <a:r>
              <a:rPr lang="en-US" sz="2000" dirty="0" smtClean="0"/>
              <a:t>symbol</a:t>
            </a:r>
            <a:endParaRPr lang="en-US" sz="2000" dirty="0"/>
          </a:p>
          <a:p>
            <a:pPr lvl="1"/>
            <a:r>
              <a:rPr lang="en-US" sz="2000" b="1" dirty="0" smtClean="0"/>
              <a:t>Rec </a:t>
            </a:r>
            <a:r>
              <a:rPr lang="en-US" sz="2000" dirty="0" smtClean="0"/>
              <a:t>step: The </a:t>
            </a:r>
            <a:r>
              <a:rPr lang="en-US" sz="2000" dirty="0"/>
              <a:t>newcomer </a:t>
            </a:r>
            <a:r>
              <a:rPr lang="en-US" sz="2000" u="sng" dirty="0" smtClean="0"/>
              <a:t>rec</a:t>
            </a:r>
            <a:r>
              <a:rPr lang="en-US" sz="2000" dirty="0" smtClean="0"/>
              <a:t>onstructs </a:t>
            </a:r>
            <a:r>
              <a:rPr lang="en-US" sz="2000" dirty="0"/>
              <a:t>the lost data </a:t>
            </a:r>
            <a:r>
              <a:rPr lang="en-US" sz="2000" dirty="0" smtClean="0"/>
              <a:t>with the encoded symbols</a:t>
            </a:r>
            <a:endParaRPr lang="en-US" sz="2000" dirty="0"/>
          </a:p>
          <a:p>
            <a:pPr lvl="1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914400" y="3511130"/>
            <a:ext cx="6161925" cy="2307766"/>
            <a:chOff x="1409699" y="3466503"/>
            <a:chExt cx="6161925" cy="2307766"/>
          </a:xfrm>
        </p:grpSpPr>
        <p:grpSp>
          <p:nvGrpSpPr>
            <p:cNvPr id="49" name="Group 48"/>
            <p:cNvGrpSpPr/>
            <p:nvPr/>
          </p:nvGrpSpPr>
          <p:grpSpPr>
            <a:xfrm>
              <a:off x="1582877" y="3466503"/>
              <a:ext cx="1466661" cy="307818"/>
              <a:chOff x="1700571" y="5571416"/>
              <a:chExt cx="1466661" cy="307818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1700571" y="5571416"/>
                <a:ext cx="488887" cy="30781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S</a:t>
                </a:r>
                <a:r>
                  <a:rPr lang="en-US" sz="1400" baseline="-25000" dirty="0" smtClean="0"/>
                  <a:t>0,0</a:t>
                </a:r>
                <a:endParaRPr lang="en-US" sz="1400" dirty="0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2189458" y="5571416"/>
                <a:ext cx="488887" cy="30781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S</a:t>
                </a:r>
                <a:r>
                  <a:rPr lang="en-US" sz="1400" baseline="-25000" dirty="0" smtClean="0"/>
                  <a:t>0,1</a:t>
                </a:r>
                <a:endParaRPr lang="en-US" sz="1400" dirty="0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2678345" y="5571416"/>
                <a:ext cx="488887" cy="30781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S</a:t>
                </a:r>
                <a:r>
                  <a:rPr lang="en-US" sz="1400" baseline="-25000" dirty="0" smtClean="0"/>
                  <a:t>0,2</a:t>
                </a:r>
                <a:endParaRPr lang="en-US" sz="1400" dirty="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1409699" y="3475826"/>
              <a:ext cx="6161925" cy="2298443"/>
              <a:chOff x="1409699" y="3475826"/>
              <a:chExt cx="6161925" cy="2298443"/>
            </a:xfrm>
          </p:grpSpPr>
          <p:cxnSp>
            <p:nvCxnSpPr>
              <p:cNvPr id="44" name="Straight Arrow Connector 43"/>
              <p:cNvCxnSpPr>
                <a:stCxn id="56" idx="3"/>
                <a:endCxn id="115" idx="1"/>
              </p:cNvCxnSpPr>
              <p:nvPr/>
            </p:nvCxnSpPr>
            <p:spPr>
              <a:xfrm>
                <a:off x="3049537" y="4019635"/>
                <a:ext cx="1308714" cy="180215"/>
              </a:xfrm>
              <a:prstGeom prst="straightConnector1">
                <a:avLst/>
              </a:prstGeom>
              <a:ln w="28575">
                <a:solidFill>
                  <a:schemeClr val="accent6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>
                <a:stCxn id="60" idx="3"/>
                <a:endCxn id="114" idx="1"/>
              </p:cNvCxnSpPr>
              <p:nvPr/>
            </p:nvCxnSpPr>
            <p:spPr>
              <a:xfrm>
                <a:off x="3053303" y="4417983"/>
                <a:ext cx="1303610" cy="97833"/>
              </a:xfrm>
              <a:prstGeom prst="straightConnector1">
                <a:avLst/>
              </a:prstGeom>
              <a:ln w="28575">
                <a:solidFill>
                  <a:schemeClr val="accent6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>
                <a:stCxn id="91" idx="3"/>
                <a:endCxn id="113" idx="1"/>
              </p:cNvCxnSpPr>
              <p:nvPr/>
            </p:nvCxnSpPr>
            <p:spPr>
              <a:xfrm>
                <a:off x="3048016" y="4819560"/>
                <a:ext cx="1308898" cy="16354"/>
              </a:xfrm>
              <a:prstGeom prst="straightConnector1">
                <a:avLst/>
              </a:prstGeom>
              <a:ln w="28575">
                <a:solidFill>
                  <a:schemeClr val="accent6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Rounded Rectangle 46"/>
              <p:cNvSpPr/>
              <p:nvPr/>
            </p:nvSpPr>
            <p:spPr>
              <a:xfrm>
                <a:off x="3986452" y="3955411"/>
                <a:ext cx="3585172" cy="1420480"/>
              </a:xfrm>
              <a:prstGeom prst="roundRect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ight Arrow 47"/>
              <p:cNvSpPr/>
              <p:nvPr/>
            </p:nvSpPr>
            <p:spPr>
              <a:xfrm>
                <a:off x="5534616" y="4507668"/>
                <a:ext cx="416459" cy="315966"/>
              </a:xfrm>
              <a:prstGeom prst="rightArrow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53" name="Group 52"/>
              <p:cNvGrpSpPr/>
              <p:nvPr/>
            </p:nvGrpSpPr>
            <p:grpSpPr>
              <a:xfrm>
                <a:off x="1582876" y="3865726"/>
                <a:ext cx="1466661" cy="307818"/>
                <a:chOff x="1700571" y="5571416"/>
                <a:chExt cx="1466661" cy="307818"/>
              </a:xfrm>
            </p:grpSpPr>
            <p:sp>
              <p:nvSpPr>
                <p:cNvPr id="54" name="Rectangle 53"/>
                <p:cNvSpPr/>
                <p:nvPr/>
              </p:nvSpPr>
              <p:spPr>
                <a:xfrm>
                  <a:off x="1700571" y="5571416"/>
                  <a:ext cx="488887" cy="307818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S</a:t>
                  </a:r>
                  <a:r>
                    <a:rPr lang="en-US" sz="1400" baseline="-25000" dirty="0"/>
                    <a:t>1</a:t>
                  </a:r>
                  <a:r>
                    <a:rPr lang="en-US" sz="1400" baseline="-25000" dirty="0" smtClean="0"/>
                    <a:t>,0</a:t>
                  </a:r>
                  <a:endParaRPr lang="en-US" sz="1400" dirty="0"/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2189458" y="5571416"/>
                  <a:ext cx="488887" cy="307818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S</a:t>
                  </a:r>
                  <a:r>
                    <a:rPr lang="en-US" sz="1400" baseline="-25000" dirty="0"/>
                    <a:t>1</a:t>
                  </a:r>
                  <a:r>
                    <a:rPr lang="en-US" sz="1400" baseline="-25000" dirty="0" smtClean="0"/>
                    <a:t>,1</a:t>
                  </a:r>
                  <a:endParaRPr lang="en-US" sz="1400" dirty="0"/>
                </a:p>
              </p:txBody>
            </p:sp>
            <p:sp>
              <p:nvSpPr>
                <p:cNvPr id="56" name="Rectangle 55"/>
                <p:cNvSpPr/>
                <p:nvPr/>
              </p:nvSpPr>
              <p:spPr>
                <a:xfrm>
                  <a:off x="2678345" y="5571416"/>
                  <a:ext cx="488887" cy="307818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S</a:t>
                  </a:r>
                  <a:r>
                    <a:rPr lang="en-US" sz="1400" baseline="-25000" dirty="0" smtClean="0"/>
                    <a:t>1,2</a:t>
                  </a:r>
                  <a:endParaRPr lang="en-US" sz="1400" dirty="0"/>
                </a:p>
              </p:txBody>
            </p:sp>
          </p:grpSp>
          <p:grpSp>
            <p:nvGrpSpPr>
              <p:cNvPr id="57" name="Group 56"/>
              <p:cNvGrpSpPr/>
              <p:nvPr/>
            </p:nvGrpSpPr>
            <p:grpSpPr>
              <a:xfrm>
                <a:off x="1586642" y="4264074"/>
                <a:ext cx="1466661" cy="307818"/>
                <a:chOff x="1700571" y="5571416"/>
                <a:chExt cx="1466661" cy="307818"/>
              </a:xfrm>
            </p:grpSpPr>
            <p:sp>
              <p:nvSpPr>
                <p:cNvPr id="58" name="Rectangle 57"/>
                <p:cNvSpPr/>
                <p:nvPr/>
              </p:nvSpPr>
              <p:spPr>
                <a:xfrm>
                  <a:off x="1700571" y="5571416"/>
                  <a:ext cx="488887" cy="307818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S</a:t>
                  </a:r>
                  <a:r>
                    <a:rPr lang="en-US" sz="1400" baseline="-25000" dirty="0" smtClean="0"/>
                    <a:t>2,0</a:t>
                  </a:r>
                  <a:endParaRPr lang="en-US" sz="1400" dirty="0"/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2189458" y="5571416"/>
                  <a:ext cx="488887" cy="307818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S</a:t>
                  </a:r>
                  <a:r>
                    <a:rPr lang="en-US" sz="1400" baseline="-25000" dirty="0" smtClean="0"/>
                    <a:t>2,1</a:t>
                  </a:r>
                  <a:endParaRPr lang="en-US" sz="1400" dirty="0"/>
                </a:p>
              </p:txBody>
            </p:sp>
            <p:sp>
              <p:nvSpPr>
                <p:cNvPr id="60" name="Rectangle 59"/>
                <p:cNvSpPr/>
                <p:nvPr/>
              </p:nvSpPr>
              <p:spPr>
                <a:xfrm>
                  <a:off x="2678345" y="5571416"/>
                  <a:ext cx="488887" cy="307818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S</a:t>
                  </a:r>
                  <a:r>
                    <a:rPr lang="en-US" sz="1400" baseline="-25000" dirty="0" smtClean="0"/>
                    <a:t>2,2</a:t>
                  </a:r>
                  <a:endParaRPr lang="en-US" sz="1400" dirty="0"/>
                </a:p>
              </p:txBody>
            </p:sp>
          </p:grpSp>
          <p:grpSp>
            <p:nvGrpSpPr>
              <p:cNvPr id="65" name="Group 64"/>
              <p:cNvGrpSpPr/>
              <p:nvPr/>
            </p:nvGrpSpPr>
            <p:grpSpPr>
              <a:xfrm>
                <a:off x="1581355" y="4665651"/>
                <a:ext cx="1466661" cy="307818"/>
                <a:chOff x="1700571" y="5571416"/>
                <a:chExt cx="1466661" cy="307818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1700571" y="5571416"/>
                  <a:ext cx="488887" cy="307818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S</a:t>
                  </a:r>
                  <a:r>
                    <a:rPr lang="en-US" sz="1400" baseline="-25000" dirty="0" smtClean="0"/>
                    <a:t>3,0</a:t>
                  </a:r>
                  <a:endParaRPr lang="en-US" sz="1400" dirty="0"/>
                </a:p>
              </p:txBody>
            </p:sp>
            <p:sp>
              <p:nvSpPr>
                <p:cNvPr id="88" name="Rectangle 87"/>
                <p:cNvSpPr/>
                <p:nvPr/>
              </p:nvSpPr>
              <p:spPr>
                <a:xfrm>
                  <a:off x="2189458" y="5571416"/>
                  <a:ext cx="488887" cy="307818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S</a:t>
                  </a:r>
                  <a:r>
                    <a:rPr lang="en-US" sz="1400" baseline="-25000" dirty="0" smtClean="0"/>
                    <a:t>3,1</a:t>
                  </a:r>
                  <a:endParaRPr lang="en-US" sz="1400" dirty="0"/>
                </a:p>
              </p:txBody>
            </p:sp>
            <p:sp>
              <p:nvSpPr>
                <p:cNvPr id="91" name="Rectangle 90"/>
                <p:cNvSpPr/>
                <p:nvPr/>
              </p:nvSpPr>
              <p:spPr>
                <a:xfrm>
                  <a:off x="2678345" y="5571416"/>
                  <a:ext cx="488887" cy="307818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S</a:t>
                  </a:r>
                  <a:r>
                    <a:rPr lang="en-US" sz="1400" baseline="-25000" dirty="0" smtClean="0"/>
                    <a:t>3,2</a:t>
                  </a:r>
                  <a:endParaRPr lang="en-US" sz="1400" dirty="0"/>
                </a:p>
              </p:txBody>
            </p:sp>
          </p:grpSp>
          <p:grpSp>
            <p:nvGrpSpPr>
              <p:cNvPr id="93" name="Group 92"/>
              <p:cNvGrpSpPr/>
              <p:nvPr/>
            </p:nvGrpSpPr>
            <p:grpSpPr>
              <a:xfrm>
                <a:off x="1581354" y="5065080"/>
                <a:ext cx="1466661" cy="307818"/>
                <a:chOff x="1700571" y="5571416"/>
                <a:chExt cx="1466661" cy="307818"/>
              </a:xfrm>
            </p:grpSpPr>
            <p:sp>
              <p:nvSpPr>
                <p:cNvPr id="94" name="Rectangle 93"/>
                <p:cNvSpPr/>
                <p:nvPr/>
              </p:nvSpPr>
              <p:spPr>
                <a:xfrm>
                  <a:off x="1700571" y="5571416"/>
                  <a:ext cx="488887" cy="307818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S</a:t>
                  </a:r>
                  <a:r>
                    <a:rPr lang="en-US" sz="1400" baseline="-25000" dirty="0" smtClean="0"/>
                    <a:t>4,0</a:t>
                  </a:r>
                  <a:endParaRPr lang="en-US" sz="1400" dirty="0"/>
                </a:p>
              </p:txBody>
            </p:sp>
            <p:sp>
              <p:nvSpPr>
                <p:cNvPr id="96" name="Rectangle 95"/>
                <p:cNvSpPr/>
                <p:nvPr/>
              </p:nvSpPr>
              <p:spPr>
                <a:xfrm>
                  <a:off x="2189458" y="5571416"/>
                  <a:ext cx="488887" cy="307818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S</a:t>
                  </a:r>
                  <a:r>
                    <a:rPr lang="en-US" sz="1400" baseline="-25000" dirty="0"/>
                    <a:t>4</a:t>
                  </a:r>
                  <a:r>
                    <a:rPr lang="en-US" sz="1400" baseline="-25000" dirty="0" smtClean="0"/>
                    <a:t>,1</a:t>
                  </a:r>
                  <a:endParaRPr lang="en-US" sz="1400" dirty="0"/>
                </a:p>
              </p:txBody>
            </p:sp>
            <p:sp>
              <p:nvSpPr>
                <p:cNvPr id="97" name="Rectangle 96"/>
                <p:cNvSpPr/>
                <p:nvPr/>
              </p:nvSpPr>
              <p:spPr>
                <a:xfrm>
                  <a:off x="2678345" y="5571416"/>
                  <a:ext cx="488887" cy="307818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S</a:t>
                  </a:r>
                  <a:r>
                    <a:rPr lang="en-US" sz="1400" baseline="-25000" dirty="0"/>
                    <a:t>4</a:t>
                  </a:r>
                  <a:r>
                    <a:rPr lang="en-US" sz="1400" baseline="-25000" dirty="0" smtClean="0"/>
                    <a:t>,2</a:t>
                  </a:r>
                  <a:endParaRPr lang="en-US" sz="1400" dirty="0"/>
                </a:p>
              </p:txBody>
            </p:sp>
          </p:grpSp>
          <p:grpSp>
            <p:nvGrpSpPr>
              <p:cNvPr id="101" name="Group 100"/>
              <p:cNvGrpSpPr/>
              <p:nvPr/>
            </p:nvGrpSpPr>
            <p:grpSpPr>
              <a:xfrm>
                <a:off x="1581354" y="5466451"/>
                <a:ext cx="1466661" cy="307818"/>
                <a:chOff x="1490818" y="5003965"/>
                <a:chExt cx="1466661" cy="307818"/>
              </a:xfrm>
            </p:grpSpPr>
            <p:sp>
              <p:nvSpPr>
                <p:cNvPr id="102" name="Rectangle 101"/>
                <p:cNvSpPr/>
                <p:nvPr/>
              </p:nvSpPr>
              <p:spPr>
                <a:xfrm>
                  <a:off x="1490818" y="5003965"/>
                  <a:ext cx="488887" cy="307818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S</a:t>
                  </a:r>
                  <a:r>
                    <a:rPr lang="en-US" sz="1400" baseline="-25000" dirty="0"/>
                    <a:t>5</a:t>
                  </a:r>
                  <a:r>
                    <a:rPr lang="en-US" sz="1400" baseline="-25000" dirty="0" smtClean="0"/>
                    <a:t>,0</a:t>
                  </a:r>
                  <a:endParaRPr lang="en-US" sz="1400" dirty="0"/>
                </a:p>
              </p:txBody>
            </p:sp>
            <p:sp>
              <p:nvSpPr>
                <p:cNvPr id="103" name="Rectangle 102"/>
                <p:cNvSpPr/>
                <p:nvPr/>
              </p:nvSpPr>
              <p:spPr>
                <a:xfrm>
                  <a:off x="1979705" y="5003965"/>
                  <a:ext cx="488887" cy="307818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S</a:t>
                  </a:r>
                  <a:r>
                    <a:rPr lang="en-US" sz="1400" baseline="-25000" dirty="0"/>
                    <a:t>5</a:t>
                  </a:r>
                  <a:r>
                    <a:rPr lang="en-US" sz="1400" baseline="-25000" dirty="0" smtClean="0"/>
                    <a:t>,1</a:t>
                  </a:r>
                  <a:endParaRPr lang="en-US" sz="1400" dirty="0"/>
                </a:p>
              </p:txBody>
            </p:sp>
            <p:sp>
              <p:nvSpPr>
                <p:cNvPr id="104" name="Rectangle 103"/>
                <p:cNvSpPr/>
                <p:nvPr/>
              </p:nvSpPr>
              <p:spPr>
                <a:xfrm>
                  <a:off x="2468592" y="5003965"/>
                  <a:ext cx="488887" cy="307818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S</a:t>
                  </a:r>
                  <a:r>
                    <a:rPr lang="en-US" sz="1400" baseline="-25000" dirty="0"/>
                    <a:t>5</a:t>
                  </a:r>
                  <a:r>
                    <a:rPr lang="en-US" sz="1400" baseline="-25000" dirty="0" smtClean="0"/>
                    <a:t>,2</a:t>
                  </a:r>
                  <a:endParaRPr lang="en-US" sz="1400" dirty="0"/>
                </a:p>
              </p:txBody>
            </p:sp>
          </p:grpSp>
          <p:grpSp>
            <p:nvGrpSpPr>
              <p:cNvPr id="105" name="Group 104"/>
              <p:cNvGrpSpPr/>
              <p:nvPr/>
            </p:nvGrpSpPr>
            <p:grpSpPr>
              <a:xfrm>
                <a:off x="5957845" y="4507668"/>
                <a:ext cx="1466661" cy="307818"/>
                <a:chOff x="1700571" y="5571416"/>
                <a:chExt cx="1466661" cy="307818"/>
              </a:xfrm>
            </p:grpSpPr>
            <p:sp>
              <p:nvSpPr>
                <p:cNvPr id="106" name="Rectangle 105"/>
                <p:cNvSpPr/>
                <p:nvPr/>
              </p:nvSpPr>
              <p:spPr>
                <a:xfrm>
                  <a:off x="1700571" y="5571416"/>
                  <a:ext cx="488887" cy="307818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S</a:t>
                  </a:r>
                  <a:r>
                    <a:rPr lang="en-US" sz="1400" baseline="-25000" dirty="0" smtClean="0"/>
                    <a:t>0,0</a:t>
                  </a:r>
                  <a:endParaRPr lang="en-US" sz="1400" dirty="0"/>
                </a:p>
              </p:txBody>
            </p:sp>
            <p:sp>
              <p:nvSpPr>
                <p:cNvPr id="107" name="Rectangle 106"/>
                <p:cNvSpPr/>
                <p:nvPr/>
              </p:nvSpPr>
              <p:spPr>
                <a:xfrm>
                  <a:off x="2189458" y="5571416"/>
                  <a:ext cx="488887" cy="307818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S</a:t>
                  </a:r>
                  <a:r>
                    <a:rPr lang="en-US" sz="1400" baseline="-25000" dirty="0" smtClean="0"/>
                    <a:t>0,1</a:t>
                  </a:r>
                  <a:endParaRPr lang="en-US" sz="1400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2678345" y="5571416"/>
                  <a:ext cx="488887" cy="307818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S</a:t>
                  </a:r>
                  <a:r>
                    <a:rPr lang="en-US" sz="1400" baseline="-25000" dirty="0" smtClean="0"/>
                    <a:t>0,2</a:t>
                  </a:r>
                  <a:endParaRPr lang="en-US" sz="1400" dirty="0"/>
                </a:p>
              </p:txBody>
            </p:sp>
          </p:grpSp>
          <p:grpSp>
            <p:nvGrpSpPr>
              <p:cNvPr id="109" name="Group 108"/>
              <p:cNvGrpSpPr/>
              <p:nvPr/>
            </p:nvGrpSpPr>
            <p:grpSpPr>
              <a:xfrm>
                <a:off x="1409699" y="3475826"/>
                <a:ext cx="1688867" cy="307818"/>
                <a:chOff x="2218099" y="2716040"/>
                <a:chExt cx="543208" cy="307818"/>
              </a:xfrm>
            </p:grpSpPr>
            <p:cxnSp>
              <p:nvCxnSpPr>
                <p:cNvPr id="110" name="Straight Connector 109"/>
                <p:cNvCxnSpPr/>
                <p:nvPr/>
              </p:nvCxnSpPr>
              <p:spPr>
                <a:xfrm flipV="1">
                  <a:off x="2218099" y="2716040"/>
                  <a:ext cx="543208" cy="307817"/>
                </a:xfrm>
                <a:prstGeom prst="line">
                  <a:avLst/>
                </a:prstGeom>
                <a:ln w="57150">
                  <a:solidFill>
                    <a:srgbClr val="FF0000"/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 flipH="1" flipV="1">
                  <a:off x="2218099" y="2716040"/>
                  <a:ext cx="543208" cy="307818"/>
                </a:xfrm>
                <a:prstGeom prst="line">
                  <a:avLst/>
                </a:prstGeom>
                <a:ln w="57150">
                  <a:solidFill>
                    <a:srgbClr val="FF0000"/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2" name="Rectangle 111"/>
              <p:cNvSpPr/>
              <p:nvPr/>
            </p:nvSpPr>
            <p:spPr>
              <a:xfrm>
                <a:off x="4356915" y="4991283"/>
                <a:ext cx="523653" cy="30781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e</a:t>
                </a:r>
                <a:r>
                  <a:rPr lang="en-US" sz="1400" baseline="-25000" dirty="0" smtClean="0"/>
                  <a:t>4,0</a:t>
                </a:r>
                <a:endParaRPr lang="en-US" sz="1400" dirty="0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4356914" y="4682005"/>
                <a:ext cx="523654" cy="30781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e</a:t>
                </a:r>
                <a:r>
                  <a:rPr lang="en-US" sz="1400" baseline="-25000" dirty="0" smtClean="0"/>
                  <a:t>3,0</a:t>
                </a:r>
                <a:endParaRPr lang="en-US" sz="1400" dirty="0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4356913" y="4361907"/>
                <a:ext cx="523793" cy="30781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e</a:t>
                </a:r>
                <a:r>
                  <a:rPr lang="en-US" sz="1400" baseline="-25000" dirty="0" smtClean="0"/>
                  <a:t>2,0</a:t>
                </a:r>
                <a:endParaRPr lang="en-US" sz="1400" dirty="0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358251" y="4045941"/>
                <a:ext cx="522456" cy="30781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e</a:t>
                </a:r>
                <a:r>
                  <a:rPr lang="en-US" sz="1400" baseline="-25000" dirty="0" smtClean="0"/>
                  <a:t>1,0</a:t>
                </a:r>
                <a:endParaRPr lang="en-US" sz="1400" dirty="0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4964226" y="4989823"/>
                <a:ext cx="553706" cy="30781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e</a:t>
                </a:r>
                <a:r>
                  <a:rPr lang="en-US" sz="1400" baseline="-25000" dirty="0" smtClean="0"/>
                  <a:t>5,0</a:t>
                </a:r>
                <a:endParaRPr lang="en-US" sz="1400" dirty="0"/>
              </a:p>
            </p:txBody>
          </p:sp>
          <p:cxnSp>
            <p:nvCxnSpPr>
              <p:cNvPr id="117" name="Straight Arrow Connector 116"/>
              <p:cNvCxnSpPr>
                <a:stCxn id="97" idx="3"/>
                <a:endCxn id="112" idx="1"/>
              </p:cNvCxnSpPr>
              <p:nvPr/>
            </p:nvCxnSpPr>
            <p:spPr>
              <a:xfrm flipV="1">
                <a:off x="3048015" y="5145192"/>
                <a:ext cx="1308900" cy="73797"/>
              </a:xfrm>
              <a:prstGeom prst="straightConnector1">
                <a:avLst/>
              </a:prstGeom>
              <a:ln w="28575">
                <a:solidFill>
                  <a:schemeClr val="accent6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Arrow Connector 117"/>
              <p:cNvCxnSpPr>
                <a:stCxn id="104" idx="3"/>
                <a:endCxn id="116" idx="2"/>
              </p:cNvCxnSpPr>
              <p:nvPr/>
            </p:nvCxnSpPr>
            <p:spPr>
              <a:xfrm flipV="1">
                <a:off x="3048015" y="5297641"/>
                <a:ext cx="2193064" cy="322719"/>
              </a:xfrm>
              <a:prstGeom prst="straightConnector1">
                <a:avLst/>
              </a:prstGeom>
              <a:ln w="28575">
                <a:solidFill>
                  <a:schemeClr val="accent6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9" name="TextBox 118"/>
              <p:cNvSpPr txBox="1"/>
              <p:nvPr/>
            </p:nvSpPr>
            <p:spPr>
              <a:xfrm>
                <a:off x="3090674" y="3782733"/>
                <a:ext cx="8531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Enc</a:t>
                </a:r>
                <a:r>
                  <a:rPr lang="en-US" baseline="-25000" dirty="0" smtClean="0"/>
                  <a:t>1,0</a:t>
                </a:r>
                <a:r>
                  <a:rPr lang="en-US" dirty="0" smtClean="0"/>
                  <a:t>()</a:t>
                </a:r>
                <a:endParaRPr lang="en-US" dirty="0"/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3090673" y="4188628"/>
                <a:ext cx="8531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Enc</a:t>
                </a:r>
                <a:r>
                  <a:rPr lang="en-US" baseline="-25000" dirty="0" smtClean="0"/>
                  <a:t>2,0</a:t>
                </a:r>
                <a:r>
                  <a:rPr lang="en-US" dirty="0" smtClean="0"/>
                  <a:t>()</a:t>
                </a:r>
                <a:endParaRPr lang="en-US" dirty="0"/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3090672" y="4476911"/>
                <a:ext cx="8531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Enc</a:t>
                </a:r>
                <a:r>
                  <a:rPr lang="en-US" baseline="-25000" dirty="0" smtClean="0"/>
                  <a:t>3,0</a:t>
                </a:r>
                <a:r>
                  <a:rPr lang="en-US" dirty="0" smtClean="0"/>
                  <a:t>()</a:t>
                </a:r>
                <a:endParaRPr lang="en-US" dirty="0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3098567" y="4856388"/>
                <a:ext cx="8531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Enc</a:t>
                </a:r>
                <a:r>
                  <a:rPr lang="en-US" baseline="-25000" dirty="0"/>
                  <a:t>4</a:t>
                </a:r>
                <a:r>
                  <a:rPr lang="en-US" baseline="-25000" dirty="0" smtClean="0"/>
                  <a:t>,0</a:t>
                </a:r>
                <a:r>
                  <a:rPr lang="en-US" dirty="0" smtClean="0"/>
                  <a:t>()</a:t>
                </a:r>
                <a:endParaRPr lang="en-US" dirty="0"/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3098566" y="5355260"/>
                <a:ext cx="8531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Enc</a:t>
                </a:r>
                <a:r>
                  <a:rPr lang="en-US" baseline="-25000" dirty="0"/>
                  <a:t>5</a:t>
                </a:r>
                <a:r>
                  <a:rPr lang="en-US" baseline="-25000" dirty="0" smtClean="0"/>
                  <a:t>,0</a:t>
                </a:r>
                <a:r>
                  <a:rPr lang="en-US" dirty="0" smtClean="0"/>
                  <a:t>()</a:t>
                </a:r>
                <a:endParaRPr lang="en-US" dirty="0"/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5322469" y="4233317"/>
                <a:ext cx="7384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Rec</a:t>
                </a:r>
                <a:r>
                  <a:rPr lang="en-US" baseline="-25000" dirty="0" smtClean="0"/>
                  <a:t>0</a:t>
                </a:r>
                <a:r>
                  <a:rPr lang="en-US" dirty="0" smtClean="0"/>
                  <a:t>()</a:t>
                </a:r>
                <a:endParaRPr lang="en-US" dirty="0"/>
              </a:p>
            </p:txBody>
          </p:sp>
        </p:grpSp>
      </p:grpSp>
      <p:grpSp>
        <p:nvGrpSpPr>
          <p:cNvPr id="16" name="Group 15"/>
          <p:cNvGrpSpPr/>
          <p:nvPr/>
        </p:nvGrpSpPr>
        <p:grpSpPr>
          <a:xfrm>
            <a:off x="2388814" y="3818947"/>
            <a:ext cx="3440711" cy="2581853"/>
            <a:chOff x="2884113" y="3774320"/>
            <a:chExt cx="3440711" cy="2581853"/>
          </a:xfrm>
        </p:grpSpPr>
        <p:sp>
          <p:nvSpPr>
            <p:cNvPr id="125" name="Rounded Rectangle 124"/>
            <p:cNvSpPr/>
            <p:nvPr/>
          </p:nvSpPr>
          <p:spPr>
            <a:xfrm>
              <a:off x="3090672" y="3774320"/>
              <a:ext cx="853119" cy="1999949"/>
            </a:xfrm>
            <a:prstGeom prst="roundRect">
              <a:avLst/>
            </a:prstGeom>
            <a:noFill/>
            <a:ln w="28575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ounded Rectangle 125"/>
            <p:cNvSpPr/>
            <p:nvPr/>
          </p:nvSpPr>
          <p:spPr>
            <a:xfrm>
              <a:off x="5240613" y="4240443"/>
              <a:ext cx="853119" cy="403149"/>
            </a:xfrm>
            <a:prstGeom prst="roundRect">
              <a:avLst/>
            </a:prstGeom>
            <a:noFill/>
            <a:ln w="28575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7" name="Straight Arrow Connector 126"/>
            <p:cNvCxnSpPr/>
            <p:nvPr/>
          </p:nvCxnSpPr>
          <p:spPr>
            <a:xfrm flipV="1">
              <a:off x="5691705" y="4645994"/>
              <a:ext cx="0" cy="1307030"/>
            </a:xfrm>
            <a:prstGeom prst="straightConnector1">
              <a:avLst/>
            </a:prstGeom>
            <a:ln w="28575">
              <a:solidFill>
                <a:srgbClr val="FF5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>
              <a:endCxn id="125" idx="2"/>
            </p:cNvCxnSpPr>
            <p:nvPr/>
          </p:nvCxnSpPr>
          <p:spPr>
            <a:xfrm flipH="1" flipV="1">
              <a:off x="3517232" y="5774269"/>
              <a:ext cx="7894" cy="178755"/>
            </a:xfrm>
            <a:prstGeom prst="straightConnector1">
              <a:avLst/>
            </a:prstGeom>
            <a:ln w="28575">
              <a:solidFill>
                <a:srgbClr val="FF5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Rounded Rectangle 130"/>
            <p:cNvSpPr/>
            <p:nvPr/>
          </p:nvSpPr>
          <p:spPr>
            <a:xfrm>
              <a:off x="2884113" y="5953024"/>
              <a:ext cx="1266239" cy="403149"/>
            </a:xfrm>
            <a:prstGeom prst="roundRect">
              <a:avLst/>
            </a:prstGeom>
            <a:noFill/>
            <a:ln w="28575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rgbClr val="FF0000"/>
                  </a:solidFill>
                </a:rPr>
                <a:t>Enc</a:t>
              </a:r>
              <a:r>
                <a:rPr lang="en-US" dirty="0" smtClean="0">
                  <a:solidFill>
                    <a:srgbClr val="FF0000"/>
                  </a:solidFill>
                </a:rPr>
                <a:t> Step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5058585" y="5953023"/>
              <a:ext cx="1266239" cy="403149"/>
            </a:xfrm>
            <a:prstGeom prst="roundRect">
              <a:avLst/>
            </a:prstGeom>
            <a:noFill/>
            <a:ln w="28575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Rec Step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5986444" y="5585107"/>
            <a:ext cx="29161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data size: 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</a:p>
          <a:p>
            <a:r>
              <a:rPr lang="en-US" dirty="0" smtClean="0"/>
              <a:t>Recovery bandwidth: </a:t>
            </a:r>
            <a:r>
              <a:rPr lang="en-US" dirty="0" smtClean="0">
                <a:solidFill>
                  <a:srgbClr val="FF0000"/>
                </a:solidFill>
              </a:rPr>
              <a:t>5M/9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38893" y="990600"/>
            <a:ext cx="16042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[</a:t>
            </a:r>
            <a:r>
              <a:rPr lang="en-US" sz="1400" dirty="0" err="1" smtClean="0"/>
              <a:t>Dimakis</a:t>
            </a:r>
            <a:r>
              <a:rPr lang="en-US" sz="1400" dirty="0" smtClean="0"/>
              <a:t>, ToIT’10]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61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Concurrent Node 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Regenerating codes only designed for recovering a single node failure</a:t>
            </a:r>
          </a:p>
          <a:p>
            <a:r>
              <a:rPr lang="en-US" dirty="0" smtClean="0"/>
              <a:t>Correlated and co-occurring node failures are possible in practice: </a:t>
            </a:r>
          </a:p>
          <a:p>
            <a:pPr lvl="1"/>
            <a:r>
              <a:rPr lang="en-US" dirty="0" smtClean="0"/>
              <a:t>In clustered storage systems </a:t>
            </a:r>
            <a:r>
              <a:rPr lang="en-US" sz="1600" dirty="0" smtClean="0"/>
              <a:t>[Schroeder, FAST’07; Ford, OSDI’10]</a:t>
            </a:r>
            <a:endParaRPr lang="en-US" dirty="0" smtClean="0"/>
          </a:p>
          <a:p>
            <a:pPr lvl="1"/>
            <a:r>
              <a:rPr lang="en-US" dirty="0" smtClean="0"/>
              <a:t>In dispersed storage systems </a:t>
            </a:r>
            <a:r>
              <a:rPr lang="en-US" sz="1600" dirty="0" smtClean="0"/>
              <a:t>[Chun NSDI’06; Shah NSDI’06]</a:t>
            </a:r>
            <a:endParaRPr lang="en-US" dirty="0" smtClean="0"/>
          </a:p>
          <a:p>
            <a:r>
              <a:rPr lang="en-US" i="1" dirty="0" smtClean="0"/>
              <a:t>Can we generalize existing regenerating codes to minimize recovery bandwidth for both single and concurrent failures?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2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297363"/>
          </a:xfrm>
        </p:spPr>
        <p:txBody>
          <a:bodyPr/>
          <a:lstStyle/>
          <a:p>
            <a:r>
              <a:rPr lang="en-US" dirty="0"/>
              <a:t>Cooperative recovery</a:t>
            </a:r>
            <a:r>
              <a:rPr lang="en-US" altLang="zh-CN" dirty="0"/>
              <a:t> </a:t>
            </a:r>
            <a:r>
              <a:rPr lang="en-US" altLang="zh-CN" sz="1600" dirty="0"/>
              <a:t>[Hu, </a:t>
            </a:r>
            <a:r>
              <a:rPr lang="en-US" altLang="zh-CN" sz="1600" dirty="0" smtClean="0"/>
              <a:t>JSAC’10; </a:t>
            </a:r>
            <a:r>
              <a:rPr lang="en-US" altLang="zh-CN" sz="1600" dirty="0" err="1" smtClean="0"/>
              <a:t>Kermarrec</a:t>
            </a:r>
            <a:r>
              <a:rPr lang="en-US" altLang="zh-CN" sz="1600" dirty="0" smtClean="0"/>
              <a:t>, NetCod’11]</a:t>
            </a:r>
            <a:endParaRPr lang="en-US" dirty="0"/>
          </a:p>
          <a:p>
            <a:pPr lvl="1"/>
            <a:r>
              <a:rPr lang="en-US" dirty="0"/>
              <a:t>Newcomers cooperate to reconstruct the lost </a:t>
            </a:r>
            <a:r>
              <a:rPr lang="en-US" dirty="0" smtClean="0"/>
              <a:t>data for multiple node failures</a:t>
            </a:r>
            <a:endParaRPr lang="en-US" dirty="0"/>
          </a:p>
          <a:p>
            <a:pPr lvl="1"/>
            <a:r>
              <a:rPr lang="en-US" dirty="0" smtClean="0"/>
              <a:t>Implementation complexities unknown</a:t>
            </a:r>
          </a:p>
          <a:p>
            <a:r>
              <a:rPr lang="en-US" dirty="0" smtClean="0"/>
              <a:t>Minimizing recovery I/O</a:t>
            </a:r>
            <a:r>
              <a:rPr lang="en-US" altLang="zh-CN" dirty="0" smtClean="0"/>
              <a:t> </a:t>
            </a:r>
            <a:r>
              <a:rPr lang="en-US" altLang="zh-CN" sz="1600" dirty="0"/>
              <a:t>[Khan, </a:t>
            </a:r>
            <a:r>
              <a:rPr lang="en-US" altLang="zh-CN" sz="1600" dirty="0" smtClean="0"/>
              <a:t>FAST’12; Huang, ATC’12]</a:t>
            </a:r>
            <a:endParaRPr lang="en-US" sz="1600" dirty="0" smtClean="0"/>
          </a:p>
          <a:p>
            <a:pPr lvl="1"/>
            <a:r>
              <a:rPr lang="en-US" dirty="0" smtClean="0"/>
              <a:t>Minimize </a:t>
            </a:r>
            <a:r>
              <a:rPr lang="en-US" dirty="0"/>
              <a:t>the amount of </a:t>
            </a:r>
            <a:r>
              <a:rPr lang="en-US" dirty="0" smtClean="0"/>
              <a:t>disk </a:t>
            </a:r>
            <a:r>
              <a:rPr lang="en-US" dirty="0"/>
              <a:t>read </a:t>
            </a:r>
            <a:r>
              <a:rPr lang="en-US" dirty="0" smtClean="0"/>
              <a:t>for single node failure recovery</a:t>
            </a:r>
          </a:p>
          <a:p>
            <a:pPr lvl="1"/>
            <a:r>
              <a:rPr lang="en-US" dirty="0" smtClean="0"/>
              <a:t>Our work builds on regenerating codes that minimize recovery bandwidth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69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76399"/>
            <a:ext cx="7886700" cy="4500563"/>
          </a:xfrm>
        </p:spPr>
        <p:txBody>
          <a:bodyPr/>
          <a:lstStyle/>
          <a:p>
            <a:r>
              <a:rPr lang="en-US" dirty="0" smtClean="0"/>
              <a:t>Build </a:t>
            </a:r>
            <a:r>
              <a:rPr lang="en-US" b="1" dirty="0" smtClean="0">
                <a:solidFill>
                  <a:srgbClr val="FF0000"/>
                </a:solidFill>
              </a:rPr>
              <a:t>CORE</a:t>
            </a:r>
            <a:r>
              <a:rPr lang="en-US" dirty="0" smtClean="0"/>
              <a:t>, which augments existing optimized regenerating codes to support both single and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</a:t>
            </a:r>
            <a:r>
              <a:rPr lang="en-US" dirty="0" smtClean="0"/>
              <a:t>ncurrent failure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</a:t>
            </a:r>
            <a:r>
              <a:rPr lang="en-US" dirty="0" smtClean="0"/>
              <a:t>covery </a:t>
            </a:r>
          </a:p>
          <a:p>
            <a:pPr lvl="1"/>
            <a:r>
              <a:rPr lang="en-US" dirty="0" smtClean="0"/>
              <a:t>Achieves </a:t>
            </a:r>
            <a:r>
              <a:rPr lang="en-US" dirty="0" smtClean="0">
                <a:solidFill>
                  <a:srgbClr val="FF0000"/>
                </a:solidFill>
              </a:rPr>
              <a:t>minimum recovery bandwidth</a:t>
            </a:r>
            <a:r>
              <a:rPr lang="en-US" dirty="0" smtClean="0"/>
              <a:t> for concurrent failures in most cases</a:t>
            </a:r>
          </a:p>
          <a:p>
            <a:pPr lvl="1"/>
            <a:r>
              <a:rPr lang="en-US" dirty="0" smtClean="0"/>
              <a:t>Retains existing optimal regenerating code constructions </a:t>
            </a:r>
          </a:p>
          <a:p>
            <a:r>
              <a:rPr lang="en-US" dirty="0"/>
              <a:t>I</a:t>
            </a:r>
            <a:r>
              <a:rPr lang="en-US" dirty="0" smtClean="0"/>
              <a:t>mplement CORE and evaluate our prototype atop a HDFS cluster </a:t>
            </a:r>
            <a:r>
              <a:rPr lang="en-US" dirty="0" err="1" smtClean="0"/>
              <a:t>testbed</a:t>
            </a:r>
            <a:r>
              <a:rPr lang="en-US" dirty="0" smtClean="0"/>
              <a:t> </a:t>
            </a:r>
            <a:r>
              <a:rPr lang="en-US" dirty="0"/>
              <a:t>with up to 20 storage </a:t>
            </a:r>
            <a:r>
              <a:rPr lang="en-US" dirty="0" smtClean="0"/>
              <a:t>nodes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3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smtClean="0"/>
              <a:t>Consider a system with n nodes</a:t>
            </a:r>
          </a:p>
          <a:p>
            <a:r>
              <a:rPr lang="en-US" dirty="0" smtClean="0"/>
              <a:t>Regenerating codes for single failure recovery:</a:t>
            </a:r>
          </a:p>
          <a:p>
            <a:pPr lvl="1"/>
            <a:r>
              <a:rPr lang="en-US" dirty="0" smtClean="0"/>
              <a:t>Download one encoded symbol from each of n-1 surviving nodes</a:t>
            </a:r>
          </a:p>
          <a:p>
            <a:r>
              <a:rPr lang="en-US" dirty="0" smtClean="0"/>
              <a:t>CORE’s idea for t-failure recovery (t &gt; 1):</a:t>
            </a:r>
          </a:p>
          <a:p>
            <a:pPr lvl="1"/>
            <a:r>
              <a:rPr lang="en-US" dirty="0" smtClean="0"/>
              <a:t>Treat t-1 failed nodes as logical surviving nodes</a:t>
            </a:r>
          </a:p>
          <a:p>
            <a:pPr lvl="1"/>
            <a:r>
              <a:rPr lang="en-US" dirty="0" smtClean="0"/>
              <a:t>Reconstruct “virtual” symbols generated by the logical surviving nodes</a:t>
            </a:r>
          </a:p>
          <a:p>
            <a:pPr lvl="1"/>
            <a:r>
              <a:rPr lang="en-US" dirty="0" smtClean="0"/>
              <a:t>Download real symbols from n-t surviving nodes</a:t>
            </a:r>
          </a:p>
          <a:p>
            <a:pPr lvl="1"/>
            <a:r>
              <a:rPr lang="en-US" dirty="0" smtClean="0"/>
              <a:t>Reconstruct lost data of the remaining failed node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5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" y="228600"/>
            <a:ext cx="835152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0623" y="3886200"/>
            <a:ext cx="7425690" cy="12649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s</a:t>
            </a:r>
            <a:r>
              <a:rPr lang="en-US" sz="2400" baseline="-25000" dirty="0" smtClean="0"/>
              <a:t>0,0</a:t>
            </a:r>
            <a:r>
              <a:rPr lang="en-US" sz="2400" dirty="0"/>
              <a:t>, s</a:t>
            </a:r>
            <a:r>
              <a:rPr lang="en-US" sz="2400" baseline="-25000" dirty="0"/>
              <a:t>0,1</a:t>
            </a:r>
            <a:r>
              <a:rPr lang="en-US" sz="2400" dirty="0"/>
              <a:t>, s</a:t>
            </a:r>
            <a:r>
              <a:rPr lang="en-US" sz="2400" baseline="-25000" dirty="0"/>
              <a:t>0,2 </a:t>
            </a:r>
            <a:r>
              <a:rPr lang="en-US" sz="2400" dirty="0"/>
              <a:t>= Rec</a:t>
            </a:r>
            <a:r>
              <a:rPr lang="en-US" sz="2400" baseline="-25000" dirty="0"/>
              <a:t>0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e</a:t>
            </a:r>
            <a:r>
              <a:rPr lang="en-US" sz="2400" baseline="-25000" dirty="0">
                <a:solidFill>
                  <a:srgbClr val="FF0000"/>
                </a:solidFill>
              </a:rPr>
              <a:t>1,0</a:t>
            </a:r>
            <a:r>
              <a:rPr lang="en-US" sz="2400" dirty="0"/>
              <a:t>, e</a:t>
            </a:r>
            <a:r>
              <a:rPr lang="en-US" sz="2400" baseline="-25000" dirty="0"/>
              <a:t>2,0</a:t>
            </a:r>
            <a:r>
              <a:rPr lang="en-US" sz="2400" dirty="0"/>
              <a:t>, e</a:t>
            </a:r>
            <a:r>
              <a:rPr lang="en-US" sz="2400" baseline="-25000" dirty="0"/>
              <a:t>3,0</a:t>
            </a:r>
            <a:r>
              <a:rPr lang="en-US" sz="2400" dirty="0"/>
              <a:t>, e</a:t>
            </a:r>
            <a:r>
              <a:rPr lang="en-US" sz="2400" baseline="-25000" dirty="0"/>
              <a:t>4,0</a:t>
            </a:r>
            <a:r>
              <a:rPr lang="en-US" sz="2400" dirty="0"/>
              <a:t>, e</a:t>
            </a:r>
            <a:r>
              <a:rPr lang="en-US" sz="2400" baseline="-25000" dirty="0"/>
              <a:t>5,0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e</a:t>
            </a:r>
            <a:r>
              <a:rPr lang="en-US" sz="2400" baseline="-25000" dirty="0">
                <a:solidFill>
                  <a:srgbClr val="FF0000"/>
                </a:solidFill>
              </a:rPr>
              <a:t>0,1 </a:t>
            </a:r>
            <a:r>
              <a:rPr lang="en-US" sz="2400" dirty="0"/>
              <a:t>= Enc</a:t>
            </a:r>
            <a:r>
              <a:rPr lang="en-US" sz="2400" baseline="-25000" dirty="0"/>
              <a:t>0,1</a:t>
            </a:r>
            <a:r>
              <a:rPr lang="en-US" sz="2400" dirty="0"/>
              <a:t>(s</a:t>
            </a:r>
            <a:r>
              <a:rPr lang="en-US" sz="2400" baseline="-25000" dirty="0"/>
              <a:t>0,0</a:t>
            </a:r>
            <a:r>
              <a:rPr lang="en-US" sz="2400" dirty="0"/>
              <a:t>, s</a:t>
            </a:r>
            <a:r>
              <a:rPr lang="en-US" sz="2400" baseline="-25000" dirty="0"/>
              <a:t>0,1</a:t>
            </a:r>
            <a:r>
              <a:rPr lang="en-US" sz="2400" dirty="0"/>
              <a:t>, s</a:t>
            </a:r>
            <a:r>
              <a:rPr lang="en-US" sz="2400" baseline="-25000" dirty="0"/>
              <a:t>0,2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r>
              <a:rPr lang="en-US" sz="2400" dirty="0"/>
              <a:t>       = Enc</a:t>
            </a:r>
            <a:r>
              <a:rPr lang="en-US" sz="2400" baseline="-25000" dirty="0"/>
              <a:t>0,1</a:t>
            </a:r>
            <a:r>
              <a:rPr lang="en-US" sz="2400" dirty="0"/>
              <a:t>(Rec</a:t>
            </a:r>
            <a:r>
              <a:rPr lang="en-US" sz="2400" baseline="-25000" dirty="0"/>
              <a:t>0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e</a:t>
            </a:r>
            <a:r>
              <a:rPr lang="en-US" sz="2400" baseline="-25000" dirty="0">
                <a:solidFill>
                  <a:srgbClr val="FF0000"/>
                </a:solidFill>
              </a:rPr>
              <a:t>1,0</a:t>
            </a:r>
            <a:r>
              <a:rPr lang="en-US" sz="2400" dirty="0"/>
              <a:t>, e</a:t>
            </a:r>
            <a:r>
              <a:rPr lang="en-US" sz="2400" baseline="-25000" dirty="0"/>
              <a:t>2,0</a:t>
            </a:r>
            <a:r>
              <a:rPr lang="en-US" sz="2400" dirty="0"/>
              <a:t>, e</a:t>
            </a:r>
            <a:r>
              <a:rPr lang="en-US" sz="2400" baseline="-25000" dirty="0"/>
              <a:t>3,0</a:t>
            </a:r>
            <a:r>
              <a:rPr lang="en-US" sz="2400" dirty="0"/>
              <a:t>, e</a:t>
            </a:r>
            <a:r>
              <a:rPr lang="en-US" sz="2400" baseline="-25000" dirty="0"/>
              <a:t>4,0</a:t>
            </a:r>
            <a:r>
              <a:rPr lang="en-US" sz="2400" dirty="0"/>
              <a:t>, e</a:t>
            </a:r>
            <a:r>
              <a:rPr lang="en-US" sz="2400" baseline="-25000" dirty="0"/>
              <a:t>5,0</a:t>
            </a:r>
            <a:r>
              <a:rPr lang="en-US" sz="2400" dirty="0"/>
              <a:t>))</a:t>
            </a:r>
            <a:endParaRPr lang="en-US" sz="2400" b="1" dirty="0" smtClean="0"/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1295400" y="5234940"/>
            <a:ext cx="7425690" cy="15440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s</a:t>
            </a:r>
            <a:r>
              <a:rPr lang="en-US" sz="2400" baseline="-25000" dirty="0" smtClean="0"/>
              <a:t>1,0</a:t>
            </a:r>
            <a:r>
              <a:rPr lang="en-US" sz="2400" dirty="0"/>
              <a:t>, s</a:t>
            </a:r>
            <a:r>
              <a:rPr lang="en-US" sz="2400" baseline="-25000" dirty="0"/>
              <a:t>1,1</a:t>
            </a:r>
            <a:r>
              <a:rPr lang="en-US" sz="2400" dirty="0"/>
              <a:t>, s</a:t>
            </a:r>
            <a:r>
              <a:rPr lang="en-US" sz="2400" baseline="-25000" dirty="0"/>
              <a:t>1,2 </a:t>
            </a:r>
            <a:r>
              <a:rPr lang="en-US" sz="2400" dirty="0"/>
              <a:t>= Rec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e</a:t>
            </a:r>
            <a:r>
              <a:rPr lang="en-US" sz="2400" baseline="-25000" dirty="0">
                <a:solidFill>
                  <a:srgbClr val="FF0000"/>
                </a:solidFill>
              </a:rPr>
              <a:t>0,1</a:t>
            </a:r>
            <a:r>
              <a:rPr lang="en-US" sz="2400" dirty="0"/>
              <a:t>, e</a:t>
            </a:r>
            <a:r>
              <a:rPr lang="en-US" sz="2400" baseline="-25000" dirty="0"/>
              <a:t>2,1</a:t>
            </a:r>
            <a:r>
              <a:rPr lang="en-US" sz="2400" dirty="0"/>
              <a:t>, e</a:t>
            </a:r>
            <a:r>
              <a:rPr lang="en-US" sz="2400" baseline="-25000" dirty="0"/>
              <a:t>3,1</a:t>
            </a:r>
            <a:r>
              <a:rPr lang="en-US" sz="2400" dirty="0"/>
              <a:t>, e</a:t>
            </a:r>
            <a:r>
              <a:rPr lang="en-US" sz="2400" baseline="-25000" dirty="0"/>
              <a:t>4,1</a:t>
            </a:r>
            <a:r>
              <a:rPr lang="en-US" sz="2400" dirty="0"/>
              <a:t>, e</a:t>
            </a:r>
            <a:r>
              <a:rPr lang="en-US" sz="2400" baseline="-25000" dirty="0"/>
              <a:t>5,1</a:t>
            </a:r>
            <a:r>
              <a:rPr lang="en-US" sz="2400" dirty="0"/>
              <a:t>)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e</a:t>
            </a:r>
            <a:r>
              <a:rPr lang="en-US" sz="2400" baseline="-25000" dirty="0">
                <a:solidFill>
                  <a:srgbClr val="FF0000"/>
                </a:solidFill>
              </a:rPr>
              <a:t>1,0 </a:t>
            </a:r>
            <a:r>
              <a:rPr lang="en-US" sz="2400" dirty="0"/>
              <a:t>= Enc</a:t>
            </a:r>
            <a:r>
              <a:rPr lang="en-US" sz="2400" baseline="-25000" dirty="0"/>
              <a:t>1,0</a:t>
            </a:r>
            <a:r>
              <a:rPr lang="en-US" sz="2400" dirty="0"/>
              <a:t>(s</a:t>
            </a:r>
            <a:r>
              <a:rPr lang="en-US" sz="2400" baseline="-25000" dirty="0"/>
              <a:t>1,0</a:t>
            </a:r>
            <a:r>
              <a:rPr lang="en-US" sz="2400" dirty="0"/>
              <a:t>, s</a:t>
            </a:r>
            <a:r>
              <a:rPr lang="en-US" sz="2400" baseline="-25000" dirty="0"/>
              <a:t>1,1</a:t>
            </a:r>
            <a:r>
              <a:rPr lang="en-US" sz="2400" dirty="0"/>
              <a:t>, s</a:t>
            </a:r>
            <a:r>
              <a:rPr lang="en-US" sz="2400" baseline="-25000" dirty="0"/>
              <a:t>1,2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r>
              <a:rPr lang="en-US" sz="2400" dirty="0"/>
              <a:t>       = Enc</a:t>
            </a:r>
            <a:r>
              <a:rPr lang="en-US" sz="2400" baseline="-25000" dirty="0"/>
              <a:t>1,0</a:t>
            </a:r>
            <a:r>
              <a:rPr lang="en-US" sz="2400" dirty="0"/>
              <a:t>(Rec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e</a:t>
            </a:r>
            <a:r>
              <a:rPr lang="en-US" sz="2400" baseline="-25000" dirty="0">
                <a:solidFill>
                  <a:srgbClr val="FF0000"/>
                </a:solidFill>
              </a:rPr>
              <a:t>0,1</a:t>
            </a:r>
            <a:r>
              <a:rPr lang="en-US" sz="2400" dirty="0"/>
              <a:t>, e</a:t>
            </a:r>
            <a:r>
              <a:rPr lang="en-US" sz="2400" baseline="-25000" dirty="0"/>
              <a:t>2,1</a:t>
            </a:r>
            <a:r>
              <a:rPr lang="en-US" sz="2400" dirty="0"/>
              <a:t>, e</a:t>
            </a:r>
            <a:r>
              <a:rPr lang="en-US" sz="2400" baseline="-25000" dirty="0"/>
              <a:t>3,1</a:t>
            </a:r>
            <a:r>
              <a:rPr lang="en-US" sz="2400" dirty="0"/>
              <a:t>, e</a:t>
            </a:r>
            <a:r>
              <a:rPr lang="en-US" sz="2400" baseline="-25000" dirty="0"/>
              <a:t>4,1</a:t>
            </a:r>
            <a:r>
              <a:rPr lang="en-US" sz="2400" dirty="0"/>
              <a:t>, e</a:t>
            </a:r>
            <a:r>
              <a:rPr lang="en-US" sz="2400" baseline="-25000" dirty="0"/>
              <a:t>5,1</a:t>
            </a:r>
            <a:r>
              <a:rPr lang="en-US" sz="2400" dirty="0"/>
              <a:t>))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 smtClean="0"/>
          </a:p>
        </p:txBody>
      </p:sp>
      <p:grpSp>
        <p:nvGrpSpPr>
          <p:cNvPr id="27" name="Group 26"/>
          <p:cNvGrpSpPr/>
          <p:nvPr/>
        </p:nvGrpSpPr>
        <p:grpSpPr>
          <a:xfrm>
            <a:off x="2622665" y="1882317"/>
            <a:ext cx="4557009" cy="1775283"/>
            <a:chOff x="2622665" y="1882317"/>
            <a:chExt cx="4557009" cy="1775283"/>
          </a:xfrm>
        </p:grpSpPr>
        <p:sp>
          <p:nvSpPr>
            <p:cNvPr id="10" name="Rounded Rectangle 9"/>
            <p:cNvSpPr/>
            <p:nvPr/>
          </p:nvSpPr>
          <p:spPr>
            <a:xfrm>
              <a:off x="4183289" y="3241140"/>
              <a:ext cx="1508291" cy="416460"/>
            </a:xfrm>
            <a:prstGeom prst="roundRect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/>
                <a:t>Relayer</a:t>
              </a:r>
              <a:endParaRPr lang="en-US" b="1" dirty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2880383" y="1906261"/>
              <a:ext cx="1486910" cy="1317616"/>
            </a:xfrm>
            <a:prstGeom prst="straightConnector1">
              <a:avLst/>
            </a:prstGeom>
            <a:ln w="28575">
              <a:solidFill>
                <a:schemeClr val="accent2">
                  <a:lumMod val="75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655152" y="1923767"/>
              <a:ext cx="269783" cy="1317616"/>
            </a:xfrm>
            <a:prstGeom prst="straightConnector1">
              <a:avLst/>
            </a:prstGeom>
            <a:ln w="28575">
              <a:solidFill>
                <a:schemeClr val="accent2">
                  <a:lumMod val="75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>
              <a:off x="5503736" y="1882317"/>
              <a:ext cx="873028" cy="1317616"/>
            </a:xfrm>
            <a:prstGeom prst="straightConnector1">
              <a:avLst/>
            </a:prstGeom>
            <a:ln w="28575">
              <a:solidFill>
                <a:schemeClr val="accent2">
                  <a:lumMod val="75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59" idx="2"/>
              <a:endCxn id="10" idx="3"/>
            </p:cNvCxnSpPr>
            <p:nvPr/>
          </p:nvCxnSpPr>
          <p:spPr>
            <a:xfrm flipH="1">
              <a:off x="5691580" y="2523336"/>
              <a:ext cx="1488094" cy="926034"/>
            </a:xfrm>
            <a:prstGeom prst="straightConnector1">
              <a:avLst/>
            </a:prstGeom>
            <a:ln w="28575">
              <a:solidFill>
                <a:schemeClr val="accent2">
                  <a:lumMod val="75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2622665" y="2520749"/>
              <a:ext cx="1521926" cy="885731"/>
            </a:xfrm>
            <a:prstGeom prst="straightConnector1">
              <a:avLst/>
            </a:prstGeom>
            <a:ln w="28575">
              <a:solidFill>
                <a:schemeClr val="accent2">
                  <a:lumMod val="75000"/>
                </a:schemeClr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627319" y="3452651"/>
              <a:ext cx="1521925" cy="0"/>
            </a:xfrm>
            <a:prstGeom prst="straightConnector1">
              <a:avLst/>
            </a:prstGeom>
            <a:ln w="28575">
              <a:solidFill>
                <a:schemeClr val="accent2">
                  <a:lumMod val="75000"/>
                </a:schemeClr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1120083" y="1587660"/>
            <a:ext cx="6792921" cy="1941976"/>
            <a:chOff x="1120083" y="1587660"/>
            <a:chExt cx="6792921" cy="1941976"/>
          </a:xfrm>
        </p:grpSpPr>
        <p:sp>
          <p:nvSpPr>
            <p:cNvPr id="38" name="Rectangle 37"/>
            <p:cNvSpPr/>
            <p:nvPr/>
          </p:nvSpPr>
          <p:spPr>
            <a:xfrm>
              <a:off x="1120083" y="2385597"/>
              <a:ext cx="488887" cy="30781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</a:t>
              </a:r>
              <a:r>
                <a:rPr lang="en-US" sz="1400" baseline="-25000" dirty="0" smtClean="0"/>
                <a:t>0,0</a:t>
              </a:r>
              <a:endParaRPr lang="en-US" sz="1400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608970" y="2385597"/>
              <a:ext cx="488887" cy="30781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</a:t>
              </a:r>
              <a:r>
                <a:rPr lang="en-US" sz="1400" baseline="-25000" dirty="0" smtClean="0"/>
                <a:t>0,1</a:t>
              </a:r>
              <a:endParaRPr lang="en-US" sz="1400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097857" y="2385597"/>
              <a:ext cx="488887" cy="30781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</a:t>
              </a:r>
              <a:r>
                <a:rPr lang="en-US" sz="1400" baseline="-25000" dirty="0" smtClean="0"/>
                <a:t>0,2</a:t>
              </a:r>
              <a:endParaRPr lang="en-US" sz="1400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134318" y="3221818"/>
              <a:ext cx="488887" cy="30781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</a:t>
              </a:r>
              <a:r>
                <a:rPr lang="en-US" sz="1400" baseline="-25000" dirty="0"/>
                <a:t>1</a:t>
              </a:r>
              <a:r>
                <a:rPr lang="en-US" sz="1400" baseline="-25000" dirty="0" smtClean="0"/>
                <a:t>,0</a:t>
              </a:r>
              <a:endParaRPr lang="en-US" sz="1400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623205" y="3221818"/>
              <a:ext cx="488887" cy="30781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</a:t>
              </a:r>
              <a:r>
                <a:rPr lang="en-US" sz="1400" baseline="-25000" dirty="0"/>
                <a:t>1</a:t>
              </a:r>
              <a:r>
                <a:rPr lang="en-US" sz="1400" baseline="-25000" dirty="0" smtClean="0"/>
                <a:t>,1</a:t>
              </a:r>
              <a:endParaRPr lang="en-US" sz="1400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112092" y="3221818"/>
              <a:ext cx="488887" cy="30781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</a:t>
              </a:r>
              <a:r>
                <a:rPr lang="en-US" sz="1400" baseline="-25000" dirty="0" smtClean="0"/>
                <a:t>1,2</a:t>
              </a:r>
              <a:endParaRPr lang="en-US" sz="1400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112092" y="1587660"/>
              <a:ext cx="488887" cy="30781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</a:t>
              </a:r>
              <a:r>
                <a:rPr lang="en-US" sz="1400" baseline="-25000" dirty="0" smtClean="0"/>
                <a:t>2,0</a:t>
              </a:r>
              <a:endParaRPr lang="en-US" sz="1400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600979" y="1587660"/>
              <a:ext cx="488887" cy="30781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</a:t>
              </a:r>
              <a:r>
                <a:rPr lang="en-US" sz="1400" baseline="-25000" dirty="0" smtClean="0"/>
                <a:t>2,1</a:t>
              </a:r>
              <a:endParaRPr lang="en-US" sz="1400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089866" y="1587660"/>
              <a:ext cx="488887" cy="30781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</a:t>
              </a:r>
              <a:r>
                <a:rPr lang="en-US" sz="1400" baseline="-25000" dirty="0" smtClean="0"/>
                <a:t>2,2</a:t>
              </a:r>
              <a:endParaRPr lang="en-US" sz="1400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900148" y="1588362"/>
              <a:ext cx="488887" cy="30781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</a:t>
              </a:r>
              <a:r>
                <a:rPr lang="en-US" sz="1400" baseline="-25000" dirty="0" smtClean="0"/>
                <a:t>3,0</a:t>
              </a:r>
              <a:endParaRPr lang="en-US" sz="1400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389035" y="1588362"/>
              <a:ext cx="488887" cy="30781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</a:t>
              </a:r>
              <a:r>
                <a:rPr lang="en-US" sz="1400" baseline="-25000" dirty="0" smtClean="0"/>
                <a:t>3,1</a:t>
              </a:r>
              <a:endParaRPr lang="en-US" sz="1400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877922" y="1588362"/>
              <a:ext cx="488887" cy="30781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</a:t>
              </a:r>
              <a:r>
                <a:rPr lang="en-US" sz="1400" baseline="-25000" dirty="0" smtClean="0"/>
                <a:t>3,2</a:t>
              </a:r>
              <a:endParaRPr lang="en-US" sz="1400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593811" y="1587660"/>
              <a:ext cx="488887" cy="30781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</a:t>
              </a:r>
              <a:r>
                <a:rPr lang="en-US" sz="1400" baseline="-25000" dirty="0" smtClean="0"/>
                <a:t>4,0</a:t>
              </a:r>
              <a:endParaRPr lang="en-US" sz="1400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082698" y="1587660"/>
              <a:ext cx="488887" cy="30781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</a:t>
              </a:r>
              <a:r>
                <a:rPr lang="en-US" sz="1400" baseline="-25000" dirty="0"/>
                <a:t>4</a:t>
              </a:r>
              <a:r>
                <a:rPr lang="en-US" sz="1400" baseline="-25000" dirty="0" smtClean="0"/>
                <a:t>,1</a:t>
              </a:r>
              <a:endParaRPr lang="en-US" sz="1400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571585" y="1587660"/>
              <a:ext cx="488887" cy="30781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</a:t>
              </a:r>
              <a:r>
                <a:rPr lang="en-US" sz="1400" baseline="-25000" dirty="0"/>
                <a:t>4</a:t>
              </a:r>
              <a:r>
                <a:rPr lang="en-US" sz="1400" baseline="-25000" dirty="0" smtClean="0"/>
                <a:t>,2</a:t>
              </a:r>
              <a:endParaRPr lang="en-US" sz="1400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446343" y="2215518"/>
              <a:ext cx="488887" cy="30781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</a:t>
              </a:r>
              <a:r>
                <a:rPr lang="en-US" sz="1400" baseline="-25000" dirty="0"/>
                <a:t>5</a:t>
              </a:r>
              <a:r>
                <a:rPr lang="en-US" sz="1400" baseline="-25000" dirty="0" smtClean="0"/>
                <a:t>,0</a:t>
              </a:r>
              <a:endParaRPr lang="en-US" sz="1400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935230" y="2215518"/>
              <a:ext cx="488887" cy="30781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</a:t>
              </a:r>
              <a:r>
                <a:rPr lang="en-US" sz="1400" baseline="-25000" dirty="0"/>
                <a:t>5</a:t>
              </a:r>
              <a:r>
                <a:rPr lang="en-US" sz="1400" baseline="-25000" dirty="0" smtClean="0"/>
                <a:t>,1</a:t>
              </a:r>
              <a:endParaRPr lang="en-US" sz="1400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424117" y="2215518"/>
              <a:ext cx="488887" cy="30781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</a:t>
              </a:r>
              <a:r>
                <a:rPr lang="en-US" sz="1400" baseline="-25000" dirty="0"/>
                <a:t>5</a:t>
              </a:r>
              <a:r>
                <a:rPr lang="en-US" sz="1400" baseline="-25000" dirty="0" smtClean="0"/>
                <a:t>,2</a:t>
              </a:r>
              <a:endParaRPr lang="en-US" sz="1400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286587" y="2138594"/>
            <a:ext cx="5118615" cy="1327876"/>
            <a:chOff x="741860" y="2017307"/>
            <a:chExt cx="5118615" cy="1327876"/>
          </a:xfrm>
        </p:grpSpPr>
        <p:sp>
          <p:nvSpPr>
            <p:cNvPr id="32" name="TextBox 31"/>
            <p:cNvSpPr txBox="1"/>
            <p:nvPr/>
          </p:nvSpPr>
          <p:spPr>
            <a:xfrm>
              <a:off x="2208171" y="2883518"/>
              <a:ext cx="6415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CC6600"/>
                  </a:solidFill>
                </a:rPr>
                <a:t>e</a:t>
              </a:r>
              <a:r>
                <a:rPr lang="en-US" sz="2400" b="1" baseline="-25000" dirty="0" smtClean="0">
                  <a:solidFill>
                    <a:srgbClr val="CC6600"/>
                  </a:solidFill>
                </a:rPr>
                <a:t>0,1</a:t>
              </a:r>
              <a:endParaRPr lang="en-US" sz="2400" b="1" dirty="0">
                <a:solidFill>
                  <a:srgbClr val="CC660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203111" y="2230454"/>
              <a:ext cx="6415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CC6600"/>
                  </a:solidFill>
                </a:rPr>
                <a:t>e</a:t>
              </a:r>
              <a:r>
                <a:rPr lang="en-US" sz="2400" b="1" baseline="-25000" dirty="0" smtClean="0">
                  <a:solidFill>
                    <a:srgbClr val="CC6600"/>
                  </a:solidFill>
                </a:rPr>
                <a:t>2,1</a:t>
              </a:r>
              <a:endParaRPr lang="en-US" sz="2400" b="1" dirty="0">
                <a:solidFill>
                  <a:srgbClr val="CC660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167003" y="2017307"/>
              <a:ext cx="6415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CC6600"/>
                  </a:solidFill>
                </a:rPr>
                <a:t>e</a:t>
              </a:r>
              <a:r>
                <a:rPr lang="en-US" sz="2400" b="1" baseline="-25000" dirty="0">
                  <a:solidFill>
                    <a:srgbClr val="CC6600"/>
                  </a:solidFill>
                </a:rPr>
                <a:t>3</a:t>
              </a:r>
              <a:r>
                <a:rPr lang="en-US" sz="2400" b="1" baseline="-25000" dirty="0" smtClean="0">
                  <a:solidFill>
                    <a:srgbClr val="CC6600"/>
                  </a:solidFill>
                </a:rPr>
                <a:t>,1</a:t>
              </a:r>
              <a:endParaRPr lang="en-US" sz="2400" b="1" dirty="0">
                <a:solidFill>
                  <a:srgbClr val="CC660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748360" y="2212949"/>
              <a:ext cx="6415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CC6600"/>
                  </a:solidFill>
                </a:rPr>
                <a:t>e</a:t>
              </a:r>
              <a:r>
                <a:rPr lang="en-US" sz="2400" b="1" baseline="-25000" dirty="0">
                  <a:solidFill>
                    <a:srgbClr val="CC6600"/>
                  </a:solidFill>
                </a:rPr>
                <a:t>4</a:t>
              </a:r>
              <a:r>
                <a:rPr lang="en-US" sz="2400" b="1" baseline="-25000" dirty="0" smtClean="0">
                  <a:solidFill>
                    <a:srgbClr val="CC6600"/>
                  </a:solidFill>
                </a:rPr>
                <a:t>,1</a:t>
              </a:r>
              <a:endParaRPr lang="en-US" sz="2400" b="1" dirty="0">
                <a:solidFill>
                  <a:srgbClr val="CC660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218953" y="2563532"/>
              <a:ext cx="6415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CC6600"/>
                  </a:solidFill>
                </a:rPr>
                <a:t>e</a:t>
              </a:r>
              <a:r>
                <a:rPr lang="en-US" sz="2400" b="1" baseline="-25000" dirty="0">
                  <a:solidFill>
                    <a:srgbClr val="CC6600"/>
                  </a:solidFill>
                </a:rPr>
                <a:t>5</a:t>
              </a:r>
              <a:r>
                <a:rPr lang="en-US" sz="2400" b="1" baseline="-25000" dirty="0" smtClean="0">
                  <a:solidFill>
                    <a:srgbClr val="CC6600"/>
                  </a:solidFill>
                </a:rPr>
                <a:t>,1</a:t>
              </a:r>
              <a:endParaRPr lang="en-US" sz="2400" b="1" dirty="0">
                <a:solidFill>
                  <a:srgbClr val="CC6600"/>
                </a:solidFill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741860" y="2239691"/>
              <a:ext cx="1185999" cy="360294"/>
              <a:chOff x="2218099" y="2716040"/>
              <a:chExt cx="543208" cy="307818"/>
            </a:xfrm>
          </p:grpSpPr>
          <p:cxnSp>
            <p:nvCxnSpPr>
              <p:cNvPr id="30" name="Straight Connector 29"/>
              <p:cNvCxnSpPr/>
              <p:nvPr/>
            </p:nvCxnSpPr>
            <p:spPr>
              <a:xfrm flipV="1">
                <a:off x="2218099" y="2716040"/>
                <a:ext cx="543208" cy="307817"/>
              </a:xfrm>
              <a:prstGeom prst="line">
                <a:avLst/>
              </a:prstGeom>
              <a:ln w="38100">
                <a:solidFill>
                  <a:srgbClr val="CC66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H="1" flipV="1">
                <a:off x="2218099" y="2716040"/>
                <a:ext cx="543208" cy="307818"/>
              </a:xfrm>
              <a:prstGeom prst="line">
                <a:avLst/>
              </a:prstGeom>
              <a:ln w="38100">
                <a:solidFill>
                  <a:srgbClr val="CC66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" name="Group 22"/>
          <p:cNvGrpSpPr/>
          <p:nvPr/>
        </p:nvGrpSpPr>
        <p:grpSpPr>
          <a:xfrm>
            <a:off x="1278973" y="1802215"/>
            <a:ext cx="5410021" cy="1741240"/>
            <a:chOff x="734246" y="1680928"/>
            <a:chExt cx="5410021" cy="1741240"/>
          </a:xfrm>
        </p:grpSpPr>
        <p:sp>
          <p:nvSpPr>
            <p:cNvPr id="44" name="TextBox 43"/>
            <p:cNvSpPr txBox="1"/>
            <p:nvPr/>
          </p:nvSpPr>
          <p:spPr>
            <a:xfrm>
              <a:off x="2246018" y="2230455"/>
              <a:ext cx="64152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6600"/>
                  </a:solidFill>
                </a:rPr>
                <a:t>e</a:t>
              </a:r>
              <a:r>
                <a:rPr lang="en-US" sz="2400" b="1" baseline="-25000" dirty="0" smtClean="0">
                  <a:solidFill>
                    <a:srgbClr val="006600"/>
                  </a:solidFill>
                </a:rPr>
                <a:t>1,0</a:t>
              </a:r>
              <a:endParaRPr lang="en-US" sz="2400" b="1" dirty="0">
                <a:solidFill>
                  <a:srgbClr val="00660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779990" y="1937797"/>
              <a:ext cx="64152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006600"/>
                  </a:solidFill>
                </a:rPr>
                <a:t>e</a:t>
              </a:r>
              <a:r>
                <a:rPr lang="en-US" sz="2400" b="1" baseline="-25000" dirty="0" smtClean="0">
                  <a:solidFill>
                    <a:srgbClr val="006600"/>
                  </a:solidFill>
                </a:rPr>
                <a:t>2,0</a:t>
              </a:r>
              <a:endParaRPr lang="en-US" sz="2400" b="1" dirty="0">
                <a:solidFill>
                  <a:srgbClr val="00660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121424" y="1680928"/>
              <a:ext cx="64152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006600"/>
                  </a:solidFill>
                </a:rPr>
                <a:t>e</a:t>
              </a:r>
              <a:r>
                <a:rPr lang="en-US" sz="2400" b="1" baseline="-25000" dirty="0" smtClean="0">
                  <a:solidFill>
                    <a:srgbClr val="006600"/>
                  </a:solidFill>
                </a:rPr>
                <a:t>3,0</a:t>
              </a:r>
              <a:endParaRPr lang="en-US" sz="2400" b="1" dirty="0">
                <a:solidFill>
                  <a:srgbClr val="00660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939730" y="1911760"/>
              <a:ext cx="64152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006600"/>
                  </a:solidFill>
                </a:rPr>
                <a:t>e</a:t>
              </a:r>
              <a:r>
                <a:rPr lang="en-US" sz="2400" b="1" baseline="-25000" dirty="0">
                  <a:solidFill>
                    <a:srgbClr val="006600"/>
                  </a:solidFill>
                </a:rPr>
                <a:t>4</a:t>
              </a:r>
              <a:r>
                <a:rPr lang="en-US" sz="2400" b="1" baseline="-25000" dirty="0" smtClean="0">
                  <a:solidFill>
                    <a:srgbClr val="006600"/>
                  </a:solidFill>
                </a:rPr>
                <a:t>,0</a:t>
              </a:r>
              <a:endParaRPr lang="en-US" sz="2400" b="1" dirty="0">
                <a:solidFill>
                  <a:srgbClr val="0066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502745" y="2341295"/>
              <a:ext cx="64152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006600"/>
                  </a:solidFill>
                </a:rPr>
                <a:t>e</a:t>
              </a:r>
              <a:r>
                <a:rPr lang="en-US" sz="2400" b="1" baseline="-25000" dirty="0">
                  <a:solidFill>
                    <a:srgbClr val="006600"/>
                  </a:solidFill>
                </a:rPr>
                <a:t>5</a:t>
              </a:r>
              <a:r>
                <a:rPr lang="en-US" sz="2400" b="1" baseline="-25000" dirty="0" smtClean="0">
                  <a:solidFill>
                    <a:srgbClr val="006600"/>
                  </a:solidFill>
                </a:rPr>
                <a:t>,0</a:t>
              </a:r>
              <a:endParaRPr lang="en-US" sz="2400" b="1" dirty="0">
                <a:solidFill>
                  <a:srgbClr val="006600"/>
                </a:solidFill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734246" y="3119853"/>
              <a:ext cx="1193614" cy="302315"/>
              <a:chOff x="2218099" y="2716040"/>
              <a:chExt cx="543208" cy="307818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 flipV="1">
                <a:off x="2218099" y="2716040"/>
                <a:ext cx="543208" cy="307817"/>
              </a:xfrm>
              <a:prstGeom prst="line">
                <a:avLst/>
              </a:prstGeom>
              <a:ln w="38100">
                <a:solidFill>
                  <a:srgbClr val="0066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H="1" flipV="1">
                <a:off x="2218099" y="2716040"/>
                <a:ext cx="543208" cy="307818"/>
              </a:xfrm>
              <a:prstGeom prst="line">
                <a:avLst/>
              </a:prstGeom>
              <a:ln w="38100">
                <a:solidFill>
                  <a:srgbClr val="0066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76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7" grpId="0"/>
    </p:bld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3318</TotalTime>
  <Words>997</Words>
  <Application>Microsoft Office PowerPoint</Application>
  <PresentationFormat>On-screen Show (4:3)</PresentationFormat>
  <Paragraphs>208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CORE: Augmenting Regenerating-Coding-Based Recovery for Single and Concurrent Failures in Distributed Storage Systems</vt:lpstr>
      <vt:lpstr>Motivation</vt:lpstr>
      <vt:lpstr>Erasure Codes</vt:lpstr>
      <vt:lpstr>Regenerating Codes</vt:lpstr>
      <vt:lpstr>Concurrent Node Failures</vt:lpstr>
      <vt:lpstr>Related Work</vt:lpstr>
      <vt:lpstr>Our Work</vt:lpstr>
      <vt:lpstr>Main Idea</vt:lpstr>
      <vt:lpstr>Example</vt:lpstr>
      <vt:lpstr>Example</vt:lpstr>
      <vt:lpstr>Bad Failure Pattern</vt:lpstr>
      <vt:lpstr>Bandwidth Saving</vt:lpstr>
      <vt:lpstr>Theorem</vt:lpstr>
      <vt:lpstr>Experiments</vt:lpstr>
      <vt:lpstr>Recovery Throughput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</dc:creator>
  <cp:lastModifiedBy>Lee Pak Ching</cp:lastModifiedBy>
  <cp:revision>384</cp:revision>
  <cp:lastPrinted>1601-01-01T00:00:00Z</cp:lastPrinted>
  <dcterms:created xsi:type="dcterms:W3CDTF">1601-01-01T00:00:00Z</dcterms:created>
  <dcterms:modified xsi:type="dcterms:W3CDTF">2013-05-03T08:59:29Z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