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268" r:id="rId3"/>
    <p:sldId id="275" r:id="rId4"/>
    <p:sldId id="274" r:id="rId5"/>
    <p:sldId id="276" r:id="rId6"/>
    <p:sldId id="277" r:id="rId7"/>
    <p:sldId id="267" r:id="rId8"/>
    <p:sldId id="270" r:id="rId9"/>
    <p:sldId id="271" r:id="rId10"/>
    <p:sldId id="280" r:id="rId11"/>
    <p:sldId id="281" r:id="rId12"/>
    <p:sldId id="273" r:id="rId13"/>
    <p:sldId id="299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300" r:id="rId30"/>
    <p:sldId id="298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52" autoAdjust="0"/>
  </p:normalViewPr>
  <p:slideViewPr>
    <p:cSldViewPr>
      <p:cViewPr>
        <p:scale>
          <a:sx n="66" d="100"/>
          <a:sy n="66" d="100"/>
        </p:scale>
        <p:origin x="-128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nsrlab.cse.cuhk.edu.hk/software/livedf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09750"/>
            <a:ext cx="8458200" cy="2152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Live </a:t>
            </a:r>
            <a:r>
              <a:rPr lang="en-US" dirty="0" err="1" smtClean="0"/>
              <a:t>Deduplication</a:t>
            </a:r>
            <a:r>
              <a:rPr lang="en-US" dirty="0" smtClean="0"/>
              <a:t> Storage of Virtual Machine Images in an Open-Source Cloud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267200"/>
            <a:ext cx="8610600" cy="2133600"/>
          </a:xfrm>
        </p:spPr>
        <p:txBody>
          <a:bodyPr/>
          <a:lstStyle/>
          <a:p>
            <a:pPr eaLnBrk="1" hangingPunct="1"/>
            <a:r>
              <a:rPr lang="en-US" sz="2400" smtClean="0"/>
              <a:t>Chun-Ho Ng, Mingcao Ma, Tsz-Yeung Wong, </a:t>
            </a:r>
            <a:br>
              <a:rPr lang="en-US" sz="2400" smtClean="0"/>
            </a:br>
            <a:r>
              <a:rPr lang="en-US" sz="2400" b="1" u="sng" smtClean="0"/>
              <a:t>Patrick P. C. Lee</a:t>
            </a:r>
            <a:r>
              <a:rPr lang="en-US" sz="2400" smtClean="0"/>
              <a:t>, John C. S. Lui</a:t>
            </a:r>
          </a:p>
          <a:p>
            <a:pPr eaLnBrk="1" hangingPunct="1"/>
            <a:r>
              <a:rPr lang="en-US" sz="2400" smtClean="0"/>
              <a:t>The Chinese University of Hong Kong</a:t>
            </a:r>
          </a:p>
          <a:p>
            <a:pPr eaLnBrk="1" hangingPunct="1"/>
            <a:r>
              <a:rPr lang="en-US" sz="2400" smtClean="0"/>
              <a:t>Middleware’11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features of </a:t>
            </a:r>
            <a:r>
              <a:rPr lang="en-US" dirty="0" err="1" smtClean="0"/>
              <a:t>LiveDFS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Spatial locality</a:t>
            </a:r>
            <a:r>
              <a:rPr lang="en-US" dirty="0" smtClean="0"/>
              <a:t>: store partial metadata in memory, while storing full metadata on disk with respect to file system layout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Prefetching metadata</a:t>
            </a:r>
            <a:r>
              <a:rPr lang="en-US" dirty="0" smtClean="0"/>
              <a:t>: store metadata of same block group into page cache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Journaling</a:t>
            </a:r>
            <a:r>
              <a:rPr lang="en-US" dirty="0" smtClean="0"/>
              <a:t>: enable crash recovery and combine block writes in batch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Kernel-space design</a:t>
            </a:r>
            <a:r>
              <a:rPr lang="en-US" dirty="0" smtClean="0"/>
              <a:t>: built on Ext3, and follow Linux file system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810000" cy="4525963"/>
          </a:xfrm>
        </p:spPr>
        <p:txBody>
          <a:bodyPr/>
          <a:lstStyle/>
          <a:p>
            <a:r>
              <a:rPr lang="en-US" sz="2400" dirty="0" smtClean="0"/>
              <a:t>Deploy </a:t>
            </a:r>
            <a:r>
              <a:rPr lang="en-US" sz="2400" dirty="0" err="1" smtClean="0"/>
              <a:t>LiveDFS</a:t>
            </a:r>
            <a:r>
              <a:rPr lang="en-US" sz="2400" dirty="0" smtClean="0"/>
              <a:t> on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</a:t>
            </a:r>
            <a:r>
              <a:rPr lang="en-US" sz="2400" dirty="0" err="1" smtClean="0"/>
              <a:t>testbed</a:t>
            </a:r>
            <a:endParaRPr lang="en-US" sz="2400" dirty="0" smtClean="0"/>
          </a:p>
          <a:p>
            <a:pPr lvl="1"/>
            <a:r>
              <a:rPr lang="en-US" sz="2000" dirty="0" err="1" smtClean="0"/>
              <a:t>LiveDFS</a:t>
            </a:r>
            <a:r>
              <a:rPr lang="en-US" sz="2000" dirty="0"/>
              <a:t> </a:t>
            </a:r>
            <a:r>
              <a:rPr lang="en-US" sz="2000" dirty="0" smtClean="0"/>
              <a:t>serves as a </a:t>
            </a:r>
            <a:r>
              <a:rPr lang="en-US" sz="2000" b="1" dirty="0" smtClean="0">
                <a:solidFill>
                  <a:srgbClr val="FF0000"/>
                </a:solidFill>
              </a:rPr>
              <a:t>storage layer </a:t>
            </a:r>
            <a:r>
              <a:rPr lang="en-US" sz="2000" dirty="0" smtClean="0"/>
              <a:t>between compute nodes and VM image storage</a:t>
            </a:r>
          </a:p>
          <a:p>
            <a:endParaRPr lang="en-US" sz="2400" dirty="0" smtClean="0"/>
          </a:p>
          <a:p>
            <a:r>
              <a:rPr lang="en-US" sz="2400" dirty="0" smtClean="0"/>
              <a:t>Evaluate the performance of VM operations and compare with Ext3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600200"/>
            <a:ext cx="4724400" cy="5029200"/>
            <a:chOff x="457200" y="1600200"/>
            <a:chExt cx="4724400" cy="5029200"/>
          </a:xfrm>
        </p:grpSpPr>
        <p:sp>
          <p:nvSpPr>
            <p:cNvPr id="5" name="Rectangle 4"/>
            <p:cNvSpPr/>
            <p:nvPr/>
          </p:nvSpPr>
          <p:spPr>
            <a:xfrm>
              <a:off x="685800" y="1600200"/>
              <a:ext cx="3657600" cy="2057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4419600"/>
              <a:ext cx="4724400" cy="160020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pic>
          <p:nvPicPr>
            <p:cNvPr id="7" name="Picture 3" descr="Z:\cloud\images\dell_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7190">
              <a:off x="1231900" y="2492375"/>
              <a:ext cx="2403475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Temp\Cache\Temporary Internet Files\Content.IE5\E5RHZ5ZS\MC900435242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419600"/>
              <a:ext cx="8858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Temp\Cache\Temporary Internet Files\Content.IE5\E5RHZ5ZS\MC900435242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495800"/>
              <a:ext cx="8858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Temp\Cache\Temporary Internet Files\Content.IE5\E5RHZ5ZS\MC900435242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495800"/>
              <a:ext cx="8858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1981200" y="1828800"/>
              <a:ext cx="2133600" cy="45720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" lastClr="FFFFFF"/>
                  </a:solidFill>
                  <a:latin typeface="Calibri"/>
                </a:rPr>
                <a:t>VM Image Storage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19200" y="6172200"/>
              <a:ext cx="3429000" cy="45720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" lastClr="FFFFFF"/>
                  </a:solidFill>
                  <a:latin typeface="Calibri"/>
                </a:rPr>
                <a:t>Pool of </a:t>
              </a:r>
              <a:r>
                <a:rPr lang="en-US" b="1" kern="0" dirty="0" smtClean="0">
                  <a:solidFill>
                    <a:sysClr val="window" lastClr="FFFFFF"/>
                  </a:solidFill>
                  <a:latin typeface="Calibri"/>
                </a:rPr>
                <a:t>Compute Nodes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3" name="Straight Arrow Connector 14"/>
            <p:cNvCxnSpPr>
              <a:cxnSpLocks noChangeShapeType="1"/>
            </p:cNvCxnSpPr>
            <p:nvPr/>
          </p:nvCxnSpPr>
          <p:spPr bwMode="auto">
            <a:xfrm rot="5400000">
              <a:off x="2133601" y="4038600"/>
              <a:ext cx="762000" cy="3175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877094" y="3771106"/>
              <a:ext cx="762000" cy="382588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" name="Picture 11" descr="fedora-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810000"/>
              <a:ext cx="44608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7"/>
            <p:cNvCxnSpPr>
              <a:cxnSpLocks noChangeShapeType="1"/>
            </p:cNvCxnSpPr>
            <p:nvPr/>
          </p:nvCxnSpPr>
          <p:spPr bwMode="auto">
            <a:xfrm>
              <a:off x="3276600" y="3657600"/>
              <a:ext cx="782638" cy="76200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7" name="Picture 22" descr="debian-logo-portrai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810000"/>
              <a:ext cx="377825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ubuntu_logo.png (300×309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733800"/>
              <a:ext cx="4508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 descr="fedora-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590800"/>
              <a:ext cx="44608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2" descr="debian-logo-portrai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514600"/>
              <a:ext cx="377825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ubuntu_logo.png (300×309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362200"/>
              <a:ext cx="4508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ounded Rectangle 21"/>
          <p:cNvSpPr/>
          <p:nvPr/>
        </p:nvSpPr>
        <p:spPr bwMode="auto">
          <a:xfrm>
            <a:off x="1066800" y="3429000"/>
            <a:ext cx="2737644" cy="4572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LiveDFS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269692" y="1628775"/>
            <a:ext cx="8264708" cy="29432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Basics: Layout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981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LiveDFS</a:t>
            </a:r>
            <a:r>
              <a:rPr lang="en-US" dirty="0" smtClean="0"/>
              <a:t> uses a </a:t>
            </a:r>
            <a:r>
              <a:rPr lang="en-US" dirty="0" smtClean="0">
                <a:solidFill>
                  <a:srgbClr val="FF0000"/>
                </a:solidFill>
              </a:rPr>
              <a:t>block-level</a:t>
            </a:r>
            <a:r>
              <a:rPr lang="en-US" dirty="0" smtClean="0"/>
              <a:t> design</a:t>
            </a:r>
          </a:p>
          <a:p>
            <a:pPr lvl="1" eaLnBrk="1" hangingPunct="1"/>
            <a:r>
              <a:rPr lang="en-US" dirty="0" smtClean="0"/>
              <a:t>Organizes data into </a:t>
            </a:r>
            <a:r>
              <a:rPr lang="en-US" dirty="0" smtClean="0">
                <a:solidFill>
                  <a:srgbClr val="FF0000"/>
                </a:solidFill>
              </a:rPr>
              <a:t>fixed-size blocks</a:t>
            </a:r>
          </a:p>
          <a:p>
            <a:pPr lvl="1" eaLnBrk="1" hangingPunct="1"/>
            <a:r>
              <a:rPr lang="en-US" dirty="0" smtClean="0"/>
              <a:t>Blocks are organized into </a:t>
            </a:r>
            <a:r>
              <a:rPr lang="en-US" dirty="0" smtClean="0">
                <a:solidFill>
                  <a:srgbClr val="FF0000"/>
                </a:solidFill>
              </a:rPr>
              <a:t>block groups</a:t>
            </a:r>
            <a:r>
              <a:rPr lang="en-US" dirty="0" smtClean="0"/>
              <a:t>, as in Linux file system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939827-7567-4BA1-8395-D7334536F35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657600" y="1780381"/>
            <a:ext cx="4165600" cy="73421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2705100"/>
            <a:ext cx="6553200" cy="11049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66900" y="2819400"/>
            <a:ext cx="800100" cy="279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67000" y="2819400"/>
            <a:ext cx="838200" cy="279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05200" y="2819400"/>
            <a:ext cx="838200" cy="279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343400" y="2819400"/>
            <a:ext cx="838200" cy="279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01505" y="1866106"/>
            <a:ext cx="1994695" cy="2921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701506" y="2159000"/>
            <a:ext cx="368300" cy="279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69806" y="2159000"/>
            <a:ext cx="368300" cy="279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442075" y="2159000"/>
            <a:ext cx="368300" cy="279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5612" y="2159000"/>
            <a:ext cx="368300" cy="279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73912" y="2159000"/>
            <a:ext cx="522288" cy="279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9862" y="17803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17569" y="20542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1828800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metadata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267200" y="2133600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block pointers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828800" y="3098800"/>
            <a:ext cx="82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Super block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680066" y="3098799"/>
            <a:ext cx="82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Inode</a:t>
            </a:r>
            <a:r>
              <a:rPr lang="en-US" sz="1600" dirty="0" smtClean="0"/>
              <a:t> bitmap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511733" y="3098799"/>
            <a:ext cx="82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Block bitmap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349933" y="3221910"/>
            <a:ext cx="825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Inode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209800" y="1853625"/>
            <a:ext cx="1340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Layout of an </a:t>
            </a:r>
            <a:r>
              <a:rPr lang="en-US" sz="1600" dirty="0" err="1" smtClean="0"/>
              <a:t>inode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5181600" y="2819400"/>
            <a:ext cx="2819400" cy="279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308938" y="2819399"/>
            <a:ext cx="207749" cy="279399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31181" y="2816222"/>
            <a:ext cx="207749" cy="279399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371975" y="4038600"/>
            <a:ext cx="1133475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 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638925" y="4038600"/>
            <a:ext cx="1133475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505450" y="4038600"/>
            <a:ext cx="1133475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9692" y="2920425"/>
            <a:ext cx="133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Layout of a block group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936692" y="3911025"/>
            <a:ext cx="133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Layout of a partition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991350" y="1125100"/>
            <a:ext cx="2019300" cy="646331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File system layout of </a:t>
            </a:r>
            <a:r>
              <a:rPr lang="en-US" dirty="0" err="1" smtClean="0"/>
              <a:t>LiveDFS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885656" y="2298700"/>
            <a:ext cx="0" cy="292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341374" y="2588419"/>
            <a:ext cx="2276" cy="2381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0" name="Straight Connector 1029"/>
          <p:cNvCxnSpPr/>
          <p:nvPr/>
        </p:nvCxnSpPr>
        <p:spPr bwMode="auto">
          <a:xfrm>
            <a:off x="6250781" y="2295525"/>
            <a:ext cx="0" cy="2690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2" name="Straight Connector 1031"/>
          <p:cNvCxnSpPr/>
          <p:nvPr/>
        </p:nvCxnSpPr>
        <p:spPr bwMode="auto">
          <a:xfrm>
            <a:off x="6248400" y="2562225"/>
            <a:ext cx="13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Straight Connector 1034"/>
          <p:cNvCxnSpPr/>
          <p:nvPr/>
        </p:nvCxnSpPr>
        <p:spPr bwMode="auto">
          <a:xfrm>
            <a:off x="5885656" y="2590800"/>
            <a:ext cx="4557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7" name="Straight Arrow Connector 1036"/>
          <p:cNvCxnSpPr/>
          <p:nvPr/>
        </p:nvCxnSpPr>
        <p:spPr bwMode="auto">
          <a:xfrm>
            <a:off x="6386513" y="2557463"/>
            <a:ext cx="0" cy="2587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9" name="Straight Connector 1038"/>
          <p:cNvCxnSpPr/>
          <p:nvPr/>
        </p:nvCxnSpPr>
        <p:spPr bwMode="auto">
          <a:xfrm>
            <a:off x="6626225" y="2295525"/>
            <a:ext cx="0" cy="292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1" name="Straight Connector 1040"/>
          <p:cNvCxnSpPr/>
          <p:nvPr/>
        </p:nvCxnSpPr>
        <p:spPr bwMode="auto">
          <a:xfrm flipH="1">
            <a:off x="6435724" y="2588419"/>
            <a:ext cx="1881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3" name="Straight Arrow Connector 1042"/>
          <p:cNvCxnSpPr>
            <a:endCxn id="25" idx="0"/>
          </p:cNvCxnSpPr>
          <p:nvPr/>
        </p:nvCxnSpPr>
        <p:spPr bwMode="auto">
          <a:xfrm>
            <a:off x="6438106" y="2590800"/>
            <a:ext cx="5557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6991349" y="2293144"/>
            <a:ext cx="0" cy="292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6985794" y="2586038"/>
            <a:ext cx="4413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7424340" y="2586038"/>
            <a:ext cx="5557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tangle 92"/>
          <p:cNvSpPr/>
          <p:nvPr/>
        </p:nvSpPr>
        <p:spPr bwMode="auto">
          <a:xfrm>
            <a:off x="4651588" y="2819399"/>
            <a:ext cx="207749" cy="279399"/>
          </a:xfrm>
          <a:prstGeom prst="rect">
            <a:avLst/>
          </a:prstGeom>
          <a:ln w="25400"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9" name="Straight Arrow Connector 1048"/>
          <p:cNvCxnSpPr>
            <a:endCxn id="93" idx="0"/>
          </p:cNvCxnSpPr>
          <p:nvPr/>
        </p:nvCxnSpPr>
        <p:spPr bwMode="auto">
          <a:xfrm>
            <a:off x="4755462" y="2514600"/>
            <a:ext cx="1" cy="3047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6069805" y="3733800"/>
            <a:ext cx="1" cy="3047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lvl="0" eaLnBrk="1" hangingPunct="1"/>
            <a:r>
              <a:rPr lang="en-US" dirty="0" err="1" smtClean="0">
                <a:solidFill>
                  <a:srgbClr val="000000"/>
                </a:solidFill>
              </a:rPr>
              <a:t>Deduplication</a:t>
            </a:r>
            <a:r>
              <a:rPr lang="en-US" dirty="0" smtClean="0">
                <a:solidFill>
                  <a:srgbClr val="000000"/>
                </a:solidFill>
              </a:rPr>
              <a:t> operates on fixed-size blocks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Saves one copy if two fixed-size blocks have the same content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VM image storage, </a:t>
            </a:r>
            <a:r>
              <a:rPr lang="en-US" dirty="0" err="1" smtClean="0">
                <a:solidFill>
                  <a:srgbClr val="000000"/>
                </a:solidFill>
              </a:rPr>
              <a:t>deduplication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efficiencies similar for fixed-size blocks and variable-size blocks </a:t>
            </a:r>
            <a:r>
              <a:rPr lang="en-US" sz="2200" dirty="0">
                <a:solidFill>
                  <a:srgbClr val="000000"/>
                </a:solidFill>
              </a:rPr>
              <a:t>[Jin &amp; Miller, ’09]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914400"/>
          </a:xfrm>
        </p:spPr>
        <p:txBody>
          <a:bodyPr/>
          <a:lstStyle/>
          <a:p>
            <a:r>
              <a:rPr lang="en-US" sz="2400" dirty="0" smtClean="0"/>
              <a:t>How to compare blocks?</a:t>
            </a:r>
          </a:p>
          <a:p>
            <a:r>
              <a:rPr lang="en-US" sz="2400" dirty="0" smtClean="0"/>
              <a:t>Solution: Use cryptographic hashes (or </a:t>
            </a:r>
            <a:r>
              <a:rPr lang="en-US" sz="2400" b="1" dirty="0" smtClean="0">
                <a:solidFill>
                  <a:srgbClr val="FF0000"/>
                </a:solidFill>
              </a:rPr>
              <a:t>fingerprints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7200" y="2667000"/>
            <a:ext cx="3886200" cy="3886200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6400" y="3429000"/>
            <a:ext cx="1295400" cy="304800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block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47800" y="4191000"/>
            <a:ext cx="1752600" cy="8382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MD5 or SHA-1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3048000"/>
            <a:ext cx="1295400" cy="304800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4K Bytes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981200" y="3810000"/>
            <a:ext cx="685800" cy="304800"/>
          </a:xfrm>
          <a:prstGeom prst="downArrow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447800" y="5105400"/>
            <a:ext cx="685800" cy="381000"/>
          </a:xfrm>
          <a:prstGeom prst="downArrow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514600" y="5105400"/>
            <a:ext cx="685800" cy="381000"/>
          </a:xfrm>
          <a:prstGeom prst="downArrow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5562600"/>
            <a:ext cx="914400" cy="304800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5400" y="5943600"/>
            <a:ext cx="914400" cy="304800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Bytes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38400" y="5562600"/>
            <a:ext cx="914400" cy="304800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SHA-1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38400" y="5943600"/>
            <a:ext cx="914400" cy="304800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Bytes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590800" y="386715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419600" y="2724150"/>
            <a:ext cx="4648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Hash-based comparisons</a:t>
            </a:r>
          </a:p>
          <a:p>
            <a:pPr lvl="1"/>
            <a:r>
              <a:rPr lang="en-US" sz="2000" dirty="0" smtClean="0"/>
              <a:t>Same content </a:t>
            </a:r>
            <a:r>
              <a:rPr lang="en-US" sz="2000" dirty="0" smtClean="0">
                <a:sym typeface="Wingdings" pitchFamily="2" charset="2"/>
              </a:rPr>
              <a:t> same hash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Different content  different hashes with high probability</a:t>
            </a:r>
          </a:p>
          <a:p>
            <a:r>
              <a:rPr lang="en-US" sz="2400" dirty="0" smtClean="0">
                <a:sym typeface="Wingdings" pitchFamily="2" charset="2"/>
              </a:rPr>
              <a:t>Pros: block comparison reduced to hash comparison</a:t>
            </a:r>
          </a:p>
          <a:p>
            <a:r>
              <a:rPr lang="en-US" sz="2400" dirty="0" smtClean="0">
                <a:sym typeface="Wingdings" pitchFamily="2" charset="2"/>
              </a:rPr>
              <a:t>Cons: collision may occur, but with negligible probability </a:t>
            </a:r>
            <a:r>
              <a:rPr lang="en-US" sz="1600" dirty="0" smtClean="0">
                <a:sym typeface="Wingdings" pitchFamily="2" charset="2"/>
              </a:rPr>
              <a:t>[Quinlan &amp; </a:t>
            </a:r>
            <a:r>
              <a:rPr lang="en-US" sz="1600" dirty="0" err="1" smtClean="0">
                <a:sym typeface="Wingdings" pitchFamily="2" charset="2"/>
              </a:rPr>
              <a:t>Dorward</a:t>
            </a:r>
            <a:r>
              <a:rPr lang="en-US" sz="1600" dirty="0" smtClean="0">
                <a:sym typeface="Wingdings" pitchFamily="2" charset="2"/>
              </a:rPr>
              <a:t>, ’02]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6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Reference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sz="2400" dirty="0" smtClean="0"/>
              <a:t>How to know if a block is deleted?</a:t>
            </a:r>
          </a:p>
          <a:p>
            <a:r>
              <a:rPr lang="en-US" sz="2400" dirty="0" smtClean="0"/>
              <a:t>Solution: Keep a </a:t>
            </a:r>
            <a:r>
              <a:rPr lang="en-US" sz="2400" b="1" dirty="0" smtClean="0">
                <a:solidFill>
                  <a:srgbClr val="FF0000"/>
                </a:solidFill>
              </a:rPr>
              <a:t>reference count </a:t>
            </a:r>
            <a:r>
              <a:rPr lang="en-US" sz="2400" dirty="0" smtClean="0"/>
              <a:t>for each block. Zero means the block is no longer referenced.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3200400"/>
            <a:ext cx="8001000" cy="3276600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" descr="Z:\teaching\os\2010-2011\lecture_notes\images\harddisk.pn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7239000" y="5334000"/>
            <a:ext cx="1169206" cy="11049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143000" y="5715000"/>
            <a:ext cx="1752600" cy="685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9436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5943600"/>
            <a:ext cx="304800" cy="3048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5943600"/>
            <a:ext cx="304800" cy="3048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943600"/>
            <a:ext cx="304800" cy="30480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838200" y="5257800"/>
            <a:ext cx="525517" cy="609600"/>
            <a:chOff x="4876800" y="2209800"/>
            <a:chExt cx="1905000" cy="2209800"/>
          </a:xfrm>
          <a:solidFill>
            <a:srgbClr val="4F81BD">
              <a:lumMod val="40000"/>
              <a:lumOff val="60000"/>
            </a:srgbClr>
          </a:solidFill>
        </p:grpSpPr>
        <p:sp>
          <p:nvSpPr>
            <p:cNvPr id="13" name="Rounded Rectangle 12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18" name="Rounded Rectangle 17"/>
          <p:cNvSpPr/>
          <p:nvPr/>
        </p:nvSpPr>
        <p:spPr>
          <a:xfrm>
            <a:off x="1295400" y="4267200"/>
            <a:ext cx="1752600" cy="685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44958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44958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4495800"/>
            <a:ext cx="304800" cy="304800"/>
          </a:xfrm>
          <a:prstGeom prst="rect">
            <a:avLst/>
          </a:prstGeom>
          <a:solidFill>
            <a:srgbClr val="CC99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90800" y="4495800"/>
            <a:ext cx="304800" cy="30480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9"/>
          <p:cNvGrpSpPr/>
          <p:nvPr/>
        </p:nvGrpSpPr>
        <p:grpSpPr>
          <a:xfrm>
            <a:off x="990600" y="3810000"/>
            <a:ext cx="525517" cy="609600"/>
            <a:chOff x="4876800" y="2209800"/>
            <a:chExt cx="1905000" cy="2209800"/>
          </a:xfrm>
          <a:solidFill>
            <a:srgbClr val="F79646"/>
          </a:solidFill>
        </p:grpSpPr>
        <p:sp>
          <p:nvSpPr>
            <p:cNvPr id="24" name="Rounded Rectangle 23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29" name="Rounded Rectangle 28"/>
          <p:cNvSpPr/>
          <p:nvPr/>
        </p:nvSpPr>
        <p:spPr>
          <a:xfrm>
            <a:off x="3429000" y="3810000"/>
            <a:ext cx="1752600" cy="685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81400" y="4038600"/>
            <a:ext cx="304800" cy="304800"/>
          </a:xfrm>
          <a:prstGeom prst="rect">
            <a:avLst/>
          </a:prstGeom>
          <a:solidFill>
            <a:srgbClr val="F79646">
              <a:lumMod val="5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2400" y="4038600"/>
            <a:ext cx="304800" cy="3048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3400" y="4038600"/>
            <a:ext cx="304800" cy="304800"/>
          </a:xfrm>
          <a:prstGeom prst="rect">
            <a:avLst/>
          </a:prstGeom>
          <a:solidFill>
            <a:srgbClr val="CC99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038600"/>
            <a:ext cx="304800" cy="3048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40"/>
          <p:cNvGrpSpPr/>
          <p:nvPr/>
        </p:nvGrpSpPr>
        <p:grpSpPr>
          <a:xfrm>
            <a:off x="3124200" y="3352800"/>
            <a:ext cx="525517" cy="609600"/>
            <a:chOff x="4876800" y="2209800"/>
            <a:chExt cx="1905000" cy="2209800"/>
          </a:xfrm>
          <a:solidFill>
            <a:srgbClr val="9BBB59"/>
          </a:solidFill>
        </p:grpSpPr>
        <p:sp>
          <p:nvSpPr>
            <p:cNvPr id="35" name="Rounded Rectangle 34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40" name="Oval 39"/>
          <p:cNvSpPr/>
          <p:nvPr/>
        </p:nvSpPr>
        <p:spPr>
          <a:xfrm>
            <a:off x="5257800" y="5943600"/>
            <a:ext cx="1600200" cy="381000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7800" y="5791200"/>
            <a:ext cx="1600200" cy="381000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257800" y="5638800"/>
            <a:ext cx="1600200" cy="381000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57800" y="5486400"/>
            <a:ext cx="1600200" cy="381000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57800" y="50292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38800" y="5029200"/>
            <a:ext cx="304800" cy="304800"/>
          </a:xfrm>
          <a:prstGeom prst="rect">
            <a:avLst/>
          </a:prstGeom>
          <a:solidFill>
            <a:srgbClr val="CC99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19800" y="5029200"/>
            <a:ext cx="304800" cy="30480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00800" y="5029200"/>
            <a:ext cx="304800" cy="3048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8400" y="5410200"/>
            <a:ext cx="304800" cy="3048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867400" y="5410200"/>
            <a:ext cx="304800" cy="3048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86400" y="5410200"/>
            <a:ext cx="304800" cy="304800"/>
          </a:xfrm>
          <a:prstGeom prst="rect">
            <a:avLst/>
          </a:prstGeom>
          <a:solidFill>
            <a:srgbClr val="F79646">
              <a:lumMod val="5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212622" y="4916311"/>
            <a:ext cx="2935111" cy="769526"/>
          </a:xfrm>
          <a:custGeom>
            <a:avLst/>
            <a:gdLst>
              <a:gd name="connsiteX0" fmla="*/ 0 w 2935111"/>
              <a:gd name="connsiteY0" fmla="*/ 0 h 769526"/>
              <a:gd name="connsiteX1" fmla="*/ 372534 w 2935111"/>
              <a:gd name="connsiteY1" fmla="*/ 474133 h 769526"/>
              <a:gd name="connsiteX2" fmla="*/ 1275645 w 2935111"/>
              <a:gd name="connsiteY2" fmla="*/ 270933 h 769526"/>
              <a:gd name="connsiteX3" fmla="*/ 1964267 w 2935111"/>
              <a:gd name="connsiteY3" fmla="*/ 688622 h 769526"/>
              <a:gd name="connsiteX4" fmla="*/ 2935111 w 2935111"/>
              <a:gd name="connsiteY4" fmla="*/ 756356 h 76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111" h="769526">
                <a:moveTo>
                  <a:pt x="0" y="0"/>
                </a:moveTo>
                <a:cubicBezTo>
                  <a:pt x="79963" y="214489"/>
                  <a:pt x="159927" y="428978"/>
                  <a:pt x="372534" y="474133"/>
                </a:cubicBezTo>
                <a:cubicBezTo>
                  <a:pt x="585142" y="519289"/>
                  <a:pt x="1010356" y="235185"/>
                  <a:pt x="1275645" y="270933"/>
                </a:cubicBezTo>
                <a:cubicBezTo>
                  <a:pt x="1540934" y="306681"/>
                  <a:pt x="1687689" y="607718"/>
                  <a:pt x="1964267" y="688622"/>
                </a:cubicBezTo>
                <a:cubicBezTo>
                  <a:pt x="2240845" y="769526"/>
                  <a:pt x="2587978" y="762941"/>
                  <a:pt x="2935111" y="756356"/>
                </a:cubicBezTo>
              </a:path>
            </a:pathLst>
          </a:custGeom>
          <a:noFill/>
          <a:ln w="57150" cap="flat" cmpd="sng" algn="ctr">
            <a:solidFill>
              <a:srgbClr val="C0504D">
                <a:lumMod val="7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878667" y="5830711"/>
            <a:ext cx="2246489" cy="481659"/>
          </a:xfrm>
          <a:custGeom>
            <a:avLst/>
            <a:gdLst>
              <a:gd name="connsiteX0" fmla="*/ 0 w 2246489"/>
              <a:gd name="connsiteY0" fmla="*/ 316089 h 481659"/>
              <a:gd name="connsiteX1" fmla="*/ 857955 w 2246489"/>
              <a:gd name="connsiteY1" fmla="*/ 474133 h 481659"/>
              <a:gd name="connsiteX2" fmla="*/ 1490133 w 2246489"/>
              <a:gd name="connsiteY2" fmla="*/ 270933 h 481659"/>
              <a:gd name="connsiteX3" fmla="*/ 1580444 w 2246489"/>
              <a:gd name="connsiteY3" fmla="*/ 67733 h 481659"/>
              <a:gd name="connsiteX4" fmla="*/ 2246489 w 2246489"/>
              <a:gd name="connsiteY4" fmla="*/ 0 h 48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489" h="481659">
                <a:moveTo>
                  <a:pt x="0" y="316089"/>
                </a:moveTo>
                <a:cubicBezTo>
                  <a:pt x="304800" y="398874"/>
                  <a:pt x="609600" y="481659"/>
                  <a:pt x="857955" y="474133"/>
                </a:cubicBezTo>
                <a:cubicBezTo>
                  <a:pt x="1106310" y="466607"/>
                  <a:pt x="1369718" y="338666"/>
                  <a:pt x="1490133" y="270933"/>
                </a:cubicBezTo>
                <a:cubicBezTo>
                  <a:pt x="1610548" y="203200"/>
                  <a:pt x="1454385" y="112888"/>
                  <a:pt x="1580444" y="67733"/>
                </a:cubicBezTo>
                <a:cubicBezTo>
                  <a:pt x="1706503" y="22578"/>
                  <a:pt x="1976496" y="11289"/>
                  <a:pt x="2246489" y="0"/>
                </a:cubicBezTo>
              </a:path>
            </a:pathLst>
          </a:custGeom>
          <a:noFill/>
          <a:ln w="57150" cap="flat" cmpd="sng" algn="ctr">
            <a:solidFill>
              <a:srgbClr val="C0504D">
                <a:lumMod val="7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962400" y="4534371"/>
            <a:ext cx="1140178" cy="952029"/>
          </a:xfrm>
          <a:custGeom>
            <a:avLst/>
            <a:gdLst>
              <a:gd name="connsiteX0" fmla="*/ 0 w 1140178"/>
              <a:gd name="connsiteY0" fmla="*/ 0 h 952029"/>
              <a:gd name="connsiteX1" fmla="*/ 180622 w 1140178"/>
              <a:gd name="connsiteY1" fmla="*/ 282222 h 952029"/>
              <a:gd name="connsiteX2" fmla="*/ 564445 w 1140178"/>
              <a:gd name="connsiteY2" fmla="*/ 349955 h 952029"/>
              <a:gd name="connsiteX3" fmla="*/ 733778 w 1140178"/>
              <a:gd name="connsiteY3" fmla="*/ 575733 h 952029"/>
              <a:gd name="connsiteX4" fmla="*/ 914400 w 1140178"/>
              <a:gd name="connsiteY4" fmla="*/ 891822 h 952029"/>
              <a:gd name="connsiteX5" fmla="*/ 1140178 w 1140178"/>
              <a:gd name="connsiteY5" fmla="*/ 936978 h 95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0178" h="952029">
                <a:moveTo>
                  <a:pt x="0" y="0"/>
                </a:moveTo>
                <a:cubicBezTo>
                  <a:pt x="43274" y="111948"/>
                  <a:pt x="86548" y="223896"/>
                  <a:pt x="180622" y="282222"/>
                </a:cubicBezTo>
                <a:cubicBezTo>
                  <a:pt x="274696" y="340548"/>
                  <a:pt x="472252" y="301037"/>
                  <a:pt x="564445" y="349955"/>
                </a:cubicBezTo>
                <a:cubicBezTo>
                  <a:pt x="656638" y="398874"/>
                  <a:pt x="675452" y="485422"/>
                  <a:pt x="733778" y="575733"/>
                </a:cubicBezTo>
                <a:cubicBezTo>
                  <a:pt x="792104" y="666044"/>
                  <a:pt x="846667" y="831615"/>
                  <a:pt x="914400" y="891822"/>
                </a:cubicBezTo>
                <a:cubicBezTo>
                  <a:pt x="982133" y="952029"/>
                  <a:pt x="1061155" y="944503"/>
                  <a:pt x="1140178" y="936978"/>
                </a:cubicBezTo>
              </a:path>
            </a:pathLst>
          </a:custGeom>
          <a:noFill/>
          <a:ln w="57150" cap="flat" cmpd="sng" algn="ctr">
            <a:solidFill>
              <a:srgbClr val="C0504D">
                <a:lumMod val="7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62200" y="33528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Down Arrow 54"/>
          <p:cNvSpPr/>
          <p:nvPr/>
        </p:nvSpPr>
        <p:spPr>
          <a:xfrm rot="16200000">
            <a:off x="2807515" y="3307342"/>
            <a:ext cx="344648" cy="457200"/>
          </a:xfrm>
          <a:prstGeom prst="down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66800" y="3276600"/>
            <a:ext cx="1219200" cy="304800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block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57800" y="44958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Down Arrow 57"/>
          <p:cNvSpPr/>
          <p:nvPr/>
        </p:nvSpPr>
        <p:spPr>
          <a:xfrm rot="10800000">
            <a:off x="5217952" y="4800600"/>
            <a:ext cx="344648" cy="228600"/>
          </a:xfrm>
          <a:prstGeom prst="down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</a:t>
            </a:r>
            <a:r>
              <a:rPr lang="en-US" dirty="0" err="1" smtClean="0"/>
              <a:t>Deduplication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r>
              <a:rPr lang="en-US" dirty="0" smtClean="0"/>
              <a:t>How to check if a block being written and can be </a:t>
            </a:r>
            <a:r>
              <a:rPr lang="en-US" dirty="0" err="1" smtClean="0"/>
              <a:t>deduplicated</a:t>
            </a:r>
            <a:r>
              <a:rPr lang="en-US" dirty="0" smtClean="0"/>
              <a:t> with existing blocks?</a:t>
            </a:r>
          </a:p>
          <a:p>
            <a:r>
              <a:rPr lang="en-US" dirty="0" smtClean="0"/>
              <a:t>Solution: maintain an </a:t>
            </a:r>
            <a:r>
              <a:rPr lang="en-US" b="1" dirty="0" smtClean="0">
                <a:solidFill>
                  <a:srgbClr val="FF0000"/>
                </a:solidFill>
              </a:rPr>
              <a:t>index structure</a:t>
            </a:r>
          </a:p>
          <a:p>
            <a:pPr lvl="1"/>
            <a:r>
              <a:rPr lang="en-US" dirty="0" smtClean="0"/>
              <a:t>Keep track of fingerprints of existing blocks</a:t>
            </a:r>
          </a:p>
          <a:p>
            <a:r>
              <a:rPr lang="en-US" dirty="0" smtClean="0"/>
              <a:t>Goal: design of index structure must be efficient in </a:t>
            </a:r>
            <a:r>
              <a:rPr lang="en-US" b="1" dirty="0" smtClean="0">
                <a:solidFill>
                  <a:srgbClr val="3333CC"/>
                </a:solidFill>
              </a:rPr>
              <a:t>space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3333CC"/>
                </a:solidFill>
              </a:rPr>
              <a:t>speed</a:t>
            </a:r>
          </a:p>
          <a:p>
            <a:r>
              <a:rPr lang="en-US" dirty="0" smtClean="0"/>
              <a:t>Two options of keeping an index structure: </a:t>
            </a:r>
          </a:p>
          <a:p>
            <a:pPr lvl="1"/>
            <a:r>
              <a:rPr lang="en-US" dirty="0" smtClean="0"/>
              <a:t>Putting whole index structure in RAM</a:t>
            </a:r>
          </a:p>
          <a:p>
            <a:pPr lvl="1"/>
            <a:r>
              <a:rPr lang="en-US" dirty="0" smtClean="0"/>
              <a:t>Putting whole index structure on disk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Option 1: Index Structure in RAM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about putting whole index structure </a:t>
            </a:r>
            <a:r>
              <a:rPr lang="en-US" sz="2400" dirty="0" smtClean="0">
                <a:solidFill>
                  <a:srgbClr val="FF0000"/>
                </a:solidFill>
              </a:rPr>
              <a:t>in RAM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Used in existing </a:t>
            </a:r>
            <a:r>
              <a:rPr lang="en-US" sz="2000" dirty="0" err="1" smtClean="0"/>
              <a:t>dedup</a:t>
            </a:r>
            <a:r>
              <a:rPr lang="en-US" sz="2000" dirty="0" smtClean="0"/>
              <a:t> file systems (e.g., ZFS, </a:t>
            </a:r>
            <a:r>
              <a:rPr lang="en-US" sz="2000" dirty="0" err="1" smtClean="0"/>
              <a:t>OpenDedup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Challenge: need large amount of RAM </a:t>
            </a:r>
          </a:p>
          <a:p>
            <a:r>
              <a:rPr lang="en-US" sz="2400" dirty="0" smtClean="0"/>
              <a:t>Example: per 1TB of disk content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70176"/>
              </p:ext>
            </p:extLst>
          </p:nvPr>
        </p:nvGraphicFramePr>
        <p:xfrm>
          <a:off x="1447800" y="3804920"/>
          <a:ext cx="6096000" cy="1452880"/>
        </p:xfrm>
        <a:graphic>
          <a:graphicData uri="http://schemas.openxmlformats.org/drawingml/2006/table">
            <a:tbl>
              <a:tblPr firstCol="1" bandRow="1"/>
              <a:tblGrid>
                <a:gridCol w="3048000"/>
                <a:gridCol w="3048000"/>
              </a:tblGrid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Block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4KB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MD5 checksum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16 bytes</a:t>
                      </a:r>
                      <a:r>
                        <a:rPr lang="en-US" baseline="0" dirty="0" smtClean="0"/>
                        <a:t> per block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Size of Index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1TB / 4KB </a:t>
                      </a:r>
                      <a:r>
                        <a:rPr lang="en-US" baseline="0" dirty="0" smtClean="0"/>
                        <a:t>x 16 bytes =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4GB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9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sz="4000" dirty="0" smtClean="0"/>
              <a:t>Option 2: Index Structure on Disk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400" dirty="0"/>
              <a:t>How about putting whole index structure </a:t>
            </a:r>
            <a:r>
              <a:rPr lang="en-US" sz="2400" dirty="0" smtClean="0">
                <a:solidFill>
                  <a:srgbClr val="FF0000"/>
                </a:solidFill>
              </a:rPr>
              <a:t>on disk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Challenge: updating each data block and its index keeps the disk </a:t>
            </a:r>
            <a:r>
              <a:rPr lang="en-US" sz="2400" dirty="0"/>
              <a:t>head </a:t>
            </a:r>
            <a:r>
              <a:rPr lang="en-US" sz="2400" dirty="0" smtClean="0"/>
              <a:t>moving, which </a:t>
            </a:r>
            <a:r>
              <a:rPr lang="en-US" sz="2400" dirty="0"/>
              <a:t>hurts </a:t>
            </a:r>
            <a:r>
              <a:rPr lang="en-US" sz="2400" dirty="0" smtClean="0"/>
              <a:t>performance.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733800"/>
            <a:ext cx="7924800" cy="16002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962400"/>
            <a:ext cx="1981200" cy="685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for duplicated block.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Z:\teaching\os\2010-2011\lecture_notes\images\harddisk.pn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762000" y="2324100"/>
            <a:ext cx="1169206" cy="11049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38400" y="2171700"/>
            <a:ext cx="1219200" cy="11430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Indexing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171700"/>
            <a:ext cx="4572000" cy="1143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Remaining File System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401094" y="3618706"/>
            <a:ext cx="532606" cy="79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" name="Oval 10"/>
          <p:cNvSpPr/>
          <p:nvPr/>
        </p:nvSpPr>
        <p:spPr>
          <a:xfrm>
            <a:off x="2438400" y="3962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5525294" y="3618706"/>
            <a:ext cx="532606" cy="79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3" name="Oval 12"/>
          <p:cNvSpPr/>
          <p:nvPr/>
        </p:nvSpPr>
        <p:spPr>
          <a:xfrm>
            <a:off x="5562600" y="3962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3962400"/>
            <a:ext cx="1981200" cy="685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not found, write to file system.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362994" y="4799806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2667000" y="5105400"/>
            <a:ext cx="31242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ysDash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487194" y="4799806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838200" y="3962400"/>
            <a:ext cx="1371600" cy="1066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write request…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LiveDFS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US" sz="2400" dirty="0" smtClean="0"/>
              <a:t>Store partial fingerprints in memory</a:t>
            </a:r>
          </a:p>
          <a:p>
            <a:pPr lvl="1"/>
            <a:r>
              <a:rPr lang="en-US" sz="2000" dirty="0" smtClean="0"/>
              <a:t>Infer if same block exists, and where it is “potentially” located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495800"/>
            <a:ext cx="7924800" cy="18288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7924800" cy="16002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2667000"/>
            <a:ext cx="4267200" cy="3048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Checksum of incoming block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3429000"/>
            <a:ext cx="18288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 hash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438400" y="32004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 rot="5400000">
            <a:off x="4267200" y="32004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>
            <a:off x="2667000" y="3200400"/>
            <a:ext cx="1676400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198935" y="3045023"/>
            <a:ext cx="663964" cy="307777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 Bits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4800600"/>
            <a:ext cx="18288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 hash 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4800600"/>
            <a:ext cx="13716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 #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105400"/>
            <a:ext cx="18288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 hash 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5105400"/>
            <a:ext cx="13716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 #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5715000"/>
            <a:ext cx="18288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 hash 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5715000"/>
            <a:ext cx="13716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 #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4600" y="5410200"/>
            <a:ext cx="32004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362200" y="3810000"/>
            <a:ext cx="2362200" cy="9144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3061900"/>
            <a:ext cx="3124200" cy="35213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Implementation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N=43, error rate = 2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i.e., on average every 128MB of data, one partial hash mapped to two block locations.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1TB of disk, reduce memory usage from previous 4GB to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1.6GB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9712" y="2676435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Incoming</a:t>
            </a:r>
          </a:p>
          <a:p>
            <a:pPr algn="ctr"/>
            <a:r>
              <a:rPr lang="en-US" b="1" dirty="0" smtClean="0">
                <a:solidFill>
                  <a:srgbClr val="3333CC"/>
                </a:solidFill>
              </a:rPr>
              <a:t>write </a:t>
            </a:r>
          </a:p>
          <a:p>
            <a:pPr algn="ctr"/>
            <a:r>
              <a:rPr lang="en-US" b="1" dirty="0" smtClean="0">
                <a:solidFill>
                  <a:srgbClr val="3333CC"/>
                </a:solidFill>
              </a:rPr>
              <a:t>request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5036403"/>
            <a:ext cx="1806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Fingerprint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filter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Cloud Computing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Cloud computing is real…</a:t>
            </a:r>
          </a:p>
          <a:p>
            <a:pPr eaLnBrk="1" hangingPunct="1"/>
            <a:r>
              <a:rPr lang="en-US" dirty="0" smtClean="0"/>
              <a:t>But many companies </a:t>
            </a:r>
            <a:r>
              <a:rPr lang="en-US" dirty="0" smtClean="0"/>
              <a:t>still hesitate </a:t>
            </a:r>
            <a:r>
              <a:rPr lang="en-US" dirty="0" smtClean="0"/>
              <a:t>to use public clouds</a:t>
            </a:r>
          </a:p>
          <a:p>
            <a:pPr lvl="1" eaLnBrk="1" hangingPunct="1"/>
            <a:r>
              <a:rPr lang="en-US" dirty="0" smtClean="0"/>
              <a:t>e.g., security concerns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Open-source cloud platforms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Self-manageable</a:t>
            </a:r>
            <a:r>
              <a:rPr lang="en-US" dirty="0" smtClean="0"/>
              <a:t> with cloud-centric features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Extensible</a:t>
            </a:r>
            <a:r>
              <a:rPr lang="en-US" dirty="0" smtClean="0"/>
              <a:t> with new functionalities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Deployable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low-cost</a:t>
            </a:r>
            <a:r>
              <a:rPr lang="en-US" dirty="0" smtClean="0"/>
              <a:t> commodity hardware</a:t>
            </a:r>
          </a:p>
          <a:p>
            <a:pPr lvl="1" eaLnBrk="1" hangingPunct="1"/>
            <a:r>
              <a:rPr lang="en-US" dirty="0" smtClean="0"/>
              <a:t>Examples:</a:t>
            </a:r>
          </a:p>
          <a:p>
            <a:pPr lvl="2" eaLnBrk="1" hangingPunct="1"/>
            <a:r>
              <a:rPr lang="en-US" dirty="0" smtClean="0"/>
              <a:t>Eucalyptus, </a:t>
            </a:r>
            <a:r>
              <a:rPr lang="en-US" dirty="0" err="1" smtClean="0"/>
              <a:t>OpenStack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0ED968-04AE-4AD0-A064-6B15C985D01F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93557" y="5945075"/>
            <a:ext cx="2136095" cy="747712"/>
            <a:chOff x="4693557" y="5945075"/>
            <a:chExt cx="2136095" cy="747712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114" y="5975237"/>
              <a:ext cx="1252538" cy="7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557" y="5945075"/>
              <a:ext cx="939800" cy="747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LiveDFS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838200"/>
          </a:xfrm>
        </p:spPr>
        <p:txBody>
          <a:bodyPr/>
          <a:lstStyle/>
          <a:p>
            <a:r>
              <a:rPr lang="en-US" sz="2400" dirty="0" smtClean="0"/>
              <a:t>Store full fingerprints on disk, with </a:t>
            </a:r>
            <a:r>
              <a:rPr lang="en-US" sz="2400" b="1" dirty="0" smtClean="0">
                <a:solidFill>
                  <a:srgbClr val="FF0000"/>
                </a:solidFill>
              </a:rPr>
              <a:t>spatial locality</a:t>
            </a:r>
          </a:p>
          <a:p>
            <a:pPr lvl="1"/>
            <a:r>
              <a:rPr lang="en-US" sz="2000" dirty="0" smtClean="0"/>
              <a:t>Verify whether the same block is actually located</a:t>
            </a:r>
          </a:p>
          <a:p>
            <a:pPr lvl="1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648200"/>
            <a:ext cx="845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Partition index structure according to block groups</a:t>
            </a:r>
          </a:p>
          <a:p>
            <a:pPr lvl="1"/>
            <a:r>
              <a:rPr lang="en-US" sz="2000" dirty="0" smtClean="0"/>
              <a:t>Each block group has a </a:t>
            </a:r>
            <a:r>
              <a:rPr lang="en-US" sz="2000" b="1" dirty="0" smtClean="0">
                <a:solidFill>
                  <a:srgbClr val="FF0000"/>
                </a:solidFill>
              </a:rPr>
              <a:t>fingerprint store</a:t>
            </a:r>
            <a:endParaRPr lang="en-US" sz="2000" b="1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Each fingerprint store keeps fingerprints and reference counts for the respective data blocks in the same block group</a:t>
            </a:r>
            <a:endParaRPr lang="en-US" sz="2000" dirty="0"/>
          </a:p>
          <a:p>
            <a:r>
              <a:rPr lang="en-US" sz="2400" dirty="0" smtClean="0"/>
              <a:t>Writing with </a:t>
            </a:r>
            <a:r>
              <a:rPr lang="en-US" sz="2400" dirty="0"/>
              <a:t>close </a:t>
            </a:r>
            <a:r>
              <a:rPr lang="en-US" sz="2400" dirty="0" smtClean="0"/>
              <a:t>proximity incurs minimal seeks</a:t>
            </a:r>
            <a:endParaRPr lang="en-US" sz="2400" dirty="0"/>
          </a:p>
        </p:txBody>
      </p:sp>
      <p:pic>
        <p:nvPicPr>
          <p:cNvPr id="19" name="Picture 3" descr="Z:\teaching\os\2010-2011\lecture_notes\images\harddisk.pn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914400" y="2705100"/>
            <a:ext cx="1169206" cy="11049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667000" y="2590800"/>
            <a:ext cx="304800" cy="1219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71800" y="2590800"/>
            <a:ext cx="838200" cy="12192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590800"/>
            <a:ext cx="304800" cy="1219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14800" y="2590800"/>
            <a:ext cx="838200" cy="12192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2590800"/>
            <a:ext cx="304800" cy="1219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57800" y="2590800"/>
            <a:ext cx="838200" cy="12192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0" y="2590800"/>
            <a:ext cx="304800" cy="1219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00800" y="2590800"/>
            <a:ext cx="838200" cy="12192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590800" y="4114800"/>
            <a:ext cx="4572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2819400" y="4343400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3505200" y="4191000"/>
            <a:ext cx="18288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checksum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191000"/>
            <a:ext cx="1828800" cy="3048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 Count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LiveDFS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dirty="0" smtClean="0"/>
              <a:t>Take-away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LiveDFS</a:t>
            </a:r>
            <a:r>
              <a:rPr lang="en-US" dirty="0" smtClean="0"/>
              <a:t> arranges fingerprints in memory and on disk according to </a:t>
            </a:r>
            <a:r>
              <a:rPr lang="en-US" b="1" dirty="0" smtClean="0">
                <a:solidFill>
                  <a:srgbClr val="FF0000"/>
                </a:solidFill>
              </a:rPr>
              <a:t>underlying file system layout on disk</a:t>
            </a:r>
          </a:p>
          <a:p>
            <a:r>
              <a:rPr lang="en-US" dirty="0" smtClean="0"/>
              <a:t>Other features: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Prefetching of fingerprint store</a:t>
            </a:r>
            <a:r>
              <a:rPr lang="en-US" dirty="0" smtClean="0"/>
              <a:t>: </a:t>
            </a:r>
          </a:p>
          <a:p>
            <a:pPr lvl="2"/>
            <a:r>
              <a:rPr lang="en-US" sz="1800" dirty="0" smtClean="0"/>
              <a:t>load entire fingerprint store of same block group into page cache</a:t>
            </a:r>
          </a:p>
          <a:p>
            <a:pPr lvl="2"/>
            <a:r>
              <a:rPr lang="en-US" sz="1800" dirty="0" smtClean="0"/>
              <a:t>subsequent writes updates fingerprint store directly in page cache.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Journaling</a:t>
            </a:r>
            <a:r>
              <a:rPr lang="en-US" dirty="0" smtClean="0"/>
              <a:t>: </a:t>
            </a:r>
          </a:p>
          <a:p>
            <a:pPr lvl="2"/>
            <a:r>
              <a:rPr lang="en-US" sz="1800" dirty="0" smtClean="0"/>
              <a:t>follow Linux file system journaling design </a:t>
            </a:r>
          </a:p>
          <a:p>
            <a:pPr lvl="2"/>
            <a:r>
              <a:rPr lang="en-US" sz="1800" dirty="0" smtClean="0"/>
              <a:t>enable crash recovery and enhance write performance by combining block writes in batch</a:t>
            </a:r>
          </a:p>
          <a:p>
            <a:r>
              <a:rPr lang="en-US" dirty="0" smtClean="0"/>
              <a:t>Details in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4800600" cy="4525963"/>
          </a:xfrm>
        </p:spPr>
        <p:txBody>
          <a:bodyPr/>
          <a:lstStyle/>
          <a:p>
            <a:r>
              <a:rPr lang="en-US" sz="2400" dirty="0" err="1" smtClean="0"/>
              <a:t>OpenStack</a:t>
            </a:r>
            <a:r>
              <a:rPr lang="en-US" sz="2400" dirty="0" smtClean="0"/>
              <a:t> Deployment</a:t>
            </a:r>
          </a:p>
          <a:p>
            <a:pPr lvl="1"/>
            <a:r>
              <a:rPr lang="en-US" sz="2000" dirty="0" smtClean="0"/>
              <a:t>1 compute node</a:t>
            </a:r>
          </a:p>
          <a:p>
            <a:pPr lvl="1"/>
            <a:r>
              <a:rPr lang="en-US" sz="2000" dirty="0" smtClean="0"/>
              <a:t>1 storage node</a:t>
            </a:r>
          </a:p>
          <a:p>
            <a:pPr lvl="1"/>
            <a:r>
              <a:rPr lang="en-US" sz="2000" dirty="0" smtClean="0"/>
              <a:t>Gigabit switch connection</a:t>
            </a:r>
          </a:p>
          <a:p>
            <a:r>
              <a:rPr lang="en-US" sz="2400" dirty="0" smtClean="0"/>
              <a:t>Datasets</a:t>
            </a:r>
          </a:p>
          <a:p>
            <a:pPr lvl="1"/>
            <a:r>
              <a:rPr lang="en-US" sz="2000" dirty="0" smtClean="0"/>
              <a:t>42 VM images of diff. </a:t>
            </a:r>
            <a:r>
              <a:rPr lang="en-US" sz="2000" dirty="0" err="1" smtClean="0"/>
              <a:t>dists</a:t>
            </a:r>
            <a:r>
              <a:rPr lang="en-US" sz="2000" dirty="0" smtClean="0"/>
              <a:t> </a:t>
            </a:r>
            <a:r>
              <a:rPr lang="en-US" sz="2000" dirty="0"/>
              <a:t>(e.g., Fedora, Ubuntu) </a:t>
            </a:r>
            <a:r>
              <a:rPr lang="en-US" sz="2000" dirty="0" smtClean="0"/>
              <a:t>compliant with Amazon EC2</a:t>
            </a:r>
          </a:p>
          <a:p>
            <a:pPr lvl="1"/>
            <a:r>
              <a:rPr lang="en-US" sz="2000" dirty="0" smtClean="0"/>
              <a:t>Each VM image is of size 2GB</a:t>
            </a:r>
          </a:p>
          <a:p>
            <a:r>
              <a:rPr lang="en-US" sz="2400" dirty="0" smtClean="0"/>
              <a:t>VM operations via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euca2tools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Inserting VM images</a:t>
            </a:r>
          </a:p>
          <a:p>
            <a:pPr lvl="1"/>
            <a:r>
              <a:rPr lang="en-US" sz="2000" dirty="0" smtClean="0"/>
              <a:t>Launch VM instances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1601787"/>
            <a:ext cx="3657600" cy="20574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4421187"/>
            <a:ext cx="3719512" cy="1600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7" name="Picture 3" descr="Z:\cloud\images\dell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190">
            <a:off x="5727700" y="2493962"/>
            <a:ext cx="2403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6482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477000" y="1830387"/>
            <a:ext cx="2133600" cy="4572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</a:rPr>
              <a:t>VM Image Storage</a:t>
            </a:r>
          </a:p>
        </p:txBody>
      </p: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>
            <a:off x="7008813" y="3886200"/>
            <a:ext cx="0" cy="76200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22" descr="debian-logo-portra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70350"/>
            <a:ext cx="377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fedora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92387"/>
            <a:ext cx="446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debian-logo-portra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6187"/>
            <a:ext cx="377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ubuntu_logo.png (300×309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3787"/>
            <a:ext cx="45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7" y="3405188"/>
            <a:ext cx="28463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6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1933"/>
            <a:ext cx="8229600" cy="490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96000"/>
            <a:ext cx="6781800" cy="685800"/>
          </a:xfrm>
        </p:spPr>
        <p:txBody>
          <a:bodyPr/>
          <a:lstStyle/>
          <a:p>
            <a:r>
              <a:rPr lang="en-US" dirty="0" err="1" smtClean="0"/>
              <a:t>LiveDFS</a:t>
            </a:r>
            <a:r>
              <a:rPr lang="en-US" dirty="0" smtClean="0"/>
              <a:t> saves 40% storage over Ext3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92163"/>
          </a:xfrm>
        </p:spPr>
        <p:txBody>
          <a:bodyPr/>
          <a:lstStyle/>
          <a:p>
            <a:r>
              <a:rPr lang="en-US" dirty="0" smtClean="0"/>
              <a:t>Space saving ranges from 33% to 60% from each Linux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19800" cy="419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437384"/>
            <a:ext cx="6130925" cy="39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VM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20763"/>
          </a:xfrm>
        </p:spPr>
        <p:txBody>
          <a:bodyPr/>
          <a:lstStyle/>
          <a:p>
            <a:r>
              <a:rPr lang="en-US" dirty="0" err="1" smtClean="0"/>
              <a:t>LiveDFS</a:t>
            </a:r>
            <a:r>
              <a:rPr lang="en-US" dirty="0" smtClean="0"/>
              <a:t> uses less insertion time than Ext3, mainly because it doesn’t write duplicate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10200"/>
            <a:ext cx="8229600" cy="1478807"/>
          </a:xfrm>
        </p:spPr>
        <p:txBody>
          <a:bodyPr/>
          <a:lstStyle/>
          <a:p>
            <a:r>
              <a:rPr lang="en-US" sz="2400" dirty="0" smtClean="0"/>
              <a:t>Tradeoff: </a:t>
            </a:r>
            <a:r>
              <a:rPr lang="en-US" sz="2400" dirty="0" err="1" smtClean="0"/>
              <a:t>LiveDFS</a:t>
            </a:r>
            <a:r>
              <a:rPr lang="en-US" sz="2400" dirty="0" smtClean="0"/>
              <a:t> uses 30% more startup time</a:t>
            </a:r>
          </a:p>
          <a:p>
            <a:r>
              <a:rPr lang="en-US" sz="2400" dirty="0" smtClean="0"/>
              <a:t>Main reason: internal fragmentation due to </a:t>
            </a:r>
            <a:r>
              <a:rPr lang="en-US" sz="2400" dirty="0" err="1" smtClean="0"/>
              <a:t>deduplication</a:t>
            </a:r>
            <a:r>
              <a:rPr lang="en-US" sz="2400" dirty="0" smtClean="0"/>
              <a:t> (read may access duplicate blocks in different locations)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22130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9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638800"/>
            <a:ext cx="8229600" cy="990600"/>
          </a:xfrm>
        </p:spPr>
        <p:txBody>
          <a:bodyPr/>
          <a:lstStyle/>
          <a:p>
            <a:r>
              <a:rPr lang="en-US" dirty="0" smtClean="0"/>
              <a:t>Overhead remains at the same percentage even when multiple instances started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143750" cy="383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4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err="1" smtClean="0"/>
              <a:t>LiveDFS</a:t>
            </a:r>
            <a:r>
              <a:rPr lang="en-US" dirty="0" smtClean="0"/>
              <a:t> saves 40% storage via </a:t>
            </a:r>
            <a:r>
              <a:rPr lang="en-US" dirty="0" err="1" smtClean="0"/>
              <a:t>deduplication</a:t>
            </a:r>
            <a:endParaRPr lang="en-US" dirty="0" smtClean="0"/>
          </a:p>
          <a:p>
            <a:r>
              <a:rPr lang="en-US" dirty="0" err="1" smtClean="0"/>
              <a:t>LiveDFS</a:t>
            </a:r>
            <a:r>
              <a:rPr lang="en-US" dirty="0" smtClean="0"/>
              <a:t> uses less VM insertion time, with a tradeoff of more VM startup time</a:t>
            </a:r>
          </a:p>
          <a:p>
            <a:r>
              <a:rPr lang="en-US" dirty="0" err="1" smtClean="0"/>
              <a:t>Microbenchmark</a:t>
            </a:r>
            <a:r>
              <a:rPr lang="en-US" dirty="0" smtClean="0"/>
              <a:t> </a:t>
            </a:r>
            <a:r>
              <a:rPr lang="en-US" dirty="0" smtClean="0"/>
              <a:t>experiments to study impact of each design features</a:t>
            </a:r>
          </a:p>
          <a:p>
            <a:pPr lvl="1"/>
            <a:r>
              <a:rPr lang="en-US" dirty="0" smtClean="0"/>
              <a:t>See details in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/>
              <a:t>read time due to fragmentation introduced by </a:t>
            </a:r>
            <a:r>
              <a:rPr lang="en-US" dirty="0" err="1"/>
              <a:t>deduplication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e.g., read cache to cache duplicate blocks</a:t>
            </a:r>
          </a:p>
          <a:p>
            <a:r>
              <a:rPr lang="en-US" dirty="0" smtClean="0"/>
              <a:t>Compare </a:t>
            </a:r>
            <a:r>
              <a:rPr lang="en-US" dirty="0" err="1" smtClean="0"/>
              <a:t>LiveDFS</a:t>
            </a:r>
            <a:r>
              <a:rPr lang="en-US" dirty="0" smtClean="0"/>
              <a:t> with other </a:t>
            </a:r>
            <a:r>
              <a:rPr lang="en-US" dirty="0" err="1" smtClean="0"/>
              <a:t>deduplication</a:t>
            </a:r>
            <a:r>
              <a:rPr lang="en-US" dirty="0" smtClean="0"/>
              <a:t> file systems (e.g., ZFS, </a:t>
            </a:r>
            <a:r>
              <a:rPr lang="en-US" dirty="0" err="1" smtClean="0"/>
              <a:t>OpenDedup</a:t>
            </a:r>
            <a:r>
              <a:rPr lang="en-US" dirty="0" smtClean="0"/>
              <a:t> SDFS)?</a:t>
            </a:r>
          </a:p>
          <a:p>
            <a:r>
              <a:rPr lang="en-US" dirty="0" smtClean="0"/>
              <a:t>Explore other storage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Hosting VM </a:t>
            </a:r>
            <a:r>
              <a:rPr lang="en-US" sz="4000" dirty="0" smtClean="0"/>
              <a:t>Images on the Cloud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A private cloud should host a variety of </a:t>
            </a:r>
            <a:r>
              <a:rPr lang="en-US" dirty="0" smtClean="0">
                <a:solidFill>
                  <a:srgbClr val="FF0000"/>
                </a:solidFill>
              </a:rPr>
              <a:t>virtual machine (VM)</a:t>
            </a:r>
            <a:r>
              <a:rPr lang="en-US" dirty="0" smtClean="0"/>
              <a:t> images for different needs</a:t>
            </a:r>
          </a:p>
          <a:p>
            <a:pPr lvl="1" eaLnBrk="1" hangingPunct="1"/>
            <a:r>
              <a:rPr lang="en-US" dirty="0" smtClean="0"/>
              <a:t>Common for commercial clouds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6E05F1-B6B9-44D6-90F4-78D2CF76DF1A}" type="slidenum">
              <a:rPr lang="en-US"/>
              <a:pPr/>
              <a:t>3</a:t>
            </a:fld>
            <a:endParaRPr lang="en-US"/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3663" r="16666" b="6641"/>
          <a:stretch>
            <a:fillRect/>
          </a:stretch>
        </p:blipFill>
        <p:spPr bwMode="auto">
          <a:xfrm>
            <a:off x="2057400" y="2992060"/>
            <a:ext cx="5791200" cy="38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304800" y="4114800"/>
            <a:ext cx="154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/>
              <a:t>Example:</a:t>
            </a:r>
          </a:p>
          <a:p>
            <a:r>
              <a:rPr lang="en-US" i="1"/>
              <a:t>Amazon EC2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 live (inline) </a:t>
            </a:r>
            <a:r>
              <a:rPr lang="en-US" dirty="0" err="1" smtClean="0"/>
              <a:t>deduplication</a:t>
            </a:r>
            <a:r>
              <a:rPr lang="en-US" dirty="0" smtClean="0"/>
              <a:t> in an open-source cloud platform with commodity settings</a:t>
            </a:r>
          </a:p>
          <a:p>
            <a:r>
              <a:rPr lang="en-US" dirty="0" smtClean="0"/>
              <a:t>Propose </a:t>
            </a:r>
            <a:r>
              <a:rPr lang="en-US" b="1" dirty="0" err="1" smtClean="0">
                <a:solidFill>
                  <a:srgbClr val="FF0000"/>
                </a:solidFill>
              </a:rPr>
              <a:t>LiveDFS</a:t>
            </a:r>
            <a:r>
              <a:rPr lang="en-US" dirty="0" smtClean="0"/>
              <a:t>, a kernel-space file system</a:t>
            </a:r>
          </a:p>
          <a:p>
            <a:pPr lvl="1"/>
            <a:r>
              <a:rPr lang="en-US" dirty="0" smtClean="0"/>
              <a:t>Spatial locality of fingerprint management</a:t>
            </a:r>
          </a:p>
          <a:p>
            <a:pPr lvl="1"/>
            <a:r>
              <a:rPr lang="en-US" dirty="0" smtClean="0"/>
              <a:t>Prefetching of fingerprints into page cache</a:t>
            </a:r>
          </a:p>
          <a:p>
            <a:pPr lvl="1"/>
            <a:r>
              <a:rPr lang="en-US" dirty="0" smtClean="0"/>
              <a:t>Journaling to enable crash recovery and combine writes in batch</a:t>
            </a:r>
          </a:p>
          <a:p>
            <a:r>
              <a:rPr lang="en-US" dirty="0" smtClean="0"/>
              <a:t>Source code: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hlinkClick r:id="rId3"/>
              </a:rPr>
              <a:t>http://ansrlab.cse.cuhk.edu.hk/software/livedfs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Private Cloud Deployment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F651F8-7BA1-4D87-AA5A-311A1904CB32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5400" y="1447800"/>
            <a:ext cx="3657600" cy="5029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Huge storage space needed to host all VM image files</a:t>
            </a:r>
          </a:p>
          <a:p>
            <a:pPr lvl="1" eaLnBrk="1" hangingPunct="1"/>
            <a:r>
              <a:rPr lang="en-US" sz="2000" dirty="0" smtClean="0"/>
              <a:t>Each VM image has few GB of storage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>
                <a:solidFill>
                  <a:srgbClr val="3333CC"/>
                </a:solidFill>
              </a:rPr>
              <a:t>Question: How to scale up storage with low-cost commodity hardware?</a:t>
            </a:r>
          </a:p>
          <a:p>
            <a:pPr lvl="1" eaLnBrk="1" hangingPunct="1"/>
            <a:r>
              <a:rPr lang="en-US" sz="2000" i="1" dirty="0" smtClean="0"/>
              <a:t>One option: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deduplication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00200"/>
            <a:ext cx="3657600" cy="20574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419600"/>
            <a:ext cx="4724400" cy="1600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5127" name="Picture 3" descr="Z:\cloud\images\dell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190">
            <a:off x="1079500" y="2492375"/>
            <a:ext cx="2403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828800" y="1828800"/>
            <a:ext cx="2133600" cy="4572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</a:rPr>
              <a:t>VM Image Storage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66800" y="6172200"/>
            <a:ext cx="3429000" cy="4572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</a:rPr>
              <a:t>Pool of </a:t>
            </a:r>
            <a:r>
              <a:rPr lang="en-US" b="1" kern="0" dirty="0" smtClean="0">
                <a:solidFill>
                  <a:sysClr val="window" lastClr="FFFFFF"/>
                </a:solidFill>
                <a:latin typeface="Calibri"/>
              </a:rPr>
              <a:t>Compute Nodes</a:t>
            </a:r>
            <a:endParaRPr lang="en-US" b="1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5133" name="Straight Arrow Connector 14"/>
          <p:cNvCxnSpPr>
            <a:cxnSpLocks noChangeShapeType="1"/>
          </p:cNvCxnSpPr>
          <p:nvPr/>
        </p:nvCxnSpPr>
        <p:spPr bwMode="auto">
          <a:xfrm rot="5400000">
            <a:off x="1981201" y="4038600"/>
            <a:ext cx="762000" cy="317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Straight Arrow Connector 15"/>
          <p:cNvCxnSpPr>
            <a:cxnSpLocks noChangeShapeType="1"/>
          </p:cNvCxnSpPr>
          <p:nvPr/>
        </p:nvCxnSpPr>
        <p:spPr bwMode="auto">
          <a:xfrm rot="5400000">
            <a:off x="724694" y="3771106"/>
            <a:ext cx="762000" cy="382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35" name="Picture 11" descr="fedora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446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36" name="Straight Arrow Connector 17"/>
          <p:cNvCxnSpPr>
            <a:cxnSpLocks noChangeShapeType="1"/>
          </p:cNvCxnSpPr>
          <p:nvPr/>
        </p:nvCxnSpPr>
        <p:spPr bwMode="auto">
          <a:xfrm>
            <a:off x="3124200" y="3657600"/>
            <a:ext cx="782638" cy="7620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37" name="Picture 22" descr="debian-logo-portra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377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" descr="ubuntu_logo.png (300×309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5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1" descr="fedora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46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2" descr="debian-logo-portra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377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" descr="ubuntu_logo.png (300×309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45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Deduplication</a:t>
            </a:r>
            <a:r>
              <a:rPr lang="en-US" dirty="0" smtClean="0"/>
              <a:t>?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A07572-E3D0-4D1B-8BB8-09FB2F6F124A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790700"/>
            <a:ext cx="3048000" cy="1905000"/>
          </a:xfrm>
          <a:prstGeom prst="roundRect">
            <a:avLst/>
          </a:prstGeom>
          <a:solidFill>
            <a:srgbClr val="66C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1524000"/>
            <a:ext cx="5410200" cy="2362200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81200"/>
            <a:ext cx="1524000" cy="68580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133600"/>
            <a:ext cx="381000" cy="3810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133600"/>
            <a:ext cx="381000" cy="381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2133600"/>
            <a:ext cx="381000" cy="381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6154" name="Picture 3" descr="Z:\teaching\os\2010-2011\lecture_notes\images\harddisk.png"/>
          <p:cNvPicPr>
            <a:picLocks noChangeAspect="1" noChangeArrowheads="1"/>
          </p:cNvPicPr>
          <p:nvPr/>
        </p:nvPicPr>
        <p:blipFill>
          <a:blip r:embed="rId2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1169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94538" y="1752600"/>
            <a:ext cx="18605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ysClr val="window" lastClr="FFFFFF"/>
                </a:solidFill>
              </a:rPr>
              <a:t>Traditional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ysClr val="window" lastClr="FFFFFF"/>
                </a:solidFill>
              </a:rPr>
              <a:t>File system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7600" y="3048000"/>
            <a:ext cx="525517" cy="609600"/>
            <a:chOff x="4876800" y="2209800"/>
            <a:chExt cx="1905000" cy="2209800"/>
          </a:xfrm>
          <a:solidFill>
            <a:srgbClr val="4F81BD">
              <a:lumMod val="40000"/>
              <a:lumOff val="60000"/>
            </a:srgbClr>
          </a:solidFill>
        </p:grpSpPr>
        <p:sp>
          <p:nvSpPr>
            <p:cNvPr id="14" name="Rounded Rectangle 13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19" name="Rectangle 18"/>
          <p:cNvSpPr/>
          <p:nvPr/>
        </p:nvSpPr>
        <p:spPr>
          <a:xfrm>
            <a:off x="5105400" y="2133600"/>
            <a:ext cx="381000" cy="38100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410200" y="1981200"/>
            <a:ext cx="1600200" cy="1676400"/>
            <a:chOff x="5486400" y="1295400"/>
            <a:chExt cx="1600200" cy="1676400"/>
          </a:xfrm>
        </p:grpSpPr>
        <p:sp>
          <p:nvSpPr>
            <p:cNvPr id="21" name="Rectangle 20"/>
            <p:cNvSpPr/>
            <p:nvPr/>
          </p:nvSpPr>
          <p:spPr>
            <a:xfrm>
              <a:off x="5562600" y="1295400"/>
              <a:ext cx="1524000" cy="685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1447800"/>
              <a:ext cx="381000" cy="381000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43600" y="1447800"/>
              <a:ext cx="381000" cy="381000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24600" y="1447800"/>
              <a:ext cx="381000" cy="381000"/>
            </a:xfrm>
            <a:prstGeom prst="rect">
              <a:avLst/>
            </a:prstGeom>
            <a:solidFill>
              <a:srgbClr val="9BBB59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05600" y="1447800"/>
              <a:ext cx="381000" cy="381000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26" name="Group 38"/>
            <p:cNvGrpSpPr/>
            <p:nvPr/>
          </p:nvGrpSpPr>
          <p:grpSpPr>
            <a:xfrm>
              <a:off x="5486400" y="2362200"/>
              <a:ext cx="525517" cy="609600"/>
              <a:chOff x="4876800" y="3867148"/>
              <a:chExt cx="1905000" cy="2209798"/>
            </a:xfrm>
            <a:solidFill>
              <a:srgbClr val="9BBB59"/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4876800" y="3867148"/>
                <a:ext cx="1905000" cy="2209798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5181601" y="4248146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311140" y="4552946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181601" y="4857747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246369" y="5619747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</p:grpSp>
      <p:sp>
        <p:nvSpPr>
          <p:cNvPr id="32" name="Right Arrow 31"/>
          <p:cNvSpPr/>
          <p:nvPr/>
        </p:nvSpPr>
        <p:spPr>
          <a:xfrm>
            <a:off x="4343400" y="3048000"/>
            <a:ext cx="9144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copy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429000" y="4076700"/>
            <a:ext cx="5410200" cy="2362200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86200" y="4533900"/>
            <a:ext cx="1524000" cy="6858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86200" y="4686300"/>
            <a:ext cx="381000" cy="3810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67200" y="4686300"/>
            <a:ext cx="381000" cy="381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8200" y="4686300"/>
            <a:ext cx="381000" cy="381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38" name="Picture 3" descr="Z:\teaching\os\2010-2011\lecture_notes\images\harddisk.png"/>
          <p:cNvPicPr>
            <a:picLocks noChangeAspect="1" noChangeArrowheads="1"/>
          </p:cNvPicPr>
          <p:nvPr/>
        </p:nvPicPr>
        <p:blipFill>
          <a:blip r:embed="rId2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72100"/>
            <a:ext cx="1169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581400" y="5600700"/>
            <a:ext cx="525517" cy="609600"/>
            <a:chOff x="4876800" y="2209800"/>
            <a:chExt cx="1905000" cy="2209800"/>
          </a:xfrm>
          <a:solidFill>
            <a:srgbClr val="4F81BD">
              <a:lumMod val="40000"/>
              <a:lumOff val="60000"/>
            </a:srgbClr>
          </a:solidFill>
        </p:grpSpPr>
        <p:sp>
          <p:nvSpPr>
            <p:cNvPr id="40" name="Rounded Rectangle 39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45" name="Rectangle 44"/>
          <p:cNvSpPr/>
          <p:nvPr/>
        </p:nvSpPr>
        <p:spPr>
          <a:xfrm>
            <a:off x="5029200" y="4686300"/>
            <a:ext cx="381000" cy="38100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3400" y="2324100"/>
            <a:ext cx="762000" cy="883920"/>
            <a:chOff x="4876800" y="2209800"/>
            <a:chExt cx="1905000" cy="2209800"/>
          </a:xfrm>
          <a:solidFill>
            <a:srgbClr val="4F81BD">
              <a:lumMod val="40000"/>
              <a:lumOff val="60000"/>
            </a:srgbClr>
          </a:solidFill>
        </p:grpSpPr>
        <p:sp>
          <p:nvSpPr>
            <p:cNvPr id="47" name="Rounded Rectangle 46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2133600" y="2324100"/>
            <a:ext cx="762000" cy="883920"/>
            <a:chOff x="4876800" y="2209800"/>
            <a:chExt cx="1905000" cy="2209800"/>
          </a:xfrm>
          <a:solidFill>
            <a:srgbClr val="9BBB59"/>
          </a:solidFill>
        </p:grpSpPr>
        <p:sp>
          <p:nvSpPr>
            <p:cNvPr id="53" name="Rounded Rectangle 52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58" name="Right Arrow 57"/>
          <p:cNvSpPr/>
          <p:nvPr/>
        </p:nvSpPr>
        <p:spPr>
          <a:xfrm>
            <a:off x="1295400" y="2476500"/>
            <a:ext cx="9144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+mn-lt"/>
              </a:rPr>
              <a:t>copy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00800" y="4495800"/>
            <a:ext cx="2217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kern="0" dirty="0" err="1">
                <a:solidFill>
                  <a:sysClr val="window" lastClr="FFFFFF"/>
                </a:solidFill>
              </a:rPr>
              <a:t>Deduplication</a:t>
            </a:r>
            <a:endParaRPr lang="en-US" sz="2400" b="1" u="sng" kern="0" dirty="0">
              <a:solidFill>
                <a:sysClr val="window" lastClr="FFFFFF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343400" y="5600700"/>
            <a:ext cx="9144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copy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418083" y="5600700"/>
            <a:ext cx="525517" cy="609600"/>
            <a:chOff x="4876800" y="2209800"/>
            <a:chExt cx="1905000" cy="2209800"/>
          </a:xfrm>
          <a:solidFill>
            <a:srgbClr val="9BBB59"/>
          </a:solidFill>
        </p:grpSpPr>
        <p:sp>
          <p:nvSpPr>
            <p:cNvPr id="62" name="Rounded Rectangle 61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768725" y="5067300"/>
            <a:ext cx="1374775" cy="533400"/>
            <a:chOff x="3844159" y="4572000"/>
            <a:chExt cx="1375541" cy="533400"/>
          </a:xfrm>
        </p:grpSpPr>
        <p:cxnSp>
          <p:nvCxnSpPr>
            <p:cNvPr id="6185" name="Straight Arrow Connector 67"/>
            <p:cNvCxnSpPr>
              <a:cxnSpLocks noChangeShapeType="1"/>
              <a:endCxn id="35" idx="2"/>
            </p:cNvCxnSpPr>
            <p:nvPr/>
          </p:nvCxnSpPr>
          <p:spPr bwMode="auto">
            <a:xfrm flipV="1">
              <a:off x="3844159" y="4572000"/>
              <a:ext cx="232541" cy="533400"/>
            </a:xfrm>
            <a:prstGeom prst="straightConnector1">
              <a:avLst/>
            </a:prstGeom>
            <a:noFill/>
            <a:ln w="38100" algn="ctr">
              <a:solidFill>
                <a:srgbClr val="558ED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6" name="Straight Arrow Connector 68"/>
            <p:cNvCxnSpPr>
              <a:cxnSpLocks noChangeShapeType="1"/>
              <a:endCxn id="36" idx="2"/>
            </p:cNvCxnSpPr>
            <p:nvPr/>
          </p:nvCxnSpPr>
          <p:spPr bwMode="auto">
            <a:xfrm flipV="1">
              <a:off x="3844159" y="4572000"/>
              <a:ext cx="613541" cy="533400"/>
            </a:xfrm>
            <a:prstGeom prst="straightConnector1">
              <a:avLst/>
            </a:prstGeom>
            <a:noFill/>
            <a:ln w="38100" algn="ctr">
              <a:solidFill>
                <a:srgbClr val="558ED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7" name="Straight Arrow Connector 69"/>
            <p:cNvCxnSpPr>
              <a:cxnSpLocks noChangeShapeType="1"/>
              <a:endCxn id="37" idx="2"/>
            </p:cNvCxnSpPr>
            <p:nvPr/>
          </p:nvCxnSpPr>
          <p:spPr bwMode="auto">
            <a:xfrm flipV="1">
              <a:off x="3844159" y="4572000"/>
              <a:ext cx="994541" cy="533400"/>
            </a:xfrm>
            <a:prstGeom prst="straightConnector1">
              <a:avLst/>
            </a:prstGeom>
            <a:noFill/>
            <a:ln w="38100" algn="ctr">
              <a:solidFill>
                <a:srgbClr val="558ED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8" name="Straight Arrow Connector 70"/>
            <p:cNvCxnSpPr>
              <a:cxnSpLocks noChangeShapeType="1"/>
              <a:endCxn id="45" idx="2"/>
            </p:cNvCxnSpPr>
            <p:nvPr/>
          </p:nvCxnSpPr>
          <p:spPr bwMode="auto">
            <a:xfrm flipV="1">
              <a:off x="3844159" y="4572000"/>
              <a:ext cx="1375541" cy="533400"/>
            </a:xfrm>
            <a:prstGeom prst="straightConnector1">
              <a:avLst/>
            </a:prstGeom>
            <a:noFill/>
            <a:ln w="38100" algn="ctr">
              <a:solidFill>
                <a:srgbClr val="558ED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4000500" y="5067300"/>
            <a:ext cx="1603375" cy="533400"/>
            <a:chOff x="4076700" y="4572000"/>
            <a:chExt cx="1604142" cy="533400"/>
          </a:xfrm>
        </p:grpSpPr>
        <p:cxnSp>
          <p:nvCxnSpPr>
            <p:cNvPr id="6181" name="Straight Arrow Connector 72"/>
            <p:cNvCxnSpPr>
              <a:cxnSpLocks noChangeShapeType="1"/>
              <a:endCxn id="45" idx="2"/>
            </p:cNvCxnSpPr>
            <p:nvPr/>
          </p:nvCxnSpPr>
          <p:spPr bwMode="auto">
            <a:xfrm flipH="1" flipV="1">
              <a:off x="5219700" y="4572000"/>
              <a:ext cx="461142" cy="533400"/>
            </a:xfrm>
            <a:prstGeom prst="straightConnector1">
              <a:avLst/>
            </a:prstGeom>
            <a:noFill/>
            <a:ln w="38100" algn="ctr">
              <a:solidFill>
                <a:srgbClr val="31859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2" name="Straight Arrow Connector 73"/>
            <p:cNvCxnSpPr>
              <a:cxnSpLocks noChangeShapeType="1"/>
              <a:endCxn id="37" idx="2"/>
            </p:cNvCxnSpPr>
            <p:nvPr/>
          </p:nvCxnSpPr>
          <p:spPr bwMode="auto">
            <a:xfrm flipH="1" flipV="1">
              <a:off x="4838700" y="4572000"/>
              <a:ext cx="842142" cy="533400"/>
            </a:xfrm>
            <a:prstGeom prst="straightConnector1">
              <a:avLst/>
            </a:prstGeom>
            <a:noFill/>
            <a:ln w="38100" algn="ctr">
              <a:solidFill>
                <a:srgbClr val="31859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3" name="Straight Arrow Connector 74"/>
            <p:cNvCxnSpPr>
              <a:cxnSpLocks noChangeShapeType="1"/>
              <a:endCxn id="36" idx="2"/>
            </p:cNvCxnSpPr>
            <p:nvPr/>
          </p:nvCxnSpPr>
          <p:spPr bwMode="auto">
            <a:xfrm flipH="1" flipV="1">
              <a:off x="4457700" y="4572000"/>
              <a:ext cx="1223142" cy="533400"/>
            </a:xfrm>
            <a:prstGeom prst="straightConnector1">
              <a:avLst/>
            </a:prstGeom>
            <a:noFill/>
            <a:ln w="38100" algn="ctr">
              <a:solidFill>
                <a:srgbClr val="31859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4" name="Straight Arrow Connector 75"/>
            <p:cNvCxnSpPr>
              <a:cxnSpLocks noChangeShapeType="1"/>
              <a:endCxn id="35" idx="2"/>
            </p:cNvCxnSpPr>
            <p:nvPr/>
          </p:nvCxnSpPr>
          <p:spPr bwMode="auto">
            <a:xfrm flipH="1" flipV="1">
              <a:off x="4076700" y="4572000"/>
              <a:ext cx="1604142" cy="533400"/>
            </a:xfrm>
            <a:prstGeom prst="straightConnector1">
              <a:avLst/>
            </a:prstGeom>
            <a:noFill/>
            <a:ln w="38100" algn="ctr">
              <a:solidFill>
                <a:srgbClr val="31859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" name="Rectangle 76"/>
          <p:cNvSpPr/>
          <p:nvPr/>
        </p:nvSpPr>
        <p:spPr>
          <a:xfrm>
            <a:off x="228600" y="4152899"/>
            <a:ext cx="2895600" cy="1721069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ysClr val="window" lastClr="FFFFFF"/>
                </a:solidFill>
                <a:latin typeface="+mn-lt"/>
              </a:rPr>
              <a:t>Idea.</a:t>
            </a:r>
            <a:r>
              <a:rPr lang="en-US" sz="2400" kern="0" dirty="0">
                <a:solidFill>
                  <a:sysClr val="window" lastClr="FFFFFF"/>
                </a:solidFill>
                <a:latin typeface="+mn-lt"/>
              </a:rPr>
              <a:t>  Eliminate storage of data with same content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096000" y="5600700"/>
            <a:ext cx="1143000" cy="6096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/>
              </a:rPr>
              <a:t>No new blocks!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09600" y="1409700"/>
            <a:ext cx="2209800" cy="609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+mn-lt"/>
              </a:rPr>
              <a:t>User’s point of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59" grpId="0"/>
      <p:bldP spid="60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Deduplication</a:t>
            </a:r>
            <a:r>
              <a:rPr lang="en-US" dirty="0" smtClean="0"/>
              <a:t>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Block-level deduplication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096000"/>
            <a:ext cx="2133600" cy="3206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5E4E0E-F074-4477-AF00-161D2207CC6A}" type="slidenum">
              <a:rPr lang="en-US"/>
              <a:pPr/>
              <a:t>6</a:t>
            </a:fld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33400" y="2819400"/>
            <a:ext cx="8001000" cy="3276600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7174" name="Picture 3" descr="Z:\teaching\os\2010-2011\lecture_notes\images\harddisk.png"/>
          <p:cNvPicPr>
            <a:picLocks noChangeAspect="1" noChangeArrowheads="1"/>
          </p:cNvPicPr>
          <p:nvPr/>
        </p:nvPicPr>
        <p:blipFill>
          <a:blip r:embed="rId2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169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1143000" y="5334000"/>
            <a:ext cx="1752600" cy="685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5400" y="55626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676400" y="5562600"/>
            <a:ext cx="304800" cy="3048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57400" y="5562600"/>
            <a:ext cx="304800" cy="3048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438400" y="5562600"/>
            <a:ext cx="304800" cy="30480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838200" y="4876800"/>
            <a:ext cx="525517" cy="609600"/>
            <a:chOff x="4876800" y="2209800"/>
            <a:chExt cx="1905000" cy="2209800"/>
          </a:xfrm>
          <a:solidFill>
            <a:srgbClr val="4F81BD">
              <a:lumMod val="40000"/>
              <a:lumOff val="60000"/>
            </a:srgbClr>
          </a:solidFill>
        </p:grpSpPr>
        <p:sp>
          <p:nvSpPr>
            <p:cNvPr id="63" name="Rounded Rectangle 62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68" name="Rounded Rectangle 67"/>
          <p:cNvSpPr/>
          <p:nvPr/>
        </p:nvSpPr>
        <p:spPr>
          <a:xfrm>
            <a:off x="1295400" y="3886200"/>
            <a:ext cx="1752600" cy="685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47800" y="41148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28800" y="41148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09800" y="4114800"/>
            <a:ext cx="304800" cy="304800"/>
          </a:xfrm>
          <a:prstGeom prst="rect">
            <a:avLst/>
          </a:prstGeom>
          <a:solidFill>
            <a:srgbClr val="CC99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90800" y="4114800"/>
            <a:ext cx="304800" cy="30480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990600" y="3429000"/>
            <a:ext cx="525517" cy="609600"/>
            <a:chOff x="4876800" y="2209800"/>
            <a:chExt cx="1905000" cy="2209800"/>
          </a:xfrm>
          <a:solidFill>
            <a:srgbClr val="F79646"/>
          </a:solidFill>
        </p:grpSpPr>
        <p:sp>
          <p:nvSpPr>
            <p:cNvPr id="74" name="Rounded Rectangle 73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79" name="Rounded Rectangle 78"/>
          <p:cNvSpPr/>
          <p:nvPr/>
        </p:nvSpPr>
        <p:spPr>
          <a:xfrm>
            <a:off x="3429000" y="3429000"/>
            <a:ext cx="1752600" cy="685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581400" y="3657600"/>
            <a:ext cx="304800" cy="304800"/>
          </a:xfrm>
          <a:prstGeom prst="rect">
            <a:avLst/>
          </a:prstGeom>
          <a:solidFill>
            <a:srgbClr val="F79646">
              <a:lumMod val="5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62400" y="3657600"/>
            <a:ext cx="304800" cy="3048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343400" y="3657600"/>
            <a:ext cx="304800" cy="304800"/>
          </a:xfrm>
          <a:prstGeom prst="rect">
            <a:avLst/>
          </a:prstGeom>
          <a:solidFill>
            <a:srgbClr val="CC99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724400" y="3657600"/>
            <a:ext cx="304800" cy="3048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124200" y="2971800"/>
            <a:ext cx="525517" cy="609600"/>
            <a:chOff x="4876800" y="2209800"/>
            <a:chExt cx="1905000" cy="2209800"/>
          </a:xfrm>
          <a:solidFill>
            <a:srgbClr val="9BBB59"/>
          </a:solidFill>
        </p:grpSpPr>
        <p:sp>
          <p:nvSpPr>
            <p:cNvPr id="85" name="Rounded Rectangle 84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90" name="Oval 89"/>
          <p:cNvSpPr/>
          <p:nvPr/>
        </p:nvSpPr>
        <p:spPr>
          <a:xfrm>
            <a:off x="5257800" y="5562600"/>
            <a:ext cx="1600200" cy="381000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257800" y="5410200"/>
            <a:ext cx="1600200" cy="381000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257800" y="5257800"/>
            <a:ext cx="1600200" cy="381000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5257800" y="5105400"/>
            <a:ext cx="1600200" cy="381000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257800" y="46482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638800" y="4648200"/>
            <a:ext cx="304800" cy="304800"/>
          </a:xfrm>
          <a:prstGeom prst="rect">
            <a:avLst/>
          </a:prstGeom>
          <a:solidFill>
            <a:srgbClr val="CC99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019800" y="4648200"/>
            <a:ext cx="304800" cy="30480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400800" y="4648200"/>
            <a:ext cx="304800" cy="3048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248400" y="5029200"/>
            <a:ext cx="304800" cy="3048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867400" y="5029200"/>
            <a:ext cx="304800" cy="3048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486400" y="5029200"/>
            <a:ext cx="304800" cy="304800"/>
          </a:xfrm>
          <a:prstGeom prst="rect">
            <a:avLst/>
          </a:prstGeom>
          <a:solidFill>
            <a:srgbClr val="F79646">
              <a:lumMod val="5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638800" y="3200400"/>
            <a:ext cx="2667000" cy="990600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</a:rPr>
              <a:t>Example: storage space reduced by 5/12 = 42%!</a:t>
            </a:r>
          </a:p>
        </p:txBody>
      </p:sp>
      <p:sp>
        <p:nvSpPr>
          <p:cNvPr id="102" name="Freeform 101"/>
          <p:cNvSpPr/>
          <p:nvPr/>
        </p:nvSpPr>
        <p:spPr>
          <a:xfrm>
            <a:off x="2212975" y="4535488"/>
            <a:ext cx="2935288" cy="769937"/>
          </a:xfrm>
          <a:custGeom>
            <a:avLst/>
            <a:gdLst>
              <a:gd name="connsiteX0" fmla="*/ 0 w 2935111"/>
              <a:gd name="connsiteY0" fmla="*/ 0 h 769526"/>
              <a:gd name="connsiteX1" fmla="*/ 372534 w 2935111"/>
              <a:gd name="connsiteY1" fmla="*/ 474133 h 769526"/>
              <a:gd name="connsiteX2" fmla="*/ 1275645 w 2935111"/>
              <a:gd name="connsiteY2" fmla="*/ 270933 h 769526"/>
              <a:gd name="connsiteX3" fmla="*/ 1964267 w 2935111"/>
              <a:gd name="connsiteY3" fmla="*/ 688622 h 769526"/>
              <a:gd name="connsiteX4" fmla="*/ 2935111 w 2935111"/>
              <a:gd name="connsiteY4" fmla="*/ 756356 h 76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111" h="769526">
                <a:moveTo>
                  <a:pt x="0" y="0"/>
                </a:moveTo>
                <a:cubicBezTo>
                  <a:pt x="79963" y="214489"/>
                  <a:pt x="159927" y="428978"/>
                  <a:pt x="372534" y="474133"/>
                </a:cubicBezTo>
                <a:cubicBezTo>
                  <a:pt x="585142" y="519289"/>
                  <a:pt x="1010356" y="235185"/>
                  <a:pt x="1275645" y="270933"/>
                </a:cubicBezTo>
                <a:cubicBezTo>
                  <a:pt x="1540934" y="306681"/>
                  <a:pt x="1687689" y="607718"/>
                  <a:pt x="1964267" y="688622"/>
                </a:cubicBezTo>
                <a:cubicBezTo>
                  <a:pt x="2240845" y="769526"/>
                  <a:pt x="2587978" y="762941"/>
                  <a:pt x="2935111" y="756356"/>
                </a:cubicBezTo>
              </a:path>
            </a:pathLst>
          </a:custGeom>
          <a:noFill/>
          <a:ln w="57150" cap="flat" cmpd="sng" algn="ctr">
            <a:solidFill>
              <a:srgbClr val="C0504D">
                <a:lumMod val="7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2878138" y="5449888"/>
            <a:ext cx="2246312" cy="481012"/>
          </a:xfrm>
          <a:custGeom>
            <a:avLst/>
            <a:gdLst>
              <a:gd name="connsiteX0" fmla="*/ 0 w 2246489"/>
              <a:gd name="connsiteY0" fmla="*/ 316089 h 481659"/>
              <a:gd name="connsiteX1" fmla="*/ 857955 w 2246489"/>
              <a:gd name="connsiteY1" fmla="*/ 474133 h 481659"/>
              <a:gd name="connsiteX2" fmla="*/ 1490133 w 2246489"/>
              <a:gd name="connsiteY2" fmla="*/ 270933 h 481659"/>
              <a:gd name="connsiteX3" fmla="*/ 1580444 w 2246489"/>
              <a:gd name="connsiteY3" fmla="*/ 67733 h 481659"/>
              <a:gd name="connsiteX4" fmla="*/ 2246489 w 2246489"/>
              <a:gd name="connsiteY4" fmla="*/ 0 h 48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489" h="481659">
                <a:moveTo>
                  <a:pt x="0" y="316089"/>
                </a:moveTo>
                <a:cubicBezTo>
                  <a:pt x="304800" y="398874"/>
                  <a:pt x="609600" y="481659"/>
                  <a:pt x="857955" y="474133"/>
                </a:cubicBezTo>
                <a:cubicBezTo>
                  <a:pt x="1106310" y="466607"/>
                  <a:pt x="1369718" y="338666"/>
                  <a:pt x="1490133" y="270933"/>
                </a:cubicBezTo>
                <a:cubicBezTo>
                  <a:pt x="1610548" y="203200"/>
                  <a:pt x="1454385" y="112888"/>
                  <a:pt x="1580444" y="67733"/>
                </a:cubicBezTo>
                <a:cubicBezTo>
                  <a:pt x="1706503" y="22578"/>
                  <a:pt x="1976496" y="11289"/>
                  <a:pt x="2246489" y="0"/>
                </a:cubicBezTo>
              </a:path>
            </a:pathLst>
          </a:custGeom>
          <a:noFill/>
          <a:ln w="57150" cap="flat" cmpd="sng" algn="ctr">
            <a:solidFill>
              <a:srgbClr val="C0504D">
                <a:lumMod val="7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3962400" y="4152900"/>
            <a:ext cx="1139825" cy="952500"/>
          </a:xfrm>
          <a:custGeom>
            <a:avLst/>
            <a:gdLst>
              <a:gd name="connsiteX0" fmla="*/ 0 w 1140178"/>
              <a:gd name="connsiteY0" fmla="*/ 0 h 952029"/>
              <a:gd name="connsiteX1" fmla="*/ 180622 w 1140178"/>
              <a:gd name="connsiteY1" fmla="*/ 282222 h 952029"/>
              <a:gd name="connsiteX2" fmla="*/ 564445 w 1140178"/>
              <a:gd name="connsiteY2" fmla="*/ 349955 h 952029"/>
              <a:gd name="connsiteX3" fmla="*/ 733778 w 1140178"/>
              <a:gd name="connsiteY3" fmla="*/ 575733 h 952029"/>
              <a:gd name="connsiteX4" fmla="*/ 914400 w 1140178"/>
              <a:gd name="connsiteY4" fmla="*/ 891822 h 952029"/>
              <a:gd name="connsiteX5" fmla="*/ 1140178 w 1140178"/>
              <a:gd name="connsiteY5" fmla="*/ 936978 h 95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0178" h="952029">
                <a:moveTo>
                  <a:pt x="0" y="0"/>
                </a:moveTo>
                <a:cubicBezTo>
                  <a:pt x="43274" y="111948"/>
                  <a:pt x="86548" y="223896"/>
                  <a:pt x="180622" y="282222"/>
                </a:cubicBezTo>
                <a:cubicBezTo>
                  <a:pt x="274696" y="340548"/>
                  <a:pt x="472252" y="301037"/>
                  <a:pt x="564445" y="349955"/>
                </a:cubicBezTo>
                <a:cubicBezTo>
                  <a:pt x="656638" y="398874"/>
                  <a:pt x="675452" y="485422"/>
                  <a:pt x="733778" y="575733"/>
                </a:cubicBezTo>
                <a:cubicBezTo>
                  <a:pt x="792104" y="666044"/>
                  <a:pt x="846667" y="831615"/>
                  <a:pt x="914400" y="891822"/>
                </a:cubicBezTo>
                <a:cubicBezTo>
                  <a:pt x="982133" y="952029"/>
                  <a:pt x="1061155" y="944503"/>
                  <a:pt x="1140178" y="936978"/>
                </a:cubicBezTo>
              </a:path>
            </a:pathLst>
          </a:custGeom>
          <a:noFill/>
          <a:ln w="57150" cap="flat" cmpd="sng" algn="ctr">
            <a:solidFill>
              <a:srgbClr val="C0504D">
                <a:lumMod val="7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Challenges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Deployment issues of </a:t>
            </a:r>
            <a:r>
              <a:rPr lang="en-US" dirty="0" err="1" smtClean="0"/>
              <a:t>deduplication</a:t>
            </a:r>
            <a:r>
              <a:rPr lang="en-US" dirty="0" smtClean="0"/>
              <a:t> in VM image storage in an open-source cloud: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Can we preserve the performance of VM operations?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e.g., inserting VM images, VM startup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Can we support general file system operations?</a:t>
            </a:r>
          </a:p>
          <a:p>
            <a:pPr lvl="2" eaLnBrk="1" hangingPunct="1"/>
            <a:r>
              <a:rPr lang="en-US" dirty="0" smtClean="0"/>
              <a:t>e.g., read, write, modify, delete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Can we deploy </a:t>
            </a:r>
            <a:r>
              <a:rPr lang="en-US" dirty="0" err="1" smtClean="0">
                <a:solidFill>
                  <a:srgbClr val="3333CC"/>
                </a:solidFill>
              </a:rPr>
              <a:t>deduplication</a:t>
            </a:r>
            <a:r>
              <a:rPr lang="en-US" dirty="0" smtClean="0">
                <a:solidFill>
                  <a:srgbClr val="3333CC"/>
                </a:solidFill>
              </a:rPr>
              <a:t> on low-cost commodity systems?</a:t>
            </a:r>
          </a:p>
          <a:p>
            <a:pPr lvl="2" eaLnBrk="1" hangingPunct="1"/>
            <a:r>
              <a:rPr lang="en-US" dirty="0" smtClean="0"/>
              <a:t>e.g., a few GB of RAM, 32/64-bit CPU, </a:t>
            </a:r>
            <a:r>
              <a:rPr lang="en-US" smtClean="0"/>
              <a:t>standard </a:t>
            </a:r>
            <a:r>
              <a:rPr lang="en-US" smtClean="0"/>
              <a:t>OS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B54D83-5D26-4E06-9B29-E1D8CBCDAFB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Related Work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Deduplication</a:t>
            </a:r>
            <a:r>
              <a:rPr lang="en-US" dirty="0" smtClean="0"/>
              <a:t> backup systems</a:t>
            </a:r>
          </a:p>
          <a:p>
            <a:pPr lvl="1" eaLnBrk="1" hangingPunct="1"/>
            <a:r>
              <a:rPr lang="en-US" dirty="0" smtClean="0"/>
              <a:t>e.g., </a:t>
            </a:r>
            <a:r>
              <a:rPr lang="en-US" dirty="0" err="1" smtClean="0"/>
              <a:t>Venti</a:t>
            </a:r>
            <a:r>
              <a:rPr lang="en-US" dirty="0" smtClean="0"/>
              <a:t> </a:t>
            </a:r>
            <a:r>
              <a:rPr lang="en-US" sz="1600" dirty="0" smtClean="0"/>
              <a:t>[Quinlan &amp; </a:t>
            </a:r>
            <a:r>
              <a:rPr lang="en-US" sz="1600" dirty="0" err="1" smtClean="0"/>
              <a:t>Dorward</a:t>
            </a:r>
            <a:r>
              <a:rPr lang="en-US" sz="1600" dirty="0" smtClean="0"/>
              <a:t> ’02]</a:t>
            </a:r>
            <a:r>
              <a:rPr lang="en-US" dirty="0" smtClean="0"/>
              <a:t>, Data Domain </a:t>
            </a:r>
            <a:r>
              <a:rPr lang="en-US" sz="1600" dirty="0" smtClean="0"/>
              <a:t>[Zhu et al. ’08]</a:t>
            </a:r>
            <a:r>
              <a:rPr lang="en-US" dirty="0" smtClean="0"/>
              <a:t>, Foundation </a:t>
            </a:r>
            <a:r>
              <a:rPr lang="en-US" sz="1600" dirty="0" smtClean="0"/>
              <a:t>[Rhea et al. ’08]</a:t>
            </a:r>
          </a:p>
          <a:p>
            <a:pPr lvl="1" eaLnBrk="1" hangingPunct="1"/>
            <a:r>
              <a:rPr lang="en-US" dirty="0" smtClean="0"/>
              <a:t>Assume data is not modified or deleted</a:t>
            </a:r>
          </a:p>
          <a:p>
            <a:pPr eaLnBrk="1" hangingPunct="1"/>
            <a:r>
              <a:rPr lang="en-US" dirty="0" err="1" smtClean="0"/>
              <a:t>Deduplication</a:t>
            </a:r>
            <a:r>
              <a:rPr lang="en-US" dirty="0" smtClean="0"/>
              <a:t> file systems</a:t>
            </a:r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 err="1" smtClean="0"/>
              <a:t>OpenSolaris</a:t>
            </a:r>
            <a:r>
              <a:rPr lang="en-US" dirty="0" smtClean="0"/>
              <a:t> ZFS, </a:t>
            </a:r>
            <a:r>
              <a:rPr lang="en-US" dirty="0" err="1" smtClean="0"/>
              <a:t>OpenDedup</a:t>
            </a:r>
            <a:r>
              <a:rPr lang="en-US" dirty="0" smtClean="0"/>
              <a:t> SDFS</a:t>
            </a:r>
          </a:p>
          <a:p>
            <a:pPr lvl="1" eaLnBrk="1" hangingPunct="1"/>
            <a:r>
              <a:rPr lang="en-US" dirty="0" smtClean="0"/>
              <a:t>Consume significant memory space, not for commodity systems</a:t>
            </a:r>
          </a:p>
          <a:p>
            <a:pPr eaLnBrk="1" hangingPunct="1"/>
            <a:r>
              <a:rPr lang="en-US" dirty="0" smtClean="0"/>
              <a:t>VM image storage</a:t>
            </a:r>
          </a:p>
          <a:p>
            <a:pPr lvl="1" eaLnBrk="1" hangingPunct="1"/>
            <a:r>
              <a:rPr lang="en-US" dirty="0" smtClean="0"/>
              <a:t>e.g., Lithium </a:t>
            </a:r>
            <a:r>
              <a:rPr lang="en-US" sz="1600" dirty="0" smtClean="0"/>
              <a:t>[Hansen &amp; Jul ’10]</a:t>
            </a:r>
            <a:r>
              <a:rPr lang="en-US" dirty="0" smtClean="0"/>
              <a:t>, mainly on fault tolerance, but not on </a:t>
            </a:r>
            <a:r>
              <a:rPr lang="en-US" dirty="0" err="1" smtClean="0"/>
              <a:t>deduplication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5BF5BA-4AF3-4F09-90EC-82C1A4F061A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Our Work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0F5016-D44C-4D68-9DEB-AFDD6DCEC143}" type="slidenum">
              <a:rPr lang="en-US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/>
          <a:lstStyle/>
          <a:p>
            <a:r>
              <a:rPr lang="en-US" dirty="0" smtClean="0"/>
              <a:t>Design goals of </a:t>
            </a:r>
            <a:r>
              <a:rPr lang="en-US" dirty="0" err="1" smtClean="0"/>
              <a:t>LiveDFS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Target open-source clouds deployed on low-cost commodity hardware and OSs</a:t>
            </a:r>
          </a:p>
          <a:p>
            <a:pPr lvl="1"/>
            <a:r>
              <a:rPr lang="en-US" dirty="0" smtClean="0"/>
              <a:t>Support basic file system operations, while allowing inline (on-the-fly) </a:t>
            </a:r>
            <a:r>
              <a:rPr lang="en-US" dirty="0" err="1" smtClean="0"/>
              <a:t>deduplication</a:t>
            </a:r>
            <a:r>
              <a:rPr lang="en-US" dirty="0" smtClean="0"/>
              <a:t> while data being written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1612" y="1603375"/>
            <a:ext cx="8713788" cy="1368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2743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LiveDFS</a:t>
            </a:r>
            <a:r>
              <a:rPr lang="en-US" sz="3600" kern="0" dirty="0" smtClean="0">
                <a:solidFill>
                  <a:srgbClr val="FF0000"/>
                </a:solidFill>
              </a:rPr>
              <a:t>:</a:t>
            </a:r>
            <a:r>
              <a:rPr lang="en-US" sz="3600" dirty="0">
                <a:solidFill>
                  <a:srgbClr val="FF0000"/>
                </a:solidFill>
              </a:rPr>
              <a:t> a live </a:t>
            </a:r>
            <a:r>
              <a:rPr lang="en-US" sz="3600" dirty="0" err="1">
                <a:solidFill>
                  <a:srgbClr val="FF0000"/>
                </a:solidFill>
              </a:rPr>
              <a:t>deduplication</a:t>
            </a:r>
            <a:r>
              <a:rPr lang="en-US" sz="3600" dirty="0">
                <a:solidFill>
                  <a:srgbClr val="FF0000"/>
                </a:solidFill>
              </a:rPr>
              <a:t> file system 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tailored </a:t>
            </a:r>
            <a:r>
              <a:rPr lang="en-US" sz="3600" dirty="0">
                <a:solidFill>
                  <a:srgbClr val="FF0000"/>
                </a:solidFill>
              </a:rPr>
              <a:t>for VM image storage</a:t>
            </a:r>
            <a:r>
              <a:rPr lang="en-US" sz="3600" kern="0" dirty="0" smtClean="0">
                <a:solidFill>
                  <a:srgbClr val="FF0000"/>
                </a:solidFill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0000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1424</Words>
  <Application>Microsoft Office PowerPoint</Application>
  <PresentationFormat>On-screen Show (4:3)</PresentationFormat>
  <Paragraphs>304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Live Deduplication Storage of Virtual Machine Images in an Open-Source Cloud</vt:lpstr>
      <vt:lpstr>Using Cloud Computing</vt:lpstr>
      <vt:lpstr>Hosting VM Images on the Cloud</vt:lpstr>
      <vt:lpstr>Private Cloud Deployment</vt:lpstr>
      <vt:lpstr>What is Deduplication?</vt:lpstr>
      <vt:lpstr>What is Deduplication?</vt:lpstr>
      <vt:lpstr>Challenges</vt:lpstr>
      <vt:lpstr>Related Work</vt:lpstr>
      <vt:lpstr>Our Work</vt:lpstr>
      <vt:lpstr>Our Work</vt:lpstr>
      <vt:lpstr>Our Work</vt:lpstr>
      <vt:lpstr>Basics: Layout</vt:lpstr>
      <vt:lpstr>Basics: Layout</vt:lpstr>
      <vt:lpstr>Basics: Fingerprints</vt:lpstr>
      <vt:lpstr>Basics: Reference Counts</vt:lpstr>
      <vt:lpstr>Inline Deduplication</vt:lpstr>
      <vt:lpstr>Option 1: Index Structure in RAM </vt:lpstr>
      <vt:lpstr>Option 2: Index Structure on Disk</vt:lpstr>
      <vt:lpstr>LiveDFS Design</vt:lpstr>
      <vt:lpstr>LiveDFS Design</vt:lpstr>
      <vt:lpstr>LiveDFS Design</vt:lpstr>
      <vt:lpstr>Experiments</vt:lpstr>
      <vt:lpstr>Space Usage</vt:lpstr>
      <vt:lpstr>Space Usage</vt:lpstr>
      <vt:lpstr>Inserting VM Images</vt:lpstr>
      <vt:lpstr>VM Startup</vt:lpstr>
      <vt:lpstr>VM Startup</vt:lpstr>
      <vt:lpstr>Summary of Results</vt:lpstr>
      <vt:lpstr>Future Work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315</cp:revision>
  <cp:lastPrinted>1601-01-01T00:00:00Z</cp:lastPrinted>
  <dcterms:created xsi:type="dcterms:W3CDTF">1601-01-01T00:00:00Z</dcterms:created>
  <dcterms:modified xsi:type="dcterms:W3CDTF">2011-12-14T06:09:09Z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