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6" r:id="rId2"/>
    <p:sldId id="358" r:id="rId3"/>
    <p:sldId id="348" r:id="rId4"/>
    <p:sldId id="350" r:id="rId5"/>
    <p:sldId id="306" r:id="rId6"/>
    <p:sldId id="326" r:id="rId7"/>
    <p:sldId id="356" r:id="rId8"/>
    <p:sldId id="327" r:id="rId9"/>
    <p:sldId id="303" r:id="rId10"/>
    <p:sldId id="295" r:id="rId11"/>
    <p:sldId id="308" r:id="rId12"/>
    <p:sldId id="307" r:id="rId13"/>
    <p:sldId id="309" r:id="rId14"/>
    <p:sldId id="340" r:id="rId15"/>
    <p:sldId id="343" r:id="rId16"/>
    <p:sldId id="344" r:id="rId17"/>
    <p:sldId id="346" r:id="rId18"/>
    <p:sldId id="345" r:id="rId19"/>
    <p:sldId id="322" r:id="rId20"/>
    <p:sldId id="347" r:id="rId21"/>
    <p:sldId id="357" r:id="rId22"/>
    <p:sldId id="329" r:id="rId2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6600"/>
    <a:srgbClr val="006600"/>
    <a:srgbClr val="FF5050"/>
    <a:srgbClr val="FF0000"/>
    <a:srgbClr val="CC9900"/>
    <a:srgbClr val="CC6600"/>
    <a:srgbClr val="FF9933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6305" autoAdjust="0"/>
  </p:normalViewPr>
  <p:slideViewPr>
    <p:cSldViewPr>
      <p:cViewPr varScale="1">
        <p:scale>
          <a:sx n="78" d="100"/>
          <a:sy n="78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490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Toy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36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Toy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689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Simple shifting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54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more complete algorithm is in the paper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204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D5A66-9C2F-42FF-B09E-B62E67AA1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790D-BCFB-4008-9260-CA63AEE32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5562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cuhk.edu.hk/~pclee/www/software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ansrlab.cse.cuhk.edu.hk/software/cor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EF720D6-AEC9-4997-8E17-32CC54C1FF7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676400"/>
            <a:ext cx="8915400" cy="21526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/>
              <a:t>Making </a:t>
            </a:r>
            <a:r>
              <a:rPr lang="en-US" sz="3200" dirty="0" err="1"/>
              <a:t>MapReduce</a:t>
            </a:r>
            <a:r>
              <a:rPr lang="en-US" sz="3200" dirty="0"/>
              <a:t> Scheduling Effective in</a:t>
            </a:r>
            <a:br>
              <a:rPr lang="en-US" sz="3200" dirty="0"/>
            </a:br>
            <a:r>
              <a:rPr lang="en-US" sz="3200" dirty="0"/>
              <a:t>Erasure-Coded Storage Clusters</a:t>
            </a:r>
            <a:endParaRPr lang="en-US" sz="3600" dirty="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610600" cy="2514600"/>
          </a:xfrm>
        </p:spPr>
        <p:txBody>
          <a:bodyPr/>
          <a:lstStyle/>
          <a:p>
            <a:r>
              <a:rPr lang="en-US" sz="2400" dirty="0" smtClean="0"/>
              <a:t>Runhui Li and </a:t>
            </a:r>
            <a:r>
              <a:rPr lang="en-US" sz="2400" b="1" u="sng" dirty="0" smtClean="0"/>
              <a:t>Patrick P. C. Lee</a:t>
            </a:r>
          </a:p>
          <a:p>
            <a:r>
              <a:rPr lang="en-US" sz="2400" dirty="0" smtClean="0"/>
              <a:t>The Chinese University of Hong Kong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LANMAN’15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" y="76201"/>
            <a:ext cx="8336280" cy="1001744"/>
          </a:xfrm>
        </p:spPr>
        <p:txBody>
          <a:bodyPr>
            <a:normAutofit/>
          </a:bodyPr>
          <a:lstStyle/>
          <a:p>
            <a:r>
              <a:rPr lang="en-US" dirty="0" smtClean="0"/>
              <a:t>Locality-First in Failure Mode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533400" y="2191416"/>
            <a:ext cx="6826406" cy="369332"/>
            <a:chOff x="533400" y="2191416"/>
            <a:chExt cx="6826406" cy="369332"/>
          </a:xfrm>
        </p:grpSpPr>
        <p:sp>
          <p:nvSpPr>
            <p:cNvPr id="24" name="TextBox 23"/>
            <p:cNvSpPr txBox="1"/>
            <p:nvPr/>
          </p:nvSpPr>
          <p:spPr>
            <a:xfrm>
              <a:off x="533400" y="2191416"/>
              <a:ext cx="593246" cy="369332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0,0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037542" y="2191416"/>
              <a:ext cx="593246" cy="369332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0,1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257800" y="2191416"/>
              <a:ext cx="593246" cy="369332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0,0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766560" y="2191416"/>
              <a:ext cx="593246" cy="369332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0,1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33400" y="2191416"/>
            <a:ext cx="7419652" cy="1107996"/>
            <a:chOff x="533400" y="2191416"/>
            <a:chExt cx="7419652" cy="1107996"/>
          </a:xfrm>
        </p:grpSpPr>
        <p:sp>
          <p:nvSpPr>
            <p:cNvPr id="63" name="TextBox 62"/>
            <p:cNvSpPr txBox="1"/>
            <p:nvPr/>
          </p:nvSpPr>
          <p:spPr>
            <a:xfrm>
              <a:off x="533400" y="2560748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>
                  <a:solidFill>
                    <a:srgbClr val="0070C0"/>
                  </a:solidFill>
                </a:rPr>
                <a:t>1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33400" y="2930080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>
                  <a:solidFill>
                    <a:srgbClr val="0070C0"/>
                  </a:solidFill>
                </a:rPr>
                <a:t>2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126646" y="2191416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>
                  <a:solidFill>
                    <a:srgbClr val="0070C0"/>
                  </a:solidFill>
                </a:rPr>
                <a:t>3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037542" y="2930080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2,1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630788" y="2560748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4,0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630788" y="2930080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>
                  <a:solidFill>
                    <a:srgbClr val="0070C0"/>
                  </a:solidFill>
                </a:rPr>
                <a:t>5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546302" y="2560748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1,1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139548" y="2191416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>
                  <a:solidFill>
                    <a:srgbClr val="0070C0"/>
                  </a:solidFill>
                </a:rPr>
                <a:t>3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139548" y="2560748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4,1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139548" y="2930080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5,1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257800" y="2560748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>
                  <a:solidFill>
                    <a:srgbClr val="0070C0"/>
                  </a:solidFill>
                </a:rPr>
                <a:t>1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5257800" y="2930080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2,1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851046" y="2191416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3,1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851046" y="2560748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4,0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851046" y="2930080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>
                  <a:solidFill>
                    <a:srgbClr val="0070C0"/>
                  </a:solidFill>
                </a:rPr>
                <a:t>5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766560" y="2560748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1,1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766560" y="2930080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>
                  <a:solidFill>
                    <a:srgbClr val="0070C0"/>
                  </a:solidFill>
                </a:rPr>
                <a:t>2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7359806" y="2191416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3,1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7359806" y="2560748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4,1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7359806" y="2930080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5,1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</p:grpSp>
      <p:sp>
        <p:nvSpPr>
          <p:cNvPr id="168" name="Freeform 167"/>
          <p:cNvSpPr/>
          <p:nvPr/>
        </p:nvSpPr>
        <p:spPr bwMode="auto">
          <a:xfrm>
            <a:off x="2447636" y="1348436"/>
            <a:ext cx="4012272" cy="840582"/>
          </a:xfrm>
          <a:custGeom>
            <a:avLst/>
            <a:gdLst>
              <a:gd name="connsiteX0" fmla="*/ 3131128 w 4012272"/>
              <a:gd name="connsiteY0" fmla="*/ 840582 h 840582"/>
              <a:gd name="connsiteX1" fmla="*/ 3990109 w 4012272"/>
              <a:gd name="connsiteY1" fmla="*/ 351055 h 840582"/>
              <a:gd name="connsiteX2" fmla="*/ 2327564 w 4012272"/>
              <a:gd name="connsiteY2" fmla="*/ 73 h 840582"/>
              <a:gd name="connsiteX3" fmla="*/ 628073 w 4012272"/>
              <a:gd name="connsiteY3" fmla="*/ 378764 h 840582"/>
              <a:gd name="connsiteX4" fmla="*/ 0 w 4012272"/>
              <a:gd name="connsiteY4" fmla="*/ 812873 h 840582"/>
              <a:gd name="connsiteX5" fmla="*/ 0 w 4012272"/>
              <a:gd name="connsiteY5" fmla="*/ 812873 h 840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12272" h="840582">
                <a:moveTo>
                  <a:pt x="3131128" y="840582"/>
                </a:moveTo>
                <a:cubicBezTo>
                  <a:pt x="3627582" y="665861"/>
                  <a:pt x="4124036" y="491140"/>
                  <a:pt x="3990109" y="351055"/>
                </a:cubicBezTo>
                <a:cubicBezTo>
                  <a:pt x="3856182" y="210970"/>
                  <a:pt x="2887903" y="-4545"/>
                  <a:pt x="2327564" y="73"/>
                </a:cubicBezTo>
                <a:cubicBezTo>
                  <a:pt x="1767225" y="4691"/>
                  <a:pt x="1016000" y="243297"/>
                  <a:pt x="628073" y="378764"/>
                </a:cubicBezTo>
                <a:cubicBezTo>
                  <a:pt x="240146" y="514231"/>
                  <a:pt x="0" y="812873"/>
                  <a:pt x="0" y="812873"/>
                </a:cubicBezTo>
                <a:lnTo>
                  <a:pt x="0" y="812873"/>
                </a:lnTo>
              </a:path>
            </a:pathLst>
          </a:custGeom>
          <a:noFill/>
          <a:ln w="28575" cap="flat" cmpd="sng" algn="ctr">
            <a:solidFill>
              <a:srgbClr val="0066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26720" y="1066800"/>
            <a:ext cx="7635240" cy="2385012"/>
            <a:chOff x="426720" y="1066800"/>
            <a:chExt cx="7635240" cy="2385012"/>
          </a:xfrm>
        </p:grpSpPr>
        <p:cxnSp>
          <p:nvCxnSpPr>
            <p:cNvPr id="99" name="Straight Connector 98"/>
            <p:cNvCxnSpPr>
              <a:stCxn id="74" idx="0"/>
              <a:endCxn id="61" idx="2"/>
            </p:cNvCxnSpPr>
            <p:nvPr/>
          </p:nvCxnSpPr>
          <p:spPr bwMode="auto">
            <a:xfrm flipV="1">
              <a:off x="2631902" y="1763744"/>
              <a:ext cx="432452" cy="31646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7" name="Group 16"/>
            <p:cNvGrpSpPr/>
            <p:nvPr/>
          </p:nvGrpSpPr>
          <p:grpSpPr>
            <a:xfrm>
              <a:off x="426720" y="1066800"/>
              <a:ext cx="7635240" cy="2385012"/>
              <a:chOff x="426720" y="1066800"/>
              <a:chExt cx="7635240" cy="2385012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4165787" y="1066800"/>
                <a:ext cx="1428596" cy="369332"/>
              </a:xfrm>
              <a:prstGeom prst="rect">
                <a:avLst/>
              </a:prstGeom>
              <a:noFill/>
              <a:ln w="19050">
                <a:solidFill>
                  <a:srgbClr val="7030A0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7030A0"/>
                    </a:solidFill>
                  </a:rPr>
                  <a:t>Core Switch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2394907" y="1394412"/>
                <a:ext cx="1338893" cy="369332"/>
              </a:xfrm>
              <a:prstGeom prst="rect">
                <a:avLst/>
              </a:prstGeom>
              <a:noFill/>
              <a:ln w="19050">
                <a:solidFill>
                  <a:srgbClr val="7030A0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err="1" smtClean="0">
                    <a:solidFill>
                      <a:srgbClr val="7030A0"/>
                    </a:solidFill>
                  </a:rPr>
                  <a:t>ToR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 Switch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976307" y="1394412"/>
                <a:ext cx="1338893" cy="369332"/>
              </a:xfrm>
              <a:prstGeom prst="rect">
                <a:avLst/>
              </a:prstGeom>
              <a:noFill/>
              <a:ln w="19050">
                <a:solidFill>
                  <a:srgbClr val="7030A0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err="1" smtClean="0">
                    <a:solidFill>
                      <a:srgbClr val="7030A0"/>
                    </a:solidFill>
                  </a:rPr>
                  <a:t>ToR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 Switch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  <p:cxnSp>
            <p:nvCxnSpPr>
              <p:cNvPr id="9" name="Straight Connector 8"/>
              <p:cNvCxnSpPr>
                <a:stCxn id="61" idx="0"/>
                <a:endCxn id="7" idx="1"/>
              </p:cNvCxnSpPr>
              <p:nvPr/>
            </p:nvCxnSpPr>
            <p:spPr bwMode="auto">
              <a:xfrm flipV="1">
                <a:off x="3064354" y="1251466"/>
                <a:ext cx="1101433" cy="142946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" name="Straight Connector 20"/>
              <p:cNvCxnSpPr>
                <a:stCxn id="7" idx="3"/>
                <a:endCxn id="62" idx="0"/>
              </p:cNvCxnSpPr>
              <p:nvPr/>
            </p:nvCxnSpPr>
            <p:spPr bwMode="auto">
              <a:xfrm>
                <a:off x="5594383" y="1251466"/>
                <a:ext cx="1051371" cy="142946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8" name="Rounded Rectangle 27"/>
              <p:cNvSpPr/>
              <p:nvPr/>
            </p:nvSpPr>
            <p:spPr bwMode="auto">
              <a:xfrm>
                <a:off x="426720" y="2080212"/>
                <a:ext cx="1402080" cy="1371600"/>
              </a:xfrm>
              <a:prstGeom prst="roundRect">
                <a:avLst/>
              </a:pr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4" name="Rounded Rectangle 73"/>
              <p:cNvSpPr/>
              <p:nvPr/>
            </p:nvSpPr>
            <p:spPr bwMode="auto">
              <a:xfrm>
                <a:off x="1930862" y="2080212"/>
                <a:ext cx="1402080" cy="1371600"/>
              </a:xfrm>
              <a:prstGeom prst="roundRect">
                <a:avLst/>
              </a:pr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1" name="Rounded Rectangle 80"/>
              <p:cNvSpPr/>
              <p:nvPr/>
            </p:nvSpPr>
            <p:spPr bwMode="auto">
              <a:xfrm>
                <a:off x="3439622" y="2080212"/>
                <a:ext cx="1402080" cy="1371600"/>
              </a:xfrm>
              <a:prstGeom prst="roundRect">
                <a:avLst/>
              </a:pr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8" name="Rounded Rectangle 87"/>
              <p:cNvSpPr/>
              <p:nvPr/>
            </p:nvSpPr>
            <p:spPr bwMode="auto">
              <a:xfrm>
                <a:off x="5151120" y="2080212"/>
                <a:ext cx="1402080" cy="1371600"/>
              </a:xfrm>
              <a:prstGeom prst="roundRect">
                <a:avLst/>
              </a:pr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5" name="Rounded Rectangle 94"/>
              <p:cNvSpPr/>
              <p:nvPr/>
            </p:nvSpPr>
            <p:spPr bwMode="auto">
              <a:xfrm>
                <a:off x="6659880" y="2080212"/>
                <a:ext cx="1402080" cy="1371600"/>
              </a:xfrm>
              <a:prstGeom prst="roundRect">
                <a:avLst/>
              </a:prstGeom>
              <a:noFill/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97" name="Straight Connector 96"/>
              <p:cNvCxnSpPr>
                <a:stCxn id="28" idx="0"/>
                <a:endCxn id="61" idx="2"/>
              </p:cNvCxnSpPr>
              <p:nvPr/>
            </p:nvCxnSpPr>
            <p:spPr bwMode="auto">
              <a:xfrm flipV="1">
                <a:off x="1127760" y="1763744"/>
                <a:ext cx="1936594" cy="31646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1" name="Straight Connector 100"/>
              <p:cNvCxnSpPr>
                <a:stCxn id="81" idx="0"/>
                <a:endCxn id="61" idx="2"/>
              </p:cNvCxnSpPr>
              <p:nvPr/>
            </p:nvCxnSpPr>
            <p:spPr bwMode="auto">
              <a:xfrm flipH="1" flipV="1">
                <a:off x="3064354" y="1763744"/>
                <a:ext cx="1076308" cy="31646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3" name="Straight Connector 102"/>
              <p:cNvCxnSpPr>
                <a:stCxn id="88" idx="0"/>
                <a:endCxn id="62" idx="2"/>
              </p:cNvCxnSpPr>
              <p:nvPr/>
            </p:nvCxnSpPr>
            <p:spPr bwMode="auto">
              <a:xfrm flipV="1">
                <a:off x="5852160" y="1763744"/>
                <a:ext cx="793594" cy="31646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5" name="Straight Connector 104"/>
              <p:cNvCxnSpPr>
                <a:stCxn id="95" idx="0"/>
                <a:endCxn id="62" idx="2"/>
              </p:cNvCxnSpPr>
              <p:nvPr/>
            </p:nvCxnSpPr>
            <p:spPr bwMode="auto">
              <a:xfrm flipH="1" flipV="1">
                <a:off x="6645754" y="1763744"/>
                <a:ext cx="715166" cy="31646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4" name="TextBox 13"/>
              <p:cNvSpPr txBox="1"/>
              <p:nvPr/>
            </p:nvSpPr>
            <p:spPr>
              <a:xfrm>
                <a:off x="716967" y="1742127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S0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2123236" y="1742127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S1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4030716" y="1727271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S2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5371240" y="1741935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S3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7328543" y="1728009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S4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p:grpSp>
      </p:grpSp>
      <p:sp>
        <p:nvSpPr>
          <p:cNvPr id="16" name="Freeform 15"/>
          <p:cNvSpPr/>
          <p:nvPr/>
        </p:nvSpPr>
        <p:spPr bwMode="auto">
          <a:xfrm>
            <a:off x="3050348" y="1263735"/>
            <a:ext cx="3624224" cy="1303974"/>
          </a:xfrm>
          <a:custGeom>
            <a:avLst/>
            <a:gdLst>
              <a:gd name="connsiteX0" fmla="*/ 2500707 w 3624224"/>
              <a:gd name="connsiteY0" fmla="*/ 1303974 h 1303974"/>
              <a:gd name="connsiteX1" fmla="*/ 3609070 w 3624224"/>
              <a:gd name="connsiteY1" fmla="*/ 491174 h 1303974"/>
              <a:gd name="connsiteX2" fmla="*/ 1780270 w 3624224"/>
              <a:gd name="connsiteY2" fmla="*/ 1647 h 1303974"/>
              <a:gd name="connsiteX3" fmla="*/ 25361 w 3624224"/>
              <a:gd name="connsiteY3" fmla="*/ 352629 h 1303974"/>
              <a:gd name="connsiteX4" fmla="*/ 902816 w 3624224"/>
              <a:gd name="connsiteY4" fmla="*/ 897574 h 1303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24224" h="1303974">
                <a:moveTo>
                  <a:pt x="2500707" y="1303974"/>
                </a:moveTo>
                <a:cubicBezTo>
                  <a:pt x="3114925" y="1006101"/>
                  <a:pt x="3729143" y="708229"/>
                  <a:pt x="3609070" y="491174"/>
                </a:cubicBezTo>
                <a:cubicBezTo>
                  <a:pt x="3488997" y="274119"/>
                  <a:pt x="2377555" y="24738"/>
                  <a:pt x="1780270" y="1647"/>
                </a:cubicBezTo>
                <a:cubicBezTo>
                  <a:pt x="1182985" y="-21444"/>
                  <a:pt x="171603" y="203308"/>
                  <a:pt x="25361" y="352629"/>
                </a:cubicBezTo>
                <a:cubicBezTo>
                  <a:pt x="-120881" y="501950"/>
                  <a:pt x="390967" y="699762"/>
                  <a:pt x="902816" y="897574"/>
                </a:cubicBezTo>
              </a:path>
            </a:pathLst>
          </a:custGeom>
          <a:noFill/>
          <a:ln w="28575" cap="flat" cmpd="sng" algn="ctr">
            <a:solidFill>
              <a:srgbClr val="0066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Lightning Bolt 9"/>
          <p:cNvSpPr/>
          <p:nvPr/>
        </p:nvSpPr>
        <p:spPr bwMode="auto">
          <a:xfrm>
            <a:off x="76979" y="2129962"/>
            <a:ext cx="818653" cy="1018143"/>
          </a:xfrm>
          <a:prstGeom prst="lightningBolt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81613" y="3398948"/>
            <a:ext cx="7739489" cy="3465177"/>
            <a:chOff x="481613" y="3398948"/>
            <a:chExt cx="7739489" cy="3465177"/>
          </a:xfrm>
        </p:grpSpPr>
        <p:cxnSp>
          <p:nvCxnSpPr>
            <p:cNvPr id="109" name="Straight Arrow Connector 108"/>
            <p:cNvCxnSpPr/>
            <p:nvPr/>
          </p:nvCxnSpPr>
          <p:spPr bwMode="auto">
            <a:xfrm flipV="1">
              <a:off x="1371600" y="3505200"/>
              <a:ext cx="0" cy="321627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Straight Arrow Connector 106"/>
            <p:cNvCxnSpPr/>
            <p:nvPr/>
          </p:nvCxnSpPr>
          <p:spPr bwMode="auto">
            <a:xfrm>
              <a:off x="1219200" y="6553200"/>
              <a:ext cx="662940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0" name="TextBox 169"/>
            <p:cNvSpPr txBox="1"/>
            <p:nvPr/>
          </p:nvSpPr>
          <p:spPr>
            <a:xfrm>
              <a:off x="2590800" y="647700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10</a:t>
              </a:r>
              <a:endParaRPr lang="en-US" b="1" dirty="0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5455470" y="647700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30</a:t>
              </a:r>
              <a:endParaRPr lang="en-US" b="1" dirty="0"/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6842610" y="649479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40</a:t>
              </a:r>
              <a:endParaRPr lang="en-US" b="1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279819" y="61838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t</a:t>
              </a:r>
              <a:r>
                <a:rPr lang="en-US" b="1" dirty="0" smtClean="0"/>
                <a:t>ime(s)</a:t>
              </a:r>
              <a:endParaRPr lang="en-US" b="1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81613" y="3398948"/>
              <a:ext cx="8899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slaves</a:t>
              </a:r>
              <a:endParaRPr lang="en-US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52184" y="3817223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S1</a:t>
              </a:r>
              <a:endParaRPr lang="en-US" b="1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857228" y="4551750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S2</a:t>
              </a:r>
              <a:endParaRPr lang="en-US" b="1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857228" y="5280807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S3</a:t>
              </a:r>
              <a:endParaRPr lang="en-US" b="1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885259" y="6010859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S4</a:t>
              </a:r>
              <a:endParaRPr lang="en-US" b="1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371599" y="3716995"/>
            <a:ext cx="1447802" cy="2793615"/>
            <a:chOff x="1371599" y="3716995"/>
            <a:chExt cx="1447802" cy="2793615"/>
          </a:xfrm>
        </p:grpSpPr>
        <p:sp>
          <p:nvSpPr>
            <p:cNvPr id="104" name="Rectangle 103"/>
            <p:cNvSpPr/>
            <p:nvPr/>
          </p:nvSpPr>
          <p:spPr bwMode="auto">
            <a:xfrm>
              <a:off x="1371601" y="4419600"/>
              <a:ext cx="1447800" cy="321605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solidFill>
                    <a:srgbClr val="0070C0"/>
                  </a:solidFill>
                </a:rPr>
                <a:t>Process </a:t>
              </a:r>
              <a:r>
                <a:rPr lang="en-US" sz="1600" dirty="0" smtClean="0">
                  <a:solidFill>
                    <a:srgbClr val="0070C0"/>
                  </a:solidFill>
                </a:rPr>
                <a:t>B</a:t>
              </a:r>
              <a:r>
                <a:rPr lang="en-US" sz="1600" baseline="-25000" dirty="0" smtClean="0">
                  <a:solidFill>
                    <a:srgbClr val="0070C0"/>
                  </a:solidFill>
                </a:rPr>
                <a:t>1,1</a:t>
              </a:r>
              <a:endParaRPr lang="en-US" sz="1600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1371600" y="4741205"/>
              <a:ext cx="1447801" cy="321605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solidFill>
                    <a:srgbClr val="0070C0"/>
                  </a:solidFill>
                </a:rPr>
                <a:t>Process B</a:t>
              </a:r>
              <a:r>
                <a:rPr lang="en-US" sz="1600" baseline="-25000" dirty="0">
                  <a:solidFill>
                    <a:srgbClr val="0070C0"/>
                  </a:solidFill>
                </a:rPr>
                <a:t>5,1</a:t>
              </a:r>
              <a:endParaRPr kumimoji="0" lang="en-US" sz="1600" b="0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1371600" y="5147990"/>
              <a:ext cx="1447800" cy="321605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solidFill>
                    <a:srgbClr val="0070C0"/>
                  </a:solidFill>
                </a:rPr>
                <a:t>Process B</a:t>
              </a:r>
              <a:r>
                <a:rPr lang="en-US" sz="1600" baseline="-25000" dirty="0">
                  <a:solidFill>
                    <a:srgbClr val="0070C0"/>
                  </a:solidFill>
                </a:rPr>
                <a:t>2,1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1371599" y="5469595"/>
              <a:ext cx="1447801" cy="321605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solidFill>
                    <a:srgbClr val="0070C0"/>
                  </a:solidFill>
                </a:rPr>
                <a:t>Process B</a:t>
              </a:r>
              <a:r>
                <a:rPr lang="en-US" sz="1600" baseline="-25000" dirty="0">
                  <a:solidFill>
                    <a:srgbClr val="0070C0"/>
                  </a:solidFill>
                </a:rPr>
                <a:t>5,0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371601" y="5867400"/>
              <a:ext cx="1447800" cy="321605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solidFill>
                    <a:srgbClr val="0070C0"/>
                  </a:solidFill>
                </a:rPr>
                <a:t>Process B</a:t>
              </a:r>
              <a:r>
                <a:rPr lang="en-US" sz="1600" baseline="-25000" dirty="0">
                  <a:solidFill>
                    <a:srgbClr val="0070C0"/>
                  </a:solidFill>
                </a:rPr>
                <a:t>3,1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1371600" y="6189005"/>
              <a:ext cx="1447801" cy="321605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solidFill>
                    <a:srgbClr val="0070C0"/>
                  </a:solidFill>
                </a:rPr>
                <a:t>Process </a:t>
              </a:r>
              <a:r>
                <a:rPr lang="en-US" sz="1600" dirty="0" smtClean="0">
                  <a:solidFill>
                    <a:srgbClr val="0070C0"/>
                  </a:solidFill>
                </a:rPr>
                <a:t>B</a:t>
              </a:r>
              <a:r>
                <a:rPr lang="en-US" sz="1600" baseline="-25000" dirty="0" smtClean="0">
                  <a:solidFill>
                    <a:srgbClr val="0070C0"/>
                  </a:solidFill>
                </a:rPr>
                <a:t>5,1</a:t>
              </a:r>
              <a:endParaRPr lang="en-US" sz="1600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1371601" y="3716995"/>
              <a:ext cx="1447800" cy="321605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solidFill>
                    <a:srgbClr val="0070C0"/>
                  </a:solidFill>
                </a:rPr>
                <a:t>Process </a:t>
              </a:r>
              <a:r>
                <a:rPr lang="en-US" sz="1600" dirty="0" smtClean="0">
                  <a:solidFill>
                    <a:srgbClr val="0070C0"/>
                  </a:solidFill>
                </a:rPr>
                <a:t>B</a:t>
              </a:r>
              <a:r>
                <a:rPr lang="en-US" sz="1600" baseline="-25000" dirty="0" smtClean="0">
                  <a:solidFill>
                    <a:srgbClr val="0070C0"/>
                  </a:solidFill>
                </a:rPr>
                <a:t>0,1</a:t>
              </a:r>
              <a:endParaRPr lang="en-US" sz="1600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1371600" y="4038600"/>
              <a:ext cx="1447801" cy="321605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solidFill>
                    <a:srgbClr val="0070C0"/>
                  </a:solidFill>
                </a:rPr>
                <a:t>Process </a:t>
              </a:r>
              <a:r>
                <a:rPr lang="en-US" sz="1600" dirty="0" smtClean="0">
                  <a:solidFill>
                    <a:srgbClr val="0070C0"/>
                  </a:solidFill>
                </a:rPr>
                <a:t>B</a:t>
              </a:r>
              <a:r>
                <a:rPr lang="en-US" sz="1600" baseline="-25000" dirty="0" smtClean="0">
                  <a:solidFill>
                    <a:srgbClr val="0070C0"/>
                  </a:solidFill>
                </a:rPr>
                <a:t>4,0</a:t>
              </a:r>
              <a:endParaRPr lang="en-US" sz="1600" baseline="-250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819400" y="3718560"/>
            <a:ext cx="4985092" cy="2776233"/>
            <a:chOff x="2819400" y="3718560"/>
            <a:chExt cx="4985092" cy="2776233"/>
          </a:xfrm>
        </p:grpSpPr>
        <p:sp>
          <p:nvSpPr>
            <p:cNvPr id="144" name="Rectangle 143"/>
            <p:cNvSpPr/>
            <p:nvPr/>
          </p:nvSpPr>
          <p:spPr bwMode="auto">
            <a:xfrm>
              <a:off x="2821781" y="5148630"/>
              <a:ext cx="1444752" cy="321605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solidFill>
                    <a:srgbClr val="C00000"/>
                  </a:solidFill>
                </a:rPr>
                <a:t>Download </a:t>
              </a:r>
              <a:r>
                <a:rPr lang="en-US" sz="1600" dirty="0" smtClean="0">
                  <a:solidFill>
                    <a:srgbClr val="C00000"/>
                  </a:solidFill>
                </a:rPr>
                <a:t>P</a:t>
              </a:r>
              <a:r>
                <a:rPr lang="en-US" sz="1600" baseline="-25000" dirty="0" smtClean="0">
                  <a:solidFill>
                    <a:srgbClr val="C00000"/>
                  </a:solidFill>
                </a:rPr>
                <a:t>2,0</a:t>
              </a:r>
              <a:endParaRPr lang="en-US" sz="1600" dirty="0">
                <a:solidFill>
                  <a:srgbClr val="C00000"/>
                </a:solidFill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2819400" y="3719153"/>
              <a:ext cx="2889504" cy="321605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Download 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P</a:t>
              </a:r>
              <a:r>
                <a:rPr lang="en-US" sz="1600" b="1" baseline="-25000" dirty="0" smtClean="0">
                  <a:solidFill>
                    <a:srgbClr val="C00000"/>
                  </a:solidFill>
                </a:rPr>
                <a:t>0,0</a:t>
              </a:r>
              <a:endParaRPr lang="en-US" sz="1600" b="1" dirty="0">
                <a:solidFill>
                  <a:srgbClr val="C00000"/>
                </a:solidFill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2819400" y="4419600"/>
              <a:ext cx="2889504" cy="321605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Download </a:t>
              </a:r>
              <a:r>
                <a:rPr lang="en-US" sz="1600" b="1" dirty="0" smtClean="0">
                  <a:solidFill>
                    <a:srgbClr val="C00000"/>
                  </a:solidFill>
                </a:rPr>
                <a:t>P</a:t>
              </a:r>
              <a:r>
                <a:rPr lang="en-US" sz="1600" b="1" baseline="-25000" dirty="0" smtClean="0">
                  <a:solidFill>
                    <a:srgbClr val="C00000"/>
                  </a:solidFill>
                </a:rPr>
                <a:t>1,0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6324600" y="5638800"/>
              <a:ext cx="1479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Map finishes</a:t>
              </a:r>
              <a:endParaRPr lang="en-US" dirty="0"/>
            </a:p>
          </p:txBody>
        </p:sp>
        <p:cxnSp>
          <p:nvCxnSpPr>
            <p:cNvPr id="175" name="Straight Arrow Connector 174"/>
            <p:cNvCxnSpPr>
              <a:stCxn id="173" idx="2"/>
              <a:endCxn id="172" idx="0"/>
            </p:cNvCxnSpPr>
            <p:nvPr/>
          </p:nvCxnSpPr>
          <p:spPr bwMode="auto">
            <a:xfrm flipH="1">
              <a:off x="7063183" y="6008132"/>
              <a:ext cx="1363" cy="48666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2" name="Rectangle 111"/>
            <p:cNvSpPr/>
            <p:nvPr/>
          </p:nvSpPr>
          <p:spPr bwMode="auto">
            <a:xfrm>
              <a:off x="5715000" y="3718560"/>
              <a:ext cx="1444752" cy="320040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solidFill>
                    <a:srgbClr val="C00000"/>
                  </a:solidFill>
                </a:rPr>
                <a:t>Process </a:t>
              </a:r>
              <a:r>
                <a:rPr lang="en-US" sz="1600" dirty="0" smtClean="0">
                  <a:solidFill>
                    <a:srgbClr val="C00000"/>
                  </a:solidFill>
                </a:rPr>
                <a:t>B</a:t>
              </a:r>
              <a:r>
                <a:rPr lang="en-US" sz="1600" baseline="-25000" dirty="0" smtClean="0">
                  <a:solidFill>
                    <a:srgbClr val="C00000"/>
                  </a:solidFill>
                </a:rPr>
                <a:t>0,0</a:t>
              </a:r>
              <a:endParaRPr lang="en-US" sz="1600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4267200" y="5867400"/>
              <a:ext cx="1444752" cy="321605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solidFill>
                    <a:srgbClr val="C00000"/>
                  </a:solidFill>
                </a:rPr>
                <a:t>Process </a:t>
              </a:r>
              <a:r>
                <a:rPr lang="en-US" sz="1600" dirty="0" smtClean="0">
                  <a:solidFill>
                    <a:srgbClr val="C00000"/>
                  </a:solidFill>
                </a:rPr>
                <a:t>B</a:t>
              </a:r>
              <a:r>
                <a:rPr lang="en-US" sz="1600" baseline="-25000" dirty="0" smtClean="0">
                  <a:solidFill>
                    <a:srgbClr val="C00000"/>
                  </a:solidFill>
                </a:rPr>
                <a:t>3,0</a:t>
              </a:r>
              <a:endParaRPr lang="en-US" sz="1600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4267200" y="5148886"/>
              <a:ext cx="1444752" cy="321605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solidFill>
                    <a:srgbClr val="C00000"/>
                  </a:solidFill>
                </a:rPr>
                <a:t>Process </a:t>
              </a:r>
              <a:r>
                <a:rPr lang="en-US" sz="1600" dirty="0" smtClean="0">
                  <a:solidFill>
                    <a:srgbClr val="C00000"/>
                  </a:solidFill>
                </a:rPr>
                <a:t>B</a:t>
              </a:r>
              <a:r>
                <a:rPr lang="en-US" sz="1600" baseline="-25000" dirty="0" smtClean="0">
                  <a:solidFill>
                    <a:srgbClr val="C00000"/>
                  </a:solidFill>
                </a:rPr>
                <a:t>2,0</a:t>
              </a:r>
              <a:endParaRPr lang="en-US" sz="1600" baseline="-25000" dirty="0">
                <a:solidFill>
                  <a:srgbClr val="C00000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2819400" y="5867400"/>
              <a:ext cx="1444752" cy="321605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solidFill>
                    <a:srgbClr val="C00000"/>
                  </a:solidFill>
                </a:rPr>
                <a:t>Download P</a:t>
              </a:r>
              <a:r>
                <a:rPr lang="en-US" sz="1600" baseline="-25000" dirty="0">
                  <a:solidFill>
                    <a:srgbClr val="C00000"/>
                  </a:solidFill>
                </a:rPr>
                <a:t>3,0</a:t>
              </a:r>
              <a:endParaRPr lang="en-US" sz="1600" dirty="0">
                <a:solidFill>
                  <a:srgbClr val="C00000"/>
                </a:solidFill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5715000" y="4419600"/>
              <a:ext cx="1444752" cy="320040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solidFill>
                    <a:srgbClr val="C00000"/>
                  </a:solidFill>
                </a:rPr>
                <a:t>Process </a:t>
              </a:r>
              <a:r>
                <a:rPr lang="en-US" sz="1600" dirty="0" smtClean="0">
                  <a:solidFill>
                    <a:srgbClr val="C00000"/>
                  </a:solidFill>
                </a:rPr>
                <a:t>B</a:t>
              </a:r>
              <a:r>
                <a:rPr lang="en-US" sz="1600" baseline="-25000" dirty="0" smtClean="0">
                  <a:solidFill>
                    <a:srgbClr val="C00000"/>
                  </a:solidFill>
                </a:rPr>
                <a:t>1,0</a:t>
              </a:r>
              <a:endParaRPr lang="en-US" sz="1600" baseline="-250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576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 animBg="1"/>
      <p:bldP spid="16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&amp; Intuitions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Problems:</a:t>
            </a:r>
          </a:p>
          <a:p>
            <a:pPr lvl="1"/>
            <a:r>
              <a:rPr lang="en-US" dirty="0" smtClean="0"/>
              <a:t>Degraded tasks are </a:t>
            </a:r>
            <a:r>
              <a:rPr lang="en-US" dirty="0" smtClean="0">
                <a:solidFill>
                  <a:srgbClr val="FF0000"/>
                </a:solidFill>
              </a:rPr>
              <a:t>launched simultaneously </a:t>
            </a:r>
          </a:p>
          <a:p>
            <a:pPr lvl="2"/>
            <a:r>
              <a:rPr lang="en-US" dirty="0" smtClean="0"/>
              <a:t>Start degraded reads together and compete for network resources</a:t>
            </a:r>
          </a:p>
          <a:p>
            <a:pPr lvl="1"/>
            <a:r>
              <a:rPr lang="en-US" dirty="0" smtClean="0"/>
              <a:t>When local tasks are processed, network resource is </a:t>
            </a:r>
            <a:r>
              <a:rPr lang="en-US" dirty="0" smtClean="0">
                <a:solidFill>
                  <a:srgbClr val="FF0000"/>
                </a:solidFill>
              </a:rPr>
              <a:t>underutilized</a:t>
            </a:r>
            <a:endParaRPr lang="en-US" dirty="0" smtClean="0"/>
          </a:p>
          <a:p>
            <a:r>
              <a:rPr lang="en-US" dirty="0" smtClean="0"/>
              <a:t>Intuitions: </a:t>
            </a:r>
            <a:r>
              <a:rPr lang="en-US" i="1" dirty="0" smtClean="0">
                <a:solidFill>
                  <a:srgbClr val="FF0000"/>
                </a:solidFill>
              </a:rPr>
              <a:t>ensure degraded tasks aren’t running together to complete for network resources</a:t>
            </a:r>
          </a:p>
          <a:p>
            <a:pPr lvl="1"/>
            <a:r>
              <a:rPr lang="en-US" dirty="0" smtClean="0"/>
              <a:t>Finish running degraded tasks before all local tasks</a:t>
            </a:r>
          </a:p>
          <a:p>
            <a:pPr lvl="1"/>
            <a:r>
              <a:rPr lang="en-US" dirty="0" smtClean="0"/>
              <a:t>Keep degraded tasks separated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2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24600" y="4480727"/>
            <a:ext cx="2143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25% saving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26720" y="1066800"/>
            <a:ext cx="7635240" cy="2385012"/>
            <a:chOff x="426720" y="1066800"/>
            <a:chExt cx="7635240" cy="2385012"/>
          </a:xfrm>
        </p:grpSpPr>
        <p:sp>
          <p:nvSpPr>
            <p:cNvPr id="7" name="TextBox 6"/>
            <p:cNvSpPr txBox="1"/>
            <p:nvPr/>
          </p:nvSpPr>
          <p:spPr>
            <a:xfrm>
              <a:off x="4165787" y="1066800"/>
              <a:ext cx="1428596" cy="369332"/>
            </a:xfrm>
            <a:prstGeom prst="rect">
              <a:avLst/>
            </a:prstGeom>
            <a:noFill/>
            <a:ln w="19050">
              <a:solidFill>
                <a:srgbClr val="7030A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7030A0"/>
                  </a:solidFill>
                </a:rPr>
                <a:t>Core Switch</a:t>
              </a:r>
              <a:endParaRPr lang="en-US" dirty="0">
                <a:solidFill>
                  <a:srgbClr val="7030A0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394907" y="1394412"/>
              <a:ext cx="1338893" cy="369332"/>
            </a:xfrm>
            <a:prstGeom prst="rect">
              <a:avLst/>
            </a:prstGeom>
            <a:noFill/>
            <a:ln w="19050">
              <a:solidFill>
                <a:srgbClr val="7030A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rgbClr val="7030A0"/>
                  </a:solidFill>
                </a:rPr>
                <a:t>ToR</a:t>
              </a:r>
              <a:r>
                <a:rPr lang="en-US" dirty="0" smtClean="0">
                  <a:solidFill>
                    <a:srgbClr val="7030A0"/>
                  </a:solidFill>
                </a:rPr>
                <a:t> Switch</a:t>
              </a:r>
              <a:endParaRPr lang="en-US" dirty="0">
                <a:solidFill>
                  <a:srgbClr val="7030A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976307" y="1394412"/>
              <a:ext cx="1338893" cy="369332"/>
            </a:xfrm>
            <a:prstGeom prst="rect">
              <a:avLst/>
            </a:prstGeom>
            <a:noFill/>
            <a:ln w="19050">
              <a:solidFill>
                <a:srgbClr val="7030A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rgbClr val="7030A0"/>
                  </a:solidFill>
                </a:rPr>
                <a:t>ToR</a:t>
              </a:r>
              <a:r>
                <a:rPr lang="en-US" dirty="0" smtClean="0">
                  <a:solidFill>
                    <a:srgbClr val="7030A0"/>
                  </a:solidFill>
                </a:rPr>
                <a:t> Switch</a:t>
              </a:r>
              <a:endParaRPr lang="en-US" dirty="0">
                <a:solidFill>
                  <a:srgbClr val="7030A0"/>
                </a:solidFill>
              </a:endParaRPr>
            </a:p>
          </p:txBody>
        </p:sp>
        <p:cxnSp>
          <p:nvCxnSpPr>
            <p:cNvPr id="9" name="Straight Connector 8"/>
            <p:cNvCxnSpPr>
              <a:stCxn id="61" idx="0"/>
              <a:endCxn id="7" idx="1"/>
            </p:cNvCxnSpPr>
            <p:nvPr/>
          </p:nvCxnSpPr>
          <p:spPr bwMode="auto">
            <a:xfrm flipV="1">
              <a:off x="3064354" y="1251466"/>
              <a:ext cx="1101433" cy="14294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>
              <a:stCxn id="7" idx="3"/>
              <a:endCxn id="62" idx="0"/>
            </p:cNvCxnSpPr>
            <p:nvPr/>
          </p:nvCxnSpPr>
          <p:spPr bwMode="auto">
            <a:xfrm>
              <a:off x="5594383" y="1251466"/>
              <a:ext cx="1051371" cy="14294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" name="TextBox 23"/>
            <p:cNvSpPr txBox="1"/>
            <p:nvPr/>
          </p:nvSpPr>
          <p:spPr>
            <a:xfrm>
              <a:off x="533400" y="2191416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0,0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33400" y="2560748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>
                  <a:solidFill>
                    <a:srgbClr val="0070C0"/>
                  </a:solidFill>
                </a:rPr>
                <a:t>1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33400" y="2930080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>
                  <a:solidFill>
                    <a:srgbClr val="0070C0"/>
                  </a:solidFill>
                </a:rPr>
                <a:t>2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126646" y="2191416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>
                  <a:solidFill>
                    <a:srgbClr val="0070C0"/>
                  </a:solidFill>
                </a:rPr>
                <a:t>3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28" name="Rounded Rectangle 27"/>
            <p:cNvSpPr/>
            <p:nvPr/>
          </p:nvSpPr>
          <p:spPr bwMode="auto">
            <a:xfrm>
              <a:off x="426720" y="2080212"/>
              <a:ext cx="1402080" cy="1371600"/>
            </a:xfrm>
            <a:prstGeom prst="round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037542" y="2191416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0,1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037542" y="2930080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2,1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630788" y="2560748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4,0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630788" y="2930080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>
                  <a:solidFill>
                    <a:srgbClr val="0070C0"/>
                  </a:solidFill>
                </a:rPr>
                <a:t>5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74" name="Rounded Rectangle 73"/>
            <p:cNvSpPr/>
            <p:nvPr/>
          </p:nvSpPr>
          <p:spPr bwMode="auto">
            <a:xfrm>
              <a:off x="1930862" y="2080212"/>
              <a:ext cx="1402080" cy="1371600"/>
            </a:xfrm>
            <a:prstGeom prst="round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546302" y="2560748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1,1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139548" y="2191416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>
                  <a:solidFill>
                    <a:srgbClr val="0070C0"/>
                  </a:solidFill>
                </a:rPr>
                <a:t>3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139548" y="2560748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4,1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139548" y="2930080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5,1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81" name="Rounded Rectangle 80"/>
            <p:cNvSpPr/>
            <p:nvPr/>
          </p:nvSpPr>
          <p:spPr bwMode="auto">
            <a:xfrm>
              <a:off x="3439622" y="2080212"/>
              <a:ext cx="1402080" cy="1371600"/>
            </a:xfrm>
            <a:prstGeom prst="round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257800" y="2191416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0,0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257800" y="2560748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>
                  <a:solidFill>
                    <a:srgbClr val="0070C0"/>
                  </a:solidFill>
                </a:rPr>
                <a:t>1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5257800" y="2930080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2,1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851046" y="2191416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3,1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851046" y="2560748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4,0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851046" y="2930080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>
                  <a:solidFill>
                    <a:srgbClr val="0070C0"/>
                  </a:solidFill>
                </a:rPr>
                <a:t>5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88" name="Rounded Rectangle 87"/>
            <p:cNvSpPr/>
            <p:nvPr/>
          </p:nvSpPr>
          <p:spPr bwMode="auto">
            <a:xfrm>
              <a:off x="5151120" y="2080212"/>
              <a:ext cx="1402080" cy="1371600"/>
            </a:xfrm>
            <a:prstGeom prst="round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766560" y="2191416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0,1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766560" y="2560748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1,1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766560" y="2930080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>
                  <a:solidFill>
                    <a:srgbClr val="0070C0"/>
                  </a:solidFill>
                </a:rPr>
                <a:t>2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,0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7359806" y="2191416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3,1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7359806" y="2560748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4,1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7359806" y="2930080"/>
              <a:ext cx="593246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B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5,1</a:t>
              </a:r>
              <a:endParaRPr 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95" name="Rounded Rectangle 94"/>
            <p:cNvSpPr/>
            <p:nvPr/>
          </p:nvSpPr>
          <p:spPr bwMode="auto">
            <a:xfrm>
              <a:off x="6659880" y="2080212"/>
              <a:ext cx="1402080" cy="1371600"/>
            </a:xfrm>
            <a:prstGeom prst="round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97" name="Straight Connector 96"/>
            <p:cNvCxnSpPr>
              <a:stCxn id="28" idx="0"/>
              <a:endCxn id="61" idx="2"/>
            </p:cNvCxnSpPr>
            <p:nvPr/>
          </p:nvCxnSpPr>
          <p:spPr bwMode="auto">
            <a:xfrm flipV="1">
              <a:off x="1127760" y="1763744"/>
              <a:ext cx="1936594" cy="3164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Straight Connector 98"/>
            <p:cNvCxnSpPr>
              <a:stCxn id="74" idx="0"/>
              <a:endCxn id="61" idx="2"/>
            </p:cNvCxnSpPr>
            <p:nvPr/>
          </p:nvCxnSpPr>
          <p:spPr bwMode="auto">
            <a:xfrm flipV="1">
              <a:off x="2631902" y="1763744"/>
              <a:ext cx="432452" cy="3164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Straight Connector 100"/>
            <p:cNvCxnSpPr>
              <a:stCxn id="81" idx="0"/>
              <a:endCxn id="61" idx="2"/>
            </p:cNvCxnSpPr>
            <p:nvPr/>
          </p:nvCxnSpPr>
          <p:spPr bwMode="auto">
            <a:xfrm flipH="1" flipV="1">
              <a:off x="3064354" y="1763744"/>
              <a:ext cx="1076308" cy="3164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" name="Straight Connector 102"/>
            <p:cNvCxnSpPr>
              <a:stCxn id="88" idx="0"/>
              <a:endCxn id="62" idx="2"/>
            </p:cNvCxnSpPr>
            <p:nvPr/>
          </p:nvCxnSpPr>
          <p:spPr bwMode="auto">
            <a:xfrm flipV="1">
              <a:off x="5852160" y="1763744"/>
              <a:ext cx="793594" cy="3164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5" name="Straight Connector 104"/>
            <p:cNvCxnSpPr>
              <a:stCxn id="95" idx="0"/>
              <a:endCxn id="62" idx="2"/>
            </p:cNvCxnSpPr>
            <p:nvPr/>
          </p:nvCxnSpPr>
          <p:spPr bwMode="auto">
            <a:xfrm flipH="1" flipV="1">
              <a:off x="6645754" y="1763744"/>
              <a:ext cx="715166" cy="3164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8" name="TextBox 97"/>
          <p:cNvSpPr txBox="1"/>
          <p:nvPr/>
        </p:nvSpPr>
        <p:spPr>
          <a:xfrm>
            <a:off x="716967" y="174212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123236" y="174212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4030716" y="1727271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371240" y="1741935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328543" y="1728009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S4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07" name="Straight Arrow Connector 106"/>
          <p:cNvCxnSpPr/>
          <p:nvPr/>
        </p:nvCxnSpPr>
        <p:spPr bwMode="auto">
          <a:xfrm>
            <a:off x="1219200" y="6553200"/>
            <a:ext cx="66294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Arrow Connector 108"/>
          <p:cNvCxnSpPr/>
          <p:nvPr/>
        </p:nvCxnSpPr>
        <p:spPr bwMode="auto">
          <a:xfrm flipV="1">
            <a:off x="1371600" y="3505200"/>
            <a:ext cx="0" cy="321627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TextBox 169"/>
          <p:cNvSpPr txBox="1"/>
          <p:nvPr/>
        </p:nvSpPr>
        <p:spPr>
          <a:xfrm>
            <a:off x="2590800" y="64770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10</a:t>
            </a:r>
            <a:endParaRPr lang="en-US" b="1" dirty="0"/>
          </a:p>
        </p:txBody>
      </p:sp>
      <p:sp>
        <p:nvSpPr>
          <p:cNvPr id="171" name="TextBox 170"/>
          <p:cNvSpPr txBox="1"/>
          <p:nvPr/>
        </p:nvSpPr>
        <p:spPr>
          <a:xfrm>
            <a:off x="5455470" y="64770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30</a:t>
            </a:r>
            <a:endParaRPr lang="en-US" b="1" dirty="0"/>
          </a:p>
        </p:txBody>
      </p:sp>
      <p:sp>
        <p:nvSpPr>
          <p:cNvPr id="173" name="TextBox 172"/>
          <p:cNvSpPr txBox="1"/>
          <p:nvPr/>
        </p:nvSpPr>
        <p:spPr>
          <a:xfrm>
            <a:off x="6324600" y="5638800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 finishes</a:t>
            </a:r>
            <a:endParaRPr lang="en-US" dirty="0"/>
          </a:p>
        </p:txBody>
      </p:sp>
      <p:cxnSp>
        <p:nvCxnSpPr>
          <p:cNvPr id="175" name="Straight Arrow Connector 174"/>
          <p:cNvCxnSpPr>
            <a:stCxn id="173" idx="2"/>
            <a:endCxn id="171" idx="0"/>
          </p:cNvCxnSpPr>
          <p:nvPr/>
        </p:nvCxnSpPr>
        <p:spPr bwMode="auto">
          <a:xfrm flipH="1">
            <a:off x="5676043" y="6008132"/>
            <a:ext cx="1388503" cy="4688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Box 107"/>
          <p:cNvSpPr txBox="1"/>
          <p:nvPr/>
        </p:nvSpPr>
        <p:spPr>
          <a:xfrm>
            <a:off x="7279819" y="6183868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</a:t>
            </a:r>
            <a:r>
              <a:rPr lang="en-US" b="1" dirty="0" smtClean="0"/>
              <a:t>ime(s)</a:t>
            </a:r>
            <a:endParaRPr lang="en-US" b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852184" y="3817223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857228" y="455175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857228" y="528080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S3</a:t>
            </a:r>
            <a:endParaRPr lang="en-US" b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885259" y="6010859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S4</a:t>
            </a:r>
            <a:endParaRPr lang="en-US" b="1" dirty="0"/>
          </a:p>
        </p:txBody>
      </p:sp>
      <p:sp>
        <p:nvSpPr>
          <p:cNvPr id="116" name="TextBox 115"/>
          <p:cNvSpPr txBox="1"/>
          <p:nvPr/>
        </p:nvSpPr>
        <p:spPr>
          <a:xfrm>
            <a:off x="533400" y="339894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slaves</a:t>
            </a:r>
            <a:endParaRPr lang="en-US" b="1" dirty="0"/>
          </a:p>
        </p:txBody>
      </p:sp>
      <p:sp>
        <p:nvSpPr>
          <p:cNvPr id="127" name="Title 1"/>
          <p:cNvSpPr txBox="1">
            <a:spLocks/>
          </p:cNvSpPr>
          <p:nvPr/>
        </p:nvSpPr>
        <p:spPr bwMode="auto">
          <a:xfrm>
            <a:off x="426720" y="76201"/>
            <a:ext cx="8336280" cy="1001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sz="3600" kern="0" dirty="0" smtClean="0"/>
              <a:t>Degraded-First in Failure Mode</a:t>
            </a:r>
            <a:endParaRPr lang="en-US" sz="3600" kern="0" dirty="0"/>
          </a:p>
        </p:txBody>
      </p:sp>
      <p:sp>
        <p:nvSpPr>
          <p:cNvPr id="134" name="Lightning Bolt 133"/>
          <p:cNvSpPr/>
          <p:nvPr/>
        </p:nvSpPr>
        <p:spPr bwMode="auto">
          <a:xfrm>
            <a:off x="76979" y="2129962"/>
            <a:ext cx="818653" cy="1018143"/>
          </a:xfrm>
          <a:prstGeom prst="lightningBolt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1371601" y="4419600"/>
            <a:ext cx="1447800" cy="321605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rgbClr val="0070C0"/>
                </a:solidFill>
              </a:rPr>
              <a:t>Process </a:t>
            </a:r>
            <a:r>
              <a:rPr lang="en-US" sz="1600" dirty="0" smtClean="0">
                <a:solidFill>
                  <a:srgbClr val="0070C0"/>
                </a:solidFill>
              </a:rPr>
              <a:t>B</a:t>
            </a:r>
            <a:r>
              <a:rPr lang="en-US" sz="1600" baseline="-25000" dirty="0" smtClean="0">
                <a:solidFill>
                  <a:srgbClr val="0070C0"/>
                </a:solidFill>
              </a:rPr>
              <a:t>1,1</a:t>
            </a:r>
            <a:endParaRPr lang="en-US" sz="1600" baseline="-25000" dirty="0">
              <a:solidFill>
                <a:srgbClr val="0070C0"/>
              </a:solidFill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1371600" y="4741205"/>
            <a:ext cx="1447801" cy="321605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rgbClr val="0070C0"/>
                </a:solidFill>
              </a:rPr>
              <a:t>Process B</a:t>
            </a:r>
            <a:r>
              <a:rPr lang="en-US" sz="1600" baseline="-25000" dirty="0">
                <a:solidFill>
                  <a:srgbClr val="0070C0"/>
                </a:solidFill>
              </a:rPr>
              <a:t>5,1</a:t>
            </a:r>
            <a:endParaRPr kumimoji="0" lang="en-US" sz="1600" b="0" i="0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1371600" y="4038600"/>
            <a:ext cx="1447801" cy="321605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rgbClr val="0070C0"/>
                </a:solidFill>
              </a:rPr>
              <a:t>Process </a:t>
            </a:r>
            <a:r>
              <a:rPr lang="en-US" sz="1600" dirty="0" smtClean="0">
                <a:solidFill>
                  <a:srgbClr val="0070C0"/>
                </a:solidFill>
              </a:rPr>
              <a:t>B</a:t>
            </a:r>
            <a:r>
              <a:rPr lang="en-US" sz="1600" baseline="-25000" dirty="0" smtClean="0">
                <a:solidFill>
                  <a:srgbClr val="0070C0"/>
                </a:solidFill>
              </a:rPr>
              <a:t>4,0</a:t>
            </a:r>
            <a:endParaRPr lang="en-US" sz="1600" baseline="-25000" dirty="0">
              <a:solidFill>
                <a:srgbClr val="0070C0"/>
              </a:solidFill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1371600" y="3716995"/>
            <a:ext cx="1444752" cy="321605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</a:rPr>
              <a:t>Download </a:t>
            </a:r>
            <a:r>
              <a:rPr lang="en-US" sz="1600" dirty="0" smtClean="0">
                <a:solidFill>
                  <a:srgbClr val="C00000"/>
                </a:solidFill>
              </a:rPr>
              <a:t>P</a:t>
            </a:r>
            <a:r>
              <a:rPr lang="en-US" sz="1600" baseline="-25000" dirty="0" smtClean="0">
                <a:solidFill>
                  <a:srgbClr val="C00000"/>
                </a:solidFill>
              </a:rPr>
              <a:t>0,0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1371600" y="5143868"/>
            <a:ext cx="1444752" cy="321605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</a:rPr>
              <a:t>Download </a:t>
            </a:r>
            <a:r>
              <a:rPr lang="en-US" sz="1600" dirty="0" smtClean="0">
                <a:solidFill>
                  <a:srgbClr val="C00000"/>
                </a:solidFill>
              </a:rPr>
              <a:t>P</a:t>
            </a:r>
            <a:r>
              <a:rPr lang="en-US" sz="1600" baseline="-25000" dirty="0" smtClean="0">
                <a:solidFill>
                  <a:srgbClr val="C00000"/>
                </a:solidFill>
              </a:rPr>
              <a:t>2,0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1371599" y="5469595"/>
            <a:ext cx="1447801" cy="321605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rgbClr val="0070C0"/>
                </a:solidFill>
              </a:rPr>
              <a:t>Process B</a:t>
            </a:r>
            <a:r>
              <a:rPr lang="en-US" sz="1600" baseline="-25000" dirty="0">
                <a:solidFill>
                  <a:srgbClr val="0070C0"/>
                </a:solidFill>
              </a:rPr>
              <a:t>5,0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1371601" y="5867400"/>
            <a:ext cx="1447800" cy="321605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rgbClr val="0070C0"/>
                </a:solidFill>
              </a:rPr>
              <a:t>Process B</a:t>
            </a:r>
            <a:r>
              <a:rPr lang="en-US" sz="1600" baseline="-25000" dirty="0">
                <a:solidFill>
                  <a:srgbClr val="0070C0"/>
                </a:solidFill>
              </a:rPr>
              <a:t>3,1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1371600" y="6189005"/>
            <a:ext cx="1447801" cy="321605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rgbClr val="0070C0"/>
                </a:solidFill>
              </a:rPr>
              <a:t>Process </a:t>
            </a:r>
            <a:r>
              <a:rPr lang="en-US" sz="1600" dirty="0" smtClean="0">
                <a:solidFill>
                  <a:srgbClr val="0070C0"/>
                </a:solidFill>
              </a:rPr>
              <a:t>B</a:t>
            </a:r>
            <a:r>
              <a:rPr lang="en-US" sz="1600" baseline="-25000" dirty="0" smtClean="0">
                <a:solidFill>
                  <a:srgbClr val="0070C0"/>
                </a:solidFill>
              </a:rPr>
              <a:t>5,1</a:t>
            </a:r>
            <a:endParaRPr lang="en-US" sz="1600" baseline="-25000" dirty="0">
              <a:solidFill>
                <a:srgbClr val="0070C0"/>
              </a:solidFill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2819400" y="3718560"/>
            <a:ext cx="1444752" cy="320040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</a:rPr>
              <a:t>Process </a:t>
            </a:r>
            <a:r>
              <a:rPr lang="en-US" sz="1600" dirty="0" smtClean="0">
                <a:solidFill>
                  <a:srgbClr val="C00000"/>
                </a:solidFill>
              </a:rPr>
              <a:t>B</a:t>
            </a:r>
            <a:r>
              <a:rPr lang="en-US" sz="1600" baseline="-25000" dirty="0" smtClean="0">
                <a:solidFill>
                  <a:srgbClr val="C00000"/>
                </a:solidFill>
              </a:rPr>
              <a:t>0,0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4267200" y="3716995"/>
            <a:ext cx="1447800" cy="321605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rgbClr val="0070C0"/>
                </a:solidFill>
              </a:rPr>
              <a:t>Process </a:t>
            </a:r>
            <a:r>
              <a:rPr lang="en-US" sz="1600" dirty="0" smtClean="0">
                <a:solidFill>
                  <a:srgbClr val="0070C0"/>
                </a:solidFill>
              </a:rPr>
              <a:t>B</a:t>
            </a:r>
            <a:r>
              <a:rPr lang="en-US" sz="1600" baseline="-25000" dirty="0" smtClean="0">
                <a:solidFill>
                  <a:srgbClr val="0070C0"/>
                </a:solidFill>
              </a:rPr>
              <a:t>0,1</a:t>
            </a:r>
            <a:endParaRPr lang="en-US" sz="1600" baseline="-25000" dirty="0">
              <a:solidFill>
                <a:srgbClr val="0070C0"/>
              </a:solidFill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2817019" y="5146505"/>
            <a:ext cx="1444752" cy="321605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</a:rPr>
              <a:t>Process </a:t>
            </a:r>
            <a:r>
              <a:rPr lang="en-US" sz="1600" dirty="0" smtClean="0">
                <a:solidFill>
                  <a:srgbClr val="C00000"/>
                </a:solidFill>
              </a:rPr>
              <a:t>B</a:t>
            </a:r>
            <a:r>
              <a:rPr lang="en-US" sz="1600" baseline="-25000" dirty="0" smtClean="0">
                <a:solidFill>
                  <a:srgbClr val="C00000"/>
                </a:solidFill>
              </a:rPr>
              <a:t>2,0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2822448" y="4419600"/>
            <a:ext cx="1444752" cy="321605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</a:rPr>
              <a:t>Download </a:t>
            </a:r>
            <a:r>
              <a:rPr lang="en-US" sz="1600" dirty="0" smtClean="0">
                <a:solidFill>
                  <a:srgbClr val="C00000"/>
                </a:solidFill>
              </a:rPr>
              <a:t>P</a:t>
            </a:r>
            <a:r>
              <a:rPr lang="en-US" sz="1600" baseline="-25000" dirty="0" smtClean="0">
                <a:solidFill>
                  <a:srgbClr val="C00000"/>
                </a:solidFill>
              </a:rPr>
              <a:t>1,0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2819400" y="5867400"/>
            <a:ext cx="1444752" cy="321605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</a:rPr>
              <a:t>Download P</a:t>
            </a:r>
            <a:r>
              <a:rPr lang="en-US" sz="1600" baseline="-25000" dirty="0">
                <a:solidFill>
                  <a:srgbClr val="C00000"/>
                </a:solidFill>
              </a:rPr>
              <a:t>3,0</a:t>
            </a:r>
            <a:endParaRPr lang="en-US" sz="1600" dirty="0">
              <a:solidFill>
                <a:srgbClr val="C0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4267200" y="4419600"/>
            <a:ext cx="1444752" cy="320040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</a:rPr>
              <a:t>Process </a:t>
            </a:r>
            <a:r>
              <a:rPr lang="en-US" sz="1600" dirty="0" smtClean="0">
                <a:solidFill>
                  <a:srgbClr val="C00000"/>
                </a:solidFill>
              </a:rPr>
              <a:t>B</a:t>
            </a:r>
            <a:r>
              <a:rPr lang="en-US" sz="1600" baseline="-25000" dirty="0" smtClean="0">
                <a:solidFill>
                  <a:srgbClr val="C00000"/>
                </a:solidFill>
              </a:rPr>
              <a:t>1,0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4267200" y="5147990"/>
            <a:ext cx="1447800" cy="321605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rgbClr val="0070C0"/>
                </a:solidFill>
              </a:rPr>
              <a:t>Process B</a:t>
            </a:r>
            <a:r>
              <a:rPr lang="en-US" sz="1600" baseline="-25000" dirty="0">
                <a:solidFill>
                  <a:srgbClr val="0070C0"/>
                </a:solidFill>
              </a:rPr>
              <a:t>2,1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4267200" y="5867400"/>
            <a:ext cx="1444752" cy="321605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solidFill>
                  <a:srgbClr val="C00000"/>
                </a:solidFill>
              </a:rPr>
              <a:t>Process </a:t>
            </a:r>
            <a:r>
              <a:rPr lang="en-US" sz="1600" dirty="0" smtClean="0">
                <a:solidFill>
                  <a:srgbClr val="C00000"/>
                </a:solidFill>
              </a:rPr>
              <a:t>B</a:t>
            </a:r>
            <a:r>
              <a:rPr lang="en-US" sz="1600" baseline="-25000" dirty="0" smtClean="0">
                <a:solidFill>
                  <a:srgbClr val="C00000"/>
                </a:solidFill>
              </a:rPr>
              <a:t>3,0</a:t>
            </a:r>
            <a:endParaRPr lang="en-US" sz="1600" baseline="-25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14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Degraded-First Scheduling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43554" y="1676400"/>
                <a:ext cx="6152646" cy="207967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7030A0"/>
                    </a:solidFill>
                  </a:rPr>
                  <a:t>while</a:t>
                </a:r>
                <a:r>
                  <a:rPr lang="en-US" sz="2000" dirty="0" smtClean="0">
                    <a:solidFill>
                      <a:srgbClr val="7030A0"/>
                    </a:solidFill>
                  </a:rPr>
                  <a:t> </a:t>
                </a:r>
                <a:r>
                  <a:rPr lang="en-US" sz="2000" dirty="0" smtClean="0"/>
                  <a:t>a heartbeat from slave </a:t>
                </a:r>
                <a:r>
                  <a:rPr lang="en-US" sz="2000" i="1" dirty="0" smtClean="0"/>
                  <a:t>s</a:t>
                </a:r>
                <a:r>
                  <a:rPr lang="en-US" sz="2000" dirty="0" smtClean="0"/>
                  <a:t> arrives </a:t>
                </a:r>
                <a:r>
                  <a:rPr lang="en-US" sz="2000" b="1" dirty="0" smtClean="0">
                    <a:solidFill>
                      <a:srgbClr val="7030A0"/>
                    </a:solidFill>
                  </a:rPr>
                  <a:t>do</a:t>
                </a:r>
              </a:p>
              <a:p>
                <a:r>
                  <a:rPr lang="en-US" sz="2000" dirty="0" smtClean="0"/>
                  <a:t>  </a:t>
                </a:r>
                <a:r>
                  <a:rPr lang="en-US" sz="2000" b="1" dirty="0" smtClean="0">
                    <a:solidFill>
                      <a:srgbClr val="7030A0"/>
                    </a:solidFill>
                  </a:rPr>
                  <a:t>if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den>
                    </m:f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dirty="0" smtClean="0"/>
                  <a:t> </a:t>
                </a:r>
                <a:r>
                  <a:rPr lang="en-US" sz="2000" b="1" dirty="0" smtClean="0">
                    <a:solidFill>
                      <a:srgbClr val="7030A0"/>
                    </a:solidFill>
                  </a:rPr>
                  <a:t>and</a:t>
                </a:r>
                <a:r>
                  <a:rPr lang="en-US" sz="2000" dirty="0" smtClean="0">
                    <a:solidFill>
                      <a:srgbClr val="7030A0"/>
                    </a:solidFill>
                  </a:rPr>
                  <a:t> </a:t>
                </a:r>
                <a:r>
                  <a:rPr lang="en-US" sz="2000" dirty="0" smtClean="0"/>
                  <a:t>job has a degraded task </a:t>
                </a:r>
                <a:r>
                  <a:rPr lang="en-US" sz="2000" b="1" dirty="0" smtClean="0">
                    <a:solidFill>
                      <a:srgbClr val="7030A0"/>
                    </a:solidFill>
                  </a:rPr>
                  <a:t>then</a:t>
                </a:r>
              </a:p>
              <a:p>
                <a:r>
                  <a:rPr lang="en-US" sz="2000" dirty="0" smtClean="0"/>
                  <a:t>    assign the degraded task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</a:t>
                </a:r>
                <a:r>
                  <a:rPr lang="en-US" sz="2000" b="1" dirty="0" err="1" smtClean="0">
                    <a:solidFill>
                      <a:srgbClr val="7030A0"/>
                    </a:solidFill>
                  </a:rPr>
                  <a:t>endif</a:t>
                </a:r>
                <a:endParaRPr lang="en-US" sz="2000" b="1" dirty="0">
                  <a:solidFill>
                    <a:srgbClr val="7030A0"/>
                  </a:solidFill>
                </a:endParaRPr>
              </a:p>
              <a:p>
                <a:r>
                  <a:rPr lang="en-US" sz="2000" b="1" dirty="0"/>
                  <a:t> </a:t>
                </a:r>
                <a:r>
                  <a:rPr lang="en-US" sz="2000" b="1" dirty="0" smtClean="0"/>
                  <a:t> </a:t>
                </a:r>
                <a:r>
                  <a:rPr lang="en-US" sz="2000" dirty="0" smtClean="0"/>
                  <a:t>assign other map slots as in locality-first scheduling</a:t>
                </a:r>
                <a:endParaRPr lang="en-US" sz="2000" b="1" dirty="0" smtClean="0"/>
              </a:p>
              <a:p>
                <a:r>
                  <a:rPr lang="en-US" sz="2000" b="1" dirty="0" err="1" smtClean="0">
                    <a:solidFill>
                      <a:srgbClr val="7030A0"/>
                    </a:solidFill>
                  </a:rPr>
                  <a:t>endwhile</a:t>
                </a:r>
                <a:endParaRPr lang="en-US" sz="2000" b="1" dirty="0" smtClean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3554" y="1676400"/>
                <a:ext cx="6152646" cy="207967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191000"/>
                <a:ext cx="8229600" cy="2057400"/>
              </a:xfrm>
            </p:spPr>
            <p:txBody>
              <a:bodyPr/>
              <a:lstStyle/>
              <a:p>
                <a:r>
                  <a:rPr lang="en-US" sz="2400" dirty="0"/>
                  <a:t>Idea: Launch a degraded task only if the fraction of degraded tasks being launched (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2400" b="1" i="1" baseline="-25000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𝒅</m:t>
                    </m:r>
                    <m:r>
                      <m:rPr>
                        <m:nor/>
                      </m:rPr>
                      <a:rPr lang="en-US" sz="2400" b="1" dirty="0">
                        <a:solidFill>
                          <a:srgbClr val="C00000"/>
                        </a:solidFill>
                      </a:rPr>
                      <m:t> / </m:t>
                    </m:r>
                    <m:r>
                      <a:rPr lang="en-US" sz="2400" b="1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US" sz="2400" b="1" i="1" baseline="-25000" dirty="0" err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US" sz="2400" dirty="0"/>
                  <a:t>) is </a:t>
                </a:r>
                <a:r>
                  <a:rPr lang="en-US" sz="2400" i="1" dirty="0">
                    <a:solidFill>
                      <a:srgbClr val="FF0000"/>
                    </a:solidFill>
                  </a:rPr>
                  <a:t>no more than </a:t>
                </a:r>
                <a:r>
                  <a:rPr lang="en-US" sz="2400" dirty="0"/>
                  <a:t>the fraction of all map tasks being launched (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US" sz="2400" b="1" dirty="0">
                    <a:solidFill>
                      <a:srgbClr val="C00000"/>
                    </a:solidFill>
                  </a:rPr>
                  <a:t> /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2400" dirty="0" smtClean="0"/>
                  <a:t>)</a:t>
                </a:r>
              </a:p>
              <a:p>
                <a:pPr lvl="1"/>
                <a:r>
                  <a:rPr lang="en-US" sz="2000" dirty="0"/>
                  <a:t>Control the pace of launching degraded </a:t>
                </a:r>
                <a:r>
                  <a:rPr lang="en-US" sz="2000" dirty="0" smtClean="0"/>
                  <a:t>tasks</a:t>
                </a:r>
              </a:p>
              <a:p>
                <a:pPr lvl="1"/>
                <a:r>
                  <a:rPr lang="en-US" sz="2000" dirty="0" smtClean="0"/>
                  <a:t>Keep </a:t>
                </a:r>
                <a:r>
                  <a:rPr lang="en-US" sz="2000" dirty="0"/>
                  <a:t>degraded tasks separated in whole map phase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191000"/>
                <a:ext cx="8229600" cy="2057400"/>
              </a:xfrm>
              <a:blipFill rotWithShape="1">
                <a:blip r:embed="rId4"/>
                <a:stretch>
                  <a:fillRect l="-963" t="-2077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765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068763"/>
          </a:xfrm>
        </p:spPr>
        <p:txBody>
          <a:bodyPr/>
          <a:lstStyle/>
          <a:p>
            <a:r>
              <a:rPr lang="en-US" dirty="0" smtClean="0"/>
              <a:t>Gives higher priority to degraded tasks if conditions are appropriate</a:t>
            </a:r>
          </a:p>
          <a:p>
            <a:pPr lvl="1"/>
            <a:r>
              <a:rPr lang="en-US" dirty="0" smtClean="0"/>
              <a:t>That’s why we call it “degraded-first” scheduling</a:t>
            </a:r>
          </a:p>
          <a:p>
            <a:r>
              <a:rPr lang="en-US" dirty="0" smtClean="0"/>
              <a:t>Preserves </a:t>
            </a:r>
            <a:r>
              <a:rPr lang="en-US" dirty="0" err="1" smtClean="0"/>
              <a:t>MapReduce</a:t>
            </a:r>
            <a:r>
              <a:rPr lang="en-US" dirty="0" smtClean="0"/>
              <a:t> performance as in locality-first scheduling during normal mode</a:t>
            </a:r>
          </a:p>
          <a:p>
            <a:r>
              <a:rPr lang="en-US" dirty="0" smtClean="0"/>
              <a:t>Issue:</a:t>
            </a:r>
          </a:p>
          <a:p>
            <a:pPr lvl="1"/>
            <a:r>
              <a:rPr lang="en-US" dirty="0" smtClean="0"/>
              <a:t>Basic design assumes FIFO job scheduling</a:t>
            </a:r>
          </a:p>
          <a:p>
            <a:pPr lvl="1"/>
            <a:r>
              <a:rPr lang="en-US" i="1" dirty="0" smtClean="0"/>
              <a:t>What about general job scheduling?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8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Lingering Degraded Task Problem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819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Basic integration leads to performance degradation</a:t>
            </a:r>
          </a:p>
          <a:p>
            <a:r>
              <a:rPr lang="en-US" sz="2400" dirty="0" smtClean="0"/>
              <a:t>Example:</a:t>
            </a:r>
          </a:p>
          <a:p>
            <a:pPr lvl="1"/>
            <a:r>
              <a:rPr lang="en-US" sz="2000" b="1" dirty="0" smtClean="0"/>
              <a:t>One long job </a:t>
            </a:r>
            <a:r>
              <a:rPr lang="en-US" sz="2000" dirty="0" smtClean="0"/>
              <a:t>and </a:t>
            </a:r>
            <a:r>
              <a:rPr lang="en-US" sz="2000" b="1" dirty="0" smtClean="0"/>
              <a:t>one short job </a:t>
            </a:r>
            <a:r>
              <a:rPr lang="en-US" sz="2000" dirty="0" smtClean="0"/>
              <a:t>scheduled by </a:t>
            </a:r>
            <a:r>
              <a:rPr lang="en-US" sz="2000" b="1" dirty="0" smtClean="0"/>
              <a:t>FS</a:t>
            </a:r>
            <a:r>
              <a:rPr lang="en-US" sz="2000" dirty="0" smtClean="0"/>
              <a:t>, each has one degraded task</a:t>
            </a:r>
          </a:p>
          <a:p>
            <a:pPr lvl="1"/>
            <a:r>
              <a:rPr lang="en-US" sz="2000" dirty="0" smtClean="0"/>
              <a:t>Four surviving slaves (S1 to S4)</a:t>
            </a:r>
          </a:p>
          <a:p>
            <a:pPr lvl="1"/>
            <a:r>
              <a:rPr lang="en-US" sz="2000" dirty="0" smtClean="0"/>
              <a:t>One map slot each node</a:t>
            </a:r>
          </a:p>
          <a:p>
            <a:pPr lvl="1"/>
            <a:r>
              <a:rPr lang="en-US" sz="2000" dirty="0" smtClean="0"/>
              <a:t>Processing: 10s Degraded Read: 20s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27703" y="1600200"/>
            <a:ext cx="8006697" cy="922338"/>
            <a:chOff x="527703" y="1600200"/>
            <a:chExt cx="8006697" cy="922338"/>
          </a:xfrm>
        </p:grpSpPr>
        <p:sp>
          <p:nvSpPr>
            <p:cNvPr id="5" name="Rectangle 4"/>
            <p:cNvSpPr/>
            <p:nvPr/>
          </p:nvSpPr>
          <p:spPr bwMode="auto">
            <a:xfrm>
              <a:off x="1209230" y="1600200"/>
              <a:ext cx="533400" cy="381000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t</a:t>
              </a:r>
              <a:r>
                <a:rPr lang="en-US" baseline="-25000" dirty="0" smtClean="0"/>
                <a:t>0,0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818830" y="1600200"/>
              <a:ext cx="533400" cy="381000"/>
            </a:xfrm>
            <a:prstGeom prst="rect">
              <a:avLst/>
            </a:prstGeom>
            <a:noFill/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0,1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437688" y="1600200"/>
              <a:ext cx="533400" cy="381000"/>
            </a:xfrm>
            <a:prstGeom prst="rect">
              <a:avLst/>
            </a:prstGeom>
            <a:noFill/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0,2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047288" y="1600200"/>
              <a:ext cx="533400" cy="381000"/>
            </a:xfrm>
            <a:prstGeom prst="rect">
              <a:avLst/>
            </a:prstGeom>
            <a:noFill/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0,3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209230" y="2141538"/>
              <a:ext cx="533400" cy="381000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/>
                <a:t>1</a:t>
              </a:r>
              <a:r>
                <a:rPr lang="en-US" baseline="-25000" dirty="0" smtClean="0"/>
                <a:t>,0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818830" y="2141538"/>
              <a:ext cx="533400" cy="381000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/>
                <a:t>1</a:t>
              </a:r>
              <a:r>
                <a:rPr lang="en-US" baseline="-25000" dirty="0" smtClean="0"/>
                <a:t>,1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437688" y="2141538"/>
              <a:ext cx="533400" cy="381000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/>
                <a:t>1</a:t>
              </a:r>
              <a:r>
                <a:rPr lang="en-US" baseline="-25000" dirty="0" smtClean="0"/>
                <a:t>,2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047288" y="2141538"/>
              <a:ext cx="533400" cy="381000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/>
                <a:t>1</a:t>
              </a:r>
              <a:r>
                <a:rPr lang="en-US" baseline="-25000" dirty="0" smtClean="0"/>
                <a:t>,3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656888" y="2141538"/>
              <a:ext cx="533400" cy="381000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1,4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266488" y="2141538"/>
              <a:ext cx="533400" cy="381000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1,5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885346" y="2141538"/>
              <a:ext cx="533400" cy="381000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1,6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494946" y="2141538"/>
              <a:ext cx="533400" cy="381000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1,7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086742" y="2141538"/>
              <a:ext cx="533400" cy="381000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1,8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696342" y="2141538"/>
              <a:ext cx="533400" cy="381000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1,9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315200" y="2141538"/>
              <a:ext cx="609600" cy="381000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1,10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8001000" y="2141538"/>
              <a:ext cx="533400" cy="381000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1,11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27703" y="1611868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</a:t>
              </a:r>
              <a:r>
                <a:rPr lang="en-US" baseline="-25000" dirty="0" smtClean="0"/>
                <a:t>0</a:t>
              </a:r>
              <a:endParaRPr lang="en-US" baseline="-25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3400" y="2141538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sp>
        <p:nvSpPr>
          <p:cNvPr id="26" name="Rounded Rectangle 25"/>
          <p:cNvSpPr/>
          <p:nvPr/>
        </p:nvSpPr>
        <p:spPr bwMode="auto">
          <a:xfrm>
            <a:off x="1066800" y="1505588"/>
            <a:ext cx="838200" cy="1085212"/>
          </a:xfrm>
          <a:prstGeom prst="roundRect">
            <a:avLst/>
          </a:prstGeom>
          <a:noFill/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5653" y="296744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Degraded tasks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9" name="Straight Arrow Connector 28"/>
          <p:cNvCxnSpPr>
            <a:stCxn id="27" idx="0"/>
            <a:endCxn id="26" idx="2"/>
          </p:cNvCxnSpPr>
          <p:nvPr/>
        </p:nvCxnSpPr>
        <p:spPr bwMode="auto">
          <a:xfrm flipV="1">
            <a:off x="1485900" y="2590800"/>
            <a:ext cx="0" cy="3766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649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6" grpId="0" animBg="1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Lingering Degraded Task Problem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209230" y="1600200"/>
            <a:ext cx="533400" cy="38100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t</a:t>
            </a:r>
            <a:r>
              <a:rPr lang="en-US" baseline="-25000" dirty="0" smtClean="0"/>
              <a:t>0,0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818830" y="1600200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0,1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437688" y="1600200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0,2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47288" y="1600200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0,3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209230" y="2141538"/>
            <a:ext cx="533400" cy="38100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/>
              <a:t>1</a:t>
            </a:r>
            <a:r>
              <a:rPr lang="en-US" baseline="-25000" dirty="0" smtClean="0"/>
              <a:t>,0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818830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/>
              <a:t>1</a:t>
            </a:r>
            <a:r>
              <a:rPr lang="en-US" baseline="-25000" dirty="0" smtClean="0"/>
              <a:t>,1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437688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/>
              <a:t>1</a:t>
            </a:r>
            <a:r>
              <a:rPr lang="en-US" baseline="-25000" dirty="0" smtClean="0"/>
              <a:t>,2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047288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/>
              <a:t>1</a:t>
            </a:r>
            <a:r>
              <a:rPr lang="en-US" baseline="-25000" dirty="0" smtClean="0"/>
              <a:t>,3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656888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1,4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266488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1,5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885346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1,6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494946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1,7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086742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1,8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696342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1,9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315200" y="2141538"/>
            <a:ext cx="6096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1,10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8001000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1,11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7703" y="161186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533400" y="214153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6" name="Rounded Rectangle 25"/>
          <p:cNvSpPr/>
          <p:nvPr/>
        </p:nvSpPr>
        <p:spPr bwMode="auto">
          <a:xfrm>
            <a:off x="1066800" y="1505588"/>
            <a:ext cx="838200" cy="1085212"/>
          </a:xfrm>
          <a:prstGeom prst="roundRect">
            <a:avLst/>
          </a:prstGeom>
          <a:noFill/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5653" y="283196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Degraded tasks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9" name="Straight Arrow Connector 28"/>
          <p:cNvCxnSpPr>
            <a:stCxn id="27" idx="0"/>
            <a:endCxn id="26" idx="2"/>
          </p:cNvCxnSpPr>
          <p:nvPr/>
        </p:nvCxnSpPr>
        <p:spPr bwMode="auto">
          <a:xfrm flipV="1">
            <a:off x="1485900" y="2590800"/>
            <a:ext cx="0" cy="2411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498945" y="5791200"/>
            <a:ext cx="79248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689965" y="3276600"/>
            <a:ext cx="0" cy="2590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Box 30"/>
          <p:cNvSpPr txBox="1"/>
          <p:nvPr/>
        </p:nvSpPr>
        <p:spPr>
          <a:xfrm>
            <a:off x="1692454" y="57912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10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207054" y="58028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30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721654" y="58028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50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56565" y="34406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152400" y="40502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56531" y="46383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S3</a:t>
            </a:r>
            <a:endParaRPr lang="en-US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156531" y="519407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S4</a:t>
            </a:r>
            <a:endParaRPr lang="en-US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1939014" y="5276088"/>
            <a:ext cx="3742662" cy="372762"/>
            <a:chOff x="3192877" y="5428618"/>
            <a:chExt cx="3742662" cy="372762"/>
          </a:xfrm>
          <a:solidFill>
            <a:schemeClr val="bg1"/>
          </a:solidFill>
        </p:grpSpPr>
        <p:sp>
          <p:nvSpPr>
            <p:cNvPr id="41" name="Rectangle 40"/>
            <p:cNvSpPr/>
            <p:nvPr/>
          </p:nvSpPr>
          <p:spPr bwMode="auto">
            <a:xfrm>
              <a:off x="3192877" y="5435974"/>
              <a:ext cx="2479757" cy="362632"/>
            </a:xfrm>
            <a:prstGeom prst="rect">
              <a:avLst/>
            </a:prstGeom>
            <a:grpFill/>
            <a:ln w="19050" cap="flat" cmpd="sng" algn="ctr">
              <a:solidFill>
                <a:srgbClr val="0099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Degraded Read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5681179" y="5428618"/>
              <a:ext cx="1254360" cy="372762"/>
            </a:xfrm>
            <a:prstGeom prst="rect">
              <a:avLst/>
            </a:prstGeom>
            <a:grp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0,0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7924800" y="579840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6</a:t>
            </a:r>
            <a:r>
              <a:rPr lang="en-US" b="1" dirty="0" smtClean="0"/>
              <a:t>0</a:t>
            </a:r>
            <a:endParaRPr lang="en-US" b="1" dirty="0"/>
          </a:p>
        </p:txBody>
      </p:sp>
      <p:grpSp>
        <p:nvGrpSpPr>
          <p:cNvPr id="97" name="Group 96"/>
          <p:cNvGrpSpPr/>
          <p:nvPr/>
        </p:nvGrpSpPr>
        <p:grpSpPr>
          <a:xfrm>
            <a:off x="6328977" y="2607191"/>
            <a:ext cx="2489511" cy="833477"/>
            <a:chOff x="6328977" y="2607191"/>
            <a:chExt cx="2489511" cy="833477"/>
          </a:xfrm>
        </p:grpSpPr>
        <p:sp>
          <p:nvSpPr>
            <p:cNvPr id="37" name="TextBox 36"/>
            <p:cNvSpPr txBox="1"/>
            <p:nvPr/>
          </p:nvSpPr>
          <p:spPr>
            <a:xfrm>
              <a:off x="6328977" y="2939533"/>
              <a:ext cx="12314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</a:t>
              </a:r>
              <a:r>
                <a:rPr lang="en-US" baseline="-25000" dirty="0" smtClean="0"/>
                <a:t>0</a:t>
              </a:r>
              <a:r>
                <a:rPr lang="en-US" dirty="0" smtClean="0"/>
                <a:t> finishes</a:t>
              </a:r>
              <a:endParaRPr lang="en-US" baseline="-250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587061" y="2607191"/>
              <a:ext cx="12314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</a:t>
              </a:r>
              <a:r>
                <a:rPr lang="en-US" baseline="-25000" dirty="0"/>
                <a:t>1</a:t>
              </a:r>
              <a:r>
                <a:rPr lang="en-US" dirty="0" smtClean="0"/>
                <a:t> finishes</a:t>
              </a:r>
              <a:endParaRPr lang="en-US" baseline="-25000" dirty="0"/>
            </a:p>
          </p:txBody>
        </p:sp>
        <p:cxnSp>
          <p:nvCxnSpPr>
            <p:cNvPr id="39" name="Straight Arrow Connector 38"/>
            <p:cNvCxnSpPr>
              <a:stCxn id="37" idx="2"/>
            </p:cNvCxnSpPr>
            <p:nvPr/>
          </p:nvCxnSpPr>
          <p:spPr bwMode="auto">
            <a:xfrm flipH="1">
              <a:off x="6934226" y="3308865"/>
              <a:ext cx="10465" cy="13180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Straight Arrow Connector 44"/>
            <p:cNvCxnSpPr>
              <a:stCxn id="59" idx="2"/>
            </p:cNvCxnSpPr>
            <p:nvPr/>
          </p:nvCxnSpPr>
          <p:spPr bwMode="auto">
            <a:xfrm flipH="1">
              <a:off x="8194592" y="2976523"/>
              <a:ext cx="8183" cy="45323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2" name="TextBox 61"/>
          <p:cNvSpPr txBox="1"/>
          <p:nvPr/>
        </p:nvSpPr>
        <p:spPr>
          <a:xfrm>
            <a:off x="7909845" y="5408777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</a:t>
            </a:r>
            <a:r>
              <a:rPr lang="en-US" b="1" dirty="0" smtClean="0"/>
              <a:t>ime(s)</a:t>
            </a:r>
            <a:endParaRPr lang="en-US" b="1" dirty="0"/>
          </a:p>
        </p:txBody>
      </p:sp>
      <p:grpSp>
        <p:nvGrpSpPr>
          <p:cNvPr id="61" name="Group 60"/>
          <p:cNvGrpSpPr/>
          <p:nvPr/>
        </p:nvGrpSpPr>
        <p:grpSpPr>
          <a:xfrm>
            <a:off x="699516" y="3121412"/>
            <a:ext cx="3746114" cy="680350"/>
            <a:chOff x="699516" y="3121412"/>
            <a:chExt cx="3746114" cy="680350"/>
          </a:xfrm>
        </p:grpSpPr>
        <p:grpSp>
          <p:nvGrpSpPr>
            <p:cNvPr id="6" name="Group 5"/>
            <p:cNvGrpSpPr/>
            <p:nvPr/>
          </p:nvGrpSpPr>
          <p:grpSpPr>
            <a:xfrm>
              <a:off x="699516" y="3429000"/>
              <a:ext cx="3746114" cy="372762"/>
              <a:chOff x="1937789" y="3589984"/>
              <a:chExt cx="3746114" cy="372762"/>
            </a:xfrm>
            <a:solidFill>
              <a:schemeClr val="bg1"/>
            </a:solidFill>
          </p:grpSpPr>
          <p:sp>
            <p:nvSpPr>
              <p:cNvPr id="74" name="Rectangle 73"/>
              <p:cNvSpPr/>
              <p:nvPr/>
            </p:nvSpPr>
            <p:spPr bwMode="auto">
              <a:xfrm>
                <a:off x="1937789" y="3593068"/>
                <a:ext cx="2489837" cy="369332"/>
              </a:xfrm>
              <a:prstGeom prst="rect">
                <a:avLst/>
              </a:prstGeom>
              <a:grpFill/>
              <a:ln w="1905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Degraded Read</a:t>
                </a:r>
              </a:p>
            </p:txBody>
          </p:sp>
          <p:sp>
            <p:nvSpPr>
              <p:cNvPr id="75" name="Rectangle 74"/>
              <p:cNvSpPr/>
              <p:nvPr/>
            </p:nvSpPr>
            <p:spPr bwMode="auto">
              <a:xfrm>
                <a:off x="4429543" y="3589984"/>
                <a:ext cx="1254360" cy="372762"/>
              </a:xfrm>
              <a:prstGeom prst="rect">
                <a:avLst/>
              </a:prstGeom>
              <a:grpFill/>
              <a:ln w="1905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/>
                  <a:t>t</a:t>
                </a:r>
                <a:r>
                  <a:rPr lang="en-US" baseline="-25000" dirty="0"/>
                  <a:t>1</a:t>
                </a:r>
                <a:r>
                  <a:rPr lang="en-US" baseline="-25000" dirty="0" smtClean="0"/>
                  <a:t>,0</a:t>
                </a:r>
                <a:endParaRPr kumimoji="0" lang="en-US" sz="18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904370" y="312141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(1)</a:t>
              </a:r>
              <a:endParaRPr lang="en-US" dirty="0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1818830" y="5194078"/>
            <a:ext cx="5267770" cy="1351909"/>
            <a:chOff x="1818830" y="5194078"/>
            <a:chExt cx="5267770" cy="1351909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1818830" y="5194078"/>
              <a:ext cx="5267770" cy="520922"/>
            </a:xfrm>
            <a:prstGeom prst="roundRect">
              <a:avLst/>
            </a:prstGeom>
            <a:noFill/>
            <a:ln w="12700" cap="flat" cmpd="sng" algn="ctr">
              <a:solidFill>
                <a:srgbClr val="FF66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634617" y="6176655"/>
              <a:ext cx="29290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Lingering degraded task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46" name="Straight Arrow Connector 45"/>
            <p:cNvCxnSpPr>
              <a:stCxn id="38" idx="0"/>
              <a:endCxn id="8" idx="2"/>
            </p:cNvCxnSpPr>
            <p:nvPr/>
          </p:nvCxnSpPr>
          <p:spPr bwMode="auto">
            <a:xfrm flipH="1" flipV="1">
              <a:off x="4452715" y="5715000"/>
              <a:ext cx="646406" cy="46165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7" name="TextBox 46"/>
          <p:cNvSpPr txBox="1"/>
          <p:nvPr/>
        </p:nvSpPr>
        <p:spPr>
          <a:xfrm>
            <a:off x="902152" y="6180325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Competition for network resources!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60" name="Straight Arrow Connector 59"/>
          <p:cNvCxnSpPr>
            <a:stCxn id="47" idx="0"/>
          </p:cNvCxnSpPr>
          <p:nvPr/>
        </p:nvCxnSpPr>
        <p:spPr bwMode="auto">
          <a:xfrm flipH="1" flipV="1">
            <a:off x="1942190" y="5639634"/>
            <a:ext cx="64862" cy="540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8" name="Group 67"/>
          <p:cNvGrpSpPr/>
          <p:nvPr/>
        </p:nvGrpSpPr>
        <p:grpSpPr>
          <a:xfrm>
            <a:off x="704088" y="3429000"/>
            <a:ext cx="6226948" cy="2221512"/>
            <a:chOff x="704088" y="3429000"/>
            <a:chExt cx="6226948" cy="2221512"/>
          </a:xfrm>
        </p:grpSpPr>
        <p:grpSp>
          <p:nvGrpSpPr>
            <p:cNvPr id="72" name="Group 71"/>
            <p:cNvGrpSpPr/>
            <p:nvPr/>
          </p:nvGrpSpPr>
          <p:grpSpPr>
            <a:xfrm>
              <a:off x="704088" y="3429000"/>
              <a:ext cx="4980237" cy="372762"/>
              <a:chOff x="701750" y="3585168"/>
              <a:chExt cx="4980237" cy="372762"/>
            </a:xfrm>
            <a:solidFill>
              <a:schemeClr val="bg1"/>
            </a:solidFill>
          </p:grpSpPr>
          <p:sp>
            <p:nvSpPr>
              <p:cNvPr id="73" name="Rectangle 72"/>
              <p:cNvSpPr/>
              <p:nvPr/>
            </p:nvSpPr>
            <p:spPr bwMode="auto">
              <a:xfrm>
                <a:off x="701750" y="3585168"/>
                <a:ext cx="3737662" cy="369332"/>
              </a:xfrm>
              <a:prstGeom prst="rect">
                <a:avLst/>
              </a:prstGeom>
              <a:grpFill/>
              <a:ln w="1905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Degraded Read</a:t>
                </a: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4427627" y="3585168"/>
                <a:ext cx="1254360" cy="372762"/>
              </a:xfrm>
              <a:prstGeom prst="rect">
                <a:avLst/>
              </a:prstGeom>
              <a:grpFill/>
              <a:ln w="1905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/>
                  <a:t>t</a:t>
                </a:r>
                <a:r>
                  <a:rPr lang="en-US" baseline="-25000" dirty="0"/>
                  <a:t>1</a:t>
                </a:r>
                <a:r>
                  <a:rPr lang="en-US" baseline="-25000" dirty="0" smtClean="0"/>
                  <a:t>,0</a:t>
                </a:r>
                <a:endParaRPr kumimoji="0" lang="en-US" sz="18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1939014" y="5277750"/>
              <a:ext cx="4992022" cy="372762"/>
              <a:chOff x="689965" y="3589638"/>
              <a:chExt cx="4992022" cy="372762"/>
            </a:xfrm>
            <a:solidFill>
              <a:schemeClr val="bg1"/>
            </a:solidFill>
          </p:grpSpPr>
          <p:sp>
            <p:nvSpPr>
              <p:cNvPr id="84" name="Rectangle 83"/>
              <p:cNvSpPr/>
              <p:nvPr/>
            </p:nvSpPr>
            <p:spPr bwMode="auto">
              <a:xfrm>
                <a:off x="689965" y="3593068"/>
                <a:ext cx="3737662" cy="369332"/>
              </a:xfrm>
              <a:prstGeom prst="rect">
                <a:avLst/>
              </a:prstGeom>
              <a:grpFill/>
              <a:ln w="1905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Degraded Read</a:t>
                </a:r>
              </a:p>
            </p:txBody>
          </p:sp>
          <p:sp>
            <p:nvSpPr>
              <p:cNvPr id="85" name="Rectangle 84"/>
              <p:cNvSpPr/>
              <p:nvPr/>
            </p:nvSpPr>
            <p:spPr bwMode="auto">
              <a:xfrm>
                <a:off x="4427627" y="3589638"/>
                <a:ext cx="1254360" cy="372762"/>
              </a:xfrm>
              <a:prstGeom prst="rect">
                <a:avLst/>
              </a:prstGeom>
              <a:grpFill/>
              <a:ln w="1905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/>
                  <a:t>t</a:t>
                </a:r>
                <a:r>
                  <a:rPr lang="en-US" baseline="-25000" dirty="0"/>
                  <a:t>1</a:t>
                </a:r>
                <a:r>
                  <a:rPr lang="en-US" baseline="-25000" dirty="0" smtClean="0"/>
                  <a:t>,0</a:t>
                </a:r>
                <a:endParaRPr kumimoji="0" lang="en-US" sz="18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p:grpSp>
      </p:grpSp>
      <p:grpSp>
        <p:nvGrpSpPr>
          <p:cNvPr id="70" name="Group 69"/>
          <p:cNvGrpSpPr/>
          <p:nvPr/>
        </p:nvGrpSpPr>
        <p:grpSpPr>
          <a:xfrm>
            <a:off x="687117" y="3747572"/>
            <a:ext cx="2512992" cy="1892062"/>
            <a:chOff x="687117" y="3747572"/>
            <a:chExt cx="2512992" cy="1892062"/>
          </a:xfrm>
        </p:grpSpPr>
        <p:sp>
          <p:nvSpPr>
            <p:cNvPr id="65" name="TextBox 64"/>
            <p:cNvSpPr txBox="1"/>
            <p:nvPr/>
          </p:nvSpPr>
          <p:spPr>
            <a:xfrm>
              <a:off x="902523" y="374757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(2)</a:t>
              </a:r>
              <a:endParaRPr lang="en-US" dirty="0"/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687117" y="3747572"/>
              <a:ext cx="2512992" cy="1892062"/>
              <a:chOff x="687117" y="3747572"/>
              <a:chExt cx="2512992" cy="1892062"/>
            </a:xfrm>
          </p:grpSpPr>
          <p:grpSp>
            <p:nvGrpSpPr>
              <p:cNvPr id="63" name="Group 62"/>
              <p:cNvGrpSpPr/>
              <p:nvPr/>
            </p:nvGrpSpPr>
            <p:grpSpPr>
              <a:xfrm>
                <a:off x="687117" y="3747572"/>
                <a:ext cx="2512992" cy="1892062"/>
                <a:chOff x="687117" y="3747572"/>
                <a:chExt cx="2512992" cy="1892062"/>
              </a:xfrm>
            </p:grpSpPr>
            <p:sp>
              <p:nvSpPr>
                <p:cNvPr id="76" name="Rectangle 75"/>
                <p:cNvSpPr/>
                <p:nvPr/>
              </p:nvSpPr>
              <p:spPr bwMode="auto">
                <a:xfrm>
                  <a:off x="689965" y="4044434"/>
                  <a:ext cx="1255072" cy="372688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dirty="0" smtClean="0"/>
                    <a:t>t</a:t>
                  </a:r>
                  <a:r>
                    <a:rPr lang="en-US" baseline="-25000" dirty="0" smtClean="0"/>
                    <a:t>0,1</a:t>
                  </a:r>
                  <a:endParaRPr kumimoji="0" lang="en-US" sz="1800" b="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77" name="Rectangle 76"/>
                <p:cNvSpPr/>
                <p:nvPr/>
              </p:nvSpPr>
              <p:spPr bwMode="auto">
                <a:xfrm>
                  <a:off x="1945037" y="4044433"/>
                  <a:ext cx="1255072" cy="372689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dirty="0" smtClean="0"/>
                    <a:t>t</a:t>
                  </a:r>
                  <a:r>
                    <a:rPr lang="en-US" baseline="-25000" dirty="0" smtClean="0"/>
                    <a:t>0,3</a:t>
                  </a:r>
                  <a:endParaRPr kumimoji="0" lang="en-US" sz="1800" b="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78" name="Rectangle 77"/>
                <p:cNvSpPr/>
                <p:nvPr/>
              </p:nvSpPr>
              <p:spPr bwMode="auto">
                <a:xfrm>
                  <a:off x="687117" y="5283444"/>
                  <a:ext cx="1255073" cy="356190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rgbClr val="00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dirty="0" smtClean="0"/>
                    <a:t>t</a:t>
                  </a:r>
                  <a:r>
                    <a:rPr lang="en-US" baseline="-25000" dirty="0" smtClean="0"/>
                    <a:t>0,2</a:t>
                  </a:r>
                  <a:endParaRPr kumimoji="0" lang="en-US" sz="1800" b="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 bwMode="auto">
                <a:xfrm>
                  <a:off x="692814" y="4655414"/>
                  <a:ext cx="1252223" cy="381000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dirty="0" smtClean="0"/>
                    <a:t>t</a:t>
                  </a:r>
                  <a:r>
                    <a:rPr lang="en-US" baseline="-25000" dirty="0"/>
                    <a:t>1</a:t>
                  </a:r>
                  <a:r>
                    <a:rPr lang="en-US" baseline="-25000" dirty="0" smtClean="0"/>
                    <a:t>,1</a:t>
                  </a:r>
                  <a:endParaRPr kumimoji="0" lang="en-US" sz="1800" b="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40" name="Rectangle 39"/>
                <p:cNvSpPr/>
                <p:nvPr/>
              </p:nvSpPr>
              <p:spPr bwMode="auto">
                <a:xfrm>
                  <a:off x="1948177" y="4655414"/>
                  <a:ext cx="1247949" cy="381000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dirty="0" smtClean="0"/>
                    <a:t>t</a:t>
                  </a:r>
                  <a:r>
                    <a:rPr lang="en-US" baseline="-25000" dirty="0" smtClean="0"/>
                    <a:t>1,2</a:t>
                  </a:r>
                  <a:endParaRPr kumimoji="0" lang="en-US" sz="1800" b="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>
                <a:xfrm>
                  <a:off x="902152" y="4337676"/>
                  <a:ext cx="46679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(3)</a:t>
                  </a:r>
                  <a:endParaRPr lang="en-US" dirty="0"/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907666" y="4952983"/>
                  <a:ext cx="46679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(4)</a:t>
                  </a:r>
                  <a:endParaRPr lang="en-US" dirty="0"/>
                </a:p>
              </p:txBody>
            </p:sp>
            <p:sp>
              <p:nvSpPr>
                <p:cNvPr id="81" name="TextBox 80"/>
                <p:cNvSpPr txBox="1"/>
                <p:nvPr/>
              </p:nvSpPr>
              <p:spPr>
                <a:xfrm>
                  <a:off x="2118833" y="3747572"/>
                  <a:ext cx="46679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(5)</a:t>
                  </a:r>
                  <a:endParaRPr lang="en-US" dirty="0"/>
                </a:p>
              </p:txBody>
            </p:sp>
            <p:sp>
              <p:nvSpPr>
                <p:cNvPr id="82" name="TextBox 81"/>
                <p:cNvSpPr txBox="1"/>
                <p:nvPr/>
              </p:nvSpPr>
              <p:spPr>
                <a:xfrm>
                  <a:off x="2123635" y="4355068"/>
                  <a:ext cx="46679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(6)</a:t>
                  </a:r>
                  <a:endParaRPr lang="en-US" dirty="0"/>
                </a:p>
              </p:txBody>
            </p:sp>
          </p:grpSp>
          <p:sp>
            <p:nvSpPr>
              <p:cNvPr id="86" name="TextBox 85"/>
              <p:cNvSpPr txBox="1"/>
              <p:nvPr/>
            </p:nvSpPr>
            <p:spPr>
              <a:xfrm>
                <a:off x="2123310" y="4962564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(7)</a:t>
                </a:r>
                <a:endParaRPr lang="en-US" dirty="0"/>
              </a:p>
            </p:txBody>
          </p:sp>
        </p:grpSp>
      </p:grpSp>
      <p:grpSp>
        <p:nvGrpSpPr>
          <p:cNvPr id="96" name="Group 95"/>
          <p:cNvGrpSpPr/>
          <p:nvPr/>
        </p:nvGrpSpPr>
        <p:grpSpPr>
          <a:xfrm>
            <a:off x="3192660" y="3134095"/>
            <a:ext cx="5010114" cy="1900191"/>
            <a:chOff x="3192660" y="3134095"/>
            <a:chExt cx="5010114" cy="1900191"/>
          </a:xfrm>
        </p:grpSpPr>
        <p:sp>
          <p:nvSpPr>
            <p:cNvPr id="48" name="Rectangle 47"/>
            <p:cNvSpPr/>
            <p:nvPr/>
          </p:nvSpPr>
          <p:spPr bwMode="auto">
            <a:xfrm>
              <a:off x="3192660" y="4038600"/>
              <a:ext cx="1252223" cy="381000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1,3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3200109" y="4656455"/>
              <a:ext cx="1255135" cy="377831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1,4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4447795" y="4038600"/>
              <a:ext cx="1252223" cy="381000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1,5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4455244" y="4656455"/>
              <a:ext cx="1252223" cy="377831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1,6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5686402" y="3429000"/>
              <a:ext cx="1252223" cy="381000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1,7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5702866" y="4039291"/>
              <a:ext cx="1252223" cy="381000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1,8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5706922" y="4653287"/>
              <a:ext cx="1252223" cy="380999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1,9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6942369" y="3425227"/>
              <a:ext cx="1252223" cy="390678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1,10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6950551" y="4036122"/>
              <a:ext cx="1252223" cy="381000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1,11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3338958" y="374757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(8)</a:t>
              </a:r>
              <a:endParaRPr lang="en-US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347291" y="4344694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(9)</a:t>
              </a:r>
              <a:endParaRPr lang="en-US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559072" y="3747572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(10)</a:t>
              </a:r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567405" y="4344694"/>
              <a:ext cx="577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(11)</a:t>
              </a:r>
              <a:endParaRPr lang="en-US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834054" y="3134332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(12)</a:t>
              </a:r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842387" y="3731454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(13)</a:t>
              </a:r>
              <a:endParaRPr lang="en-US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858303" y="4345303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(14)</a:t>
              </a:r>
              <a:endParaRPr lang="en-US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7057208" y="3134095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(15)</a:t>
              </a:r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7098354" y="3730567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(16)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5284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sz="3600" dirty="0" smtClean="0"/>
              <a:t>Lingering Degraded Task Elimination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514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Why a lingering degraded task harms?</a:t>
            </a:r>
          </a:p>
          <a:p>
            <a:pPr lvl="1"/>
            <a:r>
              <a:rPr lang="en-US" sz="1800" dirty="0" smtClean="0"/>
              <a:t>Compete for network bandwidth with other degraded tasks</a:t>
            </a:r>
          </a:p>
          <a:p>
            <a:pPr lvl="1"/>
            <a:r>
              <a:rPr lang="en-US" sz="1800" dirty="0" smtClean="0"/>
              <a:t>Deferring its launch time also defers job completion time</a:t>
            </a:r>
          </a:p>
          <a:p>
            <a:r>
              <a:rPr lang="en-US" sz="2000" dirty="0" smtClean="0"/>
              <a:t>What makes a potential lingering degraded task?</a:t>
            </a:r>
          </a:p>
          <a:p>
            <a:pPr lvl="1"/>
            <a:r>
              <a:rPr lang="en-US" sz="1800" dirty="0" smtClean="0"/>
              <a:t>Its job has the least unassigned map tasks</a:t>
            </a:r>
          </a:p>
          <a:p>
            <a:r>
              <a:rPr lang="en-US" sz="2000" dirty="0" smtClean="0"/>
              <a:t>Grant higher priority to launch lingering degraded tasks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990600" y="1417638"/>
            <a:ext cx="4876800" cy="239236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C00000"/>
                </a:solidFill>
              </a:rPr>
              <a:t>ChooseDegradedTask</a:t>
            </a:r>
            <a:r>
              <a:rPr lang="en-US" dirty="0" smtClean="0"/>
              <a:t>()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Choose the job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with least unassigned map tasks</a:t>
            </a:r>
            <a:endParaRPr kumimoji="0" lang="en-US" sz="1800" b="0" i="0" u="none" strike="noStrike" cap="none" normalizeH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840653"/>
              </p:ext>
            </p:extLst>
          </p:nvPr>
        </p:nvGraphicFramePr>
        <p:xfrm>
          <a:off x="1219200" y="2532864"/>
          <a:ext cx="2667000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478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r>
                        <a:rPr lang="en-US" baseline="0" dirty="0" smtClean="0"/>
                        <a:t>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J</a:t>
                      </a:r>
                      <a:r>
                        <a:rPr lang="en-US" baseline="-25000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Degraded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Unassigned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>
            <a:stCxn id="13" idx="2"/>
          </p:cNvCxnSpPr>
          <p:nvPr/>
        </p:nvCxnSpPr>
        <p:spPr bwMode="auto">
          <a:xfrm flipH="1">
            <a:off x="5867403" y="1830904"/>
            <a:ext cx="2017766" cy="3026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6600202" y="1461572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 degraded task</a:t>
            </a:r>
            <a:endParaRPr lang="en-US" dirty="0"/>
          </a:p>
        </p:txBody>
      </p:sp>
      <p:cxnSp>
        <p:nvCxnSpPr>
          <p:cNvPr id="16" name="Straight Arrow Connector 15"/>
          <p:cNvCxnSpPr>
            <a:endCxn id="17" idx="0"/>
          </p:cNvCxnSpPr>
          <p:nvPr/>
        </p:nvCxnSpPr>
        <p:spPr bwMode="auto">
          <a:xfrm>
            <a:off x="5867400" y="2971800"/>
            <a:ext cx="1752600" cy="5032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6136260" y="3475037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Assign degraded task of J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41053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13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209230" y="1600200"/>
            <a:ext cx="533400" cy="38100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t</a:t>
            </a:r>
            <a:r>
              <a:rPr lang="en-US" baseline="-25000" dirty="0" smtClean="0"/>
              <a:t>0,0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818830" y="1600200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0,1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437688" y="1600200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0,2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47288" y="1600200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0,3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209230" y="2141538"/>
            <a:ext cx="533400" cy="38100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/>
              <a:t>1</a:t>
            </a:r>
            <a:r>
              <a:rPr lang="en-US" baseline="-25000" dirty="0" smtClean="0"/>
              <a:t>,0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818830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/>
              <a:t>1</a:t>
            </a:r>
            <a:r>
              <a:rPr lang="en-US" baseline="-25000" dirty="0" smtClean="0"/>
              <a:t>,1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437688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/>
              <a:t>1</a:t>
            </a:r>
            <a:r>
              <a:rPr lang="en-US" baseline="-25000" dirty="0" smtClean="0"/>
              <a:t>,2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047288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/>
              <a:t>1</a:t>
            </a:r>
            <a:r>
              <a:rPr lang="en-US" baseline="-25000" dirty="0" smtClean="0"/>
              <a:t>,3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656888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1,4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266488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1,5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885346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1,6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494946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1,7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086742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1,8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696342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1,9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315200" y="2141538"/>
            <a:ext cx="6096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1,10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8001000" y="2141538"/>
            <a:ext cx="533400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1,11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7703" y="161186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533400" y="214153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6" name="Rounded Rectangle 25"/>
          <p:cNvSpPr/>
          <p:nvPr/>
        </p:nvSpPr>
        <p:spPr bwMode="auto">
          <a:xfrm>
            <a:off x="1066800" y="1505588"/>
            <a:ext cx="838200" cy="1085212"/>
          </a:xfrm>
          <a:prstGeom prst="roundRect">
            <a:avLst/>
          </a:prstGeom>
          <a:noFill/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5653" y="296744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Degraded tasks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9" name="Straight Arrow Connector 28"/>
          <p:cNvCxnSpPr>
            <a:stCxn id="27" idx="0"/>
            <a:endCxn id="26" idx="2"/>
          </p:cNvCxnSpPr>
          <p:nvPr/>
        </p:nvCxnSpPr>
        <p:spPr bwMode="auto">
          <a:xfrm flipV="1">
            <a:off x="1485900" y="2590800"/>
            <a:ext cx="0" cy="3766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498945" y="5943600"/>
            <a:ext cx="79248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689965" y="3429000"/>
            <a:ext cx="0" cy="2590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Box 30"/>
          <p:cNvSpPr txBox="1"/>
          <p:nvPr/>
        </p:nvSpPr>
        <p:spPr>
          <a:xfrm>
            <a:off x="1692454" y="59436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10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207054" y="59552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30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721654" y="59552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50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56565" y="35930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S1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152400" y="42026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S2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56531" y="47907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S3</a:t>
            </a:r>
            <a:endParaRPr lang="en-US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156531" y="534647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S4</a:t>
            </a:r>
            <a:endParaRPr lang="en-US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3185197" y="4818887"/>
            <a:ext cx="3767403" cy="381762"/>
            <a:chOff x="3185197" y="4818888"/>
            <a:chExt cx="3767403" cy="376424"/>
          </a:xfrm>
        </p:grpSpPr>
        <p:sp>
          <p:nvSpPr>
            <p:cNvPr id="74" name="Rectangle 73"/>
            <p:cNvSpPr/>
            <p:nvPr/>
          </p:nvSpPr>
          <p:spPr bwMode="auto">
            <a:xfrm>
              <a:off x="3185197" y="4818888"/>
              <a:ext cx="2515737" cy="373843"/>
            </a:xfrm>
            <a:prstGeom prst="rect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Degraded Read</a:t>
              </a: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5698240" y="4818888"/>
              <a:ext cx="1254360" cy="376424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/>
                <a:t>1</a:t>
              </a:r>
              <a:r>
                <a:rPr lang="en-US" baseline="-25000" dirty="0" smtClean="0"/>
                <a:t>,0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76" name="Rectangle 75"/>
          <p:cNvSpPr/>
          <p:nvPr/>
        </p:nvSpPr>
        <p:spPr bwMode="auto">
          <a:xfrm>
            <a:off x="692814" y="4820611"/>
            <a:ext cx="1252325" cy="374605"/>
          </a:xfrm>
          <a:prstGeom prst="rect">
            <a:avLst/>
          </a:prstGeom>
          <a:noFill/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0,1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3196098" y="5446866"/>
            <a:ext cx="1255072" cy="369333"/>
          </a:xfrm>
          <a:prstGeom prst="rect">
            <a:avLst/>
          </a:prstGeom>
          <a:noFill/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0,3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1948441" y="4819134"/>
            <a:ext cx="1236756" cy="378491"/>
          </a:xfrm>
          <a:prstGeom prst="rect">
            <a:avLst/>
          </a:prstGeom>
          <a:noFill/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0,2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692814" y="4191000"/>
            <a:ext cx="1252223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/>
              <a:t>1</a:t>
            </a:r>
            <a:r>
              <a:rPr lang="en-US" baseline="-25000" dirty="0" smtClean="0"/>
              <a:t>,1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94084" y="5440117"/>
            <a:ext cx="1252223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1,2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94084" y="3581400"/>
            <a:ext cx="3741496" cy="372762"/>
            <a:chOff x="1946320" y="5427511"/>
            <a:chExt cx="3741496" cy="372762"/>
          </a:xfrm>
        </p:grpSpPr>
        <p:sp>
          <p:nvSpPr>
            <p:cNvPr id="41" name="Rectangle 40"/>
            <p:cNvSpPr/>
            <p:nvPr/>
          </p:nvSpPr>
          <p:spPr bwMode="auto">
            <a:xfrm>
              <a:off x="1946320" y="5429273"/>
              <a:ext cx="2506025" cy="369332"/>
            </a:xfrm>
            <a:prstGeom prst="rect">
              <a:avLst/>
            </a:prstGeom>
            <a:noFill/>
            <a:ln w="1905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Degraded Read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4452345" y="5427511"/>
              <a:ext cx="1235471" cy="372762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t</a:t>
              </a:r>
              <a:r>
                <a:rPr lang="en-US" baseline="-25000" dirty="0" smtClean="0"/>
                <a:t>0,0</a:t>
              </a:r>
              <a:endParaRPr kumimoji="0" lang="en-US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48" name="Rectangle 47"/>
          <p:cNvSpPr/>
          <p:nvPr/>
        </p:nvSpPr>
        <p:spPr bwMode="auto">
          <a:xfrm>
            <a:off x="1945038" y="4191000"/>
            <a:ext cx="1252223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1,3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1946307" y="5446282"/>
            <a:ext cx="1252703" cy="369917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1,4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199010" y="4189871"/>
            <a:ext cx="1252223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1,5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444436" y="3575203"/>
            <a:ext cx="1252223" cy="381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1,6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4451547" y="4188619"/>
            <a:ext cx="1252223" cy="38338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1,7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457459" y="5443671"/>
            <a:ext cx="1252223" cy="372528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1,8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5698488" y="3570487"/>
            <a:ext cx="1252223" cy="386216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1,9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698488" y="4191286"/>
            <a:ext cx="1252223" cy="380714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1,10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710162" y="5443671"/>
            <a:ext cx="1244959" cy="372528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t</a:t>
            </a:r>
            <a:r>
              <a:rPr lang="en-US" baseline="-25000" dirty="0" smtClean="0"/>
              <a:t>1,11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924800" y="595080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6</a:t>
            </a:r>
            <a:r>
              <a:rPr lang="en-US" b="1" dirty="0" smtClean="0"/>
              <a:t>0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873973" y="3048000"/>
            <a:ext cx="123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</a:t>
            </a:r>
            <a:r>
              <a:rPr lang="en-US" baseline="-25000" dirty="0" smtClean="0"/>
              <a:t>0</a:t>
            </a:r>
            <a:r>
              <a:rPr lang="en-US" dirty="0" smtClean="0"/>
              <a:t> finishes</a:t>
            </a:r>
            <a:endParaRPr lang="en-US" baseline="-25000" dirty="0"/>
          </a:p>
        </p:txBody>
      </p:sp>
      <p:sp>
        <p:nvSpPr>
          <p:cNvPr id="59" name="TextBox 58"/>
          <p:cNvSpPr txBox="1"/>
          <p:nvPr/>
        </p:nvSpPr>
        <p:spPr>
          <a:xfrm>
            <a:off x="6324600" y="2759591"/>
            <a:ext cx="123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</a:t>
            </a:r>
            <a:r>
              <a:rPr lang="en-US" baseline="-25000" dirty="0"/>
              <a:t>1</a:t>
            </a:r>
            <a:r>
              <a:rPr lang="en-US" dirty="0" smtClean="0"/>
              <a:t> finishes</a:t>
            </a:r>
            <a:endParaRPr lang="en-US" baseline="-25000" dirty="0"/>
          </a:p>
        </p:txBody>
      </p:sp>
      <p:cxnSp>
        <p:nvCxnSpPr>
          <p:cNvPr id="39" name="Straight Arrow Connector 38"/>
          <p:cNvCxnSpPr/>
          <p:nvPr/>
        </p:nvCxnSpPr>
        <p:spPr bwMode="auto">
          <a:xfrm flipH="1">
            <a:off x="4457461" y="3429000"/>
            <a:ext cx="10465" cy="1318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Arrow Connector 44"/>
          <p:cNvCxnSpPr>
            <a:stCxn id="59" idx="2"/>
          </p:cNvCxnSpPr>
          <p:nvPr/>
        </p:nvCxnSpPr>
        <p:spPr bwMode="auto">
          <a:xfrm flipH="1">
            <a:off x="6932131" y="3128923"/>
            <a:ext cx="8183" cy="4532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/>
          <p:cNvSpPr txBox="1"/>
          <p:nvPr/>
        </p:nvSpPr>
        <p:spPr>
          <a:xfrm>
            <a:off x="7010400" y="3417332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40%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C00000"/>
                </a:solidFill>
              </a:rPr>
              <a:t>16.7%</a:t>
            </a:r>
            <a:r>
              <a:rPr lang="en-US" dirty="0" smtClean="0"/>
              <a:t> saving on runtimes of J</a:t>
            </a:r>
            <a:r>
              <a:rPr lang="en-US" baseline="-25000" dirty="0" smtClean="0"/>
              <a:t>0</a:t>
            </a:r>
            <a:r>
              <a:rPr lang="en-US" dirty="0" smtClean="0"/>
              <a:t> and J</a:t>
            </a:r>
            <a:r>
              <a:rPr lang="en-US" baseline="-25000" dirty="0" smtClean="0"/>
              <a:t>1</a:t>
            </a:r>
            <a:r>
              <a:rPr lang="en-US" dirty="0" smtClean="0"/>
              <a:t>!</a:t>
            </a:r>
            <a:endParaRPr lang="en-US" baseline="-25000" dirty="0"/>
          </a:p>
        </p:txBody>
      </p:sp>
      <p:sp>
        <p:nvSpPr>
          <p:cNvPr id="61" name="TextBox 60"/>
          <p:cNvSpPr txBox="1"/>
          <p:nvPr/>
        </p:nvSpPr>
        <p:spPr>
          <a:xfrm>
            <a:off x="7863462" y="5581469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</a:t>
            </a:r>
            <a:r>
              <a:rPr lang="en-US" b="1" dirty="0" smtClean="0"/>
              <a:t>ime(s)</a:t>
            </a:r>
            <a:endParaRPr lang="en-US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825310" y="32766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(1)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23463" y="390276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823033" y="450981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829501" y="512631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024612" y="390128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(5)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2024182" y="4508345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(6)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030650" y="512484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(7)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239825" y="390807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(8)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3239395" y="4515129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(9)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245863" y="5131624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(10)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4453312" y="3908072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(12)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4459350" y="5131624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(13)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4431816" y="3284064"/>
            <a:ext cx="577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(11)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5751319" y="3900279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(15)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5757357" y="5123831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(16)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5729823" y="3276271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(14)</a:t>
            </a:r>
            <a:endParaRPr lang="en-US" dirty="0"/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/>
          <a:lstStyle/>
          <a:p>
            <a:r>
              <a:rPr lang="en-US" sz="3600" dirty="0"/>
              <a:t>Lingering Degraded Task Elimination</a:t>
            </a:r>
          </a:p>
        </p:txBody>
      </p:sp>
    </p:spTree>
    <p:extLst>
      <p:ext uri="{BB962C8B-B14F-4D97-AF65-F5344CB8AC3E}">
        <p14:creationId xmlns:p14="http://schemas.microsoft.com/office/powerpoint/2010/main" val="107114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sz="3600" dirty="0" smtClean="0"/>
              <a:t>Enhanced Degraded-First Scheduling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1828800"/>
          </a:xfrm>
        </p:spPr>
        <p:txBody>
          <a:bodyPr/>
          <a:lstStyle/>
          <a:p>
            <a:r>
              <a:rPr lang="en-US" dirty="0" smtClean="0"/>
              <a:t>Extensions:</a:t>
            </a:r>
          </a:p>
          <a:p>
            <a:pPr lvl="1"/>
            <a:r>
              <a:rPr lang="en-US" dirty="0" smtClean="0"/>
              <a:t>Launch lingering degraded tasks earlier</a:t>
            </a:r>
          </a:p>
          <a:p>
            <a:pPr lvl="1"/>
            <a:r>
              <a:rPr lang="en-US" dirty="0" smtClean="0"/>
              <a:t>Avoid assigning two degraded tasks  to same rack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67354" y="1952975"/>
                <a:ext cx="6434518" cy="207967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7030A0"/>
                    </a:solidFill>
                  </a:rPr>
                  <a:t>while</a:t>
                </a:r>
                <a:r>
                  <a:rPr lang="en-US" sz="2000" dirty="0" smtClean="0">
                    <a:solidFill>
                      <a:srgbClr val="7030A0"/>
                    </a:solidFill>
                  </a:rPr>
                  <a:t> </a:t>
                </a:r>
                <a:r>
                  <a:rPr lang="en-US" sz="2000" dirty="0" smtClean="0"/>
                  <a:t>a heartbeat from slave </a:t>
                </a:r>
                <a:r>
                  <a:rPr lang="en-US" sz="2000" i="1" dirty="0" smtClean="0"/>
                  <a:t>s</a:t>
                </a:r>
                <a:r>
                  <a:rPr lang="en-US" sz="2000" dirty="0" smtClean="0"/>
                  <a:t> comes </a:t>
                </a:r>
                <a:r>
                  <a:rPr lang="en-US" sz="2000" b="1" dirty="0" smtClean="0">
                    <a:solidFill>
                      <a:srgbClr val="7030A0"/>
                    </a:solidFill>
                  </a:rPr>
                  <a:t>do</a:t>
                </a:r>
              </a:p>
              <a:p>
                <a:r>
                  <a:rPr lang="en-US" sz="2000" dirty="0" smtClean="0"/>
                  <a:t>  </a:t>
                </a:r>
                <a:r>
                  <a:rPr lang="en-US" sz="2000" b="1" dirty="0" smtClean="0">
                    <a:solidFill>
                      <a:srgbClr val="7030A0"/>
                    </a:solidFill>
                  </a:rPr>
                  <a:t>if</a:t>
                </a:r>
                <a:r>
                  <a:rPr lang="en-US" sz="20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den>
                    </m:f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dirty="0" smtClean="0"/>
                  <a:t> </a:t>
                </a:r>
                <a:r>
                  <a:rPr lang="en-US" sz="2000" b="1" dirty="0" smtClean="0">
                    <a:solidFill>
                      <a:srgbClr val="7030A0"/>
                    </a:solidFill>
                  </a:rPr>
                  <a:t>and</a:t>
                </a:r>
                <a:r>
                  <a:rPr lang="en-US" sz="2000" dirty="0" smtClean="0">
                    <a:solidFill>
                      <a:srgbClr val="7030A0"/>
                    </a:solidFill>
                  </a:rPr>
                  <a:t> </a:t>
                </a:r>
                <a:r>
                  <a:rPr lang="en-US" sz="2000" b="1" dirty="0" err="1" smtClean="0">
                    <a:solidFill>
                      <a:srgbClr val="C00000"/>
                    </a:solidFill>
                  </a:rPr>
                  <a:t>AssignToRack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>(</a:t>
                </a:r>
                <a:r>
                  <a:rPr lang="en-US" sz="2000" dirty="0" err="1" smtClean="0">
                    <a:solidFill>
                      <a:srgbClr val="C00000"/>
                    </a:solidFill>
                  </a:rPr>
                  <a:t>RackID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>(s))</a:t>
                </a:r>
                <a:r>
                  <a:rPr lang="en-US" sz="2000" dirty="0" smtClean="0"/>
                  <a:t>==true </a:t>
                </a:r>
                <a:r>
                  <a:rPr lang="en-US" sz="2000" b="1" dirty="0" smtClean="0">
                    <a:solidFill>
                      <a:srgbClr val="7030A0"/>
                    </a:solidFill>
                  </a:rPr>
                  <a:t>then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 assign </a:t>
                </a:r>
                <a:r>
                  <a:rPr lang="en-US" sz="2000" b="1" dirty="0" err="1" smtClean="0">
                    <a:solidFill>
                      <a:srgbClr val="C00000"/>
                    </a:solidFill>
                  </a:rPr>
                  <a:t>ChooseDegradedTask</a:t>
                </a:r>
                <a:r>
                  <a:rPr lang="en-US" sz="2000" dirty="0" smtClean="0"/>
                  <a:t>()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</a:t>
                </a:r>
                <a:r>
                  <a:rPr lang="en-US" sz="2000" b="1" dirty="0" err="1" smtClean="0">
                    <a:solidFill>
                      <a:srgbClr val="7030A0"/>
                    </a:solidFill>
                  </a:rPr>
                  <a:t>endif</a:t>
                </a: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r>
                  <a:rPr lang="en-US" sz="2000" b="1" dirty="0" smtClean="0"/>
                  <a:t>  </a:t>
                </a:r>
                <a:r>
                  <a:rPr lang="en-US" sz="2000" dirty="0"/>
                  <a:t>assign other map slots as in locality-first </a:t>
                </a:r>
                <a:r>
                  <a:rPr lang="en-US" sz="2000" dirty="0" smtClean="0"/>
                  <a:t>scheduling</a:t>
                </a:r>
                <a:endParaRPr lang="en-US" sz="2000" b="1" dirty="0" smtClean="0"/>
              </a:p>
              <a:p>
                <a:r>
                  <a:rPr lang="en-US" sz="2000" b="1" dirty="0" err="1" smtClean="0">
                    <a:solidFill>
                      <a:srgbClr val="7030A0"/>
                    </a:solidFill>
                  </a:rPr>
                  <a:t>endwhile</a:t>
                </a:r>
                <a:endParaRPr lang="en-US" sz="2000" b="1" dirty="0" smtClean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7354" y="1952975"/>
                <a:ext cx="6434518" cy="207967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108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844359" y="4486656"/>
            <a:ext cx="7620000" cy="122834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Interests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981200"/>
          </a:xfrm>
        </p:spPr>
        <p:txBody>
          <a:bodyPr/>
          <a:lstStyle/>
          <a:p>
            <a:r>
              <a:rPr lang="en-US" sz="2400" dirty="0" smtClean="0"/>
              <a:t>Current focus: build </a:t>
            </a:r>
            <a:r>
              <a:rPr lang="en-US" sz="2400" b="1" dirty="0" smtClean="0"/>
              <a:t>dependable storage systems </a:t>
            </a:r>
            <a:r>
              <a:rPr lang="en-US" sz="2400" dirty="0" smtClean="0"/>
              <a:t>with fault tolerance, recovery, security, performance in mind</a:t>
            </a:r>
          </a:p>
          <a:p>
            <a:pPr lvl="1"/>
            <a:r>
              <a:rPr lang="en-US" sz="2000" dirty="0" smtClean="0"/>
              <a:t>Build prototypes, backed by experiments and theoretical analysis</a:t>
            </a:r>
          </a:p>
          <a:p>
            <a:pPr lvl="1"/>
            <a:r>
              <a:rPr lang="en-US" sz="2000" dirty="0" smtClean="0"/>
              <a:t>Open-source software: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://www.cse.cuhk.edu.hk/~</a:t>
            </a:r>
            <a:r>
              <a:rPr lang="en-US" sz="2000" dirty="0" smtClean="0">
                <a:hlinkClick r:id="rId2"/>
              </a:rPr>
              <a:t>pclee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453959" y="4953000"/>
            <a:ext cx="1905000" cy="6096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Erasure coding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816159" y="4953000"/>
            <a:ext cx="1905000" cy="6096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Deduplication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178359" y="4927600"/>
            <a:ext cx="1905000" cy="6096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Security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996759" y="5867400"/>
            <a:ext cx="1600200" cy="6096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Cloud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901759" y="5867400"/>
            <a:ext cx="1600200" cy="6096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Data center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806759" y="5867400"/>
            <a:ext cx="1600200" cy="6096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Disk array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711759" y="5867400"/>
            <a:ext cx="1600200" cy="6096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SSD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901759" y="3733800"/>
            <a:ext cx="16002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Backup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806759" y="3733800"/>
            <a:ext cx="16002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MapReduce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711759" y="3733800"/>
            <a:ext cx="16002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Streaming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996759" y="3733800"/>
            <a:ext cx="16002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Primary I/O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4953000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Our 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focus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0400" y="4495800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File and storage systems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8344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953000"/>
            <a:ext cx="8610600" cy="1752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100-job workload: 88 short jobs, 8 medium, 4 long</a:t>
            </a:r>
          </a:p>
          <a:p>
            <a:r>
              <a:rPr lang="en-US" sz="2000" dirty="0" smtClean="0"/>
              <a:t>EDF compared to LF: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28.8%</a:t>
            </a:r>
            <a:r>
              <a:rPr lang="en-US" sz="2000" dirty="0" smtClean="0"/>
              <a:t>,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27.4%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and </a:t>
            </a:r>
            <a:r>
              <a:rPr lang="en-US" sz="2000" b="1" dirty="0" smtClean="0">
                <a:solidFill>
                  <a:srgbClr val="FF0000"/>
                </a:solidFill>
              </a:rPr>
              <a:t>22.9%</a:t>
            </a:r>
            <a:r>
              <a:rPr lang="en-US" sz="2000" dirty="0" smtClean="0"/>
              <a:t> reduction, respectively</a:t>
            </a:r>
          </a:p>
          <a:p>
            <a:r>
              <a:rPr lang="en-US" sz="2000" dirty="0" smtClean="0"/>
              <a:t>EDF compared to BDF: </a:t>
            </a:r>
            <a:r>
              <a:rPr lang="en-US" sz="2000" b="1" dirty="0" smtClean="0">
                <a:solidFill>
                  <a:srgbClr val="FF0000"/>
                </a:solidFill>
              </a:rPr>
              <a:t>8.0</a:t>
            </a:r>
            <a:r>
              <a:rPr lang="en-US" sz="2000" b="1" dirty="0">
                <a:solidFill>
                  <a:srgbClr val="FF0000"/>
                </a:solidFill>
              </a:rPr>
              <a:t>%</a:t>
            </a:r>
            <a:r>
              <a:rPr lang="en-US" sz="2000" dirty="0"/>
              <a:t>,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11.5%</a:t>
            </a:r>
            <a:r>
              <a:rPr lang="en-US" sz="2000" dirty="0"/>
              <a:t> and </a:t>
            </a:r>
            <a:r>
              <a:rPr lang="en-US" sz="2000" b="1" dirty="0">
                <a:solidFill>
                  <a:srgbClr val="FF0000"/>
                </a:solidFill>
              </a:rPr>
              <a:t>4.5%</a:t>
            </a:r>
            <a:r>
              <a:rPr lang="en-US" sz="2000" dirty="0"/>
              <a:t> </a:t>
            </a:r>
            <a:r>
              <a:rPr lang="en-US" sz="2000" dirty="0" smtClean="0"/>
              <a:t>reduction, respectively</a:t>
            </a:r>
          </a:p>
          <a:p>
            <a:pPr lvl="1"/>
            <a:r>
              <a:rPr lang="en-US" sz="1600" dirty="0" smtClean="0"/>
              <a:t>Reduce the maximum runtime by 25.1%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5" name="Picture 4" descr="main.pdf - Google Chrom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00" t="25205" r="15000" b="27960"/>
          <a:stretch/>
        </p:blipFill>
        <p:spPr>
          <a:xfrm>
            <a:off x="4800600" y="1447800"/>
            <a:ext cx="3505200" cy="3310467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81000" y="1447800"/>
            <a:ext cx="4495800" cy="2994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Implement a discrete event simulator based on CSIM</a:t>
            </a:r>
          </a:p>
          <a:p>
            <a:r>
              <a:rPr lang="en-US" sz="2000" dirty="0" smtClean="0"/>
              <a:t>Job-level </a:t>
            </a:r>
            <a:r>
              <a:rPr lang="en-US" sz="2000" dirty="0"/>
              <a:t>scheduling: </a:t>
            </a:r>
            <a:r>
              <a:rPr lang="en-US" sz="2000" b="1" dirty="0"/>
              <a:t>fair </a:t>
            </a:r>
            <a:r>
              <a:rPr lang="en-US" sz="2000" b="1" dirty="0" smtClean="0"/>
              <a:t>sharing</a:t>
            </a:r>
          </a:p>
          <a:p>
            <a:r>
              <a:rPr lang="en-US" sz="2000" dirty="0" smtClean="0"/>
              <a:t>Scheduling schemes:</a:t>
            </a:r>
            <a:endParaRPr lang="en-US" sz="2000" dirty="0"/>
          </a:p>
          <a:p>
            <a:pPr lvl="1"/>
            <a:r>
              <a:rPr lang="en-US" sz="1800" dirty="0" smtClean="0"/>
              <a:t>LF</a:t>
            </a:r>
            <a:r>
              <a:rPr lang="en-US" sz="1800" dirty="0"/>
              <a:t>:    locality-first</a:t>
            </a:r>
          </a:p>
          <a:p>
            <a:pPr lvl="1"/>
            <a:r>
              <a:rPr lang="en-US" sz="1800" dirty="0"/>
              <a:t>BDF: basic degraded-first</a:t>
            </a:r>
          </a:p>
          <a:p>
            <a:pPr lvl="1"/>
            <a:r>
              <a:rPr lang="en-US" sz="1800" dirty="0"/>
              <a:t>EDF: enhanced </a:t>
            </a:r>
            <a:r>
              <a:rPr lang="en-US" sz="1800" dirty="0" smtClean="0"/>
              <a:t>degraded-first</a:t>
            </a:r>
          </a:p>
          <a:p>
            <a:r>
              <a:rPr lang="en-US" sz="2000" dirty="0" smtClean="0"/>
              <a:t>Normalized runtime in degraded mode over normal mode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0496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in real deployment</a:t>
            </a:r>
          </a:p>
          <a:p>
            <a:r>
              <a:rPr lang="en-US" dirty="0" smtClean="0"/>
              <a:t>Access pattern awareness</a:t>
            </a:r>
          </a:p>
          <a:p>
            <a:r>
              <a:rPr lang="en-US" dirty="0" smtClean="0"/>
              <a:t>Topology awareness</a:t>
            </a:r>
          </a:p>
          <a:p>
            <a:r>
              <a:rPr lang="en-US" dirty="0" smtClean="0"/>
              <a:t>Impact from others:</a:t>
            </a:r>
          </a:p>
          <a:p>
            <a:pPr lvl="1"/>
            <a:r>
              <a:rPr lang="en-US" dirty="0" smtClean="0"/>
              <a:t>Remote map tasks</a:t>
            </a:r>
          </a:p>
          <a:p>
            <a:pPr lvl="1"/>
            <a:r>
              <a:rPr lang="en-US" dirty="0" smtClean="0"/>
              <a:t>Shuffle to reduce tasks</a:t>
            </a:r>
          </a:p>
          <a:p>
            <a:r>
              <a:rPr lang="en-US" dirty="0" smtClean="0"/>
              <a:t>New erasure codes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3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62400"/>
          </a:xfrm>
        </p:spPr>
        <p:txBody>
          <a:bodyPr/>
          <a:lstStyle/>
          <a:p>
            <a:r>
              <a:rPr lang="en-US" dirty="0" smtClean="0"/>
              <a:t>Present the first study of </a:t>
            </a:r>
            <a:r>
              <a:rPr lang="en-US" dirty="0" err="1" smtClean="0"/>
              <a:t>MapReduce</a:t>
            </a:r>
            <a:r>
              <a:rPr lang="en-US" dirty="0" smtClean="0"/>
              <a:t> on erasure-coded storage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Degraded-first </a:t>
            </a:r>
            <a:r>
              <a:rPr lang="en-US" b="1" dirty="0">
                <a:solidFill>
                  <a:srgbClr val="FF0000"/>
                </a:solidFill>
              </a:rPr>
              <a:t>scheduling </a:t>
            </a:r>
            <a:r>
              <a:rPr lang="en-US" dirty="0"/>
              <a:t>improves </a:t>
            </a:r>
            <a:r>
              <a:rPr lang="en-US" dirty="0" err="1"/>
              <a:t>MapReduce</a:t>
            </a:r>
            <a:r>
              <a:rPr lang="en-US" dirty="0"/>
              <a:t> </a:t>
            </a:r>
            <a:r>
              <a:rPr lang="en-US" dirty="0" smtClean="0"/>
              <a:t>on </a:t>
            </a:r>
            <a:r>
              <a:rPr lang="en-US" dirty="0"/>
              <a:t>erasure-coded storage in failure </a:t>
            </a:r>
            <a:r>
              <a:rPr lang="en-US" dirty="0" smtClean="0"/>
              <a:t>mode</a:t>
            </a:r>
          </a:p>
          <a:p>
            <a:r>
              <a:rPr lang="en-US" dirty="0" smtClean="0"/>
              <a:t>Source </a:t>
            </a:r>
            <a:r>
              <a:rPr lang="en-US" dirty="0"/>
              <a:t>code </a:t>
            </a:r>
            <a:r>
              <a:rPr lang="en-US" dirty="0" smtClean="0"/>
              <a:t>for Hadoop implementation:</a:t>
            </a:r>
            <a:endParaRPr lang="en-US" dirty="0"/>
          </a:p>
          <a:p>
            <a:pPr lvl="1"/>
            <a:r>
              <a:rPr lang="en-US" b="1" dirty="0">
                <a:hlinkClick r:id="rId2"/>
              </a:rPr>
              <a:t>http://ansrlab.cse.cuhk.edu.hk/software/dfs/</a:t>
            </a:r>
            <a:endParaRPr lang="en-US" sz="2200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3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Straight Connector 58"/>
          <p:cNvCxnSpPr/>
          <p:nvPr/>
        </p:nvCxnSpPr>
        <p:spPr bwMode="auto">
          <a:xfrm flipV="1">
            <a:off x="4419600" y="4778371"/>
            <a:ext cx="0" cy="40322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Rounded Rectangle 33"/>
          <p:cNvSpPr/>
          <p:nvPr/>
        </p:nvSpPr>
        <p:spPr bwMode="auto">
          <a:xfrm>
            <a:off x="933552" y="5127629"/>
            <a:ext cx="1962048" cy="1273172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2743199"/>
          </a:xfrm>
        </p:spPr>
        <p:txBody>
          <a:bodyPr/>
          <a:lstStyle/>
          <a:p>
            <a:r>
              <a:rPr lang="en-US" dirty="0" smtClean="0"/>
              <a:t>Big data needs large-scale </a:t>
            </a:r>
            <a:r>
              <a:rPr lang="en-US" dirty="0"/>
              <a:t>storage </a:t>
            </a:r>
            <a:r>
              <a:rPr lang="en-US" dirty="0" smtClean="0"/>
              <a:t>clusters </a:t>
            </a:r>
          </a:p>
          <a:p>
            <a:pPr lvl="1"/>
            <a:r>
              <a:rPr lang="en-US" dirty="0" smtClean="0"/>
              <a:t>Data striped </a:t>
            </a:r>
            <a:r>
              <a:rPr lang="en-US" dirty="0" smtClean="0"/>
              <a:t>across </a:t>
            </a:r>
            <a:r>
              <a:rPr lang="en-US" dirty="0"/>
              <a:t>multiple nodes</a:t>
            </a:r>
          </a:p>
          <a:p>
            <a:pPr lvl="1"/>
            <a:r>
              <a:rPr lang="en-US" dirty="0"/>
              <a:t>e.g., GFS, HDFS, Azure, </a:t>
            </a:r>
            <a:r>
              <a:rPr lang="en-US" dirty="0" err="1"/>
              <a:t>Ceph</a:t>
            </a:r>
            <a:r>
              <a:rPr lang="en-US" dirty="0"/>
              <a:t>, </a:t>
            </a:r>
            <a:r>
              <a:rPr lang="en-US" dirty="0" err="1"/>
              <a:t>Panasas</a:t>
            </a:r>
            <a:r>
              <a:rPr lang="en-US" dirty="0"/>
              <a:t>, </a:t>
            </a:r>
            <a:r>
              <a:rPr lang="en-US" dirty="0" err="1"/>
              <a:t>Lustre</a:t>
            </a:r>
            <a:r>
              <a:rPr lang="en-US" dirty="0"/>
              <a:t>, etc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Major application: </a:t>
            </a:r>
            <a:r>
              <a:rPr lang="en-US" b="1" dirty="0" smtClean="0">
                <a:solidFill>
                  <a:srgbClr val="FF0000"/>
                </a:solidFill>
              </a:rPr>
              <a:t>data analytics </a:t>
            </a:r>
            <a:endParaRPr lang="en-US" dirty="0"/>
          </a:p>
          <a:p>
            <a:pPr lvl="2"/>
            <a:r>
              <a:rPr lang="en-US" dirty="0" smtClean="0"/>
              <a:t>e.g., </a:t>
            </a:r>
            <a:r>
              <a:rPr lang="en-US" dirty="0" err="1" smtClean="0"/>
              <a:t>MapReduce</a:t>
            </a:r>
            <a:r>
              <a:rPr lang="en-US" dirty="0" smtClean="0"/>
              <a:t>, Dryad</a:t>
            </a:r>
          </a:p>
          <a:p>
            <a:r>
              <a:rPr lang="en-US" b="1" i="1" dirty="0" smtClean="0"/>
              <a:t>Failures are common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1143000" y="6024573"/>
            <a:ext cx="448113" cy="292103"/>
          </a:xfrm>
          <a:prstGeom prst="ca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5303" y="5257800"/>
            <a:ext cx="531097" cy="730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>
            <a:stCxn id="6" idx="2"/>
            <a:endCxn id="5" idx="1"/>
          </p:cNvCxnSpPr>
          <p:nvPr/>
        </p:nvCxnSpPr>
        <p:spPr>
          <a:xfrm flipH="1">
            <a:off x="1367057" y="5988059"/>
            <a:ext cx="43795" cy="3651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n 9"/>
          <p:cNvSpPr/>
          <p:nvPr/>
        </p:nvSpPr>
        <p:spPr>
          <a:xfrm>
            <a:off x="1676400" y="6032497"/>
            <a:ext cx="448113" cy="292103"/>
          </a:xfrm>
          <a:prstGeom prst="ca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8703" y="5265724"/>
            <a:ext cx="531097" cy="730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>
            <a:stCxn id="11" idx="2"/>
            <a:endCxn id="10" idx="1"/>
          </p:cNvCxnSpPr>
          <p:nvPr/>
        </p:nvCxnSpPr>
        <p:spPr>
          <a:xfrm flipH="1">
            <a:off x="1900457" y="5995983"/>
            <a:ext cx="43795" cy="3651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n 12"/>
          <p:cNvSpPr/>
          <p:nvPr/>
        </p:nvSpPr>
        <p:spPr>
          <a:xfrm>
            <a:off x="2209800" y="6032497"/>
            <a:ext cx="448113" cy="292103"/>
          </a:xfrm>
          <a:prstGeom prst="ca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2103" y="5265724"/>
            <a:ext cx="531097" cy="730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Connector 14"/>
          <p:cNvCxnSpPr>
            <a:stCxn id="14" idx="2"/>
            <a:endCxn id="13" idx="1"/>
          </p:cNvCxnSpPr>
          <p:nvPr/>
        </p:nvCxnSpPr>
        <p:spPr>
          <a:xfrm flipH="1">
            <a:off x="2433857" y="5995983"/>
            <a:ext cx="43795" cy="3651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n 15"/>
          <p:cNvSpPr/>
          <p:nvPr/>
        </p:nvSpPr>
        <p:spPr>
          <a:xfrm>
            <a:off x="3657600" y="6024573"/>
            <a:ext cx="448113" cy="292103"/>
          </a:xfrm>
          <a:prstGeom prst="ca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9903" y="5257800"/>
            <a:ext cx="531097" cy="730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Straight Connector 17"/>
          <p:cNvCxnSpPr>
            <a:stCxn id="17" idx="2"/>
            <a:endCxn id="16" idx="1"/>
          </p:cNvCxnSpPr>
          <p:nvPr/>
        </p:nvCxnSpPr>
        <p:spPr>
          <a:xfrm flipH="1">
            <a:off x="3881657" y="5988059"/>
            <a:ext cx="43795" cy="3651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n 18"/>
          <p:cNvSpPr/>
          <p:nvPr/>
        </p:nvSpPr>
        <p:spPr>
          <a:xfrm>
            <a:off x="4191000" y="6032497"/>
            <a:ext cx="448113" cy="292103"/>
          </a:xfrm>
          <a:prstGeom prst="ca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3303" y="5265724"/>
            <a:ext cx="531097" cy="730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" name="Straight Connector 20"/>
          <p:cNvCxnSpPr>
            <a:stCxn id="20" idx="2"/>
            <a:endCxn id="19" idx="1"/>
          </p:cNvCxnSpPr>
          <p:nvPr/>
        </p:nvCxnSpPr>
        <p:spPr>
          <a:xfrm flipH="1">
            <a:off x="4415057" y="5995983"/>
            <a:ext cx="43795" cy="3651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n 21"/>
          <p:cNvSpPr/>
          <p:nvPr/>
        </p:nvSpPr>
        <p:spPr>
          <a:xfrm>
            <a:off x="4724400" y="6024573"/>
            <a:ext cx="448113" cy="292103"/>
          </a:xfrm>
          <a:prstGeom prst="ca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6703" y="5257800"/>
            <a:ext cx="531097" cy="730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4" name="Straight Connector 23"/>
          <p:cNvCxnSpPr>
            <a:stCxn id="23" idx="2"/>
            <a:endCxn id="22" idx="1"/>
          </p:cNvCxnSpPr>
          <p:nvPr/>
        </p:nvCxnSpPr>
        <p:spPr>
          <a:xfrm flipH="1">
            <a:off x="4948457" y="5988059"/>
            <a:ext cx="43795" cy="3651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n 24"/>
          <p:cNvSpPr/>
          <p:nvPr/>
        </p:nvSpPr>
        <p:spPr>
          <a:xfrm>
            <a:off x="6248400" y="6024573"/>
            <a:ext cx="448113" cy="292103"/>
          </a:xfrm>
          <a:prstGeom prst="ca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50703" y="5257800"/>
            <a:ext cx="531097" cy="730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>
            <a:stCxn id="26" idx="2"/>
            <a:endCxn id="25" idx="1"/>
          </p:cNvCxnSpPr>
          <p:nvPr/>
        </p:nvCxnSpPr>
        <p:spPr>
          <a:xfrm flipH="1">
            <a:off x="6472457" y="5988059"/>
            <a:ext cx="43795" cy="3651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n 27"/>
          <p:cNvSpPr/>
          <p:nvPr/>
        </p:nvSpPr>
        <p:spPr>
          <a:xfrm>
            <a:off x="6781800" y="6032497"/>
            <a:ext cx="448113" cy="292103"/>
          </a:xfrm>
          <a:prstGeom prst="ca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4103" y="5265724"/>
            <a:ext cx="531097" cy="730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0" name="Straight Connector 29"/>
          <p:cNvCxnSpPr>
            <a:stCxn id="29" idx="2"/>
            <a:endCxn id="28" idx="1"/>
          </p:cNvCxnSpPr>
          <p:nvPr/>
        </p:nvCxnSpPr>
        <p:spPr>
          <a:xfrm flipH="1">
            <a:off x="7005857" y="5995983"/>
            <a:ext cx="43795" cy="3651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n 30"/>
          <p:cNvSpPr/>
          <p:nvPr/>
        </p:nvSpPr>
        <p:spPr>
          <a:xfrm>
            <a:off x="7315200" y="6024573"/>
            <a:ext cx="448113" cy="292103"/>
          </a:xfrm>
          <a:prstGeom prst="ca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7503" y="5257800"/>
            <a:ext cx="531097" cy="730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Straight Connector 32"/>
          <p:cNvCxnSpPr>
            <a:stCxn id="32" idx="2"/>
            <a:endCxn id="31" idx="1"/>
          </p:cNvCxnSpPr>
          <p:nvPr/>
        </p:nvCxnSpPr>
        <p:spPr>
          <a:xfrm flipH="1">
            <a:off x="7539257" y="5988059"/>
            <a:ext cx="43795" cy="3651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 bwMode="auto">
          <a:xfrm>
            <a:off x="3448152" y="5181600"/>
            <a:ext cx="1962048" cy="1273172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6019800" y="5181600"/>
            <a:ext cx="1962048" cy="1273172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2" name="Straight Connector 41"/>
          <p:cNvCxnSpPr>
            <a:stCxn id="34" idx="0"/>
          </p:cNvCxnSpPr>
          <p:nvPr/>
        </p:nvCxnSpPr>
        <p:spPr bwMode="auto">
          <a:xfrm flipV="1">
            <a:off x="1914576" y="4724400"/>
            <a:ext cx="0" cy="40322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>
            <a:off x="1914576" y="4724400"/>
            <a:ext cx="508624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>
            <a:endCxn id="37" idx="0"/>
          </p:cNvCxnSpPr>
          <p:nvPr/>
        </p:nvCxnSpPr>
        <p:spPr bwMode="auto">
          <a:xfrm>
            <a:off x="7000824" y="4724400"/>
            <a:ext cx="0" cy="4572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Rectangle 38"/>
          <p:cNvSpPr/>
          <p:nvPr/>
        </p:nvSpPr>
        <p:spPr bwMode="auto">
          <a:xfrm>
            <a:off x="2895600" y="4572000"/>
            <a:ext cx="3048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LAN</a:t>
            </a:r>
          </a:p>
        </p:txBody>
      </p:sp>
      <p:sp>
        <p:nvSpPr>
          <p:cNvPr id="60" name="&quot;No&quot; Symbol 59"/>
          <p:cNvSpPr/>
          <p:nvPr/>
        </p:nvSpPr>
        <p:spPr bwMode="auto">
          <a:xfrm>
            <a:off x="1066800" y="6032497"/>
            <a:ext cx="457200" cy="422275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&quot;No&quot; Symbol 60"/>
          <p:cNvSpPr/>
          <p:nvPr/>
        </p:nvSpPr>
        <p:spPr bwMode="auto">
          <a:xfrm>
            <a:off x="6777256" y="4955101"/>
            <a:ext cx="457200" cy="422275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2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Replication vs. Erasure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 Add redundancy:</a:t>
            </a:r>
          </a:p>
          <a:p>
            <a:pPr lvl="1"/>
            <a:r>
              <a:rPr lang="en-US" dirty="0" smtClean="0"/>
              <a:t>Replication</a:t>
            </a:r>
          </a:p>
          <a:p>
            <a:pPr lvl="1"/>
            <a:r>
              <a:rPr lang="en-US" dirty="0" smtClean="0"/>
              <a:t>Erasure coding</a:t>
            </a:r>
          </a:p>
          <a:p>
            <a:r>
              <a:rPr lang="en-US" dirty="0" smtClean="0"/>
              <a:t>Enterprises </a:t>
            </a:r>
            <a:r>
              <a:rPr lang="en-US" dirty="0"/>
              <a:t>(e.g., Google, Azure, Facebook) move to </a:t>
            </a:r>
            <a:r>
              <a:rPr lang="en-US" dirty="0" smtClean="0"/>
              <a:t>erasure coding to </a:t>
            </a:r>
            <a:r>
              <a:rPr lang="en-US" dirty="0"/>
              <a:t>save </a:t>
            </a:r>
            <a:r>
              <a:rPr lang="en-US" dirty="0" smtClean="0"/>
              <a:t>footprints</a:t>
            </a:r>
            <a:endParaRPr lang="en-US" dirty="0"/>
          </a:p>
          <a:p>
            <a:pPr lvl="1"/>
            <a:r>
              <a:rPr lang="en-US" dirty="0" smtClean="0"/>
              <a:t>Azure reduces </a:t>
            </a:r>
            <a:r>
              <a:rPr lang="en-US" dirty="0"/>
              <a:t>overhead </a:t>
            </a:r>
            <a:r>
              <a:rPr lang="en-US" dirty="0" smtClean="0"/>
              <a:t>from </a:t>
            </a:r>
            <a:r>
              <a:rPr lang="en-US" b="1" dirty="0" smtClean="0">
                <a:solidFill>
                  <a:srgbClr val="FF0000"/>
                </a:solidFill>
              </a:rPr>
              <a:t>3x</a:t>
            </a:r>
            <a:r>
              <a:rPr lang="en-US" dirty="0" smtClean="0">
                <a:solidFill>
                  <a:srgbClr val="FF0000"/>
                </a:solidFill>
              </a:rPr>
              <a:t> to </a:t>
            </a:r>
            <a:r>
              <a:rPr lang="en-US" b="1" dirty="0" smtClean="0">
                <a:solidFill>
                  <a:srgbClr val="FF0000"/>
                </a:solidFill>
              </a:rPr>
              <a:t>1.33x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via erasure coding </a:t>
            </a:r>
            <a:r>
              <a:rPr lang="en-US" dirty="0" smtClean="0">
                <a:sym typeface="Wingdings" panose="05000000000000000000" pitchFamily="2" charset="2"/>
              </a:rPr>
              <a:t> over 50% cost saving </a:t>
            </a:r>
            <a:r>
              <a:rPr lang="en-US" sz="1800" dirty="0" smtClean="0"/>
              <a:t>[</a:t>
            </a:r>
            <a:r>
              <a:rPr lang="en-US" sz="1800" dirty="0"/>
              <a:t>Huang, ATC’12</a:t>
            </a:r>
            <a:r>
              <a:rPr lang="en-US" sz="1800" dirty="0" smtClean="0"/>
              <a:t>]</a:t>
            </a:r>
          </a:p>
          <a:p>
            <a:pPr lvl="1"/>
            <a:r>
              <a:rPr lang="en-US" dirty="0" smtClean="0"/>
              <a:t>Facebook reduces overhead from </a:t>
            </a:r>
            <a:r>
              <a:rPr lang="en-US" b="1" dirty="0" smtClean="0">
                <a:solidFill>
                  <a:srgbClr val="FF0000"/>
                </a:solidFill>
              </a:rPr>
              <a:t>3.6x</a:t>
            </a:r>
            <a:r>
              <a:rPr lang="en-US" dirty="0" smtClean="0">
                <a:solidFill>
                  <a:srgbClr val="FF0000"/>
                </a:solidFill>
              </a:rPr>
              <a:t> to </a:t>
            </a:r>
            <a:r>
              <a:rPr lang="en-US" b="1" dirty="0" smtClean="0">
                <a:solidFill>
                  <a:srgbClr val="FF0000"/>
                </a:solidFill>
              </a:rPr>
              <a:t>2.1x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via erasure coding for warm binary </a:t>
            </a:r>
            <a:r>
              <a:rPr lang="en-US" dirty="0"/>
              <a:t>data </a:t>
            </a:r>
            <a:r>
              <a:rPr lang="en-US" sz="1800" dirty="0"/>
              <a:t>[</a:t>
            </a:r>
            <a:r>
              <a:rPr lang="en-US" sz="1800" dirty="0" err="1" smtClean="0"/>
              <a:t>Muralidhar</a:t>
            </a:r>
            <a:r>
              <a:rPr lang="en-US" sz="1800" dirty="0" smtClean="0"/>
              <a:t>, OSDI’14]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3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038600"/>
            <a:ext cx="8534400" cy="2819400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MapReduce</a:t>
            </a:r>
            <a:r>
              <a:rPr lang="en-US" sz="2400" dirty="0" smtClean="0"/>
              <a:t> idea:</a:t>
            </a:r>
          </a:p>
          <a:p>
            <a:pPr lvl="1"/>
            <a:r>
              <a:rPr lang="en-US" sz="2000" b="1" dirty="0" smtClean="0"/>
              <a:t>Master-slave design</a:t>
            </a:r>
            <a:r>
              <a:rPr lang="en-US" sz="2000" dirty="0" smtClean="0"/>
              <a:t>: slaves request tasks from master </a:t>
            </a:r>
          </a:p>
          <a:p>
            <a:pPr lvl="1"/>
            <a:r>
              <a:rPr lang="en-US" sz="2000" b="1" dirty="0"/>
              <a:t>M</a:t>
            </a:r>
            <a:r>
              <a:rPr lang="en-US" sz="2000" b="1" dirty="0" smtClean="0"/>
              <a:t>ap tasks </a:t>
            </a:r>
            <a:r>
              <a:rPr lang="en-US" sz="2000" dirty="0" smtClean="0"/>
              <a:t>process blocks and generate intermediate results</a:t>
            </a:r>
          </a:p>
          <a:p>
            <a:pPr lvl="1"/>
            <a:r>
              <a:rPr lang="en-US" sz="2000" b="1" dirty="0"/>
              <a:t>R</a:t>
            </a:r>
            <a:r>
              <a:rPr lang="en-US" sz="2000" b="1" dirty="0" smtClean="0"/>
              <a:t>educe tasks </a:t>
            </a:r>
            <a:r>
              <a:rPr lang="en-US" sz="2000" dirty="0" smtClean="0"/>
              <a:t>collect intermediate results and produce final output</a:t>
            </a:r>
          </a:p>
          <a:p>
            <a:r>
              <a:rPr lang="en-US" sz="2400" dirty="0" smtClean="0"/>
              <a:t>Constraint: </a:t>
            </a:r>
            <a:r>
              <a:rPr lang="en-US" sz="2400" dirty="0" smtClean="0">
                <a:solidFill>
                  <a:srgbClr val="FF0000"/>
                </a:solidFill>
              </a:rPr>
              <a:t>network resource is scarce</a:t>
            </a:r>
          </a:p>
          <a:p>
            <a:pPr lvl="1"/>
            <a:r>
              <a:rPr lang="en-US" sz="2000" dirty="0" smtClean="0"/>
              <a:t>Especially cross-rack links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57200" y="222199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WordCount</a:t>
            </a:r>
            <a:r>
              <a:rPr lang="en-US" sz="2000" b="1" dirty="0" smtClean="0"/>
              <a:t> Example: </a:t>
            </a:r>
            <a:endParaRPr lang="en-US" sz="2000" dirty="0" smtClean="0"/>
          </a:p>
        </p:txBody>
      </p:sp>
      <p:grpSp>
        <p:nvGrpSpPr>
          <p:cNvPr id="129" name="Group 128"/>
          <p:cNvGrpSpPr/>
          <p:nvPr/>
        </p:nvGrpSpPr>
        <p:grpSpPr>
          <a:xfrm>
            <a:off x="6463741" y="1730215"/>
            <a:ext cx="1003859" cy="369332"/>
            <a:chOff x="6436668" y="1565625"/>
            <a:chExt cx="1003859" cy="369332"/>
          </a:xfrm>
        </p:grpSpPr>
        <p:sp>
          <p:nvSpPr>
            <p:cNvPr id="74" name="TextBox 73"/>
            <p:cNvSpPr txBox="1"/>
            <p:nvPr/>
          </p:nvSpPr>
          <p:spPr>
            <a:xfrm>
              <a:off x="6640308" y="1565625"/>
              <a:ext cx="8002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&lt;A,2&gt;</a:t>
              </a:r>
              <a:endParaRPr lang="en-US" dirty="0"/>
            </a:p>
          </p:txBody>
        </p:sp>
        <p:cxnSp>
          <p:nvCxnSpPr>
            <p:cNvPr id="78" name="Straight Arrow Connector 77"/>
            <p:cNvCxnSpPr>
              <a:stCxn id="49" idx="3"/>
              <a:endCxn id="74" idx="1"/>
            </p:cNvCxnSpPr>
            <p:nvPr/>
          </p:nvCxnSpPr>
          <p:spPr bwMode="auto">
            <a:xfrm>
              <a:off x="6436668" y="1746782"/>
              <a:ext cx="203640" cy="35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0" name="Group 129"/>
          <p:cNvGrpSpPr/>
          <p:nvPr/>
        </p:nvGrpSpPr>
        <p:grpSpPr>
          <a:xfrm>
            <a:off x="4401054" y="1917190"/>
            <a:ext cx="3066546" cy="1485321"/>
            <a:chOff x="4383728" y="1752600"/>
            <a:chExt cx="3066546" cy="1485321"/>
          </a:xfrm>
        </p:grpSpPr>
        <p:cxnSp>
          <p:nvCxnSpPr>
            <p:cNvPr id="36" name="Straight Arrow Connector 35"/>
            <p:cNvCxnSpPr>
              <a:stCxn id="33" idx="3"/>
              <a:endCxn id="50" idx="1"/>
            </p:cNvCxnSpPr>
            <p:nvPr/>
          </p:nvCxnSpPr>
          <p:spPr bwMode="auto">
            <a:xfrm>
              <a:off x="4385043" y="1752600"/>
              <a:ext cx="1625173" cy="64603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Arrow Connector 51"/>
            <p:cNvCxnSpPr>
              <a:stCxn id="33" idx="3"/>
              <a:endCxn id="51" idx="1"/>
            </p:cNvCxnSpPr>
            <p:nvPr/>
          </p:nvCxnSpPr>
          <p:spPr bwMode="auto">
            <a:xfrm>
              <a:off x="4385043" y="1752600"/>
              <a:ext cx="1623123" cy="13048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Straight Arrow Connector 58"/>
            <p:cNvCxnSpPr>
              <a:stCxn id="47" idx="3"/>
              <a:endCxn id="51" idx="1"/>
            </p:cNvCxnSpPr>
            <p:nvPr/>
          </p:nvCxnSpPr>
          <p:spPr bwMode="auto">
            <a:xfrm>
              <a:off x="4385778" y="2404457"/>
              <a:ext cx="1622388" cy="65295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/>
            <p:cNvCxnSpPr>
              <a:stCxn id="48" idx="3"/>
              <a:endCxn id="50" idx="1"/>
            </p:cNvCxnSpPr>
            <p:nvPr/>
          </p:nvCxnSpPr>
          <p:spPr bwMode="auto">
            <a:xfrm flipV="1">
              <a:off x="4383728" y="2398639"/>
              <a:ext cx="1626488" cy="66458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5" name="TextBox 74"/>
            <p:cNvSpPr txBox="1"/>
            <p:nvPr/>
          </p:nvSpPr>
          <p:spPr>
            <a:xfrm>
              <a:off x="6639281" y="2218003"/>
              <a:ext cx="8002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&lt;B,2&gt;</a:t>
              </a:r>
              <a:endParaRPr lang="en-US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637231" y="2868589"/>
              <a:ext cx="813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&lt;C,2&gt;</a:t>
              </a:r>
              <a:endParaRPr lang="en-US" dirty="0"/>
            </a:p>
          </p:txBody>
        </p:sp>
        <p:cxnSp>
          <p:nvCxnSpPr>
            <p:cNvPr id="79" name="Straight Arrow Connector 78"/>
            <p:cNvCxnSpPr>
              <a:stCxn id="50" idx="3"/>
              <a:endCxn id="75" idx="1"/>
            </p:cNvCxnSpPr>
            <p:nvPr/>
          </p:nvCxnSpPr>
          <p:spPr bwMode="auto">
            <a:xfrm>
              <a:off x="6447150" y="2398639"/>
              <a:ext cx="192131" cy="403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Straight Arrow Connector 82"/>
            <p:cNvCxnSpPr>
              <a:stCxn id="51" idx="3"/>
              <a:endCxn id="76" idx="1"/>
            </p:cNvCxnSpPr>
            <p:nvPr/>
          </p:nvCxnSpPr>
          <p:spPr bwMode="auto">
            <a:xfrm flipV="1">
              <a:off x="6445100" y="3053255"/>
              <a:ext cx="192131" cy="41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3" name="Rounded Rectangle 32"/>
          <p:cNvSpPr/>
          <p:nvPr/>
        </p:nvSpPr>
        <p:spPr bwMode="auto">
          <a:xfrm>
            <a:off x="3640369" y="1688590"/>
            <a:ext cx="762000" cy="457200"/>
          </a:xfrm>
          <a:prstGeom prst="roundRect">
            <a:avLst/>
          </a:prstGeom>
          <a:noFill/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Rounded Rectangle 46"/>
          <p:cNvSpPr/>
          <p:nvPr/>
        </p:nvSpPr>
        <p:spPr bwMode="auto">
          <a:xfrm>
            <a:off x="3641104" y="2340447"/>
            <a:ext cx="762000" cy="457200"/>
          </a:xfrm>
          <a:prstGeom prst="roundRect">
            <a:avLst/>
          </a:prstGeom>
          <a:noFill/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Rounded Rectangle 47"/>
          <p:cNvSpPr/>
          <p:nvPr/>
        </p:nvSpPr>
        <p:spPr bwMode="auto">
          <a:xfrm>
            <a:off x="3639054" y="2999215"/>
            <a:ext cx="762000" cy="457200"/>
          </a:xfrm>
          <a:prstGeom prst="roundRect">
            <a:avLst/>
          </a:prstGeom>
          <a:noFill/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" name="Rounded Rectangle 112"/>
          <p:cNvSpPr/>
          <p:nvPr/>
        </p:nvSpPr>
        <p:spPr bwMode="auto">
          <a:xfrm>
            <a:off x="3564169" y="1545814"/>
            <a:ext cx="930115" cy="2047776"/>
          </a:xfrm>
          <a:prstGeom prst="roundRect">
            <a:avLst/>
          </a:prstGeom>
          <a:noFill/>
          <a:ln w="19050" cap="flat" cmpd="sng" algn="ctr">
            <a:solidFill>
              <a:srgbClr val="7030A0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352800" y="3669268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Map tasks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>
            <a:off x="6026807" y="1682772"/>
            <a:ext cx="436934" cy="457200"/>
          </a:xfrm>
          <a:prstGeom prst="roundRect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6027542" y="2334629"/>
            <a:ext cx="436934" cy="457200"/>
          </a:xfrm>
          <a:prstGeom prst="roundRect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>
            <a:off x="6025492" y="2993397"/>
            <a:ext cx="436934" cy="457200"/>
          </a:xfrm>
          <a:prstGeom prst="roundRect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5906080" y="1524000"/>
            <a:ext cx="644871" cy="2047776"/>
          </a:xfrm>
          <a:prstGeom prst="roundRect">
            <a:avLst/>
          </a:prstGeom>
          <a:noFill/>
          <a:ln w="12700" cap="flat" cmpd="sng" algn="ctr">
            <a:solidFill>
              <a:srgbClr val="00B050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5719146" y="3657600"/>
            <a:ext cx="1672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Reduce tasks</a:t>
            </a:r>
            <a:endParaRPr lang="en-US" b="1" dirty="0">
              <a:solidFill>
                <a:srgbClr val="00B050"/>
              </a:solidFill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4401054" y="1813436"/>
            <a:ext cx="1625753" cy="1350369"/>
            <a:chOff x="4401054" y="1648846"/>
            <a:chExt cx="1625753" cy="1350369"/>
          </a:xfrm>
        </p:grpSpPr>
        <p:cxnSp>
          <p:nvCxnSpPr>
            <p:cNvPr id="56" name="Straight Arrow Connector 55"/>
            <p:cNvCxnSpPr>
              <a:stCxn id="47" idx="3"/>
              <a:endCxn id="49" idx="1"/>
            </p:cNvCxnSpPr>
            <p:nvPr/>
          </p:nvCxnSpPr>
          <p:spPr bwMode="auto">
            <a:xfrm flipV="1">
              <a:off x="4403104" y="1682772"/>
              <a:ext cx="1623703" cy="65767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Arrow Connector 60"/>
            <p:cNvCxnSpPr>
              <a:stCxn id="48" idx="3"/>
              <a:endCxn id="49" idx="1"/>
            </p:cNvCxnSpPr>
            <p:nvPr/>
          </p:nvCxnSpPr>
          <p:spPr bwMode="auto">
            <a:xfrm flipV="1">
              <a:off x="4401054" y="1682772"/>
              <a:ext cx="1625753" cy="131644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7" name="TextBox 126"/>
            <p:cNvSpPr txBox="1"/>
            <p:nvPr/>
          </p:nvSpPr>
          <p:spPr>
            <a:xfrm>
              <a:off x="4838581" y="1648846"/>
              <a:ext cx="8002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&lt;A,1&gt;</a:t>
              </a:r>
              <a:endParaRPr lang="en-US" dirty="0"/>
            </a:p>
          </p:txBody>
        </p:sp>
      </p:grpSp>
      <p:sp>
        <p:nvSpPr>
          <p:cNvPr id="22" name="Rounded Rectangle 21"/>
          <p:cNvSpPr/>
          <p:nvPr/>
        </p:nvSpPr>
        <p:spPr bwMode="auto">
          <a:xfrm>
            <a:off x="3276601" y="1638050"/>
            <a:ext cx="4191000" cy="560779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3276602" y="2298722"/>
            <a:ext cx="4191000" cy="544777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3276601" y="2943392"/>
            <a:ext cx="4191001" cy="554497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31300" y="1732851"/>
            <a:ext cx="576524" cy="369332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B C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37411" y="2386544"/>
            <a:ext cx="556627" cy="369332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 C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735361" y="3037695"/>
            <a:ext cx="543803" cy="369332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 B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296845" y="1709344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Slave 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291127" y="2384927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Slave 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291127" y="3043149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Slave 2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824268" y="1307068"/>
            <a:ext cx="966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Shuffle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2136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r>
              <a:rPr lang="en-US" dirty="0" err="1" smtClean="0"/>
              <a:t>MapReduce</a:t>
            </a:r>
            <a:r>
              <a:rPr lang="en-US" dirty="0" smtClean="0"/>
              <a:t> on Erasure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209800"/>
          </a:xfrm>
        </p:spPr>
        <p:txBody>
          <a:bodyPr/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(n, k) </a:t>
            </a:r>
            <a:r>
              <a:rPr lang="en-US" sz="2400" b="1" dirty="0" smtClean="0">
                <a:solidFill>
                  <a:srgbClr val="FF0000"/>
                </a:solidFill>
              </a:rPr>
              <a:t>erasure coding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Encodes </a:t>
            </a:r>
            <a:r>
              <a:rPr lang="en-US" sz="2000" i="1" dirty="0" smtClean="0"/>
              <a:t>k</a:t>
            </a:r>
            <a:r>
              <a:rPr lang="en-US" sz="2000" dirty="0" smtClean="0"/>
              <a:t> blocks into </a:t>
            </a:r>
            <a:r>
              <a:rPr lang="en-US" sz="2000" i="1" dirty="0" smtClean="0"/>
              <a:t>n-k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parity</a:t>
            </a:r>
            <a:r>
              <a:rPr lang="en-US" sz="2000" dirty="0" smtClean="0"/>
              <a:t> blocks, such that any </a:t>
            </a:r>
            <a:r>
              <a:rPr lang="en-US" sz="2000" i="1" dirty="0" smtClean="0"/>
              <a:t>k</a:t>
            </a:r>
            <a:r>
              <a:rPr lang="en-US" sz="2000" dirty="0" smtClean="0"/>
              <a:t> out of </a:t>
            </a:r>
            <a:r>
              <a:rPr lang="en-US" sz="2000" i="1" dirty="0" smtClean="0"/>
              <a:t>n</a:t>
            </a:r>
            <a:r>
              <a:rPr lang="en-US" sz="2000" dirty="0" smtClean="0"/>
              <a:t> blocks can recover original </a:t>
            </a:r>
            <a:r>
              <a:rPr lang="en-US" sz="2000" i="1" dirty="0" smtClean="0"/>
              <a:t>k</a:t>
            </a:r>
            <a:r>
              <a:rPr lang="en-US" sz="2000" dirty="0" smtClean="0"/>
              <a:t> blocks</a:t>
            </a:r>
          </a:p>
          <a:p>
            <a:r>
              <a:rPr lang="en-US" sz="2400" dirty="0" smtClean="0"/>
              <a:t>Failures trigger </a:t>
            </a:r>
            <a:r>
              <a:rPr lang="en-US" sz="2400" b="1" dirty="0" smtClean="0">
                <a:solidFill>
                  <a:srgbClr val="FF0000"/>
                </a:solidFill>
              </a:rPr>
              <a:t>degraded reads</a:t>
            </a:r>
            <a:r>
              <a:rPr lang="en-US" sz="2400" dirty="0" smtClean="0"/>
              <a:t> in erasure coding </a:t>
            </a:r>
            <a:r>
              <a:rPr lang="en-US" sz="2400" dirty="0" smtClean="0">
                <a:sym typeface="Wingdings" panose="05000000000000000000" pitchFamily="2" charset="2"/>
              </a:rPr>
              <a:t> extra network transmissions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49347" y="1758049"/>
            <a:ext cx="3909458" cy="1861714"/>
            <a:chOff x="149347" y="1423087"/>
            <a:chExt cx="3909458" cy="1861714"/>
          </a:xfrm>
        </p:grpSpPr>
        <p:grpSp>
          <p:nvGrpSpPr>
            <p:cNvPr id="6" name="Group 5"/>
            <p:cNvGrpSpPr/>
            <p:nvPr/>
          </p:nvGrpSpPr>
          <p:grpSpPr>
            <a:xfrm>
              <a:off x="812349" y="1432982"/>
              <a:ext cx="3246456" cy="1851819"/>
              <a:chOff x="812349" y="1432982"/>
              <a:chExt cx="3246456" cy="1851819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812349" y="1432982"/>
                <a:ext cx="3246456" cy="1851819"/>
                <a:chOff x="2049878" y="1086208"/>
                <a:chExt cx="4848035" cy="1851819"/>
              </a:xfrm>
            </p:grpSpPr>
            <p:sp>
              <p:nvSpPr>
                <p:cNvPr id="14" name="TextBox 13"/>
                <p:cNvSpPr txBox="1"/>
                <p:nvPr/>
              </p:nvSpPr>
              <p:spPr>
                <a:xfrm>
                  <a:off x="3418755" y="1086208"/>
                  <a:ext cx="2267421" cy="369332"/>
                </a:xfrm>
                <a:prstGeom prst="rect">
                  <a:avLst/>
                </a:prstGeom>
                <a:noFill/>
                <a:ln w="19050">
                  <a:solidFill>
                    <a:srgbClr val="7030A0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rgbClr val="7030A0"/>
                      </a:solidFill>
                    </a:rPr>
                    <a:t>Core Switch</a:t>
                  </a:r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2126481" y="1670114"/>
                  <a:ext cx="2142387" cy="369332"/>
                </a:xfrm>
                <a:prstGeom prst="rect">
                  <a:avLst/>
                </a:prstGeom>
                <a:noFill/>
                <a:ln w="19050">
                  <a:solidFill>
                    <a:srgbClr val="7030A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 err="1" smtClean="0">
                      <a:solidFill>
                        <a:srgbClr val="7030A0"/>
                      </a:solidFill>
                    </a:rPr>
                    <a:t>ToR</a:t>
                  </a:r>
                  <a:r>
                    <a:rPr lang="en-US" b="1" dirty="0" smtClean="0">
                      <a:solidFill>
                        <a:srgbClr val="7030A0"/>
                      </a:solidFill>
                    </a:rPr>
                    <a:t> Switch</a:t>
                  </a:r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4647140" y="1677786"/>
                  <a:ext cx="2250773" cy="369332"/>
                </a:xfrm>
                <a:prstGeom prst="rect">
                  <a:avLst/>
                </a:prstGeom>
                <a:noFill/>
                <a:ln w="19050">
                  <a:solidFill>
                    <a:srgbClr val="7030A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 err="1" smtClean="0">
                      <a:solidFill>
                        <a:srgbClr val="7030A0"/>
                      </a:solidFill>
                    </a:rPr>
                    <a:t>ToR</a:t>
                  </a:r>
                  <a:r>
                    <a:rPr lang="en-US" b="1" dirty="0" smtClean="0">
                      <a:solidFill>
                        <a:srgbClr val="7030A0"/>
                      </a:solidFill>
                    </a:rPr>
                    <a:t> Switch</a:t>
                  </a:r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7" name="Rounded Rectangle 16"/>
                <p:cNvSpPr/>
                <p:nvPr/>
              </p:nvSpPr>
              <p:spPr bwMode="auto">
                <a:xfrm>
                  <a:off x="2049878" y="2373178"/>
                  <a:ext cx="814146" cy="564849"/>
                </a:xfrm>
                <a:prstGeom prst="roundRect">
                  <a:avLst/>
                </a:prstGeom>
                <a:noFill/>
                <a:ln w="19050" cap="flat" cmpd="sng" algn="ctr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8" name="Rounded Rectangle 17"/>
                <p:cNvSpPr/>
                <p:nvPr/>
              </p:nvSpPr>
              <p:spPr bwMode="auto">
                <a:xfrm>
                  <a:off x="3271276" y="2354752"/>
                  <a:ext cx="855232" cy="564849"/>
                </a:xfrm>
                <a:prstGeom prst="roundRect">
                  <a:avLst/>
                </a:prstGeom>
                <a:noFill/>
                <a:ln w="19050" cap="flat" cmpd="sng" algn="ctr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9" name="Rounded Rectangle 18"/>
                <p:cNvSpPr/>
                <p:nvPr/>
              </p:nvSpPr>
              <p:spPr bwMode="auto">
                <a:xfrm>
                  <a:off x="4512162" y="2347096"/>
                  <a:ext cx="832168" cy="562684"/>
                </a:xfrm>
                <a:prstGeom prst="roundRect">
                  <a:avLst/>
                </a:prstGeom>
                <a:noFill/>
                <a:ln w="19050" cap="flat" cmpd="sng" algn="ctr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20" name="Rounded Rectangle 19"/>
                <p:cNvSpPr/>
                <p:nvPr/>
              </p:nvSpPr>
              <p:spPr bwMode="auto">
                <a:xfrm>
                  <a:off x="5988730" y="2354752"/>
                  <a:ext cx="846853" cy="564849"/>
                </a:xfrm>
                <a:prstGeom prst="roundRect">
                  <a:avLst/>
                </a:prstGeom>
                <a:noFill/>
                <a:ln w="19050" cap="flat" cmpd="sng" algn="ctr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cxnSp>
              <p:nvCxnSpPr>
                <p:cNvPr id="21" name="Straight Connector 20"/>
                <p:cNvCxnSpPr>
                  <a:stCxn id="15" idx="0"/>
                  <a:endCxn id="14" idx="2"/>
                </p:cNvCxnSpPr>
                <p:nvPr/>
              </p:nvCxnSpPr>
              <p:spPr bwMode="auto">
                <a:xfrm flipV="1">
                  <a:off x="3197675" y="1455540"/>
                  <a:ext cx="1354791" cy="21457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7030A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2" name="Straight Connector 21"/>
                <p:cNvCxnSpPr>
                  <a:stCxn id="14" idx="2"/>
                  <a:endCxn id="16" idx="0"/>
                </p:cNvCxnSpPr>
                <p:nvPr/>
              </p:nvCxnSpPr>
              <p:spPr bwMode="auto">
                <a:xfrm>
                  <a:off x="4552466" y="1455540"/>
                  <a:ext cx="1220061" cy="222246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7030A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3" name="Straight Connector 22"/>
                <p:cNvCxnSpPr>
                  <a:stCxn id="15" idx="2"/>
                  <a:endCxn id="17" idx="0"/>
                </p:cNvCxnSpPr>
                <p:nvPr/>
              </p:nvCxnSpPr>
              <p:spPr bwMode="auto">
                <a:xfrm flipH="1">
                  <a:off x="2456951" y="2039446"/>
                  <a:ext cx="740724" cy="33373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7030A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" name="Straight Connector 23"/>
                <p:cNvCxnSpPr>
                  <a:stCxn id="15" idx="2"/>
                  <a:endCxn id="18" idx="0"/>
                </p:cNvCxnSpPr>
                <p:nvPr/>
              </p:nvCxnSpPr>
              <p:spPr bwMode="auto">
                <a:xfrm>
                  <a:off x="3197675" y="2039446"/>
                  <a:ext cx="501217" cy="315306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7030A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5" name="Straight Connector 24"/>
                <p:cNvCxnSpPr>
                  <a:stCxn id="16" idx="2"/>
                  <a:endCxn id="19" idx="0"/>
                </p:cNvCxnSpPr>
                <p:nvPr/>
              </p:nvCxnSpPr>
              <p:spPr bwMode="auto">
                <a:xfrm flipH="1">
                  <a:off x="4928246" y="2047118"/>
                  <a:ext cx="844280" cy="29997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7030A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6" name="Straight Connector 25"/>
                <p:cNvCxnSpPr>
                  <a:stCxn id="16" idx="2"/>
                  <a:endCxn id="20" idx="0"/>
                </p:cNvCxnSpPr>
                <p:nvPr/>
              </p:nvCxnSpPr>
              <p:spPr bwMode="auto">
                <a:xfrm>
                  <a:off x="5772526" y="2047118"/>
                  <a:ext cx="639630" cy="307634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7030A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9" name="Group 8"/>
              <p:cNvGrpSpPr/>
              <p:nvPr/>
            </p:nvGrpSpPr>
            <p:grpSpPr>
              <a:xfrm>
                <a:off x="891716" y="2777375"/>
                <a:ext cx="3026961" cy="376543"/>
                <a:chOff x="2084364" y="2409855"/>
                <a:chExt cx="3026961" cy="376543"/>
              </a:xfrm>
            </p:grpSpPr>
            <p:sp>
              <p:nvSpPr>
                <p:cNvPr id="10" name="TextBox 9"/>
                <p:cNvSpPr txBox="1"/>
                <p:nvPr/>
              </p:nvSpPr>
              <p:spPr>
                <a:xfrm>
                  <a:off x="2084364" y="2417066"/>
                  <a:ext cx="386454" cy="369332"/>
                </a:xfrm>
                <a:prstGeom prst="rect">
                  <a:avLst/>
                </a:prstGeom>
                <a:noFill/>
                <a:ln w="19050">
                  <a:solidFill>
                    <a:srgbClr val="00B05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rgbClr val="009900"/>
                      </a:solidFill>
                    </a:rPr>
                    <a:t>A</a:t>
                  </a:r>
                  <a:endParaRPr lang="en-US" b="1" dirty="0">
                    <a:solidFill>
                      <a:srgbClr val="009900"/>
                    </a:solidFill>
                  </a:endParaRP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2912600" y="2409855"/>
                  <a:ext cx="394468" cy="369332"/>
                </a:xfrm>
                <a:prstGeom prst="rect">
                  <a:avLst/>
                </a:prstGeom>
                <a:noFill/>
                <a:ln w="19050">
                  <a:solidFill>
                    <a:srgbClr val="00B05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rgbClr val="009900"/>
                      </a:solidFill>
                    </a:rPr>
                    <a:t>B</a:t>
                  </a:r>
                  <a:endParaRPr lang="en-US" b="1" dirty="0">
                    <a:solidFill>
                      <a:srgbClr val="009900"/>
                    </a:solidFill>
                  </a:endParaRPr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3744236" y="2411277"/>
                  <a:ext cx="358194" cy="369332"/>
                </a:xfrm>
                <a:prstGeom prst="rect">
                  <a:avLst/>
                </a:prstGeom>
                <a:noFill/>
                <a:ln w="19050">
                  <a:solidFill>
                    <a:srgbClr val="00B05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rgbClr val="009900"/>
                      </a:solidFill>
                    </a:rPr>
                    <a:t>A</a:t>
                  </a:r>
                  <a:endParaRPr lang="en-US" b="1" dirty="0">
                    <a:solidFill>
                      <a:srgbClr val="009900"/>
                    </a:solidFill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4756941" y="2411277"/>
                  <a:ext cx="354384" cy="369332"/>
                </a:xfrm>
                <a:prstGeom prst="rect">
                  <a:avLst/>
                </a:prstGeom>
                <a:noFill/>
                <a:ln w="19050">
                  <a:solidFill>
                    <a:srgbClr val="00B05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rgbClr val="009900"/>
                      </a:solidFill>
                    </a:rPr>
                    <a:t>B</a:t>
                  </a:r>
                  <a:endParaRPr lang="en-US" b="1" dirty="0">
                    <a:solidFill>
                      <a:srgbClr val="009900"/>
                    </a:solidFill>
                  </a:endParaRPr>
                </a:p>
              </p:txBody>
            </p:sp>
          </p:grpSp>
        </p:grpSp>
        <p:sp>
          <p:nvSpPr>
            <p:cNvPr id="7" name="TextBox 6"/>
            <p:cNvSpPr txBox="1"/>
            <p:nvPr/>
          </p:nvSpPr>
          <p:spPr>
            <a:xfrm>
              <a:off x="149347" y="1423087"/>
              <a:ext cx="14285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9900"/>
                  </a:solidFill>
                </a:rPr>
                <a:t>Replication</a:t>
              </a:r>
              <a:endParaRPr lang="en-US" b="1" dirty="0">
                <a:solidFill>
                  <a:srgbClr val="009900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058805" y="1600200"/>
            <a:ext cx="4699712" cy="1985793"/>
            <a:chOff x="4058805" y="1265238"/>
            <a:chExt cx="4699712" cy="1985793"/>
          </a:xfrm>
        </p:grpSpPr>
        <p:grpSp>
          <p:nvGrpSpPr>
            <p:cNvPr id="28" name="Group 27"/>
            <p:cNvGrpSpPr/>
            <p:nvPr/>
          </p:nvGrpSpPr>
          <p:grpSpPr>
            <a:xfrm>
              <a:off x="4778423" y="1417638"/>
              <a:ext cx="3980094" cy="1833393"/>
              <a:chOff x="1524000" y="1086208"/>
              <a:chExt cx="5943600" cy="1833393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3418756" y="1086208"/>
                <a:ext cx="2267421" cy="369332"/>
              </a:xfrm>
              <a:prstGeom prst="rect">
                <a:avLst/>
              </a:prstGeom>
              <a:noFill/>
              <a:ln w="19050">
                <a:solidFill>
                  <a:srgbClr val="7030A0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7030A0"/>
                    </a:solidFill>
                  </a:rPr>
                  <a:t>Core Switch</a:t>
                </a:r>
                <a:endParaRPr lang="en-US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910126" y="1662029"/>
                <a:ext cx="2227627" cy="369332"/>
              </a:xfrm>
              <a:prstGeom prst="rect">
                <a:avLst/>
              </a:prstGeom>
              <a:noFill/>
              <a:ln w="19050">
                <a:solidFill>
                  <a:srgbClr val="7030A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err="1" smtClean="0">
                    <a:solidFill>
                      <a:srgbClr val="7030A0"/>
                    </a:solidFill>
                  </a:rPr>
                  <a:t>ToR</a:t>
                </a:r>
                <a:r>
                  <a:rPr lang="en-US" b="1" dirty="0" smtClean="0">
                    <a:solidFill>
                      <a:srgbClr val="7030A0"/>
                    </a:solidFill>
                  </a:rPr>
                  <a:t> Switch</a:t>
                </a:r>
                <a:endParaRPr lang="en-US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4825151" y="1655843"/>
                <a:ext cx="2219022" cy="369332"/>
              </a:xfrm>
              <a:prstGeom prst="rect">
                <a:avLst/>
              </a:prstGeom>
              <a:noFill/>
              <a:ln w="19050">
                <a:solidFill>
                  <a:srgbClr val="7030A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err="1" smtClean="0">
                    <a:solidFill>
                      <a:srgbClr val="7030A0"/>
                    </a:solidFill>
                  </a:rPr>
                  <a:t>ToR</a:t>
                </a:r>
                <a:r>
                  <a:rPr lang="en-US" b="1" dirty="0" smtClean="0">
                    <a:solidFill>
                      <a:srgbClr val="7030A0"/>
                    </a:solidFill>
                  </a:rPr>
                  <a:t> Switch</a:t>
                </a:r>
                <a:endParaRPr lang="en-US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37" name="Rounded Rectangle 36"/>
              <p:cNvSpPr/>
              <p:nvPr/>
            </p:nvSpPr>
            <p:spPr bwMode="auto">
              <a:xfrm>
                <a:off x="1524000" y="2354752"/>
                <a:ext cx="814146" cy="564849"/>
              </a:xfrm>
              <a:prstGeom prst="roundRect">
                <a:avLst/>
              </a:prstGeom>
              <a:noFill/>
              <a:ln w="1905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8" name="Rounded Rectangle 37"/>
              <p:cNvSpPr/>
              <p:nvPr/>
            </p:nvSpPr>
            <p:spPr bwMode="auto">
              <a:xfrm>
                <a:off x="2802368" y="2354752"/>
                <a:ext cx="855232" cy="564849"/>
              </a:xfrm>
              <a:prstGeom prst="roundRect">
                <a:avLst/>
              </a:prstGeom>
              <a:noFill/>
              <a:ln w="1905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9" name="Rounded Rectangle 38"/>
              <p:cNvSpPr/>
              <p:nvPr/>
            </p:nvSpPr>
            <p:spPr bwMode="auto">
              <a:xfrm>
                <a:off x="5084665" y="2354752"/>
                <a:ext cx="1157708" cy="564849"/>
              </a:xfrm>
              <a:prstGeom prst="roundRect">
                <a:avLst/>
              </a:prstGeom>
              <a:noFill/>
              <a:ln w="1905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0" name="Rounded Rectangle 39"/>
              <p:cNvSpPr/>
              <p:nvPr/>
            </p:nvSpPr>
            <p:spPr bwMode="auto">
              <a:xfrm>
                <a:off x="6620747" y="2354752"/>
                <a:ext cx="846853" cy="564849"/>
              </a:xfrm>
              <a:prstGeom prst="roundRect">
                <a:avLst/>
              </a:prstGeom>
              <a:noFill/>
              <a:ln w="1905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1" name="Straight Connector 40"/>
              <p:cNvCxnSpPr>
                <a:stCxn id="35" idx="0"/>
                <a:endCxn id="34" idx="2"/>
              </p:cNvCxnSpPr>
              <p:nvPr/>
            </p:nvCxnSpPr>
            <p:spPr bwMode="auto">
              <a:xfrm flipV="1">
                <a:off x="3023940" y="1455540"/>
                <a:ext cx="1528526" cy="20648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2" name="Straight Connector 41"/>
              <p:cNvCxnSpPr>
                <a:stCxn id="34" idx="2"/>
                <a:endCxn id="36" idx="0"/>
              </p:cNvCxnSpPr>
              <p:nvPr/>
            </p:nvCxnSpPr>
            <p:spPr bwMode="auto">
              <a:xfrm>
                <a:off x="4552466" y="1455540"/>
                <a:ext cx="1382196" cy="200303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3" name="Straight Connector 42"/>
              <p:cNvCxnSpPr>
                <a:stCxn id="35" idx="2"/>
                <a:endCxn id="37" idx="0"/>
              </p:cNvCxnSpPr>
              <p:nvPr/>
            </p:nvCxnSpPr>
            <p:spPr bwMode="auto">
              <a:xfrm flipH="1">
                <a:off x="1931073" y="2031361"/>
                <a:ext cx="1092866" cy="323391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4" name="Straight Connector 43"/>
              <p:cNvCxnSpPr>
                <a:stCxn id="35" idx="2"/>
                <a:endCxn id="38" idx="0"/>
              </p:cNvCxnSpPr>
              <p:nvPr/>
            </p:nvCxnSpPr>
            <p:spPr bwMode="auto">
              <a:xfrm>
                <a:off x="3023940" y="2031361"/>
                <a:ext cx="206045" cy="323391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5" name="Straight Connector 44"/>
              <p:cNvCxnSpPr>
                <a:stCxn id="36" idx="2"/>
                <a:endCxn id="39" idx="0"/>
              </p:cNvCxnSpPr>
              <p:nvPr/>
            </p:nvCxnSpPr>
            <p:spPr bwMode="auto">
              <a:xfrm flipH="1">
                <a:off x="5663520" y="2025175"/>
                <a:ext cx="271143" cy="32957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" name="Straight Connector 45"/>
              <p:cNvCxnSpPr>
                <a:stCxn id="36" idx="2"/>
                <a:endCxn id="40" idx="0"/>
              </p:cNvCxnSpPr>
              <p:nvPr/>
            </p:nvCxnSpPr>
            <p:spPr bwMode="auto">
              <a:xfrm>
                <a:off x="5934662" y="2025175"/>
                <a:ext cx="1109511" cy="32957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9" name="Group 28"/>
            <p:cNvGrpSpPr/>
            <p:nvPr/>
          </p:nvGrpSpPr>
          <p:grpSpPr>
            <a:xfrm>
              <a:off x="4857790" y="2788389"/>
              <a:ext cx="2990810" cy="370536"/>
              <a:chOff x="1732213" y="2436213"/>
              <a:chExt cx="2990810" cy="370536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1732213" y="2436213"/>
                <a:ext cx="386454" cy="369332"/>
              </a:xfrm>
              <a:prstGeom prst="rect">
                <a:avLst/>
              </a:prstGeom>
              <a:noFill/>
              <a:ln w="190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0070C0"/>
                    </a:solidFill>
                  </a:rPr>
                  <a:t>A</a:t>
                </a:r>
                <a:endParaRPr lang="en-US" b="1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611461" y="2436213"/>
                <a:ext cx="394468" cy="369332"/>
              </a:xfrm>
              <a:prstGeom prst="rect">
                <a:avLst/>
              </a:prstGeom>
              <a:noFill/>
              <a:ln w="190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0070C0"/>
                    </a:solidFill>
                  </a:rPr>
                  <a:t>B</a:t>
                </a:r>
                <a:endParaRPr lang="en-US" b="1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126808" y="2437417"/>
                <a:ext cx="596215" cy="369332"/>
              </a:xfrm>
              <a:prstGeom prst="rect">
                <a:avLst/>
              </a:prstGeom>
              <a:noFill/>
              <a:ln w="19050">
                <a:solidFill>
                  <a:srgbClr val="0070C0"/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en-US" b="1" dirty="0" smtClean="0">
                    <a:solidFill>
                      <a:srgbClr val="0070C0"/>
                    </a:solidFill>
                  </a:rPr>
                  <a:t>A+B</a:t>
                </a:r>
                <a:endParaRPr lang="en-US" b="1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4058805" y="1265238"/>
              <a:ext cx="19563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70C0"/>
                  </a:solidFill>
                </a:rPr>
                <a:t>(3,2) erasure coding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16195" y="2957165"/>
            <a:ext cx="228600" cy="228600"/>
            <a:chOff x="1371600" y="2209800"/>
            <a:chExt cx="228600" cy="228600"/>
          </a:xfrm>
        </p:grpSpPr>
        <p:cxnSp>
          <p:nvCxnSpPr>
            <p:cNvPr id="48" name="Straight Connector 47"/>
            <p:cNvCxnSpPr/>
            <p:nvPr/>
          </p:nvCxnSpPr>
          <p:spPr bwMode="auto">
            <a:xfrm>
              <a:off x="1371600" y="2209800"/>
              <a:ext cx="228600" cy="2286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Straight Connector 48"/>
            <p:cNvCxnSpPr/>
            <p:nvPr/>
          </p:nvCxnSpPr>
          <p:spPr bwMode="auto">
            <a:xfrm flipV="1">
              <a:off x="1371600" y="2209801"/>
              <a:ext cx="228600" cy="228599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0" name="Group 49"/>
          <p:cNvGrpSpPr/>
          <p:nvPr/>
        </p:nvGrpSpPr>
        <p:grpSpPr>
          <a:xfrm>
            <a:off x="4668434" y="2942767"/>
            <a:ext cx="228600" cy="228600"/>
            <a:chOff x="1371600" y="2209800"/>
            <a:chExt cx="228600" cy="228600"/>
          </a:xfrm>
        </p:grpSpPr>
        <p:cxnSp>
          <p:nvCxnSpPr>
            <p:cNvPr id="51" name="Straight Connector 50"/>
            <p:cNvCxnSpPr/>
            <p:nvPr/>
          </p:nvCxnSpPr>
          <p:spPr bwMode="auto">
            <a:xfrm>
              <a:off x="1371600" y="2209800"/>
              <a:ext cx="228600" cy="2286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Connector 51"/>
            <p:cNvCxnSpPr/>
            <p:nvPr/>
          </p:nvCxnSpPr>
          <p:spPr bwMode="auto">
            <a:xfrm flipV="1">
              <a:off x="1371600" y="2209801"/>
              <a:ext cx="228600" cy="228599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3" name="Group 52"/>
          <p:cNvGrpSpPr/>
          <p:nvPr/>
        </p:nvGrpSpPr>
        <p:grpSpPr>
          <a:xfrm>
            <a:off x="6131506" y="3281080"/>
            <a:ext cx="1133528" cy="562825"/>
            <a:chOff x="6131506" y="2946118"/>
            <a:chExt cx="1133528" cy="562825"/>
          </a:xfrm>
        </p:grpSpPr>
        <p:sp>
          <p:nvSpPr>
            <p:cNvPr id="54" name="Freeform 53"/>
            <p:cNvSpPr/>
            <p:nvPr/>
          </p:nvSpPr>
          <p:spPr bwMode="auto">
            <a:xfrm>
              <a:off x="6131506" y="2946118"/>
              <a:ext cx="647733" cy="207800"/>
            </a:xfrm>
            <a:custGeom>
              <a:avLst/>
              <a:gdLst>
                <a:gd name="connsiteX0" fmla="*/ 0 w 1080654"/>
                <a:gd name="connsiteY0" fmla="*/ 0 h 544945"/>
                <a:gd name="connsiteX1" fmla="*/ 674254 w 1080654"/>
                <a:gd name="connsiteY1" fmla="*/ 120072 h 544945"/>
                <a:gd name="connsiteX2" fmla="*/ 1080654 w 1080654"/>
                <a:gd name="connsiteY2" fmla="*/ 544945 h 544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0654" h="544945">
                  <a:moveTo>
                    <a:pt x="0" y="0"/>
                  </a:moveTo>
                  <a:cubicBezTo>
                    <a:pt x="247072" y="14624"/>
                    <a:pt x="494145" y="29248"/>
                    <a:pt x="674254" y="120072"/>
                  </a:cubicBezTo>
                  <a:cubicBezTo>
                    <a:pt x="854363" y="210896"/>
                    <a:pt x="967508" y="377920"/>
                    <a:pt x="1080654" y="544945"/>
                  </a:cubicBezTo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stealth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Freeform 54"/>
            <p:cNvSpPr/>
            <p:nvPr/>
          </p:nvSpPr>
          <p:spPr bwMode="auto">
            <a:xfrm>
              <a:off x="6761532" y="2964529"/>
              <a:ext cx="503502" cy="189389"/>
            </a:xfrm>
            <a:custGeom>
              <a:avLst/>
              <a:gdLst>
                <a:gd name="connsiteX0" fmla="*/ 1016000 w 1016000"/>
                <a:gd name="connsiteY0" fmla="*/ 0 h 591127"/>
                <a:gd name="connsiteX1" fmla="*/ 341745 w 1016000"/>
                <a:gd name="connsiteY1" fmla="*/ 110836 h 591127"/>
                <a:gd name="connsiteX2" fmla="*/ 0 w 1016000"/>
                <a:gd name="connsiteY2" fmla="*/ 591127 h 591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16000" h="591127">
                  <a:moveTo>
                    <a:pt x="1016000" y="0"/>
                  </a:moveTo>
                  <a:cubicBezTo>
                    <a:pt x="763539" y="6157"/>
                    <a:pt x="511078" y="12315"/>
                    <a:pt x="341745" y="110836"/>
                  </a:cubicBezTo>
                  <a:cubicBezTo>
                    <a:pt x="172412" y="209357"/>
                    <a:pt x="86206" y="400242"/>
                    <a:pt x="0" y="591127"/>
                  </a:cubicBezTo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stealth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551345" y="3139611"/>
              <a:ext cx="413142" cy="369332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70C0"/>
                  </a:solidFill>
                </a:rPr>
                <a:t>A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106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Erasure Coding: Trade-Offs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/>
              <a:t>Key advantage:</a:t>
            </a:r>
          </a:p>
          <a:p>
            <a:pPr lvl="1"/>
            <a:r>
              <a:rPr lang="en-US" dirty="0"/>
              <a:t>Reduce storage space with high fault tolerance</a:t>
            </a:r>
          </a:p>
          <a:p>
            <a:r>
              <a:rPr lang="en-US" dirty="0" smtClean="0"/>
              <a:t>Deployment challenges: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Resource-constrained architectures</a:t>
            </a:r>
          </a:p>
          <a:p>
            <a:pPr lvl="2"/>
            <a:r>
              <a:rPr lang="en-US" dirty="0" smtClean="0"/>
              <a:t>Link bandwidth is limited and over-subscribed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Recovery is expensive</a:t>
            </a:r>
          </a:p>
          <a:p>
            <a:pPr lvl="2"/>
            <a:r>
              <a:rPr lang="en-US" dirty="0" smtClean="0"/>
              <a:t>Degraded reads trigger significant amount of traffic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Performance degradation of analytics applications</a:t>
            </a:r>
          </a:p>
          <a:p>
            <a:pPr lvl="2"/>
            <a:r>
              <a:rPr lang="en-US" dirty="0" smtClean="0"/>
              <a:t>Existing analytics designed with replication in mind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4876800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Q: How </a:t>
            </a:r>
            <a:r>
              <a:rPr lang="en-US" b="1" i="1" dirty="0">
                <a:solidFill>
                  <a:srgbClr val="FF0000"/>
                </a:solidFill>
              </a:rPr>
              <a:t>to make </a:t>
            </a:r>
            <a:r>
              <a:rPr lang="en-US" b="1" i="1" dirty="0" err="1" smtClean="0">
                <a:solidFill>
                  <a:srgbClr val="FF0000"/>
                </a:solidFill>
              </a:rPr>
              <a:t>MapReduce</a:t>
            </a:r>
            <a:r>
              <a:rPr lang="en-US" b="1" i="1" dirty="0" smtClean="0">
                <a:solidFill>
                  <a:srgbClr val="FF0000"/>
                </a:solidFill>
              </a:rPr>
              <a:t> perform </a:t>
            </a:r>
            <a:r>
              <a:rPr lang="en-US" b="1" i="1" dirty="0">
                <a:solidFill>
                  <a:srgbClr val="FF0000"/>
                </a:solidFill>
              </a:rPr>
              <a:t>efficiently on erasure-coded storage </a:t>
            </a:r>
            <a:r>
              <a:rPr lang="en-US" b="1" i="1" dirty="0" smtClean="0">
                <a:solidFill>
                  <a:srgbClr val="FF0000"/>
                </a:solidFill>
              </a:rPr>
              <a:t>clusters?</a:t>
            </a:r>
          </a:p>
          <a:p>
            <a:r>
              <a:rPr lang="en-US" dirty="0" smtClean="0"/>
              <a:t>Revisit degraded-first scheduling (DF) </a:t>
            </a:r>
            <a:r>
              <a:rPr lang="en-US" sz="1800" dirty="0" smtClean="0"/>
              <a:t>[Li, DSN’14]</a:t>
            </a:r>
            <a:endParaRPr lang="en-US" dirty="0" smtClean="0"/>
          </a:p>
          <a:p>
            <a:pPr lvl="1"/>
            <a:r>
              <a:rPr lang="en-US" dirty="0"/>
              <a:t>Target map-intensive </a:t>
            </a:r>
            <a:r>
              <a:rPr lang="en-US" dirty="0" err="1"/>
              <a:t>MapReduce</a:t>
            </a:r>
            <a:r>
              <a:rPr lang="en-US" dirty="0"/>
              <a:t> jobs</a:t>
            </a:r>
          </a:p>
          <a:p>
            <a:pPr lvl="1"/>
            <a:r>
              <a:rPr lang="en-US" dirty="0" smtClean="0"/>
              <a:t>Carefully schedule map tasks in degraded mode</a:t>
            </a:r>
          </a:p>
          <a:p>
            <a:r>
              <a:rPr lang="en-US" dirty="0" smtClean="0"/>
              <a:t>Integrate DF with job-level scheduling</a:t>
            </a:r>
          </a:p>
          <a:p>
            <a:pPr lvl="1"/>
            <a:r>
              <a:rPr lang="en-US" dirty="0" smtClean="0"/>
              <a:t>Lingering degraded task problem</a:t>
            </a:r>
          </a:p>
          <a:p>
            <a:r>
              <a:rPr lang="en-US" dirty="0" smtClean="0"/>
              <a:t>Implement a discrete event simulator and show the performance gain of 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41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143000"/>
          </a:xfrm>
        </p:spPr>
        <p:txBody>
          <a:bodyPr/>
          <a:lstStyle/>
          <a:p>
            <a:r>
              <a:rPr lang="en-US" dirty="0" smtClean="0"/>
              <a:t>Default Scheduling in </a:t>
            </a:r>
            <a:r>
              <a:rPr lang="en-US" dirty="0" err="1" smtClean="0"/>
              <a:t>MapReduce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102927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Locality-first</a:t>
            </a:r>
            <a:r>
              <a:rPr lang="en-US" sz="2400" dirty="0" smtClean="0"/>
              <a:t> scheduling (LF): the master gives the first priority to assigning a local task to a slave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13096" y="1504521"/>
            <a:ext cx="4923143" cy="347787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heartbeat from slave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arrives </a:t>
            </a:r>
            <a:r>
              <a:rPr lang="en-US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job in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jobQueue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job has a </a:t>
            </a:r>
            <a:r>
              <a:rPr lang="en-US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task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assign the local task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else if</a:t>
            </a:r>
            <a:r>
              <a:rPr lang="en-US" sz="20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job has a </a:t>
            </a:r>
            <a:r>
              <a:rPr lang="en-US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remote task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endParaRPr lang="en-US" sz="2000" dirty="0" smtClean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assign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remote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else</a:t>
            </a:r>
            <a:r>
              <a:rPr lang="en-US" sz="20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n-US" sz="20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job has a </a:t>
            </a:r>
            <a:r>
              <a:rPr lang="en-US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degraded task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endParaRPr lang="en-US" sz="2000" dirty="0" smtClean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assign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degraded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b="1" dirty="0" err="1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endif</a:t>
            </a:r>
            <a:endParaRPr lang="en-US" sz="2000" b="1" dirty="0" smtClean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endfor</a:t>
            </a:r>
            <a:endParaRPr lang="en-US" sz="2000" b="1" dirty="0" smtClean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err="1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endwhile</a:t>
            </a:r>
            <a:endParaRPr lang="en-US" sz="2000" b="1" dirty="0" smtClean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733800" y="2016299"/>
            <a:ext cx="4952999" cy="1149056"/>
            <a:chOff x="4535055" y="3348334"/>
            <a:chExt cx="4707335" cy="1149056"/>
          </a:xfrm>
        </p:grpSpPr>
        <p:sp>
          <p:nvSpPr>
            <p:cNvPr id="6" name="Oval 5"/>
            <p:cNvSpPr/>
            <p:nvPr/>
          </p:nvSpPr>
          <p:spPr bwMode="auto">
            <a:xfrm>
              <a:off x="4535055" y="4035644"/>
              <a:ext cx="1447800" cy="461746"/>
            </a:xfrm>
            <a:prstGeom prst="ellipse">
              <a:avLst/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422990" y="3348334"/>
              <a:ext cx="2819400" cy="646331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  <a:latin typeface="+mn-lt"/>
                </a:rPr>
                <a:t>Processing a block stored</a:t>
              </a:r>
            </a:p>
            <a:p>
              <a:r>
                <a:rPr lang="en-US" dirty="0" smtClean="0">
                  <a:solidFill>
                    <a:srgbClr val="0070C0"/>
                  </a:solidFill>
                  <a:latin typeface="+mn-lt"/>
                </a:rPr>
                <a:t>in another rack </a:t>
              </a:r>
              <a:endParaRPr lang="en-US" dirty="0">
                <a:solidFill>
                  <a:srgbClr val="0070C0"/>
                </a:solidFill>
                <a:latin typeface="+mn-lt"/>
              </a:endParaRPr>
            </a:p>
          </p:txBody>
        </p:sp>
        <p:cxnSp>
          <p:nvCxnSpPr>
            <p:cNvPr id="9" name="Straight Arrow Connector 8"/>
            <p:cNvCxnSpPr>
              <a:stCxn id="7" idx="1"/>
              <a:endCxn id="6" idx="0"/>
            </p:cNvCxnSpPr>
            <p:nvPr/>
          </p:nvCxnSpPr>
          <p:spPr bwMode="auto">
            <a:xfrm flipH="1">
              <a:off x="5258955" y="3671500"/>
              <a:ext cx="1164035" cy="36414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" name="Group 10"/>
          <p:cNvGrpSpPr/>
          <p:nvPr/>
        </p:nvGrpSpPr>
        <p:grpSpPr>
          <a:xfrm>
            <a:off x="3716613" y="3367949"/>
            <a:ext cx="4970188" cy="1411852"/>
            <a:chOff x="4274127" y="2834652"/>
            <a:chExt cx="4723671" cy="1411852"/>
          </a:xfrm>
        </p:grpSpPr>
        <p:sp>
          <p:nvSpPr>
            <p:cNvPr id="12" name="Oval 11"/>
            <p:cNvSpPr/>
            <p:nvPr/>
          </p:nvSpPr>
          <p:spPr bwMode="auto">
            <a:xfrm flipV="1">
              <a:off x="4274127" y="2834652"/>
              <a:ext cx="1868055" cy="418373"/>
            </a:xfrm>
            <a:prstGeom prst="ellipse">
              <a:avLst/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178398" y="3600173"/>
              <a:ext cx="2819400" cy="646331"/>
            </a:xfrm>
            <a:prstGeom prst="rect">
              <a:avLst/>
            </a:prstGeom>
            <a:noFill/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  <a:latin typeface="+mn-lt"/>
                </a:rPr>
                <a:t>Processing an unavailable block in the system </a:t>
              </a:r>
              <a:endParaRPr lang="en-US" dirty="0">
                <a:solidFill>
                  <a:srgbClr val="0070C0"/>
                </a:solidFill>
                <a:latin typeface="+mn-lt"/>
              </a:endParaRPr>
            </a:p>
          </p:txBody>
        </p:sp>
        <p:cxnSp>
          <p:nvCxnSpPr>
            <p:cNvPr id="14" name="Straight Arrow Connector 13"/>
            <p:cNvCxnSpPr>
              <a:stCxn id="13" idx="1"/>
              <a:endCxn id="12" idx="0"/>
            </p:cNvCxnSpPr>
            <p:nvPr/>
          </p:nvCxnSpPr>
          <p:spPr bwMode="auto">
            <a:xfrm flipH="1" flipV="1">
              <a:off x="5208154" y="3253025"/>
              <a:ext cx="970243" cy="67031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0925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15553</TotalTime>
  <Words>1535</Words>
  <Application>Microsoft Office PowerPoint</Application>
  <PresentationFormat>On-screen Show (4:3)</PresentationFormat>
  <Paragraphs>502</Paragraphs>
  <Slides>22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Making MapReduce Scheduling Effective in Erasure-Coded Storage Clusters</vt:lpstr>
      <vt:lpstr>Research Interests</vt:lpstr>
      <vt:lpstr>Motivation</vt:lpstr>
      <vt:lpstr>Replication vs. Erasure Coding</vt:lpstr>
      <vt:lpstr>MapReduce</vt:lpstr>
      <vt:lpstr>MapReduce on Erasure Coding</vt:lpstr>
      <vt:lpstr>Erasure Coding: Trade-Offs</vt:lpstr>
      <vt:lpstr>Our Contributions</vt:lpstr>
      <vt:lpstr>Default Scheduling in MapReduce</vt:lpstr>
      <vt:lpstr>Locality-First in Failure Mode</vt:lpstr>
      <vt:lpstr>Problems &amp; Intuitions</vt:lpstr>
      <vt:lpstr>PowerPoint Presentation</vt:lpstr>
      <vt:lpstr>Basic Degraded-First Scheduling</vt:lpstr>
      <vt:lpstr>Properties</vt:lpstr>
      <vt:lpstr>Lingering Degraded Task Problem</vt:lpstr>
      <vt:lpstr>Lingering Degraded Task Problem</vt:lpstr>
      <vt:lpstr>Lingering Degraded Task Elimination</vt:lpstr>
      <vt:lpstr>Lingering Degraded Task Elimination</vt:lpstr>
      <vt:lpstr>Enhanced Degraded-First Scheduling</vt:lpstr>
      <vt:lpstr>Simulation Results</vt:lpstr>
      <vt:lpstr>Open Issues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Runhui Li;Patrick Lee</dc:creator>
  <cp:lastModifiedBy>Patrick Lee</cp:lastModifiedBy>
  <cp:revision>683</cp:revision>
  <cp:lastPrinted>1601-01-01T00:00:00Z</cp:lastPrinted>
  <dcterms:created xsi:type="dcterms:W3CDTF">1601-01-01T00:00:00Z</dcterms:created>
  <dcterms:modified xsi:type="dcterms:W3CDTF">2015-04-25T13:52:05Z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