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372" r:id="rId3"/>
    <p:sldId id="410" r:id="rId4"/>
    <p:sldId id="371" r:id="rId5"/>
    <p:sldId id="403" r:id="rId6"/>
    <p:sldId id="373" r:id="rId7"/>
    <p:sldId id="374" r:id="rId8"/>
    <p:sldId id="404" r:id="rId9"/>
    <p:sldId id="405" r:id="rId10"/>
    <p:sldId id="406" r:id="rId11"/>
    <p:sldId id="407" r:id="rId12"/>
    <p:sldId id="395" r:id="rId13"/>
    <p:sldId id="396" r:id="rId14"/>
    <p:sldId id="388" r:id="rId15"/>
    <p:sldId id="408" r:id="rId16"/>
    <p:sldId id="400" r:id="rId17"/>
    <p:sldId id="401" r:id="rId18"/>
    <p:sldId id="389" r:id="rId19"/>
    <p:sldId id="382" r:id="rId20"/>
    <p:sldId id="383" r:id="rId21"/>
    <p:sldId id="409" r:id="rId22"/>
    <p:sldId id="411" r:id="rId23"/>
    <p:sldId id="402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DEF"/>
    <a:srgbClr val="CC00CC"/>
    <a:srgbClr val="FF0000"/>
    <a:srgbClr val="3333CC"/>
    <a:srgbClr val="FFFF66"/>
    <a:srgbClr val="FF66FF"/>
    <a:srgbClr val="FFFF00"/>
    <a:srgbClr val="CCE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068" autoAdjust="0"/>
  </p:normalViewPr>
  <p:slideViewPr>
    <p:cSldViewPr>
      <p:cViewPr varScale="1">
        <p:scale>
          <a:sx n="71" d="100"/>
          <a:sy n="71" d="100"/>
        </p:scale>
        <p:origin x="17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00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</a:t>
            </a:r>
            <a:r>
              <a:rPr lang="en-US" baseline="0" dirty="0" smtClean="0"/>
              <a:t> I will present our work, “Even 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03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constraint indicates that all unique chunks of a file should be assigned to one of the storage nodes;</a:t>
            </a:r>
          </a:p>
          <a:p>
            <a:r>
              <a:rPr lang="en-US" baseline="0" dirty="0" smtClean="0"/>
              <a:t>The second constraint indicates that each storage node should be assigned C unique chunks to sustain storage balance;</a:t>
            </a:r>
          </a:p>
          <a:p>
            <a:r>
              <a:rPr lang="en-US" baseline="0" dirty="0" smtClean="0"/>
              <a:t>The last constraint implies that chunk is the unit of data distribution, which manifests the integral nature of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2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56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To break</a:t>
            </a:r>
            <a:r>
              <a:rPr lang="en-US" baseline="0" dirty="0" smtClean="0"/>
              <a:t> tie, the first priority is the node that holds the previous contiguous chunk.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second priority is the node succeeding the last node in round-robin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7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8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44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87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configurable</a:t>
            </a:r>
            <a:r>
              <a:rPr lang="en-US" baseline="0" dirty="0" smtClean="0"/>
              <a:t> </a:t>
            </a:r>
            <a:r>
              <a:rPr lang="en-US" dirty="0" smtClean="0"/>
              <a:t>fixed-size chunking or</a:t>
            </a:r>
            <a:r>
              <a:rPr lang="en-US" baseline="0" dirty="0" smtClean="0"/>
              <a:t> </a:t>
            </a:r>
            <a:r>
              <a:rPr lang="en-US" dirty="0" smtClean="0"/>
              <a:t>variable</a:t>
            </a:r>
            <a:r>
              <a:rPr lang="en-US" baseline="0" dirty="0" smtClean="0"/>
              <a:t>-size chunking;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OpenSSL for hash (SHA-1);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 </a:t>
            </a:r>
            <a:r>
              <a:rPr lang="en-US" dirty="0" err="1" smtClean="0"/>
              <a:t>Jerasure</a:t>
            </a:r>
            <a:r>
              <a:rPr lang="en-US" dirty="0" smtClean="0"/>
              <a:t> </a:t>
            </a:r>
            <a:r>
              <a:rPr lang="en-US" sz="1000" dirty="0" smtClean="0"/>
              <a:t>[Plank, 2014]</a:t>
            </a:r>
            <a:r>
              <a:rPr lang="en-US" dirty="0" smtClean="0"/>
              <a:t> &amp; GF-Complete </a:t>
            </a:r>
            <a:r>
              <a:rPr lang="en-US" sz="1000" dirty="0" smtClean="0"/>
              <a:t>[Plank, 2013]</a:t>
            </a:r>
            <a:r>
              <a:rPr lang="en-US" dirty="0" smtClean="0"/>
              <a:t> for encoding;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 Implementation</a:t>
            </a:r>
            <a:r>
              <a:rPr lang="en-US" baseline="0" dirty="0" smtClean="0"/>
              <a:t> in C.</a:t>
            </a:r>
            <a:endParaRPr lang="en-US" dirty="0" smtClean="0"/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48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99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Normalized</a:t>
            </a:r>
            <a:r>
              <a:rPr lang="en-US" baseline="0" dirty="0" smtClean="0"/>
              <a:t> read latency is the read latency of files distributed by EDP over that of file distributed by baseline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link bandwidth between each storage node and the client is 100Mbps.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1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 cost-based</a:t>
            </a:r>
            <a:r>
              <a:rPr lang="en-US" baseline="0" dirty="0" smtClean="0"/>
              <a:t> EDP balance distribution of chunks based on the download cost, i.e. latency, from each storage node, instead of the number of chunks on each node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configure the link bandwidths of 5, 6 and 5 storage nodes to be 10Mbps, 100Mbps and 1Gbps, respectively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Nowadays, nearly everyone has different</a:t>
            </a:r>
            <a:r>
              <a:rPr lang="en-US" baseline="0" dirty="0" smtClean="0"/>
              <a:t> types of electronic devices. </a:t>
            </a:r>
          </a:p>
          <a:p>
            <a:r>
              <a:rPr lang="en-US" baseline="0" dirty="0" smtClean="0"/>
              <a:t>They generate large volume of digital data. </a:t>
            </a:r>
          </a:p>
          <a:p>
            <a:r>
              <a:rPr lang="en-US" baseline="0" dirty="0" smtClean="0"/>
              <a:t>To properly store the data, users tend to upload their data onto some storage service providers, such as Dropbox</a:t>
            </a:r>
          </a:p>
          <a:p>
            <a:r>
              <a:rPr lang="en-US" baseline="0" dirty="0" smtClean="0"/>
              <a:t>However, the global data volume has been growing explosively, and it is estimated that, by the year 2020, the global digital universe will be as large as around 40,000 </a:t>
            </a:r>
            <a:r>
              <a:rPr lang="en-US" baseline="0" dirty="0" err="1" smtClean="0"/>
              <a:t>exabytes</a:t>
            </a:r>
            <a:endParaRPr lang="en-US" baseline="0" dirty="0" smtClean="0"/>
          </a:p>
          <a:p>
            <a:r>
              <a:rPr lang="en-US" baseline="0" dirty="0" smtClean="0"/>
              <a:t>To store such large volume of data, the storage devices, such as hard disk, will cost around 8 trillion US dollars.</a:t>
            </a:r>
          </a:p>
          <a:p>
            <a:r>
              <a:rPr lang="en-US" baseline="0" dirty="0" smtClean="0"/>
              <a:t>This poses huge financial burden for the storage service providers.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61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Processing</a:t>
            </a:r>
            <a:r>
              <a:rPr lang="en-US" baseline="0" dirty="0" smtClean="0"/>
              <a:t> time of EDP increases faster than baseline due to its quadratic complexity to the number of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23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Therefore, modern storage</a:t>
            </a:r>
            <a:r>
              <a:rPr lang="en-US" baseline="0" dirty="0" smtClean="0"/>
              <a:t> products utilizes deduplication to remove content-level redundancy to improve storage efficiency</a:t>
            </a:r>
          </a:p>
          <a:p>
            <a:r>
              <a:rPr lang="en-US" baseline="0" dirty="0" smtClean="0"/>
              <a:t>Deduplication stores one copy of chunks with the same content, and previous studies have shown that the storage cost can be reduced by 20 times for practical workloads</a:t>
            </a:r>
          </a:p>
          <a:p>
            <a:r>
              <a:rPr lang="en-US" baseline="0" dirty="0" smtClean="0"/>
              <a:t>In addition, the storage products also adopt distributed architecture for storage capacity and erasure coding for high fault-tolerance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2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let’s see how deduplication works with this toy</a:t>
            </a:r>
            <a:r>
              <a:rPr lang="en-US" baseline="0" dirty="0" smtClean="0"/>
              <a:t> example:</a:t>
            </a:r>
          </a:p>
          <a:p>
            <a:r>
              <a:rPr lang="en-US" baseline="0" dirty="0" smtClean="0"/>
              <a:t>Three files, each with 4 chunks, are uploaded to a storage cluster with 4 storage nodes</a:t>
            </a:r>
          </a:p>
          <a:p>
            <a:r>
              <a:rPr lang="en-US" baseline="0" dirty="0" smtClean="0"/>
              <a:t>For file 1, four chunks are unique, and conventional distribution algorithm distributes the 4 chunks to 4 storage nodes in round-robin manner</a:t>
            </a:r>
          </a:p>
          <a:p>
            <a:r>
              <a:rPr lang="en-US" baseline="0" dirty="0" smtClean="0"/>
              <a:t>For file 2, chunk A is existing in the storage system, and we regard it as duplicate chunk. The 3 unique chunks are evenly distributed to the storage cluster.</a:t>
            </a:r>
          </a:p>
          <a:p>
            <a:r>
              <a:rPr lang="en-US" baseline="0" dirty="0" smtClean="0"/>
              <a:t>Similar for file 3.</a:t>
            </a:r>
            <a:endParaRPr lang="en-US" dirty="0" smtClean="0"/>
          </a:p>
          <a:p>
            <a:r>
              <a:rPr lang="en-US" dirty="0" smtClean="0"/>
              <a:t>By</a:t>
            </a:r>
            <a:r>
              <a:rPr lang="en-US" baseline="0" dirty="0" smtClean="0"/>
              <a:t> the way, in this example, deduplication reduces the storage cost by 25%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dirty="0" smtClean="0"/>
              <a:t>, when we want to download the</a:t>
            </a:r>
            <a:r>
              <a:rPr lang="en-US" baseline="0" dirty="0" smtClean="0"/>
              <a:t> files from the storage system</a:t>
            </a:r>
          </a:p>
          <a:p>
            <a:r>
              <a:rPr lang="en-US" baseline="0" dirty="0" smtClean="0"/>
              <a:t>For file 1, we only need 1 parallel read to retrieve the file</a:t>
            </a:r>
          </a:p>
          <a:p>
            <a:r>
              <a:rPr lang="en-US" baseline="0" dirty="0" smtClean="0"/>
              <a:t>For file 2, file retrieval is bottlenecked by reading two chunks from node 1</a:t>
            </a:r>
          </a:p>
          <a:p>
            <a:r>
              <a:rPr lang="en-US" baseline="0" dirty="0" smtClean="0"/>
              <a:t>And it gets even worse for file 3.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can see that c</a:t>
            </a:r>
            <a:r>
              <a:rPr lang="en-US" dirty="0" smtClean="0"/>
              <a:t>onventional</a:t>
            </a:r>
            <a:r>
              <a:rPr lang="en-US" baseline="0" dirty="0" smtClean="0"/>
              <a:t> distribution algorithms blindly cluster chunks of a file on a single storage node</a:t>
            </a:r>
          </a:p>
          <a:p>
            <a:r>
              <a:rPr lang="en-US" baseline="0" dirty="0" smtClean="0"/>
              <a:t>And, in a networked storage cluster with parallel data access and limited link bandwidth, reading a single file is bottlenecked by the storage node with the most chunks of the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46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realize that we have to balance multiple files at one time to achieve both storage balance and read balance</a:t>
            </a:r>
          </a:p>
          <a:p>
            <a:pPr marL="0" indent="0">
              <a:buNone/>
            </a:pPr>
            <a:r>
              <a:rPr lang="en-US" baseline="0" dirty="0" smtClean="0"/>
              <a:t>We accumulate the unique chunks of multiple files as a distribution batch.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Within</a:t>
            </a:r>
            <a:r>
              <a:rPr lang="en-US" baseline="0" dirty="0" smtClean="0"/>
              <a:t> the distribution batch, w</a:t>
            </a:r>
            <a:r>
              <a:rPr lang="en-US" dirty="0" smtClean="0"/>
              <a:t>e fix</a:t>
            </a:r>
            <a:r>
              <a:rPr lang="en-US" baseline="0" dirty="0" smtClean="0"/>
              <a:t> the number of unique chunks to each storage node</a:t>
            </a:r>
          </a:p>
          <a:p>
            <a:pPr marL="0" indent="0">
              <a:buNone/>
            </a:pPr>
            <a:r>
              <a:rPr lang="en-US" baseline="0" dirty="0" smtClean="0"/>
              <a:t>And we can freely manage how the unique chunks of each file are placed within the batch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The number of unique chunks to each storage node in our implementation is pre-set at configuration, and is decided by the cluster scale and coding scheme; Refer to the paper for the details;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Within the distribution batch, we can freely place the unique chunks of each file to achieve the read 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2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balance</a:t>
            </a:r>
            <a:r>
              <a:rPr lang="en-US" baseline="0" dirty="0" smtClean="0"/>
              <a:t> the distribution of chunks of file, first we need to know what the theoretical optimal result that we can achieve</a:t>
            </a:r>
          </a:p>
          <a:p>
            <a:r>
              <a:rPr lang="en-US" baseline="0" dirty="0" smtClean="0"/>
              <a:t>We calculate the total number of chunks of a file, and divide it by the number of nodes in the storage cluster. The result is </a:t>
            </a:r>
            <a:r>
              <a:rPr lang="en-US" baseline="0" smtClean="0"/>
              <a:t>the number of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0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ansrlab.cse.cuhk.edu.hk/software/ed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720D6-AEC9-4997-8E17-32CC54C1FF7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2286000"/>
          </a:xfr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3600" dirty="0" smtClean="0"/>
              <a:t>Even Data Placement for Load Balance in Reliable Distributed Deduplication Storage Systems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3048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altLang="zh-CN" sz="2400" b="1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u="sng" dirty="0" smtClean="0"/>
              <a:t>Min Xu</a:t>
            </a:r>
            <a:r>
              <a:rPr lang="en-US" altLang="zh-CN" sz="2400" baseline="30000" dirty="0" smtClean="0"/>
              <a:t>1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Yunfeng</a:t>
            </a:r>
            <a:r>
              <a:rPr lang="en-US" altLang="zh-CN" sz="2400" dirty="0" smtClean="0"/>
              <a:t> Zhu</a:t>
            </a:r>
            <a:r>
              <a:rPr lang="en-US" altLang="zh-CN" sz="2400" baseline="30000" dirty="0"/>
              <a:t>2</a:t>
            </a:r>
            <a:r>
              <a:rPr lang="en-US" altLang="zh-CN" sz="2400" dirty="0" smtClean="0"/>
              <a:t>, Patrick P. C. Lee</a:t>
            </a:r>
            <a:r>
              <a:rPr lang="en-US" altLang="zh-CN" sz="2400" baseline="30000" dirty="0" smtClean="0"/>
              <a:t>1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Yinlong</a:t>
            </a:r>
            <a:r>
              <a:rPr lang="en-US" altLang="zh-CN" sz="2400" dirty="0" smtClean="0"/>
              <a:t> Xu</a:t>
            </a:r>
            <a:r>
              <a:rPr lang="en-US" altLang="zh-CN" sz="2400" baseline="30000" dirty="0" smtClean="0"/>
              <a:t>2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2000" i="1" baseline="30000" dirty="0" smtClean="0"/>
              <a:t>1</a:t>
            </a:r>
            <a:r>
              <a:rPr lang="en-US" altLang="zh-CN" sz="2000" i="1" dirty="0" smtClean="0"/>
              <a:t>The Chinese University of Hong Kong, </a:t>
            </a:r>
            <a:endParaRPr lang="en-US" altLang="zh-CN" sz="2000" i="1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i="1" baseline="30000" dirty="0" smtClean="0"/>
              <a:t>2</a:t>
            </a:r>
            <a:r>
              <a:rPr lang="en-US" sz="1800" i="1" dirty="0" smtClean="0"/>
              <a:t>University</a:t>
            </a:r>
            <a:r>
              <a:rPr lang="en-US" sz="2000" i="1" dirty="0" smtClean="0"/>
              <a:t> of Science and Technology of China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altLang="zh-CN" sz="2400" dirty="0" smtClean="0">
              <a:solidFill>
                <a:srgbClr val="00B05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IWQoS</a:t>
            </a:r>
            <a:r>
              <a:rPr lang="en-US" sz="2400" dirty="0" smtClean="0"/>
              <a:t> ’15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srgbClr val="00B050"/>
                </a:solidFill>
              </a:rPr>
              <a:t> 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133599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 algn="ctr">
                  <a:buNone/>
                </a:pPr>
                <a:r>
                  <a:rPr lang="en-US" altLang="zh-CN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𝑀𝑖𝑛𝑖𝑚𝑖𝑧𝑒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: </m:t>
                    </m:r>
                    <m:nary>
                      <m:naryPr>
                        <m:chr m:val="∑"/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f>
                          <m:f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b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1800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altLang="zh-CN" sz="1800" b="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𝑆𝑢𝑏𝑗𝑒𝑐𝑡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: </m:t>
                    </m:r>
                    <m:nary>
                      <m:naryPr>
                        <m:chr m:val="∑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  1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nary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1800" b="0" dirty="0" smtClean="0"/>
                  <a:t>                        </a:t>
                </a:r>
                <a:r>
                  <a:rPr lang="en-US" altLang="zh-CN" sz="18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</a:t>
                </a:r>
                <a:r>
                  <a:rPr lang="en-US" altLang="zh-CN" sz="1800" b="0" dirty="0" smtClean="0"/>
                  <a:t>                    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	</a:t>
                </a:r>
                <a:r>
                  <a:rPr lang="en-US" altLang="zh-CN" sz="1800" dirty="0" smtClean="0"/>
                  <a:t>		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 1≤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US" altLang="zh-CN" sz="18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</a:t>
                </a:r>
                <a:r>
                  <a:rPr lang="en-US" altLang="zh-CN" sz="18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(2)</a:t>
                </a:r>
              </a:p>
              <a:p>
                <a:pPr marL="0" indent="0">
                  <a:buNone/>
                </a:pPr>
                <a:r>
                  <a:rPr lang="en-US" altLang="zh-CN" sz="1800" dirty="0" smtClean="0"/>
                  <a:t>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0,1,…,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1≤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 1≤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1800" dirty="0" smtClean="0"/>
                  <a:t>  </a:t>
                </a:r>
                <a:r>
                  <a:rPr lang="en-US" altLang="zh-CN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13359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57200" y="4084638"/>
            <a:ext cx="8229600" cy="21335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kern="0" dirty="0" smtClean="0"/>
              <a:t>Constraint 1</a:t>
            </a:r>
            <a:r>
              <a:rPr lang="en-US" altLang="zh-CN" sz="2400" kern="0" dirty="0" smtClean="0"/>
              <a:t> All unique chunks should be assigned to one of the storage nodes</a:t>
            </a:r>
          </a:p>
          <a:p>
            <a:r>
              <a:rPr lang="en-US" altLang="zh-CN" sz="2400" b="1" kern="0" dirty="0" smtClean="0"/>
              <a:t>Constraint 2</a:t>
            </a:r>
            <a:r>
              <a:rPr lang="en-US" altLang="zh-CN" sz="2400" kern="0" dirty="0" smtClean="0"/>
              <a:t> Each storage node should be assigned C unique chunks</a:t>
            </a:r>
          </a:p>
          <a:p>
            <a:r>
              <a:rPr lang="en-US" altLang="zh-CN" sz="2400" b="1" kern="0" dirty="0" smtClean="0"/>
              <a:t>Constraint 3 </a:t>
            </a:r>
            <a:r>
              <a:rPr lang="en-US" altLang="zh-CN" sz="2400" kern="0" dirty="0" smtClean="0"/>
              <a:t>Each chunk is distributed integrally</a:t>
            </a:r>
            <a:endParaRPr lang="en-US" altLang="zh-CN" sz="24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5411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 should output fast</a:t>
            </a:r>
          </a:p>
          <a:p>
            <a:pPr lvl="1"/>
            <a:r>
              <a:rPr lang="en-US" dirty="0" smtClean="0"/>
              <a:t>The online processing should NEVER bottleneck the upload operation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rute-force approach is prohibitive due to the huge solution space of the problem</a:t>
            </a:r>
          </a:p>
          <a:p>
            <a:r>
              <a:rPr lang="en-US" dirty="0" smtClean="0"/>
              <a:t>The algorithm output should be accurate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uarantee improvement over conventional distribution approaches in terms of read performance</a:t>
            </a:r>
          </a:p>
          <a:p>
            <a:pPr lvl="1"/>
            <a:r>
              <a:rPr lang="en-US" dirty="0" smtClean="0"/>
              <a:t>Close to optimal result for practical workloads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r>
              <a:rPr lang="en-US" dirty="0" smtClean="0"/>
              <a:t>Each unique chunk of a file in a batch is logically assigned to the storage node with the least number of existing chunks</a:t>
            </a:r>
          </a:p>
          <a:p>
            <a:pPr lvl="1"/>
            <a:r>
              <a:rPr lang="en-US" dirty="0" smtClean="0"/>
              <a:t>Existing chunks include both duplicate chunks and previously assigned unique chunks of the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1121097" y="4118606"/>
            <a:ext cx="590550" cy="39552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708794" y="4114800"/>
            <a:ext cx="590550" cy="3993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B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300262" y="4114800"/>
            <a:ext cx="590550" cy="39884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887041" y="4114800"/>
            <a:ext cx="590550" cy="39884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D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006782" y="4116220"/>
            <a:ext cx="590550" cy="39742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585471" y="4118606"/>
            <a:ext cx="590550" cy="39503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5176830" y="4115431"/>
            <a:ext cx="590550" cy="39821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cs typeface="Arial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761801" y="4114800"/>
            <a:ext cx="590550" cy="3993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cs typeface="Arial"/>
              </a:rPr>
              <a:t>F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1845509" y="5284193"/>
            <a:ext cx="901461" cy="105438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005187" y="5396246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354263" y="5282425"/>
            <a:ext cx="901461" cy="1056153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528708" y="5392652"/>
            <a:ext cx="585774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cs typeface="Arial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4775225" y="5295365"/>
            <a:ext cx="901461" cy="1043213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936970" y="5399122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005187" y="5787789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F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528708" y="5788179"/>
            <a:ext cx="585774" cy="40981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B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936970" y="5787789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54497" y="4579221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>
                <a:cs typeface="Arial"/>
              </a:rPr>
              <a:t>File 1</a:t>
            </a:r>
            <a:endParaRPr lang="en-US" b="1"/>
          </a:p>
        </p:txBody>
      </p:sp>
      <p:sp>
        <p:nvSpPr>
          <p:cNvPr id="44" name="TextBox 43"/>
          <p:cNvSpPr txBox="1"/>
          <p:nvPr/>
        </p:nvSpPr>
        <p:spPr>
          <a:xfrm>
            <a:off x="4514843" y="4592609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>
                <a:cs typeface="Arial"/>
              </a:rPr>
              <a:t>File 2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377065" y="4673892"/>
                <a:ext cx="2286000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=(2,0,1)</m:t>
                    </m:r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65" y="4673892"/>
                <a:ext cx="2286000" cy="878510"/>
              </a:xfrm>
              <a:prstGeom prst="rect">
                <a:avLst/>
              </a:prstGeom>
              <a:blipFill rotWithShape="0">
                <a:blip r:embed="rId3"/>
                <a:stretch>
                  <a:fillRect r="-3733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4947521"/>
            <a:ext cx="1349697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 Value: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1-7/(3*3)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+1-6/(3*3)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=5/9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5046" y="4931482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1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191986" y="4926223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2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97332" y="4922648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3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3998862" y="4116219"/>
            <a:ext cx="590550" cy="397421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168910" y="4115430"/>
            <a:ext cx="590550" cy="398211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cs typeface="Arial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6377065" y="5446090"/>
                <a:ext cx="2286000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65" y="5446090"/>
                <a:ext cx="2286000" cy="878510"/>
              </a:xfrm>
              <a:prstGeom prst="rect">
                <a:avLst/>
              </a:prstGeom>
              <a:blipFill rotWithShape="0">
                <a:blip r:embed="rId4"/>
                <a:stretch>
                  <a:fillRect r="-4533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2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5" grpId="0" animBg="1"/>
      <p:bldP spid="49" grpId="0" animBg="1"/>
      <p:bldP spid="50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Inter-file Swapping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382000" cy="4449763"/>
          </a:xfrm>
        </p:spPr>
        <p:txBody>
          <a:bodyPr/>
          <a:lstStyle/>
          <a:p>
            <a:r>
              <a:rPr lang="en-US" dirty="0" smtClean="0"/>
              <a:t>Greedy assignment fails for later files in a batch due to the constraints of storage load balancing</a:t>
            </a:r>
            <a:endParaRPr lang="en-US" dirty="0"/>
          </a:p>
          <a:p>
            <a:pPr lvl="1"/>
            <a:r>
              <a:rPr lang="en-US" dirty="0" smtClean="0"/>
              <a:t>Identify one previous file and swap some chunks of it with the current file to further reduce the objective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1121097" y="4118606"/>
            <a:ext cx="590550" cy="39552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708794" y="4114800"/>
            <a:ext cx="590550" cy="3993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300262" y="4114800"/>
            <a:ext cx="590550" cy="39884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C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887041" y="4114800"/>
            <a:ext cx="590550" cy="39884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D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006782" y="4116220"/>
            <a:ext cx="590550" cy="39742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585471" y="4118606"/>
            <a:ext cx="590550" cy="39503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176830" y="4115431"/>
            <a:ext cx="590550" cy="39821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cs typeface="Arial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761801" y="4114800"/>
            <a:ext cx="590550" cy="3993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cs typeface="Arial"/>
              </a:rPr>
              <a:t>F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845509" y="5284193"/>
            <a:ext cx="901461" cy="105438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005187" y="5396246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354263" y="5282425"/>
            <a:ext cx="901461" cy="1056153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528708" y="5392652"/>
            <a:ext cx="585774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cs typeface="Arial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4775225" y="5295365"/>
            <a:ext cx="901461" cy="1043213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936970" y="5399122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005187" y="5787789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F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528708" y="5788179"/>
            <a:ext cx="585774" cy="40981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B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936970" y="5787789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4497" y="4579221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>
                <a:cs typeface="Arial"/>
              </a:rPr>
              <a:t>File 1</a:t>
            </a:r>
            <a:endParaRPr lang="en-US" b="1"/>
          </a:p>
        </p:txBody>
      </p:sp>
      <p:sp>
        <p:nvSpPr>
          <p:cNvPr id="43" name="TextBox 42"/>
          <p:cNvSpPr txBox="1"/>
          <p:nvPr/>
        </p:nvSpPr>
        <p:spPr>
          <a:xfrm>
            <a:off x="4514843" y="4592609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>
                <a:cs typeface="Arial"/>
              </a:rPr>
              <a:t>File 2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377065" y="4673892"/>
                <a:ext cx="2286000" cy="1664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=(2,0,1)</m:t>
                    </m:r>
                  </m:oMath>
                </a14:m>
                <a:r>
                  <a:rPr lang="en-US" sz="2400" dirty="0" smtClean="0"/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=(1,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65" y="4673892"/>
                <a:ext cx="2286000" cy="1664686"/>
              </a:xfrm>
              <a:prstGeom prst="rect">
                <a:avLst/>
              </a:prstGeom>
              <a:blipFill rotWithShape="0">
                <a:blip r:embed="rId3"/>
                <a:stretch>
                  <a:fillRect r="-453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04800" y="4947521"/>
            <a:ext cx="1349697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 Value: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1-7/(3*3)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+1-6/(3*2)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=2/9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>
            <a:stCxn id="34" idx="3"/>
            <a:endCxn id="41" idx="1"/>
          </p:cNvCxnSpPr>
          <p:nvPr/>
        </p:nvCxnSpPr>
        <p:spPr bwMode="auto">
          <a:xfrm>
            <a:off x="2595737" y="5594010"/>
            <a:ext cx="2341233" cy="391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/>
          <p:cNvSpPr/>
          <p:nvPr/>
        </p:nvSpPr>
        <p:spPr bwMode="auto">
          <a:xfrm>
            <a:off x="2004987" y="5396246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936970" y="5788104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  <p:sp>
        <p:nvSpPr>
          <p:cNvPr id="58" name="Smiley Face 57"/>
          <p:cNvSpPr/>
          <p:nvPr/>
        </p:nvSpPr>
        <p:spPr bwMode="auto">
          <a:xfrm>
            <a:off x="1069886" y="6090920"/>
            <a:ext cx="388938" cy="388938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5046" y="4931482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1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191986" y="4926223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2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97332" y="4922648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3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3998862" y="4116219"/>
            <a:ext cx="590550" cy="397421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168910" y="4115430"/>
            <a:ext cx="590550" cy="398211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cs typeface="Arial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5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382000" cy="4449763"/>
          </a:xfrm>
        </p:spPr>
        <p:txBody>
          <a:bodyPr/>
          <a:lstStyle/>
          <a:p>
            <a:r>
              <a:rPr lang="en-US" dirty="0" smtClean="0"/>
              <a:t>Both greedy assignment and inter-file swapping are conducted in memory without I/O operations</a:t>
            </a:r>
          </a:p>
          <a:p>
            <a:r>
              <a:rPr lang="en-US" dirty="0" smtClean="0"/>
              <a:t>The time complexity of EDP is polynomial, linear to the number of unique chunks in a batch and quadratic to the number of files in a batch</a:t>
            </a:r>
          </a:p>
          <a:p>
            <a:r>
              <a:rPr lang="en-US" dirty="0" smtClean="0"/>
              <a:t>We extend EDP to tackle the distribution problem, with heterogeneous topology or using variable-sized chunking scheme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382000" cy="4449763"/>
          </a:xfrm>
        </p:spPr>
        <p:txBody>
          <a:bodyPr/>
          <a:lstStyle/>
          <a:p>
            <a:r>
              <a:rPr lang="en-US" dirty="0" smtClean="0"/>
              <a:t>We evaluate the effectiveness of our EDP algorithm via simulations and experiments</a:t>
            </a:r>
          </a:p>
          <a:p>
            <a:r>
              <a:rPr lang="en-US" dirty="0" smtClean="0"/>
              <a:t>The size of a distribution batch has intricate effects on performance of EDP</a:t>
            </a:r>
          </a:p>
          <a:p>
            <a:pPr lvl="1"/>
            <a:r>
              <a:rPr lang="en-US" dirty="0" smtClean="0"/>
              <a:t>If the batch is so small that all the unique chunks belong to the same file, EDP has no improvement over conventional algorithms</a:t>
            </a:r>
          </a:p>
          <a:p>
            <a:pPr lvl="1"/>
            <a:r>
              <a:rPr lang="en-US" dirty="0" smtClean="0"/>
              <a:t>If the batch contains unique chunks of many distinct files, considerable improvement of EDP over conventional algorithms is expected, whereas with increased processing overhead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3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9" y="3505200"/>
            <a:ext cx="1165122" cy="11651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838200" y="1570038"/>
            <a:ext cx="2971800" cy="155416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21492" y="1783557"/>
            <a:ext cx="2559908" cy="50244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/>
                <a:solidFill>
                  <a:schemeClr val="accent4"/>
                </a:solidFill>
              </a:rPr>
              <a:t>Chunking</a:t>
            </a:r>
            <a:endParaRPr kumimoji="0" lang="en-US" sz="2400" b="1" i="0" u="none" strike="noStrike" normalizeH="0" baseline="0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21492" y="2453878"/>
            <a:ext cx="1264508" cy="50244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/>
                <a:solidFill>
                  <a:schemeClr val="accent4"/>
                </a:solidFill>
              </a:rPr>
              <a:t>Coding</a:t>
            </a:r>
            <a:endParaRPr kumimoji="0" lang="en-US" sz="2400" b="1" i="0" u="none" strike="noStrike" normalizeH="0" baseline="0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69292" y="2453877"/>
            <a:ext cx="1112108" cy="50244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/>
                <a:solidFill>
                  <a:schemeClr val="accent4"/>
                </a:solidFill>
              </a:rPr>
              <a:t>I/O</a:t>
            </a:r>
            <a:endParaRPr kumimoji="0" lang="en-US" sz="2400" b="1" i="0" u="none" strike="noStrike" normalizeH="0" baseline="0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63994" y="1570038"/>
            <a:ext cx="3865606" cy="155416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47287" y="1783557"/>
            <a:ext cx="2234513" cy="50244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/>
                <a:solidFill>
                  <a:schemeClr val="accent4"/>
                </a:solidFill>
              </a:rPr>
              <a:t>Deduplication</a:t>
            </a:r>
            <a:endParaRPr kumimoji="0" lang="en-US" sz="2400" b="1" i="0" u="none" strike="noStrike" normalizeH="0" baseline="0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47286" y="2453878"/>
            <a:ext cx="2234513" cy="50244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/>
                <a:solidFill>
                  <a:schemeClr val="accent4"/>
                </a:solidFill>
              </a:rPr>
              <a:t>Placement</a:t>
            </a:r>
            <a:endParaRPr kumimoji="0" lang="en-US" sz="2400" b="1" i="0" u="none" strike="noStrike" normalizeH="0" baseline="0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65093" y="1783556"/>
            <a:ext cx="1112108" cy="1172764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/>
                <a:solidFill>
                  <a:schemeClr val="accent4"/>
                </a:solidFill>
              </a:rPr>
              <a:t>Meta-data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/>
                <a:solidFill>
                  <a:schemeClr val="accent4"/>
                </a:solidFill>
              </a:rPr>
              <a:t>DB</a:t>
            </a:r>
            <a:endParaRPr kumimoji="0" lang="en-US" sz="2400" b="1" i="0" u="none" strike="noStrike" normalizeH="0" baseline="0" dirty="0" smtClean="0">
              <a:ln/>
              <a:solidFill>
                <a:schemeClr val="accent4"/>
              </a:solidFill>
            </a:endParaRPr>
          </a:p>
        </p:txBody>
      </p:sp>
      <p:cxnSp>
        <p:nvCxnSpPr>
          <p:cNvPr id="17" name="Straight Arrow Connector 16"/>
          <p:cNvCxnSpPr>
            <a:stCxn id="7" idx="3"/>
            <a:endCxn id="12" idx="1"/>
          </p:cNvCxnSpPr>
          <p:nvPr/>
        </p:nvCxnSpPr>
        <p:spPr bwMode="auto">
          <a:xfrm>
            <a:off x="3810000" y="2347119"/>
            <a:ext cx="553994" cy="0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Left-Right Arrow 17"/>
          <p:cNvSpPr/>
          <p:nvPr/>
        </p:nvSpPr>
        <p:spPr bwMode="auto">
          <a:xfrm>
            <a:off x="2171700" y="2590300"/>
            <a:ext cx="381000" cy="251222"/>
          </a:xfrm>
          <a:prstGeom prst="left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Content Placeholder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9486" y="3505200"/>
            <a:ext cx="1165122" cy="116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Content Placeholder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6797" y="3505200"/>
            <a:ext cx="1170803" cy="117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Connector 32"/>
          <p:cNvCxnSpPr>
            <a:stCxn id="22" idx="3"/>
            <a:endCxn id="23" idx="1"/>
          </p:cNvCxnSpPr>
          <p:nvPr/>
        </p:nvCxnSpPr>
        <p:spPr bwMode="auto">
          <a:xfrm>
            <a:off x="4264608" y="4087761"/>
            <a:ext cx="2032189" cy="28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11" idx="2"/>
            <a:endCxn id="21" idx="0"/>
          </p:cNvCxnSpPr>
          <p:nvPr/>
        </p:nvCxnSpPr>
        <p:spPr bwMode="auto">
          <a:xfrm flipH="1">
            <a:off x="1902160" y="2956320"/>
            <a:ext cx="1123186" cy="54888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2"/>
            <a:endCxn id="22" idx="0"/>
          </p:cNvCxnSpPr>
          <p:nvPr/>
        </p:nvCxnSpPr>
        <p:spPr bwMode="auto">
          <a:xfrm>
            <a:off x="3025346" y="2956320"/>
            <a:ext cx="656701" cy="54888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23" idx="0"/>
          </p:cNvCxnSpPr>
          <p:nvPr/>
        </p:nvCxnSpPr>
        <p:spPr bwMode="auto">
          <a:xfrm>
            <a:off x="3025346" y="2956320"/>
            <a:ext cx="3856853" cy="54888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381000" y="4800600"/>
            <a:ext cx="8382000" cy="12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Client: Chunking, coding and data transmission</a:t>
            </a:r>
          </a:p>
          <a:p>
            <a:r>
              <a:rPr lang="en-US" kern="0" dirty="0" smtClean="0"/>
              <a:t>MDS: Deduplication and data placement control</a:t>
            </a:r>
          </a:p>
          <a:p>
            <a:r>
              <a:rPr lang="en-US" kern="0" dirty="0" smtClean="0"/>
              <a:t>Storage Node: Read/write of chunk data</a:t>
            </a:r>
            <a:endParaRPr lang="en-US" kern="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912834" y="2507509"/>
            <a:ext cx="461665" cy="155416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4"/>
                </a:solidFill>
              </a:rPr>
              <a:t>Client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7667461" y="2507510"/>
            <a:ext cx="461665" cy="155416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4"/>
                </a:solidFill>
              </a:rPr>
              <a:t>MDS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771744" y="2967366"/>
            <a:ext cx="738664" cy="155416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4"/>
                </a:solidFill>
              </a:rPr>
              <a:t>Storage Nodes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/>
              <a:lstStyle/>
              <a:p>
                <a:r>
                  <a:rPr lang="en-US" dirty="0" smtClean="0"/>
                  <a:t>How is the performance of EDP compared to </a:t>
                </a:r>
                <a:r>
                  <a:rPr lang="en-US" i="1" dirty="0" smtClean="0"/>
                  <a:t>baseline round-robin</a:t>
                </a:r>
                <a:r>
                  <a:rPr lang="en-US" dirty="0" smtClean="0"/>
                  <a:t> distribution?</a:t>
                </a:r>
              </a:p>
              <a:p>
                <a:r>
                  <a:rPr lang="en-US" dirty="0" smtClean="0"/>
                  <a:t>Real-world datasets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Setup</a:t>
                </a:r>
              </a:p>
              <a:p>
                <a:pPr lvl="1"/>
                <a:r>
                  <a:rPr lang="en-US" dirty="0" smtClean="0"/>
                  <a:t>16 storage nodes using (14,10) erasure coding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=1050</m:t>
                    </m:r>
                  </m:oMath>
                </a14:m>
                <a:r>
                  <a:rPr lang="en-US" dirty="0" smtClean="0"/>
                  <a:t>, 4KB chunk size, variable-size for FSLHOME and fixed-size for LINUX and LINUXTAR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0">
                <a:blip r:embed="rId2"/>
                <a:stretch>
                  <a:fillRect l="-1263" t="-1482" b="-8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35734"/>
              </p:ext>
            </p:extLst>
          </p:nvPr>
        </p:nvGraphicFramePr>
        <p:xfrm>
          <a:off x="838200" y="3124200"/>
          <a:ext cx="7391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006"/>
                <a:gridCol w="2201694"/>
                <a:gridCol w="2201694"/>
                <a:gridCol w="14940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Logical Size 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Physical Size 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 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FSLHOME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Mixed-size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LINUXTAR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Trace-driven Simulation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400799"/>
            <a:ext cx="2133600" cy="360000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30990"/>
            <a:ext cx="6276102" cy="3579210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304800" y="5532409"/>
            <a:ext cx="8534400" cy="88270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EDP consistently outperforms baseline distribution in terms of read balance metric.  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00800" y="1981200"/>
                <a:ext cx="2590800" cy="128105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Read Balance Gap: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each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file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981200"/>
                <a:ext cx="2590800" cy="12810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43200" y="1447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FSLHOME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Test-bed Performance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152400" y="4953000"/>
            <a:ext cx="8839200" cy="15240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Improved read load balance directly translates into reduction in parallel read latency.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On </a:t>
            </a:r>
            <a:r>
              <a:rPr lang="en-US" sz="2400" dirty="0">
                <a:solidFill>
                  <a:srgbClr val="FF0000"/>
                </a:solidFill>
              </a:rPr>
              <a:t>average, EDP </a:t>
            </a:r>
            <a:r>
              <a:rPr lang="en-US" sz="2400" dirty="0" smtClean="0">
                <a:solidFill>
                  <a:srgbClr val="FF0000"/>
                </a:solidFill>
              </a:rPr>
              <a:t>reduces the </a:t>
            </a:r>
            <a:r>
              <a:rPr lang="en-US" sz="2400" dirty="0">
                <a:solidFill>
                  <a:srgbClr val="FF0000"/>
                </a:solidFill>
              </a:rPr>
              <a:t>read latency of the baseline by 37.41% </a:t>
            </a:r>
            <a:r>
              <a:rPr lang="en-US" sz="2400" dirty="0" smtClean="0">
                <a:solidFill>
                  <a:srgbClr val="FF0000"/>
                </a:solidFill>
              </a:rPr>
              <a:t>fixed-size chunking scheme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4" y="1545160"/>
            <a:ext cx="8084932" cy="3407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125056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LINUX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Explosion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68725" y="5427663"/>
            <a:ext cx="4761781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400" dirty="0">
                <a:solidFill>
                  <a:srgbClr val="7F7F7F"/>
                </a:solidFill>
                <a:latin typeface="sans-serif" charset="0"/>
              </a:rPr>
              <a:t>Source: IDC's Digital Universe Study, December 2012</a:t>
            </a:r>
          </a:p>
        </p:txBody>
      </p:sp>
      <p:pic>
        <p:nvPicPr>
          <p:cNvPr id="9" name="Picture 8" descr="mobile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728" y="1963082"/>
            <a:ext cx="1293963" cy="86212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4305300" y="2387600"/>
            <a:ext cx="112144" cy="11214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495800" y="2387600"/>
            <a:ext cx="112144" cy="11214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127500" y="2387600"/>
            <a:ext cx="112144" cy="11214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Content Placeholder 7" descr="idc_data_volum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16435" y="1954959"/>
            <a:ext cx="4888302" cy="3497146"/>
          </a:xfrm>
        </p:spPr>
      </p:pic>
      <p:pic>
        <p:nvPicPr>
          <p:cNvPr id="10" name="Picture 9" descr="gopr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076" y="1957149"/>
            <a:ext cx="911793" cy="911793"/>
          </a:xfrm>
          <a:prstGeom prst="rect">
            <a:avLst/>
          </a:prstGeom>
        </p:spPr>
      </p:pic>
      <p:pic>
        <p:nvPicPr>
          <p:cNvPr id="11" name="Picture 10" descr="lapto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03" y="1850756"/>
            <a:ext cx="1112808" cy="111280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963282" y="3068128"/>
            <a:ext cx="927340" cy="15484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992704" y="3082985"/>
            <a:ext cx="146647" cy="15355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119943" y="3069805"/>
            <a:ext cx="1104178" cy="15484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 descr="data-cent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936" y="4686090"/>
            <a:ext cx="2510287" cy="139250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 bwMode="auto">
          <a:xfrm>
            <a:off x="7966585" y="2294746"/>
            <a:ext cx="500333" cy="50033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681143" y="5810969"/>
            <a:ext cx="4873625" cy="45681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cs typeface="Arial"/>
              </a:rPr>
              <a:t>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/>
              </a:rPr>
              <a:t>torage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/>
              </a:rPr>
              <a:t>cost </a:t>
            </a:r>
            <a:r>
              <a:rPr lang="en-US" b="1" dirty="0" smtClean="0">
                <a:solidFill>
                  <a:srgbClr val="FF0000"/>
                </a:solidFill>
                <a:cs typeface="Arial"/>
              </a:rPr>
              <a:t>~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/>
              </a:rPr>
              <a:t>8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/>
              </a:rPr>
              <a:t>trillion US dollars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355511" y="2801430"/>
            <a:ext cx="1794294" cy="30192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Heterogeneity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45" y="1370857"/>
            <a:ext cx="4864310" cy="2455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756539"/>
            <a:ext cx="6058930" cy="2590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1400" y="450065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LINUX</a:t>
            </a:r>
            <a:endParaRPr lang="en-US" sz="2400" i="1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381000" y="4474357"/>
            <a:ext cx="8305800" cy="178276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In heterogeneous network, cost-based EDP (CEDP) outperforms both EDP and baseline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L</a:t>
            </a:r>
            <a:r>
              <a:rPr lang="en-US" altLang="zh-CN" sz="2400" dirty="0" smtClean="0">
                <a:solidFill>
                  <a:srgbClr val="FF0000"/>
                </a:solidFill>
              </a:rPr>
              <a:t>arger variation in network bandwidth leads to larger improvement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7500" y="213703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LINUX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Computational Overheads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381000" y="4724400"/>
            <a:ext cx="8382000" cy="16160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As the </a:t>
            </a:r>
            <a:r>
              <a:rPr lang="en-US" sz="2400" dirty="0" smtClean="0">
                <a:solidFill>
                  <a:srgbClr val="FF0000"/>
                </a:solidFill>
              </a:rPr>
              <a:t>number of </a:t>
            </a:r>
            <a:r>
              <a:rPr lang="en-US" sz="2400" dirty="0">
                <a:solidFill>
                  <a:srgbClr val="FF0000"/>
                </a:solidFill>
              </a:rPr>
              <a:t>files increases, the processing time of EDP </a:t>
            </a:r>
            <a:r>
              <a:rPr lang="en-US" sz="2400" dirty="0" smtClean="0">
                <a:solidFill>
                  <a:srgbClr val="FF0000"/>
                </a:solidFill>
              </a:rPr>
              <a:t>increases faster than that </a:t>
            </a:r>
            <a:r>
              <a:rPr lang="en-US" sz="2400" dirty="0">
                <a:solidFill>
                  <a:srgbClr val="FF0000"/>
                </a:solidFill>
              </a:rPr>
              <a:t>of the </a:t>
            </a:r>
            <a:r>
              <a:rPr lang="en-US" sz="2400" dirty="0" smtClean="0">
                <a:solidFill>
                  <a:srgbClr val="FF0000"/>
                </a:solidFill>
              </a:rPr>
              <a:t>baseline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We leave as future work to reduce gap via parallel processing or bounding the number of files in a batch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1" y="1600200"/>
            <a:ext cx="8229600" cy="295098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8305800" y="2133600"/>
            <a:ext cx="0" cy="1143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76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EDP outperforms baseline consistently in trace-driven simulations, and its performance is close to optimal for practical workloads</a:t>
            </a:r>
            <a:endParaRPr lang="en-US" dirty="0"/>
          </a:p>
          <a:p>
            <a:r>
              <a:rPr lang="en-US" dirty="0" smtClean="0"/>
              <a:t>EDP reduces the file read latency of baseline by 37.41% in the test-bed experiments</a:t>
            </a:r>
          </a:p>
          <a:p>
            <a:r>
              <a:rPr lang="en-US" dirty="0" smtClean="0"/>
              <a:t>In heterogeneous network, CEDP outperforms both EDP and baseline</a:t>
            </a:r>
          </a:p>
          <a:p>
            <a:r>
              <a:rPr lang="en-US" dirty="0" smtClean="0"/>
              <a:t>EDP lags as the number of files gets large, and we will improve this in the future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We study the read load balance problem in reliable distributed deduplication storage systems</a:t>
            </a:r>
          </a:p>
          <a:p>
            <a:r>
              <a:rPr lang="en-US" dirty="0" smtClean="0"/>
              <a:t>We propose polynomial time algorithm, EDP, to solve the problem efficiently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We also extend the algorithm to tackle practical factors, including heterogeneous topology and variable-size chunking </a:t>
            </a:r>
          </a:p>
          <a:p>
            <a:pPr lvl="1"/>
            <a:r>
              <a:rPr lang="en-US" dirty="0" smtClean="0"/>
              <a:t>Our prototype is available at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ansrlab.cse.cuhk.edu.hk/software/edp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Modern Storage Products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5059363"/>
          </a:xfrm>
        </p:spPr>
        <p:txBody>
          <a:bodyPr/>
          <a:lstStyle/>
          <a:p>
            <a:r>
              <a:rPr lang="en-US" altLang="zh-HK" b="1" dirty="0" smtClean="0"/>
              <a:t>Deduplication</a:t>
            </a:r>
            <a:r>
              <a:rPr lang="en-US" altLang="zh-HK" dirty="0" smtClean="0"/>
              <a:t> </a:t>
            </a:r>
            <a:r>
              <a:rPr lang="en-US" altLang="zh-HK" dirty="0"/>
              <a:t>removes content redundancy to improve storage efficiency</a:t>
            </a:r>
          </a:p>
          <a:p>
            <a:pPr lvl="1"/>
            <a:r>
              <a:rPr lang="en-US" altLang="zh-HK" dirty="0"/>
              <a:t>Store one copy of chunks with same </a:t>
            </a:r>
            <a:r>
              <a:rPr lang="en-US" altLang="zh-HK" dirty="0" smtClean="0"/>
              <a:t>content</a:t>
            </a:r>
          </a:p>
          <a:p>
            <a:pPr lvl="1"/>
            <a:r>
              <a:rPr lang="en-US" altLang="zh-HK" dirty="0" smtClean="0"/>
              <a:t>Up to 20x storage cost reduction with practical storage workloads </a:t>
            </a:r>
            <a:r>
              <a:rPr lang="en-US" altLang="zh-HK" sz="1600" dirty="0" smtClean="0"/>
              <a:t>[Andrews, ExaGrid’13]</a:t>
            </a:r>
          </a:p>
          <a:p>
            <a:r>
              <a:rPr lang="en-US" altLang="zh-HK" dirty="0" smtClean="0"/>
              <a:t>Adopt </a:t>
            </a:r>
            <a:r>
              <a:rPr lang="en-US" altLang="zh-HK" b="1" dirty="0" smtClean="0"/>
              <a:t>distributed architecture</a:t>
            </a:r>
            <a:r>
              <a:rPr lang="en-US" altLang="zh-HK" dirty="0" smtClean="0"/>
              <a:t> to extend the storage capacity</a:t>
            </a:r>
          </a:p>
          <a:p>
            <a:r>
              <a:rPr lang="en-US" altLang="zh-HK" dirty="0" smtClean="0"/>
              <a:t>Deploy </a:t>
            </a:r>
            <a:r>
              <a:rPr lang="en-US" altLang="zh-HK" b="1" dirty="0" smtClean="0"/>
              <a:t>erasure coding</a:t>
            </a:r>
            <a:r>
              <a:rPr lang="en-US" altLang="zh-HK" dirty="0" smtClean="0"/>
              <a:t> technology for high fault-tolerance</a:t>
            </a:r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Deduplication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713" y="4648200"/>
            <a:ext cx="8610600" cy="1692843"/>
          </a:xfrm>
        </p:spPr>
        <p:txBody>
          <a:bodyPr/>
          <a:lstStyle/>
          <a:p>
            <a:r>
              <a:rPr lang="en-US" altLang="zh-CN" dirty="0" smtClean="0">
                <a:cs typeface="Arial"/>
              </a:rPr>
              <a:t>File 2 consists of 4 chunks: one </a:t>
            </a:r>
            <a:r>
              <a:rPr lang="en-US" altLang="zh-CN" i="1" dirty="0" smtClean="0">
                <a:solidFill>
                  <a:srgbClr val="FF0000"/>
                </a:solidFill>
                <a:cs typeface="Arial"/>
              </a:rPr>
              <a:t>duplicate chunk</a:t>
            </a:r>
            <a:r>
              <a:rPr lang="en-US" altLang="zh-CN" dirty="0" smtClean="0">
                <a:cs typeface="Arial"/>
              </a:rPr>
              <a:t>, A; three </a:t>
            </a:r>
            <a:r>
              <a:rPr lang="en-US" altLang="zh-CN" i="1" dirty="0" smtClean="0">
                <a:solidFill>
                  <a:srgbClr val="FF0000"/>
                </a:solidFill>
                <a:cs typeface="Arial"/>
              </a:rPr>
              <a:t>unique chunk</a:t>
            </a:r>
            <a:r>
              <a:rPr lang="en-US" altLang="zh-CN" dirty="0" smtClean="0">
                <a:cs typeface="Arial"/>
              </a:rPr>
              <a:t>s, E, F and G.</a:t>
            </a:r>
            <a:endParaRPr lang="en-US" altLang="zh-CN" dirty="0">
              <a:cs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533400" y="1668223"/>
            <a:ext cx="590550" cy="39552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22812" y="1669630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12972" y="1669450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299142" y="1667650"/>
            <a:ext cx="590550" cy="39552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19085" y="1665837"/>
            <a:ext cx="590550" cy="40249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97774" y="1664417"/>
            <a:ext cx="590550" cy="40247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89133" y="1665048"/>
            <a:ext cx="590550" cy="40184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F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174104" y="1664417"/>
            <a:ext cx="590550" cy="40247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277304" y="1664418"/>
            <a:ext cx="590550" cy="39875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863676" y="1664417"/>
            <a:ext cx="590550" cy="39876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443068" y="1664419"/>
            <a:ext cx="590550" cy="39875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H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8029440" y="1664416"/>
            <a:ext cx="590550" cy="39876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I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1905000" y="2832042"/>
            <a:ext cx="901461" cy="163901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9930" y="1667177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6364644" y="2844982"/>
            <a:ext cx="901461" cy="163901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452366" y="2832042"/>
            <a:ext cx="901461" cy="163901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129524" y="1667177"/>
            <a:ext cx="585774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B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4873328" y="2844982"/>
            <a:ext cx="901461" cy="163901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718546" y="1667177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C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304326" y="1668731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97774" y="1669450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587521" y="1664416"/>
            <a:ext cx="585774" cy="40428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F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174104" y="1669450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G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461345" y="1666032"/>
            <a:ext cx="590550" cy="395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H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049836" y="1662609"/>
            <a:ext cx="578441" cy="3989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6800" y="2128838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>
                <a:cs typeface="Arial"/>
              </a:rPr>
              <a:t>File 1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27146" y="2142226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>
                <a:cs typeface="Arial"/>
              </a:rPr>
              <a:t>File 2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826999" y="2100772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>
                <a:cs typeface="Arial"/>
              </a:rPr>
              <a:t>File 3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416178" y="1662609"/>
            <a:ext cx="590550" cy="402495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280976" y="1664418"/>
            <a:ext cx="590550" cy="398758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867348" y="1664417"/>
            <a:ext cx="590550" cy="398760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910938" y="5922105"/>
            <a:ext cx="621434" cy="402495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Arial" charset="0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658648" y="5922104"/>
            <a:ext cx="621434" cy="40249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Arial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0538" y="593868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Duplicate Chunk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337403" y="594027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Unique Chunk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728503" y="2469072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1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65443" y="2463813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2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70789" y="2460238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3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160265" y="2476682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1838 L 5.55556E-7 7.40741E-7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2 0.18843 L -2.5E-6 7.40741E-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-94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74 0.18843 L 4.44444E-6 7.40741E-7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94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216 0.19468 L 5E-6 -7.40741E-7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8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21111 0.238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119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10608 0.246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231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01458 0.2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10191 0.246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23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65365 0.2951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91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cs typeface="Arial"/>
              </a:rPr>
              <a:t>What's the problem?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9" name="Rectangle 68"/>
          <p:cNvSpPr/>
          <p:nvPr/>
        </p:nvSpPr>
        <p:spPr bwMode="auto">
          <a:xfrm>
            <a:off x="533400" y="1668223"/>
            <a:ext cx="590550" cy="395526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122812" y="1669630"/>
            <a:ext cx="590550" cy="39552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B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1712972" y="1669450"/>
            <a:ext cx="590550" cy="39552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C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2303635" y="1668223"/>
            <a:ext cx="590550" cy="395526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D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3419085" y="1665837"/>
            <a:ext cx="590550" cy="40249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3997774" y="1664416"/>
            <a:ext cx="590550" cy="402479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4589133" y="1665048"/>
            <a:ext cx="590550" cy="401847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F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5174104" y="1664417"/>
            <a:ext cx="590550" cy="402478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G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6277304" y="1664418"/>
            <a:ext cx="590550" cy="395525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6863676" y="1664417"/>
            <a:ext cx="590550" cy="396250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7443068" y="1664419"/>
            <a:ext cx="590550" cy="395527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H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8029440" y="1664416"/>
            <a:ext cx="590550" cy="395527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I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1943612" y="2833810"/>
            <a:ext cx="901461" cy="163901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103290" y="2945863"/>
            <a:ext cx="590550" cy="39552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6364644" y="2844982"/>
            <a:ext cx="901461" cy="163901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3452366" y="2832042"/>
            <a:ext cx="901461" cy="163901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626811" y="2942269"/>
            <a:ext cx="585774" cy="39552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B</a:t>
            </a:r>
          </a:p>
        </p:txBody>
      </p:sp>
      <p:sp>
        <p:nvSpPr>
          <p:cNvPr id="86" name="Rounded Rectangle 85"/>
          <p:cNvSpPr/>
          <p:nvPr/>
        </p:nvSpPr>
        <p:spPr bwMode="auto">
          <a:xfrm>
            <a:off x="4873328" y="2844982"/>
            <a:ext cx="901461" cy="163901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5035073" y="2948739"/>
            <a:ext cx="590550" cy="39552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C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6520099" y="2931025"/>
            <a:ext cx="590550" cy="39552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D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2103290" y="3337406"/>
            <a:ext cx="590550" cy="395527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3626811" y="3337796"/>
            <a:ext cx="585774" cy="409814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F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5035073" y="3337406"/>
            <a:ext cx="590550" cy="395527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G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6520099" y="3320571"/>
            <a:ext cx="590550" cy="395527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H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2103290" y="3713962"/>
            <a:ext cx="590550" cy="395527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I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66800" y="2128838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>
                <a:cs typeface="Arial"/>
              </a:rPr>
              <a:t>File 1</a:t>
            </a:r>
            <a:endParaRPr lang="en-US" b="1"/>
          </a:p>
        </p:txBody>
      </p:sp>
      <p:sp>
        <p:nvSpPr>
          <p:cNvPr id="95" name="TextBox 94"/>
          <p:cNvSpPr txBox="1"/>
          <p:nvPr/>
        </p:nvSpPr>
        <p:spPr>
          <a:xfrm>
            <a:off x="3927146" y="2142226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>
                <a:cs typeface="Arial"/>
              </a:rPr>
              <a:t>File 2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826999" y="2100772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>
                <a:cs typeface="Arial"/>
              </a:rPr>
              <a:t>File 3</a:t>
            </a:r>
            <a:endParaRPr lang="en-US" b="1" dirty="0"/>
          </a:p>
        </p:txBody>
      </p:sp>
      <p:sp>
        <p:nvSpPr>
          <p:cNvPr id="98" name="Rectangle 97"/>
          <p:cNvSpPr/>
          <p:nvPr/>
        </p:nvSpPr>
        <p:spPr bwMode="auto">
          <a:xfrm>
            <a:off x="2103290" y="2942269"/>
            <a:ext cx="590550" cy="395527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2103290" y="3328404"/>
            <a:ext cx="590550" cy="395527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E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2103290" y="2933267"/>
            <a:ext cx="590550" cy="395527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/>
              </a:rPr>
              <a:t>A</a:t>
            </a:r>
          </a:p>
        </p:txBody>
      </p:sp>
      <p:sp>
        <p:nvSpPr>
          <p:cNvPr id="101" name="内容占位符 2"/>
          <p:cNvSpPr txBox="1">
            <a:spLocks/>
          </p:cNvSpPr>
          <p:nvPr/>
        </p:nvSpPr>
        <p:spPr bwMode="auto">
          <a:xfrm>
            <a:off x="239713" y="4648200"/>
            <a:ext cx="8610600" cy="169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kern="0" dirty="0" smtClean="0">
                <a:cs typeface="Arial"/>
              </a:rPr>
              <a:t>Conventional distribution algorithms are unaware of duplicate chunks</a:t>
            </a:r>
          </a:p>
          <a:p>
            <a:pPr lvl="1"/>
            <a:r>
              <a:rPr lang="en-US" altLang="zh-CN" kern="0" dirty="0" smtClean="0">
                <a:cs typeface="Arial"/>
              </a:rPr>
              <a:t>Achieve only </a:t>
            </a:r>
            <a:r>
              <a:rPr lang="en-US" altLang="zh-CN" i="1" kern="0" dirty="0" smtClean="0">
                <a:solidFill>
                  <a:srgbClr val="FF0000"/>
                </a:solidFill>
                <a:cs typeface="Arial"/>
              </a:rPr>
              <a:t>storage balance</a:t>
            </a:r>
            <a:r>
              <a:rPr lang="en-US" altLang="zh-CN" kern="0" dirty="0" smtClean="0">
                <a:cs typeface="Arial"/>
              </a:rPr>
              <a:t> while poor </a:t>
            </a:r>
            <a:r>
              <a:rPr lang="en-US" altLang="zh-CN" i="1" kern="0" dirty="0" smtClean="0">
                <a:solidFill>
                  <a:srgbClr val="FF0000"/>
                </a:solidFill>
                <a:cs typeface="Arial"/>
              </a:rPr>
              <a:t>read balance</a:t>
            </a:r>
            <a:r>
              <a:rPr lang="en-US" altLang="zh-CN" kern="0" dirty="0" smtClean="0">
                <a:cs typeface="Arial"/>
              </a:rPr>
              <a:t> can degrade parallel file read performance</a:t>
            </a:r>
          </a:p>
          <a:p>
            <a:endParaRPr lang="en-US" altLang="zh-CN" kern="0" dirty="0" smtClean="0"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8503" y="2469072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1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65443" y="2463813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2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670789" y="2460238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3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60265" y="2476682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04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98" grpId="0" animBg="1"/>
      <p:bldP spid="99" grpId="0" animBg="1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Our 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5059363"/>
          </a:xfrm>
        </p:spPr>
        <p:txBody>
          <a:bodyPr/>
          <a:lstStyle/>
          <a:p>
            <a:pPr marL="514350" indent="-457200"/>
            <a:r>
              <a:rPr lang="en-US" altLang="zh-CN" dirty="0" smtClean="0"/>
              <a:t>We model the file data distribution problem in a reliable distributed deduplication </a:t>
            </a:r>
            <a:r>
              <a:rPr lang="en-US" altLang="zh-CN" dirty="0"/>
              <a:t>storage system </a:t>
            </a:r>
            <a:r>
              <a:rPr lang="en-US" altLang="zh-CN" smtClean="0"/>
              <a:t>as </a:t>
            </a:r>
            <a:r>
              <a:rPr lang="en-US" altLang="zh-CN" smtClean="0"/>
              <a:t>integer </a:t>
            </a:r>
            <a:r>
              <a:rPr lang="en-US" altLang="zh-CN" dirty="0"/>
              <a:t>optimization problem </a:t>
            </a:r>
            <a:endParaRPr lang="en-US" altLang="zh-CN" dirty="0" smtClean="0"/>
          </a:p>
          <a:p>
            <a:pPr marL="514350" indent="-457200"/>
            <a:r>
              <a:rPr lang="en-US" altLang="zh-CN" dirty="0" smtClean="0"/>
              <a:t>We propose a polynomial time algorithm, the even data placement (EDP) algorithm, to tackle the problem</a:t>
            </a:r>
          </a:p>
          <a:p>
            <a:pPr marL="514350" indent="-457200"/>
            <a:r>
              <a:rPr lang="en-US" altLang="zh-CN" dirty="0" smtClean="0"/>
              <a:t>We implement a prototype with proposed algorithms, and conduct extensive evaluations on top of it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Modeling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</a:t>
            </a:r>
            <a:r>
              <a:rPr lang="en-US" altLang="zh-CN" dirty="0" smtClean="0"/>
              <a:t>alance chunks of a file online</a:t>
            </a:r>
          </a:p>
          <a:p>
            <a:pPr lvl="1"/>
            <a:r>
              <a:rPr lang="en-US" altLang="zh-CN" dirty="0" smtClean="0"/>
              <a:t>We should manage merely the unique chunks</a:t>
            </a:r>
          </a:p>
          <a:p>
            <a:pPr lvl="1"/>
            <a:r>
              <a:rPr lang="en-US" altLang="zh-CN" dirty="0" smtClean="0"/>
              <a:t>Information on duplicate chunks is available at upload time</a:t>
            </a:r>
          </a:p>
          <a:p>
            <a:r>
              <a:rPr lang="en-US" altLang="zh-CN" dirty="0" smtClean="0"/>
              <a:t>Preserve the storage balance </a:t>
            </a:r>
          </a:p>
          <a:p>
            <a:pPr lvl="1"/>
            <a:r>
              <a:rPr lang="en-US" altLang="zh-CN" dirty="0" smtClean="0"/>
              <a:t>In each upload, volume of unique data, distributed to each storage node, should be comparable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Modeling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</a:t>
            </a:r>
            <a:r>
              <a:rPr lang="en-US" altLang="zh-CN" dirty="0"/>
              <a:t>balance multiple </a:t>
            </a:r>
            <a:r>
              <a:rPr lang="en-US" altLang="zh-CN" dirty="0" smtClean="0"/>
              <a:t>files so that both storage balance and read balance are achievable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65173"/>
              </p:ext>
            </p:extLst>
          </p:nvPr>
        </p:nvGraphicFramePr>
        <p:xfrm>
          <a:off x="1219200" y="4267200"/>
          <a:ext cx="6477000" cy="16357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408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408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08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408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3200400"/>
            <a:ext cx="1295400" cy="381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971800" y="3200400"/>
            <a:ext cx="1295400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File 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686300" y="3200400"/>
            <a:ext cx="1295400" cy="381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File 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477000" y="3200400"/>
            <a:ext cx="1295400" cy="3810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File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3886200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1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3880941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2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50946" y="3877366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3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46346" y="3886200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4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41746" y="3886200"/>
            <a:ext cx="1254454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Node </a:t>
            </a:r>
            <a:r>
              <a:rPr lang="en-US" b="1" dirty="0">
                <a:cs typeface="Arial"/>
              </a:rPr>
              <a:t>5</a:t>
            </a:r>
            <a:endParaRPr lang="en-US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21343"/>
              </p:ext>
            </p:extLst>
          </p:nvPr>
        </p:nvGraphicFramePr>
        <p:xfrm>
          <a:off x="1219200" y="4254500"/>
          <a:ext cx="6477000" cy="16357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408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408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408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408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37510"/>
              </p:ext>
            </p:extLst>
          </p:nvPr>
        </p:nvGraphicFramePr>
        <p:xfrm>
          <a:off x="1246216" y="4254500"/>
          <a:ext cx="6477000" cy="16357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408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408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08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408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2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theoretical optimal distribution of a file should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chunks on each node, where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 smtClean="0"/>
                  <a:t> </a:t>
                </a:r>
              </a:p>
              <a:p>
                <a:r>
                  <a:rPr lang="en-US" altLang="zh-CN" dirty="0" smtClean="0"/>
                  <a:t>Thus, we aim to find a distribution that minimizes the gaps between bottlenecks of files and their corresponding optimal value: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b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1482" r="-237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9200</TotalTime>
  <Words>1958</Words>
  <Application>Microsoft Office PowerPoint</Application>
  <PresentationFormat>On-screen Show (4:3)</PresentationFormat>
  <Paragraphs>356</Paragraphs>
  <Slides>23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sans-serif</vt:lpstr>
      <vt:lpstr>宋体</vt:lpstr>
      <vt:lpstr>Arial</vt:lpstr>
      <vt:lpstr>Cambria Math</vt:lpstr>
      <vt:lpstr>Wingdings</vt:lpstr>
      <vt:lpstr>Default Design</vt:lpstr>
      <vt:lpstr>Even Data Placement for Load Balance in Reliable Distributed Deduplication Storage Systems</vt:lpstr>
      <vt:lpstr>Data Explosion</vt:lpstr>
      <vt:lpstr>Modern Storage Products</vt:lpstr>
      <vt:lpstr>Deduplication</vt:lpstr>
      <vt:lpstr>What's the problem?</vt:lpstr>
      <vt:lpstr>Our Contributions</vt:lpstr>
      <vt:lpstr>Problem Modeling</vt:lpstr>
      <vt:lpstr>Problem Modeling</vt:lpstr>
      <vt:lpstr>Optimization Problem</vt:lpstr>
      <vt:lpstr>Optimization Problem</vt:lpstr>
      <vt:lpstr>Algorithm Design</vt:lpstr>
      <vt:lpstr>Greedy Assignment</vt:lpstr>
      <vt:lpstr>Inter-file Swapping</vt:lpstr>
      <vt:lpstr>Discussions</vt:lpstr>
      <vt:lpstr>Discussions</vt:lpstr>
      <vt:lpstr>Implementation</vt:lpstr>
      <vt:lpstr>Evaluation Setup</vt:lpstr>
      <vt:lpstr>Trace-driven Simulation</vt:lpstr>
      <vt:lpstr>Test-bed Performance</vt:lpstr>
      <vt:lpstr>Heterogeneity</vt:lpstr>
      <vt:lpstr>Computational Overheads</vt:lpstr>
      <vt:lpstr>Evaluation Summary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Data Placement</dc:title>
  <dc:subject>IWQoS '15</dc:subject>
  <dc:creator>Min Xu; Patrick Lee</dc:creator>
  <cp:lastModifiedBy>徐珉</cp:lastModifiedBy>
  <cp:revision>859</cp:revision>
  <cp:lastPrinted>1601-01-01T00:00:00Z</cp:lastPrinted>
  <dcterms:created xsi:type="dcterms:W3CDTF">1601-01-01T00:00:00Z</dcterms:created>
  <dcterms:modified xsi:type="dcterms:W3CDTF">2015-06-16T08:29:47Z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