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392" r:id="rId2"/>
    <p:sldId id="389" r:id="rId3"/>
    <p:sldId id="434" r:id="rId4"/>
    <p:sldId id="435" r:id="rId5"/>
    <p:sldId id="481" r:id="rId6"/>
    <p:sldId id="467" r:id="rId7"/>
    <p:sldId id="468" r:id="rId8"/>
    <p:sldId id="480" r:id="rId9"/>
    <p:sldId id="465" r:id="rId10"/>
    <p:sldId id="469" r:id="rId11"/>
    <p:sldId id="470" r:id="rId12"/>
    <p:sldId id="471" r:id="rId13"/>
    <p:sldId id="473" r:id="rId14"/>
    <p:sldId id="482" r:id="rId15"/>
    <p:sldId id="474" r:id="rId16"/>
    <p:sldId id="475" r:id="rId17"/>
    <p:sldId id="476" r:id="rId18"/>
    <p:sldId id="478" r:id="rId19"/>
    <p:sldId id="479" r:id="rId20"/>
    <p:sldId id="433" r:id="rId2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5050"/>
    <a:srgbClr val="3333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63" autoAdjust="0"/>
    <p:restoredTop sz="65778" autoAdjust="0"/>
  </p:normalViewPr>
  <p:slideViewPr>
    <p:cSldViewPr>
      <p:cViewPr>
        <p:scale>
          <a:sx n="80" d="100"/>
          <a:sy n="80" d="100"/>
        </p:scale>
        <p:origin x="-906" y="60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49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a:t>
            </a:fld>
            <a:endParaRPr lang="en-US"/>
          </a:p>
        </p:txBody>
      </p:sp>
    </p:spTree>
    <p:extLst>
      <p:ext uri="{BB962C8B-B14F-4D97-AF65-F5344CB8AC3E}">
        <p14:creationId xmlns:p14="http://schemas.microsoft.com/office/powerpoint/2010/main" val="31141773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However, extracting</a:t>
            </a:r>
            <a:r>
              <a:rPr lang="en-US" altLang="zh-CN" baseline="0" dirty="0" smtClean="0"/>
              <a:t> signatures are difficult for WeChat.</a:t>
            </a:r>
          </a:p>
          <a:p>
            <a:r>
              <a:rPr lang="en-US" altLang="zh-CN" baseline="0" dirty="0" smtClean="0"/>
              <a:t>The main reason is that WeChat traffic comprises four types,</a:t>
            </a:r>
          </a:p>
          <a:p>
            <a:r>
              <a:rPr lang="en-US" altLang="zh-CN" baseline="0" dirty="0" smtClean="0"/>
              <a:t>And there is not a unified methodology which can be applied to all the types.</a:t>
            </a:r>
          </a:p>
          <a:p>
            <a:r>
              <a:rPr lang="en-US" altLang="zh-CN" baseline="0" dirty="0" smtClean="0"/>
              <a:t>So, we employ different approaches for them.</a:t>
            </a:r>
          </a:p>
          <a:p>
            <a:endParaRPr lang="en-US" altLang="zh-CN" baseline="0" dirty="0" smtClean="0"/>
          </a:p>
          <a:p>
            <a:pPr marL="228600" indent="-228600">
              <a:buAutoNum type="arabicParenBoth"/>
            </a:pPr>
            <a:r>
              <a:rPr lang="en-US" altLang="zh-CN" baseline="0" dirty="0" smtClean="0"/>
              <a:t>For W-DNS and W-HTTP, since DNS and HTTP documentations are available, we can parse and inspect their fields directly.</a:t>
            </a:r>
          </a:p>
          <a:p>
            <a:pPr marL="228600" indent="-228600">
              <a:buAutoNum type="arabicParenBoth"/>
            </a:pPr>
            <a:r>
              <a:rPr lang="en-US" altLang="zh-CN" baseline="0" dirty="0" smtClean="0"/>
              <a:t>However, for W-UDP and W-TCP, since there is no documentation on their message protocols, we have to infer their protocol format and semantics, and then use the inference results as signatures.</a:t>
            </a:r>
          </a:p>
          <a:p>
            <a:pPr marL="228600" indent="-228600">
              <a:buAutoNum type="arabicParenBoth"/>
            </a:pPr>
            <a:endParaRPr lang="en-US" altLang="zh-CN" baseline="0" dirty="0" smtClean="0"/>
          </a:p>
          <a:p>
            <a:pPr marL="0" indent="0">
              <a:buNone/>
            </a:pPr>
            <a:r>
              <a:rPr lang="en-US" altLang="zh-CN" baseline="0" dirty="0" smtClean="0"/>
              <a:t>(3) Note that here we do not propose new techniques, but customize and extend existing techniques to make them efficient for WeChat.</a:t>
            </a:r>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10</a:t>
            </a:fld>
            <a:endParaRPr lang="en-US"/>
          </a:p>
        </p:txBody>
      </p:sp>
    </p:spTree>
    <p:extLst>
      <p:ext uri="{BB962C8B-B14F-4D97-AF65-F5344CB8AC3E}">
        <p14:creationId xmlns:p14="http://schemas.microsoft.com/office/powerpoint/2010/main" val="3971170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fist address the W-DNS and W-HTTP</a:t>
            </a:r>
            <a:r>
              <a:rPr lang="en-US" altLang="zh-CN" baseline="0" dirty="0" smtClean="0"/>
              <a:t> traffic.</a:t>
            </a:r>
          </a:p>
          <a:p>
            <a:r>
              <a:rPr lang="en-US" altLang="zh-CN" baseline="0" dirty="0" smtClean="0"/>
              <a:t>Even though the documentations are available, the challenge is that there are too many fields in their payload.</a:t>
            </a:r>
          </a:p>
          <a:p>
            <a:pPr marL="228600" indent="-228600">
              <a:buAutoNum type="arabicParenBoth"/>
            </a:pPr>
            <a:r>
              <a:rPr lang="en-US" altLang="zh-CN" baseline="0" dirty="0" smtClean="0"/>
              <a:t>So, to extract the signatures for the two types of traffic, we first select some representative fields.</a:t>
            </a:r>
          </a:p>
          <a:p>
            <a:pPr marL="0" indent="0">
              <a:buNone/>
            </a:pPr>
            <a:r>
              <a:rPr lang="en-US" altLang="zh-CN" baseline="0" dirty="0" smtClean="0"/>
              <a:t>We hope that these fields will contain some values related to WeChat.</a:t>
            </a:r>
          </a:p>
          <a:p>
            <a:pPr marL="0" indent="0">
              <a:buNone/>
            </a:pPr>
            <a:r>
              <a:rPr lang="en-US" altLang="zh-CN" baseline="0" dirty="0" smtClean="0"/>
              <a:t>(2)In particular, for W-DNS, we consider the hostname field and for W-HTTP, we consider five fields: </a:t>
            </a:r>
            <a:r>
              <a:rPr lang="en-US" altLang="zh-CN" baseline="0" dirty="0" err="1" smtClean="0"/>
              <a:t>blabla</a:t>
            </a:r>
            <a:r>
              <a:rPr lang="en-US" altLang="zh-CN" baseline="0" dirty="0" smtClean="0"/>
              <a:t>.</a:t>
            </a:r>
          </a:p>
          <a:p>
            <a:pPr marL="0" indent="0">
              <a:buNone/>
            </a:pPr>
            <a:endParaRPr lang="en-US" altLang="zh-CN" baseline="0" dirty="0" smtClean="0"/>
          </a:p>
          <a:p>
            <a:pPr marL="0" indent="0">
              <a:buNone/>
            </a:pPr>
            <a:r>
              <a:rPr lang="en-US" altLang="zh-CN" baseline="0" dirty="0" smtClean="0"/>
              <a:t>(3)Then, we extract keywords in the selected fields to pro</a:t>
            </a:r>
          </a:p>
          <a:p>
            <a:pPr marL="0" indent="0">
              <a:buNone/>
            </a:pPr>
            <a:r>
              <a:rPr lang="en-US" altLang="zh-CN" baseline="0" dirty="0" smtClean="0"/>
              <a:t>(4) The extraction is based on the longest common substring approach.</a:t>
            </a:r>
          </a:p>
          <a:p>
            <a:pPr marL="0" indent="0">
              <a:buNone/>
            </a:pPr>
            <a:r>
              <a:rPr lang="en-US" altLang="zh-CN" baseline="0" dirty="0" smtClean="0"/>
              <a:t>(5) The extraction assign some values for each field, and the </a:t>
            </a:r>
            <a:r>
              <a:rPr lang="en-US" altLang="zh-CN" baseline="0" dirty="0" err="1" smtClean="0"/>
              <a:t>field:value</a:t>
            </a:r>
            <a:r>
              <a:rPr lang="en-US" altLang="zh-CN" baseline="0" dirty="0" smtClean="0"/>
              <a:t> mapping are considered to be the output </a:t>
            </a:r>
            <a:r>
              <a:rPr lang="en-US" altLang="zh-CN" baseline="0" dirty="0" err="1" smtClean="0"/>
              <a:t>sinagures</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11</a:t>
            </a:fld>
            <a:endParaRPr lang="en-US"/>
          </a:p>
        </p:txBody>
      </p:sp>
    </p:spTree>
    <p:extLst>
      <p:ext uri="{BB962C8B-B14F-4D97-AF65-F5344CB8AC3E}">
        <p14:creationId xmlns:p14="http://schemas.microsoft.com/office/powerpoint/2010/main" val="277714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Now, let’s address W-UDP</a:t>
            </a:r>
            <a:r>
              <a:rPr lang="en-US" altLang="zh-CN" baseline="0" dirty="0" smtClean="0"/>
              <a:t> and W-TCP.</a:t>
            </a:r>
          </a:p>
          <a:p>
            <a:r>
              <a:rPr lang="en-US" altLang="zh-CN" baseline="0" dirty="0" smtClean="0"/>
              <a:t>As we have mentioned, we have to infer the protocol format and semantics for the two types because we have no knowledge on them.</a:t>
            </a:r>
          </a:p>
          <a:p>
            <a:endParaRPr lang="en-US" altLang="zh-CN" baseline="0" dirty="0"/>
          </a:p>
          <a:p>
            <a:r>
              <a:rPr lang="en-US" altLang="zh-CN" baseline="0" dirty="0" smtClean="0"/>
              <a:t>The inference has three steps.</a:t>
            </a:r>
          </a:p>
          <a:p>
            <a:pPr marL="228600" indent="-228600">
              <a:buAutoNum type="arabicParenBoth"/>
            </a:pPr>
            <a:r>
              <a:rPr lang="en-US" altLang="zh-CN" baseline="0" dirty="0" smtClean="0"/>
              <a:t>First, we segment the payloads into some fields. The segmentation outputs the offset, length and possible values for each field.</a:t>
            </a:r>
          </a:p>
          <a:p>
            <a:pPr marL="228600" indent="-228600">
              <a:buAutoNum type="arabicParenBoth"/>
            </a:pPr>
            <a:r>
              <a:rPr lang="en-US" altLang="zh-CN" baseline="0" dirty="0" smtClean="0"/>
              <a:t>Our segmentation is based on ProWord, which is published in INFOCOM 2014. We extends the ProWord in two aspects.</a:t>
            </a:r>
          </a:p>
          <a:p>
            <a:pPr marL="0" indent="0">
              <a:buNone/>
            </a:pPr>
            <a:r>
              <a:rPr lang="en-US" altLang="zh-CN" baseline="0" dirty="0" smtClean="0"/>
              <a:t>First, we iteratively execute the Voting Experts algorithm in ProWord to make sure the segmented fields are short enough</a:t>
            </a:r>
          </a:p>
          <a:p>
            <a:pPr marL="0" indent="0">
              <a:buNone/>
            </a:pPr>
            <a:r>
              <a:rPr lang="en-US" altLang="zh-CN" baseline="0" dirty="0" smtClean="0"/>
              <a:t>Second, we address the packet fragmentation issue in TCP flows</a:t>
            </a:r>
          </a:p>
          <a:p>
            <a:pPr marL="0" indent="0">
              <a:buNone/>
            </a:pPr>
            <a:r>
              <a:rPr lang="en-US" altLang="zh-CN" baseline="0" dirty="0" smtClean="0"/>
              <a:t>(3) Our second step “Field type inference” is to assign a type to each of the segmented fields.</a:t>
            </a:r>
          </a:p>
          <a:p>
            <a:pPr marL="0" indent="0">
              <a:buNone/>
            </a:pPr>
            <a:r>
              <a:rPr lang="en-US" altLang="zh-CN" baseline="0" dirty="0" smtClean="0"/>
              <a:t>We consider five field types in this work.</a:t>
            </a:r>
          </a:p>
          <a:p>
            <a:pPr marL="0" indent="0">
              <a:buNone/>
            </a:pPr>
            <a:r>
              <a:rPr lang="en-US" altLang="zh-CN" baseline="0" dirty="0" smtClean="0"/>
              <a:t>For each field type, we propose a heuristic to determine whether a field belongs to this type.</a:t>
            </a:r>
          </a:p>
          <a:p>
            <a:pPr marL="0" indent="0">
              <a:buNone/>
            </a:pPr>
            <a:r>
              <a:rPr lang="en-US" altLang="zh-CN" baseline="0" dirty="0" smtClean="0"/>
              <a:t>Among the five types, the most important one is the opcode field because its value indicates the functionality of a packet.</a:t>
            </a:r>
          </a:p>
          <a:p>
            <a:pPr marL="0" indent="0">
              <a:buNone/>
            </a:pPr>
            <a:r>
              <a:rPr lang="en-US" altLang="zh-CN" baseline="0" dirty="0" smtClean="0"/>
              <a:t>(4) So The final step opcode correlation is to map each value in the opcode field with an actual WeChat functionality.</a:t>
            </a:r>
          </a:p>
          <a:p>
            <a:pPr marL="0" indent="0">
              <a:buNone/>
            </a:pPr>
            <a:r>
              <a:rPr lang="en-US" altLang="zh-CN" baseline="0" dirty="0" smtClean="0"/>
              <a:t>We use 3 techniques to address this extremely hard problem, including manually inspecting traces in control experiments, reverse-engineering Android package</a:t>
            </a:r>
          </a:p>
          <a:p>
            <a:pPr marL="0" indent="0">
              <a:buNone/>
            </a:pPr>
            <a:r>
              <a:rPr lang="en-US" altLang="zh-CN" baseline="0" dirty="0" smtClean="0"/>
              <a:t>And checking co-occurrence with other known tasks.</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12</a:t>
            </a:fld>
            <a:endParaRPr lang="en-US"/>
          </a:p>
        </p:txBody>
      </p:sp>
    </p:spTree>
    <p:extLst>
      <p:ext uri="{BB962C8B-B14F-4D97-AF65-F5344CB8AC3E}">
        <p14:creationId xmlns:p14="http://schemas.microsoft.com/office/powerpoint/2010/main" val="4159334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Give the extracted</a:t>
            </a:r>
            <a:r>
              <a:rPr lang="en-US" altLang="zh-CN" baseline="0" dirty="0" smtClean="0"/>
              <a:t> signatures, we can identify WeChat traffic and classify their functionalities in the real-world traces</a:t>
            </a:r>
          </a:p>
          <a:p>
            <a:r>
              <a:rPr lang="en-US" altLang="zh-CN" baseline="0" dirty="0" smtClean="0"/>
              <a:t>Firstly, we group the packets in the trace into flows.</a:t>
            </a:r>
          </a:p>
          <a:p>
            <a:r>
              <a:rPr lang="en-US" altLang="zh-CN" baseline="0" dirty="0" smtClean="0"/>
              <a:t>Then, we categorize the flows into 4 sets: </a:t>
            </a:r>
          </a:p>
          <a:p>
            <a:r>
              <a:rPr lang="en-US" altLang="zh-CN" baseline="0" dirty="0" smtClean="0"/>
              <a:t>Finally, we match each packet payload of a flow with the extracted signatures.</a:t>
            </a:r>
          </a:p>
          <a:p>
            <a:r>
              <a:rPr lang="en-US" altLang="zh-CN" baseline="0" dirty="0" smtClean="0"/>
              <a:t>If all signatures are matched to a packet, then we say the packet is a WeChat packet and determine its functionality based on its opcode field.</a:t>
            </a:r>
          </a:p>
          <a:p>
            <a:endParaRPr lang="en-US" altLang="zh-CN" baseline="0" dirty="0" smtClean="0"/>
          </a:p>
          <a:p>
            <a:r>
              <a:rPr lang="en-US" altLang="zh-CN" baseline="0" dirty="0" smtClean="0"/>
              <a:t>As we have mentioned, we feedback the classification results to enhance the extraction module.</a:t>
            </a:r>
          </a:p>
          <a:p>
            <a:r>
              <a:rPr lang="en-US" altLang="zh-CN" baseline="0" dirty="0" smtClean="0"/>
              <a:t>The motivation is that the controlled experiments only covers partial signatures because the performed operations are limited,</a:t>
            </a:r>
          </a:p>
          <a:p>
            <a:r>
              <a:rPr lang="en-US" altLang="zh-CN" baseline="0" dirty="0" smtClean="0"/>
              <a:t>So we need to enhance the extraction results with signatures appearing in the real-world traces.</a:t>
            </a:r>
          </a:p>
          <a:p>
            <a:r>
              <a:rPr lang="en-US" altLang="zh-CN" baseline="0" dirty="0" smtClean="0"/>
              <a:t>Our approach is to identify flows with the same server IP and port with known WeChat flows.</a:t>
            </a:r>
          </a:p>
          <a:p>
            <a:r>
              <a:rPr lang="en-US" altLang="zh-CN" baseline="0" dirty="0" smtClean="0"/>
              <a:t>Since all WeChat traffic are handled by the WeChat servers, we hope that these flows are likely to be WeChat traffic.</a:t>
            </a:r>
          </a:p>
          <a:p>
            <a:r>
              <a:rPr lang="en-US" altLang="zh-CN" baseline="0" dirty="0" smtClean="0"/>
              <a:t>Then, we apply the same extraction procedure to these feedback flows.</a:t>
            </a:r>
          </a:p>
          <a:p>
            <a:r>
              <a:rPr lang="en-US" altLang="zh-CN" baseline="0" dirty="0" smtClean="0"/>
              <a:t>The feedback mechanism may need multiple rounds. However, our experience is that one round of feedback is sufficient in practice.</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13</a:t>
            </a:fld>
            <a:endParaRPr lang="en-US"/>
          </a:p>
        </p:txBody>
      </p:sp>
    </p:spTree>
    <p:extLst>
      <p:ext uri="{BB962C8B-B14F-4D97-AF65-F5344CB8AC3E}">
        <p14:creationId xmlns:p14="http://schemas.microsoft.com/office/powerpoint/2010/main" val="24502199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Now,</a:t>
            </a:r>
            <a:r>
              <a:rPr lang="en-US" altLang="zh-CN" baseline="0" dirty="0" smtClean="0"/>
              <a:t> we present our results, including the WeChat signatures and measurement results on classified traffic.</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14</a:t>
            </a:fld>
            <a:endParaRPr lang="en-US"/>
          </a:p>
        </p:txBody>
      </p:sp>
    </p:spTree>
    <p:extLst>
      <p:ext uri="{BB962C8B-B14F-4D97-AF65-F5344CB8AC3E}">
        <p14:creationId xmlns:p14="http://schemas.microsoft.com/office/powerpoint/2010/main" val="17775450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(1) W-DNS:</a:t>
            </a:r>
            <a:r>
              <a:rPr lang="en-US" altLang="zh-CN" baseline="0" dirty="0" smtClean="0"/>
              <a:t> hostname field contains WeChat-specific strings such as …</a:t>
            </a:r>
          </a:p>
          <a:p>
            <a:r>
              <a:rPr lang="en-US" altLang="zh-CN" baseline="0" dirty="0" smtClean="0"/>
              <a:t>(2) W-HTTP: hostname, </a:t>
            </a:r>
            <a:r>
              <a:rPr lang="en-US" altLang="zh-CN" baseline="0" dirty="0" err="1" smtClean="0"/>
              <a:t>referer</a:t>
            </a:r>
            <a:r>
              <a:rPr lang="en-US" altLang="zh-CN" baseline="0" dirty="0" smtClean="0"/>
              <a:t>, user-agent fields contain WeChat-specific strings</a:t>
            </a:r>
          </a:p>
          <a:p>
            <a:r>
              <a:rPr lang="en-US" altLang="zh-CN" baseline="0" dirty="0" smtClean="0"/>
              <a:t>Method and URL indicate the functionalities so that they can be considered as opcode fields</a:t>
            </a:r>
          </a:p>
          <a:p>
            <a:r>
              <a:rPr lang="en-US" altLang="zh-CN" baseline="0" dirty="0" smtClean="0"/>
              <a:t>(In particular, post method is used by most WeChat tasks and by accessing third-party resources, get method is to access WeChat-specific resources, such as photos in moment platform)</a:t>
            </a:r>
          </a:p>
          <a:p>
            <a:r>
              <a:rPr lang="en-US" altLang="zh-CN" baseline="0" dirty="0" smtClean="0"/>
              <a:t>(3) W-UDP: includes 4 message types, all are used by real-time chatting, including heartbeats, chatting content, and chatting signaling</a:t>
            </a:r>
          </a:p>
          <a:p>
            <a:r>
              <a:rPr lang="en-US" altLang="zh-CN" baseline="0" dirty="0" smtClean="0"/>
              <a:t>(4) W-TCP: only one format for all W-TCP packets. Here, we draw its payload layout. Note that byte 11 is the opcode field. We observe 126 values for the opcode field and identify the functionality of all the values.</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15</a:t>
            </a:fld>
            <a:endParaRPr lang="en-US"/>
          </a:p>
        </p:txBody>
      </p:sp>
    </p:spTree>
    <p:extLst>
      <p:ext uri="{BB962C8B-B14F-4D97-AF65-F5344CB8AC3E}">
        <p14:creationId xmlns:p14="http://schemas.microsoft.com/office/powerpoint/2010/main" val="800397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This figure shows the architecture of WeChat servers.</a:t>
            </a:r>
          </a:p>
          <a:p>
            <a:r>
              <a:rPr lang="en-US" altLang="zh-CN" dirty="0" smtClean="0"/>
              <a:t>WeChat maintains</a:t>
            </a:r>
            <a:r>
              <a:rPr lang="en-US" altLang="zh-CN" baseline="0" dirty="0" smtClean="0"/>
              <a:t> several clusters. Each cluster is responsible for a group of functionalities.</a:t>
            </a:r>
          </a:p>
          <a:p>
            <a:r>
              <a:rPr lang="en-US" altLang="zh-CN" baseline="0" dirty="0" smtClean="0"/>
              <a:t>For example, the long servers with hostname “long.weixin.qq.com” serve most WeChat requests issued by W-TCP.</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the servers with hostname “voip.weixin.qq.com” are responsible for real-time chatting.</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16</a:t>
            </a:fld>
            <a:endParaRPr lang="en-US"/>
          </a:p>
        </p:txBody>
      </p:sp>
    </p:spTree>
    <p:extLst>
      <p:ext uri="{BB962C8B-B14F-4D97-AF65-F5344CB8AC3E}">
        <p14:creationId xmlns:p14="http://schemas.microsoft.com/office/powerpoint/2010/main" val="690463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Next is the workflow for different WeChat</a:t>
            </a:r>
            <a:r>
              <a:rPr lang="en-US" altLang="zh-CN" baseline="0" dirty="0" smtClean="0"/>
              <a:t> functionalities.</a:t>
            </a:r>
          </a:p>
          <a:p>
            <a:endParaRPr lang="en-US" altLang="zh-CN" baseline="0" dirty="0" smtClean="0"/>
          </a:p>
          <a:p>
            <a:r>
              <a:rPr lang="en-US" altLang="zh-CN" dirty="0" smtClean="0"/>
              <a:t>(1)(2)</a:t>
            </a:r>
            <a:r>
              <a:rPr lang="en-US" altLang="zh-CN" baseline="0" dirty="0" smtClean="0"/>
              <a:t> read the slides</a:t>
            </a:r>
          </a:p>
          <a:p>
            <a:r>
              <a:rPr lang="en-US" altLang="zh-CN" baseline="0" dirty="0" smtClean="0"/>
              <a:t>(3) real-time chatting is much more complicated than others. It consists of three phases including handshaking for establish the chatting, chatting, and termination.</a:t>
            </a:r>
            <a:endParaRPr lang="en-US" altLang="zh-CN" dirty="0" smtClean="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17</a:t>
            </a:fld>
            <a:endParaRPr lang="en-US"/>
          </a:p>
        </p:txBody>
      </p:sp>
    </p:spTree>
    <p:extLst>
      <p:ext uri="{BB962C8B-B14F-4D97-AF65-F5344CB8AC3E}">
        <p14:creationId xmlns:p14="http://schemas.microsoft.com/office/powerpoint/2010/main" val="3760623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Finally, we identify 150 WeChat uses and 16GB WeChat traffic in our real-world traces.</a:t>
            </a:r>
          </a:p>
          <a:p>
            <a:r>
              <a:rPr lang="en-US" altLang="zh-CN" dirty="0" smtClean="0"/>
              <a:t>We measure the traffic dynamics of the identified traffic.</a:t>
            </a:r>
          </a:p>
          <a:p>
            <a:r>
              <a:rPr lang="en-US" altLang="zh-CN" baseline="0" dirty="0" smtClean="0"/>
              <a:t>Our measurement includes</a:t>
            </a:r>
          </a:p>
          <a:p>
            <a:r>
              <a:rPr lang="en-US" altLang="zh-CN" baseline="0" dirty="0" smtClean="0"/>
              <a:t>WeChat user activities, functionality usage and flow characteristics.</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18</a:t>
            </a:fld>
            <a:endParaRPr lang="en-US"/>
          </a:p>
        </p:txBody>
      </p:sp>
    </p:spTree>
    <p:extLst>
      <p:ext uri="{BB962C8B-B14F-4D97-AF65-F5344CB8AC3E}">
        <p14:creationId xmlns:p14="http://schemas.microsoft.com/office/powerpoint/2010/main" val="1807328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Since the time is</a:t>
            </a:r>
            <a:r>
              <a:rPr lang="en-US" altLang="zh-CN" baseline="0" dirty="0" smtClean="0"/>
              <a:t> very limited, we list our main findings directly.</a:t>
            </a:r>
          </a:p>
          <a:p>
            <a:r>
              <a:rPr lang="en-US" altLang="zh-CN" dirty="0" smtClean="0"/>
              <a:t>Read</a:t>
            </a:r>
            <a:r>
              <a:rPr lang="en-US" altLang="zh-CN" baseline="0" dirty="0" smtClean="0"/>
              <a:t> the slide</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19</a:t>
            </a:fld>
            <a:endParaRPr lang="en-US"/>
          </a:p>
        </p:txBody>
      </p:sp>
    </p:spTree>
    <p:extLst>
      <p:ext uri="{BB962C8B-B14F-4D97-AF65-F5344CB8AC3E}">
        <p14:creationId xmlns:p14="http://schemas.microsoft.com/office/powerpoint/2010/main" val="3811788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Do you know </a:t>
            </a:r>
            <a:r>
              <a:rPr lang="en-US" altLang="zh-CN" baseline="0" dirty="0" smtClean="0"/>
              <a:t>WeChat? How many do you use WeChat?</a:t>
            </a:r>
            <a:endParaRPr lang="en-US" altLang="zh-CN" dirty="0" smtClean="0"/>
          </a:p>
          <a:p>
            <a:r>
              <a:rPr lang="en-US" altLang="zh-CN" dirty="0" smtClean="0"/>
              <a:t>WeChat, developed</a:t>
            </a:r>
            <a:r>
              <a:rPr lang="en-US" altLang="zh-CN" baseline="0" dirty="0" smtClean="0"/>
              <a:t> by Tencent company, p</a:t>
            </a:r>
            <a:r>
              <a:rPr lang="en-US" altLang="zh-CN" sz="1800" dirty="0" smtClean="0"/>
              <a:t>rovides different functionalities.</a:t>
            </a:r>
            <a:r>
              <a:rPr lang="en-US" altLang="zh-CN" sz="1800" baseline="0" dirty="0" smtClean="0"/>
              <a:t> For example, </a:t>
            </a:r>
            <a:r>
              <a:rPr lang="en-US" altLang="zh-CN" sz="1800" baseline="0" dirty="0" err="1" smtClean="0"/>
              <a:t>blabla</a:t>
            </a:r>
            <a:r>
              <a:rPr lang="en-US" altLang="zh-CN" sz="1800" baseline="0" dirty="0" smtClean="0"/>
              <a:t>… (moment is called “friend circle” in Chinese)</a:t>
            </a:r>
          </a:p>
          <a:p>
            <a:endParaRPr lang="en-US" altLang="zh-CN" sz="1800"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800" baseline="0" dirty="0" smtClean="0"/>
              <a:t>It is now the most popular mobile applications in the world.</a:t>
            </a:r>
            <a:endParaRPr lang="en-US" altLang="zh-CN" sz="180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1800" dirty="0" smtClean="0"/>
              <a:t>By August 2014, 432 million users, including 100 million outside China.</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1800" dirty="0" smtClean="0"/>
              <a:t>In</a:t>
            </a:r>
            <a:r>
              <a:rPr lang="en-US" altLang="zh-CN" sz="1800" baseline="0" dirty="0" smtClean="0"/>
              <a:t> addition, today it accounts for around 50% </a:t>
            </a:r>
            <a:r>
              <a:rPr lang="en-US" altLang="zh-CN" sz="1200" dirty="0" smtClean="0"/>
              <a:t>media resource sharing among social networks in China.</a:t>
            </a:r>
          </a:p>
          <a:p>
            <a:endParaRPr lang="en-US" altLang="zh-CN" dirty="0" smtClean="0"/>
          </a:p>
          <a:p>
            <a:r>
              <a:rPr lang="en-US" altLang="zh-CN" dirty="0" smtClean="0"/>
              <a:t>Thus, the diversity of functionalities and scale</a:t>
            </a:r>
            <a:r>
              <a:rPr lang="en-US" altLang="zh-CN" baseline="0" dirty="0" smtClean="0"/>
              <a:t> of users raise many interesting questions on WeChat.</a:t>
            </a:r>
          </a:p>
          <a:p>
            <a:r>
              <a:rPr lang="en-US" altLang="zh-CN" baseline="0" dirty="0" smtClean="0"/>
              <a:t>In this work, we perform a fine-grain measurement study of real-world WeChat traffic from commercial cellular networks.</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2</a:t>
            </a:fld>
            <a:endParaRPr lang="en-US"/>
          </a:p>
        </p:txBody>
      </p:sp>
    </p:spTree>
    <p:extLst>
      <p:ext uri="{BB962C8B-B14F-4D97-AF65-F5344CB8AC3E}">
        <p14:creationId xmlns:p14="http://schemas.microsoft.com/office/powerpoint/2010/main" val="39019689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To</a:t>
            </a:r>
            <a:r>
              <a:rPr lang="en-US" altLang="zh-CN" baseline="0" dirty="0" smtClean="0"/>
              <a:t> conclude this paper,</a:t>
            </a:r>
          </a:p>
          <a:p>
            <a:r>
              <a:rPr lang="en-US" altLang="zh-CN" baseline="0" dirty="0" smtClean="0"/>
              <a:t>We propose … (</a:t>
            </a:r>
            <a:r>
              <a:rPr lang="en-US" altLang="zh-CN" dirty="0" smtClean="0"/>
              <a:t>Read the slide)</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20</a:t>
            </a:fld>
            <a:endParaRPr lang="en-US"/>
          </a:p>
        </p:txBody>
      </p:sp>
    </p:spTree>
    <p:extLst>
      <p:ext uri="{BB962C8B-B14F-4D97-AF65-F5344CB8AC3E}">
        <p14:creationId xmlns:p14="http://schemas.microsoft.com/office/powerpoint/2010/main" val="2664614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However, it is very challenging</a:t>
            </a:r>
            <a:r>
              <a:rPr lang="en-US" altLang="zh-CN" baseline="0" dirty="0" smtClean="0"/>
              <a:t> to study WeChat in real-world traces.</a:t>
            </a:r>
          </a:p>
          <a:p>
            <a:endParaRPr lang="en-US" altLang="zh-CN"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On one hand, real-world traces is typically </a:t>
            </a:r>
            <a:r>
              <a:rPr lang="en-US" altLang="zh-CN" dirty="0" smtClean="0"/>
              <a:t>mix of a large number of applications.</a:t>
            </a:r>
            <a:endParaRPr lang="en-US" altLang="zh-CN"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2800" baseline="0" dirty="0" smtClean="0"/>
              <a:t>This requires to identify WeChat traffic from the traces.</a:t>
            </a:r>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2800" baseline="0" dirty="0" smtClean="0"/>
              <a:t>Further, to study of the traffic characteristics of different functionalities, we must further classify the identified traffic.</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altLang="zh-CN" sz="2800"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altLang="zh-CN" sz="2800" baseline="0" dirty="0" smtClean="0"/>
              <a:t>However, on the other hand, we have no any knowledge on the signatures of WeChat.</a:t>
            </a:r>
            <a:endParaRPr lang="en-US" altLang="zh-CN" sz="2800" dirty="0" smtClean="0"/>
          </a:p>
          <a:p>
            <a:r>
              <a:rPr lang="en-US" altLang="zh-CN" dirty="0" smtClean="0"/>
              <a:t>In particular, WeChat</a:t>
            </a:r>
            <a:r>
              <a:rPr lang="en-US" altLang="zh-CN" baseline="0" dirty="0" smtClean="0"/>
              <a:t> protocol specifications are </a:t>
            </a:r>
            <a:r>
              <a:rPr lang="en-US" altLang="zh-CN" dirty="0" smtClean="0"/>
              <a:t>proprietary and not available</a:t>
            </a:r>
            <a:r>
              <a:rPr lang="en-US" altLang="zh-CN" baseline="0" dirty="0" smtClean="0"/>
              <a:t> to the public.</a:t>
            </a:r>
          </a:p>
          <a:p>
            <a:r>
              <a:rPr lang="en-US" altLang="zh-CN" baseline="0" dirty="0" smtClean="0"/>
              <a:t>Therefore, it is infeasible to distinguish WeChat traffic from the real-world traces, not mention to classify them into different functionalities.</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3</a:t>
            </a:fld>
            <a:endParaRPr lang="en-US"/>
          </a:p>
        </p:txBody>
      </p:sp>
    </p:spTree>
    <p:extLst>
      <p:ext uri="{BB962C8B-B14F-4D97-AF65-F5344CB8AC3E}">
        <p14:creationId xmlns:p14="http://schemas.microsoft.com/office/powerpoint/2010/main" val="407480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So, in this work, we</a:t>
            </a:r>
            <a:r>
              <a:rPr lang="en-US" altLang="zh-CN" baseline="0" dirty="0" smtClean="0"/>
              <a:t> first propose a tool, namely ChatDissect, to infer both format and semantics of WeChat messages</a:t>
            </a:r>
          </a:p>
          <a:p>
            <a:endParaRPr lang="en-US" altLang="zh-CN" baseline="0" dirty="0" smtClean="0"/>
          </a:p>
          <a:p>
            <a:r>
              <a:rPr lang="en-US" altLang="zh-CN" baseline="0" dirty="0" smtClean="0"/>
              <a:t>Based on the inference results, we successfully identify 150K WeChat users and 16GB WeChat traffic from our real-world traces.</a:t>
            </a:r>
          </a:p>
          <a:p>
            <a:r>
              <a:rPr lang="en-US" altLang="zh-CN" baseline="0" dirty="0" smtClean="0"/>
              <a:t>The inference results also allow us to classify the identified traffic into different WeChat functionalities, such as instant messaging or the moment operations.</a:t>
            </a:r>
          </a:p>
          <a:p>
            <a:endParaRPr lang="en-US" altLang="zh-CN" baseline="0" dirty="0" smtClean="0"/>
          </a:p>
          <a:p>
            <a:r>
              <a:rPr lang="en-US" altLang="zh-CN" baseline="0" dirty="0" smtClean="0"/>
              <a:t>The inference results further unveil the WeChat architecture and functionality workflows. Finally, we characterize the traffic dynamics of WeChat.</a:t>
            </a:r>
          </a:p>
          <a:p>
            <a:endParaRPr lang="en-US" altLang="zh-CN"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sz="1200" kern="0" dirty="0" smtClean="0"/>
              <a:t>To our best knowledge, this is </a:t>
            </a:r>
            <a:r>
              <a:rPr lang="en-US" altLang="zh-CN" sz="1200" kern="0" dirty="0" smtClean="0">
                <a:solidFill>
                  <a:srgbClr val="FF0000"/>
                </a:solidFill>
              </a:rPr>
              <a:t>the first </a:t>
            </a:r>
            <a:r>
              <a:rPr lang="en-US" altLang="zh-CN" sz="1200" kern="0" dirty="0" smtClean="0"/>
              <a:t>and </a:t>
            </a:r>
            <a:r>
              <a:rPr lang="en-US" altLang="zh-CN" sz="1200" kern="0" dirty="0" smtClean="0">
                <a:solidFill>
                  <a:srgbClr val="FF0000"/>
                </a:solidFill>
              </a:rPr>
              <a:t>the only </a:t>
            </a:r>
            <a:r>
              <a:rPr lang="en-US" altLang="zh-CN" sz="1200" kern="0" dirty="0" smtClean="0"/>
              <a:t>published study on real-world WeChat traffic</a:t>
            </a:r>
            <a:r>
              <a:rPr lang="en-US" altLang="zh-CN" sz="1200" kern="1200" baseline="0" dirty="0" smtClean="0"/>
              <a:t>.</a:t>
            </a:r>
            <a:endParaRPr lang="en-US" altLang="zh-CN" sz="1100" kern="0" dirty="0" smtClean="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4</a:t>
            </a:fld>
            <a:endParaRPr lang="en-US"/>
          </a:p>
        </p:txBody>
      </p:sp>
    </p:spTree>
    <p:extLst>
      <p:ext uri="{BB962C8B-B14F-4D97-AF65-F5344CB8AC3E}">
        <p14:creationId xmlns:p14="http://schemas.microsoft.com/office/powerpoint/2010/main" val="1773608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 first introduce</a:t>
            </a:r>
            <a:r>
              <a:rPr lang="en-US" altLang="zh-CN" baseline="0" dirty="0" smtClean="0"/>
              <a:t> the architecture of our work.</a:t>
            </a:r>
          </a:p>
          <a:p>
            <a:r>
              <a:rPr lang="en-US" altLang="zh-CN" baseline="0" dirty="0" smtClean="0"/>
              <a:t>(1) Since we have any no knowledge on WeChat before this work, we conduct some control experiments to capture some clean traces of WeChat.</a:t>
            </a:r>
          </a:p>
          <a:p>
            <a:r>
              <a:rPr lang="en-US" altLang="zh-CN" baseline="0" dirty="0" smtClean="0"/>
              <a:t>(2) Then we use several traffic classification techniques to extract WeChat traffic, where the captured trace servers as the training set.</a:t>
            </a:r>
          </a:p>
          <a:p>
            <a:r>
              <a:rPr lang="en-US" altLang="zh-CN" baseline="0" dirty="0" smtClean="0"/>
              <a:t>(3) The extraction produce a set of WeChat signatures.</a:t>
            </a:r>
          </a:p>
          <a:p>
            <a:r>
              <a:rPr lang="en-US" altLang="zh-CN" baseline="0" dirty="0" smtClean="0"/>
              <a:t>(4) We can use these signatures to classify traffic in real-world network traces.</a:t>
            </a:r>
          </a:p>
          <a:p>
            <a:r>
              <a:rPr lang="en-US" altLang="zh-CN" baseline="0" dirty="0" smtClean="0"/>
              <a:t>(5) The classified results can be used to infer the architecture and functionality workflow of WeChat, and to measure WeChat traffic dynamics.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baseline="0" dirty="0" smtClean="0"/>
              <a:t>(6) We also feedback the classification results to enhance the extraction module.</a:t>
            </a:r>
          </a:p>
          <a:p>
            <a:endParaRPr lang="en-US" altLang="zh-CN" baseline="0" dirty="0" smtClean="0"/>
          </a:p>
          <a:p>
            <a:r>
              <a:rPr lang="en-US" altLang="zh-CN" baseline="0" dirty="0" smtClean="0"/>
              <a:t>(7) Now, let’s focus on the controlled experiments first.</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5</a:t>
            </a:fld>
            <a:endParaRPr lang="en-US"/>
          </a:p>
        </p:txBody>
      </p:sp>
    </p:spTree>
    <p:extLst>
      <p:ext uri="{BB962C8B-B14F-4D97-AF65-F5344CB8AC3E}">
        <p14:creationId xmlns:p14="http://schemas.microsoft.com/office/powerpoint/2010/main" val="1489535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In the controlled</a:t>
            </a:r>
            <a:r>
              <a:rPr lang="en-US" altLang="zh-CN" baseline="0" dirty="0" smtClean="0"/>
              <a:t> experiments, we have one Android and one iPhone. In each smartphone, we use two versions of WeChat.</a:t>
            </a:r>
          </a:p>
          <a:p>
            <a:r>
              <a:rPr lang="en-US" altLang="zh-CN" baseline="0" dirty="0" smtClean="0"/>
              <a:t>(They are the most updated versions when this work is completed. we also try later versions by capturing traces in our desktop.)</a:t>
            </a:r>
          </a:p>
          <a:p>
            <a:r>
              <a:rPr lang="en-US" altLang="zh-CN" baseline="0" dirty="0" smtClean="0"/>
              <a:t>We connect to WeChat servers using our private network and capture traces transmitted from and to the two smartphones.</a:t>
            </a:r>
          </a:p>
          <a:p>
            <a:endParaRPr lang="en-US" altLang="zh-CN" baseline="0" dirty="0" smtClean="0"/>
          </a:p>
          <a:p>
            <a:r>
              <a:rPr lang="en-US" altLang="zh-CN" baseline="0" dirty="0" smtClean="0"/>
              <a:t>During the experiments, we disable all other frontend apps. But the smartphone still generate a small amount of some background traffic.</a:t>
            </a:r>
          </a:p>
          <a:p>
            <a:r>
              <a:rPr lang="en-US" altLang="zh-CN" baseline="0" dirty="0" smtClean="0"/>
              <a:t>(For example, iPhone will always send traffic to Apple servers)</a:t>
            </a:r>
          </a:p>
          <a:p>
            <a:r>
              <a:rPr lang="en-US" altLang="zh-CN" baseline="0" dirty="0" smtClean="0"/>
              <a:t>Thus, we manually examine and eliminate unwanted traffic after capturing traces.</a:t>
            </a:r>
          </a:p>
          <a:p>
            <a:endParaRPr lang="en-US" altLang="zh-CN" baseline="0" dirty="0" smtClean="0"/>
          </a:p>
          <a:p>
            <a:r>
              <a:rPr lang="en-US" altLang="zh-CN" baseline="0" dirty="0" smtClean="0"/>
              <a:t>We have performed 16 functionalities, for each of them, we repeat several times to make sure the captured traces are representative.</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6</a:t>
            </a:fld>
            <a:endParaRPr lang="en-US"/>
          </a:p>
        </p:txBody>
      </p:sp>
    </p:spTree>
    <p:extLst>
      <p:ext uri="{BB962C8B-B14F-4D97-AF65-F5344CB8AC3E}">
        <p14:creationId xmlns:p14="http://schemas.microsoft.com/office/powerpoint/2010/main" val="4104870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We</a:t>
            </a:r>
            <a:r>
              <a:rPr lang="en-US" altLang="zh-CN" baseline="0" dirty="0" smtClean="0"/>
              <a:t> totally collect </a:t>
            </a:r>
            <a:r>
              <a:rPr lang="en-US" altLang="zh-CN" kern="0" dirty="0" smtClean="0"/>
              <a:t>22K IP packets with 12MB payload volume</a:t>
            </a:r>
            <a:r>
              <a:rPr lang="en-US" altLang="zh-CN" kern="0" baseline="0" dirty="0" smtClean="0"/>
              <a:t> after filtering noise.</a:t>
            </a:r>
          </a:p>
          <a:p>
            <a:endParaRPr lang="en-US" altLang="zh-CN" kern="0" baseline="0" dirty="0" smtClean="0"/>
          </a:p>
          <a:p>
            <a:r>
              <a:rPr lang="en-US" altLang="zh-CN" kern="0" baseline="0" dirty="0" smtClean="0"/>
              <a:t>We find that the captured traces compromises 4 types of traffic.</a:t>
            </a:r>
          </a:p>
          <a:p>
            <a:r>
              <a:rPr lang="en-US" altLang="zh-CN" kern="0" baseline="0" dirty="0" smtClean="0"/>
              <a:t>They have different characteristics and are used for different functionalities.</a:t>
            </a:r>
          </a:p>
          <a:p>
            <a:r>
              <a:rPr lang="en-US" altLang="zh-CN" kern="0" baseline="0" dirty="0" smtClean="0"/>
              <a:t>The first type is DNS, and we know that it is used for resolve hostname to </a:t>
            </a:r>
            <a:r>
              <a:rPr lang="en-US" altLang="zh-CN" kern="0" baseline="0" dirty="0" err="1" smtClean="0"/>
              <a:t>ip</a:t>
            </a:r>
            <a:r>
              <a:rPr lang="en-US" altLang="zh-CN" kern="0" baseline="0" dirty="0" smtClean="0"/>
              <a:t> address mappings.</a:t>
            </a:r>
          </a:p>
          <a:p>
            <a:r>
              <a:rPr lang="en-US" altLang="zh-CN" kern="0" baseline="0" dirty="0" smtClean="0"/>
              <a:t>The second one is HTTP. They are short flows and used by most WeChat tasks.</a:t>
            </a:r>
          </a:p>
          <a:p>
            <a:r>
              <a:rPr lang="en-US" altLang="zh-CN" kern="0" baseline="0" dirty="0" smtClean="0"/>
              <a:t>The third one is some Non-DNS UDP traffic. All of them are related to real-time chatting.</a:t>
            </a:r>
          </a:p>
          <a:p>
            <a:r>
              <a:rPr lang="en-US" altLang="zh-CN" kern="0" baseline="0" dirty="0" smtClean="0"/>
              <a:t>For each chat, we observe some small and short flows and one or two large and long flows.</a:t>
            </a:r>
          </a:p>
          <a:p>
            <a:r>
              <a:rPr lang="en-US" altLang="zh-CN" kern="0" baseline="0" dirty="0" smtClean="0"/>
              <a:t>The final one is Non-HTTP TCP. They are long flows and used by most WeChat tasks.</a:t>
            </a:r>
          </a:p>
          <a:p>
            <a:r>
              <a:rPr lang="en-US" altLang="zh-CN" kern="0" baseline="0" dirty="0" smtClean="0"/>
              <a:t>Each flow may encapsulate multiple tasks, including some tasks generated by WeChat clients but not users</a:t>
            </a:r>
          </a:p>
          <a:p>
            <a:endParaRPr lang="en-US" altLang="zh-CN" kern="0" baseline="0" dirty="0" smtClean="0"/>
          </a:p>
          <a:p>
            <a:r>
              <a:rPr lang="en-US" altLang="zh-CN" kern="0" baseline="0" dirty="0" smtClean="0"/>
              <a:t>We simplify the presentation, we call the four types as W-DNS, W-HTTP, W-UDP and W-TCP in the paper and this presentation.</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7</a:t>
            </a:fld>
            <a:endParaRPr lang="en-US"/>
          </a:p>
        </p:txBody>
      </p:sp>
    </p:spTree>
    <p:extLst>
      <p:ext uri="{BB962C8B-B14F-4D97-AF65-F5344CB8AC3E}">
        <p14:creationId xmlns:p14="http://schemas.microsoft.com/office/powerpoint/2010/main" val="848101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Now let’s move on to</a:t>
            </a:r>
            <a:r>
              <a:rPr lang="en-US" altLang="zh-CN" baseline="0" dirty="0" smtClean="0"/>
              <a:t> the part of extracting WeChat signatures.</a:t>
            </a:r>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kern="0" baseline="0" dirty="0" smtClean="0"/>
              <a:t>This part is motivated and guided by the findings in our controlled experiment. </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8</a:t>
            </a:fld>
            <a:endParaRPr lang="en-US"/>
          </a:p>
        </p:txBody>
      </p:sp>
    </p:spTree>
    <p:extLst>
      <p:ext uri="{BB962C8B-B14F-4D97-AF65-F5344CB8AC3E}">
        <p14:creationId xmlns:p14="http://schemas.microsoft.com/office/powerpoint/2010/main" val="1797981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First,</a:t>
            </a:r>
            <a:r>
              <a:rPr lang="en-US" altLang="zh-CN" baseline="0" dirty="0" smtClean="0"/>
              <a:t> let’s define the signatures.</a:t>
            </a:r>
          </a:p>
          <a:p>
            <a:r>
              <a:rPr lang="en-US" altLang="zh-CN" baseline="0" dirty="0" smtClean="0"/>
              <a:t>Read the slide, </a:t>
            </a:r>
            <a:r>
              <a:rPr lang="en-US" altLang="zh-CN" baseline="0" dirty="0" err="1" smtClean="0"/>
              <a:t>blabla</a:t>
            </a:r>
            <a:r>
              <a:rPr lang="en-US" altLang="zh-CN" baseline="0" dirty="0" smtClean="0"/>
              <a:t>.</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9</a:t>
            </a:fld>
            <a:endParaRPr lang="en-US"/>
          </a:p>
        </p:txBody>
      </p:sp>
    </p:spTree>
    <p:extLst>
      <p:ext uri="{BB962C8B-B14F-4D97-AF65-F5344CB8AC3E}">
        <p14:creationId xmlns:p14="http://schemas.microsoft.com/office/powerpoint/2010/main" val="3836015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5DD5A66-9C2F-42FF-B09E-B62E67AA1448}" type="slidenum">
              <a:rPr lang="en-US"/>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FFE790D-BCFB-4008-9260-CA63AEE325FD}" type="slidenum">
              <a:rPr lang="en-US"/>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400800"/>
            <a:ext cx="5562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F720D6-AEC9-4997-8E17-32CC54C1FF79}" type="slidenum">
              <a:rPr lang="en-US"/>
              <a:pPr/>
              <a:t>1</a:t>
            </a:fld>
            <a:endParaRPr lang="en-US" dirty="0"/>
          </a:p>
        </p:txBody>
      </p:sp>
      <p:sp>
        <p:nvSpPr>
          <p:cNvPr id="18434" name="Rectangle 2"/>
          <p:cNvSpPr>
            <a:spLocks noGrp="1" noChangeArrowheads="1"/>
          </p:cNvSpPr>
          <p:nvPr>
            <p:ph type="ctrTitle"/>
          </p:nvPr>
        </p:nvSpPr>
        <p:spPr>
          <a:xfrm>
            <a:off x="152400" y="1295400"/>
            <a:ext cx="8915400" cy="2152650"/>
          </a:xfrm>
        </p:spPr>
        <p:txBody>
          <a:bodyPr/>
          <a:lstStyle/>
          <a:p>
            <a:r>
              <a:rPr lang="en-US" sz="3200" dirty="0"/>
              <a:t>Fine-Grained Dissection of </a:t>
            </a:r>
            <a:r>
              <a:rPr lang="en-US" sz="3200" dirty="0" smtClean="0"/>
              <a:t>WeChat</a:t>
            </a:r>
            <a:br>
              <a:rPr lang="en-US" sz="3200" dirty="0" smtClean="0"/>
            </a:br>
            <a:r>
              <a:rPr lang="en-US" sz="3200" dirty="0" smtClean="0"/>
              <a:t>in </a:t>
            </a:r>
            <a:r>
              <a:rPr lang="en-US" sz="3200" dirty="0"/>
              <a:t>Cellular Networks</a:t>
            </a:r>
            <a:endParaRPr lang="en-US" sz="3200" i="1" dirty="0" smtClean="0">
              <a:solidFill>
                <a:schemeClr val="tx1"/>
              </a:solidFill>
            </a:endParaRPr>
          </a:p>
        </p:txBody>
      </p:sp>
      <p:sp>
        <p:nvSpPr>
          <p:cNvPr id="2052" name="Rectangle 3"/>
          <p:cNvSpPr>
            <a:spLocks noGrp="1" noChangeArrowheads="1"/>
          </p:cNvSpPr>
          <p:nvPr>
            <p:ph type="subTitle" idx="1"/>
          </p:nvPr>
        </p:nvSpPr>
        <p:spPr>
          <a:xfrm>
            <a:off x="304800" y="3352800"/>
            <a:ext cx="8610600" cy="3048000"/>
          </a:xfrm>
        </p:spPr>
        <p:txBody>
          <a:bodyPr/>
          <a:lstStyle/>
          <a:p>
            <a:pPr eaLnBrk="1" hangingPunct="1"/>
            <a:r>
              <a:rPr lang="en-US" sz="2400" u="sng" dirty="0" err="1" smtClean="0"/>
              <a:t>Qun</a:t>
            </a:r>
            <a:r>
              <a:rPr lang="en-US" sz="2400" u="sng" dirty="0" smtClean="0"/>
              <a:t> Huang</a:t>
            </a:r>
            <a:r>
              <a:rPr lang="en-US" sz="2400" baseline="30000" dirty="0" smtClean="0"/>
              <a:t>1</a:t>
            </a:r>
            <a:r>
              <a:rPr lang="en-US" sz="2400" dirty="0" smtClean="0"/>
              <a:t>, Patrick P. C. Lee</a:t>
            </a:r>
            <a:r>
              <a:rPr lang="en-US" sz="2400" baseline="30000" dirty="0" smtClean="0"/>
              <a:t>1</a:t>
            </a:r>
            <a:r>
              <a:rPr lang="en-US" sz="2400" dirty="0" smtClean="0"/>
              <a:t>,</a:t>
            </a:r>
          </a:p>
          <a:p>
            <a:pPr eaLnBrk="1" hangingPunct="1"/>
            <a:r>
              <a:rPr lang="en-US" sz="2400" dirty="0" err="1" smtClean="0"/>
              <a:t>Caifeng</a:t>
            </a:r>
            <a:r>
              <a:rPr lang="en-US" sz="2400" dirty="0" smtClean="0"/>
              <a:t> He</a:t>
            </a:r>
            <a:r>
              <a:rPr lang="en-US" sz="2400" baseline="30000" dirty="0" smtClean="0"/>
              <a:t>2</a:t>
            </a:r>
            <a:r>
              <a:rPr lang="en-US" sz="2400" dirty="0" smtClean="0"/>
              <a:t>, </a:t>
            </a:r>
            <a:r>
              <a:rPr lang="en-US" sz="2400" dirty="0" err="1" smtClean="0"/>
              <a:t>Jianfeng</a:t>
            </a:r>
            <a:r>
              <a:rPr lang="en-US" sz="2400" dirty="0" smtClean="0"/>
              <a:t> Qian</a:t>
            </a:r>
            <a:r>
              <a:rPr lang="en-US" sz="2400" baseline="30000" dirty="0" smtClean="0"/>
              <a:t>2</a:t>
            </a:r>
            <a:r>
              <a:rPr lang="en-US" sz="2400" dirty="0" smtClean="0"/>
              <a:t>, Cheng He</a:t>
            </a:r>
            <a:r>
              <a:rPr lang="en-US" sz="2400" baseline="30000" dirty="0" smtClean="0"/>
              <a:t>2</a:t>
            </a:r>
            <a:endParaRPr lang="en-US" altLang="zh-CN" sz="2400" baseline="30000" dirty="0" smtClean="0"/>
          </a:p>
          <a:p>
            <a:pPr eaLnBrk="1" hangingPunct="1"/>
            <a:r>
              <a:rPr lang="en-US" sz="2400" dirty="0" smtClean="0"/>
              <a:t/>
            </a:r>
            <a:br>
              <a:rPr lang="en-US" sz="2400" dirty="0" smtClean="0"/>
            </a:br>
            <a:r>
              <a:rPr lang="en-US" sz="2000" baseline="30000" dirty="0" smtClean="0"/>
              <a:t>1</a:t>
            </a:r>
            <a:r>
              <a:rPr lang="en-US" sz="2000" dirty="0" smtClean="0"/>
              <a:t>The Chinese University of Hong Kong, Hong Kong</a:t>
            </a:r>
          </a:p>
          <a:p>
            <a:pPr eaLnBrk="1" hangingPunct="1"/>
            <a:r>
              <a:rPr lang="en-US" sz="2000" baseline="30000" dirty="0" smtClean="0"/>
              <a:t>2</a:t>
            </a:r>
            <a:r>
              <a:rPr lang="en-US" sz="2000" dirty="0"/>
              <a:t>Noah’s Ark Lab, Huawei </a:t>
            </a:r>
            <a:r>
              <a:rPr lang="en-US" sz="2000" dirty="0" smtClean="0"/>
              <a:t>Technologies, Hong Kong</a:t>
            </a:r>
          </a:p>
          <a:p>
            <a:pPr eaLnBrk="1" hangingPunct="1"/>
            <a:r>
              <a:rPr lang="en-US" sz="2400" dirty="0" smtClean="0"/>
              <a:t>IWQoS’15</a:t>
            </a:r>
          </a:p>
        </p:txBody>
      </p:sp>
    </p:spTree>
    <p:extLst>
      <p:ext uri="{BB962C8B-B14F-4D97-AF65-F5344CB8AC3E}">
        <p14:creationId xmlns:p14="http://schemas.microsoft.com/office/powerpoint/2010/main" val="39352268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Methodologies</a:t>
            </a:r>
            <a:endParaRPr lang="en-US" dirty="0"/>
          </a:p>
        </p:txBody>
      </p:sp>
      <p:sp>
        <p:nvSpPr>
          <p:cNvPr id="3" name="Content Placeholder 2"/>
          <p:cNvSpPr>
            <a:spLocks noGrp="1"/>
          </p:cNvSpPr>
          <p:nvPr>
            <p:ph idx="1"/>
          </p:nvPr>
        </p:nvSpPr>
        <p:spPr>
          <a:xfrm>
            <a:off x="457200" y="1600201"/>
            <a:ext cx="8229600" cy="533400"/>
          </a:xfrm>
        </p:spPr>
        <p:txBody>
          <a:bodyPr/>
          <a:lstStyle/>
          <a:p>
            <a:r>
              <a:rPr lang="en-US" dirty="0" smtClean="0"/>
              <a:t>WeChat traffic comprises four types</a:t>
            </a:r>
          </a:p>
          <a:p>
            <a:pPr lvl="1"/>
            <a:r>
              <a:rPr lang="en-US" dirty="0" smtClean="0"/>
              <a:t>No </a:t>
            </a:r>
            <a:r>
              <a:rPr lang="en-US" dirty="0"/>
              <a:t>unified methodology for all </a:t>
            </a:r>
            <a:r>
              <a:rPr lang="en-US" dirty="0" smtClean="0"/>
              <a:t>types</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sp>
        <p:nvSpPr>
          <p:cNvPr id="5" name="Content Placeholder 2"/>
          <p:cNvSpPr txBox="1">
            <a:spLocks/>
          </p:cNvSpPr>
          <p:nvPr/>
        </p:nvSpPr>
        <p:spPr bwMode="auto">
          <a:xfrm>
            <a:off x="3314700" y="2561114"/>
            <a:ext cx="2819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WeChat traffic</a:t>
            </a:r>
            <a:endParaRPr lang="en-US" kern="0" dirty="0"/>
          </a:p>
        </p:txBody>
      </p:sp>
      <p:sp>
        <p:nvSpPr>
          <p:cNvPr id="6" name="左大括号 5"/>
          <p:cNvSpPr/>
          <p:nvPr/>
        </p:nvSpPr>
        <p:spPr bwMode="auto">
          <a:xfrm rot="5400000">
            <a:off x="4457700" y="-835726"/>
            <a:ext cx="533400" cy="8382000"/>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7" name="Content Placeholder 2"/>
          <p:cNvSpPr txBox="1">
            <a:spLocks/>
          </p:cNvSpPr>
          <p:nvPr/>
        </p:nvSpPr>
        <p:spPr bwMode="auto">
          <a:xfrm>
            <a:off x="76199" y="3657600"/>
            <a:ext cx="1409699"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W-DNS</a:t>
            </a:r>
            <a:endParaRPr lang="en-US" kern="0" dirty="0"/>
          </a:p>
        </p:txBody>
      </p:sp>
      <p:sp>
        <p:nvSpPr>
          <p:cNvPr id="8" name="Content Placeholder 2"/>
          <p:cNvSpPr txBox="1">
            <a:spLocks/>
          </p:cNvSpPr>
          <p:nvPr/>
        </p:nvSpPr>
        <p:spPr bwMode="auto">
          <a:xfrm>
            <a:off x="2285998" y="3657600"/>
            <a:ext cx="1676402"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W-HTTP</a:t>
            </a:r>
            <a:endParaRPr lang="en-US" kern="0" dirty="0"/>
          </a:p>
        </p:txBody>
      </p:sp>
      <p:sp>
        <p:nvSpPr>
          <p:cNvPr id="9" name="Content Placeholder 2"/>
          <p:cNvSpPr txBox="1">
            <a:spLocks/>
          </p:cNvSpPr>
          <p:nvPr/>
        </p:nvSpPr>
        <p:spPr bwMode="auto">
          <a:xfrm>
            <a:off x="4800600" y="3657600"/>
            <a:ext cx="15240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W-UDP</a:t>
            </a:r>
            <a:endParaRPr lang="en-US" kern="0" dirty="0"/>
          </a:p>
        </p:txBody>
      </p:sp>
      <p:sp>
        <p:nvSpPr>
          <p:cNvPr id="10" name="Content Placeholder 2"/>
          <p:cNvSpPr txBox="1">
            <a:spLocks/>
          </p:cNvSpPr>
          <p:nvPr/>
        </p:nvSpPr>
        <p:spPr bwMode="auto">
          <a:xfrm>
            <a:off x="7248896" y="3657600"/>
            <a:ext cx="17060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W-TCP</a:t>
            </a:r>
            <a:endParaRPr lang="en-US" kern="0" dirty="0"/>
          </a:p>
        </p:txBody>
      </p:sp>
      <p:cxnSp>
        <p:nvCxnSpPr>
          <p:cNvPr id="12" name="直接箭头连接符 11"/>
          <p:cNvCxnSpPr>
            <a:stCxn id="7" idx="2"/>
          </p:cNvCxnSpPr>
          <p:nvPr/>
        </p:nvCxnSpPr>
        <p:spPr bwMode="auto">
          <a:xfrm>
            <a:off x="781049" y="4267200"/>
            <a:ext cx="1047751" cy="3048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cxnSp>
        <p:nvCxnSpPr>
          <p:cNvPr id="13" name="直接箭头连接符 12"/>
          <p:cNvCxnSpPr>
            <a:stCxn id="8" idx="2"/>
          </p:cNvCxnSpPr>
          <p:nvPr/>
        </p:nvCxnSpPr>
        <p:spPr bwMode="auto">
          <a:xfrm flipH="1">
            <a:off x="2438400" y="4267200"/>
            <a:ext cx="685799" cy="3048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cxnSp>
        <p:nvCxnSpPr>
          <p:cNvPr id="16" name="直接箭头连接符 15"/>
          <p:cNvCxnSpPr>
            <a:stCxn id="10" idx="2"/>
          </p:cNvCxnSpPr>
          <p:nvPr/>
        </p:nvCxnSpPr>
        <p:spPr bwMode="auto">
          <a:xfrm flipH="1">
            <a:off x="7248896" y="4267200"/>
            <a:ext cx="853044" cy="3048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cxnSp>
        <p:nvCxnSpPr>
          <p:cNvPr id="35" name="直接箭头连接符 34"/>
          <p:cNvCxnSpPr>
            <a:stCxn id="9" idx="2"/>
          </p:cNvCxnSpPr>
          <p:nvPr/>
        </p:nvCxnSpPr>
        <p:spPr bwMode="auto">
          <a:xfrm>
            <a:off x="5562600" y="4267200"/>
            <a:ext cx="762000" cy="3048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sp>
        <p:nvSpPr>
          <p:cNvPr id="40" name="矩形 39"/>
          <p:cNvSpPr/>
          <p:nvPr/>
        </p:nvSpPr>
        <p:spPr>
          <a:xfrm>
            <a:off x="-228600" y="4648200"/>
            <a:ext cx="5181600" cy="461665"/>
          </a:xfrm>
          <a:prstGeom prst="rect">
            <a:avLst/>
          </a:prstGeom>
        </p:spPr>
        <p:txBody>
          <a:bodyPr wrap="square">
            <a:spAutoFit/>
          </a:bodyPr>
          <a:lstStyle/>
          <a:p>
            <a:pPr marL="400050" lvl="2">
              <a:spcBef>
                <a:spcPct val="50000"/>
              </a:spcBef>
            </a:pPr>
            <a:r>
              <a:rPr lang="en-US" altLang="zh-CN" sz="2400" dirty="0"/>
              <a:t>Documentations </a:t>
            </a:r>
            <a:r>
              <a:rPr lang="en-US" altLang="zh-CN" sz="2400" dirty="0" smtClean="0"/>
              <a:t>are </a:t>
            </a:r>
            <a:r>
              <a:rPr lang="en-US" altLang="zh-CN" sz="2400" dirty="0"/>
              <a:t>available</a:t>
            </a:r>
          </a:p>
        </p:txBody>
      </p:sp>
      <p:sp>
        <p:nvSpPr>
          <p:cNvPr id="41" name="矩形 40"/>
          <p:cNvSpPr/>
          <p:nvPr/>
        </p:nvSpPr>
        <p:spPr>
          <a:xfrm>
            <a:off x="5181600" y="4666013"/>
            <a:ext cx="3505200" cy="461665"/>
          </a:xfrm>
          <a:prstGeom prst="rect">
            <a:avLst/>
          </a:prstGeom>
        </p:spPr>
        <p:txBody>
          <a:bodyPr wrap="square">
            <a:spAutoFit/>
          </a:bodyPr>
          <a:lstStyle/>
          <a:p>
            <a:pPr marL="400050" lvl="2">
              <a:spcBef>
                <a:spcPct val="50000"/>
              </a:spcBef>
            </a:pPr>
            <a:r>
              <a:rPr lang="en-US" altLang="zh-CN" sz="2400" dirty="0" smtClean="0"/>
              <a:t>No documentations</a:t>
            </a:r>
            <a:endParaRPr lang="en-US" altLang="zh-CN" sz="2400" dirty="0"/>
          </a:p>
        </p:txBody>
      </p:sp>
      <p:sp>
        <p:nvSpPr>
          <p:cNvPr id="42" name="矩形 41"/>
          <p:cNvSpPr/>
          <p:nvPr/>
        </p:nvSpPr>
        <p:spPr>
          <a:xfrm>
            <a:off x="647628" y="5638800"/>
            <a:ext cx="3429144" cy="369332"/>
          </a:xfrm>
          <a:prstGeom prst="rect">
            <a:avLst/>
          </a:prstGeom>
        </p:spPr>
        <p:txBody>
          <a:bodyPr wrap="none">
            <a:spAutoFit/>
          </a:bodyPr>
          <a:lstStyle/>
          <a:p>
            <a:r>
              <a:rPr lang="en-US" altLang="zh-CN" dirty="0" smtClean="0">
                <a:solidFill>
                  <a:srgbClr val="0070C0"/>
                </a:solidFill>
              </a:rPr>
              <a:t>Parse and inspect fields directly</a:t>
            </a:r>
            <a:endParaRPr lang="en-US" altLang="zh-CN" dirty="0">
              <a:solidFill>
                <a:srgbClr val="0070C0"/>
              </a:solidFill>
            </a:endParaRPr>
          </a:p>
        </p:txBody>
      </p:sp>
      <p:cxnSp>
        <p:nvCxnSpPr>
          <p:cNvPr id="43" name="直接箭头连接符 42"/>
          <p:cNvCxnSpPr>
            <a:stCxn id="40" idx="2"/>
          </p:cNvCxnSpPr>
          <p:nvPr/>
        </p:nvCxnSpPr>
        <p:spPr bwMode="auto">
          <a:xfrm>
            <a:off x="2362200" y="5109865"/>
            <a:ext cx="0" cy="5334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sp>
        <p:nvSpPr>
          <p:cNvPr id="46" name="矩形 45"/>
          <p:cNvSpPr/>
          <p:nvPr/>
        </p:nvSpPr>
        <p:spPr>
          <a:xfrm>
            <a:off x="4800600" y="5638800"/>
            <a:ext cx="4301177" cy="369332"/>
          </a:xfrm>
          <a:prstGeom prst="rect">
            <a:avLst/>
          </a:prstGeom>
        </p:spPr>
        <p:txBody>
          <a:bodyPr wrap="none">
            <a:spAutoFit/>
          </a:bodyPr>
          <a:lstStyle/>
          <a:p>
            <a:r>
              <a:rPr lang="en-US" altLang="zh-CN" dirty="0" smtClean="0">
                <a:solidFill>
                  <a:srgbClr val="0070C0"/>
                </a:solidFill>
              </a:rPr>
              <a:t>Inference protocol format and semantics</a:t>
            </a:r>
            <a:endParaRPr lang="en-US" altLang="zh-CN" dirty="0">
              <a:solidFill>
                <a:srgbClr val="0070C0"/>
              </a:solidFill>
            </a:endParaRPr>
          </a:p>
        </p:txBody>
      </p:sp>
      <p:cxnSp>
        <p:nvCxnSpPr>
          <p:cNvPr id="48" name="直接箭头连接符 47"/>
          <p:cNvCxnSpPr/>
          <p:nvPr/>
        </p:nvCxnSpPr>
        <p:spPr bwMode="auto">
          <a:xfrm>
            <a:off x="6934200" y="5109865"/>
            <a:ext cx="0" cy="533400"/>
          </a:xfrm>
          <a:prstGeom prst="straightConnector1">
            <a:avLst/>
          </a:prstGeom>
          <a:ln w="38100">
            <a:headEnd type="none" w="med" len="med"/>
            <a:tailEnd type="arrow"/>
          </a:ln>
          <a:extLst/>
        </p:spPr>
        <p:style>
          <a:lnRef idx="2">
            <a:schemeClr val="accent2"/>
          </a:lnRef>
          <a:fillRef idx="0">
            <a:schemeClr val="accent2"/>
          </a:fillRef>
          <a:effectRef idx="1">
            <a:schemeClr val="accent2"/>
          </a:effectRef>
          <a:fontRef idx="minor">
            <a:schemeClr val="tx1"/>
          </a:fontRef>
        </p:style>
      </p:cxnSp>
      <p:sp>
        <p:nvSpPr>
          <p:cNvPr id="49" name="矩形 48"/>
          <p:cNvSpPr/>
          <p:nvPr/>
        </p:nvSpPr>
        <p:spPr>
          <a:xfrm>
            <a:off x="727452" y="6172200"/>
            <a:ext cx="5673348" cy="646331"/>
          </a:xfrm>
          <a:prstGeom prst="rect">
            <a:avLst/>
          </a:prstGeom>
        </p:spPr>
        <p:txBody>
          <a:bodyPr wrap="none">
            <a:spAutoFit/>
          </a:bodyPr>
          <a:lstStyle/>
          <a:p>
            <a:r>
              <a:rPr lang="en-US" altLang="zh-CN" dirty="0" smtClean="0"/>
              <a:t>We do not propose new techniques,</a:t>
            </a:r>
          </a:p>
          <a:p>
            <a:r>
              <a:rPr lang="en-US" altLang="zh-CN" dirty="0" smtClean="0"/>
              <a:t>but combine existing techniques to extract signatures.</a:t>
            </a:r>
            <a:endParaRPr lang="en-US" altLang="zh-CN" dirty="0"/>
          </a:p>
        </p:txBody>
      </p:sp>
    </p:spTree>
    <p:extLst>
      <p:ext uri="{BB962C8B-B14F-4D97-AF65-F5344CB8AC3E}">
        <p14:creationId xmlns:p14="http://schemas.microsoft.com/office/powerpoint/2010/main" val="349013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42" grpId="0"/>
      <p:bldP spid="46" grpId="0"/>
      <p:bldP spid="4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右箭头 6"/>
          <p:cNvSpPr/>
          <p:nvPr/>
        </p:nvSpPr>
        <p:spPr bwMode="auto">
          <a:xfrm rot="5400000">
            <a:off x="886364" y="2306845"/>
            <a:ext cx="1139410" cy="2628899"/>
          </a:xfrm>
          <a:prstGeom prst="rightArrow">
            <a:avLst>
              <a:gd name="adj1" fmla="val 61745"/>
              <a:gd name="adj2" fmla="val 50000"/>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Extract Signatures for</a:t>
            </a:r>
            <a:br>
              <a:rPr lang="en-US" dirty="0" smtClean="0"/>
            </a:br>
            <a:r>
              <a:rPr lang="en-US" dirty="0"/>
              <a:t>W-DNS and </a:t>
            </a:r>
            <a:r>
              <a:rPr lang="en-US" dirty="0" smtClean="0"/>
              <a:t>W-HTTP</a:t>
            </a:r>
            <a:endParaRPr lang="en-US" dirty="0"/>
          </a:p>
        </p:txBody>
      </p:sp>
      <p:sp>
        <p:nvSpPr>
          <p:cNvPr id="3" name="Content Placeholder 2"/>
          <p:cNvSpPr>
            <a:spLocks noGrp="1"/>
          </p:cNvSpPr>
          <p:nvPr>
            <p:ph idx="1"/>
          </p:nvPr>
        </p:nvSpPr>
        <p:spPr>
          <a:xfrm>
            <a:off x="457200" y="1600201"/>
            <a:ext cx="8229600" cy="533400"/>
          </a:xfrm>
        </p:spPr>
        <p:txBody>
          <a:bodyPr/>
          <a:lstStyle/>
          <a:p>
            <a:r>
              <a:rPr lang="en-US" dirty="0" smtClean="0"/>
              <a:t>Challenges: enormous fields</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sp>
        <p:nvSpPr>
          <p:cNvPr id="5" name="矩形 4"/>
          <p:cNvSpPr/>
          <p:nvPr/>
        </p:nvSpPr>
        <p:spPr>
          <a:xfrm>
            <a:off x="838200" y="3178314"/>
            <a:ext cx="1241045" cy="707886"/>
          </a:xfrm>
          <a:prstGeom prst="rect">
            <a:avLst/>
          </a:prstGeom>
        </p:spPr>
        <p:txBody>
          <a:bodyPr wrap="none">
            <a:spAutoFit/>
          </a:bodyPr>
          <a:lstStyle/>
          <a:p>
            <a:pPr algn="ctr"/>
            <a:r>
              <a:rPr lang="en-US" altLang="zh-CN" sz="2000" dirty="0" smtClean="0"/>
              <a:t>Field</a:t>
            </a:r>
          </a:p>
          <a:p>
            <a:pPr algn="ctr"/>
            <a:r>
              <a:rPr lang="en-US" altLang="zh-CN" sz="2000" dirty="0"/>
              <a:t>S</a:t>
            </a:r>
            <a:r>
              <a:rPr lang="en-US" altLang="zh-CN" sz="2000" dirty="0" smtClean="0"/>
              <a:t>election</a:t>
            </a:r>
            <a:endParaRPr lang="en-US" altLang="zh-CN" sz="2000" dirty="0"/>
          </a:p>
        </p:txBody>
      </p:sp>
      <p:grpSp>
        <p:nvGrpSpPr>
          <p:cNvPr id="37" name="组合 36"/>
          <p:cNvGrpSpPr/>
          <p:nvPr/>
        </p:nvGrpSpPr>
        <p:grpSpPr>
          <a:xfrm>
            <a:off x="512182" y="2128385"/>
            <a:ext cx="8212720" cy="767215"/>
            <a:chOff x="512182" y="2052185"/>
            <a:chExt cx="8212720" cy="767215"/>
          </a:xfrm>
        </p:grpSpPr>
        <p:grpSp>
          <p:nvGrpSpPr>
            <p:cNvPr id="7" name="组合 6"/>
            <p:cNvGrpSpPr/>
            <p:nvPr/>
          </p:nvGrpSpPr>
          <p:grpSpPr>
            <a:xfrm>
              <a:off x="512182" y="2359962"/>
              <a:ext cx="8212720" cy="459438"/>
              <a:chOff x="400926" y="4374910"/>
              <a:chExt cx="8481264" cy="578090"/>
            </a:xfrm>
          </p:grpSpPr>
          <p:sp>
            <p:nvSpPr>
              <p:cNvPr id="8" name="Rectangle 5"/>
              <p:cNvSpPr/>
              <p:nvPr/>
            </p:nvSpPr>
            <p:spPr>
              <a:xfrm>
                <a:off x="400926" y="4374914"/>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9" name="Rectangle 5"/>
              <p:cNvSpPr/>
              <p:nvPr/>
            </p:nvSpPr>
            <p:spPr>
              <a:xfrm>
                <a:off x="3051321" y="4374915"/>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smtClean="0"/>
              </a:p>
            </p:txBody>
          </p:sp>
          <p:sp>
            <p:nvSpPr>
              <p:cNvPr id="10" name="Rectangle 5"/>
              <p:cNvSpPr/>
              <p:nvPr/>
            </p:nvSpPr>
            <p:spPr>
              <a:xfrm>
                <a:off x="3581400" y="4374914"/>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11" name="Rectangle 5"/>
              <p:cNvSpPr/>
              <p:nvPr/>
            </p:nvSpPr>
            <p:spPr>
              <a:xfrm>
                <a:off x="4111479" y="4374914"/>
                <a:ext cx="1060158"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13" name="Rectangle 5"/>
              <p:cNvSpPr/>
              <p:nvPr/>
            </p:nvSpPr>
            <p:spPr>
              <a:xfrm>
                <a:off x="5171637" y="4374913"/>
                <a:ext cx="1590237"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16" name="Rectangle 5"/>
              <p:cNvSpPr/>
              <p:nvPr/>
            </p:nvSpPr>
            <p:spPr>
              <a:xfrm>
                <a:off x="931005" y="4374915"/>
                <a:ext cx="2120316"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17" name="Rectangle 5"/>
              <p:cNvSpPr/>
              <p:nvPr/>
            </p:nvSpPr>
            <p:spPr>
              <a:xfrm>
                <a:off x="6761874" y="4374910"/>
                <a:ext cx="2120316"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grpSp>
        <p:sp>
          <p:nvSpPr>
            <p:cNvPr id="36" name="矩形 35"/>
            <p:cNvSpPr/>
            <p:nvPr/>
          </p:nvSpPr>
          <p:spPr>
            <a:xfrm>
              <a:off x="512182" y="2052185"/>
              <a:ext cx="832279" cy="307777"/>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Payload</a:t>
              </a:r>
              <a:endParaRPr lang="zh-CN" altLang="en-US" sz="1400" dirty="0"/>
            </a:p>
          </p:txBody>
        </p:sp>
      </p:grpSp>
      <p:sp>
        <p:nvSpPr>
          <p:cNvPr id="39" name="Content Placeholder 2"/>
          <p:cNvSpPr txBox="1">
            <a:spLocks/>
          </p:cNvSpPr>
          <p:nvPr/>
        </p:nvSpPr>
        <p:spPr bwMode="auto">
          <a:xfrm>
            <a:off x="3200400" y="2971800"/>
            <a:ext cx="4049499"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t>W-DNS</a:t>
            </a:r>
          </a:p>
          <a:p>
            <a:pPr lvl="1"/>
            <a:r>
              <a:rPr lang="en-US" sz="1800" kern="0" dirty="0" smtClean="0"/>
              <a:t>Hostnames</a:t>
            </a:r>
          </a:p>
        </p:txBody>
      </p:sp>
      <p:sp>
        <p:nvSpPr>
          <p:cNvPr id="40" name="Content Placeholder 2"/>
          <p:cNvSpPr txBox="1">
            <a:spLocks/>
          </p:cNvSpPr>
          <p:nvPr/>
        </p:nvSpPr>
        <p:spPr bwMode="auto">
          <a:xfrm>
            <a:off x="3200400" y="3636083"/>
            <a:ext cx="5943600"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t>W-HTTP</a:t>
            </a:r>
          </a:p>
          <a:p>
            <a:pPr lvl="1"/>
            <a:r>
              <a:rPr lang="en-US" sz="1800" kern="0" dirty="0" smtClean="0"/>
              <a:t>Hostnames, Method, URL, </a:t>
            </a:r>
            <a:r>
              <a:rPr lang="en-US" sz="1800" kern="0" dirty="0" err="1" smtClean="0"/>
              <a:t>Referer</a:t>
            </a:r>
            <a:r>
              <a:rPr lang="en-US" sz="1800" kern="0" dirty="0" smtClean="0"/>
              <a:t>, User-Agent</a:t>
            </a:r>
          </a:p>
        </p:txBody>
      </p:sp>
      <p:sp>
        <p:nvSpPr>
          <p:cNvPr id="41" name="左大括号 40"/>
          <p:cNvSpPr/>
          <p:nvPr/>
        </p:nvSpPr>
        <p:spPr bwMode="auto">
          <a:xfrm>
            <a:off x="2939740" y="3183417"/>
            <a:ext cx="277833" cy="927792"/>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grpSp>
        <p:nvGrpSpPr>
          <p:cNvPr id="43" name="组合 42"/>
          <p:cNvGrpSpPr/>
          <p:nvPr/>
        </p:nvGrpSpPr>
        <p:grpSpPr>
          <a:xfrm>
            <a:off x="550280" y="4185785"/>
            <a:ext cx="8212720" cy="767215"/>
            <a:chOff x="512182" y="2052185"/>
            <a:chExt cx="8212720" cy="767215"/>
          </a:xfrm>
        </p:grpSpPr>
        <p:grpSp>
          <p:nvGrpSpPr>
            <p:cNvPr id="44" name="组合 43"/>
            <p:cNvGrpSpPr/>
            <p:nvPr/>
          </p:nvGrpSpPr>
          <p:grpSpPr>
            <a:xfrm>
              <a:off x="512182" y="2359962"/>
              <a:ext cx="8212720" cy="459438"/>
              <a:chOff x="400926" y="4374910"/>
              <a:chExt cx="8481264" cy="578090"/>
            </a:xfrm>
          </p:grpSpPr>
          <p:sp>
            <p:nvSpPr>
              <p:cNvPr id="46" name="Rectangle 5"/>
              <p:cNvSpPr/>
              <p:nvPr/>
            </p:nvSpPr>
            <p:spPr>
              <a:xfrm>
                <a:off x="400926" y="4374914"/>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47" name="Rectangle 5"/>
              <p:cNvSpPr/>
              <p:nvPr/>
            </p:nvSpPr>
            <p:spPr>
              <a:xfrm>
                <a:off x="3051321" y="4374915"/>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smtClean="0"/>
              </a:p>
            </p:txBody>
          </p:sp>
          <p:sp>
            <p:nvSpPr>
              <p:cNvPr id="48" name="Rectangle 5"/>
              <p:cNvSpPr/>
              <p:nvPr/>
            </p:nvSpPr>
            <p:spPr>
              <a:xfrm>
                <a:off x="3581400" y="4374914"/>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49" name="Rectangle 5"/>
              <p:cNvSpPr/>
              <p:nvPr/>
            </p:nvSpPr>
            <p:spPr>
              <a:xfrm>
                <a:off x="4111479" y="4374914"/>
                <a:ext cx="1060158" cy="578085"/>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50" name="Rectangle 5"/>
              <p:cNvSpPr/>
              <p:nvPr/>
            </p:nvSpPr>
            <p:spPr>
              <a:xfrm>
                <a:off x="5171637" y="4374913"/>
                <a:ext cx="1590237"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51" name="Rectangle 5"/>
              <p:cNvSpPr/>
              <p:nvPr/>
            </p:nvSpPr>
            <p:spPr>
              <a:xfrm>
                <a:off x="931005" y="4374915"/>
                <a:ext cx="2120316" cy="578085"/>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sp>
            <p:nvSpPr>
              <p:cNvPr id="52" name="Rectangle 5"/>
              <p:cNvSpPr/>
              <p:nvPr/>
            </p:nvSpPr>
            <p:spPr>
              <a:xfrm>
                <a:off x="6761874" y="4374910"/>
                <a:ext cx="2120316" cy="578085"/>
              </a:xfrm>
              <a:prstGeom prst="rect">
                <a:avLst/>
              </a:prstGeom>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lang="en-US" sz="1400" dirty="0"/>
              </a:p>
            </p:txBody>
          </p:sp>
        </p:grpSp>
        <p:sp>
          <p:nvSpPr>
            <p:cNvPr id="45" name="矩形 44"/>
            <p:cNvSpPr/>
            <p:nvPr/>
          </p:nvSpPr>
          <p:spPr>
            <a:xfrm>
              <a:off x="512182" y="2052185"/>
              <a:ext cx="1856598" cy="307777"/>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Representative fields</a:t>
              </a:r>
              <a:endParaRPr lang="zh-CN" altLang="en-US" sz="1400" dirty="0"/>
            </a:p>
          </p:txBody>
        </p:sp>
      </p:grpSp>
      <p:sp>
        <p:nvSpPr>
          <p:cNvPr id="53" name="右箭头 6"/>
          <p:cNvSpPr/>
          <p:nvPr/>
        </p:nvSpPr>
        <p:spPr bwMode="auto">
          <a:xfrm rot="5400000">
            <a:off x="886364" y="4364245"/>
            <a:ext cx="1139410" cy="2628899"/>
          </a:xfrm>
          <a:prstGeom prst="rightArrow">
            <a:avLst>
              <a:gd name="adj1" fmla="val 61745"/>
              <a:gd name="adj2" fmla="val 50000"/>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tx1"/>
              </a:solidFill>
              <a:effectLst/>
              <a:latin typeface="Arial" charset="0"/>
            </a:endParaRPr>
          </a:p>
        </p:txBody>
      </p:sp>
      <p:sp>
        <p:nvSpPr>
          <p:cNvPr id="54" name="Content Placeholder 2"/>
          <p:cNvSpPr txBox="1">
            <a:spLocks/>
          </p:cNvSpPr>
          <p:nvPr/>
        </p:nvSpPr>
        <p:spPr bwMode="auto">
          <a:xfrm>
            <a:off x="3200400" y="5257800"/>
            <a:ext cx="5867400"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t>Extract values for each field</a:t>
            </a:r>
          </a:p>
          <a:p>
            <a:pPr lvl="1"/>
            <a:r>
              <a:rPr lang="en-US" sz="1800" kern="0" dirty="0" smtClean="0"/>
              <a:t>Based on longest common substring approach</a:t>
            </a:r>
            <a:br>
              <a:rPr lang="en-US" sz="1800" kern="0" dirty="0" smtClean="0"/>
            </a:br>
            <a:r>
              <a:rPr lang="en-US" sz="1800" kern="0" dirty="0" smtClean="0"/>
              <a:t>[Ma et al. 2006, </a:t>
            </a:r>
            <a:r>
              <a:rPr lang="en-US" altLang="zh-CN" sz="1800" dirty="0" err="1" smtClean="0"/>
              <a:t>Tongaonkar</a:t>
            </a:r>
            <a:r>
              <a:rPr lang="en-US" altLang="zh-CN" sz="1800" dirty="0"/>
              <a:t> </a:t>
            </a:r>
            <a:r>
              <a:rPr lang="en-US" altLang="zh-CN" sz="1800" dirty="0" smtClean="0"/>
              <a:t>et al. 2013</a:t>
            </a:r>
            <a:r>
              <a:rPr lang="en-US" sz="1800" kern="0" dirty="0" smtClean="0"/>
              <a:t>]</a:t>
            </a:r>
          </a:p>
        </p:txBody>
      </p:sp>
      <p:sp>
        <p:nvSpPr>
          <p:cNvPr id="56" name="左大括号 55"/>
          <p:cNvSpPr/>
          <p:nvPr/>
        </p:nvSpPr>
        <p:spPr bwMode="auto">
          <a:xfrm>
            <a:off x="2939740" y="5240817"/>
            <a:ext cx="277833" cy="927792"/>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57" name="矩形 56"/>
          <p:cNvSpPr/>
          <p:nvPr/>
        </p:nvSpPr>
        <p:spPr>
          <a:xfrm>
            <a:off x="796523" y="5235714"/>
            <a:ext cx="1324402" cy="707886"/>
          </a:xfrm>
          <a:prstGeom prst="rect">
            <a:avLst/>
          </a:prstGeom>
        </p:spPr>
        <p:txBody>
          <a:bodyPr wrap="none">
            <a:spAutoFit/>
          </a:bodyPr>
          <a:lstStyle/>
          <a:p>
            <a:pPr algn="ctr"/>
            <a:r>
              <a:rPr lang="en-US" altLang="zh-CN" sz="2000" dirty="0" smtClean="0"/>
              <a:t>Keyword</a:t>
            </a:r>
          </a:p>
          <a:p>
            <a:pPr algn="ctr"/>
            <a:r>
              <a:rPr lang="en-US" altLang="zh-CN" sz="2000" dirty="0" smtClean="0"/>
              <a:t>Extraction</a:t>
            </a:r>
          </a:p>
        </p:txBody>
      </p:sp>
      <p:sp>
        <p:nvSpPr>
          <p:cNvPr id="59" name="圆角矩形 5"/>
          <p:cNvSpPr/>
          <p:nvPr/>
        </p:nvSpPr>
        <p:spPr bwMode="auto">
          <a:xfrm>
            <a:off x="381000" y="6324600"/>
            <a:ext cx="2100832" cy="457200"/>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solidFill>
                  <a:schemeClr val="tx1"/>
                </a:solidFill>
                <a:latin typeface="Arial" charset="0"/>
              </a:rPr>
              <a:t>{Field: values}</a:t>
            </a:r>
            <a:endParaRPr kumimoji="0" lang="en-US" altLang="zh-CN" sz="1800" b="0" i="0" u="none" strike="noStrike" cap="none" normalizeH="0" baseline="0" dirty="0" smtClean="0">
              <a:ln>
                <a:noFill/>
              </a:ln>
              <a:solidFill>
                <a:srgbClr val="FF0000"/>
              </a:solidFill>
              <a:effectLst/>
              <a:latin typeface="Arial" charset="0"/>
            </a:endParaRPr>
          </a:p>
        </p:txBody>
      </p:sp>
      <p:cxnSp>
        <p:nvCxnSpPr>
          <p:cNvPr id="35" name="Straight Arrow Connector 24"/>
          <p:cNvCxnSpPr>
            <a:stCxn id="59" idx="3"/>
            <a:endCxn id="38" idx="1"/>
          </p:cNvCxnSpPr>
          <p:nvPr/>
        </p:nvCxnSpPr>
        <p:spPr bwMode="auto">
          <a:xfrm>
            <a:off x="2481832" y="6553200"/>
            <a:ext cx="913527"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8" name="圆角矩形 5"/>
          <p:cNvSpPr/>
          <p:nvPr/>
        </p:nvSpPr>
        <p:spPr bwMode="auto">
          <a:xfrm>
            <a:off x="3395359" y="6324600"/>
            <a:ext cx="2100832" cy="457200"/>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solidFill>
                  <a:schemeClr val="tx1"/>
                </a:solidFill>
                <a:latin typeface="Arial" charset="0"/>
              </a:rPr>
              <a:t>Output Signatures</a:t>
            </a:r>
            <a:endParaRPr kumimoji="0" lang="en-US" altLang="zh-CN" sz="1800" b="0" i="0" u="none" strike="noStrike" cap="none" normalizeH="0" baseline="0" dirty="0" smtClean="0">
              <a:ln>
                <a:noFill/>
              </a:ln>
              <a:solidFill>
                <a:srgbClr val="FF0000"/>
              </a:solidFill>
              <a:effectLst/>
              <a:latin typeface="Arial" charset="0"/>
            </a:endParaRPr>
          </a:p>
        </p:txBody>
      </p:sp>
    </p:spTree>
    <p:extLst>
      <p:ext uri="{BB962C8B-B14F-4D97-AF65-F5344CB8AC3E}">
        <p14:creationId xmlns:p14="http://schemas.microsoft.com/office/powerpoint/2010/main" val="3716694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500" fill="hold"/>
                                        <p:tgtEl>
                                          <p:spTgt spid="42"/>
                                        </p:tgtEl>
                                        <p:attrNameLst>
                                          <p:attrName>ppt_x</p:attrName>
                                        </p:attrNameLst>
                                      </p:cBhvr>
                                      <p:tavLst>
                                        <p:tav tm="0">
                                          <p:val>
                                            <p:strVal val="#ppt_x"/>
                                          </p:val>
                                        </p:tav>
                                        <p:tav tm="100000">
                                          <p:val>
                                            <p:strVal val="#ppt_x"/>
                                          </p:val>
                                        </p:tav>
                                      </p:tavLst>
                                    </p:anim>
                                    <p:anim calcmode="lin" valueType="num">
                                      <p:cBhvr additive="base">
                                        <p:cTn id="12" dur="500" fill="hold"/>
                                        <p:tgtEl>
                                          <p:spTgt spid="42"/>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anim calcmode="lin" valueType="num">
                                      <p:cBhvr additive="base">
                                        <p:cTn id="15" dur="500" fill="hold"/>
                                        <p:tgtEl>
                                          <p:spTgt spid="43"/>
                                        </p:tgtEl>
                                        <p:attrNameLst>
                                          <p:attrName>ppt_x</p:attrName>
                                        </p:attrNameLst>
                                      </p:cBhvr>
                                      <p:tavLst>
                                        <p:tav tm="0">
                                          <p:val>
                                            <p:strVal val="#ppt_x"/>
                                          </p:val>
                                        </p:tav>
                                        <p:tav tm="100000">
                                          <p:val>
                                            <p:strVal val="#ppt_x"/>
                                          </p:val>
                                        </p:tav>
                                      </p:tavLst>
                                    </p:anim>
                                    <p:anim calcmode="lin" valueType="num">
                                      <p:cBhvr additive="base">
                                        <p:cTn id="16" dur="500" fill="hold"/>
                                        <p:tgtEl>
                                          <p:spTgt spid="43"/>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additive="base">
                                        <p:cTn id="29" dur="500" fill="hold"/>
                                        <p:tgtEl>
                                          <p:spTgt spid="53"/>
                                        </p:tgtEl>
                                        <p:attrNameLst>
                                          <p:attrName>ppt_x</p:attrName>
                                        </p:attrNameLst>
                                      </p:cBhvr>
                                      <p:tavLst>
                                        <p:tav tm="0">
                                          <p:val>
                                            <p:strVal val="#ppt_x"/>
                                          </p:val>
                                        </p:tav>
                                        <p:tav tm="100000">
                                          <p:val>
                                            <p:strVal val="#ppt_x"/>
                                          </p:val>
                                        </p:tav>
                                      </p:tavLst>
                                    </p:anim>
                                    <p:anim calcmode="lin" valueType="num">
                                      <p:cBhvr additive="base">
                                        <p:cTn id="30" dur="500" fill="hold"/>
                                        <p:tgtEl>
                                          <p:spTgt spid="53"/>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59"/>
                                        </p:tgtEl>
                                        <p:attrNameLst>
                                          <p:attrName>style.visibility</p:attrName>
                                        </p:attrNameLst>
                                      </p:cBhvr>
                                      <p:to>
                                        <p:strVal val="visible"/>
                                      </p:to>
                                    </p:set>
                                    <p:anim calcmode="lin" valueType="num">
                                      <p:cBhvr additive="base">
                                        <p:cTn id="33" dur="500" fill="hold"/>
                                        <p:tgtEl>
                                          <p:spTgt spid="59"/>
                                        </p:tgtEl>
                                        <p:attrNameLst>
                                          <p:attrName>ppt_x</p:attrName>
                                        </p:attrNameLst>
                                      </p:cBhvr>
                                      <p:tavLst>
                                        <p:tav tm="0">
                                          <p:val>
                                            <p:strVal val="#ppt_x"/>
                                          </p:val>
                                        </p:tav>
                                        <p:tav tm="100000">
                                          <p:val>
                                            <p:strVal val="#ppt_x"/>
                                          </p:val>
                                        </p:tav>
                                      </p:tavLst>
                                    </p:anim>
                                    <p:anim calcmode="lin" valueType="num">
                                      <p:cBhvr additive="base">
                                        <p:cTn id="34" dur="500" fill="hold"/>
                                        <p:tgtEl>
                                          <p:spTgt spid="59"/>
                                        </p:tgtEl>
                                        <p:attrNameLst>
                                          <p:attrName>ppt_y</p:attrName>
                                        </p:attrNameLst>
                                      </p:cBhvr>
                                      <p:tavLst>
                                        <p:tav tm="0">
                                          <p:val>
                                            <p:strVal val="0-#ppt_h/2"/>
                                          </p:val>
                                        </p:tav>
                                        <p:tav tm="100000">
                                          <p:val>
                                            <p:strVal val="#ppt_y"/>
                                          </p:val>
                                        </p:tav>
                                      </p:tavLst>
                                    </p:anim>
                                  </p:childTnLst>
                                </p:cTn>
                              </p:par>
                              <p:par>
                                <p:cTn id="35" presetID="2" presetClass="entr" presetSubtype="1" fill="hold" grpId="0" nodeType="with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additive="base">
                                        <p:cTn id="37" dur="500" fill="hold"/>
                                        <p:tgtEl>
                                          <p:spTgt spid="57"/>
                                        </p:tgtEl>
                                        <p:attrNameLst>
                                          <p:attrName>ppt_x</p:attrName>
                                        </p:attrNameLst>
                                      </p:cBhvr>
                                      <p:tavLst>
                                        <p:tav tm="0">
                                          <p:val>
                                            <p:strVal val="#ppt_x"/>
                                          </p:val>
                                        </p:tav>
                                        <p:tav tm="100000">
                                          <p:val>
                                            <p:strVal val="#ppt_x"/>
                                          </p:val>
                                        </p:tav>
                                      </p:tavLst>
                                    </p:anim>
                                    <p:anim calcmode="lin" valueType="num">
                                      <p:cBhvr additive="base">
                                        <p:cTn id="38" dur="500" fill="hold"/>
                                        <p:tgtEl>
                                          <p:spTgt spid="57"/>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500" fill="hold"/>
                                        <p:tgtEl>
                                          <p:spTgt spid="38"/>
                                        </p:tgtEl>
                                        <p:attrNameLst>
                                          <p:attrName>ppt_x</p:attrName>
                                        </p:attrNameLst>
                                      </p:cBhvr>
                                      <p:tavLst>
                                        <p:tav tm="0">
                                          <p:val>
                                            <p:strVal val="0-#ppt_w/2"/>
                                          </p:val>
                                        </p:tav>
                                        <p:tav tm="100000">
                                          <p:val>
                                            <p:strVal val="#ppt_x"/>
                                          </p:val>
                                        </p:tav>
                                      </p:tavLst>
                                    </p:anim>
                                    <p:anim calcmode="lin" valueType="num">
                                      <p:cBhvr additive="base">
                                        <p:cTn id="50" dur="500" fill="hold"/>
                                        <p:tgtEl>
                                          <p:spTgt spid="3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35"/>
                                        </p:tgtEl>
                                        <p:attrNameLst>
                                          <p:attrName>style.visibility</p:attrName>
                                        </p:attrNameLst>
                                      </p:cBhvr>
                                      <p:to>
                                        <p:strVal val="visible"/>
                                      </p:to>
                                    </p:set>
                                    <p:anim calcmode="lin" valueType="num">
                                      <p:cBhvr additive="base">
                                        <p:cTn id="53" dur="500" fill="hold"/>
                                        <p:tgtEl>
                                          <p:spTgt spid="35"/>
                                        </p:tgtEl>
                                        <p:attrNameLst>
                                          <p:attrName>ppt_x</p:attrName>
                                        </p:attrNameLst>
                                      </p:cBhvr>
                                      <p:tavLst>
                                        <p:tav tm="0">
                                          <p:val>
                                            <p:strVal val="0-#ppt_w/2"/>
                                          </p:val>
                                        </p:tav>
                                        <p:tav tm="100000">
                                          <p:val>
                                            <p:strVal val="#ppt_x"/>
                                          </p:val>
                                        </p:tav>
                                      </p:tavLst>
                                    </p:anim>
                                    <p:anim calcmode="lin" valueType="num">
                                      <p:cBhvr additive="base">
                                        <p:cTn id="54"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5" grpId="0"/>
      <p:bldP spid="39" grpId="0"/>
      <p:bldP spid="40" grpId="0"/>
      <p:bldP spid="41" grpId="0" animBg="1"/>
      <p:bldP spid="53" grpId="0" animBg="1"/>
      <p:bldP spid="54" grpId="0"/>
      <p:bldP spid="56" grpId="0" animBg="1"/>
      <p:bldP spid="57" grpId="0"/>
      <p:bldP spid="59" grpId="0" animBg="1"/>
      <p:bldP spid="3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圆角矩形 12"/>
          <p:cNvSpPr/>
          <p:nvPr/>
        </p:nvSpPr>
        <p:spPr bwMode="auto">
          <a:xfrm>
            <a:off x="3048000" y="4952999"/>
            <a:ext cx="5923808" cy="1549729"/>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36" name="圆角矩形 12"/>
          <p:cNvSpPr/>
          <p:nvPr/>
        </p:nvSpPr>
        <p:spPr bwMode="auto">
          <a:xfrm>
            <a:off x="3067793" y="1526971"/>
            <a:ext cx="5923808" cy="15240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31" name="右箭头 6"/>
          <p:cNvSpPr/>
          <p:nvPr/>
        </p:nvSpPr>
        <p:spPr bwMode="auto">
          <a:xfrm rot="5400000">
            <a:off x="1082680" y="4574826"/>
            <a:ext cx="668768" cy="2628899"/>
          </a:xfrm>
          <a:prstGeom prst="rightArrow">
            <a:avLst>
              <a:gd name="adj1" fmla="val 61745"/>
              <a:gd name="adj2" fmla="val 50000"/>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tx1"/>
              </a:solidFill>
              <a:effectLst/>
              <a:latin typeface="Arial" charset="0"/>
            </a:endParaRPr>
          </a:p>
        </p:txBody>
      </p:sp>
      <p:sp>
        <p:nvSpPr>
          <p:cNvPr id="24" name="右箭头 6"/>
          <p:cNvSpPr/>
          <p:nvPr/>
        </p:nvSpPr>
        <p:spPr bwMode="auto">
          <a:xfrm rot="5400000">
            <a:off x="1120782" y="2881396"/>
            <a:ext cx="668768" cy="2628899"/>
          </a:xfrm>
          <a:prstGeom prst="rightArrow">
            <a:avLst>
              <a:gd name="adj1" fmla="val 61745"/>
              <a:gd name="adj2" fmla="val 50000"/>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Extract Signatures for</a:t>
            </a:r>
            <a:br>
              <a:rPr lang="en-US" dirty="0" smtClean="0"/>
            </a:br>
            <a:r>
              <a:rPr lang="en-US" dirty="0" smtClean="0"/>
              <a:t>W-UDP and W-TCP</a:t>
            </a:r>
            <a:endParaRPr lang="en-US" dirty="0"/>
          </a:p>
        </p:txBody>
      </p:sp>
      <p:sp>
        <p:nvSpPr>
          <p:cNvPr id="3" name="Content Placeholder 2"/>
          <p:cNvSpPr>
            <a:spLocks noGrp="1"/>
          </p:cNvSpPr>
          <p:nvPr>
            <p:ph idx="1"/>
          </p:nvPr>
        </p:nvSpPr>
        <p:spPr>
          <a:xfrm>
            <a:off x="3048000" y="1524000"/>
            <a:ext cx="5943600" cy="944563"/>
          </a:xfrm>
        </p:spPr>
        <p:txBody>
          <a:bodyPr/>
          <a:lstStyle/>
          <a:p>
            <a:r>
              <a:rPr lang="en-US" sz="2400" dirty="0" smtClean="0"/>
              <a:t>Payload segmentation</a:t>
            </a:r>
          </a:p>
          <a:p>
            <a:pPr lvl="1"/>
            <a:r>
              <a:rPr lang="en-US" sz="1800" dirty="0" smtClean="0"/>
              <a:t>Extent </a:t>
            </a:r>
            <a:r>
              <a:rPr lang="en-US" sz="1800" dirty="0" smtClean="0">
                <a:solidFill>
                  <a:srgbClr val="0070C0"/>
                </a:solidFill>
              </a:rPr>
              <a:t>ProWord [Zhang et al. 2014]</a:t>
            </a:r>
            <a:endParaRPr lang="en-US" sz="1400" dirty="0" smtClean="0">
              <a:solidFill>
                <a:srgbClr val="0070C0"/>
              </a:solidFill>
            </a:endParaRPr>
          </a:p>
          <a:p>
            <a:pPr lvl="2"/>
            <a:r>
              <a:rPr lang="en-US" sz="1400" dirty="0" smtClean="0"/>
              <a:t>Iteratively execute the Voting Experts algorithm</a:t>
            </a:r>
            <a:br>
              <a:rPr lang="en-US" sz="1400" dirty="0" smtClean="0"/>
            </a:br>
            <a:r>
              <a:rPr lang="en-US" sz="1400" dirty="0" smtClean="0"/>
              <a:t>[Cohen and Adams 2001]</a:t>
            </a:r>
          </a:p>
          <a:p>
            <a:pPr lvl="2"/>
            <a:r>
              <a:rPr lang="en-US" sz="1400" dirty="0" smtClean="0"/>
              <a:t>Address packet </a:t>
            </a:r>
            <a:r>
              <a:rPr lang="en-US" sz="1400" dirty="0" smtClean="0"/>
              <a:t>fragmentation issue in W-TCP</a:t>
            </a:r>
            <a:endParaRPr lang="en-US" sz="1400"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12</a:t>
            </a:fld>
            <a:endParaRPr lang="en-US"/>
          </a:p>
        </p:txBody>
      </p:sp>
      <p:sp>
        <p:nvSpPr>
          <p:cNvPr id="5" name="圆角矩形 5"/>
          <p:cNvSpPr/>
          <p:nvPr/>
        </p:nvSpPr>
        <p:spPr bwMode="auto">
          <a:xfrm>
            <a:off x="685800" y="1477081"/>
            <a:ext cx="1485899" cy="685800"/>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solidFill>
                  <a:schemeClr val="tx1"/>
                </a:solidFill>
                <a:latin typeface="Arial" charset="0"/>
              </a:rPr>
              <a:t>WeChat</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solidFill>
                  <a:schemeClr val="tx1"/>
                </a:solidFill>
                <a:latin typeface="Arial" charset="0"/>
              </a:rPr>
              <a:t>Payloads</a:t>
            </a:r>
            <a:endParaRPr kumimoji="0" lang="en-US" altLang="zh-CN" sz="1800" b="0" i="0" u="none" strike="noStrike" cap="none" normalizeH="0" baseline="0" dirty="0" smtClean="0">
              <a:ln>
                <a:noFill/>
              </a:ln>
              <a:solidFill>
                <a:srgbClr val="FF0000"/>
              </a:solidFill>
              <a:effectLst/>
              <a:latin typeface="Arial" charset="0"/>
            </a:endParaRPr>
          </a:p>
        </p:txBody>
      </p:sp>
      <p:sp>
        <p:nvSpPr>
          <p:cNvPr id="6" name="右箭头 6"/>
          <p:cNvSpPr/>
          <p:nvPr/>
        </p:nvSpPr>
        <p:spPr bwMode="auto">
          <a:xfrm rot="5400000">
            <a:off x="1121685" y="1229738"/>
            <a:ext cx="668768" cy="2628899"/>
          </a:xfrm>
          <a:prstGeom prst="rightArrow">
            <a:avLst>
              <a:gd name="adj1" fmla="val 61745"/>
              <a:gd name="adj2" fmla="val 50000"/>
            </a:avLst>
          </a:prstGeom>
          <a:ln>
            <a:headEnd type="none" w="med" len="med"/>
            <a:tailEnd type="none" w="med" len="med"/>
          </a:ln>
          <a:extLst/>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600" b="0" i="0" u="none" strike="noStrike" cap="none" normalizeH="0" baseline="0" smtClean="0">
              <a:ln>
                <a:noFill/>
              </a:ln>
              <a:solidFill>
                <a:schemeClr val="tx1"/>
              </a:solidFill>
              <a:effectLst/>
              <a:latin typeface="Arial" charset="0"/>
            </a:endParaRPr>
          </a:p>
        </p:txBody>
      </p:sp>
      <p:sp>
        <p:nvSpPr>
          <p:cNvPr id="7" name="内容占位符 2"/>
          <p:cNvSpPr txBox="1">
            <a:spLocks/>
          </p:cNvSpPr>
          <p:nvPr/>
        </p:nvSpPr>
        <p:spPr bwMode="auto">
          <a:xfrm>
            <a:off x="490245" y="2176560"/>
            <a:ext cx="1955018" cy="64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indent="0" algn="ctr">
              <a:buNone/>
            </a:pPr>
            <a:r>
              <a:rPr lang="en-US" altLang="zh-CN" kern="0" dirty="0" smtClean="0"/>
              <a:t>Payload</a:t>
            </a:r>
          </a:p>
          <a:p>
            <a:pPr marL="0" indent="0" algn="ctr">
              <a:buNone/>
            </a:pPr>
            <a:r>
              <a:rPr lang="en-US" altLang="zh-CN" kern="0" dirty="0" smtClean="0"/>
              <a:t>Segmentation</a:t>
            </a:r>
            <a:endParaRPr lang="zh-CN" altLang="en-US" kern="0" dirty="0"/>
          </a:p>
        </p:txBody>
      </p:sp>
      <p:sp>
        <p:nvSpPr>
          <p:cNvPr id="9" name="圆角矩形 9"/>
          <p:cNvSpPr/>
          <p:nvPr/>
        </p:nvSpPr>
        <p:spPr bwMode="auto">
          <a:xfrm>
            <a:off x="52147" y="2853831"/>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Field 1: offset, length, values</a:t>
            </a:r>
            <a:endParaRPr kumimoji="0" lang="en-US" altLang="zh-CN" sz="1600" b="0" i="0" u="none" strike="noStrike" cap="none" normalizeH="0" baseline="0" dirty="0" smtClean="0">
              <a:ln>
                <a:noFill/>
              </a:ln>
              <a:solidFill>
                <a:schemeClr val="tx1"/>
              </a:solidFill>
              <a:effectLst/>
              <a:latin typeface="Arial" charset="0"/>
            </a:endParaRPr>
          </a:p>
        </p:txBody>
      </p:sp>
      <p:sp>
        <p:nvSpPr>
          <p:cNvPr id="10" name="圆角矩形 10"/>
          <p:cNvSpPr/>
          <p:nvPr/>
        </p:nvSpPr>
        <p:spPr bwMode="auto">
          <a:xfrm>
            <a:off x="52147" y="3192693"/>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Field 2: offset, length, values</a:t>
            </a:r>
            <a:endParaRPr kumimoji="0" lang="en-US" altLang="zh-CN" sz="1600" b="0" i="0" u="none" strike="noStrike" cap="none" normalizeH="0" baseline="0" dirty="0" smtClean="0">
              <a:ln>
                <a:noFill/>
              </a:ln>
              <a:solidFill>
                <a:schemeClr val="tx1"/>
              </a:solidFill>
              <a:effectLst/>
              <a:latin typeface="Arial" charset="0"/>
            </a:endParaRPr>
          </a:p>
        </p:txBody>
      </p:sp>
      <p:sp>
        <p:nvSpPr>
          <p:cNvPr id="12" name="圆角矩形 12"/>
          <p:cNvSpPr/>
          <p:nvPr/>
        </p:nvSpPr>
        <p:spPr bwMode="auto">
          <a:xfrm>
            <a:off x="52147" y="3522598"/>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a:t>
            </a:r>
            <a:endParaRPr kumimoji="0" lang="en-US" altLang="zh-CN" sz="1600" b="0" i="0" u="none" strike="noStrike" cap="none" normalizeH="0" baseline="0" dirty="0" smtClean="0">
              <a:ln>
                <a:noFill/>
              </a:ln>
              <a:solidFill>
                <a:schemeClr val="tx1"/>
              </a:solidFill>
              <a:effectLst/>
              <a:latin typeface="Arial" charset="0"/>
            </a:endParaRPr>
          </a:p>
        </p:txBody>
      </p:sp>
      <p:sp>
        <p:nvSpPr>
          <p:cNvPr id="17" name="内容占位符 2"/>
          <p:cNvSpPr txBox="1">
            <a:spLocks/>
          </p:cNvSpPr>
          <p:nvPr/>
        </p:nvSpPr>
        <p:spPr bwMode="auto">
          <a:xfrm>
            <a:off x="795548" y="5524213"/>
            <a:ext cx="1319236" cy="265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indent="0" algn="ctr">
              <a:buNone/>
            </a:pPr>
            <a:r>
              <a:rPr lang="en-US" altLang="zh-CN" sz="1800" kern="0" dirty="0" smtClean="0"/>
              <a:t>Opcode correlation</a:t>
            </a:r>
            <a:endParaRPr lang="en-US" altLang="zh-CN" kern="0" dirty="0" smtClean="0"/>
          </a:p>
        </p:txBody>
      </p:sp>
      <p:sp>
        <p:nvSpPr>
          <p:cNvPr id="19" name="Content Placeholder 2"/>
          <p:cNvSpPr txBox="1">
            <a:spLocks/>
          </p:cNvSpPr>
          <p:nvPr/>
        </p:nvSpPr>
        <p:spPr bwMode="auto">
          <a:xfrm>
            <a:off x="3048000" y="3164214"/>
            <a:ext cx="6096000" cy="133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400" kern="0" dirty="0" smtClean="0"/>
              <a:t>Field type inference</a:t>
            </a:r>
          </a:p>
          <a:p>
            <a:pPr lvl="1"/>
            <a:r>
              <a:rPr lang="en-US" sz="1800" kern="0" dirty="0" smtClean="0"/>
              <a:t>Consider </a:t>
            </a:r>
            <a:r>
              <a:rPr lang="en-US" sz="1800" kern="0" dirty="0" smtClean="0">
                <a:solidFill>
                  <a:srgbClr val="0070C0"/>
                </a:solidFill>
              </a:rPr>
              <a:t>5</a:t>
            </a:r>
            <a:r>
              <a:rPr lang="en-US" sz="1800" kern="0" dirty="0" smtClean="0"/>
              <a:t> field types</a:t>
            </a:r>
          </a:p>
          <a:p>
            <a:pPr lvl="2"/>
            <a:r>
              <a:rPr lang="en-US" sz="1400" kern="0" dirty="0" smtClean="0"/>
              <a:t>Constant, </a:t>
            </a:r>
            <a:r>
              <a:rPr lang="en-US" sz="1400" kern="0" dirty="0" err="1" smtClean="0"/>
              <a:t>seq</a:t>
            </a:r>
            <a:r>
              <a:rPr lang="en-US" sz="1400" kern="0" dirty="0" smtClean="0"/>
              <a:t> number, length, req./res., opcode</a:t>
            </a:r>
          </a:p>
          <a:p>
            <a:pPr lvl="1"/>
            <a:r>
              <a:rPr lang="en-US" sz="1800" kern="0" dirty="0" smtClean="0"/>
              <a:t>For each type, propose a heuristic to determine whether a field belongs to the type</a:t>
            </a:r>
            <a:endParaRPr lang="en-US" sz="1400" kern="0" dirty="0" smtClean="0"/>
          </a:p>
        </p:txBody>
      </p:sp>
      <p:sp>
        <p:nvSpPr>
          <p:cNvPr id="20" name="Content Placeholder 2"/>
          <p:cNvSpPr txBox="1">
            <a:spLocks/>
          </p:cNvSpPr>
          <p:nvPr/>
        </p:nvSpPr>
        <p:spPr bwMode="auto">
          <a:xfrm>
            <a:off x="3048000" y="4876800"/>
            <a:ext cx="6096000" cy="1331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400" kern="0" dirty="0" smtClean="0"/>
              <a:t>Opcode correlation</a:t>
            </a:r>
            <a:endParaRPr lang="en-US" sz="2400" kern="0" dirty="0" smtClean="0"/>
          </a:p>
          <a:p>
            <a:pPr lvl="1"/>
            <a:r>
              <a:rPr lang="en-US" sz="1800" kern="0" dirty="0" smtClean="0"/>
              <a:t>Employ </a:t>
            </a:r>
            <a:r>
              <a:rPr lang="en-US" sz="1800" kern="0" dirty="0" smtClean="0">
                <a:solidFill>
                  <a:srgbClr val="0070C0"/>
                </a:solidFill>
              </a:rPr>
              <a:t>3</a:t>
            </a:r>
            <a:r>
              <a:rPr lang="en-US" sz="1800" kern="0" dirty="0" smtClean="0"/>
              <a:t> techniques for the correlation</a:t>
            </a:r>
          </a:p>
          <a:p>
            <a:pPr lvl="2"/>
            <a:r>
              <a:rPr lang="en-US" sz="1600" kern="0" dirty="0" smtClean="0"/>
              <a:t>Inspect traces in control experiments</a:t>
            </a:r>
          </a:p>
          <a:p>
            <a:pPr lvl="2"/>
            <a:r>
              <a:rPr lang="en-US" sz="1600" kern="0" dirty="0" smtClean="0"/>
              <a:t>Reverse-engineer Android APK package</a:t>
            </a:r>
          </a:p>
          <a:p>
            <a:pPr lvl="2"/>
            <a:r>
              <a:rPr lang="en-US" sz="1600" kern="0" dirty="0" smtClean="0"/>
              <a:t>Check co-occurrence with other known tasks</a:t>
            </a:r>
          </a:p>
        </p:txBody>
      </p:sp>
      <p:sp>
        <p:nvSpPr>
          <p:cNvPr id="21" name="内容占位符 2"/>
          <p:cNvSpPr txBox="1">
            <a:spLocks/>
          </p:cNvSpPr>
          <p:nvPr/>
        </p:nvSpPr>
        <p:spPr bwMode="auto">
          <a:xfrm>
            <a:off x="439556" y="3861461"/>
            <a:ext cx="1955018" cy="6428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indent="0" algn="ctr">
              <a:buNone/>
            </a:pPr>
            <a:r>
              <a:rPr lang="en-US" altLang="zh-CN" kern="0" dirty="0" smtClean="0"/>
              <a:t>Field Type</a:t>
            </a:r>
          </a:p>
          <a:p>
            <a:pPr marL="0" indent="0" algn="ctr">
              <a:buNone/>
            </a:pPr>
            <a:r>
              <a:rPr lang="en-US" altLang="zh-CN" kern="0" dirty="0" smtClean="0"/>
              <a:t>Inference</a:t>
            </a:r>
            <a:endParaRPr lang="zh-CN" altLang="en-US" kern="0" dirty="0"/>
          </a:p>
        </p:txBody>
      </p:sp>
      <p:sp>
        <p:nvSpPr>
          <p:cNvPr id="27" name="圆角矩形 9"/>
          <p:cNvSpPr/>
          <p:nvPr/>
        </p:nvSpPr>
        <p:spPr bwMode="auto">
          <a:xfrm>
            <a:off x="52147" y="4547261"/>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Field 1: type</a:t>
            </a:r>
            <a:endParaRPr kumimoji="0" lang="en-US" altLang="zh-CN" sz="1600" b="0" i="0" u="none" strike="noStrike" cap="none" normalizeH="0" baseline="0" dirty="0" smtClean="0">
              <a:ln>
                <a:noFill/>
              </a:ln>
              <a:solidFill>
                <a:schemeClr val="tx1"/>
              </a:solidFill>
              <a:effectLst/>
              <a:latin typeface="Arial" charset="0"/>
            </a:endParaRPr>
          </a:p>
        </p:txBody>
      </p:sp>
      <p:sp>
        <p:nvSpPr>
          <p:cNvPr id="28" name="圆角矩形 10"/>
          <p:cNvSpPr/>
          <p:nvPr/>
        </p:nvSpPr>
        <p:spPr bwMode="auto">
          <a:xfrm>
            <a:off x="52147" y="4886123"/>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Field 2: type</a:t>
            </a:r>
            <a:endParaRPr kumimoji="0" lang="en-US" altLang="zh-CN" sz="1600" b="0" i="0" u="none" strike="noStrike" cap="none" normalizeH="0" baseline="0" dirty="0" smtClean="0">
              <a:ln>
                <a:noFill/>
              </a:ln>
              <a:solidFill>
                <a:schemeClr val="tx1"/>
              </a:solidFill>
              <a:effectLst/>
              <a:latin typeface="Arial" charset="0"/>
            </a:endParaRPr>
          </a:p>
        </p:txBody>
      </p:sp>
      <p:sp>
        <p:nvSpPr>
          <p:cNvPr id="29" name="圆角矩形 12"/>
          <p:cNvSpPr/>
          <p:nvPr/>
        </p:nvSpPr>
        <p:spPr bwMode="auto">
          <a:xfrm>
            <a:off x="52147" y="5223737"/>
            <a:ext cx="2807847" cy="338863"/>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a:t>
            </a:r>
            <a:endParaRPr kumimoji="0" lang="en-US" altLang="zh-CN" sz="1600" b="0" i="0" u="none" strike="noStrike" cap="none" normalizeH="0" baseline="0" dirty="0" smtClean="0">
              <a:ln>
                <a:noFill/>
              </a:ln>
              <a:solidFill>
                <a:schemeClr val="tx1"/>
              </a:solidFill>
              <a:effectLst/>
              <a:latin typeface="Arial" charset="0"/>
            </a:endParaRPr>
          </a:p>
        </p:txBody>
      </p:sp>
      <p:sp>
        <p:nvSpPr>
          <p:cNvPr id="32" name="圆角矩形 10"/>
          <p:cNvSpPr/>
          <p:nvPr/>
        </p:nvSpPr>
        <p:spPr bwMode="auto">
          <a:xfrm>
            <a:off x="63830" y="6223659"/>
            <a:ext cx="2807847" cy="558141"/>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1600" dirty="0" smtClean="0">
                <a:solidFill>
                  <a:schemeClr val="tx1"/>
                </a:solidFill>
                <a:latin typeface="Arial" charset="0"/>
              </a:rPr>
              <a:t>Mapping:</a:t>
            </a:r>
          </a:p>
          <a:p>
            <a:pPr algn="ctr"/>
            <a:r>
              <a:rPr lang="en-US" altLang="zh-CN" sz="1600" dirty="0" smtClean="0">
                <a:solidFill>
                  <a:schemeClr val="tx1"/>
                </a:solidFill>
                <a:latin typeface="Arial" charset="0"/>
              </a:rPr>
              <a:t>{Opcode value -&gt; Task}</a:t>
            </a:r>
            <a:endParaRPr kumimoji="0" lang="en-US" altLang="zh-CN" sz="1600" b="0" i="0" u="none" strike="noStrike" cap="none" normalizeH="0" baseline="0" dirty="0" smtClean="0">
              <a:ln>
                <a:noFill/>
              </a:ln>
              <a:solidFill>
                <a:schemeClr val="tx1"/>
              </a:solidFill>
              <a:effectLst/>
              <a:latin typeface="Arial" charset="0"/>
            </a:endParaRPr>
          </a:p>
        </p:txBody>
      </p:sp>
      <p:sp>
        <p:nvSpPr>
          <p:cNvPr id="37" name="圆角矩形 12"/>
          <p:cNvSpPr/>
          <p:nvPr/>
        </p:nvSpPr>
        <p:spPr bwMode="auto">
          <a:xfrm>
            <a:off x="3067793" y="3149371"/>
            <a:ext cx="5923807" cy="1673429"/>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359292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0" end="0"/>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1"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0-#ppt_h/2"/>
                                          </p:val>
                                        </p:tav>
                                        <p:tav tm="100000">
                                          <p:val>
                                            <p:strVal val="#ppt_y"/>
                                          </p:val>
                                        </p:tav>
                                      </p:tavLst>
                                    </p:anim>
                                  </p:childTnLst>
                                </p:cTn>
                              </p:par>
                              <p:par>
                                <p:cTn id="43" presetID="2" presetClass="entr" presetSubtype="1"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additive="base">
                                        <p:cTn id="45" dur="500" fill="hold"/>
                                        <p:tgtEl>
                                          <p:spTgt spid="27"/>
                                        </p:tgtEl>
                                        <p:attrNameLst>
                                          <p:attrName>ppt_x</p:attrName>
                                        </p:attrNameLst>
                                      </p:cBhvr>
                                      <p:tavLst>
                                        <p:tav tm="0">
                                          <p:val>
                                            <p:strVal val="#ppt_x"/>
                                          </p:val>
                                        </p:tav>
                                        <p:tav tm="100000">
                                          <p:val>
                                            <p:strVal val="#ppt_x"/>
                                          </p:val>
                                        </p:tav>
                                      </p:tavLst>
                                    </p:anim>
                                    <p:anim calcmode="lin" valueType="num">
                                      <p:cBhvr additive="base">
                                        <p:cTn id="46" dur="500" fill="hold"/>
                                        <p:tgtEl>
                                          <p:spTgt spid="27"/>
                                        </p:tgtEl>
                                        <p:attrNameLst>
                                          <p:attrName>ppt_y</p:attrName>
                                        </p:attrNameLst>
                                      </p:cBhvr>
                                      <p:tavLst>
                                        <p:tav tm="0">
                                          <p:val>
                                            <p:strVal val="0-#ppt_h/2"/>
                                          </p:val>
                                        </p:tav>
                                        <p:tav tm="100000">
                                          <p:val>
                                            <p:strVal val="#ppt_y"/>
                                          </p:val>
                                        </p:tav>
                                      </p:tavLst>
                                    </p:anim>
                                  </p:childTnLst>
                                </p:cTn>
                              </p:par>
                              <p:par>
                                <p:cTn id="47" presetID="2" presetClass="entr" presetSubtype="1" fill="hold" grpId="0" nodeType="withEffect">
                                  <p:stCondLst>
                                    <p:cond delay="0"/>
                                  </p:stCondLst>
                                  <p:childTnLst>
                                    <p:set>
                                      <p:cBhvr>
                                        <p:cTn id="48" dur="1" fill="hold">
                                          <p:stCondLst>
                                            <p:cond delay="0"/>
                                          </p:stCondLst>
                                        </p:cTn>
                                        <p:tgtEl>
                                          <p:spTgt spid="28"/>
                                        </p:tgtEl>
                                        <p:attrNameLst>
                                          <p:attrName>style.visibility</p:attrName>
                                        </p:attrNameLst>
                                      </p:cBhvr>
                                      <p:to>
                                        <p:strVal val="visible"/>
                                      </p:to>
                                    </p:set>
                                    <p:anim calcmode="lin" valueType="num">
                                      <p:cBhvr additive="base">
                                        <p:cTn id="49" dur="500" fill="hold"/>
                                        <p:tgtEl>
                                          <p:spTgt spid="28"/>
                                        </p:tgtEl>
                                        <p:attrNameLst>
                                          <p:attrName>ppt_x</p:attrName>
                                        </p:attrNameLst>
                                      </p:cBhvr>
                                      <p:tavLst>
                                        <p:tav tm="0">
                                          <p:val>
                                            <p:strVal val="#ppt_x"/>
                                          </p:val>
                                        </p:tav>
                                        <p:tav tm="100000">
                                          <p:val>
                                            <p:strVal val="#ppt_x"/>
                                          </p:val>
                                        </p:tav>
                                      </p:tavLst>
                                    </p:anim>
                                    <p:anim calcmode="lin" valueType="num">
                                      <p:cBhvr additive="base">
                                        <p:cTn id="50" dur="500" fill="hold"/>
                                        <p:tgtEl>
                                          <p:spTgt spid="28"/>
                                        </p:tgtEl>
                                        <p:attrNameLst>
                                          <p:attrName>ppt_y</p:attrName>
                                        </p:attrNameLst>
                                      </p:cBhvr>
                                      <p:tavLst>
                                        <p:tav tm="0">
                                          <p:val>
                                            <p:strVal val="0-#ppt_h/2"/>
                                          </p:val>
                                        </p:tav>
                                        <p:tav tm="100000">
                                          <p:val>
                                            <p:strVal val="#ppt_y"/>
                                          </p:val>
                                        </p:tav>
                                      </p:tavLst>
                                    </p:anim>
                                  </p:childTnLst>
                                </p:cTn>
                              </p:par>
                              <p:par>
                                <p:cTn id="51" presetID="2" presetClass="entr" presetSubtype="1"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500" fill="hold"/>
                                        <p:tgtEl>
                                          <p:spTgt spid="29"/>
                                        </p:tgtEl>
                                        <p:attrNameLst>
                                          <p:attrName>ppt_x</p:attrName>
                                        </p:attrNameLst>
                                      </p:cBhvr>
                                      <p:tavLst>
                                        <p:tav tm="0">
                                          <p:val>
                                            <p:strVal val="#ppt_x"/>
                                          </p:val>
                                        </p:tav>
                                        <p:tav tm="100000">
                                          <p:val>
                                            <p:strVal val="#ppt_x"/>
                                          </p:val>
                                        </p:tav>
                                      </p:tavLst>
                                    </p:anim>
                                    <p:anim calcmode="lin" valueType="num">
                                      <p:cBhvr additive="base">
                                        <p:cTn id="54" dur="500" fill="hold"/>
                                        <p:tgtEl>
                                          <p:spTgt spid="29"/>
                                        </p:tgtEl>
                                        <p:attrNameLst>
                                          <p:attrName>ppt_y</p:attrName>
                                        </p:attrNameLst>
                                      </p:cBhvr>
                                      <p:tavLst>
                                        <p:tav tm="0">
                                          <p:val>
                                            <p:strVal val="0-#ppt_h/2"/>
                                          </p:val>
                                        </p:tav>
                                        <p:tav tm="100000">
                                          <p:val>
                                            <p:strVal val="#ppt_y"/>
                                          </p:val>
                                        </p:tav>
                                      </p:tavLst>
                                    </p:anim>
                                  </p:childTnLst>
                                </p:cTn>
                              </p:par>
                              <p:par>
                                <p:cTn id="55" presetID="2" presetClass="entr" presetSubtype="1" fill="hold" grpId="0" nodeType="withEffect">
                                  <p:stCondLst>
                                    <p:cond delay="0"/>
                                  </p:stCondLst>
                                  <p:childTnLst>
                                    <p:set>
                                      <p:cBhvr>
                                        <p:cTn id="56" dur="1" fill="hold">
                                          <p:stCondLst>
                                            <p:cond delay="0"/>
                                          </p:stCondLst>
                                        </p:cTn>
                                        <p:tgtEl>
                                          <p:spTgt spid="24"/>
                                        </p:tgtEl>
                                        <p:attrNameLst>
                                          <p:attrName>style.visibility</p:attrName>
                                        </p:attrNameLst>
                                      </p:cBhvr>
                                      <p:to>
                                        <p:strVal val="visible"/>
                                      </p:to>
                                    </p:set>
                                    <p:anim calcmode="lin" valueType="num">
                                      <p:cBhvr additive="base">
                                        <p:cTn id="57" dur="500" fill="hold"/>
                                        <p:tgtEl>
                                          <p:spTgt spid="24"/>
                                        </p:tgtEl>
                                        <p:attrNameLst>
                                          <p:attrName>ppt_x</p:attrName>
                                        </p:attrNameLst>
                                      </p:cBhvr>
                                      <p:tavLst>
                                        <p:tav tm="0">
                                          <p:val>
                                            <p:strVal val="#ppt_x"/>
                                          </p:val>
                                        </p:tav>
                                        <p:tav tm="100000">
                                          <p:val>
                                            <p:strVal val="#ppt_x"/>
                                          </p:val>
                                        </p:tav>
                                      </p:tavLst>
                                    </p:anim>
                                    <p:anim calcmode="lin" valueType="num">
                                      <p:cBhvr additive="base">
                                        <p:cTn id="58" dur="500" fill="hold"/>
                                        <p:tgtEl>
                                          <p:spTgt spid="24"/>
                                        </p:tgtEl>
                                        <p:attrNameLst>
                                          <p:attrName>ppt_y</p:attrName>
                                        </p:attrNameLst>
                                      </p:cBhvr>
                                      <p:tavLst>
                                        <p:tav tm="0">
                                          <p:val>
                                            <p:strVal val="0-#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 presetClass="entr" presetSubtype="1"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additive="base">
                                        <p:cTn id="69" dur="500" fill="hold"/>
                                        <p:tgtEl>
                                          <p:spTgt spid="17"/>
                                        </p:tgtEl>
                                        <p:attrNameLst>
                                          <p:attrName>ppt_x</p:attrName>
                                        </p:attrNameLst>
                                      </p:cBhvr>
                                      <p:tavLst>
                                        <p:tav tm="0">
                                          <p:val>
                                            <p:strVal val="#ppt_x"/>
                                          </p:val>
                                        </p:tav>
                                        <p:tav tm="100000">
                                          <p:val>
                                            <p:strVal val="#ppt_x"/>
                                          </p:val>
                                        </p:tav>
                                      </p:tavLst>
                                    </p:anim>
                                    <p:anim calcmode="lin" valueType="num">
                                      <p:cBhvr additive="base">
                                        <p:cTn id="70" dur="500" fill="hold"/>
                                        <p:tgtEl>
                                          <p:spTgt spid="17"/>
                                        </p:tgtEl>
                                        <p:attrNameLst>
                                          <p:attrName>ppt_y</p:attrName>
                                        </p:attrNameLst>
                                      </p:cBhvr>
                                      <p:tavLst>
                                        <p:tav tm="0">
                                          <p:val>
                                            <p:strVal val="0-#ppt_h/2"/>
                                          </p:val>
                                        </p:tav>
                                        <p:tav tm="100000">
                                          <p:val>
                                            <p:strVal val="#ppt_y"/>
                                          </p:val>
                                        </p:tav>
                                      </p:tavLst>
                                    </p:anim>
                                  </p:childTnLst>
                                </p:cTn>
                              </p:par>
                              <p:par>
                                <p:cTn id="71" presetID="2" presetClass="entr" presetSubtype="1"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 calcmode="lin" valueType="num">
                                      <p:cBhvr additive="base">
                                        <p:cTn id="73" dur="500" fill="hold"/>
                                        <p:tgtEl>
                                          <p:spTgt spid="32"/>
                                        </p:tgtEl>
                                        <p:attrNameLst>
                                          <p:attrName>ppt_x</p:attrName>
                                        </p:attrNameLst>
                                      </p:cBhvr>
                                      <p:tavLst>
                                        <p:tav tm="0">
                                          <p:val>
                                            <p:strVal val="#ppt_x"/>
                                          </p:val>
                                        </p:tav>
                                        <p:tav tm="100000">
                                          <p:val>
                                            <p:strVal val="#ppt_x"/>
                                          </p:val>
                                        </p:tav>
                                      </p:tavLst>
                                    </p:anim>
                                    <p:anim calcmode="lin" valueType="num">
                                      <p:cBhvr additive="base">
                                        <p:cTn id="74" dur="500" fill="hold"/>
                                        <p:tgtEl>
                                          <p:spTgt spid="32"/>
                                        </p:tgtEl>
                                        <p:attrNameLst>
                                          <p:attrName>ppt_y</p:attrName>
                                        </p:attrNameLst>
                                      </p:cBhvr>
                                      <p:tavLst>
                                        <p:tav tm="0">
                                          <p:val>
                                            <p:strVal val="0-#ppt_h/2"/>
                                          </p:val>
                                        </p:tav>
                                        <p:tav tm="100000">
                                          <p:val>
                                            <p:strVal val="#ppt_y"/>
                                          </p:val>
                                        </p:tav>
                                      </p:tavLst>
                                    </p:anim>
                                  </p:childTnLst>
                                </p:cTn>
                              </p:par>
                              <p:par>
                                <p:cTn id="75" presetID="2" presetClass="entr" presetSubtype="1" fill="hold" grpId="0" nodeType="withEffect">
                                  <p:stCondLst>
                                    <p:cond delay="0"/>
                                  </p:stCondLst>
                                  <p:childTnLst>
                                    <p:set>
                                      <p:cBhvr>
                                        <p:cTn id="76" dur="1" fill="hold">
                                          <p:stCondLst>
                                            <p:cond delay="0"/>
                                          </p:stCondLst>
                                        </p:cTn>
                                        <p:tgtEl>
                                          <p:spTgt spid="31"/>
                                        </p:tgtEl>
                                        <p:attrNameLst>
                                          <p:attrName>style.visibility</p:attrName>
                                        </p:attrNameLst>
                                      </p:cBhvr>
                                      <p:to>
                                        <p:strVal val="visible"/>
                                      </p:to>
                                    </p:set>
                                    <p:anim calcmode="lin" valueType="num">
                                      <p:cBhvr additive="base">
                                        <p:cTn id="77" dur="500" fill="hold"/>
                                        <p:tgtEl>
                                          <p:spTgt spid="31"/>
                                        </p:tgtEl>
                                        <p:attrNameLst>
                                          <p:attrName>ppt_x</p:attrName>
                                        </p:attrNameLst>
                                      </p:cBhvr>
                                      <p:tavLst>
                                        <p:tav tm="0">
                                          <p:val>
                                            <p:strVal val="#ppt_x"/>
                                          </p:val>
                                        </p:tav>
                                        <p:tav tm="100000">
                                          <p:val>
                                            <p:strVal val="#ppt_x"/>
                                          </p:val>
                                        </p:tav>
                                      </p:tavLst>
                                    </p:anim>
                                    <p:anim calcmode="lin" valueType="num">
                                      <p:cBhvr additive="base">
                                        <p:cTn id="78" dur="500" fill="hold"/>
                                        <p:tgtEl>
                                          <p:spTgt spid="31"/>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6" grpId="0" animBg="1"/>
      <p:bldP spid="31" grpId="0" animBg="1"/>
      <p:bldP spid="24" grpId="0" animBg="1"/>
      <p:bldP spid="3" grpId="0" build="p"/>
      <p:bldP spid="6" grpId="0" animBg="1"/>
      <p:bldP spid="7" grpId="0"/>
      <p:bldP spid="9" grpId="0" animBg="1"/>
      <p:bldP spid="10" grpId="0" animBg="1"/>
      <p:bldP spid="12" grpId="0" animBg="1"/>
      <p:bldP spid="17" grpId="0"/>
      <p:bldP spid="19" grpId="0"/>
      <p:bldP spid="20" grpId="0"/>
      <p:bldP spid="21" grpId="0"/>
      <p:bldP spid="27" grpId="0" animBg="1"/>
      <p:bldP spid="28" grpId="0" animBg="1"/>
      <p:bldP spid="29" grpId="0" animBg="1"/>
      <p:bldP spid="32" grpId="0" animBg="1"/>
      <p:bldP spid="3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 Traffic &amp; Feedback </a:t>
            </a:r>
            <a:endParaRPr lang="en-US" dirty="0"/>
          </a:p>
        </p:txBody>
      </p:sp>
      <p:sp>
        <p:nvSpPr>
          <p:cNvPr id="3" name="Content Placeholder 2"/>
          <p:cNvSpPr>
            <a:spLocks noGrp="1"/>
          </p:cNvSpPr>
          <p:nvPr>
            <p:ph idx="1"/>
          </p:nvPr>
        </p:nvSpPr>
        <p:spPr>
          <a:xfrm>
            <a:off x="457200" y="1646237"/>
            <a:ext cx="8229600" cy="715963"/>
          </a:xfrm>
        </p:spPr>
        <p:txBody>
          <a:bodyPr/>
          <a:lstStyle/>
          <a:p>
            <a:r>
              <a:rPr lang="en-US" sz="2400" dirty="0" smtClean="0"/>
              <a:t>Traffic classification</a:t>
            </a:r>
          </a:p>
          <a:p>
            <a:pPr lvl="1"/>
            <a:r>
              <a:rPr lang="en-US" sz="2000" dirty="0" smtClean="0">
                <a:solidFill>
                  <a:srgbClr val="0070C0"/>
                </a:solidFill>
              </a:rPr>
              <a:t>Step 1</a:t>
            </a:r>
            <a:r>
              <a:rPr lang="en-US" sz="2000" dirty="0" smtClean="0"/>
              <a:t>: group packets into flows</a:t>
            </a:r>
          </a:p>
          <a:p>
            <a:pPr lvl="1"/>
            <a:r>
              <a:rPr lang="en-US" sz="2000" dirty="0" smtClean="0">
                <a:solidFill>
                  <a:srgbClr val="0070C0"/>
                </a:solidFill>
              </a:rPr>
              <a:t>Step 2</a:t>
            </a:r>
            <a:r>
              <a:rPr lang="en-US" sz="2000" dirty="0" smtClean="0"/>
              <a:t>: categorize flows into DNS, HTTP, Non-DNS UDP and Non-HTTP TCP</a:t>
            </a:r>
          </a:p>
          <a:p>
            <a:pPr lvl="1"/>
            <a:r>
              <a:rPr lang="en-US" sz="2000" dirty="0" smtClean="0">
                <a:solidFill>
                  <a:srgbClr val="0070C0"/>
                </a:solidFill>
              </a:rPr>
              <a:t>Step 3</a:t>
            </a:r>
            <a:r>
              <a:rPr lang="en-US" sz="2000" dirty="0" smtClean="0"/>
              <a:t>: match payloads with signatures</a:t>
            </a:r>
            <a:endParaRPr lang="en-US" sz="2000" dirty="0"/>
          </a:p>
          <a:p>
            <a:r>
              <a:rPr lang="en-US" sz="2400" dirty="0" smtClean="0"/>
              <a:t>Feedback</a:t>
            </a:r>
            <a:endParaRPr lang="en-US" sz="2400" dirty="0"/>
          </a:p>
          <a:p>
            <a:pPr lvl="1"/>
            <a:r>
              <a:rPr lang="en-US" sz="2000" dirty="0" smtClean="0"/>
              <a:t>Motivation</a:t>
            </a:r>
          </a:p>
          <a:p>
            <a:pPr lvl="2"/>
            <a:r>
              <a:rPr lang="en-US" sz="1800" dirty="0"/>
              <a:t>C</a:t>
            </a:r>
            <a:r>
              <a:rPr lang="en-US" sz="1800" dirty="0" smtClean="0"/>
              <a:t>ontrol experiments only cover partial signatures</a:t>
            </a:r>
          </a:p>
          <a:p>
            <a:pPr lvl="1"/>
            <a:r>
              <a:rPr lang="en-US" sz="2000" dirty="0" smtClean="0"/>
              <a:t>Approach: </a:t>
            </a:r>
            <a:r>
              <a:rPr lang="en-US" altLang="zh-CN" sz="2000" dirty="0" smtClean="0"/>
              <a:t>for each </a:t>
            </a:r>
            <a:r>
              <a:rPr lang="en-US" altLang="zh-CN" sz="2000" dirty="0"/>
              <a:t>classified WeChat flow</a:t>
            </a:r>
            <a:endParaRPr lang="en-US" sz="2000" dirty="0" smtClean="0"/>
          </a:p>
          <a:p>
            <a:pPr lvl="2"/>
            <a:r>
              <a:rPr lang="en-US" sz="1800" dirty="0" smtClean="0"/>
              <a:t>Identify all unclassified flows with the same </a:t>
            </a:r>
            <a:r>
              <a:rPr lang="en-US" sz="1800" dirty="0" smtClean="0">
                <a:solidFill>
                  <a:srgbClr val="0070C0"/>
                </a:solidFill>
              </a:rPr>
              <a:t>server-side IP </a:t>
            </a:r>
            <a:r>
              <a:rPr lang="en-US" sz="1800" dirty="0" smtClean="0"/>
              <a:t>and </a:t>
            </a:r>
            <a:r>
              <a:rPr lang="en-US" sz="1800" dirty="0" smtClean="0">
                <a:solidFill>
                  <a:srgbClr val="0070C0"/>
                </a:solidFill>
              </a:rPr>
              <a:t>port</a:t>
            </a:r>
          </a:p>
          <a:p>
            <a:pPr lvl="2"/>
            <a:r>
              <a:rPr lang="en-US" sz="1800" dirty="0" smtClean="0"/>
              <a:t>Apply the same extraction procedure to the feedback traffic</a:t>
            </a:r>
          </a:p>
          <a:p>
            <a:pPr lvl="1"/>
            <a:r>
              <a:rPr lang="en-US" sz="2000" dirty="0" smtClean="0"/>
              <a:t>We may need multiple rounds of feedback</a:t>
            </a:r>
          </a:p>
          <a:p>
            <a:pPr lvl="2"/>
            <a:r>
              <a:rPr lang="en-US" sz="1800" dirty="0" smtClean="0"/>
              <a:t>Our experience: feedback once is sufficient</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13</a:t>
            </a:fld>
            <a:endParaRPr lang="en-US"/>
          </a:p>
        </p:txBody>
      </p:sp>
    </p:spTree>
    <p:extLst>
      <p:ext uri="{BB962C8B-B14F-4D97-AF65-F5344CB8AC3E}">
        <p14:creationId xmlns:p14="http://schemas.microsoft.com/office/powerpoint/2010/main" val="226944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14</a:t>
            </a:fld>
            <a:endParaRPr lang="en-US"/>
          </a:p>
        </p:txBody>
      </p:sp>
      <p:sp>
        <p:nvSpPr>
          <p:cNvPr id="5" name="圆角矩形 8"/>
          <p:cNvSpPr/>
          <p:nvPr/>
        </p:nvSpPr>
        <p:spPr bwMode="auto">
          <a:xfrm>
            <a:off x="276473" y="4595939"/>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Network</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Traces</a:t>
            </a:r>
          </a:p>
        </p:txBody>
      </p:sp>
      <p:sp>
        <p:nvSpPr>
          <p:cNvPr id="6" name="Rectangle 5"/>
          <p:cNvSpPr/>
          <p:nvPr/>
        </p:nvSpPr>
        <p:spPr>
          <a:xfrm>
            <a:off x="111247" y="18527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Control Experiments</a:t>
            </a:r>
            <a:endParaRPr lang="en-US" altLang="zh-CN" sz="2000" b="1" dirty="0" smtClean="0">
              <a:solidFill>
                <a:schemeClr val="bg1"/>
              </a:solidFill>
            </a:endParaRPr>
          </a:p>
        </p:txBody>
      </p:sp>
      <p:sp>
        <p:nvSpPr>
          <p:cNvPr id="7" name="圆角矩形 8"/>
          <p:cNvSpPr/>
          <p:nvPr/>
        </p:nvSpPr>
        <p:spPr bwMode="auto">
          <a:xfrm>
            <a:off x="276471" y="30477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Training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Set</a:t>
            </a:r>
          </a:p>
        </p:txBody>
      </p:sp>
      <p:sp>
        <p:nvSpPr>
          <p:cNvPr id="8" name="Rectangle 7"/>
          <p:cNvSpPr/>
          <p:nvPr/>
        </p:nvSpPr>
        <p:spPr>
          <a:xfrm>
            <a:off x="2168647" y="2973861"/>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Extract</a:t>
            </a:r>
          </a:p>
          <a:p>
            <a:pPr algn="ctr"/>
            <a:r>
              <a:rPr lang="en-US" altLang="zh-CN" sz="2000" b="1" dirty="0" smtClean="0">
                <a:solidFill>
                  <a:schemeClr val="bg1"/>
                </a:solidFill>
                <a:latin typeface="Cambria Math"/>
              </a:rPr>
              <a:t>Signatures</a:t>
            </a:r>
            <a:endParaRPr lang="en-US" altLang="zh-CN" sz="2000" b="1" dirty="0" smtClean="0">
              <a:solidFill>
                <a:schemeClr val="bg1"/>
              </a:solidFill>
            </a:endParaRPr>
          </a:p>
        </p:txBody>
      </p:sp>
      <p:sp>
        <p:nvSpPr>
          <p:cNvPr id="9" name="圆角矩形 8"/>
          <p:cNvSpPr/>
          <p:nvPr/>
        </p:nvSpPr>
        <p:spPr bwMode="auto">
          <a:xfrm>
            <a:off x="2333871" y="41145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WeChat</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Signatures</a:t>
            </a:r>
          </a:p>
        </p:txBody>
      </p:sp>
      <p:sp>
        <p:nvSpPr>
          <p:cNvPr id="11" name="Rectangle 10"/>
          <p:cNvSpPr/>
          <p:nvPr/>
        </p:nvSpPr>
        <p:spPr>
          <a:xfrm>
            <a:off x="4543480" y="42911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Classify</a:t>
            </a:r>
          </a:p>
          <a:p>
            <a:pPr algn="ctr"/>
            <a:r>
              <a:rPr lang="en-US" altLang="zh-CN" sz="2000" b="1" dirty="0" smtClean="0">
                <a:solidFill>
                  <a:schemeClr val="bg1"/>
                </a:solidFill>
                <a:latin typeface="Cambria Math"/>
              </a:rPr>
              <a:t>Traffic</a:t>
            </a:r>
            <a:endParaRPr lang="en-US" altLang="zh-CN" sz="2000" b="1" dirty="0" smtClean="0">
              <a:solidFill>
                <a:schemeClr val="bg1"/>
              </a:solidFill>
            </a:endParaRPr>
          </a:p>
        </p:txBody>
      </p:sp>
      <p:cxnSp>
        <p:nvCxnSpPr>
          <p:cNvPr id="12" name="肘形连接符 37"/>
          <p:cNvCxnSpPr>
            <a:stCxn id="6" idx="2"/>
            <a:endCxn id="7" idx="0"/>
          </p:cNvCxnSpPr>
          <p:nvPr/>
        </p:nvCxnSpPr>
        <p:spPr bwMode="auto">
          <a:xfrm rot="5400000">
            <a:off x="799875" y="2841017"/>
            <a:ext cx="413445" cy="1"/>
          </a:xfrm>
          <a:prstGeom prst="bentConnector3">
            <a:avLst>
              <a:gd name="adj1" fmla="val 50000"/>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bwMode="auto">
          <a:xfrm flipV="1">
            <a:off x="3768847" y="4583839"/>
            <a:ext cx="749360"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8" name="Straight Arrow Connector 27"/>
          <p:cNvCxnSpPr>
            <a:stCxn id="5" idx="3"/>
          </p:cNvCxnSpPr>
          <p:nvPr/>
        </p:nvCxnSpPr>
        <p:spPr bwMode="auto">
          <a:xfrm>
            <a:off x="1736722" y="4912839"/>
            <a:ext cx="2806758"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37" name="肘形连接符 37"/>
          <p:cNvCxnSpPr>
            <a:stCxn id="11" idx="0"/>
            <a:endCxn id="8" idx="3"/>
          </p:cNvCxnSpPr>
          <p:nvPr/>
        </p:nvCxnSpPr>
        <p:spPr bwMode="auto">
          <a:xfrm rot="16200000" flipV="1">
            <a:off x="4235838" y="3088147"/>
            <a:ext cx="926500" cy="1479484"/>
          </a:xfrm>
          <a:prstGeom prst="bentConnector2">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3" name="Straight Arrow Connector 24"/>
          <p:cNvCxnSpPr>
            <a:stCxn id="7" idx="3"/>
            <a:endCxn id="8" idx="1"/>
          </p:cNvCxnSpPr>
          <p:nvPr/>
        </p:nvCxnSpPr>
        <p:spPr bwMode="auto">
          <a:xfrm flipV="1">
            <a:off x="1736720" y="3364639"/>
            <a:ext cx="431927"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7" name="Straight Arrow Connector 24"/>
          <p:cNvCxnSpPr>
            <a:stCxn id="11" idx="3"/>
          </p:cNvCxnSpPr>
          <p:nvPr/>
        </p:nvCxnSpPr>
        <p:spPr bwMode="auto">
          <a:xfrm>
            <a:off x="6334179" y="4681917"/>
            <a:ext cx="911238"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0" name="Content Placeholder 2"/>
          <p:cNvSpPr txBox="1">
            <a:spLocks/>
          </p:cNvSpPr>
          <p:nvPr/>
        </p:nvSpPr>
        <p:spPr bwMode="auto">
          <a:xfrm>
            <a:off x="7321617" y="4086478"/>
            <a:ext cx="1898583" cy="1171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800" kern="0" dirty="0" smtClean="0"/>
              <a:t>Architecture</a:t>
            </a:r>
          </a:p>
          <a:p>
            <a:pPr marL="0" indent="0">
              <a:buNone/>
            </a:pPr>
            <a:r>
              <a:rPr lang="en-US" sz="1800" kern="0" dirty="0" smtClean="0"/>
              <a:t>Workflow</a:t>
            </a:r>
          </a:p>
          <a:p>
            <a:pPr marL="0" indent="0">
              <a:buNone/>
            </a:pPr>
            <a:r>
              <a:rPr lang="en-US" sz="1800" kern="0" dirty="0" smtClean="0"/>
              <a:t>Traffic dynamics</a:t>
            </a:r>
            <a:endParaRPr lang="en-US" sz="1800" kern="0" dirty="0"/>
          </a:p>
        </p:txBody>
      </p:sp>
      <p:cxnSp>
        <p:nvCxnSpPr>
          <p:cNvPr id="31" name="Straight Arrow Connector 24"/>
          <p:cNvCxnSpPr>
            <a:stCxn id="8" idx="2"/>
            <a:endCxn id="9" idx="0"/>
          </p:cNvCxnSpPr>
          <p:nvPr/>
        </p:nvCxnSpPr>
        <p:spPr bwMode="auto">
          <a:xfrm flipH="1">
            <a:off x="3063996" y="3755417"/>
            <a:ext cx="1" cy="359123"/>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5" name="矩形 34"/>
          <p:cNvSpPr/>
          <p:nvPr/>
        </p:nvSpPr>
        <p:spPr>
          <a:xfrm>
            <a:off x="4918407" y="2973861"/>
            <a:ext cx="1197764" cy="369332"/>
          </a:xfrm>
          <a:prstGeom prst="rect">
            <a:avLst/>
          </a:prstGeom>
        </p:spPr>
        <p:txBody>
          <a:bodyPr wrap="none">
            <a:spAutoFit/>
          </a:bodyPr>
          <a:lstStyle/>
          <a:p>
            <a:pPr marL="0" indent="0">
              <a:buNone/>
            </a:pPr>
            <a:r>
              <a:rPr lang="en-US" altLang="zh-CN" kern="0" dirty="0" smtClean="0"/>
              <a:t>Feedback</a:t>
            </a:r>
            <a:endParaRPr lang="en-US" altLang="zh-CN" kern="0" dirty="0"/>
          </a:p>
        </p:txBody>
      </p:sp>
      <p:sp>
        <p:nvSpPr>
          <p:cNvPr id="21" name="圆角矩形 20"/>
          <p:cNvSpPr/>
          <p:nvPr/>
        </p:nvSpPr>
        <p:spPr bwMode="auto">
          <a:xfrm>
            <a:off x="1981200" y="2819400"/>
            <a:ext cx="4467074" cy="2433512"/>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
        <p:nvSpPr>
          <p:cNvPr id="22" name="圆角矩形 21"/>
          <p:cNvSpPr/>
          <p:nvPr/>
        </p:nvSpPr>
        <p:spPr bwMode="auto">
          <a:xfrm>
            <a:off x="2247352" y="3974239"/>
            <a:ext cx="1633286" cy="978761"/>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
        <p:nvSpPr>
          <p:cNvPr id="24" name="圆角矩形 23"/>
          <p:cNvSpPr/>
          <p:nvPr/>
        </p:nvSpPr>
        <p:spPr bwMode="auto">
          <a:xfrm>
            <a:off x="7321038" y="4086478"/>
            <a:ext cx="1822962" cy="1171322"/>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411047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1"/>
                                        </p:tgtEl>
                                      </p:cBhvr>
                                    </p:animEffect>
                                    <p:set>
                                      <p:cBhvr>
                                        <p:cTn id="7" dur="1" fill="hold">
                                          <p:stCondLst>
                                            <p:cond delay="499"/>
                                          </p:stCondLst>
                                        </p:cTn>
                                        <p:tgtEl>
                                          <p:spTgt spid="21"/>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fade">
                                      <p:cBhvr>
                                        <p:cTn id="14" dur="500"/>
                                        <p:tgtEl>
                                          <p:spTgt spid="24"/>
                                        </p:tgtEl>
                                      </p:cBhvr>
                                    </p:animEffect>
                                  </p:childTnLst>
                                </p:cTn>
                              </p:par>
                              <p:par>
                                <p:cTn id="15" presetID="26" presetClass="emph" presetSubtype="0" fill="hold" grpId="0" nodeType="withEffect">
                                  <p:stCondLst>
                                    <p:cond delay="0"/>
                                  </p:stCondLst>
                                  <p:childTnLst>
                                    <p:animEffect transition="out" filter="fade">
                                      <p:cBhvr>
                                        <p:cTn id="16" dur="500" tmFilter="0, 0; .2, .5; .8, .5; 1, 0"/>
                                        <p:tgtEl>
                                          <p:spTgt spid="9"/>
                                        </p:tgtEl>
                                      </p:cBhvr>
                                    </p:animEffect>
                                    <p:animScale>
                                      <p:cBhvr>
                                        <p:cTn id="17" dur="250" autoRev="1" fill="hold"/>
                                        <p:tgtEl>
                                          <p:spTgt spid="9"/>
                                        </p:tgtEl>
                                      </p:cBhvr>
                                      <p:by x="105000" y="105000"/>
                                    </p:animScale>
                                  </p:childTnLst>
                                </p:cTn>
                              </p:par>
                              <p:par>
                                <p:cTn id="18" presetID="26" presetClass="emph" presetSubtype="0" fill="hold" grpId="0" nodeType="withEffect">
                                  <p:stCondLst>
                                    <p:cond delay="0"/>
                                  </p:stCondLst>
                                  <p:childTnLst>
                                    <p:animEffect transition="out" filter="fade">
                                      <p:cBhvr>
                                        <p:cTn id="19" dur="500" tmFilter="0, 0; .2, .5; .8, .5; 1, 0"/>
                                        <p:tgtEl>
                                          <p:spTgt spid="30"/>
                                        </p:tgtEl>
                                      </p:cBhvr>
                                    </p:animEffect>
                                    <p:animScale>
                                      <p:cBhvr>
                                        <p:cTn id="20" dur="250" autoRev="1" fill="hold"/>
                                        <p:tgtEl>
                                          <p:spTgt spid="3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0" grpId="0"/>
      <p:bldP spid="21" grpId="0" animBg="1"/>
      <p:bldP spid="22" grpId="0" animBg="1"/>
      <p:bldP spid="2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圆角矩形 12"/>
          <p:cNvSpPr/>
          <p:nvPr/>
        </p:nvSpPr>
        <p:spPr bwMode="auto">
          <a:xfrm>
            <a:off x="419099" y="5181600"/>
            <a:ext cx="8421719" cy="15240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smtClean="0"/>
              <a:t>Results: Payload </a:t>
            </a:r>
            <a:r>
              <a:rPr lang="en-US" dirty="0" smtClean="0"/>
              <a:t>Signatures</a:t>
            </a:r>
            <a:endParaRPr lang="en-US" dirty="0"/>
          </a:p>
        </p:txBody>
      </p:sp>
      <p:sp>
        <p:nvSpPr>
          <p:cNvPr id="3" name="Content Placeholder 2"/>
          <p:cNvSpPr>
            <a:spLocks noGrp="1"/>
          </p:cNvSpPr>
          <p:nvPr>
            <p:ph idx="1"/>
          </p:nvPr>
        </p:nvSpPr>
        <p:spPr>
          <a:xfrm>
            <a:off x="457200" y="1524001"/>
            <a:ext cx="4049499" cy="402518"/>
          </a:xfrm>
        </p:spPr>
        <p:txBody>
          <a:bodyPr/>
          <a:lstStyle/>
          <a:p>
            <a:r>
              <a:rPr lang="en-US" sz="2400" dirty="0" smtClean="0"/>
              <a:t>W-DNS</a:t>
            </a:r>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15</a:t>
            </a:fld>
            <a:endParaRPr lang="en-US"/>
          </a:p>
        </p:txBody>
      </p:sp>
      <p:grpSp>
        <p:nvGrpSpPr>
          <p:cNvPr id="30" name="组合 29"/>
          <p:cNvGrpSpPr/>
          <p:nvPr/>
        </p:nvGrpSpPr>
        <p:grpSpPr>
          <a:xfrm>
            <a:off x="419100" y="5533350"/>
            <a:ext cx="8305802" cy="715050"/>
            <a:chOff x="419100" y="5609548"/>
            <a:chExt cx="8305802" cy="715050"/>
          </a:xfrm>
        </p:grpSpPr>
        <p:grpSp>
          <p:nvGrpSpPr>
            <p:cNvPr id="5" name="组合 4"/>
            <p:cNvGrpSpPr/>
            <p:nvPr/>
          </p:nvGrpSpPr>
          <p:grpSpPr>
            <a:xfrm>
              <a:off x="419100" y="5609548"/>
              <a:ext cx="8305802" cy="715050"/>
              <a:chOff x="304800" y="4053284"/>
              <a:chExt cx="8577390" cy="899716"/>
            </a:xfrm>
          </p:grpSpPr>
          <p:sp>
            <p:nvSpPr>
              <p:cNvPr id="10" name="Rectangle 9"/>
              <p:cNvSpPr/>
              <p:nvPr/>
            </p:nvSpPr>
            <p:spPr>
              <a:xfrm>
                <a:off x="4641558" y="4374912"/>
                <a:ext cx="1590237"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sz="1600" dirty="0" smtClean="0"/>
                  <a:t>Request / </a:t>
                </a:r>
              </a:p>
              <a:p>
                <a:pPr algn="ctr"/>
                <a:r>
                  <a:rPr lang="en-US" sz="1600" dirty="0" smtClean="0"/>
                  <a:t>Response</a:t>
                </a:r>
              </a:p>
            </p:txBody>
          </p:sp>
          <p:sp>
            <p:nvSpPr>
              <p:cNvPr id="13" name="Rectangle 12"/>
              <p:cNvSpPr/>
              <p:nvPr/>
            </p:nvSpPr>
            <p:spPr>
              <a:xfrm>
                <a:off x="6231795" y="4374911"/>
                <a:ext cx="530079"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sz="1600" dirty="0" smtClean="0">
                    <a:solidFill>
                      <a:srgbClr val="FF0000"/>
                    </a:solidFill>
                  </a:rPr>
                  <a:t>O</a:t>
                </a:r>
              </a:p>
              <a:p>
                <a:pPr algn="ctr"/>
                <a:r>
                  <a:rPr lang="en-US" sz="1600" dirty="0">
                    <a:solidFill>
                      <a:srgbClr val="FF0000"/>
                    </a:solidFill>
                  </a:rPr>
                  <a:t>P</a:t>
                </a:r>
                <a:endParaRPr lang="en-US" sz="1600" dirty="0" smtClean="0">
                  <a:solidFill>
                    <a:srgbClr val="FF0000"/>
                  </a:solidFill>
                </a:endParaRPr>
              </a:p>
            </p:txBody>
          </p:sp>
          <p:sp>
            <p:nvSpPr>
              <p:cNvPr id="14" name="Rectangle 13"/>
              <p:cNvSpPr/>
              <p:nvPr/>
            </p:nvSpPr>
            <p:spPr>
              <a:xfrm>
                <a:off x="444434" y="4374914"/>
                <a:ext cx="2120316" cy="57808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dirty="0" smtClean="0"/>
                  <a:t>Length</a:t>
                </a:r>
                <a:endParaRPr lang="en-US" dirty="0"/>
              </a:p>
            </p:txBody>
          </p:sp>
          <p:sp>
            <p:nvSpPr>
              <p:cNvPr id="15" name="Rectangle 14"/>
              <p:cNvSpPr/>
              <p:nvPr/>
            </p:nvSpPr>
            <p:spPr>
              <a:xfrm>
                <a:off x="6761874" y="4374910"/>
                <a:ext cx="2120316" cy="578085"/>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sz="1600" dirty="0" smtClean="0"/>
                  <a:t>Sequence</a:t>
                </a:r>
              </a:p>
              <a:p>
                <a:pPr algn="ctr"/>
                <a:r>
                  <a:rPr lang="en-US" sz="1600" dirty="0" smtClean="0"/>
                  <a:t>Number</a:t>
                </a:r>
                <a:endParaRPr lang="en-US" sz="1600" dirty="0"/>
              </a:p>
            </p:txBody>
          </p:sp>
          <p:sp>
            <p:nvSpPr>
              <p:cNvPr id="16" name="矩形 15"/>
              <p:cNvSpPr/>
              <p:nvPr/>
            </p:nvSpPr>
            <p:spPr>
              <a:xfrm>
                <a:off x="304800" y="4053287"/>
                <a:ext cx="293340" cy="387262"/>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a:t>0</a:t>
                </a:r>
                <a:endParaRPr lang="zh-CN" altLang="en-US" sz="1400" dirty="0"/>
              </a:p>
            </p:txBody>
          </p:sp>
          <p:sp>
            <p:nvSpPr>
              <p:cNvPr id="17" name="矩形 16"/>
              <p:cNvSpPr/>
              <p:nvPr/>
            </p:nvSpPr>
            <p:spPr>
              <a:xfrm>
                <a:off x="2468820" y="4053285"/>
                <a:ext cx="293340" cy="387262"/>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4</a:t>
                </a:r>
                <a:endParaRPr lang="zh-CN" altLang="en-US" sz="1400" dirty="0"/>
              </a:p>
            </p:txBody>
          </p:sp>
          <p:sp>
            <p:nvSpPr>
              <p:cNvPr id="24" name="矩形 23"/>
              <p:cNvSpPr/>
              <p:nvPr/>
            </p:nvSpPr>
            <p:spPr>
              <a:xfrm>
                <a:off x="6040693" y="4053288"/>
                <a:ext cx="382203" cy="387262"/>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11</a:t>
                </a:r>
                <a:endParaRPr lang="zh-CN" altLang="en-US" sz="1400" dirty="0"/>
              </a:p>
            </p:txBody>
          </p:sp>
          <p:sp>
            <p:nvSpPr>
              <p:cNvPr id="25" name="矩形 24"/>
              <p:cNvSpPr/>
              <p:nvPr/>
            </p:nvSpPr>
            <p:spPr>
              <a:xfrm>
                <a:off x="6601300" y="4053284"/>
                <a:ext cx="395976" cy="387262"/>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12</a:t>
                </a:r>
                <a:endParaRPr lang="zh-CN" altLang="en-US" sz="1400" dirty="0"/>
              </a:p>
            </p:txBody>
          </p:sp>
        </p:grpSp>
        <p:sp>
          <p:nvSpPr>
            <p:cNvPr id="26" name="Rectangle 5"/>
            <p:cNvSpPr/>
            <p:nvPr/>
          </p:nvSpPr>
          <p:spPr>
            <a:xfrm>
              <a:off x="2610904" y="5864064"/>
              <a:ext cx="2007637" cy="45943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dirty="0" smtClean="0"/>
                <a:t>Constant</a:t>
              </a:r>
              <a:endParaRPr lang="en-US" sz="1400" dirty="0"/>
            </a:p>
          </p:txBody>
        </p:sp>
        <p:sp>
          <p:nvSpPr>
            <p:cNvPr id="29" name="矩形 28"/>
            <p:cNvSpPr/>
            <p:nvPr/>
          </p:nvSpPr>
          <p:spPr>
            <a:xfrm>
              <a:off x="4506699" y="5609551"/>
              <a:ext cx="284052" cy="307777"/>
            </a:xfrm>
            <a:prstGeom prst="rect">
              <a:avLst/>
            </a:prstGeom>
          </p:spPr>
          <p:txBody>
            <a:bodyPr wrap="none">
              <a:spAutoFit/>
            </a:bodyP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altLang="zh-CN" sz="1400" dirty="0" smtClean="0"/>
                <a:t>8</a:t>
              </a:r>
              <a:endParaRPr lang="zh-CN" altLang="en-US" sz="1400" dirty="0"/>
            </a:p>
          </p:txBody>
        </p:sp>
      </p:grpSp>
      <p:sp>
        <p:nvSpPr>
          <p:cNvPr id="37" name="圆角矩形 12"/>
          <p:cNvSpPr/>
          <p:nvPr/>
        </p:nvSpPr>
        <p:spPr bwMode="auto">
          <a:xfrm>
            <a:off x="4648725" y="1447800"/>
            <a:ext cx="4342875" cy="3581399"/>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38" name="Content Placeholder 2"/>
          <p:cNvSpPr txBox="1">
            <a:spLocks/>
          </p:cNvSpPr>
          <p:nvPr/>
        </p:nvSpPr>
        <p:spPr bwMode="auto">
          <a:xfrm>
            <a:off x="4742271" y="1606119"/>
            <a:ext cx="4049499"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400" kern="0" dirty="0" smtClean="0"/>
              <a:t>W-HTTP</a:t>
            </a:r>
            <a:endParaRPr lang="en-US" sz="2000" kern="0" dirty="0" smtClean="0"/>
          </a:p>
        </p:txBody>
      </p:sp>
      <p:sp>
        <p:nvSpPr>
          <p:cNvPr id="36" name="矩形 35"/>
          <p:cNvSpPr/>
          <p:nvPr/>
        </p:nvSpPr>
        <p:spPr>
          <a:xfrm>
            <a:off x="1981200" y="1819870"/>
            <a:ext cx="2515125" cy="923330"/>
          </a:xfrm>
          <a:prstGeom prst="rect">
            <a:avLst/>
          </a:prstGeom>
        </p:spPr>
        <p:txBody>
          <a:bodyPr wrap="square">
            <a:spAutoFit/>
          </a:bodyPr>
          <a:lstStyle/>
          <a:p>
            <a:pPr marL="800100" lvl="1" indent="-342900">
              <a:buFont typeface="Arial" panose="020B0604020202020204" pitchFamily="34" charset="0"/>
              <a:buChar char="•"/>
            </a:pPr>
            <a:r>
              <a:rPr lang="en-US" altLang="zh-CN" dirty="0" smtClean="0"/>
              <a:t>weixin.qq.com</a:t>
            </a:r>
            <a:endParaRPr lang="en-US" altLang="zh-CN" dirty="0"/>
          </a:p>
          <a:p>
            <a:pPr marL="800100" lvl="1" indent="-342900">
              <a:buFont typeface="Arial" panose="020B0604020202020204" pitchFamily="34" charset="0"/>
              <a:buChar char="•"/>
            </a:pPr>
            <a:r>
              <a:rPr lang="en-US" altLang="zh-CN" dirty="0" smtClean="0"/>
              <a:t>wx.qq.com</a:t>
            </a:r>
          </a:p>
          <a:p>
            <a:pPr marL="800100" lvl="1" indent="-342900">
              <a:buFont typeface="Arial" panose="020B0604020202020204" pitchFamily="34" charset="0"/>
              <a:buChar char="•"/>
            </a:pPr>
            <a:r>
              <a:rPr lang="en-US" altLang="zh-CN" dirty="0" smtClean="0"/>
              <a:t>…</a:t>
            </a:r>
            <a:endParaRPr lang="en-US" altLang="zh-CN" dirty="0"/>
          </a:p>
        </p:txBody>
      </p:sp>
      <p:grpSp>
        <p:nvGrpSpPr>
          <p:cNvPr id="61" name="组合 60"/>
          <p:cNvGrpSpPr/>
          <p:nvPr/>
        </p:nvGrpSpPr>
        <p:grpSpPr>
          <a:xfrm>
            <a:off x="419099" y="3124200"/>
            <a:ext cx="4087599" cy="1752599"/>
            <a:chOff x="419099" y="3272052"/>
            <a:chExt cx="4087599" cy="1752599"/>
          </a:xfrm>
        </p:grpSpPr>
        <p:sp>
          <p:nvSpPr>
            <p:cNvPr id="42" name="圆角矩形 12"/>
            <p:cNvSpPr/>
            <p:nvPr/>
          </p:nvSpPr>
          <p:spPr bwMode="auto">
            <a:xfrm>
              <a:off x="419099" y="3272052"/>
              <a:ext cx="3924300" cy="16764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43" name="Content Placeholder 2"/>
            <p:cNvSpPr txBox="1">
              <a:spLocks/>
            </p:cNvSpPr>
            <p:nvPr/>
          </p:nvSpPr>
          <p:spPr bwMode="auto">
            <a:xfrm>
              <a:off x="457199" y="3272052"/>
              <a:ext cx="4049499" cy="1752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400" kern="0" dirty="0" smtClean="0"/>
                <a:t>W-UDP</a:t>
              </a:r>
              <a:endParaRPr lang="en-US" sz="2000" kern="0" dirty="0" smtClean="0"/>
            </a:p>
            <a:p>
              <a:pPr marL="457200" lvl="1" indent="0">
                <a:buNone/>
              </a:pPr>
              <a:r>
                <a:rPr lang="en-US" sz="2000" kern="0" dirty="0" smtClean="0"/>
                <a:t>4 message </a:t>
              </a:r>
              <a:r>
                <a:rPr lang="en-US" sz="2000" kern="0" dirty="0" smtClean="0"/>
                <a:t>types</a:t>
              </a:r>
            </a:p>
            <a:p>
              <a:pPr marL="457200" lvl="1" indent="0">
                <a:buNone/>
              </a:pPr>
              <a:r>
                <a:rPr lang="en-US" sz="2000" kern="0" dirty="0" smtClean="0"/>
                <a:t>All for real-time chatting</a:t>
              </a:r>
            </a:p>
            <a:p>
              <a:pPr marL="457200" lvl="1" indent="0">
                <a:buNone/>
              </a:pPr>
              <a:r>
                <a:rPr lang="en-US" sz="2000" kern="0" dirty="0" smtClean="0"/>
                <a:t>(</a:t>
              </a:r>
              <a:r>
                <a:rPr lang="en-US" sz="1600" kern="0" dirty="0" smtClean="0"/>
                <a:t>C</a:t>
              </a:r>
              <a:r>
                <a:rPr lang="en-US" altLang="zh-CN" sz="1600" kern="0" dirty="0" smtClean="0"/>
                <a:t>ontent</a:t>
              </a:r>
              <a:r>
                <a:rPr lang="en-US" sz="1600" kern="0" dirty="0" smtClean="0"/>
                <a:t>, heartbeats, signaling)</a:t>
              </a:r>
            </a:p>
          </p:txBody>
        </p:sp>
      </p:grpSp>
      <p:grpSp>
        <p:nvGrpSpPr>
          <p:cNvPr id="60" name="组合 59"/>
          <p:cNvGrpSpPr/>
          <p:nvPr/>
        </p:nvGrpSpPr>
        <p:grpSpPr>
          <a:xfrm>
            <a:off x="304801" y="1524000"/>
            <a:ext cx="4038599" cy="1219200"/>
            <a:chOff x="304801" y="1447800"/>
            <a:chExt cx="4038599" cy="1219200"/>
          </a:xfrm>
        </p:grpSpPr>
        <p:sp>
          <p:nvSpPr>
            <p:cNvPr id="33" name="圆角矩形 12"/>
            <p:cNvSpPr/>
            <p:nvPr/>
          </p:nvSpPr>
          <p:spPr bwMode="auto">
            <a:xfrm>
              <a:off x="419100" y="1447800"/>
              <a:ext cx="3924300" cy="12192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41" name="左大括号 40"/>
            <p:cNvSpPr/>
            <p:nvPr/>
          </p:nvSpPr>
          <p:spPr bwMode="auto">
            <a:xfrm>
              <a:off x="2174049" y="1932436"/>
              <a:ext cx="277833" cy="582164"/>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44" name="矩形 43"/>
            <p:cNvSpPr/>
            <p:nvPr/>
          </p:nvSpPr>
          <p:spPr>
            <a:xfrm>
              <a:off x="304801" y="1905000"/>
              <a:ext cx="2008165" cy="646331"/>
            </a:xfrm>
            <a:prstGeom prst="rect">
              <a:avLst/>
            </a:prstGeom>
          </p:spPr>
          <p:txBody>
            <a:bodyPr wrap="square">
              <a:spAutoFit/>
            </a:bodyPr>
            <a:lstStyle/>
            <a:p>
              <a:pPr algn="ctr"/>
              <a:r>
                <a:rPr lang="en-US" altLang="zh-CN" dirty="0" smtClean="0"/>
                <a:t>Hostname</a:t>
              </a:r>
              <a:r>
                <a:rPr lang="en-US" altLang="zh-CN" dirty="0">
                  <a:solidFill>
                    <a:srgbClr val="FF0000"/>
                  </a:solidFill>
                </a:rPr>
                <a:t/>
              </a:r>
              <a:br>
                <a:rPr lang="en-US" altLang="zh-CN" dirty="0">
                  <a:solidFill>
                    <a:srgbClr val="FF0000"/>
                  </a:solidFill>
                </a:rPr>
              </a:br>
              <a:r>
                <a:rPr lang="en-US" altLang="zh-CN" dirty="0">
                  <a:solidFill>
                    <a:srgbClr val="FF0000"/>
                  </a:solidFill>
                </a:rPr>
                <a:t>(WeChat aliases)</a:t>
              </a:r>
            </a:p>
          </p:txBody>
        </p:sp>
      </p:grpSp>
      <p:sp>
        <p:nvSpPr>
          <p:cNvPr id="50" name="矩形 49"/>
          <p:cNvSpPr/>
          <p:nvPr/>
        </p:nvSpPr>
        <p:spPr>
          <a:xfrm>
            <a:off x="6199351" y="2054388"/>
            <a:ext cx="2703251" cy="923330"/>
          </a:xfrm>
          <a:prstGeom prst="rect">
            <a:avLst/>
          </a:prstGeom>
        </p:spPr>
        <p:txBody>
          <a:bodyPr wrap="square">
            <a:spAutoFit/>
          </a:bodyPr>
          <a:lstStyle/>
          <a:p>
            <a:pPr marL="800100" lvl="1" indent="-342900">
              <a:buFont typeface="Arial" panose="020B0604020202020204" pitchFamily="34" charset="0"/>
              <a:buChar char="•"/>
            </a:pPr>
            <a:r>
              <a:rPr lang="en-US" altLang="zh-CN" dirty="0" err="1" smtClean="0"/>
              <a:t>weixin</a:t>
            </a:r>
            <a:endParaRPr lang="en-US" altLang="zh-CN" dirty="0"/>
          </a:p>
          <a:p>
            <a:pPr marL="800100" lvl="1" indent="-342900">
              <a:buFont typeface="Arial" panose="020B0604020202020204" pitchFamily="34" charset="0"/>
              <a:buChar char="•"/>
            </a:pPr>
            <a:r>
              <a:rPr lang="en-US" altLang="zh-CN" dirty="0" err="1" smtClean="0"/>
              <a:t>wechat</a:t>
            </a:r>
            <a:endParaRPr lang="en-US" altLang="zh-CN" dirty="0" smtClean="0"/>
          </a:p>
          <a:p>
            <a:pPr marL="800100" lvl="1" indent="-342900">
              <a:buFont typeface="Arial" panose="020B0604020202020204" pitchFamily="34" charset="0"/>
              <a:buChar char="•"/>
            </a:pPr>
            <a:r>
              <a:rPr lang="en-US" altLang="zh-CN" dirty="0" err="1" smtClean="0"/>
              <a:t>MicroMessenger</a:t>
            </a:r>
            <a:endParaRPr lang="en-US" altLang="zh-CN" dirty="0"/>
          </a:p>
        </p:txBody>
      </p:sp>
      <p:sp>
        <p:nvSpPr>
          <p:cNvPr id="51" name="矩形 50"/>
          <p:cNvSpPr/>
          <p:nvPr/>
        </p:nvSpPr>
        <p:spPr>
          <a:xfrm>
            <a:off x="4715301" y="2063318"/>
            <a:ext cx="2008165" cy="923330"/>
          </a:xfrm>
          <a:prstGeom prst="rect">
            <a:avLst/>
          </a:prstGeom>
        </p:spPr>
        <p:txBody>
          <a:bodyPr wrap="square">
            <a:spAutoFit/>
          </a:bodyPr>
          <a:lstStyle/>
          <a:p>
            <a:pPr algn="ctr"/>
            <a:r>
              <a:rPr lang="en-US" altLang="zh-CN" dirty="0" smtClean="0"/>
              <a:t>Hostname</a:t>
            </a:r>
            <a:r>
              <a:rPr lang="en-US" altLang="zh-CN" dirty="0">
                <a:solidFill>
                  <a:srgbClr val="FF0000"/>
                </a:solidFill>
              </a:rPr>
              <a:t/>
            </a:r>
            <a:br>
              <a:rPr lang="en-US" altLang="zh-CN" dirty="0">
                <a:solidFill>
                  <a:srgbClr val="FF0000"/>
                </a:solidFill>
              </a:rPr>
            </a:br>
            <a:r>
              <a:rPr lang="en-US" altLang="zh-CN" dirty="0" err="1" smtClean="0"/>
              <a:t>Referer</a:t>
            </a:r>
            <a:endParaRPr lang="en-US" altLang="zh-CN" dirty="0" smtClean="0"/>
          </a:p>
          <a:p>
            <a:pPr algn="ctr"/>
            <a:r>
              <a:rPr lang="en-US" altLang="zh-CN" dirty="0" smtClean="0"/>
              <a:t>User-Agent</a:t>
            </a:r>
            <a:endParaRPr lang="en-US" altLang="zh-CN" dirty="0"/>
          </a:p>
        </p:txBody>
      </p:sp>
      <p:sp>
        <p:nvSpPr>
          <p:cNvPr id="52" name="左大括号 51"/>
          <p:cNvSpPr/>
          <p:nvPr/>
        </p:nvSpPr>
        <p:spPr bwMode="auto">
          <a:xfrm>
            <a:off x="6388002" y="2260112"/>
            <a:ext cx="277833" cy="511882"/>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53" name="矩形 52"/>
          <p:cNvSpPr/>
          <p:nvPr/>
        </p:nvSpPr>
        <p:spPr>
          <a:xfrm>
            <a:off x="4704171" y="3044905"/>
            <a:ext cx="4238380" cy="369332"/>
          </a:xfrm>
          <a:prstGeom prst="rect">
            <a:avLst/>
          </a:prstGeom>
        </p:spPr>
        <p:txBody>
          <a:bodyPr wrap="square">
            <a:spAutoFit/>
          </a:bodyPr>
          <a:lstStyle/>
          <a:p>
            <a:pPr algn="ctr"/>
            <a:r>
              <a:rPr lang="en-US" altLang="zh-CN" dirty="0" smtClean="0">
                <a:solidFill>
                  <a:srgbClr val="0070C0"/>
                </a:solidFill>
              </a:rPr>
              <a:t>Method and URL indicate functionalities</a:t>
            </a:r>
            <a:endParaRPr lang="en-US" altLang="zh-CN" dirty="0">
              <a:solidFill>
                <a:srgbClr val="0070C0"/>
              </a:solidFill>
            </a:endParaRPr>
          </a:p>
        </p:txBody>
      </p:sp>
      <p:sp>
        <p:nvSpPr>
          <p:cNvPr id="56" name="Content Placeholder 2"/>
          <p:cNvSpPr txBox="1">
            <a:spLocks/>
          </p:cNvSpPr>
          <p:nvPr/>
        </p:nvSpPr>
        <p:spPr bwMode="auto">
          <a:xfrm>
            <a:off x="4751551" y="3358718"/>
            <a:ext cx="4456569"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solidFill>
                  <a:srgbClr val="FF0000"/>
                </a:solidFill>
              </a:rPr>
              <a:t>Post</a:t>
            </a:r>
            <a:r>
              <a:rPr lang="en-US" sz="2000" kern="0" dirty="0" smtClean="0"/>
              <a:t> method</a:t>
            </a:r>
          </a:p>
          <a:p>
            <a:pPr marL="457200" lvl="1" indent="0">
              <a:buNone/>
            </a:pPr>
            <a:r>
              <a:rPr lang="en-US" altLang="zh-CN" sz="1800" kern="0" dirty="0"/>
              <a:t>Most WeChat </a:t>
            </a:r>
            <a:r>
              <a:rPr lang="en-US" altLang="zh-CN" sz="1800" kern="0" dirty="0" smtClean="0"/>
              <a:t>tasks</a:t>
            </a:r>
            <a:endParaRPr lang="en-US" altLang="zh-CN" sz="1800" kern="0" dirty="0"/>
          </a:p>
          <a:p>
            <a:pPr marL="457200" lvl="1" indent="0">
              <a:buNone/>
            </a:pPr>
            <a:r>
              <a:rPr lang="en-US" altLang="zh-CN" sz="1800" kern="0" dirty="0" smtClean="0"/>
              <a:t>Third-party resources</a:t>
            </a:r>
            <a:endParaRPr lang="en-US" altLang="zh-CN" sz="1800" kern="0" dirty="0"/>
          </a:p>
        </p:txBody>
      </p:sp>
      <p:sp>
        <p:nvSpPr>
          <p:cNvPr id="55" name="矩形 54"/>
          <p:cNvSpPr/>
          <p:nvPr/>
        </p:nvSpPr>
        <p:spPr>
          <a:xfrm>
            <a:off x="4724400" y="4382869"/>
            <a:ext cx="4572000" cy="677108"/>
          </a:xfrm>
          <a:prstGeom prst="rect">
            <a:avLst/>
          </a:prstGeom>
        </p:spPr>
        <p:txBody>
          <a:bodyPr>
            <a:spAutoFit/>
          </a:bodyPr>
          <a:lstStyle/>
          <a:p>
            <a:pPr marL="285750" indent="-285750">
              <a:buFont typeface="Wingdings" panose="05000000000000000000" pitchFamily="2" charset="2"/>
              <a:buChar char="Ø"/>
            </a:pPr>
            <a:r>
              <a:rPr lang="en-US" altLang="zh-CN" sz="2000" kern="0" dirty="0">
                <a:solidFill>
                  <a:srgbClr val="FF0000"/>
                </a:solidFill>
              </a:rPr>
              <a:t>Get</a:t>
            </a:r>
            <a:r>
              <a:rPr lang="en-US" altLang="zh-CN" sz="2000" kern="0" dirty="0"/>
              <a:t> </a:t>
            </a:r>
            <a:r>
              <a:rPr lang="en-US" altLang="zh-CN" sz="2000" kern="0" dirty="0" smtClean="0"/>
              <a:t>method</a:t>
            </a:r>
          </a:p>
          <a:p>
            <a:pPr lvl="1"/>
            <a:r>
              <a:rPr lang="en-US" altLang="zh-CN" kern="0" dirty="0" smtClean="0"/>
              <a:t>WeChat-specific </a:t>
            </a:r>
            <a:r>
              <a:rPr lang="en-US" altLang="zh-CN" kern="0" dirty="0"/>
              <a:t>resources</a:t>
            </a:r>
          </a:p>
        </p:txBody>
      </p:sp>
      <p:sp>
        <p:nvSpPr>
          <p:cNvPr id="59" name="Content Placeholder 2"/>
          <p:cNvSpPr txBox="1">
            <a:spLocks/>
          </p:cNvSpPr>
          <p:nvPr/>
        </p:nvSpPr>
        <p:spPr bwMode="auto">
          <a:xfrm>
            <a:off x="580459" y="5181600"/>
            <a:ext cx="8097061" cy="458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400" kern="0" dirty="0" smtClean="0"/>
              <a:t>W-TCP: persistent flows for most WeChat tasks</a:t>
            </a:r>
          </a:p>
        </p:txBody>
      </p:sp>
      <p:sp>
        <p:nvSpPr>
          <p:cNvPr id="57" name="矩形 56"/>
          <p:cNvSpPr/>
          <p:nvPr/>
        </p:nvSpPr>
        <p:spPr>
          <a:xfrm>
            <a:off x="1735600" y="6261586"/>
            <a:ext cx="5521450" cy="369332"/>
          </a:xfrm>
          <a:prstGeom prst="rect">
            <a:avLst/>
          </a:prstGeom>
        </p:spPr>
        <p:txBody>
          <a:bodyPr wrap="square">
            <a:spAutoFit/>
          </a:bodyPr>
          <a:lstStyle/>
          <a:p>
            <a:pPr lvl="1"/>
            <a:r>
              <a:rPr lang="en-US" altLang="zh-CN" kern="0" dirty="0"/>
              <a:t>We identify the functionalities for </a:t>
            </a:r>
            <a:r>
              <a:rPr lang="en-US" altLang="zh-CN" kern="0" dirty="0">
                <a:solidFill>
                  <a:srgbClr val="FF0000"/>
                </a:solidFill>
              </a:rPr>
              <a:t>126</a:t>
            </a:r>
            <a:r>
              <a:rPr lang="en-US" altLang="zh-CN" kern="0" dirty="0"/>
              <a:t> opcodes</a:t>
            </a:r>
          </a:p>
        </p:txBody>
      </p:sp>
    </p:spTree>
    <p:extLst>
      <p:ext uri="{BB962C8B-B14F-4D97-AF65-F5344CB8AC3E}">
        <p14:creationId xmlns:p14="http://schemas.microsoft.com/office/powerpoint/2010/main" val="236552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 grpId="0" build="p"/>
      <p:bldP spid="37" grpId="0" animBg="1"/>
      <p:bldP spid="38" grpId="0"/>
      <p:bldP spid="36" grpId="0"/>
      <p:bldP spid="50" grpId="0"/>
      <p:bldP spid="51" grpId="0"/>
      <p:bldP spid="52" grpId="0" animBg="1"/>
      <p:bldP spid="53" grpId="0"/>
      <p:bldP spid="56" grpId="0"/>
      <p:bldP spid="55" grpId="0"/>
      <p:bldP spid="59" grpId="0"/>
      <p:bldP spid="5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Service Architecture</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16</a:t>
            </a:fld>
            <a:endParaRPr lang="en-US"/>
          </a:p>
        </p:txBody>
      </p:sp>
      <p:sp>
        <p:nvSpPr>
          <p:cNvPr id="5" name="内容占位符 4"/>
          <p:cNvSpPr>
            <a:spLocks noGrp="1"/>
          </p:cNvSpPr>
          <p:nvPr>
            <p:ph idx="1"/>
          </p:nvPr>
        </p:nvSpPr>
        <p:spPr>
          <a:xfrm>
            <a:off x="457200" y="1600201"/>
            <a:ext cx="8229600" cy="990599"/>
          </a:xfrm>
        </p:spPr>
        <p:txBody>
          <a:bodyPr/>
          <a:lstStyle/>
          <a:p>
            <a:r>
              <a:rPr lang="en-US" altLang="zh-CN" dirty="0" smtClean="0"/>
              <a:t>WeChat architecture comprises a set of clusters</a:t>
            </a:r>
          </a:p>
          <a:p>
            <a:pPr lvl="1"/>
            <a:r>
              <a:rPr lang="en-US" altLang="zh-CN" dirty="0" smtClean="0"/>
              <a:t>Each for one group of functionalities</a:t>
            </a:r>
            <a:endParaRPr lang="zh-CN" alt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634017"/>
            <a:ext cx="6781800" cy="3143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73342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2362200"/>
            <a:ext cx="4586385"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圆角矩形 16"/>
          <p:cNvSpPr/>
          <p:nvPr/>
        </p:nvSpPr>
        <p:spPr bwMode="auto">
          <a:xfrm>
            <a:off x="4495801" y="1295400"/>
            <a:ext cx="4606854" cy="53340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6" name="圆角矩形 12"/>
          <p:cNvSpPr/>
          <p:nvPr/>
        </p:nvSpPr>
        <p:spPr bwMode="auto">
          <a:xfrm>
            <a:off x="76200" y="1295400"/>
            <a:ext cx="4342875" cy="25146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Results: Workflow</a:t>
            </a:r>
            <a:endParaRPr lang="en-US" dirty="0"/>
          </a:p>
        </p:txBody>
      </p:sp>
      <p:sp>
        <p:nvSpPr>
          <p:cNvPr id="3" name="Content Placeholder 2"/>
          <p:cNvSpPr>
            <a:spLocks noGrp="1"/>
          </p:cNvSpPr>
          <p:nvPr>
            <p:ph idx="1"/>
          </p:nvPr>
        </p:nvSpPr>
        <p:spPr>
          <a:xfrm>
            <a:off x="76200" y="1447800"/>
            <a:ext cx="4342875" cy="609600"/>
          </a:xfrm>
        </p:spPr>
        <p:txBody>
          <a:bodyPr/>
          <a:lstStyle/>
          <a:p>
            <a:r>
              <a:rPr lang="en-US" sz="2000" dirty="0" smtClean="0"/>
              <a:t>Most WeChat tasks completed by</a:t>
            </a:r>
          </a:p>
          <a:p>
            <a:pPr lvl="1"/>
            <a:r>
              <a:rPr lang="en-US" sz="1600" dirty="0" smtClean="0"/>
              <a:t>W-TCP to long servers,</a:t>
            </a:r>
          </a:p>
          <a:p>
            <a:pPr lvl="1"/>
            <a:r>
              <a:rPr lang="en-US" sz="1600" dirty="0" smtClean="0"/>
              <a:t>Or W-HTTP to short servers</a:t>
            </a:r>
            <a:endParaRPr lang="en-US" sz="1600"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17</a:t>
            </a:fld>
            <a:endParaRPr lang="en-US"/>
          </a:p>
        </p:txBody>
      </p:sp>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438400"/>
            <a:ext cx="4172475" cy="117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圆角矩形 12"/>
          <p:cNvSpPr/>
          <p:nvPr/>
        </p:nvSpPr>
        <p:spPr bwMode="auto">
          <a:xfrm>
            <a:off x="76725" y="3962400"/>
            <a:ext cx="4342875" cy="2667000"/>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9" name="Content Placeholder 2"/>
          <p:cNvSpPr txBox="1">
            <a:spLocks/>
          </p:cNvSpPr>
          <p:nvPr/>
        </p:nvSpPr>
        <p:spPr bwMode="auto">
          <a:xfrm>
            <a:off x="76725" y="4114800"/>
            <a:ext cx="4342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t>Resource access completed by</a:t>
            </a:r>
          </a:p>
          <a:p>
            <a:pPr lvl="1"/>
            <a:r>
              <a:rPr lang="en-US" sz="1600" kern="0" dirty="0" smtClean="0"/>
              <a:t>W-HTTP GET to servers directly,</a:t>
            </a:r>
          </a:p>
          <a:p>
            <a:pPr lvl="1"/>
            <a:r>
              <a:rPr lang="en-US" sz="1600" kern="0" dirty="0" smtClean="0"/>
              <a:t>Or W-HTTP POST to replay requests</a:t>
            </a:r>
            <a:endParaRPr lang="en-US" sz="1600" kern="0" dirty="0"/>
          </a:p>
        </p:txBody>
      </p:sp>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5037" y="5191125"/>
            <a:ext cx="4267200" cy="1133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Content Placeholder 2"/>
          <p:cNvSpPr txBox="1">
            <a:spLocks/>
          </p:cNvSpPr>
          <p:nvPr/>
        </p:nvSpPr>
        <p:spPr bwMode="auto">
          <a:xfrm>
            <a:off x="5029725" y="1447800"/>
            <a:ext cx="4342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2000" kern="0" dirty="0" smtClean="0"/>
              <a:t>Real-time chatting</a:t>
            </a:r>
          </a:p>
          <a:p>
            <a:pPr lvl="1"/>
            <a:r>
              <a:rPr lang="en-US" sz="1600" kern="0" dirty="0" smtClean="0"/>
              <a:t>Three phases</a:t>
            </a:r>
            <a:endParaRPr lang="en-US" sz="1600" kern="0" dirty="0"/>
          </a:p>
        </p:txBody>
      </p:sp>
    </p:spTree>
    <p:extLst>
      <p:ext uri="{BB962C8B-B14F-4D97-AF65-F5344CB8AC3E}">
        <p14:creationId xmlns:p14="http://schemas.microsoft.com/office/powerpoint/2010/main" val="266123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0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P spid="3" grpId="0" build="p"/>
      <p:bldP spid="8" grpId="0" animBg="1"/>
      <p:bldP spid="9" grpId="0"/>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Results: Traffic Dynamics</a:t>
            </a:r>
            <a:endParaRPr lang="zh-CN" altLang="en-US" dirty="0"/>
          </a:p>
        </p:txBody>
      </p:sp>
      <p:sp>
        <p:nvSpPr>
          <p:cNvPr id="3" name="内容占位符 2"/>
          <p:cNvSpPr>
            <a:spLocks noGrp="1"/>
          </p:cNvSpPr>
          <p:nvPr>
            <p:ph idx="1"/>
          </p:nvPr>
        </p:nvSpPr>
        <p:spPr>
          <a:xfrm>
            <a:off x="457200" y="1600201"/>
            <a:ext cx="8229600" cy="1752600"/>
          </a:xfrm>
        </p:spPr>
        <p:txBody>
          <a:bodyPr/>
          <a:lstStyle/>
          <a:p>
            <a:r>
              <a:rPr lang="en-US" altLang="zh-CN" sz="2000" dirty="0" smtClean="0"/>
              <a:t>We identify </a:t>
            </a:r>
            <a:r>
              <a:rPr lang="en-US" altLang="zh-CN" sz="2000" dirty="0" smtClean="0">
                <a:solidFill>
                  <a:srgbClr val="FF0000"/>
                </a:solidFill>
              </a:rPr>
              <a:t>150K</a:t>
            </a:r>
            <a:r>
              <a:rPr lang="en-US" altLang="zh-CN" sz="2000" dirty="0" smtClean="0"/>
              <a:t> WeChat users and </a:t>
            </a:r>
            <a:r>
              <a:rPr lang="en-US" altLang="zh-CN" sz="2000" dirty="0" smtClean="0">
                <a:solidFill>
                  <a:srgbClr val="FF0000"/>
                </a:solidFill>
              </a:rPr>
              <a:t>16GB </a:t>
            </a:r>
            <a:r>
              <a:rPr lang="en-US" altLang="zh-CN" sz="2000" dirty="0" smtClean="0"/>
              <a:t>WeChat traffic</a:t>
            </a:r>
          </a:p>
          <a:p>
            <a:pPr lvl="1"/>
            <a:r>
              <a:rPr lang="en-US" altLang="zh-CN" sz="1600" dirty="0" smtClean="0"/>
              <a:t>Account for 50% of total users and 9% of total traffic volume</a:t>
            </a:r>
          </a:p>
          <a:p>
            <a:r>
              <a:rPr lang="en-US" altLang="zh-CN" sz="2000" dirty="0" smtClean="0"/>
              <a:t>We measure traffic dynamics, including</a:t>
            </a:r>
            <a:endParaRPr lang="en-US" altLang="zh-CN" sz="2000"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18</a:t>
            </a:fld>
            <a:endParaRPr lang="en-US"/>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9739" y="2943591"/>
            <a:ext cx="2557861" cy="20376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85685" y="3069801"/>
            <a:ext cx="3982115" cy="2264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矩形 8"/>
          <p:cNvSpPr/>
          <p:nvPr/>
        </p:nvSpPr>
        <p:spPr>
          <a:xfrm>
            <a:off x="4218162" y="2785646"/>
            <a:ext cx="2411238" cy="338554"/>
          </a:xfrm>
          <a:prstGeom prst="rect">
            <a:avLst/>
          </a:prstGeom>
        </p:spPr>
        <p:txBody>
          <a:bodyPr wrap="none">
            <a:spAutoFit/>
          </a:bodyPr>
          <a:lstStyle/>
          <a:p>
            <a:pPr lvl="1"/>
            <a:r>
              <a:rPr lang="en-US" altLang="zh-CN" sz="1600" dirty="0">
                <a:solidFill>
                  <a:srgbClr val="0070C0"/>
                </a:solidFill>
              </a:rPr>
              <a:t>Functionality usage</a:t>
            </a:r>
          </a:p>
        </p:txBody>
      </p:sp>
      <p:sp>
        <p:nvSpPr>
          <p:cNvPr id="11" name="矩形 10"/>
          <p:cNvSpPr/>
          <p:nvPr/>
        </p:nvSpPr>
        <p:spPr>
          <a:xfrm>
            <a:off x="457200" y="2709446"/>
            <a:ext cx="1922321" cy="338554"/>
          </a:xfrm>
          <a:prstGeom prst="rect">
            <a:avLst/>
          </a:prstGeom>
        </p:spPr>
        <p:txBody>
          <a:bodyPr wrap="none">
            <a:spAutoFit/>
          </a:bodyPr>
          <a:lstStyle/>
          <a:p>
            <a:pPr lvl="1"/>
            <a:r>
              <a:rPr lang="en-US" altLang="zh-CN" sz="1600" dirty="0">
                <a:solidFill>
                  <a:srgbClr val="0070C0"/>
                </a:solidFill>
              </a:rPr>
              <a:t>User activities</a:t>
            </a:r>
          </a:p>
        </p:txBody>
      </p:sp>
      <p:pic>
        <p:nvPicPr>
          <p:cNvPr id="3077"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5562600"/>
            <a:ext cx="2590800" cy="1035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8"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5486400"/>
            <a:ext cx="2290762"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矩形 16"/>
          <p:cNvSpPr/>
          <p:nvPr/>
        </p:nvSpPr>
        <p:spPr>
          <a:xfrm>
            <a:off x="457200" y="5171343"/>
            <a:ext cx="2446504" cy="338554"/>
          </a:xfrm>
          <a:prstGeom prst="rect">
            <a:avLst/>
          </a:prstGeom>
        </p:spPr>
        <p:txBody>
          <a:bodyPr wrap="none">
            <a:spAutoFit/>
          </a:bodyPr>
          <a:lstStyle/>
          <a:p>
            <a:pPr lvl="1"/>
            <a:r>
              <a:rPr lang="en-US" altLang="zh-CN" sz="1600" dirty="0" smtClean="0">
                <a:solidFill>
                  <a:srgbClr val="0070C0"/>
                </a:solidFill>
              </a:rPr>
              <a:t>Flow characteristics</a:t>
            </a:r>
            <a:endParaRPr lang="en-US" altLang="zh-CN" sz="1600" dirty="0">
              <a:solidFill>
                <a:srgbClr val="0070C0"/>
              </a:solidFill>
            </a:endParaRPr>
          </a:p>
        </p:txBody>
      </p:sp>
    </p:spTree>
    <p:extLst>
      <p:ext uri="{BB962C8B-B14F-4D97-AF65-F5344CB8AC3E}">
        <p14:creationId xmlns:p14="http://schemas.microsoft.com/office/powerpoint/2010/main" val="79744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Results: </a:t>
            </a:r>
            <a:r>
              <a:rPr lang="en-US" altLang="zh-CN" dirty="0" smtClean="0"/>
              <a:t>Main Findings</a:t>
            </a:r>
            <a:endParaRPr lang="zh-CN" altLang="en-US" dirty="0"/>
          </a:p>
        </p:txBody>
      </p:sp>
      <p:sp>
        <p:nvSpPr>
          <p:cNvPr id="3" name="内容占位符 2"/>
          <p:cNvSpPr>
            <a:spLocks noGrp="1"/>
          </p:cNvSpPr>
          <p:nvPr>
            <p:ph idx="1"/>
          </p:nvPr>
        </p:nvSpPr>
        <p:spPr/>
        <p:txBody>
          <a:bodyPr/>
          <a:lstStyle/>
          <a:p>
            <a:r>
              <a:rPr lang="en-US" altLang="zh-CN" sz="2400" dirty="0" smtClean="0"/>
              <a:t>Enormous users, but most are quiet</a:t>
            </a:r>
          </a:p>
          <a:p>
            <a:pPr lvl="1"/>
            <a:r>
              <a:rPr lang="en-US" altLang="zh-CN" sz="2000" dirty="0"/>
              <a:t>WeChat accounts for 50% of total users</a:t>
            </a:r>
          </a:p>
          <a:p>
            <a:pPr lvl="1"/>
            <a:r>
              <a:rPr lang="en-US" altLang="zh-CN" sz="2000" dirty="0"/>
              <a:t>Most users keep online, but only transfer a few traffic</a:t>
            </a:r>
          </a:p>
          <a:p>
            <a:r>
              <a:rPr lang="en-US" altLang="zh-CN" sz="2400" dirty="0" smtClean="0"/>
              <a:t>Downlink traffic has much higher volume than uplink traffic</a:t>
            </a:r>
            <a:endParaRPr lang="en-US" altLang="zh-CN" sz="1800" dirty="0"/>
          </a:p>
          <a:p>
            <a:pPr lvl="1"/>
            <a:r>
              <a:rPr lang="en-US" altLang="zh-CN" sz="2000" dirty="0"/>
              <a:t>Nearly 91% traffic are </a:t>
            </a:r>
            <a:r>
              <a:rPr lang="en-US" altLang="zh-CN" sz="2000" dirty="0" smtClean="0"/>
              <a:t>downlink</a:t>
            </a:r>
            <a:endParaRPr lang="en-US" altLang="zh-CN" sz="1400" dirty="0" smtClean="0"/>
          </a:p>
          <a:p>
            <a:r>
              <a:rPr lang="en-US" altLang="zh-CN" sz="2400" dirty="0" smtClean="0"/>
              <a:t>Most tasks are completed using either W-HTTP and W-TCP</a:t>
            </a:r>
          </a:p>
          <a:p>
            <a:pPr lvl="1"/>
            <a:r>
              <a:rPr lang="en-US" altLang="zh-CN" sz="2000" dirty="0" smtClean="0"/>
              <a:t>W-TCP has better user experience</a:t>
            </a:r>
          </a:p>
          <a:p>
            <a:pPr lvl="1"/>
            <a:r>
              <a:rPr lang="en-US" altLang="zh-CN" sz="2000" dirty="0" smtClean="0"/>
              <a:t>W-TCP introduces heartbeat messages to keep flows persistent</a:t>
            </a:r>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19</a:t>
            </a:fld>
            <a:endParaRPr lang="en-US"/>
          </a:p>
        </p:txBody>
      </p:sp>
      <p:sp>
        <p:nvSpPr>
          <p:cNvPr id="6" name="Content Placeholder 2"/>
          <p:cNvSpPr txBox="1">
            <a:spLocks/>
          </p:cNvSpPr>
          <p:nvPr/>
        </p:nvSpPr>
        <p:spPr bwMode="auto">
          <a:xfrm>
            <a:off x="685800" y="63246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800" kern="0" dirty="0" smtClean="0"/>
              <a:t>We will measure more results on larger traces in the future. </a:t>
            </a:r>
            <a:endParaRPr lang="en-US" sz="1800" kern="0" dirty="0"/>
          </a:p>
        </p:txBody>
      </p:sp>
    </p:spTree>
    <p:extLst>
      <p:ext uri="{BB962C8B-B14F-4D97-AF65-F5344CB8AC3E}">
        <p14:creationId xmlns:p14="http://schemas.microsoft.com/office/powerpoint/2010/main" val="31833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2"/>
          <p:cNvSpPr txBox="1">
            <a:spLocks/>
          </p:cNvSpPr>
          <p:nvPr/>
        </p:nvSpPr>
        <p:spPr bwMode="auto">
          <a:xfrm>
            <a:off x="457200" y="1417637"/>
            <a:ext cx="82296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sz="2400" dirty="0" smtClean="0"/>
              <a:t>WeChat: one of the most popular mobile applications</a:t>
            </a:r>
          </a:p>
          <a:p>
            <a:pPr lvl="1"/>
            <a:r>
              <a:rPr lang="en-US" altLang="zh-CN" sz="1800" dirty="0" smtClean="0"/>
              <a:t>By August 2014, 432 million users, including 100 million outside China</a:t>
            </a:r>
          </a:p>
          <a:p>
            <a:pPr lvl="1"/>
            <a:r>
              <a:rPr lang="en-US" altLang="zh-CN" sz="1800" dirty="0" smtClean="0"/>
              <a:t>50% media resource sharing among social networks in China</a:t>
            </a:r>
          </a:p>
          <a:p>
            <a:r>
              <a:rPr lang="en-US" altLang="zh-CN" sz="2400" dirty="0" smtClean="0"/>
              <a:t>WeChat functionalities</a:t>
            </a:r>
            <a:endParaRPr lang="en-US" altLang="zh-CN" sz="2400" dirty="0"/>
          </a:p>
          <a:p>
            <a:pPr lvl="1"/>
            <a:r>
              <a:rPr lang="en-US" altLang="zh-CN" sz="2000" dirty="0"/>
              <a:t>Instant messaging</a:t>
            </a:r>
          </a:p>
          <a:p>
            <a:pPr lvl="2"/>
            <a:r>
              <a:rPr lang="en-US" altLang="zh-CN" sz="1800" dirty="0"/>
              <a:t>text, images, voice, video</a:t>
            </a:r>
          </a:p>
          <a:p>
            <a:pPr lvl="1"/>
            <a:r>
              <a:rPr lang="en-US" altLang="zh-CN" sz="2000" dirty="0"/>
              <a:t>Real-time chatting</a:t>
            </a:r>
          </a:p>
          <a:p>
            <a:pPr lvl="2"/>
            <a:r>
              <a:rPr lang="en-US" altLang="zh-CN" sz="1800" dirty="0"/>
              <a:t>full-duplex VoIP</a:t>
            </a:r>
          </a:p>
          <a:p>
            <a:pPr lvl="2"/>
            <a:r>
              <a:rPr lang="en-US" altLang="zh-CN" sz="1800" dirty="0"/>
              <a:t>half-duplex walkie-talkie</a:t>
            </a:r>
          </a:p>
          <a:p>
            <a:pPr lvl="1"/>
            <a:r>
              <a:rPr lang="en-US" altLang="zh-CN" sz="2000" dirty="0"/>
              <a:t>Moment (sharing platform)</a:t>
            </a:r>
          </a:p>
          <a:p>
            <a:pPr lvl="2"/>
            <a:r>
              <a:rPr lang="en-US" altLang="zh-CN" sz="1600" dirty="0"/>
              <a:t>Posts, photos, other resources from Internet</a:t>
            </a:r>
          </a:p>
          <a:p>
            <a:pPr lvl="1"/>
            <a:r>
              <a:rPr lang="en-US" altLang="zh-CN" sz="2000" dirty="0"/>
              <a:t>Media access</a:t>
            </a:r>
          </a:p>
          <a:p>
            <a:pPr lvl="2"/>
            <a:r>
              <a:rPr lang="en-US" altLang="zh-CN" sz="1800" dirty="0"/>
              <a:t>E.g. subscription </a:t>
            </a:r>
            <a:r>
              <a:rPr lang="en-US" altLang="zh-CN" sz="1800" dirty="0" smtClean="0"/>
              <a:t>articles</a:t>
            </a:r>
            <a:endParaRPr lang="en-US" altLang="zh-CN" sz="2400" dirty="0" smtClean="0"/>
          </a:p>
          <a:p>
            <a:r>
              <a:rPr lang="en-US" altLang="zh-CN" sz="2400" b="1" dirty="0" smtClean="0">
                <a:solidFill>
                  <a:srgbClr val="FF0000"/>
                </a:solidFill>
              </a:rPr>
              <a:t>It is interesting to characterize WeChat traffic</a:t>
            </a:r>
            <a:endParaRPr lang="en-US" altLang="zh-CN" sz="2000" dirty="0"/>
          </a:p>
        </p:txBody>
      </p:sp>
      <p:sp>
        <p:nvSpPr>
          <p:cNvPr id="2" name="Title 1"/>
          <p:cNvSpPr>
            <a:spLocks noGrp="1"/>
          </p:cNvSpPr>
          <p:nvPr>
            <p:ph type="title"/>
          </p:nvPr>
        </p:nvSpPr>
        <p:spPr/>
        <p:txBody>
          <a:bodyPr/>
          <a:lstStyle/>
          <a:p>
            <a:r>
              <a:rPr lang="en-US" dirty="0" smtClean="0"/>
              <a:t>Motivation</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a:t>
            </a:fld>
            <a:endParaRPr lang="en-US"/>
          </a:p>
        </p:txBody>
      </p:sp>
      <p:sp>
        <p:nvSpPr>
          <p:cNvPr id="3" name="AutoShape 2" descr="Image result for wecha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wecha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000276"/>
            <a:ext cx="1924761" cy="19247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434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20</a:t>
            </a:fld>
            <a:endParaRPr lang="en-US"/>
          </a:p>
        </p:txBody>
      </p:sp>
      <p:sp>
        <p:nvSpPr>
          <p:cNvPr id="5" name="内容占位符 4"/>
          <p:cNvSpPr>
            <a:spLocks noGrp="1"/>
          </p:cNvSpPr>
          <p:nvPr>
            <p:ph idx="1"/>
          </p:nvPr>
        </p:nvSpPr>
        <p:spPr/>
        <p:txBody>
          <a:bodyPr/>
          <a:lstStyle/>
          <a:p>
            <a:r>
              <a:rPr lang="en-US" altLang="zh-CN" sz="2400" dirty="0" smtClean="0"/>
              <a:t>Propose </a:t>
            </a:r>
            <a:r>
              <a:rPr lang="en-US" altLang="zh-CN" sz="2400" dirty="0" smtClean="0">
                <a:solidFill>
                  <a:srgbClr val="0070C0"/>
                </a:solidFill>
              </a:rPr>
              <a:t>ChatDissect</a:t>
            </a:r>
            <a:r>
              <a:rPr lang="en-US" altLang="zh-CN" sz="2400" dirty="0" smtClean="0"/>
              <a:t>, a tool to infer message formats of network protocols</a:t>
            </a:r>
          </a:p>
          <a:p>
            <a:r>
              <a:rPr lang="en-US" altLang="zh-CN" sz="2400" dirty="0" smtClean="0"/>
              <a:t>Present </a:t>
            </a:r>
            <a:r>
              <a:rPr lang="en-US" altLang="zh-CN" sz="2400" dirty="0" smtClean="0">
                <a:solidFill>
                  <a:srgbClr val="0070C0"/>
                </a:solidFill>
              </a:rPr>
              <a:t>payload signatures</a:t>
            </a:r>
            <a:r>
              <a:rPr lang="en-US" altLang="zh-CN" sz="2400" dirty="0" smtClean="0"/>
              <a:t> for various types of WeChat traffic</a:t>
            </a:r>
            <a:endParaRPr lang="en-US" altLang="zh-CN" sz="2400" dirty="0"/>
          </a:p>
          <a:p>
            <a:r>
              <a:rPr lang="en-US" altLang="zh-CN" sz="2400" dirty="0" smtClean="0"/>
              <a:t>Unveil the </a:t>
            </a:r>
            <a:r>
              <a:rPr lang="en-US" altLang="zh-CN" sz="2400" dirty="0" smtClean="0">
                <a:solidFill>
                  <a:srgbClr val="0070C0"/>
                </a:solidFill>
              </a:rPr>
              <a:t>core architecture</a:t>
            </a:r>
            <a:r>
              <a:rPr lang="en-US" altLang="zh-CN" sz="2400" dirty="0" smtClean="0"/>
              <a:t> and </a:t>
            </a:r>
            <a:r>
              <a:rPr lang="en-US" altLang="zh-CN" sz="2400" dirty="0" smtClean="0">
                <a:solidFill>
                  <a:srgbClr val="0070C0"/>
                </a:solidFill>
              </a:rPr>
              <a:t>workflows</a:t>
            </a:r>
            <a:r>
              <a:rPr lang="en-US" altLang="zh-CN" sz="2400" dirty="0" smtClean="0"/>
              <a:t> of WeChat tasks</a:t>
            </a:r>
            <a:endParaRPr lang="en-US" altLang="zh-CN" sz="2400" dirty="0"/>
          </a:p>
          <a:p>
            <a:r>
              <a:rPr lang="en-US" altLang="zh-CN" sz="2400" dirty="0" smtClean="0"/>
              <a:t>Identify </a:t>
            </a:r>
            <a:r>
              <a:rPr lang="en-US" altLang="zh-CN" sz="2400" dirty="0" smtClean="0">
                <a:solidFill>
                  <a:srgbClr val="0070C0"/>
                </a:solidFill>
              </a:rPr>
              <a:t>150K</a:t>
            </a:r>
            <a:r>
              <a:rPr lang="en-US" altLang="zh-CN" sz="2400" dirty="0" smtClean="0"/>
              <a:t> WeChat users and </a:t>
            </a:r>
            <a:r>
              <a:rPr lang="en-US" altLang="zh-CN" sz="2400" dirty="0" smtClean="0">
                <a:solidFill>
                  <a:srgbClr val="0070C0"/>
                </a:solidFill>
              </a:rPr>
              <a:t>16GB</a:t>
            </a:r>
            <a:r>
              <a:rPr lang="en-US" altLang="zh-CN" sz="2400" dirty="0" smtClean="0"/>
              <a:t> </a:t>
            </a:r>
            <a:r>
              <a:rPr lang="en-US" altLang="zh-CN" sz="2400" smtClean="0"/>
              <a:t>WeChat traffic</a:t>
            </a:r>
            <a:endParaRPr lang="en-US" altLang="zh-CN" sz="2400" dirty="0"/>
          </a:p>
          <a:p>
            <a:r>
              <a:rPr lang="en-US" altLang="zh-CN" sz="2400" dirty="0" smtClean="0"/>
              <a:t>Measure user activities, functionality usage, flow characteristics of real-world WeChat traffic</a:t>
            </a:r>
          </a:p>
        </p:txBody>
      </p:sp>
    </p:spTree>
    <p:extLst>
      <p:ext uri="{BB962C8B-B14F-4D97-AF65-F5344CB8AC3E}">
        <p14:creationId xmlns:p14="http://schemas.microsoft.com/office/powerpoint/2010/main" val="1029564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Challenges for</a:t>
            </a:r>
            <a:br>
              <a:rPr lang="en-US" altLang="zh-CN" dirty="0" smtClean="0"/>
            </a:br>
            <a:r>
              <a:rPr lang="en-US" altLang="zh-CN" dirty="0" smtClean="0"/>
              <a:t>WeChat Measurement</a:t>
            </a:r>
            <a:endParaRPr lang="zh-CN" altLang="en-US"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3</a:t>
            </a:fld>
            <a:endParaRPr lang="en-US"/>
          </a:p>
        </p:txBody>
      </p:sp>
      <p:sp>
        <p:nvSpPr>
          <p:cNvPr id="17" name="Content Placeholder 16"/>
          <p:cNvSpPr>
            <a:spLocks noGrp="1"/>
          </p:cNvSpPr>
          <p:nvPr>
            <p:ph idx="1"/>
          </p:nvPr>
        </p:nvSpPr>
        <p:spPr>
          <a:xfrm>
            <a:off x="457200" y="1600200"/>
            <a:ext cx="8229600" cy="3124199"/>
          </a:xfrm>
        </p:spPr>
        <p:txBody>
          <a:bodyPr/>
          <a:lstStyle/>
          <a:p>
            <a:r>
              <a:rPr lang="en-US" dirty="0" smtClean="0"/>
              <a:t>Real-world traffic</a:t>
            </a:r>
          </a:p>
          <a:p>
            <a:pPr lvl="1"/>
            <a:r>
              <a:rPr lang="en-US" dirty="0" smtClean="0"/>
              <a:t>Mix of a large number of applications</a:t>
            </a:r>
            <a:endParaRPr lang="en-US" sz="2800" dirty="0" smtClean="0"/>
          </a:p>
          <a:p>
            <a:r>
              <a:rPr lang="en-US" altLang="zh-CN" dirty="0" smtClean="0"/>
              <a:t>WeChat traffic</a:t>
            </a:r>
          </a:p>
          <a:p>
            <a:pPr lvl="1"/>
            <a:r>
              <a:rPr lang="en-US" altLang="zh-CN" dirty="0" smtClean="0"/>
              <a:t>Mix of WeChat functionalities</a:t>
            </a:r>
            <a:endParaRPr lang="en-US" altLang="zh-CN" dirty="0" smtClean="0"/>
          </a:p>
          <a:p>
            <a:r>
              <a:rPr lang="en-US" altLang="zh-CN" dirty="0" smtClean="0"/>
              <a:t>No </a:t>
            </a:r>
            <a:r>
              <a:rPr lang="en-US" altLang="zh-CN" dirty="0" smtClean="0"/>
              <a:t>knowledge on WeChat</a:t>
            </a:r>
            <a:endParaRPr lang="en-US" altLang="zh-CN" dirty="0"/>
          </a:p>
          <a:p>
            <a:pPr lvl="1"/>
            <a:r>
              <a:rPr lang="en-US" altLang="zh-CN" dirty="0"/>
              <a:t>WeChat protocol specifications are proprietary</a:t>
            </a:r>
          </a:p>
          <a:p>
            <a:endParaRPr lang="en-US" dirty="0" smtClean="0"/>
          </a:p>
          <a:p>
            <a:r>
              <a:rPr lang="en-US" dirty="0" smtClean="0"/>
              <a:t>It is </a:t>
            </a:r>
            <a:r>
              <a:rPr lang="en-US" dirty="0" smtClean="0">
                <a:solidFill>
                  <a:srgbClr val="FF0000"/>
                </a:solidFill>
              </a:rPr>
              <a:t>infeasible</a:t>
            </a:r>
            <a:r>
              <a:rPr lang="en-US" dirty="0" smtClean="0"/>
              <a:t> to</a:t>
            </a:r>
          </a:p>
          <a:p>
            <a:pPr lvl="1"/>
            <a:r>
              <a:rPr lang="en-US" dirty="0" smtClean="0"/>
              <a:t>Distinguish WeChat traffic from real-world traces</a:t>
            </a:r>
          </a:p>
          <a:p>
            <a:pPr lvl="1"/>
            <a:r>
              <a:rPr lang="en-US" dirty="0" smtClean="0"/>
              <a:t>Classify WeChat traffic into functionalities</a:t>
            </a:r>
            <a:endParaRPr lang="en-US" dirty="0"/>
          </a:p>
        </p:txBody>
      </p:sp>
    </p:spTree>
    <p:extLst>
      <p:ext uri="{BB962C8B-B14F-4D97-AF65-F5344CB8AC3E}">
        <p14:creationId xmlns:p14="http://schemas.microsoft.com/office/powerpoint/2010/main" val="2341444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Contribution</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4</a:t>
            </a:fld>
            <a:endParaRPr lang="en-US"/>
          </a:p>
        </p:txBody>
      </p:sp>
      <p:sp>
        <p:nvSpPr>
          <p:cNvPr id="6" name="TextBox 5"/>
          <p:cNvSpPr txBox="1"/>
          <p:nvPr/>
        </p:nvSpPr>
        <p:spPr>
          <a:xfrm>
            <a:off x="533400" y="1600200"/>
            <a:ext cx="8077200" cy="1046440"/>
          </a:xfrm>
          <a:prstGeom prst="rect">
            <a:avLst/>
          </a:prstGeom>
        </p:spPr>
        <p:style>
          <a:lnRef idx="3">
            <a:schemeClr val="lt1"/>
          </a:lnRef>
          <a:fillRef idx="1">
            <a:schemeClr val="accent1"/>
          </a:fillRef>
          <a:effectRef idx="1">
            <a:schemeClr val="accent1"/>
          </a:effectRef>
          <a:fontRef idx="minor">
            <a:schemeClr val="lt1"/>
          </a:fontRef>
        </p:style>
        <p:txBody>
          <a:bodyPr wrap="square" lIns="182880" tIns="91440" rIns="182880" bIns="91440" rtlCol="0">
            <a:spAutoFit/>
          </a:bodyPr>
          <a:lstStyle/>
          <a:p>
            <a:r>
              <a:rPr lang="en-US" altLang="zh-CN" sz="2800" b="1" kern="0" dirty="0" err="1" smtClean="0">
                <a:solidFill>
                  <a:schemeClr val="bg1"/>
                </a:solidFill>
              </a:rPr>
              <a:t>ChatDissect</a:t>
            </a:r>
            <a:r>
              <a:rPr lang="en-US" altLang="zh-CN" sz="2800" b="1" kern="0" dirty="0" smtClean="0">
                <a:solidFill>
                  <a:schemeClr val="bg1"/>
                </a:solidFill>
              </a:rPr>
              <a:t>: </a:t>
            </a:r>
            <a:r>
              <a:rPr lang="en-US" altLang="zh-CN" sz="2800" b="1" kern="0" dirty="0" smtClean="0">
                <a:solidFill>
                  <a:srgbClr val="FF0000"/>
                </a:solidFill>
              </a:rPr>
              <a:t>infer</a:t>
            </a:r>
            <a:r>
              <a:rPr lang="en-US" altLang="zh-CN" sz="2800" b="1" kern="0" dirty="0" smtClean="0">
                <a:solidFill>
                  <a:schemeClr val="bg1"/>
                </a:solidFill>
              </a:rPr>
              <a:t> both format and semantics of WeChat messages</a:t>
            </a:r>
          </a:p>
        </p:txBody>
      </p:sp>
      <p:sp>
        <p:nvSpPr>
          <p:cNvPr id="8" name="内容占位符 2"/>
          <p:cNvSpPr txBox="1">
            <a:spLocks/>
          </p:cNvSpPr>
          <p:nvPr/>
        </p:nvSpPr>
        <p:spPr bwMode="auto">
          <a:xfrm>
            <a:off x="451338" y="3048000"/>
            <a:ext cx="8387862"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sz="2400" kern="0" dirty="0" smtClean="0"/>
              <a:t>Measurement study based on the inference results</a:t>
            </a:r>
          </a:p>
          <a:p>
            <a:pPr lvl="1"/>
            <a:r>
              <a:rPr lang="en-US" altLang="zh-CN" sz="2000" kern="0" dirty="0" smtClean="0"/>
              <a:t>Distinguish 150K WeChat users and 16GB WeChat traffic from real-world network traces</a:t>
            </a:r>
          </a:p>
          <a:p>
            <a:pPr lvl="1"/>
            <a:r>
              <a:rPr lang="en-US" altLang="zh-CN" sz="2000" kern="0" dirty="0" smtClean="0"/>
              <a:t>Classify distinguished traffic into functionalities</a:t>
            </a:r>
          </a:p>
          <a:p>
            <a:pPr lvl="1"/>
            <a:r>
              <a:rPr lang="en-US" altLang="zh-CN" sz="2000" kern="0" dirty="0" smtClean="0"/>
              <a:t>Unveil WeChat architecture and </a:t>
            </a:r>
            <a:r>
              <a:rPr lang="en-US" altLang="zh-CN" sz="2000" kern="0" dirty="0" smtClean="0"/>
              <a:t>functionality workflows</a:t>
            </a:r>
            <a:endParaRPr lang="en-US" altLang="zh-CN" sz="2000" kern="0" dirty="0" smtClean="0"/>
          </a:p>
          <a:p>
            <a:pPr lvl="1"/>
            <a:r>
              <a:rPr lang="en-US" altLang="zh-CN" sz="2000" kern="0" dirty="0" smtClean="0"/>
              <a:t>Characterize traffic dynamics</a:t>
            </a:r>
          </a:p>
        </p:txBody>
      </p:sp>
      <p:sp>
        <p:nvSpPr>
          <p:cNvPr id="7" name="内容占位符 2"/>
          <p:cNvSpPr txBox="1">
            <a:spLocks/>
          </p:cNvSpPr>
          <p:nvPr/>
        </p:nvSpPr>
        <p:spPr bwMode="auto">
          <a:xfrm>
            <a:off x="457200" y="5486400"/>
            <a:ext cx="83878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sz="2400" kern="0" dirty="0" smtClean="0"/>
              <a:t>To our best knowledge, this is </a:t>
            </a:r>
            <a:r>
              <a:rPr lang="en-US" altLang="zh-CN" sz="2400" kern="0" dirty="0" smtClean="0">
                <a:solidFill>
                  <a:srgbClr val="FF0000"/>
                </a:solidFill>
              </a:rPr>
              <a:t>the first </a:t>
            </a:r>
            <a:r>
              <a:rPr lang="en-US" altLang="zh-CN" sz="2400" kern="0" dirty="0" smtClean="0"/>
              <a:t>and </a:t>
            </a:r>
            <a:r>
              <a:rPr lang="en-US" altLang="zh-CN" sz="2400" kern="0" dirty="0" smtClean="0">
                <a:solidFill>
                  <a:srgbClr val="FF0000"/>
                </a:solidFill>
              </a:rPr>
              <a:t>the only </a:t>
            </a:r>
            <a:r>
              <a:rPr lang="en-US" altLang="zh-CN" sz="2400" kern="0" dirty="0" smtClean="0"/>
              <a:t>published study on real-world WeChat traffic</a:t>
            </a:r>
            <a:endParaRPr lang="en-US" altLang="zh-CN" sz="2000" kern="0" dirty="0" smtClean="0"/>
          </a:p>
        </p:txBody>
      </p:sp>
    </p:spTree>
    <p:extLst>
      <p:ext uri="{BB962C8B-B14F-4D97-AF65-F5344CB8AC3E}">
        <p14:creationId xmlns:p14="http://schemas.microsoft.com/office/powerpoint/2010/main" val="136219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5</a:t>
            </a:fld>
            <a:endParaRPr lang="en-US"/>
          </a:p>
        </p:txBody>
      </p:sp>
      <p:sp>
        <p:nvSpPr>
          <p:cNvPr id="5" name="圆角矩形 8"/>
          <p:cNvSpPr/>
          <p:nvPr/>
        </p:nvSpPr>
        <p:spPr bwMode="auto">
          <a:xfrm>
            <a:off x="111247" y="4595939"/>
            <a:ext cx="1625476"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Real-world</a:t>
            </a:r>
            <a:endParaRPr lang="en-US" altLang="zh-CN" sz="2000" dirty="0" smtClean="0">
              <a:solidFill>
                <a:schemeClr val="tx1"/>
              </a:solidFill>
              <a:latin typeface="Arial"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Traces</a:t>
            </a:r>
          </a:p>
        </p:txBody>
      </p:sp>
      <p:sp>
        <p:nvSpPr>
          <p:cNvPr id="6" name="Rectangle 5"/>
          <p:cNvSpPr/>
          <p:nvPr/>
        </p:nvSpPr>
        <p:spPr>
          <a:xfrm>
            <a:off x="111247" y="18527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Control Experiments</a:t>
            </a:r>
            <a:endParaRPr lang="en-US" altLang="zh-CN" sz="2000" b="1" dirty="0" smtClean="0">
              <a:solidFill>
                <a:schemeClr val="bg1"/>
              </a:solidFill>
            </a:endParaRPr>
          </a:p>
        </p:txBody>
      </p:sp>
      <p:sp>
        <p:nvSpPr>
          <p:cNvPr id="7" name="圆角矩形 8"/>
          <p:cNvSpPr/>
          <p:nvPr/>
        </p:nvSpPr>
        <p:spPr bwMode="auto">
          <a:xfrm>
            <a:off x="276471" y="30477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Training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Set</a:t>
            </a:r>
          </a:p>
        </p:txBody>
      </p:sp>
      <p:sp>
        <p:nvSpPr>
          <p:cNvPr id="8" name="Rectangle 7"/>
          <p:cNvSpPr/>
          <p:nvPr/>
        </p:nvSpPr>
        <p:spPr>
          <a:xfrm>
            <a:off x="2168647" y="2973861"/>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Extract</a:t>
            </a:r>
          </a:p>
          <a:p>
            <a:pPr algn="ctr"/>
            <a:r>
              <a:rPr lang="en-US" altLang="zh-CN" sz="2000" b="1" dirty="0" smtClean="0">
                <a:solidFill>
                  <a:schemeClr val="bg1"/>
                </a:solidFill>
                <a:latin typeface="Cambria Math"/>
              </a:rPr>
              <a:t>Signatures</a:t>
            </a:r>
            <a:endParaRPr lang="en-US" altLang="zh-CN" sz="2000" b="1" dirty="0" smtClean="0">
              <a:solidFill>
                <a:schemeClr val="bg1"/>
              </a:solidFill>
            </a:endParaRPr>
          </a:p>
        </p:txBody>
      </p:sp>
      <p:sp>
        <p:nvSpPr>
          <p:cNvPr id="9" name="圆角矩形 8"/>
          <p:cNvSpPr/>
          <p:nvPr/>
        </p:nvSpPr>
        <p:spPr bwMode="auto">
          <a:xfrm>
            <a:off x="2333871" y="41145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WeChat</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Signatures</a:t>
            </a:r>
          </a:p>
        </p:txBody>
      </p:sp>
      <p:sp>
        <p:nvSpPr>
          <p:cNvPr id="11" name="Rectangle 10"/>
          <p:cNvSpPr/>
          <p:nvPr/>
        </p:nvSpPr>
        <p:spPr>
          <a:xfrm>
            <a:off x="4543480" y="42911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Classify</a:t>
            </a:r>
          </a:p>
          <a:p>
            <a:pPr algn="ctr"/>
            <a:r>
              <a:rPr lang="en-US" altLang="zh-CN" sz="2000" b="1" dirty="0" smtClean="0">
                <a:solidFill>
                  <a:schemeClr val="bg1"/>
                </a:solidFill>
                <a:latin typeface="Cambria Math"/>
              </a:rPr>
              <a:t>Traffic</a:t>
            </a:r>
            <a:endParaRPr lang="en-US" altLang="zh-CN" sz="2000" b="1" dirty="0" smtClean="0">
              <a:solidFill>
                <a:schemeClr val="bg1"/>
              </a:solidFill>
            </a:endParaRPr>
          </a:p>
        </p:txBody>
      </p:sp>
      <p:cxnSp>
        <p:nvCxnSpPr>
          <p:cNvPr id="12" name="肘形连接符 37"/>
          <p:cNvCxnSpPr>
            <a:stCxn id="6" idx="2"/>
            <a:endCxn id="7" idx="0"/>
          </p:cNvCxnSpPr>
          <p:nvPr/>
        </p:nvCxnSpPr>
        <p:spPr bwMode="auto">
          <a:xfrm rot="5400000">
            <a:off x="799875" y="2841017"/>
            <a:ext cx="413445" cy="1"/>
          </a:xfrm>
          <a:prstGeom prst="bentConnector3">
            <a:avLst>
              <a:gd name="adj1" fmla="val 50000"/>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bwMode="auto">
          <a:xfrm flipV="1">
            <a:off x="3768847" y="4583839"/>
            <a:ext cx="749360"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8" name="Straight Arrow Connector 27"/>
          <p:cNvCxnSpPr>
            <a:stCxn id="5" idx="3"/>
          </p:cNvCxnSpPr>
          <p:nvPr/>
        </p:nvCxnSpPr>
        <p:spPr bwMode="auto">
          <a:xfrm>
            <a:off x="1736723" y="4912839"/>
            <a:ext cx="2806757"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37" name="肘形连接符 37"/>
          <p:cNvCxnSpPr>
            <a:stCxn id="11" idx="0"/>
            <a:endCxn id="8" idx="3"/>
          </p:cNvCxnSpPr>
          <p:nvPr/>
        </p:nvCxnSpPr>
        <p:spPr bwMode="auto">
          <a:xfrm rot="16200000" flipV="1">
            <a:off x="4235838" y="3088147"/>
            <a:ext cx="926500" cy="1479484"/>
          </a:xfrm>
          <a:prstGeom prst="bentConnector2">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3" name="Straight Arrow Connector 24"/>
          <p:cNvCxnSpPr>
            <a:stCxn id="7" idx="3"/>
            <a:endCxn id="8" idx="1"/>
          </p:cNvCxnSpPr>
          <p:nvPr/>
        </p:nvCxnSpPr>
        <p:spPr bwMode="auto">
          <a:xfrm flipV="1">
            <a:off x="1736720" y="3364639"/>
            <a:ext cx="431927"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7" name="Straight Arrow Connector 24"/>
          <p:cNvCxnSpPr>
            <a:stCxn id="11" idx="3"/>
          </p:cNvCxnSpPr>
          <p:nvPr/>
        </p:nvCxnSpPr>
        <p:spPr bwMode="auto">
          <a:xfrm>
            <a:off x="6334179" y="4681917"/>
            <a:ext cx="911238"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0" name="Content Placeholder 2"/>
          <p:cNvSpPr txBox="1">
            <a:spLocks/>
          </p:cNvSpPr>
          <p:nvPr/>
        </p:nvSpPr>
        <p:spPr bwMode="auto">
          <a:xfrm>
            <a:off x="7321617" y="4086478"/>
            <a:ext cx="1898583" cy="1171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800" kern="0" dirty="0" smtClean="0"/>
              <a:t>Architecture</a:t>
            </a:r>
          </a:p>
          <a:p>
            <a:pPr marL="0" indent="0">
              <a:buNone/>
            </a:pPr>
            <a:r>
              <a:rPr lang="en-US" sz="1800" kern="0" dirty="0" smtClean="0"/>
              <a:t>Workflow</a:t>
            </a:r>
          </a:p>
          <a:p>
            <a:pPr marL="0" indent="0">
              <a:buNone/>
            </a:pPr>
            <a:r>
              <a:rPr lang="en-US" sz="1800" kern="0" dirty="0" smtClean="0"/>
              <a:t>Traffic dynamics</a:t>
            </a:r>
            <a:endParaRPr lang="en-US" sz="1800" kern="0" dirty="0"/>
          </a:p>
        </p:txBody>
      </p:sp>
      <p:cxnSp>
        <p:nvCxnSpPr>
          <p:cNvPr id="31" name="Straight Arrow Connector 24"/>
          <p:cNvCxnSpPr>
            <a:stCxn id="8" idx="2"/>
            <a:endCxn id="9" idx="0"/>
          </p:cNvCxnSpPr>
          <p:nvPr/>
        </p:nvCxnSpPr>
        <p:spPr bwMode="auto">
          <a:xfrm flipH="1">
            <a:off x="3063996" y="3755417"/>
            <a:ext cx="1" cy="359123"/>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5" name="矩形 34"/>
          <p:cNvSpPr/>
          <p:nvPr/>
        </p:nvSpPr>
        <p:spPr>
          <a:xfrm>
            <a:off x="4918407" y="2973861"/>
            <a:ext cx="1197764" cy="369332"/>
          </a:xfrm>
          <a:prstGeom prst="rect">
            <a:avLst/>
          </a:prstGeom>
        </p:spPr>
        <p:txBody>
          <a:bodyPr wrap="none">
            <a:spAutoFit/>
          </a:bodyPr>
          <a:lstStyle/>
          <a:p>
            <a:pPr marL="0" indent="0">
              <a:buNone/>
            </a:pPr>
            <a:r>
              <a:rPr lang="en-US" altLang="zh-CN" kern="0" dirty="0" smtClean="0"/>
              <a:t>Feedback</a:t>
            </a:r>
            <a:endParaRPr lang="en-US" altLang="zh-CN" kern="0" dirty="0"/>
          </a:p>
        </p:txBody>
      </p:sp>
      <p:sp>
        <p:nvSpPr>
          <p:cNvPr id="19" name="圆角矩形 18"/>
          <p:cNvSpPr/>
          <p:nvPr/>
        </p:nvSpPr>
        <p:spPr bwMode="auto">
          <a:xfrm>
            <a:off x="0" y="1748217"/>
            <a:ext cx="2057400" cy="2007200"/>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946315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additive="base">
                                        <p:cTn id="21" dur="500" fill="hold"/>
                                        <p:tgtEl>
                                          <p:spTgt spid="23"/>
                                        </p:tgtEl>
                                        <p:attrNameLst>
                                          <p:attrName>ppt_x</p:attrName>
                                        </p:attrNameLst>
                                      </p:cBhvr>
                                      <p:tavLst>
                                        <p:tav tm="0">
                                          <p:val>
                                            <p:strVal val="0-#ppt_w/2"/>
                                          </p:val>
                                        </p:tav>
                                        <p:tav tm="100000">
                                          <p:val>
                                            <p:strVal val="#ppt_x"/>
                                          </p:val>
                                        </p:tav>
                                      </p:tavLst>
                                    </p:anim>
                                    <p:anim calcmode="lin" valueType="num">
                                      <p:cBhvr additive="base">
                                        <p:cTn id="22" dur="500" fill="hold"/>
                                        <p:tgtEl>
                                          <p:spTgt spid="23"/>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0-#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additive="base">
                                        <p:cTn id="35" dur="500" fill="hold"/>
                                        <p:tgtEl>
                                          <p:spTgt spid="9"/>
                                        </p:tgtEl>
                                        <p:attrNameLst>
                                          <p:attrName>ppt_x</p:attrName>
                                        </p:attrNameLst>
                                      </p:cBhvr>
                                      <p:tavLst>
                                        <p:tav tm="0">
                                          <p:val>
                                            <p:strVal val="#ppt_x"/>
                                          </p:val>
                                        </p:tav>
                                        <p:tav tm="100000">
                                          <p:val>
                                            <p:strVal val="#ppt_x"/>
                                          </p:val>
                                        </p:tav>
                                      </p:tavLst>
                                    </p:anim>
                                    <p:anim calcmode="lin" valueType="num">
                                      <p:cBhvr additive="base">
                                        <p:cTn id="3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par>
                          <p:cTn id="41" fill="hold">
                            <p:stCondLst>
                              <p:cond delay="0"/>
                            </p:stCondLst>
                            <p:childTnLst>
                              <p:par>
                                <p:cTn id="42" presetID="2" presetClass="entr" presetSubtype="8" fill="hold" nodeType="afterEffect">
                                  <p:stCondLst>
                                    <p:cond delay="0"/>
                                  </p:stCondLst>
                                  <p:childTnLst>
                                    <p:set>
                                      <p:cBhvr>
                                        <p:cTn id="43" dur="1" fill="hold">
                                          <p:stCondLst>
                                            <p:cond delay="0"/>
                                          </p:stCondLst>
                                        </p:cTn>
                                        <p:tgtEl>
                                          <p:spTgt spid="25"/>
                                        </p:tgtEl>
                                        <p:attrNameLst>
                                          <p:attrName>style.visibility</p:attrName>
                                        </p:attrNameLst>
                                      </p:cBhvr>
                                      <p:to>
                                        <p:strVal val="visible"/>
                                      </p:to>
                                    </p:set>
                                    <p:anim calcmode="lin" valueType="num">
                                      <p:cBhvr additive="base">
                                        <p:cTn id="44" dur="500" fill="hold"/>
                                        <p:tgtEl>
                                          <p:spTgt spid="25"/>
                                        </p:tgtEl>
                                        <p:attrNameLst>
                                          <p:attrName>ppt_x</p:attrName>
                                        </p:attrNameLst>
                                      </p:cBhvr>
                                      <p:tavLst>
                                        <p:tav tm="0">
                                          <p:val>
                                            <p:strVal val="0-#ppt_w/2"/>
                                          </p:val>
                                        </p:tav>
                                        <p:tav tm="100000">
                                          <p:val>
                                            <p:strVal val="#ppt_x"/>
                                          </p:val>
                                        </p:tav>
                                      </p:tavLst>
                                    </p:anim>
                                    <p:anim calcmode="lin" valueType="num">
                                      <p:cBhvr additive="base">
                                        <p:cTn id="45" dur="500" fill="hold"/>
                                        <p:tgtEl>
                                          <p:spTgt spid="25"/>
                                        </p:tgtEl>
                                        <p:attrNameLst>
                                          <p:attrName>ppt_y</p:attrName>
                                        </p:attrNameLst>
                                      </p:cBhvr>
                                      <p:tavLst>
                                        <p:tav tm="0">
                                          <p:val>
                                            <p:strVal val="#ppt_y"/>
                                          </p:val>
                                        </p:tav>
                                        <p:tav tm="100000">
                                          <p:val>
                                            <p:strVal val="#ppt_y"/>
                                          </p:val>
                                        </p:tav>
                                      </p:tavLst>
                                    </p:anim>
                                  </p:childTnLst>
                                </p:cTn>
                              </p:par>
                              <p:par>
                                <p:cTn id="46" presetID="2" presetClass="entr" presetSubtype="8" fill="hold" nodeType="withEffect">
                                  <p:stCondLst>
                                    <p:cond delay="0"/>
                                  </p:stCondLst>
                                  <p:childTnLst>
                                    <p:set>
                                      <p:cBhvr>
                                        <p:cTn id="47" dur="1" fill="hold">
                                          <p:stCondLst>
                                            <p:cond delay="0"/>
                                          </p:stCondLst>
                                        </p:cTn>
                                        <p:tgtEl>
                                          <p:spTgt spid="28"/>
                                        </p:tgtEl>
                                        <p:attrNameLst>
                                          <p:attrName>style.visibility</p:attrName>
                                        </p:attrNameLst>
                                      </p:cBhvr>
                                      <p:to>
                                        <p:strVal val="visible"/>
                                      </p:to>
                                    </p:set>
                                    <p:anim calcmode="lin" valueType="num">
                                      <p:cBhvr additive="base">
                                        <p:cTn id="48" dur="500" fill="hold"/>
                                        <p:tgtEl>
                                          <p:spTgt spid="28"/>
                                        </p:tgtEl>
                                        <p:attrNameLst>
                                          <p:attrName>ppt_x</p:attrName>
                                        </p:attrNameLst>
                                      </p:cBhvr>
                                      <p:tavLst>
                                        <p:tav tm="0">
                                          <p:val>
                                            <p:strVal val="0-#ppt_w/2"/>
                                          </p:val>
                                        </p:tav>
                                        <p:tav tm="100000">
                                          <p:val>
                                            <p:strVal val="#ppt_x"/>
                                          </p:val>
                                        </p:tav>
                                      </p:tavLst>
                                    </p:anim>
                                    <p:anim calcmode="lin" valueType="num">
                                      <p:cBhvr additive="base">
                                        <p:cTn id="49" dur="500" fill="hold"/>
                                        <p:tgtEl>
                                          <p:spTgt spid="28"/>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0-#ppt_w/2"/>
                                          </p:val>
                                        </p:tav>
                                        <p:tav tm="100000">
                                          <p:val>
                                            <p:strVal val="#ppt_x"/>
                                          </p:val>
                                        </p:tav>
                                      </p:tavLst>
                                    </p:anim>
                                    <p:anim calcmode="lin" valueType="num">
                                      <p:cBhvr additive="base">
                                        <p:cTn id="53"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27"/>
                                        </p:tgtEl>
                                        <p:attrNameLst>
                                          <p:attrName>style.visibility</p:attrName>
                                        </p:attrNameLst>
                                      </p:cBhvr>
                                      <p:to>
                                        <p:strVal val="visible"/>
                                      </p:to>
                                    </p:set>
                                  </p:childTnLst>
                                </p:cTn>
                              </p:par>
                              <p:par>
                                <p:cTn id="58" presetID="1" presetClass="entr" presetSubtype="0"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37"/>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fade">
                                      <p:cBhvr>
                                        <p:cTn id="7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1" grpId="0" animBg="1"/>
      <p:bldP spid="30" grpId="0"/>
      <p:bldP spid="35" grpId="0"/>
      <p:bldP spid="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Experiments: Approach</a:t>
            </a:r>
            <a:endParaRPr lang="en-US" dirty="0"/>
          </a:p>
        </p:txBody>
      </p:sp>
      <p:sp>
        <p:nvSpPr>
          <p:cNvPr id="3" name="Content Placeholder 2"/>
          <p:cNvSpPr>
            <a:spLocks noGrp="1"/>
          </p:cNvSpPr>
          <p:nvPr>
            <p:ph idx="1"/>
          </p:nvPr>
        </p:nvSpPr>
        <p:spPr>
          <a:xfrm>
            <a:off x="460375" y="3810000"/>
            <a:ext cx="8229600" cy="944563"/>
          </a:xfrm>
        </p:spPr>
        <p:txBody>
          <a:bodyPr/>
          <a:lstStyle/>
          <a:p>
            <a:r>
              <a:rPr lang="en-US" sz="2000" dirty="0" smtClean="0"/>
              <a:t>Different </a:t>
            </a:r>
            <a:r>
              <a:rPr lang="en-US" sz="2000" dirty="0" smtClean="0"/>
              <a:t>setup</a:t>
            </a:r>
          </a:p>
          <a:p>
            <a:pPr lvl="1"/>
            <a:r>
              <a:rPr lang="en-US" altLang="zh-CN" sz="1800" dirty="0"/>
              <a:t>Smartphones: Android and iPhone</a:t>
            </a:r>
          </a:p>
          <a:p>
            <a:pPr lvl="1"/>
            <a:r>
              <a:rPr lang="en-US" altLang="zh-CN" sz="1800" dirty="0"/>
              <a:t>WeChat client versions: 4.5 and 5.0</a:t>
            </a:r>
          </a:p>
          <a:p>
            <a:r>
              <a:rPr lang="en-US" altLang="zh-CN" sz="2000" dirty="0"/>
              <a:t>Noisy handling</a:t>
            </a:r>
            <a:endParaRPr lang="en-US" altLang="zh-CN" sz="1800" dirty="0"/>
          </a:p>
          <a:p>
            <a:pPr lvl="1"/>
            <a:r>
              <a:rPr lang="en-US" altLang="zh-CN" sz="1800" dirty="0"/>
              <a:t>Disable all other foreground applications</a:t>
            </a:r>
          </a:p>
          <a:p>
            <a:pPr lvl="1"/>
            <a:r>
              <a:rPr lang="en-US" altLang="zh-CN" sz="1800" dirty="0"/>
              <a:t>Manually examine and eliminate unwanted traffic in the captured </a:t>
            </a:r>
            <a:r>
              <a:rPr lang="en-US" altLang="zh-CN" sz="1800" dirty="0" smtClean="0"/>
              <a:t>traces</a:t>
            </a:r>
            <a:endParaRPr lang="en-US" altLang="zh-CN" sz="2000" dirty="0" smtClean="0"/>
          </a:p>
          <a:p>
            <a:r>
              <a:rPr lang="en-US" altLang="zh-CN" sz="2000" dirty="0" smtClean="0"/>
              <a:t>We </a:t>
            </a:r>
            <a:r>
              <a:rPr lang="en-US" altLang="zh-CN" sz="2000" dirty="0"/>
              <a:t>perform 16 </a:t>
            </a:r>
            <a:r>
              <a:rPr lang="en-US" altLang="zh-CN" sz="2000" dirty="0" smtClean="0"/>
              <a:t>functionalities, each repeated several times</a:t>
            </a:r>
            <a:endParaRPr lang="en-US" sz="2000" dirty="0" smtClean="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6</a:t>
            </a:fld>
            <a:endParaRPr lang="en-US"/>
          </a:p>
        </p:txBody>
      </p:sp>
      <p:pic>
        <p:nvPicPr>
          <p:cNvPr id="1026" name="Picture 2" descr="http://demo.sc.chinaz.com/Files/pic/icons/5371/260.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 y="1728241"/>
            <a:ext cx="678657" cy="678657"/>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Image result for wecha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7" descr="Image result for 华为手机"/>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36" y="2484213"/>
            <a:ext cx="826564"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Cloud 13"/>
          <p:cNvSpPr/>
          <p:nvPr/>
        </p:nvSpPr>
        <p:spPr bwMode="auto">
          <a:xfrm>
            <a:off x="3895608" y="2172112"/>
            <a:ext cx="3276599" cy="649729"/>
          </a:xfrm>
          <a:prstGeom prst="cloud">
            <a:avLst/>
          </a:prstGeom>
          <a:ln>
            <a:headEnd type="none" w="med" len="med"/>
            <a:tailEnd type="none" w="med" len="med"/>
          </a:ln>
          <a:extLst/>
        </p:spPr>
        <p:style>
          <a:lnRef idx="2">
            <a:schemeClr val="accent3">
              <a:shade val="50000"/>
            </a:schemeClr>
          </a:lnRef>
          <a:fillRef idx="1">
            <a:schemeClr val="accent3"/>
          </a:fillRef>
          <a:effectRef idx="0">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400" dirty="0" smtClean="0">
                <a:solidFill>
                  <a:schemeClr val="bg1"/>
                </a:solidFill>
                <a:latin typeface="Arial" charset="0"/>
              </a:rPr>
              <a:t>Public Internet</a:t>
            </a:r>
            <a:endParaRPr kumimoji="0" lang="en-US" sz="2400" b="0" i="0" u="none" strike="noStrike" cap="none" normalizeH="0" baseline="0" dirty="0" smtClean="0">
              <a:ln>
                <a:noFill/>
              </a:ln>
              <a:solidFill>
                <a:schemeClr val="bg1"/>
              </a:solidFill>
              <a:effectLst/>
              <a:latin typeface="Arial" charset="0"/>
            </a:endParaRPr>
          </a:p>
        </p:txBody>
      </p:sp>
      <p:sp>
        <p:nvSpPr>
          <p:cNvPr id="11" name="AutoShape 10" descr="Image result for server"/>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43695" y="1933919"/>
            <a:ext cx="1126115" cy="1126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Cloud 17"/>
          <p:cNvSpPr/>
          <p:nvPr/>
        </p:nvSpPr>
        <p:spPr bwMode="auto">
          <a:xfrm>
            <a:off x="1375884" y="1841013"/>
            <a:ext cx="1806656" cy="1260871"/>
          </a:xfrm>
          <a:prstGeom prst="cloud">
            <a:avLst/>
          </a:prstGeom>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solidFill>
                  <a:schemeClr val="bg1"/>
                </a:solidFill>
                <a:latin typeface="Arial" charset="0"/>
              </a:rPr>
              <a:t>Private wireless</a:t>
            </a:r>
          </a:p>
          <a:p>
            <a:pPr marL="0" marR="0" indent="0" algn="ctr" defTabSz="914400" rtl="0" eaLnBrk="0" fontAlgn="base" latinLnBrk="0" hangingPunct="0">
              <a:lnSpc>
                <a:spcPct val="100000"/>
              </a:lnSpc>
              <a:spcBef>
                <a:spcPct val="0"/>
              </a:spcBef>
              <a:spcAft>
                <a:spcPct val="0"/>
              </a:spcAft>
              <a:buClrTx/>
              <a:buSzTx/>
              <a:buFontTx/>
              <a:buNone/>
              <a:tabLst/>
            </a:pPr>
            <a:r>
              <a:rPr lang="en-US" sz="2000" dirty="0" smtClean="0">
                <a:solidFill>
                  <a:schemeClr val="bg1"/>
                </a:solidFill>
                <a:latin typeface="Arial" charset="0"/>
              </a:rPr>
              <a:t>network</a:t>
            </a:r>
            <a:endParaRPr kumimoji="0" lang="en-US" sz="2000" b="0" i="0" u="none" strike="noStrike" cap="none" normalizeH="0" baseline="0" dirty="0" smtClean="0">
              <a:ln>
                <a:noFill/>
              </a:ln>
              <a:solidFill>
                <a:schemeClr val="bg1"/>
              </a:solidFill>
              <a:effectLst/>
              <a:latin typeface="Arial" charset="0"/>
            </a:endParaRPr>
          </a:p>
        </p:txBody>
      </p:sp>
      <p:cxnSp>
        <p:nvCxnSpPr>
          <p:cNvPr id="19" name="Straight Arrow Connector 18"/>
          <p:cNvCxnSpPr>
            <a:endCxn id="18" idx="2"/>
          </p:cNvCxnSpPr>
          <p:nvPr/>
        </p:nvCxnSpPr>
        <p:spPr bwMode="auto">
          <a:xfrm>
            <a:off x="612775" y="2471449"/>
            <a:ext cx="768713" cy="0"/>
          </a:xfrm>
          <a:prstGeom prst="straightConnector1">
            <a:avLst/>
          </a:prstGeom>
          <a:ln w="38100">
            <a:headEnd type="arrow" w="med" len="med"/>
            <a:tailEnd type="arrow"/>
          </a:ln>
          <a:extLst/>
        </p:spPr>
        <p:style>
          <a:lnRef idx="2">
            <a:schemeClr val="accent2"/>
          </a:lnRef>
          <a:fillRef idx="0">
            <a:schemeClr val="accent2"/>
          </a:fillRef>
          <a:effectRef idx="1">
            <a:schemeClr val="accent2"/>
          </a:effectRef>
          <a:fontRef idx="minor">
            <a:schemeClr val="tx1"/>
          </a:fontRef>
        </p:style>
      </p:cxnSp>
      <p:cxnSp>
        <p:nvCxnSpPr>
          <p:cNvPr id="26" name="Straight Arrow Connector 25"/>
          <p:cNvCxnSpPr>
            <a:stCxn id="18" idx="0"/>
            <a:endCxn id="14" idx="2"/>
          </p:cNvCxnSpPr>
          <p:nvPr/>
        </p:nvCxnSpPr>
        <p:spPr bwMode="auto">
          <a:xfrm>
            <a:off x="3181034" y="2471449"/>
            <a:ext cx="724738" cy="25528"/>
          </a:xfrm>
          <a:prstGeom prst="straightConnector1">
            <a:avLst/>
          </a:prstGeom>
          <a:ln w="38100">
            <a:headEnd type="arrow" w="med" len="med"/>
            <a:tailEnd type="arrow"/>
          </a:ln>
          <a:extLst/>
        </p:spPr>
        <p:style>
          <a:lnRef idx="2">
            <a:schemeClr val="accent2"/>
          </a:lnRef>
          <a:fillRef idx="0">
            <a:schemeClr val="accent2"/>
          </a:fillRef>
          <a:effectRef idx="1">
            <a:schemeClr val="accent2"/>
          </a:effectRef>
          <a:fontRef idx="minor">
            <a:schemeClr val="tx1"/>
          </a:fontRef>
        </p:style>
      </p:cxnSp>
      <p:cxnSp>
        <p:nvCxnSpPr>
          <p:cNvPr id="29" name="Straight Arrow Connector 28"/>
          <p:cNvCxnSpPr>
            <a:stCxn id="14" idx="0"/>
            <a:endCxn id="1035" idx="1"/>
          </p:cNvCxnSpPr>
          <p:nvPr/>
        </p:nvCxnSpPr>
        <p:spPr bwMode="auto">
          <a:xfrm>
            <a:off x="7169477" y="2496977"/>
            <a:ext cx="774218" cy="0"/>
          </a:xfrm>
          <a:prstGeom prst="straightConnector1">
            <a:avLst/>
          </a:prstGeom>
          <a:ln w="38100">
            <a:headEnd type="arrow" w="med" len="med"/>
            <a:tailEnd type="arrow"/>
          </a:ln>
          <a:extLst/>
        </p:spPr>
        <p:style>
          <a:lnRef idx="2">
            <a:schemeClr val="accent2"/>
          </a:lnRef>
          <a:fillRef idx="0">
            <a:schemeClr val="accent2"/>
          </a:fillRef>
          <a:effectRef idx="1">
            <a:schemeClr val="accent2"/>
          </a:effectRef>
          <a:fontRef idx="minor">
            <a:schemeClr val="tx1"/>
          </a:fontRef>
        </p:style>
      </p:cxnSp>
      <p:sp>
        <p:nvSpPr>
          <p:cNvPr id="31" name="圆角矩形 8"/>
          <p:cNvSpPr/>
          <p:nvPr/>
        </p:nvSpPr>
        <p:spPr bwMode="auto">
          <a:xfrm>
            <a:off x="3673518" y="3264770"/>
            <a:ext cx="2514600" cy="316900"/>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Captured Traces</a:t>
            </a:r>
            <a:endParaRPr kumimoji="0" lang="en-US" altLang="zh-CN" sz="2000" b="0" i="0" u="none" strike="noStrike" cap="none" normalizeH="0" baseline="0" dirty="0" smtClean="0">
              <a:ln>
                <a:noFill/>
              </a:ln>
              <a:solidFill>
                <a:schemeClr val="tx1"/>
              </a:solidFill>
              <a:effectLst/>
              <a:latin typeface="Arial" charset="0"/>
            </a:endParaRPr>
          </a:p>
        </p:txBody>
      </p:sp>
      <p:cxnSp>
        <p:nvCxnSpPr>
          <p:cNvPr id="32" name="Straight Arrow Connector 31"/>
          <p:cNvCxnSpPr>
            <a:stCxn id="18" idx="1"/>
          </p:cNvCxnSpPr>
          <p:nvPr/>
        </p:nvCxnSpPr>
        <p:spPr bwMode="auto">
          <a:xfrm>
            <a:off x="2279212" y="3100541"/>
            <a:ext cx="1394306" cy="328459"/>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20" name="矩形 19"/>
          <p:cNvSpPr/>
          <p:nvPr/>
        </p:nvSpPr>
        <p:spPr>
          <a:xfrm>
            <a:off x="218713" y="1471680"/>
            <a:ext cx="1556836" cy="369332"/>
          </a:xfrm>
          <a:prstGeom prst="rect">
            <a:avLst/>
          </a:prstGeom>
        </p:spPr>
        <p:txBody>
          <a:bodyPr wrap="none">
            <a:spAutoFit/>
          </a:bodyPr>
          <a:lstStyle/>
          <a:p>
            <a:pPr marL="0" indent="0">
              <a:buNone/>
            </a:pPr>
            <a:r>
              <a:rPr lang="en-US" altLang="zh-CN" kern="0" dirty="0" smtClean="0"/>
              <a:t>Smartphones</a:t>
            </a:r>
            <a:endParaRPr lang="en-US" altLang="zh-CN" kern="0" dirty="0"/>
          </a:p>
        </p:txBody>
      </p:sp>
      <p:sp>
        <p:nvSpPr>
          <p:cNvPr id="23" name="矩形 22"/>
          <p:cNvSpPr/>
          <p:nvPr/>
        </p:nvSpPr>
        <p:spPr>
          <a:xfrm>
            <a:off x="8051583" y="1333181"/>
            <a:ext cx="1018227" cy="646331"/>
          </a:xfrm>
          <a:prstGeom prst="rect">
            <a:avLst/>
          </a:prstGeom>
        </p:spPr>
        <p:txBody>
          <a:bodyPr wrap="none">
            <a:spAutoFit/>
          </a:bodyPr>
          <a:lstStyle/>
          <a:p>
            <a:pPr marL="0" indent="0" algn="ctr">
              <a:buNone/>
            </a:pPr>
            <a:r>
              <a:rPr lang="en-US" altLang="zh-CN" kern="0" dirty="0" smtClean="0"/>
              <a:t>WeChat</a:t>
            </a:r>
          </a:p>
          <a:p>
            <a:pPr marL="0" indent="0" algn="ctr">
              <a:buNone/>
            </a:pPr>
            <a:r>
              <a:rPr lang="en-US" altLang="zh-CN" kern="0" dirty="0" smtClean="0"/>
              <a:t>Servers</a:t>
            </a:r>
            <a:endParaRPr lang="en-US" altLang="zh-CN" kern="0" dirty="0"/>
          </a:p>
        </p:txBody>
      </p:sp>
    </p:spTree>
    <p:extLst>
      <p:ext uri="{BB962C8B-B14F-4D97-AF65-F5344CB8AC3E}">
        <p14:creationId xmlns:p14="http://schemas.microsoft.com/office/powerpoint/2010/main" val="12520194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圆角矩形 12"/>
          <p:cNvSpPr/>
          <p:nvPr/>
        </p:nvSpPr>
        <p:spPr bwMode="auto">
          <a:xfrm>
            <a:off x="2819401" y="4841174"/>
            <a:ext cx="3200400" cy="1483426"/>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22" name="Content Placeholder 2"/>
          <p:cNvSpPr txBox="1">
            <a:spLocks/>
          </p:cNvSpPr>
          <p:nvPr/>
        </p:nvSpPr>
        <p:spPr bwMode="auto">
          <a:xfrm>
            <a:off x="2743200" y="4866905"/>
            <a:ext cx="3733800" cy="7659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1800" kern="0" dirty="0" smtClean="0"/>
              <a:t>Many small and short flows</a:t>
            </a:r>
          </a:p>
          <a:p>
            <a:r>
              <a:rPr lang="en-US" sz="1800" kern="0" dirty="0" smtClean="0"/>
              <a:t>One or two large flows</a:t>
            </a:r>
          </a:p>
          <a:p>
            <a:r>
              <a:rPr lang="en-US" sz="1800" kern="0" dirty="0" smtClean="0"/>
              <a:t>For real-time chatting</a:t>
            </a:r>
            <a:endParaRPr lang="en-US" sz="1600" kern="0" dirty="0" smtClean="0"/>
          </a:p>
        </p:txBody>
      </p:sp>
      <p:sp>
        <p:nvSpPr>
          <p:cNvPr id="20" name="圆角矩形 12"/>
          <p:cNvSpPr/>
          <p:nvPr/>
        </p:nvSpPr>
        <p:spPr bwMode="auto">
          <a:xfrm>
            <a:off x="76200" y="4847112"/>
            <a:ext cx="2628899" cy="1477488"/>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a:t>Control </a:t>
            </a:r>
            <a:r>
              <a:rPr lang="en-US" dirty="0" smtClean="0"/>
              <a:t>Experiments:</a:t>
            </a:r>
            <a:br>
              <a:rPr lang="en-US" dirty="0" smtClean="0"/>
            </a:br>
            <a:r>
              <a:rPr lang="en-US" dirty="0" smtClean="0"/>
              <a:t>Results</a:t>
            </a:r>
            <a:endParaRPr lang="en-US" dirty="0"/>
          </a:p>
        </p:txBody>
      </p:sp>
      <p:sp>
        <p:nvSpPr>
          <p:cNvPr id="3" name="Content Placeholder 2"/>
          <p:cNvSpPr>
            <a:spLocks noGrp="1"/>
          </p:cNvSpPr>
          <p:nvPr>
            <p:ph idx="1"/>
          </p:nvPr>
        </p:nvSpPr>
        <p:spPr>
          <a:xfrm>
            <a:off x="3162300" y="2578926"/>
            <a:ext cx="2819400" cy="609600"/>
          </a:xfrm>
        </p:spPr>
        <p:txBody>
          <a:bodyPr/>
          <a:lstStyle/>
          <a:p>
            <a:pPr marL="0" indent="0">
              <a:buNone/>
            </a:pPr>
            <a:r>
              <a:rPr lang="en-US" dirty="0" smtClean="0"/>
              <a:t>WeChat traffic</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7</a:t>
            </a:fld>
            <a:endParaRPr lang="en-US"/>
          </a:p>
        </p:txBody>
      </p:sp>
      <p:sp>
        <p:nvSpPr>
          <p:cNvPr id="5" name="左大括号 4"/>
          <p:cNvSpPr/>
          <p:nvPr/>
        </p:nvSpPr>
        <p:spPr bwMode="auto">
          <a:xfrm rot="5400000">
            <a:off x="4457700" y="-800100"/>
            <a:ext cx="533400" cy="8382000"/>
          </a:xfrm>
          <a:prstGeom prst="leftBrace">
            <a:avLst/>
          </a:prstGeom>
          <a:ln w="38100">
            <a:headEnd type="none" w="med" len="med"/>
            <a:tailEnd type="none" w="med" len="med"/>
          </a:ln>
          <a:extLst/>
        </p:spPr>
        <p:style>
          <a:lnRef idx="2">
            <a:schemeClr val="accent1"/>
          </a:lnRef>
          <a:fillRef idx="0">
            <a:schemeClr val="accent1"/>
          </a:fillRef>
          <a:effectRef idx="1">
            <a:schemeClr val="accent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6" name="Content Placeholder 2"/>
          <p:cNvSpPr txBox="1">
            <a:spLocks/>
          </p:cNvSpPr>
          <p:nvPr/>
        </p:nvSpPr>
        <p:spPr bwMode="auto">
          <a:xfrm>
            <a:off x="457200" y="16002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kern="0" dirty="0" smtClean="0"/>
              <a:t>22K </a:t>
            </a:r>
            <a:r>
              <a:rPr lang="en-US" kern="0" dirty="0" smtClean="0"/>
              <a:t>IP packets with 12MB payload volume</a:t>
            </a:r>
          </a:p>
          <a:p>
            <a:pPr lvl="1"/>
            <a:r>
              <a:rPr lang="en-US" kern="0" dirty="0" smtClean="0"/>
              <a:t>Comprises 4 types of traffic</a:t>
            </a:r>
          </a:p>
        </p:txBody>
      </p:sp>
      <p:sp>
        <p:nvSpPr>
          <p:cNvPr id="7" name="Content Placeholder 2"/>
          <p:cNvSpPr txBox="1">
            <a:spLocks/>
          </p:cNvSpPr>
          <p:nvPr/>
        </p:nvSpPr>
        <p:spPr bwMode="auto">
          <a:xfrm>
            <a:off x="76200" y="3693226"/>
            <a:ext cx="990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DNS</a:t>
            </a:r>
            <a:endParaRPr lang="en-US" kern="0" dirty="0"/>
          </a:p>
        </p:txBody>
      </p:sp>
      <p:sp>
        <p:nvSpPr>
          <p:cNvPr id="8" name="Content Placeholder 2"/>
          <p:cNvSpPr txBox="1">
            <a:spLocks/>
          </p:cNvSpPr>
          <p:nvPr/>
        </p:nvSpPr>
        <p:spPr bwMode="auto">
          <a:xfrm>
            <a:off x="1485899" y="3693226"/>
            <a:ext cx="121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HTTP</a:t>
            </a:r>
            <a:endParaRPr lang="en-US" kern="0" dirty="0"/>
          </a:p>
        </p:txBody>
      </p:sp>
      <p:sp>
        <p:nvSpPr>
          <p:cNvPr id="9" name="Content Placeholder 2"/>
          <p:cNvSpPr txBox="1">
            <a:spLocks/>
          </p:cNvSpPr>
          <p:nvPr/>
        </p:nvSpPr>
        <p:spPr bwMode="auto">
          <a:xfrm>
            <a:off x="3657600" y="3693226"/>
            <a:ext cx="2819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Non-DNS UDP</a:t>
            </a:r>
            <a:endParaRPr lang="en-US" kern="0" dirty="0"/>
          </a:p>
        </p:txBody>
      </p:sp>
      <p:sp>
        <p:nvSpPr>
          <p:cNvPr id="10" name="Content Placeholder 2"/>
          <p:cNvSpPr txBox="1">
            <a:spLocks/>
          </p:cNvSpPr>
          <p:nvPr/>
        </p:nvSpPr>
        <p:spPr bwMode="auto">
          <a:xfrm>
            <a:off x="6440384" y="3693226"/>
            <a:ext cx="2819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Font typeface="Wingdings" pitchFamily="2" charset="2"/>
              <a:buNone/>
            </a:pPr>
            <a:r>
              <a:rPr lang="en-US" kern="0" dirty="0" smtClean="0"/>
              <a:t>Non-HTTP TCP</a:t>
            </a:r>
            <a:endParaRPr lang="en-US" kern="0" dirty="0"/>
          </a:p>
        </p:txBody>
      </p:sp>
      <p:sp>
        <p:nvSpPr>
          <p:cNvPr id="11" name="Content Placeholder 2"/>
          <p:cNvSpPr txBox="1">
            <a:spLocks/>
          </p:cNvSpPr>
          <p:nvPr/>
        </p:nvSpPr>
        <p:spPr bwMode="auto">
          <a:xfrm>
            <a:off x="685800" y="63246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800" kern="0" dirty="0" smtClean="0"/>
              <a:t>We refer to them as </a:t>
            </a:r>
            <a:r>
              <a:rPr lang="en-US" sz="1800" kern="0" dirty="0" smtClean="0">
                <a:solidFill>
                  <a:srgbClr val="0070C0"/>
                </a:solidFill>
              </a:rPr>
              <a:t>W-DNS, W-HTTP, W-UDP and W-TCP</a:t>
            </a:r>
            <a:r>
              <a:rPr lang="en-US" sz="1800" kern="0" smtClean="0"/>
              <a:t>, respectively </a:t>
            </a:r>
            <a:endParaRPr lang="en-US" sz="1800" kern="0" dirty="0"/>
          </a:p>
        </p:txBody>
      </p:sp>
      <p:cxnSp>
        <p:nvCxnSpPr>
          <p:cNvPr id="13" name="Straight Arrow Connector 27"/>
          <p:cNvCxnSpPr>
            <a:stCxn id="8" idx="2"/>
          </p:cNvCxnSpPr>
          <p:nvPr/>
        </p:nvCxnSpPr>
        <p:spPr bwMode="auto">
          <a:xfrm>
            <a:off x="2095499" y="4302826"/>
            <a:ext cx="0" cy="497774"/>
          </a:xfrm>
          <a:prstGeom prst="straightConnector1">
            <a:avLst/>
          </a:prstGeom>
          <a:ln w="38100">
            <a:headEnd type="none" w="med" len="med"/>
            <a:tailEnd type="none"/>
          </a:ln>
          <a:extLst/>
        </p:spPr>
        <p:style>
          <a:lnRef idx="2">
            <a:schemeClr val="dk1"/>
          </a:lnRef>
          <a:fillRef idx="0">
            <a:schemeClr val="dk1"/>
          </a:fillRef>
          <a:effectRef idx="1">
            <a:schemeClr val="dk1"/>
          </a:effectRef>
          <a:fontRef idx="minor">
            <a:schemeClr val="tx1"/>
          </a:fontRef>
        </p:style>
      </p:cxnSp>
      <p:cxnSp>
        <p:nvCxnSpPr>
          <p:cNvPr id="17" name="Straight Arrow Connector 27"/>
          <p:cNvCxnSpPr/>
          <p:nvPr/>
        </p:nvCxnSpPr>
        <p:spPr bwMode="auto">
          <a:xfrm>
            <a:off x="4953000" y="4302826"/>
            <a:ext cx="0" cy="497774"/>
          </a:xfrm>
          <a:prstGeom prst="straightConnector1">
            <a:avLst/>
          </a:prstGeom>
          <a:ln w="38100">
            <a:headEnd type="none" w="med" len="med"/>
            <a:tailEnd type="none"/>
          </a:ln>
          <a:extLst/>
        </p:spPr>
        <p:style>
          <a:lnRef idx="2">
            <a:schemeClr val="dk1"/>
          </a:lnRef>
          <a:fillRef idx="0">
            <a:schemeClr val="dk1"/>
          </a:fillRef>
          <a:effectRef idx="1">
            <a:schemeClr val="dk1"/>
          </a:effectRef>
          <a:fontRef idx="minor">
            <a:schemeClr val="tx1"/>
          </a:fontRef>
        </p:style>
      </p:cxnSp>
      <p:sp>
        <p:nvSpPr>
          <p:cNvPr id="19" name="Content Placeholder 2"/>
          <p:cNvSpPr txBox="1">
            <a:spLocks/>
          </p:cNvSpPr>
          <p:nvPr/>
        </p:nvSpPr>
        <p:spPr bwMode="auto">
          <a:xfrm>
            <a:off x="0" y="4847112"/>
            <a:ext cx="3124200"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1800" kern="0" dirty="0" smtClean="0"/>
              <a:t>Short flows</a:t>
            </a:r>
          </a:p>
          <a:p>
            <a:r>
              <a:rPr lang="en-US" sz="1800" kern="0" dirty="0" smtClean="0"/>
              <a:t>Used </a:t>
            </a:r>
            <a:r>
              <a:rPr lang="en-US" sz="1800" kern="0" dirty="0" smtClean="0"/>
              <a:t>by most </a:t>
            </a:r>
            <a:r>
              <a:rPr lang="en-US" sz="1800" kern="0" dirty="0" smtClean="0"/>
              <a:t>tasks</a:t>
            </a:r>
          </a:p>
        </p:txBody>
      </p:sp>
      <p:sp>
        <p:nvSpPr>
          <p:cNvPr id="24" name="圆角矩形 12"/>
          <p:cNvSpPr/>
          <p:nvPr/>
        </p:nvSpPr>
        <p:spPr bwMode="auto">
          <a:xfrm>
            <a:off x="6118761" y="4841174"/>
            <a:ext cx="2971800" cy="1483426"/>
          </a:xfrm>
          <a:prstGeom prst="roundRect">
            <a:avLst/>
          </a:prstGeom>
          <a:solidFill>
            <a:schemeClr val="lt1">
              <a:alpha val="0"/>
            </a:schemeClr>
          </a:solidFill>
          <a:ln>
            <a:solidFill>
              <a:schemeClr val="accent2"/>
            </a:solidFill>
            <a:prstDash val="solid"/>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endParaRPr kumimoji="0" lang="en-US" altLang="zh-CN" sz="1600" b="0" i="0" u="none" strike="noStrike" cap="none" normalizeH="0" baseline="0" dirty="0" smtClean="0">
              <a:ln>
                <a:noFill/>
              </a:ln>
              <a:solidFill>
                <a:schemeClr val="tx1"/>
              </a:solidFill>
              <a:effectLst/>
              <a:latin typeface="Arial" charset="0"/>
            </a:endParaRPr>
          </a:p>
        </p:txBody>
      </p:sp>
      <p:sp>
        <p:nvSpPr>
          <p:cNvPr id="25" name="Content Placeholder 2"/>
          <p:cNvSpPr txBox="1">
            <a:spLocks/>
          </p:cNvSpPr>
          <p:nvPr/>
        </p:nvSpPr>
        <p:spPr bwMode="auto">
          <a:xfrm>
            <a:off x="6096000" y="4841174"/>
            <a:ext cx="3810000" cy="402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sz="1800" kern="0" dirty="0" smtClean="0"/>
              <a:t>Long flows</a:t>
            </a:r>
          </a:p>
          <a:p>
            <a:r>
              <a:rPr lang="en-US" sz="1800" kern="0" dirty="0" smtClean="0"/>
              <a:t>Used </a:t>
            </a:r>
            <a:r>
              <a:rPr lang="en-US" sz="1800" kern="0" dirty="0" smtClean="0"/>
              <a:t>by most </a:t>
            </a:r>
            <a:r>
              <a:rPr lang="en-US" sz="1800" kern="0" dirty="0" smtClean="0"/>
              <a:t>tasks</a:t>
            </a:r>
          </a:p>
          <a:p>
            <a:r>
              <a:rPr lang="en-US" sz="1800" kern="0" dirty="0" smtClean="0"/>
              <a:t>Each flow includes</a:t>
            </a:r>
            <a:br>
              <a:rPr lang="en-US" sz="1800" kern="0" dirty="0" smtClean="0"/>
            </a:br>
            <a:r>
              <a:rPr lang="en-US" sz="1800" kern="0" dirty="0" smtClean="0"/>
              <a:t>multiple tasks</a:t>
            </a:r>
            <a:endParaRPr lang="en-US" sz="1800" kern="0" dirty="0" smtClean="0"/>
          </a:p>
        </p:txBody>
      </p:sp>
      <p:cxnSp>
        <p:nvCxnSpPr>
          <p:cNvPr id="26" name="Straight Arrow Connector 27"/>
          <p:cNvCxnSpPr/>
          <p:nvPr/>
        </p:nvCxnSpPr>
        <p:spPr bwMode="auto">
          <a:xfrm>
            <a:off x="7696200" y="4302826"/>
            <a:ext cx="0" cy="497774"/>
          </a:xfrm>
          <a:prstGeom prst="straightConnector1">
            <a:avLst/>
          </a:prstGeom>
          <a:ln w="38100">
            <a:headEnd type="none" w="med" len="med"/>
            <a:tailEnd type="none"/>
          </a:ln>
          <a:ex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64085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 calcmode="lin" valueType="num">
                                      <p:cBhvr additive="base">
                                        <p:cTn id="2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2" grpId="0"/>
      <p:bldP spid="20" grpId="0" animBg="1"/>
      <p:bldP spid="3" grpId="0" build="p"/>
      <p:bldP spid="5" grpId="0" animBg="1"/>
      <p:bldP spid="7" grpId="0"/>
      <p:bldP spid="8" grpId="0"/>
      <p:bldP spid="9" grpId="0"/>
      <p:bldP spid="10" grpId="0"/>
      <p:bldP spid="11" grpId="0"/>
      <p:bldP spid="19" grpId="0"/>
      <p:bldP spid="24"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8</a:t>
            </a:fld>
            <a:endParaRPr lang="en-US"/>
          </a:p>
        </p:txBody>
      </p:sp>
      <p:sp>
        <p:nvSpPr>
          <p:cNvPr id="5" name="圆角矩形 8"/>
          <p:cNvSpPr/>
          <p:nvPr/>
        </p:nvSpPr>
        <p:spPr bwMode="auto">
          <a:xfrm>
            <a:off x="276473" y="4595939"/>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Network</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Traces</a:t>
            </a:r>
          </a:p>
        </p:txBody>
      </p:sp>
      <p:sp>
        <p:nvSpPr>
          <p:cNvPr id="6" name="Rectangle 5"/>
          <p:cNvSpPr/>
          <p:nvPr/>
        </p:nvSpPr>
        <p:spPr>
          <a:xfrm>
            <a:off x="111247" y="18527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Control Experiments</a:t>
            </a:r>
            <a:endParaRPr lang="en-US" altLang="zh-CN" sz="2000" b="1" dirty="0" smtClean="0">
              <a:solidFill>
                <a:schemeClr val="bg1"/>
              </a:solidFill>
            </a:endParaRPr>
          </a:p>
        </p:txBody>
      </p:sp>
      <p:sp>
        <p:nvSpPr>
          <p:cNvPr id="7" name="圆角矩形 8"/>
          <p:cNvSpPr/>
          <p:nvPr/>
        </p:nvSpPr>
        <p:spPr bwMode="auto">
          <a:xfrm>
            <a:off x="276471" y="30477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Training</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Set</a:t>
            </a:r>
          </a:p>
        </p:txBody>
      </p:sp>
      <p:sp>
        <p:nvSpPr>
          <p:cNvPr id="8" name="Rectangle 7"/>
          <p:cNvSpPr/>
          <p:nvPr/>
        </p:nvSpPr>
        <p:spPr>
          <a:xfrm>
            <a:off x="2168647" y="2973861"/>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Extract</a:t>
            </a:r>
          </a:p>
          <a:p>
            <a:pPr algn="ctr"/>
            <a:r>
              <a:rPr lang="en-US" altLang="zh-CN" sz="2000" b="1" dirty="0" smtClean="0">
                <a:solidFill>
                  <a:schemeClr val="bg1"/>
                </a:solidFill>
                <a:latin typeface="Cambria Math"/>
              </a:rPr>
              <a:t>Signatures</a:t>
            </a:r>
            <a:endParaRPr lang="en-US" altLang="zh-CN" sz="2000" b="1" dirty="0" smtClean="0">
              <a:solidFill>
                <a:schemeClr val="bg1"/>
              </a:solidFill>
            </a:endParaRPr>
          </a:p>
        </p:txBody>
      </p:sp>
      <p:sp>
        <p:nvSpPr>
          <p:cNvPr id="9" name="圆角矩形 8"/>
          <p:cNvSpPr/>
          <p:nvPr/>
        </p:nvSpPr>
        <p:spPr bwMode="auto">
          <a:xfrm>
            <a:off x="2333871" y="4114540"/>
            <a:ext cx="1460249" cy="633799"/>
          </a:xfrm>
          <a:prstGeom prst="roundRect">
            <a:avLst/>
          </a:prstGeom>
          <a:solidFill>
            <a:schemeClr val="lt1">
              <a:alpha val="0"/>
            </a:schemeClr>
          </a:solidFill>
          <a:ln>
            <a:solidFill>
              <a:schemeClr val="accent2"/>
            </a:solidFill>
            <a:prstDash val="dash"/>
            <a:headEnd type="none" w="med" len="med"/>
            <a:tailEnd type="none" w="med" len="med"/>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ctr" anchorCtr="0" compatLnSpc="1">
            <a:prstTxWarp prst="textNoShape">
              <a:avLst/>
            </a:prstTxWarp>
          </a:bodyP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2000" dirty="0" smtClean="0">
                <a:solidFill>
                  <a:schemeClr val="tx1"/>
                </a:solidFill>
                <a:latin typeface="Arial" charset="0"/>
              </a:rPr>
              <a:t>WeChat</a:t>
            </a: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chemeClr val="tx1"/>
                </a:solidFill>
                <a:effectLst/>
                <a:latin typeface="Arial" charset="0"/>
              </a:rPr>
              <a:t>Signatures</a:t>
            </a:r>
          </a:p>
        </p:txBody>
      </p:sp>
      <p:sp>
        <p:nvSpPr>
          <p:cNvPr id="11" name="Rectangle 10"/>
          <p:cNvSpPr/>
          <p:nvPr/>
        </p:nvSpPr>
        <p:spPr>
          <a:xfrm>
            <a:off x="4543480" y="4291139"/>
            <a:ext cx="1790699" cy="781556"/>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defPPr>
              <a:defRPr lang="en-US"/>
            </a:defPPr>
            <a:lvl1pPr algn="l" rtl="0" eaLnBrk="0" fontAlgn="base" hangingPunct="0">
              <a:spcBef>
                <a:spcPct val="0"/>
              </a:spcBef>
              <a:spcAft>
                <a:spcPct val="0"/>
              </a:spcAft>
              <a:defRPr kern="1200">
                <a:solidFill>
                  <a:schemeClr val="dk1"/>
                </a:solidFill>
                <a:latin typeface="+mn-lt"/>
                <a:ea typeface="+mn-ea"/>
                <a:cs typeface="+mn-cs"/>
              </a:defRPr>
            </a:lvl1pPr>
            <a:lvl2pPr marL="457200" algn="l" rtl="0" eaLnBrk="0" fontAlgn="base" hangingPunct="0">
              <a:spcBef>
                <a:spcPct val="0"/>
              </a:spcBef>
              <a:spcAft>
                <a:spcPct val="0"/>
              </a:spcAft>
              <a:defRPr kern="1200">
                <a:solidFill>
                  <a:schemeClr val="dk1"/>
                </a:solidFill>
                <a:latin typeface="+mn-lt"/>
                <a:ea typeface="+mn-ea"/>
                <a:cs typeface="+mn-cs"/>
              </a:defRPr>
            </a:lvl2pPr>
            <a:lvl3pPr marL="914400" algn="l" rtl="0" eaLnBrk="0" fontAlgn="base" hangingPunct="0">
              <a:spcBef>
                <a:spcPct val="0"/>
              </a:spcBef>
              <a:spcAft>
                <a:spcPct val="0"/>
              </a:spcAft>
              <a:defRPr kern="1200">
                <a:solidFill>
                  <a:schemeClr val="dk1"/>
                </a:solidFill>
                <a:latin typeface="+mn-lt"/>
                <a:ea typeface="+mn-ea"/>
                <a:cs typeface="+mn-cs"/>
              </a:defRPr>
            </a:lvl3pPr>
            <a:lvl4pPr marL="1371600" algn="l" rtl="0" eaLnBrk="0" fontAlgn="base" hangingPunct="0">
              <a:spcBef>
                <a:spcPct val="0"/>
              </a:spcBef>
              <a:spcAft>
                <a:spcPct val="0"/>
              </a:spcAft>
              <a:defRPr kern="1200">
                <a:solidFill>
                  <a:schemeClr val="dk1"/>
                </a:solidFill>
                <a:latin typeface="+mn-lt"/>
                <a:ea typeface="+mn-ea"/>
                <a:cs typeface="+mn-cs"/>
              </a:defRPr>
            </a:lvl4pPr>
            <a:lvl5pPr marL="1828800" algn="l" rtl="0" eaLnBrk="0" fontAlgn="base" hangingPunct="0">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a:r>
              <a:rPr lang="en-US" altLang="zh-CN" sz="2000" b="1" dirty="0" smtClean="0">
                <a:solidFill>
                  <a:schemeClr val="bg1"/>
                </a:solidFill>
                <a:latin typeface="Cambria Math"/>
              </a:rPr>
              <a:t>Classify</a:t>
            </a:r>
          </a:p>
          <a:p>
            <a:pPr algn="ctr"/>
            <a:r>
              <a:rPr lang="en-US" altLang="zh-CN" sz="2000" b="1" dirty="0" smtClean="0">
                <a:solidFill>
                  <a:schemeClr val="bg1"/>
                </a:solidFill>
                <a:latin typeface="Cambria Math"/>
              </a:rPr>
              <a:t>Traffic</a:t>
            </a:r>
            <a:endParaRPr lang="en-US" altLang="zh-CN" sz="2000" b="1" dirty="0" smtClean="0">
              <a:solidFill>
                <a:schemeClr val="bg1"/>
              </a:solidFill>
            </a:endParaRPr>
          </a:p>
        </p:txBody>
      </p:sp>
      <p:cxnSp>
        <p:nvCxnSpPr>
          <p:cNvPr id="12" name="肘形连接符 37"/>
          <p:cNvCxnSpPr>
            <a:stCxn id="6" idx="2"/>
            <a:endCxn id="7" idx="0"/>
          </p:cNvCxnSpPr>
          <p:nvPr/>
        </p:nvCxnSpPr>
        <p:spPr bwMode="auto">
          <a:xfrm rot="5400000">
            <a:off x="799875" y="2841017"/>
            <a:ext cx="413445" cy="1"/>
          </a:xfrm>
          <a:prstGeom prst="bentConnector3">
            <a:avLst>
              <a:gd name="adj1" fmla="val 50000"/>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bwMode="auto">
          <a:xfrm flipV="1">
            <a:off x="3768847" y="4583839"/>
            <a:ext cx="749360"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8" name="Straight Arrow Connector 27"/>
          <p:cNvCxnSpPr>
            <a:stCxn id="5" idx="3"/>
          </p:cNvCxnSpPr>
          <p:nvPr/>
        </p:nvCxnSpPr>
        <p:spPr bwMode="auto">
          <a:xfrm>
            <a:off x="1736722" y="4912839"/>
            <a:ext cx="2806758"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37" name="肘形连接符 37"/>
          <p:cNvCxnSpPr>
            <a:stCxn id="11" idx="0"/>
            <a:endCxn id="8" idx="3"/>
          </p:cNvCxnSpPr>
          <p:nvPr/>
        </p:nvCxnSpPr>
        <p:spPr bwMode="auto">
          <a:xfrm rot="16200000" flipV="1">
            <a:off x="4235838" y="3088147"/>
            <a:ext cx="926500" cy="1479484"/>
          </a:xfrm>
          <a:prstGeom prst="bentConnector2">
            <a:avLst/>
          </a:prstGeom>
          <a:ln>
            <a:prstDash val="solid"/>
            <a:headEnd type="none" w="med" len="med"/>
            <a:tailEnd type="arrow"/>
          </a:ln>
          <a:extLst/>
        </p:spPr>
        <p:style>
          <a:lnRef idx="3">
            <a:schemeClr val="dk1"/>
          </a:lnRef>
          <a:fillRef idx="0">
            <a:schemeClr val="dk1"/>
          </a:fillRef>
          <a:effectRef idx="2">
            <a:schemeClr val="dk1"/>
          </a:effectRef>
          <a:fontRef idx="minor">
            <a:schemeClr val="tx1"/>
          </a:fontRef>
        </p:style>
      </p:cxnSp>
      <p:cxnSp>
        <p:nvCxnSpPr>
          <p:cNvPr id="23" name="Straight Arrow Connector 24"/>
          <p:cNvCxnSpPr>
            <a:stCxn id="7" idx="3"/>
            <a:endCxn id="8" idx="1"/>
          </p:cNvCxnSpPr>
          <p:nvPr/>
        </p:nvCxnSpPr>
        <p:spPr bwMode="auto">
          <a:xfrm flipV="1">
            <a:off x="1736720" y="3364639"/>
            <a:ext cx="431927" cy="1"/>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cxnSp>
        <p:nvCxnSpPr>
          <p:cNvPr id="27" name="Straight Arrow Connector 24"/>
          <p:cNvCxnSpPr>
            <a:stCxn id="11" idx="3"/>
          </p:cNvCxnSpPr>
          <p:nvPr/>
        </p:nvCxnSpPr>
        <p:spPr bwMode="auto">
          <a:xfrm>
            <a:off x="6334179" y="4681917"/>
            <a:ext cx="911238" cy="0"/>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0" name="Content Placeholder 2"/>
          <p:cNvSpPr txBox="1">
            <a:spLocks/>
          </p:cNvSpPr>
          <p:nvPr/>
        </p:nvSpPr>
        <p:spPr bwMode="auto">
          <a:xfrm>
            <a:off x="7321617" y="4086478"/>
            <a:ext cx="1898583" cy="1171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800" kern="0" dirty="0" smtClean="0"/>
              <a:t>Architecture</a:t>
            </a:r>
          </a:p>
          <a:p>
            <a:pPr marL="0" indent="0">
              <a:buNone/>
            </a:pPr>
            <a:r>
              <a:rPr lang="en-US" sz="1800" kern="0" dirty="0" smtClean="0"/>
              <a:t>Workflow</a:t>
            </a:r>
          </a:p>
          <a:p>
            <a:pPr marL="0" indent="0">
              <a:buNone/>
            </a:pPr>
            <a:r>
              <a:rPr lang="en-US" sz="1800" kern="0" dirty="0" smtClean="0"/>
              <a:t>Traffic dynamics</a:t>
            </a:r>
            <a:endParaRPr lang="en-US" sz="1800" kern="0" dirty="0"/>
          </a:p>
        </p:txBody>
      </p:sp>
      <p:cxnSp>
        <p:nvCxnSpPr>
          <p:cNvPr id="31" name="Straight Arrow Connector 24"/>
          <p:cNvCxnSpPr>
            <a:stCxn id="8" idx="2"/>
            <a:endCxn id="9" idx="0"/>
          </p:cNvCxnSpPr>
          <p:nvPr/>
        </p:nvCxnSpPr>
        <p:spPr bwMode="auto">
          <a:xfrm flipH="1">
            <a:off x="3063996" y="3755417"/>
            <a:ext cx="1" cy="359123"/>
          </a:xfrm>
          <a:prstGeom prst="straightConnector1">
            <a:avLst/>
          </a:prstGeom>
          <a:ln w="38100">
            <a:headEnd type="none" w="med" len="med"/>
            <a:tailEnd type="arrow"/>
          </a:ln>
          <a:extLst/>
        </p:spPr>
        <p:style>
          <a:lnRef idx="2">
            <a:schemeClr val="dk1"/>
          </a:lnRef>
          <a:fillRef idx="0">
            <a:schemeClr val="dk1"/>
          </a:fillRef>
          <a:effectRef idx="1">
            <a:schemeClr val="dk1"/>
          </a:effectRef>
          <a:fontRef idx="minor">
            <a:schemeClr val="tx1"/>
          </a:fontRef>
        </p:style>
      </p:cxnSp>
      <p:sp>
        <p:nvSpPr>
          <p:cNvPr id="35" name="矩形 34"/>
          <p:cNvSpPr/>
          <p:nvPr/>
        </p:nvSpPr>
        <p:spPr>
          <a:xfrm>
            <a:off x="4918407" y="2973861"/>
            <a:ext cx="1197764" cy="369332"/>
          </a:xfrm>
          <a:prstGeom prst="rect">
            <a:avLst/>
          </a:prstGeom>
        </p:spPr>
        <p:txBody>
          <a:bodyPr wrap="none">
            <a:spAutoFit/>
          </a:bodyPr>
          <a:lstStyle/>
          <a:p>
            <a:pPr marL="0" indent="0">
              <a:buNone/>
            </a:pPr>
            <a:r>
              <a:rPr lang="en-US" altLang="zh-CN" kern="0" dirty="0" smtClean="0"/>
              <a:t>Feedback</a:t>
            </a:r>
            <a:endParaRPr lang="en-US" altLang="zh-CN" kern="0" dirty="0"/>
          </a:p>
        </p:txBody>
      </p:sp>
      <p:sp>
        <p:nvSpPr>
          <p:cNvPr id="38" name="圆角矩形 37"/>
          <p:cNvSpPr/>
          <p:nvPr/>
        </p:nvSpPr>
        <p:spPr bwMode="auto">
          <a:xfrm>
            <a:off x="0" y="1748217"/>
            <a:ext cx="2057400" cy="2007200"/>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
        <p:nvSpPr>
          <p:cNvPr id="39" name="圆角矩形 38"/>
          <p:cNvSpPr/>
          <p:nvPr/>
        </p:nvSpPr>
        <p:spPr bwMode="auto">
          <a:xfrm>
            <a:off x="1981200" y="2824288"/>
            <a:ext cx="4467074" cy="2433512"/>
          </a:xfrm>
          <a:prstGeom prst="roundRect">
            <a:avLst/>
          </a:prstGeom>
          <a:solidFill>
            <a:schemeClr val="accent5">
              <a:alpha val="41000"/>
            </a:schemeClr>
          </a:solidFill>
          <a:ln>
            <a:headEnd type="none" w="med" len="med"/>
            <a:tailEnd type="none" w="med" len="med"/>
          </a:ln>
          <a:extLst/>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200080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8"/>
                                        </p:tgtEl>
                                      </p:cBhvr>
                                    </p:animEffect>
                                    <p:set>
                                      <p:cBhvr>
                                        <p:cTn id="7" dur="1" fill="hold">
                                          <p:stCondLst>
                                            <p:cond delay="499"/>
                                          </p:stCondLst>
                                        </p:cTn>
                                        <p:tgtEl>
                                          <p:spTgt spid="38"/>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Signature Definition</a:t>
            </a:r>
            <a:endParaRPr lang="zh-CN" altLang="en-US"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9</a:t>
            </a:fld>
            <a:endParaRPr lang="en-US"/>
          </a:p>
        </p:txBody>
      </p:sp>
      <p:sp>
        <p:nvSpPr>
          <p:cNvPr id="6" name="内容占位符 2"/>
          <p:cNvSpPr>
            <a:spLocks noGrp="1"/>
          </p:cNvSpPr>
          <p:nvPr/>
        </p:nvSpPr>
        <p:spPr bwMode="auto">
          <a:xfrm>
            <a:off x="457200" y="1524000"/>
            <a:ext cx="82296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r>
              <a:rPr lang="en-US" altLang="zh-CN" dirty="0" smtClean="0"/>
              <a:t>WeChat payload signatures</a:t>
            </a:r>
          </a:p>
          <a:p>
            <a:pPr lvl="1"/>
            <a:r>
              <a:rPr lang="en-US" altLang="zh-CN" dirty="0" smtClean="0">
                <a:solidFill>
                  <a:srgbClr val="0070C0"/>
                </a:solidFill>
              </a:rPr>
              <a:t>format</a:t>
            </a:r>
            <a:r>
              <a:rPr lang="en-US" altLang="zh-CN" dirty="0" smtClean="0"/>
              <a:t> and </a:t>
            </a:r>
            <a:r>
              <a:rPr lang="en-US" altLang="zh-CN" dirty="0" smtClean="0">
                <a:solidFill>
                  <a:srgbClr val="0070C0"/>
                </a:solidFill>
              </a:rPr>
              <a:t>semantics</a:t>
            </a:r>
            <a:r>
              <a:rPr lang="en-US" altLang="zh-CN" dirty="0" smtClean="0"/>
              <a:t> of WeChat message protocol</a:t>
            </a:r>
          </a:p>
          <a:p>
            <a:r>
              <a:rPr lang="en-US" altLang="zh-CN" dirty="0" smtClean="0"/>
              <a:t>Network protocol format</a:t>
            </a:r>
          </a:p>
          <a:p>
            <a:pPr lvl="1"/>
            <a:r>
              <a:rPr lang="en-US" altLang="zh-CN" dirty="0"/>
              <a:t>A sequence of </a:t>
            </a:r>
            <a:r>
              <a:rPr lang="en-US" altLang="zh-CN" dirty="0" smtClean="0">
                <a:solidFill>
                  <a:srgbClr val="0070C0"/>
                </a:solidFill>
              </a:rPr>
              <a:t>fields</a:t>
            </a:r>
          </a:p>
          <a:p>
            <a:pPr lvl="1"/>
            <a:r>
              <a:rPr lang="en-US" altLang="zh-CN" dirty="0" smtClean="0"/>
              <a:t>Fields have different </a:t>
            </a:r>
            <a:r>
              <a:rPr lang="en-US" altLang="zh-CN" dirty="0" smtClean="0">
                <a:solidFill>
                  <a:srgbClr val="0070C0"/>
                </a:solidFill>
              </a:rPr>
              <a:t>length</a:t>
            </a:r>
            <a:endParaRPr lang="en-US" altLang="zh-CN" dirty="0">
              <a:solidFill>
                <a:srgbClr val="0070C0"/>
              </a:solidFill>
            </a:endParaRPr>
          </a:p>
          <a:p>
            <a:pPr lvl="1"/>
            <a:r>
              <a:rPr lang="en-US" altLang="zh-CN" dirty="0"/>
              <a:t>Each field </a:t>
            </a:r>
            <a:r>
              <a:rPr lang="en-US" altLang="zh-CN" dirty="0" smtClean="0"/>
              <a:t>is defined with </a:t>
            </a:r>
            <a:r>
              <a:rPr lang="en-US" altLang="zh-CN" dirty="0"/>
              <a:t>a set of </a:t>
            </a:r>
            <a:r>
              <a:rPr lang="en-US" altLang="zh-CN" dirty="0" smtClean="0">
                <a:solidFill>
                  <a:srgbClr val="0070C0"/>
                </a:solidFill>
              </a:rPr>
              <a:t>values</a:t>
            </a:r>
          </a:p>
          <a:p>
            <a:r>
              <a:rPr lang="en-US" altLang="zh-CN" dirty="0"/>
              <a:t>Network protocol </a:t>
            </a:r>
            <a:r>
              <a:rPr lang="en-US" altLang="zh-CN" dirty="0" smtClean="0"/>
              <a:t>semantics</a:t>
            </a:r>
          </a:p>
          <a:p>
            <a:pPr lvl="1"/>
            <a:r>
              <a:rPr lang="en-US" altLang="zh-CN" dirty="0" smtClean="0"/>
              <a:t>“meaning</a:t>
            </a:r>
            <a:r>
              <a:rPr lang="en-US" altLang="zh-CN" dirty="0"/>
              <a:t>” of fields and their </a:t>
            </a:r>
            <a:r>
              <a:rPr lang="en-US" altLang="zh-CN" dirty="0" smtClean="0"/>
              <a:t>values</a:t>
            </a:r>
          </a:p>
        </p:txBody>
      </p:sp>
      <p:sp>
        <p:nvSpPr>
          <p:cNvPr id="17" name="内容占位符 2"/>
          <p:cNvSpPr>
            <a:spLocks noGrp="1"/>
          </p:cNvSpPr>
          <p:nvPr/>
        </p:nvSpPr>
        <p:spPr bwMode="auto">
          <a:xfrm>
            <a:off x="457200" y="35052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endParaRPr lang="en-US" altLang="zh-CN" dirty="0" smtClean="0"/>
          </a:p>
        </p:txBody>
      </p:sp>
    </p:spTree>
    <p:extLst>
      <p:ext uri="{BB962C8B-B14F-4D97-AF65-F5344CB8AC3E}">
        <p14:creationId xmlns:p14="http://schemas.microsoft.com/office/powerpoint/2010/main" val="2213626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20292</TotalTime>
  <Words>2954</Words>
  <Application>Microsoft Office PowerPoint</Application>
  <PresentationFormat>全屏显示(4:3)</PresentationFormat>
  <Paragraphs>442</Paragraphs>
  <Slides>20</Slides>
  <Notes>20</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Default Design</vt:lpstr>
      <vt:lpstr>Fine-Grained Dissection of WeChat in Cellular Networks</vt:lpstr>
      <vt:lpstr>Motivation</vt:lpstr>
      <vt:lpstr>Challenges for WeChat Measurement</vt:lpstr>
      <vt:lpstr>Our Contribution</vt:lpstr>
      <vt:lpstr>Architecture</vt:lpstr>
      <vt:lpstr>Control Experiments: Approach</vt:lpstr>
      <vt:lpstr>Control Experiments: Results</vt:lpstr>
      <vt:lpstr>Outline</vt:lpstr>
      <vt:lpstr>Signature Definition</vt:lpstr>
      <vt:lpstr>Methodologies</vt:lpstr>
      <vt:lpstr>Extract Signatures for W-DNS and W-HTTP</vt:lpstr>
      <vt:lpstr>Extract Signatures for W-UDP and W-TCP</vt:lpstr>
      <vt:lpstr>Classify Traffic &amp; Feedback </vt:lpstr>
      <vt:lpstr>Outline</vt:lpstr>
      <vt:lpstr>Results: Payload Signatures</vt:lpstr>
      <vt:lpstr>Results: Service Architecture</vt:lpstr>
      <vt:lpstr>Results: Workflow</vt:lpstr>
      <vt:lpstr>Results: Traffic Dynamics</vt:lpstr>
      <vt:lpstr>Results: Main Findings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Chanwunwahedmond</dc:creator>
  <cp:lastModifiedBy>qhuang</cp:lastModifiedBy>
  <cp:revision>2044</cp:revision>
  <cp:lastPrinted>1601-01-01T00:00:00Z</cp:lastPrinted>
  <dcterms:created xsi:type="dcterms:W3CDTF">1601-01-01T00:00:00Z</dcterms:created>
  <dcterms:modified xsi:type="dcterms:W3CDTF">2015-06-12T18:21:08Z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sflag">
    <vt:lpwstr>1350348779</vt:lpwstr>
  </property>
</Properties>
</file>