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457" r:id="rId2"/>
    <p:sldId id="501" r:id="rId3"/>
    <p:sldId id="463" r:id="rId4"/>
    <p:sldId id="477" r:id="rId5"/>
    <p:sldId id="464" r:id="rId6"/>
    <p:sldId id="467" r:id="rId7"/>
    <p:sldId id="471" r:id="rId8"/>
    <p:sldId id="468" r:id="rId9"/>
    <p:sldId id="472" r:id="rId10"/>
    <p:sldId id="474" r:id="rId11"/>
    <p:sldId id="480" r:id="rId12"/>
    <p:sldId id="396" r:id="rId13"/>
    <p:sldId id="416" r:id="rId14"/>
    <p:sldId id="475" r:id="rId15"/>
    <p:sldId id="429" r:id="rId16"/>
    <p:sldId id="400" r:id="rId17"/>
    <p:sldId id="500" r:id="rId18"/>
    <p:sldId id="434" r:id="rId19"/>
    <p:sldId id="481" r:id="rId20"/>
    <p:sldId id="482" r:id="rId21"/>
    <p:sldId id="478" r:id="rId22"/>
    <p:sldId id="483" r:id="rId23"/>
    <p:sldId id="484" r:id="rId24"/>
    <p:sldId id="485" r:id="rId25"/>
    <p:sldId id="486" r:id="rId26"/>
    <p:sldId id="338" r:id="rId27"/>
    <p:sldId id="502" r:id="rId28"/>
    <p:sldId id="404" r:id="rId29"/>
    <p:sldId id="487" r:id="rId30"/>
    <p:sldId id="497" r:id="rId31"/>
    <p:sldId id="406" r:id="rId32"/>
    <p:sldId id="435" r:id="rId33"/>
    <p:sldId id="488" r:id="rId34"/>
    <p:sldId id="489" r:id="rId35"/>
    <p:sldId id="503" r:id="rId36"/>
    <p:sldId id="273" r:id="rId37"/>
    <p:sldId id="505" r:id="rId38"/>
    <p:sldId id="440" r:id="rId39"/>
    <p:sldId id="506" r:id="rId40"/>
    <p:sldId id="493" r:id="rId41"/>
    <p:sldId id="507" r:id="rId42"/>
    <p:sldId id="491" r:id="rId43"/>
    <p:sldId id="509" r:id="rId44"/>
    <p:sldId id="508" r:id="rId45"/>
    <p:sldId id="510" r:id="rId46"/>
    <p:sldId id="494" r:id="rId47"/>
    <p:sldId id="511" r:id="rId48"/>
    <p:sldId id="512" r:id="rId49"/>
    <p:sldId id="504" r:id="rId50"/>
    <p:sldId id="341" r:id="rId51"/>
    <p:sldId id="413" r:id="rId52"/>
    <p:sldId id="392" r:id="rId53"/>
    <p:sldId id="320" r:id="rId54"/>
    <p:sldId id="495" r:id="rId55"/>
    <p:sldId id="496" r:id="rId56"/>
    <p:sldId id="513" r:id="rId5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050"/>
    <a:srgbClr val="FF0000"/>
    <a:srgbClr val="33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847" autoAdjust="0"/>
  </p:normalViewPr>
  <p:slideViewPr>
    <p:cSldViewPr>
      <p:cViewPr>
        <p:scale>
          <a:sx n="66" d="100"/>
          <a:sy n="66" d="100"/>
        </p:scale>
        <p:origin x="-150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You</a:t>
            </a:r>
            <a:r>
              <a:rPr lang="en-US" altLang="zh-CN" baseline="0" smtClean="0"/>
              <a:t> </a:t>
            </a:r>
            <a:r>
              <a:rPr lang="en-US" altLang="zh-CN" baseline="0" dirty="0" smtClean="0"/>
              <a:t>know, in many data centers, cross-rack links are often congested? and most coding schemes are not specially designed to reduce the cross-rack traffic. So we will show how to design a new code to help reduce the cross-rack traffic significantly. </a:t>
            </a:r>
          </a:p>
          <a:p>
            <a:endParaRPr lang="en-US" altLang="zh-CN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This is our work. Double Regenerating Codes for Hierarchical Data Centers.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this paper, we also aim</a:t>
            </a:r>
            <a:r>
              <a:rPr lang="en-US" altLang="zh-CN" baseline="0" dirty="0" smtClean="0"/>
              <a:t> to reduce the cross-rack bandwidth, but focus on the failure repairing problem.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 we know, failures</a:t>
            </a:r>
            <a:r>
              <a:rPr lang="en-US" altLang="zh-CN" baseline="0" dirty="0" smtClean="0"/>
              <a:t> are common in data centers.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And one</a:t>
            </a:r>
            <a:r>
              <a:rPr lang="en-US" altLang="zh-CN" baseline="0" dirty="0" smtClean="0"/>
              <a:t> solution is to adopt redundancy. There are two kinds of common techniques for data redundancy: replication and erasure coding.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However,</a:t>
            </a:r>
            <a:r>
              <a:rPr lang="en-US" altLang="zh-CN" baseline="0" dirty="0" smtClean="0"/>
              <a:t> erasure coding may cause an inefficient repair. For example, to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repair the lost fragment in Node 1, the repair bandwidth, which means the total amount of transferred traffic for repair, has to be two fragments.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reduce the 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repair bandwidth,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Dimakis and others proposed RC 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Regenerating Codes remains challenging in terms of cross-rack repair bandwidth.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Next we will give use an example to motivate our work.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consider the state of art of minimum storage regenerating codes.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can see that each node is located in a different rack, in order to maximize the tolerance to node failures and rack failures.</a:t>
            </a: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observe that with MSR codes, that are minimum storage regenerating codes, </a:t>
            </a:r>
            <a:r>
              <a:rPr lang="en-US" altLang="zh-CN" dirty="0" smtClean="0"/>
              <a:t>Cross-rack Repair Bandwidth is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five ninth of M.  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Note that, MSR codes </a:t>
            </a: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instead of placing one fragment per rack,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can place multiple fragments per rack (while we still keep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one fragment per node), and exploit inner-rack regeneration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reduce the cross-rack repair bandwidth.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Then we can find that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rack failures are much less frequent than node failures in practice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So what if we just tolerate only a single rack failure instead of tolerating multiple rack failures,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 </a:t>
            </a:r>
            <a:r>
              <a:rPr lang="en-US" altLang="zh-CN" baseline="0" dirty="0" smtClean="0"/>
              <a:t>What is the </a:t>
            </a:r>
            <a:r>
              <a:rPr lang="en-US" altLang="zh-CN" dirty="0" smtClean="0"/>
              <a:t>Hierarchy in Data Center</a:t>
            </a:r>
            <a:r>
              <a:rPr lang="en-US" altLang="zh-CN" baseline="0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Let’s see what a datacenter is composed of.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It is kind of like this.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can place multiple nodes in each rack.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this example we can design our codes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which reduces the cross-rack repair bandwidth to one third of M.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intuition is that we can use intra-rack bandwidth to reduce the cross-rack bandwidth.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main idea is to perform regeneration 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twice: first within 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one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rack and then across multiple racks. We call this 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double regeneration.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It is natural</a:t>
            </a:r>
            <a:r>
              <a:rPr lang="en-US" altLang="zh-CN" baseline="0" dirty="0" smtClean="0"/>
              <a:t> to ask two questions: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solve</a:t>
            </a:r>
            <a:r>
              <a:rPr lang="en-US" altLang="zh-CN" baseline="0" dirty="0" smtClean="0"/>
              <a:t> the above questions, we first give the system model.</a:t>
            </a:r>
          </a:p>
          <a:p>
            <a:r>
              <a:rPr lang="en-US" altLang="zh-CN" baseline="0" dirty="0" smtClean="0"/>
              <a:t>Three parameters: n ,k are familiar to us, I think. R is the number of racks.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X1,1 refers to the first node of rack 1. When X11 fails,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X underline 1,1 refers to a new node to repair the lost data of X11.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Note that our goal is to minimize the cross-rack bandwidth \beta.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order to analyze the system model,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We construct an information flow graph to describe a data center network for a single-node repair.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It is kind of like this. You can see the paper to see the details.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ge</a:t>
            </a:r>
            <a:r>
              <a:rPr lang="en-US" altLang="zh-CN" baseline="0" dirty="0" smtClean="0"/>
              <a:t>t the lower bound of beta, we need to find all the cuts. Like this.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Based on network coding theory in distributed storage, we have lemma 2 that specifies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 lower bound of beta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First, we have thousands of nodes.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And this is the lower bound of beta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Based on Lemma 2, we propose DRC such</a:t>
            </a:r>
            <a:r>
              <a:rPr lang="en-US" altLang="zh-CN" baseline="0" dirty="0" smtClean="0"/>
              <a:t> beta is equal to the lower bound, and we will prove the existence of DRC.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No</a:t>
            </a:r>
            <a:r>
              <a:rPr lang="en-US" altLang="zh-CN" baseline="0" dirty="0" smtClean="0"/>
              <a:t>te that if our code construction matches </a:t>
            </a:r>
            <a:r>
              <a:rPr lang="en-US" altLang="zh-CN" dirty="0" smtClean="0"/>
              <a:t>the necessary lower bound.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Here, q is equal to r</a:t>
            </a:r>
            <a:r>
              <a:rPr lang="en-US" altLang="zh-CN" baseline="0" dirty="0" smtClean="0"/>
              <a:t> minus the floor of </a:t>
            </a:r>
            <a:r>
              <a:rPr lang="en-US" altLang="zh-CN" baseline="0" dirty="0" err="1" smtClean="0"/>
              <a:t>kr</a:t>
            </a:r>
            <a:r>
              <a:rPr lang="en-US" altLang="zh-CN" baseline="0" dirty="0" smtClean="0"/>
              <a:t> over n, so the block size is equal to M/</a:t>
            </a:r>
            <a:r>
              <a:rPr lang="en-US" altLang="zh-CN" baseline="0" dirty="0" err="1" smtClean="0"/>
              <a:t>qk</a:t>
            </a:r>
            <a:r>
              <a:rPr lang="en-US" altLang="zh-CN" baseline="0" dirty="0" smtClean="0"/>
              <a:t>. Those </a:t>
            </a:r>
            <a:r>
              <a:rPr lang="en-US" altLang="zh-CN" baseline="0" dirty="0" err="1" smtClean="0"/>
              <a:t>qk</a:t>
            </a:r>
            <a:r>
              <a:rPr lang="en-US" altLang="zh-CN" baseline="0" dirty="0" smtClean="0"/>
              <a:t> blocks are encoded to n nodes, each node has q blocks.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This an example. We will use this example to specify the single node failure repairing.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Suppose that X1,1 fails, and we reconstruct a new fragment P′1,1 in a new node </a:t>
            </a:r>
            <a:r>
              <a:rPr lang="en-US" altLang="zh-CN" sz="1200" u="sng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X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1,1.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stage 1, this is the first regenerating of data from one rack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P’2 and p’3 are the result of the first regeneration</a:t>
            </a: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9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Second, the nodes are grouped into racks, a</a:t>
            </a:r>
            <a:r>
              <a:rPr lang="en-US" altLang="zh-CN" sz="1200" dirty="0" smtClean="0"/>
              <a:t>nd two nodes in one rack are connected to the same switch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stage 2, this is the second regenerating of data from multiple racks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P’1,1 are the result of the second regeneration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can find that the rack2rack cross-rack bandwidth beta is equal to the lower bound. So if this code construction does exist, then the code is repair-optimal and bound is tight.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now prove the existence of this code construction by Theorem 1,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now prove the existence of DRC by showing that it maintains the MDS property after a single-node repair.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Figure 3 depicts the cross-rack repair bandwidths of different</a:t>
            </a:r>
          </a:p>
          <a:p>
            <a:r>
              <a:rPr lang="en-US" altLang="zh-CN" dirty="0" smtClean="0"/>
              <a:t>erasure codes versus the number of nodes n in terms of the</a:t>
            </a:r>
          </a:p>
          <a:p>
            <a:r>
              <a:rPr lang="en-US" altLang="zh-CN" dirty="0" smtClean="0"/>
              <a:t>percentage of the original data size M.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reason</a:t>
            </a:r>
          </a:p>
          <a:p>
            <a:r>
              <a:rPr lang="en-US" altLang="zh-CN" dirty="0" smtClean="0"/>
              <a:t>is that the “floor” function may keep ⌊ </a:t>
            </a:r>
            <a:r>
              <a:rPr lang="en-US" altLang="zh-CN" dirty="0" err="1" smtClean="0"/>
              <a:t>kr</a:t>
            </a:r>
            <a:endParaRPr lang="en-US" altLang="zh-CN" dirty="0" smtClean="0"/>
          </a:p>
          <a:p>
            <a:r>
              <a:rPr lang="en-US" altLang="zh-CN" dirty="0" smtClean="0"/>
              <a:t>n ⌋ the same even if r</a:t>
            </a:r>
          </a:p>
          <a:p>
            <a:r>
              <a:rPr lang="en-US" altLang="zh-CN" dirty="0" smtClean="0"/>
              <a:t>becomes smaller.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Cross-rack bandwidth is considered to be a scarce resource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Third, </a:t>
            </a:r>
            <a:r>
              <a:rPr lang="en-US" altLang="zh-CN" sz="2000" dirty="0" smtClean="0"/>
              <a:t>switches are connected to the network core.</a:t>
            </a:r>
          </a:p>
          <a:p>
            <a:endParaRPr lang="en-US" altLang="zh-CN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Here, the hierarchy in Data Center refers</a:t>
            </a:r>
            <a:r>
              <a:rPr lang="en-US" altLang="zh-CN" baseline="0" dirty="0" smtClean="0"/>
              <a:t> to the link hierarchy.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Which means, compared to the sufficient intra-rack bandwidth,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some bad cases,</a:t>
            </a:r>
            <a:r>
              <a:rPr lang="en-US" altLang="zh-CN" baseline="0" dirty="0" smtClean="0"/>
              <a:t> the cross-rack bandwidth per node is a small fraction of the intra-rack bandwidth.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Many studies </a:t>
            </a:r>
            <a:r>
              <a:rPr lang="en-US" altLang="zh-CN" baseline="0" dirty="0" smtClean="0"/>
              <a:t>aim to reduce to cross-rack bandwidth. But they focus on different problems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/>
          <a:lstStyle/>
          <a:p>
            <a:r>
              <a:rPr lang="en-US" altLang="zh-CN" dirty="0" smtClean="0"/>
              <a:t>Double Regenerating Codes for Hierarchical Data Centers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9144000" cy="2057400"/>
          </a:xfrm>
        </p:spPr>
        <p:txBody>
          <a:bodyPr/>
          <a:lstStyle/>
          <a:p>
            <a:r>
              <a:rPr lang="en-US" altLang="zh-CN" dirty="0" smtClean="0"/>
              <a:t>Yuchong Hu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, Patrick P. C. Lee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, and </a:t>
            </a:r>
            <a:r>
              <a:rPr lang="en-US" altLang="zh-CN" dirty="0" err="1" smtClean="0"/>
              <a:t>Xiaoyang</a:t>
            </a:r>
            <a:r>
              <a:rPr lang="en-US" altLang="zh-CN" dirty="0" smtClean="0"/>
              <a:t> Zhang</a:t>
            </a:r>
            <a:r>
              <a:rPr lang="en-US" altLang="zh-CN" baseline="30000" dirty="0" smtClean="0"/>
              <a:t>1</a:t>
            </a:r>
          </a:p>
          <a:p>
            <a:r>
              <a:rPr lang="en-US" altLang="zh-CN" baseline="30000" dirty="0" smtClean="0"/>
              <a:t>1</a:t>
            </a:r>
            <a:r>
              <a:rPr lang="en-US" altLang="zh-CN" dirty="0" smtClean="0"/>
              <a:t>Huazhong University of Science and Technology</a:t>
            </a:r>
          </a:p>
          <a:p>
            <a:r>
              <a:rPr lang="en-US" altLang="zh-CN" baseline="30000" dirty="0" smtClean="0"/>
              <a:t>2</a:t>
            </a:r>
            <a:r>
              <a:rPr lang="en-US" altLang="zh-CN" dirty="0" smtClean="0"/>
              <a:t>The Chinese University of Hong Kong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yuchonghu@hust.edu.cn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3804386"/>
      </p:ext>
    </p:extLst>
  </p:cSld>
  <p:clrMapOvr>
    <a:masterClrMapping/>
  </p:clrMapOvr>
  <p:transition advTm="3929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cross-rack bandwidth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Many studies aim to reduce it:</a:t>
            </a:r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0" name="圆角矩形 19"/>
          <p:cNvSpPr/>
          <p:nvPr/>
        </p:nvSpPr>
        <p:spPr bwMode="auto">
          <a:xfrm>
            <a:off x="4572000" y="25146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err="1" smtClean="0"/>
              <a:t>Chowdhury</a:t>
            </a:r>
            <a:r>
              <a:rPr lang="en-US" altLang="zh-CN" sz="2000" dirty="0" smtClean="0"/>
              <a:t> et. al., </a:t>
            </a:r>
            <a:r>
              <a:rPr lang="en-US" altLang="zh-CN" sz="2000" dirty="0" err="1" smtClean="0"/>
              <a:t>Sigcomm</a:t>
            </a:r>
            <a:r>
              <a:rPr lang="en-US" altLang="zh-CN" sz="2000" dirty="0" smtClean="0"/>
              <a:t> 13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Replica placement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4572000" y="41148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err="1" smtClean="0"/>
              <a:t>Jalaparti</a:t>
            </a:r>
            <a:r>
              <a:rPr lang="en-US" altLang="zh-CN" sz="2000" dirty="0" smtClean="0"/>
              <a:t> et.al., </a:t>
            </a:r>
            <a:r>
              <a:rPr lang="en-US" altLang="zh-CN" sz="2000" dirty="0" err="1" smtClean="0"/>
              <a:t>Sigcomm</a:t>
            </a:r>
            <a:r>
              <a:rPr lang="en-US" altLang="zh-CN" sz="2000" dirty="0" smtClean="0"/>
              <a:t> 15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Scheduling for Data-Parallel Jobs</a:t>
            </a:r>
          </a:p>
        </p:txBody>
      </p:sp>
      <p:sp>
        <p:nvSpPr>
          <p:cNvPr id="22" name="圆角矩形 21"/>
          <p:cNvSpPr/>
          <p:nvPr/>
        </p:nvSpPr>
        <p:spPr bwMode="auto">
          <a:xfrm>
            <a:off x="304800" y="25146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err="1" smtClean="0"/>
              <a:t>Chowdhury</a:t>
            </a:r>
            <a:r>
              <a:rPr lang="en-US" altLang="zh-CN" sz="2000" dirty="0" smtClean="0"/>
              <a:t> et. al., </a:t>
            </a:r>
            <a:r>
              <a:rPr lang="en-US" altLang="zh-CN" sz="2000" dirty="0" err="1" smtClean="0"/>
              <a:t>Sigcomm</a:t>
            </a:r>
            <a:r>
              <a:rPr lang="en-US" altLang="zh-CN" sz="2000" dirty="0" smtClean="0"/>
              <a:t> 11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Broadcast transfer</a:t>
            </a:r>
          </a:p>
        </p:txBody>
      </p:sp>
      <p:sp>
        <p:nvSpPr>
          <p:cNvPr id="23" name="圆角矩形 22"/>
          <p:cNvSpPr/>
          <p:nvPr/>
        </p:nvSpPr>
        <p:spPr bwMode="auto">
          <a:xfrm>
            <a:off x="304800" y="41148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Li et.al., DSN 15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Transitions from Replication to  Erasure Coding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cross-rack bandwidth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Many studies aim to reduce it:</a:t>
            </a:r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4" name="圆角矩形 13"/>
          <p:cNvSpPr/>
          <p:nvPr/>
        </p:nvSpPr>
        <p:spPr bwMode="auto">
          <a:xfrm>
            <a:off x="4572000" y="25146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err="1" smtClean="0"/>
              <a:t>Chowdhury</a:t>
            </a:r>
            <a:r>
              <a:rPr lang="en-US" altLang="zh-CN" sz="2000" dirty="0" smtClean="0"/>
              <a:t> et. al., </a:t>
            </a:r>
            <a:r>
              <a:rPr lang="en-US" altLang="zh-CN" sz="2000" dirty="0" err="1" smtClean="0"/>
              <a:t>Sigcomm</a:t>
            </a:r>
            <a:r>
              <a:rPr lang="en-US" altLang="zh-CN" sz="2000" dirty="0" smtClean="0"/>
              <a:t> 13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Replica placement</a:t>
            </a:r>
          </a:p>
        </p:txBody>
      </p:sp>
      <p:sp>
        <p:nvSpPr>
          <p:cNvPr id="17" name="圆角矩形 16"/>
          <p:cNvSpPr/>
          <p:nvPr/>
        </p:nvSpPr>
        <p:spPr bwMode="auto">
          <a:xfrm>
            <a:off x="4572000" y="41148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err="1" smtClean="0"/>
              <a:t>Jalaparti</a:t>
            </a:r>
            <a:r>
              <a:rPr lang="en-US" altLang="zh-CN" sz="2000" dirty="0" smtClean="0"/>
              <a:t> et.al., </a:t>
            </a:r>
            <a:r>
              <a:rPr lang="en-US" altLang="zh-CN" sz="2000" dirty="0" err="1" smtClean="0"/>
              <a:t>Sigcomm</a:t>
            </a:r>
            <a:r>
              <a:rPr lang="en-US" altLang="zh-CN" sz="2000" dirty="0" smtClean="0"/>
              <a:t> 15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Scheduling for Data-Parallel Jobs</a:t>
            </a:r>
          </a:p>
        </p:txBody>
      </p:sp>
      <p:sp>
        <p:nvSpPr>
          <p:cNvPr id="18" name="圆角矩形 17"/>
          <p:cNvSpPr/>
          <p:nvPr/>
        </p:nvSpPr>
        <p:spPr bwMode="auto">
          <a:xfrm>
            <a:off x="304800" y="25146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err="1" smtClean="0"/>
              <a:t>Chowdhury</a:t>
            </a:r>
            <a:r>
              <a:rPr lang="en-US" altLang="zh-CN" sz="2000" dirty="0" smtClean="0"/>
              <a:t> et. al., </a:t>
            </a:r>
            <a:r>
              <a:rPr lang="en-US" altLang="zh-CN" sz="2000" dirty="0" err="1" smtClean="0"/>
              <a:t>Sigcomm</a:t>
            </a:r>
            <a:r>
              <a:rPr lang="en-US" altLang="zh-CN" sz="2000" dirty="0" smtClean="0"/>
              <a:t> 11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Broadcast transfer</a:t>
            </a:r>
          </a:p>
        </p:txBody>
      </p:sp>
      <p:sp>
        <p:nvSpPr>
          <p:cNvPr id="19" name="圆角矩形 18"/>
          <p:cNvSpPr/>
          <p:nvPr/>
        </p:nvSpPr>
        <p:spPr bwMode="auto">
          <a:xfrm>
            <a:off x="304800" y="4114800"/>
            <a:ext cx="4191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Li et.al., DSN 15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Transitions from Replication to  Erasure Coding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575446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Failure repairing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53571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Failures are common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24" name="矩形 23"/>
          <p:cNvSpPr/>
          <p:nvPr/>
        </p:nvSpPr>
        <p:spPr bwMode="auto">
          <a:xfrm>
            <a:off x="2514600" y="1600200"/>
            <a:ext cx="4267199" cy="19812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Redundancy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2837328" y="2133600"/>
            <a:ext cx="1698171" cy="1132114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replication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4778829" y="2133600"/>
            <a:ext cx="1698171" cy="1132114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Erasure coding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827318"/>
      </p:ext>
    </p:extLst>
  </p:cSld>
  <p:clrMapOvr>
    <a:masterClrMapping/>
  </p:clrMapOvr>
  <p:transition advTm="794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24" name="矩形 23"/>
          <p:cNvSpPr/>
          <p:nvPr/>
        </p:nvSpPr>
        <p:spPr bwMode="auto">
          <a:xfrm>
            <a:off x="2514600" y="1600200"/>
            <a:ext cx="4267199" cy="19812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Redundancy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2837328" y="2133600"/>
            <a:ext cx="1698171" cy="1132114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replication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4778829" y="2133600"/>
            <a:ext cx="1698171" cy="1132114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Erasure coding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47800" y="41910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Erasure coding has much less storage overhead relative to replication.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 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92827318"/>
      </p:ext>
    </p:extLst>
  </p:cSld>
  <p:clrMapOvr>
    <a:masterClrMapping/>
  </p:clrMapOvr>
  <p:transition advTm="489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Inefficient Repair for EC  </a:t>
            </a:r>
            <a:endParaRPr lang="en-US" dirty="0"/>
          </a:p>
        </p:txBody>
      </p:sp>
      <p:sp>
        <p:nvSpPr>
          <p:cNvPr id="90" name="圆角矩形 79"/>
          <p:cNvSpPr/>
          <p:nvPr/>
        </p:nvSpPr>
        <p:spPr bwMode="auto">
          <a:xfrm>
            <a:off x="1143000" y="14469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矩形 80"/>
          <p:cNvSpPr/>
          <p:nvPr/>
        </p:nvSpPr>
        <p:spPr bwMode="auto">
          <a:xfrm>
            <a:off x="1389743" y="1479588"/>
            <a:ext cx="1199147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2" name="圆角矩形 92"/>
          <p:cNvSpPr/>
          <p:nvPr/>
        </p:nvSpPr>
        <p:spPr bwMode="auto">
          <a:xfrm>
            <a:off x="3657600" y="2361330"/>
            <a:ext cx="28956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圆角矩形 97"/>
          <p:cNvSpPr/>
          <p:nvPr/>
        </p:nvSpPr>
        <p:spPr bwMode="auto">
          <a:xfrm>
            <a:off x="1143000" y="20565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圆角矩形 100"/>
          <p:cNvSpPr/>
          <p:nvPr/>
        </p:nvSpPr>
        <p:spPr bwMode="auto">
          <a:xfrm>
            <a:off x="1143000" y="26661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圆角矩形 103"/>
          <p:cNvSpPr/>
          <p:nvPr/>
        </p:nvSpPr>
        <p:spPr bwMode="auto">
          <a:xfrm>
            <a:off x="1143000" y="32757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矩形 119"/>
          <p:cNvSpPr/>
          <p:nvPr/>
        </p:nvSpPr>
        <p:spPr bwMode="auto">
          <a:xfrm>
            <a:off x="1375229" y="2100072"/>
            <a:ext cx="1199147" cy="42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97" name="矩形 120"/>
          <p:cNvSpPr/>
          <p:nvPr/>
        </p:nvSpPr>
        <p:spPr bwMode="auto">
          <a:xfrm>
            <a:off x="1371599" y="2709672"/>
            <a:ext cx="1199147" cy="42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</a:t>
            </a:r>
          </a:p>
        </p:txBody>
      </p:sp>
      <p:sp>
        <p:nvSpPr>
          <p:cNvPr id="98" name="矩形 121"/>
          <p:cNvSpPr/>
          <p:nvPr/>
        </p:nvSpPr>
        <p:spPr bwMode="auto">
          <a:xfrm>
            <a:off x="1375229" y="3319272"/>
            <a:ext cx="1199147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A+2B</a:t>
            </a:r>
          </a:p>
        </p:txBody>
      </p:sp>
      <p:sp>
        <p:nvSpPr>
          <p:cNvPr id="99" name="矩形 122"/>
          <p:cNvSpPr/>
          <p:nvPr/>
        </p:nvSpPr>
        <p:spPr bwMode="auto">
          <a:xfrm>
            <a:off x="3810000" y="25137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0" name="矩形 123"/>
          <p:cNvSpPr/>
          <p:nvPr/>
        </p:nvSpPr>
        <p:spPr bwMode="auto">
          <a:xfrm>
            <a:off x="3806370" y="31233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</a:t>
            </a:r>
          </a:p>
        </p:txBody>
      </p:sp>
      <p:sp>
        <p:nvSpPr>
          <p:cNvPr id="101" name="矩形 124"/>
          <p:cNvSpPr/>
          <p:nvPr/>
        </p:nvSpPr>
        <p:spPr bwMode="auto">
          <a:xfrm>
            <a:off x="5334000" y="28185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103" name="直接箭头连接符 135"/>
          <p:cNvCxnSpPr>
            <a:stCxn id="96" idx="3"/>
            <a:endCxn id="99" idx="1"/>
          </p:cNvCxnSpPr>
          <p:nvPr/>
        </p:nvCxnSpPr>
        <p:spPr bwMode="auto">
          <a:xfrm>
            <a:off x="2574376" y="2312343"/>
            <a:ext cx="1235624" cy="41365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" name="矩形 149"/>
          <p:cNvSpPr/>
          <p:nvPr/>
        </p:nvSpPr>
        <p:spPr bwMode="auto">
          <a:xfrm>
            <a:off x="3937721" y="13707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5" name="矩形 150"/>
          <p:cNvSpPr/>
          <p:nvPr/>
        </p:nvSpPr>
        <p:spPr bwMode="auto">
          <a:xfrm>
            <a:off x="3937721" y="1795272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42835" y="129453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  <p:cxnSp>
        <p:nvCxnSpPr>
          <p:cNvPr id="108" name="直接箭头连接符 168"/>
          <p:cNvCxnSpPr>
            <a:stCxn id="99" idx="3"/>
          </p:cNvCxnSpPr>
          <p:nvPr/>
        </p:nvCxnSpPr>
        <p:spPr bwMode="auto">
          <a:xfrm>
            <a:off x="4800600" y="2726001"/>
            <a:ext cx="457200" cy="24492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直接箭头连接符 171"/>
          <p:cNvCxnSpPr>
            <a:stCxn id="100" idx="3"/>
          </p:cNvCxnSpPr>
          <p:nvPr/>
        </p:nvCxnSpPr>
        <p:spPr bwMode="auto">
          <a:xfrm flipV="1">
            <a:off x="4796970" y="3047130"/>
            <a:ext cx="460830" cy="2884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Box 109"/>
          <p:cNvSpPr txBox="1"/>
          <p:nvPr/>
        </p:nvSpPr>
        <p:spPr>
          <a:xfrm>
            <a:off x="228600" y="15231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228600" y="21327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28600" y="27423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28600" y="33519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115" name="直接箭头连接符 216"/>
          <p:cNvCxnSpPr>
            <a:stCxn id="97" idx="3"/>
            <a:endCxn id="100" idx="1"/>
          </p:cNvCxnSpPr>
          <p:nvPr/>
        </p:nvCxnSpPr>
        <p:spPr bwMode="auto">
          <a:xfrm>
            <a:off x="2570746" y="2921943"/>
            <a:ext cx="1235624" cy="41365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横卷形 78"/>
          <p:cNvSpPr/>
          <p:nvPr/>
        </p:nvSpPr>
        <p:spPr bwMode="auto">
          <a:xfrm>
            <a:off x="6400800" y="1219200"/>
            <a:ext cx="2590800" cy="1033272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Erasure codes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Repair bandwidth= </a:t>
            </a:r>
            <a:r>
              <a:rPr lang="en-US" b="1" dirty="0" smtClean="0">
                <a:solidFill>
                  <a:srgbClr val="FF5050"/>
                </a:solidFill>
              </a:rPr>
              <a:t>M</a:t>
            </a:r>
            <a:endParaRPr lang="en-US" b="1" dirty="0">
              <a:solidFill>
                <a:srgbClr val="FF5050"/>
              </a:solidFill>
            </a:endParaRPr>
          </a:p>
        </p:txBody>
      </p: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693" y="1361205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4531004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Regenerating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0" name="圆角矩形 79"/>
          <p:cNvSpPr/>
          <p:nvPr/>
        </p:nvSpPr>
        <p:spPr bwMode="auto">
          <a:xfrm>
            <a:off x="1143000" y="14469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矩形 80"/>
          <p:cNvSpPr/>
          <p:nvPr/>
        </p:nvSpPr>
        <p:spPr bwMode="auto">
          <a:xfrm>
            <a:off x="1389743" y="1479588"/>
            <a:ext cx="1199147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2" name="圆角矩形 92"/>
          <p:cNvSpPr/>
          <p:nvPr/>
        </p:nvSpPr>
        <p:spPr bwMode="auto">
          <a:xfrm>
            <a:off x="3657600" y="2361330"/>
            <a:ext cx="28956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圆角矩形 97"/>
          <p:cNvSpPr/>
          <p:nvPr/>
        </p:nvSpPr>
        <p:spPr bwMode="auto">
          <a:xfrm>
            <a:off x="1143000" y="20565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圆角矩形 100"/>
          <p:cNvSpPr/>
          <p:nvPr/>
        </p:nvSpPr>
        <p:spPr bwMode="auto">
          <a:xfrm>
            <a:off x="1143000" y="26661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圆角矩形 103"/>
          <p:cNvSpPr/>
          <p:nvPr/>
        </p:nvSpPr>
        <p:spPr bwMode="auto">
          <a:xfrm>
            <a:off x="1143000" y="327573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矩形 119"/>
          <p:cNvSpPr/>
          <p:nvPr/>
        </p:nvSpPr>
        <p:spPr bwMode="auto">
          <a:xfrm>
            <a:off x="1375229" y="2100072"/>
            <a:ext cx="1199147" cy="42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97" name="矩形 120"/>
          <p:cNvSpPr/>
          <p:nvPr/>
        </p:nvSpPr>
        <p:spPr bwMode="auto">
          <a:xfrm>
            <a:off x="1371599" y="2709672"/>
            <a:ext cx="1199147" cy="42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</a:t>
            </a:r>
          </a:p>
        </p:txBody>
      </p:sp>
      <p:sp>
        <p:nvSpPr>
          <p:cNvPr id="98" name="矩形 121"/>
          <p:cNvSpPr/>
          <p:nvPr/>
        </p:nvSpPr>
        <p:spPr bwMode="auto">
          <a:xfrm>
            <a:off x="1375229" y="3319272"/>
            <a:ext cx="1199147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A+2B</a:t>
            </a:r>
          </a:p>
        </p:txBody>
      </p:sp>
      <p:sp>
        <p:nvSpPr>
          <p:cNvPr id="99" name="矩形 122"/>
          <p:cNvSpPr/>
          <p:nvPr/>
        </p:nvSpPr>
        <p:spPr bwMode="auto">
          <a:xfrm>
            <a:off x="3810000" y="25137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0" name="矩形 123"/>
          <p:cNvSpPr/>
          <p:nvPr/>
        </p:nvSpPr>
        <p:spPr bwMode="auto">
          <a:xfrm>
            <a:off x="3806370" y="31233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</a:t>
            </a:r>
          </a:p>
        </p:txBody>
      </p:sp>
      <p:sp>
        <p:nvSpPr>
          <p:cNvPr id="101" name="矩形 124"/>
          <p:cNvSpPr/>
          <p:nvPr/>
        </p:nvSpPr>
        <p:spPr bwMode="auto">
          <a:xfrm>
            <a:off x="5334000" y="28185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103" name="直接箭头连接符 135"/>
          <p:cNvCxnSpPr>
            <a:stCxn id="96" idx="3"/>
            <a:endCxn id="99" idx="1"/>
          </p:cNvCxnSpPr>
          <p:nvPr/>
        </p:nvCxnSpPr>
        <p:spPr bwMode="auto">
          <a:xfrm>
            <a:off x="2574376" y="2312343"/>
            <a:ext cx="1235624" cy="41365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" name="矩形 149"/>
          <p:cNvSpPr/>
          <p:nvPr/>
        </p:nvSpPr>
        <p:spPr bwMode="auto">
          <a:xfrm>
            <a:off x="3937721" y="137073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5" name="矩形 150"/>
          <p:cNvSpPr/>
          <p:nvPr/>
        </p:nvSpPr>
        <p:spPr bwMode="auto">
          <a:xfrm>
            <a:off x="3937721" y="1795272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42835" y="129453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  <p:cxnSp>
        <p:nvCxnSpPr>
          <p:cNvPr id="108" name="直接箭头连接符 168"/>
          <p:cNvCxnSpPr>
            <a:stCxn id="99" idx="3"/>
          </p:cNvCxnSpPr>
          <p:nvPr/>
        </p:nvCxnSpPr>
        <p:spPr bwMode="auto">
          <a:xfrm>
            <a:off x="4800600" y="2726001"/>
            <a:ext cx="457200" cy="24492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直接箭头连接符 171"/>
          <p:cNvCxnSpPr>
            <a:stCxn id="100" idx="3"/>
          </p:cNvCxnSpPr>
          <p:nvPr/>
        </p:nvCxnSpPr>
        <p:spPr bwMode="auto">
          <a:xfrm flipV="1">
            <a:off x="4796970" y="3047130"/>
            <a:ext cx="460830" cy="2884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Box 109"/>
          <p:cNvSpPr txBox="1"/>
          <p:nvPr/>
        </p:nvSpPr>
        <p:spPr>
          <a:xfrm>
            <a:off x="228600" y="15231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228600" y="21327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28600" y="27423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28600" y="335193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115" name="直接箭头连接符 216"/>
          <p:cNvCxnSpPr>
            <a:stCxn id="97" idx="3"/>
            <a:endCxn id="100" idx="1"/>
          </p:cNvCxnSpPr>
          <p:nvPr/>
        </p:nvCxnSpPr>
        <p:spPr bwMode="auto">
          <a:xfrm>
            <a:off x="2570746" y="2921943"/>
            <a:ext cx="1235624" cy="41365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693" y="1361205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1" name="直接连接符 120"/>
          <p:cNvCxnSpPr/>
          <p:nvPr/>
        </p:nvCxnSpPr>
        <p:spPr bwMode="auto">
          <a:xfrm>
            <a:off x="0" y="39624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矩形 107"/>
          <p:cNvSpPr/>
          <p:nvPr/>
        </p:nvSpPr>
        <p:spPr bwMode="auto">
          <a:xfrm>
            <a:off x="1266371" y="42998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24" name="矩形 109"/>
          <p:cNvSpPr/>
          <p:nvPr/>
        </p:nvSpPr>
        <p:spPr bwMode="auto">
          <a:xfrm>
            <a:off x="1266371" y="45284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5" name="矩形 111"/>
          <p:cNvSpPr/>
          <p:nvPr/>
        </p:nvSpPr>
        <p:spPr bwMode="auto">
          <a:xfrm>
            <a:off x="1266371" y="49094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26" name="矩形 112"/>
          <p:cNvSpPr/>
          <p:nvPr/>
        </p:nvSpPr>
        <p:spPr bwMode="auto">
          <a:xfrm>
            <a:off x="1266371" y="51380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27" name="矩形 114"/>
          <p:cNvSpPr/>
          <p:nvPr/>
        </p:nvSpPr>
        <p:spPr bwMode="auto">
          <a:xfrm>
            <a:off x="1266371" y="55190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128" name="矩形 115"/>
          <p:cNvSpPr/>
          <p:nvPr/>
        </p:nvSpPr>
        <p:spPr bwMode="auto">
          <a:xfrm>
            <a:off x="1266371" y="57476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129" name="矩形 117"/>
          <p:cNvSpPr/>
          <p:nvPr/>
        </p:nvSpPr>
        <p:spPr bwMode="auto">
          <a:xfrm>
            <a:off x="1266371" y="61286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A+D</a:t>
            </a:r>
          </a:p>
        </p:txBody>
      </p:sp>
      <p:sp>
        <p:nvSpPr>
          <p:cNvPr id="130" name="矩形 118"/>
          <p:cNvSpPr/>
          <p:nvPr/>
        </p:nvSpPr>
        <p:spPr bwMode="auto">
          <a:xfrm>
            <a:off x="1266371" y="63572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B+C+D</a:t>
            </a:r>
          </a:p>
        </p:txBody>
      </p:sp>
      <p:sp>
        <p:nvSpPr>
          <p:cNvPr id="131" name="圆角矩形 127"/>
          <p:cNvSpPr/>
          <p:nvPr/>
        </p:nvSpPr>
        <p:spPr bwMode="auto">
          <a:xfrm>
            <a:off x="3552372" y="5257800"/>
            <a:ext cx="29718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流程图: 或者 133"/>
          <p:cNvSpPr/>
          <p:nvPr/>
        </p:nvSpPr>
        <p:spPr bwMode="auto">
          <a:xfrm>
            <a:off x="2467466" y="6216324"/>
            <a:ext cx="307848" cy="307848"/>
          </a:xfrm>
          <a:prstGeom prst="flowChartOr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矩形 138"/>
          <p:cNvSpPr/>
          <p:nvPr/>
        </p:nvSpPr>
        <p:spPr bwMode="auto">
          <a:xfrm>
            <a:off x="3810000" y="54864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4" name="矩形 139"/>
          <p:cNvSpPr/>
          <p:nvPr/>
        </p:nvSpPr>
        <p:spPr bwMode="auto">
          <a:xfrm>
            <a:off x="3810000" y="58674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135" name="矩形 140"/>
          <p:cNvSpPr/>
          <p:nvPr/>
        </p:nvSpPr>
        <p:spPr bwMode="auto">
          <a:xfrm>
            <a:off x="3810000" y="62484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A+B+C</a:t>
            </a:r>
          </a:p>
        </p:txBody>
      </p:sp>
      <p:cxnSp>
        <p:nvCxnSpPr>
          <p:cNvPr id="136" name="直接箭头连接符 142"/>
          <p:cNvCxnSpPr>
            <a:stCxn id="125" idx="3"/>
            <a:endCxn id="133" idx="1"/>
          </p:cNvCxnSpPr>
          <p:nvPr/>
        </p:nvCxnSpPr>
        <p:spPr bwMode="auto">
          <a:xfrm>
            <a:off x="2465518" y="5023758"/>
            <a:ext cx="1344482" cy="5769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直接箭头连接符 144"/>
          <p:cNvCxnSpPr>
            <a:stCxn id="127" idx="3"/>
            <a:endCxn id="134" idx="1"/>
          </p:cNvCxnSpPr>
          <p:nvPr/>
        </p:nvCxnSpPr>
        <p:spPr bwMode="auto">
          <a:xfrm>
            <a:off x="2465518" y="5633358"/>
            <a:ext cx="1344482" cy="3483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8" name="直接箭头连接符 146"/>
          <p:cNvCxnSpPr>
            <a:stCxn id="132" idx="6"/>
            <a:endCxn id="135" idx="1"/>
          </p:cNvCxnSpPr>
          <p:nvPr/>
        </p:nvCxnSpPr>
        <p:spPr bwMode="auto">
          <a:xfrm flipV="1">
            <a:off x="2775314" y="6362700"/>
            <a:ext cx="1034686" cy="754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9" name="矩形 147"/>
          <p:cNvSpPr/>
          <p:nvPr/>
        </p:nvSpPr>
        <p:spPr bwMode="auto">
          <a:xfrm>
            <a:off x="5257800" y="572951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40" name="矩形 148"/>
          <p:cNvSpPr/>
          <p:nvPr/>
        </p:nvSpPr>
        <p:spPr bwMode="auto">
          <a:xfrm>
            <a:off x="5257800" y="595811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1" name="矩形 155"/>
          <p:cNvSpPr/>
          <p:nvPr/>
        </p:nvSpPr>
        <p:spPr bwMode="auto">
          <a:xfrm>
            <a:off x="3832493" y="41910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42" name="矩形 156"/>
          <p:cNvSpPr/>
          <p:nvPr/>
        </p:nvSpPr>
        <p:spPr bwMode="auto">
          <a:xfrm>
            <a:off x="3832493" y="44196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3" name="矩形 157"/>
          <p:cNvSpPr/>
          <p:nvPr/>
        </p:nvSpPr>
        <p:spPr bwMode="auto">
          <a:xfrm>
            <a:off x="3832493" y="46482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44" name="矩形 158"/>
          <p:cNvSpPr/>
          <p:nvPr/>
        </p:nvSpPr>
        <p:spPr bwMode="auto">
          <a:xfrm>
            <a:off x="3832493" y="48768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7" name="圆角矩形 164"/>
          <p:cNvSpPr/>
          <p:nvPr/>
        </p:nvSpPr>
        <p:spPr bwMode="auto">
          <a:xfrm>
            <a:off x="1037772" y="42672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圆角矩形 165"/>
          <p:cNvSpPr/>
          <p:nvPr/>
        </p:nvSpPr>
        <p:spPr bwMode="auto">
          <a:xfrm>
            <a:off x="1037772" y="48768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圆角矩形 166"/>
          <p:cNvSpPr/>
          <p:nvPr/>
        </p:nvSpPr>
        <p:spPr bwMode="auto">
          <a:xfrm>
            <a:off x="1037772" y="54864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圆角矩形 167"/>
          <p:cNvSpPr/>
          <p:nvPr/>
        </p:nvSpPr>
        <p:spPr bwMode="auto">
          <a:xfrm>
            <a:off x="1037772" y="60960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1" name="直接箭头连接符 174"/>
          <p:cNvCxnSpPr>
            <a:stCxn id="134" idx="3"/>
          </p:cNvCxnSpPr>
          <p:nvPr/>
        </p:nvCxnSpPr>
        <p:spPr bwMode="auto">
          <a:xfrm flipV="1">
            <a:off x="4800600" y="5943600"/>
            <a:ext cx="351972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直接箭头连接符 175"/>
          <p:cNvCxnSpPr>
            <a:stCxn id="133" idx="3"/>
          </p:cNvCxnSpPr>
          <p:nvPr/>
        </p:nvCxnSpPr>
        <p:spPr bwMode="auto">
          <a:xfrm>
            <a:off x="4800600" y="5600700"/>
            <a:ext cx="351972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直接箭头连接符 186"/>
          <p:cNvCxnSpPr>
            <a:stCxn id="135" idx="3"/>
          </p:cNvCxnSpPr>
          <p:nvPr/>
        </p:nvCxnSpPr>
        <p:spPr bwMode="auto">
          <a:xfrm flipV="1">
            <a:off x="4800600" y="6172200"/>
            <a:ext cx="351972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TextBox 153"/>
          <p:cNvSpPr txBox="1"/>
          <p:nvPr/>
        </p:nvSpPr>
        <p:spPr>
          <a:xfrm>
            <a:off x="123372" y="43434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123372" y="4953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123372" y="5562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123372" y="6172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4847684" y="415426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  <p:sp>
        <p:nvSpPr>
          <p:cNvPr id="162" name="横卷形 81"/>
          <p:cNvSpPr/>
          <p:nvPr/>
        </p:nvSpPr>
        <p:spPr bwMode="auto">
          <a:xfrm>
            <a:off x="5943600" y="3995928"/>
            <a:ext cx="3124200" cy="1033272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Regenerating codes [5]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Repair bandwidth= </a:t>
            </a:r>
            <a:r>
              <a:rPr lang="en-US" b="1" dirty="0" smtClean="0">
                <a:solidFill>
                  <a:srgbClr val="FF5050"/>
                </a:solidFill>
              </a:rPr>
              <a:t>0.75M</a:t>
            </a:r>
            <a:endParaRPr lang="en-US" b="1" dirty="0">
              <a:solidFill>
                <a:srgbClr val="FF5050"/>
              </a:solidFill>
            </a:endParaRPr>
          </a:p>
        </p:txBody>
      </p:sp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678" y="4213225"/>
            <a:ext cx="523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" name="横卷形 78"/>
          <p:cNvSpPr/>
          <p:nvPr/>
        </p:nvSpPr>
        <p:spPr bwMode="auto">
          <a:xfrm>
            <a:off x="6400800" y="1219200"/>
            <a:ext cx="2590800" cy="1033272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Erasure codes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Repair bandwidth= </a:t>
            </a:r>
            <a:r>
              <a:rPr lang="en-US" b="1" dirty="0" smtClean="0">
                <a:solidFill>
                  <a:srgbClr val="FF5050"/>
                </a:solidFill>
              </a:rPr>
              <a:t>M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71049" y="11668"/>
            <a:ext cx="24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[Dimakis et al., TIT’10]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31004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Lower Bound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Code Construction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advTm="104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Observation: n = 6, k = 3, file size = M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3816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MSR codes [15]</a:t>
            </a:r>
            <a:endParaRPr lang="zh-CN" altLang="en-US" sz="20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34408" r="34409"/>
          <a:stretch>
            <a:fillRect/>
          </a:stretch>
        </p:blipFill>
        <p:spPr bwMode="auto">
          <a:xfrm>
            <a:off x="990600" y="1276290"/>
            <a:ext cx="22098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352550"/>
            <a:ext cx="1552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5" y="2114550"/>
            <a:ext cx="1371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7432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5/9 M</a:t>
            </a:r>
            <a:endParaRPr lang="zh-CN" alt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1" y="11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Rashmi</a:t>
            </a:r>
            <a:r>
              <a:rPr lang="en-US" dirty="0" smtClean="0"/>
              <a:t> et al., </a:t>
            </a:r>
            <a:r>
              <a:rPr lang="en-US" dirty="0" err="1" smtClean="0"/>
              <a:t>Sigcomm</a:t>
            </a:r>
            <a:r>
              <a:rPr lang="en-US" dirty="0" smtClean="0"/>
              <a:t> 15]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53571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Failures are common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Lower Bound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Code Construction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advTm="88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53571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Failures are common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457200" y="1905000"/>
            <a:ext cx="82296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57200" y="3810000"/>
            <a:ext cx="8229600" cy="2057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457200" y="6248400"/>
            <a:ext cx="8229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Observation: n = 6, k = 3, file size = M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3816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MSR codes </a:t>
            </a:r>
            <a:endParaRPr lang="zh-CN" alt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352550"/>
            <a:ext cx="1552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2114550"/>
            <a:ext cx="1371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 l="34408" r="34409"/>
          <a:stretch>
            <a:fillRect/>
          </a:stretch>
        </p:blipFill>
        <p:spPr bwMode="auto">
          <a:xfrm>
            <a:off x="990600" y="1276290"/>
            <a:ext cx="22098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5/9 M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Observation: n = 6, k = 3, file size = M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3816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MSR codes</a:t>
            </a:r>
            <a:endParaRPr lang="zh-CN" alt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352550"/>
            <a:ext cx="1552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2114550"/>
            <a:ext cx="1371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66667"/>
          <a:stretch>
            <a:fillRect/>
          </a:stretch>
        </p:blipFill>
        <p:spPr bwMode="auto">
          <a:xfrm>
            <a:off x="4572000" y="1241410"/>
            <a:ext cx="23622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 l="34408" r="34409"/>
          <a:stretch>
            <a:fillRect/>
          </a:stretch>
        </p:blipFill>
        <p:spPr bwMode="auto">
          <a:xfrm>
            <a:off x="990600" y="1276290"/>
            <a:ext cx="22098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5/9 M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Observation: n = 6, k = 3, file size = M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3816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MSR codes</a:t>
            </a:r>
            <a:endParaRPr lang="zh-CN" alt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352550"/>
            <a:ext cx="1552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2114550"/>
            <a:ext cx="1371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66667"/>
          <a:stretch>
            <a:fillRect/>
          </a:stretch>
        </p:blipFill>
        <p:spPr bwMode="auto">
          <a:xfrm>
            <a:off x="4572000" y="1241410"/>
            <a:ext cx="23622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 l="34408" r="34409"/>
          <a:stretch>
            <a:fillRect/>
          </a:stretch>
        </p:blipFill>
        <p:spPr bwMode="auto">
          <a:xfrm>
            <a:off x="990600" y="1276290"/>
            <a:ext cx="22098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5/9 M</a:t>
            </a:r>
            <a:endParaRPr lang="zh-CN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1/3 M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Observation: n = 6, k = 3, file size = M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3816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MSR codes</a:t>
            </a:r>
            <a:endParaRPr lang="zh-CN" alt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352550"/>
            <a:ext cx="1552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2114550"/>
            <a:ext cx="1371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66667"/>
          <a:stretch>
            <a:fillRect/>
          </a:stretch>
        </p:blipFill>
        <p:spPr bwMode="auto">
          <a:xfrm>
            <a:off x="4572000" y="1241410"/>
            <a:ext cx="23622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 l="34408" r="34409"/>
          <a:stretch>
            <a:fillRect/>
          </a:stretch>
        </p:blipFill>
        <p:spPr bwMode="auto">
          <a:xfrm>
            <a:off x="990600" y="1276290"/>
            <a:ext cx="22098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6172200" y="5334000"/>
            <a:ext cx="2903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</a:rPr>
              <a:t>40% repair bandwidth </a:t>
            </a:r>
          </a:p>
          <a:p>
            <a:r>
              <a:rPr lang="en-US" altLang="zh-CN" sz="2000" b="1" dirty="0" smtClean="0">
                <a:solidFill>
                  <a:srgbClr val="00B050"/>
                </a:solidFill>
              </a:rPr>
              <a:t>reduced!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5/9 M</a:t>
            </a:r>
            <a:endParaRPr lang="zh-CN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1/3 M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Observation: n = 6, k = 3, file size = M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3816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MSR codes</a:t>
            </a:r>
            <a:endParaRPr lang="zh-CN" alt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352550"/>
            <a:ext cx="1552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2114550"/>
            <a:ext cx="1371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66667"/>
          <a:stretch>
            <a:fillRect/>
          </a:stretch>
        </p:blipFill>
        <p:spPr bwMode="auto">
          <a:xfrm>
            <a:off x="4572000" y="1241410"/>
            <a:ext cx="23622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 l="34408" r="34409"/>
          <a:stretch>
            <a:fillRect/>
          </a:stretch>
        </p:blipFill>
        <p:spPr bwMode="auto">
          <a:xfrm>
            <a:off x="990600" y="1276290"/>
            <a:ext cx="2209800" cy="51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6172200" y="5334000"/>
            <a:ext cx="2903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</a:rPr>
              <a:t>40% repair bandwidth </a:t>
            </a:r>
          </a:p>
          <a:p>
            <a:r>
              <a:rPr lang="en-US" altLang="zh-CN" sz="2000" b="1" dirty="0" smtClean="0">
                <a:solidFill>
                  <a:srgbClr val="00B050"/>
                </a:solidFill>
              </a:rPr>
              <a:t>reduced!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5/9 M</a:t>
            </a:r>
            <a:endParaRPr lang="zh-CN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429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Cross-rack </a:t>
            </a:r>
          </a:p>
          <a:p>
            <a:r>
              <a:rPr lang="en-US" altLang="zh-CN" sz="2000" dirty="0" smtClean="0"/>
              <a:t>Repair Bandwidth </a:t>
            </a:r>
          </a:p>
          <a:p>
            <a:r>
              <a:rPr lang="en-US" altLang="zh-CN" sz="2000" dirty="0" smtClean="0"/>
              <a:t>= 1/3 M</a:t>
            </a:r>
            <a:endParaRPr lang="zh-CN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6400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</a:rPr>
              <a:t>Double regeneration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44963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How to design new double regenerating codes to </a:t>
            </a:r>
            <a:r>
              <a:rPr lang="en-US" altLang="zh-CN" dirty="0" smtClean="0">
                <a:solidFill>
                  <a:srgbClr val="FF0000"/>
                </a:solidFill>
              </a:rPr>
              <a:t>minimize cross-rack repair bandwidth</a:t>
            </a:r>
            <a:r>
              <a:rPr lang="en-US" altLang="zh-CN" dirty="0" smtClean="0"/>
              <a:t> :</a:t>
            </a:r>
          </a:p>
          <a:p>
            <a:pPr lvl="1" eaLnBrk="1" hangingPunct="1"/>
            <a:r>
              <a:rPr lang="en-US" dirty="0" smtClean="0"/>
              <a:t>Can we obtain the lower bound of cross-rack repair bandwidth in theory based on double regeneration?</a:t>
            </a:r>
            <a:endParaRPr lang="en-US" dirty="0"/>
          </a:p>
          <a:p>
            <a:pPr lvl="1" eaLnBrk="1" hangingPunct="1"/>
            <a:r>
              <a:rPr lang="en-US" dirty="0" smtClean="0"/>
              <a:t>Can we design regenerating codes to match the lower bound?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dirty="0" smtClean="0"/>
              <a:t>Lower Bound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Code Construction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533400" y="225381"/>
            <a:ext cx="3810000" cy="6632619"/>
            <a:chOff x="2895600" y="0"/>
            <a:chExt cx="3810000" cy="663261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6667"/>
            <a:stretch>
              <a:fillRect/>
            </a:stretch>
          </p:blipFill>
          <p:spPr bwMode="auto">
            <a:xfrm>
              <a:off x="3124200" y="0"/>
              <a:ext cx="3048000" cy="6632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2906215" y="381000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X</a:t>
              </a:r>
              <a:r>
                <a:rPr lang="en-US" altLang="zh-CN" sz="2400" baseline="-25000" dirty="0" smtClean="0"/>
                <a:t>1,1</a:t>
              </a:r>
              <a:endParaRPr lang="zh-CN" altLang="en-US" sz="24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1367135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X</a:t>
              </a:r>
              <a:r>
                <a:rPr lang="en-US" altLang="zh-CN" sz="2400" baseline="-25000" dirty="0" smtClean="0"/>
                <a:t>1,2</a:t>
              </a:r>
              <a:endParaRPr lang="zh-CN" alt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06215" y="2667000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X</a:t>
              </a:r>
              <a:r>
                <a:rPr lang="en-US" altLang="zh-CN" sz="2400" baseline="-25000" dirty="0" smtClean="0"/>
                <a:t>2,1</a:t>
              </a:r>
              <a:endParaRPr lang="zh-CN" altLang="en-US" sz="24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5600" y="3653135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X</a:t>
              </a:r>
              <a:r>
                <a:rPr lang="en-US" altLang="zh-CN" sz="2400" baseline="-25000" dirty="0" smtClean="0"/>
                <a:t>2,2</a:t>
              </a:r>
              <a:endParaRPr lang="zh-CN" altLang="en-US" sz="2400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06215" y="4724400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X</a:t>
              </a:r>
              <a:r>
                <a:rPr lang="en-US" altLang="zh-CN" sz="2400" baseline="-25000" dirty="0" smtClean="0"/>
                <a:t>3,1</a:t>
              </a:r>
              <a:endParaRPr lang="zh-CN" altLang="en-US" sz="24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95600" y="5710535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X</a:t>
              </a:r>
              <a:r>
                <a:rPr lang="en-US" altLang="zh-CN" sz="2400" baseline="-25000" dirty="0" smtClean="0"/>
                <a:t>3,2</a:t>
              </a:r>
              <a:endParaRPr lang="zh-CN" altLang="en-US" sz="2400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0415" y="381000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u="sng" dirty="0" smtClean="0"/>
                <a:t>X</a:t>
              </a:r>
              <a:r>
                <a:rPr lang="en-US" altLang="zh-CN" sz="2400" baseline="-25000" dirty="0" smtClean="0"/>
                <a:t>1,1</a:t>
              </a:r>
              <a:endParaRPr lang="zh-CN" altLang="en-US" sz="24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82312" y="2325096"/>
              <a:ext cx="4572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zh-CN" sz="2400" dirty="0" smtClean="0">
                  <a:latin typeface="Times New Roman"/>
                  <a:cs typeface="Times New Roman"/>
                </a:rPr>
                <a:t>β</a:t>
              </a:r>
              <a:endParaRPr lang="zh-CN" alt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82312" y="4494554"/>
              <a:ext cx="62788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zh-CN" sz="2400" dirty="0" smtClean="0">
                  <a:latin typeface="Times New Roman"/>
                  <a:cs typeface="Times New Roman"/>
                </a:rPr>
                <a:t>β</a:t>
              </a:r>
              <a:endParaRPr lang="zh-CN" altLang="en-US" sz="2400" dirty="0"/>
            </a:p>
          </p:txBody>
        </p:sp>
        <p:sp>
          <p:nvSpPr>
            <p:cNvPr id="21" name="等腰三角形 20"/>
            <p:cNvSpPr/>
            <p:nvPr/>
          </p:nvSpPr>
          <p:spPr bwMode="auto">
            <a:xfrm rot="1186666">
              <a:off x="4565673" y="943269"/>
              <a:ext cx="694789" cy="555774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4191000" y="3200400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4191000" y="5352288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0"/>
            <a:ext cx="4267200" cy="1752600"/>
          </a:xfrm>
        </p:spPr>
        <p:txBody>
          <a:bodyPr/>
          <a:lstStyle/>
          <a:p>
            <a:pPr algn="l"/>
            <a:r>
              <a:rPr lang="en-US" dirty="0" smtClean="0"/>
              <a:t>System Model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3276600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Parameters: n=6, k=3, r=3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Constraint:  (6,3) MDS codes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Goal: To minimize </a:t>
            </a:r>
            <a:r>
              <a:rPr lang="el-GR" altLang="zh-CN" sz="2400" dirty="0" smtClean="0">
                <a:latin typeface="Times New Roman"/>
                <a:cs typeface="Times New Roman"/>
              </a:rPr>
              <a:t>β</a:t>
            </a:r>
            <a:r>
              <a:rPr lang="en-US" altLang="zh-CN" sz="2400" dirty="0" smtClean="0">
                <a:latin typeface="Times New Roman"/>
                <a:cs typeface="Times New Roman"/>
              </a:rPr>
              <a:t> (rack-to-rack repair bandwidth)</a:t>
            </a:r>
            <a:endParaRPr lang="zh-CN" altLang="en-US" sz="2400" dirty="0" smtClean="0"/>
          </a:p>
          <a:p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430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Rack 1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4290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Rack 2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486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Rack 3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Information Flow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pSp>
        <p:nvGrpSpPr>
          <p:cNvPr id="3" name="组合 4"/>
          <p:cNvGrpSpPr/>
          <p:nvPr/>
        </p:nvGrpSpPr>
        <p:grpSpPr>
          <a:xfrm>
            <a:off x="76200" y="1219200"/>
            <a:ext cx="2856705" cy="4876800"/>
            <a:chOff x="2895596" y="-1"/>
            <a:chExt cx="3885216" cy="663261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6667"/>
            <a:stretch>
              <a:fillRect/>
            </a:stretch>
          </p:blipFill>
          <p:spPr bwMode="auto">
            <a:xfrm>
              <a:off x="3124196" y="-1"/>
              <a:ext cx="3047997" cy="663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906211" y="380999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1,1</a:t>
              </a:r>
              <a:endParaRPr lang="zh-CN" alt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596" y="1367133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1,2</a:t>
              </a:r>
              <a:endParaRPr lang="zh-CN" alt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06211" y="2666997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2,1</a:t>
              </a:r>
              <a:endParaRPr lang="zh-CN" altLang="en-US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596" y="3653131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2,2</a:t>
              </a:r>
              <a:endParaRPr lang="zh-CN" altLang="en-US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06211" y="4724396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3,1</a:t>
              </a:r>
              <a:endParaRPr lang="zh-CN" altLang="en-US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5596" y="5710531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3,2</a:t>
              </a:r>
              <a:endParaRPr lang="zh-CN" alt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30408" y="380999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u="sng" dirty="0" smtClean="0"/>
                <a:t>X</a:t>
              </a:r>
              <a:r>
                <a:rPr lang="en-US" altLang="zh-CN" baseline="-25000" dirty="0" smtClean="0"/>
                <a:t>1,1</a:t>
              </a:r>
              <a:endParaRPr lang="zh-CN" altLang="en-US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2306" y="2285997"/>
              <a:ext cx="457200" cy="5023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altLang="zh-CN" dirty="0" smtClean="0">
                  <a:latin typeface="Times New Roman"/>
                  <a:cs typeface="Times New Roman"/>
                </a:rPr>
                <a:t>β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82306" y="4415131"/>
              <a:ext cx="457200" cy="5023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altLang="zh-CN" dirty="0" smtClean="0">
                  <a:latin typeface="Times New Roman"/>
                  <a:cs typeface="Times New Roman"/>
                </a:rPr>
                <a:t>β</a:t>
              </a:r>
              <a:endParaRPr lang="zh-CN" altLang="en-US" dirty="0"/>
            </a:p>
          </p:txBody>
        </p:sp>
        <p:sp>
          <p:nvSpPr>
            <p:cNvPr id="17" name="等腰三角形 16"/>
            <p:cNvSpPr/>
            <p:nvPr/>
          </p:nvSpPr>
          <p:spPr bwMode="auto">
            <a:xfrm rot="1186666">
              <a:off x="4565668" y="943267"/>
              <a:ext cx="694788" cy="555774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4190996" y="3200399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4191000" y="5352287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61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Information Flow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371600"/>
            <a:ext cx="68093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4"/>
          <p:cNvGrpSpPr/>
          <p:nvPr/>
        </p:nvGrpSpPr>
        <p:grpSpPr>
          <a:xfrm>
            <a:off x="76200" y="1219200"/>
            <a:ext cx="2856705" cy="4876800"/>
            <a:chOff x="2895596" y="-1"/>
            <a:chExt cx="3885216" cy="663261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66667"/>
            <a:stretch>
              <a:fillRect/>
            </a:stretch>
          </p:blipFill>
          <p:spPr bwMode="auto">
            <a:xfrm>
              <a:off x="3124196" y="-1"/>
              <a:ext cx="3047997" cy="663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906211" y="380999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1,1</a:t>
              </a:r>
              <a:endParaRPr lang="zh-CN" alt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596" y="1367133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1,2</a:t>
              </a:r>
              <a:endParaRPr lang="zh-CN" alt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06211" y="2666997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2,1</a:t>
              </a:r>
              <a:endParaRPr lang="zh-CN" altLang="en-US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596" y="3653131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2,2</a:t>
              </a:r>
              <a:endParaRPr lang="zh-CN" altLang="en-US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06211" y="4724396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3,1</a:t>
              </a:r>
              <a:endParaRPr lang="zh-CN" altLang="en-US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5596" y="5710531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X</a:t>
              </a:r>
              <a:r>
                <a:rPr lang="en-US" altLang="zh-CN" baseline="-25000" dirty="0" smtClean="0"/>
                <a:t>3,2</a:t>
              </a:r>
              <a:endParaRPr lang="zh-CN" alt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30408" y="380999"/>
              <a:ext cx="750404" cy="50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u="sng" dirty="0" smtClean="0"/>
                <a:t>X</a:t>
              </a:r>
              <a:r>
                <a:rPr lang="en-US" altLang="zh-CN" baseline="-25000" dirty="0" smtClean="0"/>
                <a:t>1,1</a:t>
              </a:r>
              <a:endParaRPr lang="zh-CN" altLang="en-US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2306" y="2285997"/>
              <a:ext cx="457200" cy="5023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altLang="zh-CN" dirty="0" smtClean="0">
                  <a:latin typeface="Times New Roman"/>
                  <a:cs typeface="Times New Roman"/>
                </a:rPr>
                <a:t>β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82306" y="4415131"/>
              <a:ext cx="457200" cy="5023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altLang="zh-CN" dirty="0" smtClean="0">
                  <a:latin typeface="Times New Roman"/>
                  <a:cs typeface="Times New Roman"/>
                </a:rPr>
                <a:t>β</a:t>
              </a:r>
              <a:endParaRPr lang="zh-CN" altLang="en-US" dirty="0"/>
            </a:p>
          </p:txBody>
        </p:sp>
        <p:sp>
          <p:nvSpPr>
            <p:cNvPr id="17" name="等腰三角形 16"/>
            <p:cNvSpPr/>
            <p:nvPr/>
          </p:nvSpPr>
          <p:spPr bwMode="auto">
            <a:xfrm rot="1186666">
              <a:off x="4565668" y="943267"/>
              <a:ext cx="694788" cy="555774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4190996" y="3200399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4191000" y="5352287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Information Flow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519113"/>
            <a:ext cx="866775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of  </a:t>
            </a:r>
            <a:r>
              <a:rPr lang="el-GR" altLang="zh-CN" dirty="0" smtClean="0">
                <a:latin typeface="Times New Roman"/>
                <a:cs typeface="Times New Roman"/>
              </a:rPr>
              <a:t>β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b="12617"/>
          <a:stretch>
            <a:fillRect/>
          </a:stretch>
        </p:blipFill>
        <p:spPr bwMode="auto">
          <a:xfrm>
            <a:off x="76200" y="2057400"/>
            <a:ext cx="8929688" cy="91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of  </a:t>
            </a:r>
            <a:r>
              <a:rPr lang="el-GR" altLang="zh-CN" dirty="0" smtClean="0">
                <a:latin typeface="Times New Roman"/>
                <a:cs typeface="Times New Roman"/>
              </a:rPr>
              <a:t>β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b="12617"/>
          <a:stretch>
            <a:fillRect/>
          </a:stretch>
        </p:blipFill>
        <p:spPr bwMode="auto">
          <a:xfrm>
            <a:off x="76200" y="2057400"/>
            <a:ext cx="8929688" cy="91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9"/>
          <p:cNvGrpSpPr/>
          <p:nvPr/>
        </p:nvGrpSpPr>
        <p:grpSpPr>
          <a:xfrm>
            <a:off x="152400" y="3148905"/>
            <a:ext cx="8763000" cy="1499295"/>
            <a:chOff x="152400" y="3568005"/>
            <a:chExt cx="8763000" cy="1499295"/>
          </a:xfrm>
        </p:grpSpPr>
        <p:sp>
          <p:nvSpPr>
            <p:cNvPr id="8" name="TextBox 7"/>
            <p:cNvSpPr txBox="1"/>
            <p:nvPr/>
          </p:nvSpPr>
          <p:spPr>
            <a:xfrm>
              <a:off x="152400" y="3568005"/>
              <a:ext cx="8763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altLang="zh-CN" sz="2800" dirty="0" smtClean="0">
                  <a:latin typeface="Times New Roman" pitchFamily="18" charset="0"/>
                  <a:cs typeface="Times New Roman" pitchFamily="18" charset="0"/>
                </a:rPr>
                <a:t> Main idea of Proof: </a:t>
              </a:r>
            </a:p>
            <a:p>
              <a:r>
                <a:rPr lang="en-US" altLang="zh-CN" sz="2800" dirty="0" smtClean="0">
                  <a:latin typeface="Times New Roman" pitchFamily="18" charset="0"/>
                  <a:cs typeface="Times New Roman" pitchFamily="18" charset="0"/>
                </a:rPr>
                <a:t> Each min-cut needs to be at least M, which responds to one inequality. Reduce all        inequalities to the  result.</a:t>
              </a:r>
              <a:endParaRPr lang="zh-CN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4419600"/>
              <a:ext cx="53975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of  </a:t>
            </a:r>
            <a:r>
              <a:rPr lang="el-GR" altLang="zh-CN" dirty="0" smtClean="0">
                <a:latin typeface="Times New Roman"/>
                <a:cs typeface="Times New Roman"/>
              </a:rPr>
              <a:t>β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b="12617"/>
          <a:stretch>
            <a:fillRect/>
          </a:stretch>
        </p:blipFill>
        <p:spPr bwMode="auto">
          <a:xfrm>
            <a:off x="76200" y="2057400"/>
            <a:ext cx="8929688" cy="91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9"/>
          <p:cNvGrpSpPr/>
          <p:nvPr/>
        </p:nvGrpSpPr>
        <p:grpSpPr>
          <a:xfrm>
            <a:off x="152400" y="3148905"/>
            <a:ext cx="8763000" cy="1499295"/>
            <a:chOff x="152400" y="3568005"/>
            <a:chExt cx="8763000" cy="1499295"/>
          </a:xfrm>
        </p:grpSpPr>
        <p:sp>
          <p:nvSpPr>
            <p:cNvPr id="8" name="TextBox 7"/>
            <p:cNvSpPr txBox="1"/>
            <p:nvPr/>
          </p:nvSpPr>
          <p:spPr>
            <a:xfrm>
              <a:off x="152400" y="3568005"/>
              <a:ext cx="8763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altLang="zh-CN" sz="2800" dirty="0" smtClean="0">
                  <a:latin typeface="Times New Roman" pitchFamily="18" charset="0"/>
                  <a:cs typeface="Times New Roman" pitchFamily="18" charset="0"/>
                </a:rPr>
                <a:t> Main idea of Proof: </a:t>
              </a:r>
            </a:p>
            <a:p>
              <a:r>
                <a:rPr lang="en-US" altLang="zh-CN" sz="2800" dirty="0" smtClean="0">
                  <a:latin typeface="Times New Roman" pitchFamily="18" charset="0"/>
                  <a:cs typeface="Times New Roman" pitchFamily="18" charset="0"/>
                </a:rPr>
                <a:t> Each min-cut needs to be at least M, which responds to one inequality. Reduce all        inequalities to the  result.</a:t>
              </a:r>
              <a:endParaRPr lang="zh-CN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4419600"/>
              <a:ext cx="53975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152400" y="4800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Necessary lower bound of  </a:t>
            </a:r>
            <a:r>
              <a:rPr lang="el-GR" altLang="zh-CN" sz="2800" dirty="0" smtClean="0">
                <a:latin typeface="Times New Roman"/>
                <a:cs typeface="Times New Roman"/>
              </a:rPr>
              <a:t>β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组合 15"/>
          <p:cNvGrpSpPr/>
          <p:nvPr/>
        </p:nvGrpSpPr>
        <p:grpSpPr>
          <a:xfrm>
            <a:off x="76200" y="5486400"/>
            <a:ext cx="2743200" cy="914400"/>
            <a:chOff x="457200" y="5486400"/>
            <a:chExt cx="2743200" cy="914400"/>
          </a:xfrm>
        </p:grpSpPr>
        <p:sp>
          <p:nvSpPr>
            <p:cNvPr id="12" name="矩形 11"/>
            <p:cNvSpPr/>
            <p:nvPr/>
          </p:nvSpPr>
          <p:spPr bwMode="auto">
            <a:xfrm>
              <a:off x="457200" y="5486400"/>
              <a:ext cx="27432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34986" t="38003" r="35520" b="13136"/>
            <a:stretch>
              <a:fillRect/>
            </a:stretch>
          </p:blipFill>
          <p:spPr bwMode="auto">
            <a:xfrm>
              <a:off x="533400" y="5734050"/>
              <a:ext cx="2633663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矩形 13"/>
            <p:cNvSpPr/>
            <p:nvPr/>
          </p:nvSpPr>
          <p:spPr>
            <a:xfrm>
              <a:off x="879902" y="5773840"/>
              <a:ext cx="4154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Times New Roman" pitchFamily="18" charset="0"/>
                  <a:cs typeface="Times New Roman" pitchFamily="18" charset="0"/>
                </a:rPr>
                <a:t>＜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右箭头 16"/>
          <p:cNvSpPr/>
          <p:nvPr/>
        </p:nvSpPr>
        <p:spPr bwMode="auto">
          <a:xfrm>
            <a:off x="2971800" y="5715000"/>
            <a:ext cx="457200" cy="484632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505200" y="5486400"/>
            <a:ext cx="2362200" cy="9144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Some min-cuts       M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47102" y="5773840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＜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629400" y="5486400"/>
            <a:ext cx="2438400" cy="9144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Some data collectors can not reconstruct the file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右箭头 24"/>
          <p:cNvSpPr/>
          <p:nvPr/>
        </p:nvSpPr>
        <p:spPr bwMode="auto">
          <a:xfrm>
            <a:off x="6019800" y="5715000"/>
            <a:ext cx="457200" cy="484632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Lower Bound</a:t>
            </a:r>
          </a:p>
          <a:p>
            <a:r>
              <a:rPr lang="en-US" altLang="zh-CN" dirty="0" smtClean="0"/>
              <a:t>Code Construction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400" dirty="0" smtClean="0"/>
              <a:t>Double Regenerating Codes (DRC):</a:t>
            </a:r>
          </a:p>
          <a:p>
            <a:pPr>
              <a:buNone/>
            </a:pPr>
            <a:r>
              <a:rPr lang="en-US" altLang="zh-CN" sz="2400" dirty="0" smtClean="0"/>
              <a:t>    We propose DRC such that its optimal single-node repair satisfies</a:t>
            </a:r>
          </a:p>
          <a:p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  and maintains the MDS property after a single-node repair.</a:t>
            </a:r>
          </a:p>
          <a:p>
            <a:pPr>
              <a:buNone/>
            </a:pPr>
            <a:r>
              <a:rPr lang="en-US" altLang="zh-CN" sz="24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b="5882"/>
          <a:stretch>
            <a:fillRect/>
          </a:stretch>
        </p:blipFill>
        <p:spPr bwMode="auto">
          <a:xfrm>
            <a:off x="2819400" y="2819400"/>
            <a:ext cx="3124200" cy="64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400" dirty="0" smtClean="0"/>
              <a:t>Double Regenerating Codes (DRC):</a:t>
            </a:r>
          </a:p>
          <a:p>
            <a:pPr>
              <a:buNone/>
            </a:pPr>
            <a:r>
              <a:rPr lang="en-US" altLang="zh-CN" sz="2400" dirty="0" smtClean="0"/>
              <a:t>    We propose DRC such that its optimal single-node repair satisfies</a:t>
            </a:r>
          </a:p>
          <a:p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  and maintains the MDS property after a single-node repair.</a:t>
            </a:r>
          </a:p>
          <a:p>
            <a:r>
              <a:rPr lang="en-US" altLang="zh-CN" sz="2400" dirty="0" smtClean="0"/>
              <a:t>Repair-Optimal </a:t>
            </a:r>
          </a:p>
          <a:p>
            <a:pPr>
              <a:buNone/>
            </a:pPr>
            <a:r>
              <a:rPr lang="en-US" altLang="zh-CN" sz="24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b="5882"/>
          <a:stretch>
            <a:fillRect/>
          </a:stretch>
        </p:blipFill>
        <p:spPr bwMode="auto">
          <a:xfrm>
            <a:off x="2819400" y="2819400"/>
            <a:ext cx="3124200" cy="64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 bwMode="auto">
          <a:xfrm>
            <a:off x="914400" y="5257800"/>
            <a:ext cx="2971800" cy="9906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Code construction  matching the necessary lower bound is correct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029200" y="5257800"/>
            <a:ext cx="2971800" cy="9906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the bound is tight;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the code construction is repair-optimal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右箭头 8"/>
          <p:cNvSpPr/>
          <p:nvPr/>
        </p:nvSpPr>
        <p:spPr bwMode="auto">
          <a:xfrm>
            <a:off x="3976914" y="5500914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04800" y="13716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331976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334000" y="3733800"/>
            <a:ext cx="3352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04800" y="13716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331976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73142" y="2286000"/>
            <a:ext cx="990600" cy="9144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or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iginal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File: M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右箭头 8"/>
          <p:cNvSpPr/>
          <p:nvPr/>
        </p:nvSpPr>
        <p:spPr bwMode="auto">
          <a:xfrm>
            <a:off x="1616142" y="2362200"/>
            <a:ext cx="1130808" cy="6858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divide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835342" y="2514600"/>
            <a:ext cx="1524000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q×k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blocks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5342" y="2133600"/>
            <a:ext cx="1447800" cy="26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右箭头 11"/>
          <p:cNvSpPr/>
          <p:nvPr/>
        </p:nvSpPr>
        <p:spPr bwMode="auto">
          <a:xfrm>
            <a:off x="4587942" y="2362200"/>
            <a:ext cx="1143000" cy="6858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encode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圆角矩形 92"/>
          <p:cNvSpPr/>
          <p:nvPr/>
        </p:nvSpPr>
        <p:spPr bwMode="auto">
          <a:xfrm>
            <a:off x="5807142" y="1219200"/>
            <a:ext cx="1295400" cy="914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5883342" y="17526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91" name="矩形 90"/>
          <p:cNvSpPr/>
          <p:nvPr/>
        </p:nvSpPr>
        <p:spPr bwMode="auto">
          <a:xfrm>
            <a:off x="5883342" y="12954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11942" y="14006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6111942" y="196209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108" name="圆角矩形 107"/>
          <p:cNvSpPr/>
          <p:nvPr/>
        </p:nvSpPr>
        <p:spPr bwMode="auto">
          <a:xfrm>
            <a:off x="5791200" y="2362200"/>
            <a:ext cx="1295400" cy="914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5867400" y="28956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110" name="矩形 109"/>
          <p:cNvSpPr/>
          <p:nvPr/>
        </p:nvSpPr>
        <p:spPr bwMode="auto">
          <a:xfrm>
            <a:off x="5867400" y="24384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096000" y="25436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667000" y="3059668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Block size = M/</a:t>
            </a:r>
            <a:r>
              <a:rPr lang="en-US" altLang="zh-CN" dirty="0" err="1" smtClean="0"/>
              <a:t>qk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 bwMode="auto">
          <a:xfrm>
            <a:off x="7848600" y="15240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node</a:t>
            </a:r>
          </a:p>
        </p:txBody>
      </p:sp>
      <p:sp>
        <p:nvSpPr>
          <p:cNvPr id="84" name="圆角矩形 83"/>
          <p:cNvSpPr/>
          <p:nvPr/>
        </p:nvSpPr>
        <p:spPr bwMode="auto">
          <a:xfrm>
            <a:off x="7772400" y="2133600"/>
            <a:ext cx="1295400" cy="762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rack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086600" y="1219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7086600" y="1764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1,n/r</a:t>
            </a:r>
            <a:endParaRPr lang="zh-CN" altLang="en-US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7086600" y="2450068"/>
            <a:ext cx="50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r,1</a:t>
            </a:r>
            <a:endParaRPr lang="zh-CN" altLang="en-US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7086600" y="2907268"/>
            <a:ext cx="60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r,n</a:t>
            </a:r>
            <a:r>
              <a:rPr lang="en-US" altLang="zh-CN" baseline="-25000" dirty="0" smtClean="0"/>
              <a:t>/r</a:t>
            </a:r>
            <a:endParaRPr lang="zh-CN" altLang="en-US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" name="Group 44"/>
          <p:cNvGrpSpPr/>
          <p:nvPr/>
        </p:nvGrpSpPr>
        <p:grpSpPr>
          <a:xfrm>
            <a:off x="1161932" y="3848445"/>
            <a:ext cx="7221904" cy="796933"/>
            <a:chOff x="1143000" y="2819255"/>
            <a:chExt cx="6423891" cy="571645"/>
          </a:xfrm>
        </p:grpSpPr>
        <p:sp>
          <p:nvSpPr>
            <p:cNvPr id="6" name="Flowchart: Process 5"/>
            <p:cNvSpPr/>
            <p:nvPr/>
          </p:nvSpPr>
          <p:spPr bwMode="auto">
            <a:xfrm>
              <a:off x="1143000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Flowchart: Process 6"/>
            <p:cNvSpPr/>
            <p:nvPr/>
          </p:nvSpPr>
          <p:spPr bwMode="auto">
            <a:xfrm>
              <a:off x="1143000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lowchart: Process 7"/>
            <p:cNvSpPr/>
            <p:nvPr/>
          </p:nvSpPr>
          <p:spPr bwMode="auto">
            <a:xfrm>
              <a:off x="1466273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1466273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 bwMode="auto">
            <a:xfrm>
              <a:off x="1791854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1791854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2115127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115127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2438400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2438400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Flowchart: Process 15"/>
            <p:cNvSpPr/>
            <p:nvPr/>
          </p:nvSpPr>
          <p:spPr bwMode="auto">
            <a:xfrm>
              <a:off x="2761673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Flowchart: Process 16"/>
            <p:cNvSpPr/>
            <p:nvPr/>
          </p:nvSpPr>
          <p:spPr bwMode="auto">
            <a:xfrm>
              <a:off x="2761673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Flowchart: Process 18"/>
            <p:cNvSpPr/>
            <p:nvPr/>
          </p:nvSpPr>
          <p:spPr bwMode="auto">
            <a:xfrm>
              <a:off x="3429000" y="28194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lowchart: Process 19"/>
            <p:cNvSpPr/>
            <p:nvPr/>
          </p:nvSpPr>
          <p:spPr bwMode="auto">
            <a:xfrm>
              <a:off x="3429000" y="31623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lowchart: Process 20"/>
            <p:cNvSpPr/>
            <p:nvPr/>
          </p:nvSpPr>
          <p:spPr bwMode="auto">
            <a:xfrm>
              <a:off x="3752273" y="28194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Flowchart: Process 21"/>
            <p:cNvSpPr/>
            <p:nvPr/>
          </p:nvSpPr>
          <p:spPr bwMode="auto">
            <a:xfrm>
              <a:off x="3752273" y="31623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lowchart: Process 22"/>
            <p:cNvSpPr/>
            <p:nvPr/>
          </p:nvSpPr>
          <p:spPr bwMode="auto">
            <a:xfrm>
              <a:off x="4077854" y="28194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lowchart: Process 23"/>
            <p:cNvSpPr/>
            <p:nvPr/>
          </p:nvSpPr>
          <p:spPr bwMode="auto">
            <a:xfrm>
              <a:off x="4077854" y="31623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lowchart: Process 24"/>
            <p:cNvSpPr/>
            <p:nvPr/>
          </p:nvSpPr>
          <p:spPr bwMode="auto">
            <a:xfrm>
              <a:off x="4401127" y="28194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Flowchart: Process 25"/>
            <p:cNvSpPr/>
            <p:nvPr/>
          </p:nvSpPr>
          <p:spPr bwMode="auto">
            <a:xfrm>
              <a:off x="4401127" y="31623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Flowchart: Process 26"/>
            <p:cNvSpPr/>
            <p:nvPr/>
          </p:nvSpPr>
          <p:spPr bwMode="auto">
            <a:xfrm>
              <a:off x="4724400" y="28194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724400" y="31623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lowchart: Process 28"/>
            <p:cNvSpPr/>
            <p:nvPr/>
          </p:nvSpPr>
          <p:spPr bwMode="auto">
            <a:xfrm>
              <a:off x="5047673" y="28194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lowchart: Process 29"/>
            <p:cNvSpPr/>
            <p:nvPr/>
          </p:nvSpPr>
          <p:spPr bwMode="auto">
            <a:xfrm>
              <a:off x="5047673" y="3162300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Flowchart: Process 31"/>
            <p:cNvSpPr/>
            <p:nvPr/>
          </p:nvSpPr>
          <p:spPr bwMode="auto">
            <a:xfrm>
              <a:off x="5719618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Flowchart: Process 32"/>
            <p:cNvSpPr/>
            <p:nvPr/>
          </p:nvSpPr>
          <p:spPr bwMode="auto">
            <a:xfrm>
              <a:off x="5719618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Flowchart: Process 33"/>
            <p:cNvSpPr/>
            <p:nvPr/>
          </p:nvSpPr>
          <p:spPr bwMode="auto">
            <a:xfrm>
              <a:off x="6042891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Flowchart: Process 34"/>
            <p:cNvSpPr/>
            <p:nvPr/>
          </p:nvSpPr>
          <p:spPr bwMode="auto">
            <a:xfrm>
              <a:off x="6042891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Flowchart: Process 35"/>
            <p:cNvSpPr/>
            <p:nvPr/>
          </p:nvSpPr>
          <p:spPr bwMode="auto">
            <a:xfrm>
              <a:off x="6368472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Flowchart: Process 36"/>
            <p:cNvSpPr/>
            <p:nvPr/>
          </p:nvSpPr>
          <p:spPr bwMode="auto">
            <a:xfrm>
              <a:off x="6368472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Flowchart: Process 37"/>
            <p:cNvSpPr/>
            <p:nvPr/>
          </p:nvSpPr>
          <p:spPr bwMode="auto">
            <a:xfrm>
              <a:off x="6691745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Flowchart: Process 38"/>
            <p:cNvSpPr/>
            <p:nvPr/>
          </p:nvSpPr>
          <p:spPr bwMode="auto">
            <a:xfrm>
              <a:off x="6691745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Flowchart: Process 39"/>
            <p:cNvSpPr/>
            <p:nvPr/>
          </p:nvSpPr>
          <p:spPr bwMode="auto">
            <a:xfrm>
              <a:off x="7015018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Flowchart: Process 40"/>
            <p:cNvSpPr/>
            <p:nvPr/>
          </p:nvSpPr>
          <p:spPr bwMode="auto">
            <a:xfrm>
              <a:off x="7015018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Flowchart: Process 41"/>
            <p:cNvSpPr/>
            <p:nvPr/>
          </p:nvSpPr>
          <p:spPr bwMode="auto">
            <a:xfrm>
              <a:off x="7338291" y="28192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Flowchart: Process 42"/>
            <p:cNvSpPr/>
            <p:nvPr/>
          </p:nvSpPr>
          <p:spPr bwMode="auto">
            <a:xfrm>
              <a:off x="7338291" y="3162155"/>
              <a:ext cx="228600" cy="228600"/>
            </a:xfrm>
            <a:prstGeom prst="flowChartProcess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2558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04800" y="13716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331976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5334000" y="4126468"/>
            <a:ext cx="3352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419100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(n, k, r) = (6, 3, 3), q=2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圆角矩形 79"/>
          <p:cNvSpPr/>
          <p:nvPr/>
        </p:nvSpPr>
        <p:spPr bwMode="auto">
          <a:xfrm>
            <a:off x="5867400" y="3962400"/>
            <a:ext cx="22860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矩形 80"/>
          <p:cNvSpPr/>
          <p:nvPr/>
        </p:nvSpPr>
        <p:spPr bwMode="auto">
          <a:xfrm>
            <a:off x="577644" y="4800600"/>
            <a:ext cx="946356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</a:t>
            </a:r>
          </a:p>
        </p:txBody>
      </p:sp>
      <p:sp>
        <p:nvSpPr>
          <p:cNvPr id="47" name="右箭头 77"/>
          <p:cNvSpPr/>
          <p:nvPr/>
        </p:nvSpPr>
        <p:spPr bwMode="auto">
          <a:xfrm>
            <a:off x="4343400" y="5105400"/>
            <a:ext cx="1143000" cy="6370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encode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右箭头 79"/>
          <p:cNvSpPr/>
          <p:nvPr/>
        </p:nvSpPr>
        <p:spPr bwMode="auto">
          <a:xfrm>
            <a:off x="1676400" y="5105400"/>
            <a:ext cx="1143000" cy="6370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divide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矩形 155"/>
          <p:cNvSpPr/>
          <p:nvPr/>
        </p:nvSpPr>
        <p:spPr bwMode="auto">
          <a:xfrm>
            <a:off x="3048000" y="5029200"/>
            <a:ext cx="990600" cy="216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A2</a:t>
            </a:r>
          </a:p>
        </p:txBody>
      </p:sp>
      <p:sp>
        <p:nvSpPr>
          <p:cNvPr id="54" name="矩形 155"/>
          <p:cNvSpPr/>
          <p:nvPr/>
        </p:nvSpPr>
        <p:spPr bwMode="auto">
          <a:xfrm>
            <a:off x="3044952" y="5251180"/>
            <a:ext cx="990600" cy="216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A3</a:t>
            </a:r>
          </a:p>
        </p:txBody>
      </p:sp>
      <p:sp>
        <p:nvSpPr>
          <p:cNvPr id="55" name="矩形 155"/>
          <p:cNvSpPr/>
          <p:nvPr/>
        </p:nvSpPr>
        <p:spPr bwMode="auto">
          <a:xfrm>
            <a:off x="3044952" y="4800600"/>
            <a:ext cx="990600" cy="216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A1</a:t>
            </a:r>
          </a:p>
        </p:txBody>
      </p:sp>
      <p:sp>
        <p:nvSpPr>
          <p:cNvPr id="56" name="矩形 155"/>
          <p:cNvSpPr/>
          <p:nvPr/>
        </p:nvSpPr>
        <p:spPr bwMode="auto">
          <a:xfrm>
            <a:off x="3048000" y="5693664"/>
            <a:ext cx="990600" cy="216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A5</a:t>
            </a:r>
          </a:p>
        </p:txBody>
      </p:sp>
      <p:sp>
        <p:nvSpPr>
          <p:cNvPr id="57" name="矩形 155"/>
          <p:cNvSpPr/>
          <p:nvPr/>
        </p:nvSpPr>
        <p:spPr bwMode="auto">
          <a:xfrm>
            <a:off x="3044952" y="5915644"/>
            <a:ext cx="990600" cy="216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A6</a:t>
            </a:r>
          </a:p>
        </p:txBody>
      </p:sp>
      <p:sp>
        <p:nvSpPr>
          <p:cNvPr id="58" name="矩形 155"/>
          <p:cNvSpPr/>
          <p:nvPr/>
        </p:nvSpPr>
        <p:spPr bwMode="auto">
          <a:xfrm>
            <a:off x="3044952" y="5465064"/>
            <a:ext cx="990600" cy="216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A4</a:t>
            </a:r>
          </a:p>
        </p:txBody>
      </p:sp>
      <p:sp>
        <p:nvSpPr>
          <p:cNvPr id="76" name="矩形 155"/>
          <p:cNvSpPr/>
          <p:nvPr/>
        </p:nvSpPr>
        <p:spPr bwMode="auto">
          <a:xfrm>
            <a:off x="6248400" y="4038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矩形 155"/>
          <p:cNvSpPr/>
          <p:nvPr/>
        </p:nvSpPr>
        <p:spPr bwMode="auto">
          <a:xfrm>
            <a:off x="6248400" y="4495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73142" y="2286000"/>
            <a:ext cx="990600" cy="9144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or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iginal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File: M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右箭头 8"/>
          <p:cNvSpPr/>
          <p:nvPr/>
        </p:nvSpPr>
        <p:spPr bwMode="auto">
          <a:xfrm>
            <a:off x="1616142" y="2362200"/>
            <a:ext cx="1130808" cy="6858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divide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835342" y="2514600"/>
            <a:ext cx="1524000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q×k blocks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5342" y="2133600"/>
            <a:ext cx="1447800" cy="26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右箭头 11"/>
          <p:cNvSpPr/>
          <p:nvPr/>
        </p:nvSpPr>
        <p:spPr bwMode="auto">
          <a:xfrm>
            <a:off x="4587942" y="2362200"/>
            <a:ext cx="1143000" cy="6858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encode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圆角矩形 92"/>
          <p:cNvSpPr/>
          <p:nvPr/>
        </p:nvSpPr>
        <p:spPr bwMode="auto">
          <a:xfrm>
            <a:off x="5807142" y="1219200"/>
            <a:ext cx="1295400" cy="914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5883342" y="17526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91" name="矩形 90"/>
          <p:cNvSpPr/>
          <p:nvPr/>
        </p:nvSpPr>
        <p:spPr bwMode="auto">
          <a:xfrm>
            <a:off x="5883342" y="12954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11942" y="14006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6111942" y="196209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391400" y="3962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108" name="圆角矩形 107"/>
          <p:cNvSpPr/>
          <p:nvPr/>
        </p:nvSpPr>
        <p:spPr bwMode="auto">
          <a:xfrm>
            <a:off x="5791200" y="2362200"/>
            <a:ext cx="1295400" cy="914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5867400" y="28956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110" name="矩形 109"/>
          <p:cNvSpPr/>
          <p:nvPr/>
        </p:nvSpPr>
        <p:spPr bwMode="auto">
          <a:xfrm>
            <a:off x="5867400" y="24384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096000" y="25436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7391400" y="4419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1,2</a:t>
            </a:r>
            <a:endParaRPr lang="zh-CN" altLang="en-US" baseline="-25000" dirty="0"/>
          </a:p>
        </p:txBody>
      </p:sp>
      <p:sp>
        <p:nvSpPr>
          <p:cNvPr id="129" name="圆角矩形 79"/>
          <p:cNvSpPr/>
          <p:nvPr/>
        </p:nvSpPr>
        <p:spPr bwMode="auto">
          <a:xfrm>
            <a:off x="5867400" y="4953000"/>
            <a:ext cx="22860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矩形 155"/>
          <p:cNvSpPr/>
          <p:nvPr/>
        </p:nvSpPr>
        <p:spPr bwMode="auto">
          <a:xfrm>
            <a:off x="6248400" y="50292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矩形 155"/>
          <p:cNvSpPr/>
          <p:nvPr/>
        </p:nvSpPr>
        <p:spPr bwMode="auto">
          <a:xfrm>
            <a:off x="6248400" y="54864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391400" y="49530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2,1</a:t>
            </a:r>
            <a:endParaRPr lang="zh-CN" altLang="en-US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7391400" y="5410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2,2</a:t>
            </a:r>
            <a:endParaRPr lang="zh-CN" altLang="en-US" baseline="-25000" dirty="0"/>
          </a:p>
        </p:txBody>
      </p:sp>
      <p:sp>
        <p:nvSpPr>
          <p:cNvPr id="136" name="圆角矩形 79"/>
          <p:cNvSpPr/>
          <p:nvPr/>
        </p:nvSpPr>
        <p:spPr bwMode="auto">
          <a:xfrm>
            <a:off x="5867400" y="5943600"/>
            <a:ext cx="22860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矩形 155"/>
          <p:cNvSpPr/>
          <p:nvPr/>
        </p:nvSpPr>
        <p:spPr bwMode="auto">
          <a:xfrm>
            <a:off x="6248400" y="6019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矩形 155"/>
          <p:cNvSpPr/>
          <p:nvPr/>
        </p:nvSpPr>
        <p:spPr bwMode="auto">
          <a:xfrm>
            <a:off x="6248400" y="64770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391400" y="5943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3,1</a:t>
            </a:r>
            <a:endParaRPr lang="zh-CN" altLang="en-US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7391400" y="64008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3,2</a:t>
            </a:r>
            <a:endParaRPr lang="zh-CN" altLang="en-US" baseline="-25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5791200" y="4191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R1</a:t>
            </a:r>
            <a:endParaRPr lang="zh-CN" alt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5791200" y="51932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R2</a:t>
            </a:r>
            <a:endParaRPr lang="zh-CN" alt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5791200" y="61838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R3</a:t>
            </a:r>
            <a:endParaRPr lang="zh-CN" alt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667000" y="3059668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Block size = M/</a:t>
            </a:r>
            <a:r>
              <a:rPr lang="en-US" altLang="zh-CN" dirty="0" err="1" smtClean="0"/>
              <a:t>qk</a:t>
            </a:r>
            <a:endParaRPr lang="zh-CN" altLang="en-US" dirty="0"/>
          </a:p>
        </p:txBody>
      </p:sp>
      <p:sp>
        <p:nvSpPr>
          <p:cNvPr id="81" name="圆角矩形 80"/>
          <p:cNvSpPr/>
          <p:nvPr/>
        </p:nvSpPr>
        <p:spPr bwMode="auto">
          <a:xfrm>
            <a:off x="7772400" y="2133600"/>
            <a:ext cx="1295400" cy="762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rack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86600" y="1219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7086600" y="1764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1,n/r</a:t>
            </a:r>
            <a:endParaRPr lang="zh-CN" altLang="en-US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7086600" y="2450068"/>
            <a:ext cx="50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r,1</a:t>
            </a:r>
            <a:endParaRPr lang="zh-CN" altLang="en-US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7086600" y="2907268"/>
            <a:ext cx="60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r,n</a:t>
            </a:r>
            <a:r>
              <a:rPr lang="en-US" altLang="zh-CN" baseline="-25000" dirty="0" smtClean="0"/>
              <a:t>/r</a:t>
            </a:r>
            <a:endParaRPr lang="zh-CN" altLang="en-US" baseline="-25000" dirty="0"/>
          </a:p>
        </p:txBody>
      </p:sp>
      <p:sp>
        <p:nvSpPr>
          <p:cNvPr id="59" name="矩形 58"/>
          <p:cNvSpPr/>
          <p:nvPr/>
        </p:nvSpPr>
        <p:spPr bwMode="auto">
          <a:xfrm>
            <a:off x="7848600" y="1524000"/>
            <a:ext cx="1143000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node</a:t>
            </a:r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457200" y="10668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Single-node Repair: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矩形 155"/>
          <p:cNvSpPr/>
          <p:nvPr/>
        </p:nvSpPr>
        <p:spPr bwMode="auto">
          <a:xfrm>
            <a:off x="3429000" y="1459468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95800" y="13832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203" name="矩形 155"/>
          <p:cNvSpPr/>
          <p:nvPr/>
        </p:nvSpPr>
        <p:spPr bwMode="auto">
          <a:xfrm>
            <a:off x="6172200" y="1447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144446" y="1371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cxnSp>
        <p:nvCxnSpPr>
          <p:cNvPr id="221" name="直接连接符 220"/>
          <p:cNvCxnSpPr/>
          <p:nvPr/>
        </p:nvCxnSpPr>
        <p:spPr bwMode="auto">
          <a:xfrm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直接连接符 221"/>
          <p:cNvCxnSpPr/>
          <p:nvPr/>
        </p:nvCxnSpPr>
        <p:spPr bwMode="auto">
          <a:xfrm flipV="1"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457200" y="10668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Single-node Repair: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914400" y="2514600"/>
            <a:ext cx="1371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28600" y="2057400"/>
            <a:ext cx="861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Stage 1: 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h,1</a:t>
            </a:r>
            <a:r>
              <a:rPr lang="en-US" altLang="zh-CN" dirty="0" smtClean="0"/>
              <a:t> (where 2 ≤ h ≤ r) compute a new block, </a:t>
            </a:r>
            <a:r>
              <a:rPr lang="en-US" altLang="zh-CN" dirty="0" err="1" smtClean="0"/>
              <a:t>p′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, from all stored blocks in rack 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, where 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denotes a coefficient vector: </a:t>
            </a:r>
          </a:p>
          <a:p>
            <a:endParaRPr lang="en-US" altLang="zh-CN" baseline="-25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矩形 155"/>
          <p:cNvSpPr/>
          <p:nvPr/>
        </p:nvSpPr>
        <p:spPr bwMode="auto">
          <a:xfrm>
            <a:off x="3429000" y="1459468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95800" y="13832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638425"/>
            <a:ext cx="3676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 bwMode="auto">
          <a:xfrm>
            <a:off x="6705600" y="2819400"/>
            <a:ext cx="1905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r>
              <a:rPr kumimoji="0" lang="en-US" altLang="zh-CN" sz="1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regenerating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03" name="矩形 155"/>
          <p:cNvSpPr/>
          <p:nvPr/>
        </p:nvSpPr>
        <p:spPr bwMode="auto">
          <a:xfrm>
            <a:off x="6172200" y="1447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144446" y="1371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cxnSp>
        <p:nvCxnSpPr>
          <p:cNvPr id="221" name="直接连接符 220"/>
          <p:cNvCxnSpPr/>
          <p:nvPr/>
        </p:nvCxnSpPr>
        <p:spPr bwMode="auto">
          <a:xfrm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直接连接符 221"/>
          <p:cNvCxnSpPr/>
          <p:nvPr/>
        </p:nvCxnSpPr>
        <p:spPr bwMode="auto">
          <a:xfrm flipV="1"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457200" y="10668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Single-node Repair: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914400" y="2514600"/>
            <a:ext cx="1371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28600" y="2057400"/>
            <a:ext cx="861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Stage 1: 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h,1</a:t>
            </a:r>
            <a:r>
              <a:rPr lang="en-US" altLang="zh-CN" dirty="0" smtClean="0"/>
              <a:t> (where 2 ≤ h ≤ r) compute a new block, </a:t>
            </a:r>
            <a:r>
              <a:rPr lang="en-US" altLang="zh-CN" dirty="0" err="1" smtClean="0"/>
              <a:t>p′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, from all stored blocks in rack 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, where 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denotes a coefficient vector: </a:t>
            </a:r>
          </a:p>
          <a:p>
            <a:endParaRPr lang="en-US" altLang="zh-CN" baseline="-25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圆角矩形 79"/>
          <p:cNvSpPr/>
          <p:nvPr/>
        </p:nvSpPr>
        <p:spPr bwMode="auto">
          <a:xfrm>
            <a:off x="76200" y="44958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圆角矩形 79"/>
          <p:cNvSpPr/>
          <p:nvPr/>
        </p:nvSpPr>
        <p:spPr bwMode="auto">
          <a:xfrm>
            <a:off x="76200" y="54864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矩形 155"/>
          <p:cNvSpPr/>
          <p:nvPr/>
        </p:nvSpPr>
        <p:spPr bwMode="auto">
          <a:xfrm>
            <a:off x="3429000" y="1459468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95800" y="13832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163" name="圆角矩形 79"/>
          <p:cNvSpPr/>
          <p:nvPr/>
        </p:nvSpPr>
        <p:spPr bwMode="auto">
          <a:xfrm>
            <a:off x="76200" y="35052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667000" y="45720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p’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CN" dirty="0" smtClean="0">
                <a:solidFill>
                  <a:srgbClr val="FF0000"/>
                </a:solidFill>
              </a:rPr>
              <a:t> =[P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2,1</a:t>
            </a:r>
            <a:r>
              <a:rPr lang="en-US" altLang="zh-CN" dirty="0" smtClean="0">
                <a:solidFill>
                  <a:srgbClr val="FF0000"/>
                </a:solidFill>
              </a:rPr>
              <a:t>;P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2,2</a:t>
            </a:r>
            <a:r>
              <a:rPr lang="en-US" altLang="zh-CN" dirty="0" smtClean="0">
                <a:solidFill>
                  <a:srgbClr val="FF0000"/>
                </a:solidFill>
              </a:rPr>
              <a:t>]c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667000" y="55626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p’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CN" dirty="0" smtClean="0">
                <a:solidFill>
                  <a:srgbClr val="FF0000"/>
                </a:solidFill>
              </a:rPr>
              <a:t> =[P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3,1</a:t>
            </a:r>
            <a:r>
              <a:rPr lang="en-US" altLang="zh-CN" dirty="0" smtClean="0">
                <a:solidFill>
                  <a:srgbClr val="FF0000"/>
                </a:solidFill>
              </a:rPr>
              <a:t>;P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3,2</a:t>
            </a:r>
            <a:r>
              <a:rPr lang="en-US" altLang="zh-CN" dirty="0" smtClean="0">
                <a:solidFill>
                  <a:srgbClr val="FF0000"/>
                </a:solidFill>
              </a:rPr>
              <a:t>]c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3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638425"/>
            <a:ext cx="3676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 bwMode="auto">
          <a:xfrm>
            <a:off x="6705600" y="2819400"/>
            <a:ext cx="1905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r>
              <a:rPr kumimoji="0" lang="en-US" altLang="zh-CN" sz="1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regenerating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0" y="3733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R1</a:t>
            </a:r>
            <a:endParaRPr lang="zh-CN" alt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0" y="4736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R2</a:t>
            </a:r>
            <a:endParaRPr lang="zh-CN" alt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0" y="57266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R3</a:t>
            </a:r>
            <a:endParaRPr lang="zh-CN" altLang="en-US" dirty="0"/>
          </a:p>
        </p:txBody>
      </p:sp>
      <p:sp>
        <p:nvSpPr>
          <p:cNvPr id="191" name="矩形 155"/>
          <p:cNvSpPr/>
          <p:nvPr/>
        </p:nvSpPr>
        <p:spPr bwMode="auto">
          <a:xfrm>
            <a:off x="533400" y="35814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矩形 155"/>
          <p:cNvSpPr/>
          <p:nvPr/>
        </p:nvSpPr>
        <p:spPr bwMode="auto">
          <a:xfrm>
            <a:off x="533400" y="4038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00200" y="3505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600200" y="3962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1,2</a:t>
            </a:r>
            <a:endParaRPr lang="zh-CN" altLang="en-US" baseline="-25000" dirty="0"/>
          </a:p>
        </p:txBody>
      </p:sp>
      <p:sp>
        <p:nvSpPr>
          <p:cNvPr id="195" name="矩形 155"/>
          <p:cNvSpPr/>
          <p:nvPr/>
        </p:nvSpPr>
        <p:spPr bwMode="auto">
          <a:xfrm>
            <a:off x="533400" y="45720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矩形 155"/>
          <p:cNvSpPr/>
          <p:nvPr/>
        </p:nvSpPr>
        <p:spPr bwMode="auto">
          <a:xfrm>
            <a:off x="533400" y="50292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600200" y="44958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2,1</a:t>
            </a:r>
            <a:endParaRPr lang="zh-CN" altLang="en-US" baseline="-25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600200" y="49530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2,2</a:t>
            </a:r>
            <a:endParaRPr lang="zh-CN" altLang="en-US" baseline="-25000" dirty="0"/>
          </a:p>
        </p:txBody>
      </p:sp>
      <p:sp>
        <p:nvSpPr>
          <p:cNvPr id="199" name="矩形 155"/>
          <p:cNvSpPr/>
          <p:nvPr/>
        </p:nvSpPr>
        <p:spPr bwMode="auto">
          <a:xfrm>
            <a:off x="533400" y="5562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矩形 155"/>
          <p:cNvSpPr/>
          <p:nvPr/>
        </p:nvSpPr>
        <p:spPr bwMode="auto">
          <a:xfrm>
            <a:off x="533400" y="6019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0200" y="5486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3,1</a:t>
            </a:r>
            <a:endParaRPr lang="zh-CN" altLang="en-US" baseline="-250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600200" y="5943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3,2</a:t>
            </a:r>
            <a:endParaRPr lang="zh-CN" altLang="en-US" baseline="-25000" dirty="0"/>
          </a:p>
        </p:txBody>
      </p:sp>
      <p:sp>
        <p:nvSpPr>
          <p:cNvPr id="203" name="矩形 155"/>
          <p:cNvSpPr/>
          <p:nvPr/>
        </p:nvSpPr>
        <p:spPr bwMode="auto">
          <a:xfrm>
            <a:off x="6172200" y="1447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144446" y="1371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cxnSp>
        <p:nvCxnSpPr>
          <p:cNvPr id="211" name="肘形连接符 210"/>
          <p:cNvCxnSpPr/>
          <p:nvPr/>
        </p:nvCxnSpPr>
        <p:spPr bwMode="auto">
          <a:xfrm flipV="1">
            <a:off x="2286000" y="4680466"/>
            <a:ext cx="12700" cy="45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肘形连接符 211"/>
          <p:cNvCxnSpPr/>
          <p:nvPr/>
        </p:nvCxnSpPr>
        <p:spPr bwMode="auto">
          <a:xfrm flipV="1">
            <a:off x="2286000" y="5715000"/>
            <a:ext cx="12700" cy="45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直接连接符 212"/>
          <p:cNvCxnSpPr/>
          <p:nvPr/>
        </p:nvCxnSpPr>
        <p:spPr bwMode="auto">
          <a:xfrm>
            <a:off x="533400" y="35814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直接连接符 213"/>
          <p:cNvCxnSpPr/>
          <p:nvPr/>
        </p:nvCxnSpPr>
        <p:spPr bwMode="auto">
          <a:xfrm flipV="1">
            <a:off x="533400" y="35814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直接连接符 220"/>
          <p:cNvCxnSpPr/>
          <p:nvPr/>
        </p:nvCxnSpPr>
        <p:spPr bwMode="auto">
          <a:xfrm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直接连接符 221"/>
          <p:cNvCxnSpPr/>
          <p:nvPr/>
        </p:nvCxnSpPr>
        <p:spPr bwMode="auto">
          <a:xfrm flipV="1"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457200" y="10668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Single-node Repair: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914400" y="2514600"/>
            <a:ext cx="1371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228600" y="2057400"/>
            <a:ext cx="861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Stage </a:t>
            </a:r>
            <a:r>
              <a:rPr lang="en-US" altLang="zh-CN" b="1" dirty="0" smtClean="0"/>
              <a:t>2</a:t>
            </a: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r>
              <a:rPr lang="en-US" altLang="zh-CN" dirty="0" smtClean="0"/>
              <a:t> computes a new fragment P′</a:t>
            </a:r>
            <a:r>
              <a:rPr lang="en-US" altLang="zh-CN" baseline="-25000" dirty="0" smtClean="0"/>
              <a:t>1,1</a:t>
            </a:r>
            <a:r>
              <a:rPr lang="en-US" altLang="zh-CN" dirty="0" smtClean="0"/>
              <a:t>, from all the surviving blocks in rack R1 as well as all the </a:t>
            </a:r>
            <a:r>
              <a:rPr lang="en-US" altLang="zh-CN" dirty="0" err="1" smtClean="0"/>
              <a:t>p′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(where 2 ≤ h ≤ r), </a:t>
            </a:r>
            <a:r>
              <a:rPr lang="pt-BR" altLang="zh-CN" dirty="0" smtClean="0"/>
              <a:t>D is a coefficient matrix:</a:t>
            </a:r>
          </a:p>
          <a:p>
            <a:endParaRPr lang="en-US" altLang="zh-CN" dirty="0" smtClean="0"/>
          </a:p>
          <a:p>
            <a:endParaRPr lang="en-US" altLang="zh-CN" baseline="-25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705600" y="2743200"/>
            <a:ext cx="1905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r>
              <a:rPr kumimoji="0" lang="en-US" altLang="zh-CN" sz="1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nd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regenerating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95575"/>
            <a:ext cx="4295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矩形 155"/>
          <p:cNvSpPr/>
          <p:nvPr/>
        </p:nvSpPr>
        <p:spPr bwMode="auto">
          <a:xfrm>
            <a:off x="3429000" y="1459468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95800" y="13832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61" name="矩形 155"/>
          <p:cNvSpPr/>
          <p:nvPr/>
        </p:nvSpPr>
        <p:spPr bwMode="auto">
          <a:xfrm>
            <a:off x="6172200" y="1447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44446" y="1371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cxnSp>
        <p:nvCxnSpPr>
          <p:cNvPr id="63" name="直接连接符 62"/>
          <p:cNvCxnSpPr/>
          <p:nvPr/>
        </p:nvCxnSpPr>
        <p:spPr bwMode="auto">
          <a:xfrm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接连接符 63"/>
          <p:cNvCxnSpPr/>
          <p:nvPr/>
        </p:nvCxnSpPr>
        <p:spPr bwMode="auto">
          <a:xfrm flipV="1"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457200" y="10668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Single-node Repair: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圆角矩形 79"/>
          <p:cNvSpPr/>
          <p:nvPr/>
        </p:nvSpPr>
        <p:spPr bwMode="auto">
          <a:xfrm>
            <a:off x="76200" y="44958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圆角矩形 79"/>
          <p:cNvSpPr/>
          <p:nvPr/>
        </p:nvSpPr>
        <p:spPr bwMode="auto">
          <a:xfrm>
            <a:off x="76200" y="54864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圆角矩形 79"/>
          <p:cNvSpPr/>
          <p:nvPr/>
        </p:nvSpPr>
        <p:spPr bwMode="auto">
          <a:xfrm>
            <a:off x="76200" y="35052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667000" y="45720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=[P</a:t>
            </a:r>
            <a:r>
              <a:rPr lang="en-US" altLang="zh-CN" baseline="-25000" dirty="0" smtClean="0"/>
              <a:t>2,1</a:t>
            </a:r>
            <a:r>
              <a:rPr lang="en-US" altLang="zh-CN" dirty="0" smtClean="0"/>
              <a:t>;P</a:t>
            </a:r>
            <a:r>
              <a:rPr lang="en-US" altLang="zh-CN" baseline="-25000" dirty="0" smtClean="0"/>
              <a:t>2,2</a:t>
            </a:r>
            <a:r>
              <a:rPr lang="en-US" altLang="zh-CN" dirty="0" smtClean="0"/>
              <a:t>]c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86" name="TextBox 185"/>
          <p:cNvSpPr txBox="1"/>
          <p:nvPr/>
        </p:nvSpPr>
        <p:spPr>
          <a:xfrm>
            <a:off x="2667000" y="55626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=[P</a:t>
            </a:r>
            <a:r>
              <a:rPr lang="en-US" altLang="zh-CN" baseline="-25000" dirty="0" smtClean="0"/>
              <a:t>3,1</a:t>
            </a:r>
            <a:r>
              <a:rPr lang="en-US" altLang="zh-CN" dirty="0" smtClean="0"/>
              <a:t>;P</a:t>
            </a:r>
            <a:r>
              <a:rPr lang="en-US" altLang="zh-CN" baseline="-25000" dirty="0" smtClean="0"/>
              <a:t>3,2</a:t>
            </a:r>
            <a:r>
              <a:rPr lang="en-US" altLang="zh-CN" dirty="0" smtClean="0"/>
              <a:t>]c</a:t>
            </a:r>
            <a:r>
              <a:rPr lang="en-US" altLang="zh-CN" baseline="-25000" dirty="0" smtClean="0"/>
              <a:t>3</a:t>
            </a:r>
            <a:endParaRPr lang="zh-CN" altLang="en-US" baseline="-25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0" y="3733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R1</a:t>
            </a:r>
            <a:endParaRPr lang="zh-CN" alt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0" y="4736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R2</a:t>
            </a:r>
            <a:endParaRPr lang="zh-CN" alt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0" y="57266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R3</a:t>
            </a:r>
            <a:endParaRPr lang="zh-CN" altLang="en-US" dirty="0"/>
          </a:p>
        </p:txBody>
      </p:sp>
      <p:sp>
        <p:nvSpPr>
          <p:cNvPr id="191" name="矩形 155"/>
          <p:cNvSpPr/>
          <p:nvPr/>
        </p:nvSpPr>
        <p:spPr bwMode="auto">
          <a:xfrm>
            <a:off x="533400" y="35814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矩形 155"/>
          <p:cNvSpPr/>
          <p:nvPr/>
        </p:nvSpPr>
        <p:spPr bwMode="auto">
          <a:xfrm>
            <a:off x="533400" y="4038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00200" y="3505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600200" y="3962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1,2</a:t>
            </a:r>
            <a:endParaRPr lang="zh-CN" altLang="en-US" baseline="-25000" dirty="0"/>
          </a:p>
        </p:txBody>
      </p:sp>
      <p:sp>
        <p:nvSpPr>
          <p:cNvPr id="195" name="矩形 155"/>
          <p:cNvSpPr/>
          <p:nvPr/>
        </p:nvSpPr>
        <p:spPr bwMode="auto">
          <a:xfrm>
            <a:off x="533400" y="45720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矩形 155"/>
          <p:cNvSpPr/>
          <p:nvPr/>
        </p:nvSpPr>
        <p:spPr bwMode="auto">
          <a:xfrm>
            <a:off x="533400" y="50292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600200" y="44958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2,1</a:t>
            </a:r>
            <a:endParaRPr lang="zh-CN" altLang="en-US" baseline="-25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600200" y="49530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2,2</a:t>
            </a:r>
            <a:endParaRPr lang="zh-CN" altLang="en-US" baseline="-25000" dirty="0"/>
          </a:p>
        </p:txBody>
      </p:sp>
      <p:sp>
        <p:nvSpPr>
          <p:cNvPr id="199" name="矩形 155"/>
          <p:cNvSpPr/>
          <p:nvPr/>
        </p:nvSpPr>
        <p:spPr bwMode="auto">
          <a:xfrm>
            <a:off x="533400" y="5562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矩形 155"/>
          <p:cNvSpPr/>
          <p:nvPr/>
        </p:nvSpPr>
        <p:spPr bwMode="auto">
          <a:xfrm>
            <a:off x="533400" y="6019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0200" y="5486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3,1</a:t>
            </a:r>
            <a:endParaRPr lang="zh-CN" altLang="en-US" baseline="-250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600200" y="5943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3,2</a:t>
            </a:r>
            <a:endParaRPr lang="zh-CN" altLang="en-US" baseline="-25000" dirty="0"/>
          </a:p>
        </p:txBody>
      </p:sp>
      <p:cxnSp>
        <p:nvCxnSpPr>
          <p:cNvPr id="211" name="肘形连接符 210"/>
          <p:cNvCxnSpPr/>
          <p:nvPr/>
        </p:nvCxnSpPr>
        <p:spPr bwMode="auto">
          <a:xfrm flipV="1">
            <a:off x="2286000" y="4680466"/>
            <a:ext cx="12700" cy="45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肘形连接符 211"/>
          <p:cNvCxnSpPr/>
          <p:nvPr/>
        </p:nvCxnSpPr>
        <p:spPr bwMode="auto">
          <a:xfrm flipV="1">
            <a:off x="2286000" y="5715000"/>
            <a:ext cx="12700" cy="45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矩形 39"/>
          <p:cNvSpPr/>
          <p:nvPr/>
        </p:nvSpPr>
        <p:spPr bwMode="auto">
          <a:xfrm>
            <a:off x="914400" y="2514600"/>
            <a:ext cx="1371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228600" y="2057400"/>
            <a:ext cx="861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Stage </a:t>
            </a:r>
            <a:r>
              <a:rPr lang="en-US" altLang="zh-CN" b="1" dirty="0" smtClean="0"/>
              <a:t>2</a:t>
            </a: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r>
              <a:rPr lang="en-US" altLang="zh-CN" dirty="0" smtClean="0"/>
              <a:t> computes a new fragment P′</a:t>
            </a:r>
            <a:r>
              <a:rPr lang="en-US" altLang="zh-CN" baseline="-25000" dirty="0" smtClean="0"/>
              <a:t>1,1</a:t>
            </a:r>
            <a:r>
              <a:rPr lang="en-US" altLang="zh-CN" dirty="0" smtClean="0"/>
              <a:t>, from all the surviving blocks in rack R1 as well as all the </a:t>
            </a:r>
            <a:r>
              <a:rPr lang="en-US" altLang="zh-CN" dirty="0" err="1" smtClean="0"/>
              <a:t>p′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(where 2 ≤ h ≤ r), </a:t>
            </a:r>
            <a:r>
              <a:rPr lang="pt-BR" altLang="zh-CN" dirty="0" smtClean="0"/>
              <a:t>D is a coefficient matrix:</a:t>
            </a:r>
          </a:p>
          <a:p>
            <a:endParaRPr lang="en-US" altLang="zh-CN" dirty="0" smtClean="0"/>
          </a:p>
          <a:p>
            <a:endParaRPr lang="en-US" altLang="zh-CN" baseline="-25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705600" y="2743200"/>
            <a:ext cx="1905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r>
              <a:rPr kumimoji="0" lang="en-US" altLang="zh-CN" sz="1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nd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regenerating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95575"/>
            <a:ext cx="4295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" name="肘形连接符 43"/>
          <p:cNvCxnSpPr/>
          <p:nvPr/>
        </p:nvCxnSpPr>
        <p:spPr bwMode="auto">
          <a:xfrm flipV="1">
            <a:off x="4724400" y="3924300"/>
            <a:ext cx="12700" cy="990600"/>
          </a:xfrm>
          <a:prstGeom prst="bentConnector3">
            <a:avLst>
              <a:gd name="adj1" fmla="val 48857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肘形连接符 44"/>
          <p:cNvCxnSpPr/>
          <p:nvPr/>
        </p:nvCxnSpPr>
        <p:spPr bwMode="auto">
          <a:xfrm flipV="1">
            <a:off x="4724400" y="3924300"/>
            <a:ext cx="12700" cy="1981200"/>
          </a:xfrm>
          <a:prstGeom prst="bentConnector3">
            <a:avLst>
              <a:gd name="adj1" fmla="val 86571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矩形 155"/>
          <p:cNvSpPr/>
          <p:nvPr/>
        </p:nvSpPr>
        <p:spPr bwMode="auto">
          <a:xfrm>
            <a:off x="2743200" y="35814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rgbClr val="FF5050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rgbClr val="FF5050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rgbClr val="FF5050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200" y="3505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438400" y="3886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5050"/>
                </a:solidFill>
              </a:rPr>
              <a:t>P’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1,1</a:t>
            </a:r>
            <a:r>
              <a:rPr lang="en-US" altLang="zh-CN" dirty="0" smtClean="0">
                <a:solidFill>
                  <a:srgbClr val="FF5050"/>
                </a:solidFill>
              </a:rPr>
              <a:t> =[P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1,1</a:t>
            </a:r>
            <a:r>
              <a:rPr lang="en-US" altLang="zh-CN" dirty="0" smtClean="0">
                <a:solidFill>
                  <a:srgbClr val="FF5050"/>
                </a:solidFill>
              </a:rPr>
              <a:t>; p’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2</a:t>
            </a:r>
            <a:r>
              <a:rPr lang="en-US" altLang="zh-CN" dirty="0" smtClean="0">
                <a:solidFill>
                  <a:srgbClr val="FF5050"/>
                </a:solidFill>
              </a:rPr>
              <a:t> ; p’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3</a:t>
            </a:r>
            <a:r>
              <a:rPr lang="en-US" altLang="zh-CN" dirty="0" smtClean="0">
                <a:solidFill>
                  <a:srgbClr val="FF5050"/>
                </a:solidFill>
              </a:rPr>
              <a:t>] D</a:t>
            </a:r>
            <a:endParaRPr lang="zh-CN" altLang="en-US" baseline="-25000" dirty="0">
              <a:solidFill>
                <a:srgbClr val="FF5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4958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876800" y="54864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3</a:t>
            </a:r>
            <a:endParaRPr lang="zh-CN" altLang="en-US" baseline="-25000" dirty="0"/>
          </a:p>
        </p:txBody>
      </p:sp>
      <p:cxnSp>
        <p:nvCxnSpPr>
          <p:cNvPr id="53" name="直接连接符 52"/>
          <p:cNvCxnSpPr/>
          <p:nvPr/>
        </p:nvCxnSpPr>
        <p:spPr bwMode="auto">
          <a:xfrm>
            <a:off x="533400" y="35814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接连接符 53"/>
          <p:cNvCxnSpPr/>
          <p:nvPr/>
        </p:nvCxnSpPr>
        <p:spPr bwMode="auto">
          <a:xfrm flipV="1">
            <a:off x="533400" y="35814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矩形 155"/>
          <p:cNvSpPr/>
          <p:nvPr/>
        </p:nvSpPr>
        <p:spPr bwMode="auto">
          <a:xfrm>
            <a:off x="3429000" y="1459468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95800" y="13832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61" name="矩形 155"/>
          <p:cNvSpPr/>
          <p:nvPr/>
        </p:nvSpPr>
        <p:spPr bwMode="auto">
          <a:xfrm>
            <a:off x="6172200" y="1447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44446" y="1371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cxnSp>
        <p:nvCxnSpPr>
          <p:cNvPr id="63" name="直接连接符 62"/>
          <p:cNvCxnSpPr/>
          <p:nvPr/>
        </p:nvCxnSpPr>
        <p:spPr bwMode="auto">
          <a:xfrm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接连接符 63"/>
          <p:cNvCxnSpPr/>
          <p:nvPr/>
        </p:nvCxnSpPr>
        <p:spPr bwMode="auto">
          <a:xfrm flipV="1"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457200" y="10668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449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Single-node Repair: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圆角矩形 79"/>
          <p:cNvSpPr/>
          <p:nvPr/>
        </p:nvSpPr>
        <p:spPr bwMode="auto">
          <a:xfrm>
            <a:off x="76200" y="44958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圆角矩形 79"/>
          <p:cNvSpPr/>
          <p:nvPr/>
        </p:nvSpPr>
        <p:spPr bwMode="auto">
          <a:xfrm>
            <a:off x="76200" y="54864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圆角矩形 79"/>
          <p:cNvSpPr/>
          <p:nvPr/>
        </p:nvSpPr>
        <p:spPr bwMode="auto">
          <a:xfrm>
            <a:off x="76200" y="3505200"/>
            <a:ext cx="4648200" cy="8382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667000" y="45720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=[P</a:t>
            </a:r>
            <a:r>
              <a:rPr lang="en-US" altLang="zh-CN" baseline="-25000" dirty="0" smtClean="0"/>
              <a:t>2,1</a:t>
            </a:r>
            <a:r>
              <a:rPr lang="en-US" altLang="zh-CN" dirty="0" smtClean="0"/>
              <a:t>;P</a:t>
            </a:r>
            <a:r>
              <a:rPr lang="en-US" altLang="zh-CN" baseline="-25000" dirty="0" smtClean="0"/>
              <a:t>2,2</a:t>
            </a:r>
            <a:r>
              <a:rPr lang="en-US" altLang="zh-CN" dirty="0" smtClean="0"/>
              <a:t>]c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86" name="TextBox 185"/>
          <p:cNvSpPr txBox="1"/>
          <p:nvPr/>
        </p:nvSpPr>
        <p:spPr>
          <a:xfrm>
            <a:off x="2667000" y="55626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=[P</a:t>
            </a:r>
            <a:r>
              <a:rPr lang="en-US" altLang="zh-CN" baseline="-25000" dirty="0" smtClean="0"/>
              <a:t>3,1</a:t>
            </a:r>
            <a:r>
              <a:rPr lang="en-US" altLang="zh-CN" dirty="0" smtClean="0"/>
              <a:t>;P</a:t>
            </a:r>
            <a:r>
              <a:rPr lang="en-US" altLang="zh-CN" baseline="-25000" dirty="0" smtClean="0"/>
              <a:t>3,2</a:t>
            </a:r>
            <a:r>
              <a:rPr lang="en-US" altLang="zh-CN" dirty="0" smtClean="0"/>
              <a:t>]c</a:t>
            </a:r>
            <a:r>
              <a:rPr lang="en-US" altLang="zh-CN" baseline="-25000" dirty="0" smtClean="0"/>
              <a:t>3</a:t>
            </a:r>
            <a:endParaRPr lang="zh-CN" altLang="en-US" baseline="-25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0" y="3733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R1</a:t>
            </a:r>
            <a:endParaRPr lang="zh-CN" alt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0" y="4736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R2</a:t>
            </a:r>
            <a:endParaRPr lang="zh-CN" alt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0" y="57266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R3</a:t>
            </a:r>
            <a:endParaRPr lang="zh-CN" altLang="en-US" dirty="0"/>
          </a:p>
        </p:txBody>
      </p:sp>
      <p:sp>
        <p:nvSpPr>
          <p:cNvPr id="191" name="矩形 155"/>
          <p:cNvSpPr/>
          <p:nvPr/>
        </p:nvSpPr>
        <p:spPr bwMode="auto">
          <a:xfrm>
            <a:off x="533400" y="35814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矩形 155"/>
          <p:cNvSpPr/>
          <p:nvPr/>
        </p:nvSpPr>
        <p:spPr bwMode="auto">
          <a:xfrm>
            <a:off x="533400" y="4038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00200" y="3505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600200" y="3962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1,2</a:t>
            </a:r>
            <a:endParaRPr lang="zh-CN" altLang="en-US" baseline="-25000" dirty="0"/>
          </a:p>
        </p:txBody>
      </p:sp>
      <p:sp>
        <p:nvSpPr>
          <p:cNvPr id="195" name="矩形 155"/>
          <p:cNvSpPr/>
          <p:nvPr/>
        </p:nvSpPr>
        <p:spPr bwMode="auto">
          <a:xfrm>
            <a:off x="533400" y="45720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矩形 155"/>
          <p:cNvSpPr/>
          <p:nvPr/>
        </p:nvSpPr>
        <p:spPr bwMode="auto">
          <a:xfrm>
            <a:off x="533400" y="50292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2,2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600200" y="44958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2,1</a:t>
            </a:r>
            <a:endParaRPr lang="zh-CN" altLang="en-US" baseline="-25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600200" y="49530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2,2</a:t>
            </a:r>
            <a:endParaRPr lang="zh-CN" altLang="en-US" baseline="-25000" dirty="0"/>
          </a:p>
        </p:txBody>
      </p:sp>
      <p:sp>
        <p:nvSpPr>
          <p:cNvPr id="199" name="矩形 155"/>
          <p:cNvSpPr/>
          <p:nvPr/>
        </p:nvSpPr>
        <p:spPr bwMode="auto">
          <a:xfrm>
            <a:off x="533400" y="55626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矩形 155"/>
          <p:cNvSpPr/>
          <p:nvPr/>
        </p:nvSpPr>
        <p:spPr bwMode="auto">
          <a:xfrm>
            <a:off x="533400" y="6019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3,2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0200" y="54864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3,1</a:t>
            </a:r>
            <a:endParaRPr lang="zh-CN" altLang="en-US" baseline="-250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600200" y="5943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3,2</a:t>
            </a:r>
            <a:endParaRPr lang="zh-CN" altLang="en-US" baseline="-25000" dirty="0"/>
          </a:p>
        </p:txBody>
      </p:sp>
      <p:cxnSp>
        <p:nvCxnSpPr>
          <p:cNvPr id="211" name="肘形连接符 210"/>
          <p:cNvCxnSpPr/>
          <p:nvPr/>
        </p:nvCxnSpPr>
        <p:spPr bwMode="auto">
          <a:xfrm flipV="1">
            <a:off x="2286000" y="4680466"/>
            <a:ext cx="12700" cy="45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肘形连接符 211"/>
          <p:cNvCxnSpPr/>
          <p:nvPr/>
        </p:nvCxnSpPr>
        <p:spPr bwMode="auto">
          <a:xfrm flipV="1">
            <a:off x="2286000" y="5715000"/>
            <a:ext cx="12700" cy="45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矩形 39"/>
          <p:cNvSpPr/>
          <p:nvPr/>
        </p:nvSpPr>
        <p:spPr bwMode="auto">
          <a:xfrm>
            <a:off x="914400" y="2514600"/>
            <a:ext cx="1371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228600" y="2057400"/>
            <a:ext cx="861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Stage </a:t>
            </a:r>
            <a:r>
              <a:rPr lang="en-US" altLang="zh-CN" b="1" dirty="0" smtClean="0"/>
              <a:t>2</a:t>
            </a: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r>
              <a:rPr lang="en-US" altLang="zh-CN" dirty="0" smtClean="0"/>
              <a:t> computes a new fragment P′</a:t>
            </a:r>
            <a:r>
              <a:rPr lang="en-US" altLang="zh-CN" baseline="-25000" dirty="0" smtClean="0"/>
              <a:t>1,1</a:t>
            </a:r>
            <a:r>
              <a:rPr lang="en-US" altLang="zh-CN" dirty="0" smtClean="0"/>
              <a:t>, from all the surviving blocks in rack R1 as well as all the </a:t>
            </a:r>
            <a:r>
              <a:rPr lang="en-US" altLang="zh-CN" dirty="0" err="1" smtClean="0"/>
              <a:t>p′</a:t>
            </a:r>
            <a:r>
              <a:rPr lang="en-US" altLang="zh-CN" baseline="-25000" dirty="0" err="1" smtClean="0"/>
              <a:t>h</a:t>
            </a:r>
            <a:r>
              <a:rPr lang="en-US" altLang="zh-CN" dirty="0" smtClean="0"/>
              <a:t> (where 2 ≤ h ≤ r), </a:t>
            </a:r>
            <a:r>
              <a:rPr lang="pt-BR" altLang="zh-CN" dirty="0" smtClean="0"/>
              <a:t>D is a coefficient matrix:</a:t>
            </a:r>
          </a:p>
          <a:p>
            <a:endParaRPr lang="en-US" altLang="zh-CN" dirty="0" smtClean="0"/>
          </a:p>
          <a:p>
            <a:endParaRPr lang="en-US" altLang="zh-CN" baseline="-25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705600" y="2743200"/>
            <a:ext cx="1905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r>
              <a:rPr kumimoji="0" lang="en-US" altLang="zh-CN" sz="1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nd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regenerating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95575"/>
            <a:ext cx="4295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" name="肘形连接符 43"/>
          <p:cNvCxnSpPr/>
          <p:nvPr/>
        </p:nvCxnSpPr>
        <p:spPr bwMode="auto">
          <a:xfrm flipV="1">
            <a:off x="4724400" y="3924300"/>
            <a:ext cx="12700" cy="990600"/>
          </a:xfrm>
          <a:prstGeom prst="bentConnector3">
            <a:avLst>
              <a:gd name="adj1" fmla="val 48857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肘形连接符 44"/>
          <p:cNvCxnSpPr/>
          <p:nvPr/>
        </p:nvCxnSpPr>
        <p:spPr bwMode="auto">
          <a:xfrm flipV="1">
            <a:off x="4724400" y="3924300"/>
            <a:ext cx="12700" cy="1981200"/>
          </a:xfrm>
          <a:prstGeom prst="bentConnector3">
            <a:avLst>
              <a:gd name="adj1" fmla="val 86571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矩形 155"/>
          <p:cNvSpPr/>
          <p:nvPr/>
        </p:nvSpPr>
        <p:spPr bwMode="auto">
          <a:xfrm>
            <a:off x="2743200" y="35814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rgbClr val="FF5050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rgbClr val="FF5050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rgbClr val="FF5050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200" y="3505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438400" y="3886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5050"/>
                </a:solidFill>
              </a:rPr>
              <a:t>P’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1,1</a:t>
            </a:r>
            <a:r>
              <a:rPr lang="en-US" altLang="zh-CN" dirty="0" smtClean="0">
                <a:solidFill>
                  <a:srgbClr val="FF5050"/>
                </a:solidFill>
              </a:rPr>
              <a:t> =[P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1,1</a:t>
            </a:r>
            <a:r>
              <a:rPr lang="en-US" altLang="zh-CN" dirty="0" smtClean="0">
                <a:solidFill>
                  <a:srgbClr val="FF5050"/>
                </a:solidFill>
              </a:rPr>
              <a:t>; p’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2</a:t>
            </a:r>
            <a:r>
              <a:rPr lang="en-US" altLang="zh-CN" dirty="0" smtClean="0">
                <a:solidFill>
                  <a:srgbClr val="FF5050"/>
                </a:solidFill>
              </a:rPr>
              <a:t> ; p’</a:t>
            </a:r>
            <a:r>
              <a:rPr lang="en-US" altLang="zh-CN" baseline="-25000" dirty="0" smtClean="0">
                <a:solidFill>
                  <a:srgbClr val="FF5050"/>
                </a:solidFill>
              </a:rPr>
              <a:t>3</a:t>
            </a:r>
            <a:r>
              <a:rPr lang="en-US" altLang="zh-CN" dirty="0" smtClean="0">
                <a:solidFill>
                  <a:srgbClr val="FF5050"/>
                </a:solidFill>
              </a:rPr>
              <a:t>] D</a:t>
            </a:r>
            <a:endParaRPr lang="zh-CN" altLang="en-US" baseline="-25000" dirty="0">
              <a:solidFill>
                <a:srgbClr val="FF5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4958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876800" y="54864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p’</a:t>
            </a:r>
            <a:r>
              <a:rPr lang="en-US" altLang="zh-CN" baseline="-25000" dirty="0" smtClean="0"/>
              <a:t>3</a:t>
            </a:r>
            <a:endParaRPr lang="zh-CN" altLang="en-US" baseline="-25000" dirty="0"/>
          </a:p>
        </p:txBody>
      </p:sp>
      <p:cxnSp>
        <p:nvCxnSpPr>
          <p:cNvPr id="53" name="直接连接符 52"/>
          <p:cNvCxnSpPr/>
          <p:nvPr/>
        </p:nvCxnSpPr>
        <p:spPr bwMode="auto">
          <a:xfrm>
            <a:off x="533400" y="35814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接连接符 53"/>
          <p:cNvCxnSpPr/>
          <p:nvPr/>
        </p:nvCxnSpPr>
        <p:spPr bwMode="auto">
          <a:xfrm flipV="1">
            <a:off x="533400" y="35814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5943600" y="4343400"/>
            <a:ext cx="25939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sz="2000" dirty="0" smtClean="0">
                <a:latin typeface="+mn-lt"/>
                <a:cs typeface="Times New Roman"/>
              </a:rPr>
              <a:t>β</a:t>
            </a:r>
            <a:r>
              <a:rPr lang="en-US" altLang="zh-CN" sz="2000" dirty="0" smtClean="0">
                <a:latin typeface="+mn-lt"/>
                <a:cs typeface="Times New Roman"/>
              </a:rPr>
              <a:t> = block size= </a:t>
            </a:r>
            <a:r>
              <a:rPr lang="en-US" altLang="zh-CN" sz="2000" dirty="0" smtClean="0">
                <a:latin typeface="+mn-lt"/>
              </a:rPr>
              <a:t>M/</a:t>
            </a:r>
            <a:r>
              <a:rPr lang="en-US" altLang="zh-CN" sz="2000" dirty="0" err="1" smtClean="0">
                <a:latin typeface="+mn-lt"/>
              </a:rPr>
              <a:t>qk</a:t>
            </a:r>
            <a:r>
              <a:rPr lang="en-US" altLang="zh-CN" sz="2000" dirty="0" smtClean="0">
                <a:latin typeface="+mn-lt"/>
              </a:rPr>
              <a:t> </a:t>
            </a:r>
          </a:p>
          <a:p>
            <a:r>
              <a:rPr lang="en-US" altLang="zh-CN" sz="2000" dirty="0" smtClean="0">
                <a:latin typeface="+mn-lt"/>
              </a:rPr>
              <a:t>    </a:t>
            </a:r>
          </a:p>
          <a:p>
            <a:r>
              <a:rPr lang="en-US" altLang="zh-CN" sz="2000" dirty="0" smtClean="0">
                <a:latin typeface="+mn-lt"/>
              </a:rPr>
              <a:t>   = </a:t>
            </a:r>
            <a:endParaRPr lang="zh-CN" altLang="en-US" sz="2000" dirty="0" smtClean="0">
              <a:latin typeface="+mn-lt"/>
            </a:endParaRPr>
          </a:p>
          <a:p>
            <a:r>
              <a:rPr lang="en-US" altLang="zh-CN" sz="2000" dirty="0" smtClean="0">
                <a:latin typeface="Times New Roman"/>
                <a:cs typeface="Times New Roman"/>
              </a:rPr>
              <a:t>   </a:t>
            </a:r>
            <a:endParaRPr lang="zh-CN" alt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343" y="4724400"/>
            <a:ext cx="186145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矩形 155"/>
          <p:cNvSpPr/>
          <p:nvPr/>
        </p:nvSpPr>
        <p:spPr bwMode="auto">
          <a:xfrm>
            <a:off x="3429000" y="1459468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95800" y="13832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sp>
        <p:nvSpPr>
          <p:cNvPr id="61" name="矩形 155"/>
          <p:cNvSpPr/>
          <p:nvPr/>
        </p:nvSpPr>
        <p:spPr bwMode="auto">
          <a:xfrm>
            <a:off x="6172200" y="1447800"/>
            <a:ext cx="990600" cy="21693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zh-CN" b="1" baseline="-25000" dirty="0" smtClean="0">
                <a:solidFill>
                  <a:schemeClr val="tx1"/>
                </a:solidFill>
                <a:latin typeface="Arial" charset="0"/>
              </a:rPr>
              <a:t>1,1</a:t>
            </a:r>
            <a:endParaRPr kumimoji="0" lang="en-US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44446" y="13716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 smtClean="0"/>
              <a:t>X</a:t>
            </a:r>
            <a:r>
              <a:rPr lang="en-US" altLang="zh-CN" baseline="-25000" dirty="0" smtClean="0"/>
              <a:t>1,1</a:t>
            </a:r>
            <a:endParaRPr lang="zh-CN" altLang="en-US" baseline="-25000" dirty="0"/>
          </a:p>
        </p:txBody>
      </p:sp>
      <p:cxnSp>
        <p:nvCxnSpPr>
          <p:cNvPr id="63" name="直接连接符 62"/>
          <p:cNvCxnSpPr/>
          <p:nvPr/>
        </p:nvCxnSpPr>
        <p:spPr bwMode="auto">
          <a:xfrm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接连接符 63"/>
          <p:cNvCxnSpPr/>
          <p:nvPr/>
        </p:nvCxnSpPr>
        <p:spPr bwMode="auto">
          <a:xfrm flipV="1">
            <a:off x="3429000" y="14478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15" name="矩形 14"/>
          <p:cNvSpPr/>
          <p:nvPr/>
        </p:nvSpPr>
        <p:spPr bwMode="auto">
          <a:xfrm>
            <a:off x="1828800" y="2605278"/>
            <a:ext cx="6838013" cy="5202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891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Theorem 1.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There exists a linear coding construction for DRC</a:t>
            </a:r>
          </a:p>
          <a:p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defined in the finite field F, such that the MDS property is still maintained after a single-node repair with a probability arbitrarily driven to 1 by increasing the field size of F.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15" name="矩形 14"/>
          <p:cNvSpPr/>
          <p:nvPr/>
        </p:nvSpPr>
        <p:spPr bwMode="auto">
          <a:xfrm>
            <a:off x="1828800" y="2605278"/>
            <a:ext cx="6838013" cy="5202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891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Theorem 1.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There exists a linear coding construction for DRC</a:t>
            </a:r>
          </a:p>
          <a:p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defined in the finite field F, such that the MDS property is still maintained after a single-node repair with a probability arbitrarily driven to 1 by increasing the field size of F.</a:t>
            </a: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263205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Main idea of Proof:</a:t>
            </a:r>
          </a:p>
          <a:p>
            <a:pPr>
              <a:buFontTx/>
              <a:buChar char="-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We can always tune encoding coefficients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and D of the DRC construction, such that the MDS property can be maintained after no matter how many single-node repairs.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Lemma 3: how to tune encoding coefficients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and D. 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Lower Bound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Code Construction</a:t>
            </a:r>
          </a:p>
          <a:p>
            <a:r>
              <a:rPr lang="en-US" altLang="zh-CN" dirty="0" smtClean="0"/>
              <a:t>Evaluation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990600" y="3635982"/>
            <a:ext cx="2398648" cy="1168538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61932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Process 6"/>
          <p:cNvSpPr/>
          <p:nvPr/>
        </p:nvSpPr>
        <p:spPr bwMode="auto">
          <a:xfrm>
            <a:off x="1161932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Process 7"/>
          <p:cNvSpPr/>
          <p:nvPr/>
        </p:nvSpPr>
        <p:spPr bwMode="auto">
          <a:xfrm>
            <a:off x="1525364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Process 8"/>
          <p:cNvSpPr/>
          <p:nvPr/>
        </p:nvSpPr>
        <p:spPr bwMode="auto">
          <a:xfrm>
            <a:off x="1525364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1891390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1891390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2254822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2254822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2618254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Process 14"/>
          <p:cNvSpPr/>
          <p:nvPr/>
        </p:nvSpPr>
        <p:spPr bwMode="auto">
          <a:xfrm>
            <a:off x="2618254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Process 15"/>
          <p:cNvSpPr/>
          <p:nvPr/>
        </p:nvSpPr>
        <p:spPr bwMode="auto">
          <a:xfrm>
            <a:off x="2981686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Process 16"/>
          <p:cNvSpPr/>
          <p:nvPr/>
        </p:nvSpPr>
        <p:spPr bwMode="auto">
          <a:xfrm>
            <a:off x="2981686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Alternate Process 17"/>
          <p:cNvSpPr/>
          <p:nvPr/>
        </p:nvSpPr>
        <p:spPr bwMode="auto">
          <a:xfrm>
            <a:off x="3560580" y="3636184"/>
            <a:ext cx="2398648" cy="1168538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Process 18"/>
          <p:cNvSpPr/>
          <p:nvPr/>
        </p:nvSpPr>
        <p:spPr bwMode="auto">
          <a:xfrm>
            <a:off x="3731912" y="3848645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owchart: Process 19"/>
          <p:cNvSpPr/>
          <p:nvPr/>
        </p:nvSpPr>
        <p:spPr bwMode="auto">
          <a:xfrm>
            <a:off x="3731912" y="4326684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4095344" y="3848645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4095344" y="4326684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lowchart: Process 22"/>
          <p:cNvSpPr/>
          <p:nvPr/>
        </p:nvSpPr>
        <p:spPr bwMode="auto">
          <a:xfrm>
            <a:off x="4461371" y="3848645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lowchart: Process 23"/>
          <p:cNvSpPr/>
          <p:nvPr/>
        </p:nvSpPr>
        <p:spPr bwMode="auto">
          <a:xfrm>
            <a:off x="4461371" y="4326684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owchart: Process 24"/>
          <p:cNvSpPr/>
          <p:nvPr/>
        </p:nvSpPr>
        <p:spPr bwMode="auto">
          <a:xfrm>
            <a:off x="4824802" y="3848645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4824802" y="4326684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lowchart: Process 26"/>
          <p:cNvSpPr/>
          <p:nvPr/>
        </p:nvSpPr>
        <p:spPr bwMode="auto">
          <a:xfrm>
            <a:off x="5188234" y="3848645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lowchart: Process 27"/>
          <p:cNvSpPr/>
          <p:nvPr/>
        </p:nvSpPr>
        <p:spPr bwMode="auto">
          <a:xfrm>
            <a:off x="5188234" y="4326684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lowchart: Process 28"/>
          <p:cNvSpPr/>
          <p:nvPr/>
        </p:nvSpPr>
        <p:spPr bwMode="auto">
          <a:xfrm>
            <a:off x="5551666" y="3848645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lowchart: Process 29"/>
          <p:cNvSpPr/>
          <p:nvPr/>
        </p:nvSpPr>
        <p:spPr bwMode="auto">
          <a:xfrm>
            <a:off x="5551666" y="4326684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lowchart: Alternate Process 30"/>
          <p:cNvSpPr/>
          <p:nvPr/>
        </p:nvSpPr>
        <p:spPr bwMode="auto">
          <a:xfrm>
            <a:off x="6135752" y="3635982"/>
            <a:ext cx="2398648" cy="1168538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lowchart: Process 31"/>
          <p:cNvSpPr/>
          <p:nvPr/>
        </p:nvSpPr>
        <p:spPr bwMode="auto">
          <a:xfrm>
            <a:off x="6307084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lowchart: Process 32"/>
          <p:cNvSpPr/>
          <p:nvPr/>
        </p:nvSpPr>
        <p:spPr bwMode="auto">
          <a:xfrm>
            <a:off x="6307084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lowchart: Process 33"/>
          <p:cNvSpPr/>
          <p:nvPr/>
        </p:nvSpPr>
        <p:spPr bwMode="auto">
          <a:xfrm>
            <a:off x="6670516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Flowchart: Process 34"/>
          <p:cNvSpPr/>
          <p:nvPr/>
        </p:nvSpPr>
        <p:spPr bwMode="auto">
          <a:xfrm>
            <a:off x="6670516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Flowchart: Process 35"/>
          <p:cNvSpPr/>
          <p:nvPr/>
        </p:nvSpPr>
        <p:spPr bwMode="auto">
          <a:xfrm>
            <a:off x="7036542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lowchart: Process 36"/>
          <p:cNvSpPr/>
          <p:nvPr/>
        </p:nvSpPr>
        <p:spPr bwMode="auto">
          <a:xfrm>
            <a:off x="7036542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Flowchart: Process 37"/>
          <p:cNvSpPr/>
          <p:nvPr/>
        </p:nvSpPr>
        <p:spPr bwMode="auto">
          <a:xfrm>
            <a:off x="7399974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lowchart: Process 38"/>
          <p:cNvSpPr/>
          <p:nvPr/>
        </p:nvSpPr>
        <p:spPr bwMode="auto">
          <a:xfrm>
            <a:off x="7399974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lowchart: Process 39"/>
          <p:cNvSpPr/>
          <p:nvPr/>
        </p:nvSpPr>
        <p:spPr bwMode="auto">
          <a:xfrm>
            <a:off x="7763406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lowchart: Process 40"/>
          <p:cNvSpPr/>
          <p:nvPr/>
        </p:nvSpPr>
        <p:spPr bwMode="auto">
          <a:xfrm>
            <a:off x="7763406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lowchart: Process 41"/>
          <p:cNvSpPr/>
          <p:nvPr/>
        </p:nvSpPr>
        <p:spPr bwMode="auto">
          <a:xfrm>
            <a:off x="8126838" y="3848443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lowchart: Process 42"/>
          <p:cNvSpPr/>
          <p:nvPr/>
        </p:nvSpPr>
        <p:spPr bwMode="auto">
          <a:xfrm>
            <a:off x="8126838" y="4326482"/>
            <a:ext cx="256998" cy="318692"/>
          </a:xfrm>
          <a:prstGeom prst="flowChartProces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82442" y="4895313"/>
            <a:ext cx="1014963" cy="514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Rack 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252422" y="4895313"/>
            <a:ext cx="1014963" cy="514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Rack 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27594" y="4895313"/>
            <a:ext cx="1014963" cy="514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Rack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11825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latin typeface="+mj-ea"/>
                <a:cs typeface="Times New Roman" pitchFamily="18" charset="0"/>
              </a:rPr>
              <a:t>Quantitative Comparisons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570037"/>
            <a:ext cx="9144000" cy="4525963"/>
          </a:xfrm>
        </p:spPr>
        <p:txBody>
          <a:bodyPr/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RS: Reed-Solomon (RS) codes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use the conventional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repair, whose cross-rack repair bandwidth equals the original data size M.</a:t>
            </a: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MSR[5]: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repair bandwidth of MSR codes is</a:t>
            </a: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DRC: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minimum cross-rack repair bandwidth is </a:t>
            </a:r>
          </a:p>
          <a:p>
            <a:pPr>
              <a:buNone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(r−1)min{</a:t>
            </a:r>
            <a:r>
              <a:rPr lang="el-GR" altLang="zh-CN" sz="2400" dirty="0" smtClean="0">
                <a:latin typeface="Times New Roman"/>
                <a:cs typeface="Times New Roman"/>
              </a:rPr>
              <a:t>β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} =</a:t>
            </a: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IEC: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Assume that the existence of ideal erasure codes (IEC), whose cross-rack repair bandwidth equals the lost data size of the failed node, i.e., M/k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 b="3024"/>
          <a:stretch>
            <a:fillRect/>
          </a:stretch>
        </p:blipFill>
        <p:spPr bwMode="auto">
          <a:xfrm>
            <a:off x="2362200" y="3551237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408237"/>
            <a:ext cx="13751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latin typeface="+mj-ea"/>
                <a:cs typeface="Times New Roman" pitchFamily="18" charset="0"/>
              </a:rPr>
              <a:t>Quantitative Comparisons</a:t>
            </a:r>
            <a:endParaRPr lang="en-US" altLang="zh-CN" sz="4000" dirty="0" smtClean="0"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l="3333"/>
          <a:stretch>
            <a:fillRect/>
          </a:stretch>
        </p:blipFill>
        <p:spPr bwMode="auto">
          <a:xfrm>
            <a:off x="0" y="1441534"/>
            <a:ext cx="9144000" cy="247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4038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Observations:</a:t>
            </a:r>
          </a:p>
          <a:p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/>
              <a:t> The cross-rack repair bandwidth of DRC is always less than that of MSR codes, by up to 45.5% (e.g., n = 12, k = 8, r = 4). </a:t>
            </a:r>
          </a:p>
          <a:p>
            <a:endParaRPr lang="en-US" altLang="zh-CN" sz="20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/>
              <a:t> DRC has the same cross-rack repair bandwidth as IEC in some cases.</a:t>
            </a:r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Deterministic and Systematic Code Construction</a:t>
            </a:r>
          </a:p>
          <a:p>
            <a:r>
              <a:rPr lang="en-US" altLang="zh-CN" dirty="0" smtClean="0"/>
              <a:t>Further Reduce the intra-rack bandwidth</a:t>
            </a:r>
          </a:p>
          <a:p>
            <a:r>
              <a:rPr lang="en-US" altLang="zh-CN" dirty="0" smtClean="0"/>
              <a:t>Practical Performance</a:t>
            </a:r>
          </a:p>
          <a:p>
            <a:r>
              <a:rPr lang="en-US" altLang="zh-CN" dirty="0" smtClean="0"/>
              <a:t>More hierarchy</a:t>
            </a:r>
          </a:p>
          <a:p>
            <a:pPr lvl="1"/>
            <a:r>
              <a:rPr lang="en-US" altLang="zh-CN" dirty="0" smtClean="0"/>
              <a:t>Geographically Distributed Data Centers</a:t>
            </a:r>
          </a:p>
          <a:p>
            <a:pPr lvl="1"/>
            <a:r>
              <a:rPr lang="en-US" altLang="zh-CN" dirty="0" smtClean="0"/>
              <a:t>Multiple Clouds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" y="41910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baseline="-25000" dirty="0" err="1" smtClean="0">
                <a:latin typeface="Times New Roman" pitchFamily="18" charset="0"/>
                <a:cs typeface="Times New Roman" pitchFamily="18" charset="0"/>
              </a:rPr>
              <a:t>h,i,j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column vector specifying the coefficients for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block of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fragment of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rack   </a:t>
            </a:r>
          </a:p>
          <a:p>
            <a:endParaRPr lang="en-US" altLang="zh-CN" dirty="0" smtClean="0"/>
          </a:p>
        </p:txBody>
      </p:sp>
      <p:sp>
        <p:nvSpPr>
          <p:cNvPr id="45" name="矩形 44"/>
          <p:cNvSpPr/>
          <p:nvPr/>
        </p:nvSpPr>
        <p:spPr bwMode="auto">
          <a:xfrm>
            <a:off x="304800" y="13716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1331976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46"/>
          <p:cNvGrpSpPr/>
          <p:nvPr/>
        </p:nvGrpSpPr>
        <p:grpSpPr>
          <a:xfrm>
            <a:off x="473142" y="1219200"/>
            <a:ext cx="8594658" cy="1981200"/>
            <a:chOff x="228600" y="1371600"/>
            <a:chExt cx="8594658" cy="1981200"/>
          </a:xfrm>
        </p:grpSpPr>
        <p:sp>
          <p:nvSpPr>
            <p:cNvPr id="48" name="矩形 47"/>
            <p:cNvSpPr/>
            <p:nvPr/>
          </p:nvSpPr>
          <p:spPr bwMode="auto">
            <a:xfrm>
              <a:off x="228600" y="2438400"/>
              <a:ext cx="9906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The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Arial" charset="0"/>
                </a:rPr>
                <a:t>or</a:t>
              </a: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iginal 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  <a:latin typeface="Arial" charset="0"/>
                </a:rPr>
                <a:t>File: M</a:t>
              </a:r>
              <a:endParaRPr lang="zh-CN" altLang="en-US" dirty="0" smtClean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9" name="右箭头 48"/>
            <p:cNvSpPr/>
            <p:nvPr/>
          </p:nvSpPr>
          <p:spPr bwMode="auto">
            <a:xfrm>
              <a:off x="1371600" y="2514600"/>
              <a:ext cx="1130808" cy="68580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divide</a:t>
              </a: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2590800" y="2667000"/>
              <a:ext cx="1524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Arial" charset="0"/>
                </a:rPr>
                <a:t>q × k </a:t>
              </a: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blocks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0800" y="2286000"/>
              <a:ext cx="1447800" cy="268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右箭头 51"/>
            <p:cNvSpPr/>
            <p:nvPr/>
          </p:nvSpPr>
          <p:spPr bwMode="auto">
            <a:xfrm>
              <a:off x="4343400" y="2514600"/>
              <a:ext cx="1143000" cy="68580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encode</a:t>
              </a: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58000" y="2268640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>
                  <a:latin typeface="+mn-lt"/>
                </a:rPr>
                <a:t>X</a:t>
              </a:r>
              <a:r>
                <a:rPr lang="en-US" altLang="zh-CN" baseline="-25000" dirty="0" err="1" smtClean="0">
                  <a:latin typeface="+mn-lt"/>
                </a:rPr>
                <a:t>h,i</a:t>
              </a:r>
              <a:endParaRPr lang="zh-CN" altLang="en-US" baseline="-25000" dirty="0">
                <a:latin typeface="+mn-lt"/>
              </a:endParaRPr>
            </a:p>
          </p:txBody>
        </p:sp>
        <p:sp>
          <p:nvSpPr>
            <p:cNvPr id="54" name="左大括号 53"/>
            <p:cNvSpPr/>
            <p:nvPr/>
          </p:nvSpPr>
          <p:spPr bwMode="auto">
            <a:xfrm>
              <a:off x="7506462" y="2104572"/>
              <a:ext cx="116586" cy="685800"/>
            </a:xfrm>
            <a:prstGeom prst="leftBrac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67172" y="1981200"/>
              <a:ext cx="11560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+mn-lt"/>
                </a:rPr>
                <a:t>1 ≤ h ≤ r</a:t>
              </a:r>
            </a:p>
            <a:p>
              <a:endParaRPr lang="en-US" altLang="zh-CN" dirty="0" smtClean="0">
                <a:latin typeface="+mn-lt"/>
              </a:endParaRPr>
            </a:p>
            <a:p>
              <a:r>
                <a:rPr lang="en-US" altLang="zh-CN" dirty="0" smtClean="0">
                  <a:latin typeface="+mn-lt"/>
                </a:rPr>
                <a:t>1 ≤ I ≤ n/r</a:t>
              </a:r>
              <a:endParaRPr lang="zh-CN" altLang="en-US" dirty="0">
                <a:latin typeface="+mn-lt"/>
              </a:endParaRPr>
            </a:p>
          </p:txBody>
        </p:sp>
        <p:grpSp>
          <p:nvGrpSpPr>
            <p:cNvPr id="5" name="组合 97"/>
            <p:cNvGrpSpPr/>
            <p:nvPr/>
          </p:nvGrpSpPr>
          <p:grpSpPr>
            <a:xfrm>
              <a:off x="5562600" y="1371600"/>
              <a:ext cx="1295400" cy="914400"/>
              <a:chOff x="5562600" y="1524000"/>
              <a:chExt cx="1295400" cy="914400"/>
            </a:xfrm>
          </p:grpSpPr>
          <p:sp>
            <p:nvSpPr>
              <p:cNvPr id="58" name="圆角矩形 57"/>
              <p:cNvSpPr/>
              <p:nvPr/>
            </p:nvSpPr>
            <p:spPr bwMode="auto">
              <a:xfrm>
                <a:off x="5562600" y="1524000"/>
                <a:ext cx="1295400" cy="9144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 bwMode="auto">
              <a:xfrm>
                <a:off x="5638800" y="2057400"/>
                <a:ext cx="1143000" cy="304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zh-CN" dirty="0" smtClean="0">
                    <a:ea typeface="楷体" pitchFamily="49" charset="-122"/>
                    <a:cs typeface="Times New Roman" pitchFamily="18" charset="0"/>
                  </a:rPr>
                  <a:t>q blocks</a:t>
                </a:r>
              </a:p>
            </p:txBody>
          </p:sp>
          <p:sp>
            <p:nvSpPr>
              <p:cNvPr id="60" name="矩形 59"/>
              <p:cNvSpPr/>
              <p:nvPr/>
            </p:nvSpPr>
            <p:spPr bwMode="auto">
              <a:xfrm>
                <a:off x="5638800" y="1600200"/>
                <a:ext cx="1143000" cy="304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zh-CN" dirty="0" smtClean="0">
                    <a:ea typeface="楷体" pitchFamily="49" charset="-122"/>
                    <a:cs typeface="Times New Roman" pitchFamily="18" charset="0"/>
                  </a:rPr>
                  <a:t>q blocks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867400" y="1705428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/>
                  <a:t>……</a:t>
                </a:r>
                <a:endParaRPr lang="zh-CN" altLang="en-US" sz="2000" b="1" dirty="0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5867400" y="211449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……</a:t>
              </a:r>
              <a:endParaRPr lang="zh-CN" altLang="en-US" sz="2000" b="1" dirty="0"/>
            </a:p>
          </p:txBody>
        </p:sp>
      </p:grpSp>
      <p:sp>
        <p:nvSpPr>
          <p:cNvPr id="62" name="圆角矩形 61"/>
          <p:cNvSpPr/>
          <p:nvPr/>
        </p:nvSpPr>
        <p:spPr bwMode="auto">
          <a:xfrm>
            <a:off x="5791200" y="2362200"/>
            <a:ext cx="1295400" cy="914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5867400" y="2895600"/>
            <a:ext cx="1143000" cy="3048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64" name="矩形 63"/>
          <p:cNvSpPr/>
          <p:nvPr/>
        </p:nvSpPr>
        <p:spPr bwMode="auto">
          <a:xfrm>
            <a:off x="5867400" y="2438400"/>
            <a:ext cx="1143000" cy="3048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0" y="25436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667000" y="3059668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Block size = M/</a:t>
            </a:r>
            <a:r>
              <a:rPr lang="en-US" altLang="zh-CN" dirty="0" err="1" smtClean="0"/>
              <a:t>qk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5334000" y="3733800"/>
            <a:ext cx="3352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41910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baseline="-25000" dirty="0" err="1" smtClean="0">
                <a:latin typeface="Times New Roman" pitchFamily="18" charset="0"/>
                <a:cs typeface="Times New Roman" pitchFamily="18" charset="0"/>
              </a:rPr>
              <a:t>h,i,j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column vector specifying the coefficients for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block of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fragment of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rack   </a:t>
            </a:r>
          </a:p>
          <a:p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baseline="-25000" dirty="0" err="1" smtClean="0">
                <a:latin typeface="Times New Roman" pitchFamily="18" charset="0"/>
                <a:cs typeface="Times New Roman" pitchFamily="18" charset="0"/>
              </a:rPr>
              <a:t>h,i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 matrix comprising the column vectors {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baseline="-25000" dirty="0" err="1" smtClean="0">
                <a:latin typeface="Times New Roman" pitchFamily="18" charset="0"/>
                <a:cs typeface="Times New Roman" pitchFamily="18" charset="0"/>
              </a:rPr>
              <a:t>h,i,j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1 ≤  j ≤  q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specifying the coefficients for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fragment of the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rack </a:t>
            </a:r>
          </a:p>
          <a:p>
            <a:endParaRPr lang="en-US" altLang="zh-CN" dirty="0" smtClean="0"/>
          </a:p>
        </p:txBody>
      </p:sp>
      <p:sp>
        <p:nvSpPr>
          <p:cNvPr id="33" name="矩形 32"/>
          <p:cNvSpPr/>
          <p:nvPr/>
        </p:nvSpPr>
        <p:spPr bwMode="auto">
          <a:xfrm>
            <a:off x="304800" y="1371600"/>
            <a:ext cx="3048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" y="1331976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34"/>
          <p:cNvGrpSpPr/>
          <p:nvPr/>
        </p:nvGrpSpPr>
        <p:grpSpPr>
          <a:xfrm>
            <a:off x="473142" y="1219200"/>
            <a:ext cx="8594658" cy="1981200"/>
            <a:chOff x="228600" y="1371600"/>
            <a:chExt cx="8594658" cy="1981200"/>
          </a:xfrm>
        </p:grpSpPr>
        <p:sp>
          <p:nvSpPr>
            <p:cNvPr id="36" name="矩形 35"/>
            <p:cNvSpPr/>
            <p:nvPr/>
          </p:nvSpPr>
          <p:spPr bwMode="auto">
            <a:xfrm>
              <a:off x="228600" y="2438400"/>
              <a:ext cx="9906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The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Arial" charset="0"/>
                </a:rPr>
                <a:t>or</a:t>
              </a: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iginal 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  <a:latin typeface="Arial" charset="0"/>
                </a:rPr>
                <a:t>File: M</a:t>
              </a:r>
              <a:endParaRPr lang="zh-CN" altLang="en-US" dirty="0" smtClean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7" name="右箭头 36"/>
            <p:cNvSpPr/>
            <p:nvPr/>
          </p:nvSpPr>
          <p:spPr bwMode="auto">
            <a:xfrm>
              <a:off x="1371600" y="2514600"/>
              <a:ext cx="1130808" cy="68580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divide</a:t>
              </a: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2590800" y="2667000"/>
              <a:ext cx="1524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Arial" charset="0"/>
                </a:rPr>
                <a:t>q × k </a:t>
              </a: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blocks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0800" y="2286000"/>
              <a:ext cx="1447800" cy="268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右箭头 39"/>
            <p:cNvSpPr/>
            <p:nvPr/>
          </p:nvSpPr>
          <p:spPr bwMode="auto">
            <a:xfrm>
              <a:off x="4343400" y="2514600"/>
              <a:ext cx="1143000" cy="68580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encode</a:t>
              </a: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58000" y="2268640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>
                  <a:latin typeface="+mn-lt"/>
                </a:rPr>
                <a:t>X</a:t>
              </a:r>
              <a:r>
                <a:rPr lang="en-US" altLang="zh-CN" baseline="-25000" dirty="0" err="1" smtClean="0">
                  <a:latin typeface="+mn-lt"/>
                </a:rPr>
                <a:t>h,i</a:t>
              </a:r>
              <a:endParaRPr lang="zh-CN" altLang="en-US" baseline="-25000" dirty="0">
                <a:latin typeface="+mn-lt"/>
              </a:endParaRPr>
            </a:p>
          </p:txBody>
        </p:sp>
        <p:sp>
          <p:nvSpPr>
            <p:cNvPr id="42" name="左大括号 41"/>
            <p:cNvSpPr/>
            <p:nvPr/>
          </p:nvSpPr>
          <p:spPr bwMode="auto">
            <a:xfrm>
              <a:off x="7506462" y="2104572"/>
              <a:ext cx="116586" cy="685800"/>
            </a:xfrm>
            <a:prstGeom prst="leftBrac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67172" y="1981200"/>
              <a:ext cx="11560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+mn-lt"/>
                </a:rPr>
                <a:t>1 ≤ h ≤ r</a:t>
              </a:r>
            </a:p>
            <a:p>
              <a:endParaRPr lang="en-US" altLang="zh-CN" dirty="0" smtClean="0">
                <a:latin typeface="+mn-lt"/>
              </a:endParaRPr>
            </a:p>
            <a:p>
              <a:r>
                <a:rPr lang="en-US" altLang="zh-CN" dirty="0" smtClean="0">
                  <a:latin typeface="+mn-lt"/>
                </a:rPr>
                <a:t>1 ≤ I ≤ n/r</a:t>
              </a:r>
              <a:endParaRPr lang="zh-CN" altLang="en-US" dirty="0">
                <a:latin typeface="+mn-lt"/>
              </a:endParaRPr>
            </a:p>
          </p:txBody>
        </p:sp>
        <p:grpSp>
          <p:nvGrpSpPr>
            <p:cNvPr id="5" name="组合 97"/>
            <p:cNvGrpSpPr/>
            <p:nvPr/>
          </p:nvGrpSpPr>
          <p:grpSpPr>
            <a:xfrm>
              <a:off x="5562600" y="1371600"/>
              <a:ext cx="1295400" cy="914400"/>
              <a:chOff x="5562600" y="1524000"/>
              <a:chExt cx="1295400" cy="914400"/>
            </a:xfrm>
          </p:grpSpPr>
          <p:sp>
            <p:nvSpPr>
              <p:cNvPr id="46" name="圆角矩形 45"/>
              <p:cNvSpPr/>
              <p:nvPr/>
            </p:nvSpPr>
            <p:spPr bwMode="auto">
              <a:xfrm>
                <a:off x="5562600" y="1524000"/>
                <a:ext cx="1295400" cy="9144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5638800" y="2057400"/>
                <a:ext cx="1143000" cy="304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zh-CN" dirty="0" smtClean="0">
                    <a:ea typeface="楷体" pitchFamily="49" charset="-122"/>
                    <a:cs typeface="Times New Roman" pitchFamily="18" charset="0"/>
                  </a:rPr>
                  <a:t>q blocks</a:t>
                </a:r>
              </a:p>
            </p:txBody>
          </p:sp>
          <p:sp>
            <p:nvSpPr>
              <p:cNvPr id="48" name="矩形 47"/>
              <p:cNvSpPr/>
              <p:nvPr/>
            </p:nvSpPr>
            <p:spPr bwMode="auto">
              <a:xfrm>
                <a:off x="5638800" y="1600200"/>
                <a:ext cx="1143000" cy="304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zh-CN" dirty="0" smtClean="0">
                    <a:ea typeface="楷体" pitchFamily="49" charset="-122"/>
                    <a:cs typeface="Times New Roman" pitchFamily="18" charset="0"/>
                  </a:rPr>
                  <a:t>q blocks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867400" y="1705428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/>
                  <a:t>……</a:t>
                </a:r>
                <a:endParaRPr lang="zh-CN" altLang="en-US" sz="2000" b="1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867400" y="211449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……</a:t>
              </a:r>
              <a:endParaRPr lang="zh-CN" altLang="en-US" sz="2000" b="1" dirty="0"/>
            </a:p>
          </p:txBody>
        </p:sp>
      </p:grpSp>
      <p:sp>
        <p:nvSpPr>
          <p:cNvPr id="50" name="圆角矩形 49"/>
          <p:cNvSpPr/>
          <p:nvPr/>
        </p:nvSpPr>
        <p:spPr bwMode="auto">
          <a:xfrm>
            <a:off x="5791200" y="2362200"/>
            <a:ext cx="1295400" cy="914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867400" y="2895600"/>
            <a:ext cx="1143000" cy="3048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52" name="矩形 51"/>
          <p:cNvSpPr/>
          <p:nvPr/>
        </p:nvSpPr>
        <p:spPr bwMode="auto">
          <a:xfrm>
            <a:off x="5867400" y="2438400"/>
            <a:ext cx="1143000" cy="3048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ea typeface="楷体" pitchFamily="49" charset="-122"/>
                <a:cs typeface="Times New Roman" pitchFamily="18" charset="0"/>
              </a:rPr>
              <a:t>q blocks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96000" y="25436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……</a:t>
            </a:r>
            <a:endParaRPr lang="zh-CN" altLang="en-US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667000" y="3059668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Block size = M/</a:t>
            </a:r>
            <a:r>
              <a:rPr lang="en-US" altLang="zh-CN" dirty="0" err="1" smtClean="0"/>
              <a:t>qk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grpSp>
        <p:nvGrpSpPr>
          <p:cNvPr id="3" name="Group 48"/>
          <p:cNvGrpSpPr/>
          <p:nvPr/>
        </p:nvGrpSpPr>
        <p:grpSpPr>
          <a:xfrm>
            <a:off x="990600" y="1752600"/>
            <a:ext cx="7543800" cy="3657600"/>
            <a:chOff x="990600" y="1315893"/>
            <a:chExt cx="6710218" cy="2623620"/>
          </a:xfrm>
        </p:grpSpPr>
        <p:grpSp>
          <p:nvGrpSpPr>
            <p:cNvPr id="45" name="Group 44"/>
            <p:cNvGrpSpPr/>
            <p:nvPr/>
          </p:nvGrpSpPr>
          <p:grpSpPr>
            <a:xfrm>
              <a:off x="990600" y="1315893"/>
              <a:ext cx="6710218" cy="2189307"/>
              <a:chOff x="990600" y="1315893"/>
              <a:chExt cx="6710218" cy="2189307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990600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Flowchart: Process 5"/>
              <p:cNvSpPr/>
              <p:nvPr/>
            </p:nvSpPr>
            <p:spPr bwMode="auto">
              <a:xfrm>
                <a:off x="11430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Flowchart: Process 6"/>
              <p:cNvSpPr/>
              <p:nvPr/>
            </p:nvSpPr>
            <p:spPr bwMode="auto">
              <a:xfrm>
                <a:off x="11430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lowchart: Process 7"/>
              <p:cNvSpPr/>
              <p:nvPr/>
            </p:nvSpPr>
            <p:spPr bwMode="auto">
              <a:xfrm>
                <a:off x="14662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Flowchart: Process 8"/>
              <p:cNvSpPr/>
              <p:nvPr/>
            </p:nvSpPr>
            <p:spPr bwMode="auto">
              <a:xfrm>
                <a:off x="14662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 bwMode="auto">
              <a:xfrm>
                <a:off x="1791854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 bwMode="auto">
              <a:xfrm>
                <a:off x="1791854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 bwMode="auto">
              <a:xfrm>
                <a:off x="2115127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Flowchart: Process 12"/>
              <p:cNvSpPr/>
              <p:nvPr/>
            </p:nvSpPr>
            <p:spPr bwMode="auto">
              <a:xfrm>
                <a:off x="2115127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24384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24384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7616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 bwMode="auto">
              <a:xfrm>
                <a:off x="27616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Flowchart: Alternate Process 17"/>
              <p:cNvSpPr/>
              <p:nvPr/>
            </p:nvSpPr>
            <p:spPr bwMode="auto">
              <a:xfrm>
                <a:off x="3276600" y="2667000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Flowchart: Process 18"/>
              <p:cNvSpPr/>
              <p:nvPr/>
            </p:nvSpPr>
            <p:spPr bwMode="auto">
              <a:xfrm>
                <a:off x="34290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Flowchart: Process 19"/>
              <p:cNvSpPr/>
              <p:nvPr/>
            </p:nvSpPr>
            <p:spPr bwMode="auto">
              <a:xfrm>
                <a:off x="34290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37522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37522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077854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Flowchart: Process 23"/>
              <p:cNvSpPr/>
              <p:nvPr/>
            </p:nvSpPr>
            <p:spPr bwMode="auto">
              <a:xfrm>
                <a:off x="4077854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Flowchart: Process 24"/>
              <p:cNvSpPr/>
              <p:nvPr/>
            </p:nvSpPr>
            <p:spPr bwMode="auto">
              <a:xfrm>
                <a:off x="4401127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Flowchart: Process 25"/>
              <p:cNvSpPr/>
              <p:nvPr/>
            </p:nvSpPr>
            <p:spPr bwMode="auto">
              <a:xfrm>
                <a:off x="4401127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 bwMode="auto">
              <a:xfrm>
                <a:off x="47244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lowchart: Process 27"/>
              <p:cNvSpPr/>
              <p:nvPr/>
            </p:nvSpPr>
            <p:spPr bwMode="auto">
              <a:xfrm>
                <a:off x="47244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lowchart: Process 28"/>
              <p:cNvSpPr/>
              <p:nvPr/>
            </p:nvSpPr>
            <p:spPr bwMode="auto">
              <a:xfrm>
                <a:off x="50476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Flowchart: Process 29"/>
              <p:cNvSpPr/>
              <p:nvPr/>
            </p:nvSpPr>
            <p:spPr bwMode="auto">
              <a:xfrm>
                <a:off x="50476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Flowchart: Alternate Process 30"/>
              <p:cNvSpPr/>
              <p:nvPr/>
            </p:nvSpPr>
            <p:spPr bwMode="auto">
              <a:xfrm>
                <a:off x="5567218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lowchart: Process 31"/>
              <p:cNvSpPr/>
              <p:nvPr/>
            </p:nvSpPr>
            <p:spPr bwMode="auto">
              <a:xfrm>
                <a:off x="57196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Flowchart: Process 32"/>
              <p:cNvSpPr/>
              <p:nvPr/>
            </p:nvSpPr>
            <p:spPr bwMode="auto">
              <a:xfrm>
                <a:off x="57196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Flowchart: Process 33"/>
              <p:cNvSpPr/>
              <p:nvPr/>
            </p:nvSpPr>
            <p:spPr bwMode="auto">
              <a:xfrm>
                <a:off x="60428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Flowchart: Process 34"/>
              <p:cNvSpPr/>
              <p:nvPr/>
            </p:nvSpPr>
            <p:spPr bwMode="auto">
              <a:xfrm>
                <a:off x="60428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Flowchart: Process 35"/>
              <p:cNvSpPr/>
              <p:nvPr/>
            </p:nvSpPr>
            <p:spPr bwMode="auto">
              <a:xfrm>
                <a:off x="6368472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Flowchart: Process 36"/>
              <p:cNvSpPr/>
              <p:nvPr/>
            </p:nvSpPr>
            <p:spPr bwMode="auto">
              <a:xfrm>
                <a:off x="6368472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Flowchart: Process 37"/>
              <p:cNvSpPr/>
              <p:nvPr/>
            </p:nvSpPr>
            <p:spPr bwMode="auto">
              <a:xfrm>
                <a:off x="6691745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Flowchart: Process 38"/>
              <p:cNvSpPr/>
              <p:nvPr/>
            </p:nvSpPr>
            <p:spPr bwMode="auto">
              <a:xfrm>
                <a:off x="6691745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lowchart: Process 39"/>
              <p:cNvSpPr/>
              <p:nvPr/>
            </p:nvSpPr>
            <p:spPr bwMode="auto">
              <a:xfrm>
                <a:off x="70150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Flowchart: Process 40"/>
              <p:cNvSpPr/>
              <p:nvPr/>
            </p:nvSpPr>
            <p:spPr bwMode="auto">
              <a:xfrm>
                <a:off x="70150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Flowchart: Process 41"/>
              <p:cNvSpPr/>
              <p:nvPr/>
            </p:nvSpPr>
            <p:spPr bwMode="auto">
              <a:xfrm>
                <a:off x="73382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Flowchart: Process 42"/>
              <p:cNvSpPr/>
              <p:nvPr/>
            </p:nvSpPr>
            <p:spPr bwMode="auto">
              <a:xfrm>
                <a:off x="73382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Cloud 43"/>
              <p:cNvSpPr/>
              <p:nvPr/>
            </p:nvSpPr>
            <p:spPr bwMode="auto">
              <a:xfrm>
                <a:off x="2757055" y="1315893"/>
                <a:ext cx="3415145" cy="1014267"/>
              </a:xfrm>
              <a:prstGeom prst="cloud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Network core</a:t>
                </a:r>
              </a:p>
            </p:txBody>
          </p:sp>
          <p:cxnSp>
            <p:nvCxnSpPr>
              <p:cNvPr id="46" name="Straight Connector 45"/>
              <p:cNvCxnSpPr>
                <a:stCxn id="44" idx="2"/>
                <a:endCxn id="5" idx="0"/>
              </p:cNvCxnSpPr>
              <p:nvPr/>
            </p:nvCxnSpPr>
            <p:spPr bwMode="auto">
              <a:xfrm flipH="1">
                <a:off x="2057400" y="1823027"/>
                <a:ext cx="710248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>
                <a:stCxn id="44" idx="1"/>
                <a:endCxn id="18" idx="0"/>
              </p:cNvCxnSpPr>
              <p:nvPr/>
            </p:nvCxnSpPr>
            <p:spPr bwMode="auto">
              <a:xfrm flipH="1">
                <a:off x="4343400" y="2329080"/>
                <a:ext cx="121228" cy="3379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/>
              <p:cNvCxnSpPr>
                <a:stCxn id="44" idx="0"/>
                <a:endCxn id="31" idx="0"/>
              </p:cNvCxnSpPr>
              <p:nvPr/>
            </p:nvCxnSpPr>
            <p:spPr bwMode="auto">
              <a:xfrm>
                <a:off x="6169354" y="1823027"/>
                <a:ext cx="464664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7" name="TextBox 46"/>
            <p:cNvSpPr txBox="1"/>
            <p:nvPr/>
          </p:nvSpPr>
          <p:spPr>
            <a:xfrm>
              <a:off x="1605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91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2612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3</a:t>
              </a:r>
              <a:endParaRPr lang="en-US" dirty="0"/>
            </a:p>
          </p:txBody>
        </p:sp>
      </p:grpSp>
      <p:cxnSp>
        <p:nvCxnSpPr>
          <p:cNvPr id="54" name="Curved Connector 53"/>
          <p:cNvCxnSpPr>
            <a:stCxn id="7" idx="2"/>
            <a:endCxn id="13" idx="2"/>
          </p:cNvCxnSpPr>
          <p:nvPr/>
        </p:nvCxnSpPr>
        <p:spPr bwMode="auto">
          <a:xfrm rot="16200000" flipH="1">
            <a:off x="1836876" y="4098729"/>
            <a:ext cx="12700" cy="109289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Curved Connector 56"/>
          <p:cNvCxnSpPr>
            <a:stCxn id="8" idx="0"/>
            <a:endCxn id="38" idx="0"/>
          </p:cNvCxnSpPr>
          <p:nvPr/>
        </p:nvCxnSpPr>
        <p:spPr bwMode="auto">
          <a:xfrm rot="5400000" flipH="1" flipV="1">
            <a:off x="4591168" y="911138"/>
            <a:ext cx="12700" cy="5874610"/>
          </a:xfrm>
          <a:prstGeom prst="curvedConnector3">
            <a:avLst>
              <a:gd name="adj1" fmla="val 3352946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63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Link hierarchy:</a:t>
            </a:r>
          </a:p>
          <a:p>
            <a:pPr lvl="1"/>
            <a:r>
              <a:rPr lang="en-US" sz="2000" b="1" dirty="0" smtClean="0"/>
              <a:t>Sufficient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intra-rack</a:t>
            </a:r>
            <a:r>
              <a:rPr lang="en-US" sz="2000" dirty="0" smtClean="0"/>
              <a:t> link</a:t>
            </a:r>
          </a:p>
          <a:p>
            <a:pPr lvl="1"/>
            <a:r>
              <a:rPr lang="en-US" sz="2000" b="1" dirty="0" smtClean="0"/>
              <a:t>Scarce</a:t>
            </a:r>
            <a:r>
              <a:rPr lang="en-US" sz="2000" b="1" dirty="0" smtClean="0">
                <a:solidFill>
                  <a:srgbClr val="FF0000"/>
                </a:solidFill>
              </a:rPr>
              <a:t> cross-rack</a:t>
            </a:r>
            <a:r>
              <a:rPr lang="en-US" sz="2000" dirty="0" smtClean="0"/>
              <a:t> link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81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3" name="Group 48"/>
          <p:cNvGrpSpPr/>
          <p:nvPr/>
        </p:nvGrpSpPr>
        <p:grpSpPr>
          <a:xfrm>
            <a:off x="990600" y="1752600"/>
            <a:ext cx="7543800" cy="3657600"/>
            <a:chOff x="990600" y="1315893"/>
            <a:chExt cx="6710218" cy="2623620"/>
          </a:xfrm>
        </p:grpSpPr>
        <p:grpSp>
          <p:nvGrpSpPr>
            <p:cNvPr id="45" name="Group 44"/>
            <p:cNvGrpSpPr/>
            <p:nvPr/>
          </p:nvGrpSpPr>
          <p:grpSpPr>
            <a:xfrm>
              <a:off x="990600" y="1315893"/>
              <a:ext cx="6710218" cy="2189307"/>
              <a:chOff x="990600" y="1315893"/>
              <a:chExt cx="6710218" cy="2189307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990600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Flowchart: Process 5"/>
              <p:cNvSpPr/>
              <p:nvPr/>
            </p:nvSpPr>
            <p:spPr bwMode="auto">
              <a:xfrm>
                <a:off x="11430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Flowchart: Process 6"/>
              <p:cNvSpPr/>
              <p:nvPr/>
            </p:nvSpPr>
            <p:spPr bwMode="auto">
              <a:xfrm>
                <a:off x="11430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lowchart: Process 7"/>
              <p:cNvSpPr/>
              <p:nvPr/>
            </p:nvSpPr>
            <p:spPr bwMode="auto">
              <a:xfrm>
                <a:off x="14662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Flowchart: Process 8"/>
              <p:cNvSpPr/>
              <p:nvPr/>
            </p:nvSpPr>
            <p:spPr bwMode="auto">
              <a:xfrm>
                <a:off x="14662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 bwMode="auto">
              <a:xfrm>
                <a:off x="1791854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 bwMode="auto">
              <a:xfrm>
                <a:off x="1791854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 bwMode="auto">
              <a:xfrm>
                <a:off x="2115127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Flowchart: Process 12"/>
              <p:cNvSpPr/>
              <p:nvPr/>
            </p:nvSpPr>
            <p:spPr bwMode="auto">
              <a:xfrm>
                <a:off x="2115127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24384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24384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7616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 bwMode="auto">
              <a:xfrm>
                <a:off x="27616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Flowchart: Alternate Process 17"/>
              <p:cNvSpPr/>
              <p:nvPr/>
            </p:nvSpPr>
            <p:spPr bwMode="auto">
              <a:xfrm>
                <a:off x="3276600" y="2667000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Flowchart: Process 18"/>
              <p:cNvSpPr/>
              <p:nvPr/>
            </p:nvSpPr>
            <p:spPr bwMode="auto">
              <a:xfrm>
                <a:off x="34290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Flowchart: Process 19"/>
              <p:cNvSpPr/>
              <p:nvPr/>
            </p:nvSpPr>
            <p:spPr bwMode="auto">
              <a:xfrm>
                <a:off x="34290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37522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37522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077854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Flowchart: Process 23"/>
              <p:cNvSpPr/>
              <p:nvPr/>
            </p:nvSpPr>
            <p:spPr bwMode="auto">
              <a:xfrm>
                <a:off x="4077854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Flowchart: Process 24"/>
              <p:cNvSpPr/>
              <p:nvPr/>
            </p:nvSpPr>
            <p:spPr bwMode="auto">
              <a:xfrm>
                <a:off x="4401127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Flowchart: Process 25"/>
              <p:cNvSpPr/>
              <p:nvPr/>
            </p:nvSpPr>
            <p:spPr bwMode="auto">
              <a:xfrm>
                <a:off x="4401127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 bwMode="auto">
              <a:xfrm>
                <a:off x="47244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lowchart: Process 27"/>
              <p:cNvSpPr/>
              <p:nvPr/>
            </p:nvSpPr>
            <p:spPr bwMode="auto">
              <a:xfrm>
                <a:off x="47244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lowchart: Process 28"/>
              <p:cNvSpPr/>
              <p:nvPr/>
            </p:nvSpPr>
            <p:spPr bwMode="auto">
              <a:xfrm>
                <a:off x="50476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Flowchart: Process 29"/>
              <p:cNvSpPr/>
              <p:nvPr/>
            </p:nvSpPr>
            <p:spPr bwMode="auto">
              <a:xfrm>
                <a:off x="50476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Flowchart: Alternate Process 30"/>
              <p:cNvSpPr/>
              <p:nvPr/>
            </p:nvSpPr>
            <p:spPr bwMode="auto">
              <a:xfrm>
                <a:off x="5567218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lowchart: Process 31"/>
              <p:cNvSpPr/>
              <p:nvPr/>
            </p:nvSpPr>
            <p:spPr bwMode="auto">
              <a:xfrm>
                <a:off x="57196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Flowchart: Process 32"/>
              <p:cNvSpPr/>
              <p:nvPr/>
            </p:nvSpPr>
            <p:spPr bwMode="auto">
              <a:xfrm>
                <a:off x="57196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Flowchart: Process 33"/>
              <p:cNvSpPr/>
              <p:nvPr/>
            </p:nvSpPr>
            <p:spPr bwMode="auto">
              <a:xfrm>
                <a:off x="60428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Flowchart: Process 34"/>
              <p:cNvSpPr/>
              <p:nvPr/>
            </p:nvSpPr>
            <p:spPr bwMode="auto">
              <a:xfrm>
                <a:off x="60428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Flowchart: Process 35"/>
              <p:cNvSpPr/>
              <p:nvPr/>
            </p:nvSpPr>
            <p:spPr bwMode="auto">
              <a:xfrm>
                <a:off x="6368472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Flowchart: Process 36"/>
              <p:cNvSpPr/>
              <p:nvPr/>
            </p:nvSpPr>
            <p:spPr bwMode="auto">
              <a:xfrm>
                <a:off x="6368472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Flowchart: Process 37"/>
              <p:cNvSpPr/>
              <p:nvPr/>
            </p:nvSpPr>
            <p:spPr bwMode="auto">
              <a:xfrm>
                <a:off x="6691745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Flowchart: Process 38"/>
              <p:cNvSpPr/>
              <p:nvPr/>
            </p:nvSpPr>
            <p:spPr bwMode="auto">
              <a:xfrm>
                <a:off x="6691745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lowchart: Process 39"/>
              <p:cNvSpPr/>
              <p:nvPr/>
            </p:nvSpPr>
            <p:spPr bwMode="auto">
              <a:xfrm>
                <a:off x="70150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Flowchart: Process 40"/>
              <p:cNvSpPr/>
              <p:nvPr/>
            </p:nvSpPr>
            <p:spPr bwMode="auto">
              <a:xfrm>
                <a:off x="70150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Flowchart: Process 41"/>
              <p:cNvSpPr/>
              <p:nvPr/>
            </p:nvSpPr>
            <p:spPr bwMode="auto">
              <a:xfrm>
                <a:off x="73382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Flowchart: Process 42"/>
              <p:cNvSpPr/>
              <p:nvPr/>
            </p:nvSpPr>
            <p:spPr bwMode="auto">
              <a:xfrm>
                <a:off x="73382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Cloud 43"/>
              <p:cNvSpPr/>
              <p:nvPr/>
            </p:nvSpPr>
            <p:spPr bwMode="auto">
              <a:xfrm>
                <a:off x="2757055" y="1315893"/>
                <a:ext cx="3415145" cy="1014267"/>
              </a:xfrm>
              <a:prstGeom prst="cloud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Network core</a:t>
                </a:r>
              </a:p>
            </p:txBody>
          </p:sp>
          <p:cxnSp>
            <p:nvCxnSpPr>
              <p:cNvPr id="46" name="Straight Connector 45"/>
              <p:cNvCxnSpPr>
                <a:stCxn id="44" idx="2"/>
                <a:endCxn id="5" idx="0"/>
              </p:cNvCxnSpPr>
              <p:nvPr/>
            </p:nvCxnSpPr>
            <p:spPr bwMode="auto">
              <a:xfrm flipH="1">
                <a:off x="2057400" y="1823027"/>
                <a:ext cx="710248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>
                <a:stCxn id="44" idx="1"/>
                <a:endCxn id="18" idx="0"/>
              </p:cNvCxnSpPr>
              <p:nvPr/>
            </p:nvCxnSpPr>
            <p:spPr bwMode="auto">
              <a:xfrm flipH="1">
                <a:off x="4343400" y="2329080"/>
                <a:ext cx="121228" cy="3379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/>
              <p:cNvCxnSpPr>
                <a:stCxn id="44" idx="0"/>
                <a:endCxn id="31" idx="0"/>
              </p:cNvCxnSpPr>
              <p:nvPr/>
            </p:nvCxnSpPr>
            <p:spPr bwMode="auto">
              <a:xfrm>
                <a:off x="6169354" y="1823027"/>
                <a:ext cx="464664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7" name="TextBox 46"/>
            <p:cNvSpPr txBox="1"/>
            <p:nvPr/>
          </p:nvSpPr>
          <p:spPr>
            <a:xfrm>
              <a:off x="1605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91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2612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3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525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3" name="Group 48"/>
          <p:cNvGrpSpPr/>
          <p:nvPr/>
        </p:nvGrpSpPr>
        <p:grpSpPr>
          <a:xfrm>
            <a:off x="990600" y="1752600"/>
            <a:ext cx="7543800" cy="3657600"/>
            <a:chOff x="990600" y="1315893"/>
            <a:chExt cx="6710218" cy="2623620"/>
          </a:xfrm>
        </p:grpSpPr>
        <p:grpSp>
          <p:nvGrpSpPr>
            <p:cNvPr id="45" name="Group 44"/>
            <p:cNvGrpSpPr/>
            <p:nvPr/>
          </p:nvGrpSpPr>
          <p:grpSpPr>
            <a:xfrm>
              <a:off x="990600" y="1315893"/>
              <a:ext cx="6710218" cy="2189307"/>
              <a:chOff x="990600" y="1315893"/>
              <a:chExt cx="6710218" cy="2189307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990600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Flowchart: Process 5"/>
              <p:cNvSpPr/>
              <p:nvPr/>
            </p:nvSpPr>
            <p:spPr bwMode="auto">
              <a:xfrm>
                <a:off x="11430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Flowchart: Process 6"/>
              <p:cNvSpPr/>
              <p:nvPr/>
            </p:nvSpPr>
            <p:spPr bwMode="auto">
              <a:xfrm>
                <a:off x="11430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lowchart: Process 7"/>
              <p:cNvSpPr/>
              <p:nvPr/>
            </p:nvSpPr>
            <p:spPr bwMode="auto">
              <a:xfrm>
                <a:off x="14662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Flowchart: Process 8"/>
              <p:cNvSpPr/>
              <p:nvPr/>
            </p:nvSpPr>
            <p:spPr bwMode="auto">
              <a:xfrm>
                <a:off x="14662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 bwMode="auto">
              <a:xfrm>
                <a:off x="1791854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 bwMode="auto">
              <a:xfrm>
                <a:off x="1791854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 bwMode="auto">
              <a:xfrm>
                <a:off x="2115127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Flowchart: Process 12"/>
              <p:cNvSpPr/>
              <p:nvPr/>
            </p:nvSpPr>
            <p:spPr bwMode="auto">
              <a:xfrm>
                <a:off x="2115127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24384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24384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7616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 bwMode="auto">
              <a:xfrm>
                <a:off x="27616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Flowchart: Alternate Process 17"/>
              <p:cNvSpPr/>
              <p:nvPr/>
            </p:nvSpPr>
            <p:spPr bwMode="auto">
              <a:xfrm>
                <a:off x="3276600" y="2667000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Flowchart: Process 18"/>
              <p:cNvSpPr/>
              <p:nvPr/>
            </p:nvSpPr>
            <p:spPr bwMode="auto">
              <a:xfrm>
                <a:off x="34290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Flowchart: Process 19"/>
              <p:cNvSpPr/>
              <p:nvPr/>
            </p:nvSpPr>
            <p:spPr bwMode="auto">
              <a:xfrm>
                <a:off x="34290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37522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37522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077854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Flowchart: Process 23"/>
              <p:cNvSpPr/>
              <p:nvPr/>
            </p:nvSpPr>
            <p:spPr bwMode="auto">
              <a:xfrm>
                <a:off x="4077854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Flowchart: Process 24"/>
              <p:cNvSpPr/>
              <p:nvPr/>
            </p:nvSpPr>
            <p:spPr bwMode="auto">
              <a:xfrm>
                <a:off x="4401127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Flowchart: Process 25"/>
              <p:cNvSpPr/>
              <p:nvPr/>
            </p:nvSpPr>
            <p:spPr bwMode="auto">
              <a:xfrm>
                <a:off x="4401127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 bwMode="auto">
              <a:xfrm>
                <a:off x="47244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lowchart: Process 27"/>
              <p:cNvSpPr/>
              <p:nvPr/>
            </p:nvSpPr>
            <p:spPr bwMode="auto">
              <a:xfrm>
                <a:off x="47244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lowchart: Process 28"/>
              <p:cNvSpPr/>
              <p:nvPr/>
            </p:nvSpPr>
            <p:spPr bwMode="auto">
              <a:xfrm>
                <a:off x="50476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Flowchart: Process 29"/>
              <p:cNvSpPr/>
              <p:nvPr/>
            </p:nvSpPr>
            <p:spPr bwMode="auto">
              <a:xfrm>
                <a:off x="50476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Flowchart: Alternate Process 30"/>
              <p:cNvSpPr/>
              <p:nvPr/>
            </p:nvSpPr>
            <p:spPr bwMode="auto">
              <a:xfrm>
                <a:off x="5567218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lowchart: Process 31"/>
              <p:cNvSpPr/>
              <p:nvPr/>
            </p:nvSpPr>
            <p:spPr bwMode="auto">
              <a:xfrm>
                <a:off x="57196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Flowchart: Process 32"/>
              <p:cNvSpPr/>
              <p:nvPr/>
            </p:nvSpPr>
            <p:spPr bwMode="auto">
              <a:xfrm>
                <a:off x="57196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Flowchart: Process 33"/>
              <p:cNvSpPr/>
              <p:nvPr/>
            </p:nvSpPr>
            <p:spPr bwMode="auto">
              <a:xfrm>
                <a:off x="60428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Flowchart: Process 34"/>
              <p:cNvSpPr/>
              <p:nvPr/>
            </p:nvSpPr>
            <p:spPr bwMode="auto">
              <a:xfrm>
                <a:off x="60428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Flowchart: Process 35"/>
              <p:cNvSpPr/>
              <p:nvPr/>
            </p:nvSpPr>
            <p:spPr bwMode="auto">
              <a:xfrm>
                <a:off x="6368472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Flowchart: Process 36"/>
              <p:cNvSpPr/>
              <p:nvPr/>
            </p:nvSpPr>
            <p:spPr bwMode="auto">
              <a:xfrm>
                <a:off x="6368472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Flowchart: Process 37"/>
              <p:cNvSpPr/>
              <p:nvPr/>
            </p:nvSpPr>
            <p:spPr bwMode="auto">
              <a:xfrm>
                <a:off x="6691745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Flowchart: Process 38"/>
              <p:cNvSpPr/>
              <p:nvPr/>
            </p:nvSpPr>
            <p:spPr bwMode="auto">
              <a:xfrm>
                <a:off x="6691745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lowchart: Process 39"/>
              <p:cNvSpPr/>
              <p:nvPr/>
            </p:nvSpPr>
            <p:spPr bwMode="auto">
              <a:xfrm>
                <a:off x="70150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Flowchart: Process 40"/>
              <p:cNvSpPr/>
              <p:nvPr/>
            </p:nvSpPr>
            <p:spPr bwMode="auto">
              <a:xfrm>
                <a:off x="70150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Flowchart: Process 41"/>
              <p:cNvSpPr/>
              <p:nvPr/>
            </p:nvSpPr>
            <p:spPr bwMode="auto">
              <a:xfrm>
                <a:off x="73382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Flowchart: Process 42"/>
              <p:cNvSpPr/>
              <p:nvPr/>
            </p:nvSpPr>
            <p:spPr bwMode="auto">
              <a:xfrm>
                <a:off x="73382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Cloud 43"/>
              <p:cNvSpPr/>
              <p:nvPr/>
            </p:nvSpPr>
            <p:spPr bwMode="auto">
              <a:xfrm>
                <a:off x="2757055" y="1315893"/>
                <a:ext cx="3415145" cy="1014267"/>
              </a:xfrm>
              <a:prstGeom prst="cloud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Network core</a:t>
                </a:r>
              </a:p>
            </p:txBody>
          </p:sp>
          <p:cxnSp>
            <p:nvCxnSpPr>
              <p:cNvPr id="46" name="Straight Connector 45"/>
              <p:cNvCxnSpPr>
                <a:stCxn id="44" idx="2"/>
                <a:endCxn id="5" idx="0"/>
              </p:cNvCxnSpPr>
              <p:nvPr/>
            </p:nvCxnSpPr>
            <p:spPr bwMode="auto">
              <a:xfrm flipH="1">
                <a:off x="2057400" y="1823027"/>
                <a:ext cx="710248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>
                <a:stCxn id="44" idx="1"/>
                <a:endCxn id="18" idx="0"/>
              </p:cNvCxnSpPr>
              <p:nvPr/>
            </p:nvCxnSpPr>
            <p:spPr bwMode="auto">
              <a:xfrm flipH="1">
                <a:off x="4343400" y="2329080"/>
                <a:ext cx="121228" cy="3379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/>
              <p:cNvCxnSpPr>
                <a:stCxn id="44" idx="0"/>
                <a:endCxn id="31" idx="0"/>
              </p:cNvCxnSpPr>
              <p:nvPr/>
            </p:nvCxnSpPr>
            <p:spPr bwMode="auto">
              <a:xfrm>
                <a:off x="6169354" y="1823027"/>
                <a:ext cx="464664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7" name="TextBox 46"/>
            <p:cNvSpPr txBox="1"/>
            <p:nvPr/>
          </p:nvSpPr>
          <p:spPr>
            <a:xfrm>
              <a:off x="1605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91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2612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3</a:t>
              </a:r>
              <a:endParaRPr lang="en-US" dirty="0"/>
            </a:p>
          </p:txBody>
        </p:sp>
      </p:grp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63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Link hierarchy</a:t>
            </a:r>
          </a:p>
        </p:txBody>
      </p: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433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3" name="Group 48"/>
          <p:cNvGrpSpPr/>
          <p:nvPr/>
        </p:nvGrpSpPr>
        <p:grpSpPr>
          <a:xfrm>
            <a:off x="990600" y="1752600"/>
            <a:ext cx="7543800" cy="3657600"/>
            <a:chOff x="990600" y="1315893"/>
            <a:chExt cx="6710218" cy="2623620"/>
          </a:xfrm>
        </p:grpSpPr>
        <p:grpSp>
          <p:nvGrpSpPr>
            <p:cNvPr id="45" name="Group 44"/>
            <p:cNvGrpSpPr/>
            <p:nvPr/>
          </p:nvGrpSpPr>
          <p:grpSpPr>
            <a:xfrm>
              <a:off x="990600" y="1315893"/>
              <a:ext cx="6710218" cy="2189307"/>
              <a:chOff x="990600" y="1315893"/>
              <a:chExt cx="6710218" cy="2189307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990600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Flowchart: Process 5"/>
              <p:cNvSpPr/>
              <p:nvPr/>
            </p:nvSpPr>
            <p:spPr bwMode="auto">
              <a:xfrm>
                <a:off x="11430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Flowchart: Process 6"/>
              <p:cNvSpPr/>
              <p:nvPr/>
            </p:nvSpPr>
            <p:spPr bwMode="auto">
              <a:xfrm>
                <a:off x="11430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lowchart: Process 7"/>
              <p:cNvSpPr/>
              <p:nvPr/>
            </p:nvSpPr>
            <p:spPr bwMode="auto">
              <a:xfrm>
                <a:off x="14662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Flowchart: Process 8"/>
              <p:cNvSpPr/>
              <p:nvPr/>
            </p:nvSpPr>
            <p:spPr bwMode="auto">
              <a:xfrm>
                <a:off x="14662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 bwMode="auto">
              <a:xfrm>
                <a:off x="1791854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 bwMode="auto">
              <a:xfrm>
                <a:off x="1791854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 bwMode="auto">
              <a:xfrm>
                <a:off x="2115127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Flowchart: Process 12"/>
              <p:cNvSpPr/>
              <p:nvPr/>
            </p:nvSpPr>
            <p:spPr bwMode="auto">
              <a:xfrm>
                <a:off x="2115127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24384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24384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7616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 bwMode="auto">
              <a:xfrm>
                <a:off x="27616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Flowchart: Alternate Process 17"/>
              <p:cNvSpPr/>
              <p:nvPr/>
            </p:nvSpPr>
            <p:spPr bwMode="auto">
              <a:xfrm>
                <a:off x="3276600" y="2667000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Flowchart: Process 18"/>
              <p:cNvSpPr/>
              <p:nvPr/>
            </p:nvSpPr>
            <p:spPr bwMode="auto">
              <a:xfrm>
                <a:off x="34290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Flowchart: Process 19"/>
              <p:cNvSpPr/>
              <p:nvPr/>
            </p:nvSpPr>
            <p:spPr bwMode="auto">
              <a:xfrm>
                <a:off x="34290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37522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37522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077854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Flowchart: Process 23"/>
              <p:cNvSpPr/>
              <p:nvPr/>
            </p:nvSpPr>
            <p:spPr bwMode="auto">
              <a:xfrm>
                <a:off x="4077854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Flowchart: Process 24"/>
              <p:cNvSpPr/>
              <p:nvPr/>
            </p:nvSpPr>
            <p:spPr bwMode="auto">
              <a:xfrm>
                <a:off x="4401127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Flowchart: Process 25"/>
              <p:cNvSpPr/>
              <p:nvPr/>
            </p:nvSpPr>
            <p:spPr bwMode="auto">
              <a:xfrm>
                <a:off x="4401127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 bwMode="auto">
              <a:xfrm>
                <a:off x="47244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lowchart: Process 27"/>
              <p:cNvSpPr/>
              <p:nvPr/>
            </p:nvSpPr>
            <p:spPr bwMode="auto">
              <a:xfrm>
                <a:off x="47244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lowchart: Process 28"/>
              <p:cNvSpPr/>
              <p:nvPr/>
            </p:nvSpPr>
            <p:spPr bwMode="auto">
              <a:xfrm>
                <a:off x="50476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Flowchart: Process 29"/>
              <p:cNvSpPr/>
              <p:nvPr/>
            </p:nvSpPr>
            <p:spPr bwMode="auto">
              <a:xfrm>
                <a:off x="50476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Flowchart: Alternate Process 30"/>
              <p:cNvSpPr/>
              <p:nvPr/>
            </p:nvSpPr>
            <p:spPr bwMode="auto">
              <a:xfrm>
                <a:off x="5567218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lowchart: Process 31"/>
              <p:cNvSpPr/>
              <p:nvPr/>
            </p:nvSpPr>
            <p:spPr bwMode="auto">
              <a:xfrm>
                <a:off x="57196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Flowchart: Process 32"/>
              <p:cNvSpPr/>
              <p:nvPr/>
            </p:nvSpPr>
            <p:spPr bwMode="auto">
              <a:xfrm>
                <a:off x="57196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Flowchart: Process 33"/>
              <p:cNvSpPr/>
              <p:nvPr/>
            </p:nvSpPr>
            <p:spPr bwMode="auto">
              <a:xfrm>
                <a:off x="60428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Flowchart: Process 34"/>
              <p:cNvSpPr/>
              <p:nvPr/>
            </p:nvSpPr>
            <p:spPr bwMode="auto">
              <a:xfrm>
                <a:off x="60428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Flowchart: Process 35"/>
              <p:cNvSpPr/>
              <p:nvPr/>
            </p:nvSpPr>
            <p:spPr bwMode="auto">
              <a:xfrm>
                <a:off x="6368472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Flowchart: Process 36"/>
              <p:cNvSpPr/>
              <p:nvPr/>
            </p:nvSpPr>
            <p:spPr bwMode="auto">
              <a:xfrm>
                <a:off x="6368472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Flowchart: Process 37"/>
              <p:cNvSpPr/>
              <p:nvPr/>
            </p:nvSpPr>
            <p:spPr bwMode="auto">
              <a:xfrm>
                <a:off x="6691745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Flowchart: Process 38"/>
              <p:cNvSpPr/>
              <p:nvPr/>
            </p:nvSpPr>
            <p:spPr bwMode="auto">
              <a:xfrm>
                <a:off x="6691745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lowchart: Process 39"/>
              <p:cNvSpPr/>
              <p:nvPr/>
            </p:nvSpPr>
            <p:spPr bwMode="auto">
              <a:xfrm>
                <a:off x="70150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Flowchart: Process 40"/>
              <p:cNvSpPr/>
              <p:nvPr/>
            </p:nvSpPr>
            <p:spPr bwMode="auto">
              <a:xfrm>
                <a:off x="70150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Flowchart: Process 41"/>
              <p:cNvSpPr/>
              <p:nvPr/>
            </p:nvSpPr>
            <p:spPr bwMode="auto">
              <a:xfrm>
                <a:off x="73382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Flowchart: Process 42"/>
              <p:cNvSpPr/>
              <p:nvPr/>
            </p:nvSpPr>
            <p:spPr bwMode="auto">
              <a:xfrm>
                <a:off x="73382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Cloud 43"/>
              <p:cNvSpPr/>
              <p:nvPr/>
            </p:nvSpPr>
            <p:spPr bwMode="auto">
              <a:xfrm>
                <a:off x="2757055" y="1315893"/>
                <a:ext cx="3415145" cy="1014267"/>
              </a:xfrm>
              <a:prstGeom prst="cloud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Network core</a:t>
                </a:r>
              </a:p>
            </p:txBody>
          </p:sp>
          <p:cxnSp>
            <p:nvCxnSpPr>
              <p:cNvPr id="46" name="Straight Connector 45"/>
              <p:cNvCxnSpPr>
                <a:stCxn id="44" idx="2"/>
                <a:endCxn id="5" idx="0"/>
              </p:cNvCxnSpPr>
              <p:nvPr/>
            </p:nvCxnSpPr>
            <p:spPr bwMode="auto">
              <a:xfrm flipH="1">
                <a:off x="2057400" y="1823027"/>
                <a:ext cx="710248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>
                <a:stCxn id="44" idx="1"/>
                <a:endCxn id="18" idx="0"/>
              </p:cNvCxnSpPr>
              <p:nvPr/>
            </p:nvCxnSpPr>
            <p:spPr bwMode="auto">
              <a:xfrm flipH="1">
                <a:off x="4343400" y="2329080"/>
                <a:ext cx="121228" cy="3379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/>
              <p:cNvCxnSpPr>
                <a:stCxn id="44" idx="0"/>
                <a:endCxn id="31" idx="0"/>
              </p:cNvCxnSpPr>
              <p:nvPr/>
            </p:nvCxnSpPr>
            <p:spPr bwMode="auto">
              <a:xfrm>
                <a:off x="6169354" y="1823027"/>
                <a:ext cx="464664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7" name="TextBox 46"/>
            <p:cNvSpPr txBox="1"/>
            <p:nvPr/>
          </p:nvSpPr>
          <p:spPr>
            <a:xfrm>
              <a:off x="1605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91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2612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3</a:t>
              </a:r>
              <a:endParaRPr lang="en-US" dirty="0"/>
            </a:p>
          </p:txBody>
        </p:sp>
      </p:grpSp>
      <p:cxnSp>
        <p:nvCxnSpPr>
          <p:cNvPr id="54" name="Curved Connector 53"/>
          <p:cNvCxnSpPr>
            <a:stCxn id="7" idx="2"/>
            <a:endCxn id="13" idx="2"/>
          </p:cNvCxnSpPr>
          <p:nvPr/>
        </p:nvCxnSpPr>
        <p:spPr bwMode="auto">
          <a:xfrm rot="16200000" flipH="1">
            <a:off x="1836876" y="4098729"/>
            <a:ext cx="12700" cy="109289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63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Link hierarchy:</a:t>
            </a:r>
          </a:p>
          <a:p>
            <a:pPr lvl="1"/>
            <a:r>
              <a:rPr lang="en-US" sz="2000" b="1" dirty="0" smtClean="0"/>
              <a:t>Sufficient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intra-rack</a:t>
            </a:r>
            <a:r>
              <a:rPr lang="en-US" sz="2000" dirty="0" smtClean="0"/>
              <a:t> link</a:t>
            </a:r>
          </a:p>
        </p:txBody>
      </p: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507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67"/>
          </a:xfrm>
        </p:spPr>
        <p:txBody>
          <a:bodyPr/>
          <a:lstStyle/>
          <a:p>
            <a:r>
              <a:rPr lang="en-US" dirty="0" smtClean="0"/>
              <a:t>Hierarchy in Data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3" name="Group 48"/>
          <p:cNvGrpSpPr/>
          <p:nvPr/>
        </p:nvGrpSpPr>
        <p:grpSpPr>
          <a:xfrm>
            <a:off x="990600" y="1752600"/>
            <a:ext cx="7543800" cy="3657600"/>
            <a:chOff x="990600" y="1315893"/>
            <a:chExt cx="6710218" cy="2623620"/>
          </a:xfrm>
        </p:grpSpPr>
        <p:grpSp>
          <p:nvGrpSpPr>
            <p:cNvPr id="45" name="Group 44"/>
            <p:cNvGrpSpPr/>
            <p:nvPr/>
          </p:nvGrpSpPr>
          <p:grpSpPr>
            <a:xfrm>
              <a:off x="990600" y="1315893"/>
              <a:ext cx="6710218" cy="2189307"/>
              <a:chOff x="990600" y="1315893"/>
              <a:chExt cx="6710218" cy="2189307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990600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Flowchart: Process 5"/>
              <p:cNvSpPr/>
              <p:nvPr/>
            </p:nvSpPr>
            <p:spPr bwMode="auto">
              <a:xfrm>
                <a:off x="11430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Flowchart: Process 6"/>
              <p:cNvSpPr/>
              <p:nvPr/>
            </p:nvSpPr>
            <p:spPr bwMode="auto">
              <a:xfrm>
                <a:off x="11430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lowchart: Process 7"/>
              <p:cNvSpPr/>
              <p:nvPr/>
            </p:nvSpPr>
            <p:spPr bwMode="auto">
              <a:xfrm>
                <a:off x="14662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Flowchart: Process 8"/>
              <p:cNvSpPr/>
              <p:nvPr/>
            </p:nvSpPr>
            <p:spPr bwMode="auto">
              <a:xfrm>
                <a:off x="14662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 bwMode="auto">
              <a:xfrm>
                <a:off x="1791854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 bwMode="auto">
              <a:xfrm>
                <a:off x="1791854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 bwMode="auto">
              <a:xfrm>
                <a:off x="2115127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Flowchart: Process 12"/>
              <p:cNvSpPr/>
              <p:nvPr/>
            </p:nvSpPr>
            <p:spPr bwMode="auto">
              <a:xfrm>
                <a:off x="2115127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2438400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2438400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761673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 bwMode="auto">
              <a:xfrm>
                <a:off x="2761673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Flowchart: Alternate Process 17"/>
              <p:cNvSpPr/>
              <p:nvPr/>
            </p:nvSpPr>
            <p:spPr bwMode="auto">
              <a:xfrm>
                <a:off x="3276600" y="2667000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Flowchart: Process 18"/>
              <p:cNvSpPr/>
              <p:nvPr/>
            </p:nvSpPr>
            <p:spPr bwMode="auto">
              <a:xfrm>
                <a:off x="34290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Flowchart: Process 19"/>
              <p:cNvSpPr/>
              <p:nvPr/>
            </p:nvSpPr>
            <p:spPr bwMode="auto">
              <a:xfrm>
                <a:off x="34290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37522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37522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077854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Flowchart: Process 23"/>
              <p:cNvSpPr/>
              <p:nvPr/>
            </p:nvSpPr>
            <p:spPr bwMode="auto">
              <a:xfrm>
                <a:off x="4077854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Flowchart: Process 24"/>
              <p:cNvSpPr/>
              <p:nvPr/>
            </p:nvSpPr>
            <p:spPr bwMode="auto">
              <a:xfrm>
                <a:off x="4401127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Flowchart: Process 25"/>
              <p:cNvSpPr/>
              <p:nvPr/>
            </p:nvSpPr>
            <p:spPr bwMode="auto">
              <a:xfrm>
                <a:off x="4401127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 bwMode="auto">
              <a:xfrm>
                <a:off x="4724400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lowchart: Process 27"/>
              <p:cNvSpPr/>
              <p:nvPr/>
            </p:nvSpPr>
            <p:spPr bwMode="auto">
              <a:xfrm>
                <a:off x="4724400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lowchart: Process 28"/>
              <p:cNvSpPr/>
              <p:nvPr/>
            </p:nvSpPr>
            <p:spPr bwMode="auto">
              <a:xfrm>
                <a:off x="5047673" y="28194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Flowchart: Process 29"/>
              <p:cNvSpPr/>
              <p:nvPr/>
            </p:nvSpPr>
            <p:spPr bwMode="auto">
              <a:xfrm>
                <a:off x="5047673" y="3162300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Flowchart: Alternate Process 30"/>
              <p:cNvSpPr/>
              <p:nvPr/>
            </p:nvSpPr>
            <p:spPr bwMode="auto">
              <a:xfrm>
                <a:off x="5567218" y="2666855"/>
                <a:ext cx="2133600" cy="838200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lowchart: Process 31"/>
              <p:cNvSpPr/>
              <p:nvPr/>
            </p:nvSpPr>
            <p:spPr bwMode="auto">
              <a:xfrm>
                <a:off x="57196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Flowchart: Process 32"/>
              <p:cNvSpPr/>
              <p:nvPr/>
            </p:nvSpPr>
            <p:spPr bwMode="auto">
              <a:xfrm>
                <a:off x="57196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Flowchart: Process 33"/>
              <p:cNvSpPr/>
              <p:nvPr/>
            </p:nvSpPr>
            <p:spPr bwMode="auto">
              <a:xfrm>
                <a:off x="60428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Flowchart: Process 34"/>
              <p:cNvSpPr/>
              <p:nvPr/>
            </p:nvSpPr>
            <p:spPr bwMode="auto">
              <a:xfrm>
                <a:off x="60428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Flowchart: Process 35"/>
              <p:cNvSpPr/>
              <p:nvPr/>
            </p:nvSpPr>
            <p:spPr bwMode="auto">
              <a:xfrm>
                <a:off x="6368472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Flowchart: Process 36"/>
              <p:cNvSpPr/>
              <p:nvPr/>
            </p:nvSpPr>
            <p:spPr bwMode="auto">
              <a:xfrm>
                <a:off x="6368472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Flowchart: Process 37"/>
              <p:cNvSpPr/>
              <p:nvPr/>
            </p:nvSpPr>
            <p:spPr bwMode="auto">
              <a:xfrm>
                <a:off x="6691745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Flowchart: Process 38"/>
              <p:cNvSpPr/>
              <p:nvPr/>
            </p:nvSpPr>
            <p:spPr bwMode="auto">
              <a:xfrm>
                <a:off x="6691745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lowchart: Process 39"/>
              <p:cNvSpPr/>
              <p:nvPr/>
            </p:nvSpPr>
            <p:spPr bwMode="auto">
              <a:xfrm>
                <a:off x="7015018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Flowchart: Process 40"/>
              <p:cNvSpPr/>
              <p:nvPr/>
            </p:nvSpPr>
            <p:spPr bwMode="auto">
              <a:xfrm>
                <a:off x="7015018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Flowchart: Process 41"/>
              <p:cNvSpPr/>
              <p:nvPr/>
            </p:nvSpPr>
            <p:spPr bwMode="auto">
              <a:xfrm>
                <a:off x="7338291" y="28192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Flowchart: Process 42"/>
              <p:cNvSpPr/>
              <p:nvPr/>
            </p:nvSpPr>
            <p:spPr bwMode="auto">
              <a:xfrm>
                <a:off x="7338291" y="3162155"/>
                <a:ext cx="228600" cy="228600"/>
              </a:xfrm>
              <a:prstGeom prst="flowChartProcess">
                <a:avLst/>
              </a:prstGeom>
              <a:solidFill>
                <a:srgbClr val="00206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Cloud 43"/>
              <p:cNvSpPr/>
              <p:nvPr/>
            </p:nvSpPr>
            <p:spPr bwMode="auto">
              <a:xfrm>
                <a:off x="2757055" y="1315893"/>
                <a:ext cx="3415145" cy="1014267"/>
              </a:xfrm>
              <a:prstGeom prst="cloud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Network core</a:t>
                </a:r>
              </a:p>
            </p:txBody>
          </p:sp>
          <p:cxnSp>
            <p:nvCxnSpPr>
              <p:cNvPr id="46" name="Straight Connector 45"/>
              <p:cNvCxnSpPr>
                <a:stCxn id="44" idx="2"/>
                <a:endCxn id="5" idx="0"/>
              </p:cNvCxnSpPr>
              <p:nvPr/>
            </p:nvCxnSpPr>
            <p:spPr bwMode="auto">
              <a:xfrm flipH="1">
                <a:off x="2057400" y="1823027"/>
                <a:ext cx="710248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>
                <a:stCxn id="44" idx="1"/>
                <a:endCxn id="18" idx="0"/>
              </p:cNvCxnSpPr>
              <p:nvPr/>
            </p:nvCxnSpPr>
            <p:spPr bwMode="auto">
              <a:xfrm flipH="1">
                <a:off x="4343400" y="2329080"/>
                <a:ext cx="121228" cy="3379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/>
              <p:cNvCxnSpPr>
                <a:stCxn id="44" idx="0"/>
                <a:endCxn id="31" idx="0"/>
              </p:cNvCxnSpPr>
              <p:nvPr/>
            </p:nvCxnSpPr>
            <p:spPr bwMode="auto">
              <a:xfrm>
                <a:off x="6169354" y="1823027"/>
                <a:ext cx="464664" cy="8438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7" name="TextBox 46"/>
            <p:cNvSpPr txBox="1"/>
            <p:nvPr/>
          </p:nvSpPr>
          <p:spPr>
            <a:xfrm>
              <a:off x="1605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91994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2612" y="3570181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Rack 3</a:t>
              </a:r>
              <a:endParaRPr lang="en-US" dirty="0"/>
            </a:p>
          </p:txBody>
        </p:sp>
      </p:grpSp>
      <p:cxnSp>
        <p:nvCxnSpPr>
          <p:cNvPr id="54" name="Curved Connector 53"/>
          <p:cNvCxnSpPr>
            <a:stCxn id="7" idx="2"/>
            <a:endCxn id="13" idx="2"/>
          </p:cNvCxnSpPr>
          <p:nvPr/>
        </p:nvCxnSpPr>
        <p:spPr bwMode="auto">
          <a:xfrm rot="16200000" flipH="1">
            <a:off x="1836876" y="4098729"/>
            <a:ext cx="12700" cy="109289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Curved Connector 56"/>
          <p:cNvCxnSpPr>
            <a:stCxn id="8" idx="0"/>
            <a:endCxn id="38" idx="0"/>
          </p:cNvCxnSpPr>
          <p:nvPr/>
        </p:nvCxnSpPr>
        <p:spPr bwMode="auto">
          <a:xfrm rot="5400000" flipH="1" flipV="1">
            <a:off x="4591168" y="911138"/>
            <a:ext cx="12700" cy="5874610"/>
          </a:xfrm>
          <a:prstGeom prst="curvedConnector3">
            <a:avLst>
              <a:gd name="adj1" fmla="val 3352946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63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Link hierarchy:</a:t>
            </a:r>
          </a:p>
          <a:p>
            <a:pPr lvl="1"/>
            <a:r>
              <a:rPr lang="en-US" sz="2000" b="1" dirty="0" smtClean="0"/>
              <a:t>Sufficient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intra-rack</a:t>
            </a:r>
            <a:r>
              <a:rPr lang="en-US" sz="2000" dirty="0" smtClean="0"/>
              <a:t> link</a:t>
            </a:r>
          </a:p>
          <a:p>
            <a:pPr lvl="1"/>
            <a:r>
              <a:rPr lang="en-US" sz="2000" b="1" dirty="0" smtClean="0"/>
              <a:t>Scarce</a:t>
            </a:r>
            <a:r>
              <a:rPr lang="en-US" sz="2000" b="1" dirty="0" smtClean="0">
                <a:solidFill>
                  <a:srgbClr val="FF0000"/>
                </a:solidFill>
              </a:rPr>
              <a:t> cross-rack</a:t>
            </a:r>
            <a:r>
              <a:rPr lang="en-US" sz="2000" dirty="0" smtClean="0"/>
              <a:t> link</a:t>
            </a:r>
            <a:endParaRPr lang="en-US" sz="2000" dirty="0"/>
          </a:p>
        </p:txBody>
      </p:sp>
      <p:sp>
        <p:nvSpPr>
          <p:cNvPr id="56" name="矩形 55"/>
          <p:cNvSpPr/>
          <p:nvPr/>
        </p:nvSpPr>
        <p:spPr>
          <a:xfrm>
            <a:off x="4343400" y="55626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the cross-rack capacity available per node in the worst case is only 1/5 to 1/20 of the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intra-rack capacity [1,3,20].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041145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6251</TotalTime>
  <Words>2848</Words>
  <Application>Microsoft Office PowerPoint</Application>
  <PresentationFormat>全屏显示(4:3)</PresentationFormat>
  <Paragraphs>717</Paragraphs>
  <Slides>56</Slides>
  <Notes>49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57" baseType="lpstr">
      <vt:lpstr>Default Design</vt:lpstr>
      <vt:lpstr>Double Regenerating Codes for Hierarchical Data Centers </vt:lpstr>
      <vt:lpstr>Outline</vt:lpstr>
      <vt:lpstr>Hierarchy in Data Center</vt:lpstr>
      <vt:lpstr>Hierarchy in Data Center</vt:lpstr>
      <vt:lpstr>Hierarchy in Data Center</vt:lpstr>
      <vt:lpstr>Hierarchy in Data Center</vt:lpstr>
      <vt:lpstr>Hierarchy in Data Center</vt:lpstr>
      <vt:lpstr>Hierarchy in Data Center</vt:lpstr>
      <vt:lpstr>Hierarchy in Data Center</vt:lpstr>
      <vt:lpstr>cross-rack bandwidth</vt:lpstr>
      <vt:lpstr>cross-rack bandwidth</vt:lpstr>
      <vt:lpstr>Failures are common</vt:lpstr>
      <vt:lpstr>Redundancy</vt:lpstr>
      <vt:lpstr>Redundancy</vt:lpstr>
      <vt:lpstr>Inefficient Repair for EC  </vt:lpstr>
      <vt:lpstr>Regenerating Codes</vt:lpstr>
      <vt:lpstr>Outline</vt:lpstr>
      <vt:lpstr>Observation: n = 6, k = 3, file size = M</vt:lpstr>
      <vt:lpstr>Failures are common</vt:lpstr>
      <vt:lpstr>Failures are common</vt:lpstr>
      <vt:lpstr>Observation: n = 6, k = 3, file size = M</vt:lpstr>
      <vt:lpstr>Observation: n = 6, k = 3, file size = M</vt:lpstr>
      <vt:lpstr>Observation: n = 6, k = 3, file size = M</vt:lpstr>
      <vt:lpstr>Observation: n = 6, k = 3, file size = M</vt:lpstr>
      <vt:lpstr>Observation: n = 6, k = 3, file size = M</vt:lpstr>
      <vt:lpstr>Challenges</vt:lpstr>
      <vt:lpstr>Outline</vt:lpstr>
      <vt:lpstr>System Model </vt:lpstr>
      <vt:lpstr>Information Flow Graph</vt:lpstr>
      <vt:lpstr>Information Flow Graph</vt:lpstr>
      <vt:lpstr>Information Flow Graph</vt:lpstr>
      <vt:lpstr>Lower Bound of  β</vt:lpstr>
      <vt:lpstr>Lower Bound of  β</vt:lpstr>
      <vt:lpstr>Lower Bound of  β</vt:lpstr>
      <vt:lpstr>Outline</vt:lpstr>
      <vt:lpstr>Code Construction</vt:lpstr>
      <vt:lpstr>Code Construction</vt:lpstr>
      <vt:lpstr>Code Construction</vt:lpstr>
      <vt:lpstr>Code Construction</vt:lpstr>
      <vt:lpstr>Code Construction</vt:lpstr>
      <vt:lpstr>Code Construction</vt:lpstr>
      <vt:lpstr>Code Construction</vt:lpstr>
      <vt:lpstr>Code Construction</vt:lpstr>
      <vt:lpstr>Code Construction</vt:lpstr>
      <vt:lpstr>Code Construction</vt:lpstr>
      <vt:lpstr>Code Construction</vt:lpstr>
      <vt:lpstr>Existence</vt:lpstr>
      <vt:lpstr>Existence</vt:lpstr>
      <vt:lpstr>Outline</vt:lpstr>
      <vt:lpstr>Quantitative Comparisons</vt:lpstr>
      <vt:lpstr>Quantitative Comparisons</vt:lpstr>
      <vt:lpstr>Future Work</vt:lpstr>
      <vt:lpstr>Thank You!</vt:lpstr>
      <vt:lpstr>Code Construction</vt:lpstr>
      <vt:lpstr>Code Construction</vt:lpstr>
      <vt:lpstr>Hierarchy in Data Center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648</cp:revision>
  <cp:lastPrinted>1601-01-01T00:00:00Z</cp:lastPrinted>
  <dcterms:created xsi:type="dcterms:W3CDTF">1601-01-01T00:00:00Z</dcterms:created>
  <dcterms:modified xsi:type="dcterms:W3CDTF">2016-07-27T03:09:43Z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