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0" r:id="rId2"/>
    <p:sldId id="570" r:id="rId3"/>
    <p:sldId id="571" r:id="rId4"/>
    <p:sldId id="572" r:id="rId5"/>
    <p:sldId id="573" r:id="rId6"/>
    <p:sldId id="574" r:id="rId7"/>
    <p:sldId id="575" r:id="rId8"/>
    <p:sldId id="577" r:id="rId9"/>
    <p:sldId id="576" r:id="rId10"/>
    <p:sldId id="578" r:id="rId11"/>
    <p:sldId id="580" r:id="rId12"/>
    <p:sldId id="579" r:id="rId13"/>
    <p:sldId id="581" r:id="rId14"/>
    <p:sldId id="582" r:id="rId15"/>
    <p:sldId id="583" r:id="rId16"/>
    <p:sldId id="584" r:id="rId17"/>
    <p:sldId id="585" r:id="rId18"/>
    <p:sldId id="586" r:id="rId19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晓露" initials="李晓露" lastIdx="1" clrIdx="0">
    <p:extLst>
      <p:ext uri="{19B8F6BF-5375-455C-9EA6-DF929625EA0E}">
        <p15:presenceInfo xmlns:p15="http://schemas.microsoft.com/office/powerpoint/2012/main" userId="李晓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FF0000"/>
    <a:srgbClr val="FF99FF"/>
    <a:srgbClr val="FF00FF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79945" autoAdjust="0"/>
  </p:normalViewPr>
  <p:slideViewPr>
    <p:cSldViewPr>
      <p:cViewPr varScale="1">
        <p:scale>
          <a:sx n="47" d="100"/>
          <a:sy n="47" d="100"/>
        </p:scale>
        <p:origin x="1204" y="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78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391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12188825" cy="1771651"/>
          </a:xfrm>
        </p:spPr>
        <p:txBody>
          <a:bodyPr/>
          <a:lstStyle/>
          <a:p>
            <a:r>
              <a:rPr lang="en-US" sz="3600" dirty="0"/>
              <a:t>Balancing Repair Bandwidth and Sub-Packetization in Erasure-Coded Storage via Elastic Transformation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3810000"/>
            <a:ext cx="11376237" cy="2133600"/>
          </a:xfrm>
        </p:spPr>
        <p:txBody>
          <a:bodyPr/>
          <a:lstStyle/>
          <a:p>
            <a:r>
              <a:rPr lang="en-US" dirty="0" err="1"/>
              <a:t>Kaicheng</a:t>
            </a:r>
            <a:r>
              <a:rPr lang="en-US" dirty="0"/>
              <a:t> Tang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Keyun</a:t>
            </a:r>
            <a:r>
              <a:rPr lang="en-US" dirty="0"/>
              <a:t> Cheng</a:t>
            </a:r>
            <a:r>
              <a:rPr lang="en-US" baseline="30000" dirty="0"/>
              <a:t>1</a:t>
            </a:r>
            <a:r>
              <a:rPr lang="en-US" dirty="0"/>
              <a:t>, Helen H. W. Chan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Xiaolu</a:t>
            </a:r>
            <a:r>
              <a:rPr lang="en-US" dirty="0"/>
              <a:t> Li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b="1" dirty="0"/>
              <a:t>Patrick P. C. Lee</a:t>
            </a:r>
            <a:r>
              <a:rPr lang="en-US" b="1" baseline="30000" dirty="0"/>
              <a:t>1</a:t>
            </a:r>
            <a:r>
              <a:rPr lang="en-US" dirty="0"/>
              <a:t>, </a:t>
            </a:r>
            <a:r>
              <a:rPr lang="en-US" dirty="0" err="1"/>
              <a:t>Yuchong</a:t>
            </a:r>
            <a:r>
              <a:rPr lang="en-US" dirty="0"/>
              <a:t> Hu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Jie</a:t>
            </a:r>
            <a:r>
              <a:rPr lang="en-US" dirty="0"/>
              <a:t> Li</a:t>
            </a:r>
            <a:r>
              <a:rPr lang="en-US" baseline="30000" dirty="0"/>
              <a:t>3</a:t>
            </a:r>
            <a:r>
              <a:rPr lang="en-US" dirty="0"/>
              <a:t>, and Ting-Yi Wu</a:t>
            </a:r>
            <a:r>
              <a:rPr lang="en-US" baseline="30000" dirty="0"/>
              <a:t>3</a:t>
            </a:r>
          </a:p>
          <a:p>
            <a:r>
              <a:rPr lang="en-US" sz="2400" baseline="30000" dirty="0"/>
              <a:t>1</a:t>
            </a:r>
            <a:r>
              <a:rPr lang="en-US" sz="2400" dirty="0"/>
              <a:t>CUHK             </a:t>
            </a:r>
            <a:r>
              <a:rPr lang="en-US" sz="2400" baseline="30000" dirty="0"/>
              <a:t>2</a:t>
            </a:r>
            <a:r>
              <a:rPr lang="en-US" sz="2400" dirty="0"/>
              <a:t>HUST              </a:t>
            </a:r>
            <a:r>
              <a:rPr lang="en-US" sz="2400" baseline="30000" dirty="0"/>
              <a:t>3</a:t>
            </a:r>
            <a:r>
              <a:rPr lang="en-US" altLang="zh-CN" sz="2400" dirty="0"/>
              <a:t>Huawei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INFOCOM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960ECD6A-5109-48E0-A18B-2714EEDE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22" y="1731457"/>
            <a:ext cx="6653120" cy="2002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389A8-8203-468E-8ECC-9B9DC5BF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Transformation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E8C72-CD4B-41F4-8E10-DD25B30F3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41436"/>
                <a:ext cx="10969943" cy="4678364"/>
              </a:xfrm>
            </p:spPr>
            <p:txBody>
              <a:bodyPr/>
              <a:lstStyle/>
              <a:p>
                <a:r>
                  <a:rPr lang="en-US" dirty="0"/>
                  <a:t>Example: RS(14, 10), </a:t>
                </a:r>
                <a14:m>
                  <m:oMath xmlns:m="http://schemas.openxmlformats.org/officeDocument/2006/math">
                    <m:r>
                      <a:rPr lang="el-GR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Repair</a:t>
                </a:r>
                <a:r>
                  <a:rPr lang="en-HK" dirty="0"/>
                  <a:t>: 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H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HK" dirty="0"/>
                  <a:t> (</a:t>
                </a:r>
                <a:r>
                  <a:rPr lang="en-US" altLang="zh-CN" dirty="0"/>
                  <a:t>20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sub-packets,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33.3% less than RS)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E8C72-CD4B-41F4-8E10-DD25B30F3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41436"/>
                <a:ext cx="10969943" cy="4678364"/>
              </a:xfrm>
              <a:blipFill>
                <a:blip r:embed="rId3"/>
                <a:stretch>
                  <a:fillRect l="-1000" t="-130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7FFDD-E15D-4784-99E8-4C3A935B2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CB614E-6243-8943-5804-AAF202ACEF63}"/>
              </a:ext>
            </a:extLst>
          </p:cNvPr>
          <p:cNvGrpSpPr/>
          <p:nvPr/>
        </p:nvGrpSpPr>
        <p:grpSpPr>
          <a:xfrm>
            <a:off x="2530689" y="2927712"/>
            <a:ext cx="613909" cy="646331"/>
            <a:chOff x="3649051" y="3668406"/>
            <a:chExt cx="532108" cy="53210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917AAD9-1A93-F9AE-13F4-E1738747DD42}"/>
                </a:ext>
              </a:extLst>
            </p:cNvPr>
            <p:cNvCxnSpPr>
              <a:cxnSpLocks/>
            </p:cNvCxnSpPr>
            <p:nvPr/>
          </p:nvCxnSpPr>
          <p:spPr>
            <a:xfrm rot="1380000">
              <a:off x="3649051" y="3693160"/>
              <a:ext cx="532108" cy="4826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3A64E99-2DED-17AC-CAE7-D8FFDA0D642D}"/>
                </a:ext>
              </a:extLst>
            </p:cNvPr>
            <p:cNvCxnSpPr>
              <a:cxnSpLocks/>
            </p:cNvCxnSpPr>
            <p:nvPr/>
          </p:nvCxnSpPr>
          <p:spPr>
            <a:xfrm rot="4500000">
              <a:off x="3649051" y="3693160"/>
              <a:ext cx="532108" cy="4826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右箭头 87">
            <a:extLst>
              <a:ext uri="{FF2B5EF4-FFF2-40B4-BE49-F238E27FC236}">
                <a16:creationId xmlns:a16="http://schemas.microsoft.com/office/drawing/2014/main" id="{D6D77655-707B-58D1-C24C-2133769F7AD9}"/>
              </a:ext>
            </a:extLst>
          </p:cNvPr>
          <p:cNvSpPr/>
          <p:nvPr/>
        </p:nvSpPr>
        <p:spPr>
          <a:xfrm>
            <a:off x="2072516" y="2790165"/>
            <a:ext cx="437580" cy="1662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8" name="文本框 88">
            <a:extLst>
              <a:ext uri="{FF2B5EF4-FFF2-40B4-BE49-F238E27FC236}">
                <a16:creationId xmlns:a16="http://schemas.microsoft.com/office/drawing/2014/main" id="{60C4CC21-089F-63E2-CE51-A6C408AFE8B3}"/>
              </a:ext>
            </a:extLst>
          </p:cNvPr>
          <p:cNvSpPr txBox="1"/>
          <p:nvPr/>
        </p:nvSpPr>
        <p:spPr>
          <a:xfrm>
            <a:off x="938382" y="2622157"/>
            <a:ext cx="128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</a:rPr>
              <a:t>Major</a:t>
            </a:r>
            <a:r>
              <a:rPr lang="zh-CN" altLang="en-US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endParaRPr lang="en-US" altLang="zh-CN" dirty="0">
              <a:solidFill>
                <a:srgbClr val="FF0000"/>
              </a:solidFill>
              <a:latin typeface="+mn-lt"/>
              <a:ea typeface="+mn-ea"/>
            </a:endParaRPr>
          </a:p>
          <a:p>
            <a:pPr algn="ctr"/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</a:rPr>
              <a:t>sub-stripe</a:t>
            </a:r>
            <a:endParaRPr lang="zh-CN" alt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pic>
        <p:nvPicPr>
          <p:cNvPr id="76" name="图片 7">
            <a:extLst>
              <a:ext uri="{FF2B5EF4-FFF2-40B4-BE49-F238E27FC236}">
                <a16:creationId xmlns:a16="http://schemas.microsoft.com/office/drawing/2014/main" id="{203DB5A2-5472-3081-2202-59EB20816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676" y="4495800"/>
            <a:ext cx="7646650" cy="2004708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777F5A08-1969-406C-9C93-E51486C8AA17}"/>
              </a:ext>
            </a:extLst>
          </p:cNvPr>
          <p:cNvGrpSpPr/>
          <p:nvPr/>
        </p:nvGrpSpPr>
        <p:grpSpPr>
          <a:xfrm>
            <a:off x="2778211" y="5618557"/>
            <a:ext cx="6211801" cy="636690"/>
            <a:chOff x="2778211" y="5527870"/>
            <a:chExt cx="6211801" cy="636690"/>
          </a:xfrm>
        </p:grpSpPr>
        <p:cxnSp>
          <p:nvCxnSpPr>
            <p:cNvPr id="78" name="直线连接符 10">
              <a:extLst>
                <a:ext uri="{FF2B5EF4-FFF2-40B4-BE49-F238E27FC236}">
                  <a16:creationId xmlns:a16="http://schemas.microsoft.com/office/drawing/2014/main" id="{EA46C020-ADB3-481D-9244-94D3CF4EB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0236" y="5552844"/>
              <a:ext cx="411983" cy="313971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直线连接符 14">
              <a:extLst>
                <a:ext uri="{FF2B5EF4-FFF2-40B4-BE49-F238E27FC236}">
                  <a16:creationId xmlns:a16="http://schemas.microsoft.com/office/drawing/2014/main" id="{265F75E0-09A2-4C65-AB5C-13C152D3DE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4148" y="5561163"/>
              <a:ext cx="858538" cy="59549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线连接符 18">
              <a:extLst>
                <a:ext uri="{FF2B5EF4-FFF2-40B4-BE49-F238E27FC236}">
                  <a16:creationId xmlns:a16="http://schemas.microsoft.com/office/drawing/2014/main" id="{D023993C-0591-4203-B812-E8E23729FC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7947" y="5569070"/>
              <a:ext cx="364159" cy="231574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直线连接符 19">
              <a:extLst>
                <a:ext uri="{FF2B5EF4-FFF2-40B4-BE49-F238E27FC236}">
                  <a16:creationId xmlns:a16="http://schemas.microsoft.com/office/drawing/2014/main" id="{E8C59EDE-F142-4BCF-8434-AFF38BF7E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3154" y="5550356"/>
              <a:ext cx="939321" cy="565827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直线连接符 20">
              <a:extLst>
                <a:ext uri="{FF2B5EF4-FFF2-40B4-BE49-F238E27FC236}">
                  <a16:creationId xmlns:a16="http://schemas.microsoft.com/office/drawing/2014/main" id="{E6B19097-DBD0-476C-A015-2B187BCCA5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7193" y="5621804"/>
              <a:ext cx="364159" cy="231574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直线连接符 21">
              <a:extLst>
                <a:ext uri="{FF2B5EF4-FFF2-40B4-BE49-F238E27FC236}">
                  <a16:creationId xmlns:a16="http://schemas.microsoft.com/office/drawing/2014/main" id="{56895530-0A03-42D4-84A2-B8D56F564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2083" y="5569070"/>
              <a:ext cx="858538" cy="59549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直线连接符 22">
              <a:extLst>
                <a:ext uri="{FF2B5EF4-FFF2-40B4-BE49-F238E27FC236}">
                  <a16:creationId xmlns:a16="http://schemas.microsoft.com/office/drawing/2014/main" id="{EF5F554E-79EA-4CB9-AAAB-245DA0E9E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9550" y="5569069"/>
              <a:ext cx="364159" cy="231574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直线连接符 23">
              <a:extLst>
                <a:ext uri="{FF2B5EF4-FFF2-40B4-BE49-F238E27FC236}">
                  <a16:creationId xmlns:a16="http://schemas.microsoft.com/office/drawing/2014/main" id="{6B06446C-ABB9-4FEF-B7BA-3A29E20D3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1474" y="5569070"/>
              <a:ext cx="858538" cy="59549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直线连接符 24">
              <a:extLst>
                <a:ext uri="{FF2B5EF4-FFF2-40B4-BE49-F238E27FC236}">
                  <a16:creationId xmlns:a16="http://schemas.microsoft.com/office/drawing/2014/main" id="{ACA1D545-597B-4614-AA13-EADAB85C0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8211" y="5527870"/>
              <a:ext cx="411983" cy="313971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直线连接符 25">
              <a:extLst>
                <a:ext uri="{FF2B5EF4-FFF2-40B4-BE49-F238E27FC236}">
                  <a16:creationId xmlns:a16="http://schemas.microsoft.com/office/drawing/2014/main" id="{3D9ABEE4-DA91-4142-B1EC-3DF39FCFC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210" y="5561163"/>
              <a:ext cx="858538" cy="595490"/>
            </a:xfrm>
            <a:prstGeom prst="line">
              <a:avLst/>
            </a:prstGeom>
            <a:ln w="190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46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6F31-9367-45FB-8C67-8A7B2720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Transformation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3191D-9116-4A20-AFEF-91E747D01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904999"/>
                <a:ext cx="10969943" cy="4221165"/>
              </a:xfrm>
            </p:spPr>
            <p:txBody>
              <a:bodyPr/>
              <a:lstStyle/>
              <a:p>
                <a:r>
                  <a:rPr lang="en-US" altLang="zh-CN" dirty="0"/>
                  <a:t>Can construct a transformed code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C</a:t>
                </a:r>
                <a:r>
                  <a:rPr lang="en-HK" dirty="0"/>
                  <a:t>an apply to other codes to reduce repair bandwidth for a subset of packets</a:t>
                </a:r>
              </a:p>
              <a:p>
                <a:pPr lvl="1"/>
                <a:r>
                  <a:rPr lang="en-HK" dirty="0"/>
                  <a:t>Global parity packets in Azure-LRC </a:t>
                </a:r>
                <a:r>
                  <a:rPr lang="en-HK" sz="1800" dirty="0"/>
                  <a:t>[Huang et al., ATC’12]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HK" dirty="0"/>
                  <a:t>arity packets in </a:t>
                </a:r>
                <a:r>
                  <a:rPr lang="en-HK" dirty="0" err="1"/>
                  <a:t>HitchHiker</a:t>
                </a:r>
                <a:r>
                  <a:rPr lang="en-HK" dirty="0"/>
                  <a:t> </a:t>
                </a:r>
                <a:r>
                  <a:rPr lang="en-HK" sz="1800" dirty="0"/>
                  <a:t>[Rashmi et al., SIGCOMM’14]</a:t>
                </a:r>
                <a:r>
                  <a:rPr lang="en-HK" dirty="0"/>
                  <a:t> and </a:t>
                </a:r>
                <a:r>
                  <a:rPr lang="en-HK" dirty="0" err="1"/>
                  <a:t>HashTag</a:t>
                </a:r>
                <a:r>
                  <a:rPr lang="en-HK" dirty="0"/>
                  <a:t> </a:t>
                </a:r>
                <a:r>
                  <a:rPr lang="en-HK" sz="1800" dirty="0"/>
                  <a:t>[</a:t>
                </a:r>
                <a:r>
                  <a:rPr lang="en-HK" sz="1800" dirty="0" err="1"/>
                  <a:t>Kralevska</a:t>
                </a:r>
                <a:r>
                  <a:rPr lang="en-HK" sz="1800" dirty="0"/>
                  <a:t> et al., TBD’18]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3191D-9116-4A20-AFEF-91E747D01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904999"/>
                <a:ext cx="10969943" cy="4221165"/>
              </a:xfrm>
              <a:blipFill>
                <a:blip r:embed="rId2"/>
                <a:stretch>
                  <a:fillRect l="-1000" t="-1587" r="-11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60E2E-8186-4150-8E2B-7EE413C78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0101-DB14-4F3A-8411-08A5FE03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Analysis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A848-753E-4333-924E-F1858CB6C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752599"/>
            <a:ext cx="10969943" cy="4373565"/>
          </a:xfrm>
        </p:spPr>
        <p:txBody>
          <a:bodyPr/>
          <a:lstStyle/>
          <a:p>
            <a:r>
              <a:rPr lang="en-US" dirty="0"/>
              <a:t>Proof of the lower bound of field size to maintain MDS in transformation</a:t>
            </a:r>
          </a:p>
          <a:p>
            <a:endParaRPr lang="en-US" dirty="0"/>
          </a:p>
          <a:p>
            <a:r>
              <a:rPr lang="en-US" dirty="0"/>
              <a:t>Modeling of single-packet repair bandwidth</a:t>
            </a:r>
          </a:p>
          <a:p>
            <a:endParaRPr lang="en-US" dirty="0"/>
          </a:p>
          <a:p>
            <a:r>
              <a:rPr lang="en-US" dirty="0"/>
              <a:t>Modeling of single-packet repair time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Details in paper</a:t>
            </a:r>
            <a:endParaRPr lang="en-HK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4BCF2-FBD7-4F3E-9BA5-A53E67ECDA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9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AD2B-37D1-4C38-9E4A-6D8CF2AD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of Single-Packet Repair Time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3FE0F-AB52-42A2-9B4F-4D9593F5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609599"/>
          </a:xfrm>
        </p:spPr>
        <p:txBody>
          <a:bodyPr/>
          <a:lstStyle/>
          <a:p>
            <a:r>
              <a:rPr lang="en-HK" dirty="0"/>
              <a:t>Trade-off between repair bandwidth and sub-packetization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FC918-4031-45CF-864F-149975487C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17B21-69BC-4FE3-95AD-B5C19D3E3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2265021"/>
            <a:ext cx="6692374" cy="3855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B0E92-1030-4440-B15F-B7C6EDF0196F}"/>
              </a:ext>
            </a:extLst>
          </p:cNvPr>
          <p:cNvSpPr txBox="1"/>
          <p:nvPr/>
        </p:nvSpPr>
        <p:spPr>
          <a:xfrm>
            <a:off x="5637212" y="6123843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400" b="1" dirty="0"/>
              <a:t>RS(14,10)</a:t>
            </a:r>
          </a:p>
        </p:txBody>
      </p:sp>
    </p:spTree>
    <p:extLst>
      <p:ext uri="{BB962C8B-B14F-4D97-AF65-F5344CB8AC3E}">
        <p14:creationId xmlns:p14="http://schemas.microsoft.com/office/powerpoint/2010/main" val="80401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28348-D77B-470E-A13B-44CA0F00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and Evaluation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C9776-5819-4A3E-AE3E-8E78F265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17636"/>
            <a:ext cx="10969943" cy="4678364"/>
          </a:xfrm>
        </p:spPr>
        <p:txBody>
          <a:bodyPr/>
          <a:lstStyle/>
          <a:p>
            <a:r>
              <a:rPr lang="en-US" dirty="0"/>
              <a:t>Implemented elastic transformation on </a:t>
            </a:r>
            <a:r>
              <a:rPr lang="en-US" dirty="0" err="1"/>
              <a:t>OpenEC</a:t>
            </a:r>
            <a:r>
              <a:rPr lang="en-US" dirty="0"/>
              <a:t> </a:t>
            </a:r>
            <a:r>
              <a:rPr lang="en-US" sz="1800" dirty="0"/>
              <a:t>[Li et al., FAST’19]</a:t>
            </a:r>
            <a:r>
              <a:rPr lang="en-US" dirty="0"/>
              <a:t>, a middleware for supporting erasure coding atop Hadoop 3 HDFS</a:t>
            </a:r>
          </a:p>
          <a:p>
            <a:pPr lvl="1"/>
            <a:r>
              <a:rPr lang="en-US" dirty="0"/>
              <a:t>Supported codes: RS, LRC, </a:t>
            </a:r>
            <a:r>
              <a:rPr lang="en-US" dirty="0" err="1"/>
              <a:t>HitchHiker</a:t>
            </a:r>
            <a:r>
              <a:rPr lang="en-US" dirty="0"/>
              <a:t>, and </a:t>
            </a:r>
            <a:r>
              <a:rPr lang="en-US" dirty="0" err="1"/>
              <a:t>HashTag</a:t>
            </a:r>
            <a:endParaRPr lang="en-US" dirty="0"/>
          </a:p>
          <a:p>
            <a:pPr lvl="1"/>
            <a:r>
              <a:rPr lang="en-US" dirty="0"/>
              <a:t>Intel ISA-L for fast erasure coding operations</a:t>
            </a:r>
          </a:p>
          <a:p>
            <a:pPr lvl="1"/>
            <a:endParaRPr lang="en-US" dirty="0"/>
          </a:p>
          <a:p>
            <a:r>
              <a:rPr lang="en-US" dirty="0"/>
              <a:t>Evaluation on a cluster with 17 machines</a:t>
            </a:r>
          </a:p>
          <a:p>
            <a:pPr lvl="1"/>
            <a:endParaRPr lang="en-US" dirty="0"/>
          </a:p>
          <a:p>
            <a:r>
              <a:rPr lang="en-US" dirty="0"/>
              <a:t>Metric: single-block repair time</a:t>
            </a:r>
          </a:p>
          <a:p>
            <a:pPr lvl="1"/>
            <a:r>
              <a:rPr lang="en-US" dirty="0"/>
              <a:t>Average over all data and parity blocks of a stripe</a:t>
            </a:r>
          </a:p>
          <a:p>
            <a:pPr lvl="1"/>
            <a:r>
              <a:rPr lang="en-US" dirty="0"/>
              <a:t>Default: block size = 64 </a:t>
            </a:r>
            <a:r>
              <a:rPr lang="en-US" dirty="0" err="1"/>
              <a:t>MiB</a:t>
            </a:r>
            <a:r>
              <a:rPr lang="en-US" dirty="0"/>
              <a:t>; packet size = 1 </a:t>
            </a:r>
            <a:r>
              <a:rPr lang="en-US" dirty="0" err="1"/>
              <a:t>MiB</a:t>
            </a:r>
            <a:r>
              <a:rPr lang="en-US" dirty="0"/>
              <a:t>; bandwidth = 1 Gb/s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157B7-39AA-410F-88B5-EE3D6E6F6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0E86-9DB1-414F-8C15-D06749F3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Repair Performance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A323E-2304-4CF2-9CBF-251319B2D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4953000"/>
            <a:ext cx="10969943" cy="1143001"/>
          </a:xfrm>
        </p:spPr>
        <p:txBody>
          <a:bodyPr/>
          <a:lstStyle/>
          <a:p>
            <a:r>
              <a:rPr lang="en-US" dirty="0"/>
              <a:t>ET reduces repair times of RS codes, Hitchhiker, and </a:t>
            </a:r>
            <a:r>
              <a:rPr lang="en-US" dirty="0" err="1"/>
              <a:t>HashTag</a:t>
            </a:r>
            <a:r>
              <a:rPr lang="en-US" dirty="0"/>
              <a:t> by 26.2-39.8%, 13.9-21.6%, and 11.3-18.6%, respectively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DAFE7-FFB5-4698-AF90-E87776A8BB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A2BB7-CF42-4E28-9375-BC18991CEEBB}"/>
              </a:ext>
            </a:extLst>
          </p:cNvPr>
          <p:cNvSpPr txBox="1"/>
          <p:nvPr/>
        </p:nvSpPr>
        <p:spPr>
          <a:xfrm>
            <a:off x="9610171" y="2815987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(</a:t>
            </a:r>
            <a:r>
              <a:rPr lang="en-US" b="1" i="1" dirty="0" err="1"/>
              <a:t>n,k</a:t>
            </a:r>
            <a:r>
              <a:rPr lang="en-US" b="1" i="1" dirty="0"/>
              <a:t>)</a:t>
            </a:r>
            <a:r>
              <a:rPr lang="en-US" b="1" dirty="0"/>
              <a:t> = (14,10)</a:t>
            </a:r>
            <a:endParaRPr lang="en-HK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59DF2-AB3D-4454-8217-1A4395F5D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1605670"/>
            <a:ext cx="7077766" cy="30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2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B460-18C8-4F82-960F-1529224B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76200"/>
            <a:ext cx="11734800" cy="1143000"/>
          </a:xfrm>
        </p:spPr>
        <p:txBody>
          <a:bodyPr/>
          <a:lstStyle/>
          <a:p>
            <a:r>
              <a:rPr lang="en-US" sz="3600" dirty="0"/>
              <a:t>Impact of Sub-Packetization and Network Bandwidth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26553-7C12-4296-8738-D9251E06E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5105399"/>
                <a:ext cx="10969943" cy="1020765"/>
              </a:xfrm>
            </p:spPr>
            <p:txBody>
              <a:bodyPr/>
              <a:lstStyle/>
              <a:p>
                <a:r>
                  <a:rPr lang="en-US" sz="2400" dirty="0"/>
                  <a:t>For 1 Gb/s, RS-ET(14,10) with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l-GR" altLang="zh-CN" sz="24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400" dirty="0"/>
                  <a:t>=64</a:t>
                </a:r>
                <a:r>
                  <a:rPr lang="el-GR" altLang="zh-CN" sz="2400" dirty="0"/>
                  <a:t> </a:t>
                </a:r>
                <a:r>
                  <a:rPr lang="en-US" altLang="zh-CN" sz="2400" dirty="0"/>
                  <a:t>reduces repair times of RS(14,10) (</a:t>
                </a:r>
                <a14:m>
                  <m:oMath xmlns:m="http://schemas.openxmlformats.org/officeDocument/2006/math">
                    <m:r>
                      <a:rPr lang="el-GR" altLang="zh-CN" sz="24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400" dirty="0"/>
                  <a:t>=1</a:t>
                </a:r>
                <a:r>
                  <a:rPr lang="el-GR" altLang="zh-CN" sz="2400" dirty="0"/>
                  <a:t>) </a:t>
                </a:r>
                <a:r>
                  <a:rPr lang="en-US" altLang="zh-CN" sz="2400" dirty="0"/>
                  <a:t>and access-optimal MSR point (</a:t>
                </a:r>
                <a14:m>
                  <m:oMath xmlns:m="http://schemas.openxmlformats.org/officeDocument/2006/math">
                    <m:r>
                      <a:rPr lang="el-GR" altLang="zh-CN" sz="24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400" dirty="0"/>
                  <a:t>=256</a:t>
                </a:r>
                <a:r>
                  <a:rPr lang="el-GR" altLang="zh-CN" sz="2400" dirty="0"/>
                  <a:t>) </a:t>
                </a:r>
                <a:r>
                  <a:rPr lang="en-US" altLang="zh-CN" sz="2400" dirty="0"/>
                  <a:t>by 56.3% and 18.3%, respectively</a:t>
                </a:r>
                <a:endParaRPr lang="en-HK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26553-7C12-4296-8738-D9251E06E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5105399"/>
                <a:ext cx="10969943" cy="1020765"/>
              </a:xfrm>
              <a:blipFill>
                <a:blip r:embed="rId2"/>
                <a:stretch>
                  <a:fillRect l="-778" t="-3571" r="-105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5D024-D177-4E85-AE6C-4CF05F7FA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B91C8-4B98-4A30-BE9D-362B0706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012" y="1447800"/>
            <a:ext cx="6705598" cy="3509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0F5295-0CB3-4E07-9D0C-59F9E87972BF}"/>
              </a:ext>
            </a:extLst>
          </p:cNvPr>
          <p:cNvSpPr txBox="1"/>
          <p:nvPr/>
        </p:nvSpPr>
        <p:spPr>
          <a:xfrm>
            <a:off x="9218610" y="2743200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RS</a:t>
            </a:r>
            <a:r>
              <a:rPr lang="en-US" b="1" i="1" dirty="0"/>
              <a:t>(</a:t>
            </a:r>
            <a:r>
              <a:rPr lang="en-US" b="1" i="1" dirty="0" err="1"/>
              <a:t>n,k</a:t>
            </a:r>
            <a:r>
              <a:rPr lang="en-US" b="1" i="1" dirty="0"/>
              <a:t>)</a:t>
            </a:r>
            <a:r>
              <a:rPr lang="en-US" b="1" dirty="0"/>
              <a:t> = (14,10)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74968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FAD5-1937-41C2-818A-FCE5A050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Packet Size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880C-EB1F-48DE-9DC5-114FE8DFE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5181600"/>
            <a:ext cx="10969943" cy="639765"/>
          </a:xfrm>
        </p:spPr>
        <p:txBody>
          <a:bodyPr/>
          <a:lstStyle/>
          <a:p>
            <a:r>
              <a:rPr lang="en-US" sz="2400" dirty="0"/>
              <a:t>A small packet size (e.g., 256 KiB) aggravates I/O overhead</a:t>
            </a:r>
          </a:p>
          <a:p>
            <a:r>
              <a:rPr lang="en-US" sz="2400" dirty="0"/>
              <a:t>RS- ET(14,10) with </a:t>
            </a:r>
            <a:r>
              <a:rPr lang="el-GR" sz="2400" dirty="0"/>
              <a:t>α = 64 </a:t>
            </a:r>
            <a:r>
              <a:rPr lang="en-US" sz="2400" dirty="0"/>
              <a:t>reduces the repair time of access-optimal MSR point by 40.1% when the packet size is 256 KiB</a:t>
            </a:r>
          </a:p>
          <a:p>
            <a:endParaRPr lang="en-HK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DD092-D51B-4D4E-99E9-9865F809DF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D250C-5886-41B7-9AA9-157766C5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06" y="1427416"/>
            <a:ext cx="6788504" cy="3622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010772-4FD1-4EAB-BCBE-E3D19D01CDD8}"/>
              </a:ext>
            </a:extLst>
          </p:cNvPr>
          <p:cNvSpPr txBox="1"/>
          <p:nvPr/>
        </p:nvSpPr>
        <p:spPr>
          <a:xfrm>
            <a:off x="9218610" y="2743200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RS</a:t>
            </a:r>
            <a:r>
              <a:rPr lang="en-US" b="1" i="1" dirty="0"/>
              <a:t>(</a:t>
            </a:r>
            <a:r>
              <a:rPr lang="en-US" b="1" i="1" dirty="0" err="1"/>
              <a:t>n,k</a:t>
            </a:r>
            <a:r>
              <a:rPr lang="en-US" b="1" i="1" dirty="0"/>
              <a:t>)</a:t>
            </a:r>
            <a:r>
              <a:rPr lang="en-US" b="1" dirty="0"/>
              <a:t> = (14,10)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100309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C0E3-1B21-47FB-8D81-1E595FBD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26F8-A163-441C-B081-4B26DCA78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447801"/>
            <a:ext cx="11123772" cy="4678364"/>
          </a:xfrm>
        </p:spPr>
        <p:txBody>
          <a:bodyPr/>
          <a:lstStyle/>
          <a:p>
            <a:r>
              <a:rPr lang="en-US" dirty="0"/>
              <a:t>Propose </a:t>
            </a:r>
            <a:r>
              <a:rPr lang="en-US" b="1" dirty="0">
                <a:solidFill>
                  <a:srgbClr val="FF0000"/>
                </a:solidFill>
              </a:rPr>
              <a:t>elastic transformation</a:t>
            </a:r>
            <a:r>
              <a:rPr lang="en-US" dirty="0"/>
              <a:t>, a framework to transform any base code into another code with smaller repair bandwidth and configurable sub-packetization level </a:t>
            </a:r>
          </a:p>
          <a:p>
            <a:r>
              <a:rPr lang="en-US" dirty="0"/>
              <a:t>Present fault tolerance proof and numerical analysis for elastic transformation</a:t>
            </a:r>
          </a:p>
          <a:p>
            <a:r>
              <a:rPr lang="en-US" dirty="0"/>
              <a:t>Prototype and evaluate elastic transformation on HDFS</a:t>
            </a:r>
          </a:p>
          <a:p>
            <a:endParaRPr lang="en-US" dirty="0"/>
          </a:p>
          <a:p>
            <a:r>
              <a:rPr lang="en-US" dirty="0"/>
              <a:t>Source code: </a:t>
            </a:r>
            <a:r>
              <a:rPr lang="en-HK" b="1" dirty="0"/>
              <a:t>http://adslab.cse.cuhk.edu.hk/software/openec-et</a:t>
            </a:r>
            <a:endParaRPr lang="en-US" b="1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7C4D2-242D-418E-B533-D95A5BA5F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1E43D-B42B-4FB6-96C8-7F455018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6B4024-415C-46AE-8906-D15B9AB0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524000"/>
            <a:ext cx="11582400" cy="4800600"/>
          </a:xfrm>
        </p:spPr>
        <p:txBody>
          <a:bodyPr/>
          <a:lstStyle/>
          <a:p>
            <a:r>
              <a:rPr lang="en-US" altLang="zh-CN" dirty="0"/>
              <a:t>Erasure coding provides low-cost fault tolerance</a:t>
            </a:r>
          </a:p>
          <a:p>
            <a:pPr lvl="1"/>
            <a:r>
              <a:rPr lang="en-US" altLang="zh-CN" dirty="0"/>
              <a:t>Reportedly deployed in Google, Facebook, Azure, CERN</a:t>
            </a:r>
          </a:p>
          <a:p>
            <a:r>
              <a:rPr lang="en-US" altLang="zh-CN" b="1" i="1" dirty="0">
                <a:solidFill>
                  <a:srgbClr val="FF0000"/>
                </a:solidFill>
                <a:sym typeface="Wingdings" panose="05000000000000000000" pitchFamily="2" charset="2"/>
              </a:rPr>
              <a:t>RS(n, k):</a:t>
            </a:r>
            <a:r>
              <a:rPr lang="en-US" altLang="zh-CN" i="1" dirty="0"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Reed-Solomon (RS) codes (where </a:t>
            </a:r>
            <a:r>
              <a:rPr lang="en-US" altLang="zh-CN" i="1" dirty="0">
                <a:sym typeface="Wingdings" panose="05000000000000000000" pitchFamily="2" charset="2"/>
              </a:rPr>
              <a:t>k &lt; n</a:t>
            </a:r>
            <a:r>
              <a:rPr lang="en-US" altLang="zh-CN" dirty="0">
                <a:sym typeface="Wingdings" panose="05000000000000000000" pitchFamily="2" charset="2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Encode </a:t>
            </a:r>
            <a:r>
              <a:rPr lang="en-US" altLang="zh-CN" b="1" i="1" dirty="0"/>
              <a:t>k</a:t>
            </a:r>
            <a:r>
              <a:rPr lang="en-US" altLang="zh-CN" b="1" dirty="0"/>
              <a:t> </a:t>
            </a:r>
            <a:r>
              <a:rPr lang="en-US" altLang="zh-CN" dirty="0"/>
              <a:t>data </a:t>
            </a:r>
            <a:r>
              <a:rPr lang="en-US" altLang="zh-CN" b="1" dirty="0">
                <a:solidFill>
                  <a:srgbClr val="0000FF"/>
                </a:solidFill>
              </a:rPr>
              <a:t>packets</a:t>
            </a:r>
            <a:r>
              <a:rPr lang="en-US" altLang="zh-CN" dirty="0"/>
              <a:t> to a </a:t>
            </a:r>
            <a:r>
              <a:rPr lang="en-US" altLang="zh-CN" b="1" dirty="0">
                <a:solidFill>
                  <a:srgbClr val="0000FF"/>
                </a:solidFill>
              </a:rPr>
              <a:t>stripe</a:t>
            </a:r>
            <a:r>
              <a:rPr lang="en-US" altLang="zh-CN" dirty="0"/>
              <a:t> of </a:t>
            </a:r>
            <a:r>
              <a:rPr lang="en-US" altLang="zh-CN" b="1" i="1" dirty="0"/>
              <a:t>n-k</a:t>
            </a:r>
            <a:r>
              <a:rPr lang="en-US" altLang="zh-CN" dirty="0"/>
              <a:t> parity packets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Properties:</a:t>
            </a:r>
          </a:p>
          <a:p>
            <a:pPr lvl="2">
              <a:spcBef>
                <a:spcPts val="600"/>
              </a:spcBef>
            </a:pPr>
            <a:r>
              <a:rPr lang="en-US" altLang="zh-CN" b="1" dirty="0">
                <a:solidFill>
                  <a:srgbClr val="0000FF"/>
                </a:solidFill>
              </a:rPr>
              <a:t>Generality</a:t>
            </a:r>
            <a:r>
              <a:rPr lang="en-US" altLang="zh-CN" dirty="0"/>
              <a:t>: any general parameters </a:t>
            </a:r>
            <a:r>
              <a:rPr lang="en-US" altLang="zh-CN" i="1" dirty="0"/>
              <a:t>n</a:t>
            </a:r>
            <a:r>
              <a:rPr lang="en-US" altLang="zh-CN" dirty="0"/>
              <a:t> and </a:t>
            </a:r>
            <a:r>
              <a:rPr lang="en-US" altLang="zh-CN" i="1" dirty="0"/>
              <a:t>k</a:t>
            </a:r>
            <a:r>
              <a:rPr lang="en-US" altLang="zh-CN" dirty="0"/>
              <a:t> are supported</a:t>
            </a:r>
          </a:p>
          <a:p>
            <a:pPr lvl="2">
              <a:spcBef>
                <a:spcPts val="600"/>
              </a:spcBef>
            </a:pPr>
            <a:r>
              <a:rPr lang="en-US" altLang="zh-CN" b="1" dirty="0">
                <a:solidFill>
                  <a:srgbClr val="0000FF"/>
                </a:solidFill>
              </a:rPr>
              <a:t>MDS</a:t>
            </a:r>
            <a:r>
              <a:rPr lang="en-US" altLang="zh-CN" dirty="0"/>
              <a:t>: any </a:t>
            </a:r>
            <a:r>
              <a:rPr lang="en-US" altLang="zh-CN" i="1" dirty="0"/>
              <a:t>k</a:t>
            </a:r>
            <a:r>
              <a:rPr lang="en-US" altLang="zh-CN" dirty="0"/>
              <a:t> out of </a:t>
            </a:r>
            <a:r>
              <a:rPr lang="en-US" altLang="zh-CN" i="1" dirty="0"/>
              <a:t>n</a:t>
            </a:r>
            <a:r>
              <a:rPr lang="en-US" altLang="zh-CN" dirty="0"/>
              <a:t> packets can recover all </a:t>
            </a:r>
            <a:r>
              <a:rPr lang="en-US" altLang="zh-CN" i="1" dirty="0"/>
              <a:t>k</a:t>
            </a:r>
            <a:r>
              <a:rPr lang="en-US" altLang="zh-CN" dirty="0"/>
              <a:t> data packets, with minimum redundancy</a:t>
            </a:r>
          </a:p>
          <a:p>
            <a:pPr lvl="2">
              <a:spcBef>
                <a:spcPts val="600"/>
              </a:spcBef>
            </a:pPr>
            <a:r>
              <a:rPr lang="en-US" altLang="zh-CN" b="1" dirty="0">
                <a:solidFill>
                  <a:srgbClr val="0000FF"/>
                </a:solidFill>
              </a:rPr>
              <a:t>Systematic</a:t>
            </a:r>
            <a:r>
              <a:rPr lang="en-US" altLang="zh-CN" dirty="0"/>
              <a:t>: original </a:t>
            </a:r>
            <a:r>
              <a:rPr lang="en-US" altLang="zh-CN" i="1" dirty="0"/>
              <a:t>k</a:t>
            </a:r>
            <a:r>
              <a:rPr lang="en-US" altLang="zh-CN" dirty="0"/>
              <a:t> data packets are kept in a stripe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Drawback: </a:t>
            </a:r>
            <a:r>
              <a:rPr lang="en-US" altLang="zh-CN" b="1" dirty="0">
                <a:solidFill>
                  <a:srgbClr val="0000FF"/>
                </a:solidFill>
              </a:rPr>
              <a:t>High repair bandwidth </a:t>
            </a:r>
          </a:p>
          <a:p>
            <a:pPr lvl="2">
              <a:spcBef>
                <a:spcPts val="600"/>
              </a:spcBef>
            </a:pPr>
            <a:r>
              <a:rPr lang="en-US" altLang="zh-CN" dirty="0"/>
              <a:t>Repairing any lost packet retrieves </a:t>
            </a:r>
            <a:r>
              <a:rPr lang="en-US" altLang="zh-CN" i="1" dirty="0"/>
              <a:t>k</a:t>
            </a:r>
            <a:r>
              <a:rPr lang="en-US" altLang="zh-CN" dirty="0"/>
              <a:t> packets from other nodes (i.e., </a:t>
            </a:r>
            <a:r>
              <a:rPr lang="en-US" altLang="zh-CN" i="1" dirty="0"/>
              <a:t>k</a:t>
            </a:r>
            <a:r>
              <a:rPr lang="en-US" altLang="zh-CN" dirty="0"/>
              <a:t> times bandwidth)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13583-9683-4758-A7DA-09BC4F7CF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4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32BC-8B68-4D05-8BD4-B36D7AEF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Erasure Codes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DB750-3FB7-4BA7-86EC-42BB7F0BC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447801"/>
                <a:ext cx="11173090" cy="4678364"/>
              </a:xfrm>
            </p:spPr>
            <p:txBody>
              <a:bodyPr/>
              <a:lstStyle/>
              <a:p>
                <a:r>
                  <a:rPr lang="en-US" dirty="0"/>
                  <a:t>Access-optimal minimum-storage regenerating (MSR) codes</a:t>
                </a:r>
              </a:p>
              <a:p>
                <a:pPr lvl="1"/>
                <a:r>
                  <a:rPr lang="en-US" dirty="0"/>
                  <a:t>Provably minimize repair bandwidth and I/O</a:t>
                </a:r>
              </a:p>
              <a:p>
                <a:pPr lvl="1"/>
                <a:r>
                  <a:rPr lang="en-US" dirty="0"/>
                  <a:t>Key idea: </a:t>
                </a:r>
                <a:r>
                  <a:rPr lang="en-US" b="1" dirty="0">
                    <a:solidFill>
                      <a:srgbClr val="FF0000"/>
                    </a:solidFill>
                  </a:rPr>
                  <a:t>sub-packetization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Partition each packet into </a:t>
                </a:r>
                <a14:m>
                  <m:oMath xmlns:m="http://schemas.openxmlformats.org/officeDocument/2006/math">
                    <m:r>
                      <a:rPr lang="el-GR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smaller sub-packets</a:t>
                </a:r>
              </a:p>
              <a:p>
                <a:pPr lvl="2"/>
                <a:r>
                  <a:rPr lang="en-US" dirty="0"/>
                  <a:t>Perform encoding and repair at sub-packet granularity</a:t>
                </a:r>
              </a:p>
              <a:p>
                <a:pPr lvl="2"/>
                <a:r>
                  <a:rPr lang="en-US" dirty="0"/>
                  <a:t>Transfer a subset of sub-packets to repair any lost packet</a:t>
                </a:r>
              </a:p>
              <a:p>
                <a:r>
                  <a:rPr lang="en-US" dirty="0"/>
                  <a:t>Practical performance is sub-optimal</a:t>
                </a:r>
              </a:p>
              <a:p>
                <a:pPr lvl="1"/>
                <a:r>
                  <a:rPr lang="en-US" dirty="0"/>
                  <a:t>Sub-packets being accessed are not sequentially placed</a:t>
                </a:r>
              </a:p>
              <a:p>
                <a:pPr lvl="1"/>
                <a:r>
                  <a:rPr lang="en-US" b="1" dirty="0">
                    <a:solidFill>
                      <a:srgbClr val="FF0000"/>
                    </a:solidFill>
                  </a:rPr>
                  <a:t>High non-sequential I/O overhead</a:t>
                </a:r>
              </a:p>
              <a:p>
                <a14:m>
                  <m:oMath xmlns:m="http://schemas.openxmlformats.org/officeDocument/2006/math">
                    <m:r>
                      <a:rPr lang="el-GR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provably exponential: at least </a:t>
                </a:r>
                <a:r>
                  <a:rPr lang="pt-BR" i="1" dirty="0"/>
                  <a:t>(n − k)</a:t>
                </a:r>
                <a:r>
                  <a:rPr lang="pt-BR" i="1" baseline="30000" dirty="0"/>
                  <a:t>⌈n/(n−k)⌉ </a:t>
                </a:r>
                <a:endParaRPr lang="en-HK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DB750-3FB7-4BA7-86EC-42BB7F0BC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447801"/>
                <a:ext cx="11173090" cy="4678364"/>
              </a:xfrm>
              <a:blipFill>
                <a:blip r:embed="rId2"/>
                <a:stretch>
                  <a:fillRect l="-982" t="-1434" b="-299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F390D-E580-44D4-B30E-89B74762D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3A0A-1D52-4C45-8CCF-8CA59B98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Insight</a:t>
            </a:r>
            <a:endParaRPr lang="en-H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F74BA-FB3F-4C0B-A1F6-F7CDFA631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76399"/>
                <a:ext cx="10969943" cy="4449765"/>
              </a:xfrm>
            </p:spPr>
            <p:txBody>
              <a:bodyPr/>
              <a:lstStyle/>
              <a:p>
                <a:r>
                  <a:rPr lang="en-US" dirty="0"/>
                  <a:t>There exists a trade-off between repair bandwidth (i.e., network transmissions) and sub-packetization (i.e., non-sequential I/</a:t>
                </a:r>
                <a:r>
                  <a:rPr lang="en-US" dirty="0" err="1"/>
                  <a:t>Os</a:t>
                </a:r>
                <a:r>
                  <a:rPr lang="en-US" dirty="0"/>
                  <a:t>) in erasure coding deployment</a:t>
                </a:r>
              </a:p>
              <a:p>
                <a:endParaRPr lang="en-US" dirty="0"/>
              </a:p>
              <a:p>
                <a:r>
                  <a:rPr lang="en-US" dirty="0"/>
                  <a:t>State-of-the-art: Generic transformation </a:t>
                </a:r>
                <a:r>
                  <a:rPr lang="en-US" sz="1800" dirty="0"/>
                  <a:t>[Li et al., TIT’18]</a:t>
                </a:r>
              </a:p>
              <a:p>
                <a:pPr lvl="1"/>
                <a:r>
                  <a:rPr lang="en-US" dirty="0"/>
                  <a:t>Transforms a code to another code with lower repair bandwidth</a:t>
                </a:r>
              </a:p>
              <a:p>
                <a:pPr lvl="1"/>
                <a:r>
                  <a:rPr lang="en-US" dirty="0"/>
                  <a:t>Stringently always increase </a:t>
                </a:r>
                <a14:m>
                  <m:oMath xmlns:m="http://schemas.openxmlformats.org/officeDocument/2006/math">
                    <m:r>
                      <a:rPr lang="el-GR" altLang="zh-CN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by </a:t>
                </a:r>
                <a:r>
                  <a:rPr lang="en-US" i="1" dirty="0"/>
                  <a:t>n−k</a:t>
                </a:r>
                <a:r>
                  <a:rPr lang="en-US" dirty="0"/>
                  <a:t> times in each transformation</a:t>
                </a:r>
              </a:p>
              <a:p>
                <a:pPr lvl="1"/>
                <a:r>
                  <a:rPr lang="en-US" dirty="0"/>
                  <a:t>No prototype implementation</a:t>
                </a:r>
                <a:endParaRPr lang="en-HK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0F74BA-FB3F-4C0B-A1F6-F7CDFA631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76399"/>
                <a:ext cx="10969943" cy="4449765"/>
              </a:xfrm>
              <a:blipFill>
                <a:blip r:embed="rId2"/>
                <a:stretch>
                  <a:fillRect l="-1000" t="-137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F8BA-297F-4685-A75E-E1076B457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4EE4-E12F-41A8-8126-8A30CE6B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55F497-90AC-41FB-91F2-D45A1E770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524000"/>
                <a:ext cx="10969943" cy="4449764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Elastic transformation</a:t>
                </a:r>
                <a:r>
                  <a:rPr lang="en-US" dirty="0"/>
                  <a:t>: a framework that transforms a code into another code with lower repair bandwidth for a configurable </a:t>
                </a:r>
                <a14:m>
                  <m:oMath xmlns:m="http://schemas.openxmlformats.org/officeDocument/2006/math">
                    <m:r>
                      <a:rPr lang="el-GR" altLang="zh-CN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Configurable for a wide range of </a:t>
                </a:r>
                <a14:m>
                  <m:oMath xmlns:m="http://schemas.openxmlformats.org/officeDocument/2006/math">
                    <m:r>
                      <a:rPr lang="el-GR" altLang="zh-CN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≥ 2</a:t>
                </a:r>
              </a:p>
              <a:p>
                <a:pPr lvl="1"/>
                <a:r>
                  <a:rPr lang="en-US" dirty="0"/>
                  <a:t>Applicable to all or a subset of packets</a:t>
                </a:r>
              </a:p>
              <a:p>
                <a:pPr lvl="1"/>
                <a:r>
                  <a:rPr lang="en-US" dirty="0"/>
                  <a:t>Applicable to a variety of erasure codes</a:t>
                </a:r>
              </a:p>
              <a:p>
                <a:r>
                  <a:rPr lang="en-US" dirty="0"/>
                  <a:t>Theoretical analysis on fault tolerance, lower bound of repair bandwidth, and repair time</a:t>
                </a:r>
              </a:p>
              <a:p>
                <a:r>
                  <a:rPr lang="en-US" dirty="0"/>
                  <a:t>Prototype evaluation on Hadoop 3 HDFS</a:t>
                </a:r>
              </a:p>
              <a:p>
                <a:pPr lvl="1"/>
                <a:r>
                  <a:rPr lang="en-US" dirty="0"/>
                  <a:t>Reduce repair times of RS codes and access optimal MSR codes by up to 56.3% and 51.4%, respectively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55F497-90AC-41FB-91F2-D45A1E770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524000"/>
                <a:ext cx="10969943" cy="4449764"/>
              </a:xfrm>
              <a:blipFill>
                <a:blip r:embed="rId2"/>
                <a:stretch>
                  <a:fillRect l="-1000" t="-1370" r="-444" b="-1054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ECF78-59BE-4387-B2AF-259ACE8132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8DD0-8000-4F5A-9D12-5D12225A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2C90-C946-4EA0-B97C-C93F6EF5D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295400"/>
            <a:ext cx="10969943" cy="1447799"/>
          </a:xfrm>
        </p:spPr>
        <p:txBody>
          <a:bodyPr/>
          <a:lstStyle/>
          <a:p>
            <a:r>
              <a:rPr lang="en-US" dirty="0"/>
              <a:t>RS vs. Clay </a:t>
            </a:r>
            <a:r>
              <a:rPr lang="en-US" sz="1800" dirty="0"/>
              <a:t>[</a:t>
            </a:r>
            <a:r>
              <a:rPr lang="en-US" sz="1800" dirty="0" err="1"/>
              <a:t>Vajha</a:t>
            </a:r>
            <a:r>
              <a:rPr lang="en-US" sz="1800" dirty="0"/>
              <a:t> et al., FAST’18]</a:t>
            </a:r>
            <a:r>
              <a:rPr lang="en-US" dirty="0"/>
              <a:t> vs. RS-ET</a:t>
            </a:r>
          </a:p>
          <a:p>
            <a:pPr lvl="1"/>
            <a:r>
              <a:rPr lang="en-US" dirty="0"/>
              <a:t>Clay: state-of-the-art access-optimal MSR codes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n, k</a:t>
            </a:r>
            <a:r>
              <a:rPr lang="en-US" dirty="0"/>
              <a:t>) = (9, 6); Packet size = 6 </a:t>
            </a:r>
            <a:r>
              <a:rPr lang="en-US" dirty="0" err="1"/>
              <a:t>MiB</a:t>
            </a:r>
            <a:endParaRPr lang="en-US" dirty="0"/>
          </a:p>
          <a:p>
            <a:pPr lvl="1"/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10A74-E947-4DA5-8571-F0D77DF37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5C567E20-C504-C34E-A60B-533A39A0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04" y="2772888"/>
            <a:ext cx="7477008" cy="39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8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A342-47C8-4723-B956-C66C96AF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Arrays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A1444-AF4A-4209-8E5D-E602A239CA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3212" y="1219200"/>
                <a:ext cx="11479319" cy="4678364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Square transformation arrays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l-GR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l-GR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r>
                      <a:rPr lang="el-GR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Step 1 (</a:t>
                </a:r>
                <a:r>
                  <a:rPr lang="en-US" b="1" dirty="0">
                    <a:solidFill>
                      <a:srgbClr val="0000FF"/>
                    </a:solidFill>
                  </a:rPr>
                  <a:t>Rotation</a:t>
                </a:r>
                <a:r>
                  <a:rPr lang="en-US" dirty="0"/>
                  <a:t>): cyclically rotate </a:t>
                </a:r>
                <a:r>
                  <a:rPr lang="en-US" i="1" dirty="0" err="1"/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row to the left by </a:t>
                </a:r>
                <a:r>
                  <a:rPr lang="en-US" i="1" dirty="0"/>
                  <a:t>i-1</a:t>
                </a:r>
                <a:r>
                  <a:rPr lang="en-US" dirty="0"/>
                  <a:t> sub-packets</a:t>
                </a:r>
              </a:p>
              <a:p>
                <a:pPr lvl="1"/>
                <a:r>
                  <a:rPr lang="en-US" dirty="0"/>
                  <a:t>Step 2 (</a:t>
                </a:r>
                <a:r>
                  <a:rPr lang="en-US" b="1" dirty="0">
                    <a:solidFill>
                      <a:srgbClr val="0000FF"/>
                    </a:solidFill>
                  </a:rPr>
                  <a:t>Pairwise coupling</a:t>
                </a:r>
                <a:r>
                  <a:rPr lang="en-US" dirty="0"/>
                  <a:t>): combine sub-packets at axially symmetric positions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Step 3 (</a:t>
                </a:r>
                <a:r>
                  <a:rPr lang="en-US" b="1" dirty="0">
                    <a:solidFill>
                      <a:srgbClr val="0000FF"/>
                    </a:solidFill>
                  </a:rPr>
                  <a:t>Systematic transformation</a:t>
                </a:r>
                <a:r>
                  <a:rPr lang="en-US" dirty="0"/>
                  <a:t>): revert coded sub-packets to </a:t>
                </a:r>
                <a:r>
                  <a:rPr lang="en-US" dirty="0" err="1"/>
                  <a:t>uncoded</a:t>
                </a:r>
                <a:r>
                  <a:rPr lang="en-US" dirty="0"/>
                  <a:t> sub-packets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A1444-AF4A-4209-8E5D-E602A239C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212" y="1219200"/>
                <a:ext cx="11479319" cy="4678364"/>
              </a:xfrm>
              <a:blipFill>
                <a:blip r:embed="rId2"/>
                <a:stretch>
                  <a:fillRect l="-956" t="-130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7B0A2-156D-4E25-9370-89ACAC5C4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5EF43-F00B-4D7C-B708-A4EA565F6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2971800"/>
            <a:ext cx="3429000" cy="1184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512D3-F86B-4451-89CF-A42A4264A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212" y="3002280"/>
            <a:ext cx="4123090" cy="115446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A1A8CEC-2B24-4C0B-85B9-3F87BA8AA10A}"/>
              </a:ext>
            </a:extLst>
          </p:cNvPr>
          <p:cNvGrpSpPr/>
          <p:nvPr/>
        </p:nvGrpSpPr>
        <p:grpSpPr>
          <a:xfrm>
            <a:off x="4799012" y="3200400"/>
            <a:ext cx="990600" cy="765845"/>
            <a:chOff x="4799012" y="3276600"/>
            <a:chExt cx="990600" cy="76584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A1206B-057B-470A-A97A-F90BF8D37A35}"/>
                </a:ext>
              </a:extLst>
            </p:cNvPr>
            <p:cNvCxnSpPr/>
            <p:nvPr/>
          </p:nvCxnSpPr>
          <p:spPr bwMode="auto">
            <a:xfrm flipV="1">
              <a:off x="4799012" y="3276600"/>
              <a:ext cx="457200" cy="381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B66B8AF-5484-476D-AA03-B63CD798D4D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9012" y="3276600"/>
              <a:ext cx="914400" cy="73898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256A1A3-7CA0-4497-8FDC-DB3EEE5B8F2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56212" y="3615725"/>
              <a:ext cx="533400" cy="42672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8393E6-9D8B-4D93-B870-23FA434B1284}"/>
              </a:ext>
            </a:extLst>
          </p:cNvPr>
          <p:cNvGrpSpPr/>
          <p:nvPr/>
        </p:nvGrpSpPr>
        <p:grpSpPr>
          <a:xfrm>
            <a:off x="2464825" y="4915672"/>
            <a:ext cx="7772402" cy="1622941"/>
            <a:chOff x="2464825" y="4991872"/>
            <a:chExt cx="7772402" cy="16229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B02741-0AAB-4481-9E74-29C3596DC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4012" y="4991872"/>
              <a:ext cx="6851260" cy="10580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02EAE6-74EF-4521-9B33-B2A5ECCF3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4825" y="6061161"/>
              <a:ext cx="7772402" cy="55365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A8B145-CD0F-44A8-AB7E-37CE49B157E5}"/>
                </a:ext>
              </a:extLst>
            </p:cNvPr>
            <p:cNvSpPr/>
            <p:nvPr/>
          </p:nvSpPr>
          <p:spPr bwMode="auto">
            <a:xfrm>
              <a:off x="2464825" y="6049964"/>
              <a:ext cx="352987" cy="2746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H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8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9041-1E6B-4407-9862-58984977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Arrays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F74C3-4470-4ABE-992B-DB9ACCEEF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Repair in a square transformation array</a:t>
                </a:r>
              </a:p>
              <a:p>
                <a:pPr lvl="1"/>
                <a:r>
                  <a:rPr lang="en-US" altLang="zh-CN" dirty="0"/>
                  <a:t>Repair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Read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solve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Read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 and use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solve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3,1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2"/>
                <a:r>
                  <a:rPr lang="en-US" dirty="0"/>
                  <a:t>5 sub-packets (reduce repair bandwidth by 44.4% compared with RS(6, 3))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F74C3-4470-4ABE-992B-DB9ACCEEF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34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670FA-C3F9-4512-880C-A7EF2AED1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22615FDD-BBB8-E6E7-92C1-18DF31DB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3762159"/>
            <a:ext cx="8541666" cy="1865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70E6A-0685-484D-9186-A3A482A36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12" y="5694748"/>
            <a:ext cx="7772402" cy="5536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19BBE7-474E-463E-9C29-D63F662484C8}"/>
              </a:ext>
            </a:extLst>
          </p:cNvPr>
          <p:cNvSpPr/>
          <p:nvPr/>
        </p:nvSpPr>
        <p:spPr bwMode="auto">
          <a:xfrm>
            <a:off x="2284412" y="5694748"/>
            <a:ext cx="352987" cy="2746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4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5E28-EA4A-4F62-9B2E-CAB5E30D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Arrays</a:t>
            </a:r>
            <a:endParaRPr lang="en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0DA6B-5A23-4C38-ADEF-DA15BEE7D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0969943" cy="4678364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Non-square transformation array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l-GR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l-GR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l-GR" altLang="zh-CN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l-GR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a:rPr lang="el-GR" altLang="zh-CN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Step 1: Rotation</a:t>
                </a:r>
              </a:p>
              <a:p>
                <a:pPr lvl="1"/>
                <a:r>
                  <a:rPr lang="en-US" dirty="0"/>
                  <a:t>Step 2: Pairwise coupling on overlapping square arrays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Step 3: Systematic transformation</a:t>
                </a:r>
              </a:p>
              <a:p>
                <a:pPr lvl="1"/>
                <a:endParaRPr lang="en-HK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0DA6B-5A23-4C38-ADEF-DA15BEE7D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0969943" cy="4678364"/>
              </a:xfrm>
              <a:blipFill>
                <a:blip r:embed="rId2"/>
                <a:stretch>
                  <a:fillRect l="-1000" t="-1304" b="-808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52C2E-44EE-420F-95DD-10D9FC4BC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19CFD058-3784-1E0F-E175-E58212D4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12" y="2895599"/>
            <a:ext cx="5257800" cy="28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544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19864</TotalTime>
  <Words>1046</Words>
  <Application>Microsoft Office PowerPoint</Application>
  <PresentationFormat>Custom</PresentationFormat>
  <Paragraphs>140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Wingdings</vt:lpstr>
      <vt:lpstr>Default Design</vt:lpstr>
      <vt:lpstr>Balancing Repair Bandwidth and Sub-Packetization in Erasure-Coded Storage via Elastic Transformation</vt:lpstr>
      <vt:lpstr>Introduction</vt:lpstr>
      <vt:lpstr>New Erasure Codes</vt:lpstr>
      <vt:lpstr>Our Insight</vt:lpstr>
      <vt:lpstr>Our Contributions</vt:lpstr>
      <vt:lpstr>Motivating Example</vt:lpstr>
      <vt:lpstr>Transformation Arrays</vt:lpstr>
      <vt:lpstr>Transformation Arrays</vt:lpstr>
      <vt:lpstr>Transformation Arrays</vt:lpstr>
      <vt:lpstr>Elastic Transformation</vt:lpstr>
      <vt:lpstr>Elastic Transformation</vt:lpstr>
      <vt:lpstr>Theoretical Analysis</vt:lpstr>
      <vt:lpstr>Modeling of Single-Packet Repair Time</vt:lpstr>
      <vt:lpstr>Implementation and Evaluation</vt:lpstr>
      <vt:lpstr>Overall Repair Performance</vt:lpstr>
      <vt:lpstr>Impact of Sub-Packetization and Network Bandwidth</vt:lpstr>
      <vt:lpstr>Impact of Packet Size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Patrick PC Lee (CSD)</cp:lastModifiedBy>
  <cp:revision>1183</cp:revision>
  <cp:lastPrinted>2019-02-28T16:58:54Z</cp:lastPrinted>
  <dcterms:created xsi:type="dcterms:W3CDTF">1601-01-01T00:00:00Z</dcterms:created>
  <dcterms:modified xsi:type="dcterms:W3CDTF">2023-05-18T23:21:39Z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