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56" r:id="rId2"/>
    <p:sldId id="461" r:id="rId3"/>
    <p:sldId id="544" r:id="rId4"/>
    <p:sldId id="468" r:id="rId5"/>
    <p:sldId id="501" r:id="rId6"/>
    <p:sldId id="524" r:id="rId7"/>
    <p:sldId id="546" r:id="rId8"/>
    <p:sldId id="547" r:id="rId9"/>
    <p:sldId id="530" r:id="rId10"/>
    <p:sldId id="531" r:id="rId11"/>
    <p:sldId id="532" r:id="rId12"/>
    <p:sldId id="548" r:id="rId13"/>
    <p:sldId id="529" r:id="rId14"/>
    <p:sldId id="533" r:id="rId15"/>
    <p:sldId id="535" r:id="rId16"/>
    <p:sldId id="534" r:id="rId17"/>
    <p:sldId id="476" r:id="rId18"/>
    <p:sldId id="522" r:id="rId19"/>
    <p:sldId id="552" r:id="rId20"/>
    <p:sldId id="541" r:id="rId21"/>
    <p:sldId id="554" r:id="rId22"/>
    <p:sldId id="509" r:id="rId23"/>
    <p:sldId id="526" r:id="rId24"/>
    <p:sldId id="555" r:id="rId25"/>
    <p:sldId id="540" r:id="rId26"/>
    <p:sldId id="551" r:id="rId27"/>
    <p:sldId id="553" r:id="rId28"/>
    <p:sldId id="545" r:id="rId29"/>
    <p:sldId id="542" r:id="rId30"/>
    <p:sldId id="543" r:id="rId31"/>
    <p:sldId id="537" r:id="rId32"/>
  </p:sldIdLst>
  <p:sldSz cx="12188825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ADC9EE"/>
    <a:srgbClr val="7CBCEA"/>
    <a:srgbClr val="FCF3F2"/>
    <a:srgbClr val="E6F2CB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71" autoAdjust="0"/>
    <p:restoredTop sz="96341" autoAdjust="0"/>
  </p:normalViewPr>
  <p:slideViewPr>
    <p:cSldViewPr>
      <p:cViewPr varScale="1">
        <p:scale>
          <a:sx n="102" d="100"/>
          <a:sy n="102" d="100"/>
        </p:scale>
        <p:origin x="208" y="72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2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94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276152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0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6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0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0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9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2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40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75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4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adslab.cse.cuhk.edu.hk/software/spreadsketch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9397-BA5F-4AB9-9426-5DEBFD6AC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2" y="2130426"/>
            <a:ext cx="10972800" cy="1470025"/>
          </a:xfrm>
        </p:spPr>
        <p:txBody>
          <a:bodyPr/>
          <a:lstStyle/>
          <a:p>
            <a:r>
              <a:rPr lang="en-US" sz="4000" dirty="0" err="1"/>
              <a:t>SpreadSketch</a:t>
            </a:r>
            <a:r>
              <a:rPr lang="en-US" sz="4000" dirty="0"/>
              <a:t>: Toward Invertible and Network-Wide Detection of </a:t>
            </a:r>
            <a:r>
              <a:rPr lang="en-US" sz="4000" dirty="0" err="1"/>
              <a:t>Superspreaders</a:t>
            </a:r>
            <a:r>
              <a:rPr lang="en-US" sz="4000" dirty="0"/>
              <a:t>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DE447-09F8-4C83-8479-C86402332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324" y="3810000"/>
            <a:ext cx="8532178" cy="1752600"/>
          </a:xfrm>
        </p:spPr>
        <p:txBody>
          <a:bodyPr/>
          <a:lstStyle/>
          <a:p>
            <a:r>
              <a:rPr lang="en-US" b="1" dirty="0"/>
              <a:t>Lu Tang</a:t>
            </a:r>
            <a:r>
              <a:rPr lang="en-US" baseline="30000" dirty="0"/>
              <a:t> †</a:t>
            </a:r>
            <a:r>
              <a:rPr lang="en-US" b="1" dirty="0"/>
              <a:t> </a:t>
            </a:r>
            <a:r>
              <a:rPr lang="en-US" dirty="0"/>
              <a:t>, </a:t>
            </a:r>
            <a:r>
              <a:rPr lang="en-US" dirty="0" err="1"/>
              <a:t>Qun</a:t>
            </a:r>
            <a:r>
              <a:rPr lang="en-US" dirty="0"/>
              <a:t> Huang</a:t>
            </a:r>
            <a:r>
              <a:rPr lang="en-US" baseline="30000" dirty="0"/>
              <a:t> ‡</a:t>
            </a:r>
            <a:r>
              <a:rPr lang="en-US" dirty="0"/>
              <a:t>, and Patrick P. C. Lee</a:t>
            </a:r>
            <a:r>
              <a:rPr lang="en-US" baseline="30000" dirty="0"/>
              <a:t> †</a:t>
            </a:r>
            <a:endParaRPr lang="en-US" dirty="0"/>
          </a:p>
          <a:p>
            <a:r>
              <a:rPr lang="en-US" baseline="30000" dirty="0"/>
              <a:t>† </a:t>
            </a:r>
            <a:r>
              <a:rPr lang="en-US" dirty="0"/>
              <a:t>The Chinese University of Hong Kong</a:t>
            </a:r>
            <a:br>
              <a:rPr lang="en-US" dirty="0"/>
            </a:br>
            <a:r>
              <a:rPr lang="en-US" baseline="30000" dirty="0"/>
              <a:t>‡ </a:t>
            </a:r>
            <a:r>
              <a:rPr lang="en-US" dirty="0"/>
              <a:t>Institute of Computing Technology, CAS</a:t>
            </a:r>
          </a:p>
          <a:p>
            <a:r>
              <a:rPr lang="en-US" dirty="0"/>
              <a:t>IEEE INFOCOM 2020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C34C-E52C-407A-AD48-BFD6A2AB9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CUHK">
            <a:extLst>
              <a:ext uri="{FF2B5EF4-FFF2-40B4-BE49-F238E27FC236}">
                <a16:creationId xmlns:a16="http://schemas.microsoft.com/office/drawing/2014/main" id="{03826E37-A051-4173-9E3A-592EE35E9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2" y="54037"/>
            <a:ext cx="1744343" cy="9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0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Data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7868" y="1676400"/>
                <a:ext cx="11376237" cy="3048000"/>
              </a:xfrm>
            </p:spPr>
            <p:txBody>
              <a:bodyPr/>
              <a:lstStyle/>
              <a:p>
                <a:r>
                  <a:rPr lang="en-US" b="1" dirty="0"/>
                  <a:t>Data structure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table of buckets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868" y="1676400"/>
                <a:ext cx="11376237" cy="3048000"/>
              </a:xfrm>
              <a:blipFill>
                <a:blip r:embed="rId3"/>
                <a:stretch>
                  <a:fillRect l="-91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86083"/>
              </p:ext>
            </p:extLst>
          </p:nvPr>
        </p:nvGraphicFramePr>
        <p:xfrm>
          <a:off x="2805837" y="2625111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 bwMode="auto">
          <a:xfrm>
            <a:off x="6182581" y="2720251"/>
            <a:ext cx="3657600" cy="129540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6445823" y="3396581"/>
                <a:ext cx="9144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𝑖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5823" y="3396581"/>
                <a:ext cx="914400" cy="381000"/>
              </a:xfrm>
              <a:prstGeom prst="rect">
                <a:avLst/>
              </a:prstGeom>
              <a:blipFill rotWithShape="0">
                <a:blip r:embed="rId4"/>
                <a:stretch>
                  <a:fillRect b="-9231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 bwMode="auto">
              <a:xfrm>
                <a:off x="7612767" y="3396283"/>
                <a:ext cx="9144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𝑖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2767" y="3396283"/>
                <a:ext cx="914400" cy="381000"/>
              </a:xfrm>
              <a:prstGeom prst="rect">
                <a:avLst/>
              </a:prstGeom>
              <a:blipFill rotWithShape="0">
                <a:blip r:embed="rId5"/>
                <a:stretch>
                  <a:fillRect b="-9231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8732987" y="3396283"/>
                <a:ext cx="9144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𝑖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,</m:t>
                          </m:r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2987" y="3396283"/>
                <a:ext cx="914400" cy="381000"/>
              </a:xfrm>
              <a:prstGeom prst="rect">
                <a:avLst/>
              </a:prstGeom>
              <a:blipFill rotWithShape="0">
                <a:blip r:embed="rId6"/>
                <a:stretch>
                  <a:fillRect b="-9231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 bwMode="auto">
          <a:xfrm>
            <a:off x="6343410" y="2880588"/>
            <a:ext cx="111922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5412" y="297503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Spread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504024" y="288058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7916" y="297425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key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8636934" y="2880588"/>
            <a:ext cx="1106507" cy="974726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37612" y="297425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Level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472837" y="3385695"/>
            <a:ext cx="32874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Left Brace 29"/>
          <p:cNvSpPr/>
          <p:nvPr/>
        </p:nvSpPr>
        <p:spPr bwMode="auto">
          <a:xfrm>
            <a:off x="5801581" y="2738190"/>
            <a:ext cx="262486" cy="1295009"/>
          </a:xfrm>
          <a:prstGeom prst="leftBrace">
            <a:avLst/>
          </a:prstGeom>
          <a:solidFill>
            <a:schemeClr val="bg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03412" y="3323283"/>
                <a:ext cx="8501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/>
                  <a:t> rows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3323283"/>
                <a:ext cx="850169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571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14252" y="4571120"/>
                <a:ext cx="1220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buckets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252" y="4571120"/>
                <a:ext cx="1220527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r="-398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224567" y="2286000"/>
                <a:ext cx="16240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Bucket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𝑗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567" y="2286000"/>
                <a:ext cx="162403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99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1724" y="5077441"/>
                <a:ext cx="9982200" cy="1089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</a:rPr>
                          <m:t>,</m:t>
                        </m:r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: Distinct counter to track the total spread in the bucket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</a:rPr>
                          <m:t>,</m:t>
                        </m:r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: the candidate source key with the highest level in the bucket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</a:rPr>
                          <m:t>,</m:t>
                        </m:r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, the maximum level seen in the bucket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24" y="5077441"/>
                <a:ext cx="9982200" cy="1089722"/>
              </a:xfrm>
              <a:prstGeom prst="rect">
                <a:avLst/>
              </a:prstGeom>
              <a:blipFill>
                <a:blip r:embed="rId10"/>
                <a:stretch>
                  <a:fillRect l="-381" t="-3448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68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0969943" cy="5029200"/>
              </a:xfrm>
            </p:spPr>
            <p:txBody>
              <a:bodyPr/>
              <a:lstStyle/>
              <a:p>
                <a:r>
                  <a:rPr lang="en-US" dirty="0"/>
                  <a:t>Insert a source-destination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into the sketch</a:t>
                </a:r>
              </a:p>
              <a:p>
                <a:pPr lvl="1"/>
                <a:r>
                  <a:rPr lang="en-US" dirty="0"/>
                  <a:t>Calculate the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hash(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= </a:t>
                </a:r>
                <a:r>
                  <a:rPr lang="en-US" u="sng" dirty="0">
                    <a:solidFill>
                      <a:srgbClr val="FF0000"/>
                    </a:solidFill>
                  </a:rPr>
                  <a:t>000</a:t>
                </a:r>
                <a:r>
                  <a:rPr lang="en-US" dirty="0"/>
                  <a:t>11011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= 3</a:t>
                </a:r>
              </a:p>
              <a:p>
                <a:pPr lvl="1"/>
                <a:r>
                  <a:rPr lang="en-US" dirty="0"/>
                  <a:t>Map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one bucket per row</a:t>
                </a:r>
              </a:p>
              <a:p>
                <a:pPr lvl="1"/>
                <a:r>
                  <a:rPr lang="en-US" dirty="0"/>
                  <a:t>For each bucket</a:t>
                </a:r>
              </a:p>
              <a:p>
                <a:pPr lvl="2"/>
                <a:r>
                  <a:rPr lang="en-US" dirty="0"/>
                  <a:t>Insert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to V</a:t>
                </a:r>
              </a:p>
              <a:p>
                <a:pPr lvl="2"/>
                <a:r>
                  <a:rPr lang="en-US" dirty="0"/>
                  <a:t>Compare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L</a:t>
                </a:r>
              </a:p>
              <a:p>
                <a:pPr lvl="3"/>
                <a:r>
                  <a:rPr lang="en-US" b="1" dirty="0">
                    <a:solidFill>
                      <a:srgbClr val="FF0000"/>
                    </a:solidFill>
                  </a:rPr>
                  <a:t>Case 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</m:t>
                    </m:r>
                  </m:oMath>
                </a14:m>
                <a:r>
                  <a:rPr lang="en-US" dirty="0"/>
                  <a:t> L, do nothing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0969943" cy="5029200"/>
              </a:xfrm>
              <a:blipFill>
                <a:blip r:embed="rId3"/>
                <a:stretch>
                  <a:fillRect l="-1042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D2E7C2DC-67FD-5346-97D2-B654BF1949BA}"/>
              </a:ext>
            </a:extLst>
          </p:cNvPr>
          <p:cNvGraphicFramePr>
            <a:graphicFrameLocks noGrp="1"/>
          </p:cNvGraphicFramePr>
          <p:nvPr/>
        </p:nvGraphicFramePr>
        <p:xfrm>
          <a:off x="8685212" y="2409944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A8FE5B88-766E-2849-BE3F-1741B7DF2AA5}"/>
              </a:ext>
            </a:extLst>
          </p:cNvPr>
          <p:cNvGraphicFramePr>
            <a:graphicFrameLocks noGrp="1"/>
          </p:cNvGraphicFramePr>
          <p:nvPr/>
        </p:nvGraphicFramePr>
        <p:xfrm>
          <a:off x="8685212" y="2419460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AF76826-728D-754D-A2E9-0DD6E3A37DDA}"/>
              </a:ext>
            </a:extLst>
          </p:cNvPr>
          <p:cNvSpPr/>
          <p:nvPr/>
        </p:nvSpPr>
        <p:spPr bwMode="auto">
          <a:xfrm>
            <a:off x="6932612" y="3213780"/>
            <a:ext cx="4572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BF7598-EC6A-AF47-8D8C-4CE6C0C4E152}"/>
                  </a:ext>
                </a:extLst>
              </p:cNvPr>
              <p:cNvSpPr/>
              <p:nvPr/>
            </p:nvSpPr>
            <p:spPr>
              <a:xfrm>
                <a:off x="6361823" y="3746260"/>
                <a:ext cx="1561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Packet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BF7598-EC6A-AF47-8D8C-4CE6C0C4E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823" y="3746260"/>
                <a:ext cx="1561389" cy="369332"/>
              </a:xfrm>
              <a:prstGeom prst="rect">
                <a:avLst/>
              </a:prstGeom>
              <a:blipFill>
                <a:blip r:embed="rId4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6DCAD4B-53FE-F141-9300-1AA5B05D543D}"/>
              </a:ext>
            </a:extLst>
          </p:cNvPr>
          <p:cNvCxnSpPr/>
          <p:nvPr/>
        </p:nvCxnSpPr>
        <p:spPr bwMode="auto">
          <a:xfrm flipV="1">
            <a:off x="7389812" y="2680380"/>
            <a:ext cx="1295400" cy="7239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F0EBD05-512D-6A44-B8FF-48EDC2A95034}"/>
              </a:ext>
            </a:extLst>
          </p:cNvPr>
          <p:cNvCxnSpPr/>
          <p:nvPr/>
        </p:nvCxnSpPr>
        <p:spPr bwMode="auto">
          <a:xfrm flipV="1">
            <a:off x="7389812" y="3181009"/>
            <a:ext cx="2362200" cy="22327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678783D-BC72-9E4E-A23D-943B6B08B3F0}"/>
              </a:ext>
            </a:extLst>
          </p:cNvPr>
          <p:cNvCxnSpPr/>
          <p:nvPr/>
        </p:nvCxnSpPr>
        <p:spPr bwMode="auto">
          <a:xfrm>
            <a:off x="7389812" y="3404280"/>
            <a:ext cx="1820340" cy="20935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86A6299-397F-CC49-9260-FDC2EEB05FB1}"/>
              </a:ext>
            </a:extLst>
          </p:cNvPr>
          <p:cNvCxnSpPr/>
          <p:nvPr/>
        </p:nvCxnSpPr>
        <p:spPr bwMode="auto">
          <a:xfrm>
            <a:off x="7389812" y="3404280"/>
            <a:ext cx="2370660" cy="6839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117ECC1-13E0-F041-8F77-509AB84C978F}"/>
              </a:ext>
            </a:extLst>
          </p:cNvPr>
          <p:cNvSpPr txBox="1"/>
          <p:nvPr/>
        </p:nvSpPr>
        <p:spPr>
          <a:xfrm>
            <a:off x="10204905" y="59399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250A04F6-5079-4547-9EE6-8CB401D49209}"/>
              </a:ext>
            </a:extLst>
          </p:cNvPr>
          <p:cNvSpPr/>
          <p:nvPr/>
        </p:nvSpPr>
        <p:spPr bwMode="auto">
          <a:xfrm>
            <a:off x="6246812" y="4800600"/>
            <a:ext cx="2397104" cy="1024802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4935121-DB0C-DB4A-BC0E-34DE21534165}"/>
                  </a:ext>
                </a:extLst>
              </p:cNvPr>
              <p:cNvSpPr/>
              <p:nvPr/>
            </p:nvSpPr>
            <p:spPr bwMode="auto">
              <a:xfrm>
                <a:off x="7137931" y="5226644"/>
                <a:ext cx="604065" cy="4220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4935121-DB0C-DB4A-BC0E-34DE21534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931" y="5226644"/>
                <a:ext cx="604065" cy="422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C3079278-0A3C-944A-A73A-BF28B5BF6896}"/>
              </a:ext>
            </a:extLst>
          </p:cNvPr>
          <p:cNvSpPr txBox="1"/>
          <p:nvPr/>
        </p:nvSpPr>
        <p:spPr>
          <a:xfrm>
            <a:off x="7210201" y="4943900"/>
            <a:ext cx="58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Key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67B23D84-B6E3-B346-BCAF-0501DE66BEB1}"/>
              </a:ext>
            </a:extLst>
          </p:cNvPr>
          <p:cNvSpPr/>
          <p:nvPr/>
        </p:nvSpPr>
        <p:spPr bwMode="auto">
          <a:xfrm>
            <a:off x="7117410" y="4952877"/>
            <a:ext cx="642406" cy="735179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FDC7578-113C-FB4B-945C-18801764F01C}"/>
              </a:ext>
            </a:extLst>
          </p:cNvPr>
          <p:cNvSpPr/>
          <p:nvPr/>
        </p:nvSpPr>
        <p:spPr bwMode="auto">
          <a:xfrm>
            <a:off x="7866669" y="5220689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CB9D1AC-9646-FE49-8ABF-520DFCB6C337}"/>
              </a:ext>
            </a:extLst>
          </p:cNvPr>
          <p:cNvSpPr txBox="1"/>
          <p:nvPr/>
        </p:nvSpPr>
        <p:spPr>
          <a:xfrm>
            <a:off x="7870361" y="4943900"/>
            <a:ext cx="72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Level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6470A950-854C-C740-9556-0F1EAB8AFC6C}"/>
              </a:ext>
            </a:extLst>
          </p:cNvPr>
          <p:cNvSpPr/>
          <p:nvPr/>
        </p:nvSpPr>
        <p:spPr bwMode="auto">
          <a:xfrm>
            <a:off x="7846148" y="4943900"/>
            <a:ext cx="642406" cy="73820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B64433-0567-C446-A25C-EBF6A9FE1582}"/>
              </a:ext>
            </a:extLst>
          </p:cNvPr>
          <p:cNvSpPr/>
          <p:nvPr/>
        </p:nvSpPr>
        <p:spPr bwMode="auto">
          <a:xfrm>
            <a:off x="6425014" y="5232102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92AEE24-A75E-D342-BB7F-2EED33A53333}"/>
              </a:ext>
            </a:extLst>
          </p:cNvPr>
          <p:cNvSpPr txBox="1"/>
          <p:nvPr/>
        </p:nvSpPr>
        <p:spPr>
          <a:xfrm>
            <a:off x="6346361" y="4943900"/>
            <a:ext cx="78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Bitmap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539F9D24-2FA5-7A41-826F-A2260985BA1C}"/>
              </a:ext>
            </a:extLst>
          </p:cNvPr>
          <p:cNvSpPr/>
          <p:nvPr/>
        </p:nvSpPr>
        <p:spPr bwMode="auto">
          <a:xfrm>
            <a:off x="6404493" y="4943901"/>
            <a:ext cx="642406" cy="74961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2937839E-AF80-5547-BB6D-E58DDD0A5267}"/>
              </a:ext>
            </a:extLst>
          </p:cNvPr>
          <p:cNvSpPr/>
          <p:nvPr/>
        </p:nvSpPr>
        <p:spPr bwMode="auto">
          <a:xfrm>
            <a:off x="9363541" y="4806439"/>
            <a:ext cx="2397104" cy="1024802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6514169-5A51-7A46-B579-CC37877CE253}"/>
                  </a:ext>
                </a:extLst>
              </p:cNvPr>
              <p:cNvSpPr/>
              <p:nvPr/>
            </p:nvSpPr>
            <p:spPr bwMode="auto">
              <a:xfrm>
                <a:off x="10254660" y="5232483"/>
                <a:ext cx="604065" cy="4220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6514169-5A51-7A46-B579-CC37877CE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4660" y="5232483"/>
                <a:ext cx="604065" cy="422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931E8ABE-CB00-9146-A9EF-6D35ABEC0D2F}"/>
              </a:ext>
            </a:extLst>
          </p:cNvPr>
          <p:cNvSpPr txBox="1"/>
          <p:nvPr/>
        </p:nvSpPr>
        <p:spPr>
          <a:xfrm>
            <a:off x="10326930" y="4949739"/>
            <a:ext cx="58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Key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1F872CDC-7F2B-974F-BAD4-AC1F8F3857E2}"/>
              </a:ext>
            </a:extLst>
          </p:cNvPr>
          <p:cNvSpPr/>
          <p:nvPr/>
        </p:nvSpPr>
        <p:spPr bwMode="auto">
          <a:xfrm>
            <a:off x="10234139" y="4958716"/>
            <a:ext cx="642406" cy="735179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F50902D-A425-454B-A0F6-99260DBE3F9A}"/>
              </a:ext>
            </a:extLst>
          </p:cNvPr>
          <p:cNvSpPr/>
          <p:nvPr/>
        </p:nvSpPr>
        <p:spPr bwMode="auto">
          <a:xfrm>
            <a:off x="10983398" y="5226528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B791901-7469-8643-977E-EAA435EA7280}"/>
              </a:ext>
            </a:extLst>
          </p:cNvPr>
          <p:cNvSpPr txBox="1"/>
          <p:nvPr/>
        </p:nvSpPr>
        <p:spPr>
          <a:xfrm>
            <a:off x="10987090" y="4949739"/>
            <a:ext cx="72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Level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92FBE840-5648-FB4B-8B35-6C933075FFE7}"/>
              </a:ext>
            </a:extLst>
          </p:cNvPr>
          <p:cNvSpPr/>
          <p:nvPr/>
        </p:nvSpPr>
        <p:spPr bwMode="auto">
          <a:xfrm>
            <a:off x="10962877" y="4949739"/>
            <a:ext cx="642406" cy="73820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7FB8C93-0F45-FF4D-971F-D5D67F996A96}"/>
              </a:ext>
            </a:extLst>
          </p:cNvPr>
          <p:cNvSpPr/>
          <p:nvPr/>
        </p:nvSpPr>
        <p:spPr bwMode="auto">
          <a:xfrm>
            <a:off x="9541743" y="5237941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V’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6198507-7B7A-944A-80C0-1CEBE6A6340C}"/>
              </a:ext>
            </a:extLst>
          </p:cNvPr>
          <p:cNvSpPr txBox="1"/>
          <p:nvPr/>
        </p:nvSpPr>
        <p:spPr>
          <a:xfrm>
            <a:off x="9463090" y="4949739"/>
            <a:ext cx="78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Bitmap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B9ECAD22-CF78-9148-99F6-7CCCD3577657}"/>
              </a:ext>
            </a:extLst>
          </p:cNvPr>
          <p:cNvSpPr/>
          <p:nvPr/>
        </p:nvSpPr>
        <p:spPr bwMode="auto">
          <a:xfrm>
            <a:off x="9521222" y="4949740"/>
            <a:ext cx="642406" cy="74961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11715E9-905E-1C4F-BA95-FEFE2B2E83F6}"/>
              </a:ext>
            </a:extLst>
          </p:cNvPr>
          <p:cNvSpPr txBox="1"/>
          <p:nvPr/>
        </p:nvSpPr>
        <p:spPr>
          <a:xfrm>
            <a:off x="7031846" y="5936557"/>
            <a:ext cx="92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3B47D901-FF1C-F044-A789-7517D806295E}"/>
              </a:ext>
            </a:extLst>
          </p:cNvPr>
          <p:cNvSpPr/>
          <p:nvPr/>
        </p:nvSpPr>
        <p:spPr bwMode="auto">
          <a:xfrm>
            <a:off x="8770660" y="5103627"/>
            <a:ext cx="468155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E592206-B8A1-7B45-8484-C948F3BE2559}"/>
              </a:ext>
            </a:extLst>
          </p:cNvPr>
          <p:cNvCxnSpPr/>
          <p:nvPr/>
        </p:nvCxnSpPr>
        <p:spPr bwMode="auto">
          <a:xfrm flipV="1">
            <a:off x="6346361" y="4333885"/>
            <a:ext cx="3405651" cy="4667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5688C6A-FE9E-974E-98A7-0E966BF0EBA0}"/>
              </a:ext>
            </a:extLst>
          </p:cNvPr>
          <p:cNvCxnSpPr/>
          <p:nvPr/>
        </p:nvCxnSpPr>
        <p:spPr bwMode="auto">
          <a:xfrm flipV="1">
            <a:off x="8599858" y="4343400"/>
            <a:ext cx="1685554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84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 animBg="1"/>
      <p:bldP spid="99" grpId="0" animBg="1"/>
      <p:bldP spid="100" grpId="0"/>
      <p:bldP spid="101" grpId="0" animBg="1"/>
      <p:bldP spid="102" grpId="0" animBg="1"/>
      <p:bldP spid="103" grpId="0"/>
      <p:bldP spid="104" grpId="0" animBg="1"/>
      <p:bldP spid="105" grpId="0" animBg="1"/>
      <p:bldP spid="106" grpId="0"/>
      <p:bldP spid="107" grpId="0" animBg="1"/>
      <p:bldP spid="108" grpId="0" animBg="1"/>
      <p:bldP spid="109" grpId="0" animBg="1"/>
      <p:bldP spid="110" grpId="0"/>
      <p:bldP spid="111" grpId="0" animBg="1"/>
      <p:bldP spid="112" grpId="0" animBg="1"/>
      <p:bldP spid="113" grpId="0"/>
      <p:bldP spid="114" grpId="0" animBg="1"/>
      <p:bldP spid="115" grpId="0" animBg="1"/>
      <p:bldP spid="116" grpId="0"/>
      <p:bldP spid="117" grpId="0" animBg="1"/>
      <p:bldP spid="118" grpId="0"/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685212" y="2409944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0969943" cy="5029200"/>
              </a:xfrm>
            </p:spPr>
            <p:txBody>
              <a:bodyPr/>
              <a:lstStyle/>
              <a:p>
                <a:r>
                  <a:rPr lang="en-US" dirty="0"/>
                  <a:t>Insert a source-destination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into the sketch</a:t>
                </a:r>
              </a:p>
              <a:p>
                <a:pPr lvl="1"/>
                <a:r>
                  <a:rPr lang="en-US" dirty="0"/>
                  <a:t>Calculate the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hash(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= </a:t>
                </a:r>
                <a:r>
                  <a:rPr lang="en-US" u="sng" dirty="0">
                    <a:solidFill>
                      <a:srgbClr val="FF0000"/>
                    </a:solidFill>
                  </a:rPr>
                  <a:t>000</a:t>
                </a:r>
                <a:r>
                  <a:rPr lang="en-US" dirty="0"/>
                  <a:t>11011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= 3</a:t>
                </a:r>
              </a:p>
              <a:p>
                <a:pPr lvl="1"/>
                <a:r>
                  <a:rPr lang="en-US" dirty="0"/>
                  <a:t>Map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one bucket per row</a:t>
                </a:r>
              </a:p>
              <a:p>
                <a:pPr lvl="1"/>
                <a:r>
                  <a:rPr lang="en-US" dirty="0"/>
                  <a:t>For each bucket</a:t>
                </a:r>
              </a:p>
              <a:p>
                <a:pPr lvl="2"/>
                <a:r>
                  <a:rPr lang="en-US" dirty="0"/>
                  <a:t>Insert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to V</a:t>
                </a:r>
              </a:p>
              <a:p>
                <a:pPr lvl="2"/>
                <a:r>
                  <a:rPr lang="en-US" dirty="0"/>
                  <a:t>Compare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L</a:t>
                </a:r>
              </a:p>
              <a:p>
                <a:pPr lvl="3"/>
                <a:r>
                  <a:rPr lang="en-US" b="1" dirty="0"/>
                  <a:t>Case 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L, do nothing</a:t>
                </a:r>
              </a:p>
              <a:p>
                <a:pPr lvl="3"/>
                <a:r>
                  <a:rPr lang="en-US" b="1" dirty="0">
                    <a:solidFill>
                      <a:srgbClr val="FF0000"/>
                    </a:solidFill>
                  </a:rPr>
                  <a:t>Case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&gt; L, copy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K, update L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0969943" cy="5029200"/>
              </a:xfrm>
              <a:blipFill>
                <a:blip r:embed="rId3"/>
                <a:stretch>
                  <a:fillRect l="-1042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25776" y="6314835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8685212" y="2419460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3" name="Rounded Rectangle 82"/>
          <p:cNvSpPr/>
          <p:nvPr/>
        </p:nvSpPr>
        <p:spPr bwMode="auto">
          <a:xfrm>
            <a:off x="6932612" y="3213780"/>
            <a:ext cx="4572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361823" y="3746260"/>
                <a:ext cx="1561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Packet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823" y="3746260"/>
                <a:ext cx="1561389" cy="369332"/>
              </a:xfrm>
              <a:prstGeom prst="rect">
                <a:avLst/>
              </a:prstGeom>
              <a:blipFill>
                <a:blip r:embed="rId4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 bwMode="auto">
          <a:xfrm flipV="1">
            <a:off x="7389812" y="2680380"/>
            <a:ext cx="1295400" cy="7239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7389812" y="3181009"/>
            <a:ext cx="2362200" cy="22327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7389812" y="3404280"/>
            <a:ext cx="1820340" cy="20935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/>
          <p:nvPr/>
        </p:nvCxnSpPr>
        <p:spPr bwMode="auto">
          <a:xfrm>
            <a:off x="7389812" y="3404280"/>
            <a:ext cx="2370660" cy="6839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2D28D73-2AC5-8B4F-8E76-9D792815F1B4}"/>
              </a:ext>
            </a:extLst>
          </p:cNvPr>
          <p:cNvSpPr txBox="1"/>
          <p:nvPr/>
        </p:nvSpPr>
        <p:spPr>
          <a:xfrm>
            <a:off x="10204905" y="59399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43BEBCE-00E0-7D4D-BB57-AD71E30ABA89}"/>
              </a:ext>
            </a:extLst>
          </p:cNvPr>
          <p:cNvSpPr/>
          <p:nvPr/>
        </p:nvSpPr>
        <p:spPr bwMode="auto">
          <a:xfrm>
            <a:off x="6246812" y="4800600"/>
            <a:ext cx="2397104" cy="1024802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29372A-A19B-A14D-ADCE-2C9F8A4DD6D7}"/>
                  </a:ext>
                </a:extLst>
              </p:cNvPr>
              <p:cNvSpPr/>
              <p:nvPr/>
            </p:nvSpPr>
            <p:spPr bwMode="auto">
              <a:xfrm>
                <a:off x="7137931" y="5226644"/>
                <a:ext cx="604065" cy="4220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29372A-A19B-A14D-ADCE-2C9F8A4DD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931" y="5226644"/>
                <a:ext cx="604065" cy="422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76BF7EBD-A629-7A42-B796-36CD8800AAEB}"/>
              </a:ext>
            </a:extLst>
          </p:cNvPr>
          <p:cNvSpPr txBox="1"/>
          <p:nvPr/>
        </p:nvSpPr>
        <p:spPr>
          <a:xfrm>
            <a:off x="7210201" y="4943900"/>
            <a:ext cx="58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05BBC22-A34E-684D-B102-CAA9508504AE}"/>
              </a:ext>
            </a:extLst>
          </p:cNvPr>
          <p:cNvSpPr/>
          <p:nvPr/>
        </p:nvSpPr>
        <p:spPr bwMode="auto">
          <a:xfrm>
            <a:off x="7117410" y="4952877"/>
            <a:ext cx="642406" cy="735179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5410CF-AFF8-664B-94FE-771D2C4F5182}"/>
              </a:ext>
            </a:extLst>
          </p:cNvPr>
          <p:cNvSpPr/>
          <p:nvPr/>
        </p:nvSpPr>
        <p:spPr bwMode="auto">
          <a:xfrm>
            <a:off x="7866669" y="5220689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AB3AE3-2285-D84D-ADC2-57F63327F267}"/>
              </a:ext>
            </a:extLst>
          </p:cNvPr>
          <p:cNvSpPr txBox="1"/>
          <p:nvPr/>
        </p:nvSpPr>
        <p:spPr>
          <a:xfrm>
            <a:off x="7870361" y="4943900"/>
            <a:ext cx="72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Level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73803AA-BE77-2540-BB73-3FB42907EC86}"/>
              </a:ext>
            </a:extLst>
          </p:cNvPr>
          <p:cNvSpPr/>
          <p:nvPr/>
        </p:nvSpPr>
        <p:spPr bwMode="auto">
          <a:xfrm>
            <a:off x="7846148" y="4943900"/>
            <a:ext cx="642406" cy="73820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2AB028A-9AB3-134B-AFE2-1BB599837EB6}"/>
              </a:ext>
            </a:extLst>
          </p:cNvPr>
          <p:cNvSpPr/>
          <p:nvPr/>
        </p:nvSpPr>
        <p:spPr bwMode="auto">
          <a:xfrm>
            <a:off x="6425014" y="5232102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1E57827-2D4D-2940-84E2-0D159ACCF615}"/>
              </a:ext>
            </a:extLst>
          </p:cNvPr>
          <p:cNvSpPr txBox="1"/>
          <p:nvPr/>
        </p:nvSpPr>
        <p:spPr>
          <a:xfrm>
            <a:off x="6346361" y="4943900"/>
            <a:ext cx="78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Bitmap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2B1B4895-C4A0-CF4C-A9A2-99C6DFA59349}"/>
              </a:ext>
            </a:extLst>
          </p:cNvPr>
          <p:cNvSpPr/>
          <p:nvPr/>
        </p:nvSpPr>
        <p:spPr bwMode="auto">
          <a:xfrm>
            <a:off x="6404493" y="4943901"/>
            <a:ext cx="642406" cy="74961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B77BD1D1-AEAA-3749-873A-BD58E2B3B91F}"/>
              </a:ext>
            </a:extLst>
          </p:cNvPr>
          <p:cNvSpPr/>
          <p:nvPr/>
        </p:nvSpPr>
        <p:spPr bwMode="auto">
          <a:xfrm>
            <a:off x="9363541" y="4806439"/>
            <a:ext cx="2397104" cy="1024802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FD846BE-7F2C-A044-846F-38C8C596AC42}"/>
                  </a:ext>
                </a:extLst>
              </p:cNvPr>
              <p:cNvSpPr/>
              <p:nvPr/>
            </p:nvSpPr>
            <p:spPr bwMode="auto">
              <a:xfrm>
                <a:off x="10254660" y="5232483"/>
                <a:ext cx="604065" cy="4220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FD846BE-7F2C-A044-846F-38C8C596A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4660" y="5232483"/>
                <a:ext cx="604065" cy="422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8950C7E8-AA62-B94A-879C-A5E86A4B50EC}"/>
              </a:ext>
            </a:extLst>
          </p:cNvPr>
          <p:cNvSpPr txBox="1"/>
          <p:nvPr/>
        </p:nvSpPr>
        <p:spPr>
          <a:xfrm>
            <a:off x="10326930" y="4949739"/>
            <a:ext cx="58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Key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690E485B-B1BA-0240-9705-1BC3468AF0EF}"/>
              </a:ext>
            </a:extLst>
          </p:cNvPr>
          <p:cNvSpPr/>
          <p:nvPr/>
        </p:nvSpPr>
        <p:spPr bwMode="auto">
          <a:xfrm>
            <a:off x="10234139" y="4958716"/>
            <a:ext cx="642406" cy="735179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25DA4A-4CE2-9E42-9518-11A30BB29DA7}"/>
              </a:ext>
            </a:extLst>
          </p:cNvPr>
          <p:cNvSpPr/>
          <p:nvPr/>
        </p:nvSpPr>
        <p:spPr bwMode="auto">
          <a:xfrm>
            <a:off x="10983398" y="5226528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8B4F58-766C-4948-B29E-EA69872E8EE7}"/>
              </a:ext>
            </a:extLst>
          </p:cNvPr>
          <p:cNvSpPr txBox="1"/>
          <p:nvPr/>
        </p:nvSpPr>
        <p:spPr>
          <a:xfrm>
            <a:off x="10987090" y="4949739"/>
            <a:ext cx="72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Level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C704287D-4A55-4E4F-93CD-13D99B74BEE1}"/>
              </a:ext>
            </a:extLst>
          </p:cNvPr>
          <p:cNvSpPr/>
          <p:nvPr/>
        </p:nvSpPr>
        <p:spPr bwMode="auto">
          <a:xfrm>
            <a:off x="10962877" y="4949739"/>
            <a:ext cx="642406" cy="73820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1482EF-2855-B54B-8BF9-E9BA424495B3}"/>
              </a:ext>
            </a:extLst>
          </p:cNvPr>
          <p:cNvSpPr/>
          <p:nvPr/>
        </p:nvSpPr>
        <p:spPr bwMode="auto">
          <a:xfrm>
            <a:off x="9541743" y="5237941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V’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FAD81B8-50B5-3F40-BEB7-4C32D3377193}"/>
              </a:ext>
            </a:extLst>
          </p:cNvPr>
          <p:cNvSpPr txBox="1"/>
          <p:nvPr/>
        </p:nvSpPr>
        <p:spPr>
          <a:xfrm>
            <a:off x="9463090" y="4949739"/>
            <a:ext cx="78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Bitmap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767FF94D-9083-DB41-8D64-35003097E766}"/>
              </a:ext>
            </a:extLst>
          </p:cNvPr>
          <p:cNvSpPr/>
          <p:nvPr/>
        </p:nvSpPr>
        <p:spPr bwMode="auto">
          <a:xfrm>
            <a:off x="9521222" y="4949740"/>
            <a:ext cx="642406" cy="74961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6EFF7DD-6CF0-734E-B2B8-835CF4306AB6}"/>
              </a:ext>
            </a:extLst>
          </p:cNvPr>
          <p:cNvSpPr txBox="1"/>
          <p:nvPr/>
        </p:nvSpPr>
        <p:spPr>
          <a:xfrm>
            <a:off x="7031846" y="5936557"/>
            <a:ext cx="92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14736ED8-7533-9E4F-8E85-BEF2D8C4F5C0}"/>
              </a:ext>
            </a:extLst>
          </p:cNvPr>
          <p:cNvSpPr/>
          <p:nvPr/>
        </p:nvSpPr>
        <p:spPr bwMode="auto">
          <a:xfrm>
            <a:off x="8770660" y="5103627"/>
            <a:ext cx="468155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7CE018-3CCB-EC49-AAF2-E0A0DCD9BA35}"/>
              </a:ext>
            </a:extLst>
          </p:cNvPr>
          <p:cNvCxnSpPr/>
          <p:nvPr/>
        </p:nvCxnSpPr>
        <p:spPr bwMode="auto">
          <a:xfrm flipV="1">
            <a:off x="6346361" y="4333885"/>
            <a:ext cx="3405651" cy="4667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7791043-E65A-D747-846A-B711416FAB68}"/>
              </a:ext>
            </a:extLst>
          </p:cNvPr>
          <p:cNvCxnSpPr/>
          <p:nvPr/>
        </p:nvCxnSpPr>
        <p:spPr bwMode="auto">
          <a:xfrm flipV="1">
            <a:off x="8599858" y="4343400"/>
            <a:ext cx="1685554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05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 animBg="1"/>
      <p:bldP spid="41" grpId="0" animBg="1"/>
      <p:bldP spid="47" grpId="0"/>
      <p:bldP spid="18" grpId="0" animBg="1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 animBg="1"/>
      <p:bldP spid="70" grpId="0" animBg="1"/>
      <p:bldP spid="71" grpId="0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  <p:bldP spid="79" grpId="0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1812" y="1570036"/>
                <a:ext cx="6743352" cy="4678364"/>
              </a:xfrm>
            </p:spPr>
            <p:txBody>
              <a:bodyPr/>
              <a:lstStyle/>
              <a:p>
                <a:r>
                  <a:rPr lang="en-US" dirty="0"/>
                  <a:t>Get the estimated spread of a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Locate all hashed bucket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Return the smallest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value of the bitmap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Optimization</a:t>
                </a:r>
              </a:p>
              <a:p>
                <a:pPr lvl="1"/>
                <a:r>
                  <a:rPr lang="en-US" dirty="0"/>
                  <a:t>Combine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by bitwise AND</a:t>
                </a:r>
              </a:p>
              <a:p>
                <a:pPr lvl="1"/>
                <a:r>
                  <a:rPr lang="en-US" dirty="0"/>
                  <a:t>Return the value of the combined bitmap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12" y="1570036"/>
                <a:ext cx="6743352" cy="4678364"/>
              </a:xfrm>
              <a:blipFill>
                <a:blip r:embed="rId2"/>
                <a:stretch>
                  <a:fillRect l="-1537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A2F047-8D20-7641-85E1-365905789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60194"/>
              </p:ext>
            </p:extLst>
          </p:nvPr>
        </p:nvGraphicFramePr>
        <p:xfrm>
          <a:off x="8570564" y="2638544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88F0C7F-DBFB-3B45-89C1-ABF0C826C7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298939"/>
                  </p:ext>
                </p:extLst>
              </p:nvPr>
            </p:nvGraphicFramePr>
            <p:xfrm>
              <a:off x="8570564" y="2648060"/>
              <a:ext cx="2667000" cy="1923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809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985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985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985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88F0C7F-DBFB-3B45-89C1-ABF0C826C7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298939"/>
                  </p:ext>
                </p:extLst>
              </p:nvPr>
            </p:nvGraphicFramePr>
            <p:xfrm>
              <a:off x="8570564" y="2648060"/>
              <a:ext cx="2667000" cy="1923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80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81" t="-2632" r="-407143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985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7674" t="-102632" r="-200000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985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381" t="-202632" r="-30714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0985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7674" t="-302632" r="-2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BEA388-9FCB-3946-B56B-E69E4F3F87F6}"/>
              </a:ext>
            </a:extLst>
          </p:cNvPr>
          <p:cNvSpPr/>
          <p:nvPr/>
        </p:nvSpPr>
        <p:spPr bwMode="auto">
          <a:xfrm>
            <a:off x="6817964" y="3442380"/>
            <a:ext cx="4572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5C8C6E-2A10-0540-A4ED-819FDF5DAE7F}"/>
                  </a:ext>
                </a:extLst>
              </p:cNvPr>
              <p:cNvSpPr/>
              <p:nvPr/>
            </p:nvSpPr>
            <p:spPr>
              <a:xfrm>
                <a:off x="6475412" y="3974860"/>
                <a:ext cx="11742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5C8C6E-2A10-0540-A4ED-819FDF5DA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412" y="3974860"/>
                <a:ext cx="1174296" cy="369332"/>
              </a:xfrm>
              <a:prstGeom prst="rect">
                <a:avLst/>
              </a:prstGeom>
              <a:blipFill>
                <a:blip r:embed="rId4"/>
                <a:stretch>
                  <a:fillRect l="-4301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0F2505-29A7-554B-94EE-95C515C05709}"/>
              </a:ext>
            </a:extLst>
          </p:cNvPr>
          <p:cNvCxnSpPr/>
          <p:nvPr/>
        </p:nvCxnSpPr>
        <p:spPr bwMode="auto">
          <a:xfrm flipV="1">
            <a:off x="7275164" y="2908980"/>
            <a:ext cx="1295400" cy="7239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F54AD1-C286-2749-AACC-C438C24DC429}"/>
              </a:ext>
            </a:extLst>
          </p:cNvPr>
          <p:cNvCxnSpPr/>
          <p:nvPr/>
        </p:nvCxnSpPr>
        <p:spPr bwMode="auto">
          <a:xfrm flipV="1">
            <a:off x="7275164" y="3409609"/>
            <a:ext cx="2362200" cy="22327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CBB44A-1512-AB44-9380-D63870C6350D}"/>
              </a:ext>
            </a:extLst>
          </p:cNvPr>
          <p:cNvCxnSpPr/>
          <p:nvPr/>
        </p:nvCxnSpPr>
        <p:spPr bwMode="auto">
          <a:xfrm>
            <a:off x="7275164" y="3632880"/>
            <a:ext cx="1820340" cy="20935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56AB4C-3CB3-0E45-80FB-6E1A6EB14E58}"/>
              </a:ext>
            </a:extLst>
          </p:cNvPr>
          <p:cNvCxnSpPr/>
          <p:nvPr/>
        </p:nvCxnSpPr>
        <p:spPr bwMode="auto">
          <a:xfrm>
            <a:off x="7275164" y="3632880"/>
            <a:ext cx="2370660" cy="6839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213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Superspreader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Idea</a:t>
                </a:r>
                <a:r>
                  <a:rPr lang="en-US" dirty="0"/>
                  <a:t>: consider all keys tracked by buckets</a:t>
                </a:r>
              </a:p>
              <a:p>
                <a:pPr lvl="1"/>
                <a:r>
                  <a:rPr lang="en-US" dirty="0"/>
                  <a:t>Enumerate all buckets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Report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as a superspreader if its estimation exceeds the threshold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767692" y="2821357"/>
                <a:ext cx="2017957" cy="533400"/>
              </a:xfrm>
              <a:prstGeom prst="roundRect">
                <a:avLst/>
              </a:prstGeom>
              <a:solidFill>
                <a:schemeClr val="bg1"/>
              </a:solidFill>
              <a:ln w="317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𝐵𝑢𝑐𝑘𝑒𝑡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 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𝐵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(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𝑖</m:t>
                      </m:r>
                      <m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,</m:t>
                      </m:r>
                      <m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𝑗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7692" y="2821357"/>
                <a:ext cx="2017957" cy="533400"/>
              </a:xfrm>
              <a:prstGeom prst="roundRect">
                <a:avLst/>
              </a:prstGeom>
              <a:blipFill rotWithShape="0">
                <a:blip r:embed="rId3"/>
                <a:stretch>
                  <a:fillRect t="-61957" b="-69565"/>
                </a:stretch>
              </a:blipFill>
              <a:ln w="317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>
            <a:off x="3938049" y="3088057"/>
            <a:ext cx="224924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8730" y="2667000"/>
                <a:ext cx="216854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|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&gt;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𝑡h𝑟𝑒𝑠h𝑜𝑙𝑑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730" y="2667000"/>
                <a:ext cx="2168542" cy="391646"/>
              </a:xfrm>
              <a:prstGeom prst="rect">
                <a:avLst/>
              </a:prstGeom>
              <a:blipFill rotWithShape="0">
                <a:blip r:embed="rId4"/>
                <a:stretch>
                  <a:fillRect t="-90625" b="-1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1773" y="2875659"/>
                <a:ext cx="3858492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Get the estimated spread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  <m:r>
                          <a:rPr lang="en-US" sz="2000" i="1">
                            <a:latin typeface="Cambria Math" charset="0"/>
                          </a:rPr>
                          <m:t>,</m:t>
                        </m:r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773" y="2875659"/>
                <a:ext cx="3858492" cy="424796"/>
              </a:xfrm>
              <a:prstGeom prst="rect">
                <a:avLst/>
              </a:prstGeom>
              <a:blipFill rotWithShape="0">
                <a:blip r:embed="rId5"/>
                <a:stretch>
                  <a:fillRect l="-1738" t="-8696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63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A6A1DB-D729-46C5-8D19-FBC494131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9" y="2813264"/>
            <a:ext cx="776610" cy="684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A6A1DB-D729-46C5-8D19-FBC494131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76" y="3427539"/>
            <a:ext cx="776610" cy="684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6A1DB-D729-46C5-8D19-FBC494131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65" y="3397073"/>
            <a:ext cx="776610" cy="68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Network-Wide Deployment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413" y="1371600"/>
                <a:ext cx="11403118" cy="5181600"/>
              </a:xfrm>
            </p:spPr>
            <p:txBody>
              <a:bodyPr/>
              <a:lstStyle/>
              <a:p>
                <a:r>
                  <a:rPr lang="en-US" b="1" dirty="0"/>
                  <a:t>Architecture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charset="0"/>
                      </a:rPr>
                      <m:t>𝒒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&gt; 1 </a:t>
                </a:r>
                <a:r>
                  <a:rPr lang="en-US" dirty="0"/>
                  <a:t>monitoring nodes and a centralized controller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3333CC"/>
                    </a:solidFill>
                  </a:rPr>
                  <a:t>Monitoring node</a:t>
                </a:r>
                <a:r>
                  <a:rPr lang="en-US" dirty="0"/>
                  <a:t>: maintain and send the sketch to controller</a:t>
                </a:r>
              </a:p>
              <a:p>
                <a:pPr lvl="1"/>
                <a:r>
                  <a:rPr lang="en-US" b="1" dirty="0">
                    <a:solidFill>
                      <a:srgbClr val="3333CC"/>
                    </a:solidFill>
                  </a:rPr>
                  <a:t>Controller</a:t>
                </a:r>
                <a:r>
                  <a:rPr lang="en-US" dirty="0"/>
                  <a:t>: merge all sketches and output </a:t>
                </a:r>
                <a:r>
                  <a:rPr lang="en-US" dirty="0" err="1"/>
                  <a:t>superspreaders</a:t>
                </a:r>
                <a:r>
                  <a:rPr lang="en-US" dirty="0"/>
                  <a:t> based on the merged sketch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Goal</a:t>
                </a:r>
                <a:r>
                  <a:rPr lang="en-US" dirty="0"/>
                  <a:t>: provide a network-wide view of superspreaders at controller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13" y="1371600"/>
                <a:ext cx="11403118" cy="5181600"/>
              </a:xfrm>
              <a:blipFill>
                <a:blip r:embed="rId4"/>
                <a:stretch>
                  <a:fillRect l="-909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 bwMode="auto">
          <a:xfrm>
            <a:off x="3335167" y="3044033"/>
            <a:ext cx="2895600" cy="104943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65612" y="2051264"/>
            <a:ext cx="990600" cy="9891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0952" y="2054423"/>
            <a:ext cx="109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Sketch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350485" y="2352270"/>
          <a:ext cx="83312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2716952" y="2664023"/>
            <a:ext cx="990600" cy="9783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292" y="2664023"/>
            <a:ext cx="109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Sketch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91906"/>
              </p:ext>
            </p:extLst>
          </p:nvPr>
        </p:nvGraphicFramePr>
        <p:xfrm>
          <a:off x="2801825" y="2954273"/>
          <a:ext cx="83312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 bwMode="auto">
          <a:xfrm>
            <a:off x="5713412" y="2664023"/>
            <a:ext cx="990600" cy="9859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8752" y="2664023"/>
            <a:ext cx="109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Sketch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798285" y="2961870"/>
          <a:ext cx="83312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7112115" y="3106673"/>
            <a:ext cx="743933" cy="383333"/>
          </a:xfrm>
          <a:prstGeom prst="rightArrow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204748" y="2819400"/>
            <a:ext cx="1600200" cy="838200"/>
          </a:xfrm>
          <a:prstGeom prst="rect">
            <a:avLst/>
          </a:prstGeom>
          <a:solidFill>
            <a:srgbClr val="ADC9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56244" y="3028890"/>
            <a:ext cx="1530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212677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Network-Wide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Monitoring node: </a:t>
            </a:r>
            <a:r>
              <a:rPr lang="en-US" b="1" dirty="0">
                <a:solidFill>
                  <a:srgbClr val="FF0000"/>
                </a:solidFill>
              </a:rPr>
              <a:t>no assumption </a:t>
            </a:r>
            <a:r>
              <a:rPr lang="en-US" dirty="0"/>
              <a:t>on the deployment</a:t>
            </a:r>
          </a:p>
          <a:p>
            <a:pPr lvl="1"/>
            <a:r>
              <a:rPr lang="en-US" dirty="0"/>
              <a:t>e.g.  we can deploy </a:t>
            </a:r>
            <a:r>
              <a:rPr lang="en-US" dirty="0" err="1"/>
              <a:t>SpreadSketch</a:t>
            </a:r>
            <a:r>
              <a:rPr lang="en-US" dirty="0"/>
              <a:t> on any end hosts or switches</a:t>
            </a:r>
          </a:p>
          <a:p>
            <a:r>
              <a:rPr lang="en-US" dirty="0"/>
              <a:t>Controller: construct a merged sketch</a:t>
            </a:r>
          </a:p>
          <a:p>
            <a:pPr marL="857250" lvl="1" indent="-457200">
              <a:buFont typeface="Arial" charset="0"/>
              <a:buChar char="•"/>
            </a:pPr>
            <a:endParaRPr lang="en-US" b="1" i="1" u="sng" dirty="0">
              <a:solidFill>
                <a:srgbClr val="3333CC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AB2B31-4A90-0A4E-AA12-396436F3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96169"/>
              </p:ext>
            </p:extLst>
          </p:nvPr>
        </p:nvGraphicFramePr>
        <p:xfrm>
          <a:off x="1877459" y="3498952"/>
          <a:ext cx="2133600" cy="1442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83412805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95141883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5553697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2557143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05098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34226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9396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293AB8E-A0F5-8647-AE59-CD9D335AA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133285"/>
              </p:ext>
            </p:extLst>
          </p:nvPr>
        </p:nvGraphicFramePr>
        <p:xfrm>
          <a:off x="4832886" y="3498951"/>
          <a:ext cx="2133600" cy="1442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83412805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95141883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5553697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2557143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805098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34226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9396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EAE1351-D1F7-DB4C-9A69-6511625EA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7651"/>
              </p:ext>
            </p:extLst>
          </p:nvPr>
        </p:nvGraphicFramePr>
        <p:xfrm>
          <a:off x="7788313" y="3498950"/>
          <a:ext cx="2133600" cy="1442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83412805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95141883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5553697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2557143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805098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834226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965"/>
                  </a:ext>
                </a:extLst>
              </a:tr>
            </a:tbl>
          </a:graphicData>
        </a:graphic>
      </p:graphicFrame>
      <p:sp>
        <p:nvSpPr>
          <p:cNvPr id="18" name="Cross 17">
            <a:extLst>
              <a:ext uri="{FF2B5EF4-FFF2-40B4-BE49-F238E27FC236}">
                <a16:creationId xmlns:a16="http://schemas.microsoft.com/office/drawing/2014/main" id="{20C9CACA-946F-3542-BBC6-2EA659553D02}"/>
              </a:ext>
            </a:extLst>
          </p:cNvPr>
          <p:cNvSpPr/>
          <p:nvPr/>
        </p:nvSpPr>
        <p:spPr bwMode="auto">
          <a:xfrm>
            <a:off x="4315859" y="4118068"/>
            <a:ext cx="228600" cy="201577"/>
          </a:xfrm>
          <a:prstGeom prst="pl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AA927DFA-C7B2-3B4A-83AA-65E58D014646}"/>
              </a:ext>
            </a:extLst>
          </p:cNvPr>
          <p:cNvSpPr/>
          <p:nvPr/>
        </p:nvSpPr>
        <p:spPr bwMode="auto">
          <a:xfrm>
            <a:off x="7203272" y="4025947"/>
            <a:ext cx="348254" cy="457200"/>
          </a:xfrm>
          <a:prstGeom prst="mathEqual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B962AEC-75E9-B342-8CAF-25AB0DFEEFFE}"/>
              </a:ext>
            </a:extLst>
          </p:cNvPr>
          <p:cNvSpPr/>
          <p:nvPr/>
        </p:nvSpPr>
        <p:spPr bwMode="auto">
          <a:xfrm>
            <a:off x="1744718" y="5299798"/>
            <a:ext cx="2397104" cy="1024802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AD8FC80-1188-CC49-A9D9-5187E748AA02}"/>
                  </a:ext>
                </a:extLst>
              </p:cNvPr>
              <p:cNvSpPr/>
              <p:nvPr/>
            </p:nvSpPr>
            <p:spPr bwMode="auto">
              <a:xfrm>
                <a:off x="2635837" y="5725842"/>
                <a:ext cx="604065" cy="4220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AD8FC80-1188-CC49-A9D9-5187E748A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5837" y="5725842"/>
                <a:ext cx="604065" cy="422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0E92C2E-F148-9C49-A8C6-4188F2DD81C3}"/>
              </a:ext>
            </a:extLst>
          </p:cNvPr>
          <p:cNvSpPr txBox="1"/>
          <p:nvPr/>
        </p:nvSpPr>
        <p:spPr>
          <a:xfrm>
            <a:off x="2708107" y="5443098"/>
            <a:ext cx="58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Key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E6907EB-BD83-0043-AD31-4E200BF0BCE4}"/>
              </a:ext>
            </a:extLst>
          </p:cNvPr>
          <p:cNvSpPr/>
          <p:nvPr/>
        </p:nvSpPr>
        <p:spPr bwMode="auto">
          <a:xfrm>
            <a:off x="2615316" y="5452075"/>
            <a:ext cx="642406" cy="735179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93A61F-9956-2C43-9F16-892DBFB1EBF8}"/>
              </a:ext>
            </a:extLst>
          </p:cNvPr>
          <p:cNvSpPr/>
          <p:nvPr/>
        </p:nvSpPr>
        <p:spPr bwMode="auto">
          <a:xfrm>
            <a:off x="3364575" y="5719887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4845FC-AF5B-1F47-9495-3D716414B0C3}"/>
              </a:ext>
            </a:extLst>
          </p:cNvPr>
          <p:cNvSpPr txBox="1"/>
          <p:nvPr/>
        </p:nvSpPr>
        <p:spPr>
          <a:xfrm>
            <a:off x="3368267" y="5443098"/>
            <a:ext cx="72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Level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C47228-49BB-8044-A88F-6F348034B373}"/>
              </a:ext>
            </a:extLst>
          </p:cNvPr>
          <p:cNvSpPr/>
          <p:nvPr/>
        </p:nvSpPr>
        <p:spPr bwMode="auto">
          <a:xfrm>
            <a:off x="3344054" y="5443098"/>
            <a:ext cx="642406" cy="73820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FFEC73F-C257-CF4F-BEFD-3D38274C7377}"/>
                  </a:ext>
                </a:extLst>
              </p:cNvPr>
              <p:cNvSpPr/>
              <p:nvPr/>
            </p:nvSpPr>
            <p:spPr bwMode="auto">
              <a:xfrm>
                <a:off x="1922920" y="5731300"/>
                <a:ext cx="604065" cy="4220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FFEC73F-C257-CF4F-BEFD-3D38274C7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2920" y="5731300"/>
                <a:ext cx="604065" cy="422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8818BFC-BF71-1347-BA2E-1E9D2CD30CD0}"/>
              </a:ext>
            </a:extLst>
          </p:cNvPr>
          <p:cNvSpPr txBox="1"/>
          <p:nvPr/>
        </p:nvSpPr>
        <p:spPr>
          <a:xfrm>
            <a:off x="1844267" y="5443098"/>
            <a:ext cx="78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Bitmap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7CE732D-80AF-2740-8048-5272AA534922}"/>
              </a:ext>
            </a:extLst>
          </p:cNvPr>
          <p:cNvSpPr/>
          <p:nvPr/>
        </p:nvSpPr>
        <p:spPr bwMode="auto">
          <a:xfrm>
            <a:off x="1902399" y="5443099"/>
            <a:ext cx="642406" cy="74961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207612-E592-E747-AFF9-D5846B09741F}"/>
              </a:ext>
            </a:extLst>
          </p:cNvPr>
          <p:cNvSpPr/>
          <p:nvPr/>
        </p:nvSpPr>
        <p:spPr bwMode="auto">
          <a:xfrm>
            <a:off x="4664113" y="5299798"/>
            <a:ext cx="2397104" cy="1024802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0D79BA5-1504-7940-96B3-09F8E84B51D6}"/>
                  </a:ext>
                </a:extLst>
              </p:cNvPr>
              <p:cNvSpPr/>
              <p:nvPr/>
            </p:nvSpPr>
            <p:spPr bwMode="auto">
              <a:xfrm>
                <a:off x="5555232" y="5725842"/>
                <a:ext cx="604065" cy="4220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0D79BA5-1504-7940-96B3-09F8E84B5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5232" y="5725842"/>
                <a:ext cx="604065" cy="422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FB1DAB0-6532-754A-8C6F-738EAA2FC117}"/>
              </a:ext>
            </a:extLst>
          </p:cNvPr>
          <p:cNvSpPr txBox="1"/>
          <p:nvPr/>
        </p:nvSpPr>
        <p:spPr>
          <a:xfrm>
            <a:off x="5627502" y="5443098"/>
            <a:ext cx="58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63D6CC3-F2E0-D247-A26C-046BF93FA3CE}"/>
              </a:ext>
            </a:extLst>
          </p:cNvPr>
          <p:cNvSpPr/>
          <p:nvPr/>
        </p:nvSpPr>
        <p:spPr bwMode="auto">
          <a:xfrm>
            <a:off x="5534711" y="5452075"/>
            <a:ext cx="642406" cy="735179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BAA9A-30A8-7044-9F74-D7CA6B7DF8DB}"/>
              </a:ext>
            </a:extLst>
          </p:cNvPr>
          <p:cNvSpPr/>
          <p:nvPr/>
        </p:nvSpPr>
        <p:spPr bwMode="auto">
          <a:xfrm>
            <a:off x="6283970" y="5719887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1E8DA0-1A2C-1E49-9C86-4A1DCFA57DCA}"/>
              </a:ext>
            </a:extLst>
          </p:cNvPr>
          <p:cNvSpPr txBox="1"/>
          <p:nvPr/>
        </p:nvSpPr>
        <p:spPr>
          <a:xfrm>
            <a:off x="6287662" y="5443098"/>
            <a:ext cx="72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Level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2FC32C7-C5F3-CA4B-B2A3-90823BBA8E6A}"/>
              </a:ext>
            </a:extLst>
          </p:cNvPr>
          <p:cNvSpPr/>
          <p:nvPr/>
        </p:nvSpPr>
        <p:spPr bwMode="auto">
          <a:xfrm>
            <a:off x="6263449" y="5443098"/>
            <a:ext cx="642406" cy="73820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EBB992C-42AC-9940-962A-8FE5A4F8DA3E}"/>
                  </a:ext>
                </a:extLst>
              </p:cNvPr>
              <p:cNvSpPr/>
              <p:nvPr/>
            </p:nvSpPr>
            <p:spPr bwMode="auto">
              <a:xfrm>
                <a:off x="4842315" y="5731300"/>
                <a:ext cx="604065" cy="4220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EBB992C-42AC-9940-962A-8FE5A4F8D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2315" y="5731300"/>
                <a:ext cx="604065" cy="422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546289F-E6A6-3749-B45F-0548B27D9573}"/>
              </a:ext>
            </a:extLst>
          </p:cNvPr>
          <p:cNvSpPr txBox="1"/>
          <p:nvPr/>
        </p:nvSpPr>
        <p:spPr>
          <a:xfrm>
            <a:off x="4763662" y="5443098"/>
            <a:ext cx="78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Bitmap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A6F15BD-BDD3-E946-975F-4242DD6F7702}"/>
              </a:ext>
            </a:extLst>
          </p:cNvPr>
          <p:cNvSpPr/>
          <p:nvPr/>
        </p:nvSpPr>
        <p:spPr bwMode="auto">
          <a:xfrm>
            <a:off x="4821794" y="5443099"/>
            <a:ext cx="642406" cy="74961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F10DCDB-A9E9-184B-9952-717A489B0F0D}"/>
              </a:ext>
            </a:extLst>
          </p:cNvPr>
          <p:cNvSpPr/>
          <p:nvPr/>
        </p:nvSpPr>
        <p:spPr bwMode="auto">
          <a:xfrm>
            <a:off x="7583508" y="5299798"/>
            <a:ext cx="2397104" cy="1024802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6CFD475-A98F-5148-952E-9096173C0995}"/>
                  </a:ext>
                </a:extLst>
              </p:cNvPr>
              <p:cNvSpPr/>
              <p:nvPr/>
            </p:nvSpPr>
            <p:spPr bwMode="auto">
              <a:xfrm>
                <a:off x="8474627" y="5725842"/>
                <a:ext cx="604065" cy="4220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6CFD475-A98F-5148-952E-9096173C0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4627" y="5725842"/>
                <a:ext cx="604065" cy="422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C853688C-17B8-C343-829B-8543E64E43BE}"/>
              </a:ext>
            </a:extLst>
          </p:cNvPr>
          <p:cNvSpPr txBox="1"/>
          <p:nvPr/>
        </p:nvSpPr>
        <p:spPr>
          <a:xfrm>
            <a:off x="8546897" y="5443098"/>
            <a:ext cx="583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Key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7BFF5CD-6138-F847-8FC5-392933EFB82B}"/>
              </a:ext>
            </a:extLst>
          </p:cNvPr>
          <p:cNvSpPr/>
          <p:nvPr/>
        </p:nvSpPr>
        <p:spPr bwMode="auto">
          <a:xfrm>
            <a:off x="8454106" y="5452075"/>
            <a:ext cx="642406" cy="735179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76C014-AB0B-8C4C-8512-4D24CCCE0CD8}"/>
              </a:ext>
            </a:extLst>
          </p:cNvPr>
          <p:cNvSpPr/>
          <p:nvPr/>
        </p:nvSpPr>
        <p:spPr bwMode="auto">
          <a:xfrm>
            <a:off x="9203365" y="5719887"/>
            <a:ext cx="604065" cy="422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B2F7B7-F562-5B41-B1DC-116453EF6149}"/>
              </a:ext>
            </a:extLst>
          </p:cNvPr>
          <p:cNvSpPr txBox="1"/>
          <p:nvPr/>
        </p:nvSpPr>
        <p:spPr>
          <a:xfrm>
            <a:off x="9207057" y="5443098"/>
            <a:ext cx="72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Level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3FD942E2-D078-E14E-9EEC-A042D84D076E}"/>
              </a:ext>
            </a:extLst>
          </p:cNvPr>
          <p:cNvSpPr/>
          <p:nvPr/>
        </p:nvSpPr>
        <p:spPr bwMode="auto">
          <a:xfrm>
            <a:off x="9182844" y="5443098"/>
            <a:ext cx="642406" cy="738202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9AC3C7F-E836-3848-BC66-03121FF5D3BD}"/>
                  </a:ext>
                </a:extLst>
              </p:cNvPr>
              <p:cNvSpPr/>
              <p:nvPr/>
            </p:nvSpPr>
            <p:spPr bwMode="auto">
              <a:xfrm>
                <a:off x="7761710" y="5731300"/>
                <a:ext cx="604065" cy="4220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kumimoji="0" lang="en-US" sz="1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1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9AC3C7F-E836-3848-BC66-03121FF5D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1710" y="5731300"/>
                <a:ext cx="604065" cy="422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AF1D0AD9-AB6C-2942-B2C0-C24D3B552007}"/>
              </a:ext>
            </a:extLst>
          </p:cNvPr>
          <p:cNvSpPr txBox="1"/>
          <p:nvPr/>
        </p:nvSpPr>
        <p:spPr>
          <a:xfrm>
            <a:off x="7683057" y="5443098"/>
            <a:ext cx="78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Bitmap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2A5FE01-8254-3A44-ACE9-7CFC6D6E9CD8}"/>
              </a:ext>
            </a:extLst>
          </p:cNvPr>
          <p:cNvSpPr/>
          <p:nvPr/>
        </p:nvSpPr>
        <p:spPr bwMode="auto">
          <a:xfrm>
            <a:off x="7741189" y="5443099"/>
            <a:ext cx="642406" cy="749614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ED94983-76FE-1746-A5D3-CA47BA7B5F7D}"/>
              </a:ext>
            </a:extLst>
          </p:cNvPr>
          <p:cNvCxnSpPr/>
          <p:nvPr/>
        </p:nvCxnSpPr>
        <p:spPr bwMode="auto">
          <a:xfrm flipV="1">
            <a:off x="1877459" y="4025947"/>
            <a:ext cx="24940" cy="1273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ED046C-5155-3B42-91A6-96926397C3E6}"/>
              </a:ext>
            </a:extLst>
          </p:cNvPr>
          <p:cNvCxnSpPr/>
          <p:nvPr/>
        </p:nvCxnSpPr>
        <p:spPr bwMode="auto">
          <a:xfrm flipH="1" flipV="1">
            <a:off x="2395615" y="4025947"/>
            <a:ext cx="1702149" cy="1273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1D56142-D6BA-AD42-BF9C-C3C7EB646E17}"/>
              </a:ext>
            </a:extLst>
          </p:cNvPr>
          <p:cNvCxnSpPr/>
          <p:nvPr/>
        </p:nvCxnSpPr>
        <p:spPr bwMode="auto">
          <a:xfrm flipV="1">
            <a:off x="4763662" y="4025947"/>
            <a:ext cx="78653" cy="1273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E3CE7A9-6F7C-1342-8793-977C6A007959}"/>
              </a:ext>
            </a:extLst>
          </p:cNvPr>
          <p:cNvCxnSpPr/>
          <p:nvPr/>
        </p:nvCxnSpPr>
        <p:spPr bwMode="auto">
          <a:xfrm flipH="1" flipV="1">
            <a:off x="5349913" y="4025947"/>
            <a:ext cx="1616573" cy="1273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0D941B-2A5E-B241-8C83-D792B63AAD16}"/>
              </a:ext>
            </a:extLst>
          </p:cNvPr>
          <p:cNvCxnSpPr/>
          <p:nvPr/>
        </p:nvCxnSpPr>
        <p:spPr bwMode="auto">
          <a:xfrm flipV="1">
            <a:off x="7683057" y="4025947"/>
            <a:ext cx="105256" cy="12738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F082ACD-D36C-D845-86C9-D96CB44B529A}"/>
              </a:ext>
            </a:extLst>
          </p:cNvPr>
          <p:cNvCxnSpPr/>
          <p:nvPr/>
        </p:nvCxnSpPr>
        <p:spPr bwMode="auto">
          <a:xfrm flipH="1" flipV="1">
            <a:off x="8365775" y="4025947"/>
            <a:ext cx="1459476" cy="1273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1A0801C-A6E5-C645-B70E-796CB8B5539B}"/>
              </a:ext>
            </a:extLst>
          </p:cNvPr>
          <p:cNvSpPr txBox="1"/>
          <p:nvPr/>
        </p:nvSpPr>
        <p:spPr>
          <a:xfrm>
            <a:off x="2508884" y="3196752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Sketch1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051E48-D398-2349-88B7-96850C3FB800}"/>
              </a:ext>
            </a:extLst>
          </p:cNvPr>
          <p:cNvSpPr txBox="1"/>
          <p:nvPr/>
        </p:nvSpPr>
        <p:spPr>
          <a:xfrm>
            <a:off x="5427289" y="3196752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Sketch2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59BF26F-01D7-CE43-AF87-553D9A0DB192}"/>
              </a:ext>
            </a:extLst>
          </p:cNvPr>
          <p:cNvSpPr txBox="1"/>
          <p:nvPr/>
        </p:nvSpPr>
        <p:spPr>
          <a:xfrm>
            <a:off x="8209987" y="3196752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Merged Sketch</a:t>
            </a:r>
          </a:p>
        </p:txBody>
      </p:sp>
    </p:spTree>
    <p:extLst>
      <p:ext uri="{BB962C8B-B14F-4D97-AF65-F5344CB8AC3E}">
        <p14:creationId xmlns:p14="http://schemas.microsoft.com/office/powerpoint/2010/main" val="4518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  <p:bldP spid="49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 bwMode="auto">
              <a:xfrm>
                <a:off x="612648" y="1621993"/>
                <a:ext cx="10969943" cy="4778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Set </a:t>
                </a:r>
                <a:r>
                  <a:rPr lang="en-US" kern="0" dirty="0" err="1"/>
                  <a:t>SpreadSketch</a:t>
                </a:r>
                <a:r>
                  <a:rPr lang="en-US" kern="0" dirty="0"/>
                  <a:t> as a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kern="0" dirty="0"/>
                  <a:t> table of buckets</a:t>
                </a:r>
              </a:p>
              <a:p>
                <a:r>
                  <a:rPr lang="en-US" b="1" kern="0" dirty="0">
                    <a:solidFill>
                      <a:srgbClr val="FF0000"/>
                    </a:solidFill>
                  </a:rPr>
                  <a:t>On complexity</a:t>
                </a:r>
              </a:p>
              <a:p>
                <a:pPr lvl="1"/>
                <a:r>
                  <a:rPr lang="en-US" kern="0" dirty="0">
                    <a:ea typeface="Cambria Math" charset="0"/>
                    <a:cs typeface="Cambria Math" charset="0"/>
                  </a:rPr>
                  <a:t>Space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Ο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×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𝑤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×(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  <m:r>
                          <a:rPr lang="en-US" b="0" i="0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1" kern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ker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))</m:t>
                        </m:r>
                      </m:e>
                    </m:func>
                  </m:oMath>
                </a14:m>
                <a:endParaRPr lang="en-US" b="0" i="1" kern="0" dirty="0">
                  <a:latin typeface="Cambria Math" panose="02040503050406030204" pitchFamily="18" charset="0"/>
                  <a:ea typeface="Cambria Math" charset="0"/>
                  <a:cs typeface="Cambria Math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b="0" kern="0" dirty="0">
                    <a:ea typeface="Cambria Math" charset="0"/>
                    <a:cs typeface="Cambria Math" charset="0"/>
                  </a:rPr>
                  <a:t> is flow key space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𝑚</m:t>
                    </m:r>
                  </m:oMath>
                </a14:m>
                <a:r>
                  <a:rPr lang="en-US" b="0" kern="0" dirty="0">
                    <a:ea typeface="Cambria Math" charset="0"/>
                    <a:cs typeface="Cambria Math" charset="0"/>
                  </a:rPr>
                  <a:t> is #bits in bitmap of each bucket</a:t>
                </a:r>
              </a:p>
              <a:p>
                <a:pPr lvl="1"/>
                <a:r>
                  <a:rPr lang="en-US" kern="0" dirty="0"/>
                  <a:t>Per-packet update 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Ο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</m:d>
                  </m:oMath>
                </a14:m>
                <a:endParaRPr lang="en-US" kern="0" dirty="0"/>
              </a:p>
              <a:p>
                <a:pPr lvl="1"/>
                <a:r>
                  <a:rPr lang="en-US" kern="0" dirty="0"/>
                  <a:t>Recovery 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>
                        <a:latin typeface="Cambria Math" charset="0"/>
                        <a:ea typeface="Cambria Math" charset="0"/>
                        <a:cs typeface="Cambria Math" charset="0"/>
                      </a:rPr>
                      <m:t>Ο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𝐻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×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1" kern="0" dirty="0">
                  <a:solidFill>
                    <a:srgbClr val="FF000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𝐻</m:t>
                    </m:r>
                  </m:oMath>
                </a14:m>
                <a:r>
                  <a:rPr lang="en-US" kern="0" dirty="0"/>
                  <a:t> is the number of </a:t>
                </a:r>
                <a:r>
                  <a:rPr lang="en-US" kern="0" dirty="0" err="1"/>
                  <a:t>superspreaders</a:t>
                </a:r>
                <a:endParaRPr lang="en-US" kern="0" dirty="0"/>
              </a:p>
              <a:p>
                <a:r>
                  <a:rPr lang="en-US" b="1" kern="0" dirty="0">
                    <a:solidFill>
                      <a:srgbClr val="FF0000"/>
                    </a:solidFill>
                  </a:rPr>
                  <a:t>On accuracy</a:t>
                </a:r>
              </a:p>
              <a:p>
                <a:pPr lvl="1"/>
                <a:r>
                  <a:rPr lang="en-US" kern="0" dirty="0"/>
                  <a:t>Bounded errors</a:t>
                </a:r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648" y="1621993"/>
                <a:ext cx="10969943" cy="4778807"/>
              </a:xfrm>
              <a:prstGeom prst="rect">
                <a:avLst/>
              </a:prstGeom>
              <a:blipFill>
                <a:blip r:embed="rId2"/>
                <a:stretch>
                  <a:fillRect l="-1001" t="-1276" b="-3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8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0"/>
            <a:ext cx="10969943" cy="4678364"/>
          </a:xfrm>
        </p:spPr>
        <p:txBody>
          <a:bodyPr/>
          <a:lstStyle/>
          <a:p>
            <a:r>
              <a:rPr lang="en-US" dirty="0"/>
              <a:t>Traces: three One-hour traces from CAIDA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compare </a:t>
            </a:r>
            <a:r>
              <a:rPr lang="en-US" dirty="0" err="1"/>
              <a:t>SpreadSketch</a:t>
            </a:r>
            <a:r>
              <a:rPr lang="en-US" dirty="0"/>
              <a:t> with: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18248"/>
              </p:ext>
            </p:extLst>
          </p:nvPr>
        </p:nvGraphicFramePr>
        <p:xfrm>
          <a:off x="1674812" y="1981200"/>
          <a:ext cx="79248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Unique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Unique </a:t>
                      </a:r>
                      <a:r>
                        <a:rPr lang="en-US" dirty="0" err="1"/>
                        <a:t>srcIP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Unique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dstIP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  <a:r>
                        <a:rPr lang="en-US" dirty="0" err="1"/>
                        <a:t>pkts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CAIDA16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973023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452984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107165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29077193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CAIDA18A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1744694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338332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403462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28516482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CAIDA18B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6992108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1244441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1253639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94819857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7542" y="3505200"/>
            <a:ext cx="2237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Average size per minute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1FDFF4-5789-474C-8A86-3F1911984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87491"/>
              </p:ext>
            </p:extLst>
          </p:nvPr>
        </p:nvGraphicFramePr>
        <p:xfrm>
          <a:off x="1674812" y="4901884"/>
          <a:ext cx="858551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3118">
                  <a:extLst>
                    <a:ext uri="{9D8B030D-6E8A-4147-A177-3AD203B41FA5}">
                      <a16:colId xmlns:a16="http://schemas.microsoft.com/office/drawing/2014/main" val="86299941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453928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dirty="0"/>
                        <a:t>Distinct-Count Sketch (DCS)</a:t>
                      </a:r>
                      <a:r>
                        <a:rPr lang="en-HK" sz="1000" dirty="0"/>
                        <a:t> [</a:t>
                      </a:r>
                      <a:r>
                        <a:rPr lang="en-HK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Ganguly</a:t>
                      </a:r>
                      <a:r>
                        <a:rPr lang="en-HK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HK" sz="1000" dirty="0"/>
                        <a:t>, ICDCS’07]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dirty="0" err="1"/>
                        <a:t>RevSketch</a:t>
                      </a:r>
                      <a:r>
                        <a:rPr lang="en-HK" dirty="0"/>
                        <a:t> (REV) </a:t>
                      </a:r>
                      <a:r>
                        <a:rPr lang="en-HK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HK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Schweller</a:t>
                      </a:r>
                      <a:r>
                        <a:rPr lang="en-HK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ToN’07]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925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HK" dirty="0"/>
                        <a:t>Connection Degree Sketch (CDS) </a:t>
                      </a:r>
                      <a:r>
                        <a:rPr lang="en-HK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[Wang, TIFS’11]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dirty="0"/>
                        <a:t>Fast Sketch (FAST) </a:t>
                      </a:r>
                      <a:r>
                        <a:rPr lang="en-HK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[Liu, INFOCOM’12]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36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800" dirty="0"/>
                        <a:t>Count-Min-Heap (CMH) </a:t>
                      </a:r>
                      <a:r>
                        <a:rPr lang="en-HK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[PODS’05]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dirty="0"/>
                        <a:t>Vector Bloom Filter (VBF) </a:t>
                      </a:r>
                      <a:r>
                        <a:rPr lang="en-HK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[Liu, TIFS’16]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73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7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</a:t>
            </a:r>
            <a:r>
              <a:rPr lang="mr-IN" dirty="0"/>
              <a:t>–</a:t>
            </a:r>
            <a:r>
              <a:rPr lang="en-US" dirty="0"/>
              <a:t> Accuracy CAIDA19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13612" y="2086136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SpreadSketch</a:t>
            </a:r>
            <a:r>
              <a:rPr lang="en-US" sz="2400" dirty="0"/>
              <a:t> is more </a:t>
            </a:r>
            <a:r>
              <a:rPr lang="en-US" sz="2400" dirty="0">
                <a:solidFill>
                  <a:srgbClr val="FF0000"/>
                </a:solidFill>
              </a:rPr>
              <a:t>robust and accurate</a:t>
            </a:r>
            <a:r>
              <a:rPr lang="en-US" sz="2400" dirty="0"/>
              <a:t> compared with state-of-the-art sketches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 observations on CAIDA18 and CAIDA16 traces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FA552-D74A-C44E-BA43-1C7914956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4" y="4285769"/>
            <a:ext cx="3328744" cy="1766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DB68B-116D-2343-82F7-7ACD1E9AD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0" y="4285769"/>
            <a:ext cx="3341647" cy="1766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761D5-C01C-B647-BE9E-92FC9EA2A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68" y="2195710"/>
            <a:ext cx="3328744" cy="17666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824C76-E730-B24C-8CFA-9084667B0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2195710"/>
            <a:ext cx="3328744" cy="17666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892005-94E6-3F40-AD28-146CFBBC3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10" y="1676400"/>
            <a:ext cx="5957302" cy="3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0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Superspreader</a:t>
            </a:r>
            <a:r>
              <a:rPr lang="en-US" dirty="0"/>
              <a:t> Detection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014" y="1524000"/>
                <a:ext cx="10717397" cy="4648200"/>
              </a:xfrm>
            </p:spPr>
            <p:txBody>
              <a:bodyPr/>
              <a:lstStyle/>
              <a:p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Network traffic: a stream of packets denoted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333CC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𝑥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𝑦</m:t>
                    </m:r>
                    <m:r>
                      <a:rPr lang="en-US" i="1" dirty="0">
                        <a:solidFill>
                          <a:srgbClr val="3333CC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) </m:t>
                    </m:r>
                  </m:oMath>
                </a14:m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pairs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: one or more source fields in the packet header</a:t>
                </a:r>
              </a:p>
              <a:p>
                <a:pPr lvl="2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𝑥</m:t>
                    </m:r>
                    <m:r>
                      <a:rPr lang="en-US" i="1" dirty="0"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=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Arial" charset="0"/>
                        <a:cs typeface="Arial" charset="0"/>
                      </a:rPr>
                      <m:t>𝑆𝑟𝑐𝐼𝑃</m:t>
                    </m:r>
                  </m:oMath>
                </a14:m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) or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Arial" charset="0"/>
                        <a:cs typeface="Arial" charset="0"/>
                      </a:rPr>
                      <m:t>𝑆𝑟𝑐𝐼𝑃</m:t>
                    </m:r>
                  </m:oMath>
                </a14:m>
                <a:r>
                  <a:rPr lang="en-US" i="1" dirty="0">
                    <a:latin typeface="Cambria Math" charset="0"/>
                    <a:ea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Arial" charset="0"/>
                        <a:cs typeface="Arial" charset="0"/>
                      </a:rPr>
                      <m:t>𝑆𝑟𝑐𝑃𝑜𝑟𝑡</m:t>
                    </m:r>
                  </m:oMath>
                </a14:m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𝑦</m:t>
                    </m:r>
                  </m:oMath>
                </a14:m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: one or more destination fields in the header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Spread</a:t>
                </a:r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 #(distinct </a:t>
                </a:r>
                <a:r>
                  <a:rPr lang="en-US" sz="2800" i="1" dirty="0">
                    <a:latin typeface="Cambria Math" charset="0"/>
                    <a:ea typeface="Arial" charset="0"/>
                    <a:cs typeface="Arial" charset="0"/>
                  </a:rPr>
                  <a:t>y</a:t>
                </a:r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charset="0"/>
                    <a:ea typeface="Arial" charset="0"/>
                    <a:cs typeface="Arial" charset="0"/>
                  </a:rPr>
                  <a:t> connects to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Superspreaders</a:t>
                </a:r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: sources with large spreads</a:t>
                </a:r>
              </a:p>
              <a:p>
                <a:pPr lvl="1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Same definition applies to destinations  </a:t>
                </a:r>
              </a:p>
              <a:p>
                <a:pPr>
                  <a:buFont typeface="Wingdings" charset="2"/>
                  <a:buChar char="Ø"/>
                </a:pPr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Detecting superspreaders in real time is critical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sz="20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D</a:t>
                </a:r>
                <a:r>
                  <a:rPr lang="en-US" altLang="zh-CN" dirty="0">
                    <a:latin typeface="Arial" charset="0"/>
                    <a:ea typeface="Arial" charset="0"/>
                    <a:cs typeface="Arial" charset="0"/>
                  </a:rPr>
                  <a:t>D</a:t>
                </a:r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oS attacks, port scanning, hot-spots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014" y="1524000"/>
                <a:ext cx="10717397" cy="4648200"/>
              </a:xfrm>
              <a:blipFill>
                <a:blip r:embed="rId3"/>
                <a:stretch>
                  <a:fillRect l="-947" t="-1639"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3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</a:t>
            </a:r>
            <a:r>
              <a:rPr lang="mr-IN" dirty="0"/>
              <a:t>–</a:t>
            </a:r>
            <a:r>
              <a:rPr lang="en-US" dirty="0"/>
              <a:t>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58133" y="1861940"/>
            <a:ext cx="6958067" cy="4108846"/>
          </a:xfrm>
        </p:spPr>
        <p:txBody>
          <a:bodyPr/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SpreadSketch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(SS) achieves throughput </a:t>
            </a:r>
            <a:r>
              <a:rPr lang="en-US" sz="2400" dirty="0">
                <a:solidFill>
                  <a:srgbClr val="FF0000"/>
                </a:solidFill>
              </a:rPr>
              <a:t>more than 22 MPPS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easily catch up with10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Gbs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line speed</a:t>
            </a:r>
          </a:p>
          <a:p>
            <a:pPr lvl="1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SpreadSketch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recoverys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superspreaders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within few milliseconds</a:t>
            </a: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SpreadSketch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achieves both high update and recovery speed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DD0FF-F486-E44B-B22C-F3A0C545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4090192"/>
            <a:ext cx="3806427" cy="1801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0E338B-9081-734E-A8B9-1F3B75E9E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3" y="1783159"/>
            <a:ext cx="3730276" cy="18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48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</a:t>
            </a:r>
            <a:r>
              <a:rPr lang="mr-IN" dirty="0"/>
              <a:t>–</a:t>
            </a:r>
            <a:r>
              <a:rPr lang="en-US" dirty="0"/>
              <a:t> Implementation on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3526" y="3944434"/>
            <a:ext cx="10361772" cy="2050808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implement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SpreadSketch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P4 and compile it in a Barefoot Tofino chipset</a:t>
            </a:r>
          </a:p>
          <a:p>
            <a:pPr lvl="1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SpreadSketch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consumes limited hardware resource</a:t>
            </a:r>
          </a:p>
          <a:p>
            <a:pPr lvl="1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SpreadSketch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processes packets at line-rate on a Tofino switch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9D981-C867-B540-92ED-84167A7D7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76" y="2551405"/>
            <a:ext cx="8938472" cy="8775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A089D9-57E1-A847-8634-C36A602F117F}"/>
              </a:ext>
            </a:extLst>
          </p:cNvPr>
          <p:cNvSpPr txBox="1">
            <a:spLocks/>
          </p:cNvSpPr>
          <p:nvPr/>
        </p:nvSpPr>
        <p:spPr bwMode="auto">
          <a:xfrm>
            <a:off x="2665412" y="1738772"/>
            <a:ext cx="6858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Switch resources usage of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SpreadSketch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(percentages in brackets are fractions of total resource </a:t>
            </a:r>
            <a:r>
              <a:rPr lang="en-US" sz="18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avaiable</a:t>
            </a:r>
            <a:r>
              <a:rPr 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4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02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SpreadSketch</a:t>
            </a:r>
            <a:r>
              <a:rPr lang="en-US" dirty="0"/>
              <a:t>, an invertible sketch that enables fast and accurate network-wide superspreader detections in network data streams </a:t>
            </a:r>
          </a:p>
          <a:p>
            <a:r>
              <a:rPr lang="en-US" dirty="0"/>
              <a:t>Contributions:</a:t>
            </a:r>
          </a:p>
          <a:p>
            <a:pPr lvl="1"/>
            <a:r>
              <a:rPr lang="en-US" dirty="0"/>
              <a:t>Propose a new invertible sketch design to detect </a:t>
            </a:r>
            <a:r>
              <a:rPr lang="en-US" dirty="0" err="1"/>
              <a:t>superspreaders</a:t>
            </a:r>
            <a:endParaRPr lang="en-US" dirty="0"/>
          </a:p>
          <a:p>
            <a:pPr lvl="2"/>
            <a:r>
              <a:rPr lang="en-US" dirty="0">
                <a:solidFill>
                  <a:srgbClr val="3333CC"/>
                </a:solidFill>
              </a:rPr>
              <a:t>High accuracy and robust on real-work traces</a:t>
            </a:r>
          </a:p>
          <a:p>
            <a:pPr lvl="2"/>
            <a:r>
              <a:rPr lang="en-US" dirty="0">
                <a:solidFill>
                  <a:srgbClr val="3333CC"/>
                </a:solidFill>
              </a:rPr>
              <a:t>Fast processing and recovery speed</a:t>
            </a:r>
          </a:p>
          <a:p>
            <a:pPr lvl="2"/>
            <a:r>
              <a:rPr lang="en-US" dirty="0">
                <a:solidFill>
                  <a:srgbClr val="3333CC"/>
                </a:solidFill>
              </a:rPr>
              <a:t>Feasibility on commodity hardware switches</a:t>
            </a:r>
          </a:p>
          <a:p>
            <a:pPr lvl="1"/>
            <a:r>
              <a:rPr lang="en-US" dirty="0"/>
              <a:t>Detailed theoretical analysis on both accuracy and complexities</a:t>
            </a:r>
          </a:p>
          <a:p>
            <a:pPr lvl="1"/>
            <a:r>
              <a:rPr lang="en-US" dirty="0"/>
              <a:t>Extensive experiments on real-world traces</a:t>
            </a:r>
          </a:p>
          <a:p>
            <a:r>
              <a:rPr lang="en-US" dirty="0"/>
              <a:t>Source code: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http://adslab.cse.cuhk.edu.hk/software/spreadsketch/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1"/>
            <a:ext cx="12188825" cy="1771651"/>
          </a:xfrm>
        </p:spPr>
        <p:txBody>
          <a:bodyPr/>
          <a:lstStyle/>
          <a:p>
            <a:r>
              <a:rPr lang="en-US" sz="6000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 descr="CUH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2" y="54037"/>
            <a:ext cx="1744343" cy="9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613" y="1828801"/>
            <a:ext cx="10515600" cy="1771651"/>
          </a:xfrm>
        </p:spPr>
        <p:txBody>
          <a:bodyPr/>
          <a:lstStyle/>
          <a:p>
            <a:r>
              <a:rPr lang="en-US" sz="4000" dirty="0"/>
              <a:t>Backup Slides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19778" y="3974068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18612" y="3974068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3012" y="39624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‡</a:t>
            </a:r>
            <a:endParaRPr lang="en-US" sz="1600" dirty="0"/>
          </a:p>
        </p:txBody>
      </p:sp>
      <p:pic>
        <p:nvPicPr>
          <p:cNvPr id="9" name="Picture 8" descr="CUH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2" y="54037"/>
            <a:ext cx="1744343" cy="9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</a:t>
            </a:r>
            <a:r>
              <a:rPr lang="mr-IN" dirty="0"/>
              <a:t>–</a:t>
            </a:r>
            <a:r>
              <a:rPr lang="en-US" dirty="0"/>
              <a:t> Accuracy on CAIDA16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95515" y="2228671"/>
            <a:ext cx="4037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SpreadSketch</a:t>
            </a:r>
            <a:r>
              <a:rPr lang="en-US" sz="2400" dirty="0"/>
              <a:t> (SS)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/>
              <a:t>Only slightly lower than CDS</a:t>
            </a:r>
            <a:r>
              <a:rPr lang="en-HK" sz="20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/>
              <a:t>maintains accuracy between 0.86-0.96</a:t>
            </a:r>
          </a:p>
          <a:p>
            <a:pPr marL="285750" indent="-285750">
              <a:buFont typeface="Wingdings" charset="2"/>
              <a:buChar char="Ø"/>
            </a:pPr>
            <a:endParaRPr lang="en-HK" dirty="0"/>
          </a:p>
          <a:p>
            <a:pPr marL="285750" indent="-285750">
              <a:buFont typeface="Wingdings" charset="2"/>
              <a:buChar char="Ø"/>
            </a:pPr>
            <a:endParaRPr lang="en-HK" sz="2400" dirty="0"/>
          </a:p>
          <a:p>
            <a:pPr marL="285750" indent="-285750">
              <a:buFont typeface="Wingdings" charset="2"/>
              <a:buChar char="Ø"/>
            </a:pPr>
            <a:endParaRPr lang="en-US" altLang="zh-C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04664-8EBF-F64D-A007-1838B01C8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5" y="2303516"/>
            <a:ext cx="3499610" cy="1857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3F971-11AF-8546-9DEA-4EE80AB0A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02" y="2317164"/>
            <a:ext cx="3499610" cy="1857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F35976-4AD1-6F4D-99B6-1C1CF9D6E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0" y="4238625"/>
            <a:ext cx="3513175" cy="1857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2B7F46-9CD3-4745-BBB0-542B54908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4238624"/>
            <a:ext cx="3581400" cy="1839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83EE57-96E6-7548-A311-82C8A487C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1757606"/>
            <a:ext cx="6362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19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</a:t>
            </a:r>
            <a:r>
              <a:rPr lang="mr-IN" dirty="0"/>
              <a:t>–</a:t>
            </a:r>
            <a:r>
              <a:rPr lang="en-US" dirty="0"/>
              <a:t> Accuracy on CAIDA18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47772" y="2015450"/>
            <a:ext cx="4280640" cy="151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SpreadSketch</a:t>
            </a:r>
            <a:r>
              <a:rPr lang="en-US" sz="2400" dirty="0"/>
              <a:t>(SS)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/>
              <a:t>achieves best accuracy on the moderate skewed trace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3452B-EA81-7542-8C9E-061395ABC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4185545"/>
            <a:ext cx="3124200" cy="1658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096A41-5C85-4543-88E2-A30E006DB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3" y="4184295"/>
            <a:ext cx="3138674" cy="1659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77760A-056B-2443-A9AC-196D5E77B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3" y="2237346"/>
            <a:ext cx="3124200" cy="1658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72FF8A-F50C-9943-84E8-695FD807C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2237346"/>
            <a:ext cx="3124200" cy="1658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666CFB-8268-4542-9908-800410262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81" y="1752600"/>
            <a:ext cx="5635062" cy="3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9DAF-08F2-144C-80CC-648209F4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</a:t>
            </a:r>
            <a:r>
              <a:rPr lang="mr-IN" dirty="0"/>
              <a:t>–</a:t>
            </a:r>
            <a:r>
              <a:rPr lang="en-US" dirty="0"/>
              <a:t> Accuracy in Network-Wide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4F735-1C44-8C44-B02F-AA67859A4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719CEF-FAA3-F749-A1DF-44E0D51A6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4232863"/>
            <a:ext cx="7228310" cy="194302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7829B6-0AD4-5440-9489-83DA7CF18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633669"/>
            <a:ext cx="7228311" cy="22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5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approaches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189036"/>
            <a:ext cx="10969943" cy="4678364"/>
          </a:xfrm>
        </p:spPr>
        <p:txBody>
          <a:bodyPr/>
          <a:lstStyle/>
          <a:p>
            <a:r>
              <a:rPr lang="en-US" dirty="0"/>
              <a:t>Streaming methods</a:t>
            </a:r>
          </a:p>
          <a:p>
            <a:pPr lvl="1"/>
            <a:r>
              <a:rPr lang="en-US" dirty="0"/>
              <a:t>Compact Spread Estimator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[Yoon, INFOCOM’09],</a:t>
            </a:r>
            <a:r>
              <a:rPr lang="en-US" dirty="0"/>
              <a:t> Online Streaming Module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[Zhao, IMC’05]</a:t>
            </a:r>
          </a:p>
          <a:p>
            <a:pPr lvl="1"/>
            <a:r>
              <a:rPr lang="en-US" dirty="0"/>
              <a:t>Compact, however </a:t>
            </a:r>
            <a:r>
              <a:rPr lang="en-US" b="1" dirty="0">
                <a:solidFill>
                  <a:srgbClr val="FF0000"/>
                </a:solidFill>
              </a:rPr>
              <a:t>non-invertible</a:t>
            </a:r>
          </a:p>
          <a:p>
            <a:r>
              <a:rPr lang="en-US" dirty="0"/>
              <a:t>Sampling methods</a:t>
            </a:r>
          </a:p>
          <a:p>
            <a:pPr lvl="1"/>
            <a:r>
              <a:rPr lang="en-US" dirty="0"/>
              <a:t>Two-Phase Filtering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[Bu, INFOCOM’09], </a:t>
            </a:r>
            <a:r>
              <a:rPr lang="en-US" dirty="0"/>
              <a:t>Two Level Filtering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Venkataraman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NDSS’05]</a:t>
            </a:r>
          </a:p>
          <a:p>
            <a:pPr lvl="1"/>
            <a:r>
              <a:rPr lang="en-US" dirty="0"/>
              <a:t>Unable to support accurate </a:t>
            </a:r>
            <a:r>
              <a:rPr lang="en-US" b="1" dirty="0">
                <a:solidFill>
                  <a:srgbClr val="FF0000"/>
                </a:solidFill>
              </a:rPr>
              <a:t>network-wide</a:t>
            </a:r>
            <a:r>
              <a:rPr lang="en-US" dirty="0"/>
              <a:t> detection</a:t>
            </a:r>
          </a:p>
          <a:p>
            <a:r>
              <a:rPr lang="en-US" dirty="0"/>
              <a:t>Sketch-based methods   </a:t>
            </a:r>
          </a:p>
          <a:p>
            <a:pPr lvl="1"/>
            <a:r>
              <a:rPr lang="en-US" dirty="0"/>
              <a:t>Count-Min-Heap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Cormode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PODS’05], </a:t>
            </a:r>
            <a:r>
              <a:rPr lang="en-US" dirty="0"/>
              <a:t>FAST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[Liu, TDASC’15], </a:t>
            </a:r>
            <a:r>
              <a:rPr lang="en-US" dirty="0"/>
              <a:t>VBF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[Liu, TIFS’16], </a:t>
            </a:r>
            <a:r>
              <a:rPr lang="en-US" dirty="0"/>
              <a:t>CDS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[Guan, GLOBECOM’09], </a:t>
            </a:r>
            <a:r>
              <a:rPr lang="en-US" dirty="0" err="1"/>
              <a:t>RevSketch</a:t>
            </a:r>
            <a:r>
              <a:rPr lang="en-US" dirty="0"/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[NDSI’13]</a:t>
            </a:r>
          </a:p>
          <a:p>
            <a:pPr lvl="1"/>
            <a:r>
              <a:rPr lang="en-US" dirty="0"/>
              <a:t>Large </a:t>
            </a:r>
            <a:r>
              <a:rPr lang="en-US" b="1" dirty="0">
                <a:solidFill>
                  <a:srgbClr val="FF0000"/>
                </a:solidFill>
              </a:rPr>
              <a:t>memory usage </a:t>
            </a:r>
            <a:r>
              <a:rPr lang="en-US" dirty="0"/>
              <a:t>and high </a:t>
            </a:r>
            <a:r>
              <a:rPr lang="en-US" b="1" dirty="0">
                <a:solidFill>
                  <a:srgbClr val="FF0000"/>
                </a:solidFill>
              </a:rPr>
              <a:t>memory access </a:t>
            </a:r>
            <a:r>
              <a:rPr lang="en-US" dirty="0"/>
              <a:t>overhead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4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 not consider Two-Phase-Filtering in Two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CC"/>
                </a:solidFill>
              </a:rPr>
              <a:t>First</a:t>
            </a:r>
            <a:r>
              <a:rPr lang="en-US" dirty="0"/>
              <a:t>, it does not support network-wide detection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26" name="Picture 2" descr="https://lh4.googleusercontent.com/zqDD2uDt9-o503kfT2N5vs994tiwadDZ-s0Kob-smt4k9SfamjHJ-2Y7N9jnaTxdWklDljDriFF1xPBm_OyDlrOaRizYXXMkLM2dCkIw-7fKhLBCUMmVFuX3WirN5F4Xr0RE7cHYx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8" y="2286000"/>
            <a:ext cx="51625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1612" y="2519361"/>
            <a:ext cx="5383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drops below 0.65 even if using the maximum sampling rate</a:t>
            </a:r>
          </a:p>
          <a:p>
            <a:r>
              <a:rPr lang="en-US" b="1" dirty="0">
                <a:solidFill>
                  <a:srgbClr val="FF0000"/>
                </a:solidFill>
              </a:rPr>
              <a:t>Reasons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1. A superspreader can be very small in each monitoring point to escape from sampling</a:t>
            </a:r>
          </a:p>
          <a:p>
            <a:pPr lvl="1"/>
            <a:r>
              <a:rPr lang="en-US" dirty="0"/>
              <a:t>2. Even if the superspreader is sampled in some of the points, the bias accumulated by the filtering makes its spread below the threshold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2812" y="5455642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Accuracy on CAIDA16. Similar results on the other two traces</a:t>
            </a:r>
          </a:p>
        </p:txBody>
      </p:sp>
    </p:spTree>
    <p:extLst>
      <p:ext uri="{BB962C8B-B14F-4D97-AF65-F5344CB8AC3E}">
        <p14:creationId xmlns:p14="http://schemas.microsoft.com/office/powerpoint/2010/main" val="6212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0"/>
            <a:ext cx="10969943" cy="4678364"/>
          </a:xfrm>
        </p:spPr>
        <p:txBody>
          <a:bodyPr/>
          <a:lstStyle/>
          <a:p>
            <a:r>
              <a:rPr lang="en-US" dirty="0"/>
              <a:t>Network-wide view </a:t>
            </a:r>
          </a:p>
          <a:p>
            <a:pPr lvl="1"/>
            <a:r>
              <a:rPr lang="en-US" dirty="0"/>
              <a:t>The myriad connection of a </a:t>
            </a:r>
            <a:r>
              <a:rPr lang="en-US" dirty="0" err="1"/>
              <a:t>superspreader</a:t>
            </a:r>
            <a:r>
              <a:rPr lang="en-US" dirty="0"/>
              <a:t> can span the entire network</a:t>
            </a:r>
          </a:p>
          <a:p>
            <a:pPr lvl="1"/>
            <a:endParaRPr lang="en-US" sz="1200" dirty="0"/>
          </a:p>
          <a:p>
            <a:r>
              <a:rPr lang="en-US" dirty="0"/>
              <a:t>Fast processing and detection speed</a:t>
            </a:r>
          </a:p>
          <a:p>
            <a:pPr lvl="1"/>
            <a:r>
              <a:rPr lang="en-US" dirty="0"/>
              <a:t>e.g. 10 Gb/s link: one packet every 67 ns</a:t>
            </a:r>
          </a:p>
          <a:p>
            <a:pPr lvl="1"/>
            <a:r>
              <a:rPr lang="en-HK" dirty="0"/>
              <a:t>Mitigating malicious attacks requires fast recovery of </a:t>
            </a:r>
            <a:r>
              <a:rPr lang="en-HK" dirty="0" err="1"/>
              <a:t>superspreaders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Memory efficiency  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Programmable switches: 1-2 MB per stage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Bosshart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SIGCOMM’13]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Servers: tens of MB of SRAM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85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 not consider Two-Phase-Filtering in Two Reasons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CC"/>
                </a:solidFill>
              </a:rPr>
              <a:t>Second</a:t>
            </a:r>
            <a:r>
              <a:rPr lang="en-US" dirty="0"/>
              <a:t>, it does not support query for the spread of any given flow</a:t>
            </a:r>
          </a:p>
          <a:p>
            <a:pPr lvl="1"/>
            <a:r>
              <a:rPr lang="en-US" dirty="0"/>
              <a:t>It only keeps the spread information of large flows</a:t>
            </a:r>
          </a:p>
          <a:p>
            <a:endParaRPr lang="en-US" dirty="0"/>
          </a:p>
          <a:p>
            <a:r>
              <a:rPr lang="en-US" dirty="0"/>
              <a:t>Comparing </a:t>
            </a:r>
            <a:r>
              <a:rPr lang="en-US" dirty="0" err="1"/>
              <a:t>SSketch</a:t>
            </a:r>
            <a:r>
              <a:rPr lang="en-US" dirty="0"/>
              <a:t> with TPF is similar to comparing Sketches with counter-based techniques in top-k problems.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5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Choice of Distinct Counters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7868" y="1676400"/>
                <a:ext cx="11376237" cy="3048000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dirty="0"/>
                  <a:t> field can be any distinct counter that satisfies </a:t>
                </a:r>
              </a:p>
              <a:p>
                <a:pPr lvl="1"/>
                <a:r>
                  <a:rPr lang="en-US" dirty="0"/>
                  <a:t>Support intersection operation</a:t>
                </a:r>
              </a:p>
              <a:p>
                <a:pPr lvl="1"/>
                <a:r>
                  <a:rPr lang="en-US" dirty="0"/>
                  <a:t>Support union operation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Considering accuracy and efficiency, we use Multiresolution Bitmap </a:t>
                </a:r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[</a:t>
                </a:r>
                <a:r>
                  <a:rPr lang="en-US" sz="1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Estan</a:t>
                </a:r>
                <a:r>
                  <a:rPr 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, IMC’03] </a:t>
                </a:r>
                <a:r>
                  <a:rPr lang="en-US" dirty="0"/>
                  <a:t>in our Spread-Sketch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868" y="1676400"/>
                <a:ext cx="11376237" cy="3048000"/>
              </a:xfrm>
              <a:blipFill rotWithShape="0">
                <a:blip r:embed="rId3"/>
                <a:stretch>
                  <a:fillRect l="-911" t="-2000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241" y="1828800"/>
            <a:ext cx="11276171" cy="42211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Sketches</a:t>
            </a:r>
            <a:r>
              <a:rPr lang="en-US" dirty="0"/>
              <a:t>: summary data structures </a:t>
            </a:r>
          </a:p>
          <a:p>
            <a:pPr lvl="1"/>
            <a:r>
              <a:rPr lang="en-US" dirty="0"/>
              <a:t>e.g., Count-Min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Cormode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2005]</a:t>
            </a:r>
            <a:r>
              <a:rPr lang="en-US" dirty="0"/>
              <a:t>, Count Sketch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Charikar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2002]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Idea: project high-dimensional data into small subspace </a:t>
            </a:r>
          </a:p>
          <a:p>
            <a:r>
              <a:rPr lang="en-US" b="1" dirty="0">
                <a:solidFill>
                  <a:srgbClr val="FF0000"/>
                </a:solidFill>
              </a:rPr>
              <a:t>Count-Min </a:t>
            </a:r>
            <a:r>
              <a:rPr lang="en-US" sz="1800" dirty="0"/>
              <a:t>[</a:t>
            </a:r>
            <a:r>
              <a:rPr lang="en-US" sz="1800" dirty="0" err="1"/>
              <a:t>Cormode</a:t>
            </a:r>
            <a:r>
              <a:rPr lang="en-US" sz="1800" dirty="0"/>
              <a:t>, 2005]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Update with a packet</a:t>
            </a:r>
          </a:p>
          <a:p>
            <a:pPr lvl="2"/>
            <a:r>
              <a:rPr lang="en-US" dirty="0"/>
              <a:t>Hash flow key to one counter per row</a:t>
            </a:r>
          </a:p>
          <a:p>
            <a:pPr lvl="2"/>
            <a:r>
              <a:rPr lang="en-US" dirty="0"/>
              <a:t>Increment each hashed counter</a:t>
            </a:r>
          </a:p>
          <a:p>
            <a:pPr lvl="1"/>
            <a:r>
              <a:rPr lang="en-US" dirty="0"/>
              <a:t>Query a flow</a:t>
            </a:r>
          </a:p>
          <a:p>
            <a:pPr lvl="2"/>
            <a:r>
              <a:rPr lang="en-US" dirty="0"/>
              <a:t>Return the minimum among all </a:t>
            </a:r>
          </a:p>
          <a:p>
            <a:pPr marL="914400" lvl="2" indent="0">
              <a:buNone/>
            </a:pPr>
            <a:r>
              <a:rPr lang="en-US" dirty="0"/>
              <a:t>   hashed counters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45011" y="4041982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792411" y="4836302"/>
            <a:ext cx="4572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28725" y="5350806"/>
                <a:ext cx="1148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Packet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725" y="5350806"/>
                <a:ext cx="1148648" cy="369332"/>
              </a:xfrm>
              <a:prstGeom prst="rect">
                <a:avLst/>
              </a:prstGeom>
              <a:blipFill>
                <a:blip r:embed="rId3"/>
                <a:stretch>
                  <a:fillRect l="-3261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 flipV="1">
            <a:off x="7249611" y="4302902"/>
            <a:ext cx="1295400" cy="7239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 bwMode="auto">
          <a:xfrm>
            <a:off x="8545011" y="4041982"/>
            <a:ext cx="524940" cy="4647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+1</a:t>
            </a:r>
          </a:p>
        </p:txBody>
      </p:sp>
      <p:cxnSp>
        <p:nvCxnSpPr>
          <p:cNvPr id="21" name="Straight Arrow Connector 20"/>
          <p:cNvCxnSpPr>
            <a:stCxn id="6" idx="3"/>
          </p:cNvCxnSpPr>
          <p:nvPr/>
        </p:nvCxnSpPr>
        <p:spPr bwMode="auto">
          <a:xfrm flipV="1">
            <a:off x="7249611" y="4803531"/>
            <a:ext cx="2362200" cy="22327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9620271" y="4539439"/>
            <a:ext cx="516480" cy="45136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+1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9069951" y="4994144"/>
            <a:ext cx="541860" cy="4840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+1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9620271" y="5488260"/>
            <a:ext cx="516480" cy="4450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+1</a:t>
            </a:r>
          </a:p>
        </p:txBody>
      </p:sp>
      <p:cxnSp>
        <p:nvCxnSpPr>
          <p:cNvPr id="30" name="Straight Arrow Connector 29"/>
          <p:cNvCxnSpPr>
            <a:stCxn id="6" idx="3"/>
            <a:endCxn id="28" idx="1"/>
          </p:cNvCxnSpPr>
          <p:nvPr/>
        </p:nvCxnSpPr>
        <p:spPr bwMode="auto">
          <a:xfrm>
            <a:off x="7249611" y="5026802"/>
            <a:ext cx="1820340" cy="20935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6" idx="3"/>
            <a:endCxn id="29" idx="1"/>
          </p:cNvCxnSpPr>
          <p:nvPr/>
        </p:nvCxnSpPr>
        <p:spPr bwMode="auto">
          <a:xfrm>
            <a:off x="7249611" y="5026802"/>
            <a:ext cx="2370660" cy="6839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>
          <a:xfrm>
            <a:off x="8423949" y="61076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Each element is a counter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5" idx="2"/>
          </p:cNvCxnSpPr>
          <p:nvPr/>
        </p:nvCxnSpPr>
        <p:spPr bwMode="auto">
          <a:xfrm flipH="1">
            <a:off x="9874281" y="5965922"/>
            <a:ext cx="4230" cy="23132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304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52600"/>
            <a:ext cx="11173090" cy="4419601"/>
          </a:xfrm>
        </p:spPr>
        <p:txBody>
          <a:bodyPr/>
          <a:lstStyle/>
          <a:p>
            <a:r>
              <a:rPr lang="en-US" b="1" dirty="0"/>
              <a:t>Good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Memory efficiency</a:t>
            </a:r>
          </a:p>
          <a:p>
            <a:pPr lvl="1"/>
            <a:r>
              <a:rPr lang="en-US" dirty="0"/>
              <a:t>Fast processing speed</a:t>
            </a:r>
            <a:endParaRPr lang="en-US" b="1" dirty="0"/>
          </a:p>
          <a:p>
            <a:r>
              <a:rPr lang="en-US" b="1" dirty="0"/>
              <a:t>Bad</a:t>
            </a:r>
            <a:r>
              <a:rPr lang="en-US" dirty="0"/>
              <a:t>: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Unable to </a:t>
            </a:r>
            <a:r>
              <a:rPr lang="en-US" dirty="0"/>
              <a:t>count the number of </a:t>
            </a:r>
            <a:r>
              <a:rPr lang="en-US" b="1" dirty="0">
                <a:solidFill>
                  <a:srgbClr val="FF0000"/>
                </a:solidFill>
              </a:rPr>
              <a:t>distinct</a:t>
            </a:r>
            <a:r>
              <a:rPr lang="en-US" dirty="0"/>
              <a:t> flows</a:t>
            </a:r>
          </a:p>
          <a:p>
            <a:pPr lvl="2"/>
            <a:r>
              <a:rPr lang="en-US" dirty="0"/>
              <a:t>Counters in Count-Min only count the frequency of each flow in the stream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Non-invertible</a:t>
            </a:r>
          </a:p>
          <a:p>
            <a:pPr lvl="2"/>
            <a:r>
              <a:rPr lang="en-US" dirty="0"/>
              <a:t>Cannot readily return all </a:t>
            </a:r>
            <a:r>
              <a:rPr lang="en-US" dirty="0" err="1"/>
              <a:t>superspreaders</a:t>
            </a:r>
            <a:endParaRPr lang="en-US" dirty="0"/>
          </a:p>
          <a:p>
            <a:pPr lvl="2"/>
            <a:r>
              <a:rPr lang="en-US" dirty="0"/>
              <a:t>e.g., Count-Min needs to enumerate all possible flows in entire flow key space to recover all </a:t>
            </a:r>
            <a:r>
              <a:rPr lang="en-US" dirty="0" err="1"/>
              <a:t>superspreaders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AF3E94-C687-D04D-9B8A-82BBCEB6B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54466"/>
              </p:ext>
            </p:extLst>
          </p:nvPr>
        </p:nvGraphicFramePr>
        <p:xfrm>
          <a:off x="8234498" y="1886060"/>
          <a:ext cx="2667000" cy="192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7ADE8E-29EF-9941-9AF4-DC332084FC93}"/>
              </a:ext>
            </a:extLst>
          </p:cNvPr>
          <p:cNvSpPr/>
          <p:nvPr/>
        </p:nvSpPr>
        <p:spPr bwMode="auto">
          <a:xfrm>
            <a:off x="6481898" y="2680380"/>
            <a:ext cx="457200" cy="3810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113655-F012-9D4B-B2E5-881C86486BDC}"/>
                  </a:ext>
                </a:extLst>
              </p:cNvPr>
              <p:cNvSpPr/>
              <p:nvPr/>
            </p:nvSpPr>
            <p:spPr>
              <a:xfrm>
                <a:off x="6018212" y="3194884"/>
                <a:ext cx="1148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Packet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113655-F012-9D4B-B2E5-881C86486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212" y="3194884"/>
                <a:ext cx="1148648" cy="369332"/>
              </a:xfrm>
              <a:prstGeom prst="rect">
                <a:avLst/>
              </a:prstGeom>
              <a:blipFill>
                <a:blip r:embed="rId3"/>
                <a:stretch>
                  <a:fillRect l="-4396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3205D8-8C40-0245-B4AF-821AF7EBFA51}"/>
              </a:ext>
            </a:extLst>
          </p:cNvPr>
          <p:cNvCxnSpPr>
            <a:stCxn id="6" idx="3"/>
          </p:cNvCxnSpPr>
          <p:nvPr/>
        </p:nvCxnSpPr>
        <p:spPr bwMode="auto">
          <a:xfrm flipV="1">
            <a:off x="6939098" y="2146980"/>
            <a:ext cx="1295400" cy="7239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DDC8AB1-BB79-8847-BBC8-78B3D99DF878}"/>
              </a:ext>
            </a:extLst>
          </p:cNvPr>
          <p:cNvSpPr/>
          <p:nvPr/>
        </p:nvSpPr>
        <p:spPr bwMode="auto">
          <a:xfrm>
            <a:off x="8234498" y="1886060"/>
            <a:ext cx="524940" cy="4647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+1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027DD1-580A-4648-88DD-33F6B8EAC509}"/>
              </a:ext>
            </a:extLst>
          </p:cNvPr>
          <p:cNvCxnSpPr>
            <a:stCxn id="6" idx="3"/>
          </p:cNvCxnSpPr>
          <p:nvPr/>
        </p:nvCxnSpPr>
        <p:spPr bwMode="auto">
          <a:xfrm flipV="1">
            <a:off x="6939098" y="2647609"/>
            <a:ext cx="2362200" cy="22327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7C0A3-C2E2-FE44-925A-CCCE4AE14217}"/>
              </a:ext>
            </a:extLst>
          </p:cNvPr>
          <p:cNvSpPr/>
          <p:nvPr/>
        </p:nvSpPr>
        <p:spPr bwMode="auto">
          <a:xfrm>
            <a:off x="9309758" y="2383517"/>
            <a:ext cx="516480" cy="45136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+1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D2FAE-1CC3-CE42-A4B0-925729162523}"/>
              </a:ext>
            </a:extLst>
          </p:cNvPr>
          <p:cNvSpPr/>
          <p:nvPr/>
        </p:nvSpPr>
        <p:spPr bwMode="auto">
          <a:xfrm>
            <a:off x="8759438" y="2838222"/>
            <a:ext cx="541860" cy="48402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+1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A076FF-C52E-1D41-9877-0314638BF5B6}"/>
              </a:ext>
            </a:extLst>
          </p:cNvPr>
          <p:cNvSpPr/>
          <p:nvPr/>
        </p:nvSpPr>
        <p:spPr bwMode="auto">
          <a:xfrm>
            <a:off x="9309758" y="3332338"/>
            <a:ext cx="516480" cy="44500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+1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509D41-ADBD-4743-B0C5-ADFA26525A4E}"/>
              </a:ext>
            </a:extLst>
          </p:cNvPr>
          <p:cNvCxnSpPr>
            <a:stCxn id="6" idx="3"/>
            <a:endCxn id="12" idx="1"/>
          </p:cNvCxnSpPr>
          <p:nvPr/>
        </p:nvCxnSpPr>
        <p:spPr bwMode="auto">
          <a:xfrm>
            <a:off x="6939098" y="2870880"/>
            <a:ext cx="1820340" cy="20935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8AB6ED-FC53-A24F-9988-FCDB9509474E}"/>
              </a:ext>
            </a:extLst>
          </p:cNvPr>
          <p:cNvCxnSpPr>
            <a:stCxn id="6" idx="3"/>
            <a:endCxn id="13" idx="1"/>
          </p:cNvCxnSpPr>
          <p:nvPr/>
        </p:nvCxnSpPr>
        <p:spPr bwMode="auto">
          <a:xfrm>
            <a:off x="6939098" y="2870880"/>
            <a:ext cx="2370660" cy="68396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2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SpreadSketch</a:t>
            </a:r>
            <a:r>
              <a:rPr lang="en-US" dirty="0"/>
              <a:t>, a fast and invertible sketch for network-wide superspreader detection in network data streams</a:t>
            </a:r>
          </a:p>
          <a:p>
            <a:pPr lvl="1"/>
            <a:r>
              <a:rPr lang="en-US" b="1" dirty="0">
                <a:solidFill>
                  <a:srgbClr val="3333CC"/>
                </a:solidFill>
              </a:rPr>
              <a:t>Fast</a:t>
            </a:r>
            <a:r>
              <a:rPr lang="en-US" dirty="0"/>
              <a:t> and </a:t>
            </a:r>
            <a:r>
              <a:rPr lang="en-US" b="1" dirty="0">
                <a:solidFill>
                  <a:srgbClr val="3333CC"/>
                </a:solidFill>
              </a:rPr>
              <a:t>invertible</a:t>
            </a:r>
          </a:p>
          <a:p>
            <a:pPr lvl="2"/>
            <a:r>
              <a:rPr lang="en-US" dirty="0"/>
              <a:t>High processing speed, fast recovery of </a:t>
            </a:r>
            <a:r>
              <a:rPr lang="en-US" dirty="0" err="1"/>
              <a:t>superspreaders</a:t>
            </a:r>
            <a:endParaRPr lang="en-US" dirty="0"/>
          </a:p>
          <a:p>
            <a:pPr lvl="1"/>
            <a:r>
              <a:rPr lang="en-US" b="1" dirty="0">
                <a:solidFill>
                  <a:srgbClr val="3333CC"/>
                </a:solidFill>
              </a:rPr>
              <a:t>Compact</a:t>
            </a:r>
            <a:r>
              <a:rPr lang="en-US" dirty="0"/>
              <a:t>: small and static memory usage</a:t>
            </a:r>
          </a:p>
          <a:p>
            <a:pPr lvl="1"/>
            <a:r>
              <a:rPr lang="en-US" b="1" dirty="0">
                <a:solidFill>
                  <a:srgbClr val="3333CC"/>
                </a:solidFill>
              </a:rPr>
              <a:t>Network-wide</a:t>
            </a:r>
            <a:r>
              <a:rPr lang="en-US" dirty="0"/>
              <a:t>: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dirty="0"/>
              <a:t>network-wide view of superspreaders</a:t>
            </a:r>
          </a:p>
          <a:p>
            <a:r>
              <a:rPr lang="en-US" dirty="0"/>
              <a:t>Theoretical analysis on accuracy, space, and time complexity</a:t>
            </a:r>
          </a:p>
          <a:p>
            <a:r>
              <a:rPr lang="en-US" dirty="0"/>
              <a:t>Extensive experiments on real-world network traces</a:t>
            </a:r>
          </a:p>
          <a:p>
            <a:pPr lvl="1"/>
            <a:r>
              <a:rPr lang="en-HK" dirty="0"/>
              <a:t>Higher accuracy and performance over state-of-the-art sketches </a:t>
            </a:r>
          </a:p>
          <a:p>
            <a:pPr lvl="1"/>
            <a:r>
              <a:rPr lang="en-HK" dirty="0"/>
              <a:t>Feasibility on a Barefoot Tofino switch with resource efficiency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8456771" cy="4678364"/>
          </a:xfrm>
        </p:spPr>
        <p:txBody>
          <a:bodyPr/>
          <a:lstStyle/>
          <a:p>
            <a:r>
              <a:rPr lang="en-US" dirty="0" err="1"/>
              <a:t>SpreadSketch</a:t>
            </a:r>
            <a:r>
              <a:rPr lang="en-US" dirty="0"/>
              <a:t>:</a:t>
            </a: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HK" dirty="0"/>
              <a:t>non-trivial extension of Count-Min</a:t>
            </a:r>
            <a:endParaRPr lang="en-HK" i="1" dirty="0"/>
          </a:p>
          <a:p>
            <a:r>
              <a:rPr lang="en-HK" dirty="0"/>
              <a:t>Build on two observations</a:t>
            </a:r>
          </a:p>
          <a:p>
            <a:pPr lvl="1"/>
            <a:r>
              <a:rPr lang="en-US" b="1" dirty="0">
                <a:solidFill>
                  <a:srgbClr val="3333CC"/>
                </a:solidFill>
              </a:rPr>
              <a:t>Observation I</a:t>
            </a:r>
            <a:r>
              <a:rPr lang="en-US" dirty="0"/>
              <a:t>: Highly skewed fan-out distributions</a:t>
            </a:r>
          </a:p>
          <a:p>
            <a:pPr lvl="2"/>
            <a:r>
              <a:rPr lang="en-US" dirty="0"/>
              <a:t>CAIDA19: top 1% sources account for 60% total spread</a:t>
            </a:r>
          </a:p>
          <a:p>
            <a:pPr lvl="2"/>
            <a:r>
              <a:rPr lang="en-US" dirty="0"/>
              <a:t>CAIDA18: top 10% account 67%</a:t>
            </a:r>
          </a:p>
          <a:p>
            <a:pPr lvl="2"/>
            <a:r>
              <a:rPr lang="en-US" dirty="0"/>
              <a:t>CAIDA16: top 10% account 38%</a:t>
            </a:r>
          </a:p>
          <a:p>
            <a:pPr lvl="2"/>
            <a:r>
              <a:rPr lang="en-HK" dirty="0">
                <a:solidFill>
                  <a:srgbClr val="FF0000"/>
                </a:solidFill>
              </a:rPr>
              <a:t>A </a:t>
            </a:r>
            <a:r>
              <a:rPr lang="en-HK" dirty="0" err="1">
                <a:solidFill>
                  <a:srgbClr val="FF0000"/>
                </a:solidFill>
              </a:rPr>
              <a:t>superspreader</a:t>
            </a:r>
            <a:r>
              <a:rPr lang="en-HK" dirty="0">
                <a:solidFill>
                  <a:srgbClr val="FF0000"/>
                </a:solidFill>
              </a:rPr>
              <a:t> dominates its hashed </a:t>
            </a:r>
          </a:p>
          <a:p>
            <a:pPr marL="914400" lvl="2" indent="0">
              <a:buNone/>
            </a:pPr>
            <a:r>
              <a:rPr lang="en-HK" dirty="0">
                <a:solidFill>
                  <a:srgbClr val="FF0000"/>
                </a:solidFill>
              </a:rPr>
              <a:t>   bucket in sketch </a:t>
            </a:r>
            <a:r>
              <a:rPr lang="en-HK" dirty="0" err="1">
                <a:solidFill>
                  <a:srgbClr val="FF0000"/>
                </a:solidFill>
              </a:rPr>
              <a:t>w.h.p</a:t>
            </a:r>
            <a:r>
              <a:rPr lang="en-HK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9B52858-F67A-3C40-9AE3-7A6B35156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43" y="3628310"/>
            <a:ext cx="4966430" cy="24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2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447801"/>
                <a:ext cx="10969943" cy="4678364"/>
              </a:xfrm>
            </p:spPr>
            <p:txBody>
              <a:bodyPr/>
              <a:lstStyle/>
              <a:p>
                <a:r>
                  <a:rPr lang="en-US" dirty="0"/>
                  <a:t>SpreadSketch:</a:t>
                </a:r>
                <a:r>
                  <a:rPr lang="en-US" b="1" dirty="0">
                    <a:solidFill>
                      <a:srgbClr val="3333CC"/>
                    </a:solidFill>
                  </a:rPr>
                  <a:t> </a:t>
                </a:r>
                <a:r>
                  <a:rPr lang="en-HK" dirty="0"/>
                  <a:t>non-trivial extension of Count-Min</a:t>
                </a:r>
                <a:endParaRPr lang="en-HK" i="1" dirty="0"/>
              </a:p>
              <a:p>
                <a:r>
                  <a:rPr lang="en-HK" dirty="0"/>
                  <a:t>Build on two observations</a:t>
                </a:r>
              </a:p>
              <a:p>
                <a:pPr lvl="1"/>
                <a:r>
                  <a:rPr lang="en-US" b="1" dirty="0">
                    <a:solidFill>
                      <a:srgbClr val="3333CC"/>
                    </a:solidFill>
                  </a:rPr>
                  <a:t>Observation II</a:t>
                </a:r>
                <a:r>
                  <a:rPr lang="en-US" dirty="0"/>
                  <a:t>: </a:t>
                </a:r>
                <a:r>
                  <a:rPr lang="en-HK" dirty="0"/>
                  <a:t>Rough fan-out estimation via hash strings </a:t>
                </a:r>
              </a:p>
              <a:p>
                <a:pPr lvl="1"/>
                <a:endParaRPr lang="en-HK" dirty="0"/>
              </a:p>
              <a:p>
                <a:pPr lvl="1"/>
                <a:endParaRPr lang="en-HK" dirty="0"/>
              </a:p>
              <a:p>
                <a:pPr lvl="1"/>
                <a:endParaRPr lang="en-HK" dirty="0"/>
              </a:p>
              <a:p>
                <a:pPr lvl="1"/>
                <a:r>
                  <a:rPr lang="en-HK" dirty="0"/>
                  <a:t>Pattern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</m:oMath>
                </a14:m>
                <a:r>
                  <a:rPr lang="en-US" dirty="0"/>
                  <a:t> appears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Level</a:t>
                </a:r>
                <a:r>
                  <a:rPr lang="en-US" dirty="0">
                    <a:latin typeface="Cambria Math" panose="02040503050406030204" pitchFamily="18" charset="0"/>
                  </a:rPr>
                  <a:t> value: length of the most significant  0-bits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provides a rough estimation for the number of distinct pairs</a:t>
                </a:r>
              </a:p>
              <a:p>
                <a:pPr lvl="2"/>
                <a:r>
                  <a:rPr lang="en-US" dirty="0"/>
                  <a:t>Similar ideas appear in Probabilistic Counting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</a:t>
                </a:r>
                <a:r>
                  <a:rPr lang="en-HK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Flajolet</a:t>
                </a:r>
                <a:r>
                  <a:rPr lang="en-HK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1985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], </a:t>
                </a:r>
                <a:r>
                  <a:rPr lang="en-US" dirty="0" err="1"/>
                  <a:t>HyperLogLog</a:t>
                </a:r>
                <a:r>
                  <a:rPr lang="en-US" dirty="0"/>
                  <a:t>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</a:t>
                </a:r>
                <a:r>
                  <a:rPr lang="en-HK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Flajolet</a:t>
                </a:r>
                <a:r>
                  <a:rPr lang="en-HK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2007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]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447801"/>
                <a:ext cx="10969943" cy="4678364"/>
              </a:xfrm>
              <a:blipFill>
                <a:blip r:embed="rId2"/>
                <a:stretch>
                  <a:fillRect l="-1042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0602F9-24B9-7D4D-9B0C-AFEED23819B4}"/>
                  </a:ext>
                </a:extLst>
              </p:cNvPr>
              <p:cNvSpPr txBox="1"/>
              <p:nvPr/>
            </p:nvSpPr>
            <p:spPr>
              <a:xfrm>
                <a:off x="3198812" y="3350567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)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                          </a:t>
                </a:r>
                <a:r>
                  <a:rPr lang="en-US" altLang="zh-CN" sz="2400" u="sng" dirty="0">
                    <a:solidFill>
                      <a:srgbClr val="FF0000"/>
                    </a:solidFill>
                  </a:rPr>
                  <a:t>0000</a:t>
                </a:r>
                <a:r>
                  <a:rPr lang="en-US" altLang="zh-CN" sz="2400" dirty="0"/>
                  <a:t>101011100011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0602F9-24B9-7D4D-9B0C-AFEED2381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812" y="3350567"/>
                <a:ext cx="6096000" cy="461665"/>
              </a:xfrm>
              <a:prstGeom prst="rect">
                <a:avLst/>
              </a:prstGeom>
              <a:blipFill>
                <a:blip r:embed="rId3"/>
                <a:stretch>
                  <a:fillRect l="-1667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29A46C-17AA-A242-9996-02C9EDE96DFD}"/>
              </a:ext>
            </a:extLst>
          </p:cNvPr>
          <p:cNvCxnSpPr>
            <a:cxnSpLocks/>
          </p:cNvCxnSpPr>
          <p:nvPr/>
        </p:nvCxnSpPr>
        <p:spPr bwMode="auto">
          <a:xfrm>
            <a:off x="4418012" y="3581400"/>
            <a:ext cx="1447800" cy="0"/>
          </a:xfrm>
          <a:prstGeom prst="straightConnector1">
            <a:avLst/>
          </a:prstGeom>
          <a:ln w="3492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D19C30-A602-EF46-9453-C9F9E4F30EE6}"/>
              </a:ext>
            </a:extLst>
          </p:cNvPr>
          <p:cNvSpPr txBox="1"/>
          <p:nvPr/>
        </p:nvSpPr>
        <p:spPr>
          <a:xfrm>
            <a:off x="4799510" y="319816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hash</a:t>
            </a:r>
          </a:p>
        </p:txBody>
      </p:sp>
    </p:spTree>
    <p:extLst>
      <p:ext uri="{BB962C8B-B14F-4D97-AF65-F5344CB8AC3E}">
        <p14:creationId xmlns:p14="http://schemas.microsoft.com/office/powerpoint/2010/main" val="156336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– Main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752600"/>
            <a:ext cx="11274663" cy="4572000"/>
          </a:xfrm>
        </p:spPr>
        <p:txBody>
          <a:bodyPr/>
          <a:lstStyle/>
          <a:p>
            <a:r>
              <a:rPr lang="en-US" dirty="0"/>
              <a:t>Track the source in each bucket that dominates the bucket’s spread</a:t>
            </a:r>
          </a:p>
          <a:p>
            <a:pPr lvl="1"/>
            <a:r>
              <a:rPr lang="en-US" dirty="0"/>
              <a:t>By </a:t>
            </a:r>
            <a:r>
              <a:rPr lang="en-US" u="sng" dirty="0"/>
              <a:t>observation I</a:t>
            </a:r>
            <a:r>
              <a:rPr lang="en-US" dirty="0"/>
              <a:t>, a </a:t>
            </a:r>
            <a:r>
              <a:rPr lang="en-US" dirty="0" err="1"/>
              <a:t>superspreader</a:t>
            </a:r>
            <a:r>
              <a:rPr lang="en-US" dirty="0"/>
              <a:t> </a:t>
            </a:r>
            <a:r>
              <a:rPr lang="en-US" dirty="0" err="1"/>
              <a:t>w.h.p</a:t>
            </a:r>
            <a:r>
              <a:rPr lang="en-US" dirty="0"/>
              <a:t>. to be tracked in the sketch</a:t>
            </a:r>
          </a:p>
          <a:p>
            <a:pPr lvl="1"/>
            <a:r>
              <a:rPr lang="en-US" b="1" dirty="0">
                <a:solidFill>
                  <a:srgbClr val="3333CC"/>
                </a:solidFill>
              </a:rPr>
              <a:t>Achieve invertibility</a:t>
            </a:r>
            <a:r>
              <a:rPr lang="en-US" dirty="0"/>
              <a:t> in sketch</a:t>
            </a:r>
          </a:p>
          <a:p>
            <a:r>
              <a:rPr lang="en-US" dirty="0"/>
              <a:t>Find the source with highest spread by tracking highest level value</a:t>
            </a:r>
          </a:p>
          <a:p>
            <a:pPr lvl="1"/>
            <a:r>
              <a:rPr lang="en-US" dirty="0"/>
              <a:t>By </a:t>
            </a:r>
            <a:r>
              <a:rPr lang="en-US" u="sng" dirty="0"/>
              <a:t>observation II</a:t>
            </a:r>
            <a:r>
              <a:rPr lang="en-US" dirty="0"/>
              <a:t>, the source with the highest level has the highest spread</a:t>
            </a:r>
          </a:p>
          <a:p>
            <a:r>
              <a:rPr lang="en-US" dirty="0"/>
              <a:t>Replace integer counters in sketch with distinct counters</a:t>
            </a:r>
          </a:p>
          <a:p>
            <a:pPr lvl="1"/>
            <a:r>
              <a:rPr lang="en-US" b="1" dirty="0">
                <a:solidFill>
                  <a:srgbClr val="3333CC"/>
                </a:solidFill>
              </a:rPr>
              <a:t>Enable distinct counting </a:t>
            </a:r>
            <a:r>
              <a:rPr lang="en-US" dirty="0"/>
              <a:t>in sketch</a:t>
            </a:r>
          </a:p>
          <a:p>
            <a:pPr lvl="1"/>
            <a:r>
              <a:rPr lang="en-US" dirty="0"/>
              <a:t>Use multiresolution bitmap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IMC’03] </a:t>
            </a:r>
          </a:p>
          <a:p>
            <a:pPr lvl="2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25206</TotalTime>
  <Words>1745</Words>
  <Application>Microsoft Macintosh PowerPoint</Application>
  <PresentationFormat>Custom</PresentationFormat>
  <Paragraphs>378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Cambria Math</vt:lpstr>
      <vt:lpstr>Wingdings</vt:lpstr>
      <vt:lpstr>Default Design</vt:lpstr>
      <vt:lpstr>SpreadSketch: Toward Invertible and Network-Wide Detection of Superspreaders  </vt:lpstr>
      <vt:lpstr>Superspreader Detection</vt:lpstr>
      <vt:lpstr>Challenges</vt:lpstr>
      <vt:lpstr>Sketches</vt:lpstr>
      <vt:lpstr>Sketches</vt:lpstr>
      <vt:lpstr>Our Contribution</vt:lpstr>
      <vt:lpstr>Observations</vt:lpstr>
      <vt:lpstr>Observations</vt:lpstr>
      <vt:lpstr>Design – Main Idea</vt:lpstr>
      <vt:lpstr>Design – Data Structure</vt:lpstr>
      <vt:lpstr>Update</vt:lpstr>
      <vt:lpstr>Update</vt:lpstr>
      <vt:lpstr>Query</vt:lpstr>
      <vt:lpstr>Superspreader Detection</vt:lpstr>
      <vt:lpstr>Network-Wide Deployment</vt:lpstr>
      <vt:lpstr>Network-Wide Scheme</vt:lpstr>
      <vt:lpstr>Theoretical Analysis</vt:lpstr>
      <vt:lpstr>Evaluation Setup</vt:lpstr>
      <vt:lpstr>Result – Accuracy CAIDA19</vt:lpstr>
      <vt:lpstr>Result – Speed</vt:lpstr>
      <vt:lpstr>Result – Implementation on Hardware</vt:lpstr>
      <vt:lpstr>Conclusion</vt:lpstr>
      <vt:lpstr>Thank you!</vt:lpstr>
      <vt:lpstr>Backup Slides</vt:lpstr>
      <vt:lpstr>Result – Accuracy on CAIDA16</vt:lpstr>
      <vt:lpstr>Result – Accuracy on CAIDA18</vt:lpstr>
      <vt:lpstr>Result – Accuracy in Network-Wide</vt:lpstr>
      <vt:lpstr>Existing approaches </vt:lpstr>
      <vt:lpstr>We do not consider Two-Phase-Filtering in Two Reasons</vt:lpstr>
      <vt:lpstr>We do not consider Two-Phase-Filtering in Two Reasons</vt:lpstr>
      <vt:lpstr>The Choice of Distinct Counters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TANG, Lu</cp:lastModifiedBy>
  <cp:revision>1096</cp:revision>
  <cp:lastPrinted>1601-01-01T00:00:00Z</cp:lastPrinted>
  <dcterms:created xsi:type="dcterms:W3CDTF">1601-01-01T00:00:00Z</dcterms:created>
  <dcterms:modified xsi:type="dcterms:W3CDTF">2020-05-04T14:42:43Z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