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60" r:id="rId2"/>
    <p:sldId id="461" r:id="rId3"/>
    <p:sldId id="463" r:id="rId4"/>
    <p:sldId id="468" r:id="rId5"/>
    <p:sldId id="501" r:id="rId6"/>
    <p:sldId id="503" r:id="rId7"/>
    <p:sldId id="466" r:id="rId8"/>
    <p:sldId id="502" r:id="rId9"/>
    <p:sldId id="470" r:id="rId10"/>
    <p:sldId id="506" r:id="rId11"/>
    <p:sldId id="512" r:id="rId12"/>
    <p:sldId id="511" r:id="rId13"/>
    <p:sldId id="510" r:id="rId14"/>
    <p:sldId id="472" r:id="rId15"/>
    <p:sldId id="483" r:id="rId16"/>
    <p:sldId id="495" r:id="rId17"/>
    <p:sldId id="513" r:id="rId18"/>
    <p:sldId id="476" r:id="rId19"/>
    <p:sldId id="500" r:id="rId20"/>
    <p:sldId id="514" r:id="rId21"/>
    <p:sldId id="515" r:id="rId22"/>
    <p:sldId id="516" r:id="rId23"/>
    <p:sldId id="517" r:id="rId24"/>
    <p:sldId id="524" r:id="rId25"/>
  </p:sldIdLst>
  <p:sldSz cx="12188825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ADC9EE"/>
    <a:srgbClr val="7CBCEA"/>
    <a:srgbClr val="FCF3F2"/>
    <a:srgbClr val="E6F2CB"/>
    <a:srgbClr val="FF5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9" autoAdjust="0"/>
    <p:restoredTop sz="84033" autoAdjust="0"/>
  </p:normalViewPr>
  <p:slideViewPr>
    <p:cSldViewPr>
      <p:cViewPr varScale="1">
        <p:scale>
          <a:sx n="61" d="100"/>
          <a:sy n="61" d="100"/>
        </p:scale>
        <p:origin x="1284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12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49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762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05965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1265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3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3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99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53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76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3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84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94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94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9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13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35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8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02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31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40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03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62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0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1"/>
            <a:ext cx="10969943" cy="4678364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441" y="6400801"/>
            <a:ext cx="741486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400801"/>
            <a:ext cx="284405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dslab.cse.cuhk.edu.hk/software/mvsketch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613" y="1828801"/>
            <a:ext cx="10515600" cy="1771651"/>
          </a:xfrm>
        </p:spPr>
        <p:txBody>
          <a:bodyPr/>
          <a:lstStyle/>
          <a:p>
            <a:r>
              <a:rPr lang="en-US" sz="4000" dirty="0" smtClean="0"/>
              <a:t>MV-Sketch: A Fast and Compact Invertible Sketch for Heavy Flow Detection in Network Data Streams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294" y="4038600"/>
            <a:ext cx="11376237" cy="1752600"/>
          </a:xfrm>
        </p:spPr>
        <p:txBody>
          <a:bodyPr/>
          <a:lstStyle/>
          <a:p>
            <a:r>
              <a:rPr lang="en-US" b="1" dirty="0" smtClean="0"/>
              <a:t>Lu Tang </a:t>
            </a:r>
            <a:r>
              <a:rPr lang="en-US" dirty="0" smtClean="0"/>
              <a:t>, </a:t>
            </a:r>
            <a:r>
              <a:rPr lang="en-US" dirty="0" err="1"/>
              <a:t>Qun</a:t>
            </a:r>
            <a:r>
              <a:rPr lang="en-US" dirty="0"/>
              <a:t> </a:t>
            </a:r>
            <a:r>
              <a:rPr lang="en-US" dirty="0" smtClean="0"/>
              <a:t>Huang, Patrick </a:t>
            </a:r>
            <a:r>
              <a:rPr lang="en-US" dirty="0"/>
              <a:t>P. C. </a:t>
            </a:r>
            <a:r>
              <a:rPr lang="en-US" dirty="0" smtClean="0"/>
              <a:t>Lee</a:t>
            </a:r>
          </a:p>
          <a:p>
            <a:r>
              <a:rPr lang="en-US" sz="2400" baseline="30000" dirty="0" smtClean="0"/>
              <a:t>† </a:t>
            </a:r>
            <a:r>
              <a:rPr lang="en-US" sz="2400" dirty="0" smtClean="0"/>
              <a:t>The Chinese University of Hong Kong</a:t>
            </a:r>
            <a:br>
              <a:rPr lang="en-US" sz="2400" dirty="0" smtClean="0"/>
            </a:br>
            <a:r>
              <a:rPr lang="en-US" sz="2400" baseline="30000" dirty="0" smtClean="0"/>
              <a:t>‡ </a:t>
            </a:r>
            <a:r>
              <a:rPr lang="en-US" sz="2400" dirty="0" smtClean="0"/>
              <a:t>Institute of Computing Technology, CAS</a:t>
            </a:r>
          </a:p>
          <a:p>
            <a:r>
              <a:rPr lang="en-US" sz="2400" dirty="0" smtClean="0"/>
              <a:t>IEEE INFOCOM 2019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19778" y="3974068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18612" y="3974068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†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3012" y="39624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‡</a:t>
            </a:r>
            <a:endParaRPr lang="en-US" sz="1600" dirty="0"/>
          </a:p>
        </p:txBody>
      </p:sp>
      <p:pic>
        <p:nvPicPr>
          <p:cNvPr id="9" name="Picture 8" descr="CUH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612" y="54037"/>
            <a:ext cx="1744343" cy="9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7868" y="1676400"/>
                <a:ext cx="11376237" cy="3048000"/>
              </a:xfrm>
            </p:spPr>
            <p:txBody>
              <a:bodyPr/>
              <a:lstStyle/>
              <a:p>
                <a:r>
                  <a:rPr lang="en-US" b="1" dirty="0" smtClean="0"/>
                  <a:t>Data structure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𝑤</m:t>
                    </m:r>
                  </m:oMath>
                </a14:m>
                <a:r>
                  <a:rPr lang="en-US" dirty="0" smtClean="0"/>
                  <a:t> table of buckets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868" y="1676400"/>
                <a:ext cx="11376237" cy="3048000"/>
              </a:xfrm>
              <a:blipFill>
                <a:blip r:embed="rId3"/>
                <a:stretch>
                  <a:fillRect l="-911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722584"/>
              </p:ext>
            </p:extLst>
          </p:nvPr>
        </p:nvGraphicFramePr>
        <p:xfrm>
          <a:off x="2805837" y="2866259"/>
          <a:ext cx="2667000" cy="1923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 bwMode="auto">
          <a:xfrm>
            <a:off x="6182581" y="2961399"/>
            <a:ext cx="3657600" cy="1295400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 bwMode="auto">
              <a:xfrm>
                <a:off x="6445823" y="3637729"/>
                <a:ext cx="9144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𝑖</m:t>
                          </m:r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5823" y="3637729"/>
                <a:ext cx="914400" cy="381000"/>
              </a:xfrm>
              <a:prstGeom prst="rect">
                <a:avLst/>
              </a:prstGeom>
              <a:blipFill rotWithShape="0">
                <a:blip r:embed="rId4"/>
                <a:stretch>
                  <a:fillRect b="-10938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 bwMode="auto">
              <a:xfrm>
                <a:off x="7612767" y="3637431"/>
                <a:ext cx="9144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𝐾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𝑖</m:t>
                          </m:r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2767" y="3637431"/>
                <a:ext cx="914400" cy="381000"/>
              </a:xfrm>
              <a:prstGeom prst="rect">
                <a:avLst/>
              </a:prstGeom>
              <a:blipFill rotWithShape="0">
                <a:blip r:embed="rId5"/>
                <a:stretch>
                  <a:fillRect b="-10938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>
                <a:off x="8732987" y="3637431"/>
                <a:ext cx="9144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𝑖</m:t>
                          </m:r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2987" y="3637431"/>
                <a:ext cx="914400" cy="381000"/>
              </a:xfrm>
              <a:prstGeom prst="rect">
                <a:avLst/>
              </a:prstGeom>
              <a:blipFill rotWithShape="0">
                <a:blip r:embed="rId6"/>
                <a:stretch>
                  <a:fillRect b="-10938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 bwMode="auto">
          <a:xfrm>
            <a:off x="6343410" y="3121736"/>
            <a:ext cx="111922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4981" y="3216181"/>
            <a:ext cx="117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sum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7504024" y="3121736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7916" y="321539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key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 bwMode="auto">
          <a:xfrm>
            <a:off x="8636934" y="3121736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73917" y="321539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Indicator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5472837" y="3626843"/>
            <a:ext cx="32874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Left Brace 29"/>
          <p:cNvSpPr/>
          <p:nvPr/>
        </p:nvSpPr>
        <p:spPr bwMode="auto">
          <a:xfrm>
            <a:off x="5801581" y="2979338"/>
            <a:ext cx="262486" cy="1295009"/>
          </a:xfrm>
          <a:prstGeom prst="leftBrace">
            <a:avLst/>
          </a:prstGeom>
          <a:solidFill>
            <a:schemeClr val="bg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03412" y="3564431"/>
                <a:ext cx="850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dirty="0" smtClean="0"/>
                  <a:t> rows</a:t>
                </a:r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12" y="3564431"/>
                <a:ext cx="850169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r="-571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14252" y="4812268"/>
                <a:ext cx="12205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dirty="0" smtClean="0"/>
                  <a:t> buckets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252" y="4812268"/>
                <a:ext cx="1220527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r="-398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224567" y="2527148"/>
                <a:ext cx="1624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Bucket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𝑗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567" y="2527148"/>
                <a:ext cx="162403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99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6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8685212" y="1895484"/>
          <a:ext cx="2667000" cy="1923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371600"/>
                <a:ext cx="10969943" cy="1905000"/>
              </a:xfrm>
            </p:spPr>
            <p:txBody>
              <a:bodyPr/>
              <a:lstStyle/>
              <a:p>
                <a:r>
                  <a:rPr lang="en-US" dirty="0" smtClean="0"/>
                  <a:t>Insert a packet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into the sketch</a:t>
                </a:r>
              </a:p>
              <a:p>
                <a:pPr lvl="1"/>
                <a:r>
                  <a:rPr lang="en-US" dirty="0" smtClean="0"/>
                  <a:t>Map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to one bucket per row</a:t>
                </a:r>
              </a:p>
              <a:p>
                <a:pPr lvl="1"/>
                <a:r>
                  <a:rPr lang="en-US" dirty="0" smtClean="0"/>
                  <a:t>Increment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b="1" dirty="0" smtClean="0">
                    <a:solidFill>
                      <a:srgbClr val="FF0000"/>
                    </a:solidFill>
                  </a:rPr>
                  <a:t>Case1</a:t>
                </a:r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𝐾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, increment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3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371600"/>
                <a:ext cx="10969943" cy="1905000"/>
              </a:xfrm>
              <a:blipFill rotWithShape="0">
                <a:blip r:embed="rId3"/>
                <a:stretch>
                  <a:fillRect l="-1000" t="-3195" b="-21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2" name="Table 81"/>
          <p:cNvGraphicFramePr>
            <a:graphicFrameLocks noGrp="1"/>
          </p:cNvGraphicFramePr>
          <p:nvPr>
            <p:extLst/>
          </p:nvPr>
        </p:nvGraphicFramePr>
        <p:xfrm>
          <a:off x="8685212" y="1905000"/>
          <a:ext cx="2667000" cy="1923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3" name="Rounded Rectangle 82"/>
          <p:cNvSpPr/>
          <p:nvPr/>
        </p:nvSpPr>
        <p:spPr bwMode="auto">
          <a:xfrm>
            <a:off x="6932612" y="2699320"/>
            <a:ext cx="457200" cy="3810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6316526" y="3213824"/>
                <a:ext cx="20281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Packet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1101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19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526" y="3213824"/>
                <a:ext cx="202811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40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/>
          <p:nvPr/>
        </p:nvCxnSpPr>
        <p:spPr bwMode="auto">
          <a:xfrm flipV="1">
            <a:off x="7389812" y="2165920"/>
            <a:ext cx="1295400" cy="7239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/>
          <p:nvPr/>
        </p:nvCxnSpPr>
        <p:spPr bwMode="auto">
          <a:xfrm flipV="1">
            <a:off x="7389812" y="2666549"/>
            <a:ext cx="2362200" cy="22327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7389812" y="2889820"/>
            <a:ext cx="1820340" cy="20935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Arrow Connector 166"/>
          <p:cNvCxnSpPr/>
          <p:nvPr/>
        </p:nvCxnSpPr>
        <p:spPr bwMode="auto">
          <a:xfrm>
            <a:off x="7389812" y="2889820"/>
            <a:ext cx="2370660" cy="68396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ounded Rectangle 169"/>
          <p:cNvSpPr/>
          <p:nvPr/>
        </p:nvSpPr>
        <p:spPr bwMode="auto">
          <a:xfrm>
            <a:off x="1522412" y="4657970"/>
            <a:ext cx="3657600" cy="1295400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1785654" y="5328157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80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2916620" y="5328157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1101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4075268" y="5328157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20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Rounded Rectangle 173"/>
          <p:cNvSpPr/>
          <p:nvPr/>
        </p:nvSpPr>
        <p:spPr bwMode="auto">
          <a:xfrm>
            <a:off x="1683241" y="4818307"/>
            <a:ext cx="111922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677046" y="4898200"/>
            <a:ext cx="117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Total sum</a:t>
            </a:r>
            <a:endParaRPr lang="en-US" dirty="0"/>
          </a:p>
        </p:txBody>
      </p:sp>
      <p:sp>
        <p:nvSpPr>
          <p:cNvPr id="176" name="Rounded Rectangle 175"/>
          <p:cNvSpPr/>
          <p:nvPr/>
        </p:nvSpPr>
        <p:spPr bwMode="auto">
          <a:xfrm>
            <a:off x="2843855" y="4818307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870111" y="490176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Flow key</a:t>
            </a:r>
            <a:endParaRPr lang="en-US" dirty="0"/>
          </a:p>
        </p:txBody>
      </p:sp>
      <p:sp>
        <p:nvSpPr>
          <p:cNvPr id="178" name="Rounded Rectangle 177"/>
          <p:cNvSpPr/>
          <p:nvPr/>
        </p:nvSpPr>
        <p:spPr bwMode="auto">
          <a:xfrm>
            <a:off x="3976765" y="4818307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974335" y="490670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5484548" y="5034025"/>
            <a:ext cx="978408" cy="48463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2050" y="611370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91" name="TextBox 190"/>
          <p:cNvSpPr txBox="1"/>
          <p:nvPr/>
        </p:nvSpPr>
        <p:spPr>
          <a:xfrm>
            <a:off x="8092113" y="611370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 bwMode="auto">
          <a:xfrm>
            <a:off x="6767492" y="4657970"/>
            <a:ext cx="3657600" cy="1295400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030734" y="5328157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dirty="0" smtClean="0"/>
              <a:t>99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161700" y="5328157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1101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9320348" y="5328157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6928321" y="4818307"/>
            <a:ext cx="111922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22126" y="4898200"/>
            <a:ext cx="117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Total sum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 bwMode="auto">
          <a:xfrm>
            <a:off x="8088935" y="4818307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15191" y="490176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Flow key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 bwMode="auto">
          <a:xfrm>
            <a:off x="9221845" y="4818307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219415" y="490670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Indicator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8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1" grpId="0" animBg="1"/>
      <p:bldP spid="172" grpId="0" animBg="1"/>
      <p:bldP spid="173" grpId="0" animBg="1"/>
      <p:bldP spid="174" grpId="0" animBg="1"/>
      <p:bldP spid="175" grpId="0"/>
      <p:bldP spid="176" grpId="0" animBg="1"/>
      <p:bldP spid="177" grpId="0"/>
      <p:bldP spid="178" grpId="0" animBg="1"/>
      <p:bldP spid="179" grpId="0"/>
      <p:bldP spid="5" grpId="0" animBg="1"/>
      <p:bldP spid="6" grpId="0"/>
      <p:bldP spid="191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/>
      <p:bldP spid="45" grpId="0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8685212" y="1895484"/>
          <a:ext cx="2667000" cy="1923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371600"/>
                <a:ext cx="10969943" cy="1905000"/>
              </a:xfrm>
            </p:spPr>
            <p:txBody>
              <a:bodyPr/>
              <a:lstStyle/>
              <a:p>
                <a:r>
                  <a:rPr lang="en-US" dirty="0" smtClean="0"/>
                  <a:t>Insert a packet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into the sketch</a:t>
                </a:r>
              </a:p>
              <a:p>
                <a:pPr lvl="1"/>
                <a:r>
                  <a:rPr lang="en-US" dirty="0" smtClean="0"/>
                  <a:t>Map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to one bucket per row</a:t>
                </a:r>
              </a:p>
              <a:p>
                <a:pPr lvl="1"/>
                <a:r>
                  <a:rPr lang="en-US" dirty="0" smtClean="0"/>
                  <a:t>Increment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b="1" dirty="0" smtClean="0"/>
                  <a:t>Case1</a:t>
                </a:r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𝐾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, increment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b="1" dirty="0">
                    <a:solidFill>
                      <a:srgbClr val="FF0000"/>
                    </a:solidFill>
                  </a:rPr>
                  <a:t>Case2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𝐾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, decrement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lvl="3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371600"/>
                <a:ext cx="10969943" cy="1905000"/>
              </a:xfrm>
              <a:blipFill rotWithShape="0">
                <a:blip r:embed="rId3"/>
                <a:stretch>
                  <a:fillRect l="-1000" t="-3195" b="-40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2" name="Table 81"/>
          <p:cNvGraphicFramePr>
            <a:graphicFrameLocks noGrp="1"/>
          </p:cNvGraphicFramePr>
          <p:nvPr>
            <p:extLst/>
          </p:nvPr>
        </p:nvGraphicFramePr>
        <p:xfrm>
          <a:off x="8685212" y="1905000"/>
          <a:ext cx="2667000" cy="1923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3" name="Rounded Rectangle 82"/>
          <p:cNvSpPr/>
          <p:nvPr/>
        </p:nvSpPr>
        <p:spPr bwMode="auto">
          <a:xfrm>
            <a:off x="6932612" y="2699320"/>
            <a:ext cx="457200" cy="3810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6316526" y="3213824"/>
                <a:ext cx="20281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Packet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1101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19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526" y="3213824"/>
                <a:ext cx="202811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40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/>
          <p:nvPr/>
        </p:nvCxnSpPr>
        <p:spPr bwMode="auto">
          <a:xfrm flipV="1">
            <a:off x="7389812" y="2165920"/>
            <a:ext cx="1295400" cy="7239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/>
          <p:nvPr/>
        </p:nvCxnSpPr>
        <p:spPr bwMode="auto">
          <a:xfrm flipV="1">
            <a:off x="7389812" y="2666549"/>
            <a:ext cx="2362200" cy="22327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7389812" y="2889820"/>
            <a:ext cx="1820340" cy="20935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Arrow Connector 166"/>
          <p:cNvCxnSpPr/>
          <p:nvPr/>
        </p:nvCxnSpPr>
        <p:spPr bwMode="auto">
          <a:xfrm>
            <a:off x="7389812" y="2889820"/>
            <a:ext cx="2370660" cy="68396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ounded Rectangle 169"/>
          <p:cNvSpPr/>
          <p:nvPr/>
        </p:nvSpPr>
        <p:spPr bwMode="auto">
          <a:xfrm>
            <a:off x="1522412" y="4657970"/>
            <a:ext cx="3657600" cy="1295400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1785654" y="5328157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80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2916620" y="5328157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1101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4075268" y="5328157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20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Rounded Rectangle 173"/>
          <p:cNvSpPr/>
          <p:nvPr/>
        </p:nvSpPr>
        <p:spPr bwMode="auto">
          <a:xfrm>
            <a:off x="1683241" y="4818307"/>
            <a:ext cx="111922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677046" y="4898200"/>
            <a:ext cx="117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Total sum</a:t>
            </a:r>
            <a:endParaRPr lang="en-US" dirty="0"/>
          </a:p>
        </p:txBody>
      </p:sp>
      <p:sp>
        <p:nvSpPr>
          <p:cNvPr id="176" name="Rounded Rectangle 175"/>
          <p:cNvSpPr/>
          <p:nvPr/>
        </p:nvSpPr>
        <p:spPr bwMode="auto">
          <a:xfrm>
            <a:off x="2843855" y="4818307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870111" y="490176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Flow key</a:t>
            </a:r>
            <a:endParaRPr lang="en-US" dirty="0"/>
          </a:p>
        </p:txBody>
      </p:sp>
      <p:sp>
        <p:nvSpPr>
          <p:cNvPr id="178" name="Rounded Rectangle 177"/>
          <p:cNvSpPr/>
          <p:nvPr/>
        </p:nvSpPr>
        <p:spPr bwMode="auto">
          <a:xfrm>
            <a:off x="3976765" y="4818307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974335" y="490670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5484548" y="5034025"/>
            <a:ext cx="978408" cy="48463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2050" y="611370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91" name="TextBox 190"/>
          <p:cNvSpPr txBox="1"/>
          <p:nvPr/>
        </p:nvSpPr>
        <p:spPr>
          <a:xfrm>
            <a:off x="8092113" y="611370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 bwMode="auto">
          <a:xfrm>
            <a:off x="6767492" y="4657970"/>
            <a:ext cx="3657600" cy="1295400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030734" y="5328157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dirty="0" smtClean="0"/>
              <a:t>99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161700" y="5328157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1101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9320348" y="5328157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6928321" y="4818307"/>
            <a:ext cx="111922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22126" y="4898200"/>
            <a:ext cx="117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Total sum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 bwMode="auto">
          <a:xfrm>
            <a:off x="8088935" y="4818307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15191" y="490176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Flow key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 bwMode="auto">
          <a:xfrm>
            <a:off x="9221845" y="4818307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219415" y="490670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760412" y="4267200"/>
            <a:ext cx="10287000" cy="2438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1535132" y="4651931"/>
            <a:ext cx="3657600" cy="1295400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802084" y="5322118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951776" y="5327498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0110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4093428" y="5325902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25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1695961" y="4812268"/>
            <a:ext cx="111922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82988" y="4907392"/>
            <a:ext cx="117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sum</a:t>
            </a:r>
            <a:endParaRPr lang="en-US" dirty="0"/>
          </a:p>
        </p:txBody>
      </p:sp>
      <p:sp>
        <p:nvSpPr>
          <p:cNvPr id="80" name="Rounded Rectangle 79"/>
          <p:cNvSpPr/>
          <p:nvPr/>
        </p:nvSpPr>
        <p:spPr bwMode="auto">
          <a:xfrm>
            <a:off x="2856575" y="4812268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79675" y="490926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key</a:t>
            </a:r>
            <a:endParaRPr lang="en-US" dirty="0"/>
          </a:p>
        </p:txBody>
      </p:sp>
      <p:sp>
        <p:nvSpPr>
          <p:cNvPr id="86" name="Rounded Rectangle 85"/>
          <p:cNvSpPr/>
          <p:nvPr/>
        </p:nvSpPr>
        <p:spPr bwMode="auto">
          <a:xfrm>
            <a:off x="3989485" y="4812268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015866" y="490097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89" name="Right Arrow 88"/>
          <p:cNvSpPr/>
          <p:nvPr/>
        </p:nvSpPr>
        <p:spPr bwMode="auto">
          <a:xfrm>
            <a:off x="5497268" y="5027986"/>
            <a:ext cx="978408" cy="48463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744770" y="6107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8104833" y="6107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93" name="Rounded Rectangle 92"/>
          <p:cNvSpPr/>
          <p:nvPr/>
        </p:nvSpPr>
        <p:spPr bwMode="auto">
          <a:xfrm>
            <a:off x="6780212" y="4651931"/>
            <a:ext cx="3657600" cy="1295400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7047164" y="5322118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dirty="0" smtClean="0"/>
              <a:t>94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8196856" y="5327498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0110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9338508" y="5325902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Rounded Rectangle 96"/>
          <p:cNvSpPr/>
          <p:nvPr/>
        </p:nvSpPr>
        <p:spPr bwMode="auto">
          <a:xfrm>
            <a:off x="6941041" y="4812268"/>
            <a:ext cx="111922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928068" y="4907392"/>
            <a:ext cx="117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sum</a:t>
            </a:r>
            <a:endParaRPr lang="en-US" dirty="0"/>
          </a:p>
        </p:txBody>
      </p:sp>
      <p:sp>
        <p:nvSpPr>
          <p:cNvPr id="99" name="Rounded Rectangle 98"/>
          <p:cNvSpPr/>
          <p:nvPr/>
        </p:nvSpPr>
        <p:spPr bwMode="auto">
          <a:xfrm>
            <a:off x="8101655" y="4812268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124755" y="490926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key</a:t>
            </a:r>
            <a:endParaRPr lang="en-US" dirty="0"/>
          </a:p>
        </p:txBody>
      </p:sp>
      <p:sp>
        <p:nvSpPr>
          <p:cNvPr id="101" name="Rounded Rectangle 100"/>
          <p:cNvSpPr/>
          <p:nvPr/>
        </p:nvSpPr>
        <p:spPr bwMode="auto">
          <a:xfrm>
            <a:off x="9234565" y="4812268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260946" y="490097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Indicator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7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1" animBg="1"/>
      <p:bldP spid="171" grpId="1" animBg="1"/>
      <p:bldP spid="172" grpId="1" animBg="1"/>
      <p:bldP spid="173" grpId="1" animBg="1"/>
      <p:bldP spid="174" grpId="1" animBg="1"/>
      <p:bldP spid="175" grpId="1"/>
      <p:bldP spid="176" grpId="1" animBg="1"/>
      <p:bldP spid="177" grpId="1"/>
      <p:bldP spid="178" grpId="1" animBg="1"/>
      <p:bldP spid="179" grpId="1"/>
      <p:bldP spid="5" grpId="1" animBg="1"/>
      <p:bldP spid="6" grpId="1"/>
      <p:bldP spid="191" grpId="1"/>
      <p:bldP spid="37" grpId="1" animBg="1"/>
      <p:bldP spid="38" grpId="1" animBg="1"/>
      <p:bldP spid="39" grpId="1" animBg="1"/>
      <p:bldP spid="40" grpId="1" animBg="1"/>
      <p:bldP spid="41" grpId="1" animBg="1"/>
      <p:bldP spid="42" grpId="1"/>
      <p:bldP spid="43" grpId="1" animBg="1"/>
      <p:bldP spid="44" grpId="1"/>
      <p:bldP spid="45" grpId="1" animBg="1"/>
      <p:bldP spid="46" grpId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 animBg="1"/>
      <p:bldP spid="81" grpId="0"/>
      <p:bldP spid="86" grpId="0" animBg="1"/>
      <p:bldP spid="88" grpId="0"/>
      <p:bldP spid="89" grpId="0" animBg="1"/>
      <p:bldP spid="90" grpId="0"/>
      <p:bldP spid="92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/>
      <p:bldP spid="99" grpId="0" animBg="1"/>
      <p:bldP spid="100" grpId="0"/>
      <p:bldP spid="101" grpId="0" animBg="1"/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8685212" y="1895484"/>
          <a:ext cx="2667000" cy="1923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371600"/>
                <a:ext cx="10969943" cy="1905000"/>
              </a:xfrm>
            </p:spPr>
            <p:txBody>
              <a:bodyPr/>
              <a:lstStyle/>
              <a:p>
                <a:r>
                  <a:rPr lang="en-US" dirty="0" smtClean="0"/>
                  <a:t>Insert a packet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into the sketch</a:t>
                </a:r>
              </a:p>
              <a:p>
                <a:pPr lvl="1"/>
                <a:r>
                  <a:rPr lang="en-US" dirty="0" smtClean="0"/>
                  <a:t>Map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to one bucket per row</a:t>
                </a:r>
              </a:p>
              <a:p>
                <a:pPr lvl="1"/>
                <a:r>
                  <a:rPr lang="en-US" dirty="0" smtClean="0"/>
                  <a:t>Increment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b="1" dirty="0" smtClean="0"/>
                  <a:t>Case1</a:t>
                </a:r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𝐾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, increment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b="1" dirty="0"/>
                  <a:t>Case2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𝐾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, decrement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3"/>
                <a:r>
                  <a:rPr lang="en-US" b="1" dirty="0">
                    <a:solidFill>
                      <a:srgbClr val="FF0000"/>
                    </a:solidFill>
                  </a:rPr>
                  <a:t>i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charset="0"/>
                      </a:rPr>
                      <m:t>𝑪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charset="0"/>
                      </a:rPr>
                      <m:t>&lt;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copy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charset="0"/>
                      </a:rPr>
                      <m:t>𝑲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𝑪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𝒂𝒃𝒔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𝑪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lvl="3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371600"/>
                <a:ext cx="10969943" cy="1905000"/>
              </a:xfrm>
              <a:blipFill rotWithShape="0">
                <a:blip r:embed="rId3"/>
                <a:stretch>
                  <a:fillRect l="-1000" t="-3195" b="-56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2" name="Table 81"/>
          <p:cNvGraphicFramePr>
            <a:graphicFrameLocks noGrp="1"/>
          </p:cNvGraphicFramePr>
          <p:nvPr>
            <p:extLst/>
          </p:nvPr>
        </p:nvGraphicFramePr>
        <p:xfrm>
          <a:off x="8685212" y="1905000"/>
          <a:ext cx="2667000" cy="1923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3" name="Rounded Rectangle 82"/>
          <p:cNvSpPr/>
          <p:nvPr/>
        </p:nvSpPr>
        <p:spPr bwMode="auto">
          <a:xfrm>
            <a:off x="6932612" y="2699320"/>
            <a:ext cx="457200" cy="3810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6316526" y="3213824"/>
                <a:ext cx="20281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Packet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1101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19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526" y="3213824"/>
                <a:ext cx="202811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40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/>
          <p:nvPr/>
        </p:nvCxnSpPr>
        <p:spPr bwMode="auto">
          <a:xfrm flipV="1">
            <a:off x="7389812" y="2165920"/>
            <a:ext cx="1295400" cy="7239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/>
          <p:nvPr/>
        </p:nvCxnSpPr>
        <p:spPr bwMode="auto">
          <a:xfrm flipV="1">
            <a:off x="7389812" y="2666549"/>
            <a:ext cx="2362200" cy="22327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7389812" y="2889820"/>
            <a:ext cx="1820340" cy="20935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Arrow Connector 166"/>
          <p:cNvCxnSpPr/>
          <p:nvPr/>
        </p:nvCxnSpPr>
        <p:spPr bwMode="auto">
          <a:xfrm>
            <a:off x="7389812" y="2889820"/>
            <a:ext cx="2370660" cy="68396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ounded Rectangle 169"/>
          <p:cNvSpPr/>
          <p:nvPr/>
        </p:nvSpPr>
        <p:spPr bwMode="auto">
          <a:xfrm>
            <a:off x="1522412" y="4657970"/>
            <a:ext cx="3657600" cy="1295400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1785654" y="5328157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80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2916620" y="5328157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1101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4075268" y="5328157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20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Rounded Rectangle 173"/>
          <p:cNvSpPr/>
          <p:nvPr/>
        </p:nvSpPr>
        <p:spPr bwMode="auto">
          <a:xfrm>
            <a:off x="1683241" y="4818307"/>
            <a:ext cx="111922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677046" y="4898200"/>
            <a:ext cx="117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Total sum</a:t>
            </a:r>
            <a:endParaRPr lang="en-US" dirty="0"/>
          </a:p>
        </p:txBody>
      </p:sp>
      <p:sp>
        <p:nvSpPr>
          <p:cNvPr id="176" name="Rounded Rectangle 175"/>
          <p:cNvSpPr/>
          <p:nvPr/>
        </p:nvSpPr>
        <p:spPr bwMode="auto">
          <a:xfrm>
            <a:off x="2843855" y="4818307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870111" y="490176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Flow key</a:t>
            </a:r>
            <a:endParaRPr lang="en-US" dirty="0"/>
          </a:p>
        </p:txBody>
      </p:sp>
      <p:sp>
        <p:nvSpPr>
          <p:cNvPr id="178" name="Rounded Rectangle 177"/>
          <p:cNvSpPr/>
          <p:nvPr/>
        </p:nvSpPr>
        <p:spPr bwMode="auto">
          <a:xfrm>
            <a:off x="3976765" y="4818307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974335" y="490670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5484548" y="5034025"/>
            <a:ext cx="978408" cy="48463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2050" y="611370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91" name="TextBox 190"/>
          <p:cNvSpPr txBox="1"/>
          <p:nvPr/>
        </p:nvSpPr>
        <p:spPr>
          <a:xfrm>
            <a:off x="8092113" y="611370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 bwMode="auto">
          <a:xfrm>
            <a:off x="6767492" y="4657970"/>
            <a:ext cx="3657600" cy="1295400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030734" y="5328157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dirty="0" smtClean="0"/>
              <a:t>99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161700" y="5328157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1101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9320348" y="5328157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6928321" y="4818307"/>
            <a:ext cx="111922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22126" y="4898200"/>
            <a:ext cx="117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Total sum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 bwMode="auto">
          <a:xfrm>
            <a:off x="8088935" y="4818307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15191" y="490176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Flow key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 bwMode="auto">
          <a:xfrm>
            <a:off x="9221845" y="4818307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219415" y="490670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760412" y="4267200"/>
            <a:ext cx="10287000" cy="2438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1535132" y="4651931"/>
            <a:ext cx="3657600" cy="1295400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802084" y="5322118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951776" y="5327498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0110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4093428" y="5325902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25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1695961" y="4812268"/>
            <a:ext cx="111922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82988" y="4907392"/>
            <a:ext cx="117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sum</a:t>
            </a:r>
            <a:endParaRPr lang="en-US" dirty="0"/>
          </a:p>
        </p:txBody>
      </p:sp>
      <p:sp>
        <p:nvSpPr>
          <p:cNvPr id="80" name="Rounded Rectangle 79"/>
          <p:cNvSpPr/>
          <p:nvPr/>
        </p:nvSpPr>
        <p:spPr bwMode="auto">
          <a:xfrm>
            <a:off x="2856575" y="4812268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79675" y="490926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key</a:t>
            </a:r>
            <a:endParaRPr lang="en-US" dirty="0"/>
          </a:p>
        </p:txBody>
      </p:sp>
      <p:sp>
        <p:nvSpPr>
          <p:cNvPr id="86" name="Rounded Rectangle 85"/>
          <p:cNvSpPr/>
          <p:nvPr/>
        </p:nvSpPr>
        <p:spPr bwMode="auto">
          <a:xfrm>
            <a:off x="3989485" y="4812268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015866" y="490097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89" name="Right Arrow 88"/>
          <p:cNvSpPr/>
          <p:nvPr/>
        </p:nvSpPr>
        <p:spPr bwMode="auto">
          <a:xfrm>
            <a:off x="5497268" y="5027986"/>
            <a:ext cx="978408" cy="48463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744770" y="6107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8104833" y="6107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93" name="Rounded Rectangle 92"/>
          <p:cNvSpPr/>
          <p:nvPr/>
        </p:nvSpPr>
        <p:spPr bwMode="auto">
          <a:xfrm>
            <a:off x="6780212" y="4651931"/>
            <a:ext cx="3657600" cy="1295400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7047164" y="5322118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dirty="0" smtClean="0"/>
              <a:t>94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8196856" y="5327498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0110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9338508" y="5325902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Rounded Rectangle 96"/>
          <p:cNvSpPr/>
          <p:nvPr/>
        </p:nvSpPr>
        <p:spPr bwMode="auto">
          <a:xfrm>
            <a:off x="6941041" y="4812268"/>
            <a:ext cx="111922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928068" y="4907392"/>
            <a:ext cx="117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sum</a:t>
            </a:r>
            <a:endParaRPr lang="en-US" dirty="0"/>
          </a:p>
        </p:txBody>
      </p:sp>
      <p:sp>
        <p:nvSpPr>
          <p:cNvPr id="99" name="Rounded Rectangle 98"/>
          <p:cNvSpPr/>
          <p:nvPr/>
        </p:nvSpPr>
        <p:spPr bwMode="auto">
          <a:xfrm>
            <a:off x="8101655" y="4812268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124755" y="490926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key</a:t>
            </a:r>
            <a:endParaRPr lang="en-US" dirty="0"/>
          </a:p>
        </p:txBody>
      </p:sp>
      <p:sp>
        <p:nvSpPr>
          <p:cNvPr id="101" name="Rounded Rectangle 100"/>
          <p:cNvSpPr/>
          <p:nvPr/>
        </p:nvSpPr>
        <p:spPr bwMode="auto">
          <a:xfrm>
            <a:off x="9234565" y="4812268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260946" y="490097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760412" y="4267200"/>
            <a:ext cx="10287000" cy="22701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ounded Rectangle 102"/>
          <p:cNvSpPr/>
          <p:nvPr/>
        </p:nvSpPr>
        <p:spPr bwMode="auto">
          <a:xfrm>
            <a:off x="1535132" y="4575731"/>
            <a:ext cx="3657600" cy="1295400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1802084" y="5245918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2951776" y="5251298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0110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4093428" y="5249702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Rounded Rectangle 106"/>
          <p:cNvSpPr/>
          <p:nvPr/>
        </p:nvSpPr>
        <p:spPr bwMode="auto">
          <a:xfrm>
            <a:off x="1695961" y="4736068"/>
            <a:ext cx="111922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682988" y="4831192"/>
            <a:ext cx="117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sum</a:t>
            </a:r>
            <a:endParaRPr lang="en-US" dirty="0"/>
          </a:p>
        </p:txBody>
      </p:sp>
      <p:sp>
        <p:nvSpPr>
          <p:cNvPr id="109" name="Rounded Rectangle 108"/>
          <p:cNvSpPr/>
          <p:nvPr/>
        </p:nvSpPr>
        <p:spPr bwMode="auto">
          <a:xfrm>
            <a:off x="2856575" y="4736068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879675" y="483306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key</a:t>
            </a:r>
            <a:endParaRPr lang="en-US" dirty="0"/>
          </a:p>
        </p:txBody>
      </p:sp>
      <p:sp>
        <p:nvSpPr>
          <p:cNvPr id="111" name="Rounded Rectangle 110"/>
          <p:cNvSpPr/>
          <p:nvPr/>
        </p:nvSpPr>
        <p:spPr bwMode="auto">
          <a:xfrm>
            <a:off x="3989485" y="4736068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015866" y="482477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113" name="Right Arrow 112"/>
          <p:cNvSpPr/>
          <p:nvPr/>
        </p:nvSpPr>
        <p:spPr bwMode="auto">
          <a:xfrm>
            <a:off x="5497268" y="4951786"/>
            <a:ext cx="978408" cy="48463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744770" y="60314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8104833" y="60314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116" name="Rounded Rectangle 115"/>
          <p:cNvSpPr/>
          <p:nvPr/>
        </p:nvSpPr>
        <p:spPr bwMode="auto">
          <a:xfrm>
            <a:off x="6780212" y="4575731"/>
            <a:ext cx="3657600" cy="1295400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7047164" y="5245918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dirty="0" smtClean="0"/>
              <a:t>94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8196856" y="5251298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1101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9338508" y="5249702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ounded Rectangle 119"/>
          <p:cNvSpPr/>
          <p:nvPr/>
        </p:nvSpPr>
        <p:spPr bwMode="auto">
          <a:xfrm>
            <a:off x="6941041" y="4736068"/>
            <a:ext cx="111922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928068" y="4831192"/>
            <a:ext cx="117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sum</a:t>
            </a:r>
            <a:endParaRPr lang="en-US" dirty="0"/>
          </a:p>
        </p:txBody>
      </p:sp>
      <p:sp>
        <p:nvSpPr>
          <p:cNvPr id="122" name="Rounded Rectangle 121"/>
          <p:cNvSpPr/>
          <p:nvPr/>
        </p:nvSpPr>
        <p:spPr bwMode="auto">
          <a:xfrm>
            <a:off x="8101655" y="4736068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124755" y="483306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key</a:t>
            </a:r>
            <a:endParaRPr lang="en-US" dirty="0"/>
          </a:p>
        </p:txBody>
      </p:sp>
      <p:sp>
        <p:nvSpPr>
          <p:cNvPr id="124" name="Rounded Rectangle 123"/>
          <p:cNvSpPr/>
          <p:nvPr/>
        </p:nvSpPr>
        <p:spPr bwMode="auto">
          <a:xfrm>
            <a:off x="9234565" y="4736068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260946" y="482477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Indicator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2" animBg="1"/>
      <p:bldP spid="171" grpId="2" animBg="1"/>
      <p:bldP spid="172" grpId="2" animBg="1"/>
      <p:bldP spid="173" grpId="2" animBg="1"/>
      <p:bldP spid="174" grpId="2" animBg="1"/>
      <p:bldP spid="175" grpId="2"/>
      <p:bldP spid="176" grpId="2" animBg="1"/>
      <p:bldP spid="177" grpId="2"/>
      <p:bldP spid="178" grpId="2" animBg="1"/>
      <p:bldP spid="179" grpId="2"/>
      <p:bldP spid="6" grpId="2"/>
      <p:bldP spid="191" grpId="2"/>
      <p:bldP spid="37" grpId="2" animBg="1"/>
      <p:bldP spid="38" grpId="2" animBg="1"/>
      <p:bldP spid="39" grpId="2" animBg="1"/>
      <p:bldP spid="40" grpId="2" animBg="1"/>
      <p:bldP spid="41" grpId="2" animBg="1"/>
      <p:bldP spid="42" grpId="2"/>
      <p:bldP spid="43" grpId="2" animBg="1"/>
      <p:bldP spid="44" grpId="2"/>
      <p:bldP spid="45" grpId="2" animBg="1"/>
      <p:bldP spid="46" grpId="2"/>
      <p:bldP spid="74" grpId="1" animBg="1"/>
      <p:bldP spid="75" grpId="1" animBg="1"/>
      <p:bldP spid="76" grpId="1" animBg="1"/>
      <p:bldP spid="77" grpId="1" animBg="1"/>
      <p:bldP spid="78" grpId="1" animBg="1"/>
      <p:bldP spid="79" grpId="1"/>
      <p:bldP spid="80" grpId="1" animBg="1"/>
      <p:bldP spid="81" grpId="1"/>
      <p:bldP spid="86" grpId="1" animBg="1"/>
      <p:bldP spid="88" grpId="1"/>
      <p:bldP spid="90" grpId="1"/>
      <p:bldP spid="92" grpId="1"/>
      <p:bldP spid="93" grpId="1" animBg="1"/>
      <p:bldP spid="94" grpId="1" animBg="1"/>
      <p:bldP spid="95" grpId="1" animBg="1"/>
      <p:bldP spid="96" grpId="1" animBg="1"/>
      <p:bldP spid="97" grpId="1" animBg="1"/>
      <p:bldP spid="98" grpId="1"/>
      <p:bldP spid="99" grpId="1" animBg="1"/>
      <p:bldP spid="100" grpId="1"/>
      <p:bldP spid="101" grpId="1" animBg="1"/>
      <p:bldP spid="102" grpId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/>
      <p:bldP spid="109" grpId="0" animBg="1"/>
      <p:bldP spid="110" grpId="0"/>
      <p:bldP spid="111" grpId="0" animBg="1"/>
      <p:bldP spid="112" grpId="0"/>
      <p:bldP spid="113" grpId="0" animBg="1"/>
      <p:bldP spid="114" grpId="0"/>
      <p:bldP spid="115" grpId="0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 animBg="1"/>
      <p:bldP spid="123" grpId="0"/>
      <p:bldP spid="124" grpId="0" animBg="1"/>
      <p:bldP spid="1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371600"/>
            <a:ext cx="11579384" cy="4525963"/>
          </a:xfrm>
        </p:spPr>
        <p:txBody>
          <a:bodyPr/>
          <a:lstStyle/>
          <a:p>
            <a:r>
              <a:rPr lang="en-US" dirty="0" smtClean="0"/>
              <a:t>Returns the estimated sum of a given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66139"/>
              </p:ext>
            </p:extLst>
          </p:nvPr>
        </p:nvGraphicFramePr>
        <p:xfrm>
          <a:off x="2055812" y="3124200"/>
          <a:ext cx="2667000" cy="1923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660819" y="3895670"/>
            <a:ext cx="457200" cy="3810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2592" y="4613508"/>
                <a:ext cx="21953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mtClean="0"/>
                  <a:t>Query flow: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1101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2" y="4613508"/>
                <a:ext cx="219535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5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6" idx="3"/>
          </p:cNvCxnSpPr>
          <p:nvPr/>
        </p:nvCxnSpPr>
        <p:spPr bwMode="auto">
          <a:xfrm flipV="1">
            <a:off x="1118019" y="3321782"/>
            <a:ext cx="906153" cy="76438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 flipV="1">
            <a:off x="1118019" y="3807179"/>
            <a:ext cx="1987938" cy="27899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stCxn id="6" idx="3"/>
          </p:cNvCxnSpPr>
          <p:nvPr/>
        </p:nvCxnSpPr>
        <p:spPr bwMode="auto">
          <a:xfrm>
            <a:off x="1118019" y="4086170"/>
            <a:ext cx="1454538" cy="24403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6" idx="3"/>
          </p:cNvCxnSpPr>
          <p:nvPr/>
        </p:nvCxnSpPr>
        <p:spPr bwMode="auto">
          <a:xfrm>
            <a:off x="1118019" y="4086170"/>
            <a:ext cx="1987938" cy="724842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ounded Rectangle 19"/>
          <p:cNvSpPr/>
          <p:nvPr/>
        </p:nvSpPr>
        <p:spPr bwMode="auto">
          <a:xfrm>
            <a:off x="5067055" y="2442029"/>
            <a:ext cx="3465757" cy="685800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209248" y="2594429"/>
            <a:ext cx="920244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90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327832" y="2598057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0000"/>
                </a:solidFill>
              </a:rPr>
              <a:t>1101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470894" y="2605953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4748" y="2083420"/>
            <a:ext cx="117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sum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77977" y="208342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Flow key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394616" y="207437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Indicator</a:t>
            </a:r>
            <a:endParaRPr lang="en-US" dirty="0"/>
          </a:p>
        </p:txBody>
      </p:sp>
      <p:sp>
        <p:nvSpPr>
          <p:cNvPr id="70" name="Rounded Rectangle 69"/>
          <p:cNvSpPr/>
          <p:nvPr/>
        </p:nvSpPr>
        <p:spPr bwMode="auto">
          <a:xfrm>
            <a:off x="5067055" y="3276600"/>
            <a:ext cx="3465757" cy="685800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5209248" y="3429000"/>
            <a:ext cx="920244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dirty="0" smtClean="0"/>
              <a:t>120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6327832" y="3432628"/>
            <a:ext cx="914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3333CC"/>
                </a:solidFill>
              </a:rPr>
              <a:t>0</a:t>
            </a:r>
            <a:r>
              <a:rPr lang="en-US" b="1" dirty="0" smtClean="0">
                <a:solidFill>
                  <a:srgbClr val="3333CC"/>
                </a:solidFill>
              </a:rPr>
              <a:t>011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7470894" y="3440524"/>
            <a:ext cx="914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5067055" y="4114800"/>
            <a:ext cx="3465757" cy="685800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209248" y="4267200"/>
            <a:ext cx="920244" cy="381000"/>
          </a:xfrm>
          <a:prstGeom prst="rect">
            <a:avLst/>
          </a:prstGeom>
          <a:solidFill>
            <a:srgbClr val="E6F2C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dirty="0" smtClean="0"/>
              <a:t>100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327832" y="4270828"/>
            <a:ext cx="914400" cy="381000"/>
          </a:xfrm>
          <a:prstGeom prst="rect">
            <a:avLst/>
          </a:prstGeom>
          <a:solidFill>
            <a:srgbClr val="E6F2C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0000"/>
                </a:solidFill>
              </a:rPr>
              <a:t>1101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470894" y="4278724"/>
            <a:ext cx="914400" cy="381000"/>
          </a:xfrm>
          <a:prstGeom prst="rect">
            <a:avLst/>
          </a:prstGeom>
          <a:solidFill>
            <a:srgbClr val="E6F2C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5067055" y="4953000"/>
            <a:ext cx="3465757" cy="685800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5209248" y="5105400"/>
            <a:ext cx="920244" cy="381000"/>
          </a:xfrm>
          <a:prstGeom prst="rect">
            <a:avLst/>
          </a:prstGeom>
          <a:solidFill>
            <a:srgbClr val="FCF3F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dirty="0" smtClean="0"/>
              <a:t>210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327832" y="5109028"/>
            <a:ext cx="914400" cy="381000"/>
          </a:xfrm>
          <a:prstGeom prst="rect">
            <a:avLst/>
          </a:prstGeom>
          <a:solidFill>
            <a:srgbClr val="FCF3F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3333CC"/>
                </a:solidFill>
              </a:rPr>
              <a:t>0101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7470894" y="5116924"/>
            <a:ext cx="914400" cy="381000"/>
          </a:xfrm>
          <a:prstGeom prst="rect">
            <a:avLst/>
          </a:prstGeom>
          <a:solidFill>
            <a:srgbClr val="FCF3F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90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ounded Rectangle 81"/>
          <p:cNvSpPr/>
          <p:nvPr/>
        </p:nvSpPr>
        <p:spPr bwMode="auto">
          <a:xfrm>
            <a:off x="5153045" y="2061029"/>
            <a:ext cx="1057010" cy="3730171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ounded Rectangle 82"/>
          <p:cNvSpPr/>
          <p:nvPr/>
        </p:nvSpPr>
        <p:spPr bwMode="auto">
          <a:xfrm>
            <a:off x="6277977" y="2057400"/>
            <a:ext cx="1057010" cy="3733800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7388449" y="2070100"/>
            <a:ext cx="1057010" cy="3721100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8812947" y="2491386"/>
                <a:ext cx="1975926" cy="527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𝑒𝑠𝑡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charset="0"/>
                          </a:rPr>
                          <m:t>90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2000" b="0" i="1" dirty="0" smtClean="0">
                            <a:latin typeface="Cambria Math" charset="0"/>
                          </a:rPr>
                          <m:t>10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2000" b="0" i="1" dirty="0" smtClean="0">
                        <a:latin typeface="Cambria Math" charset="0"/>
                      </a:rPr>
                      <m:t>=50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947" y="2491386"/>
                <a:ext cx="1975926" cy="527580"/>
              </a:xfrm>
              <a:prstGeom prst="rect">
                <a:avLst/>
              </a:prstGeom>
              <a:blipFill rotWithShape="0">
                <a:blip r:embed="rId4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8812946" y="3349171"/>
                <a:ext cx="1988301" cy="527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𝑒𝑠𝑡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charset="0"/>
                          </a:rPr>
                          <m:t>120</m:t>
                        </m:r>
                        <m:r>
                          <a:rPr lang="en-US" sz="2000" b="1" i="1" dirty="0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6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2000" b="0" i="1" dirty="0" smtClean="0">
                        <a:latin typeface="Cambria Math" charset="0"/>
                      </a:rPr>
                      <m:t>=57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946" y="3349171"/>
                <a:ext cx="1988301" cy="527580"/>
              </a:xfrm>
              <a:prstGeom prst="rect">
                <a:avLst/>
              </a:prstGeom>
              <a:blipFill rotWithShape="0"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8812946" y="4175681"/>
                <a:ext cx="1988301" cy="527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𝑒𝑠𝑡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charset="0"/>
                          </a:rPr>
                          <m:t>100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2000" b="0" i="1" dirty="0" smtClean="0">
                        <a:latin typeface="Cambria Math" charset="0"/>
                      </a:rPr>
                      <m:t>=51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946" y="4175681"/>
                <a:ext cx="1988301" cy="527580"/>
              </a:xfrm>
              <a:prstGeom prst="rect">
                <a:avLst/>
              </a:prstGeom>
              <a:blipFill rotWithShape="0">
                <a:blip r:embed="rId6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8807881" y="5116924"/>
                <a:ext cx="2090893" cy="527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𝑒𝑠𝑡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charset="0"/>
                          </a:rPr>
                          <m:t>210</m:t>
                        </m:r>
                        <m:r>
                          <a:rPr lang="en-US" sz="2000" b="1" i="1" dirty="0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90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2000" b="0" i="1" dirty="0" smtClean="0">
                        <a:latin typeface="Cambria Math" charset="0"/>
                      </a:rPr>
                      <m:t>=60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881" y="5116924"/>
                <a:ext cx="2090893" cy="527580"/>
              </a:xfrm>
              <a:prstGeom prst="rect">
                <a:avLst/>
              </a:prstGeom>
              <a:blipFill rotWithShape="0">
                <a:blip r:embed="rId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822228" y="6071506"/>
                <a:ext cx="69297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𝑒𝑠𝑡</m:t>
                    </m:r>
                  </m:oMath>
                </a14:m>
                <a:r>
                  <a:rPr lang="en-US" sz="2800" dirty="0" smtClean="0"/>
                  <a:t>(1101) =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𝐌𝐢𝐧</m:t>
                    </m:r>
                    <m:r>
                      <a:rPr lang="en-US" sz="2800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(50, 57, 51, 60) = 50</a:t>
                </a:r>
                <a:endParaRPr lang="en-US" sz="28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228" y="6071506"/>
                <a:ext cx="6929784" cy="523220"/>
              </a:xfrm>
              <a:prstGeom prst="rect">
                <a:avLst/>
              </a:prstGeom>
              <a:blipFill rotWithShape="0">
                <a:blip r:embed="rId8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8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Heavy Hitters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828801"/>
                <a:ext cx="10969943" cy="4297363"/>
              </a:xfrm>
            </p:spPr>
            <p:txBody>
              <a:bodyPr/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Idea</a:t>
                </a:r>
                <a:r>
                  <a:rPr lang="en-US" dirty="0" smtClean="0"/>
                  <a:t>: consider keys tracked by buckets</a:t>
                </a:r>
              </a:p>
              <a:p>
                <a:pPr lvl="1"/>
                <a:r>
                  <a:rPr lang="en-US" dirty="0" smtClean="0"/>
                  <a:t>Enumerate all buckets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Report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as a heavy hitter if its estimation exceeds threshold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828801"/>
                <a:ext cx="10969943" cy="4297363"/>
              </a:xfrm>
              <a:blipFill>
                <a:blip r:embed="rId3"/>
                <a:stretch>
                  <a:fillRect l="-1000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827212" y="3276600"/>
                <a:ext cx="2017957" cy="533400"/>
              </a:xfrm>
              <a:prstGeom prst="roundRect">
                <a:avLst/>
              </a:prstGeom>
              <a:solidFill>
                <a:schemeClr val="bg1"/>
              </a:solidFill>
              <a:ln w="317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charset="0"/>
                        </a:rPr>
                        <m:t>𝐵𝑢𝑐𝑘𝑒𝑡</m:t>
                      </m:r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charset="0"/>
                        </a:rPr>
                        <m:t> </m:t>
                      </m:r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charset="0"/>
                        </a:rPr>
                        <m:t>𝐵</m:t>
                      </m:r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charset="0"/>
                        </a:rPr>
                        <m:t>(</m:t>
                      </m:r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charset="0"/>
                        </a:rPr>
                        <m:t>𝑖</m:t>
                      </m:r>
                      <m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charset="0"/>
                        </a:rPr>
                        <m:t>,</m:t>
                      </m:r>
                      <m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charset="0"/>
                        </a:rPr>
                        <m:t>𝑗</m:t>
                      </m:r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3276600"/>
                <a:ext cx="2017957" cy="533400"/>
              </a:xfrm>
              <a:prstGeom prst="roundRect">
                <a:avLst/>
              </a:prstGeom>
              <a:blipFill rotWithShape="0">
                <a:blip r:embed="rId4"/>
                <a:stretch>
                  <a:fillRect t="-63043" b="-69565"/>
                </a:stretch>
              </a:blipFill>
              <a:ln w="317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 bwMode="auto">
          <a:xfrm>
            <a:off x="3997569" y="3543300"/>
            <a:ext cx="224924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98250" y="3122243"/>
                <a:ext cx="2072362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zh-CN" alt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&gt;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𝑡h𝑟𝑒𝑠h𝑜𝑙𝑑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250" y="3122243"/>
                <a:ext cx="2072362" cy="391646"/>
              </a:xfrm>
              <a:prstGeom prst="rect">
                <a:avLst/>
              </a:prstGeom>
              <a:blipFill rotWithShape="0">
                <a:blip r:embed="rId5"/>
                <a:stretch>
                  <a:fillRect t="-90625" b="-1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71293" y="3330902"/>
                <a:ext cx="3616439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Get the sum 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𝑖</m:t>
                        </m:r>
                        <m:r>
                          <a:rPr lang="en-US" sz="2000" i="1">
                            <a:latin typeface="Cambria Math" charset="0"/>
                          </a:rPr>
                          <m:t>,</m:t>
                        </m:r>
                        <m:r>
                          <a:rPr lang="en-US" sz="2000" i="1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293" y="3330902"/>
                <a:ext cx="3616439" cy="424796"/>
              </a:xfrm>
              <a:prstGeom prst="rect">
                <a:avLst/>
              </a:prstGeom>
              <a:blipFill rotWithShape="0">
                <a:blip r:embed="rId6"/>
                <a:stretch>
                  <a:fillRect l="-1855" t="-7143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0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11274663" cy="1143000"/>
          </a:xfrm>
        </p:spPr>
        <p:txBody>
          <a:bodyPr/>
          <a:lstStyle/>
          <a:p>
            <a:r>
              <a:rPr lang="en-US" dirty="0" smtClean="0"/>
              <a:t>Identify Heavy Changers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2648" y="1524000"/>
                <a:ext cx="11199971" cy="4431166"/>
              </a:xfrm>
            </p:spPr>
            <p:txBody>
              <a:bodyPr/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</a:rPr>
                  <a:t>Idea</a:t>
                </a:r>
                <a:r>
                  <a:rPr lang="en-US" altLang="zh-CN" dirty="0" smtClean="0"/>
                  <a:t>: use estimated maximum change </a:t>
                </a:r>
              </a:p>
              <a:p>
                <a:r>
                  <a:rPr lang="en-US" altLang="zh-CN" dirty="0" smtClean="0"/>
                  <a:t>Get upper and lower bounds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altLang="zh-CN" dirty="0" smtClean="0"/>
                  <a:t> in one sketch: </a:t>
                </a:r>
              </a:p>
              <a:p>
                <a:pPr lvl="1"/>
                <a:r>
                  <a:rPr lang="en-US" altLang="zh-CN" dirty="0" smtClean="0"/>
                  <a:t>Upper bound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charset="0"/>
                      </a:rPr>
                      <m:t>U</m:t>
                    </m:r>
                    <m:r>
                      <a:rPr lang="en-US" altLang="zh-CN" i="1" dirty="0">
                        <a:latin typeface="Cambria Math" charset="0"/>
                      </a:rPr>
                      <m:t>(</m:t>
                    </m:r>
                    <m:r>
                      <a:rPr lang="en-US" altLang="zh-CN" i="1" dirty="0">
                        <a:latin typeface="Cambria Math" charset="0"/>
                      </a:rPr>
                      <m:t>𝑥</m:t>
                    </m:r>
                    <m:r>
                      <a:rPr lang="en-US" altLang="zh-CN" i="1" dirty="0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altLang="zh-CN" dirty="0" smtClean="0"/>
                  <a:t>: estimated sum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Lower bound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charset="0"/>
                      </a:rPr>
                      <m:t>𝐿</m:t>
                    </m:r>
                    <m:r>
                      <a:rPr lang="en-US" altLang="zh-CN" i="1" dirty="0" smtClean="0">
                        <a:latin typeface="Cambria Math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:  check each hashed bucket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charset="0"/>
                      </a:rPr>
                      <m:t>𝐵</m:t>
                    </m:r>
                    <m:r>
                      <a:rPr lang="en-US" altLang="zh-CN" i="1" dirty="0" smtClean="0">
                        <a:latin typeface="Cambria Math" charset="0"/>
                      </a:rPr>
                      <m:t>(</m:t>
                    </m:r>
                    <m:r>
                      <a:rPr lang="en-US" altLang="zh-CN" i="1" dirty="0" err="1" smtClean="0">
                        <a:latin typeface="Cambria Math" charset="0"/>
                      </a:rPr>
                      <m:t>𝑖</m:t>
                    </m:r>
                    <m:r>
                      <a:rPr lang="en-US" altLang="zh-CN" i="1" dirty="0" smtClean="0">
                        <a:latin typeface="Cambria Math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charset="0"/>
                      </a:rPr>
                      <m:t>𝑗</m:t>
                    </m:r>
                    <m:r>
                      <a:rPr lang="en-US" altLang="zh-CN" i="1" dirty="0" smtClean="0">
                        <a:latin typeface="Cambria Math" charset="0"/>
                      </a:rPr>
                      <m:t>) </m:t>
                    </m:r>
                  </m:oMath>
                </a14:m>
                <a:endParaRPr lang="en-US" altLang="zh-CN" dirty="0" smtClean="0"/>
              </a:p>
              <a:p>
                <a:pPr lvl="2"/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 dirty="0">
                            <a:latin typeface="Cambria Math" charset="0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charset="0"/>
                      </a:rPr>
                      <m:t>(</m:t>
                    </m:r>
                    <m:r>
                      <a:rPr lang="en-US" altLang="zh-CN" i="1" dirty="0">
                        <a:latin typeface="Cambria Math" charset="0"/>
                      </a:rPr>
                      <m:t>𝑥</m:t>
                    </m:r>
                    <m:r>
                      <a:rPr lang="en-US" altLang="zh-CN" i="1" dirty="0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mr-IN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mr-IN" altLang="zh-CN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altLang="zh-CN" i="1" dirty="0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altLang="zh-CN" i="1" dirty="0"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charset="0"/>
                              </a:rPr>
                              <m:t>,     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𝑖𝑓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0   ,      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𝑖𝑓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≠</m:t>
                            </m:r>
                            <m:r>
                              <a:rPr lang="en-US" altLang="zh-C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,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charset="0"/>
                      </a:rPr>
                      <m:t>𝐿</m:t>
                    </m:r>
                    <m:r>
                      <a:rPr lang="en-US" altLang="zh-CN" i="1" dirty="0" smtClean="0">
                        <a:latin typeface="Cambria Math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latin typeface="Cambria Math" charset="0"/>
                      </a:rPr>
                      <m:t>Max</m:t>
                    </m:r>
                    <m:r>
                      <a:rPr lang="en-US" altLang="zh-CN" i="1" dirty="0" smtClean="0">
                        <a:latin typeface="Cambria Math" charset="0"/>
                      </a:rPr>
                      <m:t>{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dirty="0" smtClean="0">
                        <a:latin typeface="Cambria Math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charset="0"/>
                      </a:rPr>
                      <m:t>𝑥</m:t>
                    </m:r>
                    <m:r>
                      <a:rPr lang="en-US" altLang="zh-CN" b="0" i="1" dirty="0" smtClean="0">
                        <a:latin typeface="Cambria Math" charset="0"/>
                      </a:rPr>
                      <m:t>)}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Estimate maximum change: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dirty="0" smtClean="0">
                            <a:latin typeface="Cambria Math" charset="0"/>
                          </a:rPr>
                          <m:t>𝐷</m:t>
                        </m:r>
                      </m:e>
                    </m:acc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charset="0"/>
                      </a:rPr>
                      <m:t>max</m:t>
                    </m:r>
                    <m:r>
                      <a:rPr lang="en-US" altLang="zh-CN" sz="2400" b="0" i="1" smtClean="0">
                        <a:latin typeface="Cambria Math" charset="0"/>
                      </a:rPr>
                      <m:t>⁡{|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charset="0"/>
                          </a:rPr>
                          <m:t>𝑈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charset="0"/>
                      </a:rPr>
                      <m:t>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charset="0"/>
                          </a:rPr>
                          <m:t>𝐿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charset="0"/>
                      </a:rPr>
                      <m:t>)|,|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charset="0"/>
                          </a:rPr>
                          <m:t>𝐿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charset="0"/>
                      </a:rPr>
                      <m:t>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charset="0"/>
                          </a:rPr>
                          <m:t>𝑈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charset="0"/>
                      </a:rPr>
                      <m:t>)|}</m:t>
                    </m:r>
                  </m:oMath>
                </a14:m>
                <a:endParaRPr lang="en-US" altLang="zh-CN" sz="2400" dirty="0" smtClean="0"/>
              </a:p>
              <a:p>
                <a:endParaRPr lang="en-US" altLang="zh-C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8" y="1524000"/>
                <a:ext cx="11199971" cy="4431166"/>
              </a:xfrm>
              <a:blipFill>
                <a:blip r:embed="rId3"/>
                <a:stretch>
                  <a:fillRect l="-980" t="-1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68" name="直接箭头连接符 9"/>
          <p:cNvCxnSpPr/>
          <p:nvPr/>
        </p:nvCxnSpPr>
        <p:spPr bwMode="auto">
          <a:xfrm>
            <a:off x="6018211" y="5410200"/>
            <a:ext cx="0" cy="1219200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圆角矩形 12"/>
          <p:cNvSpPr/>
          <p:nvPr/>
        </p:nvSpPr>
        <p:spPr bwMode="auto">
          <a:xfrm>
            <a:off x="2208212" y="5427750"/>
            <a:ext cx="3505199" cy="483128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 smtClean="0"/>
              <a:t>MV-Sketch at 1</a:t>
            </a:r>
            <a:r>
              <a:rPr lang="en-US" altLang="zh-CN" sz="2400" baseline="30000" dirty="0" smtClean="0"/>
              <a:t>st</a:t>
            </a:r>
            <a:r>
              <a:rPr lang="en-US" altLang="zh-CN" sz="2400" dirty="0" smtClean="0"/>
              <a:t> epoch</a:t>
            </a:r>
            <a:endParaRPr lang="zh-CN" altLang="en-US" sz="2400" dirty="0"/>
          </a:p>
        </p:txBody>
      </p:sp>
      <p:cxnSp>
        <p:nvCxnSpPr>
          <p:cNvPr id="71" name="直接箭头连接符 16"/>
          <p:cNvCxnSpPr/>
          <p:nvPr/>
        </p:nvCxnSpPr>
        <p:spPr bwMode="auto">
          <a:xfrm>
            <a:off x="3960812" y="5910878"/>
            <a:ext cx="13292" cy="30655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19"/>
              <p:cNvSpPr/>
              <p:nvPr/>
            </p:nvSpPr>
            <p:spPr>
              <a:xfrm>
                <a:off x="3087850" y="6217432"/>
                <a:ext cx="1939762" cy="396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𝑈</m:t>
                        </m:r>
                      </m:e>
                      <m:sub/>
                      <m:sup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𝐿</m:t>
                        </m:r>
                      </m:e>
                      <m:sub/>
                      <m:sup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2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850" y="6217432"/>
                <a:ext cx="1939762" cy="396968"/>
              </a:xfrm>
              <a:prstGeom prst="rect">
                <a:avLst/>
              </a:prstGeom>
              <a:blipFill rotWithShape="0">
                <a:blip r:embed="rId4"/>
                <a:stretch>
                  <a:fillRect t="-4615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圆角矩形 20"/>
          <p:cNvSpPr/>
          <p:nvPr/>
        </p:nvSpPr>
        <p:spPr bwMode="auto">
          <a:xfrm>
            <a:off x="6297604" y="5427750"/>
            <a:ext cx="3759208" cy="483128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 smtClean="0"/>
              <a:t>MV-Sketch at 2</a:t>
            </a:r>
            <a:r>
              <a:rPr lang="en-US" altLang="zh-CN" sz="2400" baseline="30000" dirty="0" smtClean="0"/>
              <a:t>nd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epoch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矩形 21"/>
              <p:cNvSpPr/>
              <p:nvPr/>
            </p:nvSpPr>
            <p:spPr>
              <a:xfrm>
                <a:off x="7207327" y="6226494"/>
                <a:ext cx="1939762" cy="397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𝑈</m:t>
                        </m:r>
                      </m:e>
                      <m:sub/>
                      <m:sup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𝐿</m:t>
                        </m:r>
                      </m:e>
                      <m:sub/>
                      <m:sup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5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327" y="6226494"/>
                <a:ext cx="1939762" cy="397545"/>
              </a:xfrm>
              <a:prstGeom prst="rect">
                <a:avLst/>
              </a:prstGeom>
              <a:blipFill rotWithShape="0">
                <a:blip r:embed="rId5"/>
                <a:stretch>
                  <a:fillRect t="-3030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直接箭头连接符 26"/>
          <p:cNvCxnSpPr/>
          <p:nvPr/>
        </p:nvCxnSpPr>
        <p:spPr bwMode="auto">
          <a:xfrm>
            <a:off x="8177208" y="5910878"/>
            <a:ext cx="0" cy="301169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4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A6A1DB-D729-46C5-8D19-FBC494131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69" y="2813264"/>
            <a:ext cx="776610" cy="684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A6A1DB-D729-46C5-8D19-FBC494131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76" y="3427539"/>
            <a:ext cx="776610" cy="684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A6A1DB-D729-46C5-8D19-FBC494131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65" y="3397073"/>
            <a:ext cx="776610" cy="684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Detection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9413" y="1371600"/>
                <a:ext cx="11582400" cy="5181600"/>
              </a:xfrm>
            </p:spPr>
            <p:txBody>
              <a:bodyPr/>
              <a:lstStyle/>
              <a:p>
                <a:r>
                  <a:rPr lang="en-US" b="1" dirty="0" smtClean="0"/>
                  <a:t>Architecture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charset="0"/>
                      </a:rPr>
                      <m:t>𝒒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&gt; 1 </a:t>
                </a:r>
                <a:r>
                  <a:rPr lang="en-US" dirty="0"/>
                  <a:t>monitoring </a:t>
                </a:r>
                <a:r>
                  <a:rPr lang="en-US" dirty="0" smtClean="0"/>
                  <a:t>nodes and a centralized controller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1"/>
                <a:r>
                  <a:rPr lang="en-US" b="1" dirty="0" smtClean="0"/>
                  <a:t>Goal</a:t>
                </a:r>
                <a:r>
                  <a:rPr lang="en-US" dirty="0" smtClean="0"/>
                  <a:t>: detect heavy flows at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&lt;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charset="0"/>
                      </a:rPr>
                      <m:t>𝒒</m:t>
                    </m:r>
                  </m:oMath>
                </a14:m>
                <a:r>
                  <a:rPr lang="en-US" dirty="0" smtClean="0"/>
                  <a:t> monitoring nodes with threshold </a:t>
                </a:r>
                <a14:m>
                  <m:oMath xmlns:m="http://schemas.openxmlformats.org/officeDocument/2006/math">
                    <m:r>
                      <a:rPr lang="mr-IN" b="1" i="1" dirty="0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𝝋</m:t>
                    </m:r>
                    <m:r>
                      <a:rPr lang="mr-IN" b="1" i="1" dirty="0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  <a:ea typeface="Cambria Math" charset="0"/>
                        <a:cs typeface="Cambria Math" charset="0"/>
                      </a:rPr>
                      <m:t>𝒅</m:t>
                    </m:r>
                    <m:r>
                      <a:rPr lang="en-US" b="1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locally and report results to the controller at the end of an epoch</a:t>
                </a:r>
              </a:p>
              <a:p>
                <a:pPr lvl="2"/>
                <a:r>
                  <a:rPr lang="en-US" dirty="0"/>
                  <a:t>Assumption: traffic of a flow is uniformly distributed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 smtClean="0"/>
                  <a:t> out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dirty="0" smtClean="0"/>
                  <a:t> nodes</a:t>
                </a:r>
              </a:p>
              <a:p>
                <a:pPr lvl="1"/>
                <a:r>
                  <a:rPr lang="en-US" dirty="0" smtClean="0"/>
                  <a:t>Controller aggregates estimated value of each flow received from all nodes</a:t>
                </a:r>
              </a:p>
              <a:p>
                <a:pPr lvl="2"/>
                <a:r>
                  <a:rPr lang="en-US" dirty="0" smtClean="0"/>
                  <a:t>Reports heavy flows with aggregate estimates exceeding </a:t>
                </a:r>
                <a:r>
                  <a:rPr lang="mr-IN" sz="1600" dirty="0" err="1" smtClean="0">
                    <a:ea typeface="Cambria Math" charset="0"/>
                    <a:cs typeface="Cambria Math" charset="0"/>
                  </a:rPr>
                  <a:t>φ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413" y="1371600"/>
                <a:ext cx="11582400" cy="5181600"/>
              </a:xfrm>
              <a:blipFill rotWithShape="1">
                <a:blip r:embed="rId4"/>
                <a:stretch>
                  <a:fillRect l="-895"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 bwMode="auto">
          <a:xfrm>
            <a:off x="3335167" y="3044033"/>
            <a:ext cx="2895600" cy="104943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265612" y="2051264"/>
            <a:ext cx="990600" cy="9891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0952" y="2054423"/>
            <a:ext cx="109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MV-Sketch</a:t>
            </a:r>
            <a:endParaRPr lang="en-US" sz="1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350485" y="2352270"/>
          <a:ext cx="83312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 bwMode="auto">
          <a:xfrm>
            <a:off x="2716952" y="2664023"/>
            <a:ext cx="990600" cy="97838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2292" y="2664023"/>
            <a:ext cx="109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MV-Sketch</a:t>
            </a:r>
            <a:endParaRPr lang="en-US" sz="14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2801825" y="2954273"/>
          <a:ext cx="83312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 bwMode="auto">
          <a:xfrm>
            <a:off x="5713412" y="2664023"/>
            <a:ext cx="990600" cy="9859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88752" y="2664023"/>
            <a:ext cx="109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MV-Sketch</a:t>
            </a:r>
            <a:endParaRPr lang="en-US" sz="14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5798285" y="2961870"/>
          <a:ext cx="83312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Right Arrow 22"/>
          <p:cNvSpPr/>
          <p:nvPr/>
        </p:nvSpPr>
        <p:spPr bwMode="auto">
          <a:xfrm>
            <a:off x="7112115" y="3106673"/>
            <a:ext cx="743933" cy="383333"/>
          </a:xfrm>
          <a:prstGeom prst="rightArrow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204748" y="2819400"/>
            <a:ext cx="1600200" cy="838200"/>
          </a:xfrm>
          <a:prstGeom prst="rect">
            <a:avLst/>
          </a:prstGeom>
          <a:solidFill>
            <a:srgbClr val="ADC9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56244" y="3028890"/>
            <a:ext cx="1530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Controller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02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/>
              <p:cNvSpPr txBox="1">
                <a:spLocks/>
              </p:cNvSpPr>
              <p:nvPr/>
            </p:nvSpPr>
            <p:spPr bwMode="auto">
              <a:xfrm>
                <a:off x="612648" y="1621993"/>
                <a:ext cx="10969943" cy="4778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b="1" kern="0" dirty="0" smtClean="0">
                    <a:solidFill>
                      <a:srgbClr val="FF0000"/>
                    </a:solidFill>
                  </a:rPr>
                  <a:t>On accuracy</a:t>
                </a:r>
              </a:p>
              <a:p>
                <a:pPr lvl="1"/>
                <a:r>
                  <a:rPr lang="en-US" kern="0" dirty="0"/>
                  <a:t>Bounded </a:t>
                </a:r>
                <a:r>
                  <a:rPr lang="en-US" kern="0" dirty="0" smtClean="0"/>
                  <a:t>errors</a:t>
                </a:r>
              </a:p>
              <a:p>
                <a:pPr lvl="1"/>
                <a:r>
                  <a:rPr lang="en-US" kern="0" dirty="0" smtClean="0"/>
                  <a:t>Small false negative rate (almost zero false negatives in our evaluation)</a:t>
                </a:r>
              </a:p>
              <a:p>
                <a:pPr lvl="1"/>
                <a:endParaRPr lang="en-US" kern="0" dirty="0" smtClean="0"/>
              </a:p>
              <a:p>
                <a:r>
                  <a:rPr lang="en-US" b="1" kern="0" dirty="0" smtClean="0">
                    <a:solidFill>
                      <a:srgbClr val="FF0000"/>
                    </a:solidFill>
                  </a:rPr>
                  <a:t>On complexity</a:t>
                </a:r>
              </a:p>
              <a:p>
                <a:pPr lvl="1"/>
                <a:r>
                  <a:rPr lang="en-US" kern="0" dirty="0" smtClean="0">
                    <a:ea typeface="Cambria Math" charset="0"/>
                    <a:cs typeface="Cambria Math" charset="0"/>
                  </a:rPr>
                  <a:t>Space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kern="0">
                        <a:latin typeface="Cambria Math" charset="0"/>
                        <a:ea typeface="Cambria Math" charset="0"/>
                        <a:cs typeface="Cambria Math" charset="0"/>
                      </a:rPr>
                      <m:t>Ο</m:t>
                    </m:r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b="0" i="0" kern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b="0" i="1" kern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b="0" i="1" kern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0" kern="0" dirty="0" smtClean="0">
                    <a:ea typeface="Cambria Math" charset="0"/>
                    <a:cs typeface="Cambria Math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r>
                  <a:rPr lang="en-US" b="0" kern="0" dirty="0" smtClean="0">
                    <a:ea typeface="Cambria Math" charset="0"/>
                    <a:cs typeface="Cambria Math" charset="0"/>
                  </a:rPr>
                  <a:t> is flow key space</a:t>
                </a:r>
              </a:p>
              <a:p>
                <a:pPr lvl="1"/>
                <a:r>
                  <a:rPr lang="en-US" kern="0" dirty="0" smtClean="0"/>
                  <a:t>Per-packet </a:t>
                </a:r>
                <a:r>
                  <a:rPr lang="en-US" kern="0" dirty="0"/>
                  <a:t>update time </a:t>
                </a:r>
                <a:r>
                  <a:rPr lang="en-US" kern="0" dirty="0" smtClean="0"/>
                  <a:t>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kern="0">
                        <a:latin typeface="Cambria Math" charset="0"/>
                        <a:ea typeface="Cambria Math" charset="0"/>
                        <a:cs typeface="Cambria Math" charset="0"/>
                      </a:rPr>
                      <m:t>Ο</m:t>
                    </m:r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 ker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e>
                    </m:d>
                  </m:oMath>
                </a14:m>
                <a:endParaRPr lang="en-US" kern="0" dirty="0" smtClean="0"/>
              </a:p>
            </p:txBody>
          </p:sp>
        </mc:Choice>
        <mc:Fallback xmlns="">
          <p:sp>
            <p:nvSpPr>
              <p:cNvPr id="3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648" y="1621993"/>
                <a:ext cx="10969943" cy="4778807"/>
              </a:xfrm>
              <a:prstGeom prst="rect">
                <a:avLst/>
              </a:prstGeom>
              <a:blipFill rotWithShape="1">
                <a:blip r:embed="rId3"/>
                <a:stretch>
                  <a:fillRect l="-1001" t="-12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9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0"/>
            <a:ext cx="10969943" cy="685800"/>
          </a:xfrm>
        </p:spPr>
        <p:txBody>
          <a:bodyPr/>
          <a:lstStyle/>
          <a:p>
            <a:r>
              <a:rPr lang="en-US" dirty="0" smtClean="0"/>
              <a:t>Traces: </a:t>
            </a:r>
          </a:p>
          <a:p>
            <a:pPr lvl="1"/>
            <a:r>
              <a:rPr lang="en-US" dirty="0" smtClean="0"/>
              <a:t>CAIDA16 1-hour trace, we focus on the first five minutes</a:t>
            </a:r>
          </a:p>
          <a:p>
            <a:pPr lvl="1"/>
            <a:r>
              <a:rPr lang="en-US" dirty="0" smtClean="0"/>
              <a:t>Epoch length: 1 minute </a:t>
            </a:r>
          </a:p>
          <a:p>
            <a:pPr lvl="1"/>
            <a:r>
              <a:rPr lang="en-US" dirty="0" smtClean="0"/>
              <a:t>Each epoch: ~29M packets, ~1M flows on average </a:t>
            </a:r>
          </a:p>
          <a:p>
            <a:r>
              <a:rPr lang="en-US" dirty="0" smtClean="0"/>
              <a:t>Approach: </a:t>
            </a:r>
          </a:p>
          <a:p>
            <a:pPr lvl="1"/>
            <a:r>
              <a:rPr lang="en-US" dirty="0" smtClean="0"/>
              <a:t>Compare with </a:t>
            </a:r>
            <a:r>
              <a:rPr lang="en-US" dirty="0" smtClean="0">
                <a:solidFill>
                  <a:srgbClr val="3333CC"/>
                </a:solidFill>
              </a:rPr>
              <a:t>Count-Min-Heap, LD-Sketch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3333CC"/>
                </a:solidFill>
              </a:rPr>
              <a:t>Deltoid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3333CC"/>
                </a:solidFill>
              </a:rPr>
              <a:t>Fast Sketch</a:t>
            </a:r>
          </a:p>
          <a:p>
            <a:pPr lvl="1"/>
            <a:r>
              <a:rPr lang="en-US" dirty="0" smtClean="0"/>
              <a:t>Flow key: </a:t>
            </a:r>
            <a:r>
              <a:rPr lang="en-US" dirty="0" smtClean="0">
                <a:solidFill>
                  <a:srgbClr val="3333CC"/>
                </a:solidFill>
              </a:rPr>
              <a:t>64 bit </a:t>
            </a:r>
            <a:r>
              <a:rPr lang="en-US" dirty="0" smtClean="0"/>
              <a:t>(source/destination address pairs)</a:t>
            </a:r>
          </a:p>
          <a:p>
            <a:r>
              <a:rPr lang="en-US" dirty="0" smtClean="0"/>
              <a:t>Metric:</a:t>
            </a:r>
          </a:p>
          <a:p>
            <a:pPr lvl="1"/>
            <a:r>
              <a:rPr lang="en-US" b="1" dirty="0" smtClean="0"/>
              <a:t>Accuracy</a:t>
            </a:r>
            <a:r>
              <a:rPr lang="en-US" dirty="0" smtClean="0"/>
              <a:t>: precision, recall, relative error</a:t>
            </a:r>
          </a:p>
          <a:p>
            <a:pPr lvl="1"/>
            <a:r>
              <a:rPr lang="en-US" b="1" dirty="0" smtClean="0"/>
              <a:t>Speed</a:t>
            </a:r>
            <a:r>
              <a:rPr lang="en-US" dirty="0" smtClean="0"/>
              <a:t>: throughput (</a:t>
            </a:r>
            <a:r>
              <a:rPr lang="en-US" dirty="0" err="1" smtClean="0"/>
              <a:t>pkts</a:t>
            </a:r>
            <a:r>
              <a:rPr lang="en-US" dirty="0" smtClean="0"/>
              <a:t>/s)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Flow Detection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1015" y="1752600"/>
                <a:ext cx="10665222" cy="4648200"/>
              </a:xfrm>
            </p:spPr>
            <p:txBody>
              <a:bodyPr/>
              <a:lstStyle/>
              <a:p>
                <a:r>
                  <a:rPr lang="en-US" dirty="0" smtClean="0"/>
                  <a:t>Network traffic: a stream of </a:t>
                </a:r>
                <a:r>
                  <a:rPr lang="en-US" dirty="0"/>
                  <a:t>packets </a:t>
                </a:r>
                <a:r>
                  <a:rPr lang="en-US" dirty="0" smtClean="0"/>
                  <a:t>denoted by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3333CC"/>
                        </a:solidFill>
                        <a:latin typeface="Cambria Math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3333CC"/>
                        </a:solidFill>
                        <a:latin typeface="Cambria Math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3333CC"/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  <m:t>𝒙</m:t>
                        </m:r>
                      </m:sub>
                    </m:sSub>
                    <m:r>
                      <a:rPr lang="en-US" b="1" i="1" smtClean="0">
                        <a:solidFill>
                          <a:srgbClr val="3333CC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pairs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: flow key, e.g., 5-tuple, source IP address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: value, e.g., 1 for packet counting, payload bytes for size counting</a:t>
                </a:r>
              </a:p>
              <a:p>
                <a:pPr lvl="1"/>
                <a:endParaRPr lang="en-US" dirty="0" smtClean="0"/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Heavy flows </a:t>
                </a:r>
                <a:r>
                  <a:rPr lang="mr-IN" dirty="0" smtClean="0"/>
                  <a:t>–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abnormal patterns in network traffic</a:t>
                </a:r>
              </a:p>
              <a:p>
                <a:pPr lvl="1"/>
                <a:r>
                  <a:rPr lang="en-US" dirty="0" smtClean="0"/>
                  <a:t>Heavy hitters: flows with high traffic volume</a:t>
                </a:r>
              </a:p>
              <a:p>
                <a:pPr lvl="1"/>
                <a:r>
                  <a:rPr lang="en-US" dirty="0" smtClean="0"/>
                  <a:t>Heavy changers: flows with high change of traffic volume </a:t>
                </a:r>
              </a:p>
              <a:p>
                <a:pPr lvl="1"/>
                <a:r>
                  <a:rPr lang="en-US" dirty="0" smtClean="0"/>
                  <a:t>Detecting heavy flows in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real time</a:t>
                </a:r>
                <a:r>
                  <a:rPr lang="en-US" dirty="0" smtClean="0"/>
                  <a:t> is critical for:</a:t>
                </a:r>
              </a:p>
              <a:p>
                <a:pPr lvl="2"/>
                <a:r>
                  <a:rPr lang="en-US" dirty="0" smtClean="0"/>
                  <a:t>anomaly detection, load balancing, traffic engineering</a:t>
                </a:r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015" y="1752600"/>
                <a:ext cx="10665222" cy="4648200"/>
              </a:xfrm>
              <a:blipFill rotWithShape="0">
                <a:blip r:embed="rId3"/>
                <a:stretch>
                  <a:fillRect l="-1029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-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0"/>
            <a:ext cx="10969943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3333CC"/>
                </a:solidFill>
              </a:rPr>
              <a:t>Heavy hitter detection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" y="1905000"/>
            <a:ext cx="6858000" cy="475590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18412" y="2667000"/>
            <a:ext cx="457041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MV-Sketch has highest accuracy </a:t>
            </a:r>
          </a:p>
          <a:p>
            <a:endParaRPr lang="en-US" sz="2400" kern="0" dirty="0" smtClean="0"/>
          </a:p>
          <a:p>
            <a:r>
              <a:rPr lang="en-US" sz="2400" kern="0" dirty="0" smtClean="0"/>
              <a:t>Reduce relative error by 55% and 87% over LD-Sketch and Count-Min-Heap, resp.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7234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-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0"/>
            <a:ext cx="10969943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3333CC"/>
                </a:solidFill>
              </a:rPr>
              <a:t>Heavy changer detection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18095" y="2545670"/>
            <a:ext cx="4570730" cy="286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MV-Sketch has recall 1 in all cases except 64KB</a:t>
            </a:r>
          </a:p>
          <a:p>
            <a:endParaRPr lang="en-US" sz="2400" kern="0" dirty="0" smtClean="0"/>
          </a:p>
          <a:p>
            <a:r>
              <a:rPr lang="en-US" sz="2400" kern="0" dirty="0" smtClean="0"/>
              <a:t>MV-Sketch has lower precision than CMH for small memory</a:t>
            </a:r>
          </a:p>
          <a:p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39" y="1923563"/>
            <a:ext cx="6741354" cy="470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- Speed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39" y="1702648"/>
            <a:ext cx="5081049" cy="2640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2" y="1929742"/>
            <a:ext cx="4518636" cy="2413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46" y="1697394"/>
            <a:ext cx="3564230" cy="31902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67568" y="4892674"/>
            <a:ext cx="11022119" cy="143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MV-Sketch </a:t>
            </a:r>
            <a:r>
              <a:rPr lang="en-US" sz="2400" kern="0" dirty="0"/>
              <a:t>achieves up to 3.38X throughput </a:t>
            </a:r>
            <a:r>
              <a:rPr lang="en-US" sz="2400" kern="0" dirty="0" smtClean="0"/>
              <a:t>gain</a:t>
            </a:r>
          </a:p>
          <a:p>
            <a:r>
              <a:rPr lang="en-US" sz="2400" kern="0" dirty="0" smtClean="0"/>
              <a:t>With </a:t>
            </a:r>
            <a:r>
              <a:rPr lang="en-US" sz="2400" kern="0" dirty="0"/>
              <a:t>SIMD, </a:t>
            </a:r>
            <a:r>
              <a:rPr lang="en-US" sz="2400" kern="0" dirty="0" smtClean="0"/>
              <a:t>MV-Sketch’s throughput further improves </a:t>
            </a:r>
            <a:r>
              <a:rPr lang="en-US" sz="2400" kern="0" dirty="0"/>
              <a:t>by 75%</a:t>
            </a:r>
          </a:p>
        </p:txBody>
      </p:sp>
    </p:spTree>
    <p:extLst>
      <p:ext uri="{BB962C8B-B14F-4D97-AF65-F5344CB8AC3E}">
        <p14:creationId xmlns:p14="http://schemas.microsoft.com/office/powerpoint/2010/main" val="21376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570037"/>
            <a:ext cx="10969943" cy="4297363"/>
          </a:xfrm>
        </p:spPr>
        <p:txBody>
          <a:bodyPr/>
          <a:lstStyle/>
          <a:p>
            <a:r>
              <a:rPr lang="en-US" dirty="0" smtClean="0"/>
              <a:t>MV-Sketch, an invertible sketch that enables fast and accurate heavy flow detection in network data streams </a:t>
            </a:r>
          </a:p>
          <a:p>
            <a:r>
              <a:rPr lang="en-US" dirty="0" smtClean="0"/>
              <a:t>Contributions:</a:t>
            </a:r>
          </a:p>
          <a:p>
            <a:pPr lvl="1"/>
            <a:r>
              <a:rPr lang="en-US" dirty="0" smtClean="0"/>
              <a:t>Propose a new sketch design for invertible sketches</a:t>
            </a:r>
          </a:p>
          <a:p>
            <a:pPr lvl="2"/>
            <a:r>
              <a:rPr lang="en-US" dirty="0" smtClean="0">
                <a:solidFill>
                  <a:srgbClr val="3333CC"/>
                </a:solidFill>
              </a:rPr>
              <a:t>High accuracy with small and static memory</a:t>
            </a:r>
          </a:p>
          <a:p>
            <a:pPr lvl="2"/>
            <a:r>
              <a:rPr lang="en-US" dirty="0" smtClean="0">
                <a:solidFill>
                  <a:srgbClr val="3333CC"/>
                </a:solidFill>
              </a:rPr>
              <a:t>Fast processing speed</a:t>
            </a:r>
          </a:p>
          <a:p>
            <a:pPr lvl="1"/>
            <a:r>
              <a:rPr lang="en-US" dirty="0" smtClean="0"/>
              <a:t>Extensions to distributed heavy flow detection</a:t>
            </a:r>
          </a:p>
          <a:p>
            <a:pPr lvl="1"/>
            <a:r>
              <a:rPr lang="en-US" dirty="0" smtClean="0"/>
              <a:t>Extensive experiments on real-world traces </a:t>
            </a:r>
          </a:p>
          <a:p>
            <a:r>
              <a:rPr lang="en-US" dirty="0" smtClean="0"/>
              <a:t>Source code: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hlinkClick r:id="rId3"/>
              </a:rPr>
              <a:t>http</a:t>
            </a:r>
            <a:r>
              <a:rPr lang="en-US" b="1" dirty="0">
                <a:solidFill>
                  <a:srgbClr val="FF0000"/>
                </a:solidFill>
                <a:hlinkClick r:id="rId3"/>
              </a:rPr>
              <a:t>://</a:t>
            </a:r>
            <a:r>
              <a:rPr lang="en-US" b="1" dirty="0" err="1" smtClean="0">
                <a:solidFill>
                  <a:srgbClr val="FF0000"/>
                </a:solidFill>
                <a:hlinkClick r:id="rId3"/>
              </a:rPr>
              <a:t>adslab.cse.cuhk.edu.hk</a:t>
            </a:r>
            <a:r>
              <a:rPr lang="en-US" b="1" dirty="0" smtClean="0">
                <a:solidFill>
                  <a:srgbClr val="FF0000"/>
                </a:solidFill>
                <a:hlinkClick r:id="rId3"/>
              </a:rPr>
              <a:t>/software/</a:t>
            </a:r>
            <a:r>
              <a:rPr lang="en-US" b="1" dirty="0" err="1" smtClean="0">
                <a:solidFill>
                  <a:srgbClr val="FF0000"/>
                </a:solidFill>
                <a:hlinkClick r:id="rId3"/>
              </a:rPr>
              <a:t>mvsketch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" y="2266949"/>
            <a:ext cx="12188825" cy="1771651"/>
          </a:xfrm>
        </p:spPr>
        <p:txBody>
          <a:bodyPr/>
          <a:lstStyle/>
          <a:p>
            <a:r>
              <a:rPr lang="en-US" altLang="zh-CN" sz="4000" dirty="0" smtClean="0"/>
              <a:t>Thank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you!</a:t>
            </a:r>
            <a:br>
              <a:rPr lang="en-US" altLang="zh-CN" sz="4000" dirty="0" smtClean="0"/>
            </a:br>
            <a:r>
              <a:rPr lang="en-US" altLang="zh-CN" sz="4000" dirty="0" smtClean="0"/>
              <a:t>&amp;</a:t>
            </a:r>
            <a:br>
              <a:rPr lang="en-US" altLang="zh-CN" sz="4000" dirty="0" smtClean="0"/>
            </a:br>
            <a:r>
              <a:rPr lang="en-US" altLang="zh-CN" sz="4000" dirty="0" smtClean="0"/>
              <a:t>Questions?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4" descr="CUH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612" y="54037"/>
            <a:ext cx="1744343" cy="9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95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7868" y="1905001"/>
                <a:ext cx="11477810" cy="4114799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Fast packet processing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 smtClean="0"/>
                  <a:t>e.g. 10 Gb/s link: one packet every 67 ns </a:t>
                </a:r>
              </a:p>
              <a:p>
                <a:pPr marL="457200" lvl="1" indent="0">
                  <a:spcBef>
                    <a:spcPts val="600"/>
                  </a:spcBef>
                  <a:buNone/>
                </a:pPr>
                <a:r>
                  <a:rPr lang="en-US" dirty="0" smtClean="0"/>
                  <a:t>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Limited memory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 smtClean="0"/>
                  <a:t>Programmable switches: 1-2 MB per stage 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[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Bosshart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SIGCOMM’13]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 smtClean="0"/>
                  <a:t>Servers</a:t>
                </a:r>
                <a:r>
                  <a:rPr lang="en-US" dirty="0"/>
                  <a:t>: </a:t>
                </a:r>
                <a:r>
                  <a:rPr lang="en-US" dirty="0" smtClean="0"/>
                  <a:t>tens of MB of SRAM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 smtClean="0"/>
                  <a:t>Per-flow tracking is expensive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dirty="0" smtClean="0"/>
                  <a:t>e.g., a maximum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104</m:t>
                        </m:r>
                      </m:sup>
                    </m:sSup>
                  </m:oMath>
                </a14:m>
                <a:r>
                  <a:rPr lang="en-US" dirty="0" smtClean="0"/>
                  <a:t> entries for 5-tuple flows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868" y="1905001"/>
                <a:ext cx="11477810" cy="4114799"/>
              </a:xfrm>
              <a:blipFill>
                <a:blip r:embed="rId3"/>
                <a:stretch>
                  <a:fillRect l="-903"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241" y="1828800"/>
            <a:ext cx="11276171" cy="42211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Sketches</a:t>
            </a:r>
            <a:r>
              <a:rPr lang="en-US" dirty="0" smtClean="0"/>
              <a:t>: summary data structures </a:t>
            </a:r>
          </a:p>
          <a:p>
            <a:pPr lvl="1"/>
            <a:r>
              <a:rPr lang="en-US" dirty="0" smtClean="0"/>
              <a:t>e.g., Count-Min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Cormode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2005]</a:t>
            </a:r>
            <a:r>
              <a:rPr lang="en-US" dirty="0" smtClean="0"/>
              <a:t>, Count Sketch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Charikar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2002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Idea: </a:t>
            </a:r>
            <a:r>
              <a:rPr lang="en-US" dirty="0"/>
              <a:t>project high-dimensional data into small subspace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Count-Min </a:t>
            </a:r>
            <a:r>
              <a:rPr lang="en-US" sz="1800" dirty="0" smtClean="0"/>
              <a:t>[</a:t>
            </a:r>
            <a:r>
              <a:rPr lang="en-US" sz="1800" dirty="0" err="1" smtClean="0"/>
              <a:t>Cormode</a:t>
            </a:r>
            <a:r>
              <a:rPr lang="en-US" sz="1800" dirty="0" smtClean="0"/>
              <a:t>, 2005]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Update with a packet</a:t>
            </a:r>
          </a:p>
          <a:p>
            <a:pPr lvl="2"/>
            <a:r>
              <a:rPr lang="en-US" dirty="0" smtClean="0"/>
              <a:t>Hash flow key to one counter per row</a:t>
            </a:r>
          </a:p>
          <a:p>
            <a:pPr lvl="2"/>
            <a:r>
              <a:rPr lang="en-US" dirty="0" smtClean="0"/>
              <a:t>Increment each hashed counter</a:t>
            </a:r>
          </a:p>
          <a:p>
            <a:pPr lvl="1"/>
            <a:r>
              <a:rPr lang="en-US" dirty="0" smtClean="0"/>
              <a:t>Query a flow</a:t>
            </a:r>
          </a:p>
          <a:p>
            <a:pPr lvl="2"/>
            <a:r>
              <a:rPr lang="en-US" dirty="0" smtClean="0"/>
              <a:t>Return the minimum among all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hashed counters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58539"/>
              </p:ext>
            </p:extLst>
          </p:nvPr>
        </p:nvGraphicFramePr>
        <p:xfrm>
          <a:off x="8545011" y="4041982"/>
          <a:ext cx="2667000" cy="1923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6792411" y="4836302"/>
            <a:ext cx="457200" cy="3810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28725" y="5350806"/>
                <a:ext cx="1652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Packet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725" y="5350806"/>
                <a:ext cx="165250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95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 flipV="1">
            <a:off x="7249611" y="4302902"/>
            <a:ext cx="1295400" cy="7239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 bwMode="auto">
              <a:xfrm>
                <a:off x="8545011" y="4041982"/>
                <a:ext cx="524940" cy="46479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</a:rPr>
                          <m:t>𝑥</m:t>
                        </m:r>
                      </m:sub>
                    </m:sSub>
                  </m:oMath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45011" y="4041982"/>
                <a:ext cx="524940" cy="464799"/>
              </a:xfrm>
              <a:prstGeom prst="rect">
                <a:avLst/>
              </a:prstGeom>
              <a:blipFill rotWithShape="0">
                <a:blip r:embed="rId4"/>
                <a:stretch>
                  <a:fillRect l="-4651" b="-3947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6" idx="3"/>
          </p:cNvCxnSpPr>
          <p:nvPr/>
        </p:nvCxnSpPr>
        <p:spPr bwMode="auto">
          <a:xfrm flipV="1">
            <a:off x="7249611" y="4803531"/>
            <a:ext cx="2362200" cy="22327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 bwMode="auto">
              <a:xfrm>
                <a:off x="9620271" y="4539439"/>
                <a:ext cx="516480" cy="45136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</a:rPr>
                          <m:t>𝑥</m:t>
                        </m:r>
                      </m:sub>
                    </m:sSub>
                  </m:oMath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0271" y="4539439"/>
                <a:ext cx="516480" cy="451365"/>
              </a:xfrm>
              <a:prstGeom prst="rect">
                <a:avLst/>
              </a:prstGeom>
              <a:blipFill rotWithShape="0">
                <a:blip r:embed="rId5"/>
                <a:stretch>
                  <a:fillRect l="-4706" b="-4054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 bwMode="auto">
              <a:xfrm>
                <a:off x="9069951" y="4994144"/>
                <a:ext cx="541860" cy="48402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</a:rPr>
                          <m:t>𝑥</m:t>
                        </m:r>
                      </m:sub>
                    </m:sSub>
                  </m:oMath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69951" y="4994144"/>
                <a:ext cx="541860" cy="484023"/>
              </a:xfrm>
              <a:prstGeom prst="rect">
                <a:avLst/>
              </a:prstGeom>
              <a:blipFill rotWithShape="0">
                <a:blip r:embed="rId6"/>
                <a:stretch>
                  <a:fillRect l="-2198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 bwMode="auto">
              <a:xfrm>
                <a:off x="9620271" y="5488260"/>
                <a:ext cx="516480" cy="44500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</a:rPr>
                          <m:t>𝑥</m:t>
                        </m:r>
                      </m:sub>
                    </m:sSub>
                  </m:oMath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0271" y="5488260"/>
                <a:ext cx="516480" cy="445005"/>
              </a:xfrm>
              <a:prstGeom prst="rect">
                <a:avLst/>
              </a:prstGeom>
              <a:blipFill rotWithShape="0">
                <a:blip r:embed="rId7"/>
                <a:stretch>
                  <a:fillRect l="-3448" b="-400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6" idx="3"/>
            <a:endCxn id="28" idx="1"/>
          </p:cNvCxnSpPr>
          <p:nvPr/>
        </p:nvCxnSpPr>
        <p:spPr bwMode="auto">
          <a:xfrm>
            <a:off x="7249611" y="5026802"/>
            <a:ext cx="1820340" cy="20935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6" idx="3"/>
            <a:endCxn id="29" idx="1"/>
          </p:cNvCxnSpPr>
          <p:nvPr/>
        </p:nvCxnSpPr>
        <p:spPr bwMode="auto">
          <a:xfrm>
            <a:off x="7249611" y="5026802"/>
            <a:ext cx="2370660" cy="68396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5"/>
          <p:cNvSpPr/>
          <p:nvPr/>
        </p:nvSpPr>
        <p:spPr>
          <a:xfrm>
            <a:off x="8423949" y="6107668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Each element is a counter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5" idx="2"/>
          </p:cNvCxnSpPr>
          <p:nvPr/>
        </p:nvCxnSpPr>
        <p:spPr bwMode="auto">
          <a:xfrm flipH="1">
            <a:off x="9874281" y="5965922"/>
            <a:ext cx="4230" cy="231327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144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52600"/>
            <a:ext cx="11173090" cy="4419601"/>
          </a:xfrm>
        </p:spPr>
        <p:txBody>
          <a:bodyPr/>
          <a:lstStyle/>
          <a:p>
            <a:r>
              <a:rPr lang="en-US" b="1" dirty="0" smtClean="0"/>
              <a:t>Good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High accuracy with small memory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ast processing speed</a:t>
            </a:r>
          </a:p>
          <a:p>
            <a:endParaRPr lang="en-US" b="1" dirty="0" smtClean="0"/>
          </a:p>
          <a:p>
            <a:r>
              <a:rPr lang="en-US" b="1" dirty="0" smtClean="0"/>
              <a:t>Bad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Non-invertible</a:t>
            </a:r>
          </a:p>
          <a:p>
            <a:pPr lvl="1"/>
            <a:r>
              <a:rPr lang="en-US" dirty="0" smtClean="0"/>
              <a:t>Cannot readily return all heavy flows</a:t>
            </a:r>
            <a:endParaRPr lang="en-US" dirty="0"/>
          </a:p>
          <a:p>
            <a:pPr lvl="1"/>
            <a:r>
              <a:rPr lang="en-US" dirty="0" smtClean="0"/>
              <a:t>e.g., Count-Min needs to enumerate all possible flows in entire flow key space to recover all heavy flows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Existing Invertible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0" y="1447800"/>
            <a:ext cx="11428571" cy="4525963"/>
          </a:xfrm>
        </p:spPr>
        <p:txBody>
          <a:bodyPr/>
          <a:lstStyle/>
          <a:p>
            <a:r>
              <a:rPr lang="en-US" dirty="0" smtClean="0"/>
              <a:t>Use extra data structures to store candidate heavy flows</a:t>
            </a:r>
          </a:p>
          <a:p>
            <a:pPr lvl="1"/>
            <a:r>
              <a:rPr lang="en-US" dirty="0" smtClean="0"/>
              <a:t>e.g., Count-Min-Heap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Cormode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PODS’05]</a:t>
            </a:r>
            <a:r>
              <a:rPr lang="en-US" dirty="0" smtClean="0"/>
              <a:t>, LD-Sketch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[Huang, INFOCOM’14]</a:t>
            </a:r>
          </a:p>
          <a:p>
            <a:pPr lvl="1"/>
            <a:r>
              <a:rPr lang="en-US" b="1" dirty="0" smtClean="0">
                <a:solidFill>
                  <a:srgbClr val="3333CC"/>
                </a:solidFill>
              </a:rPr>
              <a:t>High memory access overhead</a:t>
            </a:r>
            <a:r>
              <a:rPr lang="en-US" dirty="0" smtClean="0"/>
              <a:t>, increasing with number of heavy flows </a:t>
            </a:r>
          </a:p>
          <a:p>
            <a:pPr lvl="1"/>
            <a:r>
              <a:rPr lang="en-US" b="1" dirty="0" smtClean="0">
                <a:solidFill>
                  <a:srgbClr val="3333CC"/>
                </a:solidFill>
              </a:rPr>
              <a:t>Dynamic </a:t>
            </a:r>
            <a:r>
              <a:rPr lang="en-US" dirty="0" smtClean="0"/>
              <a:t>memory allocation</a:t>
            </a:r>
          </a:p>
          <a:p>
            <a:r>
              <a:rPr lang="en-US" dirty="0" smtClean="0"/>
              <a:t>Apply group testing by keeping one counter per bit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e.g., Deltoid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Cormode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ToN’05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r>
              <a:rPr lang="en-US" sz="1600" dirty="0" smtClean="0"/>
              <a:t>,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/>
              <a:t>Fast Sketch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[Liu, INFOCOM’12]</a:t>
            </a:r>
          </a:p>
          <a:p>
            <a:pPr lvl="1"/>
            <a:r>
              <a:rPr lang="en-US" b="1" dirty="0" smtClean="0">
                <a:solidFill>
                  <a:srgbClr val="3333CC"/>
                </a:solidFill>
              </a:rPr>
              <a:t>High update overhead</a:t>
            </a:r>
            <a:r>
              <a:rPr lang="en-US" b="1" dirty="0" smtClean="0"/>
              <a:t>, </a:t>
            </a:r>
            <a:r>
              <a:rPr lang="en-US" dirty="0" smtClean="0"/>
              <a:t>increasing</a:t>
            </a:r>
            <a:r>
              <a:rPr lang="en-US" b="1" dirty="0" smtClean="0"/>
              <a:t> </a:t>
            </a:r>
            <a:r>
              <a:rPr lang="en-US" dirty="0" smtClean="0"/>
              <a:t>with key length</a:t>
            </a:r>
          </a:p>
          <a:p>
            <a:r>
              <a:rPr lang="en-US" dirty="0" smtClean="0"/>
              <a:t>Prune flow key space via new </a:t>
            </a:r>
            <a:r>
              <a:rPr lang="en-US" dirty="0"/>
              <a:t>hash </a:t>
            </a:r>
            <a:r>
              <a:rPr lang="en-US" dirty="0" smtClean="0"/>
              <a:t>schemes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Reversible Sketch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Schweller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INFOCOM’06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r>
              <a:rPr lang="en-US" dirty="0" smtClean="0"/>
              <a:t>, </a:t>
            </a:r>
            <a:r>
              <a:rPr lang="en-US" dirty="0" err="1" smtClean="0"/>
              <a:t>SeqHash</a:t>
            </a:r>
            <a:r>
              <a:rPr lang="en-US" dirty="0" smtClean="0"/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[Bu, INFOCOM’07]</a:t>
            </a:r>
          </a:p>
          <a:p>
            <a:pPr lvl="1"/>
            <a:r>
              <a:rPr lang="en-US" b="1" dirty="0">
                <a:solidFill>
                  <a:srgbClr val="3333CC"/>
                </a:solidFill>
              </a:rPr>
              <a:t>High update overhead</a:t>
            </a:r>
            <a:r>
              <a:rPr lang="en-US" b="1" dirty="0"/>
              <a:t>, </a:t>
            </a:r>
            <a:r>
              <a:rPr lang="en-US" dirty="0"/>
              <a:t>increasing</a:t>
            </a:r>
            <a:r>
              <a:rPr lang="en-US" b="1" dirty="0"/>
              <a:t> </a:t>
            </a:r>
            <a:r>
              <a:rPr lang="en-US" dirty="0"/>
              <a:t>with key </a:t>
            </a:r>
            <a:r>
              <a:rPr lang="en-US" dirty="0" smtClean="0"/>
              <a:t>length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524001"/>
                <a:ext cx="10969943" cy="4800599"/>
              </a:xfrm>
            </p:spPr>
            <p:txBody>
              <a:bodyPr/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MV-Sketch</a:t>
                </a:r>
                <a:r>
                  <a:rPr lang="en-US" dirty="0" smtClean="0"/>
                  <a:t>, a fast and compact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invertible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sketch for heavy flow detection in network data streams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/>
                  <a:t>Built on </a:t>
                </a:r>
                <a:r>
                  <a:rPr lang="en-US" b="1" dirty="0" smtClean="0"/>
                  <a:t>M</a:t>
                </a:r>
                <a:r>
                  <a:rPr lang="en-US" dirty="0" smtClean="0"/>
                  <a:t>ajority </a:t>
                </a:r>
                <a:r>
                  <a:rPr lang="en-US" b="1" dirty="0" smtClean="0"/>
                  <a:t>V</a:t>
                </a:r>
                <a:r>
                  <a:rPr lang="en-US" dirty="0" smtClean="0"/>
                  <a:t>oting 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[Boyer and Moore, 1991]</a:t>
                </a:r>
              </a:p>
              <a:p>
                <a:pPr lvl="1"/>
                <a:r>
                  <a:rPr lang="en-US" b="1" dirty="0" smtClean="0">
                    <a:solidFill>
                      <a:srgbClr val="FF0000"/>
                    </a:solidFill>
                  </a:rPr>
                  <a:t>Small and static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memory usage</a:t>
                </a:r>
              </a:p>
              <a:p>
                <a:pPr lvl="1"/>
                <a:r>
                  <a:rPr lang="en-US" dirty="0" smtClean="0"/>
                  <a:t>High processing speed</a:t>
                </a:r>
              </a:p>
              <a:p>
                <a:pPr lvl="1"/>
                <a:r>
                  <a:rPr lang="en-US" dirty="0"/>
                  <a:t>High accuracy</a:t>
                </a:r>
              </a:p>
              <a:p>
                <a:r>
                  <a:rPr lang="en-US" dirty="0" smtClean="0"/>
                  <a:t>Theoretical analysis on accuracy, space, and time complexity</a:t>
                </a:r>
              </a:p>
              <a:p>
                <a:r>
                  <a:rPr lang="en-US" dirty="0" smtClean="0"/>
                  <a:t>Experiments on real-world network traces</a:t>
                </a:r>
              </a:p>
              <a:p>
                <a:pPr lvl="1"/>
                <a:r>
                  <a:rPr lang="en-US" dirty="0" smtClean="0"/>
                  <a:t>Higher accuracy; up to 3.38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 smtClean="0"/>
                  <a:t> throughput gain over state-of-the-arts</a:t>
                </a:r>
              </a:p>
              <a:p>
                <a:pPr lvl="1"/>
                <a:r>
                  <a:rPr lang="en-US" dirty="0" smtClean="0"/>
                  <a:t>Match 10Gb/s line rate with SIMD instructions 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524001"/>
                <a:ext cx="10969943" cy="4800599"/>
              </a:xfrm>
              <a:blipFill>
                <a:blip r:embed="rId3"/>
                <a:stretch>
                  <a:fillRect l="-1000" t="-1269" b="-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524000"/>
                <a:ext cx="10969943" cy="4800599"/>
              </a:xfrm>
            </p:spPr>
            <p:txBody>
              <a:bodyPr/>
              <a:lstStyle/>
              <a:p>
                <a:r>
                  <a:rPr lang="en-US" dirty="0" smtClean="0"/>
                  <a:t>Perform detection at regular time intervals called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epochs</a:t>
                </a:r>
              </a:p>
              <a:p>
                <a:r>
                  <a:rPr lang="en-US" dirty="0" smtClean="0"/>
                  <a:t>Input: packet stream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Heavy hitter: </a:t>
                </a:r>
                <a:r>
                  <a:rPr lang="en-US" dirty="0" smtClean="0"/>
                  <a:t>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&gt;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𝜑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𝑆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: total traffic volume of flow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 in one epoch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𝜑</m:t>
                    </m:r>
                  </m:oMath>
                </a14:m>
                <a:r>
                  <a:rPr lang="en-US" dirty="0" smtClean="0"/>
                  <a:t>: user-specified threshold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Heavy changer</a:t>
                </a:r>
                <a:r>
                  <a:rPr lang="en-US" dirty="0" smtClean="0"/>
                  <a:t>: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𝐷</m:t>
                    </m:r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  <m:r>
                      <a:rPr lang="en-US" i="1" dirty="0" smtClean="0">
                        <a:latin typeface="Cambria Math" charset="0"/>
                      </a:rPr>
                      <m:t>) &gt;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𝐷</m:t>
                    </m:r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  <m:r>
                      <a:rPr lang="en-US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: total traffic change of flow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 across two epochs </a:t>
                </a:r>
                <a:endParaRPr lang="en-US" sz="1600" baseline="30000" dirty="0" smtClean="0"/>
              </a:p>
              <a:p>
                <a:r>
                  <a:rPr lang="en-US" b="1" dirty="0" smtClean="0"/>
                  <a:t>Problem</a:t>
                </a:r>
                <a:r>
                  <a:rPr lang="en-US" dirty="0" smtClean="0"/>
                  <a:t>: </a:t>
                </a:r>
                <a:r>
                  <a:rPr lang="en-US" altLang="zh-CN" sz="2800" dirty="0" smtClean="0">
                    <a:ea typeface="+mn-ea"/>
                    <a:cs typeface="+mn-cs"/>
                  </a:rPr>
                  <a:t>infer 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charset="0"/>
                        <a:ea typeface="+mn-ea"/>
                        <a:cs typeface="+mn-cs"/>
                      </a:rPr>
                      <m:t>𝑆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altLang="zh-CN" sz="2800">
                            <a:latin typeface="Cambria Math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800" dirty="0"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charset="0"/>
                        <a:ea typeface="+mn-ea"/>
                        <a:cs typeface="+mn-cs"/>
                      </a:rPr>
                      <m:t>𝐷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altLang="zh-CN" sz="2800">
                            <a:latin typeface="Cambria Math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800" dirty="0">
                    <a:ea typeface="+mn-ea"/>
                    <a:cs typeface="+mn-cs"/>
                  </a:rPr>
                  <a:t> in real-time with limited </a:t>
                </a:r>
                <a:r>
                  <a:rPr lang="en-US" altLang="zh-CN" sz="2800" dirty="0" smtClean="0">
                    <a:ea typeface="+mn-ea"/>
                    <a:cs typeface="+mn-cs"/>
                  </a:rPr>
                  <a:t>memory </a:t>
                </a:r>
                <a:endParaRPr lang="en-US" altLang="zh-CN" sz="2800" dirty="0">
                  <a:ea typeface="+mn-ea"/>
                  <a:cs typeface="+mn-cs"/>
                </a:endParaRPr>
              </a:p>
              <a:p>
                <a:endParaRPr lang="en-US" dirty="0" smtClean="0"/>
              </a:p>
              <a:p>
                <a:endParaRPr lang="en-US" sz="2000" baseline="30000" dirty="0" smtClean="0"/>
              </a:p>
              <a:p>
                <a:pPr lvl="1"/>
                <a:endParaRPr lang="en-US" sz="1600" baseline="30000" dirty="0"/>
              </a:p>
              <a:p>
                <a:pPr lvl="1"/>
                <a:endParaRPr lang="en-US" sz="1600" baseline="30000" dirty="0" smtClean="0"/>
              </a:p>
              <a:p>
                <a:pPr lvl="1"/>
                <a:endParaRPr lang="en-US" sz="1600" baseline="30000" dirty="0" smtClean="0"/>
              </a:p>
              <a:p>
                <a:pPr lvl="1"/>
                <a:endParaRPr lang="en-US" sz="1600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524000"/>
                <a:ext cx="10969943" cy="4800599"/>
              </a:xfrm>
              <a:blipFill>
                <a:blip r:embed="rId3"/>
                <a:stretch>
                  <a:fillRect l="-1000"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68" y="1752600"/>
            <a:ext cx="11274663" cy="4572000"/>
          </a:xfrm>
        </p:spPr>
        <p:txBody>
          <a:bodyPr/>
          <a:lstStyle/>
          <a:p>
            <a:r>
              <a:rPr lang="en-US" b="1" dirty="0" smtClean="0"/>
              <a:t>Key observation</a:t>
            </a:r>
            <a:r>
              <a:rPr lang="en-US" dirty="0" smtClean="0"/>
              <a:t>: small number of large flows dominate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e.g., 9</a:t>
            </a:r>
            <a:r>
              <a:rPr lang="en-US" dirty="0"/>
              <a:t>% </a:t>
            </a:r>
            <a:r>
              <a:rPr lang="en-US" dirty="0" smtClean="0"/>
              <a:t>of </a:t>
            </a:r>
            <a:r>
              <a:rPr lang="en-US" dirty="0"/>
              <a:t>flows </a:t>
            </a:r>
            <a:r>
              <a:rPr lang="en-US" dirty="0" smtClean="0"/>
              <a:t>account </a:t>
            </a:r>
            <a:r>
              <a:rPr lang="en-US" dirty="0"/>
              <a:t>for 90% of </a:t>
            </a:r>
            <a:r>
              <a:rPr lang="en-US" dirty="0" smtClean="0"/>
              <a:t>traffic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Fang, 1999]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b="1" dirty="0"/>
              <a:t>Idea</a:t>
            </a:r>
            <a:r>
              <a:rPr lang="en-US" dirty="0"/>
              <a:t>: </a:t>
            </a:r>
          </a:p>
          <a:p>
            <a:pPr lvl="1"/>
            <a:r>
              <a:rPr lang="en-US" dirty="0" smtClean="0"/>
              <a:t>A heavy flow has more traffic than all other flows in the same bucket with high probability</a:t>
            </a:r>
            <a:endParaRPr lang="en-US" sz="2000" dirty="0" smtClean="0"/>
          </a:p>
          <a:p>
            <a:pPr lvl="1"/>
            <a:r>
              <a:rPr lang="en-US" dirty="0" smtClean="0"/>
              <a:t>Track a candidate heavy flow in each bucket </a:t>
            </a:r>
            <a:r>
              <a:rPr lang="en-US" dirty="0"/>
              <a:t>via </a:t>
            </a:r>
            <a:r>
              <a:rPr lang="en-US" b="1" dirty="0" smtClean="0">
                <a:solidFill>
                  <a:srgbClr val="3333CC"/>
                </a:solidFill>
              </a:rPr>
              <a:t>majority voting (MJRTY)</a:t>
            </a:r>
            <a:r>
              <a:rPr lang="en-US" dirty="0" smtClean="0"/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[Boyer and Moore, 1991]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Theorem</a:t>
            </a:r>
            <a:r>
              <a:rPr lang="en-US" dirty="0" smtClean="0"/>
              <a:t>: MJRTY ensures that the true majority vote (with over half of total vote counts) must be tracked </a:t>
            </a:r>
          </a:p>
          <a:p>
            <a:pPr lvl="1"/>
            <a:endParaRPr lang="en-US" dirty="0"/>
          </a:p>
          <a:p>
            <a:pPr lvl="1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18188</TotalTime>
  <Words>1140</Words>
  <Application>Microsoft Office PowerPoint</Application>
  <PresentationFormat>Custom</PresentationFormat>
  <Paragraphs>350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Cambria Math</vt:lpstr>
      <vt:lpstr>Wingdings</vt:lpstr>
      <vt:lpstr>Default Design</vt:lpstr>
      <vt:lpstr>MV-Sketch: A Fast and Compact Invertible Sketch for Heavy Flow Detection in Network Data Streams</vt:lpstr>
      <vt:lpstr>Heavy Flow Detection</vt:lpstr>
      <vt:lpstr>Challenges</vt:lpstr>
      <vt:lpstr>Sketches</vt:lpstr>
      <vt:lpstr>Sketches</vt:lpstr>
      <vt:lpstr>Existing Invertible Sketches</vt:lpstr>
      <vt:lpstr>Our Contributions</vt:lpstr>
      <vt:lpstr>Problem Formulation</vt:lpstr>
      <vt:lpstr>Design</vt:lpstr>
      <vt:lpstr>Design</vt:lpstr>
      <vt:lpstr>Update</vt:lpstr>
      <vt:lpstr>Update</vt:lpstr>
      <vt:lpstr>Update</vt:lpstr>
      <vt:lpstr>Query</vt:lpstr>
      <vt:lpstr>Identify Heavy Hitters</vt:lpstr>
      <vt:lpstr>Identify Heavy Changers</vt:lpstr>
      <vt:lpstr>Distributed Detection</vt:lpstr>
      <vt:lpstr>Theoretical Analysis</vt:lpstr>
      <vt:lpstr>Evaluation Setup</vt:lpstr>
      <vt:lpstr>Evaluation - Accuracy</vt:lpstr>
      <vt:lpstr>Evaluation - Accuracy</vt:lpstr>
      <vt:lpstr>Evaluation - Speed</vt:lpstr>
      <vt:lpstr>Conclusions</vt:lpstr>
      <vt:lpstr>Thank you! &amp;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Lee</dc:creator>
  <cp:lastModifiedBy>pclee</cp:lastModifiedBy>
  <cp:revision>863</cp:revision>
  <cp:lastPrinted>1601-01-01T00:00:00Z</cp:lastPrinted>
  <dcterms:created xsi:type="dcterms:W3CDTF">1601-01-01T00:00:00Z</dcterms:created>
  <dcterms:modified xsi:type="dcterms:W3CDTF">2019-05-10T03:56:25Z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