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460" r:id="rId2"/>
    <p:sldId id="488" r:id="rId3"/>
    <p:sldId id="463" r:id="rId4"/>
    <p:sldId id="489" r:id="rId5"/>
    <p:sldId id="518" r:id="rId6"/>
    <p:sldId id="491" r:id="rId7"/>
    <p:sldId id="490" r:id="rId8"/>
    <p:sldId id="492" r:id="rId9"/>
    <p:sldId id="494" r:id="rId10"/>
    <p:sldId id="493" r:id="rId11"/>
    <p:sldId id="495" r:id="rId12"/>
    <p:sldId id="496" r:id="rId13"/>
    <p:sldId id="497" r:id="rId14"/>
    <p:sldId id="498" r:id="rId15"/>
    <p:sldId id="499" r:id="rId16"/>
    <p:sldId id="500" r:id="rId17"/>
    <p:sldId id="501" r:id="rId18"/>
    <p:sldId id="502" r:id="rId19"/>
    <p:sldId id="504" r:id="rId20"/>
    <p:sldId id="505" r:id="rId21"/>
    <p:sldId id="506" r:id="rId22"/>
    <p:sldId id="507" r:id="rId23"/>
    <p:sldId id="508" r:id="rId24"/>
    <p:sldId id="509" r:id="rId25"/>
    <p:sldId id="511" r:id="rId26"/>
    <p:sldId id="512" r:id="rId27"/>
    <p:sldId id="513" r:id="rId28"/>
    <p:sldId id="514" r:id="rId29"/>
    <p:sldId id="515" r:id="rId30"/>
    <p:sldId id="517" r:id="rId31"/>
  </p:sldIdLst>
  <p:sldSz cx="12188825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F0000"/>
    <a:srgbClr val="FFC000"/>
    <a:srgbClr val="FF66A3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4260" autoAdjust="0"/>
  </p:normalViewPr>
  <p:slideViewPr>
    <p:cSldViewPr>
      <p:cViewPr varScale="1">
        <p:scale>
          <a:sx n="62" d="100"/>
          <a:sy n="62" d="100"/>
        </p:scale>
        <p:origin x="1038" y="60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126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490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EC486EC7-B4F1-4F04-B7FF-C486E6087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104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8788" y="720725"/>
            <a:ext cx="6397625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4600D095-13D5-439B-AA5E-03D3CC9BD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424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65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here that the parity blocks are stored in a dedicated node in Scale-RS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628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67430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06338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1806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48495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67842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938472" y="6537326"/>
            <a:ext cx="2844059" cy="320675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35DD5A66-9C2F-42FF-B09E-B62E67AA14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86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720C1-C97C-4A95-8CC7-E9C91CBF4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94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9E9CD-6400-4048-A621-93BAB80D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5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152400"/>
            <a:ext cx="10969943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447801"/>
            <a:ext cx="10969943" cy="4678364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938472" y="6537326"/>
            <a:ext cx="2844059" cy="320675"/>
          </a:xfrm>
          <a:ln/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57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3C469-7C95-4280-A06B-E0B75510F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3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DC131-9A15-4746-A2F6-35F31BCF5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88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AF1C9-0564-4621-92FB-D00C85A93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1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E25E5-12CD-4826-A5AF-2C98E7658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3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9D020-3E06-4B10-9F51-23473D21C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3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BF5AF-EDEE-436D-9ACF-174E09867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DDACC-B398-4434-9A27-1DB8A041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5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600201"/>
            <a:ext cx="1096994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441" y="6400801"/>
            <a:ext cx="7414869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5" y="6400801"/>
            <a:ext cx="2844059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C80DFAE-88B7-49D3-8F2D-B101E877E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05000"/>
        </a:lnSpc>
        <a:spcBef>
          <a:spcPct val="50000"/>
        </a:spcBef>
        <a:spcAft>
          <a:spcPct val="0"/>
        </a:spcAft>
        <a:buFont typeface="Wingdings" pitchFamily="2" charset="2"/>
        <a:buChar char="Ø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28801"/>
            <a:ext cx="12188825" cy="1771651"/>
          </a:xfrm>
        </p:spPr>
        <p:txBody>
          <a:bodyPr/>
          <a:lstStyle/>
          <a:p>
            <a:r>
              <a:rPr lang="en-US" altLang="zh-CN" sz="3600" dirty="0">
                <a:solidFill>
                  <a:schemeClr val="tx1"/>
                </a:solidFill>
              </a:rPr>
              <a:t>Toward Optimal Storage Scaling via Network Coding:</a:t>
            </a:r>
            <a:br>
              <a:rPr lang="en-US" altLang="zh-CN" sz="3600" dirty="0">
                <a:solidFill>
                  <a:schemeClr val="tx1"/>
                </a:solidFill>
              </a:rPr>
            </a:br>
            <a:r>
              <a:rPr lang="en-US" altLang="zh-CN" sz="3600" dirty="0">
                <a:solidFill>
                  <a:schemeClr val="tx1"/>
                </a:solidFill>
              </a:rPr>
              <a:t>From Theory to Practice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294" y="3886200"/>
            <a:ext cx="11376237" cy="2209800"/>
          </a:xfrm>
        </p:spPr>
        <p:txBody>
          <a:bodyPr/>
          <a:lstStyle/>
          <a:p>
            <a:r>
              <a:rPr lang="en-US" altLang="zh-CN" dirty="0" err="1"/>
              <a:t>Xiaoyang</a:t>
            </a:r>
            <a:r>
              <a:rPr lang="en-US" altLang="zh-CN" dirty="0"/>
              <a:t> Zhang</a:t>
            </a:r>
            <a:r>
              <a:rPr lang="en-US" altLang="zh-CN" baseline="30000" dirty="0"/>
              <a:t>1</a:t>
            </a:r>
            <a:r>
              <a:rPr lang="en-US" altLang="zh-CN" dirty="0"/>
              <a:t>, </a:t>
            </a:r>
            <a:r>
              <a:rPr lang="en-US" altLang="zh-CN" dirty="0" err="1"/>
              <a:t>Yuchong</a:t>
            </a:r>
            <a:r>
              <a:rPr lang="en-US" altLang="zh-CN" dirty="0"/>
              <a:t> Hu</a:t>
            </a:r>
            <a:r>
              <a:rPr lang="en-US" altLang="zh-CN" baseline="30000" dirty="0"/>
              <a:t>1</a:t>
            </a:r>
            <a:r>
              <a:rPr lang="en-US" altLang="zh-CN" dirty="0"/>
              <a:t>, </a:t>
            </a:r>
            <a:r>
              <a:rPr lang="en-US" altLang="zh-CN" b="1" u="sng" dirty="0"/>
              <a:t>Patrick P. C. Lee</a:t>
            </a:r>
            <a:r>
              <a:rPr lang="en-US" altLang="zh-CN" b="1" u="sng" baseline="30000" dirty="0"/>
              <a:t>2</a:t>
            </a:r>
            <a:r>
              <a:rPr lang="en-US" altLang="zh-CN" dirty="0"/>
              <a:t>, Pan Zhou</a:t>
            </a:r>
            <a:r>
              <a:rPr lang="en-US" altLang="zh-CN" baseline="30000" dirty="0"/>
              <a:t>1</a:t>
            </a:r>
            <a:endParaRPr lang="en-US" dirty="0"/>
          </a:p>
          <a:p>
            <a:r>
              <a:rPr lang="en-US" altLang="zh-CN" sz="2400" baseline="30000" dirty="0" smtClean="0"/>
              <a:t>1</a:t>
            </a:r>
            <a:r>
              <a:rPr lang="en-US" altLang="zh-CN" sz="2400" dirty="0" smtClean="0"/>
              <a:t>Huazhong </a:t>
            </a:r>
            <a:r>
              <a:rPr lang="en-US" altLang="zh-CN" sz="2400" dirty="0"/>
              <a:t>University of Science and </a:t>
            </a:r>
            <a:r>
              <a:rPr lang="en-US" altLang="zh-CN" sz="2400" dirty="0" smtClean="0"/>
              <a:t>Technology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aseline="30000" dirty="0" smtClean="0"/>
              <a:t>2</a:t>
            </a:r>
            <a:r>
              <a:rPr lang="en-US" sz="2400" dirty="0" smtClean="0"/>
              <a:t>The Chinese University of Hong Kong</a:t>
            </a:r>
          </a:p>
          <a:p>
            <a:r>
              <a:rPr lang="en-US" sz="2400" dirty="0" smtClean="0"/>
              <a:t>INFOCOM 2018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DD5A66-9C2F-42FF-B09E-B62E67AA144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6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Vandermonde</a:t>
            </a:r>
            <a:r>
              <a:rPr lang="en-US" dirty="0" smtClean="0"/>
              <a:t>-based Reed-Solomon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Building scaling on </a:t>
            </a:r>
            <a:r>
              <a:rPr lang="en-US" dirty="0" err="1" smtClean="0"/>
              <a:t>Vandermonde</a:t>
            </a:r>
            <a:r>
              <a:rPr lang="en-US" dirty="0" smtClean="0"/>
              <a:t>-based Reed-Solomon codes</a:t>
            </a:r>
          </a:p>
          <a:p>
            <a:pPr lvl="1"/>
            <a:r>
              <a:rPr lang="en-US" dirty="0" smtClean="0"/>
              <a:t>Parity blocks computed from an (n-k) x k </a:t>
            </a:r>
            <a:r>
              <a:rPr lang="en-US" dirty="0" err="1" smtClean="0"/>
              <a:t>Vandermonde</a:t>
            </a:r>
            <a:r>
              <a:rPr lang="en-US" dirty="0" smtClean="0"/>
              <a:t> matrix</a:t>
            </a:r>
          </a:p>
          <a:p>
            <a:r>
              <a:rPr lang="en-US" dirty="0" smtClean="0"/>
              <a:t>Each </a:t>
            </a:r>
            <a:r>
              <a:rPr lang="en-US" dirty="0"/>
              <a:t>new parity block can be computed by adding an existing parity block with a parity delta </a:t>
            </a:r>
            <a:r>
              <a:rPr lang="en-US" dirty="0" smtClean="0"/>
              <a:t>block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(4, 2) code: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(6, 4) code: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212" y="3962400"/>
            <a:ext cx="2711888" cy="865801"/>
          </a:xfrm>
          <a:prstGeom prst="rect">
            <a:avLst/>
          </a:prstGeom>
        </p:spPr>
      </p:pic>
      <p:pic>
        <p:nvPicPr>
          <p:cNvPr id="6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539" y="5105400"/>
            <a:ext cx="6947873" cy="137383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8456612" y="5105400"/>
            <a:ext cx="2057400" cy="1295400"/>
          </a:xfrm>
          <a:prstGeom prst="ellipse">
            <a:avLst/>
          </a:prstGeom>
          <a:noFill/>
          <a:ln w="9525" cap="flat" cmpd="sng" algn="ctr">
            <a:solidFill>
              <a:srgbClr val="3333CC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04871" y="4736068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CC"/>
                </a:solidFill>
              </a:rPr>
              <a:t>Parity delta blocks</a:t>
            </a:r>
            <a:endParaRPr lang="en-US" b="1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Vandermonde</a:t>
            </a:r>
            <a:r>
              <a:rPr lang="en-US" dirty="0"/>
              <a:t>-based Reed-Solomon Codes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76399"/>
            <a:ext cx="10969943" cy="4449765"/>
          </a:xfrm>
        </p:spPr>
        <p:txBody>
          <a:bodyPr/>
          <a:lstStyle/>
          <a:p>
            <a:r>
              <a:rPr lang="en-US" dirty="0" smtClean="0"/>
              <a:t>Note: systematic </a:t>
            </a:r>
            <a:r>
              <a:rPr lang="en-US" dirty="0" err="1" smtClean="0"/>
              <a:t>Vandermonde</a:t>
            </a:r>
            <a:r>
              <a:rPr lang="en-US" dirty="0" smtClean="0"/>
              <a:t>-based Reed-Solomon codes are generally non-MDS in finite fields</a:t>
            </a:r>
          </a:p>
          <a:p>
            <a:pPr lvl="1"/>
            <a:r>
              <a:rPr lang="en-US" dirty="0" smtClean="0"/>
              <a:t>Data blocks cannot be recovered from any k blocks</a:t>
            </a:r>
          </a:p>
          <a:p>
            <a:pPr lvl="1"/>
            <a:endParaRPr lang="en-US" dirty="0"/>
          </a:p>
          <a:p>
            <a:r>
              <a:rPr lang="en-US" dirty="0" smtClean="0"/>
              <a:t>Nevertheless, MDS property holds for practical parameters</a:t>
            </a:r>
          </a:p>
          <a:p>
            <a:pPr lvl="1"/>
            <a:endParaRPr lang="en-US" dirty="0"/>
          </a:p>
          <a:p>
            <a:r>
              <a:rPr lang="en-US" dirty="0" smtClean="0"/>
              <a:t>See: </a:t>
            </a:r>
            <a:r>
              <a:rPr lang="en-US" sz="2400" dirty="0"/>
              <a:t>http://www.cse.cuhk.edu.hk/~pclee/www/pubs/infocom18_corrections.pdf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Bound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1812" y="1769099"/>
            <a:ext cx="7237572" cy="4357065"/>
          </a:xfrm>
        </p:spPr>
        <p:txBody>
          <a:bodyPr/>
          <a:lstStyle/>
          <a:p>
            <a:r>
              <a:rPr lang="en-US" dirty="0" smtClean="0"/>
              <a:t>Let (n, k, s) = (4, 2, 2)</a:t>
            </a:r>
          </a:p>
          <a:p>
            <a:pPr lvl="1"/>
            <a:r>
              <a:rPr lang="en-US" dirty="0" smtClean="0"/>
              <a:t>i.e., (4,2) code </a:t>
            </a:r>
            <a:r>
              <a:rPr lang="en-US" dirty="0" smtClean="0">
                <a:sym typeface="Wingdings" panose="05000000000000000000" pitchFamily="2" charset="2"/>
              </a:rPr>
              <a:t> (6,4) code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File size = M</a:t>
            </a:r>
          </a:p>
          <a:p>
            <a:r>
              <a:rPr lang="el-GR" altLang="zh-CN" dirty="0" smtClean="0">
                <a:latin typeface="Times New Roman"/>
                <a:cs typeface="Times New Roman"/>
              </a:rPr>
              <a:t>β</a:t>
            </a:r>
            <a:r>
              <a:rPr lang="en-US" altLang="zh-CN" dirty="0" smtClean="0">
                <a:latin typeface="Times New Roman"/>
                <a:cs typeface="Times New Roman"/>
              </a:rPr>
              <a:t> </a:t>
            </a:r>
            <a:r>
              <a:rPr lang="en-US" altLang="zh-CN" dirty="0" smtClean="0">
                <a:cs typeface="Times New Roman"/>
              </a:rPr>
              <a:t>= bandwidth between any existing node</a:t>
            </a:r>
            <a:br>
              <a:rPr lang="en-US" altLang="zh-CN" dirty="0" smtClean="0">
                <a:cs typeface="Times New Roman"/>
              </a:rPr>
            </a:br>
            <a:r>
              <a:rPr lang="en-US" altLang="zh-CN" dirty="0" smtClean="0">
                <a:cs typeface="Times New Roman"/>
              </a:rPr>
              <a:t>      X</a:t>
            </a:r>
            <a:r>
              <a:rPr lang="en-US" altLang="zh-CN" baseline="-25000" dirty="0" smtClean="0">
                <a:cs typeface="Times New Roman"/>
              </a:rPr>
              <a:t>i</a:t>
            </a:r>
            <a:r>
              <a:rPr lang="en-US" altLang="zh-CN" dirty="0" smtClean="0">
                <a:cs typeface="Times New Roman"/>
              </a:rPr>
              <a:t> (1 ≤ </a:t>
            </a:r>
            <a:r>
              <a:rPr lang="en-US" altLang="zh-CN" dirty="0" err="1" smtClean="0">
                <a:cs typeface="Times New Roman"/>
              </a:rPr>
              <a:t>i</a:t>
            </a:r>
            <a:r>
              <a:rPr lang="en-US" altLang="zh-CN" dirty="0" smtClean="0">
                <a:cs typeface="Times New Roman"/>
              </a:rPr>
              <a:t> ≤ n) to new node </a:t>
            </a:r>
            <a:r>
              <a:rPr lang="en-US" altLang="zh-CN" dirty="0" err="1" smtClean="0">
                <a:cs typeface="Times New Roman"/>
              </a:rPr>
              <a:t>Y</a:t>
            </a:r>
            <a:r>
              <a:rPr lang="en-US" altLang="zh-CN" baseline="-25000" dirty="0" err="1" smtClean="0">
                <a:cs typeface="Times New Roman"/>
              </a:rPr>
              <a:t>j</a:t>
            </a:r>
            <a:r>
              <a:rPr lang="en-US" altLang="zh-CN" baseline="-25000" dirty="0" smtClean="0">
                <a:cs typeface="Times New Roman"/>
              </a:rPr>
              <a:t> </a:t>
            </a:r>
            <a:r>
              <a:rPr lang="en-US" altLang="zh-CN" dirty="0" smtClean="0">
                <a:cs typeface="Times New Roman"/>
              </a:rPr>
              <a:t>(1 ≤ j ≤ s)</a:t>
            </a:r>
            <a:endParaRPr lang="en-US" baseline="-25000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Goal: minimize </a:t>
            </a:r>
            <a:r>
              <a:rPr lang="el-GR" altLang="zh-CN" dirty="0">
                <a:latin typeface="Times New Roman"/>
                <a:cs typeface="Times New Roman"/>
              </a:rPr>
              <a:t>β</a:t>
            </a:r>
            <a:endParaRPr lang="zh-CN" altLang="en-US" dirty="0"/>
          </a:p>
          <a:p>
            <a:pPr lvl="1"/>
            <a:r>
              <a:rPr lang="en-US" dirty="0" smtClean="0"/>
              <a:t>Scaling bandwidth </a:t>
            </a:r>
            <a:r>
              <a:rPr lang="en-US" dirty="0"/>
              <a:t>= </a:t>
            </a:r>
            <a:r>
              <a:rPr lang="en-US" dirty="0" smtClean="0"/>
              <a:t>n ∙ s </a:t>
            </a:r>
            <a:r>
              <a:rPr lang="en-US" dirty="0"/>
              <a:t>∙ </a:t>
            </a:r>
            <a:r>
              <a:rPr lang="el-GR" altLang="zh-CN" dirty="0" smtClean="0">
                <a:latin typeface="Times New Roman"/>
                <a:cs typeface="Times New Roman"/>
              </a:rPr>
              <a:t>β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pSp>
        <p:nvGrpSpPr>
          <p:cNvPr id="5" name="组合 475"/>
          <p:cNvGrpSpPr/>
          <p:nvPr/>
        </p:nvGrpSpPr>
        <p:grpSpPr>
          <a:xfrm>
            <a:off x="1293812" y="1464300"/>
            <a:ext cx="1981200" cy="4637945"/>
            <a:chOff x="1707636" y="1572064"/>
            <a:chExt cx="1981200" cy="4637945"/>
          </a:xfrm>
        </p:grpSpPr>
        <p:sp>
          <p:nvSpPr>
            <p:cNvPr id="6" name="椭圆 421"/>
            <p:cNvSpPr/>
            <p:nvPr/>
          </p:nvSpPr>
          <p:spPr bwMode="auto">
            <a:xfrm>
              <a:off x="1707636" y="1572064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椭圆 427"/>
            <p:cNvSpPr/>
            <p:nvPr/>
          </p:nvSpPr>
          <p:spPr bwMode="auto">
            <a:xfrm>
              <a:off x="1707636" y="2377733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椭圆 428"/>
            <p:cNvSpPr/>
            <p:nvPr/>
          </p:nvSpPr>
          <p:spPr bwMode="auto">
            <a:xfrm>
              <a:off x="1707636" y="3183402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椭圆 429"/>
            <p:cNvSpPr/>
            <p:nvPr/>
          </p:nvSpPr>
          <p:spPr bwMode="auto">
            <a:xfrm>
              <a:off x="1707636" y="3989071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椭圆 430"/>
            <p:cNvSpPr/>
            <p:nvPr/>
          </p:nvSpPr>
          <p:spPr bwMode="auto">
            <a:xfrm>
              <a:off x="3079236" y="4794740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椭圆 431"/>
            <p:cNvSpPr/>
            <p:nvPr/>
          </p:nvSpPr>
          <p:spPr bwMode="auto">
            <a:xfrm>
              <a:off x="3079236" y="5600409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2" name="直接箭头连接符 433"/>
            <p:cNvCxnSpPr>
              <a:stCxn id="6" idx="6"/>
              <a:endCxn id="10" idx="1"/>
            </p:cNvCxnSpPr>
            <p:nvPr/>
          </p:nvCxnSpPr>
          <p:spPr bwMode="auto">
            <a:xfrm>
              <a:off x="2317236" y="1876864"/>
              <a:ext cx="851274" cy="300715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直接箭头连接符 434"/>
            <p:cNvCxnSpPr>
              <a:stCxn id="7" idx="6"/>
              <a:endCxn id="10" idx="1"/>
            </p:cNvCxnSpPr>
            <p:nvPr/>
          </p:nvCxnSpPr>
          <p:spPr bwMode="auto">
            <a:xfrm>
              <a:off x="2317236" y="2682533"/>
              <a:ext cx="851274" cy="220148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直接箭头连接符 437"/>
            <p:cNvCxnSpPr>
              <a:stCxn id="8" idx="6"/>
              <a:endCxn id="10" idx="1"/>
            </p:cNvCxnSpPr>
            <p:nvPr/>
          </p:nvCxnSpPr>
          <p:spPr bwMode="auto">
            <a:xfrm>
              <a:off x="2317236" y="3488202"/>
              <a:ext cx="851274" cy="139581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直接箭头连接符 442"/>
            <p:cNvCxnSpPr>
              <a:stCxn id="9" idx="6"/>
              <a:endCxn id="10" idx="1"/>
            </p:cNvCxnSpPr>
            <p:nvPr/>
          </p:nvCxnSpPr>
          <p:spPr bwMode="auto">
            <a:xfrm>
              <a:off x="2317236" y="4293871"/>
              <a:ext cx="851274" cy="59014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直接箭头连接符 445"/>
            <p:cNvCxnSpPr>
              <a:stCxn id="6" idx="6"/>
              <a:endCxn id="11" idx="1"/>
            </p:cNvCxnSpPr>
            <p:nvPr/>
          </p:nvCxnSpPr>
          <p:spPr bwMode="auto">
            <a:xfrm>
              <a:off x="2317236" y="1876864"/>
              <a:ext cx="851274" cy="381281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直接箭头连接符 449"/>
            <p:cNvCxnSpPr>
              <a:stCxn id="7" idx="6"/>
              <a:endCxn id="11" idx="1"/>
            </p:cNvCxnSpPr>
            <p:nvPr/>
          </p:nvCxnSpPr>
          <p:spPr bwMode="auto">
            <a:xfrm>
              <a:off x="2317236" y="2682533"/>
              <a:ext cx="851274" cy="300715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直接箭头连接符 452"/>
            <p:cNvCxnSpPr>
              <a:stCxn id="8" idx="6"/>
              <a:endCxn id="11" idx="1"/>
            </p:cNvCxnSpPr>
            <p:nvPr/>
          </p:nvCxnSpPr>
          <p:spPr bwMode="auto">
            <a:xfrm>
              <a:off x="2317236" y="3488202"/>
              <a:ext cx="851274" cy="220148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直接箭头连接符 455"/>
            <p:cNvCxnSpPr>
              <a:stCxn id="9" idx="6"/>
              <a:endCxn id="11" idx="1"/>
            </p:cNvCxnSpPr>
            <p:nvPr/>
          </p:nvCxnSpPr>
          <p:spPr bwMode="auto">
            <a:xfrm>
              <a:off x="2317236" y="4293871"/>
              <a:ext cx="851274" cy="139581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文本框 458"/>
            <p:cNvSpPr txBox="1"/>
            <p:nvPr/>
          </p:nvSpPr>
          <p:spPr>
            <a:xfrm>
              <a:off x="1760604" y="1646031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X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1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1" name="文本框 459"/>
            <p:cNvSpPr txBox="1"/>
            <p:nvPr/>
          </p:nvSpPr>
          <p:spPr>
            <a:xfrm>
              <a:off x="1760604" y="2451700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X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2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2" name="文本框 460"/>
            <p:cNvSpPr txBox="1"/>
            <p:nvPr/>
          </p:nvSpPr>
          <p:spPr>
            <a:xfrm>
              <a:off x="1760604" y="3259432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X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3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3" name="文本框 461"/>
            <p:cNvSpPr txBox="1"/>
            <p:nvPr/>
          </p:nvSpPr>
          <p:spPr>
            <a:xfrm>
              <a:off x="1760100" y="4057979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X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4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4" name="文本框 462"/>
            <p:cNvSpPr txBox="1"/>
            <p:nvPr/>
          </p:nvSpPr>
          <p:spPr>
            <a:xfrm>
              <a:off x="3132204" y="4868707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Y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1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5" name="文本框 464"/>
            <p:cNvSpPr txBox="1"/>
            <p:nvPr/>
          </p:nvSpPr>
          <p:spPr>
            <a:xfrm>
              <a:off x="3127551" y="5674376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Y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2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17"/>
            <p:cNvSpPr txBox="1"/>
            <p:nvPr/>
          </p:nvSpPr>
          <p:spPr>
            <a:xfrm>
              <a:off x="2070348" y="5010221"/>
              <a:ext cx="6278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altLang="zh-CN" sz="2400" dirty="0" smtClean="0">
                  <a:latin typeface="Times New Roman"/>
                  <a:cs typeface="Times New Roman"/>
                </a:rPr>
                <a:t>β</a:t>
              </a:r>
              <a:endParaRPr lang="zh-CN" altLang="en-US" sz="2400" dirty="0"/>
            </a:p>
          </p:txBody>
        </p:sp>
        <p:cxnSp>
          <p:nvCxnSpPr>
            <p:cNvPr id="27" name="直接连接符 467"/>
            <p:cNvCxnSpPr/>
            <p:nvPr/>
          </p:nvCxnSpPr>
          <p:spPr bwMode="auto">
            <a:xfrm flipH="1">
              <a:off x="2502181" y="4972489"/>
              <a:ext cx="228363" cy="15747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07088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Bound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277357" y="2067655"/>
            <a:ext cx="9465255" cy="4637945"/>
            <a:chOff x="1277357" y="2067655"/>
            <a:chExt cx="9465255" cy="4637945"/>
          </a:xfrm>
        </p:grpSpPr>
        <p:cxnSp>
          <p:nvCxnSpPr>
            <p:cNvPr id="24" name="直接箭头连接符 146"/>
            <p:cNvCxnSpPr>
              <a:stCxn id="57" idx="6"/>
              <a:endCxn id="68" idx="2"/>
            </p:cNvCxnSpPr>
            <p:nvPr/>
          </p:nvCxnSpPr>
          <p:spPr bwMode="auto">
            <a:xfrm>
              <a:off x="4948290" y="2372455"/>
              <a:ext cx="221380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直接箭头连接符 149"/>
            <p:cNvCxnSpPr>
              <a:stCxn id="58" idx="6"/>
              <a:endCxn id="69" idx="2"/>
            </p:cNvCxnSpPr>
            <p:nvPr/>
          </p:nvCxnSpPr>
          <p:spPr bwMode="auto">
            <a:xfrm>
              <a:off x="4948290" y="3178124"/>
              <a:ext cx="221380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直接箭头连接符 152"/>
            <p:cNvCxnSpPr>
              <a:stCxn id="59" idx="6"/>
              <a:endCxn id="70" idx="2"/>
            </p:cNvCxnSpPr>
            <p:nvPr/>
          </p:nvCxnSpPr>
          <p:spPr bwMode="auto">
            <a:xfrm>
              <a:off x="4948290" y="3983793"/>
              <a:ext cx="221380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直接箭头连接符 155"/>
            <p:cNvCxnSpPr>
              <a:stCxn id="60" idx="6"/>
              <a:endCxn id="71" idx="2"/>
            </p:cNvCxnSpPr>
            <p:nvPr/>
          </p:nvCxnSpPr>
          <p:spPr bwMode="auto">
            <a:xfrm>
              <a:off x="4948290" y="4789462"/>
              <a:ext cx="221380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文本框 207"/>
            <p:cNvSpPr txBox="1"/>
            <p:nvPr/>
          </p:nvSpPr>
          <p:spPr>
            <a:xfrm>
              <a:off x="5775759" y="2189938"/>
              <a:ext cx="77585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altLang="zh-CN" dirty="0" smtClean="0"/>
                <a:t>M/(</a:t>
              </a:r>
              <a:r>
                <a:rPr lang="en-US" altLang="zh-CN" dirty="0" err="1" smtClean="0"/>
                <a:t>k+s</a:t>
              </a:r>
              <a:r>
                <a:rPr lang="en-US" altLang="zh-CN" dirty="0" smtClean="0"/>
                <a:t>)</a:t>
              </a:r>
              <a:endParaRPr lang="zh-CN" altLang="en-US" sz="2400" baseline="-25000" dirty="0"/>
            </a:p>
          </p:txBody>
        </p:sp>
        <p:sp>
          <p:nvSpPr>
            <p:cNvPr id="29" name="文本框 208"/>
            <p:cNvSpPr txBox="1"/>
            <p:nvPr/>
          </p:nvSpPr>
          <p:spPr>
            <a:xfrm>
              <a:off x="5771193" y="2994874"/>
              <a:ext cx="77585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altLang="zh-CN" dirty="0" smtClean="0"/>
                <a:t>M/(</a:t>
              </a:r>
              <a:r>
                <a:rPr lang="en-US" altLang="zh-CN" dirty="0" err="1" smtClean="0"/>
                <a:t>k+s</a:t>
              </a:r>
              <a:r>
                <a:rPr lang="en-US" altLang="zh-CN" dirty="0" smtClean="0"/>
                <a:t>)</a:t>
              </a:r>
              <a:endParaRPr lang="zh-CN" altLang="en-US" sz="2400" baseline="-25000" dirty="0"/>
            </a:p>
          </p:txBody>
        </p:sp>
        <p:sp>
          <p:nvSpPr>
            <p:cNvPr id="30" name="文本框 209"/>
            <p:cNvSpPr txBox="1"/>
            <p:nvPr/>
          </p:nvSpPr>
          <p:spPr>
            <a:xfrm>
              <a:off x="5764567" y="3798374"/>
              <a:ext cx="77585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altLang="zh-CN" dirty="0" smtClean="0"/>
                <a:t>M/(</a:t>
              </a:r>
              <a:r>
                <a:rPr lang="en-US" altLang="zh-CN" dirty="0" err="1" smtClean="0"/>
                <a:t>k+s</a:t>
              </a:r>
              <a:r>
                <a:rPr lang="en-US" altLang="zh-CN" dirty="0" smtClean="0"/>
                <a:t>)</a:t>
              </a:r>
              <a:endParaRPr lang="zh-CN" altLang="en-US" sz="2400" baseline="-25000" dirty="0"/>
            </a:p>
          </p:txBody>
        </p:sp>
        <p:sp>
          <p:nvSpPr>
            <p:cNvPr id="31" name="文本框 210"/>
            <p:cNvSpPr txBox="1"/>
            <p:nvPr/>
          </p:nvSpPr>
          <p:spPr>
            <a:xfrm>
              <a:off x="5764566" y="4604328"/>
              <a:ext cx="77585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altLang="zh-CN" dirty="0" smtClean="0"/>
                <a:t>M/(</a:t>
              </a:r>
              <a:r>
                <a:rPr lang="en-US" altLang="zh-CN" dirty="0" err="1" smtClean="0"/>
                <a:t>k+s</a:t>
              </a:r>
              <a:r>
                <a:rPr lang="en-US" altLang="zh-CN" dirty="0" smtClean="0"/>
                <a:t>)</a:t>
              </a:r>
              <a:endParaRPr lang="zh-CN" altLang="en-US" sz="2400" baseline="-25000" dirty="0"/>
            </a:p>
          </p:txBody>
        </p:sp>
        <p:sp>
          <p:nvSpPr>
            <p:cNvPr id="32" name="椭圆 27"/>
            <p:cNvSpPr/>
            <p:nvPr/>
          </p:nvSpPr>
          <p:spPr bwMode="auto">
            <a:xfrm>
              <a:off x="2722615" y="2067655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椭圆 28"/>
            <p:cNvSpPr/>
            <p:nvPr/>
          </p:nvSpPr>
          <p:spPr bwMode="auto">
            <a:xfrm>
              <a:off x="2722615" y="2873324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椭圆 29"/>
            <p:cNvSpPr/>
            <p:nvPr/>
          </p:nvSpPr>
          <p:spPr bwMode="auto">
            <a:xfrm>
              <a:off x="2722615" y="3678993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椭圆 30"/>
            <p:cNvSpPr/>
            <p:nvPr/>
          </p:nvSpPr>
          <p:spPr bwMode="auto">
            <a:xfrm>
              <a:off x="2722615" y="4484662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椭圆 31"/>
            <p:cNvSpPr/>
            <p:nvPr/>
          </p:nvSpPr>
          <p:spPr bwMode="auto">
            <a:xfrm>
              <a:off x="7163593" y="5290331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椭圆 32"/>
            <p:cNvSpPr/>
            <p:nvPr/>
          </p:nvSpPr>
          <p:spPr bwMode="auto">
            <a:xfrm>
              <a:off x="7163593" y="6096000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cxnSp>
          <p:nvCxnSpPr>
            <p:cNvPr id="38" name="直接箭头连接符 33"/>
            <p:cNvCxnSpPr>
              <a:stCxn id="57" idx="6"/>
              <a:endCxn id="36" idx="2"/>
            </p:cNvCxnSpPr>
            <p:nvPr/>
          </p:nvCxnSpPr>
          <p:spPr bwMode="auto">
            <a:xfrm>
              <a:off x="4948290" y="2372455"/>
              <a:ext cx="2215303" cy="322267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直接箭头连接符 34"/>
            <p:cNvCxnSpPr>
              <a:stCxn id="58" idx="6"/>
              <a:endCxn id="36" idx="2"/>
            </p:cNvCxnSpPr>
            <p:nvPr/>
          </p:nvCxnSpPr>
          <p:spPr bwMode="auto">
            <a:xfrm>
              <a:off x="4948290" y="3178124"/>
              <a:ext cx="2215303" cy="241700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直接箭头连接符 35"/>
            <p:cNvCxnSpPr>
              <a:stCxn id="59" idx="6"/>
              <a:endCxn id="36" idx="2"/>
            </p:cNvCxnSpPr>
            <p:nvPr/>
          </p:nvCxnSpPr>
          <p:spPr bwMode="auto">
            <a:xfrm>
              <a:off x="4948290" y="3983793"/>
              <a:ext cx="2215303" cy="161133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直接箭头连接符 36"/>
            <p:cNvCxnSpPr>
              <a:stCxn id="60" idx="6"/>
              <a:endCxn id="36" idx="2"/>
            </p:cNvCxnSpPr>
            <p:nvPr/>
          </p:nvCxnSpPr>
          <p:spPr bwMode="auto">
            <a:xfrm>
              <a:off x="4948290" y="4789462"/>
              <a:ext cx="2215303" cy="80566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直接箭头连接符 37"/>
            <p:cNvCxnSpPr>
              <a:stCxn id="57" idx="6"/>
              <a:endCxn id="37" idx="2"/>
            </p:cNvCxnSpPr>
            <p:nvPr/>
          </p:nvCxnSpPr>
          <p:spPr bwMode="auto">
            <a:xfrm>
              <a:off x="4948290" y="2372455"/>
              <a:ext cx="2215303" cy="402834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直接箭头连接符 38"/>
            <p:cNvCxnSpPr>
              <a:stCxn id="58" idx="6"/>
              <a:endCxn id="37" idx="2"/>
            </p:cNvCxnSpPr>
            <p:nvPr/>
          </p:nvCxnSpPr>
          <p:spPr bwMode="auto">
            <a:xfrm>
              <a:off x="4948290" y="3178124"/>
              <a:ext cx="2215303" cy="322267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直接箭头连接符 39"/>
            <p:cNvCxnSpPr>
              <a:stCxn id="59" idx="6"/>
              <a:endCxn id="37" idx="2"/>
            </p:cNvCxnSpPr>
            <p:nvPr/>
          </p:nvCxnSpPr>
          <p:spPr bwMode="auto">
            <a:xfrm>
              <a:off x="4948290" y="3983793"/>
              <a:ext cx="2215303" cy="241700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直接箭头连接符 40"/>
            <p:cNvCxnSpPr>
              <a:stCxn id="60" idx="6"/>
              <a:endCxn id="37" idx="2"/>
            </p:cNvCxnSpPr>
            <p:nvPr/>
          </p:nvCxnSpPr>
          <p:spPr bwMode="auto">
            <a:xfrm>
              <a:off x="4948290" y="4789462"/>
              <a:ext cx="2215303" cy="161133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" name="文本框 42"/>
            <p:cNvSpPr txBox="1"/>
            <p:nvPr/>
          </p:nvSpPr>
          <p:spPr>
            <a:xfrm>
              <a:off x="2775583" y="2947291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X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2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47" name="文本框 43"/>
            <p:cNvSpPr txBox="1"/>
            <p:nvPr/>
          </p:nvSpPr>
          <p:spPr>
            <a:xfrm>
              <a:off x="2775583" y="3755023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X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3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48" name="文本框 44"/>
            <p:cNvSpPr txBox="1"/>
            <p:nvPr/>
          </p:nvSpPr>
          <p:spPr>
            <a:xfrm>
              <a:off x="2775079" y="4553570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X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4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49" name="文本框 45"/>
            <p:cNvSpPr txBox="1"/>
            <p:nvPr/>
          </p:nvSpPr>
          <p:spPr>
            <a:xfrm>
              <a:off x="7216561" y="5364298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Y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1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50" name="文本框 46"/>
            <p:cNvSpPr txBox="1"/>
            <p:nvPr/>
          </p:nvSpPr>
          <p:spPr>
            <a:xfrm>
              <a:off x="7211908" y="6169967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Y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2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51" name="TextBox 17"/>
            <p:cNvSpPr txBox="1"/>
            <p:nvPr/>
          </p:nvSpPr>
          <p:spPr>
            <a:xfrm>
              <a:off x="5437640" y="5668804"/>
              <a:ext cx="6278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altLang="zh-CN" sz="2400" dirty="0" smtClean="0">
                  <a:latin typeface="Times New Roman"/>
                  <a:cs typeface="Times New Roman"/>
                </a:rPr>
                <a:t>β</a:t>
              </a:r>
              <a:endParaRPr lang="zh-CN" altLang="en-US" sz="2400" dirty="0"/>
            </a:p>
          </p:txBody>
        </p:sp>
        <p:cxnSp>
          <p:nvCxnSpPr>
            <p:cNvPr id="52" name="直接连接符 48"/>
            <p:cNvCxnSpPr/>
            <p:nvPr/>
          </p:nvCxnSpPr>
          <p:spPr bwMode="auto">
            <a:xfrm flipH="1">
              <a:off x="5860021" y="5580156"/>
              <a:ext cx="158192" cy="19822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直接箭头连接符 4"/>
            <p:cNvCxnSpPr>
              <a:endCxn id="32" idx="2"/>
            </p:cNvCxnSpPr>
            <p:nvPr/>
          </p:nvCxnSpPr>
          <p:spPr bwMode="auto">
            <a:xfrm flipV="1">
              <a:off x="1881334" y="2372455"/>
              <a:ext cx="841281" cy="91089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直接箭头连接符 61"/>
            <p:cNvCxnSpPr>
              <a:endCxn id="33" idx="2"/>
            </p:cNvCxnSpPr>
            <p:nvPr/>
          </p:nvCxnSpPr>
          <p:spPr bwMode="auto">
            <a:xfrm flipV="1">
              <a:off x="1881334" y="3178124"/>
              <a:ext cx="841281" cy="27967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直接箭头连接符 65"/>
            <p:cNvCxnSpPr>
              <a:endCxn id="34" idx="2"/>
            </p:cNvCxnSpPr>
            <p:nvPr/>
          </p:nvCxnSpPr>
          <p:spPr bwMode="auto">
            <a:xfrm>
              <a:off x="1886957" y="3699614"/>
              <a:ext cx="835658" cy="28417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直接箭头连接符 69"/>
            <p:cNvCxnSpPr>
              <a:endCxn id="35" idx="2"/>
            </p:cNvCxnSpPr>
            <p:nvPr/>
          </p:nvCxnSpPr>
          <p:spPr bwMode="auto">
            <a:xfrm>
              <a:off x="1881334" y="3885759"/>
              <a:ext cx="841281" cy="90370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7" name="椭圆 91"/>
            <p:cNvSpPr/>
            <p:nvPr/>
          </p:nvSpPr>
          <p:spPr bwMode="auto">
            <a:xfrm>
              <a:off x="4338690" y="2067655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椭圆 92"/>
            <p:cNvSpPr/>
            <p:nvPr/>
          </p:nvSpPr>
          <p:spPr bwMode="auto">
            <a:xfrm>
              <a:off x="4338690" y="2873324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椭圆 93"/>
            <p:cNvSpPr/>
            <p:nvPr/>
          </p:nvSpPr>
          <p:spPr bwMode="auto">
            <a:xfrm>
              <a:off x="4338690" y="3678993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椭圆 94"/>
            <p:cNvSpPr/>
            <p:nvPr/>
          </p:nvSpPr>
          <p:spPr bwMode="auto">
            <a:xfrm>
              <a:off x="4338690" y="4484662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文本框 95"/>
            <p:cNvSpPr txBox="1"/>
            <p:nvPr/>
          </p:nvSpPr>
          <p:spPr>
            <a:xfrm>
              <a:off x="4303712" y="2141622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X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1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62" name="文本框 96"/>
            <p:cNvSpPr txBox="1"/>
            <p:nvPr/>
          </p:nvSpPr>
          <p:spPr>
            <a:xfrm>
              <a:off x="4309108" y="2947291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X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2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63" name="文本框 97"/>
            <p:cNvSpPr txBox="1"/>
            <p:nvPr/>
          </p:nvSpPr>
          <p:spPr>
            <a:xfrm>
              <a:off x="4303712" y="3755023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X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3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64" name="文本框 98"/>
            <p:cNvSpPr txBox="1"/>
            <p:nvPr/>
          </p:nvSpPr>
          <p:spPr>
            <a:xfrm>
              <a:off x="4295904" y="4553570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X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4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cxnSp>
          <p:nvCxnSpPr>
            <p:cNvPr id="65" name="直接箭头连接符 102"/>
            <p:cNvCxnSpPr>
              <a:stCxn id="33" idx="6"/>
              <a:endCxn id="58" idx="2"/>
            </p:cNvCxnSpPr>
            <p:nvPr/>
          </p:nvCxnSpPr>
          <p:spPr bwMode="auto">
            <a:xfrm>
              <a:off x="3332215" y="3178124"/>
              <a:ext cx="100647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直接箭头连接符 105"/>
            <p:cNvCxnSpPr>
              <a:stCxn id="34" idx="6"/>
              <a:endCxn id="59" idx="2"/>
            </p:cNvCxnSpPr>
            <p:nvPr/>
          </p:nvCxnSpPr>
          <p:spPr bwMode="auto">
            <a:xfrm>
              <a:off x="3332215" y="3983793"/>
              <a:ext cx="100647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直接箭头连接符 108"/>
            <p:cNvCxnSpPr>
              <a:stCxn id="35" idx="6"/>
              <a:endCxn id="60" idx="2"/>
            </p:cNvCxnSpPr>
            <p:nvPr/>
          </p:nvCxnSpPr>
          <p:spPr bwMode="auto">
            <a:xfrm>
              <a:off x="3332215" y="4789462"/>
              <a:ext cx="100647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8" name="椭圆 111"/>
            <p:cNvSpPr/>
            <p:nvPr/>
          </p:nvSpPr>
          <p:spPr bwMode="auto">
            <a:xfrm>
              <a:off x="7162098" y="2067655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椭圆 112"/>
            <p:cNvSpPr/>
            <p:nvPr/>
          </p:nvSpPr>
          <p:spPr bwMode="auto">
            <a:xfrm>
              <a:off x="7162098" y="2873324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椭圆 113"/>
            <p:cNvSpPr/>
            <p:nvPr/>
          </p:nvSpPr>
          <p:spPr bwMode="auto">
            <a:xfrm>
              <a:off x="7162098" y="3678993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椭圆 114"/>
            <p:cNvSpPr/>
            <p:nvPr/>
          </p:nvSpPr>
          <p:spPr bwMode="auto">
            <a:xfrm>
              <a:off x="7162098" y="4484662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文本框 115"/>
            <p:cNvSpPr txBox="1"/>
            <p:nvPr/>
          </p:nvSpPr>
          <p:spPr>
            <a:xfrm>
              <a:off x="7141124" y="2141622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X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1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73" name="文本框 116"/>
            <p:cNvSpPr txBox="1"/>
            <p:nvPr/>
          </p:nvSpPr>
          <p:spPr>
            <a:xfrm>
              <a:off x="7143628" y="2947291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X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2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74" name="文本框 117"/>
            <p:cNvSpPr txBox="1"/>
            <p:nvPr/>
          </p:nvSpPr>
          <p:spPr>
            <a:xfrm>
              <a:off x="7143628" y="3755023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X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3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75" name="文本框 118"/>
            <p:cNvSpPr txBox="1"/>
            <p:nvPr/>
          </p:nvSpPr>
          <p:spPr>
            <a:xfrm>
              <a:off x="7143628" y="4553570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X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4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76" name="椭圆 135"/>
            <p:cNvSpPr/>
            <p:nvPr/>
          </p:nvSpPr>
          <p:spPr bwMode="auto">
            <a:xfrm>
              <a:off x="8761412" y="5288926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7" name="椭圆 136"/>
            <p:cNvSpPr/>
            <p:nvPr/>
          </p:nvSpPr>
          <p:spPr bwMode="auto">
            <a:xfrm>
              <a:off x="8761412" y="6094595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文本框 137"/>
            <p:cNvSpPr txBox="1"/>
            <p:nvPr/>
          </p:nvSpPr>
          <p:spPr>
            <a:xfrm>
              <a:off x="8735036" y="5362893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Y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1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79" name="文本框 138"/>
            <p:cNvSpPr txBox="1"/>
            <p:nvPr/>
          </p:nvSpPr>
          <p:spPr>
            <a:xfrm>
              <a:off x="8735036" y="6168562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Y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2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cxnSp>
          <p:nvCxnSpPr>
            <p:cNvPr id="80" name="直接箭头连接符 139"/>
            <p:cNvCxnSpPr>
              <a:stCxn id="36" idx="6"/>
              <a:endCxn id="76" idx="2"/>
            </p:cNvCxnSpPr>
            <p:nvPr/>
          </p:nvCxnSpPr>
          <p:spPr bwMode="auto">
            <a:xfrm flipV="1">
              <a:off x="7773193" y="5593726"/>
              <a:ext cx="988219" cy="140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直接箭头连接符 142"/>
            <p:cNvCxnSpPr>
              <a:stCxn id="37" idx="6"/>
              <a:endCxn id="77" idx="2"/>
            </p:cNvCxnSpPr>
            <p:nvPr/>
          </p:nvCxnSpPr>
          <p:spPr bwMode="auto">
            <a:xfrm flipV="1">
              <a:off x="7773193" y="6399395"/>
              <a:ext cx="988219" cy="140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2" name="矩形 49"/>
            <p:cNvSpPr/>
            <p:nvPr/>
          </p:nvSpPr>
          <p:spPr bwMode="auto">
            <a:xfrm>
              <a:off x="1277357" y="3276159"/>
              <a:ext cx="609600" cy="609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文本框 50"/>
            <p:cNvSpPr txBox="1"/>
            <p:nvPr/>
          </p:nvSpPr>
          <p:spPr>
            <a:xfrm>
              <a:off x="1347144" y="3290087"/>
              <a:ext cx="4587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</a:rPr>
                <a:t>S</a:t>
              </a:r>
              <a:endParaRPr lang="zh-CN" altLang="en-US" sz="3200" baseline="-25000" dirty="0">
                <a:solidFill>
                  <a:schemeClr val="bg1"/>
                </a:solidFill>
              </a:endParaRPr>
            </a:p>
          </p:txBody>
        </p:sp>
        <p:cxnSp>
          <p:nvCxnSpPr>
            <p:cNvPr id="84" name="直接箭头连接符 166"/>
            <p:cNvCxnSpPr>
              <a:stCxn id="76" idx="6"/>
            </p:cNvCxnSpPr>
            <p:nvPr/>
          </p:nvCxnSpPr>
          <p:spPr bwMode="auto">
            <a:xfrm flipV="1">
              <a:off x="9371012" y="4687015"/>
              <a:ext cx="762000" cy="90671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直接箭头连接符 179"/>
            <p:cNvCxnSpPr>
              <a:stCxn id="77" idx="6"/>
            </p:cNvCxnSpPr>
            <p:nvPr/>
          </p:nvCxnSpPr>
          <p:spPr bwMode="auto">
            <a:xfrm flipV="1">
              <a:off x="9371012" y="4687015"/>
              <a:ext cx="1048345" cy="171238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直接箭头连接符 182"/>
            <p:cNvCxnSpPr>
              <a:stCxn id="69" idx="6"/>
            </p:cNvCxnSpPr>
            <p:nvPr/>
          </p:nvCxnSpPr>
          <p:spPr bwMode="auto">
            <a:xfrm>
              <a:off x="7771698" y="3178124"/>
              <a:ext cx="2361314" cy="109005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直接箭头连接符 185"/>
            <p:cNvCxnSpPr>
              <a:stCxn id="68" idx="6"/>
            </p:cNvCxnSpPr>
            <p:nvPr/>
          </p:nvCxnSpPr>
          <p:spPr bwMode="auto">
            <a:xfrm>
              <a:off x="7771698" y="2372455"/>
              <a:ext cx="2361314" cy="170496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直接箭头连接符 99"/>
            <p:cNvCxnSpPr>
              <a:stCxn id="32" idx="6"/>
              <a:endCxn id="57" idx="2"/>
            </p:cNvCxnSpPr>
            <p:nvPr/>
          </p:nvCxnSpPr>
          <p:spPr bwMode="auto">
            <a:xfrm>
              <a:off x="3332215" y="2372455"/>
              <a:ext cx="100647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0" name="文本框 197"/>
            <p:cNvSpPr txBox="1"/>
            <p:nvPr/>
          </p:nvSpPr>
          <p:spPr>
            <a:xfrm>
              <a:off x="3526435" y="2189347"/>
              <a:ext cx="37189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altLang="zh-CN" dirty="0" smtClean="0"/>
                <a:t>M/k</a:t>
              </a:r>
              <a:endParaRPr lang="zh-CN" altLang="en-US" sz="2400" baseline="-25000" dirty="0"/>
            </a:p>
          </p:txBody>
        </p:sp>
        <p:sp>
          <p:nvSpPr>
            <p:cNvPr id="91" name="文本框 204"/>
            <p:cNvSpPr txBox="1"/>
            <p:nvPr/>
          </p:nvSpPr>
          <p:spPr>
            <a:xfrm>
              <a:off x="3526435" y="2995015"/>
              <a:ext cx="37189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altLang="zh-CN" dirty="0" smtClean="0"/>
                <a:t>M/k</a:t>
              </a:r>
              <a:endParaRPr lang="zh-CN" altLang="en-US" sz="2400" baseline="-25000" dirty="0"/>
            </a:p>
          </p:txBody>
        </p:sp>
        <p:sp>
          <p:nvSpPr>
            <p:cNvPr id="92" name="文本框 205"/>
            <p:cNvSpPr txBox="1"/>
            <p:nvPr/>
          </p:nvSpPr>
          <p:spPr>
            <a:xfrm>
              <a:off x="3551140" y="3798162"/>
              <a:ext cx="37189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altLang="zh-CN" dirty="0" smtClean="0"/>
                <a:t>M/k</a:t>
              </a:r>
              <a:endParaRPr lang="zh-CN" altLang="en-US" sz="2400" baseline="-25000" dirty="0"/>
            </a:p>
          </p:txBody>
        </p:sp>
        <p:sp>
          <p:nvSpPr>
            <p:cNvPr id="93" name="文本框 206"/>
            <p:cNvSpPr txBox="1"/>
            <p:nvPr/>
          </p:nvSpPr>
          <p:spPr>
            <a:xfrm>
              <a:off x="3541091" y="4604796"/>
              <a:ext cx="37189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altLang="zh-CN" dirty="0" smtClean="0"/>
                <a:t>M/k</a:t>
              </a:r>
              <a:endParaRPr lang="zh-CN" altLang="en-US" sz="2400" baseline="-25000" dirty="0"/>
            </a:p>
          </p:txBody>
        </p:sp>
        <p:grpSp>
          <p:nvGrpSpPr>
            <p:cNvPr id="94" name="组合 85"/>
            <p:cNvGrpSpPr/>
            <p:nvPr/>
          </p:nvGrpSpPr>
          <p:grpSpPr>
            <a:xfrm>
              <a:off x="10133012" y="4077415"/>
              <a:ext cx="609600" cy="609600"/>
              <a:chOff x="11352212" y="3238239"/>
              <a:chExt cx="609600" cy="609600"/>
            </a:xfrm>
          </p:grpSpPr>
          <p:sp>
            <p:nvSpPr>
              <p:cNvPr id="106" name="矩形 158"/>
              <p:cNvSpPr/>
              <p:nvPr/>
            </p:nvSpPr>
            <p:spPr bwMode="auto">
              <a:xfrm>
                <a:off x="11352212" y="3238239"/>
                <a:ext cx="609600" cy="6096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 </a:t>
                </a:r>
                <a:endParaRPr kumimoji="0" lang="zh-CN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7" name="文本框 165"/>
              <p:cNvSpPr txBox="1"/>
              <p:nvPr/>
            </p:nvSpPr>
            <p:spPr>
              <a:xfrm>
                <a:off x="11439645" y="3245123"/>
                <a:ext cx="43473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</a:rPr>
                  <a:t>T</a:t>
                </a:r>
                <a:endParaRPr lang="zh-CN" altLang="en-US" sz="3200" baseline="-25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5" name="文本框 216"/>
            <p:cNvSpPr txBox="1"/>
            <p:nvPr/>
          </p:nvSpPr>
          <p:spPr>
            <a:xfrm>
              <a:off x="7909359" y="5409947"/>
              <a:ext cx="77585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altLang="zh-CN" dirty="0" smtClean="0"/>
                <a:t>M/(</a:t>
              </a:r>
              <a:r>
                <a:rPr lang="en-US" altLang="zh-CN" dirty="0" err="1" smtClean="0"/>
                <a:t>k+s</a:t>
              </a:r>
              <a:r>
                <a:rPr lang="en-US" altLang="zh-CN" dirty="0" smtClean="0"/>
                <a:t>)</a:t>
              </a:r>
              <a:endParaRPr lang="zh-CN" altLang="en-US" sz="2400" baseline="-25000" dirty="0"/>
            </a:p>
          </p:txBody>
        </p:sp>
        <p:sp>
          <p:nvSpPr>
            <p:cNvPr id="7" name="文本框 119"/>
            <p:cNvSpPr txBox="1"/>
            <p:nvPr/>
          </p:nvSpPr>
          <p:spPr>
            <a:xfrm>
              <a:off x="2771366" y="2141622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X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1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8" name="文本框 120"/>
            <p:cNvSpPr txBox="1"/>
            <p:nvPr/>
          </p:nvSpPr>
          <p:spPr>
            <a:xfrm>
              <a:off x="2968216" y="2077569"/>
              <a:ext cx="3433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</a:rPr>
                <a:t>in</a:t>
              </a:r>
              <a:endParaRPr lang="zh-CN" altLang="en-US" sz="16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9" name="文本框 121"/>
            <p:cNvSpPr txBox="1"/>
            <p:nvPr/>
          </p:nvSpPr>
          <p:spPr>
            <a:xfrm>
              <a:off x="2979644" y="2890226"/>
              <a:ext cx="3433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</a:rPr>
                <a:t>in</a:t>
              </a:r>
              <a:endParaRPr lang="zh-CN" altLang="en-US" sz="16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0" name="文本框 122"/>
            <p:cNvSpPr txBox="1"/>
            <p:nvPr/>
          </p:nvSpPr>
          <p:spPr>
            <a:xfrm>
              <a:off x="2974566" y="3692295"/>
              <a:ext cx="3433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</a:rPr>
                <a:t>in</a:t>
              </a:r>
              <a:endParaRPr lang="zh-CN" altLang="en-US" sz="16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1" name="文本框 123"/>
            <p:cNvSpPr txBox="1"/>
            <p:nvPr/>
          </p:nvSpPr>
          <p:spPr>
            <a:xfrm>
              <a:off x="2983228" y="4487368"/>
              <a:ext cx="3433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</a:rPr>
                <a:t>in</a:t>
              </a:r>
              <a:endParaRPr lang="zh-CN" altLang="en-US" sz="16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2" name="文本框 124"/>
            <p:cNvSpPr txBox="1"/>
            <p:nvPr/>
          </p:nvSpPr>
          <p:spPr>
            <a:xfrm>
              <a:off x="4500562" y="2096476"/>
              <a:ext cx="4732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</a:rPr>
                <a:t>mid</a:t>
              </a:r>
              <a:endParaRPr lang="zh-CN" altLang="en-US" sz="1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3" name="文本框 125"/>
            <p:cNvSpPr txBox="1"/>
            <p:nvPr/>
          </p:nvSpPr>
          <p:spPr>
            <a:xfrm>
              <a:off x="4501463" y="2902537"/>
              <a:ext cx="4732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</a:rPr>
                <a:t>mid</a:t>
              </a:r>
              <a:endParaRPr lang="zh-CN" altLang="en-US" sz="1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4" name="文本框 126"/>
            <p:cNvSpPr txBox="1"/>
            <p:nvPr/>
          </p:nvSpPr>
          <p:spPr>
            <a:xfrm>
              <a:off x="4500562" y="3688696"/>
              <a:ext cx="4732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</a:rPr>
                <a:t>mid</a:t>
              </a:r>
              <a:endParaRPr lang="zh-CN" altLang="en-US" sz="1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5" name="文本框 127"/>
            <p:cNvSpPr txBox="1"/>
            <p:nvPr/>
          </p:nvSpPr>
          <p:spPr>
            <a:xfrm>
              <a:off x="4500562" y="4514674"/>
              <a:ext cx="4732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</a:rPr>
                <a:t>mid</a:t>
              </a:r>
              <a:endParaRPr lang="zh-CN" altLang="en-US" sz="1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6" name="文本框 128"/>
            <p:cNvSpPr txBox="1"/>
            <p:nvPr/>
          </p:nvSpPr>
          <p:spPr>
            <a:xfrm>
              <a:off x="7359824" y="2082791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</a:rPr>
                <a:t>out</a:t>
              </a:r>
              <a:endParaRPr lang="zh-CN" altLang="en-US" sz="1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7" name="文本框 129"/>
            <p:cNvSpPr txBox="1"/>
            <p:nvPr/>
          </p:nvSpPr>
          <p:spPr>
            <a:xfrm>
              <a:off x="7360176" y="288652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</a:rPr>
                <a:t>out</a:t>
              </a:r>
              <a:endParaRPr lang="zh-CN" altLang="en-US" sz="1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8" name="文本框 130"/>
            <p:cNvSpPr txBox="1"/>
            <p:nvPr/>
          </p:nvSpPr>
          <p:spPr>
            <a:xfrm>
              <a:off x="7363526" y="3693732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</a:rPr>
                <a:t>out</a:t>
              </a:r>
              <a:endParaRPr lang="zh-CN" altLang="en-US" sz="1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9" name="文本框 131"/>
            <p:cNvSpPr txBox="1"/>
            <p:nvPr/>
          </p:nvSpPr>
          <p:spPr>
            <a:xfrm>
              <a:off x="7363526" y="450275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</a:rPr>
                <a:t>out</a:t>
              </a:r>
              <a:endParaRPr lang="zh-CN" altLang="en-US" sz="1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0" name="文本框 132"/>
            <p:cNvSpPr txBox="1"/>
            <p:nvPr/>
          </p:nvSpPr>
          <p:spPr>
            <a:xfrm>
              <a:off x="7431885" y="5297939"/>
              <a:ext cx="3433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</a:rPr>
                <a:t>in</a:t>
              </a:r>
              <a:endParaRPr lang="zh-CN" altLang="en-US" sz="16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1" name="文本框 133"/>
            <p:cNvSpPr txBox="1"/>
            <p:nvPr/>
          </p:nvSpPr>
          <p:spPr>
            <a:xfrm>
              <a:off x="7433752" y="6122685"/>
              <a:ext cx="3433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</a:rPr>
                <a:t>in</a:t>
              </a:r>
              <a:endParaRPr lang="zh-CN" altLang="en-US" sz="16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2" name="文本框 134"/>
            <p:cNvSpPr txBox="1"/>
            <p:nvPr/>
          </p:nvSpPr>
          <p:spPr>
            <a:xfrm>
              <a:off x="8956865" y="5305993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</a:rPr>
                <a:t>out</a:t>
              </a:r>
              <a:endParaRPr lang="zh-CN" altLang="en-US" sz="1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3" name="文本框 140"/>
            <p:cNvSpPr txBox="1"/>
            <p:nvPr/>
          </p:nvSpPr>
          <p:spPr>
            <a:xfrm>
              <a:off x="8956865" y="6112885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</a:rPr>
                <a:t>out</a:t>
              </a:r>
              <a:endParaRPr lang="zh-CN" altLang="en-US" sz="1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2217200" y="2603287"/>
              <a:ext cx="2196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400" dirty="0" smtClean="0"/>
                <a:t>∞</a:t>
              </a:r>
              <a:endParaRPr lang="en-US" sz="2400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208212" y="3059668"/>
              <a:ext cx="2196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400" dirty="0" smtClean="0"/>
                <a:t>∞</a:t>
              </a:r>
              <a:endParaRPr lang="en-US" sz="2400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2208212" y="3669268"/>
              <a:ext cx="2196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400" dirty="0" smtClean="0"/>
                <a:t>∞</a:t>
              </a:r>
              <a:endParaRPr lang="en-US" sz="2400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2208212" y="4202668"/>
              <a:ext cx="2196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400" dirty="0" smtClean="0"/>
                <a:t>∞</a:t>
              </a:r>
              <a:endParaRPr lang="en-US" sz="2400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8406030" y="2692469"/>
              <a:ext cx="2196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400" dirty="0" smtClean="0"/>
                <a:t>∞</a:t>
              </a:r>
              <a:endParaRPr lang="en-US" sz="2400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8380412" y="3288268"/>
              <a:ext cx="2196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400" dirty="0" smtClean="0"/>
                <a:t>∞</a:t>
              </a:r>
              <a:endParaRPr lang="en-US" sz="2400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9752012" y="5484138"/>
              <a:ext cx="2196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400" dirty="0" smtClean="0"/>
                <a:t>∞</a:t>
              </a:r>
              <a:endParaRPr lang="en-US" sz="2400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9675812" y="4964668"/>
              <a:ext cx="2196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400" dirty="0" smtClean="0"/>
                <a:t>∞</a:t>
              </a:r>
              <a:endParaRPr lang="en-US" sz="2400" dirty="0"/>
            </a:p>
          </p:txBody>
        </p:sp>
        <p:sp>
          <p:nvSpPr>
            <p:cNvPr id="122" name="文本框 216"/>
            <p:cNvSpPr txBox="1"/>
            <p:nvPr/>
          </p:nvSpPr>
          <p:spPr>
            <a:xfrm>
              <a:off x="7909359" y="6183868"/>
              <a:ext cx="77585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altLang="zh-CN" dirty="0" smtClean="0"/>
                <a:t>M/(</a:t>
              </a:r>
              <a:r>
                <a:rPr lang="en-US" altLang="zh-CN" dirty="0" err="1" smtClean="0"/>
                <a:t>k+s</a:t>
              </a:r>
              <a:r>
                <a:rPr lang="en-US" altLang="zh-CN" dirty="0" smtClean="0"/>
                <a:t>)</a:t>
              </a:r>
              <a:endParaRPr lang="zh-CN" altLang="en-US" sz="2400" baseline="-25000" dirty="0"/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303212" y="1381780"/>
            <a:ext cx="4196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Information flow graph: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4763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2" y="1512231"/>
            <a:ext cx="6400800" cy="3059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Bound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Lemma 1:</a:t>
                </a:r>
                <a:br>
                  <a:rPr lang="en-US" dirty="0" smtClean="0"/>
                </a:br>
                <a:r>
                  <a:rPr lang="en-US" altLang="zh-CN" i="1" dirty="0"/>
                  <a:t>β must be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𝑀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Proof: </a:t>
                </a:r>
                <a:r>
                  <a:rPr lang="en-US" altLang="zh-CN" dirty="0"/>
                  <a:t>Each new node</a:t>
                </a:r>
                <a:r>
                  <a:rPr lang="en-US" altLang="zh-CN" dirty="0" smtClean="0"/>
                  <a:t> Y</a:t>
                </a:r>
                <a:r>
                  <a:rPr lang="en-US" altLang="zh-CN" baseline="-25000" dirty="0" smtClean="0"/>
                  <a:t>j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zh-CN"/>
                      <m:t>(1 </m:t>
                    </m:r>
                    <m:r>
                      <m:rPr>
                        <m:nor/>
                      </m:rPr>
                      <a:rPr lang="en-US" altLang="zh-CN" i="1"/>
                      <m:t>≤ </m:t>
                    </m:r>
                    <m:r>
                      <m:rPr>
                        <m:nor/>
                      </m:rPr>
                      <a:rPr lang="en-US" altLang="zh-CN" i="1"/>
                      <m:t>j</m:t>
                    </m:r>
                    <m:r>
                      <m:rPr>
                        <m:nor/>
                      </m:rPr>
                      <a:rPr lang="en-US" altLang="zh-CN" i="1"/>
                      <m:t> ≤ </m:t>
                    </m:r>
                    <m:r>
                      <m:rPr>
                        <m:nor/>
                      </m:rPr>
                      <a:rPr lang="en-US" altLang="zh-CN" i="1"/>
                      <m:t>s</m:t>
                    </m:r>
                    <m:r>
                      <m:rPr>
                        <m:nor/>
                      </m:rPr>
                      <a:rPr lang="en-US" altLang="zh-CN"/>
                      <m:t>)</m:t>
                    </m:r>
                  </m:oMath>
                </a14:m>
                <a:r>
                  <a:rPr lang="en-US" altLang="zh-CN" dirty="0"/>
                  <a:t> must receive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altLang="zh-CN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𝑀</m:t>
                        </m:r>
                      </m:num>
                      <m:den>
                        <m:r>
                          <a:rPr lang="en-US" altLang="zh-CN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(</m:t>
                        </m:r>
                        <m:r>
                          <a:rPr lang="en-US" altLang="zh-CN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  <m:r>
                          <a:rPr lang="en-US" altLang="zh-CN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  <m:r>
                          <a:rPr lang="en-US" altLang="zh-CN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  <m:r>
                          <a:rPr lang="en-US" altLang="zh-CN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r>
                  <a:rPr lang="en-US" dirty="0"/>
                  <a:t>units of data from </a:t>
                </a:r>
                <a:r>
                  <a:rPr lang="en-US" dirty="0" smtClean="0"/>
                  <a:t>every node X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/>
                      <m:t>(1 </m:t>
                    </m:r>
                    <m:r>
                      <m:rPr>
                        <m:nor/>
                      </m:rPr>
                      <a:rPr lang="en-US" altLang="zh-CN" i="1"/>
                      <m:t>≤ </m:t>
                    </m:r>
                    <m:r>
                      <m:rPr>
                        <m:nor/>
                      </m:rPr>
                      <a:rPr lang="en-US" altLang="zh-CN" i="1"/>
                      <m:t>i</m:t>
                    </m:r>
                    <m:r>
                      <m:rPr>
                        <m:nor/>
                      </m:rPr>
                      <a:rPr lang="en-US" altLang="zh-CN" i="1"/>
                      <m:t> ≤ </m:t>
                    </m:r>
                    <m:r>
                      <m:rPr>
                        <m:nor/>
                      </m:rPr>
                      <a:rPr lang="en-US" altLang="zh-CN"/>
                      <m:t>n</m:t>
                    </m:r>
                    <m:r>
                      <m:rPr>
                        <m:nor/>
                      </m:rPr>
                      <a:rPr lang="en-US" altLang="zh-CN"/>
                      <m:t>)</m:t>
                    </m:r>
                  </m:oMath>
                </a14:m>
                <a:r>
                  <a:rPr lang="en-US" altLang="zh-CN" dirty="0" smtClean="0"/>
                  <a:t>.</a:t>
                </a:r>
                <a:r>
                  <a:rPr lang="en-US" altLang="zh-CN" dirty="0"/>
                  <a:t>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000" t="-1304" b="-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cxnSp>
        <p:nvCxnSpPr>
          <p:cNvPr id="207" name="直接箭头连接符 167"/>
          <p:cNvCxnSpPr/>
          <p:nvPr/>
        </p:nvCxnSpPr>
        <p:spPr bwMode="auto">
          <a:xfrm>
            <a:off x="8134447" y="1733096"/>
            <a:ext cx="1415041" cy="2573135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5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8" name="直接箭头连接符 168"/>
          <p:cNvCxnSpPr/>
          <p:nvPr/>
        </p:nvCxnSpPr>
        <p:spPr bwMode="auto">
          <a:xfrm>
            <a:off x="8134447" y="2247723"/>
            <a:ext cx="1465165" cy="205761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5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" name="直接箭头连接符 170"/>
          <p:cNvCxnSpPr/>
          <p:nvPr/>
        </p:nvCxnSpPr>
        <p:spPr bwMode="auto">
          <a:xfrm>
            <a:off x="8134447" y="2762350"/>
            <a:ext cx="1465165" cy="1542983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5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0" name="直接箭头连接符 171"/>
          <p:cNvCxnSpPr/>
          <p:nvPr/>
        </p:nvCxnSpPr>
        <p:spPr bwMode="auto">
          <a:xfrm>
            <a:off x="8134447" y="3276977"/>
            <a:ext cx="1415041" cy="1029254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5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直接箭头连接符 109"/>
          <p:cNvCxnSpPr/>
          <p:nvPr/>
        </p:nvCxnSpPr>
        <p:spPr bwMode="auto">
          <a:xfrm flipV="1">
            <a:off x="9980612" y="4331863"/>
            <a:ext cx="762000" cy="1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5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3338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Bound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Lemma 2:</a:t>
                </a:r>
                <a:br>
                  <a:rPr lang="en-US" dirty="0" smtClean="0"/>
                </a:br>
                <a:r>
                  <a:rPr lang="en-US" altLang="zh-CN" i="1" dirty="0"/>
                  <a:t>Suppose that β is equal to </a:t>
                </a:r>
                <a:r>
                  <a:rPr lang="en-US" altLang="zh-CN" i="1" dirty="0" smtClean="0"/>
                  <a:t>the </a:t>
                </a:r>
                <a:r>
                  <a:rPr lang="en-US" altLang="zh-CN" i="1" dirty="0"/>
                  <a:t>lower bound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𝑀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i="1" dirty="0" smtClean="0"/>
                  <a:t>.</a:t>
                </a:r>
                <a:r>
                  <a:rPr lang="en-US" altLang="zh-CN" i="1" dirty="0"/>
                  <a:t> </a:t>
                </a:r>
                <a:r>
                  <a:rPr lang="en-US" altLang="zh-CN" i="1" dirty="0" smtClean="0"/>
                  <a:t> </a:t>
                </a:r>
                <a:r>
                  <a:rPr lang="en-US" altLang="zh-CN" i="1" dirty="0"/>
                  <a:t>Then the capacity of each possible min-cut is at least M.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That is, the lower bound is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tight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 smtClean="0"/>
                  <a:t>Proof idea: classify nodes into four types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1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8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Bound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277357" y="1828800"/>
            <a:ext cx="9465255" cy="4637945"/>
            <a:chOff x="1277357" y="1686655"/>
            <a:chExt cx="9465255" cy="4637945"/>
          </a:xfrm>
        </p:grpSpPr>
        <p:cxnSp>
          <p:nvCxnSpPr>
            <p:cNvPr id="6" name="直接箭头连接符 146"/>
            <p:cNvCxnSpPr>
              <a:stCxn id="39" idx="6"/>
              <a:endCxn id="50" idx="2"/>
            </p:cNvCxnSpPr>
            <p:nvPr/>
          </p:nvCxnSpPr>
          <p:spPr bwMode="auto">
            <a:xfrm>
              <a:off x="4948290" y="1991455"/>
              <a:ext cx="221380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直接箭头连接符 149"/>
            <p:cNvCxnSpPr>
              <a:stCxn id="40" idx="6"/>
              <a:endCxn id="51" idx="2"/>
            </p:cNvCxnSpPr>
            <p:nvPr/>
          </p:nvCxnSpPr>
          <p:spPr bwMode="auto">
            <a:xfrm>
              <a:off x="4948290" y="2797124"/>
              <a:ext cx="221380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直接箭头连接符 152"/>
            <p:cNvCxnSpPr>
              <a:stCxn id="41" idx="6"/>
              <a:endCxn id="52" idx="2"/>
            </p:cNvCxnSpPr>
            <p:nvPr/>
          </p:nvCxnSpPr>
          <p:spPr bwMode="auto">
            <a:xfrm>
              <a:off x="4948290" y="3602793"/>
              <a:ext cx="221380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直接箭头连接符 155"/>
            <p:cNvCxnSpPr>
              <a:stCxn id="42" idx="6"/>
              <a:endCxn id="53" idx="2"/>
            </p:cNvCxnSpPr>
            <p:nvPr/>
          </p:nvCxnSpPr>
          <p:spPr bwMode="auto">
            <a:xfrm>
              <a:off x="4948290" y="4408462"/>
              <a:ext cx="221380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文本框 207"/>
            <p:cNvSpPr txBox="1"/>
            <p:nvPr/>
          </p:nvSpPr>
          <p:spPr>
            <a:xfrm>
              <a:off x="5775759" y="1808938"/>
              <a:ext cx="77585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altLang="zh-CN" dirty="0" smtClean="0"/>
                <a:t>M/(</a:t>
              </a:r>
              <a:r>
                <a:rPr lang="en-US" altLang="zh-CN" dirty="0" err="1" smtClean="0"/>
                <a:t>k+s</a:t>
              </a:r>
              <a:r>
                <a:rPr lang="en-US" altLang="zh-CN" dirty="0" smtClean="0"/>
                <a:t>)</a:t>
              </a:r>
              <a:endParaRPr lang="zh-CN" altLang="en-US" sz="2400" baseline="-25000" dirty="0"/>
            </a:p>
          </p:txBody>
        </p:sp>
        <p:sp>
          <p:nvSpPr>
            <p:cNvPr id="11" name="文本框 208"/>
            <p:cNvSpPr txBox="1"/>
            <p:nvPr/>
          </p:nvSpPr>
          <p:spPr>
            <a:xfrm>
              <a:off x="5771193" y="2613874"/>
              <a:ext cx="77585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altLang="zh-CN" dirty="0" smtClean="0"/>
                <a:t>M/(</a:t>
              </a:r>
              <a:r>
                <a:rPr lang="en-US" altLang="zh-CN" dirty="0" err="1" smtClean="0"/>
                <a:t>k+s</a:t>
              </a:r>
              <a:r>
                <a:rPr lang="en-US" altLang="zh-CN" dirty="0" smtClean="0"/>
                <a:t>)</a:t>
              </a:r>
              <a:endParaRPr lang="zh-CN" altLang="en-US" sz="2400" baseline="-25000" dirty="0"/>
            </a:p>
          </p:txBody>
        </p:sp>
        <p:sp>
          <p:nvSpPr>
            <p:cNvPr id="12" name="文本框 209"/>
            <p:cNvSpPr txBox="1"/>
            <p:nvPr/>
          </p:nvSpPr>
          <p:spPr>
            <a:xfrm>
              <a:off x="5764567" y="3417374"/>
              <a:ext cx="77585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altLang="zh-CN" dirty="0" smtClean="0"/>
                <a:t>M/(</a:t>
              </a:r>
              <a:r>
                <a:rPr lang="en-US" altLang="zh-CN" dirty="0" err="1" smtClean="0"/>
                <a:t>k+s</a:t>
              </a:r>
              <a:r>
                <a:rPr lang="en-US" altLang="zh-CN" dirty="0" smtClean="0"/>
                <a:t>)</a:t>
              </a:r>
              <a:endParaRPr lang="zh-CN" altLang="en-US" sz="2400" baseline="-25000" dirty="0"/>
            </a:p>
          </p:txBody>
        </p:sp>
        <p:sp>
          <p:nvSpPr>
            <p:cNvPr id="13" name="文本框 210"/>
            <p:cNvSpPr txBox="1"/>
            <p:nvPr/>
          </p:nvSpPr>
          <p:spPr>
            <a:xfrm>
              <a:off x="5764566" y="4223328"/>
              <a:ext cx="77585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altLang="zh-CN" dirty="0" smtClean="0"/>
                <a:t>M/(</a:t>
              </a:r>
              <a:r>
                <a:rPr lang="en-US" altLang="zh-CN" dirty="0" err="1" smtClean="0"/>
                <a:t>k+s</a:t>
              </a:r>
              <a:r>
                <a:rPr lang="en-US" altLang="zh-CN" dirty="0" smtClean="0"/>
                <a:t>)</a:t>
              </a:r>
              <a:endParaRPr lang="zh-CN" altLang="en-US" sz="2400" baseline="-25000" dirty="0"/>
            </a:p>
          </p:txBody>
        </p:sp>
        <p:sp>
          <p:nvSpPr>
            <p:cNvPr id="14" name="椭圆 27"/>
            <p:cNvSpPr/>
            <p:nvPr/>
          </p:nvSpPr>
          <p:spPr bwMode="auto">
            <a:xfrm>
              <a:off x="2722615" y="1686655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椭圆 28"/>
            <p:cNvSpPr/>
            <p:nvPr/>
          </p:nvSpPr>
          <p:spPr bwMode="auto">
            <a:xfrm>
              <a:off x="2722615" y="2492324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椭圆 29"/>
            <p:cNvSpPr/>
            <p:nvPr/>
          </p:nvSpPr>
          <p:spPr bwMode="auto">
            <a:xfrm>
              <a:off x="2722615" y="3297993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椭圆 30"/>
            <p:cNvSpPr/>
            <p:nvPr/>
          </p:nvSpPr>
          <p:spPr bwMode="auto">
            <a:xfrm>
              <a:off x="2722615" y="4103662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椭圆 31"/>
            <p:cNvSpPr/>
            <p:nvPr/>
          </p:nvSpPr>
          <p:spPr bwMode="auto">
            <a:xfrm>
              <a:off x="7163593" y="4909331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椭圆 32"/>
            <p:cNvSpPr/>
            <p:nvPr/>
          </p:nvSpPr>
          <p:spPr bwMode="auto">
            <a:xfrm>
              <a:off x="7163593" y="5715000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cxnSp>
          <p:nvCxnSpPr>
            <p:cNvPr id="20" name="直接箭头连接符 33"/>
            <p:cNvCxnSpPr>
              <a:stCxn id="39" idx="6"/>
              <a:endCxn id="18" idx="2"/>
            </p:cNvCxnSpPr>
            <p:nvPr/>
          </p:nvCxnSpPr>
          <p:spPr bwMode="auto">
            <a:xfrm>
              <a:off x="4948290" y="1991455"/>
              <a:ext cx="2215303" cy="322267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直接箭头连接符 34"/>
            <p:cNvCxnSpPr>
              <a:stCxn id="40" idx="6"/>
              <a:endCxn id="18" idx="2"/>
            </p:cNvCxnSpPr>
            <p:nvPr/>
          </p:nvCxnSpPr>
          <p:spPr bwMode="auto">
            <a:xfrm>
              <a:off x="4948290" y="2797124"/>
              <a:ext cx="2215303" cy="241700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直接箭头连接符 35"/>
            <p:cNvCxnSpPr>
              <a:stCxn id="41" idx="6"/>
              <a:endCxn id="18" idx="2"/>
            </p:cNvCxnSpPr>
            <p:nvPr/>
          </p:nvCxnSpPr>
          <p:spPr bwMode="auto">
            <a:xfrm>
              <a:off x="4948290" y="3602793"/>
              <a:ext cx="2215303" cy="161133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直接箭头连接符 36"/>
            <p:cNvCxnSpPr>
              <a:stCxn id="42" idx="6"/>
              <a:endCxn id="18" idx="2"/>
            </p:cNvCxnSpPr>
            <p:nvPr/>
          </p:nvCxnSpPr>
          <p:spPr bwMode="auto">
            <a:xfrm>
              <a:off x="4948290" y="4408462"/>
              <a:ext cx="2215303" cy="80566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直接箭头连接符 37"/>
            <p:cNvCxnSpPr>
              <a:stCxn id="39" idx="6"/>
              <a:endCxn id="19" idx="2"/>
            </p:cNvCxnSpPr>
            <p:nvPr/>
          </p:nvCxnSpPr>
          <p:spPr bwMode="auto">
            <a:xfrm>
              <a:off x="4948290" y="1991455"/>
              <a:ext cx="2215303" cy="402834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直接箭头连接符 38"/>
            <p:cNvCxnSpPr>
              <a:stCxn id="40" idx="6"/>
              <a:endCxn id="19" idx="2"/>
            </p:cNvCxnSpPr>
            <p:nvPr/>
          </p:nvCxnSpPr>
          <p:spPr bwMode="auto">
            <a:xfrm>
              <a:off x="4948290" y="2797124"/>
              <a:ext cx="2215303" cy="322267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直接箭头连接符 39"/>
            <p:cNvCxnSpPr>
              <a:stCxn id="41" idx="6"/>
              <a:endCxn id="19" idx="2"/>
            </p:cNvCxnSpPr>
            <p:nvPr/>
          </p:nvCxnSpPr>
          <p:spPr bwMode="auto">
            <a:xfrm>
              <a:off x="4948290" y="3602793"/>
              <a:ext cx="2215303" cy="241700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直接箭头连接符 40"/>
            <p:cNvCxnSpPr>
              <a:stCxn id="42" idx="6"/>
              <a:endCxn id="19" idx="2"/>
            </p:cNvCxnSpPr>
            <p:nvPr/>
          </p:nvCxnSpPr>
          <p:spPr bwMode="auto">
            <a:xfrm>
              <a:off x="4948290" y="4408462"/>
              <a:ext cx="2215303" cy="161133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文本框 42"/>
            <p:cNvSpPr txBox="1"/>
            <p:nvPr/>
          </p:nvSpPr>
          <p:spPr>
            <a:xfrm>
              <a:off x="2775583" y="2566291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X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2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9" name="文本框 43"/>
            <p:cNvSpPr txBox="1"/>
            <p:nvPr/>
          </p:nvSpPr>
          <p:spPr>
            <a:xfrm>
              <a:off x="2775583" y="3374023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X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3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0" name="文本框 44"/>
            <p:cNvSpPr txBox="1"/>
            <p:nvPr/>
          </p:nvSpPr>
          <p:spPr>
            <a:xfrm>
              <a:off x="2775079" y="4172570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X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4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1" name="文本框 45"/>
            <p:cNvSpPr txBox="1"/>
            <p:nvPr/>
          </p:nvSpPr>
          <p:spPr>
            <a:xfrm>
              <a:off x="7216561" y="4983298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Y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1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2" name="文本框 46"/>
            <p:cNvSpPr txBox="1"/>
            <p:nvPr/>
          </p:nvSpPr>
          <p:spPr>
            <a:xfrm>
              <a:off x="7211908" y="5788967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Y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2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17"/>
            <p:cNvSpPr txBox="1"/>
            <p:nvPr/>
          </p:nvSpPr>
          <p:spPr>
            <a:xfrm>
              <a:off x="5437640" y="5287804"/>
              <a:ext cx="6278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altLang="zh-CN" sz="2400" dirty="0" smtClean="0">
                  <a:latin typeface="Times New Roman"/>
                  <a:cs typeface="Times New Roman"/>
                </a:rPr>
                <a:t>β</a:t>
              </a:r>
              <a:endParaRPr lang="zh-CN" altLang="en-US" sz="2400" dirty="0"/>
            </a:p>
          </p:txBody>
        </p:sp>
        <p:cxnSp>
          <p:nvCxnSpPr>
            <p:cNvPr id="34" name="直接连接符 48"/>
            <p:cNvCxnSpPr/>
            <p:nvPr/>
          </p:nvCxnSpPr>
          <p:spPr bwMode="auto">
            <a:xfrm flipH="1">
              <a:off x="5860021" y="5199156"/>
              <a:ext cx="158192" cy="19822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直接箭头连接符 4"/>
            <p:cNvCxnSpPr>
              <a:endCxn id="14" idx="2"/>
            </p:cNvCxnSpPr>
            <p:nvPr/>
          </p:nvCxnSpPr>
          <p:spPr bwMode="auto">
            <a:xfrm flipV="1">
              <a:off x="1881334" y="1991455"/>
              <a:ext cx="841281" cy="91089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直接箭头连接符 61"/>
            <p:cNvCxnSpPr>
              <a:endCxn id="15" idx="2"/>
            </p:cNvCxnSpPr>
            <p:nvPr/>
          </p:nvCxnSpPr>
          <p:spPr bwMode="auto">
            <a:xfrm flipV="1">
              <a:off x="1881334" y="2797124"/>
              <a:ext cx="841281" cy="27967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直接箭头连接符 65"/>
            <p:cNvCxnSpPr>
              <a:endCxn id="16" idx="2"/>
            </p:cNvCxnSpPr>
            <p:nvPr/>
          </p:nvCxnSpPr>
          <p:spPr bwMode="auto">
            <a:xfrm>
              <a:off x="1886957" y="3318614"/>
              <a:ext cx="835658" cy="28417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直接箭头连接符 69"/>
            <p:cNvCxnSpPr>
              <a:endCxn id="17" idx="2"/>
            </p:cNvCxnSpPr>
            <p:nvPr/>
          </p:nvCxnSpPr>
          <p:spPr bwMode="auto">
            <a:xfrm>
              <a:off x="1881334" y="3504759"/>
              <a:ext cx="841281" cy="90370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" name="椭圆 91"/>
            <p:cNvSpPr/>
            <p:nvPr/>
          </p:nvSpPr>
          <p:spPr bwMode="auto">
            <a:xfrm>
              <a:off x="4338690" y="1686655"/>
              <a:ext cx="609600" cy="609600"/>
            </a:xfrm>
            <a:prstGeom prst="ellipse">
              <a:avLst/>
            </a:prstGeom>
            <a:solidFill>
              <a:srgbClr val="FF66A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椭圆 92"/>
            <p:cNvSpPr/>
            <p:nvPr/>
          </p:nvSpPr>
          <p:spPr bwMode="auto">
            <a:xfrm>
              <a:off x="4338690" y="2492324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椭圆 93"/>
            <p:cNvSpPr/>
            <p:nvPr/>
          </p:nvSpPr>
          <p:spPr bwMode="auto">
            <a:xfrm>
              <a:off x="4338690" y="3297993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椭圆 94"/>
            <p:cNvSpPr/>
            <p:nvPr/>
          </p:nvSpPr>
          <p:spPr bwMode="auto">
            <a:xfrm>
              <a:off x="4338690" y="4103662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文本框 95"/>
            <p:cNvSpPr txBox="1"/>
            <p:nvPr/>
          </p:nvSpPr>
          <p:spPr>
            <a:xfrm>
              <a:off x="4303712" y="1760622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X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1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44" name="文本框 96"/>
            <p:cNvSpPr txBox="1"/>
            <p:nvPr/>
          </p:nvSpPr>
          <p:spPr>
            <a:xfrm>
              <a:off x="4309108" y="2566291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X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2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45" name="文本框 97"/>
            <p:cNvSpPr txBox="1"/>
            <p:nvPr/>
          </p:nvSpPr>
          <p:spPr>
            <a:xfrm>
              <a:off x="4303712" y="3374023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X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3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46" name="文本框 98"/>
            <p:cNvSpPr txBox="1"/>
            <p:nvPr/>
          </p:nvSpPr>
          <p:spPr>
            <a:xfrm>
              <a:off x="4295904" y="4172570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X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4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cxnSp>
          <p:nvCxnSpPr>
            <p:cNvPr id="47" name="直接箭头连接符 102"/>
            <p:cNvCxnSpPr>
              <a:stCxn id="15" idx="6"/>
              <a:endCxn id="40" idx="2"/>
            </p:cNvCxnSpPr>
            <p:nvPr/>
          </p:nvCxnSpPr>
          <p:spPr bwMode="auto">
            <a:xfrm>
              <a:off x="3332215" y="2797124"/>
              <a:ext cx="100647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直接箭头连接符 105"/>
            <p:cNvCxnSpPr>
              <a:stCxn id="16" idx="6"/>
              <a:endCxn id="41" idx="2"/>
            </p:cNvCxnSpPr>
            <p:nvPr/>
          </p:nvCxnSpPr>
          <p:spPr bwMode="auto">
            <a:xfrm>
              <a:off x="3332215" y="3602793"/>
              <a:ext cx="100647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直接箭头连接符 108"/>
            <p:cNvCxnSpPr>
              <a:stCxn id="17" idx="6"/>
              <a:endCxn id="42" idx="2"/>
            </p:cNvCxnSpPr>
            <p:nvPr/>
          </p:nvCxnSpPr>
          <p:spPr bwMode="auto">
            <a:xfrm>
              <a:off x="3332215" y="4408462"/>
              <a:ext cx="100647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0" name="椭圆 111"/>
            <p:cNvSpPr/>
            <p:nvPr/>
          </p:nvSpPr>
          <p:spPr bwMode="auto">
            <a:xfrm>
              <a:off x="7162098" y="1686655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椭圆 112"/>
            <p:cNvSpPr/>
            <p:nvPr/>
          </p:nvSpPr>
          <p:spPr bwMode="auto">
            <a:xfrm>
              <a:off x="7162098" y="2492324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椭圆 113"/>
            <p:cNvSpPr/>
            <p:nvPr/>
          </p:nvSpPr>
          <p:spPr bwMode="auto">
            <a:xfrm>
              <a:off x="7162098" y="3297993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椭圆 114"/>
            <p:cNvSpPr/>
            <p:nvPr/>
          </p:nvSpPr>
          <p:spPr bwMode="auto">
            <a:xfrm>
              <a:off x="7162098" y="4103662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文本框 115"/>
            <p:cNvSpPr txBox="1"/>
            <p:nvPr/>
          </p:nvSpPr>
          <p:spPr>
            <a:xfrm>
              <a:off x="7141124" y="1760622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X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1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55" name="文本框 116"/>
            <p:cNvSpPr txBox="1"/>
            <p:nvPr/>
          </p:nvSpPr>
          <p:spPr>
            <a:xfrm>
              <a:off x="7143628" y="2566291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X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2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56" name="文本框 117"/>
            <p:cNvSpPr txBox="1"/>
            <p:nvPr/>
          </p:nvSpPr>
          <p:spPr>
            <a:xfrm>
              <a:off x="7143628" y="3374023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X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3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57" name="文本框 118"/>
            <p:cNvSpPr txBox="1"/>
            <p:nvPr/>
          </p:nvSpPr>
          <p:spPr>
            <a:xfrm>
              <a:off x="7143628" y="4172570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X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4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58" name="椭圆 135"/>
            <p:cNvSpPr/>
            <p:nvPr/>
          </p:nvSpPr>
          <p:spPr bwMode="auto">
            <a:xfrm>
              <a:off x="8761412" y="4907926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椭圆 136"/>
            <p:cNvSpPr/>
            <p:nvPr/>
          </p:nvSpPr>
          <p:spPr bwMode="auto">
            <a:xfrm>
              <a:off x="8761412" y="5713595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文本框 137"/>
            <p:cNvSpPr txBox="1"/>
            <p:nvPr/>
          </p:nvSpPr>
          <p:spPr>
            <a:xfrm>
              <a:off x="8735036" y="4981893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Y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1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61" name="文本框 138"/>
            <p:cNvSpPr txBox="1"/>
            <p:nvPr/>
          </p:nvSpPr>
          <p:spPr>
            <a:xfrm>
              <a:off x="8735036" y="5787562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Y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2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cxnSp>
          <p:nvCxnSpPr>
            <p:cNvPr id="62" name="直接箭头连接符 139"/>
            <p:cNvCxnSpPr>
              <a:stCxn id="18" idx="6"/>
              <a:endCxn id="58" idx="2"/>
            </p:cNvCxnSpPr>
            <p:nvPr/>
          </p:nvCxnSpPr>
          <p:spPr bwMode="auto">
            <a:xfrm flipV="1">
              <a:off x="7773193" y="5212726"/>
              <a:ext cx="988219" cy="140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直接箭头连接符 142"/>
            <p:cNvCxnSpPr>
              <a:stCxn id="19" idx="6"/>
              <a:endCxn id="59" idx="2"/>
            </p:cNvCxnSpPr>
            <p:nvPr/>
          </p:nvCxnSpPr>
          <p:spPr bwMode="auto">
            <a:xfrm flipV="1">
              <a:off x="7773193" y="6018395"/>
              <a:ext cx="988219" cy="140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4" name="矩形 49"/>
            <p:cNvSpPr/>
            <p:nvPr/>
          </p:nvSpPr>
          <p:spPr bwMode="auto">
            <a:xfrm>
              <a:off x="1277357" y="2895159"/>
              <a:ext cx="609600" cy="609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文本框 50"/>
            <p:cNvSpPr txBox="1"/>
            <p:nvPr/>
          </p:nvSpPr>
          <p:spPr>
            <a:xfrm>
              <a:off x="1347144" y="2909087"/>
              <a:ext cx="4587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</a:rPr>
                <a:t>S</a:t>
              </a:r>
              <a:endParaRPr lang="zh-CN" altLang="en-US" sz="3200" baseline="-25000" dirty="0">
                <a:solidFill>
                  <a:schemeClr val="bg1"/>
                </a:solidFill>
              </a:endParaRPr>
            </a:p>
          </p:txBody>
        </p:sp>
        <p:cxnSp>
          <p:nvCxnSpPr>
            <p:cNvPr id="66" name="直接箭头连接符 166"/>
            <p:cNvCxnSpPr>
              <a:stCxn id="58" idx="6"/>
            </p:cNvCxnSpPr>
            <p:nvPr/>
          </p:nvCxnSpPr>
          <p:spPr bwMode="auto">
            <a:xfrm flipV="1">
              <a:off x="9371012" y="4306015"/>
              <a:ext cx="762000" cy="90671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直接箭头连接符 179"/>
            <p:cNvCxnSpPr>
              <a:stCxn id="59" idx="6"/>
              <a:endCxn id="103" idx="2"/>
            </p:cNvCxnSpPr>
            <p:nvPr/>
          </p:nvCxnSpPr>
          <p:spPr bwMode="auto">
            <a:xfrm flipV="1">
              <a:off x="9371012" y="4306015"/>
              <a:ext cx="1066800" cy="171238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直接箭头连接符 182"/>
            <p:cNvCxnSpPr>
              <a:stCxn id="51" idx="6"/>
            </p:cNvCxnSpPr>
            <p:nvPr/>
          </p:nvCxnSpPr>
          <p:spPr bwMode="auto">
            <a:xfrm>
              <a:off x="7771698" y="2797124"/>
              <a:ext cx="2361314" cy="109005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直接箭头连接符 185"/>
            <p:cNvCxnSpPr>
              <a:stCxn id="50" idx="6"/>
            </p:cNvCxnSpPr>
            <p:nvPr/>
          </p:nvCxnSpPr>
          <p:spPr bwMode="auto">
            <a:xfrm>
              <a:off x="7771698" y="1991455"/>
              <a:ext cx="2361314" cy="170496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直接箭头连接符 99"/>
            <p:cNvCxnSpPr>
              <a:stCxn id="14" idx="6"/>
              <a:endCxn id="39" idx="2"/>
            </p:cNvCxnSpPr>
            <p:nvPr/>
          </p:nvCxnSpPr>
          <p:spPr bwMode="auto">
            <a:xfrm>
              <a:off x="3332215" y="1991455"/>
              <a:ext cx="1006475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66A3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1" name="文本框 197"/>
            <p:cNvSpPr txBox="1"/>
            <p:nvPr/>
          </p:nvSpPr>
          <p:spPr>
            <a:xfrm>
              <a:off x="3526435" y="1808347"/>
              <a:ext cx="37189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altLang="zh-CN" dirty="0" smtClean="0"/>
                <a:t>M/k</a:t>
              </a:r>
              <a:endParaRPr lang="zh-CN" altLang="en-US" sz="2400" baseline="-25000" dirty="0"/>
            </a:p>
          </p:txBody>
        </p:sp>
        <p:sp>
          <p:nvSpPr>
            <p:cNvPr id="72" name="文本框 204"/>
            <p:cNvSpPr txBox="1"/>
            <p:nvPr/>
          </p:nvSpPr>
          <p:spPr>
            <a:xfrm>
              <a:off x="3526435" y="2614015"/>
              <a:ext cx="37189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altLang="zh-CN" dirty="0" smtClean="0"/>
                <a:t>M/k</a:t>
              </a:r>
              <a:endParaRPr lang="zh-CN" altLang="en-US" sz="2400" baseline="-25000" dirty="0"/>
            </a:p>
          </p:txBody>
        </p:sp>
        <p:sp>
          <p:nvSpPr>
            <p:cNvPr id="73" name="文本框 205"/>
            <p:cNvSpPr txBox="1"/>
            <p:nvPr/>
          </p:nvSpPr>
          <p:spPr>
            <a:xfrm>
              <a:off x="3551140" y="3417162"/>
              <a:ext cx="37189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altLang="zh-CN" dirty="0" smtClean="0"/>
                <a:t>M/k</a:t>
              </a:r>
              <a:endParaRPr lang="zh-CN" altLang="en-US" sz="2400" baseline="-25000" dirty="0"/>
            </a:p>
          </p:txBody>
        </p:sp>
        <p:sp>
          <p:nvSpPr>
            <p:cNvPr id="74" name="文本框 206"/>
            <p:cNvSpPr txBox="1"/>
            <p:nvPr/>
          </p:nvSpPr>
          <p:spPr>
            <a:xfrm>
              <a:off x="3541091" y="4223796"/>
              <a:ext cx="37189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altLang="zh-CN" dirty="0" smtClean="0"/>
                <a:t>M/k</a:t>
              </a:r>
              <a:endParaRPr lang="zh-CN" altLang="en-US" sz="2400" baseline="-25000" dirty="0"/>
            </a:p>
          </p:txBody>
        </p:sp>
        <p:grpSp>
          <p:nvGrpSpPr>
            <p:cNvPr id="75" name="组合 85"/>
            <p:cNvGrpSpPr/>
            <p:nvPr/>
          </p:nvGrpSpPr>
          <p:grpSpPr>
            <a:xfrm>
              <a:off x="10133012" y="3696415"/>
              <a:ext cx="609600" cy="609600"/>
              <a:chOff x="11352212" y="3238239"/>
              <a:chExt cx="609600" cy="609600"/>
            </a:xfrm>
          </p:grpSpPr>
          <p:sp>
            <p:nvSpPr>
              <p:cNvPr id="103" name="矩形 158"/>
              <p:cNvSpPr/>
              <p:nvPr/>
            </p:nvSpPr>
            <p:spPr bwMode="auto">
              <a:xfrm>
                <a:off x="11352212" y="3238239"/>
                <a:ext cx="609600" cy="6096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 </a:t>
                </a:r>
                <a:endParaRPr kumimoji="0" lang="zh-CN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4" name="文本框 165"/>
              <p:cNvSpPr txBox="1"/>
              <p:nvPr/>
            </p:nvSpPr>
            <p:spPr>
              <a:xfrm>
                <a:off x="11439645" y="3245123"/>
                <a:ext cx="43473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</a:rPr>
                  <a:t>T</a:t>
                </a:r>
                <a:endParaRPr lang="zh-CN" altLang="en-US" sz="3200" baseline="-25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6" name="文本框 216"/>
            <p:cNvSpPr txBox="1"/>
            <p:nvPr/>
          </p:nvSpPr>
          <p:spPr>
            <a:xfrm>
              <a:off x="7909359" y="5028947"/>
              <a:ext cx="77585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altLang="zh-CN" dirty="0" smtClean="0"/>
                <a:t>M/(</a:t>
              </a:r>
              <a:r>
                <a:rPr lang="en-US" altLang="zh-CN" dirty="0" err="1" smtClean="0"/>
                <a:t>k+s</a:t>
              </a:r>
              <a:r>
                <a:rPr lang="en-US" altLang="zh-CN" dirty="0" smtClean="0"/>
                <a:t>)</a:t>
              </a:r>
              <a:endParaRPr lang="zh-CN" altLang="en-US" sz="2400" baseline="-25000" dirty="0"/>
            </a:p>
          </p:txBody>
        </p:sp>
        <p:sp>
          <p:nvSpPr>
            <p:cNvPr id="77" name="文本框 119"/>
            <p:cNvSpPr txBox="1"/>
            <p:nvPr/>
          </p:nvSpPr>
          <p:spPr>
            <a:xfrm>
              <a:off x="2771366" y="1760622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X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1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78" name="文本框 120"/>
            <p:cNvSpPr txBox="1"/>
            <p:nvPr/>
          </p:nvSpPr>
          <p:spPr>
            <a:xfrm>
              <a:off x="2968216" y="1696569"/>
              <a:ext cx="3433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</a:rPr>
                <a:t>in</a:t>
              </a:r>
              <a:endParaRPr lang="zh-CN" altLang="en-US" sz="16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79" name="文本框 121"/>
            <p:cNvSpPr txBox="1"/>
            <p:nvPr/>
          </p:nvSpPr>
          <p:spPr>
            <a:xfrm>
              <a:off x="2979644" y="2509226"/>
              <a:ext cx="3433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</a:rPr>
                <a:t>in</a:t>
              </a:r>
              <a:endParaRPr lang="zh-CN" altLang="en-US" sz="16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80" name="文本框 122"/>
            <p:cNvSpPr txBox="1"/>
            <p:nvPr/>
          </p:nvSpPr>
          <p:spPr>
            <a:xfrm>
              <a:off x="2974566" y="3311295"/>
              <a:ext cx="3433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</a:rPr>
                <a:t>in</a:t>
              </a:r>
              <a:endParaRPr lang="zh-CN" altLang="en-US" sz="16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81" name="文本框 123"/>
            <p:cNvSpPr txBox="1"/>
            <p:nvPr/>
          </p:nvSpPr>
          <p:spPr>
            <a:xfrm>
              <a:off x="2983228" y="4106368"/>
              <a:ext cx="3433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</a:rPr>
                <a:t>in</a:t>
              </a:r>
              <a:endParaRPr lang="zh-CN" altLang="en-US" sz="16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82" name="文本框 124"/>
            <p:cNvSpPr txBox="1"/>
            <p:nvPr/>
          </p:nvSpPr>
          <p:spPr>
            <a:xfrm>
              <a:off x="4500562" y="1715476"/>
              <a:ext cx="4732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</a:rPr>
                <a:t>mid</a:t>
              </a:r>
              <a:endParaRPr lang="zh-CN" altLang="en-US" sz="1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83" name="文本框 125"/>
            <p:cNvSpPr txBox="1"/>
            <p:nvPr/>
          </p:nvSpPr>
          <p:spPr>
            <a:xfrm>
              <a:off x="4501463" y="2521537"/>
              <a:ext cx="4732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</a:rPr>
                <a:t>mid</a:t>
              </a:r>
              <a:endParaRPr lang="zh-CN" altLang="en-US" sz="1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84" name="文本框 126"/>
            <p:cNvSpPr txBox="1"/>
            <p:nvPr/>
          </p:nvSpPr>
          <p:spPr>
            <a:xfrm>
              <a:off x="4500562" y="3307696"/>
              <a:ext cx="4732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</a:rPr>
                <a:t>mid</a:t>
              </a:r>
              <a:endParaRPr lang="zh-CN" altLang="en-US" sz="1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85" name="文本框 127"/>
            <p:cNvSpPr txBox="1"/>
            <p:nvPr/>
          </p:nvSpPr>
          <p:spPr>
            <a:xfrm>
              <a:off x="4500562" y="4133674"/>
              <a:ext cx="4732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</a:rPr>
                <a:t>mid</a:t>
              </a:r>
              <a:endParaRPr lang="zh-CN" altLang="en-US" sz="1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86" name="文本框 128"/>
            <p:cNvSpPr txBox="1"/>
            <p:nvPr/>
          </p:nvSpPr>
          <p:spPr>
            <a:xfrm>
              <a:off x="7359824" y="1701791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</a:rPr>
                <a:t>out</a:t>
              </a:r>
              <a:endParaRPr lang="zh-CN" altLang="en-US" sz="1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87" name="文本框 129"/>
            <p:cNvSpPr txBox="1"/>
            <p:nvPr/>
          </p:nvSpPr>
          <p:spPr>
            <a:xfrm>
              <a:off x="7360176" y="250552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</a:rPr>
                <a:t>out</a:t>
              </a:r>
              <a:endParaRPr lang="zh-CN" altLang="en-US" sz="1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88" name="文本框 130"/>
            <p:cNvSpPr txBox="1"/>
            <p:nvPr/>
          </p:nvSpPr>
          <p:spPr>
            <a:xfrm>
              <a:off x="7363526" y="3312732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</a:rPr>
                <a:t>out</a:t>
              </a:r>
              <a:endParaRPr lang="zh-CN" altLang="en-US" sz="1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89" name="文本框 131"/>
            <p:cNvSpPr txBox="1"/>
            <p:nvPr/>
          </p:nvSpPr>
          <p:spPr>
            <a:xfrm>
              <a:off x="7363526" y="412175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</a:rPr>
                <a:t>out</a:t>
              </a:r>
              <a:endParaRPr lang="zh-CN" altLang="en-US" sz="1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90" name="文本框 132"/>
            <p:cNvSpPr txBox="1"/>
            <p:nvPr/>
          </p:nvSpPr>
          <p:spPr>
            <a:xfrm>
              <a:off x="7431885" y="4916939"/>
              <a:ext cx="3433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</a:rPr>
                <a:t>in</a:t>
              </a:r>
              <a:endParaRPr lang="zh-CN" altLang="en-US" sz="16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91" name="文本框 133"/>
            <p:cNvSpPr txBox="1"/>
            <p:nvPr/>
          </p:nvSpPr>
          <p:spPr>
            <a:xfrm>
              <a:off x="7433752" y="5741685"/>
              <a:ext cx="3433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</a:rPr>
                <a:t>in</a:t>
              </a:r>
              <a:endParaRPr lang="zh-CN" altLang="en-US" sz="16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92" name="文本框 134"/>
            <p:cNvSpPr txBox="1"/>
            <p:nvPr/>
          </p:nvSpPr>
          <p:spPr>
            <a:xfrm>
              <a:off x="8956865" y="4924993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</a:rPr>
                <a:t>out</a:t>
              </a:r>
              <a:endParaRPr lang="zh-CN" altLang="en-US" sz="1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93" name="文本框 140"/>
            <p:cNvSpPr txBox="1"/>
            <p:nvPr/>
          </p:nvSpPr>
          <p:spPr>
            <a:xfrm>
              <a:off x="8956865" y="5731885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</a:rPr>
                <a:t>out</a:t>
              </a:r>
              <a:endParaRPr lang="zh-CN" altLang="en-US" sz="1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217200" y="2222287"/>
              <a:ext cx="2196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400" dirty="0" smtClean="0"/>
                <a:t>∞</a:t>
              </a:r>
              <a:endParaRPr lang="en-US" sz="2400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2208212" y="2678668"/>
              <a:ext cx="2196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400" dirty="0" smtClean="0"/>
                <a:t>∞</a:t>
              </a:r>
              <a:endParaRPr lang="en-US" sz="2400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208212" y="3288268"/>
              <a:ext cx="2196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400" dirty="0" smtClean="0"/>
                <a:t>∞</a:t>
              </a:r>
              <a:endParaRPr lang="en-US" sz="2400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2208212" y="3821668"/>
              <a:ext cx="2196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400" dirty="0" smtClean="0"/>
                <a:t>∞</a:t>
              </a:r>
              <a:endParaRPr lang="en-US" sz="2400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406030" y="2311469"/>
              <a:ext cx="2196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400" dirty="0" smtClean="0"/>
                <a:t>∞</a:t>
              </a:r>
              <a:endParaRPr lang="en-US" sz="2400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8380412" y="2907268"/>
              <a:ext cx="2196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400" dirty="0" smtClean="0"/>
                <a:t>∞</a:t>
              </a:r>
              <a:endParaRPr lang="en-US" sz="24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9717427" y="5093491"/>
              <a:ext cx="2196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400" dirty="0" smtClean="0"/>
                <a:t>∞</a:t>
              </a:r>
              <a:endParaRPr lang="en-US" sz="2400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9675812" y="4583668"/>
              <a:ext cx="2196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400" dirty="0" smtClean="0"/>
                <a:t>∞</a:t>
              </a:r>
              <a:endParaRPr lang="en-US" sz="2400" dirty="0"/>
            </a:p>
          </p:txBody>
        </p:sp>
        <p:sp>
          <p:nvSpPr>
            <p:cNvPr id="102" name="文本框 216"/>
            <p:cNvSpPr txBox="1"/>
            <p:nvPr/>
          </p:nvSpPr>
          <p:spPr>
            <a:xfrm>
              <a:off x="7909359" y="5802868"/>
              <a:ext cx="77585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altLang="zh-CN" dirty="0" smtClean="0"/>
                <a:t>M/(</a:t>
              </a:r>
              <a:r>
                <a:rPr lang="en-US" altLang="zh-CN" dirty="0" err="1" smtClean="0"/>
                <a:t>k+s</a:t>
              </a:r>
              <a:r>
                <a:rPr lang="en-US" altLang="zh-CN" dirty="0" smtClean="0"/>
                <a:t>)</a:t>
              </a:r>
              <a:endParaRPr lang="zh-CN" altLang="en-US" sz="2400" baseline="-25000" dirty="0"/>
            </a:p>
          </p:txBody>
        </p:sp>
      </p:grpSp>
      <p:sp>
        <p:nvSpPr>
          <p:cNvPr id="105" name="任意多边形 14"/>
          <p:cNvSpPr/>
          <p:nvPr/>
        </p:nvSpPr>
        <p:spPr bwMode="auto">
          <a:xfrm>
            <a:off x="3551140" y="1601709"/>
            <a:ext cx="1423529" cy="947390"/>
          </a:xfrm>
          <a:custGeom>
            <a:avLst/>
            <a:gdLst>
              <a:gd name="connsiteX0" fmla="*/ 0 w 1657350"/>
              <a:gd name="connsiteY0" fmla="*/ 0 h 1741911"/>
              <a:gd name="connsiteX1" fmla="*/ 371475 w 1657350"/>
              <a:gd name="connsiteY1" fmla="*/ 1495425 h 1741911"/>
              <a:gd name="connsiteX2" fmla="*/ 1657350 w 1657350"/>
              <a:gd name="connsiteY2" fmla="*/ 1724025 h 174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7350" h="1741911">
                <a:moveTo>
                  <a:pt x="0" y="0"/>
                </a:moveTo>
                <a:cubicBezTo>
                  <a:pt x="47625" y="604044"/>
                  <a:pt x="95250" y="1208088"/>
                  <a:pt x="371475" y="1495425"/>
                </a:cubicBezTo>
                <a:cubicBezTo>
                  <a:pt x="647700" y="1782762"/>
                  <a:pt x="1152525" y="1753393"/>
                  <a:pt x="1657350" y="1724025"/>
                </a:cubicBezTo>
              </a:path>
            </a:pathLst>
          </a:custGeom>
          <a:noFill/>
          <a:ln w="57150" cap="flat" cmpd="sng" algn="ctr">
            <a:solidFill>
              <a:srgbClr val="FF66A3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6" name="文本框 21"/>
          <p:cNvSpPr txBox="1"/>
          <p:nvPr/>
        </p:nvSpPr>
        <p:spPr>
          <a:xfrm>
            <a:off x="3634745" y="1357019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cut</a:t>
            </a:r>
            <a:endParaRPr lang="zh-CN" altLang="en-US" b="1" dirty="0"/>
          </a:p>
        </p:txBody>
      </p:sp>
      <p:sp>
        <p:nvSpPr>
          <p:cNvPr id="107" name="椭圆 135"/>
          <p:cNvSpPr/>
          <p:nvPr/>
        </p:nvSpPr>
        <p:spPr bwMode="auto">
          <a:xfrm>
            <a:off x="2793162" y="5581650"/>
            <a:ext cx="708568" cy="708568"/>
          </a:xfrm>
          <a:prstGeom prst="ellipse">
            <a:avLst/>
          </a:prstGeom>
          <a:solidFill>
            <a:srgbClr val="FF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8" name="直接箭头连接符 136"/>
          <p:cNvCxnSpPr>
            <a:endCxn id="107" idx="2"/>
          </p:cNvCxnSpPr>
          <p:nvPr/>
        </p:nvCxnSpPr>
        <p:spPr bwMode="auto">
          <a:xfrm>
            <a:off x="1623286" y="5935934"/>
            <a:ext cx="1169875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6699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9" name="任意多边形 22"/>
          <p:cNvSpPr/>
          <p:nvPr/>
        </p:nvSpPr>
        <p:spPr bwMode="auto">
          <a:xfrm>
            <a:off x="1971675" y="5476875"/>
            <a:ext cx="542925" cy="752475"/>
          </a:xfrm>
          <a:custGeom>
            <a:avLst/>
            <a:gdLst>
              <a:gd name="connsiteX0" fmla="*/ 0 w 542925"/>
              <a:gd name="connsiteY0" fmla="*/ 0 h 752475"/>
              <a:gd name="connsiteX1" fmla="*/ 95250 w 542925"/>
              <a:gd name="connsiteY1" fmla="*/ 542925 h 752475"/>
              <a:gd name="connsiteX2" fmla="*/ 542925 w 542925"/>
              <a:gd name="connsiteY2" fmla="*/ 752475 h 752475"/>
              <a:gd name="connsiteX3" fmla="*/ 542925 w 542925"/>
              <a:gd name="connsiteY3" fmla="*/ 752475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925" h="752475">
                <a:moveTo>
                  <a:pt x="0" y="0"/>
                </a:moveTo>
                <a:cubicBezTo>
                  <a:pt x="2381" y="208756"/>
                  <a:pt x="4763" y="417513"/>
                  <a:pt x="95250" y="542925"/>
                </a:cubicBezTo>
                <a:cubicBezTo>
                  <a:pt x="185737" y="668337"/>
                  <a:pt x="542925" y="752475"/>
                  <a:pt x="542925" y="752475"/>
                </a:cubicBezTo>
                <a:lnTo>
                  <a:pt x="542925" y="752475"/>
                </a:lnTo>
              </a:path>
            </a:pathLst>
          </a:custGeom>
          <a:noFill/>
          <a:ln w="57150" cap="flat" cmpd="sng" algn="ctr">
            <a:solidFill>
              <a:srgbClr val="FF6699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rgbClr val="FF66CC"/>
              </a:solidFill>
              <a:effectLst/>
              <a:latin typeface="Arial" charset="0"/>
            </a:endParaRPr>
          </a:p>
        </p:txBody>
      </p:sp>
      <p:sp>
        <p:nvSpPr>
          <p:cNvPr id="110" name="文本框 138"/>
          <p:cNvSpPr txBox="1"/>
          <p:nvPr/>
        </p:nvSpPr>
        <p:spPr>
          <a:xfrm>
            <a:off x="3705225" y="5705475"/>
            <a:ext cx="1136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6699"/>
                </a:solidFill>
              </a:rPr>
              <a:t>Type 1</a:t>
            </a:r>
            <a:endParaRPr lang="zh-CN" altLang="en-US" dirty="0">
              <a:solidFill>
                <a:srgbClr val="FF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07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Bound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277357" y="1828800"/>
            <a:ext cx="9465255" cy="4637945"/>
            <a:chOff x="1277357" y="1686655"/>
            <a:chExt cx="9465255" cy="4637945"/>
          </a:xfrm>
        </p:grpSpPr>
        <p:cxnSp>
          <p:nvCxnSpPr>
            <p:cNvPr id="6" name="直接箭头连接符 146"/>
            <p:cNvCxnSpPr>
              <a:stCxn id="39" idx="6"/>
              <a:endCxn id="50" idx="2"/>
            </p:cNvCxnSpPr>
            <p:nvPr/>
          </p:nvCxnSpPr>
          <p:spPr bwMode="auto">
            <a:xfrm>
              <a:off x="4948290" y="1991455"/>
              <a:ext cx="221380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直接箭头连接符 149"/>
            <p:cNvCxnSpPr>
              <a:stCxn id="40" idx="6"/>
              <a:endCxn id="51" idx="2"/>
            </p:cNvCxnSpPr>
            <p:nvPr/>
          </p:nvCxnSpPr>
          <p:spPr bwMode="auto">
            <a:xfrm>
              <a:off x="4948290" y="2797124"/>
              <a:ext cx="2213808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直接箭头连接符 152"/>
            <p:cNvCxnSpPr>
              <a:stCxn id="41" idx="6"/>
              <a:endCxn id="52" idx="2"/>
            </p:cNvCxnSpPr>
            <p:nvPr/>
          </p:nvCxnSpPr>
          <p:spPr bwMode="auto">
            <a:xfrm>
              <a:off x="4948290" y="3602793"/>
              <a:ext cx="221380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直接箭头连接符 155"/>
            <p:cNvCxnSpPr>
              <a:stCxn id="42" idx="6"/>
              <a:endCxn id="53" idx="2"/>
            </p:cNvCxnSpPr>
            <p:nvPr/>
          </p:nvCxnSpPr>
          <p:spPr bwMode="auto">
            <a:xfrm>
              <a:off x="4948290" y="4408462"/>
              <a:ext cx="221380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文本框 207"/>
            <p:cNvSpPr txBox="1"/>
            <p:nvPr/>
          </p:nvSpPr>
          <p:spPr>
            <a:xfrm>
              <a:off x="5775759" y="1808938"/>
              <a:ext cx="77585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altLang="zh-CN" dirty="0" smtClean="0"/>
                <a:t>M/(</a:t>
              </a:r>
              <a:r>
                <a:rPr lang="en-US" altLang="zh-CN" dirty="0" err="1" smtClean="0"/>
                <a:t>k+s</a:t>
              </a:r>
              <a:r>
                <a:rPr lang="en-US" altLang="zh-CN" dirty="0" smtClean="0"/>
                <a:t>)</a:t>
              </a:r>
              <a:endParaRPr lang="zh-CN" altLang="en-US" sz="2400" baseline="-25000" dirty="0"/>
            </a:p>
          </p:txBody>
        </p:sp>
        <p:sp>
          <p:nvSpPr>
            <p:cNvPr id="11" name="文本框 208"/>
            <p:cNvSpPr txBox="1"/>
            <p:nvPr/>
          </p:nvSpPr>
          <p:spPr>
            <a:xfrm>
              <a:off x="5771193" y="2613874"/>
              <a:ext cx="77585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altLang="zh-CN" dirty="0" smtClean="0"/>
                <a:t>M/(</a:t>
              </a:r>
              <a:r>
                <a:rPr lang="en-US" altLang="zh-CN" dirty="0" err="1" smtClean="0"/>
                <a:t>k+s</a:t>
              </a:r>
              <a:r>
                <a:rPr lang="en-US" altLang="zh-CN" dirty="0" smtClean="0"/>
                <a:t>)</a:t>
              </a:r>
              <a:endParaRPr lang="zh-CN" altLang="en-US" sz="2400" baseline="-25000" dirty="0"/>
            </a:p>
          </p:txBody>
        </p:sp>
        <p:sp>
          <p:nvSpPr>
            <p:cNvPr id="12" name="文本框 209"/>
            <p:cNvSpPr txBox="1"/>
            <p:nvPr/>
          </p:nvSpPr>
          <p:spPr>
            <a:xfrm>
              <a:off x="5764567" y="3417374"/>
              <a:ext cx="77585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altLang="zh-CN" dirty="0" smtClean="0"/>
                <a:t>M/(</a:t>
              </a:r>
              <a:r>
                <a:rPr lang="en-US" altLang="zh-CN" dirty="0" err="1" smtClean="0"/>
                <a:t>k+s</a:t>
              </a:r>
              <a:r>
                <a:rPr lang="en-US" altLang="zh-CN" dirty="0" smtClean="0"/>
                <a:t>)</a:t>
              </a:r>
              <a:endParaRPr lang="zh-CN" altLang="en-US" sz="2400" baseline="-25000" dirty="0"/>
            </a:p>
          </p:txBody>
        </p:sp>
        <p:sp>
          <p:nvSpPr>
            <p:cNvPr id="13" name="文本框 210"/>
            <p:cNvSpPr txBox="1"/>
            <p:nvPr/>
          </p:nvSpPr>
          <p:spPr>
            <a:xfrm>
              <a:off x="5764566" y="4223328"/>
              <a:ext cx="77585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altLang="zh-CN" dirty="0" smtClean="0"/>
                <a:t>M/(</a:t>
              </a:r>
              <a:r>
                <a:rPr lang="en-US" altLang="zh-CN" dirty="0" err="1" smtClean="0"/>
                <a:t>k+s</a:t>
              </a:r>
              <a:r>
                <a:rPr lang="en-US" altLang="zh-CN" dirty="0" smtClean="0"/>
                <a:t>)</a:t>
              </a:r>
              <a:endParaRPr lang="zh-CN" altLang="en-US" sz="2400" baseline="-25000" dirty="0"/>
            </a:p>
          </p:txBody>
        </p:sp>
        <p:sp>
          <p:nvSpPr>
            <p:cNvPr id="14" name="椭圆 27"/>
            <p:cNvSpPr/>
            <p:nvPr/>
          </p:nvSpPr>
          <p:spPr bwMode="auto">
            <a:xfrm>
              <a:off x="2722615" y="1686655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椭圆 28"/>
            <p:cNvSpPr/>
            <p:nvPr/>
          </p:nvSpPr>
          <p:spPr bwMode="auto">
            <a:xfrm>
              <a:off x="2722615" y="2492324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椭圆 29"/>
            <p:cNvSpPr/>
            <p:nvPr/>
          </p:nvSpPr>
          <p:spPr bwMode="auto">
            <a:xfrm>
              <a:off x="2722615" y="3297993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椭圆 30"/>
            <p:cNvSpPr/>
            <p:nvPr/>
          </p:nvSpPr>
          <p:spPr bwMode="auto">
            <a:xfrm>
              <a:off x="2722615" y="4103662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椭圆 31"/>
            <p:cNvSpPr/>
            <p:nvPr/>
          </p:nvSpPr>
          <p:spPr bwMode="auto">
            <a:xfrm>
              <a:off x="7163593" y="4909331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椭圆 32"/>
            <p:cNvSpPr/>
            <p:nvPr/>
          </p:nvSpPr>
          <p:spPr bwMode="auto">
            <a:xfrm>
              <a:off x="7163593" y="5715000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cxnSp>
          <p:nvCxnSpPr>
            <p:cNvPr id="20" name="直接箭头连接符 33"/>
            <p:cNvCxnSpPr>
              <a:stCxn id="39" idx="6"/>
              <a:endCxn id="18" idx="2"/>
            </p:cNvCxnSpPr>
            <p:nvPr/>
          </p:nvCxnSpPr>
          <p:spPr bwMode="auto">
            <a:xfrm>
              <a:off x="4948290" y="1991455"/>
              <a:ext cx="2215303" cy="322267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直接箭头连接符 34"/>
            <p:cNvCxnSpPr>
              <a:stCxn id="40" idx="6"/>
              <a:endCxn id="18" idx="2"/>
            </p:cNvCxnSpPr>
            <p:nvPr/>
          </p:nvCxnSpPr>
          <p:spPr bwMode="auto">
            <a:xfrm>
              <a:off x="4948290" y="2797124"/>
              <a:ext cx="2215303" cy="241700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直接箭头连接符 35"/>
            <p:cNvCxnSpPr>
              <a:stCxn id="41" idx="6"/>
              <a:endCxn id="18" idx="2"/>
            </p:cNvCxnSpPr>
            <p:nvPr/>
          </p:nvCxnSpPr>
          <p:spPr bwMode="auto">
            <a:xfrm>
              <a:off x="4948290" y="3602793"/>
              <a:ext cx="2215303" cy="161133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直接箭头连接符 36"/>
            <p:cNvCxnSpPr>
              <a:stCxn id="42" idx="6"/>
              <a:endCxn id="18" idx="2"/>
            </p:cNvCxnSpPr>
            <p:nvPr/>
          </p:nvCxnSpPr>
          <p:spPr bwMode="auto">
            <a:xfrm>
              <a:off x="4948290" y="4408462"/>
              <a:ext cx="2215303" cy="80566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直接箭头连接符 37"/>
            <p:cNvCxnSpPr>
              <a:stCxn id="39" idx="6"/>
              <a:endCxn id="19" idx="2"/>
            </p:cNvCxnSpPr>
            <p:nvPr/>
          </p:nvCxnSpPr>
          <p:spPr bwMode="auto">
            <a:xfrm>
              <a:off x="4948290" y="1991455"/>
              <a:ext cx="2215303" cy="402834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直接箭头连接符 38"/>
            <p:cNvCxnSpPr>
              <a:stCxn id="40" idx="6"/>
              <a:endCxn id="19" idx="2"/>
            </p:cNvCxnSpPr>
            <p:nvPr/>
          </p:nvCxnSpPr>
          <p:spPr bwMode="auto">
            <a:xfrm>
              <a:off x="4948290" y="2797124"/>
              <a:ext cx="2215303" cy="322267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直接箭头连接符 39"/>
            <p:cNvCxnSpPr>
              <a:stCxn id="41" idx="6"/>
              <a:endCxn id="19" idx="2"/>
            </p:cNvCxnSpPr>
            <p:nvPr/>
          </p:nvCxnSpPr>
          <p:spPr bwMode="auto">
            <a:xfrm>
              <a:off x="4948290" y="3602793"/>
              <a:ext cx="2215303" cy="241700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直接箭头连接符 40"/>
            <p:cNvCxnSpPr>
              <a:stCxn id="42" idx="6"/>
              <a:endCxn id="19" idx="2"/>
            </p:cNvCxnSpPr>
            <p:nvPr/>
          </p:nvCxnSpPr>
          <p:spPr bwMode="auto">
            <a:xfrm>
              <a:off x="4948290" y="4408462"/>
              <a:ext cx="2215303" cy="161133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文本框 42"/>
            <p:cNvSpPr txBox="1"/>
            <p:nvPr/>
          </p:nvSpPr>
          <p:spPr>
            <a:xfrm>
              <a:off x="2775583" y="2566291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X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2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9" name="文本框 43"/>
            <p:cNvSpPr txBox="1"/>
            <p:nvPr/>
          </p:nvSpPr>
          <p:spPr>
            <a:xfrm>
              <a:off x="2775583" y="3374023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X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3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0" name="文本框 44"/>
            <p:cNvSpPr txBox="1"/>
            <p:nvPr/>
          </p:nvSpPr>
          <p:spPr>
            <a:xfrm>
              <a:off x="2775079" y="4172570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X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4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1" name="文本框 45"/>
            <p:cNvSpPr txBox="1"/>
            <p:nvPr/>
          </p:nvSpPr>
          <p:spPr>
            <a:xfrm>
              <a:off x="7216561" y="4983298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Y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1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2" name="文本框 46"/>
            <p:cNvSpPr txBox="1"/>
            <p:nvPr/>
          </p:nvSpPr>
          <p:spPr>
            <a:xfrm>
              <a:off x="7211908" y="5788967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Y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2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17"/>
            <p:cNvSpPr txBox="1"/>
            <p:nvPr/>
          </p:nvSpPr>
          <p:spPr>
            <a:xfrm>
              <a:off x="5437640" y="5287804"/>
              <a:ext cx="6278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altLang="zh-CN" sz="2400" dirty="0" smtClean="0">
                  <a:latin typeface="Times New Roman"/>
                  <a:cs typeface="Times New Roman"/>
                </a:rPr>
                <a:t>β</a:t>
              </a:r>
              <a:endParaRPr lang="zh-CN" altLang="en-US" sz="2400" dirty="0"/>
            </a:p>
          </p:txBody>
        </p:sp>
        <p:cxnSp>
          <p:nvCxnSpPr>
            <p:cNvPr id="34" name="直接连接符 48"/>
            <p:cNvCxnSpPr/>
            <p:nvPr/>
          </p:nvCxnSpPr>
          <p:spPr bwMode="auto">
            <a:xfrm flipH="1">
              <a:off x="5860021" y="5199156"/>
              <a:ext cx="158192" cy="19822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直接箭头连接符 4"/>
            <p:cNvCxnSpPr>
              <a:endCxn id="14" idx="2"/>
            </p:cNvCxnSpPr>
            <p:nvPr/>
          </p:nvCxnSpPr>
          <p:spPr bwMode="auto">
            <a:xfrm flipV="1">
              <a:off x="1881334" y="1991455"/>
              <a:ext cx="841281" cy="91089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直接箭头连接符 61"/>
            <p:cNvCxnSpPr>
              <a:endCxn id="15" idx="2"/>
            </p:cNvCxnSpPr>
            <p:nvPr/>
          </p:nvCxnSpPr>
          <p:spPr bwMode="auto">
            <a:xfrm flipV="1">
              <a:off x="1881334" y="2797124"/>
              <a:ext cx="841281" cy="27967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直接箭头连接符 65"/>
            <p:cNvCxnSpPr>
              <a:endCxn id="16" idx="2"/>
            </p:cNvCxnSpPr>
            <p:nvPr/>
          </p:nvCxnSpPr>
          <p:spPr bwMode="auto">
            <a:xfrm>
              <a:off x="1886957" y="3318614"/>
              <a:ext cx="835658" cy="28417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直接箭头连接符 69"/>
            <p:cNvCxnSpPr>
              <a:endCxn id="17" idx="2"/>
            </p:cNvCxnSpPr>
            <p:nvPr/>
          </p:nvCxnSpPr>
          <p:spPr bwMode="auto">
            <a:xfrm>
              <a:off x="1881334" y="3504759"/>
              <a:ext cx="841281" cy="90370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" name="椭圆 91"/>
            <p:cNvSpPr/>
            <p:nvPr/>
          </p:nvSpPr>
          <p:spPr bwMode="auto">
            <a:xfrm>
              <a:off x="4338690" y="1686655"/>
              <a:ext cx="609600" cy="609600"/>
            </a:xfrm>
            <a:prstGeom prst="ellipse">
              <a:avLst/>
            </a:prstGeom>
            <a:solidFill>
              <a:srgbClr val="FF66A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椭圆 92"/>
            <p:cNvSpPr/>
            <p:nvPr/>
          </p:nvSpPr>
          <p:spPr bwMode="auto">
            <a:xfrm>
              <a:off x="4338690" y="2492324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椭圆 93"/>
            <p:cNvSpPr/>
            <p:nvPr/>
          </p:nvSpPr>
          <p:spPr bwMode="auto">
            <a:xfrm>
              <a:off x="4338690" y="3297993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椭圆 94"/>
            <p:cNvSpPr/>
            <p:nvPr/>
          </p:nvSpPr>
          <p:spPr bwMode="auto">
            <a:xfrm>
              <a:off x="4338690" y="4103662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文本框 95"/>
            <p:cNvSpPr txBox="1"/>
            <p:nvPr/>
          </p:nvSpPr>
          <p:spPr>
            <a:xfrm>
              <a:off x="4303712" y="1760622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X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1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44" name="文本框 96"/>
            <p:cNvSpPr txBox="1"/>
            <p:nvPr/>
          </p:nvSpPr>
          <p:spPr>
            <a:xfrm>
              <a:off x="4309108" y="2566291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X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2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45" name="文本框 97"/>
            <p:cNvSpPr txBox="1"/>
            <p:nvPr/>
          </p:nvSpPr>
          <p:spPr>
            <a:xfrm>
              <a:off x="4303712" y="3374023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X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3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46" name="文本框 98"/>
            <p:cNvSpPr txBox="1"/>
            <p:nvPr/>
          </p:nvSpPr>
          <p:spPr>
            <a:xfrm>
              <a:off x="4295904" y="4172570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X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4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cxnSp>
          <p:nvCxnSpPr>
            <p:cNvPr id="47" name="直接箭头连接符 102"/>
            <p:cNvCxnSpPr>
              <a:stCxn id="15" idx="6"/>
              <a:endCxn id="40" idx="2"/>
            </p:cNvCxnSpPr>
            <p:nvPr/>
          </p:nvCxnSpPr>
          <p:spPr bwMode="auto">
            <a:xfrm>
              <a:off x="3332215" y="2797124"/>
              <a:ext cx="100647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直接箭头连接符 105"/>
            <p:cNvCxnSpPr>
              <a:stCxn id="16" idx="6"/>
              <a:endCxn id="41" idx="2"/>
            </p:cNvCxnSpPr>
            <p:nvPr/>
          </p:nvCxnSpPr>
          <p:spPr bwMode="auto">
            <a:xfrm>
              <a:off x="3332215" y="3602793"/>
              <a:ext cx="100647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直接箭头连接符 108"/>
            <p:cNvCxnSpPr>
              <a:stCxn id="17" idx="6"/>
              <a:endCxn id="42" idx="2"/>
            </p:cNvCxnSpPr>
            <p:nvPr/>
          </p:nvCxnSpPr>
          <p:spPr bwMode="auto">
            <a:xfrm>
              <a:off x="3332215" y="4408462"/>
              <a:ext cx="100647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0" name="椭圆 111"/>
            <p:cNvSpPr/>
            <p:nvPr/>
          </p:nvSpPr>
          <p:spPr bwMode="auto">
            <a:xfrm>
              <a:off x="7162098" y="1686655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椭圆 112"/>
            <p:cNvSpPr/>
            <p:nvPr/>
          </p:nvSpPr>
          <p:spPr bwMode="auto">
            <a:xfrm>
              <a:off x="7162098" y="2492324"/>
              <a:ext cx="609600" cy="60960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椭圆 113"/>
            <p:cNvSpPr/>
            <p:nvPr/>
          </p:nvSpPr>
          <p:spPr bwMode="auto">
            <a:xfrm>
              <a:off x="7162098" y="3297993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椭圆 114"/>
            <p:cNvSpPr/>
            <p:nvPr/>
          </p:nvSpPr>
          <p:spPr bwMode="auto">
            <a:xfrm>
              <a:off x="7162098" y="4103662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文本框 115"/>
            <p:cNvSpPr txBox="1"/>
            <p:nvPr/>
          </p:nvSpPr>
          <p:spPr>
            <a:xfrm>
              <a:off x="7141124" y="1760622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X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1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55" name="文本框 116"/>
            <p:cNvSpPr txBox="1"/>
            <p:nvPr/>
          </p:nvSpPr>
          <p:spPr>
            <a:xfrm>
              <a:off x="7143628" y="2566291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X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2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56" name="文本框 117"/>
            <p:cNvSpPr txBox="1"/>
            <p:nvPr/>
          </p:nvSpPr>
          <p:spPr>
            <a:xfrm>
              <a:off x="7143628" y="3374023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X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3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57" name="文本框 118"/>
            <p:cNvSpPr txBox="1"/>
            <p:nvPr/>
          </p:nvSpPr>
          <p:spPr>
            <a:xfrm>
              <a:off x="7143628" y="4172570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X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4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58" name="椭圆 135"/>
            <p:cNvSpPr/>
            <p:nvPr/>
          </p:nvSpPr>
          <p:spPr bwMode="auto">
            <a:xfrm>
              <a:off x="8761412" y="4907926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椭圆 136"/>
            <p:cNvSpPr/>
            <p:nvPr/>
          </p:nvSpPr>
          <p:spPr bwMode="auto">
            <a:xfrm>
              <a:off x="8761412" y="5713595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文本框 137"/>
            <p:cNvSpPr txBox="1"/>
            <p:nvPr/>
          </p:nvSpPr>
          <p:spPr>
            <a:xfrm>
              <a:off x="8735036" y="4981893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Y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1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61" name="文本框 138"/>
            <p:cNvSpPr txBox="1"/>
            <p:nvPr/>
          </p:nvSpPr>
          <p:spPr>
            <a:xfrm>
              <a:off x="8735036" y="5787562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Y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2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cxnSp>
          <p:nvCxnSpPr>
            <p:cNvPr id="62" name="直接箭头连接符 139"/>
            <p:cNvCxnSpPr>
              <a:stCxn id="18" idx="6"/>
              <a:endCxn id="58" idx="2"/>
            </p:cNvCxnSpPr>
            <p:nvPr/>
          </p:nvCxnSpPr>
          <p:spPr bwMode="auto">
            <a:xfrm flipV="1">
              <a:off x="7773193" y="5212726"/>
              <a:ext cx="988219" cy="140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直接箭头连接符 142"/>
            <p:cNvCxnSpPr>
              <a:stCxn id="19" idx="6"/>
              <a:endCxn id="59" idx="2"/>
            </p:cNvCxnSpPr>
            <p:nvPr/>
          </p:nvCxnSpPr>
          <p:spPr bwMode="auto">
            <a:xfrm flipV="1">
              <a:off x="7773193" y="6018395"/>
              <a:ext cx="988219" cy="140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4" name="矩形 49"/>
            <p:cNvSpPr/>
            <p:nvPr/>
          </p:nvSpPr>
          <p:spPr bwMode="auto">
            <a:xfrm>
              <a:off x="1277357" y="2895159"/>
              <a:ext cx="609600" cy="609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文本框 50"/>
            <p:cNvSpPr txBox="1"/>
            <p:nvPr/>
          </p:nvSpPr>
          <p:spPr>
            <a:xfrm>
              <a:off x="1347144" y="2909087"/>
              <a:ext cx="4587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</a:rPr>
                <a:t>S</a:t>
              </a:r>
              <a:endParaRPr lang="zh-CN" altLang="en-US" sz="3200" baseline="-25000" dirty="0">
                <a:solidFill>
                  <a:schemeClr val="bg1"/>
                </a:solidFill>
              </a:endParaRPr>
            </a:p>
          </p:txBody>
        </p:sp>
        <p:cxnSp>
          <p:nvCxnSpPr>
            <p:cNvPr id="66" name="直接箭头连接符 166"/>
            <p:cNvCxnSpPr>
              <a:stCxn id="58" idx="6"/>
            </p:cNvCxnSpPr>
            <p:nvPr/>
          </p:nvCxnSpPr>
          <p:spPr bwMode="auto">
            <a:xfrm flipV="1">
              <a:off x="9371012" y="4306015"/>
              <a:ext cx="762000" cy="90671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直接箭头连接符 179"/>
            <p:cNvCxnSpPr>
              <a:stCxn id="59" idx="6"/>
              <a:endCxn id="103" idx="2"/>
            </p:cNvCxnSpPr>
            <p:nvPr/>
          </p:nvCxnSpPr>
          <p:spPr bwMode="auto">
            <a:xfrm flipV="1">
              <a:off x="9371012" y="4306015"/>
              <a:ext cx="1066800" cy="171238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直接箭头连接符 182"/>
            <p:cNvCxnSpPr>
              <a:stCxn id="51" idx="6"/>
            </p:cNvCxnSpPr>
            <p:nvPr/>
          </p:nvCxnSpPr>
          <p:spPr bwMode="auto">
            <a:xfrm>
              <a:off x="7771698" y="2797124"/>
              <a:ext cx="2361314" cy="109005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直接箭头连接符 185"/>
            <p:cNvCxnSpPr>
              <a:stCxn id="50" idx="6"/>
            </p:cNvCxnSpPr>
            <p:nvPr/>
          </p:nvCxnSpPr>
          <p:spPr bwMode="auto">
            <a:xfrm>
              <a:off x="7771698" y="1991455"/>
              <a:ext cx="2361314" cy="170496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直接箭头连接符 99"/>
            <p:cNvCxnSpPr>
              <a:stCxn id="14" idx="6"/>
              <a:endCxn id="39" idx="2"/>
            </p:cNvCxnSpPr>
            <p:nvPr/>
          </p:nvCxnSpPr>
          <p:spPr bwMode="auto">
            <a:xfrm>
              <a:off x="3332215" y="1991455"/>
              <a:ext cx="1006475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66A3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1" name="文本框 197"/>
            <p:cNvSpPr txBox="1"/>
            <p:nvPr/>
          </p:nvSpPr>
          <p:spPr>
            <a:xfrm>
              <a:off x="3526435" y="1808347"/>
              <a:ext cx="37189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altLang="zh-CN" dirty="0" smtClean="0"/>
                <a:t>M/k</a:t>
              </a:r>
              <a:endParaRPr lang="zh-CN" altLang="en-US" sz="2400" baseline="-25000" dirty="0"/>
            </a:p>
          </p:txBody>
        </p:sp>
        <p:sp>
          <p:nvSpPr>
            <p:cNvPr id="72" name="文本框 204"/>
            <p:cNvSpPr txBox="1"/>
            <p:nvPr/>
          </p:nvSpPr>
          <p:spPr>
            <a:xfrm>
              <a:off x="3526435" y="2614015"/>
              <a:ext cx="37189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altLang="zh-CN" dirty="0" smtClean="0"/>
                <a:t>M/k</a:t>
              </a:r>
              <a:endParaRPr lang="zh-CN" altLang="en-US" sz="2400" baseline="-25000" dirty="0"/>
            </a:p>
          </p:txBody>
        </p:sp>
        <p:sp>
          <p:nvSpPr>
            <p:cNvPr id="73" name="文本框 205"/>
            <p:cNvSpPr txBox="1"/>
            <p:nvPr/>
          </p:nvSpPr>
          <p:spPr>
            <a:xfrm>
              <a:off x="3551140" y="3417162"/>
              <a:ext cx="37189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altLang="zh-CN" dirty="0" smtClean="0"/>
                <a:t>M/k</a:t>
              </a:r>
              <a:endParaRPr lang="zh-CN" altLang="en-US" sz="2400" baseline="-25000" dirty="0"/>
            </a:p>
          </p:txBody>
        </p:sp>
        <p:sp>
          <p:nvSpPr>
            <p:cNvPr id="74" name="文本框 206"/>
            <p:cNvSpPr txBox="1"/>
            <p:nvPr/>
          </p:nvSpPr>
          <p:spPr>
            <a:xfrm>
              <a:off x="3541091" y="4223796"/>
              <a:ext cx="37189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altLang="zh-CN" dirty="0" smtClean="0"/>
                <a:t>M/k</a:t>
              </a:r>
              <a:endParaRPr lang="zh-CN" altLang="en-US" sz="2400" baseline="-25000" dirty="0"/>
            </a:p>
          </p:txBody>
        </p:sp>
        <p:grpSp>
          <p:nvGrpSpPr>
            <p:cNvPr id="75" name="组合 85"/>
            <p:cNvGrpSpPr/>
            <p:nvPr/>
          </p:nvGrpSpPr>
          <p:grpSpPr>
            <a:xfrm>
              <a:off x="10133012" y="3696415"/>
              <a:ext cx="609600" cy="609600"/>
              <a:chOff x="11352212" y="3238239"/>
              <a:chExt cx="609600" cy="609600"/>
            </a:xfrm>
          </p:grpSpPr>
          <p:sp>
            <p:nvSpPr>
              <p:cNvPr id="103" name="矩形 158"/>
              <p:cNvSpPr/>
              <p:nvPr/>
            </p:nvSpPr>
            <p:spPr bwMode="auto">
              <a:xfrm>
                <a:off x="11352212" y="3238239"/>
                <a:ext cx="609600" cy="6096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 </a:t>
                </a:r>
                <a:endParaRPr kumimoji="0" lang="zh-CN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4" name="文本框 165"/>
              <p:cNvSpPr txBox="1"/>
              <p:nvPr/>
            </p:nvSpPr>
            <p:spPr>
              <a:xfrm>
                <a:off x="11439645" y="3245123"/>
                <a:ext cx="43473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</a:rPr>
                  <a:t>T</a:t>
                </a:r>
                <a:endParaRPr lang="zh-CN" altLang="en-US" sz="3200" baseline="-25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6" name="文本框 216"/>
            <p:cNvSpPr txBox="1"/>
            <p:nvPr/>
          </p:nvSpPr>
          <p:spPr>
            <a:xfrm>
              <a:off x="7909359" y="5028947"/>
              <a:ext cx="77585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altLang="zh-CN" dirty="0" smtClean="0"/>
                <a:t>M/(</a:t>
              </a:r>
              <a:r>
                <a:rPr lang="en-US" altLang="zh-CN" dirty="0" err="1" smtClean="0"/>
                <a:t>k+s</a:t>
              </a:r>
              <a:r>
                <a:rPr lang="en-US" altLang="zh-CN" dirty="0" smtClean="0"/>
                <a:t>)</a:t>
              </a:r>
              <a:endParaRPr lang="zh-CN" altLang="en-US" sz="2400" baseline="-25000" dirty="0"/>
            </a:p>
          </p:txBody>
        </p:sp>
        <p:sp>
          <p:nvSpPr>
            <p:cNvPr id="77" name="文本框 119"/>
            <p:cNvSpPr txBox="1"/>
            <p:nvPr/>
          </p:nvSpPr>
          <p:spPr>
            <a:xfrm>
              <a:off x="2771366" y="1760622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X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1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78" name="文本框 120"/>
            <p:cNvSpPr txBox="1"/>
            <p:nvPr/>
          </p:nvSpPr>
          <p:spPr>
            <a:xfrm>
              <a:off x="2968216" y="1696569"/>
              <a:ext cx="3433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</a:rPr>
                <a:t>in</a:t>
              </a:r>
              <a:endParaRPr lang="zh-CN" altLang="en-US" sz="16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79" name="文本框 121"/>
            <p:cNvSpPr txBox="1"/>
            <p:nvPr/>
          </p:nvSpPr>
          <p:spPr>
            <a:xfrm>
              <a:off x="2979644" y="2509226"/>
              <a:ext cx="3433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</a:rPr>
                <a:t>in</a:t>
              </a:r>
              <a:endParaRPr lang="zh-CN" altLang="en-US" sz="16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80" name="文本框 122"/>
            <p:cNvSpPr txBox="1"/>
            <p:nvPr/>
          </p:nvSpPr>
          <p:spPr>
            <a:xfrm>
              <a:off x="2974566" y="3311295"/>
              <a:ext cx="3433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</a:rPr>
                <a:t>in</a:t>
              </a:r>
              <a:endParaRPr lang="zh-CN" altLang="en-US" sz="16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81" name="文本框 123"/>
            <p:cNvSpPr txBox="1"/>
            <p:nvPr/>
          </p:nvSpPr>
          <p:spPr>
            <a:xfrm>
              <a:off x="2983228" y="4106368"/>
              <a:ext cx="3433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</a:rPr>
                <a:t>in</a:t>
              </a:r>
              <a:endParaRPr lang="zh-CN" altLang="en-US" sz="16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82" name="文本框 124"/>
            <p:cNvSpPr txBox="1"/>
            <p:nvPr/>
          </p:nvSpPr>
          <p:spPr>
            <a:xfrm>
              <a:off x="4500562" y="1715476"/>
              <a:ext cx="4732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</a:rPr>
                <a:t>mid</a:t>
              </a:r>
              <a:endParaRPr lang="zh-CN" altLang="en-US" sz="1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83" name="文本框 125"/>
            <p:cNvSpPr txBox="1"/>
            <p:nvPr/>
          </p:nvSpPr>
          <p:spPr>
            <a:xfrm>
              <a:off x="4501463" y="2521537"/>
              <a:ext cx="4732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</a:rPr>
                <a:t>mid</a:t>
              </a:r>
              <a:endParaRPr lang="zh-CN" altLang="en-US" sz="1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84" name="文本框 126"/>
            <p:cNvSpPr txBox="1"/>
            <p:nvPr/>
          </p:nvSpPr>
          <p:spPr>
            <a:xfrm>
              <a:off x="4500562" y="3307696"/>
              <a:ext cx="4732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</a:rPr>
                <a:t>mid</a:t>
              </a:r>
              <a:endParaRPr lang="zh-CN" altLang="en-US" sz="1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85" name="文本框 127"/>
            <p:cNvSpPr txBox="1"/>
            <p:nvPr/>
          </p:nvSpPr>
          <p:spPr>
            <a:xfrm>
              <a:off x="4500562" y="4133674"/>
              <a:ext cx="4732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</a:rPr>
                <a:t>mid</a:t>
              </a:r>
              <a:endParaRPr lang="zh-CN" altLang="en-US" sz="1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86" name="文本框 128"/>
            <p:cNvSpPr txBox="1"/>
            <p:nvPr/>
          </p:nvSpPr>
          <p:spPr>
            <a:xfrm>
              <a:off x="7359824" y="1701791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</a:rPr>
                <a:t>out</a:t>
              </a:r>
              <a:endParaRPr lang="zh-CN" altLang="en-US" sz="1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87" name="文本框 129"/>
            <p:cNvSpPr txBox="1"/>
            <p:nvPr/>
          </p:nvSpPr>
          <p:spPr>
            <a:xfrm>
              <a:off x="7360176" y="250552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</a:rPr>
                <a:t>out</a:t>
              </a:r>
              <a:endParaRPr lang="zh-CN" altLang="en-US" sz="1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88" name="文本框 130"/>
            <p:cNvSpPr txBox="1"/>
            <p:nvPr/>
          </p:nvSpPr>
          <p:spPr>
            <a:xfrm>
              <a:off x="7363526" y="3312732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</a:rPr>
                <a:t>out</a:t>
              </a:r>
              <a:endParaRPr lang="zh-CN" altLang="en-US" sz="1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89" name="文本框 131"/>
            <p:cNvSpPr txBox="1"/>
            <p:nvPr/>
          </p:nvSpPr>
          <p:spPr>
            <a:xfrm>
              <a:off x="7363526" y="412175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</a:rPr>
                <a:t>out</a:t>
              </a:r>
              <a:endParaRPr lang="zh-CN" altLang="en-US" sz="1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90" name="文本框 132"/>
            <p:cNvSpPr txBox="1"/>
            <p:nvPr/>
          </p:nvSpPr>
          <p:spPr>
            <a:xfrm>
              <a:off x="7431885" y="4916939"/>
              <a:ext cx="3433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</a:rPr>
                <a:t>in</a:t>
              </a:r>
              <a:endParaRPr lang="zh-CN" altLang="en-US" sz="16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91" name="文本框 133"/>
            <p:cNvSpPr txBox="1"/>
            <p:nvPr/>
          </p:nvSpPr>
          <p:spPr>
            <a:xfrm>
              <a:off x="7433752" y="5741685"/>
              <a:ext cx="3433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</a:rPr>
                <a:t>in</a:t>
              </a:r>
              <a:endParaRPr lang="zh-CN" altLang="en-US" sz="16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92" name="文本框 134"/>
            <p:cNvSpPr txBox="1"/>
            <p:nvPr/>
          </p:nvSpPr>
          <p:spPr>
            <a:xfrm>
              <a:off x="8956865" y="4924993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</a:rPr>
                <a:t>out</a:t>
              </a:r>
              <a:endParaRPr lang="zh-CN" altLang="en-US" sz="1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93" name="文本框 140"/>
            <p:cNvSpPr txBox="1"/>
            <p:nvPr/>
          </p:nvSpPr>
          <p:spPr>
            <a:xfrm>
              <a:off x="8956865" y="5731885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</a:rPr>
                <a:t>out</a:t>
              </a:r>
              <a:endParaRPr lang="zh-CN" altLang="en-US" sz="1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217200" y="2222287"/>
              <a:ext cx="2196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400" dirty="0" smtClean="0"/>
                <a:t>∞</a:t>
              </a:r>
              <a:endParaRPr lang="en-US" sz="2400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2208212" y="2678668"/>
              <a:ext cx="2196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400" dirty="0" smtClean="0"/>
                <a:t>∞</a:t>
              </a:r>
              <a:endParaRPr lang="en-US" sz="2400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208212" y="3288268"/>
              <a:ext cx="2196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400" dirty="0" smtClean="0"/>
                <a:t>∞</a:t>
              </a:r>
              <a:endParaRPr lang="en-US" sz="2400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2208212" y="3821668"/>
              <a:ext cx="2196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400" dirty="0" smtClean="0"/>
                <a:t>∞</a:t>
              </a:r>
              <a:endParaRPr lang="en-US" sz="2400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406030" y="2311469"/>
              <a:ext cx="2196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400" dirty="0" smtClean="0"/>
                <a:t>∞</a:t>
              </a:r>
              <a:endParaRPr lang="en-US" sz="2400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8380412" y="2907268"/>
              <a:ext cx="2196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400" dirty="0" smtClean="0"/>
                <a:t>∞</a:t>
              </a:r>
              <a:endParaRPr lang="en-US" sz="24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9720072" y="5097367"/>
              <a:ext cx="2196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400" dirty="0" smtClean="0"/>
                <a:t>∞</a:t>
              </a:r>
              <a:endParaRPr lang="en-US" sz="2400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9675812" y="4583668"/>
              <a:ext cx="2196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400" dirty="0" smtClean="0"/>
                <a:t>∞</a:t>
              </a:r>
              <a:endParaRPr lang="en-US" sz="2400" dirty="0"/>
            </a:p>
          </p:txBody>
        </p:sp>
        <p:sp>
          <p:nvSpPr>
            <p:cNvPr id="102" name="文本框 216"/>
            <p:cNvSpPr txBox="1"/>
            <p:nvPr/>
          </p:nvSpPr>
          <p:spPr>
            <a:xfrm>
              <a:off x="7909359" y="5802868"/>
              <a:ext cx="77585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altLang="zh-CN" dirty="0" smtClean="0"/>
                <a:t>M/(</a:t>
              </a:r>
              <a:r>
                <a:rPr lang="en-US" altLang="zh-CN" dirty="0" err="1" smtClean="0"/>
                <a:t>k+s</a:t>
              </a:r>
              <a:r>
                <a:rPr lang="en-US" altLang="zh-CN" dirty="0" smtClean="0"/>
                <a:t>)</a:t>
              </a:r>
              <a:endParaRPr lang="zh-CN" altLang="en-US" sz="2400" baseline="-25000" dirty="0"/>
            </a:p>
          </p:txBody>
        </p:sp>
      </p:grpSp>
      <p:sp>
        <p:nvSpPr>
          <p:cNvPr id="106" name="文本框 21"/>
          <p:cNvSpPr txBox="1"/>
          <p:nvPr/>
        </p:nvSpPr>
        <p:spPr>
          <a:xfrm>
            <a:off x="3634745" y="1357019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cut</a:t>
            </a:r>
            <a:endParaRPr lang="zh-CN" altLang="en-US" b="1" dirty="0"/>
          </a:p>
        </p:txBody>
      </p:sp>
      <p:sp>
        <p:nvSpPr>
          <p:cNvPr id="111" name="椭圆 413"/>
          <p:cNvSpPr/>
          <p:nvPr/>
        </p:nvSpPr>
        <p:spPr bwMode="auto">
          <a:xfrm>
            <a:off x="2793162" y="5581650"/>
            <a:ext cx="708568" cy="708568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2" name="直接箭头连接符 414"/>
          <p:cNvCxnSpPr>
            <a:endCxn id="111" idx="2"/>
          </p:cNvCxnSpPr>
          <p:nvPr/>
        </p:nvCxnSpPr>
        <p:spPr bwMode="auto">
          <a:xfrm>
            <a:off x="1623286" y="5935934"/>
            <a:ext cx="1169875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B30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3" name="任意多边形 415"/>
          <p:cNvSpPr/>
          <p:nvPr/>
        </p:nvSpPr>
        <p:spPr bwMode="auto">
          <a:xfrm>
            <a:off x="1971675" y="5476875"/>
            <a:ext cx="542925" cy="752475"/>
          </a:xfrm>
          <a:custGeom>
            <a:avLst/>
            <a:gdLst>
              <a:gd name="connsiteX0" fmla="*/ 0 w 542925"/>
              <a:gd name="connsiteY0" fmla="*/ 0 h 752475"/>
              <a:gd name="connsiteX1" fmla="*/ 95250 w 542925"/>
              <a:gd name="connsiteY1" fmla="*/ 542925 h 752475"/>
              <a:gd name="connsiteX2" fmla="*/ 542925 w 542925"/>
              <a:gd name="connsiteY2" fmla="*/ 752475 h 752475"/>
              <a:gd name="connsiteX3" fmla="*/ 542925 w 542925"/>
              <a:gd name="connsiteY3" fmla="*/ 752475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925" h="752475">
                <a:moveTo>
                  <a:pt x="0" y="0"/>
                </a:moveTo>
                <a:cubicBezTo>
                  <a:pt x="2381" y="208756"/>
                  <a:pt x="4763" y="417513"/>
                  <a:pt x="95250" y="542925"/>
                </a:cubicBezTo>
                <a:cubicBezTo>
                  <a:pt x="185737" y="668337"/>
                  <a:pt x="542925" y="752475"/>
                  <a:pt x="542925" y="752475"/>
                </a:cubicBezTo>
                <a:lnTo>
                  <a:pt x="542925" y="752475"/>
                </a:lnTo>
              </a:path>
            </a:pathLst>
          </a:custGeom>
          <a:noFill/>
          <a:ln w="57150" cap="flat" cmpd="sng" algn="ctr">
            <a:solidFill>
              <a:srgbClr val="FFB30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rgbClr val="FF66CC"/>
              </a:solidFill>
              <a:effectLst/>
              <a:latin typeface="Arial" charset="0"/>
            </a:endParaRPr>
          </a:p>
        </p:txBody>
      </p:sp>
      <p:sp>
        <p:nvSpPr>
          <p:cNvPr id="114" name="文本框 416"/>
          <p:cNvSpPr txBox="1"/>
          <p:nvPr/>
        </p:nvSpPr>
        <p:spPr>
          <a:xfrm>
            <a:off x="3705225" y="5705475"/>
            <a:ext cx="1108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B301"/>
                </a:solidFill>
              </a:rPr>
              <a:t>Type 2</a:t>
            </a:r>
            <a:endParaRPr lang="zh-CN" altLang="en-US" dirty="0">
              <a:solidFill>
                <a:srgbClr val="FFB301"/>
              </a:solidFill>
            </a:endParaRPr>
          </a:p>
        </p:txBody>
      </p:sp>
      <p:sp>
        <p:nvSpPr>
          <p:cNvPr id="116" name="任意多边形 14"/>
          <p:cNvSpPr/>
          <p:nvPr/>
        </p:nvSpPr>
        <p:spPr bwMode="auto">
          <a:xfrm>
            <a:off x="3551140" y="1601709"/>
            <a:ext cx="1423529" cy="947390"/>
          </a:xfrm>
          <a:custGeom>
            <a:avLst/>
            <a:gdLst>
              <a:gd name="connsiteX0" fmla="*/ 0 w 1657350"/>
              <a:gd name="connsiteY0" fmla="*/ 0 h 1741911"/>
              <a:gd name="connsiteX1" fmla="*/ 371475 w 1657350"/>
              <a:gd name="connsiteY1" fmla="*/ 1495425 h 1741911"/>
              <a:gd name="connsiteX2" fmla="*/ 1657350 w 1657350"/>
              <a:gd name="connsiteY2" fmla="*/ 1724025 h 174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7350" h="1741911">
                <a:moveTo>
                  <a:pt x="0" y="0"/>
                </a:moveTo>
                <a:cubicBezTo>
                  <a:pt x="47625" y="604044"/>
                  <a:pt x="95250" y="1208088"/>
                  <a:pt x="371475" y="1495425"/>
                </a:cubicBezTo>
                <a:cubicBezTo>
                  <a:pt x="647700" y="1782762"/>
                  <a:pt x="1152525" y="1753393"/>
                  <a:pt x="1657350" y="1724025"/>
                </a:cubicBezTo>
              </a:path>
            </a:pathLst>
          </a:custGeom>
          <a:noFill/>
          <a:ln w="57150" cap="flat" cmpd="sng" algn="ctr">
            <a:solidFill>
              <a:srgbClr val="FF66A3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7" name="任意多边形 419"/>
          <p:cNvSpPr/>
          <p:nvPr/>
        </p:nvSpPr>
        <p:spPr bwMode="auto">
          <a:xfrm>
            <a:off x="4973769" y="2549098"/>
            <a:ext cx="2863946" cy="869205"/>
          </a:xfrm>
          <a:custGeom>
            <a:avLst/>
            <a:gdLst>
              <a:gd name="connsiteX0" fmla="*/ 0 w 3448050"/>
              <a:gd name="connsiteY0" fmla="*/ 0 h 1009650"/>
              <a:gd name="connsiteX1" fmla="*/ 1152525 w 3448050"/>
              <a:gd name="connsiteY1" fmla="*/ 171450 h 1009650"/>
              <a:gd name="connsiteX2" fmla="*/ 2162175 w 3448050"/>
              <a:gd name="connsiteY2" fmla="*/ 704850 h 1009650"/>
              <a:gd name="connsiteX3" fmla="*/ 3448050 w 3448050"/>
              <a:gd name="connsiteY3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8050" h="1009650">
                <a:moveTo>
                  <a:pt x="0" y="0"/>
                </a:moveTo>
                <a:cubicBezTo>
                  <a:pt x="396081" y="26987"/>
                  <a:pt x="792163" y="53975"/>
                  <a:pt x="1152525" y="171450"/>
                </a:cubicBezTo>
                <a:cubicBezTo>
                  <a:pt x="1512887" y="288925"/>
                  <a:pt x="1779588" y="565150"/>
                  <a:pt x="2162175" y="704850"/>
                </a:cubicBezTo>
                <a:cubicBezTo>
                  <a:pt x="2544763" y="844550"/>
                  <a:pt x="2996406" y="927100"/>
                  <a:pt x="3448050" y="1009650"/>
                </a:cubicBezTo>
              </a:path>
            </a:pathLst>
          </a:custGeom>
          <a:noFill/>
          <a:ln w="57150" cap="flat" cmpd="sng" algn="ctr">
            <a:solidFill>
              <a:srgbClr val="FFB30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18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Bound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277357" y="1828800"/>
            <a:ext cx="9465255" cy="4637945"/>
            <a:chOff x="1277357" y="1686655"/>
            <a:chExt cx="9465255" cy="4637945"/>
          </a:xfrm>
        </p:grpSpPr>
        <p:cxnSp>
          <p:nvCxnSpPr>
            <p:cNvPr id="6" name="直接箭头连接符 146"/>
            <p:cNvCxnSpPr>
              <a:stCxn id="39" idx="6"/>
              <a:endCxn id="50" idx="2"/>
            </p:cNvCxnSpPr>
            <p:nvPr/>
          </p:nvCxnSpPr>
          <p:spPr bwMode="auto">
            <a:xfrm>
              <a:off x="4948290" y="1991455"/>
              <a:ext cx="221380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直接箭头连接符 149"/>
            <p:cNvCxnSpPr>
              <a:stCxn id="40" idx="6"/>
              <a:endCxn id="51" idx="2"/>
            </p:cNvCxnSpPr>
            <p:nvPr/>
          </p:nvCxnSpPr>
          <p:spPr bwMode="auto">
            <a:xfrm>
              <a:off x="4948290" y="2797124"/>
              <a:ext cx="2213808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直接箭头连接符 152"/>
            <p:cNvCxnSpPr>
              <a:stCxn id="41" idx="6"/>
              <a:endCxn id="52" idx="2"/>
            </p:cNvCxnSpPr>
            <p:nvPr/>
          </p:nvCxnSpPr>
          <p:spPr bwMode="auto">
            <a:xfrm>
              <a:off x="4948290" y="3602793"/>
              <a:ext cx="221380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直接箭头连接符 155"/>
            <p:cNvCxnSpPr>
              <a:stCxn id="42" idx="6"/>
              <a:endCxn id="53" idx="2"/>
            </p:cNvCxnSpPr>
            <p:nvPr/>
          </p:nvCxnSpPr>
          <p:spPr bwMode="auto">
            <a:xfrm>
              <a:off x="4948290" y="4408462"/>
              <a:ext cx="221380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文本框 207"/>
            <p:cNvSpPr txBox="1"/>
            <p:nvPr/>
          </p:nvSpPr>
          <p:spPr>
            <a:xfrm>
              <a:off x="5775759" y="1808938"/>
              <a:ext cx="77585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altLang="zh-CN" dirty="0" smtClean="0"/>
                <a:t>M/(</a:t>
              </a:r>
              <a:r>
                <a:rPr lang="en-US" altLang="zh-CN" dirty="0" err="1" smtClean="0"/>
                <a:t>k+s</a:t>
              </a:r>
              <a:r>
                <a:rPr lang="en-US" altLang="zh-CN" dirty="0" smtClean="0"/>
                <a:t>)</a:t>
              </a:r>
              <a:endParaRPr lang="zh-CN" altLang="en-US" sz="2400" baseline="-25000" dirty="0"/>
            </a:p>
          </p:txBody>
        </p:sp>
        <p:sp>
          <p:nvSpPr>
            <p:cNvPr id="11" name="文本框 208"/>
            <p:cNvSpPr txBox="1"/>
            <p:nvPr/>
          </p:nvSpPr>
          <p:spPr>
            <a:xfrm>
              <a:off x="5771193" y="2613874"/>
              <a:ext cx="77585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altLang="zh-CN" dirty="0" smtClean="0"/>
                <a:t>M/(</a:t>
              </a:r>
              <a:r>
                <a:rPr lang="en-US" altLang="zh-CN" dirty="0" err="1" smtClean="0"/>
                <a:t>k+s</a:t>
              </a:r>
              <a:r>
                <a:rPr lang="en-US" altLang="zh-CN" dirty="0" smtClean="0"/>
                <a:t>)</a:t>
              </a:r>
              <a:endParaRPr lang="zh-CN" altLang="en-US" sz="2400" baseline="-25000" dirty="0"/>
            </a:p>
          </p:txBody>
        </p:sp>
        <p:sp>
          <p:nvSpPr>
            <p:cNvPr id="12" name="文本框 209"/>
            <p:cNvSpPr txBox="1"/>
            <p:nvPr/>
          </p:nvSpPr>
          <p:spPr>
            <a:xfrm>
              <a:off x="5764567" y="3417374"/>
              <a:ext cx="77585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altLang="zh-CN" dirty="0" smtClean="0"/>
                <a:t>M/(</a:t>
              </a:r>
              <a:r>
                <a:rPr lang="en-US" altLang="zh-CN" dirty="0" err="1" smtClean="0"/>
                <a:t>k+s</a:t>
              </a:r>
              <a:r>
                <a:rPr lang="en-US" altLang="zh-CN" dirty="0" smtClean="0"/>
                <a:t>)</a:t>
              </a:r>
              <a:endParaRPr lang="zh-CN" altLang="en-US" sz="2400" baseline="-25000" dirty="0"/>
            </a:p>
          </p:txBody>
        </p:sp>
        <p:sp>
          <p:nvSpPr>
            <p:cNvPr id="13" name="文本框 210"/>
            <p:cNvSpPr txBox="1"/>
            <p:nvPr/>
          </p:nvSpPr>
          <p:spPr>
            <a:xfrm>
              <a:off x="5764566" y="4223328"/>
              <a:ext cx="77585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altLang="zh-CN" dirty="0" smtClean="0"/>
                <a:t>M/(</a:t>
              </a:r>
              <a:r>
                <a:rPr lang="en-US" altLang="zh-CN" dirty="0" err="1" smtClean="0"/>
                <a:t>k+s</a:t>
              </a:r>
              <a:r>
                <a:rPr lang="en-US" altLang="zh-CN" dirty="0" smtClean="0"/>
                <a:t>)</a:t>
              </a:r>
              <a:endParaRPr lang="zh-CN" altLang="en-US" sz="2400" baseline="-25000" dirty="0"/>
            </a:p>
          </p:txBody>
        </p:sp>
        <p:sp>
          <p:nvSpPr>
            <p:cNvPr id="14" name="椭圆 27"/>
            <p:cNvSpPr/>
            <p:nvPr/>
          </p:nvSpPr>
          <p:spPr bwMode="auto">
            <a:xfrm>
              <a:off x="2722615" y="1686655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椭圆 28"/>
            <p:cNvSpPr/>
            <p:nvPr/>
          </p:nvSpPr>
          <p:spPr bwMode="auto">
            <a:xfrm>
              <a:off x="2722615" y="2492324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椭圆 29"/>
            <p:cNvSpPr/>
            <p:nvPr/>
          </p:nvSpPr>
          <p:spPr bwMode="auto">
            <a:xfrm>
              <a:off x="2722615" y="3297993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椭圆 30"/>
            <p:cNvSpPr/>
            <p:nvPr/>
          </p:nvSpPr>
          <p:spPr bwMode="auto">
            <a:xfrm>
              <a:off x="2722615" y="4103662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椭圆 31"/>
            <p:cNvSpPr/>
            <p:nvPr/>
          </p:nvSpPr>
          <p:spPr bwMode="auto">
            <a:xfrm>
              <a:off x="7163593" y="4909331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椭圆 32"/>
            <p:cNvSpPr/>
            <p:nvPr/>
          </p:nvSpPr>
          <p:spPr bwMode="auto">
            <a:xfrm>
              <a:off x="7163593" y="5715000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cxnSp>
          <p:nvCxnSpPr>
            <p:cNvPr id="20" name="直接箭头连接符 33"/>
            <p:cNvCxnSpPr>
              <a:stCxn id="39" idx="6"/>
              <a:endCxn id="18" idx="2"/>
            </p:cNvCxnSpPr>
            <p:nvPr/>
          </p:nvCxnSpPr>
          <p:spPr bwMode="auto">
            <a:xfrm>
              <a:off x="4948290" y="1991455"/>
              <a:ext cx="2215303" cy="322267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直接箭头连接符 34"/>
            <p:cNvCxnSpPr>
              <a:stCxn id="40" idx="6"/>
              <a:endCxn id="18" idx="2"/>
            </p:cNvCxnSpPr>
            <p:nvPr/>
          </p:nvCxnSpPr>
          <p:spPr bwMode="auto">
            <a:xfrm>
              <a:off x="4948290" y="2797124"/>
              <a:ext cx="2215303" cy="241700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直接箭头连接符 35"/>
            <p:cNvCxnSpPr>
              <a:stCxn id="41" idx="6"/>
              <a:endCxn id="18" idx="2"/>
            </p:cNvCxnSpPr>
            <p:nvPr/>
          </p:nvCxnSpPr>
          <p:spPr bwMode="auto">
            <a:xfrm>
              <a:off x="4948290" y="3602793"/>
              <a:ext cx="2215303" cy="161133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直接箭头连接符 36"/>
            <p:cNvCxnSpPr>
              <a:stCxn id="42" idx="6"/>
              <a:endCxn id="18" idx="2"/>
            </p:cNvCxnSpPr>
            <p:nvPr/>
          </p:nvCxnSpPr>
          <p:spPr bwMode="auto">
            <a:xfrm>
              <a:off x="4948290" y="4408462"/>
              <a:ext cx="2215303" cy="80566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直接箭头连接符 37"/>
            <p:cNvCxnSpPr>
              <a:stCxn id="39" idx="6"/>
              <a:endCxn id="19" idx="2"/>
            </p:cNvCxnSpPr>
            <p:nvPr/>
          </p:nvCxnSpPr>
          <p:spPr bwMode="auto">
            <a:xfrm>
              <a:off x="4948290" y="1991455"/>
              <a:ext cx="2215303" cy="402834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直接箭头连接符 38"/>
            <p:cNvCxnSpPr>
              <a:stCxn id="40" idx="6"/>
              <a:endCxn id="19" idx="2"/>
            </p:cNvCxnSpPr>
            <p:nvPr/>
          </p:nvCxnSpPr>
          <p:spPr bwMode="auto">
            <a:xfrm>
              <a:off x="4948290" y="2797124"/>
              <a:ext cx="2215303" cy="322267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直接箭头连接符 39"/>
            <p:cNvCxnSpPr>
              <a:stCxn id="41" idx="6"/>
              <a:endCxn id="19" idx="2"/>
            </p:cNvCxnSpPr>
            <p:nvPr/>
          </p:nvCxnSpPr>
          <p:spPr bwMode="auto">
            <a:xfrm>
              <a:off x="4948290" y="3602793"/>
              <a:ext cx="2215303" cy="241700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直接箭头连接符 40"/>
            <p:cNvCxnSpPr>
              <a:stCxn id="42" idx="6"/>
              <a:endCxn id="19" idx="2"/>
            </p:cNvCxnSpPr>
            <p:nvPr/>
          </p:nvCxnSpPr>
          <p:spPr bwMode="auto">
            <a:xfrm>
              <a:off x="4948290" y="4408462"/>
              <a:ext cx="2215303" cy="161133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文本框 42"/>
            <p:cNvSpPr txBox="1"/>
            <p:nvPr/>
          </p:nvSpPr>
          <p:spPr>
            <a:xfrm>
              <a:off x="2775583" y="2566291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X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2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9" name="文本框 43"/>
            <p:cNvSpPr txBox="1"/>
            <p:nvPr/>
          </p:nvSpPr>
          <p:spPr>
            <a:xfrm>
              <a:off x="2775583" y="3374023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X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3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0" name="文本框 44"/>
            <p:cNvSpPr txBox="1"/>
            <p:nvPr/>
          </p:nvSpPr>
          <p:spPr>
            <a:xfrm>
              <a:off x="2775079" y="4172570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X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4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1" name="文本框 45"/>
            <p:cNvSpPr txBox="1"/>
            <p:nvPr/>
          </p:nvSpPr>
          <p:spPr>
            <a:xfrm>
              <a:off x="7216561" y="4983298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Y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1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2" name="文本框 46"/>
            <p:cNvSpPr txBox="1"/>
            <p:nvPr/>
          </p:nvSpPr>
          <p:spPr>
            <a:xfrm>
              <a:off x="7211908" y="5788967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Y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2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17"/>
            <p:cNvSpPr txBox="1"/>
            <p:nvPr/>
          </p:nvSpPr>
          <p:spPr>
            <a:xfrm>
              <a:off x="5437640" y="5287804"/>
              <a:ext cx="6278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altLang="zh-CN" sz="2400" dirty="0" smtClean="0">
                  <a:latin typeface="Times New Roman"/>
                  <a:cs typeface="Times New Roman"/>
                </a:rPr>
                <a:t>β</a:t>
              </a:r>
              <a:endParaRPr lang="zh-CN" altLang="en-US" sz="2400" dirty="0"/>
            </a:p>
          </p:txBody>
        </p:sp>
        <p:cxnSp>
          <p:nvCxnSpPr>
            <p:cNvPr id="34" name="直接连接符 48"/>
            <p:cNvCxnSpPr/>
            <p:nvPr/>
          </p:nvCxnSpPr>
          <p:spPr bwMode="auto">
            <a:xfrm flipH="1">
              <a:off x="5860021" y="5199156"/>
              <a:ext cx="158192" cy="19822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直接箭头连接符 4"/>
            <p:cNvCxnSpPr>
              <a:endCxn id="14" idx="2"/>
            </p:cNvCxnSpPr>
            <p:nvPr/>
          </p:nvCxnSpPr>
          <p:spPr bwMode="auto">
            <a:xfrm flipV="1">
              <a:off x="1881334" y="1991455"/>
              <a:ext cx="841281" cy="91089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直接箭头连接符 61"/>
            <p:cNvCxnSpPr>
              <a:endCxn id="15" idx="2"/>
            </p:cNvCxnSpPr>
            <p:nvPr/>
          </p:nvCxnSpPr>
          <p:spPr bwMode="auto">
            <a:xfrm flipV="1">
              <a:off x="1881334" y="2797124"/>
              <a:ext cx="841281" cy="27967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直接箭头连接符 65"/>
            <p:cNvCxnSpPr>
              <a:endCxn id="16" idx="2"/>
            </p:cNvCxnSpPr>
            <p:nvPr/>
          </p:nvCxnSpPr>
          <p:spPr bwMode="auto">
            <a:xfrm>
              <a:off x="1886957" y="3318614"/>
              <a:ext cx="835658" cy="28417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直接箭头连接符 69"/>
            <p:cNvCxnSpPr>
              <a:endCxn id="17" idx="2"/>
            </p:cNvCxnSpPr>
            <p:nvPr/>
          </p:nvCxnSpPr>
          <p:spPr bwMode="auto">
            <a:xfrm>
              <a:off x="1881334" y="3504759"/>
              <a:ext cx="841281" cy="90370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" name="椭圆 91"/>
            <p:cNvSpPr/>
            <p:nvPr/>
          </p:nvSpPr>
          <p:spPr bwMode="auto">
            <a:xfrm>
              <a:off x="4338690" y="1686655"/>
              <a:ext cx="609600" cy="609600"/>
            </a:xfrm>
            <a:prstGeom prst="ellipse">
              <a:avLst/>
            </a:prstGeom>
            <a:solidFill>
              <a:srgbClr val="FF66A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椭圆 92"/>
            <p:cNvSpPr/>
            <p:nvPr/>
          </p:nvSpPr>
          <p:spPr bwMode="auto">
            <a:xfrm>
              <a:off x="4338690" y="2492324"/>
              <a:ext cx="609600" cy="609600"/>
            </a:xfrm>
            <a:prstGeom prst="ellipse">
              <a:avLst/>
            </a:prstGeom>
            <a:solidFill>
              <a:srgbClr val="FF66A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椭圆 93"/>
            <p:cNvSpPr/>
            <p:nvPr/>
          </p:nvSpPr>
          <p:spPr bwMode="auto">
            <a:xfrm>
              <a:off x="4338690" y="3297993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椭圆 94"/>
            <p:cNvSpPr/>
            <p:nvPr/>
          </p:nvSpPr>
          <p:spPr bwMode="auto">
            <a:xfrm>
              <a:off x="4338690" y="4103662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文本框 95"/>
            <p:cNvSpPr txBox="1"/>
            <p:nvPr/>
          </p:nvSpPr>
          <p:spPr>
            <a:xfrm>
              <a:off x="4303712" y="1760622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X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1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44" name="文本框 96"/>
            <p:cNvSpPr txBox="1"/>
            <p:nvPr/>
          </p:nvSpPr>
          <p:spPr>
            <a:xfrm>
              <a:off x="4309108" y="2566291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X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2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45" name="文本框 97"/>
            <p:cNvSpPr txBox="1"/>
            <p:nvPr/>
          </p:nvSpPr>
          <p:spPr>
            <a:xfrm>
              <a:off x="4303712" y="3374023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X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3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46" name="文本框 98"/>
            <p:cNvSpPr txBox="1"/>
            <p:nvPr/>
          </p:nvSpPr>
          <p:spPr>
            <a:xfrm>
              <a:off x="4295904" y="4172570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X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4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cxnSp>
          <p:nvCxnSpPr>
            <p:cNvPr id="47" name="直接箭头连接符 102"/>
            <p:cNvCxnSpPr>
              <a:stCxn id="15" idx="6"/>
              <a:endCxn id="40" idx="2"/>
            </p:cNvCxnSpPr>
            <p:nvPr/>
          </p:nvCxnSpPr>
          <p:spPr bwMode="auto">
            <a:xfrm>
              <a:off x="3332215" y="2797124"/>
              <a:ext cx="100647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直接箭头连接符 105"/>
            <p:cNvCxnSpPr>
              <a:stCxn id="16" idx="6"/>
              <a:endCxn id="41" idx="2"/>
            </p:cNvCxnSpPr>
            <p:nvPr/>
          </p:nvCxnSpPr>
          <p:spPr bwMode="auto">
            <a:xfrm>
              <a:off x="3332215" y="3602793"/>
              <a:ext cx="100647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直接箭头连接符 108"/>
            <p:cNvCxnSpPr>
              <a:stCxn id="17" idx="6"/>
              <a:endCxn id="42" idx="2"/>
            </p:cNvCxnSpPr>
            <p:nvPr/>
          </p:nvCxnSpPr>
          <p:spPr bwMode="auto">
            <a:xfrm>
              <a:off x="3332215" y="4408462"/>
              <a:ext cx="100647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0" name="椭圆 111"/>
            <p:cNvSpPr/>
            <p:nvPr/>
          </p:nvSpPr>
          <p:spPr bwMode="auto">
            <a:xfrm>
              <a:off x="7162098" y="1686655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椭圆 112"/>
            <p:cNvSpPr/>
            <p:nvPr/>
          </p:nvSpPr>
          <p:spPr bwMode="auto">
            <a:xfrm>
              <a:off x="7162098" y="2492324"/>
              <a:ext cx="609600" cy="60960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椭圆 113"/>
            <p:cNvSpPr/>
            <p:nvPr/>
          </p:nvSpPr>
          <p:spPr bwMode="auto">
            <a:xfrm>
              <a:off x="7162098" y="3297993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椭圆 114"/>
            <p:cNvSpPr/>
            <p:nvPr/>
          </p:nvSpPr>
          <p:spPr bwMode="auto">
            <a:xfrm>
              <a:off x="7162098" y="4103662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文本框 115"/>
            <p:cNvSpPr txBox="1"/>
            <p:nvPr/>
          </p:nvSpPr>
          <p:spPr>
            <a:xfrm>
              <a:off x="7141124" y="1760622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X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1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55" name="文本框 116"/>
            <p:cNvSpPr txBox="1"/>
            <p:nvPr/>
          </p:nvSpPr>
          <p:spPr>
            <a:xfrm>
              <a:off x="7143628" y="2566291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X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2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56" name="文本框 117"/>
            <p:cNvSpPr txBox="1"/>
            <p:nvPr/>
          </p:nvSpPr>
          <p:spPr>
            <a:xfrm>
              <a:off x="7143628" y="3374023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X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3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57" name="文本框 118"/>
            <p:cNvSpPr txBox="1"/>
            <p:nvPr/>
          </p:nvSpPr>
          <p:spPr>
            <a:xfrm>
              <a:off x="7143628" y="4172570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X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4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58" name="椭圆 135"/>
            <p:cNvSpPr/>
            <p:nvPr/>
          </p:nvSpPr>
          <p:spPr bwMode="auto">
            <a:xfrm>
              <a:off x="8761412" y="4907926"/>
              <a:ext cx="609600" cy="6096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椭圆 136"/>
            <p:cNvSpPr/>
            <p:nvPr/>
          </p:nvSpPr>
          <p:spPr bwMode="auto">
            <a:xfrm>
              <a:off x="8761412" y="5713595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文本框 137"/>
            <p:cNvSpPr txBox="1"/>
            <p:nvPr/>
          </p:nvSpPr>
          <p:spPr>
            <a:xfrm>
              <a:off x="8735036" y="4981893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Y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1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61" name="文本框 138"/>
            <p:cNvSpPr txBox="1"/>
            <p:nvPr/>
          </p:nvSpPr>
          <p:spPr>
            <a:xfrm>
              <a:off x="8735036" y="5787562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Y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2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cxnSp>
          <p:nvCxnSpPr>
            <p:cNvPr id="62" name="直接箭头连接符 139"/>
            <p:cNvCxnSpPr>
              <a:stCxn id="18" idx="6"/>
              <a:endCxn id="58" idx="2"/>
            </p:cNvCxnSpPr>
            <p:nvPr/>
          </p:nvCxnSpPr>
          <p:spPr bwMode="auto">
            <a:xfrm flipV="1">
              <a:off x="7773193" y="5212726"/>
              <a:ext cx="988219" cy="140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直接箭头连接符 142"/>
            <p:cNvCxnSpPr>
              <a:stCxn id="19" idx="6"/>
              <a:endCxn id="59" idx="2"/>
            </p:cNvCxnSpPr>
            <p:nvPr/>
          </p:nvCxnSpPr>
          <p:spPr bwMode="auto">
            <a:xfrm flipV="1">
              <a:off x="7773193" y="6018395"/>
              <a:ext cx="988219" cy="140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4" name="矩形 49"/>
            <p:cNvSpPr/>
            <p:nvPr/>
          </p:nvSpPr>
          <p:spPr bwMode="auto">
            <a:xfrm>
              <a:off x="1277357" y="2895159"/>
              <a:ext cx="609600" cy="609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文本框 50"/>
            <p:cNvSpPr txBox="1"/>
            <p:nvPr/>
          </p:nvSpPr>
          <p:spPr>
            <a:xfrm>
              <a:off x="1347144" y="2909087"/>
              <a:ext cx="4587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</a:rPr>
                <a:t>S</a:t>
              </a:r>
              <a:endParaRPr lang="zh-CN" altLang="en-US" sz="3200" baseline="-25000" dirty="0">
                <a:solidFill>
                  <a:schemeClr val="bg1"/>
                </a:solidFill>
              </a:endParaRPr>
            </a:p>
          </p:txBody>
        </p:sp>
        <p:cxnSp>
          <p:nvCxnSpPr>
            <p:cNvPr id="66" name="直接箭头连接符 166"/>
            <p:cNvCxnSpPr>
              <a:stCxn id="58" idx="6"/>
            </p:cNvCxnSpPr>
            <p:nvPr/>
          </p:nvCxnSpPr>
          <p:spPr bwMode="auto">
            <a:xfrm flipV="1">
              <a:off x="9371012" y="4306015"/>
              <a:ext cx="762000" cy="90671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直接箭头连接符 182"/>
            <p:cNvCxnSpPr>
              <a:stCxn id="51" idx="6"/>
            </p:cNvCxnSpPr>
            <p:nvPr/>
          </p:nvCxnSpPr>
          <p:spPr bwMode="auto">
            <a:xfrm>
              <a:off x="7771698" y="2797124"/>
              <a:ext cx="2361314" cy="109005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直接箭头连接符 185"/>
            <p:cNvCxnSpPr>
              <a:stCxn id="50" idx="6"/>
            </p:cNvCxnSpPr>
            <p:nvPr/>
          </p:nvCxnSpPr>
          <p:spPr bwMode="auto">
            <a:xfrm>
              <a:off x="7771698" y="1991455"/>
              <a:ext cx="2361314" cy="170496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直接箭头连接符 99"/>
            <p:cNvCxnSpPr>
              <a:stCxn id="14" idx="6"/>
              <a:endCxn id="39" idx="2"/>
            </p:cNvCxnSpPr>
            <p:nvPr/>
          </p:nvCxnSpPr>
          <p:spPr bwMode="auto">
            <a:xfrm>
              <a:off x="3332215" y="1991455"/>
              <a:ext cx="1006475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66A3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1" name="文本框 197"/>
            <p:cNvSpPr txBox="1"/>
            <p:nvPr/>
          </p:nvSpPr>
          <p:spPr>
            <a:xfrm>
              <a:off x="3526435" y="1808347"/>
              <a:ext cx="37189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altLang="zh-CN" dirty="0" smtClean="0"/>
                <a:t>M/k</a:t>
              </a:r>
              <a:endParaRPr lang="zh-CN" altLang="en-US" sz="2400" baseline="-25000" dirty="0"/>
            </a:p>
          </p:txBody>
        </p:sp>
        <p:sp>
          <p:nvSpPr>
            <p:cNvPr id="72" name="文本框 204"/>
            <p:cNvSpPr txBox="1"/>
            <p:nvPr/>
          </p:nvSpPr>
          <p:spPr>
            <a:xfrm>
              <a:off x="3526435" y="2614015"/>
              <a:ext cx="37189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altLang="zh-CN" dirty="0" smtClean="0"/>
                <a:t>M/k</a:t>
              </a:r>
              <a:endParaRPr lang="zh-CN" altLang="en-US" sz="2400" baseline="-25000" dirty="0"/>
            </a:p>
          </p:txBody>
        </p:sp>
        <p:sp>
          <p:nvSpPr>
            <p:cNvPr id="73" name="文本框 205"/>
            <p:cNvSpPr txBox="1"/>
            <p:nvPr/>
          </p:nvSpPr>
          <p:spPr>
            <a:xfrm>
              <a:off x="3551140" y="3417162"/>
              <a:ext cx="37189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altLang="zh-CN" dirty="0" smtClean="0"/>
                <a:t>M/k</a:t>
              </a:r>
              <a:endParaRPr lang="zh-CN" altLang="en-US" sz="2400" baseline="-25000" dirty="0"/>
            </a:p>
          </p:txBody>
        </p:sp>
        <p:sp>
          <p:nvSpPr>
            <p:cNvPr id="74" name="文本框 206"/>
            <p:cNvSpPr txBox="1"/>
            <p:nvPr/>
          </p:nvSpPr>
          <p:spPr>
            <a:xfrm>
              <a:off x="3541091" y="4223796"/>
              <a:ext cx="37189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altLang="zh-CN" dirty="0" smtClean="0"/>
                <a:t>M/k</a:t>
              </a:r>
              <a:endParaRPr lang="zh-CN" altLang="en-US" sz="2400" baseline="-25000" dirty="0"/>
            </a:p>
          </p:txBody>
        </p:sp>
        <p:grpSp>
          <p:nvGrpSpPr>
            <p:cNvPr id="75" name="组合 85"/>
            <p:cNvGrpSpPr/>
            <p:nvPr/>
          </p:nvGrpSpPr>
          <p:grpSpPr>
            <a:xfrm>
              <a:off x="10133012" y="3696415"/>
              <a:ext cx="609600" cy="609600"/>
              <a:chOff x="11352212" y="3238239"/>
              <a:chExt cx="609600" cy="609600"/>
            </a:xfrm>
          </p:grpSpPr>
          <p:sp>
            <p:nvSpPr>
              <p:cNvPr id="103" name="矩形 158"/>
              <p:cNvSpPr/>
              <p:nvPr/>
            </p:nvSpPr>
            <p:spPr bwMode="auto">
              <a:xfrm>
                <a:off x="11352212" y="3238239"/>
                <a:ext cx="609600" cy="6096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 </a:t>
                </a:r>
                <a:endParaRPr kumimoji="0" lang="zh-CN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4" name="文本框 165"/>
              <p:cNvSpPr txBox="1"/>
              <p:nvPr/>
            </p:nvSpPr>
            <p:spPr>
              <a:xfrm>
                <a:off x="11439645" y="3245123"/>
                <a:ext cx="43473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</a:rPr>
                  <a:t>T</a:t>
                </a:r>
                <a:endParaRPr lang="zh-CN" altLang="en-US" sz="3200" baseline="-25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6" name="文本框 216"/>
            <p:cNvSpPr txBox="1"/>
            <p:nvPr/>
          </p:nvSpPr>
          <p:spPr>
            <a:xfrm>
              <a:off x="7909359" y="5028947"/>
              <a:ext cx="77585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altLang="zh-CN" dirty="0" smtClean="0"/>
                <a:t>M/(</a:t>
              </a:r>
              <a:r>
                <a:rPr lang="en-US" altLang="zh-CN" dirty="0" err="1" smtClean="0"/>
                <a:t>k+s</a:t>
              </a:r>
              <a:r>
                <a:rPr lang="en-US" altLang="zh-CN" dirty="0" smtClean="0"/>
                <a:t>)</a:t>
              </a:r>
              <a:endParaRPr lang="zh-CN" altLang="en-US" sz="2400" baseline="-25000" dirty="0"/>
            </a:p>
          </p:txBody>
        </p:sp>
        <p:sp>
          <p:nvSpPr>
            <p:cNvPr id="77" name="文本框 119"/>
            <p:cNvSpPr txBox="1"/>
            <p:nvPr/>
          </p:nvSpPr>
          <p:spPr>
            <a:xfrm>
              <a:off x="2771366" y="1760622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X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1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78" name="文本框 120"/>
            <p:cNvSpPr txBox="1"/>
            <p:nvPr/>
          </p:nvSpPr>
          <p:spPr>
            <a:xfrm>
              <a:off x="2968216" y="1696569"/>
              <a:ext cx="3433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</a:rPr>
                <a:t>in</a:t>
              </a:r>
              <a:endParaRPr lang="zh-CN" altLang="en-US" sz="16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79" name="文本框 121"/>
            <p:cNvSpPr txBox="1"/>
            <p:nvPr/>
          </p:nvSpPr>
          <p:spPr>
            <a:xfrm>
              <a:off x="2979644" y="2509226"/>
              <a:ext cx="3433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</a:rPr>
                <a:t>in</a:t>
              </a:r>
              <a:endParaRPr lang="zh-CN" altLang="en-US" sz="16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80" name="文本框 122"/>
            <p:cNvSpPr txBox="1"/>
            <p:nvPr/>
          </p:nvSpPr>
          <p:spPr>
            <a:xfrm>
              <a:off x="2974566" y="3311295"/>
              <a:ext cx="3433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</a:rPr>
                <a:t>in</a:t>
              </a:r>
              <a:endParaRPr lang="zh-CN" altLang="en-US" sz="16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81" name="文本框 123"/>
            <p:cNvSpPr txBox="1"/>
            <p:nvPr/>
          </p:nvSpPr>
          <p:spPr>
            <a:xfrm>
              <a:off x="2983228" y="4106368"/>
              <a:ext cx="3433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</a:rPr>
                <a:t>in</a:t>
              </a:r>
              <a:endParaRPr lang="zh-CN" altLang="en-US" sz="16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82" name="文本框 124"/>
            <p:cNvSpPr txBox="1"/>
            <p:nvPr/>
          </p:nvSpPr>
          <p:spPr>
            <a:xfrm>
              <a:off x="4500562" y="1715476"/>
              <a:ext cx="4732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</a:rPr>
                <a:t>mid</a:t>
              </a:r>
              <a:endParaRPr lang="zh-CN" altLang="en-US" sz="1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83" name="文本框 125"/>
            <p:cNvSpPr txBox="1"/>
            <p:nvPr/>
          </p:nvSpPr>
          <p:spPr>
            <a:xfrm>
              <a:off x="4501463" y="2521537"/>
              <a:ext cx="4732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</a:rPr>
                <a:t>mid</a:t>
              </a:r>
              <a:endParaRPr lang="zh-CN" altLang="en-US" sz="1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84" name="文本框 126"/>
            <p:cNvSpPr txBox="1"/>
            <p:nvPr/>
          </p:nvSpPr>
          <p:spPr>
            <a:xfrm>
              <a:off x="4500562" y="3307696"/>
              <a:ext cx="4732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</a:rPr>
                <a:t>mid</a:t>
              </a:r>
              <a:endParaRPr lang="zh-CN" altLang="en-US" sz="1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85" name="文本框 127"/>
            <p:cNvSpPr txBox="1"/>
            <p:nvPr/>
          </p:nvSpPr>
          <p:spPr>
            <a:xfrm>
              <a:off x="4500562" y="4133674"/>
              <a:ext cx="4732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</a:rPr>
                <a:t>mid</a:t>
              </a:r>
              <a:endParaRPr lang="zh-CN" altLang="en-US" sz="1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86" name="文本框 128"/>
            <p:cNvSpPr txBox="1"/>
            <p:nvPr/>
          </p:nvSpPr>
          <p:spPr>
            <a:xfrm>
              <a:off x="7359824" y="1701791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</a:rPr>
                <a:t>out</a:t>
              </a:r>
              <a:endParaRPr lang="zh-CN" altLang="en-US" sz="1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87" name="文本框 129"/>
            <p:cNvSpPr txBox="1"/>
            <p:nvPr/>
          </p:nvSpPr>
          <p:spPr>
            <a:xfrm>
              <a:off x="7360176" y="250552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</a:rPr>
                <a:t>out</a:t>
              </a:r>
              <a:endParaRPr lang="zh-CN" altLang="en-US" sz="1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88" name="文本框 130"/>
            <p:cNvSpPr txBox="1"/>
            <p:nvPr/>
          </p:nvSpPr>
          <p:spPr>
            <a:xfrm>
              <a:off x="7363526" y="3312732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</a:rPr>
                <a:t>out</a:t>
              </a:r>
              <a:endParaRPr lang="zh-CN" altLang="en-US" sz="1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89" name="文本框 131"/>
            <p:cNvSpPr txBox="1"/>
            <p:nvPr/>
          </p:nvSpPr>
          <p:spPr>
            <a:xfrm>
              <a:off x="7363526" y="412175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</a:rPr>
                <a:t>out</a:t>
              </a:r>
              <a:endParaRPr lang="zh-CN" altLang="en-US" sz="1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90" name="文本框 132"/>
            <p:cNvSpPr txBox="1"/>
            <p:nvPr/>
          </p:nvSpPr>
          <p:spPr>
            <a:xfrm>
              <a:off x="7431885" y="4916939"/>
              <a:ext cx="3433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</a:rPr>
                <a:t>in</a:t>
              </a:r>
              <a:endParaRPr lang="zh-CN" altLang="en-US" sz="16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91" name="文本框 133"/>
            <p:cNvSpPr txBox="1"/>
            <p:nvPr/>
          </p:nvSpPr>
          <p:spPr>
            <a:xfrm>
              <a:off x="7433752" y="5741685"/>
              <a:ext cx="3433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</a:rPr>
                <a:t>in</a:t>
              </a:r>
              <a:endParaRPr lang="zh-CN" altLang="en-US" sz="16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92" name="文本框 134"/>
            <p:cNvSpPr txBox="1"/>
            <p:nvPr/>
          </p:nvSpPr>
          <p:spPr>
            <a:xfrm>
              <a:off x="8956865" y="4924993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</a:rPr>
                <a:t>out</a:t>
              </a:r>
              <a:endParaRPr lang="zh-CN" altLang="en-US" sz="1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93" name="文本框 140"/>
            <p:cNvSpPr txBox="1"/>
            <p:nvPr/>
          </p:nvSpPr>
          <p:spPr>
            <a:xfrm>
              <a:off x="8956865" y="5731885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</a:rPr>
                <a:t>out</a:t>
              </a:r>
              <a:endParaRPr lang="zh-CN" altLang="en-US" sz="1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217200" y="2222287"/>
              <a:ext cx="2196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400" dirty="0" smtClean="0"/>
                <a:t>∞</a:t>
              </a:r>
              <a:endParaRPr lang="en-US" sz="2400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2208212" y="2678668"/>
              <a:ext cx="2196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400" dirty="0" smtClean="0"/>
                <a:t>∞</a:t>
              </a:r>
              <a:endParaRPr lang="en-US" sz="2400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208212" y="3288268"/>
              <a:ext cx="2196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400" dirty="0" smtClean="0"/>
                <a:t>∞</a:t>
              </a:r>
              <a:endParaRPr lang="en-US" sz="2400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2208212" y="3821668"/>
              <a:ext cx="2196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400" dirty="0" smtClean="0"/>
                <a:t>∞</a:t>
              </a:r>
              <a:endParaRPr lang="en-US" sz="2400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406030" y="2311469"/>
              <a:ext cx="2196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400" dirty="0" smtClean="0"/>
                <a:t>∞</a:t>
              </a:r>
              <a:endParaRPr lang="en-US" sz="2400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8380412" y="2907268"/>
              <a:ext cx="2196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400" dirty="0" smtClean="0"/>
                <a:t>∞</a:t>
              </a:r>
              <a:endParaRPr lang="en-US" sz="2400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9675812" y="4583668"/>
              <a:ext cx="2196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400" dirty="0" smtClean="0"/>
                <a:t>∞</a:t>
              </a:r>
              <a:endParaRPr lang="en-US" sz="2400" dirty="0"/>
            </a:p>
          </p:txBody>
        </p:sp>
        <p:sp>
          <p:nvSpPr>
            <p:cNvPr id="102" name="文本框 216"/>
            <p:cNvSpPr txBox="1"/>
            <p:nvPr/>
          </p:nvSpPr>
          <p:spPr>
            <a:xfrm>
              <a:off x="7909359" y="5802868"/>
              <a:ext cx="77585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altLang="zh-CN" dirty="0" smtClean="0"/>
                <a:t>M/(</a:t>
              </a:r>
              <a:r>
                <a:rPr lang="en-US" altLang="zh-CN" dirty="0" err="1" smtClean="0"/>
                <a:t>k+s</a:t>
              </a:r>
              <a:r>
                <a:rPr lang="en-US" altLang="zh-CN" dirty="0" smtClean="0"/>
                <a:t>)</a:t>
              </a:r>
              <a:endParaRPr lang="zh-CN" altLang="en-US" sz="2400" baseline="-25000" dirty="0"/>
            </a:p>
          </p:txBody>
        </p:sp>
      </p:grpSp>
      <p:sp>
        <p:nvSpPr>
          <p:cNvPr id="106" name="文本框 21"/>
          <p:cNvSpPr txBox="1"/>
          <p:nvPr/>
        </p:nvSpPr>
        <p:spPr>
          <a:xfrm>
            <a:off x="3634745" y="1357019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cut</a:t>
            </a:r>
            <a:endParaRPr lang="zh-CN" altLang="en-US" b="1" dirty="0"/>
          </a:p>
        </p:txBody>
      </p:sp>
      <p:sp>
        <p:nvSpPr>
          <p:cNvPr id="116" name="椭圆 118"/>
          <p:cNvSpPr/>
          <p:nvPr/>
        </p:nvSpPr>
        <p:spPr bwMode="auto">
          <a:xfrm>
            <a:off x="2793162" y="5581650"/>
            <a:ext cx="708568" cy="708568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7" name="直接箭头连接符 135"/>
          <p:cNvCxnSpPr>
            <a:endCxn id="116" idx="2"/>
          </p:cNvCxnSpPr>
          <p:nvPr/>
        </p:nvCxnSpPr>
        <p:spPr bwMode="auto">
          <a:xfrm>
            <a:off x="1623286" y="5935934"/>
            <a:ext cx="1169875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8" name="任意多边形 136"/>
          <p:cNvSpPr/>
          <p:nvPr/>
        </p:nvSpPr>
        <p:spPr bwMode="auto">
          <a:xfrm>
            <a:off x="1971675" y="5476875"/>
            <a:ext cx="542925" cy="752475"/>
          </a:xfrm>
          <a:custGeom>
            <a:avLst/>
            <a:gdLst>
              <a:gd name="connsiteX0" fmla="*/ 0 w 542925"/>
              <a:gd name="connsiteY0" fmla="*/ 0 h 752475"/>
              <a:gd name="connsiteX1" fmla="*/ 95250 w 542925"/>
              <a:gd name="connsiteY1" fmla="*/ 542925 h 752475"/>
              <a:gd name="connsiteX2" fmla="*/ 542925 w 542925"/>
              <a:gd name="connsiteY2" fmla="*/ 752475 h 752475"/>
              <a:gd name="connsiteX3" fmla="*/ 542925 w 542925"/>
              <a:gd name="connsiteY3" fmla="*/ 752475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925" h="752475">
                <a:moveTo>
                  <a:pt x="0" y="0"/>
                </a:moveTo>
                <a:cubicBezTo>
                  <a:pt x="2381" y="208756"/>
                  <a:pt x="4763" y="417513"/>
                  <a:pt x="95250" y="542925"/>
                </a:cubicBezTo>
                <a:cubicBezTo>
                  <a:pt x="185737" y="668337"/>
                  <a:pt x="542925" y="752475"/>
                  <a:pt x="542925" y="752475"/>
                </a:cubicBezTo>
                <a:lnTo>
                  <a:pt x="542925" y="752475"/>
                </a:lnTo>
              </a:path>
            </a:pathLst>
          </a:custGeom>
          <a:noFill/>
          <a:ln w="57150" cap="flat" cmpd="sng" algn="ctr">
            <a:solidFill>
              <a:srgbClr val="00B050"/>
            </a:solidFill>
            <a:prstDash val="lgDash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9" name="文本框 137"/>
          <p:cNvSpPr txBox="1"/>
          <p:nvPr/>
        </p:nvSpPr>
        <p:spPr>
          <a:xfrm>
            <a:off x="3705225" y="5705475"/>
            <a:ext cx="1136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0B050"/>
                </a:solidFill>
              </a:rPr>
              <a:t>Type 3</a:t>
            </a:r>
            <a:endParaRPr lang="zh-CN" altLang="en-US" dirty="0">
              <a:solidFill>
                <a:srgbClr val="00B050"/>
              </a:solidFill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1277357" y="1828800"/>
            <a:ext cx="9465255" cy="4637945"/>
            <a:chOff x="1277357" y="1686655"/>
            <a:chExt cx="9465255" cy="4637945"/>
          </a:xfrm>
        </p:grpSpPr>
        <p:cxnSp>
          <p:nvCxnSpPr>
            <p:cNvPr id="113" name="直接箭头连接符 146"/>
            <p:cNvCxnSpPr>
              <a:stCxn id="152" idx="6"/>
              <a:endCxn id="163" idx="2"/>
            </p:cNvCxnSpPr>
            <p:nvPr/>
          </p:nvCxnSpPr>
          <p:spPr bwMode="auto">
            <a:xfrm>
              <a:off x="4948290" y="1991455"/>
              <a:ext cx="221380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" name="直接箭头连接符 149"/>
            <p:cNvCxnSpPr>
              <a:stCxn id="153" idx="6"/>
              <a:endCxn id="164" idx="2"/>
            </p:cNvCxnSpPr>
            <p:nvPr/>
          </p:nvCxnSpPr>
          <p:spPr bwMode="auto">
            <a:xfrm>
              <a:off x="4948290" y="2797124"/>
              <a:ext cx="2213808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1" name="直接箭头连接符 152"/>
            <p:cNvCxnSpPr>
              <a:stCxn id="154" idx="6"/>
              <a:endCxn id="165" idx="2"/>
            </p:cNvCxnSpPr>
            <p:nvPr/>
          </p:nvCxnSpPr>
          <p:spPr bwMode="auto">
            <a:xfrm>
              <a:off x="4948290" y="3602793"/>
              <a:ext cx="221380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2" name="直接箭头连接符 155"/>
            <p:cNvCxnSpPr>
              <a:stCxn id="155" idx="6"/>
              <a:endCxn id="166" idx="2"/>
            </p:cNvCxnSpPr>
            <p:nvPr/>
          </p:nvCxnSpPr>
          <p:spPr bwMode="auto">
            <a:xfrm>
              <a:off x="4948290" y="4408462"/>
              <a:ext cx="221380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3" name="文本框 207"/>
            <p:cNvSpPr txBox="1"/>
            <p:nvPr/>
          </p:nvSpPr>
          <p:spPr>
            <a:xfrm>
              <a:off x="5775759" y="1808938"/>
              <a:ext cx="77585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altLang="zh-CN" dirty="0" smtClean="0"/>
                <a:t>M/(</a:t>
              </a:r>
              <a:r>
                <a:rPr lang="en-US" altLang="zh-CN" dirty="0" err="1" smtClean="0"/>
                <a:t>k+s</a:t>
              </a:r>
              <a:r>
                <a:rPr lang="en-US" altLang="zh-CN" dirty="0" smtClean="0"/>
                <a:t>)</a:t>
              </a:r>
              <a:endParaRPr lang="zh-CN" altLang="en-US" sz="2400" baseline="-25000" dirty="0"/>
            </a:p>
          </p:txBody>
        </p:sp>
        <p:sp>
          <p:nvSpPr>
            <p:cNvPr id="124" name="文本框 208"/>
            <p:cNvSpPr txBox="1"/>
            <p:nvPr/>
          </p:nvSpPr>
          <p:spPr>
            <a:xfrm>
              <a:off x="5771193" y="2613874"/>
              <a:ext cx="77585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altLang="zh-CN" dirty="0" smtClean="0"/>
                <a:t>M/(</a:t>
              </a:r>
              <a:r>
                <a:rPr lang="en-US" altLang="zh-CN" dirty="0" err="1" smtClean="0"/>
                <a:t>k+s</a:t>
              </a:r>
              <a:r>
                <a:rPr lang="en-US" altLang="zh-CN" dirty="0" smtClean="0"/>
                <a:t>)</a:t>
              </a:r>
              <a:endParaRPr lang="zh-CN" altLang="en-US" sz="2400" baseline="-25000" dirty="0"/>
            </a:p>
          </p:txBody>
        </p:sp>
        <p:sp>
          <p:nvSpPr>
            <p:cNvPr id="125" name="文本框 209"/>
            <p:cNvSpPr txBox="1"/>
            <p:nvPr/>
          </p:nvSpPr>
          <p:spPr>
            <a:xfrm>
              <a:off x="5764567" y="3417374"/>
              <a:ext cx="77585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altLang="zh-CN" dirty="0" smtClean="0"/>
                <a:t>M/(</a:t>
              </a:r>
              <a:r>
                <a:rPr lang="en-US" altLang="zh-CN" dirty="0" err="1" smtClean="0"/>
                <a:t>k+s</a:t>
              </a:r>
              <a:r>
                <a:rPr lang="en-US" altLang="zh-CN" dirty="0" smtClean="0"/>
                <a:t>)</a:t>
              </a:r>
              <a:endParaRPr lang="zh-CN" altLang="en-US" sz="2400" baseline="-25000" dirty="0"/>
            </a:p>
          </p:txBody>
        </p:sp>
        <p:sp>
          <p:nvSpPr>
            <p:cNvPr id="126" name="文本框 210"/>
            <p:cNvSpPr txBox="1"/>
            <p:nvPr/>
          </p:nvSpPr>
          <p:spPr>
            <a:xfrm>
              <a:off x="5764566" y="4223328"/>
              <a:ext cx="77585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altLang="zh-CN" dirty="0" smtClean="0"/>
                <a:t>M/(</a:t>
              </a:r>
              <a:r>
                <a:rPr lang="en-US" altLang="zh-CN" dirty="0" err="1" smtClean="0"/>
                <a:t>k+s</a:t>
              </a:r>
              <a:r>
                <a:rPr lang="en-US" altLang="zh-CN" dirty="0" smtClean="0"/>
                <a:t>)</a:t>
              </a:r>
              <a:endParaRPr lang="zh-CN" altLang="en-US" sz="2400" baseline="-25000" dirty="0"/>
            </a:p>
          </p:txBody>
        </p:sp>
        <p:sp>
          <p:nvSpPr>
            <p:cNvPr id="127" name="椭圆 27"/>
            <p:cNvSpPr/>
            <p:nvPr/>
          </p:nvSpPr>
          <p:spPr bwMode="auto">
            <a:xfrm>
              <a:off x="2722615" y="1686655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28" name="椭圆 28"/>
            <p:cNvSpPr/>
            <p:nvPr/>
          </p:nvSpPr>
          <p:spPr bwMode="auto">
            <a:xfrm>
              <a:off x="2722615" y="2492324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椭圆 29"/>
            <p:cNvSpPr/>
            <p:nvPr/>
          </p:nvSpPr>
          <p:spPr bwMode="auto">
            <a:xfrm>
              <a:off x="2722615" y="3297993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椭圆 30"/>
            <p:cNvSpPr/>
            <p:nvPr/>
          </p:nvSpPr>
          <p:spPr bwMode="auto">
            <a:xfrm>
              <a:off x="2722615" y="4103662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31" name="椭圆 31"/>
            <p:cNvSpPr/>
            <p:nvPr/>
          </p:nvSpPr>
          <p:spPr bwMode="auto">
            <a:xfrm>
              <a:off x="7163593" y="4909331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32" name="椭圆 32"/>
            <p:cNvSpPr/>
            <p:nvPr/>
          </p:nvSpPr>
          <p:spPr bwMode="auto">
            <a:xfrm>
              <a:off x="7163593" y="5715000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cxnSp>
          <p:nvCxnSpPr>
            <p:cNvPr id="133" name="直接箭头连接符 33"/>
            <p:cNvCxnSpPr>
              <a:stCxn id="152" idx="6"/>
              <a:endCxn id="131" idx="2"/>
            </p:cNvCxnSpPr>
            <p:nvPr/>
          </p:nvCxnSpPr>
          <p:spPr bwMode="auto">
            <a:xfrm>
              <a:off x="4948290" y="1991455"/>
              <a:ext cx="2215303" cy="322267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4" name="直接箭头连接符 34"/>
            <p:cNvCxnSpPr>
              <a:stCxn id="153" idx="6"/>
              <a:endCxn id="131" idx="2"/>
            </p:cNvCxnSpPr>
            <p:nvPr/>
          </p:nvCxnSpPr>
          <p:spPr bwMode="auto">
            <a:xfrm>
              <a:off x="4948290" y="2797124"/>
              <a:ext cx="2215303" cy="241700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5" name="直接箭头连接符 35"/>
            <p:cNvCxnSpPr>
              <a:stCxn id="154" idx="6"/>
              <a:endCxn id="131" idx="2"/>
            </p:cNvCxnSpPr>
            <p:nvPr/>
          </p:nvCxnSpPr>
          <p:spPr bwMode="auto">
            <a:xfrm>
              <a:off x="4948290" y="3602793"/>
              <a:ext cx="2215303" cy="161133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6" name="直接箭头连接符 36"/>
            <p:cNvCxnSpPr>
              <a:stCxn id="155" idx="6"/>
              <a:endCxn id="131" idx="2"/>
            </p:cNvCxnSpPr>
            <p:nvPr/>
          </p:nvCxnSpPr>
          <p:spPr bwMode="auto">
            <a:xfrm>
              <a:off x="4948290" y="4408462"/>
              <a:ext cx="2215303" cy="80566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7" name="直接箭头连接符 37"/>
            <p:cNvCxnSpPr>
              <a:stCxn id="152" idx="6"/>
              <a:endCxn id="132" idx="2"/>
            </p:cNvCxnSpPr>
            <p:nvPr/>
          </p:nvCxnSpPr>
          <p:spPr bwMode="auto">
            <a:xfrm>
              <a:off x="4948290" y="1991455"/>
              <a:ext cx="2215303" cy="402834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8" name="直接箭头连接符 38"/>
            <p:cNvCxnSpPr>
              <a:stCxn id="153" idx="6"/>
              <a:endCxn id="132" idx="2"/>
            </p:cNvCxnSpPr>
            <p:nvPr/>
          </p:nvCxnSpPr>
          <p:spPr bwMode="auto">
            <a:xfrm>
              <a:off x="4948290" y="2797124"/>
              <a:ext cx="2215303" cy="322267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9" name="直接箭头连接符 39"/>
            <p:cNvCxnSpPr>
              <a:stCxn id="154" idx="6"/>
              <a:endCxn id="132" idx="2"/>
            </p:cNvCxnSpPr>
            <p:nvPr/>
          </p:nvCxnSpPr>
          <p:spPr bwMode="auto">
            <a:xfrm>
              <a:off x="4948290" y="3602793"/>
              <a:ext cx="2215303" cy="241700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直接箭头连接符 40"/>
            <p:cNvCxnSpPr>
              <a:stCxn id="155" idx="6"/>
              <a:endCxn id="132" idx="2"/>
            </p:cNvCxnSpPr>
            <p:nvPr/>
          </p:nvCxnSpPr>
          <p:spPr bwMode="auto">
            <a:xfrm>
              <a:off x="4948290" y="4408462"/>
              <a:ext cx="2215303" cy="161133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1" name="文本框 42"/>
            <p:cNvSpPr txBox="1"/>
            <p:nvPr/>
          </p:nvSpPr>
          <p:spPr>
            <a:xfrm>
              <a:off x="2775583" y="2566291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X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2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42" name="文本框 43"/>
            <p:cNvSpPr txBox="1"/>
            <p:nvPr/>
          </p:nvSpPr>
          <p:spPr>
            <a:xfrm>
              <a:off x="2775583" y="3374023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X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3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43" name="文本框 44"/>
            <p:cNvSpPr txBox="1"/>
            <p:nvPr/>
          </p:nvSpPr>
          <p:spPr>
            <a:xfrm>
              <a:off x="2775079" y="4172570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X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4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44" name="文本框 45"/>
            <p:cNvSpPr txBox="1"/>
            <p:nvPr/>
          </p:nvSpPr>
          <p:spPr>
            <a:xfrm>
              <a:off x="7216561" y="4983298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Y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1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45" name="文本框 46"/>
            <p:cNvSpPr txBox="1"/>
            <p:nvPr/>
          </p:nvSpPr>
          <p:spPr>
            <a:xfrm>
              <a:off x="7211908" y="5788967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Y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2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46" name="TextBox 17"/>
            <p:cNvSpPr txBox="1"/>
            <p:nvPr/>
          </p:nvSpPr>
          <p:spPr>
            <a:xfrm>
              <a:off x="5437640" y="5287804"/>
              <a:ext cx="6278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altLang="zh-CN" sz="2400" dirty="0" smtClean="0">
                  <a:latin typeface="Times New Roman"/>
                  <a:cs typeface="Times New Roman"/>
                </a:rPr>
                <a:t>β</a:t>
              </a:r>
              <a:endParaRPr lang="zh-CN" altLang="en-US" sz="2400" dirty="0"/>
            </a:p>
          </p:txBody>
        </p:sp>
        <p:cxnSp>
          <p:nvCxnSpPr>
            <p:cNvPr id="147" name="直接连接符 48"/>
            <p:cNvCxnSpPr/>
            <p:nvPr/>
          </p:nvCxnSpPr>
          <p:spPr bwMode="auto">
            <a:xfrm flipH="1">
              <a:off x="5860021" y="5199156"/>
              <a:ext cx="158192" cy="19822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8" name="直接箭头连接符 4"/>
            <p:cNvCxnSpPr>
              <a:endCxn id="127" idx="2"/>
            </p:cNvCxnSpPr>
            <p:nvPr/>
          </p:nvCxnSpPr>
          <p:spPr bwMode="auto">
            <a:xfrm flipV="1">
              <a:off x="1881334" y="1991455"/>
              <a:ext cx="841281" cy="91089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9" name="直接箭头连接符 61"/>
            <p:cNvCxnSpPr>
              <a:endCxn id="128" idx="2"/>
            </p:cNvCxnSpPr>
            <p:nvPr/>
          </p:nvCxnSpPr>
          <p:spPr bwMode="auto">
            <a:xfrm flipV="1">
              <a:off x="1881334" y="2797124"/>
              <a:ext cx="841281" cy="27967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0" name="直接箭头连接符 65"/>
            <p:cNvCxnSpPr>
              <a:endCxn id="129" idx="2"/>
            </p:cNvCxnSpPr>
            <p:nvPr/>
          </p:nvCxnSpPr>
          <p:spPr bwMode="auto">
            <a:xfrm>
              <a:off x="1886957" y="3318614"/>
              <a:ext cx="835658" cy="28417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" name="直接箭头连接符 69"/>
            <p:cNvCxnSpPr>
              <a:endCxn id="130" idx="2"/>
            </p:cNvCxnSpPr>
            <p:nvPr/>
          </p:nvCxnSpPr>
          <p:spPr bwMode="auto">
            <a:xfrm>
              <a:off x="1881334" y="3504759"/>
              <a:ext cx="841281" cy="90370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2" name="椭圆 91"/>
            <p:cNvSpPr/>
            <p:nvPr/>
          </p:nvSpPr>
          <p:spPr bwMode="auto">
            <a:xfrm>
              <a:off x="4338690" y="1686655"/>
              <a:ext cx="609600" cy="609600"/>
            </a:xfrm>
            <a:prstGeom prst="ellipse">
              <a:avLst/>
            </a:prstGeom>
            <a:solidFill>
              <a:srgbClr val="FF66A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53" name="椭圆 92"/>
            <p:cNvSpPr/>
            <p:nvPr/>
          </p:nvSpPr>
          <p:spPr bwMode="auto">
            <a:xfrm>
              <a:off x="4338690" y="2492324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54" name="椭圆 93"/>
            <p:cNvSpPr/>
            <p:nvPr/>
          </p:nvSpPr>
          <p:spPr bwMode="auto">
            <a:xfrm>
              <a:off x="4338690" y="3297993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55" name="椭圆 94"/>
            <p:cNvSpPr/>
            <p:nvPr/>
          </p:nvSpPr>
          <p:spPr bwMode="auto">
            <a:xfrm>
              <a:off x="4338690" y="4103662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56" name="文本框 95"/>
            <p:cNvSpPr txBox="1"/>
            <p:nvPr/>
          </p:nvSpPr>
          <p:spPr>
            <a:xfrm>
              <a:off x="4303712" y="1760622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X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1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57" name="文本框 96"/>
            <p:cNvSpPr txBox="1"/>
            <p:nvPr/>
          </p:nvSpPr>
          <p:spPr>
            <a:xfrm>
              <a:off x="4309108" y="2566291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X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2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58" name="文本框 97"/>
            <p:cNvSpPr txBox="1"/>
            <p:nvPr/>
          </p:nvSpPr>
          <p:spPr>
            <a:xfrm>
              <a:off x="4303712" y="3374023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X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3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59" name="文本框 98"/>
            <p:cNvSpPr txBox="1"/>
            <p:nvPr/>
          </p:nvSpPr>
          <p:spPr>
            <a:xfrm>
              <a:off x="4295904" y="4172570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X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4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cxnSp>
          <p:nvCxnSpPr>
            <p:cNvPr id="160" name="直接箭头连接符 102"/>
            <p:cNvCxnSpPr>
              <a:stCxn id="128" idx="6"/>
              <a:endCxn id="153" idx="2"/>
            </p:cNvCxnSpPr>
            <p:nvPr/>
          </p:nvCxnSpPr>
          <p:spPr bwMode="auto">
            <a:xfrm>
              <a:off x="3332215" y="2797124"/>
              <a:ext cx="100647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1" name="直接箭头连接符 105"/>
            <p:cNvCxnSpPr>
              <a:stCxn id="129" idx="6"/>
              <a:endCxn id="154" idx="2"/>
            </p:cNvCxnSpPr>
            <p:nvPr/>
          </p:nvCxnSpPr>
          <p:spPr bwMode="auto">
            <a:xfrm>
              <a:off x="3332215" y="3602793"/>
              <a:ext cx="100647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2" name="直接箭头连接符 108"/>
            <p:cNvCxnSpPr>
              <a:stCxn id="130" idx="6"/>
              <a:endCxn id="155" idx="2"/>
            </p:cNvCxnSpPr>
            <p:nvPr/>
          </p:nvCxnSpPr>
          <p:spPr bwMode="auto">
            <a:xfrm>
              <a:off x="3332215" y="4408462"/>
              <a:ext cx="100647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3" name="椭圆 111"/>
            <p:cNvSpPr/>
            <p:nvPr/>
          </p:nvSpPr>
          <p:spPr bwMode="auto">
            <a:xfrm>
              <a:off x="7162098" y="1686655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64" name="椭圆 112"/>
            <p:cNvSpPr/>
            <p:nvPr/>
          </p:nvSpPr>
          <p:spPr bwMode="auto">
            <a:xfrm>
              <a:off x="7162098" y="2492324"/>
              <a:ext cx="609600" cy="60960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65" name="椭圆 113"/>
            <p:cNvSpPr/>
            <p:nvPr/>
          </p:nvSpPr>
          <p:spPr bwMode="auto">
            <a:xfrm>
              <a:off x="7162098" y="3297993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66" name="椭圆 114"/>
            <p:cNvSpPr/>
            <p:nvPr/>
          </p:nvSpPr>
          <p:spPr bwMode="auto">
            <a:xfrm>
              <a:off x="7162098" y="4103662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67" name="文本框 115"/>
            <p:cNvSpPr txBox="1"/>
            <p:nvPr/>
          </p:nvSpPr>
          <p:spPr>
            <a:xfrm>
              <a:off x="7141124" y="1760622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X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1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68" name="文本框 116"/>
            <p:cNvSpPr txBox="1"/>
            <p:nvPr/>
          </p:nvSpPr>
          <p:spPr>
            <a:xfrm>
              <a:off x="7143628" y="2566291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X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2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69" name="文本框 117"/>
            <p:cNvSpPr txBox="1"/>
            <p:nvPr/>
          </p:nvSpPr>
          <p:spPr>
            <a:xfrm>
              <a:off x="7143628" y="3374023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X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3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70" name="文本框 118"/>
            <p:cNvSpPr txBox="1"/>
            <p:nvPr/>
          </p:nvSpPr>
          <p:spPr>
            <a:xfrm>
              <a:off x="7143628" y="4172570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X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4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71" name="椭圆 135"/>
            <p:cNvSpPr/>
            <p:nvPr/>
          </p:nvSpPr>
          <p:spPr bwMode="auto">
            <a:xfrm>
              <a:off x="8761412" y="4907926"/>
              <a:ext cx="609600" cy="6096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72" name="椭圆 136"/>
            <p:cNvSpPr/>
            <p:nvPr/>
          </p:nvSpPr>
          <p:spPr bwMode="auto">
            <a:xfrm>
              <a:off x="8761412" y="5713595"/>
              <a:ext cx="6096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73" name="文本框 137"/>
            <p:cNvSpPr txBox="1"/>
            <p:nvPr/>
          </p:nvSpPr>
          <p:spPr>
            <a:xfrm>
              <a:off x="8735036" y="4981893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Y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1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74" name="文本框 138"/>
            <p:cNvSpPr txBox="1"/>
            <p:nvPr/>
          </p:nvSpPr>
          <p:spPr>
            <a:xfrm>
              <a:off x="8735036" y="5787562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Y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2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cxnSp>
          <p:nvCxnSpPr>
            <p:cNvPr id="175" name="直接箭头连接符 139"/>
            <p:cNvCxnSpPr>
              <a:stCxn id="131" idx="6"/>
              <a:endCxn id="171" idx="2"/>
            </p:cNvCxnSpPr>
            <p:nvPr/>
          </p:nvCxnSpPr>
          <p:spPr bwMode="auto">
            <a:xfrm flipV="1">
              <a:off x="7773193" y="5212726"/>
              <a:ext cx="988219" cy="140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6" name="直接箭头连接符 142"/>
            <p:cNvCxnSpPr>
              <a:stCxn id="132" idx="6"/>
              <a:endCxn id="172" idx="2"/>
            </p:cNvCxnSpPr>
            <p:nvPr/>
          </p:nvCxnSpPr>
          <p:spPr bwMode="auto">
            <a:xfrm flipV="1">
              <a:off x="7773193" y="6018395"/>
              <a:ext cx="988219" cy="140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7" name="矩形 49"/>
            <p:cNvSpPr/>
            <p:nvPr/>
          </p:nvSpPr>
          <p:spPr bwMode="auto">
            <a:xfrm>
              <a:off x="1277357" y="2895159"/>
              <a:ext cx="609600" cy="609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</a:t>
              </a:r>
              <a:endPara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78" name="文本框 50"/>
            <p:cNvSpPr txBox="1"/>
            <p:nvPr/>
          </p:nvSpPr>
          <p:spPr>
            <a:xfrm>
              <a:off x="1347144" y="2909087"/>
              <a:ext cx="4587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</a:rPr>
                <a:t>S</a:t>
              </a:r>
              <a:endParaRPr lang="zh-CN" altLang="en-US" sz="3200" baseline="-25000" dirty="0">
                <a:solidFill>
                  <a:schemeClr val="bg1"/>
                </a:solidFill>
              </a:endParaRPr>
            </a:p>
          </p:txBody>
        </p:sp>
        <p:cxnSp>
          <p:nvCxnSpPr>
            <p:cNvPr id="179" name="直接箭头连接符 166"/>
            <p:cNvCxnSpPr>
              <a:stCxn id="171" idx="6"/>
            </p:cNvCxnSpPr>
            <p:nvPr/>
          </p:nvCxnSpPr>
          <p:spPr bwMode="auto">
            <a:xfrm flipV="1">
              <a:off x="9371012" y="4306015"/>
              <a:ext cx="762000" cy="90671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0" name="直接箭头连接符 179"/>
            <p:cNvCxnSpPr>
              <a:stCxn id="172" idx="6"/>
              <a:endCxn id="216" idx="2"/>
            </p:cNvCxnSpPr>
            <p:nvPr/>
          </p:nvCxnSpPr>
          <p:spPr bwMode="auto">
            <a:xfrm flipV="1">
              <a:off x="9371012" y="4306015"/>
              <a:ext cx="1066800" cy="171238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1" name="直接箭头连接符 182"/>
            <p:cNvCxnSpPr>
              <a:stCxn id="164" idx="6"/>
            </p:cNvCxnSpPr>
            <p:nvPr/>
          </p:nvCxnSpPr>
          <p:spPr bwMode="auto">
            <a:xfrm>
              <a:off x="7771698" y="2797124"/>
              <a:ext cx="2361314" cy="109005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2" name="直接箭头连接符 185"/>
            <p:cNvCxnSpPr>
              <a:stCxn id="163" idx="6"/>
            </p:cNvCxnSpPr>
            <p:nvPr/>
          </p:nvCxnSpPr>
          <p:spPr bwMode="auto">
            <a:xfrm>
              <a:off x="7771698" y="1991455"/>
              <a:ext cx="2361314" cy="170496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3" name="直接箭头连接符 99"/>
            <p:cNvCxnSpPr>
              <a:stCxn id="127" idx="6"/>
              <a:endCxn id="152" idx="2"/>
            </p:cNvCxnSpPr>
            <p:nvPr/>
          </p:nvCxnSpPr>
          <p:spPr bwMode="auto">
            <a:xfrm>
              <a:off x="3332215" y="1991455"/>
              <a:ext cx="1006475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66A3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4" name="文本框 197"/>
            <p:cNvSpPr txBox="1"/>
            <p:nvPr/>
          </p:nvSpPr>
          <p:spPr>
            <a:xfrm>
              <a:off x="3526435" y="1808347"/>
              <a:ext cx="37189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altLang="zh-CN" dirty="0" smtClean="0"/>
                <a:t>M/k</a:t>
              </a:r>
              <a:endParaRPr lang="zh-CN" altLang="en-US" sz="2400" baseline="-25000" dirty="0"/>
            </a:p>
          </p:txBody>
        </p:sp>
        <p:sp>
          <p:nvSpPr>
            <p:cNvPr id="185" name="文本框 204"/>
            <p:cNvSpPr txBox="1"/>
            <p:nvPr/>
          </p:nvSpPr>
          <p:spPr>
            <a:xfrm>
              <a:off x="3526435" y="2614015"/>
              <a:ext cx="37189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altLang="zh-CN" dirty="0" smtClean="0"/>
                <a:t>M/k</a:t>
              </a:r>
              <a:endParaRPr lang="zh-CN" altLang="en-US" sz="2400" baseline="-25000" dirty="0"/>
            </a:p>
          </p:txBody>
        </p:sp>
        <p:sp>
          <p:nvSpPr>
            <p:cNvPr id="186" name="文本框 205"/>
            <p:cNvSpPr txBox="1"/>
            <p:nvPr/>
          </p:nvSpPr>
          <p:spPr>
            <a:xfrm>
              <a:off x="3551140" y="3417162"/>
              <a:ext cx="37189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altLang="zh-CN" dirty="0" smtClean="0"/>
                <a:t>M/k</a:t>
              </a:r>
              <a:endParaRPr lang="zh-CN" altLang="en-US" sz="2400" baseline="-25000" dirty="0"/>
            </a:p>
          </p:txBody>
        </p:sp>
        <p:sp>
          <p:nvSpPr>
            <p:cNvPr id="187" name="文本框 206"/>
            <p:cNvSpPr txBox="1"/>
            <p:nvPr/>
          </p:nvSpPr>
          <p:spPr>
            <a:xfrm>
              <a:off x="3541091" y="4223796"/>
              <a:ext cx="37189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altLang="zh-CN" dirty="0" smtClean="0"/>
                <a:t>M/k</a:t>
              </a:r>
              <a:endParaRPr lang="zh-CN" altLang="en-US" sz="2400" baseline="-25000" dirty="0"/>
            </a:p>
          </p:txBody>
        </p:sp>
        <p:grpSp>
          <p:nvGrpSpPr>
            <p:cNvPr id="188" name="组合 85"/>
            <p:cNvGrpSpPr/>
            <p:nvPr/>
          </p:nvGrpSpPr>
          <p:grpSpPr>
            <a:xfrm>
              <a:off x="10133012" y="3696415"/>
              <a:ext cx="609600" cy="609600"/>
              <a:chOff x="11352212" y="3238239"/>
              <a:chExt cx="609600" cy="609600"/>
            </a:xfrm>
          </p:grpSpPr>
          <p:sp>
            <p:nvSpPr>
              <p:cNvPr id="216" name="矩形 158"/>
              <p:cNvSpPr/>
              <p:nvPr/>
            </p:nvSpPr>
            <p:spPr bwMode="auto">
              <a:xfrm>
                <a:off x="11352212" y="3238239"/>
                <a:ext cx="609600" cy="6096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 </a:t>
                </a:r>
                <a:endParaRPr kumimoji="0" lang="zh-CN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7" name="文本框 165"/>
              <p:cNvSpPr txBox="1"/>
              <p:nvPr/>
            </p:nvSpPr>
            <p:spPr>
              <a:xfrm>
                <a:off x="11439645" y="3245123"/>
                <a:ext cx="43473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</a:rPr>
                  <a:t>T</a:t>
                </a:r>
                <a:endParaRPr lang="zh-CN" altLang="en-US" sz="3200" baseline="-25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9" name="文本框 216"/>
            <p:cNvSpPr txBox="1"/>
            <p:nvPr/>
          </p:nvSpPr>
          <p:spPr>
            <a:xfrm>
              <a:off x="7909359" y="5028947"/>
              <a:ext cx="77585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altLang="zh-CN" dirty="0" smtClean="0"/>
                <a:t>M/(</a:t>
              </a:r>
              <a:r>
                <a:rPr lang="en-US" altLang="zh-CN" dirty="0" err="1" smtClean="0"/>
                <a:t>k+s</a:t>
              </a:r>
              <a:r>
                <a:rPr lang="en-US" altLang="zh-CN" dirty="0" smtClean="0"/>
                <a:t>)</a:t>
              </a:r>
              <a:endParaRPr lang="zh-CN" altLang="en-US" sz="2400" baseline="-25000" dirty="0"/>
            </a:p>
          </p:txBody>
        </p:sp>
        <p:sp>
          <p:nvSpPr>
            <p:cNvPr id="190" name="文本框 119"/>
            <p:cNvSpPr txBox="1"/>
            <p:nvPr/>
          </p:nvSpPr>
          <p:spPr>
            <a:xfrm>
              <a:off x="2771366" y="1760622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X</a:t>
              </a:r>
              <a:r>
                <a:rPr lang="en-US" altLang="zh-CN" sz="2400" baseline="-25000" dirty="0" smtClean="0">
                  <a:solidFill>
                    <a:schemeClr val="bg1"/>
                  </a:solidFill>
                </a:rPr>
                <a:t>1</a:t>
              </a:r>
              <a:endParaRPr lang="zh-CN" alt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91" name="文本框 120"/>
            <p:cNvSpPr txBox="1"/>
            <p:nvPr/>
          </p:nvSpPr>
          <p:spPr>
            <a:xfrm>
              <a:off x="2968216" y="1696569"/>
              <a:ext cx="3433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</a:rPr>
                <a:t>in</a:t>
              </a:r>
              <a:endParaRPr lang="zh-CN" altLang="en-US" sz="16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92" name="文本框 121"/>
            <p:cNvSpPr txBox="1"/>
            <p:nvPr/>
          </p:nvSpPr>
          <p:spPr>
            <a:xfrm>
              <a:off x="2979644" y="2509226"/>
              <a:ext cx="3433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</a:rPr>
                <a:t>in</a:t>
              </a:r>
              <a:endParaRPr lang="zh-CN" altLang="en-US" sz="16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93" name="文本框 122"/>
            <p:cNvSpPr txBox="1"/>
            <p:nvPr/>
          </p:nvSpPr>
          <p:spPr>
            <a:xfrm>
              <a:off x="2974566" y="3311295"/>
              <a:ext cx="3433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</a:rPr>
                <a:t>in</a:t>
              </a:r>
              <a:endParaRPr lang="zh-CN" altLang="en-US" sz="16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94" name="文本框 123"/>
            <p:cNvSpPr txBox="1"/>
            <p:nvPr/>
          </p:nvSpPr>
          <p:spPr>
            <a:xfrm>
              <a:off x="2983228" y="4106368"/>
              <a:ext cx="3433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</a:rPr>
                <a:t>in</a:t>
              </a:r>
              <a:endParaRPr lang="zh-CN" altLang="en-US" sz="16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95" name="文本框 124"/>
            <p:cNvSpPr txBox="1"/>
            <p:nvPr/>
          </p:nvSpPr>
          <p:spPr>
            <a:xfrm>
              <a:off x="4500562" y="1715476"/>
              <a:ext cx="4732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</a:rPr>
                <a:t>mid</a:t>
              </a:r>
              <a:endParaRPr lang="zh-CN" altLang="en-US" sz="1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96" name="文本框 125"/>
            <p:cNvSpPr txBox="1"/>
            <p:nvPr/>
          </p:nvSpPr>
          <p:spPr>
            <a:xfrm>
              <a:off x="4501463" y="2521537"/>
              <a:ext cx="4732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</a:rPr>
                <a:t>mid</a:t>
              </a:r>
              <a:endParaRPr lang="zh-CN" altLang="en-US" sz="1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97" name="文本框 126"/>
            <p:cNvSpPr txBox="1"/>
            <p:nvPr/>
          </p:nvSpPr>
          <p:spPr>
            <a:xfrm>
              <a:off x="4500562" y="3307696"/>
              <a:ext cx="4732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</a:rPr>
                <a:t>mid</a:t>
              </a:r>
              <a:endParaRPr lang="zh-CN" altLang="en-US" sz="1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98" name="文本框 127"/>
            <p:cNvSpPr txBox="1"/>
            <p:nvPr/>
          </p:nvSpPr>
          <p:spPr>
            <a:xfrm>
              <a:off x="4500562" y="4133674"/>
              <a:ext cx="4732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</a:rPr>
                <a:t>mid</a:t>
              </a:r>
              <a:endParaRPr lang="zh-CN" altLang="en-US" sz="1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99" name="文本框 128"/>
            <p:cNvSpPr txBox="1"/>
            <p:nvPr/>
          </p:nvSpPr>
          <p:spPr>
            <a:xfrm>
              <a:off x="7359824" y="1701791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</a:rPr>
                <a:t>out</a:t>
              </a:r>
              <a:endParaRPr lang="zh-CN" altLang="en-US" sz="1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00" name="文本框 129"/>
            <p:cNvSpPr txBox="1"/>
            <p:nvPr/>
          </p:nvSpPr>
          <p:spPr>
            <a:xfrm>
              <a:off x="7360176" y="250552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</a:rPr>
                <a:t>out</a:t>
              </a:r>
              <a:endParaRPr lang="zh-CN" altLang="en-US" sz="1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01" name="文本框 130"/>
            <p:cNvSpPr txBox="1"/>
            <p:nvPr/>
          </p:nvSpPr>
          <p:spPr>
            <a:xfrm>
              <a:off x="7363526" y="3312732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</a:rPr>
                <a:t>out</a:t>
              </a:r>
              <a:endParaRPr lang="zh-CN" altLang="en-US" sz="1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02" name="文本框 131"/>
            <p:cNvSpPr txBox="1"/>
            <p:nvPr/>
          </p:nvSpPr>
          <p:spPr>
            <a:xfrm>
              <a:off x="7363526" y="412175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</a:rPr>
                <a:t>out</a:t>
              </a:r>
              <a:endParaRPr lang="zh-CN" altLang="en-US" sz="1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03" name="文本框 132"/>
            <p:cNvSpPr txBox="1"/>
            <p:nvPr/>
          </p:nvSpPr>
          <p:spPr>
            <a:xfrm>
              <a:off x="7431885" y="4916939"/>
              <a:ext cx="3433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</a:rPr>
                <a:t>in</a:t>
              </a:r>
              <a:endParaRPr lang="zh-CN" altLang="en-US" sz="16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04" name="文本框 133"/>
            <p:cNvSpPr txBox="1"/>
            <p:nvPr/>
          </p:nvSpPr>
          <p:spPr>
            <a:xfrm>
              <a:off x="7433752" y="5741685"/>
              <a:ext cx="3433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</a:rPr>
                <a:t>in</a:t>
              </a:r>
              <a:endParaRPr lang="zh-CN" altLang="en-US" sz="16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05" name="文本框 134"/>
            <p:cNvSpPr txBox="1"/>
            <p:nvPr/>
          </p:nvSpPr>
          <p:spPr>
            <a:xfrm>
              <a:off x="8956865" y="4924993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</a:rPr>
                <a:t>out</a:t>
              </a:r>
              <a:endParaRPr lang="zh-CN" altLang="en-US" sz="1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06" name="文本框 140"/>
            <p:cNvSpPr txBox="1"/>
            <p:nvPr/>
          </p:nvSpPr>
          <p:spPr>
            <a:xfrm>
              <a:off x="8956865" y="5731885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</a:rPr>
                <a:t>out</a:t>
              </a:r>
              <a:endParaRPr lang="zh-CN" altLang="en-US" sz="1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2217200" y="2222287"/>
              <a:ext cx="2196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400" dirty="0" smtClean="0"/>
                <a:t>∞</a:t>
              </a:r>
              <a:endParaRPr lang="en-US" sz="2400" dirty="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2208212" y="2678668"/>
              <a:ext cx="2196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400" dirty="0" smtClean="0"/>
                <a:t>∞</a:t>
              </a:r>
              <a:endParaRPr lang="en-US" sz="2400" dirty="0"/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2208212" y="3288268"/>
              <a:ext cx="2196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400" dirty="0" smtClean="0"/>
                <a:t>∞</a:t>
              </a:r>
              <a:endParaRPr lang="en-US" sz="2400" dirty="0"/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2208212" y="3821668"/>
              <a:ext cx="2196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400" dirty="0" smtClean="0"/>
                <a:t>∞</a:t>
              </a:r>
              <a:endParaRPr lang="en-US" sz="2400" dirty="0"/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8406030" y="2311469"/>
              <a:ext cx="2196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400" dirty="0" smtClean="0"/>
                <a:t>∞</a:t>
              </a:r>
              <a:endParaRPr lang="en-US" sz="2400" dirty="0"/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8380412" y="2907268"/>
              <a:ext cx="2196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400" dirty="0" smtClean="0"/>
                <a:t>∞</a:t>
              </a:r>
              <a:endParaRPr lang="en-US" sz="2400" dirty="0"/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9720072" y="5097367"/>
              <a:ext cx="2196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400" dirty="0" smtClean="0"/>
                <a:t>∞</a:t>
              </a:r>
              <a:endParaRPr lang="en-US" sz="2400" dirty="0"/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9675812" y="4583668"/>
              <a:ext cx="2196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400" dirty="0" smtClean="0"/>
                <a:t>∞</a:t>
              </a:r>
              <a:endParaRPr lang="en-US" sz="2400" dirty="0"/>
            </a:p>
          </p:txBody>
        </p:sp>
        <p:sp>
          <p:nvSpPr>
            <p:cNvPr id="215" name="文本框 216"/>
            <p:cNvSpPr txBox="1"/>
            <p:nvPr/>
          </p:nvSpPr>
          <p:spPr>
            <a:xfrm>
              <a:off x="7909359" y="5802868"/>
              <a:ext cx="77585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altLang="zh-CN" dirty="0" smtClean="0"/>
                <a:t>M/(</a:t>
              </a:r>
              <a:r>
                <a:rPr lang="en-US" altLang="zh-CN" dirty="0" err="1" smtClean="0"/>
                <a:t>k+s</a:t>
              </a:r>
              <a:r>
                <a:rPr lang="en-US" altLang="zh-CN" dirty="0" smtClean="0"/>
                <a:t>)</a:t>
              </a:r>
              <a:endParaRPr lang="zh-CN" altLang="en-US" sz="2400" baseline="-25000" dirty="0"/>
            </a:p>
          </p:txBody>
        </p:sp>
      </p:grpSp>
      <p:sp>
        <p:nvSpPr>
          <p:cNvPr id="218" name="任意多边形 419"/>
          <p:cNvSpPr/>
          <p:nvPr/>
        </p:nvSpPr>
        <p:spPr bwMode="auto">
          <a:xfrm>
            <a:off x="4973769" y="2549098"/>
            <a:ext cx="2863946" cy="869205"/>
          </a:xfrm>
          <a:custGeom>
            <a:avLst/>
            <a:gdLst>
              <a:gd name="connsiteX0" fmla="*/ 0 w 3448050"/>
              <a:gd name="connsiteY0" fmla="*/ 0 h 1009650"/>
              <a:gd name="connsiteX1" fmla="*/ 1152525 w 3448050"/>
              <a:gd name="connsiteY1" fmla="*/ 171450 h 1009650"/>
              <a:gd name="connsiteX2" fmla="*/ 2162175 w 3448050"/>
              <a:gd name="connsiteY2" fmla="*/ 704850 h 1009650"/>
              <a:gd name="connsiteX3" fmla="*/ 3448050 w 3448050"/>
              <a:gd name="connsiteY3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8050" h="1009650">
                <a:moveTo>
                  <a:pt x="0" y="0"/>
                </a:moveTo>
                <a:cubicBezTo>
                  <a:pt x="396081" y="26987"/>
                  <a:pt x="792163" y="53975"/>
                  <a:pt x="1152525" y="171450"/>
                </a:cubicBezTo>
                <a:cubicBezTo>
                  <a:pt x="1512887" y="288925"/>
                  <a:pt x="1779588" y="565150"/>
                  <a:pt x="2162175" y="704850"/>
                </a:cubicBezTo>
                <a:cubicBezTo>
                  <a:pt x="2544763" y="844550"/>
                  <a:pt x="2996406" y="927100"/>
                  <a:pt x="3448050" y="1009650"/>
                </a:cubicBezTo>
              </a:path>
            </a:pathLst>
          </a:custGeom>
          <a:noFill/>
          <a:ln w="57150" cap="flat" cmpd="sng" algn="ctr">
            <a:solidFill>
              <a:srgbClr val="FFB30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9" name="任意多边形 14"/>
          <p:cNvSpPr/>
          <p:nvPr/>
        </p:nvSpPr>
        <p:spPr bwMode="auto">
          <a:xfrm>
            <a:off x="3551140" y="1601709"/>
            <a:ext cx="1423529" cy="947390"/>
          </a:xfrm>
          <a:custGeom>
            <a:avLst/>
            <a:gdLst>
              <a:gd name="connsiteX0" fmla="*/ 0 w 1657350"/>
              <a:gd name="connsiteY0" fmla="*/ 0 h 1741911"/>
              <a:gd name="connsiteX1" fmla="*/ 371475 w 1657350"/>
              <a:gd name="connsiteY1" fmla="*/ 1495425 h 1741911"/>
              <a:gd name="connsiteX2" fmla="*/ 1657350 w 1657350"/>
              <a:gd name="connsiteY2" fmla="*/ 1724025 h 174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7350" h="1741911">
                <a:moveTo>
                  <a:pt x="0" y="0"/>
                </a:moveTo>
                <a:cubicBezTo>
                  <a:pt x="47625" y="604044"/>
                  <a:pt x="95250" y="1208088"/>
                  <a:pt x="371475" y="1495425"/>
                </a:cubicBezTo>
                <a:cubicBezTo>
                  <a:pt x="647700" y="1782762"/>
                  <a:pt x="1152525" y="1753393"/>
                  <a:pt x="1657350" y="1724025"/>
                </a:cubicBezTo>
              </a:path>
            </a:pathLst>
          </a:custGeom>
          <a:noFill/>
          <a:ln w="57150" cap="flat" cmpd="sng" algn="ctr">
            <a:solidFill>
              <a:srgbClr val="FF66A3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任意多边形 116"/>
          <p:cNvSpPr/>
          <p:nvPr/>
        </p:nvSpPr>
        <p:spPr bwMode="auto">
          <a:xfrm>
            <a:off x="7368997" y="3418303"/>
            <a:ext cx="1080724" cy="2362565"/>
          </a:xfrm>
          <a:custGeom>
            <a:avLst/>
            <a:gdLst>
              <a:gd name="connsiteX0" fmla="*/ 614923 w 1455295"/>
              <a:gd name="connsiteY0" fmla="*/ 0 h 1846574"/>
              <a:gd name="connsiteX1" fmla="*/ 1176898 w 1455295"/>
              <a:gd name="connsiteY1" fmla="*/ 276225 h 1846574"/>
              <a:gd name="connsiteX2" fmla="*/ 1434073 w 1455295"/>
              <a:gd name="connsiteY2" fmla="*/ 819150 h 1846574"/>
              <a:gd name="connsiteX3" fmla="*/ 1386448 w 1455295"/>
              <a:gd name="connsiteY3" fmla="*/ 1485900 h 1846574"/>
              <a:gd name="connsiteX4" fmla="*/ 957823 w 1455295"/>
              <a:gd name="connsiteY4" fmla="*/ 1752600 h 1846574"/>
              <a:gd name="connsiteX5" fmla="*/ 129148 w 1455295"/>
              <a:gd name="connsiteY5" fmla="*/ 1838325 h 1846574"/>
              <a:gd name="connsiteX6" fmla="*/ 14848 w 1455295"/>
              <a:gd name="connsiteY6" fmla="*/ 1838325 h 184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5295" h="1846574">
                <a:moveTo>
                  <a:pt x="614923" y="0"/>
                </a:moveTo>
                <a:cubicBezTo>
                  <a:pt x="827648" y="69850"/>
                  <a:pt x="1040373" y="139700"/>
                  <a:pt x="1176898" y="276225"/>
                </a:cubicBezTo>
                <a:cubicBezTo>
                  <a:pt x="1313423" y="412750"/>
                  <a:pt x="1399148" y="617538"/>
                  <a:pt x="1434073" y="819150"/>
                </a:cubicBezTo>
                <a:cubicBezTo>
                  <a:pt x="1468998" y="1020762"/>
                  <a:pt x="1465823" y="1330325"/>
                  <a:pt x="1386448" y="1485900"/>
                </a:cubicBezTo>
                <a:cubicBezTo>
                  <a:pt x="1307073" y="1641475"/>
                  <a:pt x="1167373" y="1693863"/>
                  <a:pt x="957823" y="1752600"/>
                </a:cubicBezTo>
                <a:cubicBezTo>
                  <a:pt x="748273" y="1811338"/>
                  <a:pt x="286310" y="1824038"/>
                  <a:pt x="129148" y="1838325"/>
                </a:cubicBezTo>
                <a:cubicBezTo>
                  <a:pt x="-28015" y="1852613"/>
                  <a:pt x="-6584" y="1845469"/>
                  <a:pt x="14848" y="1838325"/>
                </a:cubicBezTo>
              </a:path>
            </a:pathLst>
          </a:custGeom>
          <a:noFill/>
          <a:ln w="57150" cap="flat" cmpd="sng" algn="ctr">
            <a:solidFill>
              <a:srgbClr val="00B050"/>
            </a:solidFill>
            <a:prstDash val="lgDash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64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Bound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12" name="椭圆 118"/>
          <p:cNvSpPr/>
          <p:nvPr/>
        </p:nvSpPr>
        <p:spPr bwMode="auto">
          <a:xfrm>
            <a:off x="2793162" y="5581650"/>
            <a:ext cx="708568" cy="708568"/>
          </a:xfrm>
          <a:prstGeom prst="ellipse">
            <a:avLst/>
          </a:prstGeom>
          <a:solidFill>
            <a:srgbClr val="00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3" name="直接箭头连接符 135"/>
          <p:cNvCxnSpPr>
            <a:endCxn id="112" idx="2"/>
          </p:cNvCxnSpPr>
          <p:nvPr/>
        </p:nvCxnSpPr>
        <p:spPr bwMode="auto">
          <a:xfrm>
            <a:off x="1623286" y="5935934"/>
            <a:ext cx="1169875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99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4" name="任意多边形 136"/>
          <p:cNvSpPr/>
          <p:nvPr/>
        </p:nvSpPr>
        <p:spPr bwMode="auto">
          <a:xfrm>
            <a:off x="1971675" y="5476875"/>
            <a:ext cx="542925" cy="752475"/>
          </a:xfrm>
          <a:custGeom>
            <a:avLst/>
            <a:gdLst>
              <a:gd name="connsiteX0" fmla="*/ 0 w 542925"/>
              <a:gd name="connsiteY0" fmla="*/ 0 h 752475"/>
              <a:gd name="connsiteX1" fmla="*/ 95250 w 542925"/>
              <a:gd name="connsiteY1" fmla="*/ 542925 h 752475"/>
              <a:gd name="connsiteX2" fmla="*/ 542925 w 542925"/>
              <a:gd name="connsiteY2" fmla="*/ 752475 h 752475"/>
              <a:gd name="connsiteX3" fmla="*/ 542925 w 542925"/>
              <a:gd name="connsiteY3" fmla="*/ 752475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925" h="752475">
                <a:moveTo>
                  <a:pt x="0" y="0"/>
                </a:moveTo>
                <a:cubicBezTo>
                  <a:pt x="2381" y="208756"/>
                  <a:pt x="4763" y="417513"/>
                  <a:pt x="95250" y="542925"/>
                </a:cubicBezTo>
                <a:cubicBezTo>
                  <a:pt x="185737" y="668337"/>
                  <a:pt x="542925" y="752475"/>
                  <a:pt x="542925" y="752475"/>
                </a:cubicBezTo>
                <a:lnTo>
                  <a:pt x="542925" y="752475"/>
                </a:lnTo>
              </a:path>
            </a:pathLst>
          </a:custGeom>
          <a:noFill/>
          <a:ln w="57150" cap="flat" cmpd="sng" algn="ctr">
            <a:solidFill>
              <a:srgbClr val="0099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1" name="文本框 137"/>
          <p:cNvSpPr txBox="1"/>
          <p:nvPr/>
        </p:nvSpPr>
        <p:spPr>
          <a:xfrm>
            <a:off x="3705225" y="5705475"/>
            <a:ext cx="1136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099FF"/>
                </a:solidFill>
              </a:rPr>
              <a:t>Type 4</a:t>
            </a:r>
            <a:endParaRPr lang="zh-CN" altLang="en-US" dirty="0">
              <a:solidFill>
                <a:srgbClr val="0099FF"/>
              </a:solidFill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1277357" y="1357019"/>
            <a:ext cx="9465255" cy="5152866"/>
            <a:chOff x="1277357" y="1357019"/>
            <a:chExt cx="9465255" cy="5152866"/>
          </a:xfrm>
        </p:grpSpPr>
        <p:grpSp>
          <p:nvGrpSpPr>
            <p:cNvPr id="5" name="Group 4"/>
            <p:cNvGrpSpPr/>
            <p:nvPr/>
          </p:nvGrpSpPr>
          <p:grpSpPr>
            <a:xfrm>
              <a:off x="1277357" y="1828800"/>
              <a:ext cx="9465255" cy="4637945"/>
              <a:chOff x="1277357" y="1686655"/>
              <a:chExt cx="9465255" cy="4637945"/>
            </a:xfrm>
          </p:grpSpPr>
          <p:cxnSp>
            <p:nvCxnSpPr>
              <p:cNvPr id="6" name="直接箭头连接符 146"/>
              <p:cNvCxnSpPr>
                <a:stCxn id="39" idx="6"/>
                <a:endCxn id="50" idx="2"/>
              </p:cNvCxnSpPr>
              <p:nvPr/>
            </p:nvCxnSpPr>
            <p:spPr bwMode="auto">
              <a:xfrm>
                <a:off x="4948290" y="1991455"/>
                <a:ext cx="2213808" cy="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" name="直接箭头连接符 149"/>
              <p:cNvCxnSpPr>
                <a:stCxn id="40" idx="6"/>
                <a:endCxn id="51" idx="2"/>
              </p:cNvCxnSpPr>
              <p:nvPr/>
            </p:nvCxnSpPr>
            <p:spPr bwMode="auto">
              <a:xfrm>
                <a:off x="4948290" y="2797124"/>
                <a:ext cx="2213808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" name="直接箭头连接符 152"/>
              <p:cNvCxnSpPr>
                <a:stCxn id="41" idx="6"/>
                <a:endCxn id="52" idx="2"/>
              </p:cNvCxnSpPr>
              <p:nvPr/>
            </p:nvCxnSpPr>
            <p:spPr bwMode="auto">
              <a:xfrm>
                <a:off x="4948290" y="3602793"/>
                <a:ext cx="2213808" cy="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" name="直接箭头连接符 155"/>
              <p:cNvCxnSpPr>
                <a:stCxn id="42" idx="6"/>
                <a:endCxn id="53" idx="2"/>
              </p:cNvCxnSpPr>
              <p:nvPr/>
            </p:nvCxnSpPr>
            <p:spPr bwMode="auto">
              <a:xfrm>
                <a:off x="4948290" y="4408462"/>
                <a:ext cx="2213808" cy="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0" name="文本框 207"/>
              <p:cNvSpPr txBox="1"/>
              <p:nvPr/>
            </p:nvSpPr>
            <p:spPr>
              <a:xfrm>
                <a:off x="5775759" y="1808938"/>
                <a:ext cx="77585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rIns="0" rtlCol="0">
                <a:spAutoFit/>
              </a:bodyPr>
              <a:lstStyle/>
              <a:p>
                <a:r>
                  <a:rPr lang="en-US" altLang="zh-CN" dirty="0" smtClean="0"/>
                  <a:t>M/(</a:t>
                </a:r>
                <a:r>
                  <a:rPr lang="en-US" altLang="zh-CN" dirty="0" err="1" smtClean="0"/>
                  <a:t>k+s</a:t>
                </a:r>
                <a:r>
                  <a:rPr lang="en-US" altLang="zh-CN" dirty="0" smtClean="0"/>
                  <a:t>)</a:t>
                </a:r>
                <a:endParaRPr lang="zh-CN" altLang="en-US" sz="2400" baseline="-25000" dirty="0"/>
              </a:p>
            </p:txBody>
          </p:sp>
          <p:sp>
            <p:nvSpPr>
              <p:cNvPr id="11" name="文本框 208"/>
              <p:cNvSpPr txBox="1"/>
              <p:nvPr/>
            </p:nvSpPr>
            <p:spPr>
              <a:xfrm>
                <a:off x="5771193" y="2613874"/>
                <a:ext cx="77585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rIns="0" rtlCol="0">
                <a:spAutoFit/>
              </a:bodyPr>
              <a:lstStyle/>
              <a:p>
                <a:r>
                  <a:rPr lang="en-US" altLang="zh-CN" dirty="0" smtClean="0"/>
                  <a:t>M/(</a:t>
                </a:r>
                <a:r>
                  <a:rPr lang="en-US" altLang="zh-CN" dirty="0" err="1" smtClean="0"/>
                  <a:t>k+s</a:t>
                </a:r>
                <a:r>
                  <a:rPr lang="en-US" altLang="zh-CN" dirty="0" smtClean="0"/>
                  <a:t>)</a:t>
                </a:r>
                <a:endParaRPr lang="zh-CN" altLang="en-US" sz="2400" baseline="-25000" dirty="0"/>
              </a:p>
            </p:txBody>
          </p:sp>
          <p:sp>
            <p:nvSpPr>
              <p:cNvPr id="12" name="文本框 209"/>
              <p:cNvSpPr txBox="1"/>
              <p:nvPr/>
            </p:nvSpPr>
            <p:spPr>
              <a:xfrm>
                <a:off x="5764567" y="3417374"/>
                <a:ext cx="77585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rIns="0" rtlCol="0">
                <a:spAutoFit/>
              </a:bodyPr>
              <a:lstStyle/>
              <a:p>
                <a:r>
                  <a:rPr lang="en-US" altLang="zh-CN" dirty="0" smtClean="0"/>
                  <a:t>M/(</a:t>
                </a:r>
                <a:r>
                  <a:rPr lang="en-US" altLang="zh-CN" dirty="0" err="1" smtClean="0"/>
                  <a:t>k+s</a:t>
                </a:r>
                <a:r>
                  <a:rPr lang="en-US" altLang="zh-CN" dirty="0" smtClean="0"/>
                  <a:t>)</a:t>
                </a:r>
                <a:endParaRPr lang="zh-CN" altLang="en-US" sz="2400" baseline="-25000" dirty="0"/>
              </a:p>
            </p:txBody>
          </p:sp>
          <p:sp>
            <p:nvSpPr>
              <p:cNvPr id="13" name="文本框 210"/>
              <p:cNvSpPr txBox="1"/>
              <p:nvPr/>
            </p:nvSpPr>
            <p:spPr>
              <a:xfrm>
                <a:off x="5764566" y="4223328"/>
                <a:ext cx="77585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rIns="0" rtlCol="0">
                <a:spAutoFit/>
              </a:bodyPr>
              <a:lstStyle/>
              <a:p>
                <a:r>
                  <a:rPr lang="en-US" altLang="zh-CN" dirty="0" smtClean="0"/>
                  <a:t>M/(</a:t>
                </a:r>
                <a:r>
                  <a:rPr lang="en-US" altLang="zh-CN" dirty="0" err="1" smtClean="0"/>
                  <a:t>k+s</a:t>
                </a:r>
                <a:r>
                  <a:rPr lang="en-US" altLang="zh-CN" dirty="0" smtClean="0"/>
                  <a:t>)</a:t>
                </a:r>
                <a:endParaRPr lang="zh-CN" altLang="en-US" sz="2400" baseline="-25000" dirty="0"/>
              </a:p>
            </p:txBody>
          </p:sp>
          <p:sp>
            <p:nvSpPr>
              <p:cNvPr id="14" name="椭圆 27"/>
              <p:cNvSpPr/>
              <p:nvPr/>
            </p:nvSpPr>
            <p:spPr bwMode="auto">
              <a:xfrm>
                <a:off x="2722615" y="1686655"/>
                <a:ext cx="609600" cy="6096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椭圆 28"/>
              <p:cNvSpPr/>
              <p:nvPr/>
            </p:nvSpPr>
            <p:spPr bwMode="auto">
              <a:xfrm>
                <a:off x="2722615" y="2492324"/>
                <a:ext cx="609600" cy="6096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  </a:t>
                </a:r>
                <a:endParaRPr kumimoji="0" lang="zh-CN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" name="椭圆 29"/>
              <p:cNvSpPr/>
              <p:nvPr/>
            </p:nvSpPr>
            <p:spPr bwMode="auto">
              <a:xfrm>
                <a:off x="2722615" y="3297993"/>
                <a:ext cx="609600" cy="6096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 </a:t>
                </a:r>
                <a:endParaRPr kumimoji="0" lang="zh-CN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椭圆 30"/>
              <p:cNvSpPr/>
              <p:nvPr/>
            </p:nvSpPr>
            <p:spPr bwMode="auto">
              <a:xfrm>
                <a:off x="2722615" y="4103662"/>
                <a:ext cx="609600" cy="6096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 </a:t>
                </a:r>
                <a:endParaRPr kumimoji="0" lang="zh-CN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椭圆 31"/>
              <p:cNvSpPr/>
              <p:nvPr/>
            </p:nvSpPr>
            <p:spPr bwMode="auto">
              <a:xfrm>
                <a:off x="7163593" y="4909331"/>
                <a:ext cx="609600" cy="6096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 </a:t>
                </a:r>
                <a:endParaRPr kumimoji="0" lang="zh-CN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" name="椭圆 32"/>
              <p:cNvSpPr/>
              <p:nvPr/>
            </p:nvSpPr>
            <p:spPr bwMode="auto">
              <a:xfrm>
                <a:off x="7163593" y="5715000"/>
                <a:ext cx="609600" cy="609600"/>
              </a:xfrm>
              <a:prstGeom prst="ellipse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 </a:t>
                </a:r>
                <a:endParaRPr kumimoji="0" lang="zh-CN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20" name="直接箭头连接符 33"/>
              <p:cNvCxnSpPr>
                <a:stCxn id="39" idx="6"/>
                <a:endCxn id="18" idx="2"/>
              </p:cNvCxnSpPr>
              <p:nvPr/>
            </p:nvCxnSpPr>
            <p:spPr bwMode="auto">
              <a:xfrm>
                <a:off x="4948290" y="1991455"/>
                <a:ext cx="2215303" cy="3222676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" name="直接箭头连接符 34"/>
              <p:cNvCxnSpPr>
                <a:stCxn id="40" idx="6"/>
                <a:endCxn id="18" idx="2"/>
              </p:cNvCxnSpPr>
              <p:nvPr/>
            </p:nvCxnSpPr>
            <p:spPr bwMode="auto">
              <a:xfrm>
                <a:off x="4948290" y="2797124"/>
                <a:ext cx="2215303" cy="2417007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" name="直接箭头连接符 35"/>
              <p:cNvCxnSpPr>
                <a:stCxn id="41" idx="6"/>
                <a:endCxn id="18" idx="2"/>
              </p:cNvCxnSpPr>
              <p:nvPr/>
            </p:nvCxnSpPr>
            <p:spPr bwMode="auto">
              <a:xfrm>
                <a:off x="4948290" y="3602793"/>
                <a:ext cx="2215303" cy="1611338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直接箭头连接符 36"/>
              <p:cNvCxnSpPr>
                <a:stCxn id="42" idx="6"/>
                <a:endCxn id="18" idx="2"/>
              </p:cNvCxnSpPr>
              <p:nvPr/>
            </p:nvCxnSpPr>
            <p:spPr bwMode="auto">
              <a:xfrm>
                <a:off x="4948290" y="4408462"/>
                <a:ext cx="2215303" cy="805669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直接箭头连接符 37"/>
              <p:cNvCxnSpPr>
                <a:stCxn id="39" idx="6"/>
                <a:endCxn id="19" idx="2"/>
              </p:cNvCxnSpPr>
              <p:nvPr/>
            </p:nvCxnSpPr>
            <p:spPr bwMode="auto">
              <a:xfrm>
                <a:off x="4948290" y="1991455"/>
                <a:ext cx="2215303" cy="4028345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直接箭头连接符 38"/>
              <p:cNvCxnSpPr>
                <a:stCxn id="40" idx="6"/>
                <a:endCxn id="19" idx="2"/>
              </p:cNvCxnSpPr>
              <p:nvPr/>
            </p:nvCxnSpPr>
            <p:spPr bwMode="auto">
              <a:xfrm>
                <a:off x="4948290" y="2797124"/>
                <a:ext cx="2215303" cy="3222676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" name="直接箭头连接符 39"/>
              <p:cNvCxnSpPr>
                <a:stCxn id="41" idx="6"/>
                <a:endCxn id="19" idx="2"/>
              </p:cNvCxnSpPr>
              <p:nvPr/>
            </p:nvCxnSpPr>
            <p:spPr bwMode="auto">
              <a:xfrm>
                <a:off x="4948290" y="3602793"/>
                <a:ext cx="2215303" cy="241700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直接箭头连接符 40"/>
              <p:cNvCxnSpPr>
                <a:stCxn id="42" idx="6"/>
                <a:endCxn id="19" idx="2"/>
              </p:cNvCxnSpPr>
              <p:nvPr/>
            </p:nvCxnSpPr>
            <p:spPr bwMode="auto">
              <a:xfrm>
                <a:off x="4948290" y="4408462"/>
                <a:ext cx="2215303" cy="1611338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8" name="文本框 42"/>
              <p:cNvSpPr txBox="1"/>
              <p:nvPr/>
            </p:nvSpPr>
            <p:spPr>
              <a:xfrm>
                <a:off x="2775583" y="2566291"/>
                <a:ext cx="5036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schemeClr val="bg1"/>
                    </a:solidFill>
                  </a:rPr>
                  <a:t>X</a:t>
                </a:r>
                <a:r>
                  <a:rPr lang="en-US" altLang="zh-CN" sz="2400" baseline="-25000" dirty="0" smtClean="0">
                    <a:solidFill>
                      <a:schemeClr val="bg1"/>
                    </a:solidFill>
                  </a:rPr>
                  <a:t>2</a:t>
                </a:r>
                <a:endParaRPr lang="zh-CN" altLang="en-US" sz="2400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文本框 43"/>
              <p:cNvSpPr txBox="1"/>
              <p:nvPr/>
            </p:nvSpPr>
            <p:spPr>
              <a:xfrm>
                <a:off x="2775583" y="3374023"/>
                <a:ext cx="5036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schemeClr val="bg1"/>
                    </a:solidFill>
                  </a:rPr>
                  <a:t>X</a:t>
                </a:r>
                <a:r>
                  <a:rPr lang="en-US" altLang="zh-CN" sz="2400" baseline="-25000" dirty="0" smtClean="0">
                    <a:solidFill>
                      <a:schemeClr val="bg1"/>
                    </a:solidFill>
                  </a:rPr>
                  <a:t>3</a:t>
                </a:r>
                <a:endParaRPr lang="zh-CN" altLang="en-US" sz="2400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文本框 44"/>
              <p:cNvSpPr txBox="1"/>
              <p:nvPr/>
            </p:nvSpPr>
            <p:spPr>
              <a:xfrm>
                <a:off x="2775079" y="4172570"/>
                <a:ext cx="5036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schemeClr val="bg1"/>
                    </a:solidFill>
                  </a:rPr>
                  <a:t>X</a:t>
                </a:r>
                <a:r>
                  <a:rPr lang="en-US" altLang="zh-CN" sz="2400" baseline="-25000" dirty="0" smtClean="0">
                    <a:solidFill>
                      <a:schemeClr val="bg1"/>
                    </a:solidFill>
                  </a:rPr>
                  <a:t>4</a:t>
                </a:r>
                <a:endParaRPr lang="zh-CN" altLang="en-US" sz="2400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文本框 45"/>
              <p:cNvSpPr txBox="1"/>
              <p:nvPr/>
            </p:nvSpPr>
            <p:spPr>
              <a:xfrm>
                <a:off x="7216561" y="4983298"/>
                <a:ext cx="5036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schemeClr val="bg1"/>
                    </a:solidFill>
                  </a:rPr>
                  <a:t>Y</a:t>
                </a:r>
                <a:r>
                  <a:rPr lang="en-US" altLang="zh-CN" sz="2400" baseline="-25000" dirty="0" smtClean="0">
                    <a:solidFill>
                      <a:schemeClr val="bg1"/>
                    </a:solidFill>
                  </a:rPr>
                  <a:t>1</a:t>
                </a:r>
                <a:endParaRPr lang="zh-CN" altLang="en-US" sz="2400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文本框 46"/>
              <p:cNvSpPr txBox="1"/>
              <p:nvPr/>
            </p:nvSpPr>
            <p:spPr>
              <a:xfrm>
                <a:off x="7211908" y="5788967"/>
                <a:ext cx="5036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schemeClr val="bg1"/>
                    </a:solidFill>
                  </a:rPr>
                  <a:t>Y</a:t>
                </a:r>
                <a:r>
                  <a:rPr lang="en-US" altLang="zh-CN" sz="2400" baseline="-25000" dirty="0" smtClean="0">
                    <a:solidFill>
                      <a:schemeClr val="bg1"/>
                    </a:solidFill>
                  </a:rPr>
                  <a:t>2</a:t>
                </a:r>
                <a:endParaRPr lang="zh-CN" altLang="en-US" sz="2400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TextBox 17"/>
              <p:cNvSpPr txBox="1"/>
              <p:nvPr/>
            </p:nvSpPr>
            <p:spPr>
              <a:xfrm>
                <a:off x="5437640" y="5287804"/>
                <a:ext cx="6278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altLang="zh-CN" sz="2400" dirty="0" smtClean="0">
                    <a:latin typeface="Times New Roman"/>
                    <a:cs typeface="Times New Roman"/>
                  </a:rPr>
                  <a:t>β</a:t>
                </a:r>
                <a:endParaRPr lang="zh-CN" altLang="en-US" sz="2400" dirty="0"/>
              </a:p>
            </p:txBody>
          </p:sp>
          <p:cxnSp>
            <p:nvCxnSpPr>
              <p:cNvPr id="34" name="直接连接符 48"/>
              <p:cNvCxnSpPr/>
              <p:nvPr/>
            </p:nvCxnSpPr>
            <p:spPr bwMode="auto">
              <a:xfrm flipH="1">
                <a:off x="5860021" y="5199156"/>
                <a:ext cx="158192" cy="19822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直接箭头连接符 4"/>
              <p:cNvCxnSpPr>
                <a:endCxn id="14" idx="2"/>
              </p:cNvCxnSpPr>
              <p:nvPr/>
            </p:nvCxnSpPr>
            <p:spPr bwMode="auto">
              <a:xfrm flipV="1">
                <a:off x="1881334" y="1991455"/>
                <a:ext cx="841281" cy="910893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直接箭头连接符 61"/>
              <p:cNvCxnSpPr>
                <a:endCxn id="15" idx="2"/>
              </p:cNvCxnSpPr>
              <p:nvPr/>
            </p:nvCxnSpPr>
            <p:spPr bwMode="auto">
              <a:xfrm flipV="1">
                <a:off x="1881334" y="2797124"/>
                <a:ext cx="841281" cy="27967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直接箭头连接符 65"/>
              <p:cNvCxnSpPr>
                <a:endCxn id="16" idx="2"/>
              </p:cNvCxnSpPr>
              <p:nvPr/>
            </p:nvCxnSpPr>
            <p:spPr bwMode="auto">
              <a:xfrm>
                <a:off x="1886957" y="3318614"/>
                <a:ext cx="835658" cy="284179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直接箭头连接符 69"/>
              <p:cNvCxnSpPr>
                <a:endCxn id="17" idx="2"/>
              </p:cNvCxnSpPr>
              <p:nvPr/>
            </p:nvCxnSpPr>
            <p:spPr bwMode="auto">
              <a:xfrm>
                <a:off x="1881334" y="3504759"/>
                <a:ext cx="841281" cy="903703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9" name="椭圆 91"/>
              <p:cNvSpPr/>
              <p:nvPr/>
            </p:nvSpPr>
            <p:spPr bwMode="auto">
              <a:xfrm>
                <a:off x="4338690" y="1686655"/>
                <a:ext cx="609600" cy="609600"/>
              </a:xfrm>
              <a:prstGeom prst="ellipse">
                <a:avLst/>
              </a:prstGeom>
              <a:solidFill>
                <a:srgbClr val="FF66A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椭圆 92"/>
              <p:cNvSpPr/>
              <p:nvPr/>
            </p:nvSpPr>
            <p:spPr bwMode="auto">
              <a:xfrm>
                <a:off x="4338690" y="2492324"/>
                <a:ext cx="609600" cy="6096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  </a:t>
                </a:r>
                <a:endParaRPr kumimoji="0" lang="zh-CN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椭圆 93"/>
              <p:cNvSpPr/>
              <p:nvPr/>
            </p:nvSpPr>
            <p:spPr bwMode="auto">
              <a:xfrm>
                <a:off x="4338690" y="3297993"/>
                <a:ext cx="609600" cy="6096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 </a:t>
                </a:r>
                <a:endParaRPr kumimoji="0" lang="zh-CN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椭圆 94"/>
              <p:cNvSpPr/>
              <p:nvPr/>
            </p:nvSpPr>
            <p:spPr bwMode="auto">
              <a:xfrm>
                <a:off x="4338690" y="4103662"/>
                <a:ext cx="609600" cy="6096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 </a:t>
                </a:r>
                <a:endParaRPr kumimoji="0" lang="zh-CN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" name="文本框 95"/>
              <p:cNvSpPr txBox="1"/>
              <p:nvPr/>
            </p:nvSpPr>
            <p:spPr>
              <a:xfrm>
                <a:off x="4303712" y="1760622"/>
                <a:ext cx="5036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schemeClr val="bg1"/>
                    </a:solidFill>
                  </a:rPr>
                  <a:t>X</a:t>
                </a:r>
                <a:r>
                  <a:rPr lang="en-US" altLang="zh-CN" sz="2400" baseline="-25000" dirty="0" smtClean="0">
                    <a:solidFill>
                      <a:schemeClr val="bg1"/>
                    </a:solidFill>
                  </a:rPr>
                  <a:t>1</a:t>
                </a:r>
                <a:endParaRPr lang="zh-CN" altLang="en-US" sz="2400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文本框 96"/>
              <p:cNvSpPr txBox="1"/>
              <p:nvPr/>
            </p:nvSpPr>
            <p:spPr>
              <a:xfrm>
                <a:off x="4309108" y="2566291"/>
                <a:ext cx="5036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schemeClr val="bg1"/>
                    </a:solidFill>
                  </a:rPr>
                  <a:t>X</a:t>
                </a:r>
                <a:r>
                  <a:rPr lang="en-US" altLang="zh-CN" sz="2400" baseline="-25000" dirty="0" smtClean="0">
                    <a:solidFill>
                      <a:schemeClr val="bg1"/>
                    </a:solidFill>
                  </a:rPr>
                  <a:t>2</a:t>
                </a:r>
                <a:endParaRPr lang="zh-CN" altLang="en-US" sz="2400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文本框 97"/>
              <p:cNvSpPr txBox="1"/>
              <p:nvPr/>
            </p:nvSpPr>
            <p:spPr>
              <a:xfrm>
                <a:off x="4303712" y="3374023"/>
                <a:ext cx="5036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schemeClr val="bg1"/>
                    </a:solidFill>
                  </a:rPr>
                  <a:t>X</a:t>
                </a:r>
                <a:r>
                  <a:rPr lang="en-US" altLang="zh-CN" sz="2400" baseline="-25000" dirty="0" smtClean="0">
                    <a:solidFill>
                      <a:schemeClr val="bg1"/>
                    </a:solidFill>
                  </a:rPr>
                  <a:t>3</a:t>
                </a:r>
                <a:endParaRPr lang="zh-CN" altLang="en-US" sz="2400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文本框 98"/>
              <p:cNvSpPr txBox="1"/>
              <p:nvPr/>
            </p:nvSpPr>
            <p:spPr>
              <a:xfrm>
                <a:off x="4295904" y="4172570"/>
                <a:ext cx="5036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schemeClr val="bg1"/>
                    </a:solidFill>
                  </a:rPr>
                  <a:t>X</a:t>
                </a:r>
                <a:r>
                  <a:rPr lang="en-US" altLang="zh-CN" sz="2400" baseline="-25000" dirty="0" smtClean="0">
                    <a:solidFill>
                      <a:schemeClr val="bg1"/>
                    </a:solidFill>
                  </a:rPr>
                  <a:t>4</a:t>
                </a:r>
                <a:endParaRPr lang="zh-CN" altLang="en-US" sz="2400" baseline="-250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47" name="直接箭头连接符 102"/>
              <p:cNvCxnSpPr>
                <a:stCxn id="15" idx="6"/>
                <a:endCxn id="40" idx="2"/>
              </p:cNvCxnSpPr>
              <p:nvPr/>
            </p:nvCxnSpPr>
            <p:spPr bwMode="auto">
              <a:xfrm>
                <a:off x="3332215" y="2797124"/>
                <a:ext cx="1006475" cy="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直接箭头连接符 105"/>
              <p:cNvCxnSpPr>
                <a:stCxn id="16" idx="6"/>
                <a:endCxn id="41" idx="2"/>
              </p:cNvCxnSpPr>
              <p:nvPr/>
            </p:nvCxnSpPr>
            <p:spPr bwMode="auto">
              <a:xfrm>
                <a:off x="3332215" y="3602793"/>
                <a:ext cx="1006475" cy="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直接箭头连接符 108"/>
              <p:cNvCxnSpPr>
                <a:stCxn id="17" idx="6"/>
                <a:endCxn id="42" idx="2"/>
              </p:cNvCxnSpPr>
              <p:nvPr/>
            </p:nvCxnSpPr>
            <p:spPr bwMode="auto">
              <a:xfrm>
                <a:off x="3332215" y="4408462"/>
                <a:ext cx="1006475" cy="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0" name="椭圆 111"/>
              <p:cNvSpPr/>
              <p:nvPr/>
            </p:nvSpPr>
            <p:spPr bwMode="auto">
              <a:xfrm>
                <a:off x="7162098" y="1686655"/>
                <a:ext cx="609600" cy="6096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" name="椭圆 112"/>
              <p:cNvSpPr/>
              <p:nvPr/>
            </p:nvSpPr>
            <p:spPr bwMode="auto">
              <a:xfrm>
                <a:off x="7162098" y="2492324"/>
                <a:ext cx="609600" cy="609600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  </a:t>
                </a:r>
                <a:endParaRPr kumimoji="0" lang="zh-CN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" name="椭圆 113"/>
              <p:cNvSpPr/>
              <p:nvPr/>
            </p:nvSpPr>
            <p:spPr bwMode="auto">
              <a:xfrm>
                <a:off x="7162098" y="3297993"/>
                <a:ext cx="609600" cy="6096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 </a:t>
                </a:r>
                <a:endParaRPr kumimoji="0" lang="zh-CN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" name="椭圆 114"/>
              <p:cNvSpPr/>
              <p:nvPr/>
            </p:nvSpPr>
            <p:spPr bwMode="auto">
              <a:xfrm>
                <a:off x="7162098" y="4103662"/>
                <a:ext cx="609600" cy="6096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 </a:t>
                </a:r>
                <a:endParaRPr kumimoji="0" lang="zh-CN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" name="文本框 115"/>
              <p:cNvSpPr txBox="1"/>
              <p:nvPr/>
            </p:nvSpPr>
            <p:spPr>
              <a:xfrm>
                <a:off x="7141124" y="1760622"/>
                <a:ext cx="5036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schemeClr val="bg1"/>
                    </a:solidFill>
                  </a:rPr>
                  <a:t>X</a:t>
                </a:r>
                <a:r>
                  <a:rPr lang="en-US" altLang="zh-CN" sz="2400" baseline="-25000" dirty="0" smtClean="0">
                    <a:solidFill>
                      <a:schemeClr val="bg1"/>
                    </a:solidFill>
                  </a:rPr>
                  <a:t>1</a:t>
                </a:r>
                <a:endParaRPr lang="zh-CN" altLang="en-US" sz="2400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文本框 116"/>
              <p:cNvSpPr txBox="1"/>
              <p:nvPr/>
            </p:nvSpPr>
            <p:spPr>
              <a:xfrm>
                <a:off x="7143628" y="2566291"/>
                <a:ext cx="5036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schemeClr val="bg1"/>
                    </a:solidFill>
                  </a:rPr>
                  <a:t>X</a:t>
                </a:r>
                <a:r>
                  <a:rPr lang="en-US" altLang="zh-CN" sz="2400" baseline="-25000" dirty="0" smtClean="0">
                    <a:solidFill>
                      <a:schemeClr val="bg1"/>
                    </a:solidFill>
                  </a:rPr>
                  <a:t>2</a:t>
                </a:r>
                <a:endParaRPr lang="zh-CN" altLang="en-US" sz="2400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文本框 117"/>
              <p:cNvSpPr txBox="1"/>
              <p:nvPr/>
            </p:nvSpPr>
            <p:spPr>
              <a:xfrm>
                <a:off x="7143628" y="3374023"/>
                <a:ext cx="5036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schemeClr val="bg1"/>
                    </a:solidFill>
                  </a:rPr>
                  <a:t>X</a:t>
                </a:r>
                <a:r>
                  <a:rPr lang="en-US" altLang="zh-CN" sz="2400" baseline="-25000" dirty="0" smtClean="0">
                    <a:solidFill>
                      <a:schemeClr val="bg1"/>
                    </a:solidFill>
                  </a:rPr>
                  <a:t>3</a:t>
                </a:r>
                <a:endParaRPr lang="zh-CN" altLang="en-US" sz="2400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文本框 118"/>
              <p:cNvSpPr txBox="1"/>
              <p:nvPr/>
            </p:nvSpPr>
            <p:spPr>
              <a:xfrm>
                <a:off x="7143628" y="4172570"/>
                <a:ext cx="5036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schemeClr val="bg1"/>
                    </a:solidFill>
                  </a:rPr>
                  <a:t>X</a:t>
                </a:r>
                <a:r>
                  <a:rPr lang="en-US" altLang="zh-CN" sz="2400" baseline="-25000" dirty="0" smtClean="0">
                    <a:solidFill>
                      <a:schemeClr val="bg1"/>
                    </a:solidFill>
                  </a:rPr>
                  <a:t>4</a:t>
                </a:r>
                <a:endParaRPr lang="zh-CN" altLang="en-US" sz="2400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椭圆 135"/>
              <p:cNvSpPr/>
              <p:nvPr/>
            </p:nvSpPr>
            <p:spPr bwMode="auto">
              <a:xfrm>
                <a:off x="8761412" y="4907926"/>
                <a:ext cx="609600" cy="609600"/>
              </a:xfrm>
              <a:prstGeom prst="ellipse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 </a:t>
                </a:r>
                <a:endParaRPr kumimoji="0" lang="zh-CN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9" name="椭圆 136"/>
              <p:cNvSpPr/>
              <p:nvPr/>
            </p:nvSpPr>
            <p:spPr bwMode="auto">
              <a:xfrm>
                <a:off x="8761412" y="5713595"/>
                <a:ext cx="609600" cy="6096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 </a:t>
                </a:r>
                <a:endParaRPr kumimoji="0" lang="zh-CN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0" name="文本框 137"/>
              <p:cNvSpPr txBox="1"/>
              <p:nvPr/>
            </p:nvSpPr>
            <p:spPr>
              <a:xfrm>
                <a:off x="8735036" y="4981893"/>
                <a:ext cx="5036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schemeClr val="bg1"/>
                    </a:solidFill>
                  </a:rPr>
                  <a:t>Y</a:t>
                </a:r>
                <a:r>
                  <a:rPr lang="en-US" altLang="zh-CN" sz="2400" baseline="-25000" dirty="0" smtClean="0">
                    <a:solidFill>
                      <a:schemeClr val="bg1"/>
                    </a:solidFill>
                  </a:rPr>
                  <a:t>1</a:t>
                </a:r>
                <a:endParaRPr lang="zh-CN" altLang="en-US" sz="2400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文本框 138"/>
              <p:cNvSpPr txBox="1"/>
              <p:nvPr/>
            </p:nvSpPr>
            <p:spPr>
              <a:xfrm>
                <a:off x="8735036" y="5787562"/>
                <a:ext cx="5036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schemeClr val="bg1"/>
                    </a:solidFill>
                  </a:rPr>
                  <a:t>Y</a:t>
                </a:r>
                <a:r>
                  <a:rPr lang="en-US" altLang="zh-CN" sz="2400" baseline="-25000" dirty="0" smtClean="0">
                    <a:solidFill>
                      <a:schemeClr val="bg1"/>
                    </a:solidFill>
                  </a:rPr>
                  <a:t>2</a:t>
                </a:r>
                <a:endParaRPr lang="zh-CN" altLang="en-US" sz="2400" baseline="-250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62" name="直接箭头连接符 139"/>
              <p:cNvCxnSpPr>
                <a:stCxn id="18" idx="6"/>
                <a:endCxn id="58" idx="2"/>
              </p:cNvCxnSpPr>
              <p:nvPr/>
            </p:nvCxnSpPr>
            <p:spPr bwMode="auto">
              <a:xfrm flipV="1">
                <a:off x="7773193" y="5212726"/>
                <a:ext cx="988219" cy="1405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3" name="直接箭头连接符 142"/>
              <p:cNvCxnSpPr>
                <a:stCxn id="19" idx="6"/>
                <a:endCxn id="59" idx="2"/>
              </p:cNvCxnSpPr>
              <p:nvPr/>
            </p:nvCxnSpPr>
            <p:spPr bwMode="auto">
              <a:xfrm flipV="1">
                <a:off x="7773193" y="6018395"/>
                <a:ext cx="988219" cy="1405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4" name="矩形 49"/>
              <p:cNvSpPr/>
              <p:nvPr/>
            </p:nvSpPr>
            <p:spPr bwMode="auto">
              <a:xfrm>
                <a:off x="1277357" y="2895159"/>
                <a:ext cx="609600" cy="6096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 </a:t>
                </a:r>
                <a:endParaRPr kumimoji="0" lang="zh-CN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5" name="文本框 50"/>
              <p:cNvSpPr txBox="1"/>
              <p:nvPr/>
            </p:nvSpPr>
            <p:spPr>
              <a:xfrm>
                <a:off x="1347144" y="2909087"/>
                <a:ext cx="4587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 smtClean="0">
                    <a:solidFill>
                      <a:schemeClr val="bg1"/>
                    </a:solidFill>
                  </a:rPr>
                  <a:t>S</a:t>
                </a:r>
                <a:endParaRPr lang="zh-CN" altLang="en-US" sz="3200" baseline="-250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66" name="直接箭头连接符 166"/>
              <p:cNvCxnSpPr>
                <a:stCxn id="58" idx="6"/>
              </p:cNvCxnSpPr>
              <p:nvPr/>
            </p:nvCxnSpPr>
            <p:spPr bwMode="auto">
              <a:xfrm flipV="1">
                <a:off x="9371012" y="4306015"/>
                <a:ext cx="762000" cy="906711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7" name="直接箭头连接符 179"/>
              <p:cNvCxnSpPr>
                <a:stCxn id="59" idx="6"/>
                <a:endCxn id="103" idx="2"/>
              </p:cNvCxnSpPr>
              <p:nvPr/>
            </p:nvCxnSpPr>
            <p:spPr bwMode="auto">
              <a:xfrm flipV="1">
                <a:off x="9371012" y="4306015"/>
                <a:ext cx="1066800" cy="171238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" name="直接箭头连接符 182"/>
              <p:cNvCxnSpPr>
                <a:stCxn id="51" idx="6"/>
              </p:cNvCxnSpPr>
              <p:nvPr/>
            </p:nvCxnSpPr>
            <p:spPr bwMode="auto">
              <a:xfrm>
                <a:off x="7771698" y="2797124"/>
                <a:ext cx="2361314" cy="1090052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" name="直接箭头连接符 185"/>
              <p:cNvCxnSpPr>
                <a:stCxn id="50" idx="6"/>
              </p:cNvCxnSpPr>
              <p:nvPr/>
            </p:nvCxnSpPr>
            <p:spPr bwMode="auto">
              <a:xfrm>
                <a:off x="7771698" y="1991455"/>
                <a:ext cx="2361314" cy="170496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" name="直接箭头连接符 99"/>
              <p:cNvCxnSpPr>
                <a:stCxn id="14" idx="6"/>
                <a:endCxn id="39" idx="2"/>
              </p:cNvCxnSpPr>
              <p:nvPr/>
            </p:nvCxnSpPr>
            <p:spPr bwMode="auto">
              <a:xfrm>
                <a:off x="3332215" y="1991455"/>
                <a:ext cx="1006475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66A3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1" name="文本框 197"/>
              <p:cNvSpPr txBox="1"/>
              <p:nvPr/>
            </p:nvSpPr>
            <p:spPr>
              <a:xfrm>
                <a:off x="3526435" y="1808347"/>
                <a:ext cx="37189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rIns="0" rtlCol="0">
                <a:spAutoFit/>
              </a:bodyPr>
              <a:lstStyle/>
              <a:p>
                <a:r>
                  <a:rPr lang="en-US" altLang="zh-CN" dirty="0" smtClean="0"/>
                  <a:t>M/k</a:t>
                </a:r>
                <a:endParaRPr lang="zh-CN" altLang="en-US" sz="2400" baseline="-25000" dirty="0"/>
              </a:p>
            </p:txBody>
          </p:sp>
          <p:sp>
            <p:nvSpPr>
              <p:cNvPr id="72" name="文本框 204"/>
              <p:cNvSpPr txBox="1"/>
              <p:nvPr/>
            </p:nvSpPr>
            <p:spPr>
              <a:xfrm>
                <a:off x="3526435" y="2614015"/>
                <a:ext cx="37189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rIns="0" rtlCol="0">
                <a:spAutoFit/>
              </a:bodyPr>
              <a:lstStyle/>
              <a:p>
                <a:r>
                  <a:rPr lang="en-US" altLang="zh-CN" dirty="0" smtClean="0"/>
                  <a:t>M/k</a:t>
                </a:r>
                <a:endParaRPr lang="zh-CN" altLang="en-US" sz="2400" baseline="-25000" dirty="0"/>
              </a:p>
            </p:txBody>
          </p:sp>
          <p:sp>
            <p:nvSpPr>
              <p:cNvPr id="73" name="文本框 205"/>
              <p:cNvSpPr txBox="1"/>
              <p:nvPr/>
            </p:nvSpPr>
            <p:spPr>
              <a:xfrm>
                <a:off x="3551140" y="3417162"/>
                <a:ext cx="37189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rIns="0" rtlCol="0">
                <a:spAutoFit/>
              </a:bodyPr>
              <a:lstStyle/>
              <a:p>
                <a:r>
                  <a:rPr lang="en-US" altLang="zh-CN" dirty="0" smtClean="0"/>
                  <a:t>M/k</a:t>
                </a:r>
                <a:endParaRPr lang="zh-CN" altLang="en-US" sz="2400" baseline="-25000" dirty="0"/>
              </a:p>
            </p:txBody>
          </p:sp>
          <p:sp>
            <p:nvSpPr>
              <p:cNvPr id="74" name="文本框 206"/>
              <p:cNvSpPr txBox="1"/>
              <p:nvPr/>
            </p:nvSpPr>
            <p:spPr>
              <a:xfrm>
                <a:off x="3541091" y="4223796"/>
                <a:ext cx="37189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rIns="0" rtlCol="0">
                <a:spAutoFit/>
              </a:bodyPr>
              <a:lstStyle/>
              <a:p>
                <a:r>
                  <a:rPr lang="en-US" altLang="zh-CN" dirty="0" smtClean="0"/>
                  <a:t>M/k</a:t>
                </a:r>
                <a:endParaRPr lang="zh-CN" altLang="en-US" sz="2400" baseline="-25000" dirty="0"/>
              </a:p>
            </p:txBody>
          </p:sp>
          <p:grpSp>
            <p:nvGrpSpPr>
              <p:cNvPr id="75" name="组合 85"/>
              <p:cNvGrpSpPr/>
              <p:nvPr/>
            </p:nvGrpSpPr>
            <p:grpSpPr>
              <a:xfrm>
                <a:off x="10133012" y="3696415"/>
                <a:ext cx="609600" cy="609600"/>
                <a:chOff x="11352212" y="3238239"/>
                <a:chExt cx="609600" cy="609600"/>
              </a:xfrm>
            </p:grpSpPr>
            <p:sp>
              <p:nvSpPr>
                <p:cNvPr id="103" name="矩形 158"/>
                <p:cNvSpPr/>
                <p:nvPr/>
              </p:nvSpPr>
              <p:spPr bwMode="auto">
                <a:xfrm>
                  <a:off x="11352212" y="3238239"/>
                  <a:ext cx="609600" cy="60960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2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</a:rPr>
                    <a:t> </a:t>
                  </a:r>
                  <a:endParaRPr kumimoji="0" lang="zh-CN" alt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4" name="文本框 165"/>
                <p:cNvSpPr txBox="1"/>
                <p:nvPr/>
              </p:nvSpPr>
              <p:spPr>
                <a:xfrm>
                  <a:off x="11439645" y="3245123"/>
                  <a:ext cx="43473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3200" dirty="0" smtClean="0">
                      <a:solidFill>
                        <a:schemeClr val="bg1"/>
                      </a:solidFill>
                    </a:rPr>
                    <a:t>T</a:t>
                  </a:r>
                  <a:endParaRPr lang="zh-CN" altLang="en-US" sz="3200" baseline="-25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6" name="文本框 216"/>
              <p:cNvSpPr txBox="1"/>
              <p:nvPr/>
            </p:nvSpPr>
            <p:spPr>
              <a:xfrm>
                <a:off x="7909359" y="5028947"/>
                <a:ext cx="77585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rIns="0" rtlCol="0">
                <a:spAutoFit/>
              </a:bodyPr>
              <a:lstStyle/>
              <a:p>
                <a:r>
                  <a:rPr lang="en-US" altLang="zh-CN" dirty="0" smtClean="0"/>
                  <a:t>M/(</a:t>
                </a:r>
                <a:r>
                  <a:rPr lang="en-US" altLang="zh-CN" dirty="0" err="1" smtClean="0"/>
                  <a:t>k+s</a:t>
                </a:r>
                <a:r>
                  <a:rPr lang="en-US" altLang="zh-CN" dirty="0" smtClean="0"/>
                  <a:t>)</a:t>
                </a:r>
                <a:endParaRPr lang="zh-CN" altLang="en-US" sz="2400" baseline="-25000" dirty="0"/>
              </a:p>
            </p:txBody>
          </p:sp>
          <p:sp>
            <p:nvSpPr>
              <p:cNvPr id="77" name="文本框 119"/>
              <p:cNvSpPr txBox="1"/>
              <p:nvPr/>
            </p:nvSpPr>
            <p:spPr>
              <a:xfrm>
                <a:off x="2771366" y="1760622"/>
                <a:ext cx="5036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schemeClr val="bg1"/>
                    </a:solidFill>
                  </a:rPr>
                  <a:t>X</a:t>
                </a:r>
                <a:r>
                  <a:rPr lang="en-US" altLang="zh-CN" sz="2400" baseline="-25000" dirty="0" smtClean="0">
                    <a:solidFill>
                      <a:schemeClr val="bg1"/>
                    </a:solidFill>
                  </a:rPr>
                  <a:t>1</a:t>
                </a:r>
                <a:endParaRPr lang="zh-CN" altLang="en-US" sz="2400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文本框 120"/>
              <p:cNvSpPr txBox="1"/>
              <p:nvPr/>
            </p:nvSpPr>
            <p:spPr>
              <a:xfrm>
                <a:off x="2968216" y="1696569"/>
                <a:ext cx="3433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 smtClean="0">
                    <a:solidFill>
                      <a:schemeClr val="bg1"/>
                    </a:solidFill>
                  </a:rPr>
                  <a:t>in</a:t>
                </a:r>
                <a:endParaRPr lang="zh-CN" altLang="en-US" sz="1600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文本框 121"/>
              <p:cNvSpPr txBox="1"/>
              <p:nvPr/>
            </p:nvSpPr>
            <p:spPr>
              <a:xfrm>
                <a:off x="2979644" y="2509226"/>
                <a:ext cx="3433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 smtClean="0">
                    <a:solidFill>
                      <a:schemeClr val="bg1"/>
                    </a:solidFill>
                  </a:rPr>
                  <a:t>in</a:t>
                </a:r>
                <a:endParaRPr lang="zh-CN" altLang="en-US" sz="1600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0" name="文本框 122"/>
              <p:cNvSpPr txBox="1"/>
              <p:nvPr/>
            </p:nvSpPr>
            <p:spPr>
              <a:xfrm>
                <a:off x="2974566" y="3311295"/>
                <a:ext cx="3433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 smtClean="0">
                    <a:solidFill>
                      <a:schemeClr val="bg1"/>
                    </a:solidFill>
                  </a:rPr>
                  <a:t>in</a:t>
                </a:r>
                <a:endParaRPr lang="zh-CN" altLang="en-US" sz="1600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文本框 123"/>
              <p:cNvSpPr txBox="1"/>
              <p:nvPr/>
            </p:nvSpPr>
            <p:spPr>
              <a:xfrm>
                <a:off x="2983228" y="4106368"/>
                <a:ext cx="3433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 smtClean="0">
                    <a:solidFill>
                      <a:schemeClr val="bg1"/>
                    </a:solidFill>
                  </a:rPr>
                  <a:t>in</a:t>
                </a:r>
                <a:endParaRPr lang="zh-CN" altLang="en-US" sz="1600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2" name="文本框 124"/>
              <p:cNvSpPr txBox="1"/>
              <p:nvPr/>
            </p:nvSpPr>
            <p:spPr>
              <a:xfrm>
                <a:off x="4500562" y="1715476"/>
                <a:ext cx="4732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 smtClean="0">
                    <a:solidFill>
                      <a:schemeClr val="bg1"/>
                    </a:solidFill>
                  </a:rPr>
                  <a:t>mid</a:t>
                </a:r>
                <a:endParaRPr lang="zh-CN" altLang="en-US" sz="1400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3" name="文本框 125"/>
              <p:cNvSpPr txBox="1"/>
              <p:nvPr/>
            </p:nvSpPr>
            <p:spPr>
              <a:xfrm>
                <a:off x="4501463" y="2521537"/>
                <a:ext cx="4732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 smtClean="0">
                    <a:solidFill>
                      <a:schemeClr val="bg1"/>
                    </a:solidFill>
                  </a:rPr>
                  <a:t>mid</a:t>
                </a:r>
                <a:endParaRPr lang="zh-CN" altLang="en-US" sz="1400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文本框 126"/>
              <p:cNvSpPr txBox="1"/>
              <p:nvPr/>
            </p:nvSpPr>
            <p:spPr>
              <a:xfrm>
                <a:off x="4500562" y="3307696"/>
                <a:ext cx="4732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 smtClean="0">
                    <a:solidFill>
                      <a:schemeClr val="bg1"/>
                    </a:solidFill>
                  </a:rPr>
                  <a:t>mid</a:t>
                </a:r>
                <a:endParaRPr lang="zh-CN" altLang="en-US" sz="1400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5" name="文本框 127"/>
              <p:cNvSpPr txBox="1"/>
              <p:nvPr/>
            </p:nvSpPr>
            <p:spPr>
              <a:xfrm>
                <a:off x="4500562" y="4133674"/>
                <a:ext cx="4732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 smtClean="0">
                    <a:solidFill>
                      <a:schemeClr val="bg1"/>
                    </a:solidFill>
                  </a:rPr>
                  <a:t>mid</a:t>
                </a:r>
                <a:endParaRPr lang="zh-CN" altLang="en-US" sz="1400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6" name="文本框 128"/>
              <p:cNvSpPr txBox="1"/>
              <p:nvPr/>
            </p:nvSpPr>
            <p:spPr>
              <a:xfrm>
                <a:off x="7359824" y="1701791"/>
                <a:ext cx="4331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 smtClean="0">
                    <a:solidFill>
                      <a:schemeClr val="bg1"/>
                    </a:solidFill>
                  </a:rPr>
                  <a:t>out</a:t>
                </a:r>
                <a:endParaRPr lang="zh-CN" altLang="en-US" sz="1400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7" name="文本框 129"/>
              <p:cNvSpPr txBox="1"/>
              <p:nvPr/>
            </p:nvSpPr>
            <p:spPr>
              <a:xfrm>
                <a:off x="7360176" y="2505526"/>
                <a:ext cx="4331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 smtClean="0">
                    <a:solidFill>
                      <a:schemeClr val="bg1"/>
                    </a:solidFill>
                  </a:rPr>
                  <a:t>out</a:t>
                </a:r>
                <a:endParaRPr lang="zh-CN" altLang="en-US" sz="1400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8" name="文本框 130"/>
              <p:cNvSpPr txBox="1"/>
              <p:nvPr/>
            </p:nvSpPr>
            <p:spPr>
              <a:xfrm>
                <a:off x="7363526" y="3312732"/>
                <a:ext cx="4331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 smtClean="0">
                    <a:solidFill>
                      <a:schemeClr val="bg1"/>
                    </a:solidFill>
                  </a:rPr>
                  <a:t>out</a:t>
                </a:r>
                <a:endParaRPr lang="zh-CN" altLang="en-US" sz="1400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9" name="文本框 131"/>
              <p:cNvSpPr txBox="1"/>
              <p:nvPr/>
            </p:nvSpPr>
            <p:spPr>
              <a:xfrm>
                <a:off x="7363526" y="4121756"/>
                <a:ext cx="4331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 smtClean="0">
                    <a:solidFill>
                      <a:schemeClr val="bg1"/>
                    </a:solidFill>
                  </a:rPr>
                  <a:t>out</a:t>
                </a:r>
                <a:endParaRPr lang="zh-CN" altLang="en-US" sz="1400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0" name="文本框 132"/>
              <p:cNvSpPr txBox="1"/>
              <p:nvPr/>
            </p:nvSpPr>
            <p:spPr>
              <a:xfrm>
                <a:off x="7431885" y="4916939"/>
                <a:ext cx="3433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 smtClean="0">
                    <a:solidFill>
                      <a:schemeClr val="bg1"/>
                    </a:solidFill>
                  </a:rPr>
                  <a:t>in</a:t>
                </a:r>
                <a:endParaRPr lang="zh-CN" altLang="en-US" sz="1600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1" name="文本框 133"/>
              <p:cNvSpPr txBox="1"/>
              <p:nvPr/>
            </p:nvSpPr>
            <p:spPr>
              <a:xfrm>
                <a:off x="7433752" y="5741685"/>
                <a:ext cx="3433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 smtClean="0">
                    <a:solidFill>
                      <a:schemeClr val="bg1"/>
                    </a:solidFill>
                  </a:rPr>
                  <a:t>in</a:t>
                </a:r>
                <a:endParaRPr lang="zh-CN" altLang="en-US" sz="1600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2" name="文本框 134"/>
              <p:cNvSpPr txBox="1"/>
              <p:nvPr/>
            </p:nvSpPr>
            <p:spPr>
              <a:xfrm>
                <a:off x="8956865" y="4924993"/>
                <a:ext cx="4331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 smtClean="0">
                    <a:solidFill>
                      <a:schemeClr val="bg1"/>
                    </a:solidFill>
                  </a:rPr>
                  <a:t>out</a:t>
                </a:r>
                <a:endParaRPr lang="zh-CN" altLang="en-US" sz="1400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3" name="文本框 140"/>
              <p:cNvSpPr txBox="1"/>
              <p:nvPr/>
            </p:nvSpPr>
            <p:spPr>
              <a:xfrm>
                <a:off x="8956865" y="5731885"/>
                <a:ext cx="4331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 smtClean="0">
                    <a:solidFill>
                      <a:schemeClr val="bg1"/>
                    </a:solidFill>
                  </a:rPr>
                  <a:t>out</a:t>
                </a:r>
                <a:endParaRPr lang="zh-CN" altLang="en-US" sz="1400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2217200" y="2222287"/>
                <a:ext cx="21961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 smtClean="0"/>
                  <a:t>∞</a:t>
                </a:r>
                <a:endParaRPr lang="en-US" sz="2400" dirty="0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2208212" y="2678668"/>
                <a:ext cx="21961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 smtClean="0"/>
                  <a:t>∞</a:t>
                </a:r>
                <a:endParaRPr lang="en-US" sz="2400" dirty="0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2208212" y="3288268"/>
                <a:ext cx="21961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 smtClean="0"/>
                  <a:t>∞</a:t>
                </a:r>
                <a:endParaRPr lang="en-US" sz="2400" dirty="0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2208212" y="3821668"/>
                <a:ext cx="21961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 smtClean="0"/>
                  <a:t>∞</a:t>
                </a:r>
                <a:endParaRPr lang="en-US" sz="2400" dirty="0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406030" y="2311469"/>
                <a:ext cx="21961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 smtClean="0"/>
                  <a:t>∞</a:t>
                </a:r>
                <a:endParaRPr lang="en-US" sz="2400" dirty="0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8380412" y="2907268"/>
                <a:ext cx="21961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 smtClean="0"/>
                  <a:t>∞</a:t>
                </a:r>
                <a:endParaRPr lang="en-US" sz="2400" dirty="0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9720072" y="5097367"/>
                <a:ext cx="21961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 smtClean="0"/>
                  <a:t>∞</a:t>
                </a:r>
                <a:endParaRPr lang="en-US" sz="2400" dirty="0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9675812" y="4583668"/>
                <a:ext cx="21961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 smtClean="0"/>
                  <a:t>∞</a:t>
                </a:r>
                <a:endParaRPr lang="en-US" sz="2400" dirty="0"/>
              </a:p>
            </p:txBody>
          </p:sp>
          <p:sp>
            <p:nvSpPr>
              <p:cNvPr id="102" name="文本框 216"/>
              <p:cNvSpPr txBox="1"/>
              <p:nvPr/>
            </p:nvSpPr>
            <p:spPr>
              <a:xfrm>
                <a:off x="7909359" y="5802868"/>
                <a:ext cx="77585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rIns="0" rtlCol="0">
                <a:spAutoFit/>
              </a:bodyPr>
              <a:lstStyle/>
              <a:p>
                <a:r>
                  <a:rPr lang="en-US" altLang="zh-CN" dirty="0" smtClean="0"/>
                  <a:t>M/(</a:t>
                </a:r>
                <a:r>
                  <a:rPr lang="en-US" altLang="zh-CN" dirty="0" err="1" smtClean="0"/>
                  <a:t>k+s</a:t>
                </a:r>
                <a:r>
                  <a:rPr lang="en-US" altLang="zh-CN" dirty="0" smtClean="0"/>
                  <a:t>)</a:t>
                </a:r>
                <a:endParaRPr lang="zh-CN" altLang="en-US" sz="2400" baseline="-25000" dirty="0"/>
              </a:p>
            </p:txBody>
          </p:sp>
        </p:grpSp>
        <p:sp>
          <p:nvSpPr>
            <p:cNvPr id="106" name="文本框 21"/>
            <p:cNvSpPr txBox="1"/>
            <p:nvPr/>
          </p:nvSpPr>
          <p:spPr>
            <a:xfrm>
              <a:off x="3634745" y="1357019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/>
                <a:t>cut</a:t>
              </a:r>
              <a:endParaRPr lang="zh-CN" altLang="en-US" b="1" dirty="0"/>
            </a:p>
          </p:txBody>
        </p:sp>
        <p:sp>
          <p:nvSpPr>
            <p:cNvPr id="122" name="任意多边形 116"/>
            <p:cNvSpPr/>
            <p:nvPr/>
          </p:nvSpPr>
          <p:spPr bwMode="auto">
            <a:xfrm>
              <a:off x="6551612" y="5780867"/>
              <a:ext cx="798246" cy="729018"/>
            </a:xfrm>
            <a:custGeom>
              <a:avLst/>
              <a:gdLst>
                <a:gd name="connsiteX0" fmla="*/ 798246 w 798246"/>
                <a:gd name="connsiteY0" fmla="*/ 0 h 729018"/>
                <a:gd name="connsiteX1" fmla="*/ 341046 w 798246"/>
                <a:gd name="connsiteY1" fmla="*/ 152400 h 729018"/>
                <a:gd name="connsiteX2" fmla="*/ 226746 w 798246"/>
                <a:gd name="connsiteY2" fmla="*/ 600075 h 729018"/>
                <a:gd name="connsiteX3" fmla="*/ 26721 w 798246"/>
                <a:gd name="connsiteY3" fmla="*/ 714375 h 729018"/>
                <a:gd name="connsiteX4" fmla="*/ 7671 w 798246"/>
                <a:gd name="connsiteY4" fmla="*/ 723900 h 72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246" h="729018">
                  <a:moveTo>
                    <a:pt x="798246" y="0"/>
                  </a:moveTo>
                  <a:cubicBezTo>
                    <a:pt x="617271" y="26194"/>
                    <a:pt x="436296" y="52388"/>
                    <a:pt x="341046" y="152400"/>
                  </a:cubicBezTo>
                  <a:cubicBezTo>
                    <a:pt x="245796" y="252412"/>
                    <a:pt x="279134" y="506412"/>
                    <a:pt x="226746" y="600075"/>
                  </a:cubicBezTo>
                  <a:cubicBezTo>
                    <a:pt x="174358" y="693738"/>
                    <a:pt x="26721" y="714375"/>
                    <a:pt x="26721" y="714375"/>
                  </a:cubicBezTo>
                  <a:cubicBezTo>
                    <a:pt x="-9792" y="735013"/>
                    <a:pt x="-1061" y="729456"/>
                    <a:pt x="7671" y="723900"/>
                  </a:cubicBezTo>
                </a:path>
              </a:pathLst>
            </a:custGeom>
            <a:noFill/>
            <a:ln w="57150" cap="flat" cmpd="sng" algn="ctr">
              <a:solidFill>
                <a:srgbClr val="0099FF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任意多边形 419"/>
            <p:cNvSpPr/>
            <p:nvPr/>
          </p:nvSpPr>
          <p:spPr bwMode="auto">
            <a:xfrm>
              <a:off x="4973769" y="2549098"/>
              <a:ext cx="2863946" cy="869205"/>
            </a:xfrm>
            <a:custGeom>
              <a:avLst/>
              <a:gdLst>
                <a:gd name="connsiteX0" fmla="*/ 0 w 3448050"/>
                <a:gd name="connsiteY0" fmla="*/ 0 h 1009650"/>
                <a:gd name="connsiteX1" fmla="*/ 1152525 w 3448050"/>
                <a:gd name="connsiteY1" fmla="*/ 171450 h 1009650"/>
                <a:gd name="connsiteX2" fmla="*/ 2162175 w 3448050"/>
                <a:gd name="connsiteY2" fmla="*/ 704850 h 1009650"/>
                <a:gd name="connsiteX3" fmla="*/ 3448050 w 3448050"/>
                <a:gd name="connsiteY3" fmla="*/ 100965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48050" h="1009650">
                  <a:moveTo>
                    <a:pt x="0" y="0"/>
                  </a:moveTo>
                  <a:cubicBezTo>
                    <a:pt x="396081" y="26987"/>
                    <a:pt x="792163" y="53975"/>
                    <a:pt x="1152525" y="171450"/>
                  </a:cubicBezTo>
                  <a:cubicBezTo>
                    <a:pt x="1512887" y="288925"/>
                    <a:pt x="1779588" y="565150"/>
                    <a:pt x="2162175" y="704850"/>
                  </a:cubicBezTo>
                  <a:cubicBezTo>
                    <a:pt x="2544763" y="844550"/>
                    <a:pt x="2996406" y="927100"/>
                    <a:pt x="3448050" y="1009650"/>
                  </a:cubicBezTo>
                </a:path>
              </a:pathLst>
            </a:custGeom>
            <a:noFill/>
            <a:ln w="57150" cap="flat" cmpd="sng" algn="ctr">
              <a:solidFill>
                <a:srgbClr val="FFB30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7" name="任意多边形 14"/>
            <p:cNvSpPr/>
            <p:nvPr/>
          </p:nvSpPr>
          <p:spPr bwMode="auto">
            <a:xfrm>
              <a:off x="3551140" y="1601709"/>
              <a:ext cx="1423529" cy="947390"/>
            </a:xfrm>
            <a:custGeom>
              <a:avLst/>
              <a:gdLst>
                <a:gd name="connsiteX0" fmla="*/ 0 w 1657350"/>
                <a:gd name="connsiteY0" fmla="*/ 0 h 1741911"/>
                <a:gd name="connsiteX1" fmla="*/ 371475 w 1657350"/>
                <a:gd name="connsiteY1" fmla="*/ 1495425 h 1741911"/>
                <a:gd name="connsiteX2" fmla="*/ 1657350 w 1657350"/>
                <a:gd name="connsiteY2" fmla="*/ 1724025 h 174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7350" h="1741911">
                  <a:moveTo>
                    <a:pt x="0" y="0"/>
                  </a:moveTo>
                  <a:cubicBezTo>
                    <a:pt x="47625" y="604044"/>
                    <a:pt x="95250" y="1208088"/>
                    <a:pt x="371475" y="1495425"/>
                  </a:cubicBezTo>
                  <a:cubicBezTo>
                    <a:pt x="647700" y="1782762"/>
                    <a:pt x="1152525" y="1753393"/>
                    <a:pt x="1657350" y="1724025"/>
                  </a:cubicBezTo>
                </a:path>
              </a:pathLst>
            </a:custGeom>
            <a:noFill/>
            <a:ln w="57150" cap="flat" cmpd="sng" algn="ctr">
              <a:solidFill>
                <a:srgbClr val="FF66A3"/>
              </a:solidFill>
              <a:prstDash val="lg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任意多边形 116"/>
            <p:cNvSpPr/>
            <p:nvPr/>
          </p:nvSpPr>
          <p:spPr bwMode="auto">
            <a:xfrm>
              <a:off x="7368997" y="3418303"/>
              <a:ext cx="1080724" cy="2362565"/>
            </a:xfrm>
            <a:custGeom>
              <a:avLst/>
              <a:gdLst>
                <a:gd name="connsiteX0" fmla="*/ 614923 w 1455295"/>
                <a:gd name="connsiteY0" fmla="*/ 0 h 1846574"/>
                <a:gd name="connsiteX1" fmla="*/ 1176898 w 1455295"/>
                <a:gd name="connsiteY1" fmla="*/ 276225 h 1846574"/>
                <a:gd name="connsiteX2" fmla="*/ 1434073 w 1455295"/>
                <a:gd name="connsiteY2" fmla="*/ 819150 h 1846574"/>
                <a:gd name="connsiteX3" fmla="*/ 1386448 w 1455295"/>
                <a:gd name="connsiteY3" fmla="*/ 1485900 h 1846574"/>
                <a:gd name="connsiteX4" fmla="*/ 957823 w 1455295"/>
                <a:gd name="connsiteY4" fmla="*/ 1752600 h 1846574"/>
                <a:gd name="connsiteX5" fmla="*/ 129148 w 1455295"/>
                <a:gd name="connsiteY5" fmla="*/ 1838325 h 1846574"/>
                <a:gd name="connsiteX6" fmla="*/ 14848 w 1455295"/>
                <a:gd name="connsiteY6" fmla="*/ 1838325 h 184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295" h="1846574">
                  <a:moveTo>
                    <a:pt x="614923" y="0"/>
                  </a:moveTo>
                  <a:cubicBezTo>
                    <a:pt x="827648" y="69850"/>
                    <a:pt x="1040373" y="139700"/>
                    <a:pt x="1176898" y="276225"/>
                  </a:cubicBezTo>
                  <a:cubicBezTo>
                    <a:pt x="1313423" y="412750"/>
                    <a:pt x="1399148" y="617538"/>
                    <a:pt x="1434073" y="819150"/>
                  </a:cubicBezTo>
                  <a:cubicBezTo>
                    <a:pt x="1468998" y="1020762"/>
                    <a:pt x="1465823" y="1330325"/>
                    <a:pt x="1386448" y="1485900"/>
                  </a:cubicBezTo>
                  <a:cubicBezTo>
                    <a:pt x="1307073" y="1641475"/>
                    <a:pt x="1167373" y="1693863"/>
                    <a:pt x="957823" y="1752600"/>
                  </a:cubicBezTo>
                  <a:cubicBezTo>
                    <a:pt x="748273" y="1811338"/>
                    <a:pt x="286310" y="1824038"/>
                    <a:pt x="129148" y="1838325"/>
                  </a:cubicBezTo>
                  <a:cubicBezTo>
                    <a:pt x="-28015" y="1852613"/>
                    <a:pt x="-6584" y="1845469"/>
                    <a:pt x="14848" y="1838325"/>
                  </a:cubicBezTo>
                </a:path>
              </a:pathLst>
            </a:custGeom>
            <a:noFill/>
            <a:ln w="57150" cap="flat" cmpd="sng" algn="ctr">
              <a:solidFill>
                <a:srgbClr val="00B050"/>
              </a:solidFill>
              <a:prstDash val="lgDash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229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Fault tolerance </a:t>
            </a:r>
            <a:r>
              <a:rPr lang="en-US" dirty="0" smtClean="0"/>
              <a:t>for distributed storage is </a:t>
            </a:r>
            <a:r>
              <a:rPr lang="en-US" dirty="0"/>
              <a:t>critical </a:t>
            </a:r>
          </a:p>
          <a:p>
            <a:pPr lvl="1"/>
            <a:r>
              <a:rPr lang="en-US" b="1" dirty="0">
                <a:solidFill>
                  <a:srgbClr val="3333CC"/>
                </a:solidFill>
              </a:rPr>
              <a:t>Availability</a:t>
            </a:r>
            <a:r>
              <a:rPr lang="en-US" dirty="0"/>
              <a:t>: data remains accessible under failures</a:t>
            </a:r>
          </a:p>
          <a:p>
            <a:pPr lvl="1"/>
            <a:r>
              <a:rPr lang="en-US" b="1" dirty="0">
                <a:solidFill>
                  <a:srgbClr val="3333CC"/>
                </a:solidFill>
              </a:rPr>
              <a:t>Durability</a:t>
            </a:r>
            <a:r>
              <a:rPr lang="en-US" dirty="0"/>
              <a:t>: no data loss even under </a:t>
            </a:r>
            <a:r>
              <a:rPr lang="en-US" dirty="0" smtClean="0"/>
              <a:t>failures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Erasure coding </a:t>
            </a:r>
            <a:r>
              <a:rPr lang="en-US" dirty="0"/>
              <a:t>is a promising redundancy technique </a:t>
            </a:r>
          </a:p>
          <a:p>
            <a:pPr lvl="1"/>
            <a:r>
              <a:rPr lang="en-US" dirty="0"/>
              <a:t>Minimum data redundancy via “data encoding” </a:t>
            </a:r>
          </a:p>
          <a:p>
            <a:pPr lvl="1"/>
            <a:r>
              <a:rPr lang="en-US" dirty="0"/>
              <a:t>Higher reliability with same storage redundancy than replication</a:t>
            </a:r>
          </a:p>
          <a:p>
            <a:pPr lvl="1"/>
            <a:r>
              <a:rPr lang="en-US" dirty="0"/>
              <a:t>Reportedly deployed in Google, Azure, Facebook’s data centers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e.g., Azure reduces redundancy from 3x (replication) to 1.33x  PBs saving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5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Bound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Suppose that </a:t>
                </a:r>
                <a:r>
                  <a:rPr lang="en-US" altLang="zh-CN" i="1" dirty="0"/>
                  <a:t>T </a:t>
                </a:r>
                <a:r>
                  <a:rPr lang="en-US" altLang="zh-CN" dirty="0"/>
                  <a:t>connects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altLang="zh-CN" i="1" dirty="0"/>
                  <a:t> </a:t>
                </a:r>
                <a:r>
                  <a:rPr lang="en-US" altLang="zh-CN" dirty="0"/>
                  <a:t>nodes of </a:t>
                </a:r>
                <a:r>
                  <a:rPr lang="en-US" altLang="zh-CN" dirty="0" smtClean="0"/>
                  <a:t/>
                </a:r>
                <a:br>
                  <a:rPr lang="en-US" altLang="zh-CN" dirty="0" smtClean="0"/>
                </a:br>
                <a:r>
                  <a:rPr lang="en-US" altLang="zh-CN" dirty="0" smtClean="0"/>
                  <a:t>type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altLang="zh-CN" dirty="0"/>
                  <a:t>, where 1 </a:t>
                </a:r>
                <a:r>
                  <a:rPr lang="en-US" altLang="zh-CN" i="1" dirty="0"/>
                  <a:t>≤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i="1" dirty="0"/>
                  <a:t>≤ </a:t>
                </a:r>
                <a:r>
                  <a:rPr lang="en-US" altLang="zh-CN" dirty="0" smtClean="0"/>
                  <a:t>4</a:t>
                </a:r>
                <a:endParaRPr lang="en-US" altLang="zh-CN" dirty="0"/>
              </a:p>
              <a:p>
                <a:r>
                  <a:rPr lang="en-US" altLang="zh-CN" dirty="0"/>
                  <a:t>Let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m:rPr>
                        <m:nor/>
                      </m:rPr>
                      <a:rPr lang="en-US" altLang="zh-CN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zh-CN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zh-CN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zh-CN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zh-CN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m:rPr>
                        <m:nor/>
                      </m:rPr>
                      <a:rPr lang="en-US" altLang="zh-CN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zh-CN" dirty="0"/>
                  <a:t>denote the capacity of a </a:t>
                </a:r>
                <a:r>
                  <a:rPr lang="en-US" altLang="zh-CN" dirty="0" smtClean="0"/>
                  <a:t>cut</a:t>
                </a:r>
                <a:endParaRPr lang="en-US" altLang="zh-CN" dirty="0"/>
              </a:p>
              <a:p>
                <a:r>
                  <a:rPr lang="en-US" altLang="zh-CN" dirty="0" smtClean="0"/>
                  <a:t>Derive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 smtClean="0"/>
                  <a:t>as:</a:t>
                </a:r>
                <a:endParaRPr lang="en-US" altLang="zh-CN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r>
                        <m:rPr>
                          <m:nor/>
                        </m:rPr>
                        <a:rPr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m:rPr>
                          <m:nor/>
                        </m:rPr>
                        <a:rPr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altLang="zh-CN" i="1" baseline="-25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altLang="zh-CN" i="1" baseline="-25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altLang="zh-CN" i="1" baseline="-25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altLang="zh-CN" i="1" baseline="-25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zh-CN" i="1" baseline="-25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altLang="zh-CN" i="1" dirty="0"/>
                        <m:t>β</m:t>
                      </m:r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zh-CN" dirty="0">
                    <a:ea typeface="Cambria Math" panose="02040503050406030204" pitchFamily="18" charset="0"/>
                  </a:rPr>
                  <a:t>Since</a:t>
                </a:r>
                <a:r>
                  <a:rPr lang="en-US" altLang="zh-CN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zh-CN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zh-CN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zh-CN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zh-CN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4 </m:t>
                    </m:r>
                    <m:r>
                      <m:rPr>
                        <m:nor/>
                      </m:rPr>
                      <a:rPr lang="en-US" altLang="zh-CN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m:rPr>
                        <m:nor/>
                      </m:rP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m:rPr>
                        <m:nor/>
                      </m:rP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altLang="zh-CN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altLang="zh-CN" b="0" smtClean="0">
                        <a:sym typeface="Wingdings" panose="05000000000000000000" pitchFamily="2" charset="2"/>
                      </a:rPr>
                      <m:t>and</m:t>
                    </m:r>
                    <m:r>
                      <m:rPr>
                        <m:nor/>
                      </m:rPr>
                      <a:rPr lang="en-US" altLang="zh-CN" b="0" smtClean="0"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zh-CN" i="1" dirty="0"/>
                      <m:t>β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𝑀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)</m:t>
                        </m:r>
                      </m:den>
                    </m:f>
                  </m:oMath>
                </a14:m>
                <a:endParaRPr lang="en-US" altLang="zh-CN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r>
                        <a:rPr lang="en-US" altLang="zh-CN" b="0" i="1" dirty="0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altLang="zh-CN" b="0" i="1" dirty="0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i="1" baseline="-25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altLang="zh-CN" i="1" baseline="-25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i="1" baseline="-25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num>
                        <m:den>
                          <m:r>
                            <a:rPr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altLang="zh-CN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altLang="zh-CN" b="0" i="1" dirty="0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altLang="zh-CN" b="0" i="1" dirty="0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altLang="zh-CN" b="0" i="1" dirty="0" smtClean="0">
                          <a:latin typeface="Cambria Math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zh-CN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1434" b="-3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1" y="1023678"/>
            <a:ext cx="4429124" cy="2405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NCScale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441" y="1752600"/>
                <a:ext cx="10969943" cy="4343400"/>
              </a:xfrm>
            </p:spPr>
            <p:txBody>
              <a:bodyPr/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NCScale</a:t>
                </a:r>
                <a:r>
                  <a:rPr lang="en-US" dirty="0" smtClean="0"/>
                  <a:t>: a distributed storage system prototype that operates on systematic Reed-Solomon codes</a:t>
                </a:r>
              </a:p>
              <a:p>
                <a:pPr lvl="1"/>
                <a:r>
                  <a:rPr lang="en-US" dirty="0" smtClean="0"/>
                  <a:t>Preserve systematic and MDS properties after scaling</a:t>
                </a:r>
              </a:p>
              <a:p>
                <a:pPr lvl="1"/>
                <a:r>
                  <a:rPr lang="en-US" dirty="0" smtClean="0"/>
                  <a:t>Preserve uniform data and parity distribution</a:t>
                </a:r>
              </a:p>
              <a:p>
                <a:pPr lvl="1"/>
                <a:r>
                  <a:rPr lang="en-US" dirty="0" smtClean="0"/>
                  <a:t>Support decentralized scaling</a:t>
                </a:r>
              </a:p>
              <a:p>
                <a:r>
                  <a:rPr lang="en-US" dirty="0" smtClean="0"/>
                  <a:t>Constraints:</a:t>
                </a:r>
              </a:p>
              <a:p>
                <a:pPr marL="914400" lvl="1" indent="-457200"/>
                <a:r>
                  <a:rPr lang="en-US" altLang="zh-CN" dirty="0" smtClean="0">
                    <a:sym typeface="Wingdings" panose="05000000000000000000" pitchFamily="2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altLang="zh-CN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r>
                      <a:rPr lang="en-US" altLang="zh-CN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𝑘</m:t>
                    </m:r>
                    <m:r>
                      <a:rPr lang="en-US" altLang="zh-CN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=1,  </m:t>
                    </m:r>
                    <m:r>
                      <a:rPr lang="en-US" altLang="zh-CN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&gt;0</m:t>
                    </m:r>
                  </m:oMath>
                </a14:m>
                <a:r>
                  <a:rPr lang="en-US" altLang="zh-CN" dirty="0" smtClean="0">
                    <a:sym typeface="Wingdings" panose="05000000000000000000" pitchFamily="2" charset="2"/>
                  </a:rPr>
                  <a:t>  (optimal scaling)</a:t>
                </a:r>
                <a:endParaRPr lang="en-US" altLang="zh-CN" dirty="0">
                  <a:sym typeface="Wingdings" panose="05000000000000000000" pitchFamily="2" charset="2"/>
                </a:endParaRPr>
              </a:p>
              <a:p>
                <a:pPr marL="914400" lvl="1" indent="-457200"/>
                <a:r>
                  <a:rPr lang="en-US" altLang="zh-CN" dirty="0" smtClean="0">
                    <a:sym typeface="Wingdings" panose="05000000000000000000" pitchFamily="2" charset="2"/>
                  </a:rPr>
                  <a:t>e</a:t>
                </a:r>
                <a:r>
                  <a:rPr lang="en-US" altLang="zh-CN" dirty="0">
                    <a:sym typeface="Wingdings" panose="05000000000000000000" pitchFamily="2" charset="2"/>
                  </a:rPr>
                  <a:t>lse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</m:t>
                    </m:r>
                    <m:r>
                      <a:rPr lang="en-US" altLang="zh-CN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&lt;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altLang="zh-CN" dirty="0" smtClean="0">
                    <a:sym typeface="Wingdings" panose="05000000000000000000" pitchFamily="2" charset="2"/>
                  </a:rPr>
                  <a:t>  (near-optimal scaling)</a:t>
                </a:r>
                <a:endParaRPr lang="en-US" altLang="zh-CN" dirty="0">
                  <a:sym typeface="Wingdings" panose="05000000000000000000" pitchFamily="2" charset="2"/>
                </a:endParaRP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441" y="1752600"/>
                <a:ext cx="10969943" cy="4343400"/>
              </a:xfrm>
              <a:blipFill rotWithShape="1">
                <a:blip r:embed="rId2"/>
                <a:stretch>
                  <a:fillRect l="-1000" t="-1404" r="-1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3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NCScale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447801"/>
            <a:ext cx="5713571" cy="4678364"/>
          </a:xfrm>
        </p:spPr>
        <p:txBody>
          <a:bodyPr/>
          <a:lstStyle/>
          <a:p>
            <a:r>
              <a:rPr lang="en-US" dirty="0" smtClean="0"/>
              <a:t>Prepare step:</a:t>
            </a:r>
          </a:p>
          <a:p>
            <a:pPr lvl="1"/>
            <a:r>
              <a:rPr lang="en-US" dirty="0" smtClean="0"/>
              <a:t>Identify the set of blocks involved in scaling operations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Two groups of stripes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PG</a:t>
            </a:r>
            <a:r>
              <a:rPr lang="en-US" dirty="0" smtClean="0"/>
              <a:t>: a group of stripes in which parity blocks will be updated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DG</a:t>
            </a:r>
            <a:r>
              <a:rPr lang="en-US" dirty="0" smtClean="0"/>
              <a:t>: a group of stripes in which data blocks are used to update the parity blocks in 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5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812" y="1752600"/>
            <a:ext cx="3036148" cy="407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7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NCScale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3" y="2819400"/>
            <a:ext cx="5257799" cy="3306764"/>
          </a:xfrm>
        </p:spPr>
        <p:txBody>
          <a:bodyPr/>
          <a:lstStyle/>
          <a:p>
            <a:r>
              <a:rPr lang="en-US" dirty="0" smtClean="0"/>
              <a:t>Compute step:</a:t>
            </a:r>
          </a:p>
          <a:p>
            <a:pPr lvl="1"/>
            <a:r>
              <a:rPr lang="en-US" dirty="0" smtClean="0"/>
              <a:t>Update parity blocks in PG using data blocks in DG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2" y="1981200"/>
            <a:ext cx="6019800" cy="350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16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NCScale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3" y="2590801"/>
            <a:ext cx="4721592" cy="2667000"/>
          </a:xfrm>
        </p:spPr>
        <p:txBody>
          <a:bodyPr/>
          <a:lstStyle/>
          <a:p>
            <a:r>
              <a:rPr lang="en-US" dirty="0" smtClean="0"/>
              <a:t>Send step:</a:t>
            </a:r>
          </a:p>
          <a:p>
            <a:pPr lvl="1"/>
            <a:r>
              <a:rPr lang="en-US" dirty="0" smtClean="0"/>
              <a:t>Send data blocks to new nodes</a:t>
            </a:r>
          </a:p>
          <a:p>
            <a:pPr lvl="1"/>
            <a:r>
              <a:rPr lang="en-US" dirty="0" smtClean="0"/>
              <a:t>Send the locally updated parity blocks and data blocks </a:t>
            </a:r>
            <a:r>
              <a:rPr lang="en-US" dirty="0"/>
              <a:t>t</a:t>
            </a:r>
            <a:r>
              <a:rPr lang="en-US" dirty="0" smtClean="0"/>
              <a:t>o new nodes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437" y="1441451"/>
            <a:ext cx="5210175" cy="5095875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 bwMode="auto">
          <a:xfrm rot="14181817">
            <a:off x="5025918" y="2332810"/>
            <a:ext cx="457200" cy="1326739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 rot="18042805">
            <a:off x="4997761" y="4139178"/>
            <a:ext cx="457200" cy="1326739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78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612648" y="1600200"/>
            <a:ext cx="1096994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err="1"/>
              <a:t>NCScale</a:t>
            </a:r>
            <a:r>
              <a:rPr lang="en-US" kern="0" dirty="0"/>
              <a:t> </a:t>
            </a:r>
            <a:r>
              <a:rPr lang="en-US" kern="0" dirty="0" smtClean="0"/>
              <a:t>prototype:</a:t>
            </a:r>
            <a:endParaRPr lang="en-US" kern="0" dirty="0"/>
          </a:p>
          <a:p>
            <a:pPr lvl="1"/>
            <a:r>
              <a:rPr lang="en-US" altLang="zh-CN" kern="0" dirty="0"/>
              <a:t>Intel </a:t>
            </a:r>
            <a:r>
              <a:rPr lang="en-US" altLang="zh-CN" kern="0" dirty="0" smtClean="0"/>
              <a:t>ISA-L for erasure code implementation</a:t>
            </a:r>
            <a:endParaRPr lang="en-US" altLang="zh-CN" kern="0" dirty="0"/>
          </a:p>
          <a:p>
            <a:pPr lvl="1"/>
            <a:r>
              <a:rPr lang="en-US" kern="0" dirty="0" smtClean="0"/>
              <a:t>Both Scale-RS and network-coding-based scaling implementations for</a:t>
            </a:r>
            <a:r>
              <a:rPr lang="en-US" altLang="zh-CN" dirty="0" smtClean="0"/>
              <a:t> </a:t>
            </a:r>
            <a:r>
              <a:rPr lang="en-US" altLang="zh-CN" dirty="0"/>
              <a:t>comparisons</a:t>
            </a:r>
            <a:endParaRPr lang="en-US" altLang="zh-CN" kern="0" dirty="0"/>
          </a:p>
          <a:p>
            <a:pPr lvl="1"/>
            <a:endParaRPr lang="en-US" altLang="zh-CN" kern="0" dirty="0"/>
          </a:p>
          <a:p>
            <a:r>
              <a:rPr lang="en-US" altLang="zh-CN" kern="0" dirty="0" smtClean="0"/>
              <a:t>Setup:</a:t>
            </a:r>
            <a:endParaRPr lang="en-US" altLang="zh-CN" kern="0" dirty="0"/>
          </a:p>
          <a:p>
            <a:pPr lvl="1"/>
            <a:r>
              <a:rPr lang="en-US" altLang="zh-CN" kern="0" dirty="0"/>
              <a:t>Amazon EC2</a:t>
            </a:r>
          </a:p>
          <a:p>
            <a:pPr lvl="1"/>
            <a:r>
              <a:rPr lang="en-US" altLang="zh-CN" kern="0" dirty="0"/>
              <a:t>Up to 14 </a:t>
            </a:r>
            <a:r>
              <a:rPr lang="en-US" altLang="zh-CN" dirty="0">
                <a:solidFill>
                  <a:srgbClr val="3333CC"/>
                </a:solidFill>
              </a:rPr>
              <a:t>m4.4xlarge</a:t>
            </a:r>
            <a:r>
              <a:rPr lang="en-US" altLang="zh-CN" dirty="0"/>
              <a:t> instances</a:t>
            </a:r>
          </a:p>
          <a:p>
            <a:pPr lvl="1"/>
            <a:endParaRPr lang="en-US" altLang="zh-CN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8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Numerical </a:t>
            </a:r>
            <a:r>
              <a:rPr lang="en-US" altLang="zh-CN" dirty="0" smtClean="0"/>
              <a:t>E</a:t>
            </a:r>
            <a:r>
              <a:rPr lang="en-US" dirty="0" smtClean="0"/>
              <a:t>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228" y="1258537"/>
            <a:ext cx="6745184" cy="269174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9357" y="3924104"/>
            <a:ext cx="6741055" cy="26630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 bwMode="auto">
          <a:xfrm>
            <a:off x="6551612" y="2286001"/>
            <a:ext cx="533400" cy="1367286"/>
          </a:xfrm>
          <a:prstGeom prst="rect">
            <a:avLst/>
          </a:prstGeom>
          <a:noFill/>
          <a:ln w="38100" cap="flat" cmpd="sng" algn="ctr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7013" y="1447801"/>
            <a:ext cx="5105400" cy="4678364"/>
          </a:xfrm>
        </p:spPr>
        <p:txBody>
          <a:bodyPr/>
          <a:lstStyle/>
          <a:p>
            <a:r>
              <a:rPr lang="en-US" dirty="0" smtClean="0"/>
              <a:t>Scaling bandwidth (per stripe):</a:t>
            </a:r>
            <a:endParaRPr lang="en-US" dirty="0"/>
          </a:p>
          <a:p>
            <a:pPr lvl="1"/>
            <a:r>
              <a:rPr lang="en-US" dirty="0"/>
              <a:t>Optimal: 𝑠 blocks</a:t>
            </a:r>
          </a:p>
          <a:p>
            <a:pPr lvl="1"/>
            <a:r>
              <a:rPr lang="en-US" dirty="0"/>
              <a:t>Scale-RS: </a:t>
            </a:r>
            <a:r>
              <a:rPr lang="en-US" dirty="0" smtClean="0"/>
              <a:t>𝑠 + 𝑛 − 𝑘 </a:t>
            </a:r>
            <a:r>
              <a:rPr lang="en-US" dirty="0"/>
              <a:t>blocks</a:t>
            </a:r>
          </a:p>
          <a:p>
            <a:pPr lvl="1"/>
            <a:r>
              <a:rPr lang="en-US" dirty="0" err="1"/>
              <a:t>NCScale</a:t>
            </a:r>
            <a:r>
              <a:rPr lang="en-US" dirty="0"/>
              <a:t>: </a:t>
            </a:r>
            <a:r>
              <a:rPr lang="en-US" dirty="0" smtClean="0"/>
              <a:t>𝑠 + 𝑛 − 𝑘 − 1 blocks</a:t>
            </a:r>
          </a:p>
          <a:p>
            <a:pPr lvl="1"/>
            <a:endParaRPr lang="en-US" dirty="0"/>
          </a:p>
          <a:p>
            <a:r>
              <a:rPr lang="en-US" dirty="0" err="1" smtClean="0"/>
              <a:t>NCScale</a:t>
            </a:r>
            <a:r>
              <a:rPr lang="en-US" dirty="0" smtClean="0"/>
              <a:t> reaches optimal </a:t>
            </a:r>
            <a:r>
              <a:rPr lang="en-US" dirty="0"/>
              <a:t>point when 𝑛 − 𝑘 </a:t>
            </a:r>
            <a:r>
              <a:rPr lang="en-US" dirty="0" smtClean="0"/>
              <a:t>= </a:t>
            </a:r>
            <a:r>
              <a:rPr lang="en-US" dirty="0"/>
              <a:t>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70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Amazon EC2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2" y="1981200"/>
            <a:ext cx="5106350" cy="4556126"/>
          </a:xfrm>
        </p:spPr>
        <p:txBody>
          <a:bodyPr/>
          <a:lstStyle/>
          <a:p>
            <a:r>
              <a:rPr lang="en-US" altLang="zh-CN" dirty="0"/>
              <a:t>Impact of </a:t>
            </a:r>
            <a:r>
              <a:rPr lang="en-US" altLang="zh-CN" dirty="0" smtClean="0"/>
              <a:t>bandwidth between VM instances</a:t>
            </a:r>
            <a:endParaRPr lang="en-US" altLang="zh-CN" dirty="0"/>
          </a:p>
          <a:p>
            <a:pPr lvl="1"/>
            <a:r>
              <a:rPr lang="en-US" altLang="zh-CN" dirty="0"/>
              <a:t>64 MB block size</a:t>
            </a:r>
          </a:p>
          <a:p>
            <a:endParaRPr lang="en-US" altLang="zh-CN" dirty="0"/>
          </a:p>
          <a:p>
            <a:r>
              <a:rPr lang="en-US" altLang="zh-CN" dirty="0" smtClean="0"/>
              <a:t>Findings:</a:t>
            </a:r>
            <a:endParaRPr lang="en-US" altLang="zh-CN" dirty="0"/>
          </a:p>
          <a:p>
            <a:pPr lvl="1"/>
            <a:r>
              <a:rPr lang="en-US" altLang="zh-CN" dirty="0" smtClean="0"/>
              <a:t>Empirical </a:t>
            </a:r>
            <a:r>
              <a:rPr lang="en-US" altLang="zh-CN" dirty="0"/>
              <a:t>results are consistent with </a:t>
            </a:r>
            <a:r>
              <a:rPr lang="en-US" altLang="zh-CN" dirty="0" smtClean="0"/>
              <a:t>numerical results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612" y="1419578"/>
            <a:ext cx="3075039" cy="254282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8472" y="1431925"/>
            <a:ext cx="3075039" cy="254282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9611" y="3962400"/>
            <a:ext cx="3075039" cy="254282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0059" y="3956050"/>
            <a:ext cx="3075039" cy="254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7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Amazon EC2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71600"/>
            <a:ext cx="10969943" cy="609600"/>
          </a:xfrm>
        </p:spPr>
        <p:txBody>
          <a:bodyPr/>
          <a:lstStyle/>
          <a:p>
            <a:r>
              <a:rPr lang="en-US" altLang="zh-CN" dirty="0"/>
              <a:t>Impact of block size</a:t>
            </a:r>
            <a:endParaRPr lang="en-US" b="1" dirty="0">
              <a:solidFill>
                <a:srgbClr val="33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7012" y="5638800"/>
            <a:ext cx="1135237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lnSpc>
                <a:spcPts val="34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Scaling </a:t>
            </a:r>
            <a:r>
              <a:rPr lang="en-US" altLang="zh-CN" sz="2400" dirty="0"/>
              <a:t>times of </a:t>
            </a:r>
            <a:r>
              <a:rPr lang="en-US" altLang="zh-CN" sz="2400" dirty="0" err="1"/>
              <a:t>NCScale</a:t>
            </a:r>
            <a:r>
              <a:rPr lang="en-US" altLang="zh-CN" sz="2400" dirty="0"/>
              <a:t> and Scale-RS are fairly stable across </a:t>
            </a:r>
            <a:r>
              <a:rPr lang="en-US" altLang="zh-CN" sz="2400" dirty="0" smtClean="0"/>
              <a:t>block </a:t>
            </a:r>
            <a:r>
              <a:rPr lang="en-US" altLang="zh-CN" sz="2400" dirty="0"/>
              <a:t>sizes</a:t>
            </a:r>
          </a:p>
          <a:p>
            <a:pPr lvl="1">
              <a:lnSpc>
                <a:spcPts val="34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 err="1"/>
              <a:t>NCScale</a:t>
            </a:r>
            <a:r>
              <a:rPr lang="en-US" altLang="zh-CN" sz="2400" dirty="0"/>
              <a:t> still shows performance </a:t>
            </a:r>
            <a:r>
              <a:rPr lang="en-US" altLang="zh-CN" sz="2400" dirty="0" smtClean="0"/>
              <a:t>gain </a:t>
            </a:r>
            <a:r>
              <a:rPr lang="en-US" altLang="zh-CN" sz="2400" dirty="0"/>
              <a:t>over Scale-RS</a:t>
            </a:r>
            <a:endParaRPr lang="en-US" sz="2800" kern="0" dirty="0">
              <a:solidFill>
                <a:srgbClr val="00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816" y="1966415"/>
            <a:ext cx="4437596" cy="359210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0612" y="1970493"/>
            <a:ext cx="4437596" cy="359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38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Amazon EC2 Experiments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3213" y="1676400"/>
                <a:ext cx="6934199" cy="4419600"/>
              </a:xfrm>
            </p:spPr>
            <p:txBody>
              <a:bodyPr/>
              <a:lstStyle/>
              <a:p>
                <a:r>
                  <a:rPr lang="en-US" altLang="zh-CN" dirty="0"/>
                  <a:t>Impact of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b="1" dirty="0">
                    <a:solidFill>
                      <a:srgbClr val="3333CC"/>
                    </a:solidFill>
                  </a:rPr>
                  <a:t> </a:t>
                </a:r>
                <a:r>
                  <a:rPr lang="en-US" altLang="zh-CN" dirty="0"/>
                  <a:t>(the number of new nodes)</a:t>
                </a:r>
              </a:p>
              <a:p>
                <a:pPr lvl="1"/>
                <a:r>
                  <a:rPr lang="en-US" altLang="zh-CN" dirty="0" smtClean="0"/>
                  <a:t>1Gb/s </a:t>
                </a:r>
                <a:r>
                  <a:rPr lang="en-US" altLang="zh-CN" dirty="0"/>
                  <a:t>bandwidth</a:t>
                </a:r>
              </a:p>
              <a:p>
                <a:pPr lvl="1"/>
                <a:r>
                  <a:rPr lang="en-US" altLang="zh-CN" dirty="0"/>
                  <a:t>64MB </a:t>
                </a:r>
                <a:r>
                  <a:rPr lang="en-US" dirty="0"/>
                  <a:t>block size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=(9, 6)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514350" indent="-457200"/>
                <a:r>
                  <a:rPr lang="en-US" dirty="0" smtClean="0"/>
                  <a:t>Findings:</a:t>
                </a:r>
                <a:endParaRPr lang="en-US" dirty="0"/>
              </a:p>
              <a:p>
                <a:pPr lvl="1"/>
                <a:r>
                  <a:rPr lang="en-US" altLang="zh-CN" dirty="0"/>
                  <a:t>As </a:t>
                </a:r>
                <a:r>
                  <a:rPr lang="en-US" altLang="zh-CN" i="1" dirty="0"/>
                  <a:t>s </a:t>
                </a:r>
                <a:r>
                  <a:rPr lang="en-US" altLang="zh-CN" dirty="0"/>
                  <a:t>increases, both </a:t>
                </a:r>
                <a:r>
                  <a:rPr lang="en-US" altLang="zh-CN" dirty="0" smtClean="0"/>
                  <a:t>Scale-RS and </a:t>
                </a:r>
                <a:r>
                  <a:rPr lang="en-US" altLang="zh-CN" dirty="0" err="1" smtClean="0"/>
                  <a:t>NCScale</a:t>
                </a:r>
                <a:r>
                  <a:rPr lang="en-US" altLang="zh-CN" dirty="0" smtClean="0"/>
                  <a:t> send </a:t>
                </a:r>
                <a:r>
                  <a:rPr lang="en-US" altLang="zh-CN" dirty="0"/>
                  <a:t>more </a:t>
                </a:r>
                <a:r>
                  <a:rPr lang="en-US" altLang="zh-CN" dirty="0" smtClean="0"/>
                  <a:t>blocks and the gap </a:t>
                </a:r>
                <a:r>
                  <a:rPr lang="en-US" altLang="zh-CN" dirty="0"/>
                  <a:t>decreases</a:t>
                </a:r>
              </a:p>
              <a:p>
                <a:pPr lvl="1"/>
                <a:r>
                  <a:rPr lang="en-US" altLang="zh-CN" dirty="0" err="1"/>
                  <a:t>NCScale</a:t>
                </a:r>
                <a:r>
                  <a:rPr lang="en-US" altLang="zh-CN" dirty="0"/>
                  <a:t> </a:t>
                </a:r>
                <a:r>
                  <a:rPr lang="en-US" altLang="zh-CN" dirty="0" smtClean="0"/>
                  <a:t>still reduces scaling </a:t>
                </a:r>
                <a:r>
                  <a:rPr lang="en-US" altLang="zh-CN" dirty="0"/>
                  <a:t>time of Scale-RS by 11.5-24.6</a:t>
                </a:r>
                <a:r>
                  <a:rPr lang="en-US" altLang="zh-CN" dirty="0" smtClean="0"/>
                  <a:t>%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3213" y="1676400"/>
                <a:ext cx="6934199" cy="4419600"/>
              </a:xfrm>
              <a:blipFill>
                <a:blip r:embed="rId3"/>
                <a:stretch>
                  <a:fillRect l="-1583" t="-1379" r="-1319" b="-5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5651" y="2239565"/>
            <a:ext cx="4603761" cy="332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1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Erasure 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2" y="1509606"/>
            <a:ext cx="11201400" cy="244331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An </a:t>
            </a:r>
            <a:r>
              <a:rPr lang="en-US" b="1" dirty="0" smtClean="0">
                <a:solidFill>
                  <a:srgbClr val="FF0000"/>
                </a:solidFill>
              </a:rPr>
              <a:t>(n, k) code</a:t>
            </a:r>
            <a:r>
              <a:rPr lang="en-US" dirty="0" smtClean="0"/>
              <a:t> (k &lt; n) encodes k </a:t>
            </a:r>
            <a:r>
              <a:rPr lang="en-US" dirty="0" smtClean="0">
                <a:solidFill>
                  <a:srgbClr val="FF0000"/>
                </a:solidFill>
              </a:rPr>
              <a:t>data blocks</a:t>
            </a:r>
            <a:r>
              <a:rPr lang="en-US" dirty="0" smtClean="0"/>
              <a:t> to n-k </a:t>
            </a:r>
            <a:r>
              <a:rPr lang="en-US" dirty="0" smtClean="0">
                <a:solidFill>
                  <a:srgbClr val="FF0000"/>
                </a:solidFill>
              </a:rPr>
              <a:t>parity blocks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dirty="0" smtClean="0"/>
              <a:t>Distribute the set of n blocks (</a:t>
            </a:r>
            <a:r>
              <a:rPr lang="en-US" dirty="0" smtClean="0">
                <a:solidFill>
                  <a:srgbClr val="FF0000"/>
                </a:solidFill>
              </a:rPr>
              <a:t>stripe</a:t>
            </a:r>
            <a:r>
              <a:rPr lang="en-US" dirty="0" smtClean="0"/>
              <a:t>) to n nodes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Maximum Distance Separable (MDS)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 smtClean="0"/>
              <a:t>Any </a:t>
            </a:r>
            <a:r>
              <a:rPr lang="en-US" dirty="0"/>
              <a:t>k out of n </a:t>
            </a:r>
            <a:r>
              <a:rPr lang="en-US" dirty="0" smtClean="0"/>
              <a:t>blocks </a:t>
            </a:r>
            <a:r>
              <a:rPr lang="en-US" dirty="0"/>
              <a:t>can recover </a:t>
            </a:r>
            <a:r>
              <a:rPr lang="en-US" dirty="0" smtClean="0"/>
              <a:t>file data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Redundancy = </a:t>
            </a:r>
            <a:r>
              <a:rPr lang="en-US" b="1" dirty="0" smtClean="0"/>
              <a:t>n/k</a:t>
            </a:r>
            <a:r>
              <a:rPr lang="en-US" dirty="0" smtClean="0"/>
              <a:t> is minimum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911977" y="3822597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Nodes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132012" y="4191000"/>
            <a:ext cx="7086600" cy="2435027"/>
            <a:chOff x="1979612" y="4165835"/>
            <a:chExt cx="7239000" cy="2487393"/>
          </a:xfrm>
        </p:grpSpPr>
        <p:sp>
          <p:nvSpPr>
            <p:cNvPr id="17" name="TextBox 16"/>
            <p:cNvSpPr txBox="1"/>
            <p:nvPr/>
          </p:nvSpPr>
          <p:spPr>
            <a:xfrm>
              <a:off x="2655870" y="6181635"/>
              <a:ext cx="2029160" cy="4715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3333CC"/>
                  </a:solidFill>
                </a:rPr>
                <a:t>(n, k) = (4, 2)</a:t>
              </a:r>
              <a:endParaRPr lang="en-US" sz="2400" b="1" dirty="0">
                <a:solidFill>
                  <a:srgbClr val="3333CC"/>
                </a:solidFill>
              </a:endParaRPr>
            </a:p>
          </p:txBody>
        </p:sp>
        <p:sp>
          <p:nvSpPr>
            <p:cNvPr id="5" name="圆角矩形 79"/>
            <p:cNvSpPr/>
            <p:nvPr/>
          </p:nvSpPr>
          <p:spPr bwMode="auto">
            <a:xfrm>
              <a:off x="7465107" y="4191000"/>
              <a:ext cx="1753505" cy="533400"/>
            </a:xfrm>
            <a:prstGeom prst="roundRect">
              <a:avLst/>
            </a:prstGeom>
            <a:solidFill>
              <a:srgbClr val="92D05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圆角矩形 97"/>
            <p:cNvSpPr/>
            <p:nvPr/>
          </p:nvSpPr>
          <p:spPr bwMode="auto">
            <a:xfrm>
              <a:off x="7465107" y="4800600"/>
              <a:ext cx="1753505" cy="533400"/>
            </a:xfrm>
            <a:prstGeom prst="roundRect">
              <a:avLst/>
            </a:prstGeom>
            <a:solidFill>
              <a:srgbClr val="92D05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圆角矩形 100"/>
            <p:cNvSpPr/>
            <p:nvPr/>
          </p:nvSpPr>
          <p:spPr bwMode="auto">
            <a:xfrm>
              <a:off x="7465107" y="5410200"/>
              <a:ext cx="1753505" cy="533400"/>
            </a:xfrm>
            <a:prstGeom prst="roundRect">
              <a:avLst/>
            </a:prstGeom>
            <a:solidFill>
              <a:srgbClr val="92D05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圆角矩形 103"/>
            <p:cNvSpPr/>
            <p:nvPr/>
          </p:nvSpPr>
          <p:spPr bwMode="auto">
            <a:xfrm>
              <a:off x="7465107" y="6019800"/>
              <a:ext cx="1753505" cy="533400"/>
            </a:xfrm>
            <a:prstGeom prst="roundRect">
              <a:avLst/>
            </a:prstGeom>
            <a:solidFill>
              <a:srgbClr val="92D05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右箭头 77"/>
            <p:cNvSpPr/>
            <p:nvPr/>
          </p:nvSpPr>
          <p:spPr bwMode="auto">
            <a:xfrm>
              <a:off x="3149134" y="5031660"/>
              <a:ext cx="1984526" cy="637032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encode</a:t>
              </a:r>
              <a:endPara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2" name="直接箭头连接符 81"/>
            <p:cNvCxnSpPr/>
            <p:nvPr/>
          </p:nvCxnSpPr>
          <p:spPr bwMode="auto">
            <a:xfrm>
              <a:off x="6397757" y="4432767"/>
              <a:ext cx="1348104" cy="316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直接箭头连接符 85"/>
            <p:cNvCxnSpPr/>
            <p:nvPr/>
          </p:nvCxnSpPr>
          <p:spPr bwMode="auto">
            <a:xfrm>
              <a:off x="6379603" y="5662851"/>
              <a:ext cx="1348104" cy="316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直接箭头连接符 87"/>
            <p:cNvCxnSpPr/>
            <p:nvPr/>
          </p:nvCxnSpPr>
          <p:spPr bwMode="auto">
            <a:xfrm>
              <a:off x="6383235" y="6272451"/>
              <a:ext cx="1348104" cy="316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直接箭头连接符 90"/>
            <p:cNvCxnSpPr/>
            <p:nvPr/>
          </p:nvCxnSpPr>
          <p:spPr bwMode="auto">
            <a:xfrm>
              <a:off x="6383235" y="5053251"/>
              <a:ext cx="1348104" cy="316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" name="Rectangle 38"/>
            <p:cNvSpPr/>
            <p:nvPr/>
          </p:nvSpPr>
          <p:spPr bwMode="auto">
            <a:xfrm>
              <a:off x="1979612" y="4926643"/>
              <a:ext cx="991111" cy="388248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</a:t>
              </a:r>
              <a:r>
                <a:rPr kumimoji="0" lang="en-US" sz="1800" b="1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982492" y="5533703"/>
              <a:ext cx="987232" cy="388248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</a:t>
              </a:r>
              <a:r>
                <a:rPr kumimoji="0" lang="en-US" sz="1800" b="1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2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5258046" y="4240706"/>
              <a:ext cx="987232" cy="388248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</a:t>
              </a:r>
              <a:r>
                <a:rPr kumimoji="0" lang="en-US" sz="1800" b="1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5254166" y="4850443"/>
              <a:ext cx="987232" cy="388248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</a:t>
              </a:r>
              <a:r>
                <a:rPr kumimoji="0" lang="en-US" sz="1800" b="1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2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5254166" y="5460043"/>
              <a:ext cx="987232" cy="388248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</a:t>
              </a:r>
              <a:r>
                <a:rPr kumimoji="0" lang="en-US" sz="1800" b="1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5254166" y="6069643"/>
              <a:ext cx="987232" cy="388248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</a:t>
              </a:r>
              <a:r>
                <a:rPr kumimoji="0" lang="en-US" sz="1800" b="1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2</a:t>
              </a: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7847999" y="4263743"/>
              <a:ext cx="987232" cy="388248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</a:t>
              </a:r>
              <a:r>
                <a:rPr kumimoji="0" lang="en-US" sz="1800" b="1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</a:t>
              </a: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7844119" y="4873480"/>
              <a:ext cx="987232" cy="388248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</a:t>
              </a:r>
              <a:r>
                <a:rPr kumimoji="0" lang="en-US" sz="1800" b="1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2</a:t>
              </a: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7844119" y="5483080"/>
              <a:ext cx="987232" cy="388248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</a:t>
              </a:r>
              <a:r>
                <a:rPr kumimoji="0" lang="en-US" sz="1800" b="1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</a:t>
              </a: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7844119" y="6092680"/>
              <a:ext cx="987232" cy="388248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</a:t>
              </a:r>
              <a:r>
                <a:rPr kumimoji="0" lang="en-US" sz="1800" b="1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2</a:t>
              </a:r>
            </a:p>
          </p:txBody>
        </p:sp>
        <p:pic>
          <p:nvPicPr>
            <p:cNvPr id="61" name="图片 7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22612" y="4165835"/>
              <a:ext cx="1928647" cy="8633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525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752599"/>
            <a:ext cx="10969943" cy="4373565"/>
          </a:xfrm>
        </p:spPr>
        <p:txBody>
          <a:bodyPr/>
          <a:lstStyle/>
          <a:p>
            <a:r>
              <a:rPr lang="en-US" dirty="0" smtClean="0"/>
              <a:t>Study how to apply network coding to storage scaling from both </a:t>
            </a:r>
            <a:r>
              <a:rPr lang="en-US" b="1" dirty="0" smtClean="0">
                <a:solidFill>
                  <a:srgbClr val="FF0000"/>
                </a:solidFill>
              </a:rPr>
              <a:t>theoretical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applied</a:t>
            </a:r>
            <a:r>
              <a:rPr lang="en-US" dirty="0" smtClean="0"/>
              <a:t> perspectives</a:t>
            </a:r>
          </a:p>
          <a:p>
            <a:r>
              <a:rPr lang="en-US" dirty="0" smtClean="0"/>
              <a:t>Formally prove the information-theoretically minimum point</a:t>
            </a:r>
          </a:p>
          <a:p>
            <a:r>
              <a:rPr lang="en-US" dirty="0" smtClean="0"/>
              <a:t>Build </a:t>
            </a:r>
            <a:r>
              <a:rPr lang="en-US" dirty="0" err="1" smtClean="0"/>
              <a:t>NCScale</a:t>
            </a:r>
            <a:r>
              <a:rPr lang="en-US" dirty="0" smtClean="0"/>
              <a:t> prototype to realize network-coding-based scaling</a:t>
            </a:r>
          </a:p>
          <a:p>
            <a:r>
              <a:rPr lang="en-US" dirty="0" smtClean="0"/>
              <a:t>Conduct extensive experiments on Amazon EC2</a:t>
            </a:r>
          </a:p>
          <a:p>
            <a:pPr lvl="1"/>
            <a:r>
              <a:rPr lang="en-US" dirty="0" smtClean="0"/>
              <a:t>Empirical results match theories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1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752600"/>
            <a:ext cx="10969943" cy="4373564"/>
          </a:xfrm>
        </p:spPr>
        <p:txBody>
          <a:bodyPr/>
          <a:lstStyle/>
          <a:p>
            <a:r>
              <a:rPr lang="en-US" dirty="0" smtClean="0"/>
              <a:t>Requirements in storage systems:</a:t>
            </a:r>
          </a:p>
          <a:p>
            <a:pPr lvl="1"/>
            <a:r>
              <a:rPr lang="en-US" dirty="0" smtClean="0"/>
              <a:t>Adapt to increasing storage demands (i.e., new nodes added)</a:t>
            </a:r>
          </a:p>
          <a:p>
            <a:pPr lvl="1"/>
            <a:r>
              <a:rPr lang="en-US" dirty="0" smtClean="0"/>
              <a:t>Adapt to workload changes by tuning redundancy to trade between performance and storage overhead</a:t>
            </a:r>
          </a:p>
          <a:p>
            <a:pPr lvl="2"/>
            <a:r>
              <a:rPr lang="en-US" dirty="0" smtClean="0"/>
              <a:t>e.g., Facebook f4 </a:t>
            </a:r>
            <a:r>
              <a:rPr lang="en-US" sz="1600" dirty="0" smtClean="0"/>
              <a:t>[</a:t>
            </a:r>
            <a:r>
              <a:rPr lang="en-US" sz="1600" dirty="0" err="1" smtClean="0"/>
              <a:t>Muralidhar</a:t>
            </a:r>
            <a:r>
              <a:rPr lang="en-US" sz="1600" dirty="0" smtClean="0"/>
              <a:t> et al., OSDI’14]</a:t>
            </a:r>
            <a:r>
              <a:rPr lang="en-US" dirty="0" smtClean="0"/>
              <a:t>; HACFS </a:t>
            </a:r>
            <a:r>
              <a:rPr lang="en-US" sz="1600" dirty="0" smtClean="0"/>
              <a:t>[Xia et al., FAST’15]</a:t>
            </a:r>
          </a:p>
          <a:p>
            <a:pPr lvl="1"/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Storage scaling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chemeClr val="accent2"/>
                </a:solidFill>
              </a:rPr>
              <a:t>(n, k) code </a:t>
            </a:r>
            <a:r>
              <a:rPr lang="en-US" b="1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 (n’, k’) code</a:t>
            </a:r>
            <a:endParaRPr lang="en-US" b="1" dirty="0" smtClean="0">
              <a:solidFill>
                <a:schemeClr val="accent2"/>
              </a:solidFill>
            </a:endParaRPr>
          </a:p>
          <a:p>
            <a:pPr lvl="1"/>
            <a:r>
              <a:rPr lang="en-US" dirty="0" smtClean="0"/>
              <a:t>Relocate some existing data </a:t>
            </a:r>
            <a:r>
              <a:rPr lang="en-US" dirty="0"/>
              <a:t>to different </a:t>
            </a:r>
            <a:r>
              <a:rPr lang="en-US" dirty="0" smtClean="0"/>
              <a:t>nodes</a:t>
            </a:r>
          </a:p>
          <a:p>
            <a:pPr lvl="1"/>
            <a:r>
              <a:rPr lang="en-US" dirty="0" err="1" smtClean="0"/>
              <a:t>Recompute</a:t>
            </a:r>
            <a:r>
              <a:rPr lang="en-US" dirty="0" smtClean="0"/>
              <a:t> erasure-coded data based on new data layout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0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523999"/>
            <a:ext cx="10969943" cy="4602165"/>
          </a:xfrm>
        </p:spPr>
        <p:txBody>
          <a:bodyPr/>
          <a:lstStyle/>
          <a:p>
            <a:r>
              <a:rPr lang="en-US" dirty="0"/>
              <a:t>Scaling problem:</a:t>
            </a:r>
          </a:p>
          <a:p>
            <a:pPr lvl="1"/>
            <a:r>
              <a:rPr lang="en-US" dirty="0"/>
              <a:t>Minimize </a:t>
            </a:r>
            <a:r>
              <a:rPr lang="en-US" dirty="0">
                <a:solidFill>
                  <a:srgbClr val="FF0000"/>
                </a:solidFill>
              </a:rPr>
              <a:t>scaling bandwidth </a:t>
            </a:r>
            <a:r>
              <a:rPr lang="en-US" dirty="0"/>
              <a:t>(i.e., amount of network traffic due to scaling)</a:t>
            </a:r>
          </a:p>
          <a:p>
            <a:pPr lvl="1"/>
            <a:r>
              <a:rPr lang="en-US" dirty="0"/>
              <a:t>Related to classical repair problem </a:t>
            </a:r>
            <a:r>
              <a:rPr lang="en-US" dirty="0" smtClean="0"/>
              <a:t>of </a:t>
            </a:r>
            <a:r>
              <a:rPr lang="en-US" dirty="0"/>
              <a:t>minimizing repair bandwidth, but fundamentally </a:t>
            </a:r>
            <a:r>
              <a:rPr lang="en-US" dirty="0" smtClean="0"/>
              <a:t>different</a:t>
            </a:r>
          </a:p>
          <a:p>
            <a:pPr lvl="2"/>
            <a:r>
              <a:rPr lang="en-US" dirty="0" smtClean="0"/>
              <a:t>Repair problem: redundancy maintained</a:t>
            </a:r>
          </a:p>
          <a:p>
            <a:pPr lvl="2"/>
            <a:r>
              <a:rPr lang="en-US" dirty="0" smtClean="0"/>
              <a:t>Scaling problem: redundancy changed</a:t>
            </a:r>
          </a:p>
          <a:p>
            <a:r>
              <a:rPr lang="en-US" dirty="0" smtClean="0"/>
              <a:t>Challenges:</a:t>
            </a:r>
          </a:p>
          <a:p>
            <a:pPr lvl="1"/>
            <a:r>
              <a:rPr lang="en-US" dirty="0" smtClean="0"/>
              <a:t>How to quantify the scaling bandwidth?</a:t>
            </a:r>
          </a:p>
          <a:p>
            <a:pPr lvl="1"/>
            <a:r>
              <a:rPr lang="en-US" dirty="0" smtClean="0"/>
              <a:t>What is the fundamental limit of scaling bandwidth?</a:t>
            </a:r>
          </a:p>
          <a:p>
            <a:pPr lvl="1"/>
            <a:r>
              <a:rPr lang="en-US" dirty="0" smtClean="0"/>
              <a:t>Can we design a scaling approach that matches the limit?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4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State-of-the-Art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447801"/>
            <a:ext cx="6399371" cy="4678364"/>
          </a:xfrm>
        </p:spPr>
        <p:txBody>
          <a:bodyPr/>
          <a:lstStyle/>
          <a:p>
            <a:r>
              <a:rPr lang="en-US" dirty="0" smtClean="0"/>
              <a:t>Scale (3, 2) code to (4, 3) code</a:t>
            </a:r>
          </a:p>
          <a:p>
            <a:pPr lvl="1"/>
            <a:r>
              <a:rPr lang="en-US" dirty="0" smtClean="0"/>
              <a:t>Existing nodes: X</a:t>
            </a:r>
            <a:r>
              <a:rPr lang="en-US" baseline="-25000" dirty="0" smtClean="0"/>
              <a:t>1</a:t>
            </a:r>
            <a:r>
              <a:rPr lang="en-US" dirty="0" smtClean="0"/>
              <a:t>, X</a:t>
            </a:r>
            <a:r>
              <a:rPr lang="en-US" baseline="-25000" dirty="0" smtClean="0"/>
              <a:t>2</a:t>
            </a:r>
            <a:r>
              <a:rPr lang="en-US" dirty="0" smtClean="0"/>
              <a:t>, X</a:t>
            </a:r>
            <a:r>
              <a:rPr lang="en-US" baseline="-25000" dirty="0" smtClean="0"/>
              <a:t>3</a:t>
            </a:r>
          </a:p>
          <a:p>
            <a:pPr lvl="1"/>
            <a:r>
              <a:rPr lang="en-US" dirty="0" smtClean="0"/>
              <a:t>Add one new node Y</a:t>
            </a:r>
            <a:r>
              <a:rPr lang="en-US" baseline="-25000" dirty="0" smtClean="0"/>
              <a:t>1</a:t>
            </a:r>
          </a:p>
          <a:p>
            <a:r>
              <a:rPr lang="en-US" dirty="0" smtClean="0"/>
              <a:t>Scale-RS*:</a:t>
            </a:r>
          </a:p>
          <a:p>
            <a:pPr lvl="1"/>
            <a:r>
              <a:rPr lang="en-US" dirty="0"/>
              <a:t>Parity block updates</a:t>
            </a:r>
          </a:p>
          <a:p>
            <a:pPr lvl="2"/>
            <a:r>
              <a:rPr lang="en-US" dirty="0"/>
              <a:t>Send 4 data blocks to X</a:t>
            </a:r>
            <a:r>
              <a:rPr lang="en-US" baseline="-25000" dirty="0"/>
              <a:t>3</a:t>
            </a:r>
            <a:r>
              <a:rPr lang="en-US" dirty="0"/>
              <a:t> for parity </a:t>
            </a:r>
            <a:r>
              <a:rPr lang="en-US" dirty="0" smtClean="0"/>
              <a:t>updates</a:t>
            </a:r>
          </a:p>
          <a:p>
            <a:pPr lvl="1"/>
            <a:r>
              <a:rPr lang="en-US" dirty="0" smtClean="0"/>
              <a:t>Data block migration</a:t>
            </a:r>
          </a:p>
          <a:p>
            <a:pPr lvl="2"/>
            <a:r>
              <a:rPr lang="en-US" dirty="0" smtClean="0"/>
              <a:t>Move 4 data blocks to Y</a:t>
            </a:r>
            <a:r>
              <a:rPr lang="en-US" baseline="-25000" dirty="0" smtClean="0"/>
              <a:t>1</a:t>
            </a:r>
          </a:p>
          <a:p>
            <a:r>
              <a:rPr lang="en-US" dirty="0" smtClean="0"/>
              <a:t>Scaling bandwidth: </a:t>
            </a:r>
            <a:r>
              <a:rPr lang="en-US" b="1" dirty="0" smtClean="0"/>
              <a:t>8 blocks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366" y="1219200"/>
            <a:ext cx="2965046" cy="535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581001"/>
            <a:ext cx="8304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*Huang et al., “Scale-RS</a:t>
            </a:r>
            <a:r>
              <a:rPr lang="en-US" sz="1200" dirty="0"/>
              <a:t>: An </a:t>
            </a:r>
            <a:r>
              <a:rPr lang="en-US" sz="1200" dirty="0" smtClean="0"/>
              <a:t>Efficient Scaling </a:t>
            </a:r>
            <a:r>
              <a:rPr lang="en-US" sz="1200" dirty="0"/>
              <a:t>Scheme for RS-coded Storage </a:t>
            </a:r>
            <a:r>
              <a:rPr lang="en-US" sz="1200" dirty="0" smtClean="0"/>
              <a:t>Clusters”, TPDS 2015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7188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447801"/>
            <a:ext cx="6246971" cy="4678364"/>
          </a:xfrm>
        </p:spPr>
        <p:txBody>
          <a:bodyPr/>
          <a:lstStyle/>
          <a:p>
            <a:r>
              <a:rPr lang="en-US" dirty="0" smtClean="0"/>
              <a:t>Combine parity block updates and data block migration</a:t>
            </a:r>
          </a:p>
          <a:p>
            <a:r>
              <a:rPr lang="en-US" dirty="0" smtClean="0"/>
              <a:t>Idea:</a:t>
            </a:r>
          </a:p>
          <a:p>
            <a:pPr lvl="1"/>
            <a:r>
              <a:rPr lang="en-US" dirty="0" smtClean="0"/>
              <a:t>Update parity blocks locally</a:t>
            </a:r>
            <a:endParaRPr lang="en-US" dirty="0"/>
          </a:p>
          <a:p>
            <a:pPr lvl="1"/>
            <a:r>
              <a:rPr lang="en-US" dirty="0" smtClean="0"/>
              <a:t>Send </a:t>
            </a:r>
            <a:r>
              <a:rPr lang="en-US" b="1" dirty="0" smtClean="0">
                <a:solidFill>
                  <a:srgbClr val="FF0000"/>
                </a:solidFill>
              </a:rPr>
              <a:t>encoded outputs </a:t>
            </a:r>
            <a:r>
              <a:rPr lang="en-US" dirty="0" smtClean="0"/>
              <a:t>to new nodes</a:t>
            </a:r>
          </a:p>
          <a:p>
            <a:pPr lvl="2"/>
            <a:r>
              <a:rPr lang="en-US" dirty="0" smtClean="0"/>
              <a:t>e.g., Send Q</a:t>
            </a:r>
            <a:r>
              <a:rPr lang="en-US" baseline="-25000" dirty="0" smtClean="0"/>
              <a:t>4</a:t>
            </a:r>
            <a:r>
              <a:rPr lang="en-US" dirty="0" smtClean="0"/>
              <a:t> to Y</a:t>
            </a:r>
            <a:r>
              <a:rPr lang="en-US" baseline="-25000" dirty="0" smtClean="0"/>
              <a:t>1</a:t>
            </a:r>
          </a:p>
          <a:p>
            <a:pPr lvl="1"/>
            <a:r>
              <a:rPr lang="en-US" dirty="0" smtClean="0"/>
              <a:t>Maintain a balanced parity layout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Scaling bandwidth: </a:t>
            </a:r>
            <a:r>
              <a:rPr lang="en-US" b="1" dirty="0" smtClean="0"/>
              <a:t>4 blocks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576" y="1371600"/>
            <a:ext cx="2871436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15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76400"/>
            <a:ext cx="10969943" cy="4449764"/>
          </a:xfrm>
        </p:spPr>
        <p:txBody>
          <a:bodyPr/>
          <a:lstStyle/>
          <a:p>
            <a:r>
              <a:rPr lang="en-US" dirty="0"/>
              <a:t>Prove information-theoretically minimum scaling </a:t>
            </a:r>
            <a:r>
              <a:rPr lang="en-US" dirty="0" smtClean="0"/>
              <a:t>bandwidth</a:t>
            </a:r>
          </a:p>
          <a:p>
            <a:pPr lvl="1"/>
            <a:r>
              <a:rPr lang="en-US" dirty="0" smtClean="0"/>
              <a:t>First formal study of applying network coding to storage scaling</a:t>
            </a:r>
          </a:p>
          <a:p>
            <a:r>
              <a:rPr lang="en-US" dirty="0" smtClean="0"/>
              <a:t>Design and implement </a:t>
            </a:r>
            <a:r>
              <a:rPr lang="en-US" b="1" dirty="0" err="1" smtClean="0">
                <a:solidFill>
                  <a:srgbClr val="FF0000"/>
                </a:solidFill>
              </a:rPr>
              <a:t>NCScale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A prototype that realizes network-coding-based scaling</a:t>
            </a:r>
          </a:p>
          <a:p>
            <a:pPr lvl="1"/>
            <a:r>
              <a:rPr lang="en-US" dirty="0" smtClean="0"/>
              <a:t>Achieve minimum (or near-minimum) scaling bandwidth</a:t>
            </a:r>
          </a:p>
          <a:p>
            <a:r>
              <a:rPr lang="en-US" dirty="0" smtClean="0"/>
              <a:t>Conduct experiments on Amazon EC2</a:t>
            </a:r>
          </a:p>
          <a:p>
            <a:pPr lvl="1"/>
            <a:r>
              <a:rPr lang="en-US" dirty="0" smtClean="0"/>
              <a:t>Up to 50% of scaling bandwidth savings</a:t>
            </a:r>
          </a:p>
          <a:p>
            <a:pPr lvl="1"/>
            <a:r>
              <a:rPr lang="en-US" dirty="0" smtClean="0"/>
              <a:t>Consistent with theoretical findings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2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2" y="1600200"/>
            <a:ext cx="11123771" cy="4525964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(n, k, s)-scaling</a:t>
            </a:r>
            <a:r>
              <a:rPr lang="en-US" dirty="0" smtClean="0"/>
              <a:t>: Transform (n, k) code to (</a:t>
            </a:r>
            <a:r>
              <a:rPr lang="en-US" dirty="0" err="1" smtClean="0"/>
              <a:t>n+s</a:t>
            </a:r>
            <a:r>
              <a:rPr lang="en-US" dirty="0" smtClean="0"/>
              <a:t>, </a:t>
            </a:r>
            <a:r>
              <a:rPr lang="en-US" dirty="0" err="1" smtClean="0"/>
              <a:t>k+s</a:t>
            </a:r>
            <a:r>
              <a:rPr lang="en-US" dirty="0" smtClean="0"/>
              <a:t>) code for s &gt; 0</a:t>
            </a:r>
          </a:p>
          <a:p>
            <a:r>
              <a:rPr lang="en-US" dirty="0" smtClean="0"/>
              <a:t>Properties:</a:t>
            </a:r>
          </a:p>
          <a:p>
            <a:pPr lvl="1"/>
            <a:r>
              <a:rPr lang="en-US" dirty="0" smtClean="0"/>
              <a:t>MDS and systematic</a:t>
            </a:r>
          </a:p>
          <a:p>
            <a:pPr lvl="2"/>
            <a:r>
              <a:rPr lang="en-US" dirty="0" smtClean="0"/>
              <a:t>MDS: tolerate any n-k failures with minimum redundancy</a:t>
            </a:r>
          </a:p>
          <a:p>
            <a:pPr lvl="2"/>
            <a:r>
              <a:rPr lang="en-US" dirty="0" smtClean="0"/>
              <a:t>Systematic: k blocks are kept in a stripe</a:t>
            </a:r>
          </a:p>
          <a:p>
            <a:pPr lvl="1"/>
            <a:r>
              <a:rPr lang="en-US" dirty="0" smtClean="0"/>
              <a:t>Uniform data and parity distribution</a:t>
            </a:r>
          </a:p>
          <a:p>
            <a:pPr lvl="1"/>
            <a:r>
              <a:rPr lang="en-US" dirty="0" smtClean="0"/>
              <a:t>Decentralized scaling</a:t>
            </a:r>
          </a:p>
          <a:p>
            <a:r>
              <a:rPr lang="en-US" dirty="0" smtClean="0"/>
              <a:t>Goal: minimize scaling bandwidth subject to above properties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1588" y="6488669"/>
            <a:ext cx="6122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* Our ISIT’18 paper covers a more general case of scaling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4302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0000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6965</TotalTime>
  <Words>1649</Words>
  <Application>Microsoft Office PowerPoint</Application>
  <PresentationFormat>Custom</PresentationFormat>
  <Paragraphs>661</Paragraphs>
  <Slides>30</Slides>
  <Notes>7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宋体</vt:lpstr>
      <vt:lpstr>Arial</vt:lpstr>
      <vt:lpstr>Cambria Math</vt:lpstr>
      <vt:lpstr>Times New Roman</vt:lpstr>
      <vt:lpstr>Wingdings</vt:lpstr>
      <vt:lpstr>Default Design</vt:lpstr>
      <vt:lpstr>Toward Optimal Storage Scaling via Network Coding: From Theory to Practice</vt:lpstr>
      <vt:lpstr>Introduction</vt:lpstr>
      <vt:lpstr>Erasure Coding</vt:lpstr>
      <vt:lpstr>Storage Scaling</vt:lpstr>
      <vt:lpstr>Scaling Problem</vt:lpstr>
      <vt:lpstr>State-of-the-Art</vt:lpstr>
      <vt:lpstr>Network Coding</vt:lpstr>
      <vt:lpstr>Our Contributions</vt:lpstr>
      <vt:lpstr>Problem Formulation</vt:lpstr>
      <vt:lpstr>Vandermonde-based Reed-Solomon Codes</vt:lpstr>
      <vt:lpstr>Vandermonde-based Reed-Solomon Codes</vt:lpstr>
      <vt:lpstr>Lower Bound Analysis</vt:lpstr>
      <vt:lpstr>Lower Bound Analysis</vt:lpstr>
      <vt:lpstr>Lower Bound Analysis</vt:lpstr>
      <vt:lpstr>Lower Bound Analysis</vt:lpstr>
      <vt:lpstr>Lower Bound Analysis</vt:lpstr>
      <vt:lpstr>Lower Bound Analysis</vt:lpstr>
      <vt:lpstr>Lower Bound Analysis</vt:lpstr>
      <vt:lpstr>Lower Bound Analysis</vt:lpstr>
      <vt:lpstr>Lower Bound Analysis</vt:lpstr>
      <vt:lpstr>NCScale</vt:lpstr>
      <vt:lpstr>NCScale</vt:lpstr>
      <vt:lpstr>NCScale</vt:lpstr>
      <vt:lpstr>NCScale</vt:lpstr>
      <vt:lpstr>Implementation</vt:lpstr>
      <vt:lpstr>Numerical Evaluation</vt:lpstr>
      <vt:lpstr>Amazon EC2 Experiments</vt:lpstr>
      <vt:lpstr>Amazon EC2 Experiments</vt:lpstr>
      <vt:lpstr>Amazon EC2 Experiments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Lee</dc:creator>
  <cp:lastModifiedBy>pclee</cp:lastModifiedBy>
  <cp:revision>802</cp:revision>
  <cp:lastPrinted>1601-01-01T00:00:00Z</cp:lastPrinted>
  <dcterms:created xsi:type="dcterms:W3CDTF">1601-01-01T00:00:00Z</dcterms:created>
  <dcterms:modified xsi:type="dcterms:W3CDTF">2018-04-19T18:46:18Z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