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92" r:id="rId2"/>
    <p:sldId id="389" r:id="rId3"/>
    <p:sldId id="422" r:id="rId4"/>
    <p:sldId id="337" r:id="rId5"/>
    <p:sldId id="338" r:id="rId6"/>
    <p:sldId id="410" r:id="rId7"/>
    <p:sldId id="409" r:id="rId8"/>
    <p:sldId id="415" r:id="rId9"/>
    <p:sldId id="416" r:id="rId10"/>
    <p:sldId id="411" r:id="rId11"/>
    <p:sldId id="399" r:id="rId12"/>
    <p:sldId id="412" r:id="rId13"/>
    <p:sldId id="343" r:id="rId14"/>
    <p:sldId id="405" r:id="rId15"/>
    <p:sldId id="417" r:id="rId16"/>
    <p:sldId id="407" r:id="rId17"/>
    <p:sldId id="401" r:id="rId18"/>
    <p:sldId id="402" r:id="rId19"/>
    <p:sldId id="403" r:id="rId20"/>
    <p:sldId id="423" r:id="rId21"/>
    <p:sldId id="352" r:id="rId22"/>
    <p:sldId id="353" r:id="rId23"/>
    <p:sldId id="419" r:id="rId24"/>
    <p:sldId id="420" r:id="rId25"/>
    <p:sldId id="356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3333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3" autoAdjust="0"/>
    <p:restoredTop sz="83152" autoAdjust="0"/>
  </p:normalViewPr>
  <p:slideViewPr>
    <p:cSldViewPr>
      <p:cViewPr>
        <p:scale>
          <a:sx n="70" d="100"/>
          <a:sy n="70" d="100"/>
        </p:scale>
        <p:origin x="-185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49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77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90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26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91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We consider accesses</a:t>
            </a:r>
            <a:r>
              <a:rPr lang="en-US" altLang="zh-CN" baseline="0" dirty="0" smtClean="0">
                <a:solidFill>
                  <a:srgbClr val="0000FF"/>
                </a:solidFill>
              </a:rPr>
              <a:t> in physical address space.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23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22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43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52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72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09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68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14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13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0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47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18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1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0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1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41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00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99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31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5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5A66-9C2F-42FF-B09E-B62E67AA1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790D-BCFB-4008-9260-CA63AEE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5562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10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60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0.png"/><Relationship Id="rId15" Type="http://schemas.openxmlformats.org/officeDocument/2006/relationships/image" Target="../media/image14.png"/><Relationship Id="rId10" Type="http://schemas.openxmlformats.org/officeDocument/2006/relationships/image" Target="../media/image90.png"/><Relationship Id="rId9" Type="http://schemas.openxmlformats.org/officeDocument/2006/relationships/image" Target="../media/image80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F720D6-AEC9-4997-8E17-32CC54C1FF7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428750"/>
            <a:ext cx="8915400" cy="2152650"/>
          </a:xfrm>
        </p:spPr>
        <p:txBody>
          <a:bodyPr/>
          <a:lstStyle/>
          <a:p>
            <a:r>
              <a:rPr lang="en-US" altLang="zh-CN" sz="3200" dirty="0" smtClean="0"/>
              <a:t>LD-Sketch: A </a:t>
            </a:r>
            <a:r>
              <a:rPr lang="en-US" altLang="zh-CN" sz="3200" dirty="0"/>
              <a:t>Distributed Sketching Design for Accurate </a:t>
            </a:r>
            <a:r>
              <a:rPr lang="en-US" altLang="zh-CN" sz="3200" dirty="0" smtClean="0"/>
              <a:t>and Scalable </a:t>
            </a:r>
            <a:r>
              <a:rPr lang="en-US" altLang="zh-CN" sz="3200" dirty="0"/>
              <a:t>Anomaly Detection in Network Data Streams</a:t>
            </a:r>
            <a:endParaRPr lang="en-US" sz="3200" i="1" dirty="0" smtClean="0">
              <a:solidFill>
                <a:schemeClr val="tx1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962400"/>
            <a:ext cx="8610600" cy="2514600"/>
          </a:xfrm>
        </p:spPr>
        <p:txBody>
          <a:bodyPr/>
          <a:lstStyle/>
          <a:p>
            <a:pPr eaLnBrk="1" hangingPunct="1"/>
            <a:r>
              <a:rPr lang="en-US" sz="2400" u="sng" dirty="0" err="1" smtClean="0"/>
              <a:t>Qun</a:t>
            </a:r>
            <a:r>
              <a:rPr lang="en-US" sz="2400" u="sng" dirty="0" smtClean="0"/>
              <a:t> Huang</a:t>
            </a:r>
            <a:r>
              <a:rPr lang="en-US" sz="2400" dirty="0" smtClean="0"/>
              <a:t> and Patrick P. C. Lee</a:t>
            </a:r>
            <a:endParaRPr lang="en-US" altLang="zh-CN" sz="2400" baseline="30000" dirty="0" smtClean="0"/>
          </a:p>
          <a:p>
            <a:pPr eaLnBrk="1" hangingPunct="1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Chinese University of Hong Kong, Hong Kong</a:t>
            </a:r>
          </a:p>
          <a:p>
            <a:pPr eaLnBrk="1" hangingPunct="1"/>
            <a:r>
              <a:rPr lang="en-US" sz="2400" dirty="0" smtClean="0"/>
              <a:t>INFOCOM’14</a:t>
            </a:r>
          </a:p>
        </p:txBody>
      </p:sp>
    </p:spTree>
    <p:extLst>
      <p:ext uri="{BB962C8B-B14F-4D97-AF65-F5344CB8AC3E}">
        <p14:creationId xmlns:p14="http://schemas.microsoft.com/office/powerpoint/2010/main" val="39352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Update Bucket with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𝑥</m:t>
                    </m:r>
                    <m:r>
                      <a:rPr lang="en-US" altLang="zh-CN" b="1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122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内容占位符 2"/>
              <p:cNvSpPr txBox="1">
                <a:spLocks/>
              </p:cNvSpPr>
              <p:nvPr/>
            </p:nvSpPr>
            <p:spPr bwMode="auto">
              <a:xfrm>
                <a:off x="457200" y="1828800"/>
                <a:ext cx="8229600" cy="464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altLang="zh-CN" b="1" u="sng" kern="0" dirty="0" smtClean="0"/>
                  <a:t>Case 1</a:t>
                </a:r>
                <a:r>
                  <a:rPr lang="en-US" altLang="zh-CN" kern="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zh-CN" i="1" kern="0">
                        <a:latin typeface="Cambria Math"/>
                      </a:rPr>
                      <m:t>𝑥</m:t>
                    </m:r>
                    <m:r>
                      <a:rPr lang="en-US" altLang="zh-CN" i="1" ker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zh-CN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ker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 kern="0">
                            <a:latin typeface="Cambria Math"/>
                          </a:rPr>
                          <m:t>𝑖</m:t>
                        </m:r>
                        <m:r>
                          <a:rPr lang="en-US" altLang="zh-CN" i="1" kern="0">
                            <a:latin typeface="Cambria Math"/>
                          </a:rPr>
                          <m:t>,</m:t>
                        </m:r>
                        <m:r>
                          <a:rPr lang="en-US" altLang="zh-CN" i="1" ker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kern="0" dirty="0"/>
              </a:p>
              <a:p>
                <a:pPr lvl="1"/>
                <a:r>
                  <a:rPr lang="en-US" altLang="zh-CN" kern="0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ker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 kern="0">
                            <a:latin typeface="Cambria Math"/>
                          </a:rPr>
                          <m:t>𝑖</m:t>
                        </m:r>
                        <m:r>
                          <a:rPr lang="en-US" altLang="zh-CN" i="1" kern="0">
                            <a:latin typeface="Cambria Math"/>
                          </a:rPr>
                          <m:t>,</m:t>
                        </m:r>
                        <m:r>
                          <a:rPr lang="en-US" altLang="zh-CN" i="1" ker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kern="0" dirty="0"/>
                  <a:t> directly: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ker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 kern="0">
                            <a:latin typeface="Cambria Math"/>
                          </a:rPr>
                          <m:t>𝑖</m:t>
                        </m:r>
                        <m:r>
                          <a:rPr lang="en-US" altLang="zh-CN" i="1" kern="0">
                            <a:latin typeface="Cambria Math"/>
                          </a:rPr>
                          <m:t>,</m:t>
                        </m:r>
                        <m:r>
                          <a:rPr lang="en-US" altLang="zh-CN" i="1" ker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i="1" ker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 ker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b="0" i="1" kern="0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altLang="zh-CN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ker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 kern="0">
                            <a:latin typeface="Cambria Math"/>
                          </a:rPr>
                          <m:t>𝑖</m:t>
                        </m:r>
                        <m:r>
                          <a:rPr lang="en-US" altLang="zh-CN" i="1" kern="0">
                            <a:latin typeface="Cambria Math"/>
                          </a:rPr>
                          <m:t>,</m:t>
                        </m:r>
                        <m:r>
                          <a:rPr lang="en-US" altLang="zh-CN" i="1" ker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i="1" ker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 ker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i="1" ker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ker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i="1" ker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altLang="zh-CN" kern="0" dirty="0"/>
              </a:p>
              <a:p>
                <a:r>
                  <a:rPr lang="en-US" altLang="zh-CN" b="1" u="sng" kern="0" dirty="0" smtClean="0"/>
                  <a:t>Case </a:t>
                </a:r>
                <a:r>
                  <a:rPr lang="en-US" altLang="zh-CN" b="1" u="sng" kern="0" dirty="0"/>
                  <a:t>2</a:t>
                </a:r>
                <a:r>
                  <a:rPr lang="en-US" altLang="zh-CN" kern="0" dirty="0"/>
                  <a:t>: </a:t>
                </a:r>
                <a14:m>
                  <m:oMath xmlns:m="http://schemas.openxmlformats.org/officeDocument/2006/math">
                    <m:r>
                      <a:rPr lang="en-US" altLang="zh-CN" i="1" kern="0">
                        <a:latin typeface="Cambria Math"/>
                      </a:rPr>
                      <m:t>𝑥</m:t>
                    </m:r>
                    <m:r>
                      <a:rPr lang="en-US" altLang="zh-CN" i="1" kern="0">
                        <a:latin typeface="Cambria Math"/>
                      </a:rPr>
                      <m:t>∉</m:t>
                    </m:r>
                    <m:sSub>
                      <m:sSubPr>
                        <m:ctrlPr>
                          <a:rPr lang="en-US" altLang="zh-CN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ker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 kern="0">
                            <a:latin typeface="Cambria Math"/>
                          </a:rPr>
                          <m:t>𝑖</m:t>
                        </m:r>
                        <m:r>
                          <a:rPr lang="en-US" altLang="zh-CN" i="1" kern="0">
                            <a:latin typeface="Cambria Math"/>
                          </a:rPr>
                          <m:t>,</m:t>
                        </m:r>
                        <m:r>
                          <a:rPr lang="en-US" altLang="zh-CN" i="1" ker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kern="0" dirty="0"/>
                  <a:t>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ker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 kern="0">
                            <a:latin typeface="Cambria Math"/>
                          </a:rPr>
                          <m:t>𝑖</m:t>
                        </m:r>
                        <m:r>
                          <a:rPr lang="en-US" altLang="zh-CN" i="1" kern="0">
                            <a:latin typeface="Cambria Math"/>
                          </a:rPr>
                          <m:t>,</m:t>
                        </m:r>
                        <m:r>
                          <a:rPr lang="en-US" altLang="zh-CN" i="1" ker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kern="0" dirty="0"/>
                  <a:t> has empty slots</a:t>
                </a:r>
              </a:p>
              <a:p>
                <a:pPr lvl="1"/>
                <a:r>
                  <a:rPr lang="en-US" altLang="zh-CN" kern="0" dirty="0"/>
                  <a:t>Insert key </a:t>
                </a:r>
                <a14:m>
                  <m:oMath xmlns:m="http://schemas.openxmlformats.org/officeDocument/2006/math">
                    <m:r>
                      <a:rPr lang="en-US" altLang="zh-CN" i="1" ker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CN" kern="0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ker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 kern="0">
                            <a:latin typeface="Cambria Math"/>
                          </a:rPr>
                          <m:t>𝑖</m:t>
                        </m:r>
                        <m:r>
                          <a:rPr lang="en-US" altLang="zh-CN" i="1" kern="0">
                            <a:latin typeface="Cambria Math"/>
                          </a:rPr>
                          <m:t>,</m:t>
                        </m:r>
                        <m:r>
                          <a:rPr lang="en-US" altLang="zh-CN" i="1" ker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kern="0" dirty="0"/>
                  <a:t>, and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ker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 kern="0">
                            <a:latin typeface="Cambria Math"/>
                          </a:rPr>
                          <m:t>𝑖</m:t>
                        </m:r>
                        <m:r>
                          <a:rPr lang="en-US" altLang="zh-CN" i="1" kern="0">
                            <a:latin typeface="Cambria Math"/>
                          </a:rPr>
                          <m:t>,</m:t>
                        </m:r>
                        <m:r>
                          <a:rPr lang="en-US" altLang="zh-CN" i="1" ker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i="1" ker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ker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i="1" ker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altLang="zh-CN" kern="0" dirty="0" smtClean="0"/>
              </a:p>
              <a:p>
                <a:r>
                  <a:rPr lang="en-US" altLang="zh-CN" b="1" u="sng" kern="0" dirty="0" smtClean="0"/>
                  <a:t>Cases </a:t>
                </a:r>
                <a:r>
                  <a:rPr lang="en-US" altLang="zh-CN" b="1" u="sng" kern="0" dirty="0"/>
                  <a:t>3 &amp; </a:t>
                </a:r>
                <a:r>
                  <a:rPr lang="en-US" altLang="zh-CN" b="1" u="sng" kern="0" dirty="0" smtClean="0"/>
                  <a:t>4</a:t>
                </a:r>
                <a:r>
                  <a:rPr lang="en-US" altLang="zh-CN" kern="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𝑥</m:t>
                    </m:r>
                    <m:r>
                      <a:rPr lang="en-US" altLang="zh-CN" i="1">
                        <a:latin typeface="Cambria Math"/>
                      </a:rPr>
                      <m:t>∉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is full</a:t>
                </a:r>
                <a:endParaRPr lang="en-US" altLang="zh-CN" kern="0" dirty="0" smtClean="0"/>
              </a:p>
              <a:p>
                <a:pPr lvl="1"/>
                <a:r>
                  <a:rPr lang="en-US" altLang="zh-CN" kern="0" dirty="0" smtClean="0"/>
                  <a:t>Expansion </a:t>
                </a:r>
                <a:r>
                  <a:rPr lang="en-US" altLang="zh-CN" kern="0" dirty="0"/>
                  <a:t>number </a:t>
                </a:r>
                <a14:m>
                  <m:oMath xmlns:m="http://schemas.openxmlformats.org/officeDocument/2006/math">
                    <m:r>
                      <a:rPr lang="en-US" altLang="zh-CN" i="1" kern="0">
                        <a:latin typeface="Cambria Math"/>
                      </a:rPr>
                      <m:t>𝑘</m:t>
                    </m:r>
                    <m:r>
                      <a:rPr lang="en-US" altLang="zh-CN" i="1" kern="0">
                        <a:latin typeface="Cambria Math"/>
                      </a:rPr>
                      <m:t>=⌊</m:t>
                    </m:r>
                    <m:f>
                      <m:fPr>
                        <m:ctrlPr>
                          <a:rPr lang="en-US" altLang="zh-CN" i="1" ker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ker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ker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i="1" ker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i="1" ker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i="1" ker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altLang="zh-CN" i="1" kern="0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altLang="zh-CN" i="1" kern="0">
                        <a:latin typeface="Cambria Math"/>
                      </a:rPr>
                      <m:t>⌋</m:t>
                    </m:r>
                  </m:oMath>
                </a14:m>
                <a:endParaRPr lang="en-US" altLang="zh-CN" kern="0" dirty="0"/>
              </a:p>
              <a:p>
                <a:pPr lvl="1"/>
                <a:r>
                  <a:rPr lang="en-US" altLang="zh-CN" kern="0" dirty="0" smtClean="0"/>
                  <a:t>Based on </a:t>
                </a:r>
                <a14:m>
                  <m:oMath xmlns:m="http://schemas.openxmlformats.org/officeDocument/2006/math">
                    <m:r>
                      <a:rPr lang="en-US" altLang="zh-CN" i="1" kern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zh-CN" altLang="en-US" kern="0" dirty="0" smtClean="0"/>
                  <a:t> </a:t>
                </a:r>
                <a:r>
                  <a:rPr lang="en-US" altLang="zh-CN" kern="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kern="0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i="1" kern="0" smtClean="0">
                            <a:latin typeface="Cambria Math"/>
                          </a:rPr>
                          <m:t>𝑖</m:t>
                        </m:r>
                        <m:r>
                          <a:rPr lang="en-US" altLang="zh-CN" i="1" kern="0" smtClean="0">
                            <a:latin typeface="Cambria Math"/>
                          </a:rPr>
                          <m:t>,</m:t>
                        </m:r>
                        <m:r>
                          <a:rPr lang="en-US" altLang="zh-CN" i="1" kern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kern="0" dirty="0" smtClean="0"/>
                  <a:t>:</a:t>
                </a:r>
              </a:p>
              <a:p>
                <a:pPr lvl="2"/>
                <a:r>
                  <a:rPr lang="en-US" altLang="zh-CN" b="1" u="sng" kern="0" dirty="0" smtClean="0"/>
                  <a:t>Case 3:</a:t>
                </a:r>
                <a:r>
                  <a:rPr lang="en-US" altLang="zh-CN" kern="0" dirty="0" smtClean="0"/>
                  <a:t>  decrement keys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ker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 kern="0">
                            <a:latin typeface="Cambria Math"/>
                          </a:rPr>
                          <m:t>𝑖</m:t>
                        </m:r>
                        <m:r>
                          <a:rPr lang="en-US" altLang="zh-CN" i="1" kern="0">
                            <a:latin typeface="Cambria Math"/>
                          </a:rPr>
                          <m:t>,</m:t>
                        </m:r>
                        <m:r>
                          <a:rPr lang="en-US" altLang="zh-CN" i="1" ker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kern="0" dirty="0" smtClean="0"/>
              </a:p>
              <a:p>
                <a:pPr lvl="2"/>
                <a:r>
                  <a:rPr lang="en-US" altLang="zh-CN" b="1" u="sng" kern="0" dirty="0" smtClean="0"/>
                  <a:t>Case 4</a:t>
                </a:r>
                <a:r>
                  <a:rPr lang="en-US" altLang="zh-CN" b="1" u="sng" kern="0" dirty="0"/>
                  <a:t>:</a:t>
                </a:r>
                <a:r>
                  <a:rPr lang="en-US" altLang="zh-CN" kern="0" dirty="0" smtClean="0"/>
                  <a:t>  expand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ker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 kern="0">
                            <a:latin typeface="Cambria Math"/>
                          </a:rPr>
                          <m:t>𝑖</m:t>
                        </m:r>
                        <m:r>
                          <a:rPr lang="en-US" altLang="zh-CN" i="1" kern="0">
                            <a:latin typeface="Cambria Math"/>
                          </a:rPr>
                          <m:t>,</m:t>
                        </m:r>
                        <m:r>
                          <a:rPr lang="en-US" altLang="zh-CN" i="1" ker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kern="0" dirty="0" smtClean="0"/>
                  <a:t> </a:t>
                </a:r>
                <a:r>
                  <a:rPr lang="en-US" altLang="zh-CN" kern="0" dirty="0" smtClean="0"/>
                  <a:t>dynamically</a:t>
                </a:r>
                <a:endParaRPr lang="zh-CN" altLang="en-US" kern="0" dirty="0"/>
              </a:p>
            </p:txBody>
          </p:sp>
        </mc:Choice>
        <mc:Fallback xmlns="">
          <p:sp>
            <p:nvSpPr>
              <p:cNvPr id="2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828800"/>
                <a:ext cx="8229600" cy="4648200"/>
              </a:xfrm>
              <a:prstGeom prst="rect">
                <a:avLst/>
              </a:prstGeom>
              <a:blipFill rotWithShape="1">
                <a:blip r:embed="rId4"/>
                <a:stretch>
                  <a:fillRect l="-1259" t="-1442" b="-49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内容占位符 6"/>
          <p:cNvSpPr txBox="1">
            <a:spLocks/>
          </p:cNvSpPr>
          <p:nvPr/>
        </p:nvSpPr>
        <p:spPr bwMode="auto">
          <a:xfrm>
            <a:off x="457200" y="1346054"/>
            <a:ext cx="4018049" cy="63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u="sng" kern="0" dirty="0" smtClean="0">
                <a:solidFill>
                  <a:srgbClr val="FF0000"/>
                </a:solidFill>
              </a:rPr>
              <a:t>Four cases</a:t>
            </a:r>
            <a:endParaRPr lang="zh-CN" altLang="en-US" u="sng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/>
              <a:lstStyle/>
              <a:p>
                <a:r>
                  <a:rPr lang="en-US" altLang="zh-CN" b="1" u="sng" dirty="0" smtClean="0"/>
                  <a:t>Case 3: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−1≤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3200" dirty="0" smtClean="0"/>
              </a:p>
              <a:p>
                <a:r>
                  <a:rPr lang="en-US" altLang="zh-CN" dirty="0" smtClean="0"/>
                  <a:t>Example</a:t>
                </a:r>
                <a:endParaRPr lang="en-US" altLang="zh-CN" sz="2000" i="1" dirty="0" smtClean="0">
                  <a:latin typeface="Cambria Math"/>
                </a:endParaRPr>
              </a:p>
              <a:p>
                <a:pPr lvl="1"/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Bucket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dirty="0" smtClean="0">
                    <a:latin typeface="+mn-ea"/>
                  </a:rPr>
                  <a:t> </a:t>
                </a:r>
                <a:endParaRPr lang="en-US" altLang="zh-CN" dirty="0"/>
              </a:p>
              <a:p>
                <a:pPr marL="457200" lvl="1" indent="0">
                  <a:buNone/>
                </a:pPr>
                <a:endParaRPr lang="en-US" altLang="zh-CN" sz="200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New data item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latin typeface="Cambria Math"/>
                      </a:rPr>
                      <m:t>≠</m:t>
                    </m:r>
                    <m:r>
                      <a:rPr lang="en-US" altLang="zh-CN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Procedure</a:t>
                </a:r>
              </a:p>
              <a:p>
                <a:pPr lvl="1"/>
                <a:r>
                  <a:rPr lang="en-US" altLang="zh-CN" sz="2000" u="sng" dirty="0" smtClean="0">
                    <a:solidFill>
                      <a:srgbClr val="FF0000"/>
                    </a:solidFill>
                  </a:rPr>
                  <a:t>Step 1:</a:t>
                </a:r>
                <a:r>
                  <a:rPr lang="en-US" altLang="zh-CN" sz="2000" dirty="0" smtClean="0"/>
                  <a:t> calculate decrement </a:t>
                </a:r>
                <a:r>
                  <a:rPr lang="en-US" altLang="zh-CN" sz="2000" dirty="0"/>
                  <a:t>value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/>
                          </a:rPr>
                          <m:t>𝑒</m:t>
                        </m:r>
                      </m:e>
                    </m:acc>
                    <m:r>
                      <a:rPr lang="en-US" altLang="zh-CN" sz="20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dirty="0">
                        <a:latin typeface="Cambria Math"/>
                      </a:rPr>
                      <m:t>min</m:t>
                    </m:r>
                    <m:r>
                      <a:rPr lang="en-US" altLang="zh-CN" sz="2000" i="1" dirty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2000" i="1" dirty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CN" sz="2000" i="1" dirty="0">
                        <a:latin typeface="Cambria Math"/>
                      </a:rPr>
                      <m:t>,</m:t>
                    </m:r>
                    <m:func>
                      <m:funcPr>
                        <m:ctrlPr>
                          <a:rPr lang="en-US" altLang="zh-CN" sz="2000" i="1" dirty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000" i="1" dirty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000" dirty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CN" sz="2000" i="1" dirty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CN" sz="2000" i="1" dirty="0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CN" sz="2000" i="1" dirty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CN" sz="2000" i="1" dirty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sz="2000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2000" i="1" dirty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/>
                          </a:rPr>
                          <m:t>[</m:t>
                        </m:r>
                        <m:r>
                          <a:rPr lang="en-US" altLang="zh-CN" sz="2000" i="1" dirty="0">
                            <a:latin typeface="Cambria Math"/>
                          </a:rPr>
                          <m:t>𝑦</m:t>
                        </m:r>
                        <m:r>
                          <a:rPr lang="en-US" altLang="zh-CN" sz="2000" i="1" dirty="0">
                            <a:latin typeface="Cambria Math"/>
                          </a:rPr>
                          <m:t>])</m:t>
                        </m:r>
                      </m:e>
                    </m:func>
                  </m:oMath>
                </a14:m>
                <a:endParaRPr lang="en-US" altLang="zh-CN" sz="20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3"/>
                <a:stretch>
                  <a:fillRect l="-1259" t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Decrement Keys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4567255" y="2823163"/>
            <a:ext cx="2233598" cy="1207327"/>
            <a:chOff x="4207920" y="4778100"/>
            <a:chExt cx="2233598" cy="1207327"/>
          </a:xfrm>
        </p:grpSpPr>
        <p:sp>
          <p:nvSpPr>
            <p:cNvPr id="57" name="圆角矩形 56"/>
            <p:cNvSpPr/>
            <p:nvPr/>
          </p:nvSpPr>
          <p:spPr bwMode="auto">
            <a:xfrm>
              <a:off x="4207920" y="4778100"/>
              <a:ext cx="2233598" cy="1207327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"/>
            <p:cNvSpPr/>
            <p:nvPr/>
          </p:nvSpPr>
          <p:spPr>
            <a:xfrm>
              <a:off x="5240821" y="4855384"/>
              <a:ext cx="455595" cy="43973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0" dirty="0" smtClean="0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59" name="Rectangle 5"/>
            <p:cNvSpPr/>
            <p:nvPr/>
          </p:nvSpPr>
          <p:spPr>
            <a:xfrm>
              <a:off x="5696418" y="4855383"/>
              <a:ext cx="484290" cy="43973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0" dirty="0" smtClean="0">
                  <a:solidFill>
                    <a:schemeClr val="bg1"/>
                  </a:solidFill>
                </a:rPr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4535921" y="4841751"/>
                  <a:ext cx="738376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zh-CN" b="1" dirty="0" smtClean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5921" y="4841751"/>
                  <a:ext cx="738376" cy="3916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6934200" y="3278460"/>
                <a:ext cx="8117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𝑘</m:t>
                    </m:r>
                    <m:r>
                      <a:rPr lang="en-US" altLang="zh-CN" i="1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CN" dirty="0">
                    <a:latin typeface="+mn-ea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278460"/>
                <a:ext cx="81176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4722167" y="3542048"/>
                <a:ext cx="94474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167" y="3542048"/>
                <a:ext cx="944746" cy="391646"/>
              </a:xfrm>
              <a:prstGeom prst="rect">
                <a:avLst/>
              </a:prstGeom>
              <a:blipFill rotWithShape="1"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/>
              <p:cNvSpPr/>
              <p:nvPr/>
            </p:nvSpPr>
            <p:spPr>
              <a:xfrm>
                <a:off x="5729512" y="3542048"/>
                <a:ext cx="979692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3" name="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512" y="3542048"/>
                <a:ext cx="979692" cy="391646"/>
              </a:xfrm>
              <a:prstGeom prst="rect">
                <a:avLst/>
              </a:prstGeom>
              <a:blipFill rotWithShape="1"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右大括号 65"/>
          <p:cNvSpPr/>
          <p:nvPr/>
        </p:nvSpPr>
        <p:spPr bwMode="auto">
          <a:xfrm rot="10800000">
            <a:off x="3352801" y="2963690"/>
            <a:ext cx="723899" cy="910174"/>
          </a:xfrm>
          <a:prstGeom prst="rightBrace">
            <a:avLst>
              <a:gd name="adj1" fmla="val 13927"/>
              <a:gd name="adj2" fmla="val 50000"/>
            </a:avLst>
          </a:prstGeom>
          <a:ln w="38100">
            <a:headEnd type="none" w="med" len="med"/>
            <a:tailEnd type="none" w="med" len="med"/>
          </a:ln>
          <a:effectLst/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圆角矩形 67"/>
              <p:cNvSpPr/>
              <p:nvPr/>
            </p:nvSpPr>
            <p:spPr bwMode="auto">
              <a:xfrm>
                <a:off x="4567255" y="4431473"/>
                <a:ext cx="2233598" cy="1054927"/>
              </a:xfrm>
              <a:prstGeom prst="roundRect">
                <a:avLst/>
              </a:prstGeom>
              <a:solidFill>
                <a:schemeClr val="lt1">
                  <a:alpha val="0"/>
                </a:schemeClr>
              </a:solidFill>
              <a:ln>
                <a:solidFill>
                  <a:schemeClr val="accent2"/>
                </a:solidFill>
                <a:prstDash val="dash"/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/>
                            </a:rPr>
                            <m:t>𝑒</m:t>
                          </m:r>
                        </m:e>
                      </m:acc>
                      <m:r>
                        <a:rPr lang="en-US" altLang="zh-CN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 dirty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CN" i="1" dirty="0">
                                  <a:latin typeface="Cambria Math"/>
                                </a:rPr>
                                <m:t>3, </m:t>
                              </m:r>
                              <m:r>
                                <a:rPr lang="en-US" altLang="zh-CN" i="1" dirty="0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altLang="zh-CN" i="1" dirty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i="1" dirty="0">
                                  <a:latin typeface="Cambria Math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5, 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</a:rPr>
                                <m:t>=5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5, 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8" name="圆角矩形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7255" y="4431473"/>
                <a:ext cx="2233598" cy="1054927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accent2"/>
                </a:solidFill>
                <a:prstDash val="dash"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右箭头 69"/>
          <p:cNvSpPr/>
          <p:nvPr/>
        </p:nvSpPr>
        <p:spPr bwMode="auto">
          <a:xfrm rot="5400000">
            <a:off x="5472730" y="4063481"/>
            <a:ext cx="513562" cy="31140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997822" y="4030490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n-ea"/>
              </a:rPr>
              <a:t>Step 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35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2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/>
              <a:lstStyle/>
              <a:p>
                <a:r>
                  <a:rPr lang="en-US" altLang="zh-CN" dirty="0" smtClean="0"/>
                  <a:t>Procedure (cont.)</a:t>
                </a:r>
              </a:p>
              <a:p>
                <a:pPr lvl="1"/>
                <a:r>
                  <a:rPr lang="en-US" altLang="zh-CN" u="sng" dirty="0">
                    <a:solidFill>
                      <a:srgbClr val="FF0000"/>
                    </a:solidFill>
                  </a:rPr>
                  <a:t>Step 2:</a:t>
                </a:r>
                <a:r>
                  <a:rPr lang="en-US" altLang="zh-CN" dirty="0"/>
                  <a:t>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endParaRPr lang="en-US" altLang="zh-CN" dirty="0"/>
              </a:p>
              <a:p>
                <a:pPr lvl="1"/>
                <a:r>
                  <a:rPr lang="en-US" altLang="zh-CN" u="sng" dirty="0">
                    <a:solidFill>
                      <a:srgbClr val="FF0000"/>
                    </a:solidFill>
                  </a:rPr>
                  <a:t>Step 3:</a:t>
                </a:r>
                <a:r>
                  <a:rPr lang="en-US" altLang="zh-CN" dirty="0"/>
                  <a:t>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:</m:t>
                    </m:r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altLang="zh-CN" dirty="0"/>
                  <a:t>,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y</m:t>
                    </m:r>
                    <m:r>
                      <a:rPr lang="en-US" altLang="zh-CN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Remove all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zh-CN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0</m:t>
                    </m:r>
                  </m:oMath>
                </a14:m>
                <a:endParaRPr lang="en-US" altLang="zh-CN" i="1" dirty="0"/>
              </a:p>
              <a:p>
                <a:pPr lvl="2"/>
                <a:r>
                  <a:rPr lang="en-US" altLang="zh-CN" dirty="0"/>
                  <a:t>Insert key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CN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altLang="zh-CN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2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3"/>
                <a:stretch>
                  <a:fillRect l="-1259" t="-1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Decrement </a:t>
            </a:r>
            <a:r>
              <a:rPr lang="en-US" altLang="zh-CN" dirty="0" smtClean="0"/>
              <a:t>Keys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右箭头 9"/>
          <p:cNvSpPr/>
          <p:nvPr/>
        </p:nvSpPr>
        <p:spPr bwMode="auto">
          <a:xfrm rot="20776216">
            <a:off x="2929329" y="4890478"/>
            <a:ext cx="2558032" cy="31140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155791" y="5119847"/>
            <a:ext cx="2514601" cy="675455"/>
            <a:chOff x="3926917" y="4778100"/>
            <a:chExt cx="2514601" cy="675455"/>
          </a:xfrm>
        </p:grpSpPr>
        <p:sp>
          <p:nvSpPr>
            <p:cNvPr id="13" name="圆角矩形 12"/>
            <p:cNvSpPr/>
            <p:nvPr/>
          </p:nvSpPr>
          <p:spPr bwMode="auto">
            <a:xfrm>
              <a:off x="4207920" y="4778100"/>
              <a:ext cx="2233598" cy="675455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5"/>
            <p:cNvSpPr/>
            <p:nvPr/>
          </p:nvSpPr>
          <p:spPr>
            <a:xfrm>
              <a:off x="5240821" y="4855384"/>
              <a:ext cx="939887" cy="43973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0" dirty="0" smtClean="0">
                  <a:solidFill>
                    <a:schemeClr val="bg1"/>
                  </a:solidFill>
                </a:rPr>
                <a:t>empty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26917" y="4919938"/>
              <a:ext cx="1476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0" dirty="0" smtClean="0"/>
                <a:t>After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70392" y="4459989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altLang="zh-CN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392" y="4459989"/>
                <a:ext cx="9906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/>
          <p:cNvGrpSpPr/>
          <p:nvPr/>
        </p:nvGrpSpPr>
        <p:grpSpPr>
          <a:xfrm>
            <a:off x="5155791" y="5871502"/>
            <a:ext cx="2514601" cy="675455"/>
            <a:chOff x="3926917" y="4778100"/>
            <a:chExt cx="2514601" cy="675455"/>
          </a:xfrm>
        </p:grpSpPr>
        <p:sp>
          <p:nvSpPr>
            <p:cNvPr id="18" name="圆角矩形 17"/>
            <p:cNvSpPr/>
            <p:nvPr/>
          </p:nvSpPr>
          <p:spPr bwMode="auto">
            <a:xfrm>
              <a:off x="4207920" y="4778100"/>
              <a:ext cx="2233598" cy="675455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5"/>
            <p:cNvSpPr/>
            <p:nvPr/>
          </p:nvSpPr>
          <p:spPr>
            <a:xfrm>
              <a:off x="5240821" y="4855384"/>
              <a:ext cx="455595" cy="43973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0" dirty="0" smtClean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20" name="Rectangle 5"/>
            <p:cNvSpPr/>
            <p:nvPr/>
          </p:nvSpPr>
          <p:spPr>
            <a:xfrm>
              <a:off x="5696418" y="4855383"/>
              <a:ext cx="484290" cy="43973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0" dirty="0" smtClean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26917" y="4919938"/>
              <a:ext cx="1476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0" dirty="0" smtClean="0"/>
                <a:t>After</a:t>
              </a:r>
            </a:p>
          </p:txBody>
        </p:sp>
      </p:grpSp>
      <p:sp>
        <p:nvSpPr>
          <p:cNvPr id="22" name="右箭头 21"/>
          <p:cNvSpPr/>
          <p:nvPr/>
        </p:nvSpPr>
        <p:spPr bwMode="auto">
          <a:xfrm rot="1107220">
            <a:off x="2868116" y="5616174"/>
            <a:ext cx="2629804" cy="31140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155791" y="4347502"/>
            <a:ext cx="2514601" cy="675455"/>
            <a:chOff x="3926917" y="4778100"/>
            <a:chExt cx="2514601" cy="675455"/>
          </a:xfrm>
        </p:grpSpPr>
        <p:sp>
          <p:nvSpPr>
            <p:cNvPr id="25" name="圆角矩形 24"/>
            <p:cNvSpPr/>
            <p:nvPr/>
          </p:nvSpPr>
          <p:spPr bwMode="auto">
            <a:xfrm>
              <a:off x="4207920" y="4778100"/>
              <a:ext cx="2233598" cy="675455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5"/>
            <p:cNvSpPr/>
            <p:nvPr/>
          </p:nvSpPr>
          <p:spPr>
            <a:xfrm>
              <a:off x="5240821" y="4855384"/>
              <a:ext cx="455595" cy="43973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0" dirty="0" smtClean="0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27" name="Rectangle 5"/>
            <p:cNvSpPr/>
            <p:nvPr/>
          </p:nvSpPr>
          <p:spPr>
            <a:xfrm>
              <a:off x="5696418" y="4855383"/>
              <a:ext cx="484290" cy="43973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0" dirty="0" smtClean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26917" y="4919938"/>
              <a:ext cx="1476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0" dirty="0" smtClean="0"/>
                <a:t>After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80646" y="5079272"/>
            <a:ext cx="2514601" cy="675455"/>
            <a:chOff x="3926917" y="4778100"/>
            <a:chExt cx="2514601" cy="675455"/>
          </a:xfrm>
        </p:grpSpPr>
        <p:sp>
          <p:nvSpPr>
            <p:cNvPr id="35" name="圆角矩形 34"/>
            <p:cNvSpPr/>
            <p:nvPr/>
          </p:nvSpPr>
          <p:spPr bwMode="auto">
            <a:xfrm>
              <a:off x="4207920" y="4778100"/>
              <a:ext cx="2233598" cy="675455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5"/>
            <p:cNvSpPr/>
            <p:nvPr/>
          </p:nvSpPr>
          <p:spPr>
            <a:xfrm>
              <a:off x="5240821" y="4855384"/>
              <a:ext cx="455595" cy="43973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0" dirty="0" smtClean="0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37" name="Rectangle 5"/>
            <p:cNvSpPr/>
            <p:nvPr/>
          </p:nvSpPr>
          <p:spPr>
            <a:xfrm>
              <a:off x="5696418" y="4855383"/>
              <a:ext cx="484290" cy="43973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0" dirty="0" smtClean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26917" y="4919938"/>
              <a:ext cx="1476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0" dirty="0" smtClean="0"/>
                <a:t>Before</a:t>
              </a:r>
            </a:p>
          </p:txBody>
        </p:sp>
      </p:grpSp>
      <p:sp>
        <p:nvSpPr>
          <p:cNvPr id="39" name="右箭头 38"/>
          <p:cNvSpPr/>
          <p:nvPr/>
        </p:nvSpPr>
        <p:spPr bwMode="auto">
          <a:xfrm>
            <a:off x="2940769" y="5257800"/>
            <a:ext cx="2538824" cy="31140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64530" y="5232888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altLang="zh-CN" b="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530" y="5232888"/>
                <a:ext cx="9906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664530" y="5983988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altLang="zh-CN" b="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530" y="5983988"/>
                <a:ext cx="9906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圆角矩形 41"/>
              <p:cNvSpPr/>
              <p:nvPr/>
            </p:nvSpPr>
            <p:spPr bwMode="auto">
              <a:xfrm>
                <a:off x="6072202" y="2145473"/>
                <a:ext cx="2233598" cy="1054927"/>
              </a:xfrm>
              <a:prstGeom prst="roundRect">
                <a:avLst/>
              </a:prstGeom>
              <a:solidFill>
                <a:schemeClr val="lt1">
                  <a:alpha val="0"/>
                </a:schemeClr>
              </a:solidFill>
              <a:ln>
                <a:solidFill>
                  <a:schemeClr val="accent2"/>
                </a:solidFill>
                <a:prstDash val="dash"/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CN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dirty="0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 dirty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altLang="zh-CN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CN" i="1" dirty="0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altLang="zh-CN" i="1" dirty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i="1" dirty="0">
                                  <a:latin typeface="Cambria Math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7,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</a:rPr>
                                <m:t>=5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42" name="圆角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2202" y="2145473"/>
                <a:ext cx="2233598" cy="1054927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accent2"/>
                </a:solidFill>
                <a:prstDash val="dash"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矩形 43"/>
          <p:cNvSpPr/>
          <p:nvPr/>
        </p:nvSpPr>
        <p:spPr>
          <a:xfrm>
            <a:off x="760206" y="468884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n-ea"/>
              </a:rPr>
              <a:t>Step 3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6043937" y="1776141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n-ea"/>
              </a:rPr>
              <a:t>Step 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168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39" grpId="0" animBg="1"/>
      <p:bldP spid="42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/>
              <p:cNvSpPr txBox="1">
                <a:spLocks/>
              </p:cNvSpPr>
              <p:nvPr/>
            </p:nvSpPr>
            <p:spPr bwMode="auto">
              <a:xfrm>
                <a:off x="457200" y="1600201"/>
                <a:ext cx="8229600" cy="2057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altLang="zh-CN" b="1" u="sng" dirty="0" smtClean="0"/>
                  <a:t>Case 4: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  <m:r>
                          <a:rPr lang="en-US" altLang="zh-CN" i="1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  <m:r>
                          <a:rPr lang="en-US" altLang="zh-CN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−1</m:t>
                    </m:r>
                    <m:r>
                      <a:rPr lang="en-US" altLang="zh-CN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3200" dirty="0"/>
              </a:p>
              <a:p>
                <a:pPr lvl="1"/>
                <a:r>
                  <a:rPr lang="en-US" altLang="zh-CN" kern="0" dirty="0" smtClean="0"/>
                  <a:t>Add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  <m:r>
                          <a:rPr lang="en-US" altLang="zh-CN" i="1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  <m:r>
                          <a:rPr lang="en-US" altLang="zh-CN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−1</m:t>
                    </m:r>
                    <m:r>
                      <a:rPr lang="en-US" altLang="zh-CN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kern="0" dirty="0" smtClean="0"/>
                  <a:t> new counters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kern="0" dirty="0" smtClean="0"/>
              </a:p>
              <a:p>
                <a:pPr lvl="1"/>
                <a:r>
                  <a:rPr lang="en-US" altLang="zh-CN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altLang="zh-CN" kern="0" dirty="0" smtClean="0"/>
              </a:p>
              <a:p>
                <a:pPr lvl="1"/>
                <a:r>
                  <a:rPr lang="en-US" altLang="zh-CN" dirty="0"/>
                  <a:t>Insert key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CN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zh-CN" altLang="en-US" kern="0" dirty="0"/>
              </a:p>
            </p:txBody>
          </p:sp>
        </mc:Choice>
        <mc:Fallback xmlns="">
          <p:sp>
            <p:nvSpPr>
              <p:cNvPr id="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00201"/>
                <a:ext cx="8229600" cy="2057400"/>
              </a:xfrm>
              <a:prstGeom prst="rect">
                <a:avLst/>
              </a:prstGeom>
              <a:blipFill rotWithShape="1">
                <a:blip r:embed="rId3"/>
                <a:stretch>
                  <a:fillRect l="-1259" t="-3264" b="-11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Expansion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609600" y="3810000"/>
            <a:ext cx="8194453" cy="1267329"/>
            <a:chOff x="339947" y="4281871"/>
            <a:chExt cx="8194453" cy="1267329"/>
          </a:xfrm>
        </p:grpSpPr>
        <p:sp>
          <p:nvSpPr>
            <p:cNvPr id="7" name="圆角矩形 6"/>
            <p:cNvSpPr/>
            <p:nvPr/>
          </p:nvSpPr>
          <p:spPr bwMode="auto">
            <a:xfrm>
              <a:off x="339947" y="4281871"/>
              <a:ext cx="8194453" cy="1259242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headEnd type="none" w="med" len="med"/>
              <a:tailEnd type="none" w="med" len="med"/>
            </a:ln>
            <a:effectLst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091910" y="5157554"/>
                  <a:ext cx="1389827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=5</m:t>
                        </m:r>
                      </m:oMath>
                    </m:oMathPara>
                  </a14:m>
                  <a:endParaRPr lang="en-US" altLang="zh-CN" b="0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1910" y="5157554"/>
                  <a:ext cx="1389827" cy="3916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右大括号 9"/>
            <p:cNvSpPr/>
            <p:nvPr/>
          </p:nvSpPr>
          <p:spPr bwMode="auto">
            <a:xfrm rot="5400000">
              <a:off x="3680941" y="4043956"/>
              <a:ext cx="211765" cy="2167830"/>
            </a:xfrm>
            <a:prstGeom prst="rightBrace">
              <a:avLst>
                <a:gd name="adj1" fmla="val 69200"/>
                <a:gd name="adj2" fmla="val 50000"/>
              </a:avLst>
            </a:prstGeom>
            <a:ln w="38100"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i="0" u="none" strike="noStrike" normalizeH="0" baseline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圆角矩形 11"/>
            <p:cNvSpPr/>
            <p:nvPr/>
          </p:nvSpPr>
          <p:spPr bwMode="auto">
            <a:xfrm>
              <a:off x="2227353" y="4363037"/>
              <a:ext cx="2798138" cy="642117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5"/>
                <p:cNvSpPr/>
                <p:nvPr/>
              </p:nvSpPr>
              <p:spPr>
                <a:xfrm>
                  <a:off x="2702909" y="4477279"/>
                  <a:ext cx="433566" cy="43973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CN" b="0" dirty="0" smtClea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2909" y="4477279"/>
                  <a:ext cx="433566" cy="43973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133600" y="4495800"/>
                  <a:ext cx="668247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zh-CN" b="0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4495800"/>
                  <a:ext cx="668247" cy="39164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609600" y="4495800"/>
              <a:ext cx="1389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0" dirty="0" smtClean="0"/>
                <a:t>Before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5"/>
                <p:cNvSpPr/>
                <p:nvPr/>
              </p:nvSpPr>
              <p:spPr>
                <a:xfrm>
                  <a:off x="3136475" y="4477280"/>
                  <a:ext cx="433566" cy="434214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CN" b="0" dirty="0" smtClea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6475" y="4477280"/>
                  <a:ext cx="433566" cy="43421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5"/>
                <p:cNvSpPr/>
                <p:nvPr/>
              </p:nvSpPr>
              <p:spPr>
                <a:xfrm>
                  <a:off x="3570041" y="4477279"/>
                  <a:ext cx="433566" cy="43973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zh-CN" b="0" dirty="0" smtClea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0041" y="4477279"/>
                  <a:ext cx="433566" cy="43973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组合 48"/>
          <p:cNvGrpSpPr/>
          <p:nvPr/>
        </p:nvGrpSpPr>
        <p:grpSpPr>
          <a:xfrm>
            <a:off x="609600" y="5334000"/>
            <a:ext cx="8194453" cy="1295400"/>
            <a:chOff x="339947" y="4237804"/>
            <a:chExt cx="8194453" cy="1295400"/>
          </a:xfrm>
        </p:grpSpPr>
        <p:sp>
          <p:nvSpPr>
            <p:cNvPr id="50" name="圆角矩形 49"/>
            <p:cNvSpPr/>
            <p:nvPr/>
          </p:nvSpPr>
          <p:spPr bwMode="auto">
            <a:xfrm>
              <a:off x="339947" y="4237804"/>
              <a:ext cx="8194453" cy="1259242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headEnd type="none" w="med" len="med"/>
              <a:tailEnd type="none" w="med" len="med"/>
            </a:ln>
            <a:effectLst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4380853" y="5141558"/>
                  <a:ext cx="1389827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=11</m:t>
                        </m:r>
                      </m:oMath>
                    </m:oMathPara>
                  </a14:m>
                  <a:endParaRPr lang="en-US" altLang="zh-CN" b="0" dirty="0" smtClean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853" y="5141558"/>
                  <a:ext cx="1389827" cy="39164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右大括号 51"/>
            <p:cNvSpPr/>
            <p:nvPr/>
          </p:nvSpPr>
          <p:spPr bwMode="auto">
            <a:xfrm rot="5400000">
              <a:off x="4969884" y="2755014"/>
              <a:ext cx="211767" cy="4745718"/>
            </a:xfrm>
            <a:prstGeom prst="rightBrace">
              <a:avLst>
                <a:gd name="adj1" fmla="val 69200"/>
                <a:gd name="adj2" fmla="val 50000"/>
              </a:avLst>
            </a:prstGeom>
            <a:ln w="38100"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i="0" u="none" strike="noStrike" normalizeH="0" baseline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3" name="圆角矩形 52"/>
            <p:cNvSpPr/>
            <p:nvPr/>
          </p:nvSpPr>
          <p:spPr bwMode="auto">
            <a:xfrm>
              <a:off x="2227353" y="4363037"/>
              <a:ext cx="5351594" cy="642117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2133600" y="4495800"/>
                  <a:ext cx="668247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zh-CN" b="0" dirty="0" smtClean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4495800"/>
                  <a:ext cx="668247" cy="39164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/>
            <p:cNvSpPr txBox="1"/>
            <p:nvPr/>
          </p:nvSpPr>
          <p:spPr>
            <a:xfrm>
              <a:off x="609600" y="4495800"/>
              <a:ext cx="1389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0" dirty="0" smtClean="0"/>
                <a:t>After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5"/>
              <p:cNvSpPr/>
              <p:nvPr/>
            </p:nvSpPr>
            <p:spPr>
              <a:xfrm>
                <a:off x="5105703" y="5573475"/>
                <a:ext cx="433566" cy="4397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altLang="zh-CN" b="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703" y="5573475"/>
                <a:ext cx="433566" cy="43973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5"/>
          <p:cNvSpPr/>
          <p:nvPr/>
        </p:nvSpPr>
        <p:spPr>
          <a:xfrm>
            <a:off x="5539269" y="5567950"/>
            <a:ext cx="433566" cy="445264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b="0" dirty="0" smtClean="0">
              <a:solidFill>
                <a:schemeClr val="bg1"/>
              </a:solidFill>
            </a:endParaRPr>
          </a:p>
        </p:txBody>
      </p:sp>
      <p:sp>
        <p:nvSpPr>
          <p:cNvPr id="63" name="Rectangle 5"/>
          <p:cNvSpPr/>
          <p:nvPr/>
        </p:nvSpPr>
        <p:spPr>
          <a:xfrm>
            <a:off x="5972835" y="5573475"/>
            <a:ext cx="433566" cy="43973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b="0" dirty="0" smtClean="0">
              <a:solidFill>
                <a:schemeClr val="bg1"/>
              </a:solidFill>
            </a:endParaRPr>
          </a:p>
        </p:txBody>
      </p:sp>
      <p:sp>
        <p:nvSpPr>
          <p:cNvPr id="64" name="Rectangle 5"/>
          <p:cNvSpPr/>
          <p:nvPr/>
        </p:nvSpPr>
        <p:spPr>
          <a:xfrm>
            <a:off x="6406401" y="5573475"/>
            <a:ext cx="433566" cy="43973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b="0" dirty="0" smtClean="0">
              <a:solidFill>
                <a:schemeClr val="bg1"/>
              </a:solidFill>
            </a:endParaRPr>
          </a:p>
        </p:txBody>
      </p:sp>
      <p:sp>
        <p:nvSpPr>
          <p:cNvPr id="65" name="Rectangle 5"/>
          <p:cNvSpPr/>
          <p:nvPr/>
        </p:nvSpPr>
        <p:spPr>
          <a:xfrm>
            <a:off x="6839967" y="5573475"/>
            <a:ext cx="433566" cy="43973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b="0" dirty="0" smtClean="0">
              <a:solidFill>
                <a:schemeClr val="bg1"/>
              </a:solidFill>
            </a:endParaRPr>
          </a:p>
        </p:txBody>
      </p:sp>
      <p:sp>
        <p:nvSpPr>
          <p:cNvPr id="66" name="Rectangle 5"/>
          <p:cNvSpPr/>
          <p:nvPr/>
        </p:nvSpPr>
        <p:spPr>
          <a:xfrm>
            <a:off x="7284714" y="5573475"/>
            <a:ext cx="433566" cy="43973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endParaRPr lang="en-US" altLang="zh-CN" b="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5"/>
              <p:cNvSpPr/>
              <p:nvPr/>
            </p:nvSpPr>
            <p:spPr>
              <a:xfrm>
                <a:off x="4273260" y="4005407"/>
                <a:ext cx="433566" cy="4397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b="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260" y="4005407"/>
                <a:ext cx="433566" cy="43973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5"/>
              <p:cNvSpPr/>
              <p:nvPr/>
            </p:nvSpPr>
            <p:spPr>
              <a:xfrm>
                <a:off x="4706826" y="4013246"/>
                <a:ext cx="433566" cy="42637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b="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0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826" y="4013246"/>
                <a:ext cx="433566" cy="42637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5"/>
              <p:cNvSpPr/>
              <p:nvPr/>
            </p:nvSpPr>
            <p:spPr>
              <a:xfrm>
                <a:off x="3810000" y="5562600"/>
                <a:ext cx="433566" cy="456347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b="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562600"/>
                <a:ext cx="433566" cy="45634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5"/>
              <p:cNvSpPr/>
              <p:nvPr/>
            </p:nvSpPr>
            <p:spPr>
              <a:xfrm>
                <a:off x="4243566" y="5562600"/>
                <a:ext cx="433566" cy="450613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b="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66" y="5562600"/>
                <a:ext cx="433566" cy="45061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5"/>
              <p:cNvSpPr/>
              <p:nvPr/>
            </p:nvSpPr>
            <p:spPr>
              <a:xfrm>
                <a:off x="4677132" y="5562600"/>
                <a:ext cx="433566" cy="456347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b="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132" y="5562600"/>
                <a:ext cx="433566" cy="45634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5"/>
              <p:cNvSpPr/>
              <p:nvPr/>
            </p:nvSpPr>
            <p:spPr>
              <a:xfrm>
                <a:off x="2942868" y="5573475"/>
                <a:ext cx="433566" cy="445335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b="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868" y="5573475"/>
                <a:ext cx="433566" cy="44533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5"/>
              <p:cNvSpPr/>
              <p:nvPr/>
            </p:nvSpPr>
            <p:spPr>
              <a:xfrm>
                <a:off x="3376434" y="5573475"/>
                <a:ext cx="433566" cy="4397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b="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434" y="5573475"/>
                <a:ext cx="433566" cy="43973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右箭头 75"/>
          <p:cNvSpPr/>
          <p:nvPr/>
        </p:nvSpPr>
        <p:spPr bwMode="auto">
          <a:xfrm rot="5400000">
            <a:off x="3768397" y="5045922"/>
            <a:ext cx="264758" cy="31140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/>
              <p:cNvSpPr/>
              <p:nvPr/>
            </p:nvSpPr>
            <p:spPr>
              <a:xfrm>
                <a:off x="2861703" y="4990029"/>
                <a:ext cx="8117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</a:rPr>
                      <m:t>𝑘</m:t>
                    </m:r>
                    <m:r>
                      <a:rPr lang="en-US" altLang="zh-CN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altLang="zh-CN" dirty="0">
                    <a:latin typeface="+mn-ea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7" name="矩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703" y="4990029"/>
                <a:ext cx="811761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4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Estimate True Sum or Change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r>
                  <a:rPr lang="en-US" altLang="zh-CN" sz="2400" dirty="0" smtClean="0"/>
                  <a:t>Estimate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𝑆</m:t>
                    </m:r>
                    <m:r>
                      <a:rPr lang="en-US" altLang="zh-CN" sz="2400" b="0" i="1" smtClean="0">
                        <a:latin typeface="Cambria Math"/>
                      </a:rPr>
                      <m:t>(</m:t>
                    </m:r>
                    <m:r>
                      <a:rPr lang="en-US" altLang="zh-CN" sz="2400" b="0" i="1" smtClean="0">
                        <a:latin typeface="Cambria Math"/>
                      </a:rPr>
                      <m:t>𝑥</m:t>
                    </m:r>
                    <m:r>
                      <a:rPr lang="en-US" altLang="zh-CN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400" dirty="0" smtClean="0"/>
                  <a:t> in bucket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(</m:t>
                    </m:r>
                    <m:r>
                      <a:rPr lang="en-US" altLang="zh-CN" sz="2400" b="0" i="1" smtClean="0">
                        <a:latin typeface="Cambria Math"/>
                      </a:rPr>
                      <m:t>𝑖</m:t>
                    </m:r>
                    <m:r>
                      <a:rPr lang="en-US" altLang="zh-CN" sz="2400" b="0" i="1" smtClean="0">
                        <a:latin typeface="Cambria Math"/>
                      </a:rPr>
                      <m:t>,</m:t>
                    </m:r>
                    <m:r>
                      <a:rPr lang="en-US" altLang="zh-CN" sz="2400" b="0" i="1" smtClean="0">
                        <a:latin typeface="Cambria Math"/>
                      </a:rPr>
                      <m:t>𝑗</m:t>
                    </m:r>
                    <m:r>
                      <a:rPr lang="en-US" altLang="zh-CN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400" dirty="0" smtClean="0"/>
                  <a:t>: a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pair</a:t>
                </a:r>
                <a:r>
                  <a:rPr lang="en-US" altLang="zh-CN" sz="2400" dirty="0" smtClean="0"/>
                  <a:t> of values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/>
                          </a:rPr>
                          <m:t>,</m:t>
                        </m:r>
                        <m:r>
                          <a:rPr lang="en-US" altLang="zh-CN" sz="20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altLang="zh-CN" sz="2000" i="1">
                            <a:latin typeface="Cambria Math"/>
                          </a:rPr>
                          <m:t>𝑙𝑜𝑤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2000" i="1" dirty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 dirty="0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CN" sz="20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CN" sz="20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altLang="zh-CN" sz="20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000" dirty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altLang="zh-CN" sz="2000" dirty="0"/>
                              <m:t> </m:t>
                            </m:r>
                            <m:r>
                              <a:rPr lang="en-US" altLang="zh-CN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CN" sz="2000" i="1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CN" sz="20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CN" sz="20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0</m:t>
                            </m:r>
                            <m:r>
                              <a:rPr lang="en-US" altLang="zh-CN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altLang="zh-CN" sz="20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000" dirty="0"/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2000" b="0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/>
                          </a:rPr>
                          <m:t>,</m:t>
                        </m:r>
                        <m:r>
                          <a:rPr lang="en-US" altLang="zh-CN" sz="20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𝑢𝑝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/>
                          </a:rPr>
                          <m:t>,</m:t>
                        </m:r>
                        <m:r>
                          <a:rPr lang="en-US" altLang="zh-CN" sz="20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altLang="zh-CN" sz="2000" i="1">
                            <a:latin typeface="Cambria Math"/>
                          </a:rPr>
                          <m:t>𝑙𝑜𝑤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r>
                  <a:rPr lang="en-US" altLang="zh-CN" sz="2400" dirty="0" smtClean="0"/>
                  <a:t>Estimate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𝐷</m:t>
                    </m:r>
                    <m:r>
                      <a:rPr lang="en-US" altLang="zh-CN" sz="2400" i="1">
                        <a:latin typeface="Cambria Math"/>
                      </a:rPr>
                      <m:t>(</m:t>
                    </m:r>
                    <m:r>
                      <a:rPr lang="en-US" altLang="zh-CN" sz="2400" i="1">
                        <a:latin typeface="Cambria Math"/>
                      </a:rPr>
                      <m:t>𝑥</m:t>
                    </m:r>
                    <m:r>
                      <a:rPr lang="en-US" altLang="zh-CN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400" dirty="0"/>
                  <a:t> in bucket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(</m:t>
                    </m:r>
                    <m:r>
                      <a:rPr lang="en-US" altLang="zh-CN" sz="2400" i="1">
                        <a:latin typeface="Cambria Math"/>
                      </a:rPr>
                      <m:t>𝑖</m:t>
                    </m:r>
                    <m:r>
                      <a:rPr lang="en-US" altLang="zh-CN" sz="2400" i="1">
                        <a:latin typeface="Cambria Math"/>
                      </a:rPr>
                      <m:t>,</m:t>
                    </m:r>
                    <m:r>
                      <a:rPr lang="en-US" altLang="zh-CN" sz="2400" i="1">
                        <a:latin typeface="Cambria Math"/>
                      </a:rPr>
                      <m:t>𝑗</m:t>
                    </m:r>
                    <m:r>
                      <a:rPr lang="en-US" altLang="zh-CN" sz="2400" i="1">
                        <a:latin typeface="Cambria Math"/>
                      </a:rPr>
                      <m:t>)</m:t>
                    </m:r>
                  </m:oMath>
                </a14:m>
                <a:endParaRPr lang="en-US" altLang="zh-CN" sz="2400" dirty="0" smtClean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 smtClean="0"/>
              </a:p>
              <a:p>
                <a:pPr lvl="1"/>
                <a:r>
                  <a:rPr lang="en-US" altLang="zh-CN" sz="2000" dirty="0" smtClean="0"/>
                  <a:t>Estimate change: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1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sz="18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800" b="0" i="0" smtClean="0">
                        <a:latin typeface="Cambria Math"/>
                      </a:rPr>
                      <m:t>max</m:t>
                    </m:r>
                    <m:r>
                      <a:rPr lang="en-US" altLang="zh-CN" sz="1800" b="0" i="1" smtClean="0">
                        <a:latin typeface="Cambria Math"/>
                      </a:rPr>
                      <m:t>⁡{</m:t>
                    </m:r>
                    <m:sSubSup>
                      <m:sSubSup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𝑖</m:t>
                        </m:r>
                        <m:r>
                          <a:rPr lang="en-US" altLang="zh-CN" sz="1800" i="1">
                            <a:latin typeface="Cambria Math"/>
                          </a:rPr>
                          <m:t>,</m:t>
                        </m:r>
                        <m:r>
                          <a:rPr lang="en-US" altLang="zh-CN" sz="18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altLang="zh-CN" sz="1800" b="0" i="1" smtClean="0">
                            <a:latin typeface="Cambria Math"/>
                          </a:rPr>
                          <m:t>𝑢𝑝</m:t>
                        </m:r>
                        <m:r>
                          <a:rPr lang="en-US" altLang="zh-CN" sz="1800" i="1">
                            <a:latin typeface="Cambria Math"/>
                          </a:rPr>
                          <m:t>,</m:t>
                        </m:r>
                        <m:r>
                          <a:rPr lang="en-US" altLang="zh-CN" sz="18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zh-CN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sz="1800" b="0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𝑖</m:t>
                        </m:r>
                        <m:r>
                          <a:rPr lang="en-US" altLang="zh-CN" sz="1800" i="1">
                            <a:latin typeface="Cambria Math"/>
                          </a:rPr>
                          <m:t>,</m:t>
                        </m:r>
                        <m:r>
                          <a:rPr lang="en-US" altLang="zh-CN" sz="18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altLang="zh-CN" sz="1800" i="1">
                            <a:latin typeface="Cambria Math"/>
                          </a:rPr>
                          <m:t>𝑙𝑜𝑤</m:t>
                        </m:r>
                        <m:r>
                          <a:rPr lang="en-US" altLang="zh-CN" sz="1800" i="1">
                            <a:latin typeface="Cambria Math"/>
                          </a:rPr>
                          <m:t>,1</m:t>
                        </m:r>
                      </m:sup>
                    </m:sSubSup>
                    <m:d>
                      <m:dPr>
                        <m:ctrlPr>
                          <a:rPr lang="en-US" altLang="zh-CN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sz="1800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𝑖</m:t>
                        </m:r>
                        <m:r>
                          <a:rPr lang="en-US" altLang="zh-CN" sz="1800" i="1">
                            <a:latin typeface="Cambria Math"/>
                          </a:rPr>
                          <m:t>,</m:t>
                        </m:r>
                        <m:r>
                          <a:rPr lang="en-US" altLang="zh-CN" sz="18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altLang="zh-CN" sz="1800" i="1">
                            <a:latin typeface="Cambria Math"/>
                          </a:rPr>
                          <m:t>𝑢𝑝</m:t>
                        </m:r>
                        <m:r>
                          <a:rPr lang="en-US" altLang="zh-CN" sz="1800" i="1">
                            <a:latin typeface="Cambria Math"/>
                          </a:rPr>
                          <m:t>,1</m:t>
                        </m:r>
                      </m:sup>
                    </m:sSubSup>
                    <m:d>
                      <m:dPr>
                        <m:ctrlPr>
                          <a:rPr lang="en-US" altLang="zh-CN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sz="18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𝑖</m:t>
                        </m:r>
                        <m:r>
                          <a:rPr lang="en-US" altLang="zh-CN" sz="1800" i="1">
                            <a:latin typeface="Cambria Math"/>
                          </a:rPr>
                          <m:t>,</m:t>
                        </m:r>
                        <m:r>
                          <a:rPr lang="en-US" altLang="zh-CN" sz="18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altLang="zh-CN" sz="1800" i="1">
                            <a:latin typeface="Cambria Math"/>
                          </a:rPr>
                          <m:t>𝑙𝑜𝑤</m:t>
                        </m:r>
                        <m:r>
                          <a:rPr lang="en-US" altLang="zh-CN" sz="1800" i="1">
                            <a:latin typeface="Cambria Math"/>
                          </a:rPr>
                          <m:t>,2</m:t>
                        </m:r>
                      </m:sup>
                    </m:sSubSup>
                    <m:d>
                      <m:dPr>
                        <m:ctrlPr>
                          <a:rPr lang="en-US" altLang="zh-CN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sz="1800" b="0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zh-CN" sz="1800" dirty="0" smtClean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3"/>
                <a:stretch>
                  <a:fillRect l="-963" t="-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10" name="直接箭头连接符 9"/>
          <p:cNvCxnSpPr/>
          <p:nvPr/>
        </p:nvCxnSpPr>
        <p:spPr bwMode="auto">
          <a:xfrm>
            <a:off x="4571999" y="4071322"/>
            <a:ext cx="0" cy="1219200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圆角矩形 12"/>
              <p:cNvSpPr/>
              <p:nvPr/>
            </p:nvSpPr>
            <p:spPr bwMode="auto">
              <a:xfrm>
                <a:off x="762000" y="4088872"/>
                <a:ext cx="3505199" cy="483128"/>
              </a:xfrm>
              <a:prstGeom prst="roundRect">
                <a:avLst/>
              </a:prstGeom>
              <a:solidFill>
                <a:schemeClr val="lt1">
                  <a:alpha val="0"/>
                </a:schemeClr>
              </a:solidFill>
              <a:ln>
                <a:headEnd type="none" w="med" len="med"/>
                <a:tailEnd type="none" w="med" len="med"/>
              </a:ln>
              <a:effectLst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2400" dirty="0"/>
                  <a:t>Bucket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(</m:t>
                    </m:r>
                    <m:r>
                      <a:rPr lang="en-US" altLang="zh-CN" sz="2400" i="1">
                        <a:latin typeface="Cambria Math"/>
                      </a:rPr>
                      <m:t>𝑖</m:t>
                    </m:r>
                    <m:r>
                      <a:rPr lang="en-US" altLang="zh-CN" sz="2400" i="1">
                        <a:latin typeface="Cambria Math"/>
                      </a:rPr>
                      <m:t>, </m:t>
                    </m:r>
                    <m:r>
                      <a:rPr lang="en-US" altLang="zh-CN" sz="2400" i="1">
                        <a:latin typeface="Cambria Math"/>
                      </a:rPr>
                      <m:t>𝑗</m:t>
                    </m:r>
                    <m:r>
                      <a:rPr lang="en-US" altLang="zh-CN" sz="2400" i="1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at 1</a:t>
                </a:r>
                <a:r>
                  <a:rPr lang="en-US" altLang="zh-CN" sz="2400" baseline="30000" dirty="0" smtClean="0"/>
                  <a:t>st</a:t>
                </a:r>
                <a:r>
                  <a:rPr lang="en-US" altLang="zh-CN" sz="2400" dirty="0" smtClean="0"/>
                  <a:t> epoch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3" name="圆角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4088872"/>
                <a:ext cx="3505199" cy="483128"/>
              </a:xfrm>
              <a:prstGeom prst="roundRect">
                <a:avLst/>
              </a:prstGeom>
              <a:blipFill rotWithShape="1">
                <a:blip r:embed="rId4"/>
                <a:stretch>
                  <a:fillRect l="-1727" t="-3614" r="-1554" b="-24096"/>
                </a:stretch>
              </a:blipFill>
              <a:ln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/>
          <p:cNvCxnSpPr>
            <a:stCxn id="13" idx="2"/>
            <a:endCxn id="20" idx="0"/>
          </p:cNvCxnSpPr>
          <p:nvPr/>
        </p:nvCxnSpPr>
        <p:spPr bwMode="auto">
          <a:xfrm>
            <a:off x="2514600" y="4572000"/>
            <a:ext cx="13292" cy="30655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321985" y="4878554"/>
                <a:ext cx="2411814" cy="45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𝑙𝑜𝑤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,1</m:t>
                        </m:r>
                      </m:sup>
                    </m:sSubSup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𝑢𝑝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,1</m:t>
                        </m:r>
                      </m:sup>
                    </m:sSubSup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985" y="4878554"/>
                <a:ext cx="2411814" cy="455446"/>
              </a:xfrm>
              <a:prstGeom prst="rect">
                <a:avLst/>
              </a:prstGeom>
              <a:blipFill rotWithShape="1">
                <a:blip r:embed="rId5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圆角矩形 20"/>
              <p:cNvSpPr/>
              <p:nvPr/>
            </p:nvSpPr>
            <p:spPr bwMode="auto">
              <a:xfrm>
                <a:off x="4851392" y="4088872"/>
                <a:ext cx="3759208" cy="483128"/>
              </a:xfrm>
              <a:prstGeom prst="roundRect">
                <a:avLst/>
              </a:prstGeom>
              <a:solidFill>
                <a:schemeClr val="lt1">
                  <a:alpha val="0"/>
                </a:schemeClr>
              </a:solidFill>
              <a:ln>
                <a:headEnd type="none" w="med" len="med"/>
                <a:tailEnd type="none" w="med" len="med"/>
              </a:ln>
              <a:effectLst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2400" dirty="0"/>
                  <a:t>Bucket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(</m:t>
                    </m:r>
                    <m:r>
                      <a:rPr lang="en-US" altLang="zh-CN" sz="2400" i="1">
                        <a:latin typeface="Cambria Math"/>
                      </a:rPr>
                      <m:t>𝑖</m:t>
                    </m:r>
                    <m:r>
                      <a:rPr lang="en-US" altLang="zh-CN" sz="2400" i="1">
                        <a:latin typeface="Cambria Math"/>
                      </a:rPr>
                      <m:t>, </m:t>
                    </m:r>
                    <m:r>
                      <a:rPr lang="en-US" altLang="zh-CN" sz="2400" i="1">
                        <a:latin typeface="Cambria Math"/>
                      </a:rPr>
                      <m:t>𝑗</m:t>
                    </m:r>
                    <m:r>
                      <a:rPr lang="en-US" altLang="zh-CN" sz="2400" i="1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at 2</a:t>
                </a:r>
                <a:r>
                  <a:rPr lang="en-US" altLang="zh-CN" sz="2400" baseline="30000" dirty="0" smtClean="0"/>
                  <a:t>nd</a:t>
                </a:r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epoch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1" name="圆角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392" y="4088872"/>
                <a:ext cx="3759208" cy="483128"/>
              </a:xfrm>
              <a:prstGeom prst="roundRect">
                <a:avLst/>
              </a:prstGeom>
              <a:blipFill rotWithShape="1">
                <a:blip r:embed="rId6"/>
                <a:stretch>
                  <a:fillRect t="-3614" b="-24096"/>
                </a:stretch>
              </a:blipFill>
              <a:ln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5525089" y="4873169"/>
                <a:ext cx="2411814" cy="456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𝑙𝑜𝑤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,2</m:t>
                        </m:r>
                      </m:sup>
                    </m:sSubSup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𝑢𝑝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,2</m:t>
                        </m:r>
                      </m:sup>
                    </m:sSubSup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089" y="4873169"/>
                <a:ext cx="2411814" cy="456022"/>
              </a:xfrm>
              <a:prstGeom prst="rect">
                <a:avLst/>
              </a:prstGeom>
              <a:blipFill rotWithShape="1">
                <a:blip r:embed="rId7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箭头连接符 26"/>
          <p:cNvCxnSpPr>
            <a:stCxn id="21" idx="2"/>
            <a:endCxn id="22" idx="0"/>
          </p:cNvCxnSpPr>
          <p:nvPr/>
        </p:nvCxnSpPr>
        <p:spPr bwMode="auto">
          <a:xfrm>
            <a:off x="6730996" y="4572000"/>
            <a:ext cx="0" cy="301169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6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Identify Heavy Key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/>
              <p:cNvSpPr/>
              <p:nvPr/>
            </p:nvSpPr>
            <p:spPr bwMode="auto">
              <a:xfrm>
                <a:off x="1462118" y="2939023"/>
                <a:ext cx="1890682" cy="628540"/>
              </a:xfrm>
              <a:prstGeom prst="roundRect">
                <a:avLst/>
              </a:prstGeom>
              <a:solidFill>
                <a:schemeClr val="lt1">
                  <a:alpha val="0"/>
                </a:schemeClr>
              </a:solidFill>
              <a:ln>
                <a:headEnd type="none" w="med" len="med"/>
                <a:tailEnd type="none" w="med" len="med"/>
              </a:ln>
              <a:effectLst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2400" dirty="0"/>
                  <a:t>Bucket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(</m:t>
                    </m:r>
                    <m:r>
                      <a:rPr lang="en-US" altLang="zh-CN" sz="2400" i="1">
                        <a:latin typeface="Cambria Math"/>
                      </a:rPr>
                      <m:t>𝑖</m:t>
                    </m:r>
                    <m:r>
                      <a:rPr lang="en-US" altLang="zh-CN" sz="2400" i="1">
                        <a:latin typeface="Cambria Math"/>
                      </a:rPr>
                      <m:t>, </m:t>
                    </m:r>
                    <m:r>
                      <a:rPr lang="en-US" altLang="zh-CN" sz="2400" i="1">
                        <a:latin typeface="Cambria Math"/>
                      </a:rPr>
                      <m:t>𝑗</m:t>
                    </m:r>
                    <m:r>
                      <a:rPr lang="en-US" altLang="zh-CN" sz="2400" i="1">
                        <a:latin typeface="Cambria Math"/>
                      </a:rPr>
                      <m:t>)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圆角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2118" y="2939023"/>
                <a:ext cx="1890682" cy="628540"/>
              </a:xfrm>
              <a:prstGeom prst="roundRect">
                <a:avLst/>
              </a:prstGeom>
              <a:blipFill rotWithShape="1">
                <a:blip r:embed="rId3"/>
                <a:stretch>
                  <a:fillRect l="-1911" b="-7477"/>
                </a:stretch>
              </a:blipFill>
              <a:ln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1371601"/>
          </a:xfrm>
        </p:spPr>
        <p:txBody>
          <a:bodyPr/>
          <a:lstStyle/>
          <a:p>
            <a:r>
              <a:rPr lang="en-US" altLang="zh-CN" u="sng" dirty="0" smtClean="0">
                <a:solidFill>
                  <a:srgbClr val="FF0000"/>
                </a:solidFill>
              </a:rPr>
              <a:t>Key point:</a:t>
            </a:r>
            <a:r>
              <a:rPr lang="en-US" altLang="zh-CN" dirty="0" smtClean="0"/>
              <a:t> consider keys tracked by buckets</a:t>
            </a:r>
          </a:p>
          <a:p>
            <a:r>
              <a:rPr lang="en-US" altLang="zh-CN" dirty="0" smtClean="0"/>
              <a:t>Enumerate all buckets</a:t>
            </a:r>
          </a:p>
        </p:txBody>
      </p:sp>
      <p:sp>
        <p:nvSpPr>
          <p:cNvPr id="87" name="右箭头 86"/>
          <p:cNvSpPr/>
          <p:nvPr/>
        </p:nvSpPr>
        <p:spPr bwMode="auto">
          <a:xfrm>
            <a:off x="3443318" y="3097592"/>
            <a:ext cx="1269412" cy="31140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/>
              <p:cNvSpPr/>
              <p:nvPr/>
            </p:nvSpPr>
            <p:spPr>
              <a:xfrm>
                <a:off x="3568012" y="2743200"/>
                <a:ext cx="1020023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≥</m:t>
                      </m:r>
                      <m:r>
                        <a:rPr lang="en-US" altLang="zh-CN" i="1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8" name="矩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012" y="2743200"/>
                <a:ext cx="1020023" cy="391646"/>
              </a:xfrm>
              <a:prstGeom prst="rect">
                <a:avLst/>
              </a:prstGeom>
              <a:blipFill rotWithShape="1"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圆角矩形 88"/>
              <p:cNvSpPr/>
              <p:nvPr/>
            </p:nvSpPr>
            <p:spPr bwMode="auto">
              <a:xfrm>
                <a:off x="4814918" y="2939024"/>
                <a:ext cx="3200400" cy="628540"/>
              </a:xfrm>
              <a:prstGeom prst="roundRect">
                <a:avLst/>
              </a:prstGeom>
              <a:solidFill>
                <a:schemeClr val="lt1">
                  <a:alpha val="0"/>
                </a:schemeClr>
              </a:solidFill>
              <a:ln>
                <a:solidFill>
                  <a:schemeClr val="accent2"/>
                </a:solidFill>
                <a:prstDash val="dash"/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∀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/>
                          </a:rPr>
                          <m:t>,</m:t>
                        </m:r>
                        <m:r>
                          <a:rPr lang="en-US" altLang="zh-CN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, check key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𝑥</m:t>
                    </m:r>
                  </m:oMath>
                </a14:m>
                <a:endParaRPr kumimoji="0" lang="zh-CN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89" name="圆角矩形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4918" y="2939024"/>
                <a:ext cx="3200400" cy="628540"/>
              </a:xfrm>
              <a:prstGeom prst="roundRect">
                <a:avLst/>
              </a:prstGeom>
              <a:blipFill rotWithShape="1">
                <a:blip r:embed="rId5"/>
                <a:stretch>
                  <a:fillRect t="-935"/>
                </a:stretch>
              </a:blipFill>
              <a:ln>
                <a:solidFill>
                  <a:schemeClr val="accent2"/>
                </a:solidFill>
                <a:prstDash val="dash"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内容占位符 2"/>
              <p:cNvSpPr txBox="1">
                <a:spLocks/>
              </p:cNvSpPr>
              <p:nvPr/>
            </p:nvSpPr>
            <p:spPr bwMode="auto">
              <a:xfrm>
                <a:off x="457200" y="4038600"/>
                <a:ext cx="8229600" cy="2362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altLang="zh-CN" kern="0" dirty="0" smtClean="0"/>
                  <a:t>Check key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CN" kern="0" dirty="0" smtClean="0"/>
                  <a:t> for heavy hitters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ker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i="1" ker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i="1" kern="0">
                            <a:latin typeface="Cambria Math"/>
                          </a:rPr>
                          <m:t>𝑖</m:t>
                        </m:r>
                        <m:r>
                          <a:rPr lang="en-US" altLang="zh-CN" i="1" ker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kern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kern="0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i="1" kern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 kern="0" smtClean="0">
                            <a:latin typeface="Cambria Math"/>
                          </a:rPr>
                          <m:t>(</m:t>
                        </m:r>
                        <m:r>
                          <a:rPr lang="en-US" altLang="zh-CN" i="1" kern="0" smtClean="0">
                            <a:latin typeface="Cambria Math"/>
                          </a:rPr>
                          <m:t>𝑥</m:t>
                        </m:r>
                        <m:r>
                          <a:rPr lang="en-US" altLang="zh-CN" i="1" kern="0" smtClean="0">
                            <a:latin typeface="Cambria Math"/>
                          </a:rPr>
                          <m:t>)</m:t>
                        </m:r>
                      </m:sub>
                      <m:sup>
                        <m:r>
                          <a:rPr lang="en-US" altLang="zh-CN" i="1" kern="0">
                            <a:latin typeface="Cambria Math"/>
                          </a:rPr>
                          <m:t>𝑢𝑝</m:t>
                        </m:r>
                      </m:sup>
                    </m:sSubSup>
                    <m:d>
                      <m:dPr>
                        <m:ctrlPr>
                          <a:rPr lang="en-US" altLang="zh-CN" i="1" ker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 ker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i="1" kern="0">
                        <a:latin typeface="Cambria Math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CN" i="1" kern="0">
                        <a:latin typeface="Cambria Math"/>
                      </a:rPr>
                      <m:t>ϕ</m:t>
                    </m:r>
                    <m:r>
                      <a:rPr lang="en-US" altLang="zh-CN" ker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kern="0" dirty="0"/>
                  <a:t> </a:t>
                </a:r>
                <a:r>
                  <a:rPr lang="en-US" altLang="zh-CN" kern="0" dirty="0" smtClean="0"/>
                  <a:t>for all row</a:t>
                </a:r>
                <a:r>
                  <a:rPr lang="en-US" altLang="zh-CN" kern="0" dirty="0"/>
                  <a:t> </a:t>
                </a:r>
                <a14:m>
                  <m:oMath xmlns:m="http://schemas.openxmlformats.org/officeDocument/2006/math">
                    <m:r>
                      <a:rPr lang="en-US" altLang="zh-CN" i="1" kern="0" smtClean="0">
                        <a:latin typeface="Cambria Math"/>
                      </a:rPr>
                      <m:t>𝑖</m:t>
                    </m:r>
                  </m:oMath>
                </a14:m>
                <a:endParaRPr lang="en-US" altLang="zh-CN" kern="0" dirty="0" smtClean="0"/>
              </a:p>
              <a:p>
                <a:r>
                  <a:rPr lang="en-US" altLang="zh-CN" kern="0" dirty="0"/>
                  <a:t>Check key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CN" kern="0" dirty="0"/>
                  <a:t> for heavy </a:t>
                </a:r>
                <a:r>
                  <a:rPr lang="en-US" altLang="zh-CN" kern="0" dirty="0" smtClean="0"/>
                  <a:t>changers</a:t>
                </a:r>
                <a:endParaRPr lang="en-US" altLang="zh-CN" kern="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ker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b="0" i="1" kern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i="1" kern="0">
                            <a:latin typeface="Cambria Math"/>
                          </a:rPr>
                          <m:t>𝑖</m:t>
                        </m:r>
                        <m:r>
                          <a:rPr lang="en-US" altLang="zh-CN" i="1" ker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ker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ker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i="1" ker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 kern="0">
                            <a:latin typeface="Cambria Math"/>
                          </a:rPr>
                          <m:t>(</m:t>
                        </m:r>
                        <m:r>
                          <a:rPr lang="en-US" altLang="zh-CN" i="1" kern="0">
                            <a:latin typeface="Cambria Math"/>
                          </a:rPr>
                          <m:t>𝑥</m:t>
                        </m:r>
                        <m:r>
                          <a:rPr lang="en-US" altLang="zh-CN" i="1" kern="0">
                            <a:latin typeface="Cambria Math"/>
                          </a:rPr>
                          <m:t>)</m:t>
                        </m:r>
                      </m:sub>
                      <m:sup/>
                    </m:sSubSup>
                    <m:d>
                      <m:dPr>
                        <m:ctrlPr>
                          <a:rPr lang="en-US" altLang="zh-CN" i="1" ker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 ker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i="1" kern="0">
                        <a:latin typeface="Cambria Math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CN" i="1" kern="0">
                        <a:latin typeface="Cambria Math"/>
                      </a:rPr>
                      <m:t>ϕ</m:t>
                    </m:r>
                    <m:r>
                      <a:rPr lang="en-US" altLang="zh-CN" ker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kern="0" dirty="0"/>
                  <a:t> for all row </a:t>
                </a:r>
                <a14:m>
                  <m:oMath xmlns:m="http://schemas.openxmlformats.org/officeDocument/2006/math">
                    <m:r>
                      <a:rPr lang="en-US" altLang="zh-CN" i="1" kern="0">
                        <a:latin typeface="Cambria Math"/>
                      </a:rPr>
                      <m:t>𝑖</m:t>
                    </m:r>
                  </m:oMath>
                </a14:m>
                <a:endParaRPr lang="en-US" altLang="zh-CN" kern="0" dirty="0"/>
              </a:p>
            </p:txBody>
          </p:sp>
        </mc:Choice>
        <mc:Fallback xmlns="">
          <p:sp>
            <p:nvSpPr>
              <p:cNvPr id="90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038600"/>
                <a:ext cx="8229600" cy="2362200"/>
              </a:xfrm>
              <a:prstGeom prst="rect">
                <a:avLst/>
              </a:prstGeom>
              <a:blipFill rotWithShape="1">
                <a:blip r:embed="rId6"/>
                <a:stretch>
                  <a:fillRect l="-1259" t="-25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3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Analysis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/>
              <p:cNvSpPr txBox="1">
                <a:spLocks/>
              </p:cNvSpPr>
              <p:nvPr/>
            </p:nvSpPr>
            <p:spPr bwMode="auto">
              <a:xfrm>
                <a:off x="457200" y="1447800"/>
                <a:ext cx="8229600" cy="5105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altLang="zh-CN" kern="0" dirty="0" smtClean="0"/>
                  <a:t>Let maximum number of heavy keys = </a:t>
                </a:r>
                <a14:m>
                  <m:oMath xmlns:m="http://schemas.openxmlformats.org/officeDocument/2006/math">
                    <m:r>
                      <a:rPr lang="en-US" altLang="zh-CN" i="1" kern="0">
                        <a:latin typeface="Cambria Math"/>
                      </a:rPr>
                      <m:t>𝐻</m:t>
                    </m:r>
                    <m:r>
                      <a:rPr lang="en-US" altLang="zh-CN" i="1" kern="0">
                        <a:latin typeface="Cambria Math"/>
                      </a:rPr>
                      <m:t> </m:t>
                    </m:r>
                  </m:oMath>
                </a14:m>
                <a:endParaRPr lang="en-US" altLang="zh-CN" b="0" kern="0" dirty="0" smtClean="0"/>
              </a:p>
              <a:p>
                <a:r>
                  <a:rPr lang="en-US" altLang="zh-CN" u="sng" kern="0" dirty="0" smtClean="0">
                    <a:solidFill>
                      <a:srgbClr val="FF0000"/>
                    </a:solidFill>
                  </a:rPr>
                  <a:t>On accuracy</a:t>
                </a:r>
              </a:p>
              <a:p>
                <a:pPr lvl="1"/>
                <a:r>
                  <a:rPr lang="en-US" altLang="zh-CN" dirty="0"/>
                  <a:t>Zero false negative rate</a:t>
                </a:r>
              </a:p>
              <a:p>
                <a:pPr lvl="1"/>
                <a:r>
                  <a:rPr lang="en-US" altLang="zh-CN" dirty="0"/>
                  <a:t>Upper bound of false positive rate</a:t>
                </a:r>
              </a:p>
              <a:p>
                <a:r>
                  <a:rPr lang="en-US" altLang="zh-CN" u="sng" kern="0" dirty="0">
                    <a:solidFill>
                      <a:srgbClr val="FF0000"/>
                    </a:solidFill>
                  </a:rPr>
                  <a:t>On complexity</a:t>
                </a:r>
                <a:endParaRPr lang="zh-CN" altLang="en-US" u="sng" kern="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kern="0" dirty="0" smtClean="0"/>
                  <a:t>time </a:t>
                </a:r>
                <a:r>
                  <a:rPr lang="en-US" altLang="zh-CN" kern="0" dirty="0"/>
                  <a:t>complexity to update </a:t>
                </a:r>
                <a:r>
                  <a:rPr lang="en-US" altLang="zh-CN" kern="0" dirty="0" smtClean="0"/>
                  <a:t>a data item: </a:t>
                </a:r>
                <a14:m>
                  <m:oMath xmlns:m="http://schemas.openxmlformats.org/officeDocument/2006/math">
                    <m:r>
                      <a:rPr lang="en-US" altLang="zh-CN" i="1" kern="0">
                        <a:latin typeface="Cambria Math"/>
                      </a:rPr>
                      <m:t>𝑂</m:t>
                    </m:r>
                    <m:r>
                      <a:rPr lang="en-US" altLang="zh-CN" i="1" kern="0">
                        <a:latin typeface="Cambria Math"/>
                      </a:rPr>
                      <m:t>(1)</m:t>
                    </m:r>
                  </m:oMath>
                </a14:m>
                <a:endParaRPr lang="en-US" altLang="zh-CN" kern="0" dirty="0"/>
              </a:p>
              <a:p>
                <a:pPr lvl="1"/>
                <a:r>
                  <a:rPr lang="en-US" altLang="zh-CN" kern="0" dirty="0"/>
                  <a:t>time complexity to identify heavy keys: </a:t>
                </a:r>
                <a14:m>
                  <m:oMath xmlns:m="http://schemas.openxmlformats.org/officeDocument/2006/math">
                    <m:r>
                      <a:rPr lang="en-US" altLang="zh-CN" i="1" kern="0">
                        <a:latin typeface="Cambria Math"/>
                      </a:rPr>
                      <m:t>𝑂</m:t>
                    </m:r>
                    <m:r>
                      <a:rPr lang="en-US" altLang="zh-CN" i="1" kern="0">
                        <a:latin typeface="Cambria Math"/>
                      </a:rPr>
                      <m:t>(</m:t>
                    </m:r>
                    <m:r>
                      <a:rPr lang="en-US" altLang="zh-CN" b="0" i="1" kern="0" smtClean="0">
                        <a:latin typeface="Cambria Math"/>
                      </a:rPr>
                      <m:t>𝐻</m:t>
                    </m:r>
                    <m:r>
                      <a:rPr lang="en-US" altLang="zh-CN" i="1" kern="0">
                        <a:latin typeface="Cambria Math"/>
                      </a:rPr>
                      <m:t>)</m:t>
                    </m:r>
                  </m:oMath>
                </a14:m>
                <a:endParaRPr lang="en-US" altLang="zh-CN" kern="0" dirty="0" smtClean="0"/>
              </a:p>
              <a:p>
                <a:pPr lvl="1"/>
                <a:r>
                  <a:rPr lang="en-US" altLang="zh-CN" kern="0" dirty="0"/>
                  <a:t>space complexity: </a:t>
                </a:r>
                <a14:m>
                  <m:oMath xmlns:m="http://schemas.openxmlformats.org/officeDocument/2006/math">
                    <m:r>
                      <a:rPr lang="en-US" altLang="zh-CN" i="1" kern="0">
                        <a:latin typeface="Cambria Math"/>
                      </a:rPr>
                      <m:t>𝑂</m:t>
                    </m:r>
                    <m:r>
                      <a:rPr lang="en-US" altLang="zh-CN" i="1" kern="0">
                        <a:latin typeface="Cambria Math"/>
                      </a:rPr>
                      <m:t>(</m:t>
                    </m:r>
                    <m:r>
                      <a:rPr lang="en-US" altLang="zh-CN" i="1" kern="0">
                        <a:latin typeface="Cambria Math"/>
                      </a:rPr>
                      <m:t>𝐻</m:t>
                    </m:r>
                    <m:r>
                      <a:rPr lang="en-US" altLang="zh-CN" i="1" kern="0">
                        <a:latin typeface="Cambria Math"/>
                      </a:rPr>
                      <m:t>)</m:t>
                    </m:r>
                  </m:oMath>
                </a14:m>
                <a:endParaRPr lang="en-US" altLang="zh-CN" kern="0" dirty="0"/>
              </a:p>
            </p:txBody>
          </p:sp>
        </mc:Choice>
        <mc:Fallback xmlns="">
          <p:sp>
            <p:nvSpPr>
              <p:cNvPr id="10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447800"/>
                <a:ext cx="8229600" cy="5105400"/>
              </a:xfrm>
              <a:prstGeom prst="rect">
                <a:avLst/>
              </a:prstGeom>
              <a:blipFill rotWithShape="1">
                <a:blip r:embed="rId3"/>
                <a:stretch>
                  <a:fillRect l="-1259" t="-11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3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Distributed Detection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457200" y="5334000"/>
            <a:ext cx="4953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altLang="zh-CN" sz="2400" kern="0" dirty="0" smtClean="0"/>
          </a:p>
        </p:txBody>
      </p:sp>
      <p:sp>
        <p:nvSpPr>
          <p:cNvPr id="46" name="圆角矩形 45"/>
          <p:cNvSpPr/>
          <p:nvPr/>
        </p:nvSpPr>
        <p:spPr bwMode="auto">
          <a:xfrm>
            <a:off x="6162131" y="1830491"/>
            <a:ext cx="1128396" cy="708851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chemeClr val="tx1"/>
                </a:solidFill>
                <a:latin typeface="Arial" charset="0"/>
              </a:rPr>
              <a:t>Remote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site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直接箭头连接符 46"/>
          <p:cNvCxnSpPr/>
          <p:nvPr/>
        </p:nvCxnSpPr>
        <p:spPr bwMode="auto">
          <a:xfrm>
            <a:off x="6726331" y="1371600"/>
            <a:ext cx="0" cy="494092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46" idx="2"/>
            <a:endCxn id="50" idx="0"/>
          </p:cNvCxnSpPr>
          <p:nvPr/>
        </p:nvCxnSpPr>
        <p:spPr bwMode="auto">
          <a:xfrm>
            <a:off x="6726329" y="2539342"/>
            <a:ext cx="2" cy="508658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5692422" y="3048000"/>
            <a:ext cx="2067817" cy="1371600"/>
            <a:chOff x="3328754" y="4214446"/>
            <a:chExt cx="2067817" cy="1371600"/>
          </a:xfrm>
        </p:grpSpPr>
        <p:sp>
          <p:nvSpPr>
            <p:cNvPr id="50" name="圆角矩形 49"/>
            <p:cNvSpPr/>
            <p:nvPr/>
          </p:nvSpPr>
          <p:spPr bwMode="auto">
            <a:xfrm>
              <a:off x="3328754" y="4214446"/>
              <a:ext cx="2067817" cy="1371600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headEnd type="none" w="med" len="med"/>
              <a:tailEnd type="none" w="med" len="med"/>
            </a:ln>
            <a:effectLst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400" dirty="0" smtClean="0">
                  <a:solidFill>
                    <a:schemeClr val="tx1"/>
                  </a:solidFill>
                  <a:latin typeface="Arial" charset="0"/>
                </a:rPr>
                <a:t>Worker</a:t>
              </a:r>
              <a:endPara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圆角矩形 50"/>
            <p:cNvSpPr/>
            <p:nvPr/>
          </p:nvSpPr>
          <p:spPr bwMode="auto">
            <a:xfrm>
              <a:off x="3659068" y="4800601"/>
              <a:ext cx="1407187" cy="685799"/>
            </a:xfrm>
            <a:prstGeom prst="roundRect">
              <a:avLst/>
            </a:prstGeom>
            <a:noFill/>
            <a:ln>
              <a:solidFill>
                <a:schemeClr val="accent6"/>
              </a:solidFill>
              <a:prstDash val="dash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Local detection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800600" y="4495800"/>
            <a:ext cx="2211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Local detection results</a:t>
            </a:r>
          </a:p>
        </p:txBody>
      </p:sp>
      <p:sp>
        <p:nvSpPr>
          <p:cNvPr id="53" name="圆角矩形 52"/>
          <p:cNvSpPr/>
          <p:nvPr/>
        </p:nvSpPr>
        <p:spPr bwMode="auto">
          <a:xfrm>
            <a:off x="4961708" y="5181600"/>
            <a:ext cx="3529246" cy="53340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chemeClr val="tx1"/>
                </a:solidFill>
                <a:latin typeface="Arial" charset="0"/>
              </a:rPr>
              <a:t>Final detection results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4" name="直接箭头连接符 53"/>
          <p:cNvCxnSpPr>
            <a:stCxn id="51" idx="2"/>
            <a:endCxn id="53" idx="0"/>
          </p:cNvCxnSpPr>
          <p:nvPr/>
        </p:nvCxnSpPr>
        <p:spPr bwMode="auto">
          <a:xfrm>
            <a:off x="6726330" y="4319954"/>
            <a:ext cx="1" cy="861646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内容占位符 2"/>
          <p:cNvSpPr txBox="1">
            <a:spLocks/>
          </p:cNvSpPr>
          <p:nvPr/>
        </p:nvSpPr>
        <p:spPr bwMode="auto">
          <a:xfrm>
            <a:off x="457201" y="1371600"/>
            <a:ext cx="3962400" cy="506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b="1" u="sng" kern="0" dirty="0" smtClean="0">
                <a:solidFill>
                  <a:srgbClr val="FF0000"/>
                </a:solidFill>
              </a:rPr>
              <a:t>Goal</a:t>
            </a:r>
          </a:p>
          <a:p>
            <a:pPr lvl="1"/>
            <a:r>
              <a:rPr lang="en-US" altLang="zh-CN" b="1" u="sng" kern="0" dirty="0"/>
              <a:t>Scalability:</a:t>
            </a:r>
            <a:r>
              <a:rPr lang="en-US" altLang="zh-CN" kern="0" dirty="0"/>
              <a:t> reduce </a:t>
            </a:r>
            <a:r>
              <a:rPr lang="en-US" altLang="zh-CN" kern="0" dirty="0" smtClean="0"/>
              <a:t>complexity</a:t>
            </a:r>
          </a:p>
          <a:p>
            <a:pPr lvl="1"/>
            <a:r>
              <a:rPr lang="en-US" altLang="zh-CN" b="1" u="sng" kern="0" dirty="0" smtClean="0"/>
              <a:t>Accuracy:</a:t>
            </a:r>
            <a:r>
              <a:rPr lang="en-US" altLang="zh-CN" kern="0" dirty="0" smtClean="0"/>
              <a:t> reduce false positive rate</a:t>
            </a:r>
            <a:endParaRPr lang="en-US" altLang="zh-CN" kern="0" dirty="0"/>
          </a:p>
          <a:p>
            <a:r>
              <a:rPr lang="en-US" altLang="zh-CN" b="1" u="sng" kern="0" dirty="0" smtClean="0">
                <a:solidFill>
                  <a:srgbClr val="FF0000"/>
                </a:solidFill>
              </a:rPr>
              <a:t>Remote Site</a:t>
            </a:r>
          </a:p>
          <a:p>
            <a:pPr lvl="1"/>
            <a:r>
              <a:rPr lang="en-US" altLang="zh-CN" dirty="0"/>
              <a:t>How to partition data streams</a:t>
            </a:r>
          </a:p>
          <a:p>
            <a:r>
              <a:rPr lang="en-US" altLang="zh-CN" b="1" u="sng" kern="0" dirty="0" smtClean="0">
                <a:solidFill>
                  <a:srgbClr val="FF0000"/>
                </a:solidFill>
              </a:rPr>
              <a:t>Final results</a:t>
            </a:r>
          </a:p>
          <a:p>
            <a:pPr lvl="1"/>
            <a:r>
              <a:rPr lang="en-US" altLang="zh-CN" kern="0" dirty="0"/>
              <a:t>How to aggregate local detection </a:t>
            </a:r>
            <a:r>
              <a:rPr lang="en-US" altLang="zh-CN" kern="0" dirty="0" smtClean="0"/>
              <a:t>results</a:t>
            </a:r>
            <a:endParaRPr lang="en-US" altLang="zh-CN" kern="0" dirty="0"/>
          </a:p>
        </p:txBody>
      </p:sp>
    </p:spTree>
    <p:extLst>
      <p:ext uri="{BB962C8B-B14F-4D97-AF65-F5344CB8AC3E}">
        <p14:creationId xmlns:p14="http://schemas.microsoft.com/office/powerpoint/2010/main" val="1155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Sites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181600"/>
              </a:xfrm>
            </p:spPr>
            <p:txBody>
              <a:bodyPr/>
              <a:lstStyle/>
              <a:p>
                <a:r>
                  <a:rPr lang="en-US" altLang="zh-CN" u="sng" dirty="0" smtClean="0">
                    <a:solidFill>
                      <a:srgbClr val="FF0000"/>
                    </a:solidFill>
                  </a:rPr>
                  <a:t>Two-step partitioning</a:t>
                </a:r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 smtClean="0">
                    <a:solidFill>
                      <a:srgbClr val="0000FF"/>
                    </a:solidFill>
                  </a:rPr>
                  <a:t>For same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CN" dirty="0" smtClean="0">
                    <a:solidFill>
                      <a:srgbClr val="0000FF"/>
                    </a:solidFill>
                  </a:rPr>
                  <a:t>, the same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zh-CN" alt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0000FF"/>
                    </a:solidFill>
                  </a:rPr>
                  <a:t>workers are selected in all remote sites</a:t>
                </a:r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181600"/>
              </a:xfrm>
              <a:blipFill rotWithShape="1">
                <a:blip r:embed="rId3"/>
                <a:stretch>
                  <a:fillRect l="-1259" t="-1176" r="-741" b="-7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505200" y="1752600"/>
                <a:ext cx="18965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0" dirty="0" smtClean="0"/>
                  <a:t>Data item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752600"/>
                <a:ext cx="189654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572" t="-8333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圆角矩形 6"/>
          <p:cNvSpPr/>
          <p:nvPr/>
        </p:nvSpPr>
        <p:spPr bwMode="auto">
          <a:xfrm>
            <a:off x="2025864" y="2877403"/>
            <a:ext cx="1371600" cy="60960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chemeClr val="tx1"/>
                </a:solidFill>
                <a:latin typeface="Arial" charset="0"/>
              </a:rPr>
              <a:t>Worker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3709639" y="2895600"/>
            <a:ext cx="1371600" cy="60960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chemeClr val="tx1"/>
                </a:solidFill>
                <a:latin typeface="Arial" charset="0"/>
              </a:rPr>
              <a:t>Worker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5378664" y="2895600"/>
            <a:ext cx="1371600" cy="60960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chemeClr val="tx1"/>
                </a:solidFill>
                <a:latin typeface="Arial" charset="0"/>
              </a:rPr>
              <a:t>Worker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7055064" y="2895600"/>
            <a:ext cx="1371600" cy="60960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chemeClr val="tx1"/>
                </a:solidFill>
                <a:latin typeface="Arial" charset="0"/>
              </a:rPr>
              <a:t>Worker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349464" y="2877403"/>
            <a:ext cx="1371600" cy="60960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chemeClr val="tx1"/>
                </a:solidFill>
                <a:latin typeface="Arial" charset="0"/>
              </a:rPr>
              <a:t>Worker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右箭头 12"/>
          <p:cNvSpPr/>
          <p:nvPr/>
        </p:nvSpPr>
        <p:spPr bwMode="auto">
          <a:xfrm rot="5400000">
            <a:off x="4138657" y="2223013"/>
            <a:ext cx="513562" cy="31140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663749" y="2133600"/>
                <a:ext cx="406771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u="sng" dirty="0" smtClean="0">
                    <a:latin typeface="+mn-ea"/>
                  </a:rPr>
                  <a:t>Step 1:</a:t>
                </a:r>
                <a:r>
                  <a:rPr lang="en-US" altLang="zh-CN" dirty="0" smtClean="0">
                    <a:latin typeface="+mn-ea"/>
                  </a:rPr>
                  <a:t> select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workers based 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𝑥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749" y="2133600"/>
                <a:ext cx="406771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19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直角上箭头 14"/>
          <p:cNvSpPr/>
          <p:nvPr/>
        </p:nvSpPr>
        <p:spPr bwMode="auto">
          <a:xfrm rot="2524121">
            <a:off x="1454377" y="2355300"/>
            <a:ext cx="533372" cy="640468"/>
          </a:xfrm>
          <a:prstGeom prst="bentUpArrow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直角上箭头 15"/>
          <p:cNvSpPr/>
          <p:nvPr/>
        </p:nvSpPr>
        <p:spPr bwMode="auto">
          <a:xfrm rot="2524121">
            <a:off x="3130778" y="2400789"/>
            <a:ext cx="533372" cy="640468"/>
          </a:xfrm>
          <a:prstGeom prst="bentUpArrow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直角上箭头 16"/>
          <p:cNvSpPr/>
          <p:nvPr/>
        </p:nvSpPr>
        <p:spPr bwMode="auto">
          <a:xfrm rot="2524121">
            <a:off x="8159978" y="2400788"/>
            <a:ext cx="533372" cy="640468"/>
          </a:xfrm>
          <a:prstGeom prst="bentUpArrow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右箭头 17"/>
          <p:cNvSpPr/>
          <p:nvPr/>
        </p:nvSpPr>
        <p:spPr bwMode="auto">
          <a:xfrm rot="5400000">
            <a:off x="4138657" y="3747013"/>
            <a:ext cx="513562" cy="31140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663749" y="3657600"/>
                <a:ext cx="417545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u="sng" dirty="0" smtClean="0">
                    <a:latin typeface="+mn-ea"/>
                  </a:rPr>
                  <a:t>Step 2:</a:t>
                </a:r>
                <a:r>
                  <a:rPr lang="en-US" altLang="zh-CN" dirty="0" smtClean="0">
                    <a:latin typeface="+mn-ea"/>
                  </a:rPr>
                  <a:t> select one from the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𝑑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 smtClean="0"/>
                  <a:t>workers uniformly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749" y="3657600"/>
                <a:ext cx="4175451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168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圆角矩形 25"/>
          <p:cNvSpPr/>
          <p:nvPr/>
        </p:nvSpPr>
        <p:spPr bwMode="auto">
          <a:xfrm>
            <a:off x="349464" y="4267200"/>
            <a:ext cx="1371600" cy="60960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prstDash val="lgDash"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chemeClr val="tx1"/>
                </a:solidFill>
                <a:latin typeface="Arial" charset="0"/>
              </a:rPr>
              <a:t>Worker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2025864" y="4267200"/>
            <a:ext cx="1371600" cy="60960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chemeClr val="tx1"/>
                </a:solidFill>
                <a:latin typeface="Arial" charset="0"/>
              </a:rPr>
              <a:t>Worker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7055064" y="4267200"/>
            <a:ext cx="1371600" cy="60960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prstDash val="lgDash"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chemeClr val="tx1"/>
                </a:solidFill>
                <a:latin typeface="Arial" charset="0"/>
              </a:rPr>
              <a:t>Worker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直角上箭头 37"/>
          <p:cNvSpPr/>
          <p:nvPr/>
        </p:nvSpPr>
        <p:spPr bwMode="auto">
          <a:xfrm rot="2524121">
            <a:off x="3130777" y="3742106"/>
            <a:ext cx="533372" cy="640468"/>
          </a:xfrm>
          <a:prstGeom prst="bentUpArrow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6" grpId="0" animBg="1"/>
      <p:bldP spid="30" grpId="0" animBg="1"/>
      <p:bldP spid="36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Detection and Aggregation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3048000"/>
              </a:xfrm>
            </p:spPr>
            <p:txBody>
              <a:bodyPr/>
              <a:lstStyle/>
              <a:p>
                <a:r>
                  <a:rPr lang="en-US" altLang="zh-CN" u="sng" dirty="0" smtClean="0">
                    <a:solidFill>
                      <a:srgbClr val="FF0000"/>
                    </a:solidFill>
                  </a:rPr>
                  <a:t>Detection in workers</a:t>
                </a:r>
              </a:p>
              <a:p>
                <a:pPr lvl="1"/>
                <a:r>
                  <a:rPr lang="en-US" altLang="zh-CN" dirty="0" smtClean="0"/>
                  <a:t>For key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CN" dirty="0" smtClean="0"/>
                  <a:t>, each selected worker expects to receive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/>
                      </a:rPr>
                      <m:t>1/</m:t>
                    </m:r>
                    <m:r>
                      <a:rPr lang="en-US" altLang="zh-CN" i="1">
                        <a:latin typeface="Cambria Math"/>
                      </a:rPr>
                      <m:t>𝑑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𝑆</m:t>
                    </m:r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Perform local detection in each worker with threshold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/>
                          </a:rPr>
                          <m:t>𝜙</m:t>
                        </m:r>
                      </m:num>
                      <m:den>
                        <m:r>
                          <a:rPr lang="en-US" altLang="zh-CN" b="0" i="1" smtClean="0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en-US" altLang="zh-CN" b="0" dirty="0" smtClean="0"/>
              </a:p>
              <a:p>
                <a:r>
                  <a:rPr lang="en-US" altLang="zh-CN" u="sng" dirty="0" smtClean="0">
                    <a:solidFill>
                      <a:srgbClr val="FF0000"/>
                    </a:solidFill>
                  </a:rPr>
                  <a:t>Aggregate results</a:t>
                </a:r>
                <a:endParaRPr lang="zh-CN" altLang="en-US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3048000"/>
              </a:xfrm>
              <a:blipFill rotWithShape="1">
                <a:blip r:embed="rId3"/>
                <a:stretch>
                  <a:fillRect l="-1259" t="-2000" r="-370" b="-18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/>
              <p:cNvSpPr/>
              <p:nvPr/>
            </p:nvSpPr>
            <p:spPr bwMode="auto">
              <a:xfrm>
                <a:off x="3072781" y="4724400"/>
                <a:ext cx="3352800" cy="914400"/>
              </a:xfrm>
              <a:prstGeom prst="roundRect">
                <a:avLst/>
              </a:prstGeom>
              <a:solidFill>
                <a:schemeClr val="lt1">
                  <a:alpha val="0"/>
                </a:schemeClr>
              </a:solidFill>
              <a:ln>
                <a:headEnd type="none" w="med" len="med"/>
                <a:tailEnd type="none" w="med" len="med"/>
              </a:ln>
              <a:effectLst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2400" dirty="0" smtClean="0"/>
                  <a:t>All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workers report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in the local detection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9" name="圆角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2781" y="4724400"/>
                <a:ext cx="3352800" cy="914400"/>
              </a:xfrm>
              <a:prstGeom prst="round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  <a:ln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右箭头 9"/>
          <p:cNvSpPr/>
          <p:nvPr/>
        </p:nvSpPr>
        <p:spPr bwMode="auto">
          <a:xfrm rot="5400000">
            <a:off x="4538640" y="5617441"/>
            <a:ext cx="438258" cy="32857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356957" y="4773623"/>
                <a:ext cx="14683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/>
                  <a:t>For key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𝑥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957" y="4773623"/>
                <a:ext cx="146835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6667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圆角矩形 11"/>
              <p:cNvSpPr/>
              <p:nvPr/>
            </p:nvSpPr>
            <p:spPr bwMode="auto">
              <a:xfrm>
                <a:off x="2986118" y="6000860"/>
                <a:ext cx="3567082" cy="628540"/>
              </a:xfrm>
              <a:prstGeom prst="roundRect">
                <a:avLst/>
              </a:prstGeom>
              <a:solidFill>
                <a:schemeClr val="lt1">
                  <a:alpha val="0"/>
                </a:schemeClr>
              </a:solidFill>
              <a:ln>
                <a:solidFill>
                  <a:schemeClr val="accent2"/>
                </a:solidFill>
                <a:prstDash val="dash"/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kumimoji="0" lang="en-US" altLang="zh-CN" sz="24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Report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𝑥</m:t>
                    </m:r>
                  </m:oMath>
                </a14:m>
                <a:r>
                  <a:rPr kumimoji="0" lang="zh-CN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</a:t>
                </a: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as a heavy key</a:t>
                </a:r>
                <a:endParaRPr kumimoji="0" lang="zh-CN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2" name="圆角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6118" y="6000860"/>
                <a:ext cx="3567082" cy="628540"/>
              </a:xfrm>
              <a:prstGeom prst="roundRect">
                <a:avLst/>
              </a:prstGeom>
              <a:blipFill rotWithShape="1">
                <a:blip r:embed="rId6"/>
                <a:stretch>
                  <a:fillRect l="-1528" r="-509"/>
                </a:stretch>
              </a:blipFill>
              <a:ln>
                <a:solidFill>
                  <a:schemeClr val="accent2"/>
                </a:solidFill>
                <a:prstDash val="dash"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3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57200" y="1417637"/>
            <a:ext cx="8229600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400" dirty="0" smtClean="0"/>
              <a:t>Network </a:t>
            </a:r>
            <a:r>
              <a:rPr lang="en-US" altLang="zh-CN" sz="2400" dirty="0"/>
              <a:t>traffic: a stream of (key, value) </a:t>
            </a:r>
            <a:r>
              <a:rPr lang="en-US" altLang="zh-CN" sz="2400" dirty="0" smtClean="0"/>
              <a:t>tuples</a:t>
            </a:r>
          </a:p>
          <a:p>
            <a:pPr lvl="1"/>
            <a:r>
              <a:rPr lang="en-US" altLang="zh-CN" sz="2000" u="sng" dirty="0" smtClean="0">
                <a:solidFill>
                  <a:srgbClr val="FF0000"/>
                </a:solidFill>
              </a:rPr>
              <a:t>Keys: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src</a:t>
            </a:r>
            <a:r>
              <a:rPr lang="en-US" altLang="zh-CN" sz="2000" dirty="0" smtClean="0"/>
              <a:t> IPs, five-tuple flows</a:t>
            </a:r>
          </a:p>
          <a:p>
            <a:pPr lvl="1"/>
            <a:r>
              <a:rPr lang="en-US" altLang="zh-CN" sz="2000" u="sng" dirty="0" smtClean="0">
                <a:solidFill>
                  <a:srgbClr val="FF0000"/>
                </a:solidFill>
              </a:rPr>
              <a:t>Value:</a:t>
            </a:r>
            <a:r>
              <a:rPr lang="en-US" altLang="zh-CN" sz="2000" dirty="0" smtClean="0"/>
              <a:t> # of packets, payload bytes</a:t>
            </a:r>
            <a:endParaRPr lang="en-US" altLang="zh-CN" sz="2000" dirty="0"/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Heavy keys</a:t>
            </a:r>
            <a:r>
              <a:rPr lang="en-US" altLang="zh-CN" sz="2400" dirty="0" smtClean="0"/>
              <a:t> - classical anomalies </a:t>
            </a:r>
            <a:r>
              <a:rPr lang="en-US" altLang="zh-CN" sz="2400" dirty="0"/>
              <a:t>in network traffic</a:t>
            </a:r>
          </a:p>
          <a:p>
            <a:pPr lvl="1"/>
            <a:r>
              <a:rPr lang="en-US" altLang="zh-CN" sz="2000" u="sng" dirty="0">
                <a:solidFill>
                  <a:srgbClr val="FF0000"/>
                </a:solidFill>
              </a:rPr>
              <a:t>Heavy hitters:</a:t>
            </a:r>
            <a:r>
              <a:rPr lang="en-US" altLang="zh-CN" sz="2000" dirty="0"/>
              <a:t> keys with large volume in one </a:t>
            </a:r>
            <a:r>
              <a:rPr lang="en-US" altLang="zh-CN" sz="2000" dirty="0" smtClean="0"/>
              <a:t>period</a:t>
            </a:r>
          </a:p>
          <a:p>
            <a:pPr lvl="2"/>
            <a:r>
              <a:rPr lang="en-US" altLang="zh-CN" sz="1800" dirty="0" smtClean="0"/>
              <a:t>e.g. SLA </a:t>
            </a:r>
            <a:r>
              <a:rPr lang="en-US" altLang="zh-CN" sz="1800" dirty="0"/>
              <a:t>violation</a:t>
            </a:r>
          </a:p>
          <a:p>
            <a:pPr lvl="1"/>
            <a:r>
              <a:rPr lang="en-US" altLang="zh-CN" sz="2000" u="sng" dirty="0">
                <a:solidFill>
                  <a:srgbClr val="FF0000"/>
                </a:solidFill>
              </a:rPr>
              <a:t>Heavy changers:</a:t>
            </a:r>
            <a:r>
              <a:rPr lang="en-US" altLang="zh-CN" sz="2000" dirty="0"/>
              <a:t> keys with large volume change </a:t>
            </a:r>
            <a:r>
              <a:rPr lang="en-US" altLang="zh-CN" sz="2000" dirty="0" smtClean="0"/>
              <a:t>across </a:t>
            </a:r>
            <a:r>
              <a:rPr lang="en-US" altLang="zh-CN" sz="2000" dirty="0"/>
              <a:t>two </a:t>
            </a:r>
            <a:r>
              <a:rPr lang="en-US" altLang="zh-CN" sz="2000" dirty="0" smtClean="0"/>
              <a:t>periods</a:t>
            </a:r>
          </a:p>
          <a:p>
            <a:pPr lvl="2"/>
            <a:r>
              <a:rPr lang="en-US" altLang="zh-CN" sz="1800" dirty="0"/>
              <a:t>e</a:t>
            </a:r>
            <a:r>
              <a:rPr lang="en-US" altLang="zh-CN" sz="1800" dirty="0" smtClean="0"/>
              <a:t>.g. </a:t>
            </a:r>
            <a:r>
              <a:rPr lang="en-US" altLang="zh-CN" sz="1800" dirty="0" err="1" smtClean="0"/>
              <a:t>DoS</a:t>
            </a:r>
            <a:r>
              <a:rPr lang="en-US" altLang="zh-CN" sz="1800" dirty="0" smtClean="0"/>
              <a:t> attacks, component failures </a:t>
            </a:r>
          </a:p>
          <a:p>
            <a:r>
              <a:rPr lang="en-US" altLang="zh-CN" sz="2400" b="1" u="sng" dirty="0" smtClean="0">
                <a:solidFill>
                  <a:srgbClr val="FF0000"/>
                </a:solidFill>
              </a:rPr>
              <a:t>Goal:</a:t>
            </a:r>
          </a:p>
          <a:p>
            <a:pPr lvl="1"/>
            <a:r>
              <a:rPr lang="en-US" altLang="zh-CN" sz="2000" dirty="0" smtClean="0"/>
              <a:t>identify heavy keys in </a:t>
            </a:r>
            <a:r>
              <a:rPr lang="en-US" altLang="zh-CN" sz="2000" dirty="0" smtClean="0">
                <a:solidFill>
                  <a:srgbClr val="FF0000"/>
                </a:solidFill>
              </a:rPr>
              <a:t>real time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Analysis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/>
              <p:cNvSpPr txBox="1">
                <a:spLocks/>
              </p:cNvSpPr>
              <p:nvPr/>
            </p:nvSpPr>
            <p:spPr bwMode="auto">
              <a:xfrm>
                <a:off x="457200" y="1295400"/>
                <a:ext cx="8229600" cy="533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altLang="zh-CN" kern="0" dirty="0" smtClean="0"/>
                  <a:t>Let</a:t>
                </a:r>
              </a:p>
              <a:p>
                <a:pPr lvl="1"/>
                <a:r>
                  <a:rPr lang="en-US" altLang="zh-CN" kern="0" dirty="0" smtClean="0"/>
                  <a:t>Maximum number of heavy keys = </a:t>
                </a:r>
                <a14:m>
                  <m:oMath xmlns:m="http://schemas.openxmlformats.org/officeDocument/2006/math">
                    <m:r>
                      <a:rPr lang="en-US" altLang="zh-CN" b="0" i="1" kern="0" smtClean="0">
                        <a:latin typeface="Cambria Math"/>
                      </a:rPr>
                      <m:t>𝐻</m:t>
                    </m:r>
                  </m:oMath>
                </a14:m>
                <a:endParaRPr lang="en-US" altLang="zh-CN" b="0" kern="0" dirty="0" smtClean="0"/>
              </a:p>
              <a:p>
                <a:pPr lvl="1"/>
                <a:r>
                  <a:rPr lang="en-US" altLang="zh-CN" kern="0" dirty="0" smtClean="0"/>
                  <a:t>Total number of worker = </a:t>
                </a:r>
                <a14:m>
                  <m:oMath xmlns:m="http://schemas.openxmlformats.org/officeDocument/2006/math">
                    <m:r>
                      <a:rPr lang="en-US" altLang="zh-CN" b="0" i="1" kern="0" smtClean="0">
                        <a:latin typeface="Cambria Math"/>
                      </a:rPr>
                      <m:t>𝑞</m:t>
                    </m:r>
                  </m:oMath>
                </a14:m>
                <a:endParaRPr lang="en-US" altLang="zh-CN" b="0" kern="0" dirty="0" smtClean="0"/>
              </a:p>
              <a:p>
                <a:r>
                  <a:rPr lang="en-US" altLang="zh-CN" u="sng" kern="0" dirty="0" smtClean="0">
                    <a:solidFill>
                      <a:srgbClr val="FF0000"/>
                    </a:solidFill>
                  </a:rPr>
                  <a:t>On accuracy</a:t>
                </a:r>
              </a:p>
              <a:p>
                <a:pPr lvl="1"/>
                <a:r>
                  <a:rPr lang="en-US" altLang="zh-CN" dirty="0" smtClean="0"/>
                  <a:t>Reduce </a:t>
                </a:r>
                <a:r>
                  <a:rPr lang="en-US" altLang="zh-CN" dirty="0"/>
                  <a:t>false positive rate</a:t>
                </a:r>
              </a:p>
              <a:p>
                <a:pPr lvl="1"/>
                <a:r>
                  <a:rPr lang="en-US" altLang="zh-CN" dirty="0"/>
                  <a:t>Introduce a small false negative rate due to unfair </a:t>
                </a:r>
                <a:r>
                  <a:rPr lang="en-US" altLang="zh-CN" dirty="0" smtClean="0"/>
                  <a:t>partitioning</a:t>
                </a:r>
                <a:endParaRPr lang="en-US" altLang="zh-CN" dirty="0"/>
              </a:p>
              <a:p>
                <a:r>
                  <a:rPr lang="en-US" altLang="zh-CN" u="sng" kern="0" dirty="0">
                    <a:solidFill>
                      <a:srgbClr val="FF0000"/>
                    </a:solidFill>
                  </a:rPr>
                  <a:t>On </a:t>
                </a:r>
                <a:r>
                  <a:rPr lang="en-US" altLang="zh-CN" u="sng" kern="0" dirty="0" smtClean="0">
                    <a:solidFill>
                      <a:srgbClr val="FF0000"/>
                    </a:solidFill>
                  </a:rPr>
                  <a:t>complexity</a:t>
                </a:r>
                <a:endParaRPr lang="zh-CN" altLang="en-US" u="sng" kern="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kern="0" dirty="0" smtClean="0"/>
                  <a:t>time </a:t>
                </a:r>
                <a:r>
                  <a:rPr lang="en-US" altLang="zh-CN" kern="0" dirty="0"/>
                  <a:t>complexity to update </a:t>
                </a:r>
                <a:r>
                  <a:rPr lang="en-US" altLang="zh-CN" kern="0" dirty="0" smtClean="0"/>
                  <a:t>a data item: </a:t>
                </a:r>
                <a14:m>
                  <m:oMath xmlns:m="http://schemas.openxmlformats.org/officeDocument/2006/math">
                    <m:r>
                      <a:rPr lang="en-US" altLang="zh-CN" i="1" kern="0">
                        <a:latin typeface="Cambria Math"/>
                      </a:rPr>
                      <m:t>𝑂</m:t>
                    </m:r>
                    <m:r>
                      <a:rPr lang="en-US" altLang="zh-CN" i="1" kern="0">
                        <a:latin typeface="Cambria Math"/>
                      </a:rPr>
                      <m:t>(1)</m:t>
                    </m:r>
                  </m:oMath>
                </a14:m>
                <a:endParaRPr lang="en-US" altLang="zh-CN" kern="0" dirty="0"/>
              </a:p>
              <a:p>
                <a:pPr lvl="1"/>
                <a:r>
                  <a:rPr lang="en-US" altLang="zh-CN" kern="0" dirty="0"/>
                  <a:t>time complexity to identify heavy keys: </a:t>
                </a:r>
                <a14:m>
                  <m:oMath xmlns:m="http://schemas.openxmlformats.org/officeDocument/2006/math">
                    <m:r>
                      <a:rPr lang="en-US" altLang="zh-CN" i="1" kern="0">
                        <a:latin typeface="Cambria Math"/>
                      </a:rPr>
                      <m:t>𝑂</m:t>
                    </m:r>
                    <m:r>
                      <a:rPr lang="en-US" altLang="zh-CN" i="1" kern="0">
                        <a:latin typeface="Cambria Math"/>
                      </a:rPr>
                      <m:t>(</m:t>
                    </m:r>
                    <m:r>
                      <a:rPr lang="en-US" altLang="zh-CN" b="0" i="1" kern="0" smtClean="0">
                        <a:latin typeface="Cambria Math"/>
                      </a:rPr>
                      <m:t>𝑑𝐻</m:t>
                    </m:r>
                    <m:r>
                      <a:rPr lang="en-US" altLang="zh-CN" b="0" i="1" kern="0" smtClean="0">
                        <a:latin typeface="Cambria Math"/>
                      </a:rPr>
                      <m:t>/</m:t>
                    </m:r>
                    <m:r>
                      <a:rPr lang="en-US" altLang="zh-CN" b="0" i="1" kern="0" smtClean="0">
                        <a:latin typeface="Cambria Math"/>
                      </a:rPr>
                      <m:t>𝑞</m:t>
                    </m:r>
                    <m:r>
                      <a:rPr lang="en-US" altLang="zh-CN" i="1" kern="0">
                        <a:latin typeface="Cambria Math"/>
                      </a:rPr>
                      <m:t>)</m:t>
                    </m:r>
                  </m:oMath>
                </a14:m>
                <a:endParaRPr lang="en-US" altLang="zh-CN" kern="0" dirty="0" smtClean="0"/>
              </a:p>
              <a:p>
                <a:pPr lvl="1"/>
                <a:r>
                  <a:rPr lang="en-US" altLang="zh-CN" kern="0" dirty="0"/>
                  <a:t>space complexity: </a:t>
                </a:r>
                <a14:m>
                  <m:oMath xmlns:m="http://schemas.openxmlformats.org/officeDocument/2006/math">
                    <m:r>
                      <a:rPr lang="en-US" altLang="zh-CN" i="1" kern="0">
                        <a:latin typeface="Cambria Math"/>
                      </a:rPr>
                      <m:t>𝑂</m:t>
                    </m:r>
                    <m:r>
                      <a:rPr lang="en-US" altLang="zh-CN" i="1" kern="0">
                        <a:latin typeface="Cambria Math"/>
                      </a:rPr>
                      <m:t>(</m:t>
                    </m:r>
                    <m:r>
                      <a:rPr lang="en-US" altLang="zh-CN" i="1" kern="0">
                        <a:latin typeface="Cambria Math"/>
                      </a:rPr>
                      <m:t>𝑑𝐻</m:t>
                    </m:r>
                    <m:r>
                      <a:rPr lang="en-US" altLang="zh-CN" i="1" kern="0">
                        <a:latin typeface="Cambria Math"/>
                      </a:rPr>
                      <m:t>/</m:t>
                    </m:r>
                    <m:r>
                      <a:rPr lang="en-US" altLang="zh-CN" i="1" kern="0">
                        <a:latin typeface="Cambria Math"/>
                      </a:rPr>
                      <m:t>𝑞</m:t>
                    </m:r>
                    <m:r>
                      <a:rPr lang="en-US" altLang="zh-CN" i="1" kern="0">
                        <a:latin typeface="Cambria Math"/>
                      </a:rPr>
                      <m:t>)</m:t>
                    </m:r>
                  </m:oMath>
                </a14:m>
                <a:endParaRPr lang="en-US" altLang="zh-CN" kern="0" dirty="0"/>
              </a:p>
            </p:txBody>
          </p:sp>
        </mc:Choice>
        <mc:Fallback xmlns="">
          <p:sp>
            <p:nvSpPr>
              <p:cNvPr id="10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295400"/>
                <a:ext cx="8229600" cy="5334000"/>
              </a:xfrm>
              <a:prstGeom prst="rect">
                <a:avLst/>
              </a:prstGeom>
              <a:blipFill rotWithShape="1">
                <a:blip r:embed="rId3"/>
                <a:stretch>
                  <a:fillRect l="-1259" t="-1143" b="-8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0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 Results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/>
              <a:lstStyle/>
              <a:p>
                <a:r>
                  <a:rPr lang="en-US" altLang="zh-CN" sz="2400" dirty="0" smtClean="0"/>
                  <a:t>Trace</a:t>
                </a:r>
              </a:p>
              <a:p>
                <a:pPr lvl="1"/>
                <a:r>
                  <a:rPr lang="en-US" altLang="zh-CN" sz="2000" dirty="0"/>
                  <a:t>3G UMTS network in mainland </a:t>
                </a:r>
                <a:r>
                  <a:rPr lang="en-US" altLang="zh-CN" sz="2000" dirty="0" smtClean="0"/>
                  <a:t>China in December 2010</a:t>
                </a:r>
              </a:p>
              <a:p>
                <a:pPr lvl="1"/>
                <a:r>
                  <a:rPr lang="en-US" altLang="zh-CN" sz="2000" dirty="0" smtClean="0"/>
                  <a:t>1.1 billion packets, 600GB traffic</a:t>
                </a:r>
                <a:endParaRPr lang="en-US" altLang="zh-CN" sz="2000" dirty="0"/>
              </a:p>
              <a:p>
                <a:r>
                  <a:rPr lang="en-US" altLang="zh-CN" sz="2400" dirty="0" smtClean="0"/>
                  <a:t>Approach</a:t>
                </a:r>
              </a:p>
              <a:p>
                <a:pPr lvl="1"/>
                <a:r>
                  <a:rPr lang="en-US" altLang="zh-CN" sz="2000" dirty="0" smtClean="0"/>
                  <a:t>Local detection: compare </a:t>
                </a:r>
                <a:r>
                  <a:rPr lang="en-US" altLang="zh-CN" sz="2000" dirty="0" smtClean="0">
                    <a:solidFill>
                      <a:srgbClr val="0000FF"/>
                    </a:solidFill>
                  </a:rPr>
                  <a:t>LD-Sketch</a:t>
                </a:r>
                <a:r>
                  <a:rPr lang="en-US" altLang="zh-CN" sz="2000" dirty="0" smtClean="0"/>
                  <a:t> with </a:t>
                </a:r>
                <a:r>
                  <a:rPr lang="en-US" altLang="zh-CN" sz="2000" dirty="0" smtClean="0">
                    <a:solidFill>
                      <a:srgbClr val="0000FF"/>
                    </a:solidFill>
                  </a:rPr>
                  <a:t>CGT</a:t>
                </a:r>
                <a:r>
                  <a:rPr lang="en-US" altLang="zh-CN" sz="2000" dirty="0" smtClean="0"/>
                  <a:t>, </a:t>
                </a:r>
                <a:r>
                  <a:rPr lang="en-US" altLang="zh-CN" sz="2000" dirty="0" err="1" smtClean="0">
                    <a:solidFill>
                      <a:srgbClr val="0000FF"/>
                    </a:solidFill>
                  </a:rPr>
                  <a:t>SeqHash</a:t>
                </a:r>
                <a:r>
                  <a:rPr lang="en-US" altLang="zh-CN" sz="2000" dirty="0" smtClean="0"/>
                  <a:t>, </a:t>
                </a:r>
                <a:r>
                  <a:rPr lang="en-US" altLang="zh-CN" sz="2000" dirty="0" smtClean="0">
                    <a:solidFill>
                      <a:srgbClr val="0000FF"/>
                    </a:solidFill>
                  </a:rPr>
                  <a:t>Fast Sketch</a:t>
                </a:r>
                <a:r>
                  <a:rPr lang="en-US" altLang="zh-CN" sz="2000" dirty="0" smtClean="0"/>
                  <a:t>, all of which are allocated same amount of memory</a:t>
                </a:r>
              </a:p>
              <a:p>
                <a:pPr lvl="1"/>
                <a:r>
                  <a:rPr lang="en-US" altLang="zh-CN" sz="2000" dirty="0" smtClean="0"/>
                  <a:t>Distributed detection: vary the value of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</a:rPr>
                      <m:t>𝑑</m:t>
                    </m:r>
                  </m:oMath>
                </a14:m>
                <a:endParaRPr lang="en-US" altLang="zh-CN" sz="2000" dirty="0" smtClean="0"/>
              </a:p>
              <a:p>
                <a:r>
                  <a:rPr lang="en-US" altLang="zh-CN" sz="2400" dirty="0" smtClean="0"/>
                  <a:t>Metrics</a:t>
                </a:r>
              </a:p>
              <a:p>
                <a:pPr lvl="1"/>
                <a:r>
                  <a:rPr lang="en-US" altLang="zh-CN" dirty="0" smtClean="0"/>
                  <a:t>Recall:</a:t>
                </a:r>
              </a:p>
              <a:p>
                <a:pPr lvl="2"/>
                <a:r>
                  <a:rPr lang="en-US" altLang="zh-CN" dirty="0" smtClean="0"/>
                  <a:t>(# of returned true heavy keys) / (# of true heavy keys)</a:t>
                </a:r>
              </a:p>
              <a:p>
                <a:pPr lvl="1"/>
                <a:r>
                  <a:rPr lang="en-US" altLang="zh-CN" dirty="0" smtClean="0"/>
                  <a:t>Precision:</a:t>
                </a:r>
              </a:p>
              <a:p>
                <a:pPr lvl="2"/>
                <a:r>
                  <a:rPr lang="en-US" altLang="zh-CN" dirty="0" smtClean="0"/>
                  <a:t>(# of returned true heavy keys) / (# of return keys)</a:t>
                </a:r>
              </a:p>
              <a:p>
                <a:pPr lvl="1"/>
                <a:r>
                  <a:rPr lang="en-US" altLang="zh-CN" dirty="0" smtClean="0"/>
                  <a:t>Update throughput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  <a:blipFill rotWithShape="1">
                <a:blip r:embed="rId3"/>
                <a:stretch>
                  <a:fillRect l="-963" t="-789" b="-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Accuracy of Local Detection: Heavy Changer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533400" y="51816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400" dirty="0" smtClean="0"/>
              <a:t>LD-Sketch achieves 100% recall</a:t>
            </a:r>
          </a:p>
          <a:p>
            <a:r>
              <a:rPr lang="en-US" altLang="zh-CN" sz="2400" dirty="0" smtClean="0"/>
              <a:t>LD-Sketch has a little lower precision than CGT and </a:t>
            </a:r>
            <a:r>
              <a:rPr lang="en-US" altLang="zh-CN" sz="2400" dirty="0" err="1" smtClean="0"/>
              <a:t>Seqhash</a:t>
            </a:r>
            <a:r>
              <a:rPr lang="en-US" altLang="zh-CN" sz="2400" dirty="0" smtClean="0"/>
              <a:t>, but we can improve with distributed detection</a:t>
            </a:r>
            <a:endParaRPr lang="zh-CN" altLang="en-US" sz="2400" dirty="0"/>
          </a:p>
        </p:txBody>
      </p:sp>
      <p:pic>
        <p:nvPicPr>
          <p:cNvPr id="1029" name="Picture 5" descr="D:\figs\local\changer_fp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35" y="1955802"/>
            <a:ext cx="4301065" cy="322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figs\local\changer_f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7" y="1955803"/>
            <a:ext cx="4301063" cy="322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2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Accuracy of Distributed Detection: Heavy Changer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/>
              <p:cNvSpPr txBox="1">
                <a:spLocks/>
              </p:cNvSpPr>
              <p:nvPr/>
            </p:nvSpPr>
            <p:spPr bwMode="auto">
              <a:xfrm>
                <a:off x="533400" y="5181600"/>
                <a:ext cx="8229600" cy="1219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altLang="zh-CN" sz="2400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𝑑</m:t>
                    </m:r>
                    <m:r>
                      <a:rPr lang="en-US" altLang="zh-CN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CN" sz="2400" dirty="0" smtClean="0"/>
                  <a:t>, the precision is similar to local detection</a:t>
                </a:r>
              </a:p>
              <a:p>
                <a:r>
                  <a:rPr lang="en-US" altLang="zh-CN" sz="2400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𝑑</m:t>
                    </m:r>
                    <m:r>
                      <a:rPr lang="en-US" altLang="zh-CN" sz="2400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altLang="zh-CN" sz="2400" dirty="0" smtClean="0"/>
                  <a:t>, the precision significantly increases while lose a little recall</a:t>
                </a:r>
              </a:p>
            </p:txBody>
          </p:sp>
        </mc:Choice>
        <mc:Fallback xmlns="">
          <p:sp>
            <p:nvSpPr>
              <p:cNvPr id="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5181600"/>
                <a:ext cx="8229600" cy="1219200"/>
              </a:xfrm>
              <a:prstGeom prst="rect">
                <a:avLst/>
              </a:prstGeom>
              <a:blipFill rotWithShape="1">
                <a:blip r:embed="rId3"/>
                <a:stretch>
                  <a:fillRect l="-1037" t="-3500" b="-24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8" descr="D:\figs\dist\changer_f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1725"/>
            <a:ext cx="4343398" cy="325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D:\figs\dist\changer_fp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60352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7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Throughput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533400" y="51816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400" dirty="0" smtClean="0"/>
              <a:t>LD-Sketch has a little lower throughput than CGT and Fast Sketch in local detection</a:t>
            </a:r>
          </a:p>
          <a:p>
            <a:r>
              <a:rPr lang="en-US" altLang="zh-CN" sz="2400" dirty="0" smtClean="0"/>
              <a:t>LD-Sketch can scale linearly in distributed detection</a:t>
            </a:r>
          </a:p>
        </p:txBody>
      </p:sp>
      <p:pic>
        <p:nvPicPr>
          <p:cNvPr id="10" name="Picture 3" descr="D:\figs\dist\throughp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85" y="1935138"/>
            <a:ext cx="4328615" cy="324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figs\local\throughpu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2025176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63434" y="1771137"/>
            <a:ext cx="221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Local detection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89183" y="1771136"/>
            <a:ext cx="264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Distributed detection</a:t>
            </a:r>
          </a:p>
        </p:txBody>
      </p:sp>
    </p:spTree>
    <p:extLst>
      <p:ext uri="{BB962C8B-B14F-4D97-AF65-F5344CB8AC3E}">
        <p14:creationId xmlns:p14="http://schemas.microsoft.com/office/powerpoint/2010/main" val="14874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Propose LD-Sketch, a sketching approach for real-time heavy key detection in a distributed architecture</a:t>
            </a:r>
          </a:p>
          <a:p>
            <a:pPr lvl="1"/>
            <a:r>
              <a:rPr lang="en-US" altLang="zh-CN" sz="2000" dirty="0" smtClean="0">
                <a:solidFill>
                  <a:srgbClr val="0000FF"/>
                </a:solidFill>
              </a:rPr>
              <a:t>Composed of local detection and distributed detection</a:t>
            </a:r>
          </a:p>
          <a:p>
            <a:r>
              <a:rPr lang="en-US" altLang="zh-CN" sz="2400" dirty="0" smtClean="0"/>
              <a:t>Propose a sketch structure for local detection</a:t>
            </a:r>
          </a:p>
          <a:p>
            <a:pPr lvl="1"/>
            <a:r>
              <a:rPr lang="en-US" altLang="zh-CN" sz="2000" dirty="0" smtClean="0">
                <a:solidFill>
                  <a:srgbClr val="0000FF"/>
                </a:solidFill>
              </a:rPr>
              <a:t>High accuracy</a:t>
            </a:r>
          </a:p>
          <a:p>
            <a:pPr lvl="1"/>
            <a:r>
              <a:rPr lang="en-US" altLang="zh-CN" sz="2000" dirty="0" smtClean="0">
                <a:solidFill>
                  <a:srgbClr val="0000FF"/>
                </a:solidFill>
              </a:rPr>
              <a:t>Low complexity in space and time</a:t>
            </a:r>
          </a:p>
          <a:p>
            <a:pPr lvl="1"/>
            <a:r>
              <a:rPr lang="en-US" altLang="zh-CN" sz="2000" dirty="0" smtClean="0">
                <a:solidFill>
                  <a:srgbClr val="0000FF"/>
                </a:solidFill>
              </a:rPr>
              <a:t>Seamlessly deployed in distributed architecture</a:t>
            </a:r>
          </a:p>
          <a:p>
            <a:r>
              <a:rPr lang="en-US" altLang="zh-CN" sz="2400" dirty="0" smtClean="0"/>
              <a:t>Propose a distributed detection scheme</a:t>
            </a:r>
            <a:endParaRPr lang="en-US" altLang="zh-CN" sz="2400" dirty="0"/>
          </a:p>
          <a:p>
            <a:pPr lvl="1"/>
            <a:r>
              <a:rPr lang="en-US" altLang="zh-CN" sz="2000" dirty="0" smtClean="0">
                <a:solidFill>
                  <a:srgbClr val="0000FF"/>
                </a:solidFill>
              </a:rPr>
              <a:t>Reduce complexity</a:t>
            </a:r>
          </a:p>
          <a:p>
            <a:pPr lvl="1"/>
            <a:r>
              <a:rPr lang="en-US" altLang="zh-CN" sz="2000" dirty="0" smtClean="0">
                <a:solidFill>
                  <a:srgbClr val="0000FF"/>
                </a:solidFill>
              </a:rPr>
              <a:t>Improve accuracy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Enormous</a:t>
                </a:r>
                <a:r>
                  <a:rPr lang="en-US" altLang="zh-CN" sz="2400" dirty="0" smtClean="0"/>
                  <a:t> key space</a:t>
                </a:r>
              </a:p>
              <a:p>
                <a:pPr lvl="1"/>
                <a:r>
                  <a:rPr lang="en-US" altLang="zh-CN" sz="2000" dirty="0" smtClean="0"/>
                  <a:t>e.g., </a:t>
                </a:r>
                <a:r>
                  <a:rPr lang="en-US" altLang="zh-CN" sz="2000" dirty="0"/>
                  <a:t>5-tuple </a:t>
                </a:r>
                <a:r>
                  <a:rPr lang="en-US" altLang="zh-CN" sz="2000" dirty="0" smtClean="0"/>
                  <a:t>IPv4 flows </a:t>
                </a:r>
                <a:r>
                  <a:rPr lang="en-US" altLang="zh-CN" sz="2000" dirty="0"/>
                  <a:t>are drawn from key domain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2000" i="1">
                            <a:latin typeface="Cambria Math"/>
                          </a:rPr>
                          <m:t>104</m:t>
                        </m:r>
                      </m:sup>
                    </m:sSup>
                  </m:oMath>
                </a14:m>
                <a:endParaRPr lang="en-US" altLang="zh-CN" sz="2000" dirty="0" smtClean="0"/>
              </a:p>
              <a:p>
                <a:pPr lvl="1"/>
                <a:r>
                  <a:rPr lang="en-US" altLang="zh-CN" sz="2000" dirty="0" smtClean="0"/>
                  <a:t>Per-key tracking is infeasible</a:t>
                </a:r>
                <a:endParaRPr lang="en-US" altLang="zh-CN" sz="2000" dirty="0"/>
              </a:p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Line-rate</a:t>
                </a:r>
                <a:r>
                  <a:rPr lang="en-US" altLang="zh-CN" sz="2400" dirty="0" smtClean="0"/>
                  <a:t> processing</a:t>
                </a:r>
              </a:p>
              <a:p>
                <a:pPr lvl="1"/>
                <a:r>
                  <a:rPr lang="en-US" altLang="zh-CN" sz="2000" dirty="0" smtClean="0"/>
                  <a:t>Single machine fails to keep pace with line rate</a:t>
                </a:r>
                <a:endParaRPr lang="en-US" altLang="zh-CN" sz="2000" dirty="0"/>
              </a:p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Seamless</a:t>
                </a:r>
                <a:r>
                  <a:rPr lang="en-US" altLang="zh-CN" sz="2400" dirty="0" smtClean="0"/>
                  <a:t> distributed detection</a:t>
                </a:r>
                <a:endParaRPr lang="en-US" altLang="zh-CN" sz="2400" u="sng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sz="2000" dirty="0" smtClean="0"/>
                  <a:t>Apply single-machine detection in distributed architecture</a:t>
                </a:r>
              </a:p>
              <a:p>
                <a:pPr lvl="1"/>
                <a:r>
                  <a:rPr lang="en-US" altLang="zh-CN" sz="2000" b="1" u="sng" dirty="0" smtClean="0">
                    <a:solidFill>
                      <a:srgbClr val="FF0000"/>
                    </a:solidFill>
                  </a:rPr>
                  <a:t>Open issue:</a:t>
                </a:r>
                <a:endParaRPr lang="en-US" altLang="zh-CN" sz="2000" dirty="0"/>
              </a:p>
              <a:p>
                <a:pPr lvl="2"/>
                <a:r>
                  <a:rPr lang="en-US" altLang="zh-CN" dirty="0" smtClean="0"/>
                  <a:t>How to achieve both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scalability</a:t>
                </a:r>
                <a:r>
                  <a:rPr lang="en-US" altLang="zh-CN" dirty="0" smtClean="0"/>
                  <a:t> and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accuracy </a:t>
                </a:r>
                <a:r>
                  <a:rPr lang="en-US" altLang="zh-CN" dirty="0" smtClean="0"/>
                  <a:t>?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35563"/>
          </a:xfrm>
        </p:spPr>
        <p:txBody>
          <a:bodyPr/>
          <a:lstStyle/>
          <a:p>
            <a:r>
              <a:rPr lang="en-US" altLang="zh-CN" sz="2000" dirty="0" smtClean="0"/>
              <a:t>Counter-based techniques</a:t>
            </a:r>
          </a:p>
          <a:p>
            <a:pPr lvl="1"/>
            <a:r>
              <a:rPr lang="en-US" altLang="zh-CN" sz="1800" dirty="0" err="1" smtClean="0">
                <a:solidFill>
                  <a:srgbClr val="0000FF"/>
                </a:solidFill>
              </a:rPr>
              <a:t>Misra-Gries</a:t>
            </a:r>
            <a:r>
              <a:rPr lang="en-US" altLang="zh-CN" sz="1800" dirty="0" smtClean="0">
                <a:solidFill>
                  <a:srgbClr val="0000FF"/>
                </a:solidFill>
              </a:rPr>
              <a:t> algorithm</a:t>
            </a:r>
            <a:r>
              <a:rPr lang="en-US" altLang="zh-CN" sz="1800" dirty="0" smtClean="0"/>
              <a:t> [</a:t>
            </a:r>
            <a:r>
              <a:rPr lang="en-US" altLang="zh-CN" sz="1800" dirty="0" err="1" smtClean="0"/>
              <a:t>Misra</a:t>
            </a:r>
            <a:r>
              <a:rPr lang="en-US" altLang="zh-CN" sz="1800" dirty="0" smtClean="0"/>
              <a:t> &amp; </a:t>
            </a:r>
            <a:r>
              <a:rPr lang="en-US" altLang="zh-CN" sz="1800" dirty="0" err="1" smtClean="0"/>
              <a:t>Gries</a:t>
            </a:r>
            <a:r>
              <a:rPr lang="en-US" altLang="zh-CN" sz="1800" dirty="0" smtClean="0"/>
              <a:t> 82]; </a:t>
            </a:r>
            <a:r>
              <a:rPr lang="en-US" altLang="zh-CN" sz="1800" dirty="0" err="1" smtClean="0">
                <a:solidFill>
                  <a:srgbClr val="0000FF"/>
                </a:solidFill>
              </a:rPr>
              <a:t>Lossy</a:t>
            </a:r>
            <a:r>
              <a:rPr lang="en-US" altLang="zh-CN" sz="1800" dirty="0" smtClean="0">
                <a:solidFill>
                  <a:srgbClr val="0000FF"/>
                </a:solidFill>
              </a:rPr>
              <a:t> Counting</a:t>
            </a:r>
            <a:r>
              <a:rPr lang="en-US" altLang="zh-CN" sz="1800" dirty="0" smtClean="0"/>
              <a:t> [</a:t>
            </a:r>
            <a:r>
              <a:rPr lang="en-US" altLang="zh-CN" sz="1800" dirty="0" err="1" smtClean="0"/>
              <a:t>Manku</a:t>
            </a:r>
            <a:r>
              <a:rPr lang="en-US" altLang="zh-CN" sz="1800" dirty="0" smtClean="0"/>
              <a:t> et al. 02]; </a:t>
            </a:r>
            <a:r>
              <a:rPr lang="en-US" altLang="zh-CN" sz="1800" dirty="0" smtClean="0">
                <a:solidFill>
                  <a:srgbClr val="0000FF"/>
                </a:solidFill>
              </a:rPr>
              <a:t>Space Saving</a:t>
            </a:r>
            <a:r>
              <a:rPr lang="en-US" altLang="zh-CN" sz="1800" dirty="0" smtClean="0"/>
              <a:t> [</a:t>
            </a:r>
            <a:r>
              <a:rPr lang="en-US" altLang="zh-CN" sz="1800" dirty="0" err="1" smtClean="0"/>
              <a:t>Metwally</a:t>
            </a:r>
            <a:r>
              <a:rPr lang="en-US" altLang="zh-CN" sz="1800" dirty="0" smtClean="0"/>
              <a:t> et al. 05]; </a:t>
            </a:r>
            <a:r>
              <a:rPr lang="en-US" altLang="zh-CN" sz="1800" dirty="0" err="1" smtClean="0">
                <a:solidFill>
                  <a:srgbClr val="0000FF"/>
                </a:solidFill>
              </a:rPr>
              <a:t>Probalistic</a:t>
            </a:r>
            <a:r>
              <a:rPr lang="en-US" altLang="zh-CN" sz="1800" dirty="0" smtClean="0">
                <a:solidFill>
                  <a:srgbClr val="0000FF"/>
                </a:solidFill>
              </a:rPr>
              <a:t> </a:t>
            </a:r>
            <a:r>
              <a:rPr lang="en-US" altLang="zh-CN" sz="1800" dirty="0" err="1" smtClean="0">
                <a:solidFill>
                  <a:srgbClr val="0000FF"/>
                </a:solidFill>
              </a:rPr>
              <a:t>Lossy</a:t>
            </a:r>
            <a:r>
              <a:rPr lang="en-US" altLang="zh-CN" sz="1800" dirty="0" smtClean="0">
                <a:solidFill>
                  <a:srgbClr val="0000FF"/>
                </a:solidFill>
              </a:rPr>
              <a:t> Count</a:t>
            </a:r>
            <a:r>
              <a:rPr lang="en-US" altLang="zh-CN" sz="1800" dirty="0" smtClean="0"/>
              <a:t> [</a:t>
            </a:r>
            <a:r>
              <a:rPr lang="en-US" altLang="zh-CN" sz="1800" dirty="0" err="1" smtClean="0"/>
              <a:t>Dimitropoulos</a:t>
            </a:r>
            <a:r>
              <a:rPr lang="en-US" altLang="zh-CN" sz="1800" dirty="0" smtClean="0"/>
              <a:t> et al. 08]</a:t>
            </a:r>
          </a:p>
          <a:p>
            <a:pPr lvl="1"/>
            <a:r>
              <a:rPr lang="en-US" altLang="zh-CN" sz="1800" dirty="0" smtClean="0">
                <a:solidFill>
                  <a:srgbClr val="0000FF"/>
                </a:solidFill>
              </a:rPr>
              <a:t>Only address for heavy hitter detection in single machine</a:t>
            </a:r>
          </a:p>
          <a:p>
            <a:r>
              <a:rPr lang="en-US" altLang="zh-CN" sz="2000" dirty="0" smtClean="0"/>
              <a:t>Sketch-based techniques</a:t>
            </a:r>
          </a:p>
          <a:p>
            <a:pPr lvl="1"/>
            <a:r>
              <a:rPr lang="en-US" altLang="zh-CN" sz="1800" dirty="0" smtClean="0">
                <a:solidFill>
                  <a:srgbClr val="0000FF"/>
                </a:solidFill>
              </a:rPr>
              <a:t>Multi-stage filter</a:t>
            </a:r>
            <a:r>
              <a:rPr lang="en-US" altLang="zh-CN" sz="1800" dirty="0" smtClean="0"/>
              <a:t> [</a:t>
            </a:r>
            <a:r>
              <a:rPr lang="en-US" altLang="zh-CN" sz="1800" dirty="0" err="1" smtClean="0"/>
              <a:t>Estan</a:t>
            </a:r>
            <a:r>
              <a:rPr lang="en-US" altLang="zh-CN" sz="1800" dirty="0" smtClean="0"/>
              <a:t> et al. 03]; </a:t>
            </a:r>
            <a:r>
              <a:rPr lang="en-US" altLang="zh-CN" sz="1800" dirty="0" smtClean="0">
                <a:solidFill>
                  <a:srgbClr val="0000FF"/>
                </a:solidFill>
              </a:rPr>
              <a:t>CGT</a:t>
            </a:r>
            <a:r>
              <a:rPr lang="en-US" altLang="zh-CN" sz="1800" dirty="0" smtClean="0"/>
              <a:t> [</a:t>
            </a:r>
            <a:r>
              <a:rPr lang="en-US" altLang="zh-CN" sz="1800" dirty="0" err="1" smtClean="0"/>
              <a:t>Cormode</a:t>
            </a:r>
            <a:r>
              <a:rPr lang="en-US" altLang="zh-CN" sz="1800" dirty="0" smtClean="0"/>
              <a:t> et al. 04]; </a:t>
            </a:r>
            <a:r>
              <a:rPr lang="en-US" altLang="zh-CN" sz="1800" dirty="0" smtClean="0">
                <a:solidFill>
                  <a:srgbClr val="0000FF"/>
                </a:solidFill>
              </a:rPr>
              <a:t>Reversible Sketch </a:t>
            </a:r>
            <a:r>
              <a:rPr lang="en-US" altLang="zh-CN" sz="1800" dirty="0" smtClean="0"/>
              <a:t>[</a:t>
            </a:r>
            <a:r>
              <a:rPr lang="en-US" altLang="zh-CN" sz="1800" dirty="0" err="1" smtClean="0"/>
              <a:t>Schweller</a:t>
            </a:r>
            <a:r>
              <a:rPr lang="en-US" altLang="zh-CN" sz="1800" dirty="0" smtClean="0"/>
              <a:t> et al. 06]; </a:t>
            </a:r>
            <a:r>
              <a:rPr lang="en-US" altLang="zh-CN" sz="1800" dirty="0" err="1" smtClean="0">
                <a:solidFill>
                  <a:srgbClr val="0000FF"/>
                </a:solidFill>
              </a:rPr>
              <a:t>SeqHash</a:t>
            </a:r>
            <a:r>
              <a:rPr lang="en-US" altLang="zh-CN" sz="1800" dirty="0" smtClean="0"/>
              <a:t> [</a:t>
            </a:r>
            <a:r>
              <a:rPr lang="en-US" altLang="zh-CN" sz="1800" dirty="0" err="1" smtClean="0"/>
              <a:t>Tian</a:t>
            </a:r>
            <a:r>
              <a:rPr lang="en-US" altLang="zh-CN" sz="1800" dirty="0" smtClean="0"/>
              <a:t> et al. 07]; </a:t>
            </a:r>
            <a:r>
              <a:rPr lang="en-US" altLang="zh-CN" sz="1800" dirty="0" smtClean="0">
                <a:solidFill>
                  <a:srgbClr val="0000FF"/>
                </a:solidFill>
              </a:rPr>
              <a:t>Fast Sketch </a:t>
            </a:r>
            <a:r>
              <a:rPr lang="en-US" altLang="zh-CN" sz="1800" dirty="0" smtClean="0"/>
              <a:t>[Liu et al. 12]</a:t>
            </a:r>
          </a:p>
          <a:p>
            <a:pPr lvl="1"/>
            <a:r>
              <a:rPr lang="en-US" altLang="zh-CN" sz="1800" dirty="0" smtClean="0">
                <a:solidFill>
                  <a:srgbClr val="0000FF"/>
                </a:solidFill>
              </a:rPr>
              <a:t>Only work in single machine</a:t>
            </a:r>
          </a:p>
          <a:p>
            <a:r>
              <a:rPr lang="en-US" altLang="zh-CN" sz="2000" dirty="0" smtClean="0"/>
              <a:t>Distributed detection</a:t>
            </a:r>
          </a:p>
          <a:p>
            <a:pPr lvl="1"/>
            <a:r>
              <a:rPr lang="en-US" altLang="zh-CN" sz="1800" dirty="0" smtClean="0"/>
              <a:t>[</a:t>
            </a:r>
            <a:r>
              <a:rPr lang="en-US" altLang="zh-CN" sz="1800" dirty="0" err="1" smtClean="0"/>
              <a:t>Cormode</a:t>
            </a:r>
            <a:r>
              <a:rPr lang="en-US" altLang="zh-CN" sz="1800" dirty="0" smtClean="0"/>
              <a:t> et al. 2005]</a:t>
            </a:r>
          </a:p>
          <a:p>
            <a:pPr lvl="1"/>
            <a:r>
              <a:rPr lang="en-US" altLang="zh-CN" sz="1800" dirty="0" smtClean="0"/>
              <a:t>[</a:t>
            </a:r>
            <a:r>
              <a:rPr lang="en-US" altLang="zh-CN" sz="1800" dirty="0" err="1" smtClean="0"/>
              <a:t>Manjhi</a:t>
            </a:r>
            <a:r>
              <a:rPr lang="en-US" altLang="zh-CN" sz="1800" dirty="0" smtClean="0"/>
              <a:t> et al. 2005]</a:t>
            </a:r>
          </a:p>
          <a:p>
            <a:pPr lvl="1"/>
            <a:r>
              <a:rPr lang="en-US" altLang="zh-CN" sz="1800" dirty="0" smtClean="0"/>
              <a:t>[Yi et al. 2009]</a:t>
            </a:r>
          </a:p>
          <a:p>
            <a:pPr lvl="1"/>
            <a:r>
              <a:rPr lang="en-US" altLang="zh-CN" sz="1800" dirty="0" smtClean="0">
                <a:solidFill>
                  <a:srgbClr val="0000FF"/>
                </a:solidFill>
              </a:rPr>
              <a:t>Only address heavy hitter detection</a:t>
            </a:r>
          </a:p>
          <a:p>
            <a:pPr lvl="1"/>
            <a:endParaRPr lang="en-US" altLang="zh-CN" sz="16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sz="2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600200"/>
            <a:ext cx="8077200" cy="10464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>
            <a:spAutoFit/>
          </a:bodyPr>
          <a:lstStyle/>
          <a:p>
            <a:r>
              <a:rPr lang="en-US" altLang="zh-CN" sz="2800" b="1" kern="0" dirty="0" smtClean="0"/>
              <a:t>LD-Sketch: a new sketching design for </a:t>
            </a:r>
            <a:r>
              <a:rPr lang="en-US" altLang="zh-CN" sz="2800" b="1" kern="0" dirty="0" smtClean="0">
                <a:solidFill>
                  <a:schemeClr val="bg1"/>
                </a:solidFill>
              </a:rPr>
              <a:t>heavy key detection</a:t>
            </a:r>
            <a:r>
              <a:rPr lang="en-US" altLang="zh-CN" sz="2800" b="1" kern="0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kern="0" dirty="0" smtClean="0"/>
              <a:t>in a </a:t>
            </a:r>
            <a:r>
              <a:rPr lang="en-US" altLang="zh-CN" sz="2800" b="1" kern="0" dirty="0" smtClean="0">
                <a:solidFill>
                  <a:srgbClr val="FF0000"/>
                </a:solidFill>
              </a:rPr>
              <a:t>distributed</a:t>
            </a:r>
            <a:r>
              <a:rPr lang="en-US" altLang="zh-CN" sz="2800" b="1" kern="0" dirty="0" smtClean="0"/>
              <a:t> architecture</a:t>
            </a:r>
            <a:endParaRPr lang="en-US" altLang="zh-CN" sz="2400" b="1" kern="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451338" y="2895600"/>
            <a:ext cx="8229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400" kern="0" dirty="0" smtClean="0"/>
              <a:t>A sketch technique for </a:t>
            </a:r>
            <a:r>
              <a:rPr lang="en-US" altLang="zh-CN" sz="2400" kern="0" dirty="0" smtClean="0">
                <a:solidFill>
                  <a:srgbClr val="FF0000"/>
                </a:solidFill>
              </a:rPr>
              <a:t>local detection</a:t>
            </a:r>
          </a:p>
          <a:p>
            <a:pPr lvl="1"/>
            <a:r>
              <a:rPr lang="en-US" altLang="zh-CN" sz="2000" kern="0" dirty="0" smtClean="0"/>
              <a:t>High accuracy</a:t>
            </a:r>
          </a:p>
          <a:p>
            <a:pPr lvl="1"/>
            <a:r>
              <a:rPr lang="en-US" altLang="zh-CN" sz="2000" kern="0" dirty="0" smtClean="0"/>
              <a:t>High speed</a:t>
            </a:r>
          </a:p>
          <a:p>
            <a:pPr lvl="1"/>
            <a:r>
              <a:rPr lang="en-US" altLang="zh-CN" sz="2000" kern="0" dirty="0" smtClean="0"/>
              <a:t>Low space complexity</a:t>
            </a:r>
          </a:p>
          <a:p>
            <a:r>
              <a:rPr lang="en-US" altLang="zh-CN" sz="2400" kern="0" dirty="0" smtClean="0"/>
              <a:t>A </a:t>
            </a:r>
            <a:r>
              <a:rPr lang="en-US" altLang="zh-CN" sz="2400" kern="0" dirty="0" smtClean="0">
                <a:solidFill>
                  <a:srgbClr val="FF0000"/>
                </a:solidFill>
              </a:rPr>
              <a:t>distributed detection</a:t>
            </a:r>
            <a:r>
              <a:rPr lang="en-US" altLang="zh-CN" sz="2400" kern="0" dirty="0" smtClean="0"/>
              <a:t> </a:t>
            </a:r>
            <a:r>
              <a:rPr lang="en-US" altLang="zh-CN" sz="2400" kern="0" dirty="0"/>
              <a:t>scheme not only achieves </a:t>
            </a:r>
            <a:r>
              <a:rPr lang="en-US" altLang="zh-CN" sz="2400" kern="0" dirty="0" smtClean="0">
                <a:solidFill>
                  <a:srgbClr val="FF0000"/>
                </a:solidFill>
              </a:rPr>
              <a:t>scalability </a:t>
            </a:r>
            <a:r>
              <a:rPr lang="en-US" altLang="zh-CN" sz="2400" kern="0" dirty="0" smtClean="0"/>
              <a:t>but also improves </a:t>
            </a:r>
            <a:r>
              <a:rPr lang="en-US" altLang="zh-CN" sz="2400" kern="0" dirty="0" smtClean="0">
                <a:solidFill>
                  <a:srgbClr val="FF0000"/>
                </a:solidFill>
              </a:rPr>
              <a:t>accuracy</a:t>
            </a:r>
          </a:p>
          <a:p>
            <a:r>
              <a:rPr lang="en-US" altLang="zh-CN" sz="2400" kern="0" dirty="0" smtClean="0"/>
              <a:t>Experiments on real-world traces</a:t>
            </a:r>
          </a:p>
        </p:txBody>
      </p:sp>
    </p:spTree>
    <p:extLst>
      <p:ext uri="{BB962C8B-B14F-4D97-AF65-F5344CB8AC3E}">
        <p14:creationId xmlns:p14="http://schemas.microsoft.com/office/powerpoint/2010/main" val="60231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 Formulation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 smtClean="0"/>
                  <a:t>Perform detection in each time period (epoch)</a:t>
                </a:r>
              </a:p>
              <a:p>
                <a:r>
                  <a:rPr lang="en-US" altLang="zh-CN" sz="2400" dirty="0" smtClean="0"/>
                  <a:t>Input data: a stream (key, value) tuple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(</m:t>
                    </m:r>
                    <m:r>
                      <a:rPr lang="en-US" altLang="zh-CN" sz="2400" b="0" i="1" smtClean="0">
                        <a:latin typeface="Cambria Math"/>
                      </a:rPr>
                      <m:t>𝑥</m:t>
                    </m:r>
                    <m:r>
                      <a:rPr lang="en-US" altLang="zh-CN" sz="24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)</m:t>
                    </m:r>
                  </m:oMath>
                </a14:m>
                <a:endParaRPr lang="zh-CN" altLang="en-US" sz="2400" dirty="0"/>
              </a:p>
              <a:p>
                <a:r>
                  <a:rPr lang="en-US" altLang="zh-CN" sz="2400" dirty="0" smtClean="0"/>
                  <a:t>True sum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𝑆</m:t>
                    </m:r>
                    <m:r>
                      <a:rPr lang="en-US" altLang="zh-CN" sz="2400" b="0" i="1" smtClean="0">
                        <a:latin typeface="Cambria Math"/>
                      </a:rPr>
                      <m:t>(</m:t>
                    </m:r>
                    <m:r>
                      <a:rPr lang="en-US" altLang="zh-CN" sz="2400" b="0" i="1" smtClean="0">
                        <a:latin typeface="Cambria Math"/>
                      </a:rPr>
                      <m:t>𝑥</m:t>
                    </m:r>
                    <m:r>
                      <a:rPr lang="en-US" altLang="zh-CN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400" dirty="0" smtClean="0"/>
                  <a:t>:</a:t>
                </a:r>
              </a:p>
              <a:p>
                <a:pPr lvl="1"/>
                <a:r>
                  <a:rPr lang="en-US" altLang="zh-CN" sz="2000" dirty="0" smtClean="0">
                    <a:solidFill>
                      <a:srgbClr val="0000FF"/>
                    </a:solidFill>
                  </a:rPr>
                  <a:t>sum of values of key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zh-CN" alt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rgbClr val="0000FF"/>
                    </a:solidFill>
                  </a:rPr>
                  <a:t>in the time period</a:t>
                </a:r>
                <a:endParaRPr lang="zh-CN" altLang="en-US" sz="2000" dirty="0">
                  <a:solidFill>
                    <a:srgbClr val="0000FF"/>
                  </a:solidFill>
                </a:endParaRPr>
              </a:p>
              <a:p>
                <a:r>
                  <a:rPr lang="en-US" altLang="zh-CN" sz="2400" dirty="0" smtClean="0"/>
                  <a:t>True change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𝐷</m:t>
                    </m:r>
                    <m:r>
                      <a:rPr lang="en-US" altLang="zh-CN" sz="2400" i="1">
                        <a:latin typeface="Cambria Math"/>
                      </a:rPr>
                      <m:t>(</m:t>
                    </m:r>
                    <m:r>
                      <a:rPr lang="en-US" altLang="zh-CN" sz="2400" i="1">
                        <a:latin typeface="Cambria Math"/>
                      </a:rPr>
                      <m:t>𝑥</m:t>
                    </m:r>
                    <m:r>
                      <a:rPr lang="en-US" altLang="zh-CN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400" dirty="0" smtClean="0"/>
                  <a:t>:</a:t>
                </a:r>
              </a:p>
              <a:p>
                <a:pPr lvl="1"/>
                <a:r>
                  <a:rPr lang="en-US" altLang="zh-CN" sz="2000" dirty="0" smtClean="0">
                    <a:solidFill>
                      <a:srgbClr val="0000FF"/>
                    </a:solidFill>
                  </a:rPr>
                  <a:t>absolute value of difference of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000" dirty="0" smtClean="0">
                    <a:solidFill>
                      <a:srgbClr val="0000FF"/>
                    </a:solidFill>
                  </a:rPr>
                  <a:t> in current and last epochs</a:t>
                </a:r>
                <a:endParaRPr lang="zh-CN" altLang="en-US" sz="2000" dirty="0">
                  <a:solidFill>
                    <a:srgbClr val="0000FF"/>
                  </a:solidFill>
                </a:endParaRPr>
              </a:p>
              <a:p>
                <a:pPr marL="342900" lvl="1" indent="-342900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en-US" altLang="zh-CN" u="sng" dirty="0" smtClean="0">
                    <a:solidFill>
                      <a:srgbClr val="FF0000"/>
                    </a:solidFill>
                  </a:rPr>
                  <a:t>Heavy hitters:</a:t>
                </a:r>
                <a:r>
                  <a:rPr lang="en-US" altLang="zh-CN" dirty="0" smtClean="0"/>
                  <a:t> all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CN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≥</m:t>
                    </m:r>
                    <m:r>
                      <a:rPr lang="en-US" altLang="zh-CN" b="0" i="1" smtClean="0">
                        <a:latin typeface="Cambria Math"/>
                      </a:rPr>
                      <m:t>𝜙</m:t>
                    </m:r>
                  </m:oMath>
                </a14:m>
                <a:endParaRPr lang="en-US" altLang="zh-CN" i="1" dirty="0" smtClean="0"/>
              </a:p>
              <a:p>
                <a:pPr marL="342900" lvl="1" indent="-342900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en-US" altLang="zh-CN" u="sng" dirty="0">
                    <a:solidFill>
                      <a:srgbClr val="FF0000"/>
                    </a:solidFill>
                  </a:rPr>
                  <a:t>Heavy </a:t>
                </a:r>
                <a:r>
                  <a:rPr lang="en-US" altLang="zh-CN" u="sng" dirty="0" smtClean="0">
                    <a:solidFill>
                      <a:srgbClr val="FF0000"/>
                    </a:solidFill>
                  </a:rPr>
                  <a:t>changers: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all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CN" dirty="0"/>
                  <a:t>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≥</m:t>
                    </m:r>
                    <m:r>
                      <a:rPr lang="en-US" altLang="zh-CN" i="1">
                        <a:latin typeface="Cambria Math"/>
                      </a:rPr>
                      <m:t>𝜙</m:t>
                    </m:r>
                  </m:oMath>
                </a14:m>
                <a:endParaRPr lang="en-US" altLang="zh-CN" i="1" dirty="0" smtClean="0"/>
              </a:p>
              <a:p>
                <a:pPr marL="342900" lvl="1" indent="-342900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en-US" altLang="zh-CN" b="1" u="sng" dirty="0" smtClean="0"/>
                  <a:t>Problem:</a:t>
                </a:r>
                <a:r>
                  <a:rPr lang="en-US" altLang="zh-CN" dirty="0" smtClean="0"/>
                  <a:t> infeasible to track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 smtClean="0"/>
                  <a:t> in real-time with limited memory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943" b="-102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Architecture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758546" y="2842451"/>
            <a:ext cx="6629399" cy="720968"/>
            <a:chOff x="1295400" y="1635369"/>
            <a:chExt cx="7696200" cy="697523"/>
          </a:xfrm>
        </p:grpSpPr>
        <p:sp>
          <p:nvSpPr>
            <p:cNvPr id="5" name="圆角矩形 4"/>
            <p:cNvSpPr/>
            <p:nvPr/>
          </p:nvSpPr>
          <p:spPr bwMode="auto">
            <a:xfrm>
              <a:off x="1295400" y="1635369"/>
              <a:ext cx="1309977" cy="685800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headEnd type="none" w="med" len="med"/>
              <a:tailEnd type="none" w="med" len="med"/>
            </a:ln>
            <a:effectLst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 smtClean="0">
                  <a:solidFill>
                    <a:schemeClr val="tx1"/>
                  </a:solidFill>
                  <a:latin typeface="Arial" charset="0"/>
                </a:rPr>
                <a:t>Remote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site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圆角矩形 6"/>
            <p:cNvSpPr/>
            <p:nvPr/>
          </p:nvSpPr>
          <p:spPr bwMode="auto">
            <a:xfrm>
              <a:off x="2881023" y="1635369"/>
              <a:ext cx="1309977" cy="685800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headEnd type="none" w="med" len="med"/>
              <a:tailEnd type="none" w="med" len="med"/>
            </a:ln>
            <a:effectLst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 smtClean="0">
                  <a:solidFill>
                    <a:schemeClr val="tx1"/>
                  </a:solidFill>
                  <a:latin typeface="Arial" charset="0"/>
                </a:rPr>
                <a:t>Remote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site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圆角矩形 7"/>
            <p:cNvSpPr/>
            <p:nvPr/>
          </p:nvSpPr>
          <p:spPr bwMode="auto">
            <a:xfrm>
              <a:off x="4481223" y="1647092"/>
              <a:ext cx="1309977" cy="685800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headEnd type="none" w="med" len="med"/>
              <a:tailEnd type="none" w="med" len="med"/>
            </a:ln>
            <a:effectLst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 smtClean="0">
                  <a:solidFill>
                    <a:schemeClr val="tx1"/>
                  </a:solidFill>
                  <a:latin typeface="Arial" charset="0"/>
                </a:rPr>
                <a:t>Remote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site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圆角矩形 8"/>
            <p:cNvSpPr/>
            <p:nvPr/>
          </p:nvSpPr>
          <p:spPr bwMode="auto">
            <a:xfrm>
              <a:off x="6081423" y="1635369"/>
              <a:ext cx="1309977" cy="685800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headEnd type="none" w="med" len="med"/>
              <a:tailEnd type="none" w="med" len="med"/>
            </a:ln>
            <a:effectLst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 smtClean="0">
                  <a:solidFill>
                    <a:schemeClr val="tx1"/>
                  </a:solidFill>
                  <a:latin typeface="Arial" charset="0"/>
                </a:rPr>
                <a:t>Remote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site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圆角矩形 9"/>
            <p:cNvSpPr/>
            <p:nvPr/>
          </p:nvSpPr>
          <p:spPr bwMode="auto">
            <a:xfrm>
              <a:off x="7681623" y="1647092"/>
              <a:ext cx="1309977" cy="685800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headEnd type="none" w="med" len="med"/>
              <a:tailEnd type="none" w="med" len="med"/>
            </a:ln>
            <a:effectLst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 smtClean="0">
                  <a:solidFill>
                    <a:schemeClr val="tx1"/>
                  </a:solidFill>
                  <a:latin typeface="Arial" charset="0"/>
                </a:rPr>
                <a:t>Remote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site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2504" y="1851851"/>
            <a:ext cx="150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Data</a:t>
            </a:r>
          </a:p>
          <a:p>
            <a:pPr algn="ctr"/>
            <a:r>
              <a:rPr lang="en-US" altLang="zh-CN" dirty="0" smtClean="0"/>
              <a:t>source</a:t>
            </a:r>
          </a:p>
        </p:txBody>
      </p:sp>
      <p:cxnSp>
        <p:nvCxnSpPr>
          <p:cNvPr id="14" name="直接箭头连接符 13"/>
          <p:cNvCxnSpPr/>
          <p:nvPr/>
        </p:nvCxnSpPr>
        <p:spPr bwMode="auto">
          <a:xfrm>
            <a:off x="1305159" y="2461451"/>
            <a:ext cx="0" cy="494092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84000" y="1851850"/>
            <a:ext cx="150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Data</a:t>
            </a:r>
          </a:p>
          <a:p>
            <a:pPr algn="ctr"/>
            <a:r>
              <a:rPr lang="en-US" altLang="zh-CN" dirty="0" smtClean="0"/>
              <a:t>source</a:t>
            </a:r>
          </a:p>
        </p:txBody>
      </p:sp>
      <p:cxnSp>
        <p:nvCxnSpPr>
          <p:cNvPr id="17" name="直接箭头连接符 16"/>
          <p:cNvCxnSpPr/>
          <p:nvPr/>
        </p:nvCxnSpPr>
        <p:spPr bwMode="auto">
          <a:xfrm>
            <a:off x="2688577" y="2461450"/>
            <a:ext cx="0" cy="494092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62390" y="1851851"/>
            <a:ext cx="150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Data</a:t>
            </a:r>
          </a:p>
          <a:p>
            <a:pPr algn="ctr"/>
            <a:r>
              <a:rPr lang="en-US" altLang="zh-CN" dirty="0" smtClean="0"/>
              <a:t>source</a:t>
            </a:r>
          </a:p>
        </p:txBody>
      </p:sp>
      <p:cxnSp>
        <p:nvCxnSpPr>
          <p:cNvPr id="19" name="直接箭头连接符 18"/>
          <p:cNvCxnSpPr/>
          <p:nvPr/>
        </p:nvCxnSpPr>
        <p:spPr bwMode="auto">
          <a:xfrm>
            <a:off x="4066967" y="2461451"/>
            <a:ext cx="0" cy="494092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40780" y="1851059"/>
            <a:ext cx="150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Data</a:t>
            </a:r>
          </a:p>
          <a:p>
            <a:pPr algn="ctr"/>
            <a:r>
              <a:rPr lang="en-US" altLang="zh-CN" dirty="0" smtClean="0"/>
              <a:t>source</a:t>
            </a:r>
          </a:p>
        </p:txBody>
      </p:sp>
      <p:cxnSp>
        <p:nvCxnSpPr>
          <p:cNvPr id="21" name="直接箭头连接符 20"/>
          <p:cNvCxnSpPr/>
          <p:nvPr/>
        </p:nvCxnSpPr>
        <p:spPr bwMode="auto">
          <a:xfrm>
            <a:off x="5445357" y="2460659"/>
            <a:ext cx="0" cy="494092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9170" y="1851850"/>
            <a:ext cx="150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Data</a:t>
            </a:r>
          </a:p>
          <a:p>
            <a:pPr algn="ctr"/>
            <a:r>
              <a:rPr lang="en-US" altLang="zh-CN" dirty="0" smtClean="0"/>
              <a:t>source</a:t>
            </a:r>
          </a:p>
        </p:txBody>
      </p:sp>
      <p:cxnSp>
        <p:nvCxnSpPr>
          <p:cNvPr id="23" name="直接箭头连接符 22"/>
          <p:cNvCxnSpPr/>
          <p:nvPr/>
        </p:nvCxnSpPr>
        <p:spPr bwMode="auto">
          <a:xfrm>
            <a:off x="6823747" y="2461450"/>
            <a:ext cx="0" cy="494092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5" idx="2"/>
            <a:endCxn id="24" idx="0"/>
          </p:cNvCxnSpPr>
          <p:nvPr/>
        </p:nvCxnSpPr>
        <p:spPr bwMode="auto">
          <a:xfrm>
            <a:off x="1322744" y="3551302"/>
            <a:ext cx="2744223" cy="663144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694904" y="4214446"/>
            <a:ext cx="6781800" cy="1371600"/>
            <a:chOff x="990600" y="4214446"/>
            <a:chExt cx="6781800" cy="1371600"/>
          </a:xfrm>
        </p:grpSpPr>
        <p:sp>
          <p:nvSpPr>
            <p:cNvPr id="50" name="圆角矩形 49"/>
            <p:cNvSpPr/>
            <p:nvPr/>
          </p:nvSpPr>
          <p:spPr bwMode="auto">
            <a:xfrm>
              <a:off x="5704583" y="4214446"/>
              <a:ext cx="2067817" cy="1371600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headEnd type="none" w="med" len="med"/>
              <a:tailEnd type="none" w="med" len="med"/>
            </a:ln>
            <a:effectLst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400" dirty="0" smtClean="0">
                  <a:solidFill>
                    <a:schemeClr val="tx1"/>
                  </a:solidFill>
                  <a:latin typeface="Arial" charset="0"/>
                </a:rPr>
                <a:t>Worker</a:t>
              </a:r>
              <a:endPara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3328754" y="4214446"/>
              <a:ext cx="2067817" cy="1371600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headEnd type="none" w="med" len="med"/>
              <a:tailEnd type="none" w="med" len="med"/>
            </a:ln>
            <a:effectLst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400" dirty="0" smtClean="0">
                  <a:solidFill>
                    <a:schemeClr val="tx1"/>
                  </a:solidFill>
                  <a:latin typeface="Arial" charset="0"/>
                </a:rPr>
                <a:t>Worker</a:t>
              </a:r>
              <a:endPara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圆角矩形 47"/>
            <p:cNvSpPr/>
            <p:nvPr/>
          </p:nvSpPr>
          <p:spPr bwMode="auto">
            <a:xfrm>
              <a:off x="990600" y="4214446"/>
              <a:ext cx="2067817" cy="1371600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headEnd type="none" w="med" len="med"/>
              <a:tailEnd type="none" w="med" len="med"/>
            </a:ln>
            <a:effectLst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400" dirty="0" smtClean="0">
                  <a:solidFill>
                    <a:schemeClr val="tx1"/>
                  </a:solidFill>
                  <a:latin typeface="Arial" charset="0"/>
                </a:rPr>
                <a:t>Worker</a:t>
              </a:r>
              <a:endPara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圆角矩形 39"/>
            <p:cNvSpPr/>
            <p:nvPr/>
          </p:nvSpPr>
          <p:spPr bwMode="auto">
            <a:xfrm>
              <a:off x="3659068" y="4800601"/>
              <a:ext cx="1407187" cy="685799"/>
            </a:xfrm>
            <a:prstGeom prst="roundRect">
              <a:avLst/>
            </a:prstGeom>
            <a:noFill/>
            <a:ln>
              <a:solidFill>
                <a:schemeClr val="accent6"/>
              </a:solidFill>
              <a:prstDash val="dash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Local detection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圆角矩形 48"/>
            <p:cNvSpPr/>
            <p:nvPr/>
          </p:nvSpPr>
          <p:spPr bwMode="auto">
            <a:xfrm>
              <a:off x="1320914" y="4800601"/>
              <a:ext cx="1407187" cy="685799"/>
            </a:xfrm>
            <a:prstGeom prst="roundRect">
              <a:avLst/>
            </a:prstGeom>
            <a:noFill/>
            <a:ln>
              <a:solidFill>
                <a:schemeClr val="accent6"/>
              </a:solidFill>
              <a:prstDash val="dash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Local</a:t>
              </a:r>
              <a:r>
                <a:rPr kumimoji="0" lang="en-US" altLang="zh-CN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detection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圆角矩形 50"/>
            <p:cNvSpPr/>
            <p:nvPr/>
          </p:nvSpPr>
          <p:spPr bwMode="auto">
            <a:xfrm>
              <a:off x="6034897" y="4800601"/>
              <a:ext cx="1407187" cy="685799"/>
            </a:xfrm>
            <a:prstGeom prst="roundRect">
              <a:avLst/>
            </a:prstGeom>
            <a:noFill/>
            <a:ln>
              <a:solidFill>
                <a:schemeClr val="accent6"/>
              </a:solidFill>
              <a:prstDash val="dash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 smtClean="0">
                  <a:solidFill>
                    <a:schemeClr val="tx1"/>
                  </a:solidFill>
                  <a:latin typeface="Arial" charset="0"/>
                </a:rPr>
                <a:t>Local detection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52" name="直接箭头连接符 51"/>
          <p:cNvCxnSpPr>
            <a:stCxn id="5" idx="2"/>
            <a:endCxn id="48" idx="0"/>
          </p:cNvCxnSpPr>
          <p:nvPr/>
        </p:nvCxnSpPr>
        <p:spPr bwMode="auto">
          <a:xfrm>
            <a:off x="1322744" y="3551302"/>
            <a:ext cx="406069" cy="663144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stCxn id="5" idx="2"/>
            <a:endCxn id="50" idx="0"/>
          </p:cNvCxnSpPr>
          <p:nvPr/>
        </p:nvCxnSpPr>
        <p:spPr bwMode="auto">
          <a:xfrm>
            <a:off x="1322744" y="3551302"/>
            <a:ext cx="5120052" cy="663144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右箭头 57"/>
          <p:cNvSpPr/>
          <p:nvPr/>
        </p:nvSpPr>
        <p:spPr bwMode="auto">
          <a:xfrm rot="21219933">
            <a:off x="1300255" y="5769324"/>
            <a:ext cx="906780" cy="35748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4289" y="5634335"/>
            <a:ext cx="1168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Local detection results</a:t>
            </a:r>
          </a:p>
        </p:txBody>
      </p:sp>
      <p:sp>
        <p:nvSpPr>
          <p:cNvPr id="60" name="圆角矩形 59"/>
          <p:cNvSpPr/>
          <p:nvPr/>
        </p:nvSpPr>
        <p:spPr bwMode="auto">
          <a:xfrm>
            <a:off x="2302344" y="6096000"/>
            <a:ext cx="3529246" cy="53340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chemeClr val="tx1"/>
                </a:solidFill>
                <a:latin typeface="Arial" charset="0"/>
              </a:rPr>
              <a:t>Final detection results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1" name="直接箭头连接符 60"/>
          <p:cNvCxnSpPr>
            <a:stCxn id="49" idx="2"/>
            <a:endCxn id="60" idx="0"/>
          </p:cNvCxnSpPr>
          <p:nvPr/>
        </p:nvCxnSpPr>
        <p:spPr bwMode="auto">
          <a:xfrm>
            <a:off x="1728812" y="5486400"/>
            <a:ext cx="2338155" cy="609600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40" idx="2"/>
            <a:endCxn id="60" idx="0"/>
          </p:cNvCxnSpPr>
          <p:nvPr/>
        </p:nvCxnSpPr>
        <p:spPr bwMode="auto">
          <a:xfrm>
            <a:off x="4066966" y="5486400"/>
            <a:ext cx="1" cy="609600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51" idx="2"/>
            <a:endCxn id="60" idx="0"/>
          </p:cNvCxnSpPr>
          <p:nvPr/>
        </p:nvCxnSpPr>
        <p:spPr bwMode="auto">
          <a:xfrm flipH="1">
            <a:off x="4066967" y="5486400"/>
            <a:ext cx="2375828" cy="609600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37" idx="0"/>
          </p:cNvCxnSpPr>
          <p:nvPr/>
        </p:nvCxnSpPr>
        <p:spPr bwMode="auto">
          <a:xfrm flipH="1" flipV="1">
            <a:off x="4881159" y="4038600"/>
            <a:ext cx="3550148" cy="518746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圆角矩形 36"/>
          <p:cNvSpPr/>
          <p:nvPr/>
        </p:nvSpPr>
        <p:spPr bwMode="auto">
          <a:xfrm>
            <a:off x="7727713" y="4557346"/>
            <a:ext cx="1407187" cy="685799"/>
          </a:xfrm>
          <a:prstGeom prst="roundRect">
            <a:avLst/>
          </a:prstGeom>
          <a:noFill/>
          <a:ln>
            <a:solidFill>
              <a:schemeClr val="accent6"/>
            </a:solidFill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Distributed 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detection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" name="直接箭头连接符 41"/>
          <p:cNvCxnSpPr>
            <a:stCxn id="37" idx="2"/>
          </p:cNvCxnSpPr>
          <p:nvPr/>
        </p:nvCxnSpPr>
        <p:spPr bwMode="auto">
          <a:xfrm flipH="1">
            <a:off x="5015620" y="5243145"/>
            <a:ext cx="3415687" cy="704921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07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  <p:bldP spid="20" grpId="0"/>
      <p:bldP spid="22" grpId="0"/>
      <p:bldP spid="58" grpId="0" animBg="1"/>
      <p:bldP spid="59" grpId="0"/>
      <p:bldP spid="60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Local Detection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3176855"/>
                <a:ext cx="4018049" cy="2157145"/>
              </a:xfrm>
            </p:spPr>
            <p:txBody>
              <a:bodyPr/>
              <a:lstStyle/>
              <a:p>
                <a:r>
                  <a:rPr lang="en-US" altLang="zh-CN" sz="2400" dirty="0" smtClean="0"/>
                  <a:t>For each data item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/>
                          </a:rPr>
                          <m:t>𝑥</m:t>
                        </m:r>
                        <m:r>
                          <a:rPr lang="en-US" altLang="zh-CN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 smtClean="0"/>
              </a:p>
              <a:p>
                <a:pPr lvl="1"/>
                <a:r>
                  <a:rPr lang="en-US" altLang="zh-CN" sz="2000" dirty="0" smtClean="0"/>
                  <a:t>select a bucket </a:t>
                </a:r>
                <a:r>
                  <a:rPr lang="en-US" altLang="zh-CN" sz="2000" dirty="0"/>
                  <a:t>for </a:t>
                </a:r>
                <a:r>
                  <a:rPr lang="en-US" altLang="zh-CN" sz="2000" dirty="0" smtClean="0"/>
                  <a:t>row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 smtClean="0">
                        <a:latin typeface="Cambria Math"/>
                      </a:rPr>
                      <m:t>i</m:t>
                    </m:r>
                    <m:r>
                      <a:rPr lang="en-US" altLang="zh-CN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000" dirty="0" smtClean="0"/>
                  <a:t>by hashing </a:t>
                </a:r>
                <a:r>
                  <a:rPr lang="en-US" altLang="zh-CN" sz="2000" dirty="0"/>
                  <a:t>key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CN" sz="2000" dirty="0" smtClean="0"/>
                  <a:t> with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sz="2000" b="0" dirty="0" smtClean="0"/>
              </a:p>
              <a:p>
                <a:pPr lvl="1"/>
                <a:r>
                  <a:rPr lang="en-US" altLang="zh-CN" sz="2000" dirty="0" smtClean="0"/>
                  <a:t>update </a:t>
                </a:r>
                <a:r>
                  <a:rPr lang="en-US" altLang="zh-CN" sz="2000" dirty="0"/>
                  <a:t>the </a:t>
                </a:r>
                <a:r>
                  <a:rPr lang="en-US" altLang="zh-CN" sz="2000" dirty="0" smtClean="0"/>
                  <a:t>bucket with </a:t>
                </a:r>
                <a:r>
                  <a:rPr lang="en-US" altLang="zh-CN" sz="2000" dirty="0"/>
                  <a:t>the data item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</a:rPr>
                      <m:t>(</m:t>
                    </m:r>
                    <m:r>
                      <a:rPr lang="en-US" altLang="zh-CN" sz="2000" i="1">
                        <a:latin typeface="Cambria Math"/>
                      </a:rPr>
                      <m:t>𝑥</m:t>
                    </m:r>
                    <m:r>
                      <a:rPr lang="en-US" altLang="zh-CN" sz="20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)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3176855"/>
                <a:ext cx="4018049" cy="2157145"/>
              </a:xfrm>
              <a:blipFill rotWithShape="1">
                <a:blip r:embed="rId3"/>
                <a:stretch>
                  <a:fillRect l="-1973" t="-1977" r="-2124" b="-2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6" name="内容占位符 6"/>
          <p:cNvSpPr txBox="1">
            <a:spLocks/>
          </p:cNvSpPr>
          <p:nvPr/>
        </p:nvSpPr>
        <p:spPr bwMode="auto">
          <a:xfrm>
            <a:off x="457200" y="2717654"/>
            <a:ext cx="4018049" cy="63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u="sng" kern="0" dirty="0" smtClean="0">
                <a:solidFill>
                  <a:srgbClr val="FF0000"/>
                </a:solidFill>
              </a:rPr>
              <a:t>Update phase</a:t>
            </a:r>
            <a:endParaRPr lang="zh-CN" altLang="en-US" u="sng" kern="0" dirty="0">
              <a:solidFill>
                <a:srgbClr val="FF0000"/>
              </a:solidFill>
            </a:endParaRPr>
          </a:p>
        </p:txBody>
      </p:sp>
      <p:sp>
        <p:nvSpPr>
          <p:cNvPr id="79" name="内容占位符 2"/>
          <p:cNvSpPr txBox="1">
            <a:spLocks/>
          </p:cNvSpPr>
          <p:nvPr/>
        </p:nvSpPr>
        <p:spPr bwMode="auto">
          <a:xfrm>
            <a:off x="457200" y="5738926"/>
            <a:ext cx="4018049" cy="96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400" kern="0" dirty="0" smtClean="0"/>
              <a:t>Examine the buckets and report heavy keys</a:t>
            </a:r>
            <a:endParaRPr lang="en-US" altLang="zh-CN" sz="2000" kern="0" dirty="0"/>
          </a:p>
        </p:txBody>
      </p:sp>
      <p:sp>
        <p:nvSpPr>
          <p:cNvPr id="80" name="内容占位符 6"/>
          <p:cNvSpPr txBox="1">
            <a:spLocks/>
          </p:cNvSpPr>
          <p:nvPr/>
        </p:nvSpPr>
        <p:spPr bwMode="auto">
          <a:xfrm>
            <a:off x="457200" y="5312696"/>
            <a:ext cx="4018049" cy="63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u="sng" kern="0" dirty="0" smtClean="0">
                <a:solidFill>
                  <a:srgbClr val="FF0000"/>
                </a:solidFill>
              </a:rPr>
              <a:t>Detection phase</a:t>
            </a:r>
            <a:endParaRPr lang="zh-CN" altLang="en-US" u="sng" kern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4606964" y="3511897"/>
                <a:ext cx="879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key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𝑥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964" y="3511897"/>
                <a:ext cx="87943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8334761" y="3745468"/>
                <a:ext cx="998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𝑟</m:t>
                    </m:r>
                  </m:oMath>
                </a14:m>
                <a:r>
                  <a:rPr lang="en-US" altLang="zh-CN" dirty="0" smtClean="0"/>
                  <a:t> rows</a:t>
                </a: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761" y="3745468"/>
                <a:ext cx="998376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3" name="组合 162"/>
          <p:cNvGrpSpPr/>
          <p:nvPr/>
        </p:nvGrpSpPr>
        <p:grpSpPr>
          <a:xfrm>
            <a:off x="5706172" y="3071810"/>
            <a:ext cx="2149386" cy="577766"/>
            <a:chOff x="5706172" y="3071810"/>
            <a:chExt cx="2149386" cy="577766"/>
          </a:xfrm>
        </p:grpSpPr>
        <p:sp>
          <p:nvSpPr>
            <p:cNvPr id="127" name="Rectangle 5"/>
            <p:cNvSpPr/>
            <p:nvPr/>
          </p:nvSpPr>
          <p:spPr>
            <a:xfrm>
              <a:off x="5706172" y="3071810"/>
              <a:ext cx="428628" cy="57776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5"/>
            <p:cNvSpPr/>
            <p:nvPr/>
          </p:nvSpPr>
          <p:spPr>
            <a:xfrm>
              <a:off x="6134800" y="3071810"/>
              <a:ext cx="428628" cy="57776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5"/>
            <p:cNvSpPr/>
            <p:nvPr/>
          </p:nvSpPr>
          <p:spPr>
            <a:xfrm>
              <a:off x="6566551" y="3071810"/>
              <a:ext cx="428628" cy="57776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5"/>
            <p:cNvSpPr/>
            <p:nvPr/>
          </p:nvSpPr>
          <p:spPr>
            <a:xfrm>
              <a:off x="7426930" y="3071810"/>
              <a:ext cx="428628" cy="57776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5"/>
            <p:cNvSpPr/>
            <p:nvPr/>
          </p:nvSpPr>
          <p:spPr>
            <a:xfrm>
              <a:off x="6998302" y="3071810"/>
              <a:ext cx="428628" cy="57776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5709295" y="4138610"/>
            <a:ext cx="2146263" cy="564486"/>
            <a:chOff x="5709295" y="4138610"/>
            <a:chExt cx="2146263" cy="564486"/>
          </a:xfrm>
        </p:grpSpPr>
        <p:sp>
          <p:nvSpPr>
            <p:cNvPr id="131" name="Rectangle 5"/>
            <p:cNvSpPr/>
            <p:nvPr/>
          </p:nvSpPr>
          <p:spPr>
            <a:xfrm>
              <a:off x="5709295" y="4138610"/>
              <a:ext cx="428628" cy="56448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5"/>
            <p:cNvSpPr/>
            <p:nvPr/>
          </p:nvSpPr>
          <p:spPr>
            <a:xfrm>
              <a:off x="6569674" y="4138610"/>
              <a:ext cx="428628" cy="56448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5"/>
            <p:cNvSpPr/>
            <p:nvPr/>
          </p:nvSpPr>
          <p:spPr>
            <a:xfrm>
              <a:off x="6998302" y="4138610"/>
              <a:ext cx="428628" cy="56448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5"/>
            <p:cNvSpPr/>
            <p:nvPr/>
          </p:nvSpPr>
          <p:spPr>
            <a:xfrm>
              <a:off x="7426930" y="4138610"/>
              <a:ext cx="428628" cy="56448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5"/>
            <p:cNvSpPr/>
            <p:nvPr/>
          </p:nvSpPr>
          <p:spPr>
            <a:xfrm>
              <a:off x="6134800" y="4138610"/>
              <a:ext cx="428628" cy="5644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5706172" y="5205410"/>
            <a:ext cx="2146263" cy="585790"/>
            <a:chOff x="5706172" y="5205410"/>
            <a:chExt cx="2146263" cy="585790"/>
          </a:xfrm>
        </p:grpSpPr>
        <p:sp>
          <p:nvSpPr>
            <p:cNvPr id="135" name="Rectangle 5"/>
            <p:cNvSpPr/>
            <p:nvPr/>
          </p:nvSpPr>
          <p:spPr>
            <a:xfrm>
              <a:off x="5706172" y="5205410"/>
              <a:ext cx="428628" cy="58579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5"/>
            <p:cNvSpPr/>
            <p:nvPr/>
          </p:nvSpPr>
          <p:spPr>
            <a:xfrm>
              <a:off x="6134800" y="5205410"/>
              <a:ext cx="428628" cy="58579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5"/>
            <p:cNvSpPr/>
            <p:nvPr/>
          </p:nvSpPr>
          <p:spPr>
            <a:xfrm>
              <a:off x="6995179" y="5205410"/>
              <a:ext cx="428628" cy="58579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5"/>
            <p:cNvSpPr/>
            <p:nvPr/>
          </p:nvSpPr>
          <p:spPr>
            <a:xfrm>
              <a:off x="7423807" y="5205410"/>
              <a:ext cx="428628" cy="58579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5"/>
            <p:cNvSpPr/>
            <p:nvPr/>
          </p:nvSpPr>
          <p:spPr>
            <a:xfrm>
              <a:off x="6569674" y="5205410"/>
              <a:ext cx="428628" cy="58579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3" name="右大括号 142"/>
          <p:cNvSpPr/>
          <p:nvPr/>
        </p:nvSpPr>
        <p:spPr bwMode="auto">
          <a:xfrm>
            <a:off x="7877561" y="2057460"/>
            <a:ext cx="457200" cy="3733740"/>
          </a:xfrm>
          <a:prstGeom prst="rightBrace">
            <a:avLst>
              <a:gd name="adj1" fmla="val 13927"/>
              <a:gd name="adj2" fmla="val 50000"/>
            </a:avLst>
          </a:prstGeom>
          <a:ln w="38100">
            <a:headEnd type="none" w="med" len="med"/>
            <a:tailEnd type="none" w="med" len="med"/>
          </a:ln>
          <a:effectLst/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4" name="右大括号 143"/>
          <p:cNvSpPr/>
          <p:nvPr/>
        </p:nvSpPr>
        <p:spPr bwMode="auto">
          <a:xfrm rot="16200000">
            <a:off x="6626984" y="688217"/>
            <a:ext cx="316526" cy="2140494"/>
          </a:xfrm>
          <a:prstGeom prst="rightBrace">
            <a:avLst>
              <a:gd name="adj1" fmla="val 13927"/>
              <a:gd name="adj2" fmla="val 50000"/>
            </a:avLst>
          </a:prstGeom>
          <a:ln w="38100">
            <a:solidFill>
              <a:schemeClr val="accent3"/>
            </a:solidFill>
            <a:headEnd type="none" w="med" len="med"/>
            <a:tailEnd type="none" w="med" len="med"/>
          </a:ln>
          <a:effectLst/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6172200" y="1295400"/>
                <a:ext cx="12820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altLang="zh-CN" dirty="0" smtClean="0"/>
                  <a:t> buckets</a:t>
                </a:r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295400"/>
                <a:ext cx="1282009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5638800" y="2602468"/>
                <a:ext cx="3292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602468"/>
                <a:ext cx="329282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6160406" y="3593068"/>
                <a:ext cx="3292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406" y="3593068"/>
                <a:ext cx="329282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12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6020226" y="4703096"/>
                <a:ext cx="3292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226" y="4703096"/>
                <a:ext cx="329282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内容占位符 2"/>
              <p:cNvSpPr txBox="1">
                <a:spLocks/>
              </p:cNvSpPr>
              <p:nvPr/>
            </p:nvSpPr>
            <p:spPr bwMode="auto">
              <a:xfrm>
                <a:off x="457200" y="1848483"/>
                <a:ext cx="4018049" cy="753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altLang="zh-CN" sz="2400" b="0" kern="0" dirty="0" smtClean="0"/>
                  <a:t>Structure of </a:t>
                </a:r>
                <a14:m>
                  <m:oMath xmlns:m="http://schemas.openxmlformats.org/officeDocument/2006/math">
                    <m:r>
                      <a:rPr lang="en-US" altLang="zh-CN" sz="2400" b="0" i="1" kern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altLang="zh-CN" sz="2400" i="1" kern="0" dirty="0" smtClean="0"/>
                  <a:t> </a:t>
                </a:r>
                <a:r>
                  <a:rPr lang="en-US" altLang="zh-CN" sz="2400" kern="0" dirty="0" smtClean="0"/>
                  <a:t>rows, with </a:t>
                </a:r>
                <a14:m>
                  <m:oMath xmlns:m="http://schemas.openxmlformats.org/officeDocument/2006/math">
                    <m:r>
                      <a:rPr lang="en-US" altLang="zh-CN" sz="2400" b="0" i="1" kern="0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altLang="zh-CN" sz="2400" kern="0" dirty="0" smtClean="0"/>
                  <a:t> buckets each</a:t>
                </a:r>
                <a:endParaRPr lang="en-US" altLang="zh-CN" sz="2400" i="1" kern="0" dirty="0"/>
              </a:p>
            </p:txBody>
          </p:sp>
        </mc:Choice>
        <mc:Fallback xmlns="">
          <p:sp>
            <p:nvSpPr>
              <p:cNvPr id="160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848483"/>
                <a:ext cx="4018049" cy="753986"/>
              </a:xfrm>
              <a:prstGeom prst="rect">
                <a:avLst/>
              </a:prstGeom>
              <a:blipFill rotWithShape="1">
                <a:blip r:embed="rId10"/>
                <a:stretch>
                  <a:fillRect l="-1973" t="-5645" b="-282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内容占位符 6"/>
          <p:cNvSpPr txBox="1">
            <a:spLocks/>
          </p:cNvSpPr>
          <p:nvPr/>
        </p:nvSpPr>
        <p:spPr bwMode="auto">
          <a:xfrm>
            <a:off x="457201" y="1371600"/>
            <a:ext cx="4018049" cy="63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u="sng" kern="0" dirty="0" smtClean="0">
                <a:solidFill>
                  <a:srgbClr val="FF0000"/>
                </a:solidFill>
              </a:rPr>
              <a:t>LD-Sketch</a:t>
            </a:r>
            <a:endParaRPr lang="zh-CN" altLang="en-US" u="sng" kern="0" dirty="0">
              <a:solidFill>
                <a:srgbClr val="FF0000"/>
              </a:solidFill>
            </a:endParaRPr>
          </a:p>
        </p:txBody>
      </p:sp>
      <p:grpSp>
        <p:nvGrpSpPr>
          <p:cNvPr id="169" name="组合 168"/>
          <p:cNvGrpSpPr/>
          <p:nvPr/>
        </p:nvGrpSpPr>
        <p:grpSpPr>
          <a:xfrm>
            <a:off x="5706172" y="2033710"/>
            <a:ext cx="2146263" cy="557090"/>
            <a:chOff x="5706172" y="2033710"/>
            <a:chExt cx="2146263" cy="557090"/>
          </a:xfrm>
        </p:grpSpPr>
        <p:grpSp>
          <p:nvGrpSpPr>
            <p:cNvPr id="162" name="组合 161"/>
            <p:cNvGrpSpPr/>
            <p:nvPr/>
          </p:nvGrpSpPr>
          <p:grpSpPr>
            <a:xfrm>
              <a:off x="5706172" y="2033710"/>
              <a:ext cx="2146263" cy="557090"/>
              <a:chOff x="5706172" y="2033710"/>
              <a:chExt cx="2146263" cy="557090"/>
            </a:xfrm>
          </p:grpSpPr>
          <p:sp>
            <p:nvSpPr>
              <p:cNvPr id="122" name="Rectangle 5"/>
              <p:cNvSpPr/>
              <p:nvPr/>
            </p:nvSpPr>
            <p:spPr>
              <a:xfrm>
                <a:off x="5706172" y="2033710"/>
                <a:ext cx="428628" cy="55709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5"/>
              <p:cNvSpPr/>
              <p:nvPr/>
            </p:nvSpPr>
            <p:spPr>
              <a:xfrm>
                <a:off x="6566551" y="2033710"/>
                <a:ext cx="428628" cy="55709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5"/>
              <p:cNvSpPr/>
              <p:nvPr/>
            </p:nvSpPr>
            <p:spPr>
              <a:xfrm>
                <a:off x="6995179" y="2033710"/>
                <a:ext cx="428628" cy="55709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5"/>
              <p:cNvSpPr/>
              <p:nvPr/>
            </p:nvSpPr>
            <p:spPr>
              <a:xfrm>
                <a:off x="7423807" y="2033710"/>
                <a:ext cx="428628" cy="55709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6" name="Rectangle 5"/>
            <p:cNvSpPr/>
            <p:nvPr/>
          </p:nvSpPr>
          <p:spPr>
            <a:xfrm>
              <a:off x="6134800" y="2033710"/>
              <a:ext cx="428628" cy="55709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8" name="Rectangle 5"/>
          <p:cNvSpPr/>
          <p:nvPr/>
        </p:nvSpPr>
        <p:spPr>
          <a:xfrm>
            <a:off x="6134800" y="2033710"/>
            <a:ext cx="428628" cy="55709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9" name="直接箭头连接符 138"/>
          <p:cNvCxnSpPr>
            <a:stCxn id="120" idx="3"/>
          </p:cNvCxnSpPr>
          <p:nvPr/>
        </p:nvCxnSpPr>
        <p:spPr bwMode="auto">
          <a:xfrm flipV="1">
            <a:off x="5486400" y="2236055"/>
            <a:ext cx="862714" cy="146050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0" name="Rectangle 5"/>
          <p:cNvSpPr/>
          <p:nvPr/>
        </p:nvSpPr>
        <p:spPr>
          <a:xfrm>
            <a:off x="6995179" y="3071810"/>
            <a:ext cx="428628" cy="577766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5" name="直接箭头连接符 144"/>
          <p:cNvCxnSpPr>
            <a:stCxn id="120" idx="3"/>
          </p:cNvCxnSpPr>
          <p:nvPr/>
        </p:nvCxnSpPr>
        <p:spPr bwMode="auto">
          <a:xfrm flipV="1">
            <a:off x="5486400" y="3360693"/>
            <a:ext cx="1726216" cy="33587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1" name="Rectangle 5"/>
          <p:cNvSpPr/>
          <p:nvPr/>
        </p:nvSpPr>
        <p:spPr>
          <a:xfrm>
            <a:off x="6134800" y="4138610"/>
            <a:ext cx="434874" cy="564486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6" name="直接箭头连接符 145"/>
          <p:cNvCxnSpPr>
            <a:stCxn id="120" idx="3"/>
          </p:cNvCxnSpPr>
          <p:nvPr/>
        </p:nvCxnSpPr>
        <p:spPr bwMode="auto">
          <a:xfrm>
            <a:off x="5486400" y="3696563"/>
            <a:ext cx="862714" cy="72429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2" name="Rectangle 5"/>
          <p:cNvSpPr/>
          <p:nvPr/>
        </p:nvSpPr>
        <p:spPr>
          <a:xfrm>
            <a:off x="6560304" y="5205410"/>
            <a:ext cx="437997" cy="58579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7" name="直接箭头连接符 146"/>
          <p:cNvCxnSpPr>
            <a:stCxn id="120" idx="3"/>
          </p:cNvCxnSpPr>
          <p:nvPr/>
        </p:nvCxnSpPr>
        <p:spPr bwMode="auto">
          <a:xfrm>
            <a:off x="5486400" y="3696563"/>
            <a:ext cx="1315011" cy="168744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96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6" grpId="0"/>
      <p:bldP spid="79" grpId="0"/>
      <p:bldP spid="80" grpId="0"/>
      <p:bldP spid="120" grpId="0"/>
      <p:bldP spid="121" grpId="0"/>
      <p:bldP spid="143" grpId="0" animBg="1"/>
      <p:bldP spid="144" grpId="0" animBg="1"/>
      <p:bldP spid="148" grpId="0"/>
      <p:bldP spid="149" grpId="0"/>
      <p:bldP spid="156" grpId="0"/>
      <p:bldP spid="157" grpId="0"/>
      <p:bldP spid="160" grpId="0"/>
      <p:bldP spid="161" grpId="0"/>
      <p:bldP spid="168" grpId="0" animBg="1"/>
      <p:bldP spid="170" grpId="0" animBg="1"/>
      <p:bldP spid="171" grpId="0" animBg="1"/>
      <p:bldP spid="1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Inside a Bucket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圆角矩形 4"/>
          <p:cNvSpPr/>
          <p:nvPr/>
        </p:nvSpPr>
        <p:spPr bwMode="auto">
          <a:xfrm>
            <a:off x="1143000" y="4572000"/>
            <a:ext cx="6720177" cy="213360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右大括号 5"/>
          <p:cNvSpPr/>
          <p:nvPr/>
        </p:nvSpPr>
        <p:spPr bwMode="auto">
          <a:xfrm rot="16200000">
            <a:off x="4263240" y="1070762"/>
            <a:ext cx="403498" cy="6643977"/>
          </a:xfrm>
          <a:prstGeom prst="rightBrace">
            <a:avLst>
              <a:gd name="adj1" fmla="val 225741"/>
              <a:gd name="adj2" fmla="val 45641"/>
            </a:avLst>
          </a:prstGeom>
          <a:ln w="38100">
            <a:solidFill>
              <a:schemeClr val="accent3"/>
            </a:solidFill>
            <a:headEnd type="none" w="med" len="med"/>
            <a:tailEnd type="none" w="med" len="med"/>
          </a:ln>
          <a:effectLst/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51075" y="3660397"/>
                <a:ext cx="23815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/>
                  <a:t>Bucket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(</m:t>
                    </m:r>
                    <m:r>
                      <a:rPr lang="en-US" altLang="zh-CN" sz="2400" b="0" i="1" smtClean="0">
                        <a:latin typeface="Cambria Math"/>
                      </a:rPr>
                      <m:t>𝑖</m:t>
                    </m:r>
                    <m:r>
                      <a:rPr lang="en-US" altLang="zh-CN" sz="2400" b="0" i="1" smtClean="0">
                        <a:latin typeface="Cambria Math"/>
                      </a:rPr>
                      <m:t>, </m:t>
                    </m:r>
                    <m:r>
                      <a:rPr lang="en-US" altLang="zh-CN" sz="2400" b="0" i="1" smtClean="0">
                        <a:latin typeface="Cambria Math"/>
                      </a:rPr>
                      <m:t>𝑗</m:t>
                    </m:r>
                    <m:r>
                      <a:rPr lang="en-US" altLang="zh-CN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075" y="3660397"/>
                <a:ext cx="2381536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6286409" y="4745126"/>
            <a:ext cx="1782235" cy="1689066"/>
            <a:chOff x="6805232" y="4821326"/>
            <a:chExt cx="1782235" cy="1689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197640" y="5470036"/>
                  <a:ext cx="1389827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0" dirty="0" smtClean="0"/>
                    <a:t>length: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a14:m>
                  <a:endParaRPr lang="en-US" altLang="zh-CN" b="0" dirty="0" smtClean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7640" y="5470036"/>
                  <a:ext cx="1389827" cy="39164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947" t="-7692" b="-1692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右大括号 9"/>
            <p:cNvSpPr/>
            <p:nvPr/>
          </p:nvSpPr>
          <p:spPr bwMode="auto">
            <a:xfrm>
              <a:off x="6805232" y="4821326"/>
              <a:ext cx="392408" cy="1689066"/>
            </a:xfrm>
            <a:prstGeom prst="rightBrace">
              <a:avLst>
                <a:gd name="adj1" fmla="val 13927"/>
                <a:gd name="adj2" fmla="val 50000"/>
              </a:avLst>
            </a:prstGeom>
            <a:ln w="38100"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i="0" u="none" strike="noStrike" normalizeH="0" baseline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214977" y="4701900"/>
            <a:ext cx="3071432" cy="1774731"/>
            <a:chOff x="3909333" y="4778100"/>
            <a:chExt cx="3071432" cy="1774731"/>
          </a:xfrm>
        </p:grpSpPr>
        <p:sp>
          <p:nvSpPr>
            <p:cNvPr id="12" name="圆角矩形 11"/>
            <p:cNvSpPr/>
            <p:nvPr/>
          </p:nvSpPr>
          <p:spPr bwMode="auto">
            <a:xfrm>
              <a:off x="4003461" y="4778100"/>
              <a:ext cx="2977304" cy="1774731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5"/>
                <p:cNvSpPr/>
                <p:nvPr/>
              </p:nvSpPr>
              <p:spPr>
                <a:xfrm>
                  <a:off x="4836199" y="4821326"/>
                  <a:ext cx="860218" cy="43973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𝑘𝑒𝑦</m:t>
                        </m:r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1</m:t>
                        </m:r>
                      </m:oMath>
                    </m:oMathPara>
                  </a14:m>
                  <a:endParaRPr lang="en-US" altLang="zh-CN" b="0" dirty="0" smtClea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6199" y="4821326"/>
                  <a:ext cx="860218" cy="43973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2414" b="-19737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5"/>
                <p:cNvSpPr/>
                <p:nvPr/>
              </p:nvSpPr>
              <p:spPr>
                <a:xfrm>
                  <a:off x="5696417" y="4821325"/>
                  <a:ext cx="968582" cy="43973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𝑣𝑎𝑙𝑢𝑒</m:t>
                        </m:r>
                      </m:oMath>
                    </m:oMathPara>
                  </a14:m>
                  <a:endParaRPr lang="en-US" altLang="zh-CN" b="0" dirty="0" smtClea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6417" y="4821325"/>
                  <a:ext cx="968582" cy="43973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227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5"/>
                <p:cNvSpPr/>
                <p:nvPr/>
              </p:nvSpPr>
              <p:spPr>
                <a:xfrm>
                  <a:off x="4836199" y="5261065"/>
                  <a:ext cx="860218" cy="43973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𝑘𝑒𝑦</m:t>
                        </m:r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2</m:t>
                        </m:r>
                      </m:oMath>
                    </m:oMathPara>
                  </a14:m>
                  <a:endParaRPr lang="en-US" altLang="zh-CN" b="0" dirty="0" smtClea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6199" y="5261065"/>
                  <a:ext cx="860218" cy="43973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2414" b="-21053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5"/>
                <p:cNvSpPr/>
                <p:nvPr/>
              </p:nvSpPr>
              <p:spPr>
                <a:xfrm>
                  <a:off x="5696417" y="5261064"/>
                  <a:ext cx="968582" cy="43973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𝑣𝑎𝑙𝑢𝑒</m:t>
                        </m:r>
                      </m:oMath>
                    </m:oMathPara>
                  </a14:m>
                  <a:endParaRPr lang="en-US" altLang="zh-CN" b="0" dirty="0" smtClea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6417" y="5261064"/>
                  <a:ext cx="968582" cy="43973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227" b="-1316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5"/>
                <p:cNvSpPr/>
                <p:nvPr/>
              </p:nvSpPr>
              <p:spPr>
                <a:xfrm>
                  <a:off x="4836199" y="6051369"/>
                  <a:ext cx="1828800" cy="43973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𝑒𝑚𝑝𝑡𝑦</m:t>
                        </m:r>
                      </m:oMath>
                    </m:oMathPara>
                  </a14:m>
                  <a:endParaRPr lang="en-US" altLang="zh-CN" b="0" dirty="0" smtClea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6199" y="6051369"/>
                  <a:ext cx="1828800" cy="43973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5789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209423" y="5589704"/>
                  <a:ext cx="9983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/>
                          </a:rPr>
                          <m:t>…</m:t>
                        </m:r>
                      </m:oMath>
                    </m:oMathPara>
                  </a14:m>
                  <a:endParaRPr lang="en-US" altLang="zh-CN" sz="2400" dirty="0" smtClean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9423" y="5589704"/>
                  <a:ext cx="998376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909333" y="5084223"/>
                  <a:ext cx="996189" cy="668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0" dirty="0" smtClean="0"/>
                    <a:t>Array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zh-CN" b="0" dirty="0" smtClean="0"/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9333" y="5084223"/>
                  <a:ext cx="996189" cy="66864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4545" b="-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组合 19"/>
          <p:cNvGrpSpPr/>
          <p:nvPr/>
        </p:nvGrpSpPr>
        <p:grpSpPr>
          <a:xfrm>
            <a:off x="1514830" y="4648200"/>
            <a:ext cx="1362215" cy="914400"/>
            <a:chOff x="2033653" y="4724400"/>
            <a:chExt cx="1362215" cy="914400"/>
          </a:xfrm>
        </p:grpSpPr>
        <p:sp>
          <p:nvSpPr>
            <p:cNvPr id="21" name="圆角矩形 20"/>
            <p:cNvSpPr/>
            <p:nvPr/>
          </p:nvSpPr>
          <p:spPr bwMode="auto">
            <a:xfrm>
              <a:off x="2034777" y="4728935"/>
              <a:ext cx="1361091" cy="909865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5"/>
                <p:cNvSpPr/>
                <p:nvPr/>
              </p:nvSpPr>
              <p:spPr>
                <a:xfrm>
                  <a:off x="2553669" y="5088394"/>
                  <a:ext cx="722634" cy="43973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zh-CN" b="0" i="1" dirty="0" smtClea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669" y="5088394"/>
                  <a:ext cx="722634" cy="439739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4474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2033653" y="4724400"/>
              <a:ext cx="1300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Total sum:</a:t>
              </a:r>
              <a:endParaRPr lang="zh-CN" altLang="en-US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14830" y="5712866"/>
            <a:ext cx="1376010" cy="916534"/>
            <a:chOff x="2033653" y="5789066"/>
            <a:chExt cx="1376010" cy="916534"/>
          </a:xfrm>
        </p:grpSpPr>
        <p:sp>
          <p:nvSpPr>
            <p:cNvPr id="25" name="圆角矩形 24"/>
            <p:cNvSpPr/>
            <p:nvPr/>
          </p:nvSpPr>
          <p:spPr bwMode="auto">
            <a:xfrm>
              <a:off x="2048572" y="5795735"/>
              <a:ext cx="1361091" cy="909865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5"/>
                <p:cNvSpPr/>
                <p:nvPr/>
              </p:nvSpPr>
              <p:spPr>
                <a:xfrm>
                  <a:off x="2541259" y="6113461"/>
                  <a:ext cx="722634" cy="43973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zh-CN" b="0" dirty="0" smtClea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259" y="6113461"/>
                  <a:ext cx="722634" cy="439739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4474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2033653" y="5789066"/>
              <a:ext cx="1300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Error:</a:t>
              </a:r>
              <a:endParaRPr lang="zh-CN" altLang="en-US" dirty="0"/>
            </a:p>
          </p:txBody>
        </p:sp>
      </p:grpSp>
      <p:cxnSp>
        <p:nvCxnSpPr>
          <p:cNvPr id="28" name="直接箭头连接符 27"/>
          <p:cNvCxnSpPr>
            <a:stCxn id="29" idx="2"/>
            <a:endCxn id="9" idx="0"/>
          </p:cNvCxnSpPr>
          <p:nvPr/>
        </p:nvCxnSpPr>
        <p:spPr bwMode="auto">
          <a:xfrm>
            <a:off x="7353300" y="4291215"/>
            <a:ext cx="20431" cy="110262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圆角矩形 28"/>
              <p:cNvSpPr/>
              <p:nvPr/>
            </p:nvSpPr>
            <p:spPr bwMode="auto">
              <a:xfrm>
                <a:off x="6019800" y="3891228"/>
                <a:ext cx="2667000" cy="399987"/>
              </a:xfrm>
              <a:prstGeom prst="roundRect">
                <a:avLst/>
              </a:prstGeom>
              <a:solidFill>
                <a:schemeClr val="lt1">
                  <a:alpha val="0"/>
                </a:schemeClr>
              </a:solidFill>
              <a:ln>
                <a:solidFill>
                  <a:schemeClr val="accent2"/>
                </a:solidFill>
                <a:prstDash val="dash"/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dirty="0"/>
                  <a:t>Expansion parameter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9" name="圆角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800" y="3891228"/>
                <a:ext cx="2667000" cy="399987"/>
              </a:xfrm>
              <a:prstGeom prst="roundRect">
                <a:avLst/>
              </a:prstGeom>
              <a:blipFill rotWithShape="1">
                <a:blip r:embed="rId17"/>
                <a:stretch>
                  <a:fillRect b="-15714"/>
                </a:stretch>
              </a:blipFill>
              <a:ln>
                <a:solidFill>
                  <a:schemeClr val="accent2"/>
                </a:solidFill>
                <a:prstDash val="dash"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肘形连接符 29"/>
          <p:cNvCxnSpPr>
            <a:stCxn id="21" idx="3"/>
            <a:endCxn id="9" idx="2"/>
          </p:cNvCxnSpPr>
          <p:nvPr/>
        </p:nvCxnSpPr>
        <p:spPr bwMode="auto">
          <a:xfrm>
            <a:off x="2877045" y="5107668"/>
            <a:ext cx="4496686" cy="677814"/>
          </a:xfrm>
          <a:prstGeom prst="bentConnector4">
            <a:avLst>
              <a:gd name="adj1" fmla="val 6035"/>
              <a:gd name="adj2" fmla="val 225392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/>
            <a:tailEnd type="arrow"/>
          </a:ln>
          <a:effectLst>
            <a:outerShdw blurRad="40005" dist="22860" dir="5400000" algn="ctr" rotWithShape="0">
              <a:schemeClr val="bg2">
                <a:alpha val="35000"/>
              </a:schemeClr>
            </a:outerShdw>
          </a:effectLst>
          <a:ex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95400"/>
                <a:ext cx="8458201" cy="1523999"/>
              </a:xfrm>
            </p:spPr>
            <p:txBody>
              <a:bodyPr/>
              <a:lstStyle/>
              <a:p>
                <a:r>
                  <a:rPr lang="en-US" altLang="zh-CN" u="sng" dirty="0" smtClean="0">
                    <a:solidFill>
                      <a:srgbClr val="FF0000"/>
                    </a:solidFill>
                  </a:rPr>
                  <a:t>Basic ideas</a:t>
                </a:r>
              </a:p>
              <a:p>
                <a:pPr lvl="1"/>
                <a:r>
                  <a:rPr lang="en-US" altLang="zh-CN" dirty="0" smtClean="0"/>
                  <a:t>Track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significant keys </a:t>
                </a:r>
                <a:r>
                  <a:rPr lang="en-US" altLang="zh-CN" dirty="0" smtClean="0"/>
                  <a:t>in a bucket with </a:t>
                </a:r>
                <a:r>
                  <a:rPr lang="en-US" altLang="zh-CN" dirty="0" smtClean="0">
                    <a:solidFill>
                      <a:srgbClr val="0000FF"/>
                    </a:solidFill>
                  </a:rPr>
                  <a:t>array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Increment </a:t>
                </a:r>
                <a:r>
                  <a:rPr lang="en-US" altLang="zh-CN" dirty="0" smtClean="0">
                    <a:solidFill>
                      <a:srgbClr val="0000FF"/>
                    </a:solidFill>
                  </a:rPr>
                  <a:t>length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 smtClean="0"/>
                  <a:t> based of </a:t>
                </a:r>
                <a:r>
                  <a:rPr lang="en-US" altLang="zh-CN" dirty="0" smtClean="0">
                    <a:solidFill>
                      <a:srgbClr val="0000FF"/>
                    </a:solidFill>
                  </a:rPr>
                  <a:t>total sum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 smtClean="0"/>
                  <a:t> and  parameter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Record </a:t>
                </a:r>
                <a:r>
                  <a:rPr lang="en-US" altLang="zh-CN" dirty="0" smtClean="0">
                    <a:solidFill>
                      <a:srgbClr val="0000FF"/>
                    </a:solidFill>
                  </a:rPr>
                  <a:t>error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 smtClean="0"/>
                  <a:t> due to dropping insignificant keys</a:t>
                </a:r>
                <a:endParaRPr lang="en-US" altLang="zh-CN" sz="1800" dirty="0" smtClean="0"/>
              </a:p>
            </p:txBody>
          </p:sp>
        </mc:Choice>
        <mc:Fallback xmlns="">
          <p:sp>
            <p:nvSpPr>
              <p:cNvPr id="31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95400"/>
                <a:ext cx="8458201" cy="1523999"/>
              </a:xfrm>
              <a:blipFill rotWithShape="1">
                <a:blip r:embed="rId18"/>
                <a:stretch>
                  <a:fillRect l="-1225" t="-4016" b="-58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5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15926</TotalTime>
  <Words>2238</Words>
  <Application>Microsoft Office PowerPoint</Application>
  <PresentationFormat>全屏显示(4:3)</PresentationFormat>
  <Paragraphs>372</Paragraphs>
  <Slides>25</Slides>
  <Notes>25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Default Design</vt:lpstr>
      <vt:lpstr>LD-Sketch: A Distributed Sketching Design for Accurate and Scalable Anomaly Detection in Network Data Streams</vt:lpstr>
      <vt:lpstr>Motivation</vt:lpstr>
      <vt:lpstr>Challenges</vt:lpstr>
      <vt:lpstr>Related Works</vt:lpstr>
      <vt:lpstr>Our Work</vt:lpstr>
      <vt:lpstr>Problem Formulation</vt:lpstr>
      <vt:lpstr>Architecture</vt:lpstr>
      <vt:lpstr>Local Detection</vt:lpstr>
      <vt:lpstr>Inside a Bucket</vt:lpstr>
      <vt:lpstr>Update Bucket with (x, v_x)</vt:lpstr>
      <vt:lpstr>Decrement Keys</vt:lpstr>
      <vt:lpstr>Decrement Keys</vt:lpstr>
      <vt:lpstr>Dynamic Expansion</vt:lpstr>
      <vt:lpstr>Estimate True Sum or Change</vt:lpstr>
      <vt:lpstr>Identify Heavy Key</vt:lpstr>
      <vt:lpstr>Analysis</vt:lpstr>
      <vt:lpstr>Distributed Detection</vt:lpstr>
      <vt:lpstr>Remote Sites</vt:lpstr>
      <vt:lpstr>Detection and Aggregation</vt:lpstr>
      <vt:lpstr>Analysis</vt:lpstr>
      <vt:lpstr>Experimental Results</vt:lpstr>
      <vt:lpstr>Accuracy of Local Detection: Heavy Changer</vt:lpstr>
      <vt:lpstr>Accuracy of Distributed Detection: Heavy Changer</vt:lpstr>
      <vt:lpstr>Throughput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Chanwunwahedmond</dc:creator>
  <cp:lastModifiedBy>qhuang</cp:lastModifiedBy>
  <cp:revision>1402</cp:revision>
  <cp:lastPrinted>1601-01-01T00:00:00Z</cp:lastPrinted>
  <dcterms:created xsi:type="dcterms:W3CDTF">1601-01-01T00:00:00Z</dcterms:created>
  <dcterms:modified xsi:type="dcterms:W3CDTF">2014-04-29T03:21:49Z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sflag">
    <vt:lpwstr>1350348779</vt:lpwstr>
  </property>
</Properties>
</file>