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6" r:id="rId2"/>
    <p:sldId id="289" r:id="rId3"/>
    <p:sldId id="290" r:id="rId4"/>
    <p:sldId id="293" r:id="rId5"/>
    <p:sldId id="295" r:id="rId6"/>
    <p:sldId id="297" r:id="rId7"/>
    <p:sldId id="322" r:id="rId8"/>
    <p:sldId id="271" r:id="rId9"/>
    <p:sldId id="272" r:id="rId10"/>
    <p:sldId id="273" r:id="rId11"/>
    <p:sldId id="299" r:id="rId12"/>
    <p:sldId id="301" r:id="rId13"/>
    <p:sldId id="303" r:id="rId14"/>
    <p:sldId id="304" r:id="rId15"/>
    <p:sldId id="313" r:id="rId16"/>
    <p:sldId id="309" r:id="rId17"/>
    <p:sldId id="328" r:id="rId18"/>
    <p:sldId id="315" r:id="rId19"/>
    <p:sldId id="278" r:id="rId20"/>
    <p:sldId id="329" r:id="rId21"/>
    <p:sldId id="330" r:id="rId22"/>
    <p:sldId id="319" r:id="rId23"/>
    <p:sldId id="288" r:id="rId24"/>
    <p:sldId id="321" r:id="rId25"/>
    <p:sldId id="318" r:id="rId26"/>
    <p:sldId id="285" r:id="rId27"/>
    <p:sldId id="280" r:id="rId28"/>
    <p:sldId id="317" r:id="rId29"/>
    <p:sldId id="283" r:id="rId3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FF"/>
    <a:srgbClr val="FF9966"/>
    <a:srgbClr val="FF9999"/>
    <a:srgbClr val="FF99FF"/>
    <a:srgbClr val="FFFF99"/>
    <a:srgbClr val="FF00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0724" autoAdjust="0"/>
  </p:normalViewPr>
  <p:slideViewPr>
    <p:cSldViewPr>
      <p:cViewPr>
        <p:scale>
          <a:sx n="66" d="100"/>
          <a:sy n="66" d="100"/>
        </p:scale>
        <p:origin x="-120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sz="2000" dirty="0" smtClean="0"/>
              <a:t>Replication: Simple but Expensive.</a:t>
            </a:r>
          </a:p>
          <a:p>
            <a:pPr lvl="1"/>
            <a:r>
              <a:rPr lang="fr-FR" altLang="zh-CN" sz="2000" dirty="0" smtClean="0"/>
              <a:t>Maximum Distance Separable (MDS) codes: </a:t>
            </a:r>
            <a:r>
              <a:rPr lang="en-US" altLang="zh-CN" sz="2000" dirty="0" smtClean="0"/>
              <a:t>Much less redundancy overhead than replication.</a:t>
            </a:r>
            <a:endParaRPr lang="fr-FR" altLang="zh-CN" sz="20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200" i="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order to solve the problem, we first introduce a concept “RBC”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200" i="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kern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Corollary: </a:t>
            </a:r>
            <a:r>
              <a:rPr lang="en-US" altLang="zh-CN" sz="1200" kern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can always use the un-selected chunks of the repair to construct an RBC such that it is decodable.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72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Our investigation finds that the checking time of random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FMSR codes increases dramatically as the value of n increases.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example, when n = 12 (not shown in our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figures), we find that the repair operation of our random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FMSR code implementation still cannot return a right set of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regenerated chunks after running for two hours. In contrast,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our deterministic FMSR codes can return a solution within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0.5 seconds.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Remark: A trade-off of FMSR codes is that the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whole encoded file must be decoded first if parts of a file are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accessed. Nevertheless, FMSR codes are suited to long-term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archival applications, since data backups are rarely read and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it is common to restore the whole file rather than file parts.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Explanations</a:t>
            </a:r>
            <a:r>
              <a:rPr lang="en-US" altLang="zh-CN" baseline="0" dirty="0" smtClean="0"/>
              <a:t>: </a:t>
            </a:r>
            <a:r>
              <a:rPr lang="en-US" altLang="zh-CN" dirty="0" smtClean="0"/>
              <a:t>Regenerating codes exploit the optimal trade-off between storage and repair traffic. One end of the trade-off</a:t>
            </a:r>
            <a:r>
              <a:rPr lang="en-US" altLang="zh-CN" baseline="0" dirty="0" smtClean="0"/>
              <a:t> corresponding to storage refers MSR codes; the other end corresponding to repair traffic refers to MBR codes.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Explanations</a:t>
            </a:r>
            <a:r>
              <a:rPr lang="en-US" altLang="zh-CN" baseline="0" dirty="0" smtClean="0"/>
              <a:t>: </a:t>
            </a:r>
            <a:r>
              <a:rPr lang="en-US" altLang="zh-CN" dirty="0" smtClean="0"/>
              <a:t>given that new parity chunks are regenerated</a:t>
            </a:r>
          </a:p>
          <a:p>
            <a:r>
              <a:rPr lang="en-US" altLang="zh-CN" dirty="0" smtClean="0"/>
              <a:t>in each round of repair, we need to ensure that such chunks preserve the fault tolerance of MDS codes after</a:t>
            </a:r>
          </a:p>
          <a:p>
            <a:r>
              <a:rPr lang="en-US" altLang="zh-CN" dirty="0" smtClean="0"/>
              <a:t>multiple rounds of repair.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Remark: In this slide, we introduce the following definition</a:t>
            </a:r>
          </a:p>
          <a:p>
            <a:r>
              <a:rPr lang="en-US" altLang="zh-CN" sz="1200" b="1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MDS property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: For any subset of k out of n nodes, if the k(n − k) parity chunks from the k nodes can be decoded to the k(n −k) native chunks of the original file, then the MDS property is satisfied.</a:t>
            </a:r>
          </a:p>
          <a:p>
            <a:r>
              <a:rPr lang="en-US" altLang="zh-CN" sz="1200" b="1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Decodability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We say that a collection of k(n−k) parity chunks is decodable if the parity chunks can be decoded to the original file.</a:t>
            </a:r>
          </a:p>
          <a:p>
            <a:endParaRPr lang="en-US" altLang="zh-CN" sz="1200" i="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Remark: NCCloud randomly read the chunk from the surviving nodes, so the first two repairs may be shown in this slide.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200" i="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cuhk.edu.hk/~pcle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8915400" cy="21526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Analysis and Construction </a:t>
            </a:r>
            <a:br>
              <a:rPr lang="en-US" sz="3600" dirty="0" smtClean="0"/>
            </a:br>
            <a:r>
              <a:rPr lang="en-US" sz="3600" dirty="0" smtClean="0"/>
              <a:t>of Functional Regenerating Codes</a:t>
            </a:r>
            <a:br>
              <a:rPr lang="en-US" sz="3600" dirty="0" smtClean="0"/>
            </a:br>
            <a:r>
              <a:rPr lang="en-US" sz="3600" dirty="0" smtClean="0"/>
              <a:t>with Uncoded Repair </a:t>
            </a:r>
            <a:br>
              <a:rPr lang="en-US" sz="3600" dirty="0" smtClean="0"/>
            </a:br>
            <a:r>
              <a:rPr lang="en-US" sz="3600" dirty="0" smtClean="0"/>
              <a:t>for Distributed Storage Systems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/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Yuchong Hu, </a:t>
            </a:r>
            <a:r>
              <a:rPr lang="en-US" sz="2400" u="sng" dirty="0" smtClean="0"/>
              <a:t>Patrick P. C. Lee</a:t>
            </a:r>
            <a:r>
              <a:rPr lang="en-US" sz="2400" dirty="0" smtClean="0"/>
              <a:t>, Kenneth W. Shum</a:t>
            </a:r>
            <a:endParaRPr lang="en-US" sz="2400" baseline="30000" dirty="0" smtClean="0"/>
          </a:p>
          <a:p>
            <a:pPr eaLnBrk="1" hangingPunct="1"/>
            <a:r>
              <a:rPr lang="en-US" sz="2400" dirty="0" smtClean="0"/>
              <a:t>The Chinese University of Hong Kong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/>
            <a:r>
              <a:rPr lang="en-US" sz="2400" dirty="0" smtClean="0"/>
              <a:t>INFOCOM’13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876800"/>
          </a:xfrm>
        </p:spPr>
        <p:txBody>
          <a:bodyPr/>
          <a:lstStyle/>
          <a:p>
            <a:r>
              <a:rPr lang="en-US" sz="2400" dirty="0" smtClean="0"/>
              <a:t>Prove existence of FMSR codes</a:t>
            </a:r>
          </a:p>
          <a:p>
            <a:pPr lvl="1"/>
            <a:r>
              <a:rPr lang="en-US" sz="2000" dirty="0" smtClean="0"/>
              <a:t>Preserve double-fault tolerance after any number of repair rounds with </a:t>
            </a:r>
            <a:r>
              <a:rPr lang="en-US" sz="2000" dirty="0" err="1" smtClean="0">
                <a:solidFill>
                  <a:srgbClr val="FF0000"/>
                </a:solidFill>
              </a:rPr>
              <a:t>uncoded</a:t>
            </a:r>
            <a:r>
              <a:rPr lang="en-US" sz="2000" dirty="0" smtClean="0">
                <a:solidFill>
                  <a:srgbClr val="FF0000"/>
                </a:solidFill>
              </a:rPr>
              <a:t> repair</a:t>
            </a:r>
          </a:p>
          <a:p>
            <a:pPr lvl="1"/>
            <a:r>
              <a:rPr lang="en-US" sz="2000" b="1" dirty="0" smtClean="0">
                <a:sym typeface="Wingdings" pitchFamily="2" charset="2"/>
              </a:rPr>
              <a:t> Minimize disk read and repair bandwidth</a:t>
            </a:r>
            <a:endParaRPr lang="en-US" sz="2000" b="1" dirty="0" smtClean="0"/>
          </a:p>
          <a:p>
            <a:r>
              <a:rPr lang="en-US" sz="2400" dirty="0" smtClean="0"/>
              <a:t>Provide a </a:t>
            </a:r>
            <a:r>
              <a:rPr lang="en-US" sz="2400" b="1" dirty="0" smtClean="0">
                <a:solidFill>
                  <a:srgbClr val="FF0000"/>
                </a:solidFill>
              </a:rPr>
              <a:t>deterministic</a:t>
            </a:r>
            <a:r>
              <a:rPr lang="en-US" sz="2400" dirty="0" smtClean="0"/>
              <a:t> FMSR code construction:</a:t>
            </a:r>
          </a:p>
          <a:p>
            <a:pPr lvl="1"/>
            <a:r>
              <a:rPr lang="en-US" sz="2000" dirty="0" smtClean="0"/>
              <a:t>Specify chunks to be read from surviving nodes</a:t>
            </a:r>
          </a:p>
          <a:p>
            <a:pPr lvl="1"/>
            <a:r>
              <a:rPr lang="en-US" sz="2000" dirty="0" smtClean="0"/>
              <a:t>Specify encoding coefficients for regenerating new chunks</a:t>
            </a:r>
          </a:p>
          <a:p>
            <a:pPr lvl="1"/>
            <a:r>
              <a:rPr lang="en-US" sz="2000" b="1" dirty="0" smtClean="0">
                <a:sym typeface="Wingdings" pitchFamily="2" charset="2"/>
              </a:rPr>
              <a:t> Minimize computational time to construct new parity chunks</a:t>
            </a:r>
            <a:endParaRPr lang="en-US" sz="2000" b="1" dirty="0" smtClean="0"/>
          </a:p>
          <a:p>
            <a:r>
              <a:rPr lang="en-US" sz="2400" dirty="0" smtClean="0"/>
              <a:t>Evaluate our deterministic FMSR codes</a:t>
            </a:r>
          </a:p>
          <a:p>
            <a:pPr lvl="1"/>
            <a:r>
              <a:rPr lang="en-US" sz="2000" dirty="0" smtClean="0"/>
              <a:t>random </a:t>
            </a:r>
            <a:r>
              <a:rPr lang="en-US" altLang="zh-CN" sz="2000" dirty="0" smtClean="0"/>
              <a:t>FMSR codes:           exponentially increasing time</a:t>
            </a:r>
            <a:endParaRPr lang="en-US" sz="2000" dirty="0" smtClean="0"/>
          </a:p>
          <a:p>
            <a:pPr lvl="1"/>
            <a:r>
              <a:rPr lang="en-US" altLang="zh-CN" sz="2000" dirty="0" smtClean="0"/>
              <a:t>d</a:t>
            </a:r>
            <a:r>
              <a:rPr lang="en-US" sz="2000" dirty="0" smtClean="0"/>
              <a:t>eterministic FMSR codes:   done in 0.5 seconds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FMSR Codes in NCCloud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705600" y="6461125"/>
            <a:ext cx="2133600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矩形 56"/>
          <p:cNvSpPr/>
          <p:nvPr/>
        </p:nvSpPr>
        <p:spPr bwMode="auto">
          <a:xfrm>
            <a:off x="7696200" y="1632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6" name="矩形 57"/>
          <p:cNvSpPr/>
          <p:nvPr/>
        </p:nvSpPr>
        <p:spPr bwMode="auto">
          <a:xfrm>
            <a:off x="7696200" y="1861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7" name="矩形 58"/>
          <p:cNvSpPr/>
          <p:nvPr/>
        </p:nvSpPr>
        <p:spPr bwMode="auto">
          <a:xfrm>
            <a:off x="7696200" y="2242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8" name="矩形 59"/>
          <p:cNvSpPr/>
          <p:nvPr/>
        </p:nvSpPr>
        <p:spPr bwMode="auto">
          <a:xfrm>
            <a:off x="7696200" y="2471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9" name="矩形 60"/>
          <p:cNvSpPr/>
          <p:nvPr/>
        </p:nvSpPr>
        <p:spPr bwMode="auto">
          <a:xfrm>
            <a:off x="7696200" y="2852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10" name="矩形 61"/>
          <p:cNvSpPr/>
          <p:nvPr/>
        </p:nvSpPr>
        <p:spPr bwMode="auto">
          <a:xfrm>
            <a:off x="7696200" y="3080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11" name="矩形 62"/>
          <p:cNvSpPr/>
          <p:nvPr/>
        </p:nvSpPr>
        <p:spPr bwMode="auto">
          <a:xfrm>
            <a:off x="7696200" y="3461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12" name="矩形 63"/>
          <p:cNvSpPr/>
          <p:nvPr/>
        </p:nvSpPr>
        <p:spPr bwMode="auto">
          <a:xfrm>
            <a:off x="7696200" y="3690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13" name="圆角矩形 64"/>
          <p:cNvSpPr/>
          <p:nvPr/>
        </p:nvSpPr>
        <p:spPr bwMode="auto">
          <a:xfrm>
            <a:off x="152400" y="1295400"/>
            <a:ext cx="5867400" cy="2514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圆角矩形 77"/>
          <p:cNvSpPr/>
          <p:nvPr/>
        </p:nvSpPr>
        <p:spPr bwMode="auto">
          <a:xfrm>
            <a:off x="7467600" y="16002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圆角矩形 78"/>
          <p:cNvSpPr/>
          <p:nvPr/>
        </p:nvSpPr>
        <p:spPr bwMode="auto">
          <a:xfrm>
            <a:off x="7467600" y="22098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圆角矩形 79"/>
          <p:cNvSpPr/>
          <p:nvPr/>
        </p:nvSpPr>
        <p:spPr bwMode="auto">
          <a:xfrm>
            <a:off x="7467600" y="28194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圆角矩形 80"/>
          <p:cNvSpPr/>
          <p:nvPr/>
        </p:nvSpPr>
        <p:spPr bwMode="auto">
          <a:xfrm>
            <a:off x="7467600" y="34290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 73"/>
          <p:cNvSpPr/>
          <p:nvPr/>
        </p:nvSpPr>
        <p:spPr bwMode="auto">
          <a:xfrm>
            <a:off x="2528508" y="21336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F1</a:t>
            </a:r>
          </a:p>
        </p:txBody>
      </p:sp>
      <p:sp>
        <p:nvSpPr>
          <p:cNvPr id="19" name="矩形 74"/>
          <p:cNvSpPr/>
          <p:nvPr/>
        </p:nvSpPr>
        <p:spPr bwMode="auto">
          <a:xfrm>
            <a:off x="2528508" y="23622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F2</a:t>
            </a:r>
          </a:p>
        </p:txBody>
      </p:sp>
      <p:sp>
        <p:nvSpPr>
          <p:cNvPr id="20" name="矩形 75"/>
          <p:cNvSpPr/>
          <p:nvPr/>
        </p:nvSpPr>
        <p:spPr bwMode="auto">
          <a:xfrm>
            <a:off x="2528508" y="25908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F3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矩形 76"/>
          <p:cNvSpPr/>
          <p:nvPr/>
        </p:nvSpPr>
        <p:spPr bwMode="auto">
          <a:xfrm>
            <a:off x="2528508" y="28194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6000" y="1752600"/>
            <a:ext cx="1721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k(n-k) chunks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" y="1295400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NCCloud</a:t>
            </a:r>
            <a:endParaRPr lang="en-US" b="1" dirty="0"/>
          </a:p>
        </p:txBody>
      </p:sp>
      <p:sp>
        <p:nvSpPr>
          <p:cNvPr id="24" name="右箭头 102"/>
          <p:cNvSpPr/>
          <p:nvPr/>
        </p:nvSpPr>
        <p:spPr bwMode="auto">
          <a:xfrm>
            <a:off x="1449098" y="2362200"/>
            <a:ext cx="1008706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divide</a:t>
            </a:r>
          </a:p>
        </p:txBody>
      </p:sp>
      <p:sp>
        <p:nvSpPr>
          <p:cNvPr id="25" name="右箭头 103"/>
          <p:cNvSpPr/>
          <p:nvPr/>
        </p:nvSpPr>
        <p:spPr bwMode="auto">
          <a:xfrm>
            <a:off x="3582698" y="2362200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矩形 112"/>
          <p:cNvSpPr/>
          <p:nvPr/>
        </p:nvSpPr>
        <p:spPr bwMode="auto">
          <a:xfrm>
            <a:off x="4707768" y="1676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27" name="矩形 113"/>
          <p:cNvSpPr/>
          <p:nvPr/>
        </p:nvSpPr>
        <p:spPr bwMode="auto">
          <a:xfrm>
            <a:off x="4707768" y="19050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28" name="矩形 114"/>
          <p:cNvSpPr/>
          <p:nvPr/>
        </p:nvSpPr>
        <p:spPr bwMode="auto">
          <a:xfrm>
            <a:off x="4707768" y="21336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29" name="矩形 115"/>
          <p:cNvSpPr/>
          <p:nvPr/>
        </p:nvSpPr>
        <p:spPr bwMode="auto">
          <a:xfrm>
            <a:off x="4707768" y="23622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30" name="矩形 116"/>
          <p:cNvSpPr/>
          <p:nvPr/>
        </p:nvSpPr>
        <p:spPr bwMode="auto">
          <a:xfrm>
            <a:off x="4707768" y="25908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31" name="矩形 117"/>
          <p:cNvSpPr/>
          <p:nvPr/>
        </p:nvSpPr>
        <p:spPr bwMode="auto">
          <a:xfrm>
            <a:off x="4707768" y="2819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32" name="矩形 118"/>
          <p:cNvSpPr/>
          <p:nvPr/>
        </p:nvSpPr>
        <p:spPr bwMode="auto">
          <a:xfrm>
            <a:off x="4707768" y="30480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33" name="矩形 119"/>
          <p:cNvSpPr/>
          <p:nvPr/>
        </p:nvSpPr>
        <p:spPr bwMode="auto">
          <a:xfrm>
            <a:off x="4707768" y="32766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67200" y="1295400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n(n-k) chunks</a:t>
            </a:r>
            <a:endParaRPr lang="en-US" sz="2000" dirty="0"/>
          </a:p>
        </p:txBody>
      </p:sp>
      <p:sp>
        <p:nvSpPr>
          <p:cNvPr id="35" name="右箭头 121"/>
          <p:cNvSpPr/>
          <p:nvPr/>
        </p:nvSpPr>
        <p:spPr bwMode="auto">
          <a:xfrm>
            <a:off x="6096000" y="2438400"/>
            <a:ext cx="12954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upload</a:t>
            </a: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6" name="折角形 123"/>
          <p:cNvSpPr/>
          <p:nvPr/>
        </p:nvSpPr>
        <p:spPr bwMode="auto">
          <a:xfrm>
            <a:off x="381000" y="2088775"/>
            <a:ext cx="990600" cy="990600"/>
          </a:xfrm>
          <a:prstGeom prst="foldedCorne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86000" y="3352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n=4, k=2</a:t>
            </a:r>
            <a:endParaRPr lang="en-US" sz="2000" dirty="0"/>
          </a:p>
        </p:txBody>
      </p:sp>
      <p:sp>
        <p:nvSpPr>
          <p:cNvPr id="40" name="矩形 56"/>
          <p:cNvSpPr/>
          <p:nvPr/>
        </p:nvSpPr>
        <p:spPr bwMode="auto">
          <a:xfrm>
            <a:off x="457200" y="43410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41" name="矩形 57"/>
          <p:cNvSpPr/>
          <p:nvPr/>
        </p:nvSpPr>
        <p:spPr bwMode="auto">
          <a:xfrm>
            <a:off x="457200" y="45696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42" name="矩形 58"/>
          <p:cNvSpPr/>
          <p:nvPr/>
        </p:nvSpPr>
        <p:spPr bwMode="auto">
          <a:xfrm>
            <a:off x="457200" y="49506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43" name="矩形 59"/>
          <p:cNvSpPr/>
          <p:nvPr/>
        </p:nvSpPr>
        <p:spPr bwMode="auto">
          <a:xfrm>
            <a:off x="457200" y="51792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44" name="矩形 60"/>
          <p:cNvSpPr/>
          <p:nvPr/>
        </p:nvSpPr>
        <p:spPr bwMode="auto">
          <a:xfrm>
            <a:off x="457200" y="55602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45" name="矩形 61"/>
          <p:cNvSpPr/>
          <p:nvPr/>
        </p:nvSpPr>
        <p:spPr bwMode="auto">
          <a:xfrm>
            <a:off x="457200" y="57888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46" name="矩形 62"/>
          <p:cNvSpPr/>
          <p:nvPr/>
        </p:nvSpPr>
        <p:spPr bwMode="auto">
          <a:xfrm>
            <a:off x="457200" y="61698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47" name="矩形 63"/>
          <p:cNvSpPr/>
          <p:nvPr/>
        </p:nvSpPr>
        <p:spPr bwMode="auto">
          <a:xfrm>
            <a:off x="457200" y="6398473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48" name="圆角矩形 64"/>
          <p:cNvSpPr/>
          <p:nvPr/>
        </p:nvSpPr>
        <p:spPr bwMode="auto">
          <a:xfrm>
            <a:off x="3200400" y="4251325"/>
            <a:ext cx="5867400" cy="2514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圆角矩形 77"/>
          <p:cNvSpPr/>
          <p:nvPr/>
        </p:nvSpPr>
        <p:spPr bwMode="auto">
          <a:xfrm>
            <a:off x="228600" y="4308415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圆角矩形 78"/>
          <p:cNvSpPr/>
          <p:nvPr/>
        </p:nvSpPr>
        <p:spPr bwMode="auto">
          <a:xfrm>
            <a:off x="228600" y="4918015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圆角矩形 79"/>
          <p:cNvSpPr/>
          <p:nvPr/>
        </p:nvSpPr>
        <p:spPr bwMode="auto">
          <a:xfrm>
            <a:off x="228600" y="5527615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圆角矩形 80"/>
          <p:cNvSpPr/>
          <p:nvPr/>
        </p:nvSpPr>
        <p:spPr bwMode="auto">
          <a:xfrm>
            <a:off x="228600" y="6137215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矩形 73"/>
          <p:cNvSpPr/>
          <p:nvPr/>
        </p:nvSpPr>
        <p:spPr bwMode="auto">
          <a:xfrm>
            <a:off x="5881308" y="5089525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F1</a:t>
            </a:r>
          </a:p>
        </p:txBody>
      </p:sp>
      <p:sp>
        <p:nvSpPr>
          <p:cNvPr id="54" name="矩形 74"/>
          <p:cNvSpPr/>
          <p:nvPr/>
        </p:nvSpPr>
        <p:spPr bwMode="auto">
          <a:xfrm>
            <a:off x="5881308" y="5318125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F2</a:t>
            </a:r>
          </a:p>
        </p:txBody>
      </p:sp>
      <p:sp>
        <p:nvSpPr>
          <p:cNvPr id="55" name="矩形 75"/>
          <p:cNvSpPr/>
          <p:nvPr/>
        </p:nvSpPr>
        <p:spPr bwMode="auto">
          <a:xfrm>
            <a:off x="5881308" y="5546725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F3</a:t>
            </a:r>
          </a:p>
        </p:txBody>
      </p:sp>
      <p:sp>
        <p:nvSpPr>
          <p:cNvPr id="56" name="矩形 76"/>
          <p:cNvSpPr/>
          <p:nvPr/>
        </p:nvSpPr>
        <p:spPr bwMode="auto">
          <a:xfrm>
            <a:off x="5881308" y="5775325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38800" y="4708525"/>
            <a:ext cx="1721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k(n-k) chunks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04668" y="4251325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NCCloud</a:t>
            </a:r>
            <a:endParaRPr lang="en-US" b="1" dirty="0"/>
          </a:p>
        </p:txBody>
      </p:sp>
      <p:sp>
        <p:nvSpPr>
          <p:cNvPr id="59" name="右箭头 102"/>
          <p:cNvSpPr/>
          <p:nvPr/>
        </p:nvSpPr>
        <p:spPr bwMode="auto">
          <a:xfrm>
            <a:off x="6943165" y="5272763"/>
            <a:ext cx="1008706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merge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右箭头 103"/>
          <p:cNvSpPr/>
          <p:nvPr/>
        </p:nvSpPr>
        <p:spPr bwMode="auto">
          <a:xfrm>
            <a:off x="4724400" y="5241925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decode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矩形 112"/>
          <p:cNvSpPr/>
          <p:nvPr/>
        </p:nvSpPr>
        <p:spPr bwMode="auto">
          <a:xfrm>
            <a:off x="3564768" y="5089525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62" name="矩形 113"/>
          <p:cNvSpPr/>
          <p:nvPr/>
        </p:nvSpPr>
        <p:spPr bwMode="auto">
          <a:xfrm>
            <a:off x="3564768" y="5318125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63" name="矩形 114"/>
          <p:cNvSpPr/>
          <p:nvPr/>
        </p:nvSpPr>
        <p:spPr bwMode="auto">
          <a:xfrm>
            <a:off x="3564768" y="5546725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64" name="矩形 115"/>
          <p:cNvSpPr/>
          <p:nvPr/>
        </p:nvSpPr>
        <p:spPr bwMode="auto">
          <a:xfrm>
            <a:off x="3564768" y="5775325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216627" y="4708525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k(n-k) chunks</a:t>
            </a:r>
            <a:endParaRPr lang="en-US" sz="2000" dirty="0"/>
          </a:p>
        </p:txBody>
      </p:sp>
      <p:sp>
        <p:nvSpPr>
          <p:cNvPr id="66" name="右箭头 121"/>
          <p:cNvSpPr/>
          <p:nvPr/>
        </p:nvSpPr>
        <p:spPr bwMode="auto">
          <a:xfrm>
            <a:off x="1752600" y="4632325"/>
            <a:ext cx="1447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</a:t>
            </a:r>
            <a:r>
              <a:rPr lang="en-US" b="1" dirty="0" smtClean="0"/>
              <a:t>download</a:t>
            </a: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7" name="折角形 123"/>
          <p:cNvSpPr/>
          <p:nvPr/>
        </p:nvSpPr>
        <p:spPr bwMode="auto">
          <a:xfrm>
            <a:off x="8001000" y="5013325"/>
            <a:ext cx="990600" cy="990600"/>
          </a:xfrm>
          <a:prstGeom prst="foldedCorne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File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486400" y="630872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n=4, k=2</a:t>
            </a:r>
            <a:endParaRPr lang="en-US" sz="2000" dirty="0"/>
          </a:p>
        </p:txBody>
      </p:sp>
      <p:cxnSp>
        <p:nvCxnSpPr>
          <p:cNvPr id="70" name="直接连接符 42"/>
          <p:cNvCxnSpPr>
            <a:stCxn id="40" idx="3"/>
            <a:endCxn id="66" idx="1"/>
          </p:cNvCxnSpPr>
          <p:nvPr/>
        </p:nvCxnSpPr>
        <p:spPr bwMode="auto">
          <a:xfrm>
            <a:off x="1447800" y="4455373"/>
            <a:ext cx="304800" cy="4192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直接连接符 44"/>
          <p:cNvCxnSpPr>
            <a:stCxn id="41" idx="3"/>
            <a:endCxn id="66" idx="1"/>
          </p:cNvCxnSpPr>
          <p:nvPr/>
        </p:nvCxnSpPr>
        <p:spPr bwMode="auto">
          <a:xfrm>
            <a:off x="1447800" y="4683973"/>
            <a:ext cx="304800" cy="1906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直接连接符 46"/>
          <p:cNvCxnSpPr>
            <a:stCxn id="42" idx="3"/>
            <a:endCxn id="66" idx="1"/>
          </p:cNvCxnSpPr>
          <p:nvPr/>
        </p:nvCxnSpPr>
        <p:spPr bwMode="auto">
          <a:xfrm flipV="1">
            <a:off x="1447800" y="4874641"/>
            <a:ext cx="304800" cy="19033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直接连接符 48"/>
          <p:cNvCxnSpPr>
            <a:stCxn id="43" idx="3"/>
            <a:endCxn id="66" idx="1"/>
          </p:cNvCxnSpPr>
          <p:nvPr/>
        </p:nvCxnSpPr>
        <p:spPr bwMode="auto">
          <a:xfrm flipV="1">
            <a:off x="1447800" y="4874641"/>
            <a:ext cx="304800" cy="41893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Box 73"/>
          <p:cNvSpPr txBox="1"/>
          <p:nvPr/>
        </p:nvSpPr>
        <p:spPr>
          <a:xfrm>
            <a:off x="1876628" y="5334000"/>
            <a:ext cx="1133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MDS </a:t>
            </a:r>
          </a:p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Property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75" name="直接连接符 74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Box 75"/>
          <p:cNvSpPr txBox="1"/>
          <p:nvPr/>
        </p:nvSpPr>
        <p:spPr>
          <a:xfrm>
            <a:off x="7715404" y="1143000"/>
            <a:ext cx="142859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</a:rPr>
              <a:t>File Upload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cxnSp>
        <p:nvCxnSpPr>
          <p:cNvPr id="77" name="直接连接符 76"/>
          <p:cNvCxnSpPr/>
          <p:nvPr/>
        </p:nvCxnSpPr>
        <p:spPr bwMode="auto">
          <a:xfrm>
            <a:off x="0" y="405026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Box 77"/>
          <p:cNvSpPr txBox="1"/>
          <p:nvPr/>
        </p:nvSpPr>
        <p:spPr>
          <a:xfrm>
            <a:off x="7391400" y="4050268"/>
            <a:ext cx="1749197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</a:rPr>
              <a:t>File Download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429000" y="609600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decodable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Counter-Example</a:t>
            </a:r>
            <a:endParaRPr lang="en-US" dirty="0"/>
          </a:p>
        </p:txBody>
      </p:sp>
      <p:sp>
        <p:nvSpPr>
          <p:cNvPr id="40" name="矩形 56"/>
          <p:cNvSpPr/>
          <p:nvPr/>
        </p:nvSpPr>
        <p:spPr bwMode="auto">
          <a:xfrm>
            <a:off x="1076325" y="15214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41" name="矩形 57"/>
          <p:cNvSpPr/>
          <p:nvPr/>
        </p:nvSpPr>
        <p:spPr bwMode="auto">
          <a:xfrm>
            <a:off x="1076325" y="17500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42" name="矩形 58"/>
          <p:cNvSpPr/>
          <p:nvPr/>
        </p:nvSpPr>
        <p:spPr bwMode="auto">
          <a:xfrm>
            <a:off x="1076325" y="21310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43" name="矩形 59"/>
          <p:cNvSpPr/>
          <p:nvPr/>
        </p:nvSpPr>
        <p:spPr bwMode="auto">
          <a:xfrm>
            <a:off x="1076325" y="23596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44" name="矩形 60"/>
          <p:cNvSpPr/>
          <p:nvPr/>
        </p:nvSpPr>
        <p:spPr bwMode="auto">
          <a:xfrm>
            <a:off x="1076325" y="27406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45" name="矩形 61"/>
          <p:cNvSpPr/>
          <p:nvPr/>
        </p:nvSpPr>
        <p:spPr bwMode="auto">
          <a:xfrm>
            <a:off x="1076325" y="29692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46" name="矩形 62"/>
          <p:cNvSpPr/>
          <p:nvPr/>
        </p:nvSpPr>
        <p:spPr bwMode="auto">
          <a:xfrm>
            <a:off x="1076325" y="33502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47" name="矩形 63"/>
          <p:cNvSpPr/>
          <p:nvPr/>
        </p:nvSpPr>
        <p:spPr bwMode="auto">
          <a:xfrm>
            <a:off x="1066800" y="357888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48" name="圆角矩形 64"/>
          <p:cNvSpPr/>
          <p:nvPr/>
        </p:nvSpPr>
        <p:spPr bwMode="auto">
          <a:xfrm>
            <a:off x="2895600" y="1336430"/>
            <a:ext cx="3733800" cy="2514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圆角矩形 77"/>
          <p:cNvSpPr/>
          <p:nvPr/>
        </p:nvSpPr>
        <p:spPr bwMode="auto">
          <a:xfrm>
            <a:off x="847725" y="148883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圆角矩形 78"/>
          <p:cNvSpPr/>
          <p:nvPr/>
        </p:nvSpPr>
        <p:spPr bwMode="auto">
          <a:xfrm>
            <a:off x="847725" y="209843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圆角矩形 79"/>
          <p:cNvSpPr/>
          <p:nvPr/>
        </p:nvSpPr>
        <p:spPr bwMode="auto">
          <a:xfrm>
            <a:off x="847725" y="270803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圆角矩形 80"/>
          <p:cNvSpPr/>
          <p:nvPr/>
        </p:nvSpPr>
        <p:spPr bwMode="auto">
          <a:xfrm>
            <a:off x="847725" y="331763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048000" y="1336430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NCCloud</a:t>
            </a:r>
            <a:endParaRPr lang="en-US" b="1" dirty="0"/>
          </a:p>
        </p:txBody>
      </p:sp>
      <p:sp>
        <p:nvSpPr>
          <p:cNvPr id="60" name="右箭头 103"/>
          <p:cNvSpPr/>
          <p:nvPr/>
        </p:nvSpPr>
        <p:spPr bwMode="auto">
          <a:xfrm>
            <a:off x="4343400" y="2680598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矩形 112"/>
          <p:cNvSpPr/>
          <p:nvPr/>
        </p:nvSpPr>
        <p:spPr bwMode="auto">
          <a:xfrm>
            <a:off x="3183768" y="234614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63" name="矩形 114"/>
          <p:cNvSpPr/>
          <p:nvPr/>
        </p:nvSpPr>
        <p:spPr bwMode="auto">
          <a:xfrm>
            <a:off x="3183768" y="280334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64" name="矩形 115"/>
          <p:cNvSpPr/>
          <p:nvPr/>
        </p:nvSpPr>
        <p:spPr bwMode="auto">
          <a:xfrm>
            <a:off x="3183768" y="324143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1412630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6" name="直接箭头连接符 75"/>
          <p:cNvCxnSpPr>
            <a:stCxn id="42" idx="3"/>
            <a:endCxn id="61" idx="1"/>
          </p:cNvCxnSpPr>
          <p:nvPr/>
        </p:nvCxnSpPr>
        <p:spPr bwMode="auto">
          <a:xfrm>
            <a:off x="2066925" y="2245388"/>
            <a:ext cx="1116843" cy="2150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直接箭头连接符 77"/>
          <p:cNvCxnSpPr>
            <a:stCxn id="44" idx="3"/>
            <a:endCxn id="63" idx="1"/>
          </p:cNvCxnSpPr>
          <p:nvPr/>
        </p:nvCxnSpPr>
        <p:spPr bwMode="auto">
          <a:xfrm>
            <a:off x="2066925" y="2854988"/>
            <a:ext cx="1116843" cy="626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直接箭头连接符 79"/>
          <p:cNvCxnSpPr>
            <a:stCxn id="46" idx="3"/>
            <a:endCxn id="64" idx="1"/>
          </p:cNvCxnSpPr>
          <p:nvPr/>
        </p:nvCxnSpPr>
        <p:spPr bwMode="auto">
          <a:xfrm flipV="1">
            <a:off x="2066925" y="3355730"/>
            <a:ext cx="1116843" cy="1088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矩形 56"/>
          <p:cNvSpPr/>
          <p:nvPr/>
        </p:nvSpPr>
        <p:spPr bwMode="auto">
          <a:xfrm>
            <a:off x="5486400" y="2654095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82" name="矩形 57"/>
          <p:cNvSpPr/>
          <p:nvPr/>
        </p:nvSpPr>
        <p:spPr bwMode="auto">
          <a:xfrm>
            <a:off x="5486400" y="2882695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84" name="矩形 56"/>
          <p:cNvSpPr/>
          <p:nvPr/>
        </p:nvSpPr>
        <p:spPr bwMode="auto">
          <a:xfrm>
            <a:off x="7924800" y="266448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85" name="矩形 57"/>
          <p:cNvSpPr/>
          <p:nvPr/>
        </p:nvSpPr>
        <p:spPr bwMode="auto">
          <a:xfrm>
            <a:off x="7924800" y="289308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86" name="圆角矩形 77"/>
          <p:cNvSpPr/>
          <p:nvPr/>
        </p:nvSpPr>
        <p:spPr bwMode="auto">
          <a:xfrm>
            <a:off x="7696200" y="263183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708455" y="2209800"/>
            <a:ext cx="1553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New node 1</a:t>
            </a:r>
            <a:endParaRPr lang="en-US" sz="2000" dirty="0"/>
          </a:p>
        </p:txBody>
      </p:sp>
      <p:sp>
        <p:nvSpPr>
          <p:cNvPr id="94" name="矩形 56"/>
          <p:cNvSpPr/>
          <p:nvPr/>
        </p:nvSpPr>
        <p:spPr bwMode="auto">
          <a:xfrm>
            <a:off x="1076325" y="428074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95" name="矩形 57"/>
          <p:cNvSpPr/>
          <p:nvPr/>
        </p:nvSpPr>
        <p:spPr bwMode="auto">
          <a:xfrm>
            <a:off x="1076325" y="450934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96" name="矩形 58"/>
          <p:cNvSpPr/>
          <p:nvPr/>
        </p:nvSpPr>
        <p:spPr bwMode="auto">
          <a:xfrm>
            <a:off x="1076325" y="48903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97" name="矩形 59"/>
          <p:cNvSpPr/>
          <p:nvPr/>
        </p:nvSpPr>
        <p:spPr bwMode="auto">
          <a:xfrm>
            <a:off x="1076325" y="51189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98" name="矩形 60"/>
          <p:cNvSpPr/>
          <p:nvPr/>
        </p:nvSpPr>
        <p:spPr bwMode="auto">
          <a:xfrm>
            <a:off x="1076325" y="54999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99" name="矩形 61"/>
          <p:cNvSpPr/>
          <p:nvPr/>
        </p:nvSpPr>
        <p:spPr bwMode="auto">
          <a:xfrm>
            <a:off x="1076325" y="57285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100" name="矩形 62"/>
          <p:cNvSpPr/>
          <p:nvPr/>
        </p:nvSpPr>
        <p:spPr bwMode="auto">
          <a:xfrm>
            <a:off x="1076325" y="61095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101" name="矩形 63"/>
          <p:cNvSpPr/>
          <p:nvPr/>
        </p:nvSpPr>
        <p:spPr bwMode="auto">
          <a:xfrm>
            <a:off x="1076325" y="633814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102" name="圆角矩形 64"/>
          <p:cNvSpPr/>
          <p:nvPr/>
        </p:nvSpPr>
        <p:spPr bwMode="auto">
          <a:xfrm>
            <a:off x="2819400" y="4155830"/>
            <a:ext cx="3733800" cy="251460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圆角矩形 77"/>
          <p:cNvSpPr/>
          <p:nvPr/>
        </p:nvSpPr>
        <p:spPr bwMode="auto">
          <a:xfrm>
            <a:off x="847725" y="42480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圆角矩形 78"/>
          <p:cNvSpPr/>
          <p:nvPr/>
        </p:nvSpPr>
        <p:spPr bwMode="auto">
          <a:xfrm>
            <a:off x="847725" y="48576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圆角矩形 79"/>
          <p:cNvSpPr/>
          <p:nvPr/>
        </p:nvSpPr>
        <p:spPr bwMode="auto">
          <a:xfrm>
            <a:off x="847725" y="54672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6" name="圆角矩形 80"/>
          <p:cNvSpPr/>
          <p:nvPr/>
        </p:nvSpPr>
        <p:spPr bwMode="auto">
          <a:xfrm>
            <a:off x="847725" y="60768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971800" y="4191000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NCCloud</a:t>
            </a:r>
            <a:endParaRPr lang="en-US" b="1" dirty="0"/>
          </a:p>
        </p:txBody>
      </p:sp>
      <p:sp>
        <p:nvSpPr>
          <p:cNvPr id="108" name="右箭头 103"/>
          <p:cNvSpPr/>
          <p:nvPr/>
        </p:nvSpPr>
        <p:spPr bwMode="auto">
          <a:xfrm>
            <a:off x="4343400" y="5363658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矩形 112"/>
          <p:cNvSpPr/>
          <p:nvPr/>
        </p:nvSpPr>
        <p:spPr bwMode="auto">
          <a:xfrm>
            <a:off x="3183768" y="5029200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110" name="矩形 114"/>
          <p:cNvSpPr/>
          <p:nvPr/>
        </p:nvSpPr>
        <p:spPr bwMode="auto">
          <a:xfrm>
            <a:off x="3183768" y="5486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111" name="矩形 115"/>
          <p:cNvSpPr/>
          <p:nvPr/>
        </p:nvSpPr>
        <p:spPr bwMode="auto">
          <a:xfrm>
            <a:off x="3183768" y="592449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4857690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5" name="直接箭头连接符 114"/>
          <p:cNvCxnSpPr>
            <a:stCxn id="94" idx="3"/>
            <a:endCxn id="109" idx="1"/>
          </p:cNvCxnSpPr>
          <p:nvPr/>
        </p:nvCxnSpPr>
        <p:spPr bwMode="auto">
          <a:xfrm>
            <a:off x="2066925" y="4395048"/>
            <a:ext cx="1116843" cy="7484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直接箭头连接符 115"/>
          <p:cNvCxnSpPr>
            <a:stCxn id="98" idx="3"/>
            <a:endCxn id="110" idx="1"/>
          </p:cNvCxnSpPr>
          <p:nvPr/>
        </p:nvCxnSpPr>
        <p:spPr bwMode="auto">
          <a:xfrm flipV="1">
            <a:off x="2066925" y="5600700"/>
            <a:ext cx="1116843" cy="135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直接箭头连接符 116"/>
          <p:cNvCxnSpPr>
            <a:stCxn id="100" idx="3"/>
            <a:endCxn id="111" idx="1"/>
          </p:cNvCxnSpPr>
          <p:nvPr/>
        </p:nvCxnSpPr>
        <p:spPr bwMode="auto">
          <a:xfrm flipV="1">
            <a:off x="2066925" y="6038790"/>
            <a:ext cx="1116843" cy="1850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矩形 56"/>
          <p:cNvSpPr/>
          <p:nvPr/>
        </p:nvSpPr>
        <p:spPr bwMode="auto">
          <a:xfrm>
            <a:off x="5486400" y="5337155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P’2,1</a:t>
            </a:r>
          </a:p>
        </p:txBody>
      </p:sp>
      <p:sp>
        <p:nvSpPr>
          <p:cNvPr id="119" name="矩形 57"/>
          <p:cNvSpPr/>
          <p:nvPr/>
        </p:nvSpPr>
        <p:spPr bwMode="auto">
          <a:xfrm>
            <a:off x="5486400" y="5565755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P’2,2</a:t>
            </a:r>
          </a:p>
        </p:txBody>
      </p:sp>
      <p:sp>
        <p:nvSpPr>
          <p:cNvPr id="121" name="矩形 56"/>
          <p:cNvSpPr/>
          <p:nvPr/>
        </p:nvSpPr>
        <p:spPr bwMode="auto">
          <a:xfrm>
            <a:off x="7924800" y="5347548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P’2,1</a:t>
            </a:r>
          </a:p>
        </p:txBody>
      </p:sp>
      <p:sp>
        <p:nvSpPr>
          <p:cNvPr id="122" name="矩形 57"/>
          <p:cNvSpPr/>
          <p:nvPr/>
        </p:nvSpPr>
        <p:spPr bwMode="auto">
          <a:xfrm>
            <a:off x="7924800" y="5576148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P’2,2</a:t>
            </a:r>
          </a:p>
        </p:txBody>
      </p:sp>
      <p:sp>
        <p:nvSpPr>
          <p:cNvPr id="123" name="圆角矩形 77"/>
          <p:cNvSpPr/>
          <p:nvPr/>
        </p:nvSpPr>
        <p:spPr bwMode="auto">
          <a:xfrm>
            <a:off x="7696200" y="531489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-14059" y="150049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-14059" y="211009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-14059" y="271969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-14059" y="332929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-41030" y="432429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-41030" y="493389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-41030" y="554349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-41030" y="615309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137" name="直接连接符 136"/>
          <p:cNvCxnSpPr/>
          <p:nvPr/>
        </p:nvCxnSpPr>
        <p:spPr bwMode="auto">
          <a:xfrm>
            <a:off x="0" y="126023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TextBox 137"/>
          <p:cNvSpPr txBox="1"/>
          <p:nvPr/>
        </p:nvSpPr>
        <p:spPr>
          <a:xfrm>
            <a:off x="7591318" y="4876800"/>
            <a:ext cx="1624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New node 2</a:t>
            </a:r>
            <a:endParaRPr lang="en-US" sz="2000" dirty="0"/>
          </a:p>
        </p:txBody>
      </p:sp>
      <p:sp>
        <p:nvSpPr>
          <p:cNvPr id="139" name="TextBox 138"/>
          <p:cNvSpPr txBox="1"/>
          <p:nvPr/>
        </p:nvSpPr>
        <p:spPr>
          <a:xfrm>
            <a:off x="8001000" y="1260230"/>
            <a:ext cx="1154483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FF00"/>
                </a:solidFill>
              </a:rPr>
              <a:t>1</a:t>
            </a:r>
            <a:r>
              <a:rPr lang="en-US" altLang="zh-CN" b="1" baseline="30000" dirty="0" smtClean="0">
                <a:solidFill>
                  <a:srgbClr val="00FF00"/>
                </a:solidFill>
              </a:rPr>
              <a:t>st</a:t>
            </a:r>
            <a:r>
              <a:rPr lang="en-US" altLang="zh-CN" b="1" dirty="0" smtClean="0">
                <a:solidFill>
                  <a:srgbClr val="00FF00"/>
                </a:solidFill>
              </a:rPr>
              <a:t> repair</a:t>
            </a:r>
            <a:endParaRPr lang="zh-CN" altLang="en-US" b="1" dirty="0">
              <a:solidFill>
                <a:srgbClr val="00FF00"/>
              </a:solidFill>
            </a:endParaRPr>
          </a:p>
        </p:txBody>
      </p:sp>
      <p:grpSp>
        <p:nvGrpSpPr>
          <p:cNvPr id="143" name="组合 142"/>
          <p:cNvGrpSpPr/>
          <p:nvPr/>
        </p:nvGrpSpPr>
        <p:grpSpPr>
          <a:xfrm>
            <a:off x="0" y="4079630"/>
            <a:ext cx="9149767" cy="381000"/>
            <a:chOff x="0" y="3886200"/>
            <a:chExt cx="9149767" cy="381000"/>
          </a:xfrm>
        </p:grpSpPr>
        <p:cxnSp>
          <p:nvCxnSpPr>
            <p:cNvPr id="127" name="直接连接符 126"/>
            <p:cNvCxnSpPr/>
            <p:nvPr/>
          </p:nvCxnSpPr>
          <p:spPr bwMode="auto">
            <a:xfrm>
              <a:off x="0" y="3886200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2" name="TextBox 141"/>
            <p:cNvSpPr txBox="1"/>
            <p:nvPr/>
          </p:nvSpPr>
          <p:spPr>
            <a:xfrm>
              <a:off x="7942385" y="3897868"/>
              <a:ext cx="120738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FFC000"/>
                  </a:solidFill>
                </a:rPr>
                <a:t>2</a:t>
              </a:r>
              <a:r>
                <a:rPr lang="en-US" altLang="zh-CN" b="1" baseline="30000" dirty="0" smtClean="0">
                  <a:solidFill>
                    <a:srgbClr val="FFC000"/>
                  </a:solidFill>
                </a:rPr>
                <a:t>nd</a:t>
              </a:r>
              <a:r>
                <a:rPr lang="en-US" altLang="zh-CN" b="1" dirty="0" smtClean="0">
                  <a:solidFill>
                    <a:srgbClr val="FFC000"/>
                  </a:solidFill>
                </a:rPr>
                <a:t> repair</a:t>
              </a:r>
              <a:endParaRPr lang="zh-CN" altLang="en-US" b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93" name="右箭头 121"/>
          <p:cNvSpPr/>
          <p:nvPr/>
        </p:nvSpPr>
        <p:spPr bwMode="auto">
          <a:xfrm>
            <a:off x="6629400" y="2631830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repair</a:t>
            </a: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5" name="右箭头 121"/>
          <p:cNvSpPr/>
          <p:nvPr/>
        </p:nvSpPr>
        <p:spPr bwMode="auto">
          <a:xfrm>
            <a:off x="6605955" y="5314890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repair</a:t>
            </a: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Counter-Example</a:t>
            </a:r>
            <a:endParaRPr lang="en-US" dirty="0"/>
          </a:p>
        </p:txBody>
      </p:sp>
      <p:sp>
        <p:nvSpPr>
          <p:cNvPr id="170" name="矩形 56"/>
          <p:cNvSpPr/>
          <p:nvPr/>
        </p:nvSpPr>
        <p:spPr bwMode="auto">
          <a:xfrm>
            <a:off x="457200" y="247105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171" name="矩形 57"/>
          <p:cNvSpPr/>
          <p:nvPr/>
        </p:nvSpPr>
        <p:spPr bwMode="auto">
          <a:xfrm>
            <a:off x="457200" y="269965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172" name="矩形 58"/>
          <p:cNvSpPr/>
          <p:nvPr/>
        </p:nvSpPr>
        <p:spPr bwMode="auto">
          <a:xfrm>
            <a:off x="457200" y="3080658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P’2,1</a:t>
            </a:r>
          </a:p>
        </p:txBody>
      </p:sp>
      <p:sp>
        <p:nvSpPr>
          <p:cNvPr id="173" name="矩形 59"/>
          <p:cNvSpPr/>
          <p:nvPr/>
        </p:nvSpPr>
        <p:spPr bwMode="auto">
          <a:xfrm>
            <a:off x="457200" y="3309258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P’2,2</a:t>
            </a:r>
          </a:p>
        </p:txBody>
      </p:sp>
      <p:sp>
        <p:nvSpPr>
          <p:cNvPr id="174" name="矩形 60"/>
          <p:cNvSpPr/>
          <p:nvPr/>
        </p:nvSpPr>
        <p:spPr bwMode="auto">
          <a:xfrm>
            <a:off x="457200" y="3690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175" name="矩形 61"/>
          <p:cNvSpPr/>
          <p:nvPr/>
        </p:nvSpPr>
        <p:spPr bwMode="auto">
          <a:xfrm>
            <a:off x="457200" y="3918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176" name="矩形 62"/>
          <p:cNvSpPr/>
          <p:nvPr/>
        </p:nvSpPr>
        <p:spPr bwMode="auto">
          <a:xfrm>
            <a:off x="457200" y="4299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177" name="矩形 63"/>
          <p:cNvSpPr/>
          <p:nvPr/>
        </p:nvSpPr>
        <p:spPr bwMode="auto">
          <a:xfrm>
            <a:off x="457200" y="4528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178" name="圆角矩形 64"/>
          <p:cNvSpPr/>
          <p:nvPr/>
        </p:nvSpPr>
        <p:spPr bwMode="auto">
          <a:xfrm>
            <a:off x="2590800" y="2609910"/>
            <a:ext cx="5791200" cy="2114490"/>
          </a:xfrm>
          <a:prstGeom prst="roundRect">
            <a:avLst>
              <a:gd name="adj" fmla="val 1666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圆角矩形 77"/>
          <p:cNvSpPr/>
          <p:nvPr/>
        </p:nvSpPr>
        <p:spPr bwMode="auto">
          <a:xfrm>
            <a:off x="228600" y="24384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圆角矩形 78"/>
          <p:cNvSpPr/>
          <p:nvPr/>
        </p:nvSpPr>
        <p:spPr bwMode="auto">
          <a:xfrm>
            <a:off x="228600" y="30480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圆角矩形 79"/>
          <p:cNvSpPr/>
          <p:nvPr/>
        </p:nvSpPr>
        <p:spPr bwMode="auto">
          <a:xfrm>
            <a:off x="228600" y="36576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圆角矩形 80"/>
          <p:cNvSpPr/>
          <p:nvPr/>
        </p:nvSpPr>
        <p:spPr bwMode="auto">
          <a:xfrm>
            <a:off x="228600" y="42672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右箭头 103"/>
          <p:cNvSpPr/>
          <p:nvPr/>
        </p:nvSpPr>
        <p:spPr bwMode="auto">
          <a:xfrm>
            <a:off x="3886200" y="3524310"/>
            <a:ext cx="1143000" cy="4846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reduce</a:t>
            </a:r>
          </a:p>
        </p:txBody>
      </p:sp>
      <p:grpSp>
        <p:nvGrpSpPr>
          <p:cNvPr id="169" name="组合 168"/>
          <p:cNvGrpSpPr/>
          <p:nvPr/>
        </p:nvGrpSpPr>
        <p:grpSpPr>
          <a:xfrm>
            <a:off x="2819400" y="3371910"/>
            <a:ext cx="990600" cy="914400"/>
            <a:chOff x="2955168" y="3676710"/>
            <a:chExt cx="990600" cy="914400"/>
          </a:xfrm>
        </p:grpSpPr>
        <p:sp>
          <p:nvSpPr>
            <p:cNvPr id="191" name="矩形 112"/>
            <p:cNvSpPr/>
            <p:nvPr/>
          </p:nvSpPr>
          <p:spPr bwMode="auto">
            <a:xfrm>
              <a:off x="2955168" y="3676710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192" name="矩形 113"/>
            <p:cNvSpPr/>
            <p:nvPr/>
          </p:nvSpPr>
          <p:spPr bwMode="auto">
            <a:xfrm>
              <a:off x="2955168" y="3905310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193" name="矩形 114"/>
            <p:cNvSpPr/>
            <p:nvPr/>
          </p:nvSpPr>
          <p:spPr bwMode="auto">
            <a:xfrm>
              <a:off x="2955168" y="4133910"/>
              <a:ext cx="990600" cy="2286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P’2,1</a:t>
              </a:r>
            </a:p>
          </p:txBody>
        </p:sp>
        <p:sp>
          <p:nvSpPr>
            <p:cNvPr id="194" name="矩形 115"/>
            <p:cNvSpPr/>
            <p:nvPr/>
          </p:nvSpPr>
          <p:spPr bwMode="auto">
            <a:xfrm>
              <a:off x="2955168" y="4362510"/>
              <a:ext cx="990600" cy="2286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P’2,2</a:t>
              </a:r>
            </a:p>
          </p:txBody>
        </p:sp>
      </p:grpSp>
      <p:cxnSp>
        <p:nvCxnSpPr>
          <p:cNvPr id="199" name="直接连接符 42"/>
          <p:cNvCxnSpPr>
            <a:stCxn id="170" idx="3"/>
          </p:cNvCxnSpPr>
          <p:nvPr/>
        </p:nvCxnSpPr>
        <p:spPr bwMode="auto">
          <a:xfrm>
            <a:off x="1447800" y="2585358"/>
            <a:ext cx="304800" cy="36745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直接连接符 44"/>
          <p:cNvCxnSpPr>
            <a:stCxn id="171" idx="3"/>
          </p:cNvCxnSpPr>
          <p:nvPr/>
        </p:nvCxnSpPr>
        <p:spPr bwMode="auto">
          <a:xfrm>
            <a:off x="1447800" y="2813958"/>
            <a:ext cx="304800" cy="13885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直接连接符 46"/>
          <p:cNvCxnSpPr>
            <a:stCxn id="172" idx="3"/>
          </p:cNvCxnSpPr>
          <p:nvPr/>
        </p:nvCxnSpPr>
        <p:spPr bwMode="auto">
          <a:xfrm flipV="1">
            <a:off x="1447800" y="3004626"/>
            <a:ext cx="304800" cy="19033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直接连接符 48"/>
          <p:cNvCxnSpPr>
            <a:stCxn id="173" idx="3"/>
          </p:cNvCxnSpPr>
          <p:nvPr/>
        </p:nvCxnSpPr>
        <p:spPr bwMode="auto">
          <a:xfrm flipV="1">
            <a:off x="1447800" y="3004626"/>
            <a:ext cx="304800" cy="41893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6" name="组合 185"/>
          <p:cNvGrpSpPr/>
          <p:nvPr/>
        </p:nvGrpSpPr>
        <p:grpSpPr>
          <a:xfrm>
            <a:off x="7315200" y="3463985"/>
            <a:ext cx="990600" cy="685800"/>
            <a:chOff x="7315200" y="3768785"/>
            <a:chExt cx="990600" cy="685800"/>
          </a:xfrm>
        </p:grpSpPr>
        <p:sp>
          <p:nvSpPr>
            <p:cNvPr id="146" name="矩形 112"/>
            <p:cNvSpPr/>
            <p:nvPr/>
          </p:nvSpPr>
          <p:spPr bwMode="auto">
            <a:xfrm>
              <a:off x="7315200" y="3768785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147" name="矩形 114"/>
            <p:cNvSpPr/>
            <p:nvPr/>
          </p:nvSpPr>
          <p:spPr bwMode="auto">
            <a:xfrm>
              <a:off x="7315200" y="3997385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  <p:sp>
          <p:nvSpPr>
            <p:cNvPr id="148" name="矩形 115"/>
            <p:cNvSpPr/>
            <p:nvPr/>
          </p:nvSpPr>
          <p:spPr bwMode="auto">
            <a:xfrm>
              <a:off x="7315200" y="4225985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sp>
        <p:nvSpPr>
          <p:cNvPr id="70" name="矩形 112"/>
          <p:cNvSpPr/>
          <p:nvPr/>
        </p:nvSpPr>
        <p:spPr bwMode="auto">
          <a:xfrm>
            <a:off x="5029200" y="3371910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71" name="矩形 113"/>
          <p:cNvSpPr/>
          <p:nvPr/>
        </p:nvSpPr>
        <p:spPr bwMode="auto">
          <a:xfrm>
            <a:off x="5029200" y="3600510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74" name="矩形 114"/>
          <p:cNvSpPr/>
          <p:nvPr/>
        </p:nvSpPr>
        <p:spPr bwMode="auto">
          <a:xfrm>
            <a:off x="5029200" y="3830471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75" name="矩形 115"/>
          <p:cNvSpPr/>
          <p:nvPr/>
        </p:nvSpPr>
        <p:spPr bwMode="auto">
          <a:xfrm>
            <a:off x="5029200" y="4059071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133" name="右箭头 121"/>
          <p:cNvSpPr/>
          <p:nvPr/>
        </p:nvSpPr>
        <p:spPr bwMode="auto">
          <a:xfrm>
            <a:off x="1752600" y="2667000"/>
            <a:ext cx="1524000" cy="5334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</a:t>
            </a:r>
            <a:r>
              <a:rPr lang="en-US" b="1" dirty="0" smtClean="0"/>
              <a:t>download</a:t>
            </a: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4" name="右箭头 103"/>
          <p:cNvSpPr/>
          <p:nvPr/>
        </p:nvSpPr>
        <p:spPr bwMode="auto">
          <a:xfrm>
            <a:off x="6096000" y="3524940"/>
            <a:ext cx="1143000" cy="4846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reduce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629400" y="2667000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NCCloud</a:t>
            </a:r>
            <a:endParaRPr lang="en-US" b="1" dirty="0"/>
          </a:p>
        </p:txBody>
      </p:sp>
      <p:sp>
        <p:nvSpPr>
          <p:cNvPr id="215" name="Content Placeholder 2"/>
          <p:cNvSpPr txBox="1">
            <a:spLocks/>
          </p:cNvSpPr>
          <p:nvPr/>
        </p:nvSpPr>
        <p:spPr bwMode="auto">
          <a:xfrm>
            <a:off x="-3629" y="1722942"/>
            <a:ext cx="9144000" cy="563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file decoding after the 2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repair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16" name="圆角矩形 215"/>
          <p:cNvSpPr/>
          <p:nvPr/>
        </p:nvSpPr>
        <p:spPr>
          <a:xfrm rot="417565">
            <a:off x="6671987" y="4325085"/>
            <a:ext cx="2264354" cy="84062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ingLiU-ExtB" pitchFamily="18" charset="-120"/>
              </a:rPr>
              <a:t>File decoding fails!!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华文彩云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020457" y="4414158"/>
            <a:ext cx="2133600" cy="1185173"/>
            <a:chOff x="4020457" y="4414158"/>
            <a:chExt cx="2133600" cy="1185173"/>
          </a:xfrm>
        </p:grpSpPr>
        <p:sp>
          <p:nvSpPr>
            <p:cNvPr id="187" name="TextBox 186"/>
            <p:cNvSpPr txBox="1"/>
            <p:nvPr/>
          </p:nvSpPr>
          <p:spPr>
            <a:xfrm>
              <a:off x="4020457" y="4953000"/>
              <a:ext cx="2133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FF0000"/>
                  </a:solidFill>
                </a:rPr>
                <a:t>linear dependent</a:t>
              </a:r>
            </a:p>
            <a:p>
              <a:r>
                <a:rPr lang="en-US" altLang="zh-CN" b="1" dirty="0" smtClean="0">
                  <a:solidFill>
                    <a:srgbClr val="FF0000"/>
                  </a:solidFill>
                </a:rPr>
                <a:t>chunks</a:t>
              </a:r>
              <a:endParaRPr lang="zh-CN" altLang="en-US" b="1" dirty="0"/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flipV="1">
              <a:off x="4953000" y="4414158"/>
              <a:ext cx="381000" cy="53884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3004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400"/>
          </a:xfrm>
        </p:spPr>
        <p:txBody>
          <a:bodyPr/>
          <a:lstStyle/>
          <a:p>
            <a:r>
              <a:rPr lang="en-US" altLang="zh-CN" dirty="0" smtClean="0"/>
              <a:t>Linear Dependent Collection (LDC)</a:t>
            </a:r>
          </a:p>
        </p:txBody>
      </p:sp>
      <p:grpSp>
        <p:nvGrpSpPr>
          <p:cNvPr id="65" name="组合 64"/>
          <p:cNvGrpSpPr/>
          <p:nvPr/>
        </p:nvGrpSpPr>
        <p:grpSpPr>
          <a:xfrm>
            <a:off x="5410200" y="2282376"/>
            <a:ext cx="990600" cy="915761"/>
            <a:chOff x="7010400" y="5637439"/>
            <a:chExt cx="990600" cy="915761"/>
          </a:xfrm>
        </p:grpSpPr>
        <p:sp>
          <p:nvSpPr>
            <p:cNvPr id="72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73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76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77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6705600" y="2282376"/>
            <a:ext cx="990600" cy="915761"/>
            <a:chOff x="7010400" y="5637439"/>
            <a:chExt cx="990600" cy="915761"/>
          </a:xfrm>
        </p:grpSpPr>
        <p:sp>
          <p:nvSpPr>
            <p:cNvPr id="79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80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81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82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8001000" y="2282376"/>
            <a:ext cx="990600" cy="915761"/>
            <a:chOff x="7010400" y="5637439"/>
            <a:chExt cx="990600" cy="915761"/>
          </a:xfrm>
        </p:grpSpPr>
        <p:sp>
          <p:nvSpPr>
            <p:cNvPr id="84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85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86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  <p:sp>
          <p:nvSpPr>
            <p:cNvPr id="87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sp>
        <p:nvSpPr>
          <p:cNvPr id="88" name="右箭头 103"/>
          <p:cNvSpPr/>
          <p:nvPr/>
        </p:nvSpPr>
        <p:spPr bwMode="auto">
          <a:xfrm>
            <a:off x="1693032" y="2559744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矩形 112"/>
          <p:cNvSpPr/>
          <p:nvPr/>
        </p:nvSpPr>
        <p:spPr bwMode="auto">
          <a:xfrm>
            <a:off x="533400" y="2225286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90" name="矩形 114"/>
          <p:cNvSpPr/>
          <p:nvPr/>
        </p:nvSpPr>
        <p:spPr bwMode="auto">
          <a:xfrm>
            <a:off x="533400" y="2682486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91" name="矩形 115"/>
          <p:cNvSpPr/>
          <p:nvPr/>
        </p:nvSpPr>
        <p:spPr bwMode="auto">
          <a:xfrm>
            <a:off x="533400" y="3120576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92" name="矩形 56"/>
          <p:cNvSpPr/>
          <p:nvPr/>
        </p:nvSpPr>
        <p:spPr bwMode="auto">
          <a:xfrm>
            <a:off x="2836032" y="2533241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93" name="矩形 57"/>
          <p:cNvSpPr/>
          <p:nvPr/>
        </p:nvSpPr>
        <p:spPr bwMode="auto">
          <a:xfrm>
            <a:off x="2836032" y="2761841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94" name="矩形 93"/>
          <p:cNvSpPr/>
          <p:nvPr/>
        </p:nvSpPr>
        <p:spPr bwMode="auto">
          <a:xfrm>
            <a:off x="304800" y="2129976"/>
            <a:ext cx="38100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27643" y="3196776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repair</a:t>
            </a:r>
            <a:endParaRPr lang="zh-CN" altLang="en-US" dirty="0"/>
          </a:p>
        </p:txBody>
      </p:sp>
      <p:sp>
        <p:nvSpPr>
          <p:cNvPr id="97" name="右箭头 96"/>
          <p:cNvSpPr/>
          <p:nvPr/>
        </p:nvSpPr>
        <p:spPr bwMode="auto">
          <a:xfrm>
            <a:off x="4191000" y="2510976"/>
            <a:ext cx="1034142" cy="634998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l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ead to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562600" y="3272976"/>
            <a:ext cx="3160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  Three LDCs of the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repair</a:t>
            </a:r>
            <a:endParaRPr lang="zh-CN" altLang="en-US" dirty="0"/>
          </a:p>
        </p:txBody>
      </p:sp>
      <p:sp>
        <p:nvSpPr>
          <p:cNvPr id="113" name="矩形 112"/>
          <p:cNvSpPr/>
          <p:nvPr/>
        </p:nvSpPr>
        <p:spPr bwMode="auto">
          <a:xfrm>
            <a:off x="5257800" y="2122716"/>
            <a:ext cx="38100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Content Placeholder 2"/>
          <p:cNvSpPr txBox="1">
            <a:spLocks/>
          </p:cNvSpPr>
          <p:nvPr/>
        </p:nvSpPr>
        <p:spPr bwMode="auto">
          <a:xfrm>
            <a:off x="0" y="4267200"/>
            <a:ext cx="8991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Definition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: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 LDC of the 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</a:t>
            </a:r>
            <a:r>
              <a:rPr kumimoji="0" lang="en-US" altLang="zh-CN" sz="2400" b="0" i="0" u="none" strike="noStrike" kern="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repair is a collection of k(n-k) chunks formed by less than k(n-k) chunks of the 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</a:t>
            </a:r>
            <a:r>
              <a:rPr kumimoji="0" lang="en-US" altLang="zh-CN" sz="2400" b="0" i="0" u="none" strike="noStrike" kern="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repair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</a:rPr>
              <a:t>Problem</a:t>
            </a:r>
            <a:r>
              <a:rPr lang="en-US" altLang="zh-CN" sz="2400" kern="0" dirty="0" smtClean="0">
                <a:latin typeface="+mn-lt"/>
              </a:rPr>
              <a:t>: If the selected chunks after the (</a:t>
            </a:r>
            <a:r>
              <a:rPr lang="en-US" altLang="zh-CN" sz="2400" kern="0" dirty="0" smtClean="0"/>
              <a:t>r+1)</a:t>
            </a:r>
            <a:r>
              <a:rPr lang="en-US" altLang="zh-CN" sz="2400" kern="0" baseline="30000" dirty="0" err="1" smtClean="0"/>
              <a:t>th</a:t>
            </a:r>
            <a:r>
              <a:rPr lang="en-US" altLang="zh-CN" sz="2400" kern="0" dirty="0" smtClean="0"/>
              <a:t> repair </a:t>
            </a:r>
            <a:r>
              <a:rPr lang="en-US" altLang="zh-CN" sz="2400" kern="0" dirty="0" smtClean="0">
                <a:latin typeface="+mn-lt"/>
              </a:rPr>
              <a:t>are formed by an LDC of </a:t>
            </a:r>
            <a:r>
              <a:rPr lang="en-US" altLang="zh-CN" sz="2400" kern="0" dirty="0" smtClean="0"/>
              <a:t>the </a:t>
            </a:r>
            <a:r>
              <a:rPr lang="en-US" altLang="zh-CN" sz="2400" kern="0" dirty="0" err="1" smtClean="0"/>
              <a:t>r</a:t>
            </a:r>
            <a:r>
              <a:rPr lang="en-US" altLang="zh-CN" sz="2400" kern="0" baseline="30000" dirty="0" err="1" smtClean="0"/>
              <a:t>th</a:t>
            </a:r>
            <a:r>
              <a:rPr lang="en-US" altLang="zh-CN" sz="2400" kern="0" dirty="0" smtClean="0"/>
              <a:t> repair </a:t>
            </a:r>
            <a:r>
              <a:rPr lang="en-US" altLang="zh-CN" sz="2400" kern="0" dirty="0" smtClean="0">
                <a:latin typeface="+mn-lt"/>
              </a:rPr>
              <a:t>, then file decoding fails</a:t>
            </a:r>
          </a:p>
        </p:txBody>
      </p:sp>
      <p:sp>
        <p:nvSpPr>
          <p:cNvPr id="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LDC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33400"/>
          </a:xfrm>
        </p:spPr>
        <p:txBody>
          <a:bodyPr/>
          <a:lstStyle/>
          <a:p>
            <a:r>
              <a:rPr lang="en-US" altLang="zh-CN" dirty="0" smtClean="0"/>
              <a:t>Repair-based Collection (RBC)</a:t>
            </a:r>
          </a:p>
        </p:txBody>
      </p:sp>
      <p:sp>
        <p:nvSpPr>
          <p:cNvPr id="130" name="Content Placeholder 2"/>
          <p:cNvSpPr txBox="1">
            <a:spLocks/>
          </p:cNvSpPr>
          <p:nvPr/>
        </p:nvSpPr>
        <p:spPr bwMode="auto">
          <a:xfrm>
            <a:off x="0" y="1741716"/>
            <a:ext cx="8991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Definition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:</a:t>
            </a:r>
            <a:r>
              <a:rPr lang="en-US" altLang="zh-CN" sz="2400" kern="0" dirty="0" smtClean="0">
                <a:latin typeface="+mn-lt"/>
              </a:rPr>
              <a:t> An RBC of the </a:t>
            </a:r>
            <a:r>
              <a:rPr lang="en-US" altLang="zh-CN" sz="2400" kern="0" dirty="0" err="1" smtClean="0">
                <a:latin typeface="+mn-lt"/>
              </a:rPr>
              <a:t>r</a:t>
            </a:r>
            <a:r>
              <a:rPr lang="en-US" altLang="zh-CN" sz="2400" kern="0" baseline="30000" dirty="0" err="1" smtClean="0">
                <a:latin typeface="+mn-lt"/>
              </a:rPr>
              <a:t>th</a:t>
            </a:r>
            <a:r>
              <a:rPr lang="en-US" altLang="zh-CN" sz="2400" kern="0" dirty="0" smtClean="0">
                <a:latin typeface="+mn-lt"/>
              </a:rPr>
              <a:t> round of repair is a collection of k(n-k) chunks formed as follows:</a:t>
            </a: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000" b="1" dirty="0" smtClean="0"/>
              <a:t>Step 1 </a:t>
            </a:r>
            <a:r>
              <a:rPr lang="en-US" altLang="zh-CN" sz="2000" kern="0" dirty="0" smtClean="0"/>
              <a:t>Select any n-1 out of n nodes.  </a:t>
            </a: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000" b="1" kern="0" dirty="0" smtClean="0"/>
              <a:t>Step 2</a:t>
            </a:r>
            <a:r>
              <a:rPr lang="en-US" altLang="zh-CN" sz="2000" kern="0" dirty="0" smtClean="0"/>
              <a:t> Select k-1 out of the n-1 nodes found in Step 1 and collect n-k chunks from each selected node.  </a:t>
            </a: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2000" b="1" kern="0" dirty="0" smtClean="0"/>
              <a:t>Step 3</a:t>
            </a:r>
            <a:r>
              <a:rPr lang="en-US" altLang="zh-CN" sz="2000" kern="0" dirty="0" smtClean="0"/>
              <a:t> Collect one chunk from each of the non-selected n-k nodes.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7048500" y="5334000"/>
            <a:ext cx="1943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one RBC </a:t>
            </a:r>
          </a:p>
          <a:p>
            <a:r>
              <a:rPr lang="en-US" sz="1600" dirty="0" smtClean="0"/>
              <a:t>after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repair</a:t>
            </a:r>
          </a:p>
        </p:txBody>
      </p:sp>
      <p:sp>
        <p:nvSpPr>
          <p:cNvPr id="158" name="矩形 56"/>
          <p:cNvSpPr/>
          <p:nvPr/>
        </p:nvSpPr>
        <p:spPr bwMode="auto">
          <a:xfrm>
            <a:off x="4434000" y="4096656"/>
            <a:ext cx="677779" cy="19594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159" name="矩形 57"/>
          <p:cNvSpPr/>
          <p:nvPr/>
        </p:nvSpPr>
        <p:spPr bwMode="auto">
          <a:xfrm>
            <a:off x="4434000" y="4325256"/>
            <a:ext cx="677779" cy="19594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160" name="矩形 56"/>
          <p:cNvSpPr/>
          <p:nvPr/>
        </p:nvSpPr>
        <p:spPr bwMode="auto">
          <a:xfrm>
            <a:off x="1512662" y="4085772"/>
            <a:ext cx="695326" cy="20413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161" name="矩形 57"/>
          <p:cNvSpPr/>
          <p:nvPr/>
        </p:nvSpPr>
        <p:spPr bwMode="auto">
          <a:xfrm>
            <a:off x="1512662" y="4314372"/>
            <a:ext cx="695326" cy="20413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162" name="矩形 58"/>
          <p:cNvSpPr/>
          <p:nvPr/>
        </p:nvSpPr>
        <p:spPr bwMode="auto">
          <a:xfrm>
            <a:off x="1512662" y="461917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163" name="矩形 59"/>
          <p:cNvSpPr/>
          <p:nvPr/>
        </p:nvSpPr>
        <p:spPr bwMode="auto">
          <a:xfrm>
            <a:off x="1512662" y="484777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164" name="矩形 60"/>
          <p:cNvSpPr/>
          <p:nvPr/>
        </p:nvSpPr>
        <p:spPr bwMode="auto">
          <a:xfrm>
            <a:off x="1512662" y="517168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165" name="矩形 61"/>
          <p:cNvSpPr/>
          <p:nvPr/>
        </p:nvSpPr>
        <p:spPr bwMode="auto">
          <a:xfrm>
            <a:off x="1512662" y="540028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166" name="矩形 62"/>
          <p:cNvSpPr/>
          <p:nvPr/>
        </p:nvSpPr>
        <p:spPr bwMode="auto">
          <a:xfrm>
            <a:off x="1512662" y="570508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167" name="矩形 63"/>
          <p:cNvSpPr/>
          <p:nvPr/>
        </p:nvSpPr>
        <p:spPr bwMode="auto">
          <a:xfrm>
            <a:off x="1512662" y="593368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169" name="圆角矩形 77"/>
          <p:cNvSpPr/>
          <p:nvPr/>
        </p:nvSpPr>
        <p:spPr bwMode="auto">
          <a:xfrm>
            <a:off x="1358657" y="4067628"/>
            <a:ext cx="1016245" cy="47631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圆角矩形 78"/>
          <p:cNvSpPr/>
          <p:nvPr/>
        </p:nvSpPr>
        <p:spPr bwMode="auto">
          <a:xfrm>
            <a:off x="1358657" y="4601028"/>
            <a:ext cx="1016245" cy="47631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圆角矩形 79"/>
          <p:cNvSpPr/>
          <p:nvPr/>
        </p:nvSpPr>
        <p:spPr bwMode="auto">
          <a:xfrm>
            <a:off x="1358657" y="5153538"/>
            <a:ext cx="1016245" cy="47631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圆角矩形 80"/>
          <p:cNvSpPr/>
          <p:nvPr/>
        </p:nvSpPr>
        <p:spPr bwMode="auto">
          <a:xfrm>
            <a:off x="1358657" y="5686938"/>
            <a:ext cx="1016245" cy="47631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444257" y="4067628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Node 1</a:t>
            </a:r>
            <a:endParaRPr lang="en-US" sz="1600" dirty="0"/>
          </a:p>
        </p:txBody>
      </p:sp>
      <p:sp>
        <p:nvSpPr>
          <p:cNvPr id="174" name="TextBox 173"/>
          <p:cNvSpPr txBox="1"/>
          <p:nvPr/>
        </p:nvSpPr>
        <p:spPr>
          <a:xfrm>
            <a:off x="444257" y="464347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Node 2</a:t>
            </a:r>
            <a:endParaRPr lang="en-US" sz="1600" dirty="0"/>
          </a:p>
        </p:txBody>
      </p:sp>
      <p:sp>
        <p:nvSpPr>
          <p:cNvPr id="175" name="TextBox 174"/>
          <p:cNvSpPr txBox="1"/>
          <p:nvPr/>
        </p:nvSpPr>
        <p:spPr>
          <a:xfrm>
            <a:off x="444257" y="5210628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Node 3</a:t>
            </a:r>
            <a:endParaRPr lang="en-US" sz="1600" dirty="0"/>
          </a:p>
        </p:txBody>
      </p:sp>
      <p:sp>
        <p:nvSpPr>
          <p:cNvPr id="176" name="TextBox 175"/>
          <p:cNvSpPr txBox="1"/>
          <p:nvPr/>
        </p:nvSpPr>
        <p:spPr>
          <a:xfrm>
            <a:off x="444257" y="5744028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Node 4</a:t>
            </a:r>
            <a:endParaRPr lang="en-US" sz="1600" dirty="0"/>
          </a:p>
        </p:txBody>
      </p:sp>
      <p:sp>
        <p:nvSpPr>
          <p:cNvPr id="177" name="矩形 56"/>
          <p:cNvSpPr/>
          <p:nvPr/>
        </p:nvSpPr>
        <p:spPr bwMode="auto">
          <a:xfrm>
            <a:off x="3026691" y="4085772"/>
            <a:ext cx="695326" cy="20413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178" name="矩形 57"/>
          <p:cNvSpPr/>
          <p:nvPr/>
        </p:nvSpPr>
        <p:spPr bwMode="auto">
          <a:xfrm>
            <a:off x="3026691" y="4314372"/>
            <a:ext cx="695326" cy="20413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179" name="矩形 58"/>
          <p:cNvSpPr/>
          <p:nvPr/>
        </p:nvSpPr>
        <p:spPr bwMode="auto">
          <a:xfrm>
            <a:off x="3026691" y="461917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180" name="矩形 59"/>
          <p:cNvSpPr/>
          <p:nvPr/>
        </p:nvSpPr>
        <p:spPr bwMode="auto">
          <a:xfrm>
            <a:off x="3026691" y="484777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181" name="矩形 60"/>
          <p:cNvSpPr/>
          <p:nvPr/>
        </p:nvSpPr>
        <p:spPr bwMode="auto">
          <a:xfrm>
            <a:off x="3026691" y="517168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182" name="矩形 61"/>
          <p:cNvSpPr/>
          <p:nvPr/>
        </p:nvSpPr>
        <p:spPr bwMode="auto">
          <a:xfrm>
            <a:off x="3026691" y="5389398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183" name="圆角矩形 77"/>
          <p:cNvSpPr/>
          <p:nvPr/>
        </p:nvSpPr>
        <p:spPr bwMode="auto">
          <a:xfrm>
            <a:off x="2872686" y="4067628"/>
            <a:ext cx="1016245" cy="47631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圆角矩形 78"/>
          <p:cNvSpPr/>
          <p:nvPr/>
        </p:nvSpPr>
        <p:spPr bwMode="auto">
          <a:xfrm>
            <a:off x="2872686" y="4601028"/>
            <a:ext cx="1016245" cy="47631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圆角矩形 79"/>
          <p:cNvSpPr/>
          <p:nvPr/>
        </p:nvSpPr>
        <p:spPr bwMode="auto">
          <a:xfrm>
            <a:off x="2872686" y="5153538"/>
            <a:ext cx="1016245" cy="47631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矩形 58"/>
          <p:cNvSpPr/>
          <p:nvPr/>
        </p:nvSpPr>
        <p:spPr bwMode="auto">
          <a:xfrm>
            <a:off x="5790337" y="461554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187" name="矩形 60"/>
          <p:cNvSpPr/>
          <p:nvPr/>
        </p:nvSpPr>
        <p:spPr bwMode="auto">
          <a:xfrm>
            <a:off x="5790337" y="5168052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cxnSp>
        <p:nvCxnSpPr>
          <p:cNvPr id="188" name="直接箭头连接符 187"/>
          <p:cNvCxnSpPr>
            <a:stCxn id="177" idx="3"/>
            <a:endCxn id="158" idx="1"/>
          </p:cNvCxnSpPr>
          <p:nvPr/>
        </p:nvCxnSpPr>
        <p:spPr bwMode="auto">
          <a:xfrm>
            <a:off x="3722017" y="4187839"/>
            <a:ext cx="711983" cy="67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直接箭头连接符 188"/>
          <p:cNvCxnSpPr>
            <a:stCxn id="178" idx="3"/>
            <a:endCxn id="159" idx="1"/>
          </p:cNvCxnSpPr>
          <p:nvPr/>
        </p:nvCxnSpPr>
        <p:spPr bwMode="auto">
          <a:xfrm>
            <a:off x="3722017" y="4416439"/>
            <a:ext cx="711983" cy="67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直接箭头连接符 189"/>
          <p:cNvCxnSpPr>
            <a:stCxn id="179" idx="3"/>
            <a:endCxn id="186" idx="1"/>
          </p:cNvCxnSpPr>
          <p:nvPr/>
        </p:nvCxnSpPr>
        <p:spPr bwMode="auto">
          <a:xfrm flipV="1">
            <a:off x="3722017" y="4717609"/>
            <a:ext cx="2068320" cy="36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直接箭头连接符 190"/>
          <p:cNvCxnSpPr>
            <a:stCxn id="181" idx="3"/>
            <a:endCxn id="187" idx="1"/>
          </p:cNvCxnSpPr>
          <p:nvPr/>
        </p:nvCxnSpPr>
        <p:spPr bwMode="auto">
          <a:xfrm flipV="1">
            <a:off x="3722017" y="5270119"/>
            <a:ext cx="2068320" cy="36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TextBox 191"/>
          <p:cNvSpPr txBox="1"/>
          <p:nvPr/>
        </p:nvSpPr>
        <p:spPr>
          <a:xfrm>
            <a:off x="4349779" y="58028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Step 2</a:t>
            </a:r>
            <a:endParaRPr lang="zh-CN" altLang="en-US" b="1" dirty="0" smtClean="0"/>
          </a:p>
        </p:txBody>
      </p:sp>
      <p:sp>
        <p:nvSpPr>
          <p:cNvPr id="193" name="TextBox 192"/>
          <p:cNvSpPr txBox="1"/>
          <p:nvPr/>
        </p:nvSpPr>
        <p:spPr>
          <a:xfrm>
            <a:off x="5714137" y="58028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Step 3</a:t>
            </a:r>
            <a:endParaRPr lang="zh-CN" altLang="en-US" b="1" dirty="0" smtClean="0"/>
          </a:p>
        </p:txBody>
      </p:sp>
      <p:sp>
        <p:nvSpPr>
          <p:cNvPr id="194" name="TextBox 193"/>
          <p:cNvSpPr txBox="1"/>
          <p:nvPr/>
        </p:nvSpPr>
        <p:spPr>
          <a:xfrm>
            <a:off x="2974531" y="58028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Step 1</a:t>
            </a:r>
            <a:endParaRPr lang="zh-CN" altLang="en-US" b="1" dirty="0" smtClean="0"/>
          </a:p>
        </p:txBody>
      </p:sp>
      <p:sp>
        <p:nvSpPr>
          <p:cNvPr id="195" name="右大括号 194"/>
          <p:cNvSpPr/>
          <p:nvPr/>
        </p:nvSpPr>
        <p:spPr bwMode="auto">
          <a:xfrm>
            <a:off x="6667500" y="3951516"/>
            <a:ext cx="228600" cy="1219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矩形 56"/>
          <p:cNvSpPr/>
          <p:nvPr/>
        </p:nvSpPr>
        <p:spPr bwMode="auto">
          <a:xfrm>
            <a:off x="7079635" y="4129314"/>
            <a:ext cx="677779" cy="19594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197" name="矩形 57"/>
          <p:cNvSpPr/>
          <p:nvPr/>
        </p:nvSpPr>
        <p:spPr bwMode="auto">
          <a:xfrm>
            <a:off x="7079635" y="4434114"/>
            <a:ext cx="677779" cy="195943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198" name="矩形 58"/>
          <p:cNvSpPr/>
          <p:nvPr/>
        </p:nvSpPr>
        <p:spPr bwMode="auto">
          <a:xfrm>
            <a:off x="7073898" y="4735284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199" name="矩形 60"/>
          <p:cNvSpPr/>
          <p:nvPr/>
        </p:nvSpPr>
        <p:spPr bwMode="auto">
          <a:xfrm>
            <a:off x="7073898" y="5041056"/>
            <a:ext cx="695326" cy="20413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202" name="Content Placeholder 2"/>
          <p:cNvSpPr txBox="1">
            <a:spLocks/>
          </p:cNvSpPr>
          <p:nvPr/>
        </p:nvSpPr>
        <p:spPr bwMode="auto">
          <a:xfrm>
            <a:off x="0" y="6172200"/>
            <a:ext cx="8991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Fact:</a:t>
            </a:r>
            <a:r>
              <a:rPr lang="en-US" altLang="zh-CN" sz="2400" dirty="0" smtClean="0">
                <a:solidFill>
                  <a:srgbClr val="C00000"/>
                </a:solidFill>
              </a:rPr>
              <a:t>RBCs contain all the LDCs</a:t>
            </a:r>
            <a:r>
              <a:rPr lang="en-US" altLang="zh-CN" sz="2400" dirty="0" smtClean="0"/>
              <a:t>.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0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RBC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Repair MDS Property</a:t>
            </a:r>
            <a:endParaRPr lang="en-US" dirty="0"/>
          </a:p>
        </p:txBody>
      </p:sp>
      <p:sp>
        <p:nvSpPr>
          <p:cNvPr id="168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724400"/>
          </a:xfrm>
        </p:spPr>
        <p:txBody>
          <a:bodyPr/>
          <a:lstStyle/>
          <a:p>
            <a:r>
              <a:rPr lang="en-US" altLang="zh-CN" dirty="0" smtClean="0"/>
              <a:t>Repair MDS (rMDS) property </a:t>
            </a:r>
          </a:p>
          <a:p>
            <a:pPr lvl="1"/>
            <a:r>
              <a:rPr lang="en-US" altLang="zh-CN" b="1" dirty="0" smtClean="0"/>
              <a:t>Definition:</a:t>
            </a:r>
            <a:r>
              <a:rPr lang="en-US" altLang="zh-CN" dirty="0" smtClean="0"/>
              <a:t> If all RBCs, after excluding the LDCs, of the </a:t>
            </a:r>
            <a:r>
              <a:rPr lang="en-US" altLang="zh-CN" dirty="0" err="1" smtClean="0"/>
              <a:t>r</a:t>
            </a:r>
            <a:r>
              <a:rPr lang="en-US" altLang="zh-CN" baseline="30000" dirty="0" err="1" smtClean="0"/>
              <a:t>th</a:t>
            </a:r>
            <a:r>
              <a:rPr lang="en-US" altLang="zh-CN" dirty="0" smtClean="0"/>
              <a:t> repair are decodable, </a:t>
            </a:r>
            <a:r>
              <a:rPr lang="en-US" altLang="zh-CN" dirty="0" err="1" smtClean="0"/>
              <a:t>rMDS</a:t>
            </a:r>
            <a:r>
              <a:rPr lang="en-US" altLang="zh-CN" dirty="0" smtClean="0"/>
              <a:t> property is satisfied</a:t>
            </a:r>
          </a:p>
          <a:p>
            <a:r>
              <a:rPr lang="en-US" altLang="zh-CN" dirty="0" err="1" smtClean="0"/>
              <a:t>NCCloud</a:t>
            </a:r>
            <a:r>
              <a:rPr lang="en-US" altLang="zh-CN" dirty="0" smtClean="0"/>
              <a:t>: </a:t>
            </a:r>
            <a:r>
              <a:rPr lang="en-US" altLang="zh-CN" b="1" dirty="0" smtClean="0"/>
              <a:t>two-phase checking</a:t>
            </a:r>
          </a:p>
          <a:p>
            <a:pPr lvl="1"/>
            <a:r>
              <a:rPr lang="en-US" altLang="zh-CN" b="1" dirty="0" smtClean="0"/>
              <a:t>MDS property check </a:t>
            </a:r>
            <a:r>
              <a:rPr lang="en-US" altLang="zh-CN" dirty="0" smtClean="0"/>
              <a:t>of current round of repair</a:t>
            </a:r>
          </a:p>
          <a:p>
            <a:pPr lvl="1"/>
            <a:r>
              <a:rPr lang="en-US" altLang="zh-CN" b="1" dirty="0" err="1" smtClean="0"/>
              <a:t>rMDS</a:t>
            </a:r>
            <a:r>
              <a:rPr lang="en-US" altLang="zh-CN" b="1" dirty="0" smtClean="0"/>
              <a:t> property check</a:t>
            </a:r>
            <a:r>
              <a:rPr lang="en-US" altLang="zh-CN" dirty="0" smtClean="0"/>
              <a:t>: MDS property check for every possible failure in next round of repair</a:t>
            </a:r>
          </a:p>
          <a:p>
            <a:r>
              <a:rPr lang="en-US" altLang="zh-CN" i="1" dirty="0" smtClean="0"/>
              <a:t>Can two-phase checking maintain MDS property after any number of rounds of repair?</a:t>
            </a:r>
            <a:r>
              <a:rPr lang="en-US" altLang="zh-CN" dirty="0" smtClean="0"/>
              <a:t> 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sz="2800" dirty="0" smtClean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Lemma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1447800"/>
          </a:xfrm>
        </p:spPr>
        <p:txBody>
          <a:bodyPr/>
          <a:lstStyle/>
          <a:p>
            <a:r>
              <a:rPr lang="en-US" altLang="zh-CN" dirty="0" smtClean="0"/>
              <a:t>There are two or more common chunks  between selected chunks from surviving nodes for repairing and each LDC</a:t>
            </a:r>
            <a:endParaRPr lang="zh-CN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42" name="组合 41"/>
          <p:cNvGrpSpPr/>
          <p:nvPr/>
        </p:nvGrpSpPr>
        <p:grpSpPr>
          <a:xfrm>
            <a:off x="4876800" y="3212068"/>
            <a:ext cx="990600" cy="915761"/>
            <a:chOff x="7010400" y="5637439"/>
            <a:chExt cx="990600" cy="915761"/>
          </a:xfrm>
        </p:grpSpPr>
        <p:sp>
          <p:nvSpPr>
            <p:cNvPr id="43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44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45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46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172200" y="3212068"/>
            <a:ext cx="990600" cy="915761"/>
            <a:chOff x="7010400" y="5637439"/>
            <a:chExt cx="990600" cy="915761"/>
          </a:xfrm>
        </p:grpSpPr>
        <p:sp>
          <p:nvSpPr>
            <p:cNvPr id="48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49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50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51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467600" y="3212068"/>
            <a:ext cx="990600" cy="915761"/>
            <a:chOff x="7010400" y="5637439"/>
            <a:chExt cx="990600" cy="915761"/>
          </a:xfrm>
        </p:grpSpPr>
        <p:sp>
          <p:nvSpPr>
            <p:cNvPr id="53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54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55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  <p:sp>
          <p:nvSpPr>
            <p:cNvPr id="56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sp>
        <p:nvSpPr>
          <p:cNvPr id="58" name="矩形 112"/>
          <p:cNvSpPr/>
          <p:nvPr/>
        </p:nvSpPr>
        <p:spPr bwMode="auto">
          <a:xfrm>
            <a:off x="1600200" y="327109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59" name="矩形 114"/>
          <p:cNvSpPr/>
          <p:nvPr/>
        </p:nvSpPr>
        <p:spPr bwMode="auto">
          <a:xfrm>
            <a:off x="1600200" y="35052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60" name="矩形 115"/>
          <p:cNvSpPr/>
          <p:nvPr/>
        </p:nvSpPr>
        <p:spPr bwMode="auto">
          <a:xfrm>
            <a:off x="1600200" y="3726546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63" name="矩形 62"/>
          <p:cNvSpPr/>
          <p:nvPr/>
        </p:nvSpPr>
        <p:spPr bwMode="auto">
          <a:xfrm>
            <a:off x="609600" y="3059668"/>
            <a:ext cx="31242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9895" y="4202668"/>
            <a:ext cx="3087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Selected chunks in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repair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029200" y="4202668"/>
            <a:ext cx="3160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  Three LDCs of the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repair</a:t>
            </a:r>
            <a:endParaRPr lang="zh-CN" altLang="en-US" dirty="0"/>
          </a:p>
        </p:txBody>
      </p:sp>
      <p:sp>
        <p:nvSpPr>
          <p:cNvPr id="67" name="矩形 66"/>
          <p:cNvSpPr/>
          <p:nvPr/>
        </p:nvSpPr>
        <p:spPr bwMode="auto">
          <a:xfrm>
            <a:off x="4724400" y="3052408"/>
            <a:ext cx="38100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直接箭头连接符 70"/>
          <p:cNvCxnSpPr>
            <a:stCxn id="60" idx="2"/>
            <a:endCxn id="87" idx="0"/>
          </p:cNvCxnSpPr>
          <p:nvPr/>
        </p:nvCxnSpPr>
        <p:spPr bwMode="auto">
          <a:xfrm>
            <a:off x="2095500" y="3955146"/>
            <a:ext cx="0" cy="18305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直接箭头连接符 72"/>
          <p:cNvCxnSpPr>
            <a:stCxn id="46" idx="2"/>
            <a:endCxn id="87" idx="0"/>
          </p:cNvCxnSpPr>
          <p:nvPr/>
        </p:nvCxnSpPr>
        <p:spPr bwMode="auto">
          <a:xfrm flipH="1">
            <a:off x="2095500" y="4127829"/>
            <a:ext cx="3276600" cy="16578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直接箭头连接符 77"/>
          <p:cNvCxnSpPr>
            <a:stCxn id="60" idx="2"/>
            <a:endCxn id="89" idx="0"/>
          </p:cNvCxnSpPr>
          <p:nvPr/>
        </p:nvCxnSpPr>
        <p:spPr bwMode="auto">
          <a:xfrm>
            <a:off x="2095500" y="3955146"/>
            <a:ext cx="2438400" cy="18360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直接箭头连接符 79"/>
          <p:cNvCxnSpPr>
            <a:stCxn id="51" idx="2"/>
            <a:endCxn id="89" idx="0"/>
          </p:cNvCxnSpPr>
          <p:nvPr/>
        </p:nvCxnSpPr>
        <p:spPr bwMode="auto">
          <a:xfrm flipH="1">
            <a:off x="4533900" y="4127829"/>
            <a:ext cx="2133600" cy="16633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直接箭头连接符 81"/>
          <p:cNvCxnSpPr>
            <a:stCxn id="60" idx="2"/>
            <a:endCxn id="91" idx="0"/>
          </p:cNvCxnSpPr>
          <p:nvPr/>
        </p:nvCxnSpPr>
        <p:spPr bwMode="auto">
          <a:xfrm>
            <a:off x="2095500" y="3955146"/>
            <a:ext cx="4953000" cy="18033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直接箭头连接符 83"/>
          <p:cNvCxnSpPr>
            <a:stCxn id="56" idx="2"/>
            <a:endCxn id="91" idx="0"/>
          </p:cNvCxnSpPr>
          <p:nvPr/>
        </p:nvCxnSpPr>
        <p:spPr bwMode="auto">
          <a:xfrm flipH="1">
            <a:off x="7048500" y="4127829"/>
            <a:ext cx="914400" cy="16307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1" name="组合 100"/>
          <p:cNvGrpSpPr/>
          <p:nvPr/>
        </p:nvGrpSpPr>
        <p:grpSpPr>
          <a:xfrm>
            <a:off x="1600200" y="5785690"/>
            <a:ext cx="990600" cy="462710"/>
            <a:chOff x="1600200" y="5785690"/>
            <a:chExt cx="990600" cy="462710"/>
          </a:xfrm>
        </p:grpSpPr>
        <p:sp>
          <p:nvSpPr>
            <p:cNvPr id="87" name="矩形 112"/>
            <p:cNvSpPr/>
            <p:nvPr/>
          </p:nvSpPr>
          <p:spPr bwMode="auto">
            <a:xfrm>
              <a:off x="1600200" y="578569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88" name="矩形 114"/>
            <p:cNvSpPr/>
            <p:nvPr/>
          </p:nvSpPr>
          <p:spPr bwMode="auto">
            <a:xfrm>
              <a:off x="1600200" y="60198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4038600" y="5791200"/>
            <a:ext cx="990600" cy="457200"/>
            <a:chOff x="4038600" y="5791200"/>
            <a:chExt cx="990600" cy="457200"/>
          </a:xfrm>
        </p:grpSpPr>
        <p:sp>
          <p:nvSpPr>
            <p:cNvPr id="89" name="矩形 114"/>
            <p:cNvSpPr/>
            <p:nvPr/>
          </p:nvSpPr>
          <p:spPr bwMode="auto">
            <a:xfrm>
              <a:off x="4038600" y="57912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90" name="矩形 115"/>
            <p:cNvSpPr/>
            <p:nvPr/>
          </p:nvSpPr>
          <p:spPr bwMode="auto">
            <a:xfrm>
              <a:off x="4038600" y="60198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6553200" y="5758542"/>
            <a:ext cx="990600" cy="457200"/>
            <a:chOff x="6705600" y="5715000"/>
            <a:chExt cx="990600" cy="457200"/>
          </a:xfrm>
        </p:grpSpPr>
        <p:sp>
          <p:nvSpPr>
            <p:cNvPr id="91" name="矩形 114"/>
            <p:cNvSpPr/>
            <p:nvPr/>
          </p:nvSpPr>
          <p:spPr bwMode="auto">
            <a:xfrm>
              <a:off x="6705600" y="5715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  <p:sp>
          <p:nvSpPr>
            <p:cNvPr id="92" name="矩形 115"/>
            <p:cNvSpPr/>
            <p:nvPr/>
          </p:nvSpPr>
          <p:spPr bwMode="auto">
            <a:xfrm>
              <a:off x="6705600" y="5943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9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Lemma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2514600"/>
          </a:xfrm>
        </p:spPr>
        <p:txBody>
          <a:bodyPr/>
          <a:lstStyle/>
          <a:p>
            <a:r>
              <a:rPr lang="en-US" altLang="zh-CN" sz="2400" dirty="0" smtClean="0"/>
              <a:t>If the rMDS property is satisfied, there always exist n-1 chunks from any n-1 nodes (each offers one chunk) </a:t>
            </a:r>
            <a:r>
              <a:rPr lang="en-US" altLang="zh-CN" sz="2400" dirty="0" err="1" smtClean="0"/>
              <a:t>s.t.</a:t>
            </a:r>
            <a:r>
              <a:rPr lang="en-US" altLang="zh-CN" sz="2400" dirty="0" smtClean="0"/>
              <a:t> any RBC containing them is decodable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If the RBC doesn’t have green chunks, it is not a LDC</a:t>
            </a:r>
          </a:p>
          <a:p>
            <a:pPr lvl="1"/>
            <a:r>
              <a:rPr lang="en-US" altLang="zh-CN" dirty="0" smtClean="0"/>
              <a:t>If the RBC has a green chunk, we replace the chunk by a blue chunk (P</a:t>
            </a:r>
            <a:r>
              <a:rPr lang="en-US" altLang="zh-CN" baseline="-25000" dirty="0" smtClean="0"/>
              <a:t>2,2</a:t>
            </a:r>
            <a:r>
              <a:rPr lang="en-US" altLang="zh-CN" dirty="0" smtClean="0"/>
              <a:t>, P</a:t>
            </a:r>
            <a:r>
              <a:rPr lang="en-US" altLang="zh-CN" baseline="-25000" dirty="0" smtClean="0"/>
              <a:t>3,2</a:t>
            </a:r>
            <a:r>
              <a:rPr lang="en-US" altLang="zh-CN" dirty="0"/>
              <a:t> </a:t>
            </a:r>
            <a:r>
              <a:rPr lang="en-US" altLang="zh-CN" dirty="0" smtClean="0"/>
              <a:t>or P</a:t>
            </a:r>
            <a:r>
              <a:rPr lang="en-US" altLang="zh-CN" baseline="-25000" dirty="0" smtClean="0"/>
              <a:t>4,2</a:t>
            </a:r>
            <a:r>
              <a:rPr lang="en-US" altLang="zh-CN" dirty="0" smtClean="0"/>
              <a:t>). So it won’t be a LDC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2" name="矩形 56"/>
          <p:cNvSpPr/>
          <p:nvPr/>
        </p:nvSpPr>
        <p:spPr bwMode="auto">
          <a:xfrm>
            <a:off x="3276600" y="4129314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47" name="矩形 57"/>
          <p:cNvSpPr/>
          <p:nvPr/>
        </p:nvSpPr>
        <p:spPr bwMode="auto">
          <a:xfrm>
            <a:off x="3276600" y="4357914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52" name="矩形 58"/>
          <p:cNvSpPr/>
          <p:nvPr/>
        </p:nvSpPr>
        <p:spPr bwMode="auto">
          <a:xfrm>
            <a:off x="3276600" y="4738914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57" name="矩形 59"/>
          <p:cNvSpPr/>
          <p:nvPr/>
        </p:nvSpPr>
        <p:spPr bwMode="auto">
          <a:xfrm>
            <a:off x="3276600" y="4967514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61" name="矩形 60"/>
          <p:cNvSpPr/>
          <p:nvPr/>
        </p:nvSpPr>
        <p:spPr bwMode="auto">
          <a:xfrm>
            <a:off x="3276600" y="5348514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62" name="矩形 61"/>
          <p:cNvSpPr/>
          <p:nvPr/>
        </p:nvSpPr>
        <p:spPr bwMode="auto">
          <a:xfrm>
            <a:off x="3276600" y="5577114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65" name="矩形 62"/>
          <p:cNvSpPr/>
          <p:nvPr/>
        </p:nvSpPr>
        <p:spPr bwMode="auto">
          <a:xfrm>
            <a:off x="3276600" y="5958114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68" name="矩形 63"/>
          <p:cNvSpPr/>
          <p:nvPr/>
        </p:nvSpPr>
        <p:spPr bwMode="auto">
          <a:xfrm>
            <a:off x="3276600" y="6186714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70" name="圆角矩形 77"/>
          <p:cNvSpPr/>
          <p:nvPr/>
        </p:nvSpPr>
        <p:spPr bwMode="auto">
          <a:xfrm>
            <a:off x="3048000" y="4096656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圆角矩形 78"/>
          <p:cNvSpPr/>
          <p:nvPr/>
        </p:nvSpPr>
        <p:spPr bwMode="auto">
          <a:xfrm>
            <a:off x="3048000" y="4706256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圆角矩形 79"/>
          <p:cNvSpPr/>
          <p:nvPr/>
        </p:nvSpPr>
        <p:spPr bwMode="auto">
          <a:xfrm>
            <a:off x="3048000" y="5315856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圆角矩形 80"/>
          <p:cNvSpPr/>
          <p:nvPr/>
        </p:nvSpPr>
        <p:spPr bwMode="auto">
          <a:xfrm>
            <a:off x="3048000" y="5925456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06" name="组合 105"/>
          <p:cNvGrpSpPr/>
          <p:nvPr/>
        </p:nvGrpSpPr>
        <p:grpSpPr>
          <a:xfrm>
            <a:off x="5181600" y="4579260"/>
            <a:ext cx="990600" cy="915761"/>
            <a:chOff x="7010400" y="5637439"/>
            <a:chExt cx="990600" cy="915761"/>
          </a:xfrm>
        </p:grpSpPr>
        <p:sp>
          <p:nvSpPr>
            <p:cNvPr id="107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108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109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110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6477000" y="4579260"/>
            <a:ext cx="990600" cy="915761"/>
            <a:chOff x="7010400" y="5637439"/>
            <a:chExt cx="990600" cy="915761"/>
          </a:xfrm>
        </p:grpSpPr>
        <p:sp>
          <p:nvSpPr>
            <p:cNvPr id="112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113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114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P2,1</a:t>
              </a:r>
            </a:p>
          </p:txBody>
        </p:sp>
        <p:sp>
          <p:nvSpPr>
            <p:cNvPr id="115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7772400" y="4579260"/>
            <a:ext cx="990600" cy="915761"/>
            <a:chOff x="7010400" y="5637439"/>
            <a:chExt cx="990600" cy="915761"/>
          </a:xfrm>
        </p:grpSpPr>
        <p:sp>
          <p:nvSpPr>
            <p:cNvPr id="117" name="矩形 112"/>
            <p:cNvSpPr/>
            <p:nvPr/>
          </p:nvSpPr>
          <p:spPr bwMode="auto">
            <a:xfrm>
              <a:off x="7010400" y="56374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P’1,1</a:t>
              </a:r>
            </a:p>
          </p:txBody>
        </p:sp>
        <p:sp>
          <p:nvSpPr>
            <p:cNvPr id="118" name="矩形 113"/>
            <p:cNvSpPr/>
            <p:nvPr/>
          </p:nvSpPr>
          <p:spPr bwMode="auto">
            <a:xfrm>
              <a:off x="7010400" y="5866039"/>
              <a:ext cx="990600" cy="2286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P’1,2</a:t>
              </a:r>
            </a:p>
          </p:txBody>
        </p:sp>
        <p:sp>
          <p:nvSpPr>
            <p:cNvPr id="119" name="矩形 114"/>
            <p:cNvSpPr/>
            <p:nvPr/>
          </p:nvSpPr>
          <p:spPr bwMode="auto">
            <a:xfrm>
              <a:off x="7010400" y="60960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P3,1</a:t>
              </a:r>
            </a:p>
          </p:txBody>
        </p:sp>
        <p:sp>
          <p:nvSpPr>
            <p:cNvPr id="120" name="矩形 115"/>
            <p:cNvSpPr/>
            <p:nvPr/>
          </p:nvSpPr>
          <p:spPr bwMode="auto">
            <a:xfrm>
              <a:off x="7010400" y="6324600"/>
              <a:ext cx="990600" cy="22860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P4,1</a:t>
              </a: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5334000" y="5569860"/>
            <a:ext cx="3160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  Three LDCs of the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repair</a:t>
            </a:r>
            <a:endParaRPr lang="zh-CN" altLang="en-US" dirty="0"/>
          </a:p>
        </p:txBody>
      </p:sp>
      <p:sp>
        <p:nvSpPr>
          <p:cNvPr id="122" name="矩形 121"/>
          <p:cNvSpPr/>
          <p:nvPr/>
        </p:nvSpPr>
        <p:spPr bwMode="auto">
          <a:xfrm>
            <a:off x="5029200" y="4419600"/>
            <a:ext cx="38100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7" name="Content Placeholder 2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8" name="矩形 56"/>
          <p:cNvSpPr/>
          <p:nvPr/>
        </p:nvSpPr>
        <p:spPr bwMode="auto">
          <a:xfrm>
            <a:off x="1328193" y="4147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129" name="矩形 57"/>
          <p:cNvSpPr/>
          <p:nvPr/>
        </p:nvSpPr>
        <p:spPr bwMode="auto">
          <a:xfrm>
            <a:off x="1328193" y="4376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130" name="矩形 58"/>
          <p:cNvSpPr/>
          <p:nvPr/>
        </p:nvSpPr>
        <p:spPr bwMode="auto">
          <a:xfrm>
            <a:off x="1328193" y="4757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131" name="矩形 59"/>
          <p:cNvSpPr/>
          <p:nvPr/>
        </p:nvSpPr>
        <p:spPr bwMode="auto">
          <a:xfrm>
            <a:off x="1328193" y="4985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132" name="矩形 60"/>
          <p:cNvSpPr/>
          <p:nvPr/>
        </p:nvSpPr>
        <p:spPr bwMode="auto">
          <a:xfrm>
            <a:off x="1328193" y="5366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133" name="矩形 61"/>
          <p:cNvSpPr/>
          <p:nvPr/>
        </p:nvSpPr>
        <p:spPr bwMode="auto">
          <a:xfrm>
            <a:off x="1328193" y="5595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134" name="矩形 62"/>
          <p:cNvSpPr/>
          <p:nvPr/>
        </p:nvSpPr>
        <p:spPr bwMode="auto">
          <a:xfrm>
            <a:off x="1328193" y="5976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135" name="矩形 63"/>
          <p:cNvSpPr/>
          <p:nvPr/>
        </p:nvSpPr>
        <p:spPr bwMode="auto">
          <a:xfrm>
            <a:off x="1333182" y="6204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136" name="圆角矩形 77"/>
          <p:cNvSpPr/>
          <p:nvPr/>
        </p:nvSpPr>
        <p:spPr bwMode="auto">
          <a:xfrm>
            <a:off x="1099593" y="41148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圆角矩形 78"/>
          <p:cNvSpPr/>
          <p:nvPr/>
        </p:nvSpPr>
        <p:spPr bwMode="auto">
          <a:xfrm>
            <a:off x="1099593" y="47244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圆角矩形 79"/>
          <p:cNvSpPr/>
          <p:nvPr/>
        </p:nvSpPr>
        <p:spPr bwMode="auto">
          <a:xfrm>
            <a:off x="1099593" y="53340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圆角矩形 80"/>
          <p:cNvSpPr/>
          <p:nvPr/>
        </p:nvSpPr>
        <p:spPr bwMode="auto">
          <a:xfrm>
            <a:off x="1099593" y="59436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393" y="4038600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5" name="直接箭头连接符 144"/>
          <p:cNvCxnSpPr>
            <a:stCxn id="130" idx="3"/>
            <a:endCxn id="70" idx="1"/>
          </p:cNvCxnSpPr>
          <p:nvPr/>
        </p:nvCxnSpPr>
        <p:spPr bwMode="auto">
          <a:xfrm flipV="1">
            <a:off x="2318793" y="4363356"/>
            <a:ext cx="729207" cy="5080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直接箭头连接符 145"/>
          <p:cNvCxnSpPr>
            <a:stCxn id="132" idx="3"/>
            <a:endCxn id="70" idx="1"/>
          </p:cNvCxnSpPr>
          <p:nvPr/>
        </p:nvCxnSpPr>
        <p:spPr bwMode="auto">
          <a:xfrm flipV="1">
            <a:off x="2318793" y="4363356"/>
            <a:ext cx="729207" cy="1117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直接箭头连接符 146"/>
          <p:cNvCxnSpPr>
            <a:stCxn id="134" idx="3"/>
            <a:endCxn id="70" idx="1"/>
          </p:cNvCxnSpPr>
          <p:nvPr/>
        </p:nvCxnSpPr>
        <p:spPr bwMode="auto">
          <a:xfrm flipV="1">
            <a:off x="2318793" y="4363356"/>
            <a:ext cx="729207" cy="17272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TextBox 147"/>
          <p:cNvSpPr txBox="1"/>
          <p:nvPr/>
        </p:nvSpPr>
        <p:spPr>
          <a:xfrm>
            <a:off x="237809" y="4126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237809" y="47360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237809" y="53456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237809" y="59552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2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4876800"/>
          </a:xfrm>
        </p:spPr>
        <p:txBody>
          <a:bodyPr/>
          <a:lstStyle/>
          <a:p>
            <a:r>
              <a:rPr lang="en-US" dirty="0" smtClean="0"/>
              <a:t>Consider a file encoded using FMSR codes with k = n-2: </a:t>
            </a:r>
          </a:p>
          <a:p>
            <a:pPr lvl="1"/>
            <a:r>
              <a:rPr lang="en-US" dirty="0" smtClean="0"/>
              <a:t>In the </a:t>
            </a:r>
            <a:r>
              <a:rPr lang="en-US" dirty="0" err="1" smtClean="0"/>
              <a:t>r</a:t>
            </a:r>
            <a:r>
              <a:rPr lang="en-US" baseline="30000" dirty="0" err="1" smtClean="0"/>
              <a:t>th</a:t>
            </a:r>
            <a:r>
              <a:rPr lang="en-US" dirty="0" smtClean="0"/>
              <a:t> repair, the lost chunks are reconstructed by random linear combinations of n-1 chunks selected from n-1 surviving nodes (each offers one chunk)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fter the repair, the reconstructed file still satisfies </a:t>
            </a:r>
            <a:r>
              <a:rPr lang="en-US" dirty="0" smtClean="0">
                <a:solidFill>
                  <a:srgbClr val="C00000"/>
                </a:solidFill>
              </a:rPr>
              <a:t>both MDS and rMDS properties</a:t>
            </a:r>
            <a:r>
              <a:rPr lang="en-US" dirty="0" smtClean="0"/>
              <a:t> with probability driven arbitrarily to 1 with increasing field size</a:t>
            </a:r>
            <a:r>
              <a:rPr lang="en-US" sz="1600" dirty="0" smtClean="0"/>
              <a:t>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55626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400" b="1" kern="0" dirty="0" smtClean="0">
                <a:solidFill>
                  <a:srgbClr val="FF0000"/>
                </a:solidFill>
                <a:latin typeface="+mn-lt"/>
              </a:rPr>
              <a:t>Theorem </a:t>
            </a:r>
            <a:r>
              <a:rPr lang="en-US" altLang="zh-CN" sz="2400" b="1" kern="0" dirty="0" smtClean="0">
                <a:solidFill>
                  <a:srgbClr val="FF0000"/>
                </a:solidFill>
                <a:latin typeface="+mn-lt"/>
                <a:sym typeface="Wingdings" pitchFamily="2" charset="2"/>
              </a:rPr>
              <a:t>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prove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existence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 of FMSR codes 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814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29" y="1600200"/>
            <a:ext cx="8229600" cy="4724400"/>
          </a:xfrm>
        </p:spPr>
        <p:txBody>
          <a:bodyPr/>
          <a:lstStyle/>
          <a:p>
            <a:r>
              <a:rPr lang="en-US" sz="2400" dirty="0" smtClean="0"/>
              <a:t>Distributed storage is widely adopted</a:t>
            </a:r>
          </a:p>
          <a:p>
            <a:pPr lvl="1"/>
            <a:r>
              <a:rPr lang="en-US" sz="2000" dirty="0" smtClean="0"/>
              <a:t>P2P storage:	OceanStore, TotalRecall, etc.</a:t>
            </a:r>
          </a:p>
          <a:p>
            <a:pPr lvl="1"/>
            <a:r>
              <a:rPr lang="en-US" altLang="zh-CN" sz="2000" dirty="0" smtClean="0"/>
              <a:t>Cloud storage: 	Azure, GFS, etc.</a:t>
            </a:r>
          </a:p>
          <a:p>
            <a:r>
              <a:rPr lang="en-US" sz="2400" dirty="0" smtClean="0"/>
              <a:t>Data availability is important</a:t>
            </a:r>
          </a:p>
          <a:p>
            <a:pPr lvl="1"/>
            <a:r>
              <a:rPr lang="en-US" sz="2000" dirty="0" smtClean="0"/>
              <a:t>Cause: 	node failures are common</a:t>
            </a:r>
          </a:p>
          <a:p>
            <a:pPr lvl="1"/>
            <a:r>
              <a:rPr lang="en-US" sz="2000" dirty="0" smtClean="0"/>
              <a:t>Solution: 	</a:t>
            </a:r>
            <a:r>
              <a:rPr lang="en-US" sz="2000" b="1" dirty="0" smtClean="0">
                <a:solidFill>
                  <a:srgbClr val="FF0000"/>
                </a:solidFill>
              </a:rPr>
              <a:t>redundancy</a:t>
            </a:r>
            <a:r>
              <a:rPr lang="en-US" sz="2000" dirty="0" smtClean="0"/>
              <a:t> over multiple storage nodes</a:t>
            </a:r>
          </a:p>
          <a:p>
            <a:r>
              <a:rPr lang="en-US" sz="2400" dirty="0" smtClean="0"/>
              <a:t>Redundancy schemes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Replication</a:t>
            </a:r>
            <a:r>
              <a:rPr lang="en-US" sz="2000" dirty="0" smtClean="0"/>
              <a:t>: make identical copies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Erasure codes</a:t>
            </a:r>
            <a:r>
              <a:rPr lang="en-US" sz="2000" dirty="0" smtClean="0"/>
              <a:t>: encode data into parity blocks</a:t>
            </a:r>
          </a:p>
          <a:p>
            <a:pPr lvl="1"/>
            <a:r>
              <a:rPr lang="en-US" sz="2000" dirty="0" smtClean="0"/>
              <a:t>Erasure codes have less storage overhead than replication</a:t>
            </a:r>
          </a:p>
          <a:p>
            <a:pPr lvl="1"/>
            <a:r>
              <a:rPr lang="en-US" sz="2000" dirty="0" smtClean="0"/>
              <a:t>One class of erasure codes: </a:t>
            </a:r>
            <a:r>
              <a:rPr lang="en-US" sz="2000" b="1" dirty="0" smtClean="0">
                <a:solidFill>
                  <a:srgbClr val="FF0000"/>
                </a:solidFill>
              </a:rPr>
              <a:t>maximum distance separable (MDS)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Theorem: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Proof: (</a:t>
            </a:r>
            <a:r>
              <a:rPr lang="en-US" sz="2000" dirty="0"/>
              <a:t>by induction).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Initialization</a:t>
            </a:r>
          </a:p>
          <a:p>
            <a:pPr marL="914400" lvl="1" indent="-457200">
              <a:buNone/>
            </a:pPr>
            <a:r>
              <a:rPr lang="en-US" altLang="zh-CN" dirty="0"/>
              <a:t>     We</a:t>
            </a:r>
            <a:r>
              <a:rPr lang="en-US" altLang="zh-CN" sz="2000" dirty="0"/>
              <a:t> use Reed-Solomon codes to encode a file into n(n-k) = 2n chunks that satisfy both the MDS and </a:t>
            </a:r>
            <a:r>
              <a:rPr lang="en-US" altLang="zh-CN" sz="2000" dirty="0" err="1"/>
              <a:t>rMDS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properties </a:t>
            </a:r>
            <a:r>
              <a:rPr lang="en-US" sz="2000" dirty="0" smtClean="0"/>
              <a:t> </a:t>
            </a:r>
            <a:endParaRPr lang="en-US" dirty="0"/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MDS property check</a:t>
            </a:r>
            <a:endParaRPr lang="en-US" dirty="0"/>
          </a:p>
          <a:p>
            <a:pPr lvl="2"/>
            <a:r>
              <a:rPr lang="en-US" dirty="0"/>
              <a:t>The chunks of any k nodes are linearly combined with a certain RBC which is decodable via Lemma </a:t>
            </a:r>
            <a:r>
              <a:rPr lang="en-US" dirty="0" smtClean="0"/>
              <a:t>2</a:t>
            </a:r>
            <a:endParaRPr lang="en-US" dirty="0"/>
          </a:p>
          <a:p>
            <a:pPr lvl="2"/>
            <a:r>
              <a:rPr lang="en-US" dirty="0" smtClean="0"/>
              <a:t>Sufficient </a:t>
            </a:r>
            <a:r>
              <a:rPr lang="en-US" dirty="0"/>
              <a:t>field size </a:t>
            </a:r>
            <a:r>
              <a:rPr lang="en-US" dirty="0" smtClean="0"/>
              <a:t>ensures </a:t>
            </a:r>
            <a:r>
              <a:rPr lang="en-US" dirty="0"/>
              <a:t>the probability of MDS property can be driven to </a:t>
            </a:r>
            <a:r>
              <a:rPr lang="en-US" dirty="0" smtClean="0"/>
              <a:t>one </a:t>
            </a:r>
            <a:r>
              <a:rPr lang="en-US" dirty="0"/>
              <a:t>via Schwartz-</a:t>
            </a:r>
            <a:r>
              <a:rPr lang="en-US" dirty="0" err="1"/>
              <a:t>Zippel</a:t>
            </a:r>
            <a:r>
              <a:rPr lang="en-US" dirty="0"/>
              <a:t> </a:t>
            </a:r>
            <a:r>
              <a:rPr lang="en-US" dirty="0" smtClean="0"/>
              <a:t>Theorem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2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Theorem: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14800"/>
          </a:xfrm>
        </p:spPr>
        <p:txBody>
          <a:bodyPr/>
          <a:lstStyle/>
          <a:p>
            <a:r>
              <a:rPr lang="en-US" sz="2400" dirty="0" smtClean="0"/>
              <a:t>Proof (cont.):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rMDS property check: </a:t>
            </a:r>
            <a:r>
              <a:rPr lang="en-US" altLang="zh-CN" dirty="0" smtClean="0"/>
              <a:t>all RBCs excluding the LDCs are decodable.</a:t>
            </a:r>
            <a:endParaRPr lang="en-US" dirty="0" smtClean="0"/>
          </a:p>
          <a:p>
            <a:pPr lvl="1">
              <a:buNone/>
            </a:pPr>
            <a:r>
              <a:rPr lang="en-US" altLang="zh-CN" sz="2000" dirty="0" smtClean="0"/>
              <a:t>   </a:t>
            </a:r>
            <a:r>
              <a:rPr lang="en-US" sz="2000" dirty="0" smtClean="0"/>
              <a:t>(3.1) The RBC selects the repaired node in Step 2</a:t>
            </a:r>
          </a:p>
          <a:p>
            <a:pPr marL="1262063" lvl="1" indent="-804863">
              <a:buNone/>
            </a:pPr>
            <a:r>
              <a:rPr lang="en-US" sz="2000" dirty="0" smtClean="0"/>
              <a:t>           We exclude the LDCs, and prove that re</a:t>
            </a:r>
            <a:r>
              <a:rPr lang="en-US" altLang="zh-CN" sz="2000" dirty="0" smtClean="0"/>
              <a:t>maining RBCs are decodable via induction hypothesis </a:t>
            </a:r>
          </a:p>
          <a:p>
            <a:pPr lvl="1">
              <a:buNone/>
            </a:pPr>
            <a:r>
              <a:rPr lang="en-US" altLang="zh-CN" sz="2000" dirty="0" smtClean="0"/>
              <a:t>   (3.2) The RBC selects the repaired node in Step 3</a:t>
            </a:r>
          </a:p>
          <a:p>
            <a:pPr marL="1262063" lvl="1" indent="-804863">
              <a:buNone/>
            </a:pPr>
            <a:r>
              <a:rPr lang="en-US" altLang="zh-CN" sz="2000" dirty="0" smtClean="0"/>
              <a:t>           We can prove the RBC is not an LDC via Lemma 1 and is decodable</a:t>
            </a:r>
          </a:p>
          <a:p>
            <a:pPr lvl="1">
              <a:buNone/>
            </a:pPr>
            <a:endParaRPr lang="en-US" altLang="zh-CN" sz="2000" dirty="0" smtClean="0"/>
          </a:p>
          <a:p>
            <a:pPr lvl="1">
              <a:buNone/>
            </a:pPr>
            <a:endParaRPr lang="en-US" altLang="zh-CN" sz="2000" dirty="0" smtClean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FMSR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9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2438400"/>
          </a:xfrm>
        </p:spPr>
        <p:txBody>
          <a:bodyPr/>
          <a:lstStyle/>
          <a:p>
            <a:r>
              <a:rPr lang="en-US" altLang="zh-CN" dirty="0" smtClean="0"/>
              <a:t>Code construction: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Store a file</a:t>
            </a:r>
          </a:p>
          <a:p>
            <a:pPr marL="914400" lvl="1" indent="0">
              <a:buNone/>
            </a:pPr>
            <a:r>
              <a:rPr lang="en-US" altLang="zh-CN" sz="2000" dirty="0" smtClean="0"/>
              <a:t>(1.1) Divide a file into k(n-k) = 2k equal-size chunks</a:t>
            </a:r>
          </a:p>
          <a:p>
            <a:pPr marL="1538288" lvl="1" indent="-623888">
              <a:buNone/>
            </a:pPr>
            <a:r>
              <a:rPr lang="en-US" altLang="zh-CN" sz="2000" dirty="0" smtClean="0"/>
              <a:t>(1.2) Encode them into n(n-k) = 2(k+2) chunks by P</a:t>
            </a:r>
            <a:r>
              <a:rPr lang="en-US" altLang="zh-CN" sz="2000" baseline="-25000" dirty="0" smtClean="0"/>
              <a:t>1,1</a:t>
            </a:r>
            <a:r>
              <a:rPr lang="en-US" altLang="zh-CN" sz="2000" dirty="0" smtClean="0"/>
              <a:t>,P</a:t>
            </a:r>
            <a:r>
              <a:rPr lang="en-US" altLang="zh-CN" sz="2000" baseline="-25000" dirty="0" smtClean="0"/>
              <a:t>1,2</a:t>
            </a:r>
            <a:r>
              <a:rPr lang="en-US" altLang="zh-CN" sz="2000" dirty="0" smtClean="0"/>
              <a:t>;…;P</a:t>
            </a:r>
            <a:r>
              <a:rPr lang="en-US" altLang="zh-CN" sz="2000" baseline="-25000" dirty="0" smtClean="0"/>
              <a:t>k+2,1</a:t>
            </a:r>
            <a:r>
              <a:rPr lang="en-US" altLang="zh-CN" sz="2000" dirty="0" smtClean="0"/>
              <a:t>,P</a:t>
            </a:r>
            <a:r>
              <a:rPr lang="en-US" altLang="zh-CN" sz="2000" baseline="-25000" dirty="0" smtClean="0"/>
              <a:t>k+2,2</a:t>
            </a:r>
            <a:r>
              <a:rPr lang="en-US" altLang="zh-CN" sz="2000" dirty="0" smtClean="0"/>
              <a:t> using Reed-Solomon codes</a:t>
            </a:r>
          </a:p>
          <a:p>
            <a:pPr marL="1538288" lvl="1" indent="-623888">
              <a:buNone/>
            </a:pPr>
            <a:r>
              <a:rPr lang="en-US" altLang="zh-CN" sz="2000" dirty="0" smtClean="0"/>
              <a:t>(1.3) Upload them to n nodes.</a:t>
            </a:r>
          </a:p>
        </p:txBody>
      </p:sp>
      <p:sp>
        <p:nvSpPr>
          <p:cNvPr id="17" name="矩形 73"/>
          <p:cNvSpPr/>
          <p:nvPr/>
        </p:nvSpPr>
        <p:spPr bwMode="auto">
          <a:xfrm>
            <a:off x="2680908" y="40386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F1</a:t>
            </a:r>
          </a:p>
        </p:txBody>
      </p:sp>
      <p:sp>
        <p:nvSpPr>
          <p:cNvPr id="18" name="矩形 74"/>
          <p:cNvSpPr/>
          <p:nvPr/>
        </p:nvSpPr>
        <p:spPr bwMode="auto">
          <a:xfrm>
            <a:off x="2680908" y="42672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F2</a:t>
            </a:r>
          </a:p>
        </p:txBody>
      </p:sp>
      <p:sp>
        <p:nvSpPr>
          <p:cNvPr id="19" name="矩形 75"/>
          <p:cNvSpPr/>
          <p:nvPr/>
        </p:nvSpPr>
        <p:spPr bwMode="auto">
          <a:xfrm>
            <a:off x="2680908" y="44958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F3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矩形 76"/>
          <p:cNvSpPr/>
          <p:nvPr/>
        </p:nvSpPr>
        <p:spPr bwMode="auto">
          <a:xfrm>
            <a:off x="2680908" y="4724400"/>
            <a:ext cx="990600" cy="2286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38400" y="3657600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2k chunks</a:t>
            </a:r>
            <a:endParaRPr lang="en-US" sz="2000" dirty="0"/>
          </a:p>
        </p:txBody>
      </p:sp>
      <p:sp>
        <p:nvSpPr>
          <p:cNvPr id="22" name="右箭头 102"/>
          <p:cNvSpPr/>
          <p:nvPr/>
        </p:nvSpPr>
        <p:spPr bwMode="auto">
          <a:xfrm>
            <a:off x="1601498" y="4267200"/>
            <a:ext cx="1008706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divide</a:t>
            </a:r>
          </a:p>
        </p:txBody>
      </p:sp>
      <p:sp>
        <p:nvSpPr>
          <p:cNvPr id="23" name="右箭头 103"/>
          <p:cNvSpPr/>
          <p:nvPr/>
        </p:nvSpPr>
        <p:spPr bwMode="auto">
          <a:xfrm>
            <a:off x="3735098" y="4267200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矩形 112"/>
          <p:cNvSpPr/>
          <p:nvPr/>
        </p:nvSpPr>
        <p:spPr bwMode="auto">
          <a:xfrm>
            <a:off x="4860168" y="3581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25" name="矩形 113"/>
          <p:cNvSpPr/>
          <p:nvPr/>
        </p:nvSpPr>
        <p:spPr bwMode="auto">
          <a:xfrm>
            <a:off x="4860168" y="38100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26" name="矩形 114"/>
          <p:cNvSpPr/>
          <p:nvPr/>
        </p:nvSpPr>
        <p:spPr bwMode="auto">
          <a:xfrm>
            <a:off x="4860168" y="40386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27" name="矩形 115"/>
          <p:cNvSpPr/>
          <p:nvPr/>
        </p:nvSpPr>
        <p:spPr bwMode="auto">
          <a:xfrm>
            <a:off x="4860168" y="42672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28" name="矩形 116"/>
          <p:cNvSpPr/>
          <p:nvPr/>
        </p:nvSpPr>
        <p:spPr bwMode="auto">
          <a:xfrm>
            <a:off x="4860168" y="44958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29" name="矩形 117"/>
          <p:cNvSpPr/>
          <p:nvPr/>
        </p:nvSpPr>
        <p:spPr bwMode="auto">
          <a:xfrm>
            <a:off x="4860168" y="4724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30" name="矩形 118"/>
          <p:cNvSpPr/>
          <p:nvPr/>
        </p:nvSpPr>
        <p:spPr bwMode="auto">
          <a:xfrm>
            <a:off x="4860168" y="49530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31" name="矩形 119"/>
          <p:cNvSpPr/>
          <p:nvPr/>
        </p:nvSpPr>
        <p:spPr bwMode="auto">
          <a:xfrm>
            <a:off x="4860168" y="51816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33" name="折角形 123"/>
          <p:cNvSpPr/>
          <p:nvPr/>
        </p:nvSpPr>
        <p:spPr bwMode="auto">
          <a:xfrm>
            <a:off x="533400" y="3993775"/>
            <a:ext cx="990600" cy="990600"/>
          </a:xfrm>
          <a:prstGeom prst="foldedCorne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File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4800" y="5181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n=4, k=2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48006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RS codes</a:t>
            </a:r>
            <a:endParaRPr lang="zh-CN" altLang="en-US" dirty="0"/>
          </a:p>
        </p:txBody>
      </p:sp>
      <p:sp>
        <p:nvSpPr>
          <p:cNvPr id="38" name="矩形 56"/>
          <p:cNvSpPr/>
          <p:nvPr/>
        </p:nvSpPr>
        <p:spPr bwMode="auto">
          <a:xfrm>
            <a:off x="7620000" y="3461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39" name="矩形 57"/>
          <p:cNvSpPr/>
          <p:nvPr/>
        </p:nvSpPr>
        <p:spPr bwMode="auto">
          <a:xfrm>
            <a:off x="7620000" y="3690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40" name="矩形 58"/>
          <p:cNvSpPr/>
          <p:nvPr/>
        </p:nvSpPr>
        <p:spPr bwMode="auto">
          <a:xfrm>
            <a:off x="7620000" y="4071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41" name="矩形 59"/>
          <p:cNvSpPr/>
          <p:nvPr/>
        </p:nvSpPr>
        <p:spPr bwMode="auto">
          <a:xfrm>
            <a:off x="7620000" y="4299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42" name="矩形 60"/>
          <p:cNvSpPr/>
          <p:nvPr/>
        </p:nvSpPr>
        <p:spPr bwMode="auto">
          <a:xfrm>
            <a:off x="7620000" y="4680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43" name="矩形 61"/>
          <p:cNvSpPr/>
          <p:nvPr/>
        </p:nvSpPr>
        <p:spPr bwMode="auto">
          <a:xfrm>
            <a:off x="7620000" y="4909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44" name="矩形 62"/>
          <p:cNvSpPr/>
          <p:nvPr/>
        </p:nvSpPr>
        <p:spPr bwMode="auto">
          <a:xfrm>
            <a:off x="7620000" y="5290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45" name="矩形 63"/>
          <p:cNvSpPr/>
          <p:nvPr/>
        </p:nvSpPr>
        <p:spPr bwMode="auto">
          <a:xfrm>
            <a:off x="7620000" y="5519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46" name="圆角矩形 77"/>
          <p:cNvSpPr/>
          <p:nvPr/>
        </p:nvSpPr>
        <p:spPr bwMode="auto">
          <a:xfrm>
            <a:off x="7391400" y="34290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圆角矩形 78"/>
          <p:cNvSpPr/>
          <p:nvPr/>
        </p:nvSpPr>
        <p:spPr bwMode="auto">
          <a:xfrm>
            <a:off x="7391400" y="40386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圆角矩形 79"/>
          <p:cNvSpPr/>
          <p:nvPr/>
        </p:nvSpPr>
        <p:spPr bwMode="auto">
          <a:xfrm>
            <a:off x="7391400" y="46482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圆角矩形 80"/>
          <p:cNvSpPr/>
          <p:nvPr/>
        </p:nvSpPr>
        <p:spPr bwMode="auto">
          <a:xfrm>
            <a:off x="7391400" y="52578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右箭头 121"/>
          <p:cNvSpPr/>
          <p:nvPr/>
        </p:nvSpPr>
        <p:spPr bwMode="auto">
          <a:xfrm>
            <a:off x="6019800" y="4267200"/>
            <a:ext cx="12954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upload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0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FMSR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9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altLang="zh-CN" dirty="0" smtClean="0"/>
              <a:t>Code construction: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 smtClean="0"/>
              <a:t>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repair (suppose node 1 fails)</a:t>
            </a:r>
          </a:p>
          <a:p>
            <a:pPr marL="914400" lvl="1" indent="-457200">
              <a:buNone/>
            </a:pPr>
            <a:r>
              <a:rPr lang="en-US" altLang="zh-CN" sz="2000" dirty="0" smtClean="0"/>
              <a:t>       (2.1) Select k+1 chunks P</a:t>
            </a:r>
            <a:r>
              <a:rPr lang="en-US" altLang="zh-CN" sz="2000" baseline="-25000" dirty="0" smtClean="0"/>
              <a:t>2,1</a:t>
            </a:r>
            <a:r>
              <a:rPr lang="en-US" altLang="zh-CN" sz="2000" dirty="0" smtClean="0"/>
              <a:t>,...,P</a:t>
            </a:r>
            <a:r>
              <a:rPr lang="en-US" altLang="zh-CN" sz="2000" baseline="-25000" dirty="0" smtClean="0"/>
              <a:t>k+2,1</a:t>
            </a:r>
            <a:r>
              <a:rPr lang="en-US" altLang="zh-CN" sz="2000" dirty="0" smtClean="0"/>
              <a:t>.</a:t>
            </a:r>
          </a:p>
          <a:p>
            <a:pPr marL="914400" lvl="1" indent="-457200">
              <a:buNone/>
            </a:pPr>
            <a:r>
              <a:rPr lang="en-US" altLang="zh-CN" sz="2000" dirty="0" smtClean="0"/>
              <a:t>       (2.2) Construct coefficients that satisfy inequalities</a:t>
            </a:r>
          </a:p>
          <a:p>
            <a:pPr marL="914400" lvl="1" indent="-457200">
              <a:buNone/>
            </a:pPr>
            <a:r>
              <a:rPr lang="en-US" altLang="zh-CN" sz="2000" dirty="0" smtClean="0"/>
              <a:t>       (2.3) Regenerate the chunks from (2,1) and (2.2)</a:t>
            </a:r>
          </a:p>
        </p:txBody>
      </p:sp>
      <p:sp>
        <p:nvSpPr>
          <p:cNvPr id="80" name="矩形 56"/>
          <p:cNvSpPr/>
          <p:nvPr/>
        </p:nvSpPr>
        <p:spPr bwMode="auto">
          <a:xfrm>
            <a:off x="2371725" y="3995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P1,1</a:t>
            </a:r>
          </a:p>
        </p:txBody>
      </p:sp>
      <p:sp>
        <p:nvSpPr>
          <p:cNvPr id="81" name="矩形 57"/>
          <p:cNvSpPr/>
          <p:nvPr/>
        </p:nvSpPr>
        <p:spPr bwMode="auto">
          <a:xfrm>
            <a:off x="2371725" y="4223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P1,2</a:t>
            </a:r>
          </a:p>
        </p:txBody>
      </p:sp>
      <p:sp>
        <p:nvSpPr>
          <p:cNvPr id="82" name="矩形 58"/>
          <p:cNvSpPr/>
          <p:nvPr/>
        </p:nvSpPr>
        <p:spPr bwMode="auto">
          <a:xfrm>
            <a:off x="2371725" y="46046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83" name="矩形 59"/>
          <p:cNvSpPr/>
          <p:nvPr/>
        </p:nvSpPr>
        <p:spPr bwMode="auto">
          <a:xfrm>
            <a:off x="2371725" y="4833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84" name="矩形 60"/>
          <p:cNvSpPr/>
          <p:nvPr/>
        </p:nvSpPr>
        <p:spPr bwMode="auto">
          <a:xfrm>
            <a:off x="2371725" y="5214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85" name="矩形 61"/>
          <p:cNvSpPr/>
          <p:nvPr/>
        </p:nvSpPr>
        <p:spPr bwMode="auto">
          <a:xfrm>
            <a:off x="2371725" y="5442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86" name="矩形 62"/>
          <p:cNvSpPr/>
          <p:nvPr/>
        </p:nvSpPr>
        <p:spPr bwMode="auto">
          <a:xfrm>
            <a:off x="2371725" y="5823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87" name="矩形 63"/>
          <p:cNvSpPr/>
          <p:nvPr/>
        </p:nvSpPr>
        <p:spPr bwMode="auto">
          <a:xfrm>
            <a:off x="2362200" y="6052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89" name="圆角矩形 77"/>
          <p:cNvSpPr/>
          <p:nvPr/>
        </p:nvSpPr>
        <p:spPr bwMode="auto">
          <a:xfrm>
            <a:off x="2143125" y="39624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圆角矩形 78"/>
          <p:cNvSpPr/>
          <p:nvPr/>
        </p:nvSpPr>
        <p:spPr bwMode="auto">
          <a:xfrm>
            <a:off x="2143125" y="45720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圆角矩形 79"/>
          <p:cNvSpPr/>
          <p:nvPr/>
        </p:nvSpPr>
        <p:spPr bwMode="auto">
          <a:xfrm>
            <a:off x="2143125" y="51816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圆角矩形 80"/>
          <p:cNvSpPr/>
          <p:nvPr/>
        </p:nvSpPr>
        <p:spPr bwMode="auto">
          <a:xfrm>
            <a:off x="2143125" y="57912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右箭头 103"/>
          <p:cNvSpPr/>
          <p:nvPr/>
        </p:nvSpPr>
        <p:spPr bwMode="auto">
          <a:xfrm>
            <a:off x="5638800" y="5154168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矩形 112"/>
          <p:cNvSpPr/>
          <p:nvPr/>
        </p:nvSpPr>
        <p:spPr bwMode="auto">
          <a:xfrm>
            <a:off x="4479168" y="481971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96" name="矩形 114"/>
          <p:cNvSpPr/>
          <p:nvPr/>
        </p:nvSpPr>
        <p:spPr bwMode="auto">
          <a:xfrm>
            <a:off x="4479168" y="527691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97" name="矩形 115"/>
          <p:cNvSpPr/>
          <p:nvPr/>
        </p:nvSpPr>
        <p:spPr bwMode="auto">
          <a:xfrm>
            <a:off x="4479168" y="57150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3886200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9" name="直接箭头连接符 98"/>
          <p:cNvCxnSpPr>
            <a:stCxn id="82" idx="3"/>
            <a:endCxn id="95" idx="1"/>
          </p:cNvCxnSpPr>
          <p:nvPr/>
        </p:nvCxnSpPr>
        <p:spPr bwMode="auto">
          <a:xfrm>
            <a:off x="3362325" y="4718958"/>
            <a:ext cx="1116843" cy="2150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直接箭头连接符 99"/>
          <p:cNvCxnSpPr>
            <a:stCxn id="84" idx="3"/>
            <a:endCxn id="96" idx="1"/>
          </p:cNvCxnSpPr>
          <p:nvPr/>
        </p:nvCxnSpPr>
        <p:spPr bwMode="auto">
          <a:xfrm>
            <a:off x="3362325" y="5328558"/>
            <a:ext cx="1116843" cy="626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直接箭头连接符 100"/>
          <p:cNvCxnSpPr>
            <a:stCxn id="86" idx="3"/>
            <a:endCxn id="97" idx="1"/>
          </p:cNvCxnSpPr>
          <p:nvPr/>
        </p:nvCxnSpPr>
        <p:spPr bwMode="auto">
          <a:xfrm flipV="1">
            <a:off x="3362325" y="5829300"/>
            <a:ext cx="1116843" cy="1088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矩形 56"/>
          <p:cNvSpPr/>
          <p:nvPr/>
        </p:nvSpPr>
        <p:spPr bwMode="auto">
          <a:xfrm>
            <a:off x="6781800" y="5127665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103" name="矩形 57"/>
          <p:cNvSpPr/>
          <p:nvPr/>
        </p:nvSpPr>
        <p:spPr bwMode="auto">
          <a:xfrm>
            <a:off x="6781800" y="5356265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281341" y="39740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1281341" y="45836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1281341" y="51932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281341" y="58028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5638800" y="5791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Encoding coefficients based on given inequalities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0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FMSR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9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altLang="zh-CN" dirty="0" smtClean="0"/>
              <a:t>Code construction: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altLang="zh-CN" dirty="0" err="1" smtClean="0"/>
              <a:t>r</a:t>
            </a:r>
            <a:r>
              <a:rPr lang="en-US" altLang="zh-CN" baseline="30000" dirty="0" err="1" smtClean="0"/>
              <a:t>th</a:t>
            </a:r>
            <a:r>
              <a:rPr lang="en-US" altLang="zh-CN" dirty="0" smtClean="0"/>
              <a:t> repair (only chunk selection is different)</a:t>
            </a:r>
          </a:p>
          <a:p>
            <a:pPr marL="914400" lvl="1" indent="0">
              <a:buNone/>
            </a:pPr>
            <a:r>
              <a:rPr lang="en-US" altLang="zh-CN" sz="2000" dirty="0" smtClean="0"/>
              <a:t>(3.1) Select k+1 chunks </a:t>
            </a:r>
            <a:r>
              <a:rPr lang="en-US" altLang="zh-CN" sz="2000" dirty="0" smtClean="0">
                <a:solidFill>
                  <a:srgbClr val="FF0000"/>
                </a:solidFill>
              </a:rPr>
              <a:t>different from </a:t>
            </a:r>
            <a:r>
              <a:rPr lang="en-US" altLang="zh-CN" sz="2000" dirty="0" smtClean="0"/>
              <a:t>those selected in (r-1)</a:t>
            </a:r>
            <a:r>
              <a:rPr lang="en-US" altLang="zh-CN" sz="2000" baseline="30000" dirty="0" err="1" smtClean="0"/>
              <a:t>th</a:t>
            </a:r>
            <a:r>
              <a:rPr lang="en-US" altLang="zh-CN" sz="2000" dirty="0" smtClean="0"/>
              <a:t> repair</a:t>
            </a:r>
          </a:p>
          <a:p>
            <a:pPr marL="914400" lvl="1" indent="0">
              <a:buNone/>
            </a:pPr>
            <a:r>
              <a:rPr lang="en-US" altLang="zh-CN" sz="2000" dirty="0" smtClean="0"/>
              <a:t>(3.2) Construct coefficients based on given inequalities</a:t>
            </a:r>
          </a:p>
        </p:txBody>
      </p:sp>
      <p:sp>
        <p:nvSpPr>
          <p:cNvPr id="5" name="矩形 56"/>
          <p:cNvSpPr/>
          <p:nvPr/>
        </p:nvSpPr>
        <p:spPr bwMode="auto">
          <a:xfrm>
            <a:off x="2295525" y="308065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6" name="矩形 57"/>
          <p:cNvSpPr/>
          <p:nvPr/>
        </p:nvSpPr>
        <p:spPr bwMode="auto">
          <a:xfrm>
            <a:off x="2295525" y="3309258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P’1,2</a:t>
            </a:r>
          </a:p>
        </p:txBody>
      </p:sp>
      <p:sp>
        <p:nvSpPr>
          <p:cNvPr id="7" name="矩形 58"/>
          <p:cNvSpPr/>
          <p:nvPr/>
        </p:nvSpPr>
        <p:spPr bwMode="auto">
          <a:xfrm>
            <a:off x="2295525" y="36902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P2,1</a:t>
            </a:r>
          </a:p>
        </p:txBody>
      </p:sp>
      <p:sp>
        <p:nvSpPr>
          <p:cNvPr id="8" name="矩形 59"/>
          <p:cNvSpPr/>
          <p:nvPr/>
        </p:nvSpPr>
        <p:spPr bwMode="auto">
          <a:xfrm>
            <a:off x="2295525" y="3918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P2,2</a:t>
            </a:r>
          </a:p>
        </p:txBody>
      </p:sp>
      <p:sp>
        <p:nvSpPr>
          <p:cNvPr id="9" name="矩形 60"/>
          <p:cNvSpPr/>
          <p:nvPr/>
        </p:nvSpPr>
        <p:spPr bwMode="auto">
          <a:xfrm>
            <a:off x="2295525" y="42998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P3,1</a:t>
            </a:r>
          </a:p>
        </p:txBody>
      </p:sp>
      <p:sp>
        <p:nvSpPr>
          <p:cNvPr id="10" name="矩形 61"/>
          <p:cNvSpPr/>
          <p:nvPr/>
        </p:nvSpPr>
        <p:spPr bwMode="auto">
          <a:xfrm>
            <a:off x="2295525" y="4528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11" name="矩形 62"/>
          <p:cNvSpPr/>
          <p:nvPr/>
        </p:nvSpPr>
        <p:spPr bwMode="auto">
          <a:xfrm>
            <a:off x="2295525" y="49094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P4,1</a:t>
            </a:r>
          </a:p>
        </p:txBody>
      </p:sp>
      <p:sp>
        <p:nvSpPr>
          <p:cNvPr id="12" name="矩形 63"/>
          <p:cNvSpPr/>
          <p:nvPr/>
        </p:nvSpPr>
        <p:spPr bwMode="auto">
          <a:xfrm>
            <a:off x="2295525" y="5138058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sp>
        <p:nvSpPr>
          <p:cNvPr id="14" name="圆角矩形 77"/>
          <p:cNvSpPr/>
          <p:nvPr/>
        </p:nvSpPr>
        <p:spPr bwMode="auto">
          <a:xfrm>
            <a:off x="2066925" y="30480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圆角矩形 78"/>
          <p:cNvSpPr/>
          <p:nvPr/>
        </p:nvSpPr>
        <p:spPr bwMode="auto">
          <a:xfrm>
            <a:off x="2066925" y="36576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圆角矩形 79"/>
          <p:cNvSpPr/>
          <p:nvPr/>
        </p:nvSpPr>
        <p:spPr bwMode="auto">
          <a:xfrm>
            <a:off x="2066925" y="42672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圆角矩形 80"/>
          <p:cNvSpPr/>
          <p:nvPr/>
        </p:nvSpPr>
        <p:spPr bwMode="auto">
          <a:xfrm>
            <a:off x="2066925" y="4876800"/>
            <a:ext cx="14478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右箭头 103"/>
          <p:cNvSpPr/>
          <p:nvPr/>
        </p:nvSpPr>
        <p:spPr bwMode="auto">
          <a:xfrm>
            <a:off x="5562600" y="4163568"/>
            <a:ext cx="1066800" cy="48463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encode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矩形 112"/>
          <p:cNvSpPr/>
          <p:nvPr/>
        </p:nvSpPr>
        <p:spPr bwMode="auto">
          <a:xfrm>
            <a:off x="4402968" y="3829110"/>
            <a:ext cx="990600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P’1,1</a:t>
            </a:r>
          </a:p>
        </p:txBody>
      </p:sp>
      <p:sp>
        <p:nvSpPr>
          <p:cNvPr id="21" name="矩形 114"/>
          <p:cNvSpPr/>
          <p:nvPr/>
        </p:nvSpPr>
        <p:spPr bwMode="auto">
          <a:xfrm>
            <a:off x="4402968" y="428631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P3,2</a:t>
            </a:r>
          </a:p>
        </p:txBody>
      </p:sp>
      <p:sp>
        <p:nvSpPr>
          <p:cNvPr id="22" name="矩形 115"/>
          <p:cNvSpPr/>
          <p:nvPr/>
        </p:nvSpPr>
        <p:spPr bwMode="auto">
          <a:xfrm>
            <a:off x="4402968" y="4724400"/>
            <a:ext cx="990600" cy="228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P4,2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3657600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直接箭头连接符 23"/>
          <p:cNvCxnSpPr>
            <a:stCxn id="5" idx="3"/>
            <a:endCxn id="20" idx="1"/>
          </p:cNvCxnSpPr>
          <p:nvPr/>
        </p:nvCxnSpPr>
        <p:spPr bwMode="auto">
          <a:xfrm>
            <a:off x="3286125" y="3194958"/>
            <a:ext cx="1116843" cy="7484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接箭头连接符 24"/>
          <p:cNvCxnSpPr>
            <a:stCxn id="10" idx="3"/>
            <a:endCxn id="21" idx="1"/>
          </p:cNvCxnSpPr>
          <p:nvPr/>
        </p:nvCxnSpPr>
        <p:spPr bwMode="auto">
          <a:xfrm flipV="1">
            <a:off x="3286125" y="4400610"/>
            <a:ext cx="1116843" cy="2421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箭头连接符 25"/>
          <p:cNvCxnSpPr>
            <a:stCxn id="12" idx="3"/>
            <a:endCxn id="22" idx="1"/>
          </p:cNvCxnSpPr>
          <p:nvPr/>
        </p:nvCxnSpPr>
        <p:spPr bwMode="auto">
          <a:xfrm flipV="1">
            <a:off x="3286125" y="4838700"/>
            <a:ext cx="1116843" cy="413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矩形 56"/>
          <p:cNvSpPr/>
          <p:nvPr/>
        </p:nvSpPr>
        <p:spPr bwMode="auto">
          <a:xfrm>
            <a:off x="6705600" y="4137065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P’2,1</a:t>
            </a:r>
          </a:p>
        </p:txBody>
      </p:sp>
      <p:sp>
        <p:nvSpPr>
          <p:cNvPr id="28" name="矩形 57"/>
          <p:cNvSpPr/>
          <p:nvPr/>
        </p:nvSpPr>
        <p:spPr bwMode="auto">
          <a:xfrm>
            <a:off x="6705600" y="4365665"/>
            <a:ext cx="9906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P’2,2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78170" y="31242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178170" y="37338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178170" y="43434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178170" y="49530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38200" y="55626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E.g., In the 2</a:t>
            </a:r>
            <a:r>
              <a:rPr lang="en-US" altLang="zh-CN" sz="2000" baseline="30000" dirty="0" smtClean="0"/>
              <a:t>nd</a:t>
            </a:r>
            <a:r>
              <a:rPr lang="en-US" altLang="zh-CN" sz="2000" dirty="0" smtClean="0"/>
              <a:t> repair, we select P’</a:t>
            </a:r>
            <a:r>
              <a:rPr lang="en-US" altLang="zh-CN" sz="2000" baseline="-25000" dirty="0" smtClean="0"/>
              <a:t>1,1</a:t>
            </a:r>
            <a:r>
              <a:rPr lang="en-US" altLang="zh-CN" sz="2000" dirty="0" smtClean="0"/>
              <a:t>(or P’</a:t>
            </a:r>
            <a:r>
              <a:rPr lang="en-US" altLang="zh-CN" sz="2000" baseline="-25000" dirty="0" smtClean="0"/>
              <a:t>1,2</a:t>
            </a:r>
            <a:r>
              <a:rPr lang="en-US" altLang="zh-CN" sz="2000" dirty="0" smtClean="0"/>
              <a:t>) and P</a:t>
            </a:r>
            <a:r>
              <a:rPr lang="en-US" altLang="zh-CN" sz="2000" baseline="-25000" dirty="0" smtClean="0"/>
              <a:t>3,2</a:t>
            </a:r>
            <a:r>
              <a:rPr lang="en-US" altLang="zh-CN" sz="2000" dirty="0" smtClean="0"/>
              <a:t> and P</a:t>
            </a:r>
            <a:r>
              <a:rPr lang="en-US" altLang="zh-CN" sz="2000" baseline="-25000" dirty="0" smtClean="0"/>
              <a:t>4,2</a:t>
            </a:r>
            <a:r>
              <a:rPr lang="en-US" altLang="zh-CN" sz="2000" dirty="0" smtClean="0"/>
              <a:t> to perform the repair, since they are different from P</a:t>
            </a:r>
            <a:r>
              <a:rPr lang="en-US" altLang="zh-CN" sz="2000" baseline="-25000" dirty="0" smtClean="0"/>
              <a:t>2,1</a:t>
            </a:r>
            <a:r>
              <a:rPr lang="en-US" altLang="zh-CN" sz="2000" dirty="0" smtClean="0"/>
              <a:t>, P</a:t>
            </a:r>
            <a:r>
              <a:rPr lang="en-US" altLang="zh-CN" sz="2000" baseline="-25000" dirty="0" smtClean="0"/>
              <a:t>3,1</a:t>
            </a:r>
            <a:r>
              <a:rPr lang="en-US" altLang="zh-CN" sz="2000" dirty="0" smtClean="0"/>
              <a:t> and P</a:t>
            </a:r>
            <a:r>
              <a:rPr lang="en-US" altLang="zh-CN" sz="2000" baseline="-25000" dirty="0" smtClean="0"/>
              <a:t>4,1</a:t>
            </a:r>
            <a:r>
              <a:rPr lang="en-US" altLang="zh-CN" sz="2000" dirty="0" smtClean="0"/>
              <a:t> which are selected in the 1</a:t>
            </a:r>
            <a:r>
              <a:rPr lang="en-US" altLang="zh-CN" sz="2000" baseline="30000" dirty="0" smtClean="0"/>
              <a:t>st</a:t>
            </a:r>
            <a:r>
              <a:rPr lang="en-US" altLang="zh-CN" sz="2000" dirty="0" smtClean="0"/>
              <a:t> repair.</a:t>
            </a:r>
            <a:endParaRPr lang="zh-CN" alt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5562600" y="4724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Encoding coefficients based on given inequalities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0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C language</a:t>
            </a:r>
          </a:p>
          <a:p>
            <a:pPr lvl="1"/>
            <a:r>
              <a:rPr lang="en-US" dirty="0" smtClean="0"/>
              <a:t>Galois Field (2</a:t>
            </a:r>
            <a:r>
              <a:rPr lang="en-US" baseline="30000" dirty="0" smtClean="0"/>
              <a:t>8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Intel CPU at 2.4GHZ</a:t>
            </a:r>
          </a:p>
          <a:p>
            <a:r>
              <a:rPr lang="en-US" dirty="0" smtClean="0"/>
              <a:t>Coding schemes</a:t>
            </a:r>
          </a:p>
          <a:p>
            <a:pPr lvl="1"/>
            <a:r>
              <a:rPr lang="en-US" dirty="0" smtClean="0"/>
              <a:t>random FMSR codes in </a:t>
            </a:r>
            <a:r>
              <a:rPr lang="en-US" dirty="0" err="1" smtClean="0"/>
              <a:t>NCCloud</a:t>
            </a:r>
            <a:r>
              <a:rPr lang="en-US" dirty="0" smtClean="0"/>
              <a:t> </a:t>
            </a:r>
            <a:r>
              <a:rPr lang="en-US" sz="1600" dirty="0" smtClean="0"/>
              <a:t>[Hu’12]</a:t>
            </a:r>
            <a:endParaRPr lang="en-US" dirty="0" smtClean="0"/>
          </a:p>
          <a:p>
            <a:pPr lvl="1"/>
            <a:r>
              <a:rPr lang="en-US" dirty="0" smtClean="0"/>
              <a:t>our deterministic FMSR codes</a:t>
            </a:r>
          </a:p>
          <a:p>
            <a:r>
              <a:rPr lang="en-US" dirty="0" smtClean="0"/>
              <a:t>Metric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Checking time </a:t>
            </a:r>
            <a:r>
              <a:rPr lang="en-US" dirty="0" smtClean="0"/>
              <a:t>spent on finding the chunks from surviving nodes for recovery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22741"/>
            <a:ext cx="8229600" cy="1676400"/>
          </a:xfrm>
        </p:spPr>
        <p:txBody>
          <a:bodyPr/>
          <a:lstStyle/>
          <a:p>
            <a:r>
              <a:rPr lang="en-US" sz="2400" dirty="0" smtClean="0"/>
              <a:t>Aggregate checking time of 50 rounds of repair</a:t>
            </a:r>
          </a:p>
          <a:p>
            <a:pPr lvl="1"/>
            <a:r>
              <a:rPr lang="en-US" sz="2000" dirty="0" smtClean="0"/>
              <a:t>Random FMSR codes: exponentially increasing time </a:t>
            </a:r>
          </a:p>
          <a:p>
            <a:pPr lvl="1"/>
            <a:r>
              <a:rPr lang="en-US" sz="2000" dirty="0" smtClean="0"/>
              <a:t>Deterministic FMSR codes : time remains significantly small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066800"/>
            <a:ext cx="5638800" cy="396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63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8448676" cy="421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69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1066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    Summary: </a:t>
            </a:r>
            <a:r>
              <a:rPr lang="en-US" sz="2000" dirty="0" smtClean="0"/>
              <a:t>Deterministic FMSR codes significantly reduce the number of iterations of two-phase checking overhead of ensuring that the MDS property is preserved during repair.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92" y="1262742"/>
            <a:ext cx="8898640" cy="4283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69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91000"/>
          </a:xfrm>
        </p:spPr>
        <p:txBody>
          <a:bodyPr/>
          <a:lstStyle/>
          <a:p>
            <a:r>
              <a:rPr lang="en-US" dirty="0" smtClean="0"/>
              <a:t>Formulate an uncoded repair problem based on FMSR codes </a:t>
            </a:r>
          </a:p>
          <a:p>
            <a:r>
              <a:rPr lang="en-US" dirty="0" smtClean="0"/>
              <a:t>Prove existence of FMSR codes</a:t>
            </a:r>
          </a:p>
          <a:p>
            <a:r>
              <a:rPr lang="en-US" dirty="0" smtClean="0"/>
              <a:t>Provide a deterministic FMSR code construction </a:t>
            </a:r>
          </a:p>
          <a:p>
            <a:r>
              <a:rPr lang="en-US" dirty="0" smtClean="0"/>
              <a:t>Show via our evaluation that our deterministic FMSR codes significantly reduce the repair time overhead of random FMSR codes.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5835525"/>
            <a:ext cx="7313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Slides available: </a:t>
            </a:r>
            <a:r>
              <a:rPr lang="en-US" sz="2400" dirty="0" smtClean="0">
                <a:hlinkClick r:id="rId2"/>
              </a:rPr>
              <a:t>http://www.cse.cuhk.edu.hk/~pclee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37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(n, k) MDS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z="1200" smtClean="0">
                <a:latin typeface="+mj-lt"/>
              </a:rPr>
              <a:pPr>
                <a:defRPr/>
              </a:pPr>
              <a:t>3</a:t>
            </a:fld>
            <a:endParaRPr lang="en-US" sz="1200">
              <a:latin typeface="+mj-lt"/>
            </a:endParaRPr>
          </a:p>
        </p:txBody>
      </p:sp>
      <p:sp>
        <p:nvSpPr>
          <p:cNvPr id="42" name="圆角矩形 79"/>
          <p:cNvSpPr/>
          <p:nvPr/>
        </p:nvSpPr>
        <p:spPr bwMode="auto">
          <a:xfrm>
            <a:off x="7283244" y="3874532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圆角矩形 97"/>
          <p:cNvSpPr/>
          <p:nvPr/>
        </p:nvSpPr>
        <p:spPr bwMode="auto">
          <a:xfrm>
            <a:off x="7283244" y="4484132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圆角矩形 100"/>
          <p:cNvSpPr/>
          <p:nvPr/>
        </p:nvSpPr>
        <p:spPr bwMode="auto">
          <a:xfrm>
            <a:off x="7283244" y="5093732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圆角矩形 103"/>
          <p:cNvSpPr/>
          <p:nvPr/>
        </p:nvSpPr>
        <p:spPr bwMode="auto">
          <a:xfrm>
            <a:off x="7283244" y="5703332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矩形 80"/>
          <p:cNvSpPr/>
          <p:nvPr/>
        </p:nvSpPr>
        <p:spPr bwMode="auto">
          <a:xfrm>
            <a:off x="88488" y="4638992"/>
            <a:ext cx="1199147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</a:t>
            </a:r>
          </a:p>
        </p:txBody>
      </p:sp>
      <p:sp>
        <p:nvSpPr>
          <p:cNvPr id="78" name="右箭头 77"/>
          <p:cNvSpPr/>
          <p:nvPr/>
        </p:nvSpPr>
        <p:spPr bwMode="auto">
          <a:xfrm>
            <a:off x="3810000" y="4715192"/>
            <a:ext cx="1143000" cy="6370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encode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右箭头 79"/>
          <p:cNvSpPr/>
          <p:nvPr/>
        </p:nvSpPr>
        <p:spPr bwMode="auto">
          <a:xfrm>
            <a:off x="1447800" y="4715192"/>
            <a:ext cx="1143000" cy="6370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divide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2" name="直接箭头连接符 81"/>
          <p:cNvCxnSpPr/>
          <p:nvPr/>
        </p:nvCxnSpPr>
        <p:spPr bwMode="auto">
          <a:xfrm>
            <a:off x="6216444" y="4116299"/>
            <a:ext cx="1347409" cy="3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直接箭头连接符 85"/>
          <p:cNvCxnSpPr/>
          <p:nvPr/>
        </p:nvCxnSpPr>
        <p:spPr bwMode="auto">
          <a:xfrm>
            <a:off x="6198300" y="5346383"/>
            <a:ext cx="1347409" cy="3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直接箭头连接符 87"/>
          <p:cNvCxnSpPr/>
          <p:nvPr/>
        </p:nvCxnSpPr>
        <p:spPr bwMode="auto">
          <a:xfrm>
            <a:off x="6201930" y="5955983"/>
            <a:ext cx="1347409" cy="3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直接箭头连接符 90"/>
          <p:cNvCxnSpPr/>
          <p:nvPr/>
        </p:nvCxnSpPr>
        <p:spPr bwMode="auto">
          <a:xfrm>
            <a:off x="6201930" y="4736783"/>
            <a:ext cx="1347409" cy="3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TextBox 91"/>
          <p:cNvSpPr txBox="1"/>
          <p:nvPr/>
        </p:nvSpPr>
        <p:spPr>
          <a:xfrm>
            <a:off x="7727129" y="342900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</a:t>
            </a:r>
            <a:endParaRPr lang="en-US" dirty="0"/>
          </a:p>
        </p:txBody>
      </p:sp>
      <p:sp>
        <p:nvSpPr>
          <p:cNvPr id="9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61829" cy="2057400"/>
          </a:xfrm>
        </p:spPr>
        <p:txBody>
          <a:bodyPr/>
          <a:lstStyle/>
          <a:p>
            <a:pPr marL="517525" lvl="1" indent="-342900">
              <a:buFont typeface="Wingdings" pitchFamily="2" charset="2"/>
              <a:buChar char="Ø"/>
            </a:pPr>
            <a:r>
              <a:rPr lang="en-US" dirty="0" smtClean="0"/>
              <a:t>Encode a file of size </a:t>
            </a:r>
            <a:r>
              <a:rPr lang="en-US" b="1" dirty="0" smtClean="0"/>
              <a:t>M</a:t>
            </a:r>
            <a:r>
              <a:rPr lang="en-US" dirty="0" smtClean="0"/>
              <a:t> into chunks</a:t>
            </a:r>
          </a:p>
          <a:p>
            <a:pPr marL="517525" lvl="1" indent="-342900">
              <a:buFont typeface="Wingdings" pitchFamily="2" charset="2"/>
              <a:buChar char="Ø"/>
            </a:pPr>
            <a:r>
              <a:rPr lang="en-US" dirty="0" smtClean="0"/>
              <a:t>Distribute encoded chunks into </a:t>
            </a:r>
            <a:r>
              <a:rPr lang="en-US" b="1" dirty="0" smtClean="0"/>
              <a:t>n</a:t>
            </a:r>
            <a:r>
              <a:rPr lang="en-US" dirty="0" smtClean="0"/>
              <a:t> nodes</a:t>
            </a:r>
          </a:p>
          <a:p>
            <a:pPr marL="517525" lvl="1" indent="-342900">
              <a:buFont typeface="Wingdings" pitchFamily="2" charset="2"/>
              <a:buChar char="Ø"/>
            </a:pPr>
            <a:r>
              <a:rPr lang="en-US" dirty="0"/>
              <a:t>E</a:t>
            </a:r>
            <a:r>
              <a:rPr lang="en-US" dirty="0" smtClean="0"/>
              <a:t>ach node stores </a:t>
            </a:r>
            <a:r>
              <a:rPr lang="en-US" b="1" dirty="0" smtClean="0"/>
              <a:t>M/k</a:t>
            </a:r>
            <a:r>
              <a:rPr lang="en-US" dirty="0" smtClean="0"/>
              <a:t> units of data</a:t>
            </a:r>
          </a:p>
          <a:p>
            <a:pPr marL="517525" lvl="1" indent="-342900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FF0000"/>
                </a:solidFill>
              </a:rPr>
              <a:t>MDS property</a:t>
            </a:r>
            <a:r>
              <a:rPr lang="en-US" altLang="zh-CN" dirty="0" smtClean="0"/>
              <a:t>: any k out of n nodes can recover file</a:t>
            </a:r>
            <a:endParaRPr lang="en-US" sz="2000" dirty="0" smtClean="0"/>
          </a:p>
        </p:txBody>
      </p:sp>
      <p:sp>
        <p:nvSpPr>
          <p:cNvPr id="97" name="TextBox 96"/>
          <p:cNvSpPr txBox="1"/>
          <p:nvPr/>
        </p:nvSpPr>
        <p:spPr>
          <a:xfrm>
            <a:off x="3810000" y="6263697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 = 4, k = 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矩形 155"/>
          <p:cNvSpPr/>
          <p:nvPr/>
        </p:nvSpPr>
        <p:spPr bwMode="auto">
          <a:xfrm>
            <a:off x="2667000" y="4638992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32" name="矩形 156"/>
          <p:cNvSpPr/>
          <p:nvPr/>
        </p:nvSpPr>
        <p:spPr bwMode="auto">
          <a:xfrm>
            <a:off x="2667000" y="4867592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33" name="矩形 157"/>
          <p:cNvSpPr/>
          <p:nvPr/>
        </p:nvSpPr>
        <p:spPr bwMode="auto">
          <a:xfrm>
            <a:off x="2667000" y="5096192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34" name="矩形 158"/>
          <p:cNvSpPr/>
          <p:nvPr/>
        </p:nvSpPr>
        <p:spPr bwMode="auto">
          <a:xfrm>
            <a:off x="2667000" y="5324792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39" name="矩形 114"/>
          <p:cNvSpPr/>
          <p:nvPr/>
        </p:nvSpPr>
        <p:spPr bwMode="auto">
          <a:xfrm>
            <a:off x="4973053" y="51054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40" name="矩形 115"/>
          <p:cNvSpPr/>
          <p:nvPr/>
        </p:nvSpPr>
        <p:spPr bwMode="auto">
          <a:xfrm>
            <a:off x="4973053" y="53340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B+D</a:t>
            </a:r>
          </a:p>
        </p:txBody>
      </p:sp>
      <p:sp>
        <p:nvSpPr>
          <p:cNvPr id="41" name="矩形 117"/>
          <p:cNvSpPr/>
          <p:nvPr/>
        </p:nvSpPr>
        <p:spPr bwMode="auto">
          <a:xfrm>
            <a:off x="4973053" y="57150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A+D</a:t>
            </a:r>
          </a:p>
        </p:txBody>
      </p:sp>
      <p:sp>
        <p:nvSpPr>
          <p:cNvPr id="50" name="矩形 118"/>
          <p:cNvSpPr/>
          <p:nvPr/>
        </p:nvSpPr>
        <p:spPr bwMode="auto">
          <a:xfrm>
            <a:off x="4973053" y="59436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B+C+D</a:t>
            </a:r>
          </a:p>
        </p:txBody>
      </p:sp>
      <p:sp>
        <p:nvSpPr>
          <p:cNvPr id="51" name="矩形 107"/>
          <p:cNvSpPr/>
          <p:nvPr/>
        </p:nvSpPr>
        <p:spPr bwMode="auto">
          <a:xfrm>
            <a:off x="4960257" y="38862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2" name="矩形 109"/>
          <p:cNvSpPr/>
          <p:nvPr/>
        </p:nvSpPr>
        <p:spPr bwMode="auto">
          <a:xfrm>
            <a:off x="4960257" y="41148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53" name="矩形 111"/>
          <p:cNvSpPr/>
          <p:nvPr/>
        </p:nvSpPr>
        <p:spPr bwMode="auto">
          <a:xfrm>
            <a:off x="4960257" y="44958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54" name="矩形 112"/>
          <p:cNvSpPr/>
          <p:nvPr/>
        </p:nvSpPr>
        <p:spPr bwMode="auto">
          <a:xfrm>
            <a:off x="4960257" y="4724400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55" name="矩形 114"/>
          <p:cNvSpPr/>
          <p:nvPr/>
        </p:nvSpPr>
        <p:spPr bwMode="auto">
          <a:xfrm>
            <a:off x="7640053" y="51344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56" name="矩形 115"/>
          <p:cNvSpPr/>
          <p:nvPr/>
        </p:nvSpPr>
        <p:spPr bwMode="auto">
          <a:xfrm>
            <a:off x="7640053" y="53630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B+D</a:t>
            </a:r>
          </a:p>
        </p:txBody>
      </p:sp>
      <p:sp>
        <p:nvSpPr>
          <p:cNvPr id="57" name="矩形 117"/>
          <p:cNvSpPr/>
          <p:nvPr/>
        </p:nvSpPr>
        <p:spPr bwMode="auto">
          <a:xfrm>
            <a:off x="7640053" y="57440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A+D</a:t>
            </a:r>
          </a:p>
        </p:txBody>
      </p:sp>
      <p:sp>
        <p:nvSpPr>
          <p:cNvPr id="63" name="矩形 118"/>
          <p:cNvSpPr/>
          <p:nvPr/>
        </p:nvSpPr>
        <p:spPr bwMode="auto">
          <a:xfrm>
            <a:off x="7640053" y="59726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B+C+D</a:t>
            </a:r>
          </a:p>
        </p:txBody>
      </p:sp>
      <p:sp>
        <p:nvSpPr>
          <p:cNvPr id="64" name="矩形 107"/>
          <p:cNvSpPr/>
          <p:nvPr/>
        </p:nvSpPr>
        <p:spPr bwMode="auto">
          <a:xfrm>
            <a:off x="7627257" y="39152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65" name="矩形 109"/>
          <p:cNvSpPr/>
          <p:nvPr/>
        </p:nvSpPr>
        <p:spPr bwMode="auto">
          <a:xfrm>
            <a:off x="7627257" y="41438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66" name="矩形 111"/>
          <p:cNvSpPr/>
          <p:nvPr/>
        </p:nvSpPr>
        <p:spPr bwMode="auto">
          <a:xfrm>
            <a:off x="7627257" y="45248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67" name="矩形 112"/>
          <p:cNvSpPr/>
          <p:nvPr/>
        </p:nvSpPr>
        <p:spPr bwMode="auto">
          <a:xfrm>
            <a:off x="7627257" y="4753429"/>
            <a:ext cx="1199147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49479" y="559481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of </a:t>
            </a:r>
          </a:p>
          <a:p>
            <a:r>
              <a:rPr lang="en-US" dirty="0" smtClean="0"/>
              <a:t>size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Repairing a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86400"/>
            <a:ext cx="8229600" cy="685800"/>
          </a:xfrm>
        </p:spPr>
        <p:txBody>
          <a:bodyPr/>
          <a:lstStyle/>
          <a:p>
            <a:r>
              <a:rPr lang="en-US" i="1" dirty="0" smtClean="0"/>
              <a:t>Q: Can we minimize</a:t>
            </a:r>
            <a:r>
              <a:rPr lang="en-US" i="1" dirty="0" smtClean="0">
                <a:solidFill>
                  <a:srgbClr val="FF0000"/>
                </a:solidFill>
              </a:rPr>
              <a:t> r</a:t>
            </a:r>
            <a:r>
              <a:rPr lang="en-US" altLang="zh-CN" i="1" dirty="0" smtClean="0">
                <a:solidFill>
                  <a:srgbClr val="FF0000"/>
                </a:solidFill>
              </a:rPr>
              <a:t>epair traffic</a:t>
            </a:r>
            <a:r>
              <a:rPr lang="en-US" altLang="zh-CN" i="1" dirty="0"/>
              <a:t>?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圆角矩形 79"/>
          <p:cNvSpPr/>
          <p:nvPr/>
        </p:nvSpPr>
        <p:spPr bwMode="auto">
          <a:xfrm>
            <a:off x="2844336" y="21431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圆角矩形 92"/>
          <p:cNvSpPr/>
          <p:nvPr/>
        </p:nvSpPr>
        <p:spPr bwMode="auto">
          <a:xfrm>
            <a:off x="6096000" y="2664857"/>
            <a:ext cx="28956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圆角矩形 97"/>
          <p:cNvSpPr/>
          <p:nvPr/>
        </p:nvSpPr>
        <p:spPr bwMode="auto">
          <a:xfrm>
            <a:off x="2844336" y="27527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圆角矩形 100"/>
          <p:cNvSpPr/>
          <p:nvPr/>
        </p:nvSpPr>
        <p:spPr bwMode="auto">
          <a:xfrm>
            <a:off x="2844336" y="33623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圆角矩形 103"/>
          <p:cNvSpPr/>
          <p:nvPr/>
        </p:nvSpPr>
        <p:spPr bwMode="auto">
          <a:xfrm>
            <a:off x="2844336" y="39719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直接箭头连接符 135"/>
          <p:cNvCxnSpPr>
            <a:stCxn id="41" idx="3"/>
            <a:endCxn id="53" idx="1"/>
          </p:cNvCxnSpPr>
          <p:nvPr/>
        </p:nvCxnSpPr>
        <p:spPr bwMode="auto">
          <a:xfrm>
            <a:off x="4267200" y="2905125"/>
            <a:ext cx="1948679" cy="28575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168"/>
          <p:cNvCxnSpPr/>
          <p:nvPr/>
        </p:nvCxnSpPr>
        <p:spPr bwMode="auto">
          <a:xfrm>
            <a:off x="7415026" y="3048000"/>
            <a:ext cx="281174" cy="22645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接箭头连接符 171"/>
          <p:cNvCxnSpPr/>
          <p:nvPr/>
        </p:nvCxnSpPr>
        <p:spPr bwMode="auto">
          <a:xfrm flipV="1">
            <a:off x="7415026" y="3350658"/>
            <a:ext cx="281174" cy="30694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1929936" y="22193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29936" y="28289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929936" y="34385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29936" y="40481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30" name="直接箭头连接符 216"/>
          <p:cNvCxnSpPr>
            <a:stCxn id="46" idx="3"/>
          </p:cNvCxnSpPr>
          <p:nvPr/>
        </p:nvCxnSpPr>
        <p:spPr bwMode="auto">
          <a:xfrm>
            <a:off x="4267200" y="3514725"/>
            <a:ext cx="1982796" cy="10495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77557" y="2133600"/>
            <a:ext cx="188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repaired node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029" y="2057400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CN" sz="2400" b="1" kern="0" dirty="0" smtClean="0"/>
              <a:t>Conventional repair</a:t>
            </a:r>
            <a:r>
              <a:rPr lang="en-US" altLang="zh-CN" sz="2400" kern="0" dirty="0" smtClean="0"/>
              <a:t>: download data from any k nodes</a:t>
            </a:r>
            <a:endParaRPr lang="en-US" altLang="zh-CN" sz="2400" kern="0" dirty="0"/>
          </a:p>
        </p:txBody>
      </p:sp>
      <p:sp>
        <p:nvSpPr>
          <p:cNvPr id="42" name="矩形 63"/>
          <p:cNvSpPr/>
          <p:nvPr/>
        </p:nvSpPr>
        <p:spPr bwMode="auto">
          <a:xfrm>
            <a:off x="6444892" y="4711554"/>
            <a:ext cx="304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19600" y="4692444"/>
            <a:ext cx="3814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+mn-lt"/>
                <a:cs typeface="Times New Roman" pitchFamily="18" charset="0"/>
              </a:rPr>
              <a:t>Repair Traffic =                = M </a:t>
            </a:r>
            <a:endParaRPr lang="en-US" sz="2000" b="1" dirty="0">
              <a:latin typeface="+mn-lt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89546" y="469244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Times New Roman" pitchFamily="18" charset="0"/>
              </a:rPr>
              <a:t>＋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49" name="矩形 50"/>
          <p:cNvSpPr/>
          <p:nvPr/>
        </p:nvSpPr>
        <p:spPr bwMode="auto">
          <a:xfrm>
            <a:off x="7025148" y="4710272"/>
            <a:ext cx="304800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矩形 63"/>
          <p:cNvSpPr/>
          <p:nvPr/>
        </p:nvSpPr>
        <p:spPr bwMode="auto">
          <a:xfrm>
            <a:off x="2342028" y="4743510"/>
            <a:ext cx="304800" cy="3048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9136" y="4724400"/>
            <a:ext cx="3488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+mn-lt"/>
                <a:cs typeface="Times New Roman" pitchFamily="18" charset="0"/>
              </a:rPr>
              <a:t>   Disk Read =                = M </a:t>
            </a:r>
            <a:endParaRPr lang="en-US" sz="2000" b="1" dirty="0">
              <a:latin typeface="+mn-lt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86682" y="4724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Times New Roman" pitchFamily="18" charset="0"/>
              </a:rPr>
              <a:t>＋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66" name="矩形 50"/>
          <p:cNvSpPr/>
          <p:nvPr/>
        </p:nvSpPr>
        <p:spPr bwMode="auto">
          <a:xfrm>
            <a:off x="2922284" y="4742228"/>
            <a:ext cx="3048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矩形 107"/>
          <p:cNvSpPr/>
          <p:nvPr/>
        </p:nvSpPr>
        <p:spPr bwMode="auto">
          <a:xfrm>
            <a:off x="3068053" y="2181225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40" name="矩形 109"/>
          <p:cNvSpPr/>
          <p:nvPr/>
        </p:nvSpPr>
        <p:spPr bwMode="auto">
          <a:xfrm>
            <a:off x="3068053" y="2409825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41" name="矩形 111"/>
          <p:cNvSpPr/>
          <p:nvPr/>
        </p:nvSpPr>
        <p:spPr bwMode="auto">
          <a:xfrm>
            <a:off x="3068053" y="2790825"/>
            <a:ext cx="1199147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45" name="矩形 112"/>
          <p:cNvSpPr/>
          <p:nvPr/>
        </p:nvSpPr>
        <p:spPr bwMode="auto">
          <a:xfrm>
            <a:off x="3068053" y="3019425"/>
            <a:ext cx="1199147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46" name="矩形 114"/>
          <p:cNvSpPr/>
          <p:nvPr/>
        </p:nvSpPr>
        <p:spPr bwMode="auto">
          <a:xfrm>
            <a:off x="3068053" y="3400425"/>
            <a:ext cx="1199147" cy="228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47" name="矩形 115"/>
          <p:cNvSpPr/>
          <p:nvPr/>
        </p:nvSpPr>
        <p:spPr bwMode="auto">
          <a:xfrm>
            <a:off x="3068053" y="3629025"/>
            <a:ext cx="1199147" cy="228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B+D</a:t>
            </a:r>
          </a:p>
        </p:txBody>
      </p:sp>
      <p:sp>
        <p:nvSpPr>
          <p:cNvPr id="48" name="矩形 117"/>
          <p:cNvSpPr/>
          <p:nvPr/>
        </p:nvSpPr>
        <p:spPr bwMode="auto">
          <a:xfrm>
            <a:off x="3068053" y="4010025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A+D</a:t>
            </a:r>
          </a:p>
        </p:txBody>
      </p:sp>
      <p:sp>
        <p:nvSpPr>
          <p:cNvPr id="50" name="矩形 118"/>
          <p:cNvSpPr/>
          <p:nvPr/>
        </p:nvSpPr>
        <p:spPr bwMode="auto">
          <a:xfrm>
            <a:off x="3068053" y="4238625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B+C+D</a:t>
            </a:r>
          </a:p>
        </p:txBody>
      </p:sp>
      <p:cxnSp>
        <p:nvCxnSpPr>
          <p:cNvPr id="51" name="直接箭头连接符 135"/>
          <p:cNvCxnSpPr/>
          <p:nvPr/>
        </p:nvCxnSpPr>
        <p:spPr bwMode="auto">
          <a:xfrm>
            <a:off x="4245565" y="3133725"/>
            <a:ext cx="1970314" cy="29944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216"/>
          <p:cNvCxnSpPr/>
          <p:nvPr/>
        </p:nvCxnSpPr>
        <p:spPr bwMode="auto">
          <a:xfrm>
            <a:off x="4263029" y="3738077"/>
            <a:ext cx="1982796" cy="10495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矩形 111"/>
          <p:cNvSpPr/>
          <p:nvPr/>
        </p:nvSpPr>
        <p:spPr bwMode="auto">
          <a:xfrm>
            <a:off x="6215879" y="2819400"/>
            <a:ext cx="1199147" cy="2286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54" name="矩形 112"/>
          <p:cNvSpPr/>
          <p:nvPr/>
        </p:nvSpPr>
        <p:spPr bwMode="auto">
          <a:xfrm>
            <a:off x="6215879" y="3048000"/>
            <a:ext cx="1199147" cy="2286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55" name="矩形 114"/>
          <p:cNvSpPr/>
          <p:nvPr/>
        </p:nvSpPr>
        <p:spPr bwMode="auto">
          <a:xfrm>
            <a:off x="6215879" y="3429000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56" name="矩形 115"/>
          <p:cNvSpPr/>
          <p:nvPr/>
        </p:nvSpPr>
        <p:spPr bwMode="auto">
          <a:xfrm>
            <a:off x="6215879" y="3657600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B+D</a:t>
            </a:r>
          </a:p>
        </p:txBody>
      </p:sp>
      <p:sp>
        <p:nvSpPr>
          <p:cNvPr id="57" name="矩形 107"/>
          <p:cNvSpPr/>
          <p:nvPr/>
        </p:nvSpPr>
        <p:spPr bwMode="auto">
          <a:xfrm>
            <a:off x="7696200" y="3095625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8" name="矩形 109"/>
          <p:cNvSpPr/>
          <p:nvPr/>
        </p:nvSpPr>
        <p:spPr bwMode="auto">
          <a:xfrm>
            <a:off x="7696200" y="3324225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grpSp>
        <p:nvGrpSpPr>
          <p:cNvPr id="61" name="组合 71"/>
          <p:cNvGrpSpPr/>
          <p:nvPr/>
        </p:nvGrpSpPr>
        <p:grpSpPr>
          <a:xfrm>
            <a:off x="381000" y="2477869"/>
            <a:ext cx="990600" cy="1713131"/>
            <a:chOff x="5890123" y="2057400"/>
            <a:chExt cx="990600" cy="1713131"/>
          </a:xfrm>
        </p:grpSpPr>
        <p:sp>
          <p:nvSpPr>
            <p:cNvPr id="62" name="TextBox 61"/>
            <p:cNvSpPr txBox="1"/>
            <p:nvPr/>
          </p:nvSpPr>
          <p:spPr>
            <a:xfrm>
              <a:off x="5966323" y="3124200"/>
              <a:ext cx="877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of </a:t>
              </a:r>
            </a:p>
            <a:p>
              <a:r>
                <a:rPr lang="en-US" dirty="0" smtClean="0"/>
                <a:t>size M</a:t>
              </a:r>
              <a:endParaRPr lang="en-US" dirty="0"/>
            </a:p>
          </p:txBody>
        </p:sp>
        <p:sp>
          <p:nvSpPr>
            <p:cNvPr id="67" name="矩形 155"/>
            <p:cNvSpPr/>
            <p:nvPr/>
          </p:nvSpPr>
          <p:spPr bwMode="auto">
            <a:xfrm>
              <a:off x="5890123" y="20574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68" name="矩形 156"/>
            <p:cNvSpPr/>
            <p:nvPr/>
          </p:nvSpPr>
          <p:spPr bwMode="auto">
            <a:xfrm>
              <a:off x="5890123" y="22860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69" name="矩形 157"/>
            <p:cNvSpPr/>
            <p:nvPr/>
          </p:nvSpPr>
          <p:spPr bwMode="auto">
            <a:xfrm>
              <a:off x="5890123" y="25146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70" name="矩形 158"/>
            <p:cNvSpPr/>
            <p:nvPr/>
          </p:nvSpPr>
          <p:spPr bwMode="auto">
            <a:xfrm>
              <a:off x="5890123" y="27432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4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圆角矩形 92"/>
          <p:cNvSpPr/>
          <p:nvPr/>
        </p:nvSpPr>
        <p:spPr bwMode="auto">
          <a:xfrm>
            <a:off x="5715000" y="3522875"/>
            <a:ext cx="3124200" cy="1811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圆角矩形 79"/>
          <p:cNvSpPr/>
          <p:nvPr/>
        </p:nvSpPr>
        <p:spPr bwMode="auto">
          <a:xfrm>
            <a:off x="2539536" y="3010353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圆角矩形 97"/>
          <p:cNvSpPr/>
          <p:nvPr/>
        </p:nvSpPr>
        <p:spPr bwMode="auto">
          <a:xfrm>
            <a:off x="2539536" y="3619953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圆角矩形 100"/>
          <p:cNvSpPr/>
          <p:nvPr/>
        </p:nvSpPr>
        <p:spPr bwMode="auto">
          <a:xfrm>
            <a:off x="2539536" y="4229553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圆角矩形 103"/>
          <p:cNvSpPr/>
          <p:nvPr/>
        </p:nvSpPr>
        <p:spPr bwMode="auto">
          <a:xfrm>
            <a:off x="2539536" y="4839153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直接箭头连接符 135"/>
          <p:cNvCxnSpPr>
            <a:stCxn id="55" idx="3"/>
            <a:endCxn id="63" idx="1"/>
          </p:cNvCxnSpPr>
          <p:nvPr/>
        </p:nvCxnSpPr>
        <p:spPr bwMode="auto">
          <a:xfrm>
            <a:off x="3923506" y="3756684"/>
            <a:ext cx="1993766" cy="0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25136" y="308655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25136" y="369615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625136" y="430575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25136" y="491535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30" name="直接箭头连接符 216"/>
          <p:cNvCxnSpPr>
            <a:stCxn id="57" idx="3"/>
            <a:endCxn id="64" idx="1"/>
          </p:cNvCxnSpPr>
          <p:nvPr/>
        </p:nvCxnSpPr>
        <p:spPr bwMode="auto">
          <a:xfrm flipV="1">
            <a:off x="3923506" y="4363824"/>
            <a:ext cx="1993766" cy="2460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29" y="2924628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Regenerating Codes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178359" y="1063823"/>
            <a:ext cx="2041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</a:t>
            </a:r>
            <a:r>
              <a:rPr lang="en-US" sz="1400" dirty="0" err="1" smtClean="0"/>
              <a:t>Dimakis</a:t>
            </a:r>
            <a:r>
              <a:rPr lang="en-US" sz="1400" dirty="0" smtClean="0"/>
              <a:t> et al.; ToIT’10]</a:t>
            </a:r>
            <a:endParaRPr lang="en-US" dirty="0"/>
          </a:p>
        </p:txBody>
      </p:sp>
      <p:sp>
        <p:nvSpPr>
          <p:cNvPr id="52" name="矩形 107"/>
          <p:cNvSpPr/>
          <p:nvPr/>
        </p:nvSpPr>
        <p:spPr bwMode="auto">
          <a:xfrm>
            <a:off x="2724359" y="3032784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4" name="矩形 109"/>
          <p:cNvSpPr/>
          <p:nvPr/>
        </p:nvSpPr>
        <p:spPr bwMode="auto">
          <a:xfrm>
            <a:off x="2724359" y="3261384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55" name="矩形 111"/>
          <p:cNvSpPr/>
          <p:nvPr/>
        </p:nvSpPr>
        <p:spPr bwMode="auto">
          <a:xfrm>
            <a:off x="2724359" y="3642384"/>
            <a:ext cx="1199147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56" name="矩形 112"/>
          <p:cNvSpPr/>
          <p:nvPr/>
        </p:nvSpPr>
        <p:spPr bwMode="auto">
          <a:xfrm>
            <a:off x="2724359" y="3870984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57" name="矩形 114"/>
          <p:cNvSpPr/>
          <p:nvPr/>
        </p:nvSpPr>
        <p:spPr bwMode="auto">
          <a:xfrm>
            <a:off x="2724359" y="4251984"/>
            <a:ext cx="1199147" cy="228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58" name="矩形 115"/>
          <p:cNvSpPr/>
          <p:nvPr/>
        </p:nvSpPr>
        <p:spPr bwMode="auto">
          <a:xfrm>
            <a:off x="2724359" y="4480584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B+D</a:t>
            </a:r>
          </a:p>
        </p:txBody>
      </p:sp>
      <p:sp>
        <p:nvSpPr>
          <p:cNvPr id="59" name="矩形 117"/>
          <p:cNvSpPr/>
          <p:nvPr/>
        </p:nvSpPr>
        <p:spPr bwMode="auto">
          <a:xfrm>
            <a:off x="2724359" y="4861584"/>
            <a:ext cx="1199147" cy="228600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A+D</a:t>
            </a:r>
          </a:p>
        </p:txBody>
      </p:sp>
      <p:sp>
        <p:nvSpPr>
          <p:cNvPr id="60" name="矩形 118"/>
          <p:cNvSpPr/>
          <p:nvPr/>
        </p:nvSpPr>
        <p:spPr bwMode="auto">
          <a:xfrm>
            <a:off x="2724359" y="5090184"/>
            <a:ext cx="1199147" cy="228600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B+C+D</a:t>
            </a:r>
          </a:p>
        </p:txBody>
      </p:sp>
      <p:sp>
        <p:nvSpPr>
          <p:cNvPr id="61" name="流程图: 或者 133"/>
          <p:cNvSpPr/>
          <p:nvPr/>
        </p:nvSpPr>
        <p:spPr bwMode="auto">
          <a:xfrm>
            <a:off x="3925454" y="4949250"/>
            <a:ext cx="307848" cy="307848"/>
          </a:xfrm>
          <a:prstGeom prst="flowChartOr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矩形 138"/>
          <p:cNvSpPr/>
          <p:nvPr/>
        </p:nvSpPr>
        <p:spPr bwMode="auto">
          <a:xfrm>
            <a:off x="5917272" y="3613356"/>
            <a:ext cx="1245528" cy="28665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64" name="矩形 139"/>
          <p:cNvSpPr/>
          <p:nvPr/>
        </p:nvSpPr>
        <p:spPr bwMode="auto">
          <a:xfrm>
            <a:off x="5917272" y="4220496"/>
            <a:ext cx="1245528" cy="28665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65" name="矩形 140"/>
          <p:cNvSpPr/>
          <p:nvPr/>
        </p:nvSpPr>
        <p:spPr bwMode="auto">
          <a:xfrm>
            <a:off x="5917272" y="4953000"/>
            <a:ext cx="1245528" cy="286656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A+B+C</a:t>
            </a:r>
          </a:p>
        </p:txBody>
      </p:sp>
      <p:sp>
        <p:nvSpPr>
          <p:cNvPr id="66" name="矩形 147"/>
          <p:cNvSpPr/>
          <p:nvPr/>
        </p:nvSpPr>
        <p:spPr bwMode="auto">
          <a:xfrm>
            <a:off x="7441272" y="4056744"/>
            <a:ext cx="1245528" cy="2866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67" name="矩形 148"/>
          <p:cNvSpPr/>
          <p:nvPr/>
        </p:nvSpPr>
        <p:spPr bwMode="auto">
          <a:xfrm>
            <a:off x="7441272" y="4361544"/>
            <a:ext cx="1245528" cy="2866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cxnSp>
        <p:nvCxnSpPr>
          <p:cNvPr id="68" name="直接箭头连接符 174"/>
          <p:cNvCxnSpPr>
            <a:stCxn id="64" idx="3"/>
          </p:cNvCxnSpPr>
          <p:nvPr/>
        </p:nvCxnSpPr>
        <p:spPr bwMode="auto">
          <a:xfrm flipV="1">
            <a:off x="7162800" y="4343400"/>
            <a:ext cx="304800" cy="204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直接箭头连接符 175"/>
          <p:cNvCxnSpPr>
            <a:stCxn id="63" idx="3"/>
            <a:endCxn id="66" idx="1"/>
          </p:cNvCxnSpPr>
          <p:nvPr/>
        </p:nvCxnSpPr>
        <p:spPr bwMode="auto">
          <a:xfrm>
            <a:off x="7162800" y="3756684"/>
            <a:ext cx="278472" cy="4433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直接箭头连接符 186"/>
          <p:cNvCxnSpPr>
            <a:stCxn id="65" idx="3"/>
            <a:endCxn id="67" idx="1"/>
          </p:cNvCxnSpPr>
          <p:nvPr/>
        </p:nvCxnSpPr>
        <p:spPr bwMode="auto">
          <a:xfrm flipV="1">
            <a:off x="7162800" y="4504872"/>
            <a:ext cx="278472" cy="5914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直接箭头连接符 146"/>
          <p:cNvCxnSpPr>
            <a:stCxn id="61" idx="6"/>
            <a:endCxn id="65" idx="1"/>
          </p:cNvCxnSpPr>
          <p:nvPr/>
        </p:nvCxnSpPr>
        <p:spPr bwMode="auto">
          <a:xfrm flipV="1">
            <a:off x="4233302" y="5096328"/>
            <a:ext cx="1683970" cy="6846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27" name="组合 126"/>
          <p:cNvGrpSpPr/>
          <p:nvPr/>
        </p:nvGrpSpPr>
        <p:grpSpPr>
          <a:xfrm>
            <a:off x="73423" y="5591628"/>
            <a:ext cx="4193777" cy="400110"/>
            <a:chOff x="73423" y="5591628"/>
            <a:chExt cx="4193777" cy="400110"/>
          </a:xfrm>
        </p:grpSpPr>
        <p:sp>
          <p:nvSpPr>
            <p:cNvPr id="114" name="矩形 63"/>
            <p:cNvSpPr/>
            <p:nvPr/>
          </p:nvSpPr>
          <p:spPr bwMode="auto">
            <a:xfrm>
              <a:off x="1946315" y="5610738"/>
              <a:ext cx="304800" cy="3048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3423" y="5591628"/>
              <a:ext cx="41937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+mn-lt"/>
                  <a:cs typeface="Times New Roman" pitchFamily="18" charset="0"/>
                </a:rPr>
                <a:t>   Disk Read =                          = M </a:t>
              </a:r>
              <a:endParaRPr lang="en-US" sz="2000" b="1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2190969" y="559162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n-lt"/>
                  <a:cs typeface="Times New Roman" pitchFamily="18" charset="0"/>
                </a:rPr>
                <a:t>＋</a:t>
              </a:r>
              <a:endParaRPr lang="en-US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17" name="矩形 50"/>
            <p:cNvSpPr/>
            <p:nvPr/>
          </p:nvSpPr>
          <p:spPr bwMode="auto">
            <a:xfrm>
              <a:off x="2526571" y="5609456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820741" y="559162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n-lt"/>
                  <a:cs typeface="Times New Roman" pitchFamily="18" charset="0"/>
                </a:rPr>
                <a:t>＋</a:t>
              </a:r>
              <a:endParaRPr lang="en-US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19" name="矩形 50"/>
            <p:cNvSpPr/>
            <p:nvPr/>
          </p:nvSpPr>
          <p:spPr bwMode="auto">
            <a:xfrm>
              <a:off x="3185687" y="5591628"/>
              <a:ext cx="304800" cy="304800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6585370" y="56196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Times New Roman" pitchFamily="18" charset="0"/>
              </a:rPr>
              <a:t>＋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215142" y="56196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Times New Roman" pitchFamily="18" charset="0"/>
              </a:rPr>
              <a:t>＋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grpSp>
        <p:nvGrpSpPr>
          <p:cNvPr id="128" name="组合 127"/>
          <p:cNvGrpSpPr/>
          <p:nvPr/>
        </p:nvGrpSpPr>
        <p:grpSpPr>
          <a:xfrm>
            <a:off x="4413820" y="5587734"/>
            <a:ext cx="4806380" cy="400110"/>
            <a:chOff x="4303488" y="5587734"/>
            <a:chExt cx="4806380" cy="400110"/>
          </a:xfrm>
        </p:grpSpPr>
        <p:sp>
          <p:nvSpPr>
            <p:cNvPr id="111" name="TextBox 110"/>
            <p:cNvSpPr txBox="1"/>
            <p:nvPr/>
          </p:nvSpPr>
          <p:spPr>
            <a:xfrm>
              <a:off x="4303488" y="5587734"/>
              <a:ext cx="4806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+mn-lt"/>
                  <a:cs typeface="Times New Roman" pitchFamily="18" charset="0"/>
                </a:rPr>
                <a:t>Repair Traffic =                         = 0.75M </a:t>
              </a:r>
              <a:endParaRPr lang="en-US" sz="2000" b="1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20" name="矩形 63"/>
            <p:cNvSpPr/>
            <p:nvPr/>
          </p:nvSpPr>
          <p:spPr bwMode="auto">
            <a:xfrm>
              <a:off x="6261440" y="56388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2" name="矩形 50"/>
            <p:cNvSpPr/>
            <p:nvPr/>
          </p:nvSpPr>
          <p:spPr bwMode="auto">
            <a:xfrm>
              <a:off x="6862916" y="5637518"/>
              <a:ext cx="304800" cy="3048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4" name="矩形 50"/>
            <p:cNvSpPr/>
            <p:nvPr/>
          </p:nvSpPr>
          <p:spPr bwMode="auto">
            <a:xfrm>
              <a:off x="7507518" y="5634204"/>
              <a:ext cx="304800" cy="304800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125" name="Content Placeholder 2"/>
          <p:cNvSpPr>
            <a:spLocks noGrp="1"/>
          </p:cNvSpPr>
          <p:nvPr>
            <p:ph idx="1"/>
          </p:nvPr>
        </p:nvSpPr>
        <p:spPr>
          <a:xfrm>
            <a:off x="381000" y="6096000"/>
            <a:ext cx="8229600" cy="685800"/>
          </a:xfrm>
        </p:spPr>
        <p:txBody>
          <a:bodyPr/>
          <a:lstStyle/>
          <a:p>
            <a:r>
              <a:rPr lang="en-US" i="1" dirty="0" smtClean="0"/>
              <a:t>Q: Can we minimize</a:t>
            </a:r>
            <a:r>
              <a:rPr lang="en-US" i="1" dirty="0" smtClean="0">
                <a:solidFill>
                  <a:srgbClr val="FF0000"/>
                </a:solidFill>
              </a:rPr>
              <a:t> disk read </a:t>
            </a:r>
            <a:r>
              <a:rPr lang="en-US" i="1" dirty="0" smtClean="0"/>
              <a:t>further?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425736" y="3048000"/>
            <a:ext cx="188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repaired node</a:t>
            </a:r>
            <a:endParaRPr lang="en-US" b="1" dirty="0"/>
          </a:p>
        </p:txBody>
      </p:sp>
      <p:grpSp>
        <p:nvGrpSpPr>
          <p:cNvPr id="72" name="组合 71"/>
          <p:cNvGrpSpPr/>
          <p:nvPr/>
        </p:nvGrpSpPr>
        <p:grpSpPr>
          <a:xfrm>
            <a:off x="228600" y="3316069"/>
            <a:ext cx="990600" cy="1713131"/>
            <a:chOff x="5890123" y="2057400"/>
            <a:chExt cx="990600" cy="1713131"/>
          </a:xfrm>
        </p:grpSpPr>
        <p:sp>
          <p:nvSpPr>
            <p:cNvPr id="73" name="TextBox 72"/>
            <p:cNvSpPr txBox="1"/>
            <p:nvPr/>
          </p:nvSpPr>
          <p:spPr>
            <a:xfrm>
              <a:off x="5966323" y="3124200"/>
              <a:ext cx="877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of </a:t>
              </a:r>
            </a:p>
            <a:p>
              <a:r>
                <a:rPr lang="en-US" dirty="0" smtClean="0"/>
                <a:t>size M</a:t>
              </a:r>
              <a:endParaRPr lang="en-US" dirty="0"/>
            </a:p>
          </p:txBody>
        </p:sp>
        <p:sp>
          <p:nvSpPr>
            <p:cNvPr id="75" name="矩形 155"/>
            <p:cNvSpPr/>
            <p:nvPr/>
          </p:nvSpPr>
          <p:spPr bwMode="auto">
            <a:xfrm>
              <a:off x="5890123" y="20574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76" name="矩形 156"/>
            <p:cNvSpPr/>
            <p:nvPr/>
          </p:nvSpPr>
          <p:spPr bwMode="auto">
            <a:xfrm>
              <a:off x="5890123" y="22860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77" name="矩形 157"/>
            <p:cNvSpPr/>
            <p:nvPr/>
          </p:nvSpPr>
          <p:spPr bwMode="auto">
            <a:xfrm>
              <a:off x="5890123" y="25146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78" name="矩形 158"/>
            <p:cNvSpPr/>
            <p:nvPr/>
          </p:nvSpPr>
          <p:spPr bwMode="auto">
            <a:xfrm>
              <a:off x="5890123" y="27432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</p:grpSp>
      <p:sp>
        <p:nvSpPr>
          <p:cNvPr id="79" name="Content Placeholder 2"/>
          <p:cNvSpPr txBox="1">
            <a:spLocks/>
          </p:cNvSpPr>
          <p:nvPr/>
        </p:nvSpPr>
        <p:spPr bwMode="auto">
          <a:xfrm>
            <a:off x="381000" y="1371600"/>
            <a:ext cx="8229600" cy="146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Repair in regenerating codes:</a:t>
            </a:r>
          </a:p>
          <a:p>
            <a:pPr lvl="1"/>
            <a:r>
              <a:rPr lang="en-US" kern="0" dirty="0" smtClean="0"/>
              <a:t>Surviving nodes encode chunks (</a:t>
            </a:r>
            <a:r>
              <a:rPr lang="en-US" kern="0" dirty="0" smtClean="0">
                <a:solidFill>
                  <a:srgbClr val="FF0000"/>
                </a:solidFill>
              </a:rPr>
              <a:t>network coding</a:t>
            </a:r>
            <a:r>
              <a:rPr lang="en-US" kern="0" dirty="0" smtClean="0"/>
              <a:t>)</a:t>
            </a:r>
          </a:p>
          <a:p>
            <a:pPr lvl="1"/>
            <a:r>
              <a:rPr lang="en-US" kern="0" dirty="0" smtClean="0"/>
              <a:t>Download one encoded chunk from each node </a:t>
            </a:r>
          </a:p>
        </p:txBody>
      </p:sp>
    </p:spTree>
    <p:extLst>
      <p:ext uri="{BB962C8B-B14F-4D97-AF65-F5344CB8AC3E}">
        <p14:creationId xmlns:p14="http://schemas.microsoft.com/office/powerpoint/2010/main" val="1554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-228600" y="6248400"/>
            <a:ext cx="4692310" cy="400110"/>
            <a:chOff x="-152400" y="5591628"/>
            <a:chExt cx="4692310" cy="400110"/>
          </a:xfrm>
        </p:grpSpPr>
        <p:sp>
          <p:nvSpPr>
            <p:cNvPr id="114" name="矩形 63"/>
            <p:cNvSpPr/>
            <p:nvPr/>
          </p:nvSpPr>
          <p:spPr bwMode="auto">
            <a:xfrm>
              <a:off x="1720492" y="5610738"/>
              <a:ext cx="304800" cy="304800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-152400" y="5591628"/>
              <a:ext cx="46923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+mn-lt"/>
                  <a:cs typeface="Times New Roman" pitchFamily="18" charset="0"/>
                </a:rPr>
                <a:t>   Disk Read =                          = 0.75M </a:t>
              </a:r>
              <a:endParaRPr lang="en-US" sz="2000" b="1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965146" y="559162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n-lt"/>
                  <a:cs typeface="Times New Roman" pitchFamily="18" charset="0"/>
                </a:rPr>
                <a:t>＋</a:t>
              </a:r>
              <a:endParaRPr lang="en-US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17" name="矩形 50"/>
            <p:cNvSpPr/>
            <p:nvPr/>
          </p:nvSpPr>
          <p:spPr bwMode="auto">
            <a:xfrm>
              <a:off x="2300748" y="5609456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594918" y="559162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n-lt"/>
                  <a:cs typeface="Times New Roman" pitchFamily="18" charset="0"/>
                </a:rPr>
                <a:t>＋</a:t>
              </a:r>
              <a:endParaRPr lang="en-US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19" name="矩形 50"/>
            <p:cNvSpPr/>
            <p:nvPr/>
          </p:nvSpPr>
          <p:spPr bwMode="auto">
            <a:xfrm>
              <a:off x="2959864" y="5591628"/>
              <a:ext cx="304800" cy="304800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6585370" y="627646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Times New Roman" pitchFamily="18" charset="0"/>
              </a:rPr>
              <a:t>＋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215142" y="627646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Times New Roman" pitchFamily="18" charset="0"/>
              </a:rPr>
              <a:t>＋</a:t>
            </a:r>
            <a:endParaRPr lang="en-US" sz="2000" dirty="0">
              <a:latin typeface="+mn-lt"/>
              <a:cs typeface="Times New Roman" pitchFamily="18" charset="0"/>
            </a:endParaRPr>
          </a:p>
        </p:txBody>
      </p:sp>
      <p:grpSp>
        <p:nvGrpSpPr>
          <p:cNvPr id="127" name="组合 126"/>
          <p:cNvGrpSpPr/>
          <p:nvPr/>
        </p:nvGrpSpPr>
        <p:grpSpPr>
          <a:xfrm>
            <a:off x="4419600" y="6244506"/>
            <a:ext cx="4806380" cy="400110"/>
            <a:chOff x="4303488" y="5587734"/>
            <a:chExt cx="4806380" cy="400110"/>
          </a:xfrm>
        </p:grpSpPr>
        <p:sp>
          <p:nvSpPr>
            <p:cNvPr id="111" name="TextBox 110"/>
            <p:cNvSpPr txBox="1"/>
            <p:nvPr/>
          </p:nvSpPr>
          <p:spPr>
            <a:xfrm>
              <a:off x="4303488" y="5587734"/>
              <a:ext cx="4806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+mn-lt"/>
                  <a:cs typeface="Times New Roman" pitchFamily="18" charset="0"/>
                </a:rPr>
                <a:t>Repair Traffic =                         = 0.75M </a:t>
              </a:r>
              <a:endParaRPr lang="en-US" sz="2000" b="1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120" name="矩形 63"/>
            <p:cNvSpPr/>
            <p:nvPr/>
          </p:nvSpPr>
          <p:spPr bwMode="auto">
            <a:xfrm>
              <a:off x="6268146" y="56388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2" name="矩形 50"/>
            <p:cNvSpPr/>
            <p:nvPr/>
          </p:nvSpPr>
          <p:spPr bwMode="auto">
            <a:xfrm>
              <a:off x="6848402" y="5637518"/>
              <a:ext cx="304800" cy="3048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4" name="矩形 50"/>
            <p:cNvSpPr/>
            <p:nvPr/>
          </p:nvSpPr>
          <p:spPr bwMode="auto">
            <a:xfrm>
              <a:off x="7536546" y="5634204"/>
              <a:ext cx="304800" cy="304800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sz="3200" dirty="0" smtClean="0"/>
              <a:t>Functional Minimum Storage Regenerating (FMSR)</a:t>
            </a:r>
            <a:r>
              <a:rPr lang="en-US" sz="3200" dirty="0" smtClean="0"/>
              <a:t> Codes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468372" y="1057217"/>
            <a:ext cx="173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[Hu et al., FAST’12]</a:t>
            </a:r>
            <a:endParaRPr lang="en-US" dirty="0"/>
          </a:p>
        </p:txBody>
      </p:sp>
      <p:sp>
        <p:nvSpPr>
          <p:cNvPr id="75" name="圆角矩形 92"/>
          <p:cNvSpPr/>
          <p:nvPr/>
        </p:nvSpPr>
        <p:spPr bwMode="auto">
          <a:xfrm>
            <a:off x="5791200" y="4172909"/>
            <a:ext cx="2895600" cy="175474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圆角矩形 79"/>
          <p:cNvSpPr/>
          <p:nvPr/>
        </p:nvSpPr>
        <p:spPr bwMode="auto">
          <a:xfrm>
            <a:off x="2539536" y="36671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圆角矩形 97"/>
          <p:cNvSpPr/>
          <p:nvPr/>
        </p:nvSpPr>
        <p:spPr bwMode="auto">
          <a:xfrm>
            <a:off x="2539536" y="42767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圆角矩形 100"/>
          <p:cNvSpPr/>
          <p:nvPr/>
        </p:nvSpPr>
        <p:spPr bwMode="auto">
          <a:xfrm>
            <a:off x="2539536" y="48863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圆角矩形 103"/>
          <p:cNvSpPr/>
          <p:nvPr/>
        </p:nvSpPr>
        <p:spPr bwMode="auto">
          <a:xfrm>
            <a:off x="2539536" y="5495925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0" name="直接箭头连接符 135"/>
          <p:cNvCxnSpPr>
            <a:stCxn id="107" idx="3"/>
            <a:endCxn id="94" idx="1"/>
          </p:cNvCxnSpPr>
          <p:nvPr/>
        </p:nvCxnSpPr>
        <p:spPr bwMode="auto">
          <a:xfrm flipV="1">
            <a:off x="3923506" y="4408945"/>
            <a:ext cx="2121230" cy="4511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625136" y="37433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625136" y="43529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1625136" y="49625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625136" y="557212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85" name="直接箭头连接符 216"/>
          <p:cNvCxnSpPr>
            <a:stCxn id="109" idx="3"/>
            <a:endCxn id="95" idx="1"/>
          </p:cNvCxnSpPr>
          <p:nvPr/>
        </p:nvCxnSpPr>
        <p:spPr bwMode="auto">
          <a:xfrm flipV="1">
            <a:off x="3923506" y="5016085"/>
            <a:ext cx="2121230" cy="6971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425736" y="3704772"/>
            <a:ext cx="188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repaired node</a:t>
            </a:r>
            <a:endParaRPr lang="en-US" b="1" dirty="0"/>
          </a:p>
        </p:txBody>
      </p:sp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29" y="3581400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" name="矩形 138"/>
          <p:cNvSpPr/>
          <p:nvPr/>
        </p:nvSpPr>
        <p:spPr bwMode="auto">
          <a:xfrm>
            <a:off x="6044736" y="4256884"/>
            <a:ext cx="1118064" cy="3041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95" name="矩形 139"/>
          <p:cNvSpPr/>
          <p:nvPr/>
        </p:nvSpPr>
        <p:spPr bwMode="auto">
          <a:xfrm>
            <a:off x="6044736" y="4864024"/>
            <a:ext cx="1118064" cy="30412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96" name="矩形 140"/>
          <p:cNvSpPr/>
          <p:nvPr/>
        </p:nvSpPr>
        <p:spPr bwMode="auto">
          <a:xfrm>
            <a:off x="6044736" y="5444128"/>
            <a:ext cx="1118064" cy="30412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sp>
        <p:nvSpPr>
          <p:cNvPr id="97" name="矩形 147"/>
          <p:cNvSpPr/>
          <p:nvPr/>
        </p:nvSpPr>
        <p:spPr bwMode="auto">
          <a:xfrm>
            <a:off x="7492536" y="4682128"/>
            <a:ext cx="1118064" cy="3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P1’</a:t>
            </a:r>
          </a:p>
        </p:txBody>
      </p:sp>
      <p:sp>
        <p:nvSpPr>
          <p:cNvPr id="98" name="矩形 148"/>
          <p:cNvSpPr/>
          <p:nvPr/>
        </p:nvSpPr>
        <p:spPr bwMode="auto">
          <a:xfrm>
            <a:off x="7492536" y="4987606"/>
            <a:ext cx="1118064" cy="3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P2’</a:t>
            </a:r>
          </a:p>
        </p:txBody>
      </p:sp>
      <p:cxnSp>
        <p:nvCxnSpPr>
          <p:cNvPr id="99" name="直接箭头连接符 174"/>
          <p:cNvCxnSpPr>
            <a:stCxn id="95" idx="3"/>
          </p:cNvCxnSpPr>
          <p:nvPr/>
        </p:nvCxnSpPr>
        <p:spPr bwMode="auto">
          <a:xfrm flipV="1">
            <a:off x="7162800" y="4986929"/>
            <a:ext cx="381000" cy="291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直接箭头连接符 175"/>
          <p:cNvCxnSpPr>
            <a:stCxn id="94" idx="3"/>
            <a:endCxn id="97" idx="1"/>
          </p:cNvCxnSpPr>
          <p:nvPr/>
        </p:nvCxnSpPr>
        <p:spPr bwMode="auto">
          <a:xfrm>
            <a:off x="7162800" y="4408945"/>
            <a:ext cx="329736" cy="42524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直接箭头连接符 186"/>
          <p:cNvCxnSpPr>
            <a:stCxn id="96" idx="3"/>
            <a:endCxn id="98" idx="1"/>
          </p:cNvCxnSpPr>
          <p:nvPr/>
        </p:nvCxnSpPr>
        <p:spPr bwMode="auto">
          <a:xfrm flipV="1">
            <a:off x="7162800" y="5139667"/>
            <a:ext cx="329736" cy="4565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直接箭头连接符 146"/>
          <p:cNvCxnSpPr>
            <a:stCxn id="112" idx="3"/>
            <a:endCxn id="96" idx="1"/>
          </p:cNvCxnSpPr>
          <p:nvPr/>
        </p:nvCxnSpPr>
        <p:spPr bwMode="auto">
          <a:xfrm flipV="1">
            <a:off x="3923506" y="5596189"/>
            <a:ext cx="2121230" cy="36467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5" name="矩形 104"/>
          <p:cNvSpPr/>
          <p:nvPr/>
        </p:nvSpPr>
        <p:spPr bwMode="auto">
          <a:xfrm>
            <a:off x="2724359" y="3689556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P1</a:t>
            </a:r>
          </a:p>
        </p:txBody>
      </p:sp>
      <p:sp>
        <p:nvSpPr>
          <p:cNvPr id="106" name="矩形 109"/>
          <p:cNvSpPr/>
          <p:nvPr/>
        </p:nvSpPr>
        <p:spPr bwMode="auto">
          <a:xfrm>
            <a:off x="2724359" y="3918156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P2</a:t>
            </a:r>
          </a:p>
        </p:txBody>
      </p:sp>
      <p:sp>
        <p:nvSpPr>
          <p:cNvPr id="107" name="矩形 111"/>
          <p:cNvSpPr/>
          <p:nvPr/>
        </p:nvSpPr>
        <p:spPr bwMode="auto">
          <a:xfrm>
            <a:off x="2724359" y="4299156"/>
            <a:ext cx="1199147" cy="22860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P3</a:t>
            </a:r>
          </a:p>
        </p:txBody>
      </p:sp>
      <p:sp>
        <p:nvSpPr>
          <p:cNvPr id="108" name="矩形 112"/>
          <p:cNvSpPr/>
          <p:nvPr/>
        </p:nvSpPr>
        <p:spPr bwMode="auto">
          <a:xfrm>
            <a:off x="2724359" y="4527756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P4</a:t>
            </a:r>
          </a:p>
        </p:txBody>
      </p:sp>
      <p:sp>
        <p:nvSpPr>
          <p:cNvPr id="109" name="矩形 114"/>
          <p:cNvSpPr/>
          <p:nvPr/>
        </p:nvSpPr>
        <p:spPr bwMode="auto">
          <a:xfrm>
            <a:off x="2724359" y="4908756"/>
            <a:ext cx="1199147" cy="228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P5</a:t>
            </a:r>
          </a:p>
        </p:txBody>
      </p:sp>
      <p:sp>
        <p:nvSpPr>
          <p:cNvPr id="110" name="矩形 115"/>
          <p:cNvSpPr/>
          <p:nvPr/>
        </p:nvSpPr>
        <p:spPr bwMode="auto">
          <a:xfrm>
            <a:off x="2724359" y="5137356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P6</a:t>
            </a:r>
          </a:p>
        </p:txBody>
      </p:sp>
      <p:sp>
        <p:nvSpPr>
          <p:cNvPr id="112" name="矩形 117"/>
          <p:cNvSpPr/>
          <p:nvPr/>
        </p:nvSpPr>
        <p:spPr bwMode="auto">
          <a:xfrm>
            <a:off x="2724359" y="5518356"/>
            <a:ext cx="1199147" cy="228600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P7</a:t>
            </a:r>
          </a:p>
        </p:txBody>
      </p:sp>
      <p:sp>
        <p:nvSpPr>
          <p:cNvPr id="113" name="矩形 118"/>
          <p:cNvSpPr/>
          <p:nvPr/>
        </p:nvSpPr>
        <p:spPr bwMode="auto">
          <a:xfrm>
            <a:off x="2724359" y="5746956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P8</a:t>
            </a:r>
          </a:p>
        </p:txBody>
      </p:sp>
      <p:grpSp>
        <p:nvGrpSpPr>
          <p:cNvPr id="71" name="组合 70"/>
          <p:cNvGrpSpPr/>
          <p:nvPr/>
        </p:nvGrpSpPr>
        <p:grpSpPr>
          <a:xfrm>
            <a:off x="228600" y="3972841"/>
            <a:ext cx="990600" cy="1713131"/>
            <a:chOff x="5890123" y="2057400"/>
            <a:chExt cx="990600" cy="1713131"/>
          </a:xfrm>
        </p:grpSpPr>
        <p:sp>
          <p:nvSpPr>
            <p:cNvPr id="74" name="TextBox 73"/>
            <p:cNvSpPr txBox="1"/>
            <p:nvPr/>
          </p:nvSpPr>
          <p:spPr>
            <a:xfrm>
              <a:off x="5966323" y="3124200"/>
              <a:ext cx="877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File of </a:t>
              </a:r>
            </a:p>
            <a:p>
              <a:r>
                <a:rPr lang="en-US" dirty="0" smtClean="0"/>
                <a:t>size M</a:t>
              </a:r>
              <a:endParaRPr lang="en-US" dirty="0"/>
            </a:p>
          </p:txBody>
        </p:sp>
        <p:sp>
          <p:nvSpPr>
            <p:cNvPr id="90" name="矩形 155"/>
            <p:cNvSpPr/>
            <p:nvPr/>
          </p:nvSpPr>
          <p:spPr bwMode="auto">
            <a:xfrm>
              <a:off x="5890123" y="20574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91" name="矩形 156"/>
            <p:cNvSpPr/>
            <p:nvPr/>
          </p:nvSpPr>
          <p:spPr bwMode="auto">
            <a:xfrm>
              <a:off x="5890123" y="22860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125" name="矩形 157"/>
            <p:cNvSpPr/>
            <p:nvPr/>
          </p:nvSpPr>
          <p:spPr bwMode="auto">
            <a:xfrm>
              <a:off x="5890123" y="25146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126" name="矩形 158"/>
            <p:cNvSpPr/>
            <p:nvPr/>
          </p:nvSpPr>
          <p:spPr bwMode="auto">
            <a:xfrm>
              <a:off x="5890123" y="27432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</p:grpSp>
      <p:sp>
        <p:nvSpPr>
          <p:cNvPr id="55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Repair in FMSR codes:</a:t>
            </a:r>
          </a:p>
          <a:p>
            <a:pPr lvl="1"/>
            <a:r>
              <a:rPr lang="en-US" sz="2000" kern="0" dirty="0" smtClean="0"/>
              <a:t>No chunk encoding in surviving nodes (</a:t>
            </a:r>
            <a:r>
              <a:rPr lang="en-US" sz="2000" b="1" kern="0" dirty="0" err="1" smtClean="0">
                <a:solidFill>
                  <a:srgbClr val="FF0000"/>
                </a:solidFill>
              </a:rPr>
              <a:t>uncoded</a:t>
            </a:r>
            <a:r>
              <a:rPr lang="en-US" sz="2000" b="1" kern="0" dirty="0" smtClean="0">
                <a:solidFill>
                  <a:srgbClr val="FF0000"/>
                </a:solidFill>
              </a:rPr>
              <a:t> repair</a:t>
            </a:r>
            <a:r>
              <a:rPr lang="en-US" sz="2000" kern="0" dirty="0" smtClean="0"/>
              <a:t>)</a:t>
            </a:r>
          </a:p>
          <a:p>
            <a:pPr lvl="1"/>
            <a:r>
              <a:rPr lang="en-US" sz="2000" kern="0" dirty="0" smtClean="0"/>
              <a:t>Download one chunk from each surviving node</a:t>
            </a:r>
          </a:p>
          <a:p>
            <a:pPr lvl="1"/>
            <a:r>
              <a:rPr lang="en-US" sz="2000" b="1" kern="0" dirty="0" smtClean="0"/>
              <a:t>Parity chunk </a:t>
            </a:r>
            <a:r>
              <a:rPr lang="en-US" sz="2000" kern="0" dirty="0" smtClean="0"/>
              <a:t>P</a:t>
            </a:r>
            <a:r>
              <a:rPr lang="en-US" sz="2000" kern="0" baseline="-25000" dirty="0" smtClean="0"/>
              <a:t>i</a:t>
            </a:r>
            <a:r>
              <a:rPr lang="en-US" sz="2000" kern="0" dirty="0" smtClean="0"/>
              <a:t> </a:t>
            </a:r>
            <a:r>
              <a:rPr lang="en-US" sz="2000" kern="0" dirty="0"/>
              <a:t>= </a:t>
            </a:r>
            <a:r>
              <a:rPr lang="en-US" sz="2000" kern="0" dirty="0" smtClean="0"/>
              <a:t>linear </a:t>
            </a:r>
            <a:r>
              <a:rPr lang="en-US" sz="2000" kern="0" dirty="0"/>
              <a:t>combination of original </a:t>
            </a:r>
            <a:r>
              <a:rPr lang="en-US" sz="2000" kern="0" dirty="0" smtClean="0"/>
              <a:t>native chunks</a:t>
            </a:r>
          </a:p>
          <a:p>
            <a:pPr lvl="1"/>
            <a:r>
              <a:rPr lang="en-US" sz="2000" kern="0" dirty="0" smtClean="0"/>
              <a:t>New parity chunk </a:t>
            </a:r>
            <a:r>
              <a:rPr lang="en-US" sz="2000" kern="0" dirty="0" err="1" smtClean="0"/>
              <a:t>P’</a:t>
            </a:r>
            <a:r>
              <a:rPr lang="en-US" sz="2000" kern="0" baseline="-25000" dirty="0" err="1" smtClean="0"/>
              <a:t>i</a:t>
            </a:r>
            <a:r>
              <a:rPr lang="en-US" sz="2000" kern="0" dirty="0" smtClean="0"/>
              <a:t> </a:t>
            </a:r>
            <a:r>
              <a:rPr lang="en-US" sz="2000" kern="0" dirty="0"/>
              <a:t>= linear combination of </a:t>
            </a:r>
            <a:r>
              <a:rPr lang="en-US" sz="2000" kern="0" dirty="0" smtClean="0"/>
              <a:t>downloaded chunks </a:t>
            </a:r>
          </a:p>
        </p:txBody>
      </p:sp>
    </p:spTree>
    <p:extLst>
      <p:ext uri="{BB962C8B-B14F-4D97-AF65-F5344CB8AC3E}">
        <p14:creationId xmlns:p14="http://schemas.microsoft.com/office/powerpoint/2010/main" val="1554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FMSR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sz="2400" dirty="0" err="1" smtClean="0"/>
              <a:t>NCCloud</a:t>
            </a:r>
            <a:r>
              <a:rPr lang="en-US" sz="2400" dirty="0" smtClean="0"/>
              <a:t> </a:t>
            </a:r>
            <a:r>
              <a:rPr lang="en-US" sz="1600" dirty="0" smtClean="0"/>
              <a:t>[Hu’12] </a:t>
            </a:r>
            <a:r>
              <a:rPr lang="en-US" sz="2400" dirty="0" smtClean="0"/>
              <a:t>implements and evaluates FMSR codes</a:t>
            </a:r>
          </a:p>
          <a:p>
            <a:r>
              <a:rPr lang="en-US" sz="2400" dirty="0" smtClean="0"/>
              <a:t>FMSR codes in </a:t>
            </a:r>
            <a:r>
              <a:rPr lang="en-US" sz="2400" dirty="0" err="1" smtClean="0"/>
              <a:t>NCCloud</a:t>
            </a:r>
            <a:r>
              <a:rPr lang="en-US" sz="2400" dirty="0"/>
              <a:t> </a:t>
            </a:r>
            <a:r>
              <a:rPr lang="en-US" sz="2400" dirty="0" smtClean="0"/>
              <a:t>aim for following goals:</a:t>
            </a:r>
          </a:p>
          <a:p>
            <a:pPr lvl="1"/>
            <a:r>
              <a:rPr lang="en-US" sz="2000" dirty="0" smtClean="0"/>
              <a:t>Double-fault tolerance and optimal storage efficiency (k = n-2)</a:t>
            </a:r>
          </a:p>
          <a:p>
            <a:pPr lvl="2"/>
            <a:r>
              <a:rPr lang="en-US" sz="1800" dirty="0" smtClean="0"/>
              <a:t>MDS property: any n-2 out of n nodes can recover file</a:t>
            </a:r>
          </a:p>
          <a:p>
            <a:pPr lvl="2"/>
            <a:r>
              <a:rPr lang="en-US" sz="1800" dirty="0" smtClean="0"/>
              <a:t>Each node stores M/k units of data</a:t>
            </a:r>
          </a:p>
          <a:p>
            <a:pPr lvl="1"/>
            <a:r>
              <a:rPr lang="en-US" sz="2000" dirty="0" smtClean="0"/>
              <a:t>Minimum repair bandwidth</a:t>
            </a:r>
          </a:p>
          <a:p>
            <a:pPr lvl="2"/>
            <a:r>
              <a:rPr lang="en-US" sz="1800" dirty="0" smtClean="0"/>
              <a:t>Up to 50% saving compared to conventional repair</a:t>
            </a:r>
          </a:p>
          <a:p>
            <a:pPr lvl="1"/>
            <a:r>
              <a:rPr lang="en-US" sz="2000" dirty="0" err="1" smtClean="0"/>
              <a:t>Uncoded</a:t>
            </a:r>
            <a:r>
              <a:rPr lang="en-US" sz="2000" dirty="0" smtClean="0"/>
              <a:t> repair</a:t>
            </a:r>
          </a:p>
          <a:p>
            <a:r>
              <a:rPr lang="en-US" sz="2400" dirty="0" smtClean="0"/>
              <a:t>Non-systematic codes</a:t>
            </a:r>
          </a:p>
          <a:p>
            <a:pPr lvl="1"/>
            <a:r>
              <a:rPr lang="en-US" sz="2000" dirty="0" smtClean="0"/>
              <a:t>Suited to long-term archival storage whose data is rarely 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43400"/>
          </a:xfrm>
        </p:spPr>
        <p:txBody>
          <a:bodyPr/>
          <a:lstStyle/>
          <a:p>
            <a:pPr eaLnBrk="1" hangingPunct="1"/>
            <a:r>
              <a:rPr lang="en-US" dirty="0"/>
              <a:t>Theoretical </a:t>
            </a:r>
            <a:r>
              <a:rPr lang="en-US" dirty="0" smtClean="0"/>
              <a:t>studies on FMSR codes </a:t>
            </a:r>
            <a:r>
              <a:rPr lang="en-US" sz="1600" dirty="0" smtClean="0"/>
              <a:t>[</a:t>
            </a:r>
            <a:r>
              <a:rPr lang="en-US" sz="1600" dirty="0" err="1" smtClean="0"/>
              <a:t>Dimakis</a:t>
            </a:r>
            <a:r>
              <a:rPr lang="en-US" sz="1600" dirty="0" smtClean="0"/>
              <a:t> </a:t>
            </a:r>
            <a:r>
              <a:rPr lang="en-US" sz="1600" dirty="0"/>
              <a:t>et al. </a:t>
            </a:r>
            <a:r>
              <a:rPr lang="en-US" sz="1600" dirty="0" smtClean="0"/>
              <a:t>’10]</a:t>
            </a:r>
          </a:p>
          <a:p>
            <a:pPr eaLnBrk="1" hangingPunct="1"/>
            <a:r>
              <a:rPr lang="en-US" altLang="zh-CN" dirty="0" err="1" smtClean="0"/>
              <a:t>Uncoded</a:t>
            </a:r>
            <a:r>
              <a:rPr lang="en-US" altLang="zh-CN" dirty="0" smtClean="0"/>
              <a:t> MSR codes</a:t>
            </a:r>
          </a:p>
          <a:p>
            <a:pPr lvl="1" eaLnBrk="1" hangingPunct="1"/>
            <a:r>
              <a:rPr lang="en-US" altLang="zh-CN" dirty="0" smtClean="0"/>
              <a:t>e.g., </a:t>
            </a:r>
            <a:r>
              <a:rPr lang="en-US" altLang="zh-CN" sz="1600" dirty="0" smtClean="0"/>
              <a:t>[Tamo'11], [Wang'10], [Wang'11]</a:t>
            </a:r>
            <a:endParaRPr lang="en-US" altLang="zh-CN" sz="1800" dirty="0" smtClean="0"/>
          </a:p>
          <a:p>
            <a:pPr lvl="1" eaLnBrk="1" hangingPunct="1"/>
            <a:r>
              <a:rPr lang="en-US" altLang="zh-CN" dirty="0" smtClean="0"/>
              <a:t>Implementation complexity unknown</a:t>
            </a:r>
          </a:p>
          <a:p>
            <a:pPr eaLnBrk="1" hangingPunct="1"/>
            <a:r>
              <a:rPr lang="en-US" dirty="0" smtClean="0"/>
              <a:t>Applied work: NCCloud </a:t>
            </a:r>
            <a:r>
              <a:rPr lang="en-US" altLang="zh-CN" sz="1600" dirty="0" smtClean="0"/>
              <a:t>[Hu’12]</a:t>
            </a:r>
            <a:endParaRPr lang="en-US" altLang="zh-CN" dirty="0" smtClean="0"/>
          </a:p>
          <a:p>
            <a:pPr lvl="1"/>
            <a:r>
              <a:rPr lang="en-US" dirty="0" smtClean="0"/>
              <a:t>Implement and evaluate </a:t>
            </a:r>
            <a:r>
              <a:rPr lang="en-US" dirty="0"/>
              <a:t>F</a:t>
            </a:r>
            <a:r>
              <a:rPr lang="en-US" dirty="0" smtClean="0"/>
              <a:t>MSR codes for k=n-2</a:t>
            </a:r>
          </a:p>
          <a:p>
            <a:pPr lvl="1"/>
            <a:r>
              <a:rPr lang="en-US" dirty="0" smtClean="0"/>
              <a:t>Correctness of FMSR codes proven for n=4, k=2 </a:t>
            </a:r>
            <a:r>
              <a:rPr lang="en-US" sz="1600" dirty="0" smtClean="0"/>
              <a:t>[</a:t>
            </a:r>
            <a:r>
              <a:rPr lang="en-US" altLang="zh-CN" sz="1600" dirty="0" smtClean="0"/>
              <a:t>Shum’12</a:t>
            </a:r>
            <a:r>
              <a:rPr lang="en-US" sz="1600" dirty="0"/>
              <a:t>]</a:t>
            </a:r>
            <a:r>
              <a:rPr lang="en-US" sz="20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91000"/>
          </a:xfrm>
        </p:spPr>
        <p:txBody>
          <a:bodyPr/>
          <a:lstStyle/>
          <a:p>
            <a:pPr eaLnBrk="1" hangingPunct="1"/>
            <a:r>
              <a:rPr lang="en-US" dirty="0"/>
              <a:t>Can FMSR codes maintain double-fault tolerance after any </a:t>
            </a:r>
            <a:r>
              <a:rPr lang="en-US" smtClean="0"/>
              <a:t>number of rounds </a:t>
            </a:r>
            <a:r>
              <a:rPr lang="en-US" dirty="0"/>
              <a:t>of repair?</a:t>
            </a:r>
          </a:p>
          <a:p>
            <a:pPr lvl="1" eaLnBrk="1" hangingPunct="1"/>
            <a:r>
              <a:rPr lang="en-US" dirty="0" err="1">
                <a:solidFill>
                  <a:schemeClr val="accent2"/>
                </a:solidFill>
              </a:rPr>
              <a:t>NCCloud</a:t>
            </a:r>
            <a:r>
              <a:rPr lang="en-US" dirty="0">
                <a:solidFill>
                  <a:schemeClr val="accent2"/>
                </a:solidFill>
              </a:rPr>
              <a:t> only shows via simulations that FMSR codes maintain MDS property after hundreds of repair rounds</a:t>
            </a:r>
          </a:p>
          <a:p>
            <a:pPr eaLnBrk="1" hangingPunct="1"/>
            <a:r>
              <a:rPr lang="en-US" dirty="0" smtClean="0"/>
              <a:t>In other words, can we achieve benefits of network coding without network coding?</a:t>
            </a:r>
          </a:p>
          <a:p>
            <a:pPr lvl="1" eaLnBrk="1" hangingPunct="1"/>
            <a:r>
              <a:rPr lang="en-US" dirty="0" smtClean="0">
                <a:solidFill>
                  <a:srgbClr val="3333CC"/>
                </a:solidFill>
              </a:rPr>
              <a:t>No node encoding required</a:t>
            </a:r>
          </a:p>
          <a:p>
            <a:pPr lvl="1" eaLnBrk="1" hangingPunct="1"/>
            <a:r>
              <a:rPr lang="en-US" dirty="0" smtClean="0">
                <a:solidFill>
                  <a:srgbClr val="3333CC"/>
                </a:solidFill>
              </a:rPr>
              <a:t>Provide theoretical foundations for applied work</a:t>
            </a:r>
            <a:endParaRPr lang="en-US" dirty="0">
              <a:solidFill>
                <a:srgbClr val="3333CC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5670</TotalTime>
  <Words>2301</Words>
  <Application>Microsoft Office PowerPoint</Application>
  <PresentationFormat>On-screen Show (4:3)</PresentationFormat>
  <Paragraphs>653</Paragraphs>
  <Slides>29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Analysis and Construction  of Functional Regenerating Codes with Uncoded Repair  for Distributed Storage Systems</vt:lpstr>
      <vt:lpstr>Distributed Storage</vt:lpstr>
      <vt:lpstr>(n, k) MDS codes</vt:lpstr>
      <vt:lpstr>Repairing a Failure</vt:lpstr>
      <vt:lpstr>Regenerating Codes</vt:lpstr>
      <vt:lpstr>Functional Minimum Storage Regenerating (FMSR) Codes</vt:lpstr>
      <vt:lpstr>FMSR Codes</vt:lpstr>
      <vt:lpstr>Related Work</vt:lpstr>
      <vt:lpstr>Challenge</vt:lpstr>
      <vt:lpstr>Our Contributions</vt:lpstr>
      <vt:lpstr>FMSR Codes in NCCloud</vt:lpstr>
      <vt:lpstr>Counter-Example</vt:lpstr>
      <vt:lpstr>Counter-Example</vt:lpstr>
      <vt:lpstr>LDC</vt:lpstr>
      <vt:lpstr>RBC</vt:lpstr>
      <vt:lpstr>Repair MDS Property</vt:lpstr>
      <vt:lpstr>Lemma 1</vt:lpstr>
      <vt:lpstr>Lemma 2</vt:lpstr>
      <vt:lpstr>Theorem</vt:lpstr>
      <vt:lpstr>Theorem: Proof</vt:lpstr>
      <vt:lpstr>Theorem: Proof</vt:lpstr>
      <vt:lpstr>Deterministic FMSR codes</vt:lpstr>
      <vt:lpstr>Deterministic FMSR codes</vt:lpstr>
      <vt:lpstr>Deterministic FMSR codes</vt:lpstr>
      <vt:lpstr>Experiments</vt:lpstr>
      <vt:lpstr>Evaluation</vt:lpstr>
      <vt:lpstr>Evaluation</vt:lpstr>
      <vt:lpstr>Evaluation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</dc:creator>
  <cp:lastModifiedBy> </cp:lastModifiedBy>
  <cp:revision>607</cp:revision>
  <cp:lastPrinted>1601-01-01T00:00:00Z</cp:lastPrinted>
  <dcterms:created xsi:type="dcterms:W3CDTF">1601-01-01T00:00:00Z</dcterms:created>
  <dcterms:modified xsi:type="dcterms:W3CDTF">2013-04-19T10:50:38Z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