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84" r:id="rId2"/>
    <p:sldId id="485" r:id="rId3"/>
    <p:sldId id="512" r:id="rId4"/>
    <p:sldId id="513" r:id="rId5"/>
    <p:sldId id="502" r:id="rId6"/>
    <p:sldId id="504" r:id="rId7"/>
    <p:sldId id="505" r:id="rId8"/>
    <p:sldId id="506" r:id="rId9"/>
    <p:sldId id="507" r:id="rId10"/>
    <p:sldId id="508" r:id="rId11"/>
    <p:sldId id="492" r:id="rId12"/>
    <p:sldId id="509" r:id="rId13"/>
    <p:sldId id="494" r:id="rId14"/>
    <p:sldId id="495" r:id="rId15"/>
    <p:sldId id="496" r:id="rId16"/>
    <p:sldId id="497" r:id="rId17"/>
    <p:sldId id="498" r:id="rId18"/>
    <p:sldId id="499" r:id="rId19"/>
    <p:sldId id="510" r:id="rId20"/>
    <p:sldId id="511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3333CC"/>
    <a:srgbClr val="FFFF00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899" autoAdjust="0"/>
  </p:normalViewPr>
  <p:slideViewPr>
    <p:cSldViewPr>
      <p:cViewPr varScale="1">
        <p:scale>
          <a:sx n="68" d="100"/>
          <a:sy n="6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3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The Y-axis shows the relative logical repair progress to without deduplication.</a:t>
            </a:r>
          </a:p>
          <a:p>
            <a:r>
              <a:rPr lang="en-US" altLang="zh-CN"/>
              <a:t>Negative values indicates slower rate in restore.</a:t>
            </a:r>
          </a:p>
          <a:p>
            <a:r>
              <a:rPr lang="en-US" altLang="zh-CN"/>
              <a:t>The backward repair restores files in significantly slower rate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As expected, the backward repair shows significantly worse reliability than without deduplication.</a:t>
            </a:r>
          </a:p>
          <a:p>
            <a:endParaRPr lang="en-US" altLang="zh-CN"/>
          </a:p>
          <a:p>
            <a:r>
              <a:rPr lang="en-US" altLang="zh-CN"/>
              <a:t>With DCT, both forward and backward repair achieves better or comparable reliability than without  deduplication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/>
              <a:t>The above figure shows the file-level not-weighted metric, and the bottom shows the file-level weighted metric.</a:t>
            </a:r>
          </a:p>
          <a:p>
            <a:r>
              <a:rPr lang="en-US" altLang="zh-CN"/>
              <a:t>the backward repair is worse than the forward repair, because popular small files are more possibly in the log beginning and the log end is much more fragmented.</a:t>
            </a:r>
          </a:p>
          <a:p>
            <a:endParaRPr lang="en-US" altLang="zh-CN"/>
          </a:p>
          <a:p>
            <a:r>
              <a:rPr lang="en-US" altLang="zh-CN"/>
              <a:t>In not-weighted metric, DCT is very useful because it achieves better or comparable reliability than without deduplication.</a:t>
            </a:r>
          </a:p>
          <a:p>
            <a:r>
              <a:rPr lang="en-US" altLang="zh-CN"/>
              <a:t>Although DCT improves weighted metric, a defragmentation algorithm is still required.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omy/sim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42240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A Simulation Analysis of Reliability in Primary Storage Deduplication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09600" y="3906838"/>
            <a:ext cx="8001000" cy="2112962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Min Fu</a:t>
            </a:r>
            <a:r>
              <a:rPr lang="en-US" altLang="zh-CN" sz="2400" baseline="30000" dirty="0">
                <a:solidFill>
                  <a:schemeClr val="tx1"/>
                </a:solidFill>
                <a:uFillTx/>
              </a:rPr>
              <a:t>1</a:t>
            </a:r>
            <a:r>
              <a:rPr lang="en-US" altLang="zh-CN" sz="2400" dirty="0"/>
              <a:t>, </a:t>
            </a:r>
            <a:r>
              <a:rPr lang="en-US" altLang="zh-CN" sz="2400" b="1" u="sng" dirty="0"/>
              <a:t>Patrick P. C. Lee</a:t>
            </a:r>
            <a:r>
              <a:rPr lang="en-US" altLang="zh-CN" sz="2400" b="1" u="sng" baseline="30000" dirty="0">
                <a:solidFill>
                  <a:schemeClr val="tx1"/>
                </a:solidFill>
                <a:uFillTx/>
              </a:rPr>
              <a:t>2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en-US" altLang="zh-CN" sz="2400" dirty="0" smtClean="0"/>
              <a:t>Dan </a:t>
            </a:r>
            <a:r>
              <a:rPr lang="en-US" altLang="zh-CN" sz="2400" dirty="0"/>
              <a:t>Feng</a:t>
            </a:r>
            <a:r>
              <a:rPr lang="en-US" altLang="zh-CN" sz="2400" baseline="30000" dirty="0">
                <a:solidFill>
                  <a:schemeClr val="tx1"/>
                </a:solidFill>
                <a:uFillTx/>
              </a:rPr>
              <a:t>1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Zuoning</a:t>
            </a:r>
            <a:r>
              <a:rPr lang="en-US" altLang="zh-CN" sz="2400" dirty="0"/>
              <a:t> Chen</a:t>
            </a:r>
            <a:r>
              <a:rPr lang="en-US" altLang="zh-CN" sz="2400" baseline="30000" dirty="0">
                <a:solidFill>
                  <a:schemeClr val="tx1"/>
                </a:solidFill>
                <a:uFillTx/>
              </a:rPr>
              <a:t>3</a:t>
            </a:r>
            <a:r>
              <a:rPr lang="en-US" altLang="zh-CN" sz="2400" dirty="0"/>
              <a:t>, Yu Xiao</a:t>
            </a:r>
            <a:r>
              <a:rPr lang="en-US" altLang="zh-CN" sz="2400" baseline="30000" dirty="0">
                <a:solidFill>
                  <a:schemeClr val="tx1"/>
                </a:solidFill>
                <a:uFillTx/>
              </a:rPr>
              <a:t>1</a:t>
            </a:r>
          </a:p>
          <a:p>
            <a:r>
              <a:rPr lang="en-US" altLang="zh-CN" sz="2000" baseline="30000" dirty="0">
                <a:solidFill>
                  <a:schemeClr val="tx1"/>
                </a:solidFill>
                <a:uFillTx/>
              </a:rPr>
              <a:t>1</a:t>
            </a:r>
            <a:r>
              <a:rPr lang="en-US" altLang="zh-CN" sz="2000" dirty="0"/>
              <a:t>Huazhong University of Science and </a:t>
            </a:r>
            <a:r>
              <a:rPr lang="en-US" altLang="zh-CN" sz="2000" dirty="0" smtClean="0"/>
              <a:t>Technology</a:t>
            </a:r>
            <a:br>
              <a:rPr lang="en-US" altLang="zh-CN" sz="2000" dirty="0" smtClean="0"/>
            </a:br>
            <a:r>
              <a:rPr lang="en-US" altLang="zh-CN" sz="2000" baseline="30000" dirty="0" smtClean="0">
                <a:solidFill>
                  <a:schemeClr val="tx1"/>
                </a:solidFill>
                <a:uFillTx/>
              </a:rPr>
              <a:t>2</a:t>
            </a:r>
            <a:r>
              <a:rPr lang="en-US" altLang="zh-CN" sz="2000" dirty="0" smtClean="0"/>
              <a:t>The </a:t>
            </a:r>
            <a:r>
              <a:rPr lang="en-US" altLang="zh-CN" sz="2000" dirty="0"/>
              <a:t>Chinese University of Hong </a:t>
            </a:r>
            <a:r>
              <a:rPr lang="en-US" altLang="zh-CN" sz="2000" dirty="0" smtClean="0"/>
              <a:t>Kong</a:t>
            </a:r>
            <a:br>
              <a:rPr lang="en-US" altLang="zh-CN" sz="2000" dirty="0" smtClean="0"/>
            </a:br>
            <a:r>
              <a:rPr lang="en-US" altLang="zh-CN" sz="2000" baseline="30000" dirty="0" smtClean="0">
                <a:solidFill>
                  <a:schemeClr val="tx1"/>
                </a:solidFill>
                <a:uFillTx/>
              </a:rPr>
              <a:t>3</a:t>
            </a:r>
            <a:r>
              <a:rPr lang="en-US" altLang="zh-CN" sz="2000" dirty="0" smtClean="0"/>
              <a:t>National Engineering </a:t>
            </a:r>
            <a:r>
              <a:rPr lang="en-US" altLang="zh-CN" sz="2000" dirty="0"/>
              <a:t>Research Center for Parallel Computer, China</a:t>
            </a:r>
          </a:p>
          <a:p>
            <a:endParaRPr lang="en-US" altLang="zh-CN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6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276600"/>
          </a:xfrm>
        </p:spPr>
        <p:txBody>
          <a:bodyPr/>
          <a:lstStyle/>
          <a:p>
            <a:r>
              <a:rPr lang="en-US" altLang="zh-CN" dirty="0" smtClean="0"/>
              <a:t>Disk errors:</a:t>
            </a:r>
            <a:endParaRPr lang="en-US" altLang="zh-CN" dirty="0"/>
          </a:p>
          <a:p>
            <a:pPr lvl="1"/>
            <a:r>
              <a:rPr lang="en-US" altLang="zh-CN" b="1" dirty="0" smtClean="0"/>
              <a:t>Whole-disk </a:t>
            </a:r>
            <a:r>
              <a:rPr lang="en-US" altLang="zh-CN" b="1" dirty="0"/>
              <a:t>failures</a:t>
            </a:r>
            <a:r>
              <a:rPr lang="en-US" altLang="zh-CN" dirty="0"/>
              <a:t>: </a:t>
            </a:r>
            <a:r>
              <a:rPr lang="en-US" altLang="zh-CN" dirty="0">
                <a:sym typeface="+mn-ea"/>
              </a:rPr>
              <a:t>RAID repairs the failed disk using </a:t>
            </a:r>
            <a:r>
              <a:rPr lang="en-US" altLang="zh-CN" dirty="0" smtClean="0">
                <a:sym typeface="+mn-ea"/>
              </a:rPr>
              <a:t>operational </a:t>
            </a:r>
            <a:r>
              <a:rPr lang="en-US" altLang="zh-CN" dirty="0">
                <a:sym typeface="+mn-ea"/>
              </a:rPr>
              <a:t>disks</a:t>
            </a:r>
            <a:endParaRPr lang="en-US" altLang="zh-CN" dirty="0"/>
          </a:p>
          <a:p>
            <a:pPr lvl="1"/>
            <a:r>
              <a:rPr lang="en-US" altLang="zh-CN" b="1" dirty="0"/>
              <a:t>Latent Sector Errors (</a:t>
            </a:r>
            <a:r>
              <a:rPr lang="en-US" altLang="zh-CN" b="1" dirty="0" smtClean="0"/>
              <a:t>LSEs)</a:t>
            </a:r>
            <a:r>
              <a:rPr lang="en-US" altLang="zh-CN" dirty="0" smtClean="0"/>
              <a:t>: </a:t>
            </a:r>
            <a:r>
              <a:rPr lang="en-US" altLang="zh-CN" dirty="0"/>
              <a:t>RAID uses disk scrubbing to periodically correct LSEs</a:t>
            </a:r>
          </a:p>
          <a:p>
            <a:r>
              <a:rPr lang="en-US" altLang="zh-CN" dirty="0" smtClean="0"/>
              <a:t>Disk model parameters are derived from near-line </a:t>
            </a:r>
            <a:r>
              <a:rPr lang="en-US" altLang="zh-CN" dirty="0"/>
              <a:t>1 TB SATA Disk A model </a:t>
            </a:r>
            <a:r>
              <a:rPr lang="en-US" altLang="zh-CN" sz="1800" dirty="0" smtClean="0"/>
              <a:t>[</a:t>
            </a:r>
            <a:r>
              <a:rPr lang="en-US" altLang="zh-CN" sz="1800" dirty="0" err="1" smtClean="0"/>
              <a:t>Elerath</a:t>
            </a:r>
            <a:r>
              <a:rPr lang="en-US" altLang="zh-CN" sz="1800" dirty="0"/>
              <a:t>, </a:t>
            </a:r>
            <a:r>
              <a:rPr lang="en-US" altLang="zh-CN" sz="1800" dirty="0" err="1"/>
              <a:t>ToS</a:t>
            </a:r>
            <a:r>
              <a:rPr lang="en-US" altLang="zh-CN" sz="1800" dirty="0"/>
              <a:t> 2014]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648200"/>
            <a:ext cx="42672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92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Loss Events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types of data </a:t>
            </a:r>
            <a:r>
              <a:rPr lang="en-US" altLang="zh-CN" dirty="0"/>
              <a:t>loss </a:t>
            </a:r>
            <a:r>
              <a:rPr lang="en-US" altLang="zh-CN" dirty="0" smtClean="0"/>
              <a:t>events:</a:t>
            </a:r>
            <a:endParaRPr lang="en-US" altLang="zh-CN" dirty="0"/>
          </a:p>
          <a:p>
            <a:pPr lvl="1"/>
            <a:r>
              <a:rPr lang="en-US" altLang="zh-CN" b="1" dirty="0"/>
              <a:t>Unrecoverable Disk Failures (</a:t>
            </a:r>
            <a:r>
              <a:rPr lang="en-US" altLang="zh-CN" b="1" dirty="0" smtClean="0"/>
              <a:t>UDF)</a:t>
            </a:r>
            <a:endParaRPr lang="en-US" altLang="zh-CN" dirty="0"/>
          </a:p>
          <a:p>
            <a:pPr lvl="2"/>
            <a:r>
              <a:rPr lang="en-US" altLang="zh-CN" dirty="0" smtClean="0"/>
              <a:t>e.g., two </a:t>
            </a:r>
            <a:r>
              <a:rPr lang="en-US" altLang="zh-CN" dirty="0"/>
              <a:t>simultaneous whole-disk failures in RAID-5</a:t>
            </a:r>
          </a:p>
          <a:p>
            <a:pPr lvl="1"/>
            <a:r>
              <a:rPr lang="en-US" altLang="zh-CN" b="1" dirty="0"/>
              <a:t>Uncorrectable Sector Errors (USE</a:t>
            </a:r>
            <a:r>
              <a:rPr lang="en-US" altLang="zh-CN" b="1" dirty="0" smtClean="0"/>
              <a:t>)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e.g., a </a:t>
            </a:r>
            <a:r>
              <a:rPr lang="en-US" altLang="zh-CN" dirty="0"/>
              <a:t>single whole-disk failure paired with LSEs in other operational disks in RAID-5</a:t>
            </a:r>
          </a:p>
          <a:p>
            <a:pPr lvl="0"/>
            <a:r>
              <a:rPr lang="en-US" altLang="zh-CN" dirty="0" smtClean="0"/>
              <a:t>Physical data </a:t>
            </a:r>
            <a:r>
              <a:rPr lang="en-US" altLang="zh-CN" dirty="0"/>
              <a:t>loss </a:t>
            </a:r>
            <a:r>
              <a:rPr lang="en-US" altLang="zh-CN" dirty="0" smtClean="0"/>
              <a:t>depends </a:t>
            </a:r>
            <a:r>
              <a:rPr lang="en-US" altLang="zh-CN" dirty="0"/>
              <a:t>on </a:t>
            </a:r>
            <a:r>
              <a:rPr lang="en-US" altLang="zh-CN" dirty="0" smtClean="0"/>
              <a:t>repair </a:t>
            </a:r>
            <a:r>
              <a:rPr lang="en-US" altLang="zh-CN" dirty="0"/>
              <a:t>progress</a:t>
            </a:r>
          </a:p>
          <a:p>
            <a:pPr lvl="1"/>
            <a:r>
              <a:rPr lang="en-US" altLang="zh-CN" dirty="0" smtClean="0"/>
              <a:t>e.g., </a:t>
            </a:r>
            <a:r>
              <a:rPr lang="en-US" altLang="zh-CN" dirty="0"/>
              <a:t>if the </a:t>
            </a:r>
            <a:r>
              <a:rPr lang="en-US" altLang="zh-CN" dirty="0" smtClean="0"/>
              <a:t>2nd </a:t>
            </a:r>
            <a:r>
              <a:rPr lang="en-US" altLang="zh-CN" dirty="0"/>
              <a:t>whole-disk failure in RAID-5 occurs </a:t>
            </a:r>
            <a:r>
              <a:rPr lang="en-US" altLang="zh-CN" dirty="0" smtClean="0"/>
              <a:t>after </a:t>
            </a:r>
            <a:r>
              <a:rPr lang="en-US" altLang="zh-CN" dirty="0"/>
              <a:t>the </a:t>
            </a:r>
            <a:r>
              <a:rPr lang="en-US" altLang="zh-CN" dirty="0" smtClean="0"/>
              <a:t>1st </a:t>
            </a:r>
            <a:r>
              <a:rPr lang="en-US" altLang="zh-CN" dirty="0"/>
              <a:t>failed disk is repaired by 40%, </a:t>
            </a:r>
            <a:r>
              <a:rPr lang="en-US" altLang="zh-CN" dirty="0" smtClean="0"/>
              <a:t>we lose </a:t>
            </a:r>
            <a:r>
              <a:rPr lang="en-US" altLang="zh-CN" dirty="0"/>
              <a:t>60% of </a:t>
            </a:r>
            <a:r>
              <a:rPr lang="en-US" altLang="zh-CN" dirty="0" smtClean="0"/>
              <a:t>data </a:t>
            </a:r>
            <a:r>
              <a:rPr lang="en-US" altLang="zh-CN" dirty="0"/>
              <a:t>in </a:t>
            </a:r>
            <a:r>
              <a:rPr lang="en-US" altLang="zh-CN" dirty="0" smtClean="0"/>
              <a:t>physical </a:t>
            </a:r>
            <a:r>
              <a:rPr lang="en-US" altLang="zh-CN" dirty="0"/>
              <a:t>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91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Deduplication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altLang="zh-CN" dirty="0" smtClean="0"/>
              <a:t>Goal: calculates logical </a:t>
            </a:r>
            <a:r>
              <a:rPr lang="en-US" altLang="zh-CN" dirty="0"/>
              <a:t>amount of data loss f</a:t>
            </a:r>
            <a:r>
              <a:rPr lang="en-US" altLang="zh-CN" dirty="0">
                <a:sym typeface="+mn-ea"/>
              </a:rPr>
              <a:t>or each data loss event</a:t>
            </a:r>
            <a:endParaRPr lang="en-US" altLang="zh-CN" dirty="0"/>
          </a:p>
          <a:p>
            <a:pPr lvl="0"/>
            <a:r>
              <a:rPr lang="en-US" altLang="zh-CN" dirty="0" smtClean="0"/>
              <a:t>A USE corrupts </a:t>
            </a:r>
            <a:r>
              <a:rPr lang="en-US" altLang="zh-CN" dirty="0"/>
              <a:t>a </a:t>
            </a:r>
            <a:r>
              <a:rPr lang="en-US" altLang="zh-CN" dirty="0" smtClean="0"/>
              <a:t>physical sector and the </a:t>
            </a:r>
            <a:r>
              <a:rPr lang="en-US" altLang="zh-CN" dirty="0"/>
              <a:t>associated physical </a:t>
            </a:r>
            <a:r>
              <a:rPr lang="en-US" altLang="zh-CN" dirty="0" smtClean="0"/>
              <a:t>chunk </a:t>
            </a:r>
            <a:endParaRPr lang="en-US" altLang="zh-CN" dirty="0"/>
          </a:p>
          <a:p>
            <a:pPr lvl="1"/>
            <a:r>
              <a:rPr lang="en-US" altLang="zh-CN" dirty="0" smtClean="0"/>
              <a:t>Logical </a:t>
            </a:r>
            <a:r>
              <a:rPr lang="en-US" altLang="zh-CN" dirty="0"/>
              <a:t>amount of data loss depends on the chunk's reference count and the files referencing </a:t>
            </a:r>
            <a:r>
              <a:rPr lang="en-US" altLang="zh-CN" dirty="0" smtClean="0"/>
              <a:t>it</a:t>
            </a:r>
            <a:endParaRPr lang="en-US" altLang="zh-CN" dirty="0"/>
          </a:p>
          <a:p>
            <a:pPr lvl="0"/>
            <a:r>
              <a:rPr lang="en-US" altLang="zh-CN" dirty="0" smtClean="0"/>
              <a:t>A UDF assumes </a:t>
            </a:r>
            <a:r>
              <a:rPr lang="en-US" altLang="zh-CN" dirty="0"/>
              <a:t>a log-structured chunk layout, and two </a:t>
            </a:r>
            <a:r>
              <a:rPr lang="en-US" altLang="zh-CN" dirty="0" smtClean="0"/>
              <a:t>repair strategies: </a:t>
            </a:r>
            <a:r>
              <a:rPr lang="en-US" altLang="zh-CN" b="1" dirty="0"/>
              <a:t>forward</a:t>
            </a:r>
            <a:r>
              <a:rPr lang="en-US" altLang="zh-CN" i="1" dirty="0"/>
              <a:t> </a:t>
            </a:r>
            <a:r>
              <a:rPr lang="en-US" altLang="zh-CN" dirty="0"/>
              <a:t>and </a:t>
            </a:r>
            <a:r>
              <a:rPr lang="en-US" altLang="zh-CN" b="1" dirty="0"/>
              <a:t>backward</a:t>
            </a:r>
          </a:p>
          <a:p>
            <a:pPr lvl="1"/>
            <a:r>
              <a:rPr lang="en-US" altLang="zh-CN" dirty="0" smtClean="0">
                <a:sym typeface="+mn-ea"/>
              </a:rPr>
              <a:t>We </a:t>
            </a:r>
            <a:r>
              <a:rPr lang="en-US" altLang="zh-CN" dirty="0">
                <a:sym typeface="+mn-ea"/>
              </a:rPr>
              <a:t>expect </a:t>
            </a:r>
            <a:r>
              <a:rPr lang="en-US" altLang="zh-CN" dirty="0" smtClean="0">
                <a:sym typeface="+mn-ea"/>
              </a:rPr>
              <a:t>forward </a:t>
            </a:r>
            <a:r>
              <a:rPr lang="en-US" altLang="zh-CN" dirty="0">
                <a:sym typeface="+mn-ea"/>
              </a:rPr>
              <a:t>repair </a:t>
            </a:r>
            <a:r>
              <a:rPr lang="en-US" altLang="zh-CN" dirty="0" smtClean="0">
                <a:sym typeface="+mn-ea"/>
              </a:rPr>
              <a:t>has </a:t>
            </a:r>
            <a:r>
              <a:rPr lang="en-US" altLang="zh-CN" dirty="0">
                <a:sym typeface="+mn-ea"/>
              </a:rPr>
              <a:t>better </a:t>
            </a:r>
            <a:r>
              <a:rPr lang="en-US" altLang="zh-CN" dirty="0" smtClean="0">
                <a:sym typeface="+mn-ea"/>
              </a:rPr>
              <a:t>reliability </a:t>
            </a:r>
            <a:r>
              <a:rPr lang="en-US" altLang="zh-CN" dirty="0">
                <a:sym typeface="+mn-ea"/>
              </a:rPr>
              <a:t>than backward repair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24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Deliberate Copy Technique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Our </a:t>
            </a:r>
            <a:r>
              <a:rPr lang="en-US" altLang="zh-CN" dirty="0" smtClean="0"/>
              <a:t>insight </a:t>
            </a:r>
            <a:r>
              <a:rPr lang="en-US" altLang="zh-CN" dirty="0"/>
              <a:t>is that </a:t>
            </a:r>
            <a:r>
              <a:rPr lang="en-US" altLang="zh-CN" dirty="0" smtClean="0"/>
              <a:t>highly </a:t>
            </a:r>
            <a:r>
              <a:rPr lang="en-US" altLang="zh-CN" dirty="0"/>
              <a:t>referenced chunks only account for </a:t>
            </a:r>
            <a:r>
              <a:rPr lang="en-US" altLang="zh-CN" dirty="0" smtClean="0"/>
              <a:t>small </a:t>
            </a:r>
            <a:r>
              <a:rPr lang="en-US" altLang="zh-CN" dirty="0"/>
              <a:t>fraction of physical capacity</a:t>
            </a:r>
          </a:p>
          <a:p>
            <a:pPr lvl="1"/>
            <a:r>
              <a:rPr lang="en-US" altLang="zh-CN" sz="2400" dirty="0" smtClean="0"/>
              <a:t>Chunk </a:t>
            </a:r>
            <a:r>
              <a:rPr lang="en-US" altLang="zh-CN" sz="2400" dirty="0"/>
              <a:t>reference counts show </a:t>
            </a:r>
            <a:r>
              <a:rPr lang="en-US" altLang="zh-CN" sz="2400" dirty="0" smtClean="0"/>
              <a:t>long-tailed </a:t>
            </a:r>
            <a:r>
              <a:rPr lang="en-US" altLang="zh-CN" sz="2400" dirty="0"/>
              <a:t>distribution</a:t>
            </a:r>
          </a:p>
          <a:p>
            <a:pPr lvl="0"/>
            <a:r>
              <a:rPr lang="en-US" altLang="zh-CN" b="1" dirty="0" smtClean="0">
                <a:solidFill>
                  <a:srgbClr val="FF0000"/>
                </a:solidFill>
              </a:rPr>
              <a:t>Deliberate </a:t>
            </a:r>
            <a:r>
              <a:rPr lang="en-US" altLang="zh-CN" b="1" dirty="0">
                <a:solidFill>
                  <a:srgbClr val="FF0000"/>
                </a:solidFill>
              </a:rPr>
              <a:t>Copy Technique (DCT) </a:t>
            </a:r>
            <a:r>
              <a:rPr lang="en-US" altLang="zh-CN" dirty="0" smtClean="0"/>
              <a:t>improves reliability </a:t>
            </a:r>
            <a:r>
              <a:rPr lang="en-US" altLang="zh-CN" dirty="0"/>
              <a:t>of deduplication </a:t>
            </a:r>
            <a:r>
              <a:rPr lang="en-US" altLang="zh-CN" dirty="0" smtClean="0"/>
              <a:t>storage: </a:t>
            </a:r>
            <a:endParaRPr lang="en-US" altLang="zh-CN" dirty="0"/>
          </a:p>
          <a:p>
            <a:pPr lvl="1"/>
            <a:r>
              <a:rPr lang="en-US" altLang="zh-CN" sz="2400" dirty="0" smtClean="0"/>
              <a:t>Allocate a small, </a:t>
            </a:r>
            <a:r>
              <a:rPr lang="en-US" altLang="zh-CN" sz="2400" dirty="0"/>
              <a:t>dedicated physical area in RAID for storing extra copies of highly referenced chunks</a:t>
            </a:r>
          </a:p>
          <a:p>
            <a:pPr lvl="1"/>
            <a:r>
              <a:rPr lang="en-US" altLang="zh-CN" sz="2400" dirty="0" smtClean="0"/>
              <a:t>Repair first the </a:t>
            </a:r>
            <a:r>
              <a:rPr lang="en-US" altLang="zh-CN" sz="2400" dirty="0"/>
              <a:t>physical area during RAID reconstruction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r>
              <a:rPr lang="en-US" altLang="zh-CN" dirty="0" smtClean="0"/>
              <a:t>Can be done offline; no impact on write path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73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Experimental Setup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RAID-6 with 16 1TB SATA disks </a:t>
            </a:r>
          </a:p>
          <a:p>
            <a:r>
              <a:rPr lang="en-US" altLang="zh-CN" dirty="0"/>
              <a:t>10-year mission time</a:t>
            </a:r>
          </a:p>
          <a:p>
            <a:r>
              <a:rPr lang="en-US" altLang="zh-CN"/>
              <a:t>1025 </a:t>
            </a:r>
            <a:r>
              <a:rPr lang="en-US" altLang="zh-CN" smtClean="0"/>
              <a:t>billion iterations </a:t>
            </a:r>
            <a:r>
              <a:rPr lang="en-US" altLang="zh-CN" dirty="0"/>
              <a:t>of simulations to obtain enough data loss events for small relative errors</a:t>
            </a:r>
          </a:p>
          <a:p>
            <a:pPr lvl="1"/>
            <a:r>
              <a:rPr lang="en-US" altLang="zh-CN" sz="2400" dirty="0"/>
              <a:t>1,389,250 UDFs and 332,993,652 USEs</a:t>
            </a:r>
            <a:r>
              <a:rPr lang="en-US" altLang="zh-CN" dirty="0"/>
              <a:t> </a:t>
            </a:r>
          </a:p>
          <a:p>
            <a:pPr lvl="0"/>
            <a:r>
              <a:rPr lang="en-US" altLang="zh-CN" dirty="0">
                <a:sym typeface="+mn-ea"/>
              </a:rPr>
              <a:t>18 deduplication models derived from 18 </a:t>
            </a:r>
            <a:r>
              <a:rPr lang="en-US" altLang="zh-CN" dirty="0" smtClean="0">
                <a:sym typeface="+mn-ea"/>
              </a:rPr>
              <a:t>real </a:t>
            </a:r>
            <a:r>
              <a:rPr lang="en-US" altLang="zh-CN" dirty="0">
                <a:sym typeface="+mn-ea"/>
              </a:rPr>
              <a:t>file system snapshots</a:t>
            </a:r>
          </a:p>
          <a:p>
            <a:pPr lvl="1"/>
            <a:r>
              <a:rPr lang="en-US" altLang="zh-CN" dirty="0">
                <a:sym typeface="+mn-ea"/>
              </a:rPr>
              <a:t>9 from Stony Brook University and 9 from our lab</a:t>
            </a:r>
          </a:p>
          <a:p>
            <a:pPr lvl="0"/>
            <a:r>
              <a:rPr lang="en-US" altLang="zh-CN" dirty="0"/>
              <a:t>DCT is configured with 1% physical capacity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Chunk-level </a:t>
            </a:r>
            <a:r>
              <a:rPr lang="en-US" altLang="zh-CN" dirty="0" smtClean="0"/>
              <a:t>USE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5334000"/>
            <a:ext cx="7886700" cy="124777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zh-CN" sz="2400" b="1" i="1" dirty="0"/>
              <a:t>Observation (1)</a:t>
            </a:r>
            <a:r>
              <a:rPr lang="en-US" altLang="zh-CN" sz="2400" i="1" dirty="0"/>
              <a:t> -- Deduplication will not significantly alter the expected amount of corrupted chunks by USEs when compared to without deduplication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604644"/>
            <a:ext cx="5475622" cy="350075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8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File-level </a:t>
            </a:r>
            <a:r>
              <a:rPr lang="en-US" altLang="zh-CN" dirty="0" smtClean="0"/>
              <a:t>USE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4724400"/>
            <a:ext cx="8229600" cy="16002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zh-CN" sz="2400" b="1" i="1" dirty="0"/>
              <a:t>Observation (2)</a:t>
            </a:r>
            <a:r>
              <a:rPr lang="en-US" altLang="zh-CN" sz="2400" i="1" dirty="0"/>
              <a:t> -- In the presence of individual chunk corruptions caused by USEs, deduplication decreases the expected amounts of corrupted files, mainly </a:t>
            </a:r>
            <a:r>
              <a:rPr lang="en-US" altLang="zh-CN" sz="2400" i="1" dirty="0" smtClean="0"/>
              <a:t>due to </a:t>
            </a:r>
            <a:r>
              <a:rPr lang="en-US" altLang="zh-CN" sz="2400" i="1" dirty="0"/>
              <a:t>the intra-file redundancy found in individual snapshots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625" y="1400174"/>
            <a:ext cx="5413375" cy="32480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69853" y="6324600"/>
            <a:ext cx="672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Intra-file redundancy is more common than inter-file redundancy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0571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200" y="304800"/>
            <a:ext cx="5181600" cy="1143000"/>
          </a:xfrm>
        </p:spPr>
        <p:txBody>
          <a:bodyPr/>
          <a:lstStyle/>
          <a:p>
            <a:r>
              <a:rPr lang="en-US" altLang="zh-CN" dirty="0"/>
              <a:t>Logical Repair Progress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2590800"/>
            <a:ext cx="4292918" cy="238633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b="1" i="1" dirty="0"/>
              <a:t>Observation (3)</a:t>
            </a:r>
            <a:r>
              <a:rPr lang="en-US" altLang="zh-CN" i="1" dirty="0"/>
              <a:t> -- The logical repair progress is affected by the placement of highly referenced chunks and the severity of chunk fragmentation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76200"/>
            <a:ext cx="3733800" cy="676753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0799" y="216988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Forward repair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4087223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Backward repair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244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Chunk-level </a:t>
            </a:r>
            <a:r>
              <a:rPr lang="en-US" altLang="zh-CN" dirty="0" smtClean="0"/>
              <a:t>UDF</a:t>
            </a:r>
            <a:endParaRPr lang="en-US" altLang="zh-CN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6608" y="1143000"/>
            <a:ext cx="9114408" cy="3352800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4419600"/>
            <a:ext cx="7886700" cy="2367279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altLang="zh-CN" sz="2200" b="1" i="1" dirty="0"/>
              <a:t>Observation (4)</a:t>
            </a:r>
            <a:r>
              <a:rPr lang="en-US" altLang="zh-CN" sz="2200" i="1" dirty="0"/>
              <a:t> -- If we do not carefully place highly referenced chunks and repair them preferentially, deduplication can lead to more corrupted chunks in the presence of UDFs.</a:t>
            </a:r>
          </a:p>
          <a:p>
            <a:r>
              <a:rPr lang="en-US" altLang="zh-CN" sz="2200" b="1" i="1" dirty="0"/>
              <a:t>Observation (5)</a:t>
            </a:r>
            <a:r>
              <a:rPr lang="en-US" altLang="zh-CN" sz="2200" i="1" dirty="0"/>
              <a:t> -- DCT </a:t>
            </a:r>
            <a:r>
              <a:rPr lang="en-US" altLang="zh-CN" sz="2200" i="1" dirty="0" smtClean="0"/>
              <a:t>significantly </a:t>
            </a:r>
            <a:r>
              <a:rPr lang="en-US" altLang="zh-CN" sz="2200" i="1" dirty="0"/>
              <a:t>reduces the expected amounts of corrupted chunks by UDFs.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4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143000"/>
            <a:ext cx="8610600" cy="568879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File-level </a:t>
            </a:r>
            <a:r>
              <a:rPr lang="en-US" altLang="zh-CN" dirty="0" smtClean="0"/>
              <a:t>UDF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550" y="2590800"/>
            <a:ext cx="7886700" cy="32766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altLang="zh-CN" sz="2400" b="1" i="1" dirty="0"/>
              <a:t>Observation (6)</a:t>
            </a:r>
            <a:r>
              <a:rPr lang="en-US" altLang="zh-CN" sz="2400" i="1" dirty="0"/>
              <a:t> -- Deduplication is significantly more vulnerable to UDFs in terms of the file-level metrics if popular small files and chunk fragmentation are not carefully handled.</a:t>
            </a:r>
          </a:p>
          <a:p>
            <a:r>
              <a:rPr lang="en-US" altLang="zh-CN" sz="2400" b="1" i="1" dirty="0"/>
              <a:t>Observation (7)</a:t>
            </a:r>
            <a:r>
              <a:rPr lang="en-US" altLang="zh-CN" sz="2400" i="1" dirty="0"/>
              <a:t> -- DCT reduces the expected amounts of corrupted files remarkably, but a defragmentation algorithm is necessary to further improve reliability in the weighted file-level metric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62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Storage Deduplication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719" y="1676400"/>
            <a:ext cx="6517681" cy="1825751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600" y="3703637"/>
            <a:ext cx="8229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Modern storage systems adopt 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deduplication</a:t>
            </a:r>
            <a:r>
              <a:rPr lang="en-US" altLang="zh-CN" kern="0" dirty="0" smtClean="0"/>
              <a:t> for storage and bandwidth savings</a:t>
            </a:r>
          </a:p>
          <a:p>
            <a:pPr lvl="1"/>
            <a:r>
              <a:rPr lang="en-US" altLang="zh-CN" kern="0" dirty="0" smtClean="0"/>
              <a:t>backup and archival storage</a:t>
            </a:r>
            <a:r>
              <a:rPr lang="en-US" altLang="zh-CN" sz="1800" kern="0" dirty="0" smtClean="0"/>
              <a:t> </a:t>
            </a:r>
            <a:r>
              <a:rPr lang="en-US" altLang="zh-CN" sz="1600" kern="0" dirty="0" smtClean="0"/>
              <a:t>[Zhu, FAST'08]</a:t>
            </a:r>
            <a:endParaRPr lang="en-US" altLang="zh-CN" kern="0" dirty="0" smtClean="0"/>
          </a:p>
          <a:p>
            <a:pPr lvl="1"/>
            <a:r>
              <a:rPr lang="en-US" altLang="zh-CN" kern="0" dirty="0" smtClean="0"/>
              <a:t>primary storage (e.g., file system) </a:t>
            </a:r>
            <a:r>
              <a:rPr lang="en-US" altLang="zh-CN" sz="1600" kern="0" dirty="0" smtClean="0"/>
              <a:t>[Srinivasan, FAST'12]</a:t>
            </a:r>
            <a:endParaRPr lang="en-US" altLang="zh-CN" kern="0" dirty="0" smtClean="0"/>
          </a:p>
          <a:p>
            <a:pPr lvl="1"/>
            <a:r>
              <a:rPr lang="en-US" altLang="zh-CN" kern="0" dirty="0" smtClean="0"/>
              <a:t>virtualization storage </a:t>
            </a:r>
            <a:r>
              <a:rPr lang="en-US" altLang="zh-CN" sz="1600" kern="0" dirty="0" smtClean="0"/>
              <a:t>[Clements, USENIX ATC'09]</a:t>
            </a:r>
          </a:p>
          <a:p>
            <a:pPr lvl="1"/>
            <a:r>
              <a:rPr lang="en-US" altLang="zh-CN" kern="0" dirty="0" smtClean="0"/>
              <a:t>cloud storage </a:t>
            </a:r>
            <a:r>
              <a:rPr lang="en-US" altLang="zh-CN" sz="1600" kern="0" dirty="0" smtClean="0"/>
              <a:t>[Li, USENIX ATC'15]</a:t>
            </a:r>
            <a:endParaRPr lang="en-US" altLang="zh-CN" kern="0" dirty="0" smtClean="0"/>
          </a:p>
          <a:p>
            <a:endParaRPr lang="en-US" kern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altLang="zh-CN" dirty="0" smtClean="0"/>
              <a:t>A new </a:t>
            </a:r>
            <a:r>
              <a:rPr lang="en-US" altLang="zh-CN" dirty="0"/>
              <a:t>simulation framework for</a:t>
            </a:r>
            <a:r>
              <a:rPr lang="en-US" altLang="zh-CN" dirty="0">
                <a:sym typeface="+mn-ea"/>
              </a:rPr>
              <a:t> quantitative reliability </a:t>
            </a:r>
            <a:r>
              <a:rPr lang="en-US" altLang="zh-CN" dirty="0" smtClean="0">
                <a:sym typeface="+mn-ea"/>
              </a:rPr>
              <a:t>analysis</a:t>
            </a:r>
          </a:p>
          <a:p>
            <a:pPr lvl="1"/>
            <a:r>
              <a:rPr lang="en-US" altLang="zh-CN" dirty="0" smtClean="0">
                <a:sym typeface="+mn-ea"/>
              </a:rPr>
              <a:t>Characterizes impacts of loss variance and repair strategies</a:t>
            </a:r>
            <a:endParaRPr lang="en-US" altLang="zh-CN" dirty="0">
              <a:sym typeface="+mn-ea"/>
            </a:endParaRPr>
          </a:p>
          <a:p>
            <a:r>
              <a:rPr lang="en-US" altLang="zh-CN" dirty="0" smtClean="0"/>
              <a:t>A </a:t>
            </a:r>
            <a:r>
              <a:rPr lang="en-US" altLang="zh-CN" dirty="0"/>
              <a:t>DCT technique to improve reliability in deduplication </a:t>
            </a:r>
            <a:r>
              <a:rPr lang="en-US" altLang="zh-CN" dirty="0" smtClean="0"/>
              <a:t>storage</a:t>
            </a:r>
          </a:p>
          <a:p>
            <a:r>
              <a:rPr lang="en-US" altLang="zh-CN" dirty="0"/>
              <a:t>Source code: </a:t>
            </a:r>
            <a:r>
              <a:rPr lang="en-US" altLang="zh-CN" dirty="0">
                <a:hlinkClick r:id="rId2"/>
              </a:rPr>
              <a:t>https://</a:t>
            </a:r>
            <a:r>
              <a:rPr lang="en-US" altLang="zh-CN" dirty="0" smtClean="0">
                <a:hlinkClick r:id="rId2"/>
              </a:rPr>
              <a:t>github.com/fomy/simd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Deduplication</a:t>
            </a:r>
            <a:r>
              <a:rPr lang="en-US" dirty="0"/>
              <a:t>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Deduplication</a:t>
            </a:r>
            <a:r>
              <a:rPr lang="en-US" dirty="0"/>
              <a:t> removes content redundancy to improve storage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Divides data into variable-size </a:t>
            </a:r>
            <a:r>
              <a:rPr lang="en-US" dirty="0" smtClean="0">
                <a:solidFill>
                  <a:srgbClr val="FF0000"/>
                </a:solidFill>
              </a:rPr>
              <a:t>chunks</a:t>
            </a:r>
          </a:p>
          <a:p>
            <a:pPr lvl="2"/>
            <a:r>
              <a:rPr lang="en-US" dirty="0" smtClean="0"/>
              <a:t>Chunking is done by Rabin Fingerprinting</a:t>
            </a:r>
            <a:endParaRPr lang="en-US" dirty="0"/>
          </a:p>
          <a:p>
            <a:pPr lvl="1"/>
            <a:r>
              <a:rPr lang="en-US" dirty="0" smtClean="0"/>
              <a:t>Identifies each chunk with a </a:t>
            </a:r>
            <a:r>
              <a:rPr lang="en-US" dirty="0" smtClean="0">
                <a:solidFill>
                  <a:srgbClr val="FF0000"/>
                </a:solidFill>
              </a:rPr>
              <a:t>fingerprint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 fingerprint can be a cryptographic hash</a:t>
            </a:r>
          </a:p>
          <a:p>
            <a:pPr lvl="2"/>
            <a:r>
              <a:rPr lang="en-US" dirty="0" smtClean="0"/>
              <a:t>Fingerprints are stored in a key-value index</a:t>
            </a:r>
          </a:p>
          <a:p>
            <a:pPr lvl="1"/>
            <a:r>
              <a:rPr lang="en-US" dirty="0" smtClean="0"/>
              <a:t>Stores </a:t>
            </a:r>
            <a:r>
              <a:rPr lang="en-US" dirty="0"/>
              <a:t>one </a:t>
            </a:r>
            <a:r>
              <a:rPr lang="en-US" dirty="0" smtClean="0"/>
              <a:t>chunk copy with </a:t>
            </a:r>
            <a:r>
              <a:rPr lang="en-US" dirty="0"/>
              <a:t>same </a:t>
            </a:r>
            <a:r>
              <a:rPr lang="en-US" dirty="0" smtClean="0"/>
              <a:t>fingerprint; other identical chunks refer to the copy by pointers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file recipe</a:t>
            </a:r>
            <a:r>
              <a:rPr lang="en-US" dirty="0" smtClean="0"/>
              <a:t> lists all pointers to all chunks of a file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Deduplication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199"/>
          </a:xfrm>
        </p:spPr>
        <p:txBody>
          <a:bodyPr/>
          <a:lstStyle/>
          <a:p>
            <a:r>
              <a:rPr lang="en-US" dirty="0" smtClean="0"/>
              <a:t>Storage savings are huge</a:t>
            </a:r>
          </a:p>
          <a:p>
            <a:r>
              <a:rPr lang="en-US" dirty="0" smtClean="0"/>
              <a:t>Rough estimates of deduplication ratio (i.e., raw storage to actual storage)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313857"/>
              </p:ext>
            </p:extLst>
          </p:nvPr>
        </p:nvGraphicFramePr>
        <p:xfrm>
          <a:off x="1295400" y="3505200"/>
          <a:ext cx="6629400" cy="1828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314700"/>
                <a:gridCol w="3314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Workloads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Dedup</a:t>
                      </a:r>
                      <a:r>
                        <a:rPr lang="en-US" sz="2400" dirty="0" smtClean="0"/>
                        <a:t> ratio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Backup workload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20:1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VM images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50:1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Primary workloads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2:1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1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Reliability?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altLang="zh-CN" dirty="0"/>
              <a:t>Reliability is critical in storage </a:t>
            </a:r>
            <a:r>
              <a:rPr lang="en-US" altLang="zh-CN" dirty="0" smtClean="0"/>
              <a:t>systems, e.g</a:t>
            </a:r>
            <a:r>
              <a:rPr lang="en-US" altLang="zh-CN" dirty="0"/>
              <a:t>., </a:t>
            </a:r>
          </a:p>
          <a:p>
            <a:pPr lvl="1"/>
            <a:r>
              <a:rPr lang="en-US" altLang="zh-CN" dirty="0" smtClean="0"/>
              <a:t>Characterizing </a:t>
            </a:r>
            <a:r>
              <a:rPr lang="en-US" altLang="zh-CN" dirty="0"/>
              <a:t>reliability issues of HDDs and SSDs </a:t>
            </a:r>
            <a:r>
              <a:rPr lang="en-US" altLang="zh-CN" sz="1600" dirty="0"/>
              <a:t>[Schroeder, FAST'07 and '16]</a:t>
            </a:r>
          </a:p>
          <a:p>
            <a:pPr lvl="1"/>
            <a:r>
              <a:rPr lang="en-US" altLang="zh-CN" dirty="0" smtClean="0"/>
              <a:t>Improving </a:t>
            </a:r>
            <a:r>
              <a:rPr lang="en-US" altLang="zh-CN" dirty="0"/>
              <a:t>reliability by redundancy </a:t>
            </a:r>
            <a:r>
              <a:rPr lang="en-US" altLang="zh-CN" sz="1600" dirty="0"/>
              <a:t>[Patterson, SIGMOD'88]</a:t>
            </a:r>
            <a:r>
              <a:rPr lang="en-US" altLang="zh-CN" dirty="0"/>
              <a:t> and monitoring </a:t>
            </a:r>
            <a:r>
              <a:rPr lang="en-US" altLang="zh-CN" sz="1600" dirty="0"/>
              <a:t>[Ma, FAST'16]</a:t>
            </a:r>
            <a:endParaRPr lang="en-US" altLang="zh-CN" dirty="0"/>
          </a:p>
          <a:p>
            <a:r>
              <a:rPr lang="en-US" altLang="zh-CN" dirty="0" smtClean="0"/>
              <a:t>How </a:t>
            </a:r>
            <a:r>
              <a:rPr lang="en-US" altLang="zh-CN" dirty="0"/>
              <a:t>deduplication </a:t>
            </a:r>
            <a:r>
              <a:rPr lang="en-US" altLang="zh-CN" dirty="0" smtClean="0"/>
              <a:t>changes reliability?</a:t>
            </a:r>
            <a:endParaRPr lang="en-US" altLang="zh-CN" dirty="0"/>
          </a:p>
          <a:p>
            <a:pPr lvl="1"/>
            <a:r>
              <a:rPr lang="en-US" altLang="zh-CN" dirty="0" smtClean="0"/>
              <a:t>Only few studies </a:t>
            </a:r>
            <a:r>
              <a:rPr lang="en-US" altLang="zh-CN" dirty="0"/>
              <a:t>in the </a:t>
            </a:r>
            <a:r>
              <a:rPr lang="en-US" altLang="zh-CN" dirty="0" smtClean="0"/>
              <a:t>field; no discussion on:</a:t>
            </a:r>
          </a:p>
          <a:p>
            <a:pPr lvl="2"/>
            <a:r>
              <a:rPr lang="en-US" altLang="zh-CN" b="1" dirty="0" smtClean="0">
                <a:solidFill>
                  <a:srgbClr val="FF0000"/>
                </a:solidFill>
              </a:rPr>
              <a:t>Loss variations</a:t>
            </a:r>
            <a:r>
              <a:rPr lang="en-US" altLang="zh-CN" dirty="0" smtClean="0"/>
              <a:t>: impact of data loss depends on granularities (e.g., chunks/files)</a:t>
            </a:r>
            <a:endParaRPr lang="en-US" altLang="zh-CN" dirty="0"/>
          </a:p>
          <a:p>
            <a:pPr lvl="2"/>
            <a:r>
              <a:rPr lang="en-US" altLang="zh-CN" b="1" dirty="0" smtClean="0">
                <a:solidFill>
                  <a:srgbClr val="FF0000"/>
                </a:solidFill>
              </a:rPr>
              <a:t>Repair strategies</a:t>
            </a:r>
            <a:r>
              <a:rPr lang="en-US" altLang="zh-CN" dirty="0" smtClean="0"/>
              <a:t>: reliability depends on when important data copies are repaired first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5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deduplication improve reliability?</a:t>
            </a:r>
          </a:p>
          <a:p>
            <a:pPr lvl="1"/>
            <a:r>
              <a:rPr lang="en-US" dirty="0" smtClean="0"/>
              <a:t>Deduplication reduces data loss probability as it reduces storage footprints</a:t>
            </a:r>
          </a:p>
          <a:p>
            <a:r>
              <a:rPr lang="en-US" dirty="0" smtClean="0"/>
              <a:t>Does deduplication degrade reliability?</a:t>
            </a:r>
          </a:p>
          <a:p>
            <a:pPr lvl="1"/>
            <a:r>
              <a:rPr lang="en-US" dirty="0" smtClean="0"/>
              <a:t>Each data loss may imply loss of multiple chunks/files</a:t>
            </a:r>
          </a:p>
          <a:p>
            <a:endParaRPr lang="en-US" dirty="0" smtClean="0"/>
          </a:p>
          <a:p>
            <a:r>
              <a:rPr lang="en-US" dirty="0" smtClean="0"/>
              <a:t>Accuracy of MTTDL is debatable, and is unexplored in deduplication storage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4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new simulation framework for deduplication storage reliability, including</a:t>
            </a:r>
          </a:p>
          <a:p>
            <a:pPr lvl="1"/>
            <a:r>
              <a:rPr lang="en-US" altLang="zh-CN" dirty="0" smtClean="0"/>
              <a:t>New </a:t>
            </a:r>
            <a:r>
              <a:rPr lang="en-US" altLang="zh-CN" dirty="0"/>
              <a:t>reliability </a:t>
            </a:r>
            <a:r>
              <a:rPr lang="en-US" altLang="zh-CN" dirty="0" smtClean="0"/>
              <a:t>metrics from NOMDL </a:t>
            </a:r>
            <a:r>
              <a:rPr lang="en-US" altLang="zh-CN" sz="1600" dirty="0" smtClean="0"/>
              <a:t>[</a:t>
            </a:r>
            <a:r>
              <a:rPr lang="en-US" altLang="zh-CN" sz="1600" dirty="0" err="1" smtClean="0"/>
              <a:t>Greenan</a:t>
            </a:r>
            <a:r>
              <a:rPr lang="en-US" altLang="zh-CN" sz="1600" dirty="0" smtClean="0"/>
              <a:t>, HotStorage’10]</a:t>
            </a:r>
            <a:endParaRPr lang="en-US" altLang="zh-CN" dirty="0"/>
          </a:p>
          <a:p>
            <a:pPr lvl="1"/>
            <a:r>
              <a:rPr lang="en-US" altLang="zh-CN" dirty="0" smtClean="0"/>
              <a:t>Disk model from </a:t>
            </a:r>
            <a:r>
              <a:rPr lang="en-US" altLang="zh-CN" dirty="0"/>
              <a:t>field data</a:t>
            </a:r>
          </a:p>
          <a:p>
            <a:pPr lvl="1"/>
            <a:r>
              <a:rPr lang="en-US" altLang="zh-CN" dirty="0" smtClean="0"/>
              <a:t>Deduplication model from real </a:t>
            </a:r>
            <a:r>
              <a:rPr lang="en-US" altLang="zh-CN" dirty="0"/>
              <a:t>file system snapshots</a:t>
            </a:r>
          </a:p>
          <a:p>
            <a:pPr lvl="0"/>
            <a:r>
              <a:rPr lang="en-US" altLang="zh-CN" dirty="0" smtClean="0"/>
              <a:t>Comprehensive </a:t>
            </a:r>
            <a:r>
              <a:rPr lang="en-US" altLang="zh-CN" dirty="0"/>
              <a:t>comparison </a:t>
            </a:r>
            <a:r>
              <a:rPr lang="en-US" altLang="zh-CN" dirty="0" smtClean="0"/>
              <a:t>of storage system reliability with and without deduplication</a:t>
            </a:r>
            <a:endParaRPr lang="en-US" altLang="zh-CN" dirty="0"/>
          </a:p>
          <a:p>
            <a:pPr lvl="0"/>
            <a:r>
              <a:rPr lang="en-US" altLang="zh-CN" dirty="0" smtClean="0"/>
              <a:t>A Deliberate </a:t>
            </a:r>
            <a:r>
              <a:rPr lang="en-US" altLang="zh-CN" dirty="0"/>
              <a:t>Copy Technique (DCT) to improve </a:t>
            </a:r>
            <a:r>
              <a:rPr lang="en-US" altLang="zh-CN" dirty="0" smtClean="0"/>
              <a:t>reliability </a:t>
            </a:r>
            <a:r>
              <a:rPr lang="en-US" altLang="zh-CN" dirty="0"/>
              <a:t>of deduplication storage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30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Simulation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667000"/>
          </a:xfrm>
        </p:spPr>
        <p:txBody>
          <a:bodyPr/>
          <a:lstStyle/>
          <a:p>
            <a:r>
              <a:rPr lang="en-US" altLang="zh-CN" sz="2400" dirty="0" smtClean="0"/>
              <a:t>Extended from </a:t>
            </a:r>
            <a:r>
              <a:rPr lang="en-US" altLang="zh-CN" sz="2400" dirty="0" err="1" smtClean="0"/>
              <a:t>Greenan’s</a:t>
            </a:r>
            <a:r>
              <a:rPr lang="en-US" altLang="zh-CN" sz="2400" dirty="0" smtClean="0"/>
              <a:t> simulator:</a:t>
            </a:r>
          </a:p>
          <a:p>
            <a:pPr lvl="1"/>
            <a:r>
              <a:rPr lang="en-US" altLang="zh-CN" sz="2000" b="1" dirty="0" smtClean="0"/>
              <a:t>Disk model</a:t>
            </a:r>
            <a:r>
              <a:rPr lang="en-US" altLang="zh-CN" sz="2000" dirty="0" smtClean="0"/>
              <a:t>: generates </a:t>
            </a:r>
            <a:r>
              <a:rPr lang="en-US" altLang="zh-CN" sz="2000" dirty="0"/>
              <a:t>disk events, </a:t>
            </a:r>
            <a:r>
              <a:rPr lang="en-US" altLang="zh-CN" sz="2000" dirty="0" smtClean="0"/>
              <a:t>e.g., whole-disk </a:t>
            </a:r>
            <a:r>
              <a:rPr lang="en-US" altLang="zh-CN" sz="2000" dirty="0"/>
              <a:t>failure and disk repair</a:t>
            </a:r>
          </a:p>
          <a:p>
            <a:pPr lvl="1"/>
            <a:r>
              <a:rPr lang="en-US" altLang="zh-CN" sz="2000" b="1" dirty="0"/>
              <a:t>RAID state </a:t>
            </a:r>
            <a:r>
              <a:rPr lang="en-US" altLang="zh-CN" sz="2000" b="1" dirty="0" smtClean="0"/>
              <a:t>machine</a:t>
            </a:r>
            <a:r>
              <a:rPr lang="en-US" altLang="zh-CN" sz="2000" dirty="0" smtClean="0"/>
              <a:t>: monitors </a:t>
            </a:r>
            <a:r>
              <a:rPr lang="en-US" altLang="zh-CN" sz="2000" dirty="0"/>
              <a:t>data loss events, </a:t>
            </a:r>
            <a:r>
              <a:rPr lang="en-US" altLang="zh-CN" sz="2000" dirty="0" smtClean="0"/>
              <a:t>e.g., uncorrectable </a:t>
            </a:r>
            <a:r>
              <a:rPr lang="en-US" altLang="zh-CN" sz="2000" dirty="0"/>
              <a:t>sector errors and unrecoverable disk </a:t>
            </a:r>
            <a:r>
              <a:rPr lang="en-US" altLang="zh-CN" sz="2000" dirty="0" smtClean="0"/>
              <a:t>failures</a:t>
            </a:r>
            <a:endParaRPr lang="en-US" altLang="zh-CN" sz="2000" dirty="0"/>
          </a:p>
          <a:p>
            <a:pPr lvl="1"/>
            <a:r>
              <a:rPr lang="en-US" altLang="zh-CN" sz="2000" b="1" dirty="0"/>
              <a:t>Deduplication </a:t>
            </a:r>
            <a:r>
              <a:rPr lang="en-US" altLang="zh-CN" sz="2000" b="1" dirty="0" smtClean="0"/>
              <a:t>model</a:t>
            </a:r>
            <a:r>
              <a:rPr lang="en-US" altLang="zh-CN" sz="2000" dirty="0" smtClean="0"/>
              <a:t>: calculates magnitude </a:t>
            </a:r>
            <a:r>
              <a:rPr lang="en-US" altLang="zh-CN" sz="2000" dirty="0"/>
              <a:t>of data </a:t>
            </a:r>
            <a:r>
              <a:rPr lang="en-US" altLang="zh-CN" sz="2000" dirty="0" smtClean="0"/>
              <a:t>loss in deduplication storage and outputs reliability metrics</a:t>
            </a:r>
            <a:endParaRPr lang="en-US" altLang="zh-CN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5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436" y="1447800"/>
            <a:ext cx="6872764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9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NOMDL </a:t>
            </a:r>
            <a:r>
              <a:rPr lang="en-US" altLang="zh-CN" sz="1800" dirty="0"/>
              <a:t>[</a:t>
            </a:r>
            <a:r>
              <a:rPr lang="en-US" altLang="zh-CN" sz="1800" dirty="0" err="1"/>
              <a:t>Greenan</a:t>
            </a:r>
            <a:r>
              <a:rPr lang="en-US" altLang="zh-CN" sz="1800" dirty="0"/>
              <a:t>, HotStorage'10]</a:t>
            </a:r>
          </a:p>
          <a:p>
            <a:pPr lvl="1"/>
            <a:r>
              <a:rPr lang="en-US" altLang="zh-CN" dirty="0" smtClean="0"/>
              <a:t>Expected </a:t>
            </a:r>
            <a:r>
              <a:rPr lang="en-US" altLang="zh-CN" dirty="0"/>
              <a:t>amount of data loss per usable </a:t>
            </a:r>
            <a:r>
              <a:rPr lang="en-US" altLang="zh-CN" dirty="0" smtClean="0"/>
              <a:t>terabyte</a:t>
            </a:r>
            <a:endParaRPr lang="en-US" altLang="zh-CN" dirty="0"/>
          </a:p>
          <a:p>
            <a:pPr lvl="0"/>
            <a:r>
              <a:rPr lang="en-US" altLang="zh-CN" dirty="0"/>
              <a:t>E</a:t>
            </a:r>
            <a:r>
              <a:rPr lang="en-US" altLang="zh-CN" dirty="0" smtClean="0"/>
              <a:t>xtend </a:t>
            </a:r>
            <a:r>
              <a:rPr lang="en-US" altLang="zh-CN" dirty="0"/>
              <a:t>NOMDL for deduplication </a:t>
            </a:r>
            <a:r>
              <a:rPr lang="en-US" altLang="zh-CN" dirty="0" smtClean="0"/>
              <a:t>storage</a:t>
            </a:r>
          </a:p>
          <a:p>
            <a:pPr lvl="1"/>
            <a:r>
              <a:rPr lang="en-US" altLang="zh-CN" dirty="0" smtClean="0"/>
              <a:t>Logical </a:t>
            </a:r>
            <a:r>
              <a:rPr lang="en-US" altLang="zh-CN" dirty="0"/>
              <a:t>amount of data loss </a:t>
            </a:r>
            <a:r>
              <a:rPr lang="en-US" altLang="zh-CN" dirty="0" smtClean="0"/>
              <a:t>normalized to logical </a:t>
            </a:r>
            <a:r>
              <a:rPr lang="en-US" altLang="zh-CN" dirty="0"/>
              <a:t>system capacity</a:t>
            </a:r>
          </a:p>
          <a:p>
            <a:r>
              <a:rPr lang="en-US" altLang="zh-CN" dirty="0" smtClean="0"/>
              <a:t>4 reliability metrics:</a:t>
            </a:r>
          </a:p>
          <a:p>
            <a:pPr lvl="1"/>
            <a:r>
              <a:rPr lang="en-US" altLang="zh-CN" dirty="0" smtClean="0"/>
              <a:t>Chunk-level and file-level</a:t>
            </a:r>
            <a:endParaRPr lang="en-US" altLang="zh-CN" dirty="0"/>
          </a:p>
          <a:p>
            <a:pPr lvl="1"/>
            <a:r>
              <a:rPr lang="en-US" altLang="zh-CN" dirty="0" smtClean="0"/>
              <a:t>Non-weighted (in number of chunks/files) and </a:t>
            </a:r>
            <a:r>
              <a:rPr lang="en-US" altLang="zh-CN" dirty="0"/>
              <a:t>weighted </a:t>
            </a:r>
            <a:r>
              <a:rPr lang="en-US" altLang="zh-CN" dirty="0" smtClean="0"/>
              <a:t>(in amounts of data)</a:t>
            </a:r>
            <a:endParaRPr lang="en-US" altLang="zh-CN" dirty="0"/>
          </a:p>
          <a:p>
            <a:pPr lvl="0"/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931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7319</TotalTime>
  <Words>1200</Words>
  <Application>Microsoft Office PowerPoint</Application>
  <PresentationFormat>On-screen Show (4:3)</PresentationFormat>
  <Paragraphs>150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A Simulation Analysis of Reliability in Primary Storage Deduplication</vt:lpstr>
      <vt:lpstr>Storage Deduplication</vt:lpstr>
      <vt:lpstr>Deduplication Basics</vt:lpstr>
      <vt:lpstr>Deduplication Basics</vt:lpstr>
      <vt:lpstr>How about Reliability?</vt:lpstr>
      <vt:lpstr>Open Questions</vt:lpstr>
      <vt:lpstr>Our Contributions</vt:lpstr>
      <vt:lpstr>Our Simulation Framework</vt:lpstr>
      <vt:lpstr>Our Metrics</vt:lpstr>
      <vt:lpstr>Disk Model</vt:lpstr>
      <vt:lpstr>Data Loss Events</vt:lpstr>
      <vt:lpstr>Deduplication Model</vt:lpstr>
      <vt:lpstr>Deliberate Copy Technique</vt:lpstr>
      <vt:lpstr>Experimental Setup</vt:lpstr>
      <vt:lpstr>Chunk-level USE</vt:lpstr>
      <vt:lpstr>File-level USE</vt:lpstr>
      <vt:lpstr>Logical Repair Progress</vt:lpstr>
      <vt:lpstr>Chunk-level UDF</vt:lpstr>
      <vt:lpstr>File-level UDF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MSST'14</dc:title>
  <dc:subject>MSST'14</dc:subject>
  <dc:creator>Patrick Lee</dc:creator>
  <cp:lastModifiedBy>Patrick Lee</cp:lastModifiedBy>
  <cp:revision>657</cp:revision>
  <cp:lastPrinted>1601-01-01T00:00:00Z</cp:lastPrinted>
  <dcterms:created xsi:type="dcterms:W3CDTF">1601-01-01T00:00:00Z</dcterms:created>
  <dcterms:modified xsi:type="dcterms:W3CDTF">2016-09-28T01:33:59Z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