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59" r:id="rId2"/>
    <p:sldId id="425" r:id="rId3"/>
    <p:sldId id="427" r:id="rId4"/>
    <p:sldId id="428" r:id="rId5"/>
    <p:sldId id="429" r:id="rId6"/>
    <p:sldId id="430" r:id="rId7"/>
    <p:sldId id="409" r:id="rId8"/>
    <p:sldId id="406" r:id="rId9"/>
    <p:sldId id="407" r:id="rId10"/>
    <p:sldId id="410" r:id="rId11"/>
    <p:sldId id="411" r:id="rId12"/>
    <p:sldId id="412" r:id="rId13"/>
    <p:sldId id="413" r:id="rId14"/>
    <p:sldId id="432" r:id="rId15"/>
    <p:sldId id="414" r:id="rId16"/>
    <p:sldId id="415" r:id="rId17"/>
    <p:sldId id="416" r:id="rId18"/>
    <p:sldId id="417" r:id="rId19"/>
    <p:sldId id="419" r:id="rId20"/>
    <p:sldId id="420" r:id="rId21"/>
    <p:sldId id="423" r:id="rId22"/>
    <p:sldId id="424" r:id="rId23"/>
    <p:sldId id="434" r:id="rId24"/>
    <p:sldId id="433" r:id="rId25"/>
    <p:sldId id="418" r:id="rId26"/>
    <p:sldId id="421" r:id="rId2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0000FF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28" autoAdjust="0"/>
    <p:restoredTop sz="82017" autoAdjust="0"/>
  </p:normalViewPr>
  <p:slideViewPr>
    <p:cSldViewPr>
      <p:cViewPr varScale="1">
        <p:scale>
          <a:sx n="63" d="100"/>
          <a:sy n="63" d="100"/>
        </p:scale>
        <p:origin x="-124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77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49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49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48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is the relationship between the amount of spare blocks and cleaning cost?</a:t>
            </a:r>
          </a:p>
          <a:p>
            <a:r>
              <a:rPr lang="en-US" baseline="0" dirty="0" smtClean="0"/>
              <a:t>Why different spare block allocation show such </a:t>
            </a:r>
            <a:r>
              <a:rPr lang="en-US" baseline="0" smtClean="0"/>
              <a:t>a change of cleaning </a:t>
            </a:r>
            <a:r>
              <a:rPr lang="en-US" baseline="0" dirty="0" smtClean="0"/>
              <a:t>cost (see Figure (a))?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63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cuhk.edu.hk/~pcle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276350"/>
            <a:ext cx="8915400" cy="2152650"/>
          </a:xfrm>
        </p:spPr>
        <p:txBody>
          <a:bodyPr/>
          <a:lstStyle/>
          <a:p>
            <a:r>
              <a:rPr lang="en-US" altLang="zh-CN" sz="3600" dirty="0"/>
              <a:t>Impact of Data Locality on Garbage Collection in SSDs:</a:t>
            </a:r>
            <a:br>
              <a:rPr lang="en-US" altLang="zh-CN" sz="3600" dirty="0"/>
            </a:br>
            <a:r>
              <a:rPr lang="en-US" altLang="zh-CN" sz="3600" dirty="0"/>
              <a:t>A General Analytical Study</a:t>
            </a:r>
            <a:endParaRPr lang="en-US" sz="3600" i="1" dirty="0" smtClean="0">
              <a:solidFill>
                <a:schemeClr val="tx1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610600" cy="1828800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Yongkun</a:t>
            </a:r>
            <a:r>
              <a:rPr lang="en-US" sz="2400" dirty="0" smtClean="0"/>
              <a:t> Li, </a:t>
            </a:r>
            <a:r>
              <a:rPr lang="en-US" sz="2400" b="1" u="sng" dirty="0" smtClean="0"/>
              <a:t>Patrick P. C. Lee</a:t>
            </a:r>
            <a:r>
              <a:rPr lang="en-US" sz="2400" dirty="0" smtClean="0"/>
              <a:t>, John C. S. </a:t>
            </a:r>
            <a:r>
              <a:rPr lang="en-US" sz="2400" dirty="0" err="1" smtClean="0"/>
              <a:t>Lui</a:t>
            </a:r>
            <a:r>
              <a:rPr lang="en-US" sz="2400" dirty="0" smtClean="0"/>
              <a:t>, </a:t>
            </a:r>
            <a:r>
              <a:rPr lang="en-US" sz="2400" dirty="0" err="1" smtClean="0"/>
              <a:t>Yinlong</a:t>
            </a:r>
            <a:r>
              <a:rPr lang="en-US" sz="2400" dirty="0" smtClean="0"/>
              <a:t> Xu</a:t>
            </a:r>
          </a:p>
          <a:p>
            <a:pPr eaLnBrk="1" hangingPunct="1"/>
            <a:r>
              <a:rPr lang="en-US" altLang="zh-CN" sz="2000" dirty="0"/>
              <a:t>The Chinese </a:t>
            </a:r>
            <a:r>
              <a:rPr lang="en-US" altLang="zh-CN" sz="2000" dirty="0" smtClean="0"/>
              <a:t>University </a:t>
            </a:r>
            <a:r>
              <a:rPr lang="en-US" altLang="zh-CN" sz="2000" dirty="0"/>
              <a:t>of Hong </a:t>
            </a:r>
            <a:r>
              <a:rPr lang="en-US" altLang="zh-CN" sz="2000" dirty="0" smtClean="0"/>
              <a:t>Kong</a:t>
            </a:r>
            <a:br>
              <a:rPr lang="en-US" altLang="zh-CN" sz="2000" dirty="0" smtClean="0"/>
            </a:br>
            <a:r>
              <a:rPr lang="en-US" sz="2000" dirty="0" smtClean="0"/>
              <a:t>University of Science and Technology of China</a:t>
            </a:r>
            <a:r>
              <a:rPr lang="en-US" sz="2400" dirty="0" smtClean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7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Workload Model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93837"/>
                <a:ext cx="8229600" cy="5135563"/>
              </a:xfrm>
            </p:spPr>
            <p:txBody>
              <a:bodyPr/>
              <a:lstStyle/>
              <a:p>
                <a:r>
                  <a:rPr lang="en-US" altLang="zh-CN" dirty="0" smtClean="0"/>
                  <a:t>Clustering</a:t>
                </a:r>
              </a:p>
              <a:p>
                <a:pPr lvl="1"/>
                <a:r>
                  <a:rPr lang="en-US" altLang="zh-CN" dirty="0" smtClean="0"/>
                  <a:t>Only a small proportion of pages are accessed</a:t>
                </a:r>
              </a:p>
              <a:p>
                <a:pPr lvl="1"/>
                <a:r>
                  <a:rPr lang="en-US" altLang="zh-CN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altLang="zh-CN" dirty="0" smtClean="0"/>
                  <a:t> be proportion of logical pages that are active</a:t>
                </a:r>
              </a:p>
              <a:p>
                <a:r>
                  <a:rPr lang="en-US" altLang="zh-CN" dirty="0" err="1" smtClean="0"/>
                  <a:t>Skewness</a:t>
                </a:r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Access frequency of each </a:t>
                </a:r>
                <a:r>
                  <a:rPr lang="en-US" altLang="zh-CN" dirty="0"/>
                  <a:t>page </a:t>
                </a:r>
                <a:r>
                  <a:rPr lang="en-US" altLang="zh-CN" dirty="0" smtClean="0"/>
                  <a:t>varies significantly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access types</a:t>
                </a:r>
              </a:p>
              <a:p>
                <a:pPr lvl="1"/>
                <a:r>
                  <a:rPr lang="en-US" altLang="zh-CN" dirty="0" smtClean="0"/>
                  <a:t>Two vectors: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 smtClean="0"/>
              </a:p>
              <a:p>
                <a:pPr lvl="2"/>
                <a:r>
                  <a:rPr lang="en-US" altLang="zh-CN" dirty="0"/>
                  <a:t>type-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CN" i="1" dirty="0"/>
                  <a:t> </a:t>
                </a:r>
                <a:r>
                  <a:rPr lang="en-US" altLang="zh-CN" dirty="0" smtClean="0"/>
                  <a:t>pages account </a:t>
                </a:r>
                <a:r>
                  <a:rPr lang="en-US" altLang="zh-CN" dirty="0"/>
                  <a:t>for a proportion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dirty="0" smtClean="0"/>
                  <a:t> of </a:t>
                </a:r>
                <a:r>
                  <a:rPr lang="en-US" altLang="zh-CN" dirty="0"/>
                  <a:t>active </a:t>
                </a:r>
                <a:r>
                  <a:rPr lang="en-US" altLang="zh-CN" dirty="0" smtClean="0"/>
                  <a:t>pages and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are </a:t>
                </a:r>
                <a:r>
                  <a:rPr lang="en-US" altLang="zh-CN" dirty="0"/>
                  <a:t>uniformly accessed by a </a:t>
                </a:r>
                <a:r>
                  <a:rPr lang="en-US" altLang="zh-CN" dirty="0" smtClean="0"/>
                  <a:t>proportion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dirty="0" smtClean="0"/>
                  <a:t> of requests</a:t>
                </a:r>
              </a:p>
              <a:p>
                <a:r>
                  <a:rPr lang="en-US" altLang="zh-CN" dirty="0" smtClean="0"/>
                  <a:t>Both clustering and </a:t>
                </a:r>
                <a:r>
                  <a:rPr lang="en-US" altLang="zh-CN" dirty="0" err="1" smtClean="0"/>
                  <a:t>skewness</a:t>
                </a:r>
                <a:r>
                  <a:rPr lang="en-US" altLang="zh-CN" dirty="0" smtClean="0"/>
                  <a:t> are observed in real-world traces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93837"/>
                <a:ext cx="8229600" cy="5135563"/>
              </a:xfrm>
              <a:blipFill rotWithShape="1">
                <a:blip r:embed="rId2"/>
                <a:stretch>
                  <a:fillRect l="-1259" t="-1186" b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1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GC Algorithms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28800"/>
                <a:ext cx="8229600" cy="4297363"/>
              </a:xfrm>
            </p:spPr>
            <p:txBody>
              <a:bodyPr/>
              <a:lstStyle/>
              <a:p>
                <a:r>
                  <a:rPr lang="en-US" altLang="zh-CN" dirty="0" smtClean="0"/>
                  <a:t>Greedy Random Algorithm (GRA)</a:t>
                </a:r>
              </a:p>
              <a:p>
                <a:pPr lvl="1"/>
                <a:r>
                  <a:rPr lang="en-US" altLang="zh-CN" dirty="0" smtClean="0"/>
                  <a:t>Defined by a window size parameter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Two steps to select a block for GC</a:t>
                </a:r>
              </a:p>
              <a:p>
                <a:pPr lvl="2"/>
                <a:r>
                  <a:rPr lang="en-US" altLang="zh-CN" dirty="0" smtClean="0"/>
                  <a:t>First select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zh-CN" dirty="0" smtClean="0"/>
                  <a:t> blocks with the fewest valid pages (greedy)</a:t>
                </a:r>
              </a:p>
              <a:p>
                <a:pPr lvl="2"/>
                <a:r>
                  <a:rPr lang="en-US" altLang="zh-CN" dirty="0" smtClean="0"/>
                  <a:t>Then uniformly select a block from the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zh-CN" dirty="0" smtClean="0"/>
                  <a:t> blocks (random)</a:t>
                </a:r>
              </a:p>
              <a:p>
                <a:r>
                  <a:rPr lang="en-US" altLang="zh-CN" dirty="0" smtClean="0"/>
                  <a:t>Special cases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zh-CN" b="0" dirty="0" smtClean="0"/>
                  <a:t>: GREEDY algorithm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altLang="zh-CN" dirty="0" smtClean="0"/>
                  <a:t>: RANDOM algorithm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28800"/>
                <a:ext cx="8229600" cy="4297363"/>
              </a:xfrm>
              <a:blipFill rotWithShape="1">
                <a:blip r:embed="rId2"/>
                <a:stretch>
                  <a:fillRect l="-1259" t="-1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Locality-oblivious GC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Write and GC process with </a:t>
            </a:r>
            <a:r>
              <a:rPr lang="en-US" altLang="zh-CN" dirty="0" smtClean="0">
                <a:solidFill>
                  <a:srgbClr val="FF0000"/>
                </a:solidFill>
              </a:rPr>
              <a:t>single</a:t>
            </a:r>
            <a:r>
              <a:rPr lang="en-US" altLang="zh-CN" dirty="0" smtClean="0"/>
              <a:t> write frontier</a:t>
            </a:r>
          </a:p>
          <a:p>
            <a:pPr lvl="1"/>
            <a:r>
              <a:rPr lang="en-US" altLang="zh-CN" dirty="0"/>
              <a:t>O</a:t>
            </a:r>
            <a:r>
              <a:rPr lang="en-US" altLang="zh-CN" dirty="0" smtClean="0"/>
              <a:t>ne block is allocated as the write frontier at any time</a:t>
            </a:r>
          </a:p>
          <a:p>
            <a:r>
              <a:rPr lang="en-US" altLang="zh-CN" dirty="0"/>
              <a:t>W</a:t>
            </a:r>
            <a:r>
              <a:rPr lang="en-US" altLang="zh-CN" dirty="0" smtClean="0"/>
              <a:t>rites are sequentially directed to write frontier</a:t>
            </a:r>
          </a:p>
          <a:p>
            <a:pPr lvl="1"/>
            <a:r>
              <a:rPr lang="en-US" altLang="zh-CN" dirty="0" smtClean="0"/>
              <a:t>Internal writes: due to GC</a:t>
            </a:r>
          </a:p>
          <a:p>
            <a:pPr lvl="1"/>
            <a:r>
              <a:rPr lang="en-US" altLang="zh-CN" dirty="0" smtClean="0"/>
              <a:t>External writes: due to workload</a:t>
            </a:r>
          </a:p>
          <a:p>
            <a:r>
              <a:rPr lang="en-US" altLang="zh-CN" dirty="0"/>
              <a:t>W</a:t>
            </a:r>
            <a:r>
              <a:rPr lang="en-US" altLang="zh-CN" dirty="0" smtClean="0"/>
              <a:t>rite frontier is sealed until all clean pages in the block are used up</a:t>
            </a:r>
          </a:p>
          <a:p>
            <a:r>
              <a:rPr lang="en-US" altLang="zh-CN" dirty="0" smtClean="0"/>
              <a:t>Another clean block is allocated as write frontier</a:t>
            </a:r>
          </a:p>
          <a:p>
            <a:pPr lvl="1"/>
            <a:r>
              <a:rPr lang="en-US" altLang="zh-CN" dirty="0" smtClean="0"/>
              <a:t>GC is triggered to reclaim a block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8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State of Blocks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529397" y="4452871"/>
                <a:ext cx="8229600" cy="187172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CN" sz="2400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CN" sz="2400" dirty="0"/>
                  <a:t>: </a:t>
                </a:r>
                <a:r>
                  <a:rPr lang="en-US" altLang="zh-CN" sz="2400" dirty="0" smtClean="0"/>
                  <a:t>total number </a:t>
                </a:r>
                <a:r>
                  <a:rPr lang="en-US" altLang="zh-CN" sz="2400" dirty="0"/>
                  <a:t>of pages in a block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CN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CN" altLang="en-US" sz="2400" dirty="0" smtClean="0"/>
                  <a:t> </a:t>
                </a:r>
                <a:r>
                  <a:rPr lang="en-US" altLang="zh-CN" sz="2400" dirty="0" smtClean="0"/>
                  <a:t>average number of type-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CN" altLang="en-US" sz="2400" dirty="0" smtClean="0"/>
                  <a:t> </a:t>
                </a:r>
                <a:r>
                  <a:rPr lang="en-US" altLang="zh-CN" sz="2400" dirty="0" smtClean="0"/>
                  <a:t>valid pages in the block chosen for GC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en-US" altLang="zh-CN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altLang="zh-CN" sz="24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I</a:t>
                </a:r>
                <a:r>
                  <a:rPr lang="en-US" altLang="zh-CN" sz="2400" dirty="0" smtClean="0"/>
                  <a:t>nternal page writes (page writes due to GC)</a:t>
                </a:r>
              </a:p>
              <a:p>
                <a:pPr lvl="1"/>
                <a:r>
                  <a:rPr lang="en-US" altLang="zh-CN" sz="2000" dirty="0" smtClean="0"/>
                  <a:t>Sum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0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CN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en-US" altLang="zh-CN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altLang="zh-CN" sz="2000" dirty="0" smtClean="0"/>
                  <a:t> 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9397" y="4452871"/>
                <a:ext cx="8229600" cy="1871729"/>
              </a:xfrm>
              <a:blipFill rotWithShape="1">
                <a:blip r:embed="rId3"/>
                <a:stretch>
                  <a:fillRect l="-1037" t="-2273" r="-222" b="-27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143000"/>
            <a:ext cx="5105400" cy="330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State of Blocks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529397" y="4724400"/>
                <a:ext cx="8229600" cy="1676400"/>
              </a:xfrm>
            </p:spPr>
            <p:txBody>
              <a:bodyPr/>
              <a:lstStyle/>
              <a:p>
                <a:r>
                  <a:rPr lang="en-US" altLang="zh-CN" sz="2400" dirty="0" smtClean="0"/>
                  <a:t>Approximation: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/>
                      </a:rPr>
                      <m:t> </m:t>
                    </m:r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zh-CN" sz="2400" dirty="0"/>
                  <a:t> candidate blocks are chosen from the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zh-CN" sz="2400" dirty="0" smtClean="0"/>
                  <a:t> blocks sealed </a:t>
                </a:r>
                <a:r>
                  <a:rPr lang="en-US" altLang="zh-CN" sz="2400" dirty="0"/>
                  <a:t>in the earliest </a:t>
                </a:r>
                <a:r>
                  <a:rPr lang="en-US" altLang="zh-CN" sz="2400" dirty="0" smtClean="0"/>
                  <a:t>time</a:t>
                </a:r>
              </a:p>
              <a:p>
                <a:pPr lvl="1"/>
                <a:r>
                  <a:rPr lang="en-US" altLang="zh-CN" sz="2000" dirty="0" smtClean="0"/>
                  <a:t>Earlier sealed blocks have fewer valid pages on average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9397" y="4724400"/>
                <a:ext cx="8229600" cy="1676400"/>
              </a:xfrm>
              <a:blipFill rotWithShape="1">
                <a:blip r:embed="rId3"/>
                <a:stretch>
                  <a:fillRect l="-1037" t="-2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143000"/>
            <a:ext cx="5105400" cy="330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8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General Analysis Framework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A</a:t>
                </a:r>
                <a:r>
                  <a:rPr lang="en-US" altLang="zh-CN" dirty="0" smtClean="0"/>
                  <a:t>verage cleaning cost in each GC is</a:t>
                </a:r>
                <a:endParaRPr lang="en-US" altLang="zh-CN" i="1" dirty="0" smtClean="0">
                  <a:latin typeface="Cambria Math" panose="02040503050406030204" pitchFamily="18" charset="0"/>
                </a:endParaRPr>
              </a:p>
              <a:p>
                <a:endParaRPr lang="en-US" altLang="zh-CN" i="1" dirty="0">
                  <a:latin typeface="Cambria Math" panose="02040503050406030204" pitchFamily="18" charset="0"/>
                </a:endParaRPr>
              </a:p>
              <a:p>
                <a:pPr lvl="1"/>
                <a:endParaRPr lang="en-US" altLang="zh-CN" sz="2000" b="0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altLang="zh-CN" sz="2000" dirty="0" smtClean="0">
                    <a:latin typeface="Cambria Math" panose="02040503050406030204" pitchFamily="18" charset="0"/>
                  </a:rPr>
                  <a:t> is number of active blocks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0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en-US" altLang="zh-CN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altLang="zh-CN" sz="2000" dirty="0" smtClean="0">
                    <a:latin typeface="Cambria Math" panose="02040503050406030204" pitchFamily="18" charset="0"/>
                  </a:rPr>
                  <a:t> can be computed via</a:t>
                </a:r>
                <a:endParaRPr lang="en-US" altLang="zh-CN" dirty="0">
                  <a:latin typeface="Cambria Math" panose="02040503050406030204" pitchFamily="18" charset="0"/>
                </a:endParaRPr>
              </a:p>
              <a:p>
                <a:pPr lvl="1"/>
                <a:endParaRPr lang="en-US" altLang="zh-CN" dirty="0" smtClean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altLang="zh-CN" dirty="0" smtClean="0">
                    <a:latin typeface="Cambria Math" panose="02040503050406030204" pitchFamily="18" charset="0"/>
                  </a:rPr>
                  <a:t>                                     where</a:t>
                </a:r>
              </a:p>
              <a:p>
                <a:pPr lvl="1"/>
                <a:endParaRPr lang="en-US" altLang="zh-CN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 smtClean="0">
                    <a:solidFill>
                      <a:srgbClr val="FF0000"/>
                    </a:solidFill>
                  </a:rPr>
                  <a:t> is a function of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zh-CN" dirty="0" smtClean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dirty="0" smtClean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 smtClean="0"/>
                  <a:t>GC cleaning cost is affected by GC algorithms and workload locality (both clustering and </a:t>
                </a:r>
                <a:r>
                  <a:rPr lang="en-US" altLang="zh-CN" dirty="0" err="1" smtClean="0"/>
                  <a:t>skewness</a:t>
                </a:r>
                <a:r>
                  <a:rPr lang="en-US" altLang="zh-CN" dirty="0" smtClean="0"/>
                  <a:t>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348" b="-59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879" y="2220834"/>
            <a:ext cx="4523624" cy="91447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20" y="3552372"/>
            <a:ext cx="2514580" cy="133816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187" y="3947112"/>
            <a:ext cx="1908213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6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 Studies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525963"/>
              </a:xfrm>
            </p:spPr>
            <p:txBody>
              <a:bodyPr/>
              <a:lstStyle/>
              <a:p>
                <a:r>
                  <a:rPr lang="en-US" altLang="zh-CN" dirty="0" smtClean="0"/>
                  <a:t>GRA with window size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Includes the case of GREEDY (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 smtClean="0"/>
                  <a:t>=1)</a:t>
                </a:r>
              </a:p>
              <a:p>
                <a:pPr lvl="1"/>
                <a:endParaRPr lang="en-US" altLang="zh-CN" dirty="0" smtClean="0"/>
              </a:p>
              <a:p>
                <a:pPr lvl="1"/>
                <a:endParaRPr lang="en-US" altLang="zh-CN" dirty="0" smtClean="0"/>
              </a:p>
              <a:p>
                <a:r>
                  <a:rPr lang="en-US" altLang="zh-CN" dirty="0"/>
                  <a:t>GRA with window size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/>
                  <a:t>Includes the case of </a:t>
                </a:r>
                <a:r>
                  <a:rPr lang="en-US" altLang="zh-CN" dirty="0" smtClean="0"/>
                  <a:t>RANDOM (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altLang="zh-CN" dirty="0" smtClean="0"/>
                  <a:t>)</a:t>
                </a:r>
                <a:endParaRPr lang="en-US" altLang="zh-CN" dirty="0"/>
              </a:p>
              <a:p>
                <a:pPr marL="457200" lvl="1" indent="0">
                  <a:buNone/>
                </a:pPr>
                <a:endParaRPr lang="en-US" altLang="zh-CN" dirty="0" smtClean="0"/>
              </a:p>
              <a:p>
                <a:pPr marL="457200" lvl="1" indent="0">
                  <a:buNone/>
                </a:pPr>
                <a:endParaRPr lang="en-US" altLang="zh-CN" dirty="0" smtClean="0"/>
              </a:p>
              <a:p>
                <a:r>
                  <a:rPr lang="en-US" altLang="zh-CN" dirty="0"/>
                  <a:t>GRA with window size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525963"/>
              </a:xfrm>
              <a:blipFill rotWithShape="1">
                <a:blip r:embed="rId2"/>
                <a:stretch>
                  <a:fillRect l="-1259" t="-1348" b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63" y="2438400"/>
            <a:ext cx="5992887" cy="81083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63" y="4495800"/>
            <a:ext cx="2481287" cy="44504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63" y="5867400"/>
            <a:ext cx="6864691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80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Locality-aware GC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altLang="zh-CN" dirty="0" smtClean="0"/>
              <a:t>Differentiating data reduces GC cleaning cost</a:t>
            </a:r>
          </a:p>
          <a:p>
            <a:r>
              <a:rPr lang="en-US" altLang="zh-CN" dirty="0" smtClean="0"/>
              <a:t>Consider locality-aware GC using </a:t>
            </a:r>
            <a:r>
              <a:rPr lang="en-US" altLang="zh-CN" dirty="0" smtClean="0">
                <a:solidFill>
                  <a:srgbClr val="FF0000"/>
                </a:solidFill>
              </a:rPr>
              <a:t>data grouping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Differentiating different types of data pages</a:t>
            </a:r>
          </a:p>
          <a:p>
            <a:pPr lvl="1"/>
            <a:r>
              <a:rPr lang="en-US" altLang="zh-CN" dirty="0" smtClean="0"/>
              <a:t>Storing them separately in separate regions</a:t>
            </a:r>
          </a:p>
          <a:p>
            <a:r>
              <a:rPr lang="en-US" altLang="zh-CN" dirty="0" smtClean="0"/>
              <a:t>Issues to address:</a:t>
            </a:r>
          </a:p>
          <a:p>
            <a:pPr lvl="1"/>
            <a:r>
              <a:rPr lang="en-US" altLang="zh-CN" dirty="0" smtClean="0"/>
              <a:t>How data grouping influences the GC performance</a:t>
            </a:r>
          </a:p>
          <a:p>
            <a:pPr lvl="1"/>
            <a:r>
              <a:rPr lang="en-US" altLang="zh-CN" dirty="0" smtClean="0"/>
              <a:t>How much is the influence for workloads with different degrees of locality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6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System Architecture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3430838"/>
                <a:ext cx="8229600" cy="3122362"/>
              </a:xfrm>
            </p:spPr>
            <p:txBody>
              <a:bodyPr/>
              <a:lstStyle/>
              <a:p>
                <a:r>
                  <a:rPr lang="en-US" altLang="zh-CN" sz="2400" dirty="0" smtClean="0"/>
                  <a:t>The whole SSD is divided into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CN" altLang="en-US" sz="2400" dirty="0" smtClean="0"/>
                  <a:t> </a:t>
                </a:r>
                <a:r>
                  <a:rPr lang="en-US" altLang="zh-CN" sz="2400" dirty="0" smtClean="0"/>
                  <a:t>regions</a:t>
                </a:r>
              </a:p>
              <a:p>
                <a:r>
                  <a:rPr lang="en-US" altLang="zh-CN" sz="2400" dirty="0" smtClean="0"/>
                  <a:t>Each region is used to store one particular type of data</a:t>
                </a:r>
              </a:p>
              <a:p>
                <a:r>
                  <a:rPr lang="en-US" altLang="zh-CN" sz="2400" dirty="0" smtClean="0"/>
                  <a:t>The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24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 smtClean="0"/>
                  <a:t>regions can be viewed as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24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 smtClean="0"/>
                  <a:t>independent sub-systems</a:t>
                </a:r>
              </a:p>
              <a:p>
                <a:pPr lvl="1"/>
                <a:r>
                  <a:rPr lang="en-US" altLang="zh-CN" sz="2000" dirty="0" smtClean="0"/>
                  <a:t>Each of the first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 sz="2000" dirty="0" smtClean="0"/>
                  <a:t> </a:t>
                </a:r>
                <a:r>
                  <a:rPr lang="en-US" altLang="zh-CN" sz="2000" dirty="0" smtClean="0"/>
                  <a:t>sub-systems is fed with a uniform workload</a:t>
                </a:r>
              </a:p>
              <a:p>
                <a:pPr lvl="1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Previous analysis on locality-oblivious GC can be applied in each region</a:t>
                </a:r>
                <a:endParaRPr lang="zh-CN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3430838"/>
                <a:ext cx="8229600" cy="3122362"/>
              </a:xfrm>
              <a:blipFill rotWithShape="1">
                <a:blip r:embed="rId2"/>
                <a:stretch>
                  <a:fillRect l="-1037" t="-1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524000"/>
            <a:ext cx="6277851" cy="180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1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5600"/>
            <a:ext cx="8369610" cy="2867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Validation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525963"/>
              </a:xfrm>
            </p:spPr>
            <p:txBody>
              <a:bodyPr/>
              <a:lstStyle/>
              <a:p>
                <a:r>
                  <a:rPr lang="en-US" altLang="zh-CN" sz="2400" dirty="0" smtClean="0"/>
                  <a:t>DiskSim + SSD extension developed by Microsoft</a:t>
                </a:r>
              </a:p>
              <a:p>
                <a:r>
                  <a:rPr lang="en-US" altLang="zh-CN" sz="2400" dirty="0" smtClean="0"/>
                  <a:t>Workloads: </a:t>
                </a:r>
              </a:p>
              <a:p>
                <a:pPr lvl="1"/>
                <a:r>
                  <a:rPr lang="en-US" altLang="zh-CN" sz="1800" dirty="0" smtClean="0"/>
                  <a:t>Skewed workload: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t-BR" altLang="zh-CN" sz="18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pt-BR" altLang="zh-CN" sz="18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pt-BR" altLang="zh-CN" sz="1800" i="1" dirty="0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pt-BR" altLang="zh-CN" sz="1800" i="1" dirty="0" smtClean="0">
                        <a:latin typeface="Cambria Math" panose="02040503050406030204" pitchFamily="18" charset="0"/>
                      </a:rPr>
                      <m:t>1, 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altLang="zh-CN" sz="1800" i="1" dirty="0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pt-BR" altLang="zh-CN" sz="1800" b="1" i="1" dirty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pt-BR" altLang="zh-CN" sz="18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pt-BR" altLang="zh-CN" sz="1800" i="1" dirty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pt-BR" altLang="zh-CN" sz="1800" i="1" dirty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altLang="zh-CN" sz="1800" i="1" dirty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pt-BR" altLang="zh-CN" sz="18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altLang="zh-CN" sz="1800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sz="1800" b="1" i="1" dirty="0" smtClean="0">
                        <a:latin typeface="Cambria Math"/>
                      </a:rPr>
                      <m:t> </m:t>
                    </m:r>
                    <m:r>
                      <a:rPr lang="pt-BR" altLang="zh-CN" sz="1800" b="1" i="1" dirty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pt-BR" altLang="zh-CN" sz="1800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= (0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8)</m:t>
                    </m:r>
                  </m:oMath>
                </a14:m>
                <a:endParaRPr lang="en-US" altLang="zh-CN" sz="1800" dirty="0" smtClean="0"/>
              </a:p>
              <a:p>
                <a:pPr lvl="1"/>
                <a:r>
                  <a:rPr lang="en-US" altLang="zh-CN" sz="1800" dirty="0" smtClean="0"/>
                  <a:t>Fine-grained workload: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pt-BR" altLang="zh-CN" sz="18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pt-BR" altLang="zh-CN" sz="1800" i="1" dirty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1, </m:t>
                    </m:r>
                    <m:r>
                      <a:rPr lang="pt-BR" altLang="zh-CN" sz="1800" b="1" i="1" dirty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altLang="zh-CN" sz="18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pt-BR" altLang="zh-CN" sz="1800" i="1" dirty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0.3,0.2,</m:t>
                        </m:r>
                        <m:r>
                          <a:rPr lang="pt-BR" altLang="zh-CN" sz="1800" i="1" dirty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CN" sz="1800" b="1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pt-BR" altLang="zh-CN" sz="18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=(0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0.2,0.3,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pt-BR" altLang="zh-CN" sz="1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1800" dirty="0"/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525963"/>
              </a:xfrm>
              <a:blipFill rotWithShape="1">
                <a:blip r:embed="rId3"/>
                <a:stretch>
                  <a:fillRect l="-963" t="-943" r="-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文本框 5"/>
          <p:cNvSpPr txBox="1"/>
          <p:nvPr/>
        </p:nvSpPr>
        <p:spPr>
          <a:xfrm>
            <a:off x="1859925" y="6305490"/>
            <a:ext cx="5226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Our model matches simulation results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5726668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Skewed workload</a:t>
            </a:r>
            <a:endParaRPr lang="en-US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5582722" y="5715000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Fine-grained workload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1751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221163"/>
          </a:xfrm>
        </p:spPr>
        <p:txBody>
          <a:bodyPr/>
          <a:lstStyle/>
          <a:p>
            <a:r>
              <a:rPr lang="en-US" dirty="0" smtClean="0"/>
              <a:t>Solid-state drives (SSDs) widely deployed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.g., desktops, data centers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High throughput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ow power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igh resistance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Limited lifespan</a:t>
            </a:r>
            <a:endParaRPr lang="en-US" dirty="0"/>
          </a:p>
          <a:p>
            <a:pPr lvl="1"/>
            <a:r>
              <a:rPr lang="en-US" dirty="0" smtClean="0"/>
              <a:t>Garbage collection (GC) 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Impact of Data </a:t>
            </a:r>
            <a:r>
              <a:rPr lang="en-US" altLang="zh-CN" dirty="0"/>
              <a:t>L</a:t>
            </a:r>
            <a:r>
              <a:rPr lang="en-US" altLang="zh-CN" dirty="0" smtClean="0"/>
              <a:t>ocality on Locality-oblivious GC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4649768"/>
                <a:ext cx="8229600" cy="2208232"/>
              </a:xfrm>
            </p:spPr>
            <p:txBody>
              <a:bodyPr/>
              <a:lstStyle/>
              <a:p>
                <a:r>
                  <a:rPr lang="en-US" altLang="zh-CN" sz="2400" dirty="0" smtClean="0"/>
                  <a:t>Cleaning cost increases as either the active region size or </a:t>
                </a:r>
                <a:r>
                  <a:rPr lang="en-US" altLang="zh-CN" sz="2400" dirty="0" err="1" smtClean="0"/>
                  <a:t>skewness</a:t>
                </a:r>
                <a:r>
                  <a:rPr lang="en-US" altLang="zh-CN" sz="2400" dirty="0" smtClean="0"/>
                  <a:t> increases</a:t>
                </a:r>
              </a:p>
              <a:p>
                <a:r>
                  <a:rPr lang="en-US" altLang="zh-CN" sz="2400" dirty="0" smtClean="0"/>
                  <a:t>The increase is more pronounced for a smaller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US" altLang="zh-CN" sz="2400" dirty="0" smtClean="0"/>
              </a:p>
              <a:p>
                <a:pPr lvl="1"/>
                <a:r>
                  <a:rPr lang="en-US" altLang="zh-CN" sz="2000" dirty="0" smtClean="0"/>
                  <a:t>GREEDY algorithm shows the most increase</a:t>
                </a:r>
              </a:p>
              <a:p>
                <a:pPr lvl="1"/>
                <a:r>
                  <a:rPr lang="en-US" altLang="zh-CN" sz="2000" dirty="0" smtClean="0"/>
                  <a:t>Data locality has no impact on RANDOM algorithm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4649768"/>
                <a:ext cx="8229600" cy="2208232"/>
              </a:xfrm>
              <a:blipFill rotWithShape="1">
                <a:blip r:embed="rId2"/>
                <a:stretch>
                  <a:fillRect l="-963" t="-1934" b="-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9142"/>
            <a:ext cx="8229600" cy="273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4202668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Impact of clustering</a:t>
            </a:r>
            <a:endParaRPr lang="en-US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4191000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Impact of </a:t>
            </a:r>
            <a:r>
              <a:rPr lang="en-US" b="1" u="sng" dirty="0" err="1" smtClean="0"/>
              <a:t>skewness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27118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Trace-driven </a:t>
            </a:r>
            <a:r>
              <a:rPr lang="en-US" altLang="zh-CN" dirty="0" smtClean="0"/>
              <a:t>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2209800"/>
          </a:xfrm>
        </p:spPr>
        <p:txBody>
          <a:bodyPr/>
          <a:lstStyle/>
          <a:p>
            <a:r>
              <a:rPr lang="en-US" altLang="zh-CN" sz="2000" dirty="0" smtClean="0"/>
              <a:t>Locality-oblivious GC</a:t>
            </a:r>
          </a:p>
          <a:p>
            <a:pPr lvl="1"/>
            <a:r>
              <a:rPr lang="en-US" altLang="zh-CN" sz="1800" dirty="0" smtClean="0"/>
              <a:t>GREEDY (RANDOM) gives the best (worst) performance</a:t>
            </a:r>
          </a:p>
          <a:p>
            <a:pPr lvl="1"/>
            <a:r>
              <a:rPr lang="en-US" altLang="zh-CN" sz="1800" dirty="0" smtClean="0"/>
              <a:t>GREEDY has the most varying performance across workloads</a:t>
            </a:r>
          </a:p>
          <a:p>
            <a:r>
              <a:rPr lang="en-US" altLang="zh-CN" sz="2000" dirty="0" smtClean="0"/>
              <a:t>Locality-aware GC</a:t>
            </a:r>
          </a:p>
          <a:p>
            <a:pPr lvl="1"/>
            <a:r>
              <a:rPr lang="en-US" altLang="zh-CN" sz="1800" dirty="0" smtClean="0"/>
              <a:t>Cleaning cost can be significantly reduced with data grouping</a:t>
            </a:r>
          </a:p>
          <a:p>
            <a:pPr lvl="1"/>
            <a:r>
              <a:rPr lang="en-US" altLang="zh-CN" sz="1800" dirty="0" smtClean="0"/>
              <a:t>The further reduction is marginal when data is classified into more types</a:t>
            </a:r>
            <a:endParaRPr lang="zh-CN" alt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8610600" cy="3134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4278868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Locality-oblivious GC</a:t>
            </a:r>
            <a:endParaRPr lang="en-US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4267200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Locality-aware GC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78278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/>
          <a:lstStyle/>
          <a:p>
            <a:r>
              <a:rPr lang="en-US" altLang="zh-CN" sz="2400" dirty="0" smtClean="0"/>
              <a:t>Propose a general analytical model to study the impact of data locality on GC performance</a:t>
            </a:r>
          </a:p>
          <a:p>
            <a:pPr lvl="1"/>
            <a:r>
              <a:rPr lang="en-US" altLang="zh-CN" sz="2000" dirty="0" smtClean="0"/>
              <a:t>Analyze various locality-oblivious GC under different workloads</a:t>
            </a:r>
          </a:p>
          <a:p>
            <a:pPr lvl="1"/>
            <a:r>
              <a:rPr lang="en-US" altLang="zh-CN" sz="2000" dirty="0" smtClean="0"/>
              <a:t>Analyze the impact of locality-awareness with data grouping</a:t>
            </a:r>
          </a:p>
          <a:p>
            <a:pPr lvl="1"/>
            <a:r>
              <a:rPr lang="en-US" altLang="zh-CN" sz="2000" dirty="0" smtClean="0"/>
              <a:t>Conduct </a:t>
            </a:r>
            <a:r>
              <a:rPr lang="en-US" altLang="zh-CN" sz="2000" dirty="0" err="1" smtClean="0"/>
              <a:t>DiskSim</a:t>
            </a:r>
            <a:r>
              <a:rPr lang="en-US" altLang="zh-CN" sz="2000" dirty="0" smtClean="0"/>
              <a:t> simulation and trace-driven evaluations</a:t>
            </a:r>
          </a:p>
          <a:p>
            <a:r>
              <a:rPr lang="en-US" altLang="zh-CN" sz="2400" dirty="0" smtClean="0"/>
              <a:t>Cleaning </a:t>
            </a:r>
            <a:r>
              <a:rPr lang="en-US" altLang="zh-CN" sz="2400" dirty="0"/>
              <a:t>cost </a:t>
            </a:r>
            <a:r>
              <a:rPr lang="en-US" altLang="zh-CN" sz="2400" dirty="0" smtClean="0"/>
              <a:t>depends on clustering/</a:t>
            </a:r>
            <a:r>
              <a:rPr lang="en-US" altLang="zh-CN" sz="2400" dirty="0" err="1" smtClean="0"/>
              <a:t>skewness</a:t>
            </a:r>
            <a:r>
              <a:rPr lang="en-US" altLang="zh-CN" sz="2400" dirty="0"/>
              <a:t>,</a:t>
            </a:r>
            <a:r>
              <a:rPr lang="en-US" altLang="zh-CN" sz="2400" dirty="0" smtClean="0"/>
              <a:t> and impact varies across algorithms</a:t>
            </a:r>
          </a:p>
          <a:p>
            <a:r>
              <a:rPr lang="en-US" altLang="zh-CN" sz="2400" dirty="0"/>
              <a:t>Data grouping </a:t>
            </a:r>
            <a:r>
              <a:rPr lang="en-US" altLang="zh-CN" sz="2400" dirty="0" smtClean="0"/>
              <a:t>efficiently reduces the </a:t>
            </a:r>
            <a:r>
              <a:rPr lang="en-US" altLang="zh-CN" sz="2400" dirty="0"/>
              <a:t>cleaning </a:t>
            </a:r>
            <a:r>
              <a:rPr lang="en-US" altLang="zh-CN" sz="2400" dirty="0" smtClean="0"/>
              <a:t>cost</a:t>
            </a:r>
          </a:p>
          <a:p>
            <a:pPr lvl="1"/>
            <a:r>
              <a:rPr lang="en-US" altLang="zh-CN" sz="2000" dirty="0" smtClean="0"/>
              <a:t>Different spare block allocations show significant differences</a:t>
            </a:r>
          </a:p>
          <a:p>
            <a:r>
              <a:rPr lang="en-US" altLang="zh-CN" sz="2400" dirty="0" smtClean="0"/>
              <a:t>Future work</a:t>
            </a:r>
          </a:p>
          <a:p>
            <a:pPr lvl="1"/>
            <a:r>
              <a:rPr lang="en-US" altLang="zh-CN" sz="2000" dirty="0" smtClean="0"/>
              <a:t>More validation beyond </a:t>
            </a:r>
            <a:r>
              <a:rPr lang="en-US" altLang="zh-CN" sz="2000" dirty="0" err="1" smtClean="0"/>
              <a:t>DiskSim</a:t>
            </a:r>
            <a:r>
              <a:rPr lang="en-US" altLang="zh-CN" sz="2000" dirty="0" smtClean="0"/>
              <a:t> simulations</a:t>
            </a:r>
          </a:p>
          <a:p>
            <a:pPr lvl="1"/>
            <a:r>
              <a:rPr lang="en-US" altLang="zh-CN" sz="2000" dirty="0" smtClean="0"/>
              <a:t>GC implementation in SSD-aware file systems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/>
          <a:lstStyle/>
          <a:p>
            <a:r>
              <a:rPr lang="en-US" dirty="0" smtClean="0"/>
              <a:t>Contact:</a:t>
            </a:r>
          </a:p>
          <a:p>
            <a:pPr lvl="1"/>
            <a:r>
              <a:rPr lang="en-US" dirty="0" smtClean="0"/>
              <a:t>Patrick P. C. Lee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http://www.cse.cuhk.edu.hk/~pclee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5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7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on locality-aware GC  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One design issue of locality-aware GC</a:t>
                </a:r>
              </a:p>
              <a:p>
                <a:pPr lvl="1"/>
                <a:r>
                  <a:rPr lang="en-US" altLang="zh-CN" dirty="0" smtClean="0"/>
                  <a:t>How many spare blocks should be allocated to each region</a:t>
                </a:r>
              </a:p>
              <a:p>
                <a:pPr lvl="1"/>
                <a:r>
                  <a:rPr lang="en-US" altLang="zh-CN" dirty="0" smtClean="0"/>
                  <a:t>Allocation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n-US" altLang="zh-CN" dirty="0" smtClean="0"/>
                  <a:t>proportion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of spare blocks are allocated to region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altLang="zh-CN" dirty="0" smtClean="0"/>
              </a:p>
              <a:p>
                <a:r>
                  <a:rPr lang="en-US" altLang="zh-CN" dirty="0"/>
                  <a:t>A</a:t>
                </a:r>
                <a:r>
                  <a:rPr lang="en-US" altLang="zh-CN" dirty="0" smtClean="0"/>
                  <a:t>verage cleaning cost of locality-aware GC with GREEDY algorithm </a:t>
                </a:r>
                <a:r>
                  <a:rPr lang="en-US" altLang="zh-CN" dirty="0"/>
                  <a:t>in region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CN" dirty="0"/>
                  <a:t> </a:t>
                </a:r>
                <a:r>
                  <a:rPr lang="en-US" altLang="zh-CN" dirty="0" smtClean="0"/>
                  <a:t>is</a:t>
                </a:r>
              </a:p>
              <a:p>
                <a:endParaRPr lang="en-US" altLang="zh-CN" dirty="0"/>
              </a:p>
              <a:p>
                <a:pPr lvl="1"/>
                <a:r>
                  <a:rPr lang="en-US" altLang="zh-CN" dirty="0"/>
                  <a:t>A</a:t>
                </a:r>
                <a:r>
                  <a:rPr lang="en-US" altLang="zh-CN" dirty="0" smtClean="0"/>
                  <a:t>llocation of spare blocks affects the cleaning cost of locality-aware GC</a:t>
                </a:r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348" r="-667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935" y="4800600"/>
            <a:ext cx="6383065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8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Gain with Locality Awareness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501646"/>
            <a:ext cx="8229600" cy="2203954"/>
          </a:xfrm>
        </p:spPr>
        <p:txBody>
          <a:bodyPr/>
          <a:lstStyle/>
          <a:p>
            <a:r>
              <a:rPr lang="en-US" altLang="zh-CN" sz="2400" dirty="0" smtClean="0"/>
              <a:t>Data grouping effectively reduces GC cleaning cost</a:t>
            </a:r>
          </a:p>
          <a:p>
            <a:r>
              <a:rPr lang="en-US" altLang="zh-CN" sz="2400" dirty="0" smtClean="0"/>
              <a:t>Spare block allocation has significant impact on the performance of locality-aware GC</a:t>
            </a:r>
          </a:p>
          <a:p>
            <a:pPr lvl="1"/>
            <a:r>
              <a:rPr lang="en-US" altLang="zh-CN" sz="2000" dirty="0" smtClean="0"/>
              <a:t>The impact decreases as the clustering increases</a:t>
            </a:r>
          </a:p>
          <a:p>
            <a:pPr lvl="1"/>
            <a:r>
              <a:rPr lang="en-US" altLang="zh-CN" sz="2000" dirty="0"/>
              <a:t>The </a:t>
            </a:r>
            <a:r>
              <a:rPr lang="en-US" altLang="zh-CN" sz="2000" dirty="0" smtClean="0"/>
              <a:t>impact increases as the </a:t>
            </a:r>
            <a:r>
              <a:rPr lang="en-US" altLang="zh-CN" sz="2000" dirty="0" err="1" smtClean="0"/>
              <a:t>skewness</a:t>
            </a:r>
            <a:r>
              <a:rPr lang="en-US" altLang="zh-CN" sz="2000" dirty="0" smtClean="0"/>
              <a:t> increases</a:t>
            </a:r>
            <a:endParaRPr lang="en-US" altLang="zh-CN" sz="2000" dirty="0"/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692275"/>
            <a:ext cx="8763000" cy="220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3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dirty="0" smtClean="0"/>
              <a:t>Characterizing GC performance is important for understanding SSD deployment</a:t>
            </a:r>
          </a:p>
          <a:p>
            <a:endParaRPr lang="en-US" dirty="0" smtClean="0"/>
          </a:p>
          <a:p>
            <a:r>
              <a:rPr lang="en-US" dirty="0" smtClean="0"/>
              <a:t>We consider </a:t>
            </a:r>
            <a:r>
              <a:rPr lang="en-US" b="1" dirty="0" smtClean="0">
                <a:solidFill>
                  <a:srgbClr val="FF0000"/>
                </a:solidFill>
              </a:rPr>
              <a:t>mathematical modeling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Easy to parameterize</a:t>
            </a:r>
          </a:p>
          <a:p>
            <a:pPr lvl="1"/>
            <a:r>
              <a:rPr lang="en-US" dirty="0" smtClean="0"/>
              <a:t>Faster to get results than empirical measurements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6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Data locality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Data access frequencies are non-uniform</a:t>
            </a:r>
          </a:p>
          <a:p>
            <a:pPr lvl="1"/>
            <a:r>
              <a:rPr lang="en-US" dirty="0" smtClean="0"/>
              <a:t>Hot data and cold data co-exist</a:t>
            </a:r>
          </a:p>
          <a:p>
            <a:pPr lvl="1"/>
            <a:r>
              <a:rPr lang="en-US" dirty="0" smtClean="0"/>
              <a:t>More general access patterns are possible (e.g., warm data </a:t>
            </a:r>
            <a:r>
              <a:rPr lang="en-US" sz="1800" dirty="0" smtClean="0"/>
              <a:t>[</a:t>
            </a:r>
            <a:r>
              <a:rPr lang="en-US" sz="1800" dirty="0" err="1" smtClean="0"/>
              <a:t>Muralidhar</a:t>
            </a:r>
            <a:r>
              <a:rPr lang="en-US" sz="1800" dirty="0" smtClean="0"/>
              <a:t>, OSDI’14]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Wide range of GC implementations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4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altLang="zh-CN" dirty="0"/>
              <a:t>What is the impact of data locality on GC </a:t>
            </a:r>
            <a:r>
              <a:rPr lang="en-US" altLang="zh-CN" dirty="0" smtClean="0"/>
              <a:t>performance?</a:t>
            </a:r>
          </a:p>
          <a:p>
            <a:endParaRPr lang="en-US" altLang="zh-CN" dirty="0"/>
          </a:p>
          <a:p>
            <a:r>
              <a:rPr lang="en-US" altLang="zh-CN" dirty="0" smtClean="0"/>
              <a:t>How </a:t>
            </a:r>
            <a:r>
              <a:rPr lang="en-US" altLang="zh-CN" dirty="0"/>
              <a:t>data locality can be leveraged to improve GC performance?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21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r>
              <a:rPr lang="en-US" sz="2400" dirty="0" smtClean="0"/>
              <a:t>A non-uniform workload model</a:t>
            </a:r>
          </a:p>
          <a:p>
            <a:r>
              <a:rPr lang="en-US" sz="2400" dirty="0" smtClean="0"/>
              <a:t>A probabilistic model for a general family of locality-oblivious GC algorithms</a:t>
            </a:r>
          </a:p>
          <a:p>
            <a:r>
              <a:rPr lang="en-US" sz="2400" dirty="0" smtClean="0"/>
              <a:t>A model for locality-aware GC with data grouping</a:t>
            </a:r>
          </a:p>
          <a:p>
            <a:r>
              <a:rPr lang="en-US" sz="2400" dirty="0" smtClean="0"/>
              <a:t>Validation and trace-driven simulations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752600"/>
            <a:ext cx="8839200" cy="1295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82880" tIns="91440" rIns="182880" bIns="91440" rtlCol="0" anchor="ctr" anchorCtr="0">
            <a:noAutofit/>
          </a:bodyPr>
          <a:lstStyle/>
          <a:p>
            <a:r>
              <a:rPr lang="en-US" altLang="zh-CN" sz="2800" b="1" dirty="0" smtClean="0"/>
              <a:t>A general analytical framework that characterizes locality-oblivious GC and locality-aware GC</a:t>
            </a:r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706954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Work on GC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marL="342900" lvl="1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dirty="0" smtClean="0"/>
              <a:t>Theoretical analysis on GC</a:t>
            </a:r>
          </a:p>
          <a:p>
            <a:pPr marL="74295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Hu et al. (SYSTOR09), </a:t>
            </a:r>
            <a:r>
              <a:rPr lang="en-US" altLang="zh-CN" dirty="0" err="1"/>
              <a:t>Bux</a:t>
            </a:r>
            <a:r>
              <a:rPr lang="en-US" altLang="zh-CN" dirty="0"/>
              <a:t> et al (Performance10), </a:t>
            </a:r>
            <a:r>
              <a:rPr lang="en-US" altLang="zh-CN" dirty="0" err="1"/>
              <a:t>Desnoyers</a:t>
            </a:r>
            <a:r>
              <a:rPr lang="en-US" altLang="zh-CN" dirty="0"/>
              <a:t> (SYSTOR12): </a:t>
            </a:r>
            <a:r>
              <a:rPr lang="en-US" altLang="zh-CN" dirty="0" smtClean="0"/>
              <a:t>model </a:t>
            </a:r>
            <a:r>
              <a:rPr lang="en-US" altLang="zh-CN" dirty="0"/>
              <a:t>greedy algorithm on GC </a:t>
            </a:r>
          </a:p>
          <a:p>
            <a:pPr lvl="1"/>
            <a:r>
              <a:rPr lang="en-US" altLang="zh-CN" sz="2000" dirty="0" smtClean="0"/>
              <a:t>Li et al. (Sigmetrics13): model design tradeoff of GC between performance and endurance </a:t>
            </a:r>
          </a:p>
          <a:p>
            <a:pPr lvl="1"/>
            <a:r>
              <a:rPr lang="en-US" altLang="zh-CN" sz="2000" dirty="0" smtClean="0"/>
              <a:t>Benny </a:t>
            </a:r>
            <a:r>
              <a:rPr lang="en-US" altLang="zh-CN" sz="2000" dirty="0"/>
              <a:t>Van </a:t>
            </a:r>
            <a:r>
              <a:rPr lang="en-US" altLang="zh-CN" sz="2000" dirty="0" err="1" smtClean="0"/>
              <a:t>Houdt</a:t>
            </a:r>
            <a:r>
              <a:rPr lang="en-US" altLang="zh-CN" sz="2000" dirty="0" smtClean="0"/>
              <a:t> (Sigmetrics13, Performance13): model write amplification of various GC algorithms under uniform workload and hot/cold workload </a:t>
            </a:r>
          </a:p>
          <a:p>
            <a:pPr lvl="1"/>
            <a:r>
              <a:rPr lang="en-US" altLang="zh-CN" sz="2000" dirty="0" smtClean="0"/>
              <a:t>Yang et al. (MSST14): analyzing the performance of various hotness-aware GC algorithms</a:t>
            </a:r>
            <a:endParaRPr lang="en-US" altLang="zh-CN" sz="2000" dirty="0"/>
          </a:p>
          <a:p>
            <a:r>
              <a:rPr lang="en-US" altLang="zh-CN" sz="2400" b="1" dirty="0"/>
              <a:t>O</a:t>
            </a:r>
            <a:r>
              <a:rPr lang="en-US" altLang="zh-CN" sz="2400" b="1" dirty="0" smtClean="0"/>
              <a:t>ur work focuses on the impact of data locality on GC performance under general workload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SSDs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Organized into </a:t>
            </a:r>
            <a:r>
              <a:rPr lang="en-US" dirty="0" smtClean="0">
                <a:solidFill>
                  <a:srgbClr val="FF0000"/>
                </a:solidFill>
              </a:rPr>
              <a:t>blocks</a:t>
            </a:r>
          </a:p>
          <a:p>
            <a:r>
              <a:rPr lang="en-US" dirty="0" smtClean="0"/>
              <a:t>Each block has a fixed number (e.g., 64 or 128) of fixed-size (e.g., 4-8KB) </a:t>
            </a:r>
            <a:r>
              <a:rPr lang="en-US" dirty="0" smtClean="0">
                <a:solidFill>
                  <a:srgbClr val="FF0000"/>
                </a:solidFill>
              </a:rPr>
              <a:t>pages</a:t>
            </a:r>
          </a:p>
          <a:p>
            <a:r>
              <a:rPr lang="en-US" dirty="0" smtClean="0"/>
              <a:t>Three basic operations: read, write, erase</a:t>
            </a:r>
          </a:p>
          <a:p>
            <a:pPr lvl="1"/>
            <a:r>
              <a:rPr lang="en-US" dirty="0" smtClean="0"/>
              <a:t>Read, write: per-page basis</a:t>
            </a:r>
          </a:p>
          <a:p>
            <a:pPr lvl="1"/>
            <a:r>
              <a:rPr lang="en-US" dirty="0" smtClean="0"/>
              <a:t>Erase: per-block basis</a:t>
            </a:r>
          </a:p>
          <a:p>
            <a:r>
              <a:rPr lang="en-US" dirty="0" smtClean="0"/>
              <a:t>Out-of-place write for updates:</a:t>
            </a:r>
          </a:p>
          <a:p>
            <a:pPr lvl="1"/>
            <a:r>
              <a:rPr lang="en-US" dirty="0" smtClean="0"/>
              <a:t>Write to a </a:t>
            </a:r>
            <a:r>
              <a:rPr lang="en-US" dirty="0" smtClean="0">
                <a:solidFill>
                  <a:srgbClr val="FF0000"/>
                </a:solidFill>
              </a:rPr>
              <a:t>clean</a:t>
            </a:r>
            <a:r>
              <a:rPr lang="en-US" dirty="0" smtClean="0"/>
              <a:t> page and mark it as </a:t>
            </a:r>
            <a:r>
              <a:rPr lang="en-US" dirty="0" smtClean="0">
                <a:solidFill>
                  <a:srgbClr val="FF0000"/>
                </a:solidFill>
              </a:rPr>
              <a:t>valid</a:t>
            </a:r>
          </a:p>
          <a:p>
            <a:pPr lvl="1"/>
            <a:r>
              <a:rPr lang="en-US" dirty="0" smtClean="0"/>
              <a:t>Mark original page as </a:t>
            </a:r>
            <a:r>
              <a:rPr lang="en-US" dirty="0" smtClean="0">
                <a:solidFill>
                  <a:srgbClr val="FF0000"/>
                </a:solidFill>
              </a:rPr>
              <a:t>invalid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382000" cy="4906963"/>
          </a:xfrm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</a:rPr>
              <a:t>Garbage collection </a:t>
            </a:r>
            <a:r>
              <a:rPr lang="en-US" sz="2400" b="1" dirty="0" smtClean="0">
                <a:solidFill>
                  <a:srgbClr val="FF0000"/>
                </a:solidFill>
              </a:rPr>
              <a:t>(GC) </a:t>
            </a:r>
            <a:r>
              <a:rPr lang="en-US" sz="2400" dirty="0" smtClean="0"/>
              <a:t>reclaim </a:t>
            </a:r>
            <a:r>
              <a:rPr lang="en-US" sz="2400" dirty="0"/>
              <a:t>clean pages</a:t>
            </a:r>
          </a:p>
          <a:p>
            <a:pPr lvl="1"/>
            <a:r>
              <a:rPr lang="en-US" sz="2000" dirty="0"/>
              <a:t>Choose a block to erase</a:t>
            </a:r>
          </a:p>
          <a:p>
            <a:pPr lvl="1"/>
            <a:r>
              <a:rPr lang="en-US" sz="2000" dirty="0"/>
              <a:t>Move valid pages to another clean block</a:t>
            </a:r>
          </a:p>
          <a:p>
            <a:pPr lvl="1"/>
            <a:r>
              <a:rPr lang="en-US" sz="2000" dirty="0"/>
              <a:t>Erase the </a:t>
            </a:r>
            <a:r>
              <a:rPr lang="en-US" sz="2000" dirty="0" smtClean="0"/>
              <a:t>block</a:t>
            </a:r>
            <a:br>
              <a:rPr lang="en-US" sz="20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endParaRPr lang="en-US" sz="2600" dirty="0" smtClean="0"/>
          </a:p>
          <a:p>
            <a:r>
              <a:rPr lang="en-US" sz="2400" dirty="0" smtClean="0"/>
              <a:t>Limitations:</a:t>
            </a:r>
          </a:p>
          <a:p>
            <a:pPr lvl="1"/>
            <a:r>
              <a:rPr lang="en-US" sz="2000" dirty="0" smtClean="0"/>
              <a:t>Blocks can only be erased a finite number of times</a:t>
            </a:r>
          </a:p>
          <a:p>
            <a:pPr lvl="2"/>
            <a:r>
              <a:rPr lang="en-US" sz="1800" dirty="0"/>
              <a:t>SLC: </a:t>
            </a:r>
            <a:r>
              <a:rPr lang="en-US" sz="1800" dirty="0" smtClean="0"/>
              <a:t>100K, MLC</a:t>
            </a:r>
            <a:r>
              <a:rPr lang="en-US" sz="1800" dirty="0"/>
              <a:t>: </a:t>
            </a:r>
            <a:r>
              <a:rPr lang="en-US" sz="1800" dirty="0" smtClean="0"/>
              <a:t>10K, 3 </a:t>
            </a:r>
            <a:r>
              <a:rPr lang="en-US" sz="1800" dirty="0"/>
              <a:t>bits MLC (several K to several hundred</a:t>
            </a:r>
            <a:r>
              <a:rPr lang="en-US" sz="1800" dirty="0" smtClean="0"/>
              <a:t>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GC introduces additional writes (cleaning cost)</a:t>
            </a:r>
          </a:p>
          <a:p>
            <a:pPr lvl="2"/>
            <a:r>
              <a:rPr lang="en-US" sz="1800" dirty="0" smtClean="0"/>
              <a:t>Degrades both performance and endurance</a:t>
            </a:r>
            <a:endParaRPr lang="en-US" sz="1800" dirty="0"/>
          </a:p>
          <a:p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1600200" y="3200400"/>
            <a:ext cx="5986764" cy="1138677"/>
            <a:chOff x="1633236" y="3124200"/>
            <a:chExt cx="5902732" cy="1138677"/>
          </a:xfrm>
        </p:grpSpPr>
        <p:sp>
          <p:nvSpPr>
            <p:cNvPr id="6" name="Rectangle 3"/>
            <p:cNvSpPr/>
            <p:nvPr/>
          </p:nvSpPr>
          <p:spPr>
            <a:xfrm>
              <a:off x="3142462" y="3293647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2</a:t>
              </a:r>
              <a:endParaRPr lang="en-US" sz="1200" b="1" dirty="0"/>
            </a:p>
          </p:txBody>
        </p:sp>
        <p:sp>
          <p:nvSpPr>
            <p:cNvPr id="7" name="Rectangle 4"/>
            <p:cNvSpPr/>
            <p:nvPr/>
          </p:nvSpPr>
          <p:spPr>
            <a:xfrm>
              <a:off x="2813051" y="3293647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1</a:t>
              </a:r>
              <a:endParaRPr lang="en-US" sz="1200" b="1" dirty="0"/>
            </a:p>
          </p:txBody>
        </p:sp>
        <p:sp>
          <p:nvSpPr>
            <p:cNvPr id="8" name="Rectangle 5"/>
            <p:cNvSpPr/>
            <p:nvPr/>
          </p:nvSpPr>
          <p:spPr>
            <a:xfrm>
              <a:off x="2481235" y="3293647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0</a:t>
              </a:r>
              <a:endParaRPr lang="en-US" sz="1200" b="1" dirty="0"/>
            </a:p>
          </p:txBody>
        </p:sp>
        <p:sp>
          <p:nvSpPr>
            <p:cNvPr id="9" name="Rectangle 6"/>
            <p:cNvSpPr/>
            <p:nvPr/>
          </p:nvSpPr>
          <p:spPr>
            <a:xfrm>
              <a:off x="3472247" y="3293647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10" name="Rectangle 5"/>
            <p:cNvSpPr/>
            <p:nvPr/>
          </p:nvSpPr>
          <p:spPr>
            <a:xfrm>
              <a:off x="2484307" y="3654148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18496" y="3293644"/>
              <a:ext cx="7597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/>
                <a:t>Block A</a:t>
              </a:r>
              <a:endParaRPr lang="zh-CN" altLang="en-US" sz="12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15514" y="3647032"/>
              <a:ext cx="7657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/>
                <a:t>Block B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62832" y="3655144"/>
              <a:ext cx="7597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/>
                <a:t>Block B</a:t>
              </a:r>
              <a:endParaRPr lang="zh-CN" altLang="en-US" sz="12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79134" y="3468502"/>
              <a:ext cx="726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/>
                <a:t>1. write</a:t>
              </a:r>
              <a:endParaRPr lang="zh-CN" altLang="en-US" sz="12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46280" y="3124200"/>
              <a:ext cx="842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/>
                <a:t>2. erase</a:t>
              </a:r>
              <a:endParaRPr lang="zh-CN" altLang="en-US" sz="1200" b="1" dirty="0"/>
            </a:p>
          </p:txBody>
        </p:sp>
        <p:sp>
          <p:nvSpPr>
            <p:cNvPr id="16" name="Rectangle 5"/>
            <p:cNvSpPr/>
            <p:nvPr/>
          </p:nvSpPr>
          <p:spPr>
            <a:xfrm>
              <a:off x="2809979" y="3654148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17" name="Rectangle 5"/>
            <p:cNvSpPr/>
            <p:nvPr/>
          </p:nvSpPr>
          <p:spPr>
            <a:xfrm>
              <a:off x="3128433" y="3654148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18" name="Rectangle 5"/>
            <p:cNvSpPr/>
            <p:nvPr/>
          </p:nvSpPr>
          <p:spPr>
            <a:xfrm>
              <a:off x="3457177" y="3654148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19" name="Rectangle 10"/>
            <p:cNvSpPr/>
            <p:nvPr/>
          </p:nvSpPr>
          <p:spPr>
            <a:xfrm>
              <a:off x="5455575" y="3658703"/>
              <a:ext cx="328744" cy="209217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0</a:t>
              </a:r>
            </a:p>
          </p:txBody>
        </p:sp>
        <p:sp>
          <p:nvSpPr>
            <p:cNvPr id="20" name="Rectangle 10"/>
            <p:cNvSpPr/>
            <p:nvPr/>
          </p:nvSpPr>
          <p:spPr>
            <a:xfrm>
              <a:off x="5784319" y="3658703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2</a:t>
              </a:r>
              <a:endParaRPr lang="en-US" sz="1200" b="1" dirty="0"/>
            </a:p>
          </p:txBody>
        </p:sp>
        <p:sp>
          <p:nvSpPr>
            <p:cNvPr id="21" name="Rectangle 10"/>
            <p:cNvSpPr/>
            <p:nvPr/>
          </p:nvSpPr>
          <p:spPr>
            <a:xfrm>
              <a:off x="6111567" y="3658703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2" name="Rectangle 10"/>
            <p:cNvSpPr/>
            <p:nvPr/>
          </p:nvSpPr>
          <p:spPr>
            <a:xfrm>
              <a:off x="6441503" y="3658703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3" name="Rectangle 5"/>
            <p:cNvSpPr/>
            <p:nvPr/>
          </p:nvSpPr>
          <p:spPr>
            <a:xfrm>
              <a:off x="5464175" y="3293647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70246" y="3286533"/>
              <a:ext cx="7657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/>
                <a:t>Block A</a:t>
              </a:r>
            </a:p>
          </p:txBody>
        </p:sp>
        <p:sp>
          <p:nvSpPr>
            <p:cNvPr id="25" name="Rectangle 5"/>
            <p:cNvSpPr/>
            <p:nvPr/>
          </p:nvSpPr>
          <p:spPr>
            <a:xfrm>
              <a:off x="5789847" y="3293647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6" name="Rectangle 5"/>
            <p:cNvSpPr/>
            <p:nvPr/>
          </p:nvSpPr>
          <p:spPr>
            <a:xfrm>
              <a:off x="6108301" y="3293647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7" name="Rectangle 5"/>
            <p:cNvSpPr/>
            <p:nvPr/>
          </p:nvSpPr>
          <p:spPr>
            <a:xfrm>
              <a:off x="6437045" y="3293646"/>
              <a:ext cx="328744" cy="20921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b="1" dirty="0"/>
            </a:p>
          </p:txBody>
        </p:sp>
        <p:sp>
          <p:nvSpPr>
            <p:cNvPr id="28" name="圆角矩形 52"/>
            <p:cNvSpPr/>
            <p:nvPr/>
          </p:nvSpPr>
          <p:spPr bwMode="auto">
            <a:xfrm>
              <a:off x="1633236" y="3227124"/>
              <a:ext cx="2371840" cy="758755"/>
            </a:xfrm>
            <a:prstGeom prst="roundRect">
              <a:avLst/>
            </a:prstGeom>
            <a:solidFill>
              <a:schemeClr val="lt1">
                <a:alpha val="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93347" y="3985419"/>
              <a:ext cx="11104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/>
                <a:t>Before GC</a:t>
              </a:r>
              <a:endParaRPr lang="zh-CN" altLang="en-US" sz="1200" b="1" dirty="0"/>
            </a:p>
          </p:txBody>
        </p:sp>
        <p:sp>
          <p:nvSpPr>
            <p:cNvPr id="30" name="圆角矩形 54"/>
            <p:cNvSpPr/>
            <p:nvPr/>
          </p:nvSpPr>
          <p:spPr bwMode="auto">
            <a:xfrm>
              <a:off x="5150749" y="3227124"/>
              <a:ext cx="2371840" cy="758755"/>
            </a:xfrm>
            <a:prstGeom prst="roundRect">
              <a:avLst/>
            </a:prstGeom>
            <a:solidFill>
              <a:schemeClr val="lt1">
                <a:alpha val="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881837" y="3985878"/>
              <a:ext cx="11104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/>
                <a:t>After GC</a:t>
              </a:r>
              <a:endParaRPr lang="zh-CN" altLang="en-US" sz="1200" b="1" dirty="0"/>
            </a:p>
          </p:txBody>
        </p:sp>
        <p:sp>
          <p:nvSpPr>
            <p:cNvPr id="32" name="任意多边形 59"/>
            <p:cNvSpPr/>
            <p:nvPr/>
          </p:nvSpPr>
          <p:spPr bwMode="auto">
            <a:xfrm>
              <a:off x="3854067" y="3468505"/>
              <a:ext cx="1519514" cy="252337"/>
            </a:xfrm>
            <a:custGeom>
              <a:avLst/>
              <a:gdLst>
                <a:gd name="connsiteX0" fmla="*/ 0 w 1642188"/>
                <a:gd name="connsiteY0" fmla="*/ 16393 h 258989"/>
                <a:gd name="connsiteX1" fmla="*/ 1222310 w 1642188"/>
                <a:gd name="connsiteY1" fmla="*/ 25723 h 258989"/>
                <a:gd name="connsiteX2" fmla="*/ 1642188 w 1642188"/>
                <a:gd name="connsiteY2" fmla="*/ 258989 h 258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2188" h="258989">
                  <a:moveTo>
                    <a:pt x="0" y="16393"/>
                  </a:moveTo>
                  <a:cubicBezTo>
                    <a:pt x="474306" y="841"/>
                    <a:pt x="948612" y="-14710"/>
                    <a:pt x="1222310" y="25723"/>
                  </a:cubicBezTo>
                  <a:cubicBezTo>
                    <a:pt x="1496008" y="66156"/>
                    <a:pt x="1569098" y="162572"/>
                    <a:pt x="1642188" y="258989"/>
                  </a:cubicBezTo>
                </a:path>
              </a:pathLst>
            </a:custGeom>
            <a:ln>
              <a:headEnd type="none" w="med" len="med"/>
              <a:tailEnd type="triangle" w="med" len="med"/>
            </a:ln>
            <a:extLst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3" name="直接箭头连接符 61"/>
            <p:cNvCxnSpPr/>
            <p:nvPr/>
          </p:nvCxnSpPr>
          <p:spPr bwMode="auto">
            <a:xfrm>
              <a:off x="3854067" y="3379240"/>
              <a:ext cx="1601509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SSDs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14609</TotalTime>
  <Words>1413</Words>
  <Application>Microsoft Office PowerPoint</Application>
  <PresentationFormat>On-screen Show (4:3)</PresentationFormat>
  <Paragraphs>229</Paragraphs>
  <Slides>26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Impact of Data Locality on Garbage Collection in SSDs: A General Analytical Study</vt:lpstr>
      <vt:lpstr>SSD Storage</vt:lpstr>
      <vt:lpstr>Motivation</vt:lpstr>
      <vt:lpstr>Challenges</vt:lpstr>
      <vt:lpstr>Two Questions</vt:lpstr>
      <vt:lpstr>Our Contributions</vt:lpstr>
      <vt:lpstr>Related Work on GC</vt:lpstr>
      <vt:lpstr>How SSDs Work?</vt:lpstr>
      <vt:lpstr>How SSDs Work?</vt:lpstr>
      <vt:lpstr>Workload Model</vt:lpstr>
      <vt:lpstr>GC Algorithms</vt:lpstr>
      <vt:lpstr>Locality-oblivious GC</vt:lpstr>
      <vt:lpstr>State of Blocks</vt:lpstr>
      <vt:lpstr>State of Blocks</vt:lpstr>
      <vt:lpstr>General Analysis Framework</vt:lpstr>
      <vt:lpstr>Case Studies</vt:lpstr>
      <vt:lpstr>Locality-aware GC</vt:lpstr>
      <vt:lpstr>System Architecture</vt:lpstr>
      <vt:lpstr>Model Validation</vt:lpstr>
      <vt:lpstr>Impact of Data Locality on Locality-oblivious GC</vt:lpstr>
      <vt:lpstr>Trace-driven Evaluation</vt:lpstr>
      <vt:lpstr>Summary</vt:lpstr>
      <vt:lpstr>Thank You!</vt:lpstr>
      <vt:lpstr>Backup</vt:lpstr>
      <vt:lpstr>Analysis on locality-aware GC  </vt:lpstr>
      <vt:lpstr>Performance Gain with Locality Awareness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Patrick Lee</cp:lastModifiedBy>
  <cp:revision>1320</cp:revision>
  <cp:lastPrinted>1601-01-01T00:00:00Z</cp:lastPrinted>
  <dcterms:created xsi:type="dcterms:W3CDTF">1601-01-01T00:00:00Z</dcterms:created>
  <dcterms:modified xsi:type="dcterms:W3CDTF">2015-02-05T02:18:12Z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sflag">
    <vt:lpwstr>1350348779</vt:lpwstr>
  </property>
</Properties>
</file>