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88" r:id="rId2"/>
    <p:sldId id="536" r:id="rId3"/>
    <p:sldId id="537" r:id="rId4"/>
    <p:sldId id="538" r:id="rId5"/>
    <p:sldId id="539" r:id="rId6"/>
    <p:sldId id="540" r:id="rId7"/>
    <p:sldId id="541" r:id="rId8"/>
    <p:sldId id="542" r:id="rId9"/>
    <p:sldId id="543" r:id="rId10"/>
    <p:sldId id="545" r:id="rId11"/>
    <p:sldId id="546" r:id="rId12"/>
    <p:sldId id="558" r:id="rId13"/>
    <p:sldId id="549" r:id="rId14"/>
    <p:sldId id="550" r:id="rId15"/>
    <p:sldId id="551" r:id="rId16"/>
    <p:sldId id="552" r:id="rId17"/>
    <p:sldId id="553" r:id="rId18"/>
    <p:sldId id="554" r:id="rId19"/>
    <p:sldId id="556" r:id="rId20"/>
    <p:sldId id="557" r:id="rId21"/>
  </p:sldIdLst>
  <p:sldSz cx="12188825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749" autoAdjust="0"/>
  </p:normalViewPr>
  <p:slideViewPr>
    <p:cSldViewPr>
      <p:cViewPr varScale="1">
        <p:scale>
          <a:sx n="103" d="100"/>
          <a:sy n="103" d="100"/>
        </p:scale>
        <p:origin x="156" y="10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8788" y="720725"/>
            <a:ext cx="63976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altLang="zh-CN" sz="2400" b="1" dirty="0" smtClean="0">
              <a:solidFill>
                <a:srgbClr val="333333"/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5965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398046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76997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403544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1539401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70775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i="0" dirty="0" smtClean="0"/>
          </a:p>
        </p:txBody>
      </p:sp>
    </p:spTree>
    <p:extLst>
      <p:ext uri="{BB962C8B-B14F-4D97-AF65-F5344CB8AC3E}">
        <p14:creationId xmlns:p14="http://schemas.microsoft.com/office/powerpoint/2010/main" val="13065090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983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8360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30841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4318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7514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86824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8012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0332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5798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75521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11923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874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staff.ustc.edu.cn/~ykl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12"/>
          <p:cNvSpPr/>
          <p:nvPr/>
        </p:nvSpPr>
        <p:spPr>
          <a:xfrm>
            <a:off x="989012" y="1302488"/>
            <a:ext cx="10134600" cy="2202712"/>
          </a:xfrm>
          <a:prstGeom prst="roundRect">
            <a:avLst/>
          </a:prstGeom>
          <a:gradFill rotWithShape="1">
            <a:gsLst>
              <a:gs pos="0">
                <a:srgbClr val="94B6D2">
                  <a:tint val="67000"/>
                  <a:satMod val="105000"/>
                  <a:lumMod val="110000"/>
                </a:srgbClr>
              </a:gs>
              <a:gs pos="50000">
                <a:srgbClr val="94B6D2">
                  <a:tint val="73000"/>
                  <a:satMod val="103000"/>
                  <a:lumMod val="105000"/>
                </a:srgbClr>
              </a:gs>
              <a:gs pos="100000">
                <a:srgbClr val="94B6D2">
                  <a:tint val="81000"/>
                  <a:satMod val="109000"/>
                  <a:lumMod val="105000"/>
                </a:srgbClr>
              </a:gs>
            </a:gsLst>
            <a:lin ang="5400000" scaled="0"/>
          </a:gradFill>
          <a:ln w="6350" cap="flat" cmpd="sng" algn="ctr">
            <a:solidFill>
              <a:srgbClr val="94B6D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altLang="zh-CN" sz="72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dobe 黑体 Std R" panose="020B0400000000000000" pitchFamily="34" charset="-122"/>
              <a:ea typeface="Adobe 黑体 Std R" panose="020B0400000000000000" pitchFamily="34" charset="-122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02488"/>
            <a:ext cx="10742612" cy="2218584"/>
          </a:xfrm>
        </p:spPr>
        <p:txBody>
          <a:bodyPr/>
          <a:lstStyle/>
          <a:p>
            <a:r>
              <a:rPr lang="en-US" sz="4000" dirty="0" err="1" smtClean="0"/>
              <a:t>UniKV</a:t>
            </a:r>
            <a:r>
              <a:rPr lang="en-US" sz="4000" dirty="0"/>
              <a:t>: Toward High-Performance and Scalable KV Storage in Mixed Workloads via Unified </a:t>
            </a:r>
            <a:r>
              <a:rPr lang="en-US" sz="4000" dirty="0" smtClean="0"/>
              <a:t>Indexing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657599"/>
            <a:ext cx="10031519" cy="2743200"/>
          </a:xfrm>
        </p:spPr>
        <p:txBody>
          <a:bodyPr/>
          <a:lstStyle/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zh-CN" kern="1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Qiang</a:t>
            </a:r>
            <a:r>
              <a:rPr lang="en-US" altLang="zh-CN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 Zhang</a:t>
            </a:r>
            <a:r>
              <a:rPr lang="en-US" altLang="zh-CN" b="1" kern="12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†</a:t>
            </a:r>
            <a:r>
              <a:rPr lang="en-US" altLang="zh-CN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, </a:t>
            </a:r>
            <a:r>
              <a:rPr lang="en-US" altLang="zh-CN" kern="1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Yongkun</a:t>
            </a:r>
            <a:r>
              <a:rPr lang="en-US" altLang="zh-CN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 Li</a:t>
            </a:r>
            <a:r>
              <a:rPr lang="en-US" altLang="zh-CN" kern="12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†</a:t>
            </a:r>
            <a:r>
              <a:rPr lang="en-US" altLang="zh-CN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, Patrick P. C. Lee</a:t>
            </a:r>
            <a:r>
              <a:rPr lang="en-US" altLang="zh-CN" kern="12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‡</a:t>
            </a:r>
            <a:r>
              <a:rPr lang="en-US" altLang="zh-CN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, </a:t>
            </a:r>
            <a:r>
              <a:rPr lang="en-US" altLang="zh-CN" kern="1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Yinlong</a:t>
            </a:r>
            <a:r>
              <a:rPr lang="en-US" altLang="zh-CN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 Xu</a:t>
            </a:r>
            <a:r>
              <a:rPr lang="en-US" altLang="zh-CN" kern="12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†</a:t>
            </a:r>
            <a:r>
              <a:rPr lang="en-US" altLang="zh-CN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, </a:t>
            </a:r>
            <a:r>
              <a:rPr lang="en-US" altLang="zh-CN" kern="1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Qiu</a:t>
            </a:r>
            <a:r>
              <a:rPr lang="en-US" altLang="zh-CN" kern="12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 Cui*, Liu Tang</a:t>
            </a:r>
            <a:r>
              <a:rPr lang="en-US" altLang="zh-CN" kern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*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US" altLang="zh-CN" i="1" kern="1200" dirty="0">
              <a:solidFill>
                <a:prstClr val="black"/>
              </a:solidFill>
              <a:latin typeface="+mn-ea"/>
            </a:endParaRP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zh-CN" kern="12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†</a:t>
            </a:r>
            <a:r>
              <a:rPr lang="en-US" altLang="zh-CN" sz="2400" kern="1200" dirty="0">
                <a:solidFill>
                  <a:prstClr val="black"/>
                </a:solidFill>
                <a:latin typeface="+mn-ea"/>
              </a:rPr>
              <a:t>University of Science and Technology of China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zh-CN" kern="1200" baseline="30000" dirty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‡</a:t>
            </a:r>
            <a:r>
              <a:rPr lang="en-US" altLang="zh-CN" sz="2400" kern="1200" dirty="0">
                <a:solidFill>
                  <a:prstClr val="black"/>
                </a:solidFill>
                <a:latin typeface="+mn-ea"/>
              </a:rPr>
              <a:t>The Chinese University of Hong </a:t>
            </a:r>
            <a:r>
              <a:rPr lang="en-US" altLang="zh-CN" sz="2400" kern="1200" dirty="0" smtClean="0">
                <a:solidFill>
                  <a:prstClr val="black"/>
                </a:solidFill>
                <a:latin typeface="+mn-ea"/>
              </a:rPr>
              <a:t>Kong  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altLang="zh-CN" sz="2400" kern="1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n-ea"/>
              </a:rPr>
              <a:t>*</a:t>
            </a:r>
            <a:r>
              <a:rPr lang="en-US" altLang="zh-CN" sz="2400" kern="1200" dirty="0" err="1" smtClean="0">
                <a:solidFill>
                  <a:prstClr val="black"/>
                </a:solidFill>
                <a:latin typeface="+mn-ea"/>
              </a:rPr>
              <a:t>PingCAP</a:t>
            </a:r>
            <a:endParaRPr lang="en-US" altLang="zh-CN" kern="12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3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UniKV</a:t>
            </a:r>
            <a:r>
              <a:rPr lang="en-US" altLang="zh-CN" dirty="0"/>
              <a:t>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0" y="1447801"/>
            <a:ext cx="11276171" cy="4678364"/>
          </a:xfrm>
        </p:spPr>
        <p:txBody>
          <a:bodyPr/>
          <a:lstStyle/>
          <a:p>
            <a:r>
              <a:rPr lang="en-US" altLang="zh-CN" b="1" dirty="0"/>
              <a:t>Challenge 2</a:t>
            </a:r>
            <a:r>
              <a:rPr lang="en-US" altLang="zh-CN" dirty="0"/>
              <a:t>: How to </a:t>
            </a:r>
            <a:r>
              <a:rPr lang="en-US" altLang="zh-CN" dirty="0" smtClean="0"/>
              <a:t>efficiently </a:t>
            </a:r>
            <a:r>
              <a:rPr lang="en-US" altLang="zh-CN" dirty="0"/>
              <a:t>merge </a:t>
            </a:r>
            <a:r>
              <a:rPr lang="en-US" altLang="zh-CN" dirty="0" smtClean="0"/>
              <a:t>KV pairs to </a:t>
            </a:r>
            <a:r>
              <a:rPr lang="en-US" altLang="zh-CN" dirty="0" err="1" smtClean="0"/>
              <a:t>SortedStore</a:t>
            </a:r>
            <a:r>
              <a:rPr lang="en-US" altLang="zh-CN" dirty="0" smtClean="0"/>
              <a:t>?</a:t>
            </a:r>
            <a:endParaRPr lang="en-US" altLang="zh-CN" dirty="0"/>
          </a:p>
          <a:p>
            <a:pPr lvl="1"/>
            <a:endParaRPr lang="en-US" altLang="zh-CN" b="1" dirty="0" smtClean="0"/>
          </a:p>
          <a:p>
            <a:pPr lvl="1"/>
            <a:endParaRPr lang="en-US" altLang="zh-CN" sz="1000" b="1" dirty="0"/>
          </a:p>
          <a:p>
            <a:pPr lvl="1"/>
            <a:r>
              <a:rPr lang="en-US" altLang="zh-CN" b="1" dirty="0" smtClean="0"/>
              <a:t>KV </a:t>
            </a:r>
            <a:r>
              <a:rPr lang="en-US" altLang="zh-CN" b="1" dirty="0"/>
              <a:t>separation </a:t>
            </a:r>
            <a:r>
              <a:rPr lang="en-US" altLang="zh-CN" dirty="0"/>
              <a:t>for </a:t>
            </a:r>
            <a:r>
              <a:rPr lang="en-US" altLang="zh-CN" dirty="0" err="1"/>
              <a:t>SortedStore</a:t>
            </a:r>
            <a:r>
              <a:rPr lang="en-US" altLang="zh-CN" dirty="0"/>
              <a:t> </a:t>
            </a:r>
            <a:r>
              <a:rPr lang="en-US" altLang="zh-CN" dirty="0" smtClean="0"/>
              <a:t>only</a:t>
            </a:r>
          </a:p>
          <a:p>
            <a:pPr lvl="2"/>
            <a:r>
              <a:rPr lang="en-US" altLang="zh-CN" dirty="0" smtClean="0"/>
              <a:t>Values </a:t>
            </a:r>
            <a:r>
              <a:rPr lang="en-US" altLang="zh-CN" dirty="0"/>
              <a:t>are stored in </a:t>
            </a:r>
            <a:r>
              <a:rPr lang="en-US" altLang="zh-CN" dirty="0" smtClean="0"/>
              <a:t>separate logs</a:t>
            </a:r>
            <a:r>
              <a:rPr lang="en-US" altLang="zh-CN" dirty="0" smtClean="0">
                <a:sym typeface="Wingdings" panose="05000000000000000000" pitchFamily="2" charset="2"/>
              </a:rPr>
              <a:t> only </a:t>
            </a:r>
            <a:r>
              <a:rPr lang="en-US" altLang="zh-CN" dirty="0" smtClean="0"/>
              <a:t>merge keys</a:t>
            </a:r>
            <a:r>
              <a:rPr lang="en-US" altLang="zh-CN" dirty="0" smtClean="0">
                <a:sym typeface="Wingdings" panose="05000000000000000000" pitchFamily="2" charset="2"/>
              </a:rPr>
              <a:t> </a:t>
            </a:r>
            <a:r>
              <a:rPr lang="en-US" altLang="zh-CN" b="1" dirty="0"/>
              <a:t>avoid movement of values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矩形 248">
            <a:extLst>
              <a:ext uri="{FF2B5EF4-FFF2-40B4-BE49-F238E27FC236}">
                <a16:creationId xmlns:a16="http://schemas.microsoft.com/office/drawing/2014/main" id="{3E96C82B-F71C-4957-AAEB-10EDD2CFEFE8}"/>
              </a:ext>
            </a:extLst>
          </p:cNvPr>
          <p:cNvSpPr/>
          <p:nvPr/>
        </p:nvSpPr>
        <p:spPr>
          <a:xfrm>
            <a:off x="3183272" y="3638315"/>
            <a:ext cx="2333443" cy="439121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zh-CN" altLang="en-US" sz="1200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7" name="文本框 55">
            <a:extLst>
              <a:ext uri="{FF2B5EF4-FFF2-40B4-BE49-F238E27FC236}">
                <a16:creationId xmlns:a16="http://schemas.microsoft.com/office/drawing/2014/main" id="{D9D23710-C5D9-4280-8488-B5124B6BA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7342" y="3642654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矩形 254">
            <a:extLst>
              <a:ext uri="{FF2B5EF4-FFF2-40B4-BE49-F238E27FC236}">
                <a16:creationId xmlns:a16="http://schemas.microsoft.com/office/drawing/2014/main" id="{D9336E6E-451C-414A-AE84-B3151C394C57}"/>
              </a:ext>
            </a:extLst>
          </p:cNvPr>
          <p:cNvSpPr/>
          <p:nvPr/>
        </p:nvSpPr>
        <p:spPr>
          <a:xfrm>
            <a:off x="7609114" y="4151834"/>
            <a:ext cx="3232109" cy="101566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000" b="1" dirty="0" smtClean="0">
                <a:solidFill>
                  <a:schemeClr val="tx1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Key and value location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000" b="1" dirty="0" smtClean="0">
                <a:solidFill>
                  <a:srgbClr val="FF0000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LSM-tree: fully sorted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000" b="1" dirty="0" smtClean="0">
                <a:solidFill>
                  <a:srgbClr val="FF0000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Efficient scan</a:t>
            </a:r>
            <a:endParaRPr lang="en-US" altLang="zh-CN" sz="2800" b="1" dirty="0">
              <a:solidFill>
                <a:srgbClr val="FF0000"/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0" name="矩形 288">
            <a:extLst>
              <a:ext uri="{FF2B5EF4-FFF2-40B4-BE49-F238E27FC236}">
                <a16:creationId xmlns:a16="http://schemas.microsoft.com/office/drawing/2014/main" id="{B1883C98-0739-42B6-8209-3660E0B12A9E}"/>
              </a:ext>
            </a:extLst>
          </p:cNvPr>
          <p:cNvSpPr/>
          <p:nvPr/>
        </p:nvSpPr>
        <p:spPr>
          <a:xfrm>
            <a:off x="3211806" y="4474111"/>
            <a:ext cx="3702971" cy="1843289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zh-CN" altLang="en-US" sz="1200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EC20C0-2004-4268-A766-4AC3D0B81466}"/>
              </a:ext>
            </a:extLst>
          </p:cNvPr>
          <p:cNvCxnSpPr/>
          <p:nvPr/>
        </p:nvCxnSpPr>
        <p:spPr>
          <a:xfrm>
            <a:off x="4519907" y="4077436"/>
            <a:ext cx="2" cy="396675"/>
          </a:xfrm>
          <a:prstGeom prst="straightConnector1">
            <a:avLst/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矩形 293">
            <a:extLst>
              <a:ext uri="{FF2B5EF4-FFF2-40B4-BE49-F238E27FC236}">
                <a16:creationId xmlns:a16="http://schemas.microsoft.com/office/drawing/2014/main" id="{230A063D-BFD7-42FC-9C0E-D334B2AE30A8}"/>
              </a:ext>
            </a:extLst>
          </p:cNvPr>
          <p:cNvSpPr/>
          <p:nvPr/>
        </p:nvSpPr>
        <p:spPr>
          <a:xfrm>
            <a:off x="3488703" y="5260522"/>
            <a:ext cx="1545702" cy="247494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矩形 254">
            <a:extLst>
              <a:ext uri="{FF2B5EF4-FFF2-40B4-BE49-F238E27FC236}">
                <a16:creationId xmlns:a16="http://schemas.microsoft.com/office/drawing/2014/main" id="{98C8D1A6-CABD-4012-87B6-5036BDAF2DFF}"/>
              </a:ext>
            </a:extLst>
          </p:cNvPr>
          <p:cNvSpPr/>
          <p:nvPr/>
        </p:nvSpPr>
        <p:spPr>
          <a:xfrm>
            <a:off x="3713298" y="6058636"/>
            <a:ext cx="12133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Value log files</a:t>
            </a:r>
            <a:endParaRPr lang="en-US" altLang="zh-CN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60A1050-2DD6-4048-80BA-7205757D2688}"/>
              </a:ext>
            </a:extLst>
          </p:cNvPr>
          <p:cNvCxnSpPr/>
          <p:nvPr/>
        </p:nvCxnSpPr>
        <p:spPr>
          <a:xfrm>
            <a:off x="3882111" y="5260522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FF5FF08-14DB-454F-8AA0-651A156FCDA7}"/>
              </a:ext>
            </a:extLst>
          </p:cNvPr>
          <p:cNvCxnSpPr/>
          <p:nvPr/>
        </p:nvCxnSpPr>
        <p:spPr>
          <a:xfrm>
            <a:off x="4277266" y="5258294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8A061FB-8286-4826-B3D8-105D5186AC86}"/>
              </a:ext>
            </a:extLst>
          </p:cNvPr>
          <p:cNvCxnSpPr/>
          <p:nvPr/>
        </p:nvCxnSpPr>
        <p:spPr>
          <a:xfrm>
            <a:off x="4665875" y="5259031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17" name="矩形 254">
            <a:extLst>
              <a:ext uri="{FF2B5EF4-FFF2-40B4-BE49-F238E27FC236}">
                <a16:creationId xmlns:a16="http://schemas.microsoft.com/office/drawing/2014/main" id="{DA868C6A-A4FF-4D77-BD93-584999BFE747}"/>
              </a:ext>
            </a:extLst>
          </p:cNvPr>
          <p:cNvSpPr/>
          <p:nvPr/>
        </p:nvSpPr>
        <p:spPr>
          <a:xfrm>
            <a:off x="4725074" y="5224190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8" name="Curved Connector 17">
            <a:extLst>
              <a:ext uri="{FF2B5EF4-FFF2-40B4-BE49-F238E27FC236}">
                <a16:creationId xmlns:a16="http://schemas.microsoft.com/office/drawing/2014/main" id="{183BD2E0-73D5-4D64-AAA3-53B641C33E64}"/>
              </a:ext>
            </a:extLst>
          </p:cNvPr>
          <p:cNvCxnSpPr>
            <a:endCxn id="12" idx="0"/>
          </p:cNvCxnSpPr>
          <p:nvPr/>
        </p:nvCxnSpPr>
        <p:spPr>
          <a:xfrm rot="16200000" flipH="1">
            <a:off x="3859234" y="4858201"/>
            <a:ext cx="427611" cy="377029"/>
          </a:xfrm>
          <a:prstGeom prst="curvedConnector3">
            <a:avLst>
              <a:gd name="adj1" fmla="val 50000"/>
            </a:avLst>
          </a:prstGeom>
          <a:noFill/>
          <a:ln w="158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9" name="矩形 293">
            <a:extLst>
              <a:ext uri="{FF2B5EF4-FFF2-40B4-BE49-F238E27FC236}">
                <a16:creationId xmlns:a16="http://schemas.microsoft.com/office/drawing/2014/main" id="{561C3581-332B-47B9-A878-16A1621B960C}"/>
              </a:ext>
            </a:extLst>
          </p:cNvPr>
          <p:cNvSpPr/>
          <p:nvPr/>
        </p:nvSpPr>
        <p:spPr>
          <a:xfrm>
            <a:off x="3488703" y="5772963"/>
            <a:ext cx="1545702" cy="247494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FED10E-8CDB-4EB7-8501-32BD85CAC91F}"/>
              </a:ext>
            </a:extLst>
          </p:cNvPr>
          <p:cNvCxnSpPr/>
          <p:nvPr/>
        </p:nvCxnSpPr>
        <p:spPr>
          <a:xfrm>
            <a:off x="3882111" y="5772963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282A636-D666-46E3-80FB-4A4630312080}"/>
              </a:ext>
            </a:extLst>
          </p:cNvPr>
          <p:cNvCxnSpPr/>
          <p:nvPr/>
        </p:nvCxnSpPr>
        <p:spPr>
          <a:xfrm>
            <a:off x="4277266" y="5770735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F9CC65-6FE4-42D5-B909-0AE35729B6EC}"/>
              </a:ext>
            </a:extLst>
          </p:cNvPr>
          <p:cNvCxnSpPr/>
          <p:nvPr/>
        </p:nvCxnSpPr>
        <p:spPr>
          <a:xfrm>
            <a:off x="4665875" y="5771472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23" name="矩形 254">
            <a:extLst>
              <a:ext uri="{FF2B5EF4-FFF2-40B4-BE49-F238E27FC236}">
                <a16:creationId xmlns:a16="http://schemas.microsoft.com/office/drawing/2014/main" id="{A9ED256B-6847-44FC-ACC1-B730348779ED}"/>
              </a:ext>
            </a:extLst>
          </p:cNvPr>
          <p:cNvSpPr/>
          <p:nvPr/>
        </p:nvSpPr>
        <p:spPr>
          <a:xfrm>
            <a:off x="4725074" y="5736631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4" name="文本框 55">
            <a:extLst>
              <a:ext uri="{FF2B5EF4-FFF2-40B4-BE49-F238E27FC236}">
                <a16:creationId xmlns:a16="http://schemas.microsoft.com/office/drawing/2014/main" id="{62D21997-D97E-424C-8ADE-E2E7EDBA0DFF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124207" y="5499041"/>
            <a:ext cx="3642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EA75658-BD4C-444C-BA1C-C313F1F6157D}"/>
              </a:ext>
            </a:extLst>
          </p:cNvPr>
          <p:cNvCxnSpPr/>
          <p:nvPr/>
        </p:nvCxnSpPr>
        <p:spPr>
          <a:xfrm>
            <a:off x="3411007" y="5190135"/>
            <a:ext cx="1416" cy="94470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49591D8-A646-431B-AB89-B9E4086780C4}"/>
              </a:ext>
            </a:extLst>
          </p:cNvPr>
          <p:cNvCxnSpPr/>
          <p:nvPr/>
        </p:nvCxnSpPr>
        <p:spPr>
          <a:xfrm flipH="1">
            <a:off x="5227762" y="5190135"/>
            <a:ext cx="2558" cy="884163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27" name="矩形 283">
            <a:extLst>
              <a:ext uri="{FF2B5EF4-FFF2-40B4-BE49-F238E27FC236}">
                <a16:creationId xmlns:a16="http://schemas.microsoft.com/office/drawing/2014/main" id="{FE9E123D-3A95-4377-900F-8A78C870390D}"/>
              </a:ext>
            </a:extLst>
          </p:cNvPr>
          <p:cNvSpPr/>
          <p:nvPr/>
        </p:nvSpPr>
        <p:spPr>
          <a:xfrm>
            <a:off x="4970519" y="4076205"/>
            <a:ext cx="26949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 smtClean="0">
                <a:solidFill>
                  <a:srgbClr val="FF0000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Merge with KV separation</a:t>
            </a:r>
            <a:endParaRPr lang="en-US" sz="1600" b="1" dirty="0">
              <a:solidFill>
                <a:srgbClr val="FF0000"/>
              </a:solidFill>
              <a:latin typeface="Arial"/>
              <a:ea typeface="宋体" panose="02010600030101010101" pitchFamily="2" charset="-122"/>
            </a:endParaRPr>
          </a:p>
        </p:txBody>
      </p:sp>
      <p:cxnSp>
        <p:nvCxnSpPr>
          <p:cNvPr id="28" name="Curved Connector 27">
            <a:extLst>
              <a:ext uri="{FF2B5EF4-FFF2-40B4-BE49-F238E27FC236}">
                <a16:creationId xmlns:a16="http://schemas.microsoft.com/office/drawing/2014/main" id="{7ED7F5C8-3D5D-4C9D-861D-2F420394B5FE}"/>
              </a:ext>
            </a:extLst>
          </p:cNvPr>
          <p:cNvCxnSpPr>
            <a:endCxn id="12" idx="3"/>
          </p:cNvCxnSpPr>
          <p:nvPr/>
        </p:nvCxnSpPr>
        <p:spPr>
          <a:xfrm rot="16200000" flipH="1">
            <a:off x="4146863" y="4496726"/>
            <a:ext cx="1271535" cy="503550"/>
          </a:xfrm>
          <a:prstGeom prst="curvedConnector4">
            <a:avLst>
              <a:gd name="adj1" fmla="val 14314"/>
              <a:gd name="adj2" fmla="val 145398"/>
            </a:avLst>
          </a:prstGeom>
          <a:ln>
            <a:solidFill>
              <a:srgbClr val="FF0000"/>
            </a:solidFill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矩形 250">
            <a:extLst>
              <a:ext uri="{FF2B5EF4-FFF2-40B4-BE49-F238E27FC236}">
                <a16:creationId xmlns:a16="http://schemas.microsoft.com/office/drawing/2014/main" id="{39932015-0966-43AF-BE36-A32FFB19B498}"/>
              </a:ext>
            </a:extLst>
          </p:cNvPr>
          <p:cNvSpPr/>
          <p:nvPr/>
        </p:nvSpPr>
        <p:spPr>
          <a:xfrm>
            <a:off x="3380154" y="3688285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1" name="矩形 250">
            <a:extLst>
              <a:ext uri="{FF2B5EF4-FFF2-40B4-BE49-F238E27FC236}">
                <a16:creationId xmlns:a16="http://schemas.microsoft.com/office/drawing/2014/main" id="{C9ADFDE5-A141-4AE3-A637-BC725C921FF4}"/>
              </a:ext>
            </a:extLst>
          </p:cNvPr>
          <p:cNvSpPr/>
          <p:nvPr/>
        </p:nvSpPr>
        <p:spPr>
          <a:xfrm>
            <a:off x="3384504" y="3692015"/>
            <a:ext cx="746287" cy="77928"/>
          </a:xfrm>
          <a:prstGeom prst="rect">
            <a:avLst/>
          </a:prstGeom>
          <a:pattFill prst="ltUpDiag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2" name="矩形 254">
            <a:extLst>
              <a:ext uri="{FF2B5EF4-FFF2-40B4-BE49-F238E27FC236}">
                <a16:creationId xmlns:a16="http://schemas.microsoft.com/office/drawing/2014/main" id="{C5D11AAC-6F71-408C-8D97-D7232EC78C8E}"/>
              </a:ext>
            </a:extLst>
          </p:cNvPr>
          <p:cNvSpPr/>
          <p:nvPr/>
        </p:nvSpPr>
        <p:spPr>
          <a:xfrm>
            <a:off x="3308612" y="3752035"/>
            <a:ext cx="90762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&lt;</a:t>
            </a:r>
            <a:r>
              <a:rPr lang="en-US" altLang="zh-CN" sz="1000" b="1" dirty="0" err="1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key,value</a:t>
            </a: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&gt;</a:t>
            </a:r>
            <a:endParaRPr lang="en-US" altLang="zh-CN" sz="11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3" name="矩形 254">
            <a:extLst>
              <a:ext uri="{FF2B5EF4-FFF2-40B4-BE49-F238E27FC236}">
                <a16:creationId xmlns:a16="http://schemas.microsoft.com/office/drawing/2014/main" id="{56B33C8B-4FC8-4E4D-8BFB-8FEA2850C5AE}"/>
              </a:ext>
            </a:extLst>
          </p:cNvPr>
          <p:cNvSpPr/>
          <p:nvPr/>
        </p:nvSpPr>
        <p:spPr>
          <a:xfrm>
            <a:off x="3629890" y="3824329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4" name="矩形 250">
            <a:extLst>
              <a:ext uri="{FF2B5EF4-FFF2-40B4-BE49-F238E27FC236}">
                <a16:creationId xmlns:a16="http://schemas.microsoft.com/office/drawing/2014/main" id="{545A35F5-910A-4B1A-B9D0-E5AA4FC2EF76}"/>
              </a:ext>
            </a:extLst>
          </p:cNvPr>
          <p:cNvSpPr/>
          <p:nvPr/>
        </p:nvSpPr>
        <p:spPr>
          <a:xfrm>
            <a:off x="4579531" y="3688285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5" name="矩形 250">
            <a:extLst>
              <a:ext uri="{FF2B5EF4-FFF2-40B4-BE49-F238E27FC236}">
                <a16:creationId xmlns:a16="http://schemas.microsoft.com/office/drawing/2014/main" id="{83CBBF59-17FF-4719-B259-BA1EAE2B7030}"/>
              </a:ext>
            </a:extLst>
          </p:cNvPr>
          <p:cNvSpPr/>
          <p:nvPr/>
        </p:nvSpPr>
        <p:spPr>
          <a:xfrm>
            <a:off x="4583881" y="3692015"/>
            <a:ext cx="746287" cy="77928"/>
          </a:xfrm>
          <a:prstGeom prst="rect">
            <a:avLst/>
          </a:prstGeom>
          <a:pattFill prst="ltUpDiag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6" name="文本框 55">
            <a:extLst>
              <a:ext uri="{FF2B5EF4-FFF2-40B4-BE49-F238E27FC236}">
                <a16:creationId xmlns:a16="http://schemas.microsoft.com/office/drawing/2014/main" id="{8AB794FD-22E5-4356-B15A-8B0C5D4B6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1855" y="4558557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6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7" name="矩形 290">
            <a:extLst>
              <a:ext uri="{FF2B5EF4-FFF2-40B4-BE49-F238E27FC236}">
                <a16:creationId xmlns:a16="http://schemas.microsoft.com/office/drawing/2014/main" id="{894E21A1-BE9E-477B-89A4-D4405B6BF143}"/>
              </a:ext>
            </a:extLst>
          </p:cNvPr>
          <p:cNvSpPr/>
          <p:nvPr/>
        </p:nvSpPr>
        <p:spPr>
          <a:xfrm>
            <a:off x="3336975" y="4578695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8" name="矩形 254">
            <a:extLst>
              <a:ext uri="{FF2B5EF4-FFF2-40B4-BE49-F238E27FC236}">
                <a16:creationId xmlns:a16="http://schemas.microsoft.com/office/drawing/2014/main" id="{E0D64207-464D-4409-85E4-63D804CB61CF}"/>
              </a:ext>
            </a:extLst>
          </p:cNvPr>
          <p:cNvSpPr/>
          <p:nvPr/>
        </p:nvSpPr>
        <p:spPr>
          <a:xfrm>
            <a:off x="3247110" y="4650698"/>
            <a:ext cx="10166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&lt;</a:t>
            </a:r>
            <a:r>
              <a:rPr lang="en-US" altLang="zh-CN" sz="1000" b="1" dirty="0" err="1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key,pointer</a:t>
            </a: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&gt;</a:t>
            </a:r>
            <a:endParaRPr lang="en-US" altLang="zh-CN" sz="11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9" name="矩形 254">
            <a:extLst>
              <a:ext uri="{FF2B5EF4-FFF2-40B4-BE49-F238E27FC236}">
                <a16:creationId xmlns:a16="http://schemas.microsoft.com/office/drawing/2014/main" id="{F9878A1F-E40D-4BC3-A2B6-76769104179E}"/>
              </a:ext>
            </a:extLst>
          </p:cNvPr>
          <p:cNvSpPr/>
          <p:nvPr/>
        </p:nvSpPr>
        <p:spPr>
          <a:xfrm>
            <a:off x="3619629" y="4743942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0" name="矩形 250">
            <a:extLst>
              <a:ext uri="{FF2B5EF4-FFF2-40B4-BE49-F238E27FC236}">
                <a16:creationId xmlns:a16="http://schemas.microsoft.com/office/drawing/2014/main" id="{96EA47F3-383D-48F1-9E48-D3462F3D642D}"/>
              </a:ext>
            </a:extLst>
          </p:cNvPr>
          <p:cNvSpPr/>
          <p:nvPr/>
        </p:nvSpPr>
        <p:spPr>
          <a:xfrm>
            <a:off x="3338092" y="4594213"/>
            <a:ext cx="814281" cy="65795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1" name="矩形 290">
            <a:extLst>
              <a:ext uri="{FF2B5EF4-FFF2-40B4-BE49-F238E27FC236}">
                <a16:creationId xmlns:a16="http://schemas.microsoft.com/office/drawing/2014/main" id="{FECD3A06-1DA5-4440-8C66-F03BB55D3749}"/>
              </a:ext>
            </a:extLst>
          </p:cNvPr>
          <p:cNvSpPr/>
          <p:nvPr/>
        </p:nvSpPr>
        <p:spPr>
          <a:xfrm>
            <a:off x="5458375" y="4578695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2" name="矩形 250">
            <a:extLst>
              <a:ext uri="{FF2B5EF4-FFF2-40B4-BE49-F238E27FC236}">
                <a16:creationId xmlns:a16="http://schemas.microsoft.com/office/drawing/2014/main" id="{6CABD3D5-AB6E-45A5-B1BF-F7FC7D44A97D}"/>
              </a:ext>
            </a:extLst>
          </p:cNvPr>
          <p:cNvSpPr/>
          <p:nvPr/>
        </p:nvSpPr>
        <p:spPr>
          <a:xfrm>
            <a:off x="5459492" y="4594213"/>
            <a:ext cx="814281" cy="65795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3" name="矩形 290">
            <a:extLst>
              <a:ext uri="{FF2B5EF4-FFF2-40B4-BE49-F238E27FC236}">
                <a16:creationId xmlns:a16="http://schemas.microsoft.com/office/drawing/2014/main" id="{BF1E0FEB-0E4B-4FC4-9B65-53DBC30F94E6}"/>
              </a:ext>
            </a:extLst>
          </p:cNvPr>
          <p:cNvSpPr/>
          <p:nvPr/>
        </p:nvSpPr>
        <p:spPr>
          <a:xfrm>
            <a:off x="4337836" y="4578353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4" name="矩形 250">
            <a:extLst>
              <a:ext uri="{FF2B5EF4-FFF2-40B4-BE49-F238E27FC236}">
                <a16:creationId xmlns:a16="http://schemas.microsoft.com/office/drawing/2014/main" id="{2AD028C7-2661-4DB4-B473-213718FA9EDF}"/>
              </a:ext>
            </a:extLst>
          </p:cNvPr>
          <p:cNvSpPr/>
          <p:nvPr/>
        </p:nvSpPr>
        <p:spPr>
          <a:xfrm>
            <a:off x="4338953" y="4593871"/>
            <a:ext cx="814281" cy="65795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7" name="Rectangle 51">
            <a:extLst>
              <a:ext uri="{FF2B5EF4-FFF2-40B4-BE49-F238E27FC236}">
                <a16:creationId xmlns:a16="http://schemas.microsoft.com/office/drawing/2014/main" id="{2568C471-4AD0-451D-9943-DE1A9241BB53}"/>
              </a:ext>
            </a:extLst>
          </p:cNvPr>
          <p:cNvSpPr/>
          <p:nvPr/>
        </p:nvSpPr>
        <p:spPr>
          <a:xfrm>
            <a:off x="4227692" y="5259486"/>
            <a:ext cx="5100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value</a:t>
            </a:r>
            <a:endParaRPr lang="en-US" sz="12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48" name="文本框 65">
            <a:extLst>
              <a:ext uri="{FF2B5EF4-FFF2-40B4-BE49-F238E27FC236}">
                <a16:creationId xmlns:a16="http://schemas.microsoft.com/office/drawing/2014/main" id="{6ACD3A7F-E5ED-469B-81D4-28A0E73AD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0802" y="3545696"/>
            <a:ext cx="20827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>
              <a:defRPr/>
            </a:pPr>
            <a:r>
              <a:rPr lang="en-US" altLang="zh-CN" sz="16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UnsortedStore</a:t>
            </a:r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</a:t>
            </a:r>
            <a:endParaRPr lang="en-US" altLang="zh-CN" sz="1600" b="1" dirty="0" smtClean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zh-CN" sz="1600" b="1" dirty="0" smtClean="0"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Hot </a:t>
            </a:r>
            <a:r>
              <a:rPr lang="en-US" altLang="zh-CN" sz="1600" b="1" dirty="0"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and small</a:t>
            </a:r>
            <a:endParaRPr lang="en-US" altLang="zh-CN" sz="1600" dirty="0"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9" name="文本框 65">
            <a:extLst>
              <a:ext uri="{FF2B5EF4-FFF2-40B4-BE49-F238E27FC236}">
                <a16:creationId xmlns:a16="http://schemas.microsoft.com/office/drawing/2014/main" id="{F82A9F4D-EB21-4FBE-BB60-953DEF3F8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261" y="5237864"/>
            <a:ext cx="20827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>
              <a:defRPr/>
            </a:pPr>
            <a:r>
              <a:rPr lang="en-US" altLang="zh-CN" sz="16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1600" b="1" dirty="0" err="1" smtClean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ortedStore</a:t>
            </a:r>
            <a:r>
              <a:rPr lang="en-US" altLang="zh-CN" sz="1600" b="1" dirty="0" smtClean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n-US" altLang="zh-CN" sz="1600" b="1" dirty="0" smtClean="0"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Cold </a:t>
            </a:r>
            <a:r>
              <a:rPr lang="en-US" altLang="zh-CN" sz="1600" b="1" dirty="0"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and large</a:t>
            </a:r>
            <a:endParaRPr lang="en-US" altLang="zh-CN" sz="1600" dirty="0"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0" name="矩形: 圆角 4">
            <a:extLst>
              <a:ext uri="{FF2B5EF4-FFF2-40B4-BE49-F238E27FC236}">
                <a16:creationId xmlns:a16="http://schemas.microsoft.com/office/drawing/2014/main" id="{E62E2A25-E0AE-42A9-B8D3-EFA85649FE85}"/>
              </a:ext>
            </a:extLst>
          </p:cNvPr>
          <p:cNvSpPr/>
          <p:nvPr/>
        </p:nvSpPr>
        <p:spPr>
          <a:xfrm>
            <a:off x="1589195" y="1981200"/>
            <a:ext cx="9010434" cy="566715"/>
          </a:xfrm>
          <a:prstGeom prst="roundRect">
            <a:avLst/>
          </a:prstGeom>
          <a:solidFill>
            <a:srgbClr val="DD8047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589196" y="2008288"/>
            <a:ext cx="90104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/>
              <a:t>P</a:t>
            </a:r>
            <a:r>
              <a:rPr lang="en-US" altLang="zh-CN" sz="2800" b="1" dirty="0" smtClean="0"/>
              <a:t>artial </a:t>
            </a:r>
            <a:r>
              <a:rPr lang="en-US" altLang="zh-CN" sz="2800" b="1" dirty="0"/>
              <a:t>KV </a:t>
            </a:r>
            <a:r>
              <a:rPr lang="en-US" altLang="zh-CN" sz="2800" b="1" dirty="0" smtClean="0"/>
              <a:t>separation</a:t>
            </a:r>
            <a:endParaRPr lang="en-US" altLang="zh-CN" sz="2800" b="1" dirty="0"/>
          </a:p>
        </p:txBody>
      </p:sp>
      <p:sp>
        <p:nvSpPr>
          <p:cNvPr id="60" name="下箭头 59"/>
          <p:cNvSpPr/>
          <p:nvPr/>
        </p:nvSpPr>
        <p:spPr bwMode="auto">
          <a:xfrm rot="5400000">
            <a:off x="6677603" y="4238331"/>
            <a:ext cx="519462" cy="1110047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下箭头 60"/>
          <p:cNvSpPr/>
          <p:nvPr/>
        </p:nvSpPr>
        <p:spPr bwMode="auto">
          <a:xfrm rot="5400000">
            <a:off x="6181705" y="4477143"/>
            <a:ext cx="519462" cy="216533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矩形 254">
            <a:extLst>
              <a:ext uri="{FF2B5EF4-FFF2-40B4-BE49-F238E27FC236}">
                <a16:creationId xmlns:a16="http://schemas.microsoft.com/office/drawing/2014/main" id="{D9336E6E-451C-414A-AE84-B3151C394C57}"/>
              </a:ext>
            </a:extLst>
          </p:cNvPr>
          <p:cNvSpPr/>
          <p:nvPr/>
        </p:nvSpPr>
        <p:spPr>
          <a:xfrm>
            <a:off x="7618412" y="5262903"/>
            <a:ext cx="3242733" cy="101566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000" b="1" dirty="0" smtClean="0">
                <a:solidFill>
                  <a:schemeClr val="tx1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Values</a:t>
            </a:r>
          </a:p>
          <a:p>
            <a:pPr algn="ctr"/>
            <a:r>
              <a:rPr lang="en-US" altLang="zh-CN" sz="2000" b="1" dirty="0">
                <a:solidFill>
                  <a:srgbClr val="FF0000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Append </a:t>
            </a:r>
            <a:r>
              <a:rPr lang="en-US" altLang="zh-CN" sz="2000" b="1" dirty="0" smtClean="0">
                <a:solidFill>
                  <a:srgbClr val="FF0000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as </a:t>
            </a:r>
            <a:r>
              <a:rPr lang="en-US" altLang="zh-CN" sz="2000" b="1" dirty="0">
                <a:solidFill>
                  <a:srgbClr val="FF0000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new </a:t>
            </a:r>
            <a:r>
              <a:rPr lang="en-US" altLang="zh-CN" sz="2000" b="1" dirty="0" smtClean="0">
                <a:solidFill>
                  <a:srgbClr val="FF0000"/>
                </a:solidFill>
                <a:latin typeface="Arial"/>
              </a:rPr>
              <a:t>l</a:t>
            </a:r>
            <a:r>
              <a:rPr lang="en-US" altLang="zh-CN" sz="2000" b="1" dirty="0" smtClean="0">
                <a:solidFill>
                  <a:srgbClr val="FF0000"/>
                </a:solidFill>
                <a:latin typeface="Arial"/>
                <a:ea typeface="宋体" panose="02010600030101010101" pitchFamily="2" charset="-122"/>
              </a:rPr>
              <a:t>og files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  <a:latin typeface="Arial"/>
                <a:ea typeface="宋体" panose="02010600030101010101" pitchFamily="2" charset="-122"/>
              </a:rPr>
              <a:t>Avoid large WA</a:t>
            </a:r>
            <a:endParaRPr lang="en-US" altLang="zh-CN" sz="2000" b="1" dirty="0">
              <a:solidFill>
                <a:srgbClr val="FF0000"/>
              </a:solidFill>
              <a:latin typeface="Arial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385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UniKV</a:t>
            </a:r>
            <a:r>
              <a:rPr lang="en-US" altLang="zh-CN" dirty="0"/>
              <a:t>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Challenge 3</a:t>
            </a:r>
            <a:r>
              <a:rPr lang="en-US" altLang="zh-CN" dirty="0"/>
              <a:t>: How to </a:t>
            </a:r>
            <a:r>
              <a:rPr lang="en-US" altLang="zh-CN" dirty="0" smtClean="0"/>
              <a:t>support large stores in a scale-out manner?</a:t>
            </a:r>
            <a:endParaRPr lang="en-US" altLang="zh-CN" dirty="0"/>
          </a:p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E62E2A25-E0AE-42A9-B8D3-EFA85649FE85}"/>
              </a:ext>
            </a:extLst>
          </p:cNvPr>
          <p:cNvSpPr/>
          <p:nvPr/>
        </p:nvSpPr>
        <p:spPr>
          <a:xfrm>
            <a:off x="1751012" y="1993922"/>
            <a:ext cx="9010434" cy="566715"/>
          </a:xfrm>
          <a:prstGeom prst="roundRect">
            <a:avLst/>
          </a:prstGeom>
          <a:solidFill>
            <a:srgbClr val="DD8047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b="1" dirty="0"/>
              <a:t>D</a:t>
            </a:r>
            <a:r>
              <a:rPr lang="en-US" altLang="zh-CN" sz="2400" b="1" dirty="0" smtClean="0"/>
              <a:t>ynamic </a:t>
            </a:r>
            <a:r>
              <a:rPr lang="en-US" altLang="zh-CN" sz="2400" b="1" dirty="0"/>
              <a:t>range </a:t>
            </a:r>
            <a:r>
              <a:rPr lang="en-US" altLang="zh-CN" sz="2400" b="1" dirty="0" smtClean="0"/>
              <a:t>partitioning</a:t>
            </a:r>
            <a:endParaRPr lang="en-US" altLang="zh-CN" sz="24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6D3FF5C-E8D4-4E04-AA2E-186DC929C3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810"/>
          <a:stretch/>
        </p:blipFill>
        <p:spPr>
          <a:xfrm>
            <a:off x="1217610" y="2695932"/>
            <a:ext cx="4038602" cy="3350876"/>
          </a:xfrm>
          <a:prstGeom prst="rect">
            <a:avLst/>
          </a:prstGeom>
        </p:spPr>
      </p:pic>
      <p:sp>
        <p:nvSpPr>
          <p:cNvPr id="8" name="内容占位符 2"/>
          <p:cNvSpPr txBox="1">
            <a:spLocks/>
          </p:cNvSpPr>
          <p:nvPr/>
        </p:nvSpPr>
        <p:spPr bwMode="auto">
          <a:xfrm>
            <a:off x="5332412" y="2748809"/>
            <a:ext cx="6695394" cy="3893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zh-CN" b="1" kern="0" dirty="0"/>
              <a:t>Efficient </a:t>
            </a:r>
            <a:r>
              <a:rPr lang="en-US" altLang="zh-CN" b="1" kern="0" dirty="0" smtClean="0"/>
              <a:t>scan</a:t>
            </a:r>
          </a:p>
          <a:p>
            <a:pPr lvl="2"/>
            <a:r>
              <a:rPr lang="en-US" altLang="zh-CN" sz="1800" kern="0" dirty="0" smtClean="0"/>
              <a:t>Key range based partition (benefits scan)</a:t>
            </a:r>
          </a:p>
          <a:p>
            <a:pPr lvl="2"/>
            <a:endParaRPr lang="en-US" altLang="zh-CN" sz="1800" kern="0" dirty="0" smtClean="0"/>
          </a:p>
          <a:p>
            <a:pPr lvl="1"/>
            <a:r>
              <a:rPr lang="en-US" altLang="zh-CN" b="1" kern="0" dirty="0" smtClean="0"/>
              <a:t>Efficient read</a:t>
            </a:r>
          </a:p>
          <a:p>
            <a:pPr lvl="2"/>
            <a:r>
              <a:rPr lang="en-US" altLang="zh-CN" kern="0" dirty="0" err="1" smtClean="0"/>
              <a:t>UnsortedStore</a:t>
            </a:r>
            <a:r>
              <a:rPr lang="en-US" altLang="zh-CN" kern="0" dirty="0" smtClean="0"/>
              <a:t>: fast lookup with hash indexing</a:t>
            </a:r>
          </a:p>
          <a:p>
            <a:pPr lvl="2"/>
            <a:r>
              <a:rPr lang="en-US" altLang="zh-CN" kern="0" dirty="0" err="1" smtClean="0">
                <a:solidFill>
                  <a:prstClr val="black"/>
                </a:solidFill>
              </a:rPr>
              <a:t>SortedStore</a:t>
            </a:r>
            <a:r>
              <a:rPr lang="en-US" altLang="zh-CN" kern="0" dirty="0" smtClean="0">
                <a:solidFill>
                  <a:prstClr val="black"/>
                </a:solidFill>
              </a:rPr>
              <a:t>: fast binary search</a:t>
            </a:r>
          </a:p>
          <a:p>
            <a:pPr lvl="2"/>
            <a:endParaRPr lang="en-US" altLang="zh-CN" b="1" kern="0" dirty="0" smtClean="0"/>
          </a:p>
          <a:p>
            <a:pPr lvl="1"/>
            <a:r>
              <a:rPr lang="en-US" altLang="zh-CN" b="1" kern="0" dirty="0" smtClean="0">
                <a:solidFill>
                  <a:prstClr val="black"/>
                </a:solidFill>
              </a:rPr>
              <a:t>Efficient write/GC</a:t>
            </a:r>
          </a:p>
          <a:p>
            <a:pPr lvl="2"/>
            <a:r>
              <a:rPr lang="en-US" altLang="zh-CN" sz="1800" kern="0" dirty="0"/>
              <a:t>Each partition contains two levels (benefits writes</a:t>
            </a:r>
            <a:r>
              <a:rPr lang="en-US" altLang="zh-CN" sz="1800" kern="0" dirty="0" smtClean="0"/>
              <a:t>)</a:t>
            </a:r>
            <a:endParaRPr lang="en-US" altLang="zh-CN" sz="1800" kern="0" dirty="0" smtClean="0">
              <a:solidFill>
                <a:prstClr val="black"/>
              </a:solidFill>
            </a:endParaRPr>
          </a:p>
          <a:p>
            <a:pPr lvl="2"/>
            <a:r>
              <a:rPr lang="en-US" altLang="zh-CN" sz="1800" kern="0" dirty="0" smtClean="0">
                <a:solidFill>
                  <a:prstClr val="black"/>
                </a:solidFill>
              </a:rPr>
              <a:t>Compaction/GC between partitions are independent</a:t>
            </a:r>
          </a:p>
        </p:txBody>
      </p:sp>
      <p:sp>
        <p:nvSpPr>
          <p:cNvPr id="9" name="矩形 254">
            <a:extLst>
              <a:ext uri="{FF2B5EF4-FFF2-40B4-BE49-F238E27FC236}">
                <a16:creationId xmlns:a16="http://schemas.microsoft.com/office/drawing/2014/main" id="{D9336E6E-451C-414A-AE84-B3151C394C57}"/>
              </a:ext>
            </a:extLst>
          </p:cNvPr>
          <p:cNvSpPr/>
          <p:nvPr/>
        </p:nvSpPr>
        <p:spPr>
          <a:xfrm>
            <a:off x="642065" y="6139560"/>
            <a:ext cx="5049143" cy="40011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000" b="1" dirty="0" smtClean="0">
                <a:solidFill>
                  <a:srgbClr val="FF0000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Lazy split for values (during GC)</a:t>
            </a:r>
            <a:endParaRPr lang="en-US" altLang="zh-CN" sz="2000" b="1" dirty="0">
              <a:solidFill>
                <a:srgbClr val="FF0000"/>
              </a:solidFill>
              <a:latin typeface="Arial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957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UniKV</a:t>
            </a:r>
            <a:r>
              <a:rPr lang="en-US" altLang="zh-CN" dirty="0"/>
              <a:t>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Challenge 4</a:t>
            </a:r>
            <a:r>
              <a:rPr lang="en-US" altLang="zh-CN" dirty="0"/>
              <a:t>: How to achieve efficient scan performance?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矩形 248">
            <a:extLst>
              <a:ext uri="{FF2B5EF4-FFF2-40B4-BE49-F238E27FC236}">
                <a16:creationId xmlns:a16="http://schemas.microsoft.com/office/drawing/2014/main" id="{7E3857B8-AAD4-4379-85ED-11E2594A3477}"/>
              </a:ext>
            </a:extLst>
          </p:cNvPr>
          <p:cNvSpPr/>
          <p:nvPr/>
        </p:nvSpPr>
        <p:spPr>
          <a:xfrm>
            <a:off x="7512088" y="4017073"/>
            <a:ext cx="2080027" cy="478727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zh-CN" altLang="en-US" sz="1200" b="1" kern="0">
              <a:solidFill>
                <a:srgbClr val="3D3F4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文本框 55">
            <a:extLst>
              <a:ext uri="{FF2B5EF4-FFF2-40B4-BE49-F238E27FC236}">
                <a16:creationId xmlns:a16="http://schemas.microsoft.com/office/drawing/2014/main" id="{2EDA0481-3BBC-48EB-9C51-DF4360D54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3534" y="4102367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defRPr/>
            </a:pPr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600" b="1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矩形 250">
            <a:extLst>
              <a:ext uri="{FF2B5EF4-FFF2-40B4-BE49-F238E27FC236}">
                <a16:creationId xmlns:a16="http://schemas.microsoft.com/office/drawing/2014/main" id="{C2DB09B9-6BD7-4077-8E87-3E2D991C3D6D}"/>
              </a:ext>
            </a:extLst>
          </p:cNvPr>
          <p:cNvSpPr/>
          <p:nvPr/>
        </p:nvSpPr>
        <p:spPr>
          <a:xfrm>
            <a:off x="8764265" y="4086791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矩形 250">
            <a:extLst>
              <a:ext uri="{FF2B5EF4-FFF2-40B4-BE49-F238E27FC236}">
                <a16:creationId xmlns:a16="http://schemas.microsoft.com/office/drawing/2014/main" id="{ACA26F64-54D0-4B70-81C8-2E021744900B}"/>
              </a:ext>
            </a:extLst>
          </p:cNvPr>
          <p:cNvSpPr/>
          <p:nvPr/>
        </p:nvSpPr>
        <p:spPr>
          <a:xfrm>
            <a:off x="8768615" y="4090521"/>
            <a:ext cx="746287" cy="77928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0" name="矩形 250">
            <a:extLst>
              <a:ext uri="{FF2B5EF4-FFF2-40B4-BE49-F238E27FC236}">
                <a16:creationId xmlns:a16="http://schemas.microsoft.com/office/drawing/2014/main" id="{9CE18254-4011-4E2A-98FE-B488C045C9DA}"/>
              </a:ext>
            </a:extLst>
          </p:cNvPr>
          <p:cNvSpPr/>
          <p:nvPr/>
        </p:nvSpPr>
        <p:spPr>
          <a:xfrm>
            <a:off x="7632884" y="4081620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1" name="矩形 250">
            <a:extLst>
              <a:ext uri="{FF2B5EF4-FFF2-40B4-BE49-F238E27FC236}">
                <a16:creationId xmlns:a16="http://schemas.microsoft.com/office/drawing/2014/main" id="{631A7023-1817-4668-AFB6-AC5900D0D74B}"/>
              </a:ext>
            </a:extLst>
          </p:cNvPr>
          <p:cNvSpPr/>
          <p:nvPr/>
        </p:nvSpPr>
        <p:spPr>
          <a:xfrm>
            <a:off x="7637234" y="4085350"/>
            <a:ext cx="746287" cy="77928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矩形 254">
            <a:extLst>
              <a:ext uri="{FF2B5EF4-FFF2-40B4-BE49-F238E27FC236}">
                <a16:creationId xmlns:a16="http://schemas.microsoft.com/office/drawing/2014/main" id="{F248D43C-32A3-472C-8A93-9054FF23D5BB}"/>
              </a:ext>
            </a:extLst>
          </p:cNvPr>
          <p:cNvSpPr/>
          <p:nvPr/>
        </p:nvSpPr>
        <p:spPr>
          <a:xfrm>
            <a:off x="7618283" y="4173261"/>
            <a:ext cx="7841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50~1300</a:t>
            </a:r>
            <a:endParaRPr lang="en-US" altLang="zh-CN" sz="1100" b="1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矩形 254">
            <a:extLst>
              <a:ext uri="{FF2B5EF4-FFF2-40B4-BE49-F238E27FC236}">
                <a16:creationId xmlns:a16="http://schemas.microsoft.com/office/drawing/2014/main" id="{7CB49535-788D-4BA0-A87C-6582BE17FF89}"/>
              </a:ext>
            </a:extLst>
          </p:cNvPr>
          <p:cNvSpPr/>
          <p:nvPr/>
        </p:nvSpPr>
        <p:spPr>
          <a:xfrm>
            <a:off x="8763878" y="4166093"/>
            <a:ext cx="7757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30~1100</a:t>
            </a:r>
            <a:endParaRPr lang="en-US" altLang="zh-CN" sz="1600" b="1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矩形 250">
            <a:extLst>
              <a:ext uri="{FF2B5EF4-FFF2-40B4-BE49-F238E27FC236}">
                <a16:creationId xmlns:a16="http://schemas.microsoft.com/office/drawing/2014/main" id="{F27B043B-958B-471E-8FC3-6FA800C2E33C}"/>
              </a:ext>
            </a:extLst>
          </p:cNvPr>
          <p:cNvSpPr/>
          <p:nvPr/>
        </p:nvSpPr>
        <p:spPr>
          <a:xfrm>
            <a:off x="9879669" y="3786471"/>
            <a:ext cx="1015343" cy="695688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200" b="1" kern="0" dirty="0">
              <a:solidFill>
                <a:srgbClr val="3D3F4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5" name="矩形 250">
            <a:extLst>
              <a:ext uri="{FF2B5EF4-FFF2-40B4-BE49-F238E27FC236}">
                <a16:creationId xmlns:a16="http://schemas.microsoft.com/office/drawing/2014/main" id="{8493AA49-E094-42DF-BF21-50881F705D85}"/>
              </a:ext>
            </a:extLst>
          </p:cNvPr>
          <p:cNvSpPr/>
          <p:nvPr/>
        </p:nvSpPr>
        <p:spPr>
          <a:xfrm>
            <a:off x="9884019" y="3790202"/>
            <a:ext cx="1010993" cy="13796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6" name="矩形 254">
            <a:extLst>
              <a:ext uri="{FF2B5EF4-FFF2-40B4-BE49-F238E27FC236}">
                <a16:creationId xmlns:a16="http://schemas.microsoft.com/office/drawing/2014/main" id="{D9ABACCD-A8EA-48EC-A848-20309DBD270B}"/>
              </a:ext>
            </a:extLst>
          </p:cNvPr>
          <p:cNvSpPr/>
          <p:nvPr/>
        </p:nvSpPr>
        <p:spPr>
          <a:xfrm>
            <a:off x="9907241" y="4035883"/>
            <a:ext cx="9877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600" b="1" dirty="0"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0~10000</a:t>
            </a:r>
            <a:endParaRPr lang="en-US" altLang="zh-CN" sz="2000" b="1" dirty="0"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7" name="连接符: 曲线 41">
            <a:extLst>
              <a:ext uri="{FF2B5EF4-FFF2-40B4-BE49-F238E27FC236}">
                <a16:creationId xmlns:a16="http://schemas.microsoft.com/office/drawing/2014/main" id="{F570E590-F1F6-4A52-A7A5-B9C78B6A6CDA}"/>
              </a:ext>
            </a:extLst>
          </p:cNvPr>
          <p:cNvCxnSpPr>
            <a:cxnSpLocks/>
            <a:stCxn id="10" idx="0"/>
            <a:endCxn id="14" idx="0"/>
          </p:cNvCxnSpPr>
          <p:nvPr/>
        </p:nvCxnSpPr>
        <p:spPr>
          <a:xfrm rot="5400000" flipH="1" flipV="1">
            <a:off x="9047852" y="2746823"/>
            <a:ext cx="295149" cy="2374447"/>
          </a:xfrm>
          <a:prstGeom prst="curvedConnector3">
            <a:avLst>
              <a:gd name="adj1" fmla="val 155837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连接符: 曲线 43">
            <a:extLst>
              <a:ext uri="{FF2B5EF4-FFF2-40B4-BE49-F238E27FC236}">
                <a16:creationId xmlns:a16="http://schemas.microsoft.com/office/drawing/2014/main" id="{77BED8A6-5E0B-43B9-A337-A8AECB20A9D3}"/>
              </a:ext>
            </a:extLst>
          </p:cNvPr>
          <p:cNvCxnSpPr>
            <a:stCxn id="7" idx="0"/>
            <a:endCxn id="15" idx="0"/>
          </p:cNvCxnSpPr>
          <p:nvPr/>
        </p:nvCxnSpPr>
        <p:spPr>
          <a:xfrm rot="5400000" flipH="1" flipV="1">
            <a:off x="9322905" y="3035757"/>
            <a:ext cx="312165" cy="1821057"/>
          </a:xfrm>
          <a:prstGeom prst="curvedConnector3">
            <a:avLst>
              <a:gd name="adj1" fmla="val 145982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连接符: 曲线 45">
            <a:extLst>
              <a:ext uri="{FF2B5EF4-FFF2-40B4-BE49-F238E27FC236}">
                <a16:creationId xmlns:a16="http://schemas.microsoft.com/office/drawing/2014/main" id="{07F3B18C-6BCE-454D-85A4-C4DD5EB14B16}"/>
              </a:ext>
            </a:extLst>
          </p:cNvPr>
          <p:cNvCxnSpPr>
            <a:stCxn id="8" idx="0"/>
            <a:endCxn id="15" idx="0"/>
          </p:cNvCxnSpPr>
          <p:nvPr/>
        </p:nvCxnSpPr>
        <p:spPr>
          <a:xfrm rot="5400000" flipH="1" flipV="1">
            <a:off x="9616256" y="3313531"/>
            <a:ext cx="296589" cy="1249932"/>
          </a:xfrm>
          <a:prstGeom prst="curvedConnector3">
            <a:avLst>
              <a:gd name="adj1" fmla="val 137641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: 圆角 4">
            <a:extLst>
              <a:ext uri="{FF2B5EF4-FFF2-40B4-BE49-F238E27FC236}">
                <a16:creationId xmlns:a16="http://schemas.microsoft.com/office/drawing/2014/main" id="{E62E2A25-E0AE-42A9-B8D3-EFA85649FE85}"/>
              </a:ext>
            </a:extLst>
          </p:cNvPr>
          <p:cNvSpPr/>
          <p:nvPr/>
        </p:nvSpPr>
        <p:spPr>
          <a:xfrm>
            <a:off x="1835821" y="2071670"/>
            <a:ext cx="7924800" cy="566715"/>
          </a:xfrm>
          <a:prstGeom prst="roundRect">
            <a:avLst/>
          </a:prstGeom>
          <a:solidFill>
            <a:srgbClr val="DD8047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b="1" dirty="0" smtClean="0"/>
              <a:t>Scan optimizations for differentiated storage </a:t>
            </a:r>
            <a:endParaRPr lang="en-US" altLang="zh-CN" sz="2400" b="1" dirty="0"/>
          </a:p>
        </p:txBody>
      </p:sp>
      <p:sp>
        <p:nvSpPr>
          <p:cNvPr id="22" name="矩形 248">
            <a:extLst>
              <a:ext uri="{FF2B5EF4-FFF2-40B4-BE49-F238E27FC236}">
                <a16:creationId xmlns:a16="http://schemas.microsoft.com/office/drawing/2014/main" id="{3E96C82B-F71C-4957-AAEB-10EDD2CFEFE8}"/>
              </a:ext>
            </a:extLst>
          </p:cNvPr>
          <p:cNvSpPr/>
          <p:nvPr/>
        </p:nvSpPr>
        <p:spPr>
          <a:xfrm>
            <a:off x="1334377" y="3205597"/>
            <a:ext cx="2333443" cy="439121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zh-CN" altLang="en-US" sz="1200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23" name="文本框 55">
            <a:extLst>
              <a:ext uri="{FF2B5EF4-FFF2-40B4-BE49-F238E27FC236}">
                <a16:creationId xmlns:a16="http://schemas.microsoft.com/office/drawing/2014/main" id="{D9D23710-C5D9-4280-8488-B5124B6BA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8447" y="3209936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4" name="矩形 288">
            <a:extLst>
              <a:ext uri="{FF2B5EF4-FFF2-40B4-BE49-F238E27FC236}">
                <a16:creationId xmlns:a16="http://schemas.microsoft.com/office/drawing/2014/main" id="{B1883C98-0739-42B6-8209-3660E0B12A9E}"/>
              </a:ext>
            </a:extLst>
          </p:cNvPr>
          <p:cNvSpPr/>
          <p:nvPr/>
        </p:nvSpPr>
        <p:spPr>
          <a:xfrm>
            <a:off x="1332790" y="4508925"/>
            <a:ext cx="3230140" cy="1843289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zh-CN" altLang="en-US" sz="1200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26" name="矩形 293">
            <a:extLst>
              <a:ext uri="{FF2B5EF4-FFF2-40B4-BE49-F238E27FC236}">
                <a16:creationId xmlns:a16="http://schemas.microsoft.com/office/drawing/2014/main" id="{230A063D-BFD7-42FC-9C0E-D334B2AE30A8}"/>
              </a:ext>
            </a:extLst>
          </p:cNvPr>
          <p:cNvSpPr/>
          <p:nvPr/>
        </p:nvSpPr>
        <p:spPr>
          <a:xfrm>
            <a:off x="1609686" y="5295336"/>
            <a:ext cx="1545702" cy="247494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7" name="矩形 254">
            <a:extLst>
              <a:ext uri="{FF2B5EF4-FFF2-40B4-BE49-F238E27FC236}">
                <a16:creationId xmlns:a16="http://schemas.microsoft.com/office/drawing/2014/main" id="{98C8D1A6-CABD-4012-87B6-5036BDAF2DFF}"/>
              </a:ext>
            </a:extLst>
          </p:cNvPr>
          <p:cNvSpPr/>
          <p:nvPr/>
        </p:nvSpPr>
        <p:spPr>
          <a:xfrm>
            <a:off x="1834281" y="6093450"/>
            <a:ext cx="12133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Value log files</a:t>
            </a:r>
            <a:endParaRPr lang="en-US" altLang="zh-CN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28" name="Straight Connector 13">
            <a:extLst>
              <a:ext uri="{FF2B5EF4-FFF2-40B4-BE49-F238E27FC236}">
                <a16:creationId xmlns:a16="http://schemas.microsoft.com/office/drawing/2014/main" id="{260A1050-2DD6-4048-80BA-7205757D2688}"/>
              </a:ext>
            </a:extLst>
          </p:cNvPr>
          <p:cNvCxnSpPr/>
          <p:nvPr/>
        </p:nvCxnSpPr>
        <p:spPr>
          <a:xfrm>
            <a:off x="2003094" y="5295336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29" name="Straight Connector 14">
            <a:extLst>
              <a:ext uri="{FF2B5EF4-FFF2-40B4-BE49-F238E27FC236}">
                <a16:creationId xmlns:a16="http://schemas.microsoft.com/office/drawing/2014/main" id="{7FF5FF08-14DB-454F-8AA0-651A156FCDA7}"/>
              </a:ext>
            </a:extLst>
          </p:cNvPr>
          <p:cNvCxnSpPr/>
          <p:nvPr/>
        </p:nvCxnSpPr>
        <p:spPr>
          <a:xfrm>
            <a:off x="2398249" y="5293108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30" name="Straight Connector 15">
            <a:extLst>
              <a:ext uri="{FF2B5EF4-FFF2-40B4-BE49-F238E27FC236}">
                <a16:creationId xmlns:a16="http://schemas.microsoft.com/office/drawing/2014/main" id="{D8A061FB-8286-4826-B3D8-105D5186AC86}"/>
              </a:ext>
            </a:extLst>
          </p:cNvPr>
          <p:cNvCxnSpPr/>
          <p:nvPr/>
        </p:nvCxnSpPr>
        <p:spPr>
          <a:xfrm>
            <a:off x="2786858" y="5293845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31" name="矩形 254">
            <a:extLst>
              <a:ext uri="{FF2B5EF4-FFF2-40B4-BE49-F238E27FC236}">
                <a16:creationId xmlns:a16="http://schemas.microsoft.com/office/drawing/2014/main" id="{DA868C6A-A4FF-4D77-BD93-584999BFE747}"/>
              </a:ext>
            </a:extLst>
          </p:cNvPr>
          <p:cNvSpPr/>
          <p:nvPr/>
        </p:nvSpPr>
        <p:spPr>
          <a:xfrm>
            <a:off x="2846057" y="5259004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32" name="Curved Connector 17">
            <a:extLst>
              <a:ext uri="{FF2B5EF4-FFF2-40B4-BE49-F238E27FC236}">
                <a16:creationId xmlns:a16="http://schemas.microsoft.com/office/drawing/2014/main" id="{183BD2E0-73D5-4D64-AAA3-53B641C33E64}"/>
              </a:ext>
            </a:extLst>
          </p:cNvPr>
          <p:cNvCxnSpPr>
            <a:endCxn id="26" idx="0"/>
          </p:cNvCxnSpPr>
          <p:nvPr/>
        </p:nvCxnSpPr>
        <p:spPr>
          <a:xfrm rot="16200000" flipH="1">
            <a:off x="1980217" y="4893015"/>
            <a:ext cx="427611" cy="377029"/>
          </a:xfrm>
          <a:prstGeom prst="curvedConnector3">
            <a:avLst>
              <a:gd name="adj1" fmla="val 50000"/>
            </a:avLst>
          </a:prstGeom>
          <a:noFill/>
          <a:ln w="158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3" name="矩形 293">
            <a:extLst>
              <a:ext uri="{FF2B5EF4-FFF2-40B4-BE49-F238E27FC236}">
                <a16:creationId xmlns:a16="http://schemas.microsoft.com/office/drawing/2014/main" id="{561C3581-332B-47B9-A878-16A1621B960C}"/>
              </a:ext>
            </a:extLst>
          </p:cNvPr>
          <p:cNvSpPr/>
          <p:nvPr/>
        </p:nvSpPr>
        <p:spPr>
          <a:xfrm>
            <a:off x="1609686" y="5807777"/>
            <a:ext cx="1545702" cy="247494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34" name="Straight Connector 19">
            <a:extLst>
              <a:ext uri="{FF2B5EF4-FFF2-40B4-BE49-F238E27FC236}">
                <a16:creationId xmlns:a16="http://schemas.microsoft.com/office/drawing/2014/main" id="{E0FED10E-8CDB-4EB7-8501-32BD85CAC91F}"/>
              </a:ext>
            </a:extLst>
          </p:cNvPr>
          <p:cNvCxnSpPr/>
          <p:nvPr/>
        </p:nvCxnSpPr>
        <p:spPr>
          <a:xfrm>
            <a:off x="2003094" y="5807777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3282A636-D666-46E3-80FB-4A4630312080}"/>
              </a:ext>
            </a:extLst>
          </p:cNvPr>
          <p:cNvCxnSpPr/>
          <p:nvPr/>
        </p:nvCxnSpPr>
        <p:spPr>
          <a:xfrm>
            <a:off x="2398249" y="5805549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36" name="Straight Connector 21">
            <a:extLst>
              <a:ext uri="{FF2B5EF4-FFF2-40B4-BE49-F238E27FC236}">
                <a16:creationId xmlns:a16="http://schemas.microsoft.com/office/drawing/2014/main" id="{F0F9CC65-6FE4-42D5-B909-0AE35729B6EC}"/>
              </a:ext>
            </a:extLst>
          </p:cNvPr>
          <p:cNvCxnSpPr/>
          <p:nvPr/>
        </p:nvCxnSpPr>
        <p:spPr>
          <a:xfrm>
            <a:off x="2786858" y="5806286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37" name="矩形 254">
            <a:extLst>
              <a:ext uri="{FF2B5EF4-FFF2-40B4-BE49-F238E27FC236}">
                <a16:creationId xmlns:a16="http://schemas.microsoft.com/office/drawing/2014/main" id="{A9ED256B-6847-44FC-ACC1-B730348779ED}"/>
              </a:ext>
            </a:extLst>
          </p:cNvPr>
          <p:cNvSpPr/>
          <p:nvPr/>
        </p:nvSpPr>
        <p:spPr>
          <a:xfrm>
            <a:off x="2846057" y="5771445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8" name="文本框 55">
            <a:extLst>
              <a:ext uri="{FF2B5EF4-FFF2-40B4-BE49-F238E27FC236}">
                <a16:creationId xmlns:a16="http://schemas.microsoft.com/office/drawing/2014/main" id="{62D21997-D97E-424C-8ADE-E2E7EDBA0DFF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245190" y="5533855"/>
            <a:ext cx="3642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39" name="Straight Connector 24">
            <a:extLst>
              <a:ext uri="{FF2B5EF4-FFF2-40B4-BE49-F238E27FC236}">
                <a16:creationId xmlns:a16="http://schemas.microsoft.com/office/drawing/2014/main" id="{9EA75658-BD4C-444C-BA1C-C313F1F6157D}"/>
              </a:ext>
            </a:extLst>
          </p:cNvPr>
          <p:cNvCxnSpPr/>
          <p:nvPr/>
        </p:nvCxnSpPr>
        <p:spPr>
          <a:xfrm>
            <a:off x="1531990" y="5224949"/>
            <a:ext cx="1416" cy="944701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40" name="Straight Connector 25">
            <a:extLst>
              <a:ext uri="{FF2B5EF4-FFF2-40B4-BE49-F238E27FC236}">
                <a16:creationId xmlns:a16="http://schemas.microsoft.com/office/drawing/2014/main" id="{149591D8-A646-431B-AB89-B9E4086780C4}"/>
              </a:ext>
            </a:extLst>
          </p:cNvPr>
          <p:cNvCxnSpPr/>
          <p:nvPr/>
        </p:nvCxnSpPr>
        <p:spPr>
          <a:xfrm flipH="1">
            <a:off x="3348745" y="5224949"/>
            <a:ext cx="2558" cy="884163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42" name="矩形 250">
            <a:extLst>
              <a:ext uri="{FF2B5EF4-FFF2-40B4-BE49-F238E27FC236}">
                <a16:creationId xmlns:a16="http://schemas.microsoft.com/office/drawing/2014/main" id="{39932015-0966-43AF-BE36-A32FFB19B498}"/>
              </a:ext>
            </a:extLst>
          </p:cNvPr>
          <p:cNvSpPr/>
          <p:nvPr/>
        </p:nvSpPr>
        <p:spPr>
          <a:xfrm>
            <a:off x="1531259" y="3255567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3" name="矩形 250">
            <a:extLst>
              <a:ext uri="{FF2B5EF4-FFF2-40B4-BE49-F238E27FC236}">
                <a16:creationId xmlns:a16="http://schemas.microsoft.com/office/drawing/2014/main" id="{C9ADFDE5-A141-4AE3-A637-BC725C921FF4}"/>
              </a:ext>
            </a:extLst>
          </p:cNvPr>
          <p:cNvSpPr/>
          <p:nvPr/>
        </p:nvSpPr>
        <p:spPr>
          <a:xfrm>
            <a:off x="1535609" y="3259297"/>
            <a:ext cx="746287" cy="77928"/>
          </a:xfrm>
          <a:prstGeom prst="rect">
            <a:avLst/>
          </a:prstGeom>
          <a:pattFill prst="ltUpDiag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4" name="矩形 254">
            <a:extLst>
              <a:ext uri="{FF2B5EF4-FFF2-40B4-BE49-F238E27FC236}">
                <a16:creationId xmlns:a16="http://schemas.microsoft.com/office/drawing/2014/main" id="{C5D11AAC-6F71-408C-8D97-D7232EC78C8E}"/>
              </a:ext>
            </a:extLst>
          </p:cNvPr>
          <p:cNvSpPr/>
          <p:nvPr/>
        </p:nvSpPr>
        <p:spPr>
          <a:xfrm>
            <a:off x="1459717" y="3319317"/>
            <a:ext cx="90762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&lt;</a:t>
            </a:r>
            <a:r>
              <a:rPr lang="en-US" altLang="zh-CN" sz="1000" b="1" dirty="0" err="1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key,value</a:t>
            </a: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&gt;</a:t>
            </a:r>
            <a:endParaRPr lang="en-US" altLang="zh-CN" sz="11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5" name="矩形 254">
            <a:extLst>
              <a:ext uri="{FF2B5EF4-FFF2-40B4-BE49-F238E27FC236}">
                <a16:creationId xmlns:a16="http://schemas.microsoft.com/office/drawing/2014/main" id="{56B33C8B-4FC8-4E4D-8BFB-8FEA2850C5AE}"/>
              </a:ext>
            </a:extLst>
          </p:cNvPr>
          <p:cNvSpPr/>
          <p:nvPr/>
        </p:nvSpPr>
        <p:spPr>
          <a:xfrm>
            <a:off x="1780995" y="3391611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6" name="矩形 250">
            <a:extLst>
              <a:ext uri="{FF2B5EF4-FFF2-40B4-BE49-F238E27FC236}">
                <a16:creationId xmlns:a16="http://schemas.microsoft.com/office/drawing/2014/main" id="{545A35F5-910A-4B1A-B9D0-E5AA4FC2EF76}"/>
              </a:ext>
            </a:extLst>
          </p:cNvPr>
          <p:cNvSpPr/>
          <p:nvPr/>
        </p:nvSpPr>
        <p:spPr>
          <a:xfrm>
            <a:off x="2730636" y="3255567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7" name="矩形 250">
            <a:extLst>
              <a:ext uri="{FF2B5EF4-FFF2-40B4-BE49-F238E27FC236}">
                <a16:creationId xmlns:a16="http://schemas.microsoft.com/office/drawing/2014/main" id="{83CBBF59-17FF-4719-B259-BA1EAE2B7030}"/>
              </a:ext>
            </a:extLst>
          </p:cNvPr>
          <p:cNvSpPr/>
          <p:nvPr/>
        </p:nvSpPr>
        <p:spPr>
          <a:xfrm>
            <a:off x="2734986" y="3259297"/>
            <a:ext cx="746287" cy="77928"/>
          </a:xfrm>
          <a:prstGeom prst="rect">
            <a:avLst/>
          </a:prstGeom>
          <a:pattFill prst="ltUpDiag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8" name="文本框 55">
            <a:extLst>
              <a:ext uri="{FF2B5EF4-FFF2-40B4-BE49-F238E27FC236}">
                <a16:creationId xmlns:a16="http://schemas.microsoft.com/office/drawing/2014/main" id="{8AB794FD-22E5-4356-B15A-8B0C5D4B6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838" y="4593371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6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9" name="矩形 290">
            <a:extLst>
              <a:ext uri="{FF2B5EF4-FFF2-40B4-BE49-F238E27FC236}">
                <a16:creationId xmlns:a16="http://schemas.microsoft.com/office/drawing/2014/main" id="{894E21A1-BE9E-477B-89A4-D4405B6BF143}"/>
              </a:ext>
            </a:extLst>
          </p:cNvPr>
          <p:cNvSpPr/>
          <p:nvPr/>
        </p:nvSpPr>
        <p:spPr>
          <a:xfrm>
            <a:off x="1457958" y="4613509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0" name="矩形 254">
            <a:extLst>
              <a:ext uri="{FF2B5EF4-FFF2-40B4-BE49-F238E27FC236}">
                <a16:creationId xmlns:a16="http://schemas.microsoft.com/office/drawing/2014/main" id="{E0D64207-464D-4409-85E4-63D804CB61CF}"/>
              </a:ext>
            </a:extLst>
          </p:cNvPr>
          <p:cNvSpPr/>
          <p:nvPr/>
        </p:nvSpPr>
        <p:spPr>
          <a:xfrm>
            <a:off x="1368093" y="4685512"/>
            <a:ext cx="10166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&lt;</a:t>
            </a:r>
            <a:r>
              <a:rPr lang="en-US" altLang="zh-CN" sz="1000" b="1" dirty="0" err="1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key,pointer</a:t>
            </a: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&gt;</a:t>
            </a:r>
            <a:endParaRPr lang="en-US" altLang="zh-CN" sz="11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1" name="矩形 254">
            <a:extLst>
              <a:ext uri="{FF2B5EF4-FFF2-40B4-BE49-F238E27FC236}">
                <a16:creationId xmlns:a16="http://schemas.microsoft.com/office/drawing/2014/main" id="{F9878A1F-E40D-4BC3-A2B6-76769104179E}"/>
              </a:ext>
            </a:extLst>
          </p:cNvPr>
          <p:cNvSpPr/>
          <p:nvPr/>
        </p:nvSpPr>
        <p:spPr>
          <a:xfrm>
            <a:off x="1740612" y="4778756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2" name="矩形 250">
            <a:extLst>
              <a:ext uri="{FF2B5EF4-FFF2-40B4-BE49-F238E27FC236}">
                <a16:creationId xmlns:a16="http://schemas.microsoft.com/office/drawing/2014/main" id="{96EA47F3-383D-48F1-9E48-D3462F3D642D}"/>
              </a:ext>
            </a:extLst>
          </p:cNvPr>
          <p:cNvSpPr/>
          <p:nvPr/>
        </p:nvSpPr>
        <p:spPr>
          <a:xfrm>
            <a:off x="1459075" y="4629027"/>
            <a:ext cx="814281" cy="65795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3" name="矩形 290">
            <a:extLst>
              <a:ext uri="{FF2B5EF4-FFF2-40B4-BE49-F238E27FC236}">
                <a16:creationId xmlns:a16="http://schemas.microsoft.com/office/drawing/2014/main" id="{FECD3A06-1DA5-4440-8C66-F03BB55D3749}"/>
              </a:ext>
            </a:extLst>
          </p:cNvPr>
          <p:cNvSpPr/>
          <p:nvPr/>
        </p:nvSpPr>
        <p:spPr>
          <a:xfrm>
            <a:off x="3579358" y="4613509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4" name="矩形 250">
            <a:extLst>
              <a:ext uri="{FF2B5EF4-FFF2-40B4-BE49-F238E27FC236}">
                <a16:creationId xmlns:a16="http://schemas.microsoft.com/office/drawing/2014/main" id="{6CABD3D5-AB6E-45A5-B1BF-F7FC7D44A97D}"/>
              </a:ext>
            </a:extLst>
          </p:cNvPr>
          <p:cNvSpPr/>
          <p:nvPr/>
        </p:nvSpPr>
        <p:spPr>
          <a:xfrm>
            <a:off x="3580475" y="4629027"/>
            <a:ext cx="814281" cy="65795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5" name="矩形 290">
            <a:extLst>
              <a:ext uri="{FF2B5EF4-FFF2-40B4-BE49-F238E27FC236}">
                <a16:creationId xmlns:a16="http://schemas.microsoft.com/office/drawing/2014/main" id="{BF1E0FEB-0E4B-4FC4-9B65-53DBC30F94E6}"/>
              </a:ext>
            </a:extLst>
          </p:cNvPr>
          <p:cNvSpPr/>
          <p:nvPr/>
        </p:nvSpPr>
        <p:spPr>
          <a:xfrm>
            <a:off x="2458819" y="4613167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6" name="矩形 250">
            <a:extLst>
              <a:ext uri="{FF2B5EF4-FFF2-40B4-BE49-F238E27FC236}">
                <a16:creationId xmlns:a16="http://schemas.microsoft.com/office/drawing/2014/main" id="{2AD028C7-2661-4DB4-B473-213718FA9EDF}"/>
              </a:ext>
            </a:extLst>
          </p:cNvPr>
          <p:cNvSpPr/>
          <p:nvPr/>
        </p:nvSpPr>
        <p:spPr>
          <a:xfrm>
            <a:off x="2459936" y="4628685"/>
            <a:ext cx="814281" cy="65795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幼圆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7" name="Rectangle 51">
            <a:extLst>
              <a:ext uri="{FF2B5EF4-FFF2-40B4-BE49-F238E27FC236}">
                <a16:creationId xmlns:a16="http://schemas.microsoft.com/office/drawing/2014/main" id="{2568C471-4AD0-451D-9943-DE1A9241BB53}"/>
              </a:ext>
            </a:extLst>
          </p:cNvPr>
          <p:cNvSpPr/>
          <p:nvPr/>
        </p:nvSpPr>
        <p:spPr>
          <a:xfrm>
            <a:off x="2348675" y="5294300"/>
            <a:ext cx="5100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value</a:t>
            </a:r>
            <a:endParaRPr lang="en-US" sz="1200" dirty="0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58" name="文本框 65">
            <a:extLst>
              <a:ext uri="{FF2B5EF4-FFF2-40B4-BE49-F238E27FC236}">
                <a16:creationId xmlns:a16="http://schemas.microsoft.com/office/drawing/2014/main" id="{6ACD3A7F-E5ED-469B-81D4-28A0E73AD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088" y="4964676"/>
            <a:ext cx="17507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>
              <a:defRPr/>
            </a:pPr>
            <a:r>
              <a:rPr lang="en-US" altLang="zh-CN" sz="20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S</a:t>
            </a:r>
            <a:r>
              <a:rPr lang="en-US" altLang="zh-CN" sz="2000" b="1" dirty="0" err="1" smtClean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ortedStore</a:t>
            </a:r>
            <a:r>
              <a:rPr lang="en-US" altLang="zh-CN" sz="2000" b="1" dirty="0" smtClean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0" name="文本框 59"/>
          <p:cNvSpPr txBox="1"/>
          <p:nvPr/>
        </p:nvSpPr>
        <p:spPr>
          <a:xfrm>
            <a:off x="3844572" y="2917953"/>
            <a:ext cx="2179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altLang="zh-CN" sz="20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UnsortedStore</a:t>
            </a:r>
            <a:r>
              <a:rPr lang="en-US" altLang="zh-CN" sz="2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2" name="右箭头 61"/>
          <p:cNvSpPr/>
          <p:nvPr/>
        </p:nvSpPr>
        <p:spPr bwMode="auto">
          <a:xfrm>
            <a:off x="3909549" y="3239108"/>
            <a:ext cx="2251977" cy="572467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右箭头 62"/>
          <p:cNvSpPr/>
          <p:nvPr/>
        </p:nvSpPr>
        <p:spPr bwMode="auto">
          <a:xfrm>
            <a:off x="4712943" y="5380796"/>
            <a:ext cx="1489267" cy="489049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矩形 254">
            <a:extLst>
              <a:ext uri="{FF2B5EF4-FFF2-40B4-BE49-F238E27FC236}">
                <a16:creationId xmlns:a16="http://schemas.microsoft.com/office/drawing/2014/main" id="{D9336E6E-451C-414A-AE84-B3151C394C57}"/>
              </a:ext>
            </a:extLst>
          </p:cNvPr>
          <p:cNvSpPr/>
          <p:nvPr/>
        </p:nvSpPr>
        <p:spPr>
          <a:xfrm>
            <a:off x="6368355" y="4939287"/>
            <a:ext cx="5335875" cy="1323439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/>
            <a:r>
              <a:rPr lang="en-US" altLang="zh-CN" sz="2000" b="1" dirty="0" smtClean="0">
                <a:solidFill>
                  <a:srgbClr val="3D3F41">
                    <a:lumMod val="50000"/>
                  </a:srgbClr>
                </a:solidFill>
                <a:ea typeface="华文中宋" panose="02010600040101010101" pitchFamily="2" charset="-122"/>
                <a:cs typeface="Arial" panose="020B0604020202020204" pitchFamily="34" charset="0"/>
              </a:rPr>
              <a:t>K</a:t>
            </a:r>
            <a:r>
              <a:rPr lang="en-US" altLang="zh-CN" sz="2000" b="1" dirty="0" smtClean="0"/>
              <a:t>V </a:t>
            </a:r>
            <a:r>
              <a:rPr lang="en-US" altLang="zh-CN" sz="2000" b="1" dirty="0" smtClean="0"/>
              <a:t>separation </a:t>
            </a:r>
            <a:r>
              <a:rPr lang="en-US" altLang="zh-CN" sz="2000" dirty="0" smtClean="0">
                <a:sym typeface="Wingdings" panose="05000000000000000000" pitchFamily="2" charset="2"/>
              </a:rPr>
              <a:t></a:t>
            </a:r>
            <a:r>
              <a:rPr lang="en-US" altLang="zh-CN" sz="2000" dirty="0">
                <a:sym typeface="Wingdings" panose="05000000000000000000" pitchFamily="2" charset="2"/>
              </a:rPr>
              <a:t> </a:t>
            </a:r>
            <a:r>
              <a:rPr lang="en-US" altLang="zh-CN" sz="2000" dirty="0" smtClean="0">
                <a:sym typeface="Wingdings" panose="05000000000000000000" pitchFamily="2" charset="2"/>
              </a:rPr>
              <a:t>random value reads</a:t>
            </a:r>
          </a:p>
          <a:p>
            <a:pPr marL="0" lvl="1" algn="ctr"/>
            <a:endParaRPr lang="en-US" altLang="zh-CN" sz="20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en-US" altLang="zh-CN" sz="2000" b="1" dirty="0" smtClean="0">
                <a:solidFill>
                  <a:srgbClr val="FF0000"/>
                </a:solidFill>
              </a:rPr>
              <a:t>Multi-threading: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I/O </a:t>
            </a:r>
            <a:r>
              <a:rPr lang="en-US" altLang="zh-CN" dirty="0"/>
              <a:t>parallelization </a:t>
            </a:r>
            <a:r>
              <a:rPr lang="en-US" altLang="zh-CN" sz="2000" dirty="0" smtClean="0"/>
              <a:t>of </a:t>
            </a:r>
            <a:r>
              <a:rPr lang="en-US" altLang="zh-CN" sz="2000" dirty="0"/>
              <a:t>SSDs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pPr algn="ctr">
              <a:defRPr/>
            </a:pPr>
            <a:r>
              <a:rPr lang="en-US" altLang="zh-CN" sz="2000" b="1" dirty="0" smtClean="0">
                <a:solidFill>
                  <a:srgbClr val="FF0000"/>
                </a:solidFill>
              </a:rPr>
              <a:t>Read-ahead: </a:t>
            </a:r>
            <a:r>
              <a:rPr lang="en-US" altLang="zh-CN" sz="2000" dirty="0"/>
              <a:t>Pre-fetching values</a:t>
            </a:r>
          </a:p>
        </p:txBody>
      </p:sp>
      <p:sp>
        <p:nvSpPr>
          <p:cNvPr id="66" name="矩形 254">
            <a:extLst>
              <a:ext uri="{FF2B5EF4-FFF2-40B4-BE49-F238E27FC236}">
                <a16:creationId xmlns:a16="http://schemas.microsoft.com/office/drawing/2014/main" id="{D9336E6E-451C-414A-AE84-B3151C394C57}"/>
              </a:ext>
            </a:extLst>
          </p:cNvPr>
          <p:cNvSpPr/>
          <p:nvPr/>
        </p:nvSpPr>
        <p:spPr>
          <a:xfrm>
            <a:off x="6360500" y="2876168"/>
            <a:ext cx="5344224" cy="707886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algn="ctr"/>
            <a:r>
              <a:rPr lang="en-US" altLang="zh-CN" sz="2000" b="1" dirty="0"/>
              <a:t>O</a:t>
            </a:r>
            <a:r>
              <a:rPr lang="en-US" altLang="zh-CN" sz="2000" b="1" dirty="0" smtClean="0"/>
              <a:t>verlapped </a:t>
            </a:r>
            <a:r>
              <a:rPr lang="en-US" altLang="zh-CN" sz="2000" b="1" dirty="0" err="1" smtClean="0"/>
              <a:t>SSTables</a:t>
            </a:r>
            <a:r>
              <a:rPr lang="en-US" altLang="zh-CN" sz="2000" b="1" dirty="0" smtClean="0"/>
              <a:t>: many random reads</a:t>
            </a:r>
            <a:endParaRPr lang="en-US" altLang="zh-CN" sz="2000" dirty="0"/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Size-based </a:t>
            </a:r>
            <a:r>
              <a:rPr lang="en-US" altLang="zh-CN" sz="2000" b="1" dirty="0">
                <a:solidFill>
                  <a:srgbClr val="FF0000"/>
                </a:solidFill>
              </a:rPr>
              <a:t>merge 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cxnSp>
        <p:nvCxnSpPr>
          <p:cNvPr id="70" name="直接箭头连接符 69"/>
          <p:cNvCxnSpPr/>
          <p:nvPr/>
        </p:nvCxnSpPr>
        <p:spPr bwMode="auto">
          <a:xfrm>
            <a:off x="2360304" y="3801980"/>
            <a:ext cx="7034" cy="582031"/>
          </a:xfrm>
          <a:prstGeom prst="straightConnector1">
            <a:avLst/>
          </a:prstGeom>
          <a:ln>
            <a:headEnd type="none" w="med" len="med"/>
            <a:tailEnd type="triangle"/>
          </a:ln>
          <a:ex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38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Putting It All Together: </a:t>
            </a:r>
            <a:r>
              <a:rPr lang="en-US" altLang="zh-CN" dirty="0" smtClean="0"/>
              <a:t>Overall </a:t>
            </a:r>
            <a:r>
              <a:rPr lang="en-US" altLang="zh-CN" dirty="0"/>
              <a:t>Architecture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cxnSp>
        <p:nvCxnSpPr>
          <p:cNvPr id="5" name="直接连接符 143">
            <a:extLst>
              <a:ext uri="{FF2B5EF4-FFF2-40B4-BE49-F238E27FC236}">
                <a16:creationId xmlns:a16="http://schemas.microsoft.com/office/drawing/2014/main" id="{48C40F69-4EC7-41E6-934E-589E82ECC8D8}"/>
              </a:ext>
            </a:extLst>
          </p:cNvPr>
          <p:cNvCxnSpPr>
            <a:cxnSpLocks/>
          </p:cNvCxnSpPr>
          <p:nvPr/>
        </p:nvCxnSpPr>
        <p:spPr>
          <a:xfrm flipV="1">
            <a:off x="1283006" y="2819713"/>
            <a:ext cx="6282047" cy="2871"/>
          </a:xfrm>
          <a:prstGeom prst="line">
            <a:avLst/>
          </a:prstGeom>
          <a:noFill/>
          <a:ln w="38100" cap="flat" cmpd="sng" algn="ctr">
            <a:solidFill>
              <a:srgbClr val="3D3F41"/>
            </a:solidFill>
            <a:prstDash val="solid"/>
          </a:ln>
          <a:effectLst/>
        </p:spPr>
      </p:cxnSp>
      <p:sp>
        <p:nvSpPr>
          <p:cNvPr id="6" name="文本框 59">
            <a:extLst>
              <a:ext uri="{FF2B5EF4-FFF2-40B4-BE49-F238E27FC236}">
                <a16:creationId xmlns:a16="http://schemas.microsoft.com/office/drawing/2014/main" id="{E4064485-B316-4E40-B8EA-964A52593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198" y="2511525"/>
            <a:ext cx="7729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Memory</a:t>
            </a:r>
            <a:endParaRPr lang="zh-CN" altLang="en-US" sz="11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文本框 59">
            <a:extLst>
              <a:ext uri="{FF2B5EF4-FFF2-40B4-BE49-F238E27FC236}">
                <a16:creationId xmlns:a16="http://schemas.microsoft.com/office/drawing/2014/main" id="{DC2D0E17-22AB-4020-8009-2848A7E02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0049" y="2875593"/>
            <a:ext cx="5084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Disk</a:t>
            </a:r>
            <a:endParaRPr lang="zh-CN" altLang="en-US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矩形 171">
            <a:extLst>
              <a:ext uri="{FF2B5EF4-FFF2-40B4-BE49-F238E27FC236}">
                <a16:creationId xmlns:a16="http://schemas.microsoft.com/office/drawing/2014/main" id="{8B7F0409-2C93-4A82-888A-FDB7D028E4B0}"/>
              </a:ext>
            </a:extLst>
          </p:cNvPr>
          <p:cNvSpPr/>
          <p:nvPr/>
        </p:nvSpPr>
        <p:spPr>
          <a:xfrm>
            <a:off x="4461726" y="1482902"/>
            <a:ext cx="2283228" cy="1210559"/>
          </a:xfrm>
          <a:prstGeom prst="rect">
            <a:avLst/>
          </a:prstGeom>
          <a:noFill/>
          <a:ln w="15875" cap="flat" cmpd="sng" algn="ctr">
            <a:solidFill>
              <a:srgbClr val="507AA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zh-CN" altLang="en-US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graphicFrame>
        <p:nvGraphicFramePr>
          <p:cNvPr id="9" name="表格 172">
            <a:extLst>
              <a:ext uri="{FF2B5EF4-FFF2-40B4-BE49-F238E27FC236}">
                <a16:creationId xmlns:a16="http://schemas.microsoft.com/office/drawing/2014/main" id="{20B4E166-2CEC-40DA-8973-DA9C405DC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337511"/>
              </p:ext>
            </p:extLst>
          </p:nvPr>
        </p:nvGraphicFramePr>
        <p:xfrm>
          <a:off x="5257897" y="1693579"/>
          <a:ext cx="1278236" cy="745054"/>
        </p:xfrm>
        <a:graphic>
          <a:graphicData uri="http://schemas.openxmlformats.org/drawingml/2006/table">
            <a:tbl>
              <a:tblPr firstRow="1" bandRow="1"/>
              <a:tblGrid>
                <a:gridCol w="654761">
                  <a:extLst>
                    <a:ext uri="{9D8B030D-6E8A-4147-A177-3AD203B41FA5}">
                      <a16:colId xmlns:a16="http://schemas.microsoft.com/office/drawing/2014/main" val="1009242456"/>
                    </a:ext>
                  </a:extLst>
                </a:gridCol>
                <a:gridCol w="623475">
                  <a:extLst>
                    <a:ext uri="{9D8B030D-6E8A-4147-A177-3AD203B41FA5}">
                      <a16:colId xmlns:a16="http://schemas.microsoft.com/office/drawing/2014/main" val="2078446841"/>
                    </a:ext>
                  </a:extLst>
                </a:gridCol>
              </a:tblGrid>
              <a:tr h="246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algn="ctr"/>
                      <a:endParaRPr lang="zh-CN" alt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57" marB="45657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algn="ctr"/>
                      <a:endParaRPr lang="zh-CN" alt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57" marB="45657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661278"/>
                  </a:ext>
                </a:extLst>
              </a:tr>
              <a:tr h="246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endParaRPr lang="zh-CN" alt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57" marB="45657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endParaRPr lang="zh-CN" alt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57" marB="45657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969191"/>
                  </a:ext>
                </a:extLst>
              </a:tr>
              <a:tr h="246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endParaRPr lang="zh-CN" alt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57" marB="45657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endParaRPr lang="zh-CN" altLang="en-US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26" marR="91426" marT="45657" marB="45657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423282"/>
                  </a:ext>
                </a:extLst>
              </a:tr>
            </a:tbl>
          </a:graphicData>
        </a:graphic>
      </p:graphicFrame>
      <p:sp>
        <p:nvSpPr>
          <p:cNvPr id="10" name="文本框 75">
            <a:extLst>
              <a:ext uri="{FF2B5EF4-FFF2-40B4-BE49-F238E27FC236}">
                <a16:creationId xmlns:a16="http://schemas.microsoft.com/office/drawing/2014/main" id="{094D1221-74F7-4668-83BC-133E5F639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919" y="1451141"/>
            <a:ext cx="65594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1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Bucket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1" name="文本框 77">
            <a:extLst>
              <a:ext uri="{FF2B5EF4-FFF2-40B4-BE49-F238E27FC236}">
                <a16:creationId xmlns:a16="http://schemas.microsoft.com/office/drawing/2014/main" id="{0ED70C45-0922-4924-86F7-87F34696F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157" y="1447317"/>
            <a:ext cx="69602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1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KeyTag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文本框 79">
            <a:extLst>
              <a:ext uri="{FF2B5EF4-FFF2-40B4-BE49-F238E27FC236}">
                <a16:creationId xmlns:a16="http://schemas.microsoft.com/office/drawing/2014/main" id="{25AAB783-3023-404E-87CB-1308C7EE8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9187" y="1452483"/>
            <a:ext cx="8835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1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SSTableID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文本框 83">
            <a:extLst>
              <a:ext uri="{FF2B5EF4-FFF2-40B4-BE49-F238E27FC236}">
                <a16:creationId xmlns:a16="http://schemas.microsoft.com/office/drawing/2014/main" id="{6CE7F112-37B7-465B-96DE-E01A5601A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937" y="1680561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dirty="0">
                <a:solidFill>
                  <a:prstClr val="black"/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0</a:t>
            </a:r>
            <a:endParaRPr lang="zh-CN" altLang="en-US" sz="1400" dirty="0">
              <a:solidFill>
                <a:prstClr val="black"/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文本框 49">
            <a:extLst>
              <a:ext uri="{FF2B5EF4-FFF2-40B4-BE49-F238E27FC236}">
                <a16:creationId xmlns:a16="http://schemas.microsoft.com/office/drawing/2014/main" id="{27AC3FC2-D92A-4615-B2C0-37B5C9356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2601" y="1955120"/>
            <a:ext cx="36933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文本框 77">
            <a:extLst>
              <a:ext uri="{FF2B5EF4-FFF2-40B4-BE49-F238E27FC236}">
                <a16:creationId xmlns:a16="http://schemas.microsoft.com/office/drawing/2014/main" id="{4B721194-DD9C-4290-9F88-8821B0898A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4158" y="2457252"/>
            <a:ext cx="242347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1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Hash indexing for </a:t>
            </a:r>
            <a:r>
              <a:rPr lang="en-US" altLang="zh-CN" sz="11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UnsortedStore</a:t>
            </a:r>
            <a:endParaRPr lang="zh-CN" altLang="en-US" sz="11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6" name="文本框 84">
            <a:extLst>
              <a:ext uri="{FF2B5EF4-FFF2-40B4-BE49-F238E27FC236}">
                <a16:creationId xmlns:a16="http://schemas.microsoft.com/office/drawing/2014/main" id="{6F66D2B3-B46C-4580-BC87-99EC92755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1023" y="2181576"/>
            <a:ext cx="5699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N-1</a:t>
            </a:r>
            <a:endParaRPr lang="zh-CN" altLang="en-US" sz="1200" baseline="3000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7" name="连接符: 肘形 194">
            <a:extLst>
              <a:ext uri="{FF2B5EF4-FFF2-40B4-BE49-F238E27FC236}">
                <a16:creationId xmlns:a16="http://schemas.microsoft.com/office/drawing/2014/main" id="{E33DBB3A-1941-4808-93FF-20CD75207E6C}"/>
              </a:ext>
            </a:extLst>
          </p:cNvPr>
          <p:cNvCxnSpPr>
            <a:cxnSpLocks/>
            <a:endCxn id="23" idx="3"/>
          </p:cNvCxnSpPr>
          <p:nvPr/>
        </p:nvCxnSpPr>
        <p:spPr bwMode="auto">
          <a:xfrm rot="5400000">
            <a:off x="4355214" y="2857644"/>
            <a:ext cx="912596" cy="598216"/>
          </a:xfrm>
          <a:prstGeom prst="bentConnector2">
            <a:avLst/>
          </a:prstGeom>
          <a:solidFill>
            <a:srgbClr val="507AAE"/>
          </a:solidFill>
          <a:ln w="15875" cap="flat" cmpd="sng" algn="ctr">
            <a:solidFill>
              <a:srgbClr val="3D3F41"/>
            </a:solidFill>
            <a:prstDash val="sysDash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矩形: 圆角 195">
            <a:extLst>
              <a:ext uri="{FF2B5EF4-FFF2-40B4-BE49-F238E27FC236}">
                <a16:creationId xmlns:a16="http://schemas.microsoft.com/office/drawing/2014/main" id="{DA08E25A-D4AF-40A8-BBED-5CC4B3AE6C13}"/>
              </a:ext>
            </a:extLst>
          </p:cNvPr>
          <p:cNvSpPr/>
          <p:nvPr/>
        </p:nvSpPr>
        <p:spPr bwMode="auto">
          <a:xfrm>
            <a:off x="6179894" y="3326910"/>
            <a:ext cx="1361093" cy="638635"/>
          </a:xfrm>
          <a:prstGeom prst="roundRect">
            <a:avLst/>
          </a:prstGeom>
          <a:noFill/>
          <a:ln w="19050" cap="flat" cmpd="sng" algn="ctr">
            <a:solidFill>
              <a:srgbClr val="507AA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kern="0">
              <a:solidFill>
                <a:srgbClr val="3D3F41">
                  <a:lumMod val="50000"/>
                </a:srgbClr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19" name="矩形 196">
            <a:extLst>
              <a:ext uri="{FF2B5EF4-FFF2-40B4-BE49-F238E27FC236}">
                <a16:creationId xmlns:a16="http://schemas.microsoft.com/office/drawing/2014/main" id="{B8187C46-A165-4EB8-A9F2-DD673F7283B1}"/>
              </a:ext>
            </a:extLst>
          </p:cNvPr>
          <p:cNvSpPr/>
          <p:nvPr/>
        </p:nvSpPr>
        <p:spPr>
          <a:xfrm>
            <a:off x="1761066" y="6101985"/>
            <a:ext cx="366079" cy="231399"/>
          </a:xfrm>
          <a:prstGeom prst="rect">
            <a:avLst/>
          </a:prstGeom>
          <a:noFill/>
          <a:ln w="1905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0" name="矩形 67">
            <a:extLst>
              <a:ext uri="{FF2B5EF4-FFF2-40B4-BE49-F238E27FC236}">
                <a16:creationId xmlns:a16="http://schemas.microsoft.com/office/drawing/2014/main" id="{AFCA95CE-4A5C-4DA7-B3AE-825FAA7AB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695" y="6089748"/>
            <a:ext cx="155023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SSTable</a:t>
            </a: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(KV pairs)</a:t>
            </a:r>
            <a:endParaRPr lang="zh-CN" altLang="en-US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矩形 67">
                <a:extLst>
                  <a:ext uri="{FF2B5EF4-FFF2-40B4-BE49-F238E27FC236}">
                    <a16:creationId xmlns:a16="http://schemas.microsoft.com/office/drawing/2014/main" id="{4C1188B5-021D-4216-927A-65CBA922F4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00363" y="3310143"/>
                <a:ext cx="1348446" cy="6565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algn="ctr" eaLnBrk="0" fontAlgn="base" hangingPunct="0">
                  <a:lnSpc>
                    <a:spcPts val="22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14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Partition P</a:t>
                </a:r>
                <a:r>
                  <a:rPr lang="en-US" altLang="zh-CN" b="1" baseline="-25000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0</a:t>
                </a:r>
              </a:p>
              <a:p>
                <a:pPr algn="ctr" eaLnBrk="0" fontAlgn="base" hangingPunct="0">
                  <a:lnSpc>
                    <a:spcPts val="22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12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K</a:t>
                </a:r>
                <a:r>
                  <a:rPr lang="en-US" altLang="zh-CN" sz="1600" b="1" baseline="-25000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0</a:t>
                </a:r>
                <a:r>
                  <a:rPr lang="en-US" altLang="zh-CN" sz="11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400" b="1" smtClean="0">
                        <a:solidFill>
                          <a:srgbClr val="3D3F41">
                            <a:lumMod val="50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 </m:t>
                    </m:r>
                  </m:oMath>
                </a14:m>
                <a:r>
                  <a:rPr lang="en-US" altLang="zh-CN" sz="12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华文中宋" panose="02010600040101010101" pitchFamily="2" charset="-122"/>
                    <a:cs typeface="Arial" panose="020B0604020202020204" pitchFamily="34" charset="0"/>
                  </a:rPr>
                  <a:t>Keys</a:t>
                </a:r>
                <a:r>
                  <a:rPr lang="en-US" altLang="zh-CN" sz="11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400" b="1">
                        <a:solidFill>
                          <a:srgbClr val="3D3F41">
                            <a:lumMod val="50000"/>
                          </a:srgb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US" altLang="zh-CN" sz="1400" b="1" smtClean="0">
                        <a:solidFill>
                          <a:srgbClr val="3D3F41">
                            <a:lumMod val="50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altLang="zh-CN" sz="12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华文中宋" panose="02010600040101010101" pitchFamily="2" charset="-122"/>
                    <a:cs typeface="Arial" panose="020B0604020202020204" pitchFamily="34" charset="0"/>
                  </a:rPr>
                  <a:t>K</a:t>
                </a:r>
                <a:r>
                  <a:rPr lang="en-US" altLang="zh-CN" sz="1600" b="1" baseline="-25000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华文中宋" panose="02010600040101010101" pitchFamily="2" charset="-122"/>
                    <a:cs typeface="Arial" panose="020B0604020202020204" pitchFamily="34" charset="0"/>
                  </a:rPr>
                  <a:t>1</a:t>
                </a:r>
                <a:endParaRPr lang="zh-CN" altLang="en-US" sz="1100" b="1" baseline="-25000" dirty="0">
                  <a:solidFill>
                    <a:srgbClr val="3D3F41">
                      <a:lumMod val="50000"/>
                    </a:srgbClr>
                  </a:solidFill>
                  <a:latin typeface="Arial"/>
                  <a:ea typeface="华文中宋" panose="02010600040101010101" pitchFamily="2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矩形 67">
                <a:extLst>
                  <a:ext uri="{FF2B5EF4-FFF2-40B4-BE49-F238E27FC236}">
                    <a16:creationId xmlns:a16="http://schemas.microsoft.com/office/drawing/2014/main" id="{4C1188B5-021D-4216-927A-65CBA922F47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00363" y="3310143"/>
                <a:ext cx="1348446" cy="656590"/>
              </a:xfrm>
              <a:prstGeom prst="rect">
                <a:avLst/>
              </a:prstGeom>
              <a:blipFill>
                <a:blip r:embed="rId3"/>
                <a:stretch>
                  <a:fillRect b="-463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文本框 65">
            <a:extLst>
              <a:ext uri="{FF2B5EF4-FFF2-40B4-BE49-F238E27FC236}">
                <a16:creationId xmlns:a16="http://schemas.microsoft.com/office/drawing/2014/main" id="{65722CC9-0B01-4D21-A586-7D772BB73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9660" y="3092475"/>
            <a:ext cx="208274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UnsortedStore</a:t>
            </a:r>
            <a:endParaRPr lang="en-US" altLang="zh-CN" sz="140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矩形 248">
            <a:extLst>
              <a:ext uri="{FF2B5EF4-FFF2-40B4-BE49-F238E27FC236}">
                <a16:creationId xmlns:a16="http://schemas.microsoft.com/office/drawing/2014/main" id="{36EDBBEC-B5F5-4C92-AB66-9FEE716D264C}"/>
              </a:ext>
            </a:extLst>
          </p:cNvPr>
          <p:cNvSpPr/>
          <p:nvPr/>
        </p:nvSpPr>
        <p:spPr>
          <a:xfrm>
            <a:off x="2142073" y="3373686"/>
            <a:ext cx="2370331" cy="478727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zh-CN" altLang="en-US" sz="1200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24" name="文本框 55">
            <a:extLst>
              <a:ext uri="{FF2B5EF4-FFF2-40B4-BE49-F238E27FC236}">
                <a16:creationId xmlns:a16="http://schemas.microsoft.com/office/drawing/2014/main" id="{7A76E6BB-A7F0-4545-B7C2-0731162C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775" y="3390400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5" name="矩形 250">
            <a:extLst>
              <a:ext uri="{FF2B5EF4-FFF2-40B4-BE49-F238E27FC236}">
                <a16:creationId xmlns:a16="http://schemas.microsoft.com/office/drawing/2014/main" id="{19DCDE9E-6113-4D9A-AC43-75E2848F9009}"/>
              </a:ext>
            </a:extLst>
          </p:cNvPr>
          <p:cNvSpPr/>
          <p:nvPr/>
        </p:nvSpPr>
        <p:spPr>
          <a:xfrm>
            <a:off x="2361675" y="3438233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6" name="矩形 254">
            <a:extLst>
              <a:ext uri="{FF2B5EF4-FFF2-40B4-BE49-F238E27FC236}">
                <a16:creationId xmlns:a16="http://schemas.microsoft.com/office/drawing/2014/main" id="{702A813F-FF11-4646-8DE8-8E9FF653C84D}"/>
              </a:ext>
            </a:extLst>
          </p:cNvPr>
          <p:cNvSpPr/>
          <p:nvPr/>
        </p:nvSpPr>
        <p:spPr>
          <a:xfrm>
            <a:off x="3233642" y="5722198"/>
            <a:ext cx="12105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SortedStore</a:t>
            </a:r>
            <a:endParaRPr lang="en-US" altLang="zh-CN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7" name="矩形 67">
            <a:extLst>
              <a:ext uri="{FF2B5EF4-FFF2-40B4-BE49-F238E27FC236}">
                <a16:creationId xmlns:a16="http://schemas.microsoft.com/office/drawing/2014/main" id="{83A00E9B-1BF5-449E-8BA5-734741F69F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9548" y="4667809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Arial"/>
                <a:cs typeface="Arial" panose="020B0604020202020204" pitchFamily="34" charset="0"/>
              </a:rPr>
              <a:t>…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8" name="矩形: 圆角 256">
            <a:extLst>
              <a:ext uri="{FF2B5EF4-FFF2-40B4-BE49-F238E27FC236}">
                <a16:creationId xmlns:a16="http://schemas.microsoft.com/office/drawing/2014/main" id="{457E683B-3106-42EF-AE85-47279108FE65}"/>
              </a:ext>
            </a:extLst>
          </p:cNvPr>
          <p:cNvSpPr/>
          <p:nvPr/>
        </p:nvSpPr>
        <p:spPr bwMode="auto">
          <a:xfrm>
            <a:off x="6179894" y="4135057"/>
            <a:ext cx="1358755" cy="638635"/>
          </a:xfrm>
          <a:prstGeom prst="roundRect">
            <a:avLst/>
          </a:prstGeom>
          <a:noFill/>
          <a:ln w="19050" cap="flat" cmpd="sng" algn="ctr">
            <a:solidFill>
              <a:srgbClr val="507AA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kern="0">
              <a:solidFill>
                <a:srgbClr val="3D3F41">
                  <a:lumMod val="50000"/>
                </a:srgbClr>
              </a:solidFill>
              <a:latin typeface="Arial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矩形 67">
                <a:extLst>
                  <a:ext uri="{FF2B5EF4-FFF2-40B4-BE49-F238E27FC236}">
                    <a16:creationId xmlns:a16="http://schemas.microsoft.com/office/drawing/2014/main" id="{50536850-1D86-4FEB-85B2-2684AB8FA7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0203" y="4118290"/>
                <a:ext cx="1348446" cy="6565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algn="ctr" eaLnBrk="0" fontAlgn="base" hangingPunct="0">
                  <a:lnSpc>
                    <a:spcPts val="22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14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Partition P</a:t>
                </a:r>
                <a:r>
                  <a:rPr lang="en-US" altLang="zh-CN" b="1" baseline="-25000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1</a:t>
                </a:r>
              </a:p>
              <a:p>
                <a:pPr algn="ctr" eaLnBrk="0" fontAlgn="base" hangingPunct="0">
                  <a:lnSpc>
                    <a:spcPts val="22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12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K</a:t>
                </a:r>
                <a:r>
                  <a:rPr lang="en-US" altLang="zh-CN" sz="1600" b="1" baseline="-25000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1</a:t>
                </a:r>
                <a:r>
                  <a:rPr lang="en-US" altLang="zh-CN" sz="11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400" b="1" smtClean="0">
                        <a:solidFill>
                          <a:srgbClr val="3D3F41">
                            <a:lumMod val="50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 </m:t>
                    </m:r>
                  </m:oMath>
                </a14:m>
                <a:r>
                  <a:rPr lang="en-US" altLang="zh-CN" sz="12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华文中宋" panose="02010600040101010101" pitchFamily="2" charset="-122"/>
                    <a:cs typeface="Arial" panose="020B0604020202020204" pitchFamily="34" charset="0"/>
                  </a:rPr>
                  <a:t>Keys</a:t>
                </a:r>
                <a:r>
                  <a:rPr lang="en-US" altLang="zh-CN" sz="11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400" b="1">
                        <a:solidFill>
                          <a:srgbClr val="3D3F41">
                            <a:lumMod val="50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US" altLang="zh-CN" sz="1400" b="1" smtClean="0">
                        <a:solidFill>
                          <a:srgbClr val="3D3F41">
                            <a:lumMod val="50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altLang="zh-CN" sz="12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华文中宋" panose="02010600040101010101" pitchFamily="2" charset="-122"/>
                    <a:cs typeface="Arial" panose="020B0604020202020204" pitchFamily="34" charset="0"/>
                  </a:rPr>
                  <a:t>K</a:t>
                </a:r>
                <a:r>
                  <a:rPr lang="en-US" altLang="zh-CN" sz="1600" b="1" baseline="-25000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华文中宋" panose="02010600040101010101" pitchFamily="2" charset="-122"/>
                    <a:cs typeface="Arial" panose="020B0604020202020204" pitchFamily="34" charset="0"/>
                  </a:rPr>
                  <a:t>2</a:t>
                </a:r>
                <a:endParaRPr lang="zh-CN" altLang="en-US" sz="1100" b="1" baseline="-25000" dirty="0">
                  <a:solidFill>
                    <a:srgbClr val="3D3F41">
                      <a:lumMod val="50000"/>
                    </a:srgbClr>
                  </a:solidFill>
                  <a:latin typeface="Arial"/>
                  <a:ea typeface="华文中宋" panose="02010600040101010101" pitchFamily="2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矩形 67">
                <a:extLst>
                  <a:ext uri="{FF2B5EF4-FFF2-40B4-BE49-F238E27FC236}">
                    <a16:creationId xmlns:a16="http://schemas.microsoft.com/office/drawing/2014/main" id="{50536850-1D86-4FEB-85B2-2684AB8FA7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0203" y="4118290"/>
                <a:ext cx="1348446" cy="656590"/>
              </a:xfrm>
              <a:prstGeom prst="rect">
                <a:avLst/>
              </a:prstGeom>
              <a:blipFill>
                <a:blip r:embed="rId4"/>
                <a:stretch>
                  <a:fillRect b="-560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矩形: 圆角 261">
            <a:extLst>
              <a:ext uri="{FF2B5EF4-FFF2-40B4-BE49-F238E27FC236}">
                <a16:creationId xmlns:a16="http://schemas.microsoft.com/office/drawing/2014/main" id="{FA67710C-A569-43E0-95CF-D7EFD8D983F7}"/>
              </a:ext>
            </a:extLst>
          </p:cNvPr>
          <p:cNvSpPr/>
          <p:nvPr/>
        </p:nvSpPr>
        <p:spPr bwMode="auto">
          <a:xfrm>
            <a:off x="6181884" y="5070440"/>
            <a:ext cx="1356765" cy="638635"/>
          </a:xfrm>
          <a:prstGeom prst="roundRect">
            <a:avLst/>
          </a:prstGeom>
          <a:noFill/>
          <a:ln w="19050" cap="flat" cmpd="sng" algn="ctr">
            <a:solidFill>
              <a:srgbClr val="507AA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kern="0">
              <a:solidFill>
                <a:srgbClr val="3D3F41">
                  <a:lumMod val="50000"/>
                </a:srgbClr>
              </a:solidFill>
              <a:latin typeface="Arial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06F51B2C-4212-4FC2-A832-76886EC5EA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6765" y="5054923"/>
                <a:ext cx="1175322" cy="6565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algn="ctr" eaLnBrk="0" fontAlgn="base" hangingPunct="0">
                  <a:lnSpc>
                    <a:spcPts val="22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14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Partition </a:t>
                </a:r>
                <a:r>
                  <a:rPr lang="en-US" altLang="zh-CN" sz="1400" b="1" dirty="0" err="1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P</a:t>
                </a:r>
                <a:r>
                  <a:rPr lang="en-US" altLang="zh-CN" b="1" baseline="-25000" dirty="0" err="1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n</a:t>
                </a:r>
                <a:endParaRPr lang="en-US" altLang="zh-CN" b="1" baseline="-25000" dirty="0">
                  <a:solidFill>
                    <a:srgbClr val="3D3F41">
                      <a:lumMod val="50000"/>
                    </a:srgbClr>
                  </a:solidFill>
                  <a:latin typeface="Arial"/>
                  <a:cs typeface="Arial" panose="020B0604020202020204" pitchFamily="34" charset="0"/>
                </a:endParaRPr>
              </a:p>
              <a:p>
                <a:pPr algn="ctr" eaLnBrk="0" fontAlgn="base" hangingPunct="0">
                  <a:lnSpc>
                    <a:spcPts val="2200"/>
                  </a:lnSpc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altLang="zh-CN" sz="1200" b="1" dirty="0" err="1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K</a:t>
                </a:r>
                <a:r>
                  <a:rPr lang="en-US" altLang="zh-CN" sz="1600" b="1" baseline="-25000" dirty="0" err="1">
                    <a:solidFill>
                      <a:srgbClr val="3D3F41">
                        <a:lumMod val="50000"/>
                      </a:srgbClr>
                    </a:solidFill>
                    <a:latin typeface="Arial"/>
                    <a:cs typeface="Arial" panose="020B0604020202020204" pitchFamily="34" charset="0"/>
                  </a:rPr>
                  <a:t>n</a:t>
                </a:r>
                <a:r>
                  <a:rPr lang="en-US" altLang="zh-CN" sz="14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400" b="1" smtClean="0">
                        <a:solidFill>
                          <a:srgbClr val="3D3F41">
                            <a:lumMod val="50000"/>
                          </a:srgb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 </m:t>
                    </m:r>
                  </m:oMath>
                </a14:m>
                <a:r>
                  <a:rPr lang="en-US" altLang="zh-CN" sz="1200" b="1" dirty="0">
                    <a:solidFill>
                      <a:srgbClr val="3D3F41">
                        <a:lumMod val="50000"/>
                      </a:srgbClr>
                    </a:solidFill>
                    <a:latin typeface="Arial"/>
                    <a:ea typeface="华文中宋" panose="02010600040101010101" pitchFamily="2" charset="-122"/>
                    <a:cs typeface="Arial" panose="020B0604020202020204" pitchFamily="34" charset="0"/>
                  </a:rPr>
                  <a:t>Keys</a:t>
                </a:r>
                <a:endParaRPr lang="zh-CN" altLang="en-US" sz="1100" b="1" baseline="-25000" dirty="0">
                  <a:solidFill>
                    <a:srgbClr val="3D3F41">
                      <a:lumMod val="50000"/>
                    </a:srgbClr>
                  </a:solidFill>
                  <a:latin typeface="Arial"/>
                  <a:ea typeface="华文中宋" panose="02010600040101010101" pitchFamily="2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06F51B2C-4212-4FC2-A832-76886EC5EA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76765" y="5054923"/>
                <a:ext cx="1175322" cy="656590"/>
              </a:xfrm>
              <a:prstGeom prst="rect">
                <a:avLst/>
              </a:prstGeom>
              <a:blipFill>
                <a:blip r:embed="rId5"/>
                <a:stretch>
                  <a:fillRect l="-1042" b="-463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矩形: 圆角 265">
            <a:extLst>
              <a:ext uri="{FF2B5EF4-FFF2-40B4-BE49-F238E27FC236}">
                <a16:creationId xmlns:a16="http://schemas.microsoft.com/office/drawing/2014/main" id="{7C81D7D5-C95A-404F-A6DA-EB2E7CAC19AA}"/>
              </a:ext>
            </a:extLst>
          </p:cNvPr>
          <p:cNvSpPr/>
          <p:nvPr/>
        </p:nvSpPr>
        <p:spPr bwMode="auto">
          <a:xfrm>
            <a:off x="1979612" y="3088144"/>
            <a:ext cx="3704461" cy="2906702"/>
          </a:xfrm>
          <a:prstGeom prst="roundRect">
            <a:avLst/>
          </a:prstGeom>
          <a:noFill/>
          <a:ln w="15875" cap="flat" cmpd="sng" algn="ctr">
            <a:solidFill>
              <a:srgbClr val="507AA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cxnSp>
        <p:nvCxnSpPr>
          <p:cNvPr id="33" name="直接箭头连接符 266">
            <a:extLst>
              <a:ext uri="{FF2B5EF4-FFF2-40B4-BE49-F238E27FC236}">
                <a16:creationId xmlns:a16="http://schemas.microsoft.com/office/drawing/2014/main" id="{4C613F05-232A-4266-9DAF-940E6C2E2F3D}"/>
              </a:ext>
            </a:extLst>
          </p:cNvPr>
          <p:cNvCxnSpPr>
            <a:cxnSpLocks/>
            <a:stCxn id="28" idx="1"/>
          </p:cNvCxnSpPr>
          <p:nvPr/>
        </p:nvCxnSpPr>
        <p:spPr bwMode="auto">
          <a:xfrm flipH="1" flipV="1">
            <a:off x="5694382" y="3574277"/>
            <a:ext cx="485512" cy="880098"/>
          </a:xfrm>
          <a:prstGeom prst="straightConnector1">
            <a:avLst/>
          </a:prstGeom>
          <a:solidFill>
            <a:srgbClr val="507AAE"/>
          </a:solidFill>
          <a:ln w="15875" cap="flat" cmpd="sng" algn="ctr">
            <a:solidFill>
              <a:srgbClr val="3D3F41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接箭头连接符 267">
            <a:extLst>
              <a:ext uri="{FF2B5EF4-FFF2-40B4-BE49-F238E27FC236}">
                <a16:creationId xmlns:a16="http://schemas.microsoft.com/office/drawing/2014/main" id="{270D666F-8085-46B6-9A72-B9BAC07FF7A3}"/>
              </a:ext>
            </a:extLst>
          </p:cNvPr>
          <p:cNvCxnSpPr>
            <a:cxnSpLocks/>
            <a:stCxn id="28" idx="1"/>
          </p:cNvCxnSpPr>
          <p:nvPr/>
        </p:nvCxnSpPr>
        <p:spPr bwMode="auto">
          <a:xfrm flipH="1">
            <a:off x="5694382" y="4454375"/>
            <a:ext cx="485512" cy="934193"/>
          </a:xfrm>
          <a:prstGeom prst="straightConnector1">
            <a:avLst/>
          </a:prstGeom>
          <a:solidFill>
            <a:srgbClr val="507AAE"/>
          </a:solidFill>
          <a:ln w="15875" cap="flat" cmpd="sng" algn="ctr">
            <a:solidFill>
              <a:srgbClr val="3D3F41"/>
            </a:solidFill>
            <a:prstDash val="sysDash"/>
            <a:round/>
            <a:headEnd type="none" w="med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矩形 283">
            <a:extLst>
              <a:ext uri="{FF2B5EF4-FFF2-40B4-BE49-F238E27FC236}">
                <a16:creationId xmlns:a16="http://schemas.microsoft.com/office/drawing/2014/main" id="{DCCCCC9D-1656-47A9-85EE-25CB7DF147F8}"/>
              </a:ext>
            </a:extLst>
          </p:cNvPr>
          <p:cNvSpPr/>
          <p:nvPr/>
        </p:nvSpPr>
        <p:spPr>
          <a:xfrm>
            <a:off x="3412680" y="3888299"/>
            <a:ext cx="20746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Merge and KV separation</a:t>
            </a:r>
            <a:endParaRPr lang="zh-CN" altLang="en-US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6" name="矩形 288">
            <a:extLst>
              <a:ext uri="{FF2B5EF4-FFF2-40B4-BE49-F238E27FC236}">
                <a16:creationId xmlns:a16="http://schemas.microsoft.com/office/drawing/2014/main" id="{5245FB71-DFC4-44ED-8F66-338ED9D52FD8}"/>
              </a:ext>
            </a:extLst>
          </p:cNvPr>
          <p:cNvSpPr/>
          <p:nvPr/>
        </p:nvSpPr>
        <p:spPr>
          <a:xfrm>
            <a:off x="2142072" y="4190349"/>
            <a:ext cx="3359475" cy="1540532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zh-CN" altLang="en-US" sz="1200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37" name="文本框 55">
            <a:extLst>
              <a:ext uri="{FF2B5EF4-FFF2-40B4-BE49-F238E27FC236}">
                <a16:creationId xmlns:a16="http://schemas.microsoft.com/office/drawing/2014/main" id="{528B30DD-908F-4BA2-8383-307DFF234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0309" y="4263836"/>
            <a:ext cx="3898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8" name="矩形 290">
            <a:extLst>
              <a:ext uri="{FF2B5EF4-FFF2-40B4-BE49-F238E27FC236}">
                <a16:creationId xmlns:a16="http://schemas.microsoft.com/office/drawing/2014/main" id="{BB9CCA2B-3FD1-4CB0-81EB-D6ADEB709DF5}"/>
              </a:ext>
            </a:extLst>
          </p:cNvPr>
          <p:cNvSpPr/>
          <p:nvPr/>
        </p:nvSpPr>
        <p:spPr>
          <a:xfrm>
            <a:off x="2335429" y="4283974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9" name="矩形 67">
            <a:extLst>
              <a:ext uri="{FF2B5EF4-FFF2-40B4-BE49-F238E27FC236}">
                <a16:creationId xmlns:a16="http://schemas.microsoft.com/office/drawing/2014/main" id="{9DB68122-4C73-4101-A316-3CACFB419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1694" y="6081292"/>
            <a:ext cx="22347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SSTable</a:t>
            </a: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(keys and pointers)</a:t>
            </a:r>
            <a:endParaRPr lang="zh-CN" altLang="en-US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0" name="矩形 250">
            <a:extLst>
              <a:ext uri="{FF2B5EF4-FFF2-40B4-BE49-F238E27FC236}">
                <a16:creationId xmlns:a16="http://schemas.microsoft.com/office/drawing/2014/main" id="{8BB44906-5391-4740-AB37-ED18F8C24F63}"/>
              </a:ext>
            </a:extLst>
          </p:cNvPr>
          <p:cNvSpPr/>
          <p:nvPr/>
        </p:nvSpPr>
        <p:spPr>
          <a:xfrm>
            <a:off x="2366025" y="3441963"/>
            <a:ext cx="746287" cy="77928"/>
          </a:xfrm>
          <a:prstGeom prst="rect">
            <a:avLst/>
          </a:prstGeom>
          <a:pattFill prst="ltUpDiag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1" name="矩形 250">
            <a:extLst>
              <a:ext uri="{FF2B5EF4-FFF2-40B4-BE49-F238E27FC236}">
                <a16:creationId xmlns:a16="http://schemas.microsoft.com/office/drawing/2014/main" id="{073A4116-9D16-4302-AD51-EA18FAF6AD66}"/>
              </a:ext>
            </a:extLst>
          </p:cNvPr>
          <p:cNvSpPr/>
          <p:nvPr/>
        </p:nvSpPr>
        <p:spPr>
          <a:xfrm>
            <a:off x="1767679" y="6100491"/>
            <a:ext cx="362041" cy="60573"/>
          </a:xfrm>
          <a:prstGeom prst="rect">
            <a:avLst/>
          </a:prstGeom>
          <a:pattFill prst="ltUpDiag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2" name="矩形 196">
            <a:extLst>
              <a:ext uri="{FF2B5EF4-FFF2-40B4-BE49-F238E27FC236}">
                <a16:creationId xmlns:a16="http://schemas.microsoft.com/office/drawing/2014/main" id="{A0224942-3756-4362-9E6A-64B6E859F8B6}"/>
              </a:ext>
            </a:extLst>
          </p:cNvPr>
          <p:cNvSpPr/>
          <p:nvPr/>
        </p:nvSpPr>
        <p:spPr>
          <a:xfrm>
            <a:off x="4516127" y="6101103"/>
            <a:ext cx="366079" cy="231399"/>
          </a:xfrm>
          <a:prstGeom prst="rect">
            <a:avLst/>
          </a:prstGeom>
          <a:noFill/>
          <a:ln w="1905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43" name="Straight Arrow Connector 15">
            <a:extLst>
              <a:ext uri="{FF2B5EF4-FFF2-40B4-BE49-F238E27FC236}">
                <a16:creationId xmlns:a16="http://schemas.microsoft.com/office/drawing/2014/main" id="{7D6C3CAB-52F4-4ABB-9907-3DBF9A5D1528}"/>
              </a:ext>
            </a:extLst>
          </p:cNvPr>
          <p:cNvCxnSpPr>
            <a:stCxn id="23" idx="2"/>
          </p:cNvCxnSpPr>
          <p:nvPr/>
        </p:nvCxnSpPr>
        <p:spPr>
          <a:xfrm flipH="1">
            <a:off x="3327238" y="3852413"/>
            <a:ext cx="1" cy="34799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stealth" w="lg" len="lg"/>
          </a:ln>
          <a:effectLst/>
        </p:spPr>
      </p:cxnSp>
      <p:sp>
        <p:nvSpPr>
          <p:cNvPr id="44" name="矩形 293">
            <a:extLst>
              <a:ext uri="{FF2B5EF4-FFF2-40B4-BE49-F238E27FC236}">
                <a16:creationId xmlns:a16="http://schemas.microsoft.com/office/drawing/2014/main" id="{5B9C7FF2-ED78-455B-9853-DCEB22605BFF}"/>
              </a:ext>
            </a:extLst>
          </p:cNvPr>
          <p:cNvSpPr/>
          <p:nvPr/>
        </p:nvSpPr>
        <p:spPr>
          <a:xfrm>
            <a:off x="2418969" y="4878355"/>
            <a:ext cx="1545702" cy="247494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45" name="矩形 254">
            <a:extLst>
              <a:ext uri="{FF2B5EF4-FFF2-40B4-BE49-F238E27FC236}">
                <a16:creationId xmlns:a16="http://schemas.microsoft.com/office/drawing/2014/main" id="{D6D1748B-9FC2-41CC-8BB5-82D04FF0F1D0}"/>
              </a:ext>
            </a:extLst>
          </p:cNvPr>
          <p:cNvSpPr/>
          <p:nvPr/>
        </p:nvSpPr>
        <p:spPr>
          <a:xfrm>
            <a:off x="4100919" y="5129186"/>
            <a:ext cx="113043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1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Value log files</a:t>
            </a:r>
            <a:endParaRPr lang="en-US" altLang="zh-CN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46" name="Straight Connector 20">
            <a:extLst>
              <a:ext uri="{FF2B5EF4-FFF2-40B4-BE49-F238E27FC236}">
                <a16:creationId xmlns:a16="http://schemas.microsoft.com/office/drawing/2014/main" id="{B0BEA56D-A0F9-4112-8EB0-F4B55B19F275}"/>
              </a:ext>
            </a:extLst>
          </p:cNvPr>
          <p:cNvCxnSpPr/>
          <p:nvPr/>
        </p:nvCxnSpPr>
        <p:spPr>
          <a:xfrm>
            <a:off x="2812377" y="4878355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47" name="Straight Connector 93">
            <a:extLst>
              <a:ext uri="{FF2B5EF4-FFF2-40B4-BE49-F238E27FC236}">
                <a16:creationId xmlns:a16="http://schemas.microsoft.com/office/drawing/2014/main" id="{F2B4FF35-3F6F-4837-9F4C-CD0AA9953E36}"/>
              </a:ext>
            </a:extLst>
          </p:cNvPr>
          <p:cNvCxnSpPr/>
          <p:nvPr/>
        </p:nvCxnSpPr>
        <p:spPr>
          <a:xfrm>
            <a:off x="3207532" y="4876127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48" name="Straight Connector 97">
            <a:extLst>
              <a:ext uri="{FF2B5EF4-FFF2-40B4-BE49-F238E27FC236}">
                <a16:creationId xmlns:a16="http://schemas.microsoft.com/office/drawing/2014/main" id="{19364410-A4FC-4C9D-B799-BF07381020CA}"/>
              </a:ext>
            </a:extLst>
          </p:cNvPr>
          <p:cNvCxnSpPr/>
          <p:nvPr/>
        </p:nvCxnSpPr>
        <p:spPr>
          <a:xfrm>
            <a:off x="3596141" y="4876864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49" name="矩形 254">
            <a:extLst>
              <a:ext uri="{FF2B5EF4-FFF2-40B4-BE49-F238E27FC236}">
                <a16:creationId xmlns:a16="http://schemas.microsoft.com/office/drawing/2014/main" id="{2DA4244D-4AB7-41BD-A777-26EABC8A17CF}"/>
              </a:ext>
            </a:extLst>
          </p:cNvPr>
          <p:cNvSpPr/>
          <p:nvPr/>
        </p:nvSpPr>
        <p:spPr>
          <a:xfrm>
            <a:off x="3655340" y="4842023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0" name="矩形 254">
            <a:extLst>
              <a:ext uri="{FF2B5EF4-FFF2-40B4-BE49-F238E27FC236}">
                <a16:creationId xmlns:a16="http://schemas.microsoft.com/office/drawing/2014/main" id="{D4DBF668-B02B-4135-81BE-D429BCE94B8A}"/>
              </a:ext>
            </a:extLst>
          </p:cNvPr>
          <p:cNvSpPr/>
          <p:nvPr/>
        </p:nvSpPr>
        <p:spPr>
          <a:xfrm>
            <a:off x="2245564" y="4355977"/>
            <a:ext cx="101662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&lt;</a:t>
            </a:r>
            <a:r>
              <a:rPr lang="en-US" altLang="zh-CN" sz="10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key,pointer</a:t>
            </a: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&gt;</a:t>
            </a:r>
            <a:endParaRPr lang="en-US" altLang="zh-CN" sz="11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1" name="矩形 254">
            <a:extLst>
              <a:ext uri="{FF2B5EF4-FFF2-40B4-BE49-F238E27FC236}">
                <a16:creationId xmlns:a16="http://schemas.microsoft.com/office/drawing/2014/main" id="{D2C9D813-2D15-48B1-BA39-FAB8AACE82C4}"/>
              </a:ext>
            </a:extLst>
          </p:cNvPr>
          <p:cNvSpPr/>
          <p:nvPr/>
        </p:nvSpPr>
        <p:spPr>
          <a:xfrm>
            <a:off x="2618083" y="4449221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52" name="Curved Connector 22">
            <a:extLst>
              <a:ext uri="{FF2B5EF4-FFF2-40B4-BE49-F238E27FC236}">
                <a16:creationId xmlns:a16="http://schemas.microsoft.com/office/drawing/2014/main" id="{DE947723-EA4A-41E6-A8B8-0237687729BC}"/>
              </a:ext>
            </a:extLst>
          </p:cNvPr>
          <p:cNvCxnSpPr>
            <a:endCxn id="44" idx="0"/>
          </p:cNvCxnSpPr>
          <p:nvPr/>
        </p:nvCxnSpPr>
        <p:spPr>
          <a:xfrm rot="16200000" flipH="1">
            <a:off x="2893061" y="4579595"/>
            <a:ext cx="303553" cy="293965"/>
          </a:xfrm>
          <a:prstGeom prst="curvedConnector3">
            <a:avLst>
              <a:gd name="adj1" fmla="val 50000"/>
            </a:avLst>
          </a:prstGeom>
          <a:noFill/>
          <a:ln w="15875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3" name="矩形 254">
            <a:extLst>
              <a:ext uri="{FF2B5EF4-FFF2-40B4-BE49-F238E27FC236}">
                <a16:creationId xmlns:a16="http://schemas.microsoft.com/office/drawing/2014/main" id="{DE9B1DE6-F026-4154-B6E9-4DF98550BFB7}"/>
              </a:ext>
            </a:extLst>
          </p:cNvPr>
          <p:cNvSpPr/>
          <p:nvPr/>
        </p:nvSpPr>
        <p:spPr>
          <a:xfrm>
            <a:off x="2290133" y="3501983"/>
            <a:ext cx="90762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&lt;</a:t>
            </a:r>
            <a:r>
              <a:rPr lang="en-US" altLang="zh-CN" sz="1000" b="1" dirty="0" err="1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key,value</a:t>
            </a: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&gt;</a:t>
            </a:r>
            <a:endParaRPr lang="en-US" altLang="zh-CN" sz="11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4" name="矩形 254">
            <a:extLst>
              <a:ext uri="{FF2B5EF4-FFF2-40B4-BE49-F238E27FC236}">
                <a16:creationId xmlns:a16="http://schemas.microsoft.com/office/drawing/2014/main" id="{9963D57B-F5BE-4214-9B55-D4A93F64C6B6}"/>
              </a:ext>
            </a:extLst>
          </p:cNvPr>
          <p:cNvSpPr/>
          <p:nvPr/>
        </p:nvSpPr>
        <p:spPr>
          <a:xfrm>
            <a:off x="2611411" y="3574277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5" name="矩形: 圆角 4">
            <a:extLst>
              <a:ext uri="{FF2B5EF4-FFF2-40B4-BE49-F238E27FC236}">
                <a16:creationId xmlns:a16="http://schemas.microsoft.com/office/drawing/2014/main" id="{E7DDBD08-7E16-4FD7-A53E-7047545574A7}"/>
              </a:ext>
            </a:extLst>
          </p:cNvPr>
          <p:cNvSpPr/>
          <p:nvPr/>
        </p:nvSpPr>
        <p:spPr bwMode="auto">
          <a:xfrm>
            <a:off x="3230347" y="2178970"/>
            <a:ext cx="832721" cy="389476"/>
          </a:xfrm>
          <a:prstGeom prst="roundRect">
            <a:avLst/>
          </a:prstGeom>
          <a:solidFill>
            <a:srgbClr val="FDE5DB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zh-CN" altLang="en-US" sz="1200" b="1" kern="0" dirty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56" name="矩形 36">
            <a:extLst>
              <a:ext uri="{FF2B5EF4-FFF2-40B4-BE49-F238E27FC236}">
                <a16:creationId xmlns:a16="http://schemas.microsoft.com/office/drawing/2014/main" id="{DCC3EF66-0A62-4FCD-A87A-404C902132B9}"/>
              </a:ext>
            </a:extLst>
          </p:cNvPr>
          <p:cNvSpPr/>
          <p:nvPr/>
        </p:nvSpPr>
        <p:spPr>
          <a:xfrm>
            <a:off x="3193213" y="2152291"/>
            <a:ext cx="9268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/>
                <a:cs typeface="Arial" panose="020B0604020202020204" pitchFamily="34" charset="0"/>
              </a:rPr>
              <a:t>Immutable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050" b="1" dirty="0" err="1">
                <a:solidFill>
                  <a:srgbClr val="3D3F41">
                    <a:lumMod val="50000"/>
                  </a:srgbClr>
                </a:solidFill>
                <a:latin typeface="Arial"/>
                <a:cs typeface="Arial" panose="020B0604020202020204" pitchFamily="34" charset="0"/>
              </a:rPr>
              <a:t>MemTable</a:t>
            </a:r>
            <a:endParaRPr lang="zh-CN" altLang="en-US" sz="1000" b="1" dirty="0">
              <a:solidFill>
                <a:srgbClr val="3D3F41">
                  <a:lumMod val="50000"/>
                </a:srgbClr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57" name="矩形: 圆角 38">
            <a:extLst>
              <a:ext uri="{FF2B5EF4-FFF2-40B4-BE49-F238E27FC236}">
                <a16:creationId xmlns:a16="http://schemas.microsoft.com/office/drawing/2014/main" id="{91605FC6-DEB6-4F8F-84F8-0E9C2AE4A597}"/>
              </a:ext>
            </a:extLst>
          </p:cNvPr>
          <p:cNvSpPr/>
          <p:nvPr/>
        </p:nvSpPr>
        <p:spPr bwMode="auto">
          <a:xfrm>
            <a:off x="2022468" y="2183517"/>
            <a:ext cx="831735" cy="372793"/>
          </a:xfrm>
          <a:prstGeom prst="roundRect">
            <a:avLst/>
          </a:prstGeom>
          <a:solidFill>
            <a:srgbClr val="FDE5DB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</a:pPr>
            <a:endParaRPr lang="zh-CN" altLang="en-US" sz="1200" b="1" kern="0" dirty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58" name="矩形 39">
            <a:extLst>
              <a:ext uri="{FF2B5EF4-FFF2-40B4-BE49-F238E27FC236}">
                <a16:creationId xmlns:a16="http://schemas.microsoft.com/office/drawing/2014/main" id="{A2C9BACA-80F4-4221-AB99-0E3957E3EA2E}"/>
              </a:ext>
            </a:extLst>
          </p:cNvPr>
          <p:cNvSpPr/>
          <p:nvPr/>
        </p:nvSpPr>
        <p:spPr>
          <a:xfrm>
            <a:off x="2017349" y="2210725"/>
            <a:ext cx="873957" cy="310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100" b="1" dirty="0" err="1">
                <a:solidFill>
                  <a:srgbClr val="3D3F41">
                    <a:lumMod val="50000"/>
                  </a:srgbClr>
                </a:solidFill>
                <a:latin typeface="Arial"/>
                <a:cs typeface="Arial" panose="020B0604020202020204" pitchFamily="34" charset="0"/>
              </a:rPr>
              <a:t>MemTable</a:t>
            </a:r>
            <a:endParaRPr lang="zh-CN" altLang="en-US" sz="1100" b="1" dirty="0">
              <a:solidFill>
                <a:srgbClr val="3D3F41">
                  <a:lumMod val="50000"/>
                </a:srgbClr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59" name="箭头: 左 42">
            <a:extLst>
              <a:ext uri="{FF2B5EF4-FFF2-40B4-BE49-F238E27FC236}">
                <a16:creationId xmlns:a16="http://schemas.microsoft.com/office/drawing/2014/main" id="{514B5441-799A-4E67-9955-F6913F64FA5C}"/>
              </a:ext>
            </a:extLst>
          </p:cNvPr>
          <p:cNvSpPr/>
          <p:nvPr/>
        </p:nvSpPr>
        <p:spPr bwMode="auto">
          <a:xfrm rot="16200000">
            <a:off x="1045241" y="2419667"/>
            <a:ext cx="1168324" cy="175433"/>
          </a:xfrm>
          <a:prstGeom prst="leftArrow">
            <a:avLst>
              <a:gd name="adj1" fmla="val 50000"/>
              <a:gd name="adj2" fmla="val 80149"/>
            </a:avLst>
          </a:prstGeom>
          <a:noFill/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60" name="箭头: 左 43">
            <a:extLst>
              <a:ext uri="{FF2B5EF4-FFF2-40B4-BE49-F238E27FC236}">
                <a16:creationId xmlns:a16="http://schemas.microsoft.com/office/drawing/2014/main" id="{6249D6D1-58FD-4645-AC4D-2A2F63AA26CA}"/>
              </a:ext>
            </a:extLst>
          </p:cNvPr>
          <p:cNvSpPr/>
          <p:nvPr/>
        </p:nvSpPr>
        <p:spPr bwMode="auto">
          <a:xfrm rot="10800000">
            <a:off x="2902624" y="2286857"/>
            <a:ext cx="267457" cy="164140"/>
          </a:xfrm>
          <a:prstGeom prst="leftArrow">
            <a:avLst/>
          </a:prstGeom>
          <a:noFill/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61" name="箭头: 左 42">
            <a:extLst>
              <a:ext uri="{FF2B5EF4-FFF2-40B4-BE49-F238E27FC236}">
                <a16:creationId xmlns:a16="http://schemas.microsoft.com/office/drawing/2014/main" id="{04D34303-4CA0-4AA2-923A-46C85A3B9187}"/>
              </a:ext>
            </a:extLst>
          </p:cNvPr>
          <p:cNvSpPr/>
          <p:nvPr/>
        </p:nvSpPr>
        <p:spPr bwMode="auto">
          <a:xfrm rot="16200000">
            <a:off x="3409172" y="2761099"/>
            <a:ext cx="462454" cy="166238"/>
          </a:xfrm>
          <a:prstGeom prst="leftArrow">
            <a:avLst>
              <a:gd name="adj1" fmla="val 50000"/>
              <a:gd name="adj2" fmla="val 68204"/>
            </a:avLst>
          </a:prstGeom>
          <a:noFill/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62" name="矩形 254">
            <a:extLst>
              <a:ext uri="{FF2B5EF4-FFF2-40B4-BE49-F238E27FC236}">
                <a16:creationId xmlns:a16="http://schemas.microsoft.com/office/drawing/2014/main" id="{969732B5-1DE2-4583-A91F-17B2FAB25DE8}"/>
              </a:ext>
            </a:extLst>
          </p:cNvPr>
          <p:cNvSpPr/>
          <p:nvPr/>
        </p:nvSpPr>
        <p:spPr>
          <a:xfrm>
            <a:off x="1226543" y="1642561"/>
            <a:ext cx="10214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1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&lt;key, value&gt;</a:t>
            </a:r>
            <a:endParaRPr lang="en-US" altLang="zh-CN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63" name="矩形 254">
            <a:extLst>
              <a:ext uri="{FF2B5EF4-FFF2-40B4-BE49-F238E27FC236}">
                <a16:creationId xmlns:a16="http://schemas.microsoft.com/office/drawing/2014/main" id="{474B0104-249A-473C-A3E6-32B8EDB3FC3B}"/>
              </a:ext>
            </a:extLst>
          </p:cNvPr>
          <p:cNvSpPr/>
          <p:nvPr/>
        </p:nvSpPr>
        <p:spPr>
          <a:xfrm>
            <a:off x="1663134" y="2866722"/>
            <a:ext cx="50687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1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WAL</a:t>
            </a:r>
            <a:endParaRPr lang="en-US" altLang="zh-CN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64" name="矩形 250">
            <a:extLst>
              <a:ext uri="{FF2B5EF4-FFF2-40B4-BE49-F238E27FC236}">
                <a16:creationId xmlns:a16="http://schemas.microsoft.com/office/drawing/2014/main" id="{7BA73C11-1E21-4B1D-B29E-21A565287D30}"/>
              </a:ext>
            </a:extLst>
          </p:cNvPr>
          <p:cNvSpPr/>
          <p:nvPr/>
        </p:nvSpPr>
        <p:spPr>
          <a:xfrm>
            <a:off x="2336546" y="4299492"/>
            <a:ext cx="814281" cy="65795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65" name="矩形 250">
            <a:extLst>
              <a:ext uri="{FF2B5EF4-FFF2-40B4-BE49-F238E27FC236}">
                <a16:creationId xmlns:a16="http://schemas.microsoft.com/office/drawing/2014/main" id="{7C03D011-7FF4-495E-AF4F-76C756A53A64}"/>
              </a:ext>
            </a:extLst>
          </p:cNvPr>
          <p:cNvSpPr/>
          <p:nvPr/>
        </p:nvSpPr>
        <p:spPr>
          <a:xfrm>
            <a:off x="4520612" y="6108094"/>
            <a:ext cx="361594" cy="52166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66" name="矩形 293">
            <a:extLst>
              <a:ext uri="{FF2B5EF4-FFF2-40B4-BE49-F238E27FC236}">
                <a16:creationId xmlns:a16="http://schemas.microsoft.com/office/drawing/2014/main" id="{15E69316-364A-41F0-9536-E86AF71684CF}"/>
              </a:ext>
            </a:extLst>
          </p:cNvPr>
          <p:cNvSpPr/>
          <p:nvPr/>
        </p:nvSpPr>
        <p:spPr>
          <a:xfrm>
            <a:off x="2418969" y="5390796"/>
            <a:ext cx="1545702" cy="247494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67" name="Straight Connector 147">
            <a:extLst>
              <a:ext uri="{FF2B5EF4-FFF2-40B4-BE49-F238E27FC236}">
                <a16:creationId xmlns:a16="http://schemas.microsoft.com/office/drawing/2014/main" id="{6FEB455A-5CC6-4795-84C8-4720DA9F756E}"/>
              </a:ext>
            </a:extLst>
          </p:cNvPr>
          <p:cNvCxnSpPr/>
          <p:nvPr/>
        </p:nvCxnSpPr>
        <p:spPr>
          <a:xfrm>
            <a:off x="2812377" y="5390796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68" name="Straight Connector 149">
            <a:extLst>
              <a:ext uri="{FF2B5EF4-FFF2-40B4-BE49-F238E27FC236}">
                <a16:creationId xmlns:a16="http://schemas.microsoft.com/office/drawing/2014/main" id="{70CF1BB6-C44B-44B9-A95E-8EB3405AC5AD}"/>
              </a:ext>
            </a:extLst>
          </p:cNvPr>
          <p:cNvCxnSpPr/>
          <p:nvPr/>
        </p:nvCxnSpPr>
        <p:spPr>
          <a:xfrm>
            <a:off x="3207532" y="5388568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cxnSp>
        <p:nvCxnSpPr>
          <p:cNvPr id="69" name="Straight Connector 151">
            <a:extLst>
              <a:ext uri="{FF2B5EF4-FFF2-40B4-BE49-F238E27FC236}">
                <a16:creationId xmlns:a16="http://schemas.microsoft.com/office/drawing/2014/main" id="{6ADBE0F2-A884-4A0C-B121-0C6387A7B600}"/>
              </a:ext>
            </a:extLst>
          </p:cNvPr>
          <p:cNvCxnSpPr/>
          <p:nvPr/>
        </p:nvCxnSpPr>
        <p:spPr>
          <a:xfrm>
            <a:off x="3596141" y="5389305"/>
            <a:ext cx="0" cy="24749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ysDash"/>
            <a:miter lim="800000"/>
          </a:ln>
          <a:effectLst/>
        </p:spPr>
      </p:cxnSp>
      <p:sp>
        <p:nvSpPr>
          <p:cNvPr id="70" name="矩形 254">
            <a:extLst>
              <a:ext uri="{FF2B5EF4-FFF2-40B4-BE49-F238E27FC236}">
                <a16:creationId xmlns:a16="http://schemas.microsoft.com/office/drawing/2014/main" id="{B0298662-25D6-46E1-99C9-47AC2BAABF60}"/>
              </a:ext>
            </a:extLst>
          </p:cNvPr>
          <p:cNvSpPr/>
          <p:nvPr/>
        </p:nvSpPr>
        <p:spPr>
          <a:xfrm>
            <a:off x="3655340" y="5354464"/>
            <a:ext cx="2319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71" name="文本框 55">
            <a:extLst>
              <a:ext uri="{FF2B5EF4-FFF2-40B4-BE49-F238E27FC236}">
                <a16:creationId xmlns:a16="http://schemas.microsoft.com/office/drawing/2014/main" id="{C741AE52-AB90-427C-AE4E-3EC625E3212E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054473" y="5116874"/>
            <a:ext cx="36420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72" name="Straight Connector 160">
            <a:extLst>
              <a:ext uri="{FF2B5EF4-FFF2-40B4-BE49-F238E27FC236}">
                <a16:creationId xmlns:a16="http://schemas.microsoft.com/office/drawing/2014/main" id="{7DE3A539-A119-4C4D-AB8A-B9AEFD2250EC}"/>
              </a:ext>
            </a:extLst>
          </p:cNvPr>
          <p:cNvCxnSpPr/>
          <p:nvPr/>
        </p:nvCxnSpPr>
        <p:spPr>
          <a:xfrm flipH="1">
            <a:off x="2329190" y="4807968"/>
            <a:ext cx="2558" cy="884163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3" name="Straight Connector 162">
            <a:extLst>
              <a:ext uri="{FF2B5EF4-FFF2-40B4-BE49-F238E27FC236}">
                <a16:creationId xmlns:a16="http://schemas.microsoft.com/office/drawing/2014/main" id="{52217FC3-A4C6-4A0D-B67B-4C284A53F56F}"/>
              </a:ext>
            </a:extLst>
          </p:cNvPr>
          <p:cNvCxnSpPr/>
          <p:nvPr/>
        </p:nvCxnSpPr>
        <p:spPr>
          <a:xfrm flipH="1">
            <a:off x="4062778" y="4807968"/>
            <a:ext cx="2558" cy="884163"/>
          </a:xfrm>
          <a:prstGeom prst="line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74" name="矩形 250">
            <a:extLst>
              <a:ext uri="{FF2B5EF4-FFF2-40B4-BE49-F238E27FC236}">
                <a16:creationId xmlns:a16="http://schemas.microsoft.com/office/drawing/2014/main" id="{EFA8E65E-D965-40E5-99D3-570A6F45338A}"/>
              </a:ext>
            </a:extLst>
          </p:cNvPr>
          <p:cNvSpPr/>
          <p:nvPr/>
        </p:nvSpPr>
        <p:spPr>
          <a:xfrm>
            <a:off x="3508506" y="3443404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75" name="矩形 250">
            <a:extLst>
              <a:ext uri="{FF2B5EF4-FFF2-40B4-BE49-F238E27FC236}">
                <a16:creationId xmlns:a16="http://schemas.microsoft.com/office/drawing/2014/main" id="{69B04B08-4814-4FDE-9D3F-7268F87B84FB}"/>
              </a:ext>
            </a:extLst>
          </p:cNvPr>
          <p:cNvSpPr/>
          <p:nvPr/>
        </p:nvSpPr>
        <p:spPr>
          <a:xfrm>
            <a:off x="3512856" y="3447134"/>
            <a:ext cx="746287" cy="77928"/>
          </a:xfrm>
          <a:prstGeom prst="rect">
            <a:avLst/>
          </a:prstGeom>
          <a:pattFill prst="ltUpDiag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76" name="矩形 290">
            <a:extLst>
              <a:ext uri="{FF2B5EF4-FFF2-40B4-BE49-F238E27FC236}">
                <a16:creationId xmlns:a16="http://schemas.microsoft.com/office/drawing/2014/main" id="{64BDE42B-60B2-4E21-885E-5FC6A8007B0B}"/>
              </a:ext>
            </a:extLst>
          </p:cNvPr>
          <p:cNvSpPr/>
          <p:nvPr/>
        </p:nvSpPr>
        <p:spPr>
          <a:xfrm>
            <a:off x="4456829" y="4283974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77" name="矩形 250">
            <a:extLst>
              <a:ext uri="{FF2B5EF4-FFF2-40B4-BE49-F238E27FC236}">
                <a16:creationId xmlns:a16="http://schemas.microsoft.com/office/drawing/2014/main" id="{A50CD104-B40A-4644-9C3E-12C3649DA24A}"/>
              </a:ext>
            </a:extLst>
          </p:cNvPr>
          <p:cNvSpPr/>
          <p:nvPr/>
        </p:nvSpPr>
        <p:spPr>
          <a:xfrm>
            <a:off x="4457946" y="4299492"/>
            <a:ext cx="814281" cy="65795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78" name="矩形 290">
            <a:extLst>
              <a:ext uri="{FF2B5EF4-FFF2-40B4-BE49-F238E27FC236}">
                <a16:creationId xmlns:a16="http://schemas.microsoft.com/office/drawing/2014/main" id="{C0440FA4-440A-4F3B-8448-DC0693F6A85C}"/>
              </a:ext>
            </a:extLst>
          </p:cNvPr>
          <p:cNvSpPr/>
          <p:nvPr/>
        </p:nvSpPr>
        <p:spPr>
          <a:xfrm>
            <a:off x="3336290" y="4283632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zh-CN" altLang="en-US" sz="1050" kern="0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79" name="矩形 250">
            <a:extLst>
              <a:ext uri="{FF2B5EF4-FFF2-40B4-BE49-F238E27FC236}">
                <a16:creationId xmlns:a16="http://schemas.microsoft.com/office/drawing/2014/main" id="{6B847406-43DB-4EA6-9A00-628E0DB599CF}"/>
              </a:ext>
            </a:extLst>
          </p:cNvPr>
          <p:cNvSpPr/>
          <p:nvPr/>
        </p:nvSpPr>
        <p:spPr>
          <a:xfrm>
            <a:off x="3337407" y="4299150"/>
            <a:ext cx="814281" cy="65795"/>
          </a:xfrm>
          <a:prstGeom prst="rect">
            <a:avLst/>
          </a:prstGeom>
          <a:pattFill prst="lgCheck">
            <a:fgClr>
              <a:sysClr val="windowText" lastClr="000000"/>
            </a:fgClr>
            <a:bgClr>
              <a:sysClr val="window" lastClr="FFFFFF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05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0" name="Rectangle 1">
            <a:extLst>
              <a:ext uri="{FF2B5EF4-FFF2-40B4-BE49-F238E27FC236}">
                <a16:creationId xmlns:a16="http://schemas.microsoft.com/office/drawing/2014/main" id="{F51D0A2F-898F-4082-A938-BC4BB3483F61}"/>
              </a:ext>
            </a:extLst>
          </p:cNvPr>
          <p:cNvSpPr/>
          <p:nvPr/>
        </p:nvSpPr>
        <p:spPr>
          <a:xfrm>
            <a:off x="3152553" y="4877400"/>
            <a:ext cx="51007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value</a:t>
            </a:r>
            <a:endParaRPr lang="en-US" sz="1200" dirty="0">
              <a:solidFill>
                <a:prstClr val="black"/>
              </a:solidFill>
              <a:latin typeface="Arial"/>
              <a:ea typeface="宋体" panose="02010600030101010101" pitchFamily="2" charset="-122"/>
            </a:endParaRPr>
          </a:p>
        </p:txBody>
      </p:sp>
      <p:sp>
        <p:nvSpPr>
          <p:cNvPr id="81" name="矩形: 圆角 195">
            <a:extLst>
              <a:ext uri="{FF2B5EF4-FFF2-40B4-BE49-F238E27FC236}">
                <a16:creationId xmlns:a16="http://schemas.microsoft.com/office/drawing/2014/main" id="{DBC26A30-C060-4E2E-A8D4-3493FF765257}"/>
              </a:ext>
            </a:extLst>
          </p:cNvPr>
          <p:cNvSpPr/>
          <p:nvPr/>
        </p:nvSpPr>
        <p:spPr bwMode="auto">
          <a:xfrm>
            <a:off x="1348180" y="3123588"/>
            <a:ext cx="589582" cy="634784"/>
          </a:xfrm>
          <a:prstGeom prst="roundRect">
            <a:avLst/>
          </a:prstGeom>
          <a:noFill/>
          <a:ln w="19050" cap="flat" cmpd="sng" algn="ctr">
            <a:solidFill>
              <a:srgbClr val="507AAE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kern="0">
              <a:solidFill>
                <a:srgbClr val="3D3F41">
                  <a:lumMod val="50000"/>
                </a:srgbClr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82" name="矩形 254">
            <a:extLst>
              <a:ext uri="{FF2B5EF4-FFF2-40B4-BE49-F238E27FC236}">
                <a16:creationId xmlns:a16="http://schemas.microsoft.com/office/drawing/2014/main" id="{8428E086-EFB1-4B5F-86F3-BEA3C5B270A0}"/>
              </a:ext>
            </a:extLst>
          </p:cNvPr>
          <p:cNvSpPr/>
          <p:nvPr/>
        </p:nvSpPr>
        <p:spPr>
          <a:xfrm>
            <a:off x="1261075" y="3157836"/>
            <a:ext cx="758541" cy="579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On-disk</a:t>
            </a:r>
          </a:p>
          <a:p>
            <a:pPr algn="ctr" eaLnBrk="0" fontAlgn="base" hangingPunct="0">
              <a:lnSpc>
                <a:spcPts val="192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Log </a:t>
            </a:r>
            <a:endParaRPr lang="en-US" altLang="zh-CN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3" name="箭头: 左 43">
            <a:extLst>
              <a:ext uri="{FF2B5EF4-FFF2-40B4-BE49-F238E27FC236}">
                <a16:creationId xmlns:a16="http://schemas.microsoft.com/office/drawing/2014/main" id="{67EA2F54-D8B3-4ED8-9FBA-FB1AB5FB5D6E}"/>
              </a:ext>
            </a:extLst>
          </p:cNvPr>
          <p:cNvSpPr/>
          <p:nvPr/>
        </p:nvSpPr>
        <p:spPr bwMode="auto">
          <a:xfrm rot="10800000">
            <a:off x="1721901" y="2299413"/>
            <a:ext cx="267457" cy="164140"/>
          </a:xfrm>
          <a:prstGeom prst="leftArrow">
            <a:avLst/>
          </a:prstGeom>
          <a:noFill/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/>
              <a:cs typeface="Arial" panose="020B0604020202020204" pitchFamily="34" charset="0"/>
            </a:endParaRPr>
          </a:p>
        </p:txBody>
      </p:sp>
      <p:sp>
        <p:nvSpPr>
          <p:cNvPr id="84" name="矩形 254">
            <a:extLst>
              <a:ext uri="{FF2B5EF4-FFF2-40B4-BE49-F238E27FC236}">
                <a16:creationId xmlns:a16="http://schemas.microsoft.com/office/drawing/2014/main" id="{F0810583-E1CD-4D36-9686-BEDBA7D3DD77}"/>
              </a:ext>
            </a:extLst>
          </p:cNvPr>
          <p:cNvSpPr/>
          <p:nvPr/>
        </p:nvSpPr>
        <p:spPr>
          <a:xfrm>
            <a:off x="5280132" y="1704356"/>
            <a:ext cx="61587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1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2-Byte</a:t>
            </a:r>
            <a:endParaRPr lang="en-US" altLang="zh-CN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5" name="矩形 254">
            <a:extLst>
              <a:ext uri="{FF2B5EF4-FFF2-40B4-BE49-F238E27FC236}">
                <a16:creationId xmlns:a16="http://schemas.microsoft.com/office/drawing/2014/main" id="{39970F58-7222-434D-AECB-D09ACC3996DE}"/>
              </a:ext>
            </a:extLst>
          </p:cNvPr>
          <p:cNvSpPr/>
          <p:nvPr/>
        </p:nvSpPr>
        <p:spPr>
          <a:xfrm>
            <a:off x="5916848" y="1705575"/>
            <a:ext cx="61587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1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2-Byte</a:t>
            </a:r>
            <a:endParaRPr lang="en-US" altLang="zh-CN" sz="14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6" name="矩形 254">
            <a:extLst>
              <a:ext uri="{FF2B5EF4-FFF2-40B4-BE49-F238E27FC236}">
                <a16:creationId xmlns:a16="http://schemas.microsoft.com/office/drawing/2014/main" id="{8DBFEBF9-D5DC-4797-828A-1E2FDF7535C6}"/>
              </a:ext>
            </a:extLst>
          </p:cNvPr>
          <p:cNvSpPr/>
          <p:nvPr/>
        </p:nvSpPr>
        <p:spPr>
          <a:xfrm>
            <a:off x="1303827" y="2869099"/>
            <a:ext cx="2904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1 </a:t>
            </a:r>
            <a:endParaRPr lang="en-US" altLang="zh-CN" sz="11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7" name="矩形 254">
            <a:extLst>
              <a:ext uri="{FF2B5EF4-FFF2-40B4-BE49-F238E27FC236}">
                <a16:creationId xmlns:a16="http://schemas.microsoft.com/office/drawing/2014/main" id="{6DD58506-EAFE-4102-BE1E-C80F66137249}"/>
              </a:ext>
            </a:extLst>
          </p:cNvPr>
          <p:cNvSpPr/>
          <p:nvPr/>
        </p:nvSpPr>
        <p:spPr>
          <a:xfrm>
            <a:off x="1716836" y="2090615"/>
            <a:ext cx="2984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2</a:t>
            </a: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</a:t>
            </a:r>
            <a:endParaRPr lang="en-US" altLang="zh-CN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8" name="矩形 254">
            <a:extLst>
              <a:ext uri="{FF2B5EF4-FFF2-40B4-BE49-F238E27FC236}">
                <a16:creationId xmlns:a16="http://schemas.microsoft.com/office/drawing/2014/main" id="{17CC7113-2115-4652-951E-B0D94E787D79}"/>
              </a:ext>
            </a:extLst>
          </p:cNvPr>
          <p:cNvSpPr/>
          <p:nvPr/>
        </p:nvSpPr>
        <p:spPr>
          <a:xfrm>
            <a:off x="2884734" y="2067755"/>
            <a:ext cx="2984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3</a:t>
            </a: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</a:t>
            </a:r>
            <a:endParaRPr lang="en-US" altLang="zh-CN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89" name="矩形 254">
            <a:extLst>
              <a:ext uri="{FF2B5EF4-FFF2-40B4-BE49-F238E27FC236}">
                <a16:creationId xmlns:a16="http://schemas.microsoft.com/office/drawing/2014/main" id="{84D5371A-BA46-4B3D-9EB1-D113D17C6989}"/>
              </a:ext>
            </a:extLst>
          </p:cNvPr>
          <p:cNvSpPr/>
          <p:nvPr/>
        </p:nvSpPr>
        <p:spPr>
          <a:xfrm>
            <a:off x="3646936" y="2761946"/>
            <a:ext cx="2984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0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4</a:t>
            </a:r>
            <a:r>
              <a:rPr lang="en-US" altLang="zh-CN" sz="1200" b="1" dirty="0">
                <a:solidFill>
                  <a:srgbClr val="3D3F41">
                    <a:lumMod val="50000"/>
                  </a:srgbClr>
                </a:solidFill>
                <a:latin typeface="Arial"/>
                <a:ea typeface="华文中宋" panose="02010600040101010101" pitchFamily="2" charset="-122"/>
                <a:cs typeface="Arial" panose="020B0604020202020204" pitchFamily="34" charset="0"/>
              </a:rPr>
              <a:t> </a:t>
            </a:r>
            <a:endParaRPr lang="en-US" altLang="zh-CN" sz="1600" b="1" dirty="0">
              <a:solidFill>
                <a:srgbClr val="3D3F41">
                  <a:lumMod val="50000"/>
                </a:srgbClr>
              </a:solidFill>
              <a:latin typeface="Arial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8126143" y="4715900"/>
            <a:ext cx="3505200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Simultaneously achieves </a:t>
            </a:r>
          </a:p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fast read, write, and scan for large KV stores</a:t>
            </a:r>
          </a:p>
        </p:txBody>
      </p:sp>
      <p:sp>
        <p:nvSpPr>
          <p:cNvPr id="92" name="矩形 91">
            <a:extLst>
              <a:ext uri="{FF2B5EF4-FFF2-40B4-BE49-F238E27FC236}">
                <a16:creationId xmlns:a16="http://schemas.microsoft.com/office/drawing/2014/main" id="{39CC84AE-24C7-4079-BC99-03A0DCFAEE1D}"/>
              </a:ext>
            </a:extLst>
          </p:cNvPr>
          <p:cNvSpPr/>
          <p:nvPr/>
        </p:nvSpPr>
        <p:spPr>
          <a:xfrm>
            <a:off x="8138249" y="1712751"/>
            <a:ext cx="3505200" cy="2650726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lIns="180000" rIns="180000" rtlCol="0" anchor="ctr" anchorCtr="0">
            <a:spAutoFit/>
          </a:bodyPr>
          <a:lstStyle/>
          <a:p>
            <a:pPr marL="0" lvl="1" algn="ctr" eaLnBrk="1" fontAlgn="ctr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900" b="1" dirty="0" smtClean="0">
                <a:solidFill>
                  <a:prstClr val="black"/>
                </a:solidFill>
                <a:latin typeface="+mn-ea"/>
              </a:rPr>
              <a:t>Unifies </a:t>
            </a:r>
            <a:r>
              <a:rPr lang="en-US" altLang="zh-CN" sz="1900" b="1" dirty="0">
                <a:solidFill>
                  <a:prstClr val="black"/>
                </a:solidFill>
                <a:latin typeface="+mn-ea"/>
              </a:rPr>
              <a:t>hash index and LSM-tree to realize differentiated </a:t>
            </a:r>
            <a:r>
              <a:rPr lang="en-US" altLang="zh-CN" sz="1900" b="1" dirty="0" smtClean="0">
                <a:solidFill>
                  <a:prstClr val="black"/>
                </a:solidFill>
                <a:latin typeface="+mn-ea"/>
              </a:rPr>
              <a:t>indexing</a:t>
            </a:r>
          </a:p>
          <a:p>
            <a:pPr marL="0" lvl="1" algn="ctr" eaLnBrk="1" fontAlgn="ctr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1900" dirty="0">
              <a:solidFill>
                <a:prstClr val="black"/>
              </a:solidFill>
              <a:latin typeface="+mn-ea"/>
            </a:endParaRPr>
          </a:p>
          <a:p>
            <a:pPr algn="ctr" eaLnBrk="1" fontAlgn="ctr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900" dirty="0">
                <a:solidFill>
                  <a:prstClr val="black"/>
                </a:solidFill>
                <a:latin typeface="+mn-ea"/>
              </a:rPr>
              <a:t>Lightweight </a:t>
            </a:r>
            <a:r>
              <a:rPr lang="en-US" altLang="zh-CN" sz="1900" dirty="0" smtClean="0">
                <a:solidFill>
                  <a:prstClr val="black"/>
                </a:solidFill>
                <a:latin typeface="+mn-ea"/>
              </a:rPr>
              <a:t>hashing</a:t>
            </a:r>
            <a:endParaRPr lang="en-US" altLang="zh-CN" sz="1900" dirty="0">
              <a:solidFill>
                <a:prstClr val="black"/>
              </a:solidFill>
              <a:latin typeface="+mn-ea"/>
            </a:endParaRPr>
          </a:p>
          <a:p>
            <a:pPr algn="ctr" eaLnBrk="1" fontAlgn="ctr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900" dirty="0">
                <a:solidFill>
                  <a:prstClr val="black"/>
                </a:solidFill>
                <a:latin typeface="+mn-ea"/>
              </a:rPr>
              <a:t>Partial KV separation</a:t>
            </a:r>
          </a:p>
          <a:p>
            <a:pPr algn="ctr" eaLnBrk="1" fontAlgn="ctr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900" dirty="0">
                <a:solidFill>
                  <a:prstClr val="black"/>
                </a:solidFill>
                <a:latin typeface="+mn-ea"/>
              </a:rPr>
              <a:t>Dynamic range </a:t>
            </a:r>
            <a:r>
              <a:rPr lang="en-US" altLang="zh-CN" sz="1900" dirty="0" smtClean="0">
                <a:solidFill>
                  <a:prstClr val="black"/>
                </a:solidFill>
                <a:latin typeface="+mn-ea"/>
              </a:rPr>
              <a:t>partitioning</a:t>
            </a:r>
            <a:endParaRPr lang="en-US" altLang="zh-CN" sz="1900" dirty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9997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Performance 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447800"/>
            <a:ext cx="10969943" cy="5333999"/>
          </a:xfrm>
        </p:spPr>
        <p:txBody>
          <a:bodyPr/>
          <a:lstStyle/>
          <a:p>
            <a:r>
              <a:rPr lang="en-US" altLang="zh-CN" dirty="0"/>
              <a:t>Server </a:t>
            </a:r>
            <a:r>
              <a:rPr lang="en-US" altLang="zh-CN" dirty="0" smtClean="0"/>
              <a:t>configuration</a:t>
            </a:r>
          </a:p>
          <a:p>
            <a:pPr marL="0" indent="0">
              <a:buNone/>
            </a:pPr>
            <a:endParaRPr lang="en-US" altLang="zh-CN" sz="4400" dirty="0"/>
          </a:p>
          <a:p>
            <a:r>
              <a:rPr lang="en-US" altLang="zh-CN" dirty="0"/>
              <a:t>Experimental configuration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dirty="0" smtClean="0"/>
              <a:t>Workloads: Generated </a:t>
            </a:r>
            <a:r>
              <a:rPr lang="en-US" altLang="zh-CN" dirty="0"/>
              <a:t>by YCSB-C, the C++ version of YCSB</a:t>
            </a:r>
          </a:p>
          <a:p>
            <a:pPr lvl="1"/>
            <a:r>
              <a:rPr lang="en-US" altLang="zh-CN" dirty="0" err="1" smtClean="0"/>
              <a:t>UniKV</a:t>
            </a:r>
            <a:r>
              <a:rPr lang="en-US" altLang="zh-CN" dirty="0"/>
              <a:t> </a:t>
            </a:r>
            <a:r>
              <a:rPr lang="en-US" altLang="zh-CN" dirty="0" smtClean="0"/>
              <a:t>parameters</a:t>
            </a:r>
          </a:p>
          <a:p>
            <a:pPr lvl="2"/>
            <a:r>
              <a:rPr lang="en-US" altLang="zh-CN" dirty="0"/>
              <a:t>P</a:t>
            </a:r>
            <a:r>
              <a:rPr lang="en-US" altLang="zh-CN" dirty="0" smtClean="0"/>
              <a:t>artition </a:t>
            </a:r>
            <a:r>
              <a:rPr lang="en-US" altLang="zh-CN" dirty="0"/>
              <a:t>size=40GB, </a:t>
            </a:r>
            <a:r>
              <a:rPr lang="en-US" altLang="zh-CN" dirty="0" err="1"/>
              <a:t>UnsortedStore</a:t>
            </a:r>
            <a:r>
              <a:rPr lang="en-US" altLang="zh-CN" dirty="0"/>
              <a:t> </a:t>
            </a:r>
            <a:r>
              <a:rPr lang="en-US" altLang="zh-CN" dirty="0" smtClean="0"/>
              <a:t>size=4GB</a:t>
            </a:r>
          </a:p>
          <a:p>
            <a:pPr lvl="2"/>
            <a:r>
              <a:rPr lang="en-US" altLang="zh-CN" dirty="0" smtClean="0"/>
              <a:t># of buckets in the </a:t>
            </a:r>
            <a:r>
              <a:rPr lang="en-US" altLang="zh-CN" dirty="0"/>
              <a:t>hash table=4M, </a:t>
            </a:r>
            <a:r>
              <a:rPr lang="en-US" altLang="zh-CN" dirty="0" smtClean="0"/>
              <a:t># of cuckoo </a:t>
            </a:r>
            <a:r>
              <a:rPr lang="en-US" altLang="zh-CN" dirty="0"/>
              <a:t>hash functions=4</a:t>
            </a:r>
          </a:p>
          <a:p>
            <a:pPr lvl="1"/>
            <a:r>
              <a:rPr lang="en-US" altLang="zh-CN" dirty="0"/>
              <a:t>Common </a:t>
            </a:r>
            <a:r>
              <a:rPr lang="en-US" altLang="zh-CN" dirty="0" smtClean="0"/>
              <a:t>parameters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6" name="表格 3">
            <a:extLst>
              <a:ext uri="{FF2B5EF4-FFF2-40B4-BE49-F238E27FC236}">
                <a16:creationId xmlns:a16="http://schemas.microsoft.com/office/drawing/2014/main" id="{6816AC75-F8B6-4EAC-BF1C-7D8666FBE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217504"/>
              </p:ext>
            </p:extLst>
          </p:nvPr>
        </p:nvGraphicFramePr>
        <p:xfrm>
          <a:off x="1217612" y="2057400"/>
          <a:ext cx="9677399" cy="884056"/>
        </p:xfrm>
        <a:graphic>
          <a:graphicData uri="http://schemas.openxmlformats.org/drawingml/2006/table">
            <a:tbl>
              <a:tblPr firstRow="1" bandRow="1"/>
              <a:tblGrid>
                <a:gridCol w="1614616">
                  <a:extLst>
                    <a:ext uri="{9D8B030D-6E8A-4147-A177-3AD203B41FA5}">
                      <a16:colId xmlns:a16="http://schemas.microsoft.com/office/drawing/2014/main" val="957844922"/>
                    </a:ext>
                  </a:extLst>
                </a:gridCol>
                <a:gridCol w="2933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7258">
                  <a:extLst>
                    <a:ext uri="{9D8B030D-6E8A-4147-A177-3AD203B41FA5}">
                      <a16:colId xmlns:a16="http://schemas.microsoft.com/office/drawing/2014/main" val="2528054669"/>
                    </a:ext>
                  </a:extLst>
                </a:gridCol>
                <a:gridCol w="1157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4238">
                  <a:extLst>
                    <a:ext uri="{9D8B030D-6E8A-4147-A177-3AD203B41FA5}">
                      <a16:colId xmlns:a16="http://schemas.microsoft.com/office/drawing/2014/main" val="2728702007"/>
                    </a:ext>
                  </a:extLst>
                </a:gridCol>
              </a:tblGrid>
              <a:tr h="2284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dirty="0"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Machine</a:t>
                      </a:r>
                      <a:endParaRPr lang="zh-CN" altLang="en-US" sz="1600" dirty="0"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dirty="0"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CPU</a:t>
                      </a:r>
                      <a:endParaRPr lang="zh-CN" altLang="en-US" sz="1600" dirty="0"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dirty="0"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Memory</a:t>
                      </a:r>
                      <a:endParaRPr lang="zh-CN" altLang="en-US" sz="1600" dirty="0"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dirty="0"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Disk</a:t>
                      </a:r>
                      <a:endParaRPr lang="zh-CN" altLang="en-US" sz="1600" dirty="0"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dirty="0">
                          <a:latin typeface="Arial" panose="020B0604020202020204" pitchFamily="34" charset="0"/>
                          <a:ea typeface="Arial Unicode MS" panose="020B0604020202020204"/>
                          <a:cs typeface="Arial" panose="020B0604020202020204" pitchFamily="34" charset="0"/>
                        </a:rPr>
                        <a:t>OS</a:t>
                      </a:r>
                      <a:endParaRPr lang="zh-CN" altLang="en-US" sz="1600" dirty="0">
                        <a:latin typeface="Arial" panose="020B0604020202020204" pitchFamily="34" charset="0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400" dirty="0" smtClean="0">
                          <a:latin typeface="+mn-lt"/>
                          <a:ea typeface="Arial Unicode MS" panose="020B0604020202020204"/>
                        </a:rPr>
                        <a:t>Dell </a:t>
                      </a:r>
                      <a:r>
                        <a:rPr lang="en-US" altLang="zh-CN" sz="1400" dirty="0">
                          <a:latin typeface="+mn-lt"/>
                          <a:ea typeface="Arial Unicode MS" panose="020B0604020202020204"/>
                        </a:rPr>
                        <a:t>PowerEdge R730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+mn-lt"/>
                        <a:ea typeface="Arial Unicode MS" panose="020B0604020202020204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6D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altLang="zh-CN" sz="1400" dirty="0">
                          <a:latin typeface="+mn-lt"/>
                          <a:ea typeface="Arial Unicode MS" panose="020B0604020202020204"/>
                        </a:rPr>
                        <a:t>Intel(R) Xeon(R)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altLang="zh-CN" sz="1400" dirty="0">
                          <a:latin typeface="+mn-lt"/>
                          <a:ea typeface="Arial Unicode MS" panose="020B0604020202020204"/>
                        </a:rPr>
                        <a:t>E5-2650 v4 @ 2.20GHz </a:t>
                      </a: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+mn-lt"/>
                          <a:ea typeface="Arial Unicode MS" panose="020B0604020202020204"/>
                        </a:rPr>
                        <a:t>12-cores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+mn-lt"/>
                        <a:ea typeface="Arial Unicode MS" panose="020B0604020202020204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6D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dirty="0">
                          <a:latin typeface="+mn-lt"/>
                          <a:ea typeface="Arial Unicode MS" panose="020B0604020202020204"/>
                        </a:rPr>
                        <a:t>16-GB  </a:t>
                      </a:r>
                      <a:r>
                        <a:rPr lang="en-US" altLang="zh-CN" sz="1400" dirty="0" smtClean="0">
                          <a:latin typeface="+mn-lt"/>
                          <a:ea typeface="Arial Unicode MS" panose="020B0604020202020204"/>
                        </a:rPr>
                        <a:t>RAM </a:t>
                      </a:r>
                      <a:r>
                        <a:rPr lang="en-US" altLang="zh-CN" sz="1400" dirty="0">
                          <a:latin typeface="+mn-lt"/>
                          <a:ea typeface="Arial Unicode MS" panose="020B0604020202020204"/>
                        </a:rPr>
                        <a:t>Synchronous 2400 MHz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+mn-lt"/>
                        <a:ea typeface="Arial Unicode MS" panose="020B0604020202020204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6D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altLang="zh-CN" sz="1400" dirty="0">
                          <a:latin typeface="+mn-lt"/>
                          <a:ea typeface="Arial Unicode MS" panose="020B0604020202020204"/>
                          <a:cs typeface="Arial" panose="020B0604020202020204" pitchFamily="34" charset="0"/>
                        </a:rPr>
                        <a:t>500GB SSD</a:t>
                      </a:r>
                      <a:endParaRPr lang="en-US" altLang="zh-CN" sz="1400" b="0" dirty="0">
                        <a:solidFill>
                          <a:schemeClr val="tx1"/>
                        </a:solidFill>
                        <a:latin typeface="+mn-lt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6D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kern="1200" dirty="0">
                          <a:latin typeface="+mn-lt"/>
                          <a:ea typeface="Arial Unicode MS" panose="020B0604020202020204"/>
                          <a:cs typeface="Arial" panose="020B0604020202020204" pitchFamily="34" charset="0"/>
                        </a:rPr>
                        <a:t>16.04.1-Ubuntu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kern="1200" dirty="0">
                          <a:latin typeface="+mn-lt"/>
                          <a:ea typeface="Arial Unicode MS" panose="020B0604020202020204"/>
                          <a:cs typeface="Arial" panose="020B0604020202020204" pitchFamily="34" charset="0"/>
                        </a:rPr>
                        <a:t>64-bit Linux 4.15.0 </a:t>
                      </a:r>
                      <a:endParaRPr lang="zh-CN" altLang="en-US" sz="1400" b="0" kern="1200" dirty="0">
                        <a:solidFill>
                          <a:schemeClr val="tx1"/>
                        </a:solidFill>
                        <a:latin typeface="+mn-lt"/>
                        <a:ea typeface="Arial Unicode MS" panose="020B0604020202020204"/>
                        <a:cs typeface="Arial" panose="020B0604020202020204" pitchFamily="34" charset="0"/>
                      </a:endParaRPr>
                    </a:p>
                  </a:txBody>
                  <a:tcPr marL="91435" marR="91435" marT="45754" marB="45754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6D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0671BD8E-3366-4142-9A7F-75B34724B6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47639"/>
              </p:ext>
            </p:extLst>
          </p:nvPr>
        </p:nvGraphicFramePr>
        <p:xfrm>
          <a:off x="4570412" y="5455462"/>
          <a:ext cx="6206558" cy="960427"/>
        </p:xfrm>
        <a:graphic>
          <a:graphicData uri="http://schemas.openxmlformats.org/drawingml/2006/table">
            <a:tbl>
              <a:tblPr firstRow="1" bandRow="1"/>
              <a:tblGrid>
                <a:gridCol w="1676398">
                  <a:extLst>
                    <a:ext uri="{9D8B030D-6E8A-4147-A177-3AD203B41FA5}">
                      <a16:colId xmlns:a16="http://schemas.microsoft.com/office/drawing/2014/main" val="4023199245"/>
                    </a:ext>
                  </a:extLst>
                </a:gridCol>
                <a:gridCol w="1491797">
                  <a:extLst>
                    <a:ext uri="{9D8B030D-6E8A-4147-A177-3AD203B41FA5}">
                      <a16:colId xmlns:a16="http://schemas.microsoft.com/office/drawing/2014/main" val="3862382991"/>
                    </a:ext>
                  </a:extLst>
                </a:gridCol>
                <a:gridCol w="1642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1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6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Size of KV pair</a:t>
                      </a:r>
                      <a:endParaRPr lang="zh-CN" altLang="en-US" sz="1600" b="1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38" marR="91438" marT="45716" marB="45716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Request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b="1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Distribution</a:t>
                      </a:r>
                    </a:p>
                  </a:txBody>
                  <a:tcPr marL="91438" marR="91438" marT="45716" marB="45716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600" dirty="0" err="1">
                          <a:latin typeface="+mn-ea"/>
                          <a:ea typeface="+mn-ea"/>
                        </a:rPr>
                        <a:t>memtable</a:t>
                      </a:r>
                      <a:r>
                        <a:rPr lang="en-US" altLang="zh-CN" sz="1600" dirty="0">
                          <a:latin typeface="+mn-ea"/>
                          <a:ea typeface="+mn-ea"/>
                        </a:rPr>
                        <a:t> size</a:t>
                      </a:r>
                      <a:endParaRPr lang="zh-CN" altLang="en-US" sz="1600" b="1" dirty="0">
                        <a:latin typeface="+mn-ea"/>
                        <a:ea typeface="+mn-ea"/>
                      </a:endParaRPr>
                    </a:p>
                  </a:txBody>
                  <a:tcPr marL="91438" marR="91438" marT="45716" marB="45716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err="1">
                          <a:latin typeface="+mn-ea"/>
                          <a:ea typeface="+mn-ea"/>
                        </a:rPr>
                        <a:t>bloom_bits</a:t>
                      </a:r>
                      <a:endParaRPr lang="zh-CN" altLang="en-US" sz="1600" b="1" dirty="0">
                        <a:latin typeface="+mn-ea"/>
                        <a:ea typeface="+mn-ea"/>
                      </a:endParaRPr>
                    </a:p>
                  </a:txBody>
                  <a:tcPr marL="91438" marR="91438" marT="45716" marB="45716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ap="flat" cmpd="sng" algn="ctr">
                      <a:solidFill>
                        <a:srgbClr val="94B6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3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1KB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38" marR="91438" marT="45716" marB="45716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6D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Zipfian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0.99)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38" marR="91438" marT="45716" marB="45716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6D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600" kern="1200" dirty="0">
                          <a:latin typeface="+mn-ea"/>
                          <a:ea typeface="+mn-ea"/>
                        </a:rPr>
                        <a:t>64 MB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38" marR="91438" marT="45716" marB="45716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4B6D2"/>
                      </a:solidFill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6D2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>
                          <a:latin typeface="+mn-ea"/>
                          <a:ea typeface="+mn-ea"/>
                        </a:rPr>
                        <a:t>10bits/key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38" marR="91438" marT="45716" marB="4571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4B6D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94B6D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B6D2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6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Exp</a:t>
            </a:r>
            <a:r>
              <a:rPr lang="en-US" altLang="zh-CN" dirty="0"/>
              <a:t> 1: Micro-benchmarks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Load 100M KV pairs, then operate 10M reads, 1M </a:t>
            </a:r>
            <a:r>
              <a:rPr lang="en-US" altLang="zh-CN" dirty="0" smtClean="0"/>
              <a:t>scans (</a:t>
            </a:r>
            <a:r>
              <a:rPr lang="en-US" altLang="zh-CN" dirty="0"/>
              <a:t>length=50), 100M updates</a:t>
            </a:r>
            <a:endParaRPr lang="en-US" altLang="zh-CN" b="1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2E5283A-6D55-4CEB-9338-520A107DA2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589" y="2550678"/>
            <a:ext cx="8271381" cy="2816305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39CC84AE-24C7-4079-BC99-03A0DCFAEE1D}"/>
              </a:ext>
            </a:extLst>
          </p:cNvPr>
          <p:cNvSpPr/>
          <p:nvPr/>
        </p:nvSpPr>
        <p:spPr>
          <a:xfrm>
            <a:off x="1060894" y="5656362"/>
            <a:ext cx="10067035" cy="813498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err="1">
                <a:solidFill>
                  <a:srgbClr val="000000"/>
                </a:solidFill>
                <a:latin typeface="+mn-ea"/>
              </a:rPr>
              <a:t>UniKV</a:t>
            </a:r>
            <a:r>
              <a:rPr lang="en-US" altLang="zh-CN" sz="2400" dirty="0">
                <a:solidFill>
                  <a:srgbClr val="000000"/>
                </a:solidFill>
                <a:latin typeface="+mn-ea"/>
              </a:rPr>
              <a:t> achieves </a:t>
            </a:r>
            <a:r>
              <a:rPr lang="en-US" altLang="zh-CN" sz="2400" dirty="0" smtClean="0">
                <a:solidFill>
                  <a:srgbClr val="FF0000"/>
                </a:solidFill>
                <a:latin typeface="+mn-ea"/>
              </a:rPr>
              <a:t>1.7-9.6x </a:t>
            </a: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write </a:t>
            </a:r>
            <a:r>
              <a:rPr lang="en-US" altLang="zh-CN" sz="2400" dirty="0">
                <a:latin typeface="+mn-ea"/>
              </a:rPr>
              <a:t>throughput</a:t>
            </a:r>
            <a:r>
              <a:rPr lang="en-US" altLang="zh-CN" sz="2400" dirty="0">
                <a:solidFill>
                  <a:srgbClr val="000000"/>
                </a:solidFill>
                <a:latin typeface="+mn-ea"/>
              </a:rPr>
              <a:t>, </a:t>
            </a:r>
            <a:r>
              <a:rPr lang="en-US" altLang="zh-CN" sz="2400" dirty="0" smtClean="0">
                <a:solidFill>
                  <a:srgbClr val="FF0000"/>
                </a:solidFill>
                <a:latin typeface="+mn-ea"/>
              </a:rPr>
              <a:t>3.1-6.6x </a:t>
            </a: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read </a:t>
            </a:r>
            <a:r>
              <a:rPr lang="en-US" altLang="zh-CN" sz="2400" dirty="0">
                <a:latin typeface="+mn-ea"/>
              </a:rPr>
              <a:t>throughput</a:t>
            </a:r>
            <a:r>
              <a:rPr lang="en-US" altLang="zh-CN" sz="2400" dirty="0">
                <a:solidFill>
                  <a:srgbClr val="000000"/>
                </a:solidFill>
                <a:latin typeface="+mn-ea"/>
              </a:rPr>
              <a:t>, </a:t>
            </a:r>
          </a:p>
          <a:p>
            <a:pPr algn="ctr"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FF0000"/>
                </a:solidFill>
                <a:latin typeface="+mn-ea"/>
              </a:rPr>
              <a:t>1.6-8.2x </a:t>
            </a: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update </a:t>
            </a:r>
            <a:r>
              <a:rPr lang="en-US" altLang="zh-CN" sz="2400" dirty="0">
                <a:latin typeface="+mn-ea"/>
              </a:rPr>
              <a:t>throughput, nearly </a:t>
            </a:r>
            <a:r>
              <a:rPr lang="en-US" altLang="zh-CN" sz="2400" dirty="0" smtClean="0">
                <a:latin typeface="+mn-ea"/>
              </a:rPr>
              <a:t>the </a:t>
            </a:r>
            <a:r>
              <a:rPr lang="en-US" altLang="zh-CN" sz="2400" dirty="0" smtClean="0">
                <a:solidFill>
                  <a:srgbClr val="FF0000"/>
                </a:solidFill>
                <a:latin typeface="+mn-ea"/>
              </a:rPr>
              <a:t>same </a:t>
            </a:r>
            <a:r>
              <a:rPr lang="en-US" altLang="zh-CN" sz="2400" dirty="0">
                <a:solidFill>
                  <a:srgbClr val="FF0000"/>
                </a:solidFill>
                <a:latin typeface="+mn-ea"/>
              </a:rPr>
              <a:t>scan </a:t>
            </a:r>
            <a:r>
              <a:rPr lang="en-US" altLang="zh-CN" sz="2400" dirty="0" smtClean="0">
                <a:latin typeface="+mn-ea"/>
              </a:rPr>
              <a:t>throughput</a:t>
            </a:r>
            <a:endParaRPr lang="en-US" altLang="zh-CN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626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Exp</a:t>
            </a:r>
            <a:r>
              <a:rPr lang="en-US" altLang="zh-CN" dirty="0"/>
              <a:t> 2: Performance under </a:t>
            </a:r>
            <a:r>
              <a:rPr lang="en-US" altLang="zh-CN" dirty="0" smtClean="0"/>
              <a:t>Mixed Workloads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Load 100M KV pairs, then run 100M read-write mixed operations</a:t>
            </a:r>
            <a:endParaRPr lang="en-US" altLang="zh-CN" b="1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B014215-0526-4FC8-82F0-3977AE51F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504" y="2229485"/>
            <a:ext cx="7801392" cy="2912837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39CC84AE-24C7-4079-BC99-03A0DCFAEE1D}"/>
              </a:ext>
            </a:extLst>
          </p:cNvPr>
          <p:cNvSpPr/>
          <p:nvPr/>
        </p:nvSpPr>
        <p:spPr>
          <a:xfrm>
            <a:off x="772250" y="5465068"/>
            <a:ext cx="11047571" cy="813498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err="1">
                <a:solidFill>
                  <a:srgbClr val="000000"/>
                </a:solidFill>
                <a:latin typeface="+mn-ea"/>
              </a:rPr>
              <a:t>UniKV</a:t>
            </a:r>
            <a:r>
              <a:rPr lang="en-US" altLang="zh-CN" sz="2400" dirty="0">
                <a:solidFill>
                  <a:srgbClr val="000000"/>
                </a:solidFill>
                <a:latin typeface="+mn-ea"/>
              </a:rPr>
              <a:t> achieves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6.5-7.1x, 4.4-4.6x, 4.3-4.7x 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and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2.0-2.3x overall throughput</a:t>
            </a:r>
            <a:r>
              <a:rPr lang="en-US" altLang="zh-CN" sz="2400" dirty="0" smtClean="0"/>
              <a:t>, </a:t>
            </a:r>
          </a:p>
          <a:p>
            <a:r>
              <a:rPr lang="en-US" altLang="zh-CN" sz="2400" dirty="0"/>
              <a:t>compared to </a:t>
            </a:r>
            <a:r>
              <a:rPr lang="en-US" altLang="zh-CN" sz="2400" dirty="0" err="1" smtClean="0"/>
              <a:t>LevelDB</a:t>
            </a:r>
            <a:r>
              <a:rPr lang="en-US" altLang="zh-CN" sz="2400" dirty="0" smtClean="0"/>
              <a:t>, </a:t>
            </a:r>
            <a:r>
              <a:rPr lang="en-US" altLang="zh-CN" sz="2400" dirty="0" err="1" smtClean="0"/>
              <a:t>RocksDB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HyperlevelDB</a:t>
            </a:r>
            <a:r>
              <a:rPr lang="en-US" altLang="zh-CN" sz="2400" dirty="0"/>
              <a:t>, and </a:t>
            </a:r>
            <a:r>
              <a:rPr lang="en-US" altLang="zh-CN" sz="2400" dirty="0" err="1" smtClean="0"/>
              <a:t>PebblesDB</a:t>
            </a:r>
            <a:r>
              <a:rPr lang="en-US" altLang="zh-CN" sz="2400" dirty="0" smtClean="0"/>
              <a:t>, respectively</a:t>
            </a:r>
            <a:r>
              <a:rPr lang="en-US" altLang="zh-CN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15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Exp</a:t>
            </a:r>
            <a:r>
              <a:rPr lang="en-US" altLang="zh-CN" dirty="0"/>
              <a:t> 3: </a:t>
            </a:r>
            <a:r>
              <a:rPr lang="en-US" altLang="zh-CN" dirty="0" smtClean="0"/>
              <a:t>YCSB Performance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Load 100M KV pairs, then run each YCSB workload </a:t>
            </a:r>
            <a:r>
              <a:rPr lang="en-US" altLang="zh-CN" dirty="0" smtClean="0"/>
              <a:t>(50M ops)</a:t>
            </a:r>
            <a:endParaRPr lang="en-US" altLang="zh-CN" b="1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C9166B2-E770-43F6-9A79-7C4A1A59D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9116" y="2279184"/>
            <a:ext cx="8310591" cy="3015597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9CC84AE-24C7-4079-BC99-03A0DCFAEE1D}"/>
              </a:ext>
            </a:extLst>
          </p:cNvPr>
          <p:cNvSpPr/>
          <p:nvPr/>
        </p:nvSpPr>
        <p:spPr>
          <a:xfrm>
            <a:off x="1751012" y="5518248"/>
            <a:ext cx="9595730" cy="813498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err="1">
                <a:solidFill>
                  <a:srgbClr val="000000"/>
                </a:solidFill>
                <a:latin typeface="+mn-ea"/>
              </a:rPr>
              <a:t>UniKV</a:t>
            </a:r>
            <a:r>
              <a:rPr lang="en-US" altLang="zh-CN" sz="2400" dirty="0">
                <a:solidFill>
                  <a:srgbClr val="000000"/>
                </a:solidFill>
                <a:latin typeface="+mn-ea"/>
              </a:rPr>
              <a:t> achieves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higher 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than 2x </a:t>
            </a:r>
            <a:r>
              <a:rPr lang="en-US" altLang="zh-CN" sz="2400" dirty="0">
                <a:solidFill>
                  <a:srgbClr val="000000"/>
                </a:solidFill>
                <a:latin typeface="+mn-ea"/>
              </a:rPr>
              <a:t>throughput for most </a:t>
            </a:r>
            <a:r>
              <a:rPr lang="en-US" altLang="zh-CN" sz="2400" dirty="0" smtClean="0">
                <a:solidFill>
                  <a:srgbClr val="000000"/>
                </a:solidFill>
                <a:latin typeface="+mn-ea"/>
              </a:rPr>
              <a:t>workloads</a:t>
            </a:r>
            <a:endParaRPr lang="en-US" altLang="zh-CN" sz="2400" dirty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6617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Exp</a:t>
            </a:r>
            <a:r>
              <a:rPr lang="en-US" altLang="zh-CN" dirty="0"/>
              <a:t> 4: Performance on large KV stores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Load </a:t>
            </a:r>
            <a:r>
              <a:rPr lang="en-US" altLang="zh-CN" dirty="0" smtClean="0"/>
              <a:t>200~300GB </a:t>
            </a:r>
            <a:r>
              <a:rPr lang="en-US" altLang="zh-CN" dirty="0"/>
              <a:t>KV pairs, then run 10M reads, 100M updates</a:t>
            </a:r>
            <a:endParaRPr lang="en-US" altLang="zh-CN" b="1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251A27F-2E0A-4F3C-9C07-3E71180D6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012" y="2362200"/>
            <a:ext cx="6478044" cy="2223498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C689B63F-15D3-43F3-AEED-74884BDA397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8097"/>
          <a:stretch/>
        </p:blipFill>
        <p:spPr>
          <a:xfrm>
            <a:off x="8049464" y="2295220"/>
            <a:ext cx="3443274" cy="2291002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39CC84AE-24C7-4079-BC99-03A0DCFAEE1D}"/>
              </a:ext>
            </a:extLst>
          </p:cNvPr>
          <p:cNvSpPr/>
          <p:nvPr/>
        </p:nvSpPr>
        <p:spPr>
          <a:xfrm>
            <a:off x="1319689" y="4684776"/>
            <a:ext cx="2336822" cy="441511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000000"/>
                </a:solidFill>
                <a:latin typeface="+mn-ea"/>
              </a:rPr>
              <a:t>1.8-2.0x write</a:t>
            </a:r>
            <a:endParaRPr lang="en-US" altLang="zh-CN" sz="16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9CC84AE-24C7-4079-BC99-03A0DCFAEE1D}"/>
              </a:ext>
            </a:extLst>
          </p:cNvPr>
          <p:cNvSpPr/>
          <p:nvPr/>
        </p:nvSpPr>
        <p:spPr>
          <a:xfrm>
            <a:off x="8762456" y="4730909"/>
            <a:ext cx="2413023" cy="441511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000000"/>
                </a:solidFill>
                <a:latin typeface="+mn-ea"/>
              </a:rPr>
              <a:t>1.4-1.5x update</a:t>
            </a:r>
            <a:endParaRPr lang="en-US" altLang="zh-CN" sz="16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9CC84AE-24C7-4079-BC99-03A0DCFAEE1D}"/>
              </a:ext>
            </a:extLst>
          </p:cNvPr>
          <p:cNvSpPr/>
          <p:nvPr/>
        </p:nvSpPr>
        <p:spPr>
          <a:xfrm>
            <a:off x="4927045" y="4689205"/>
            <a:ext cx="2336822" cy="441511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olidFill>
                  <a:srgbClr val="000000"/>
                </a:solidFill>
                <a:latin typeface="+mn-ea"/>
              </a:rPr>
              <a:t>3.2-3.6x read</a:t>
            </a:r>
            <a:endParaRPr lang="en-US" altLang="zh-CN" sz="160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39CC84AE-24C7-4079-BC99-03A0DCFAEE1D}"/>
              </a:ext>
            </a:extLst>
          </p:cNvPr>
          <p:cNvSpPr/>
          <p:nvPr/>
        </p:nvSpPr>
        <p:spPr>
          <a:xfrm>
            <a:off x="989012" y="5518248"/>
            <a:ext cx="10287000" cy="813498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err="1">
                <a:solidFill>
                  <a:srgbClr val="000000"/>
                </a:solidFill>
                <a:latin typeface="+mn-ea"/>
              </a:rPr>
              <a:t>UniKV</a:t>
            </a:r>
            <a:r>
              <a:rPr lang="en-US" altLang="zh-CN" sz="2400" dirty="0">
                <a:solidFill>
                  <a:srgbClr val="000000"/>
                </a:solidFill>
                <a:latin typeface="+mn-ea"/>
              </a:rPr>
              <a:t> achieves 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consistent improvement </a:t>
            </a:r>
            <a:r>
              <a:rPr lang="en-US" altLang="zh-CN" sz="2400" dirty="0" smtClean="0">
                <a:latin typeface="+mn-ea"/>
              </a:rPr>
              <a:t>in large KV stores</a:t>
            </a:r>
            <a:endParaRPr lang="en-US" altLang="zh-CN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10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UniKV</a:t>
            </a:r>
            <a:r>
              <a:rPr lang="en-US" altLang="zh-CN" dirty="0"/>
              <a:t>: unifies hash indexing </a:t>
            </a:r>
            <a:r>
              <a:rPr lang="en-US" altLang="zh-CN" dirty="0" smtClean="0"/>
              <a:t>and the LSM-tree in a single system </a:t>
            </a:r>
            <a:r>
              <a:rPr lang="en-US" altLang="zh-CN" dirty="0"/>
              <a:t>to enable </a:t>
            </a:r>
            <a:r>
              <a:rPr lang="en-US" altLang="zh-CN" b="1" dirty="0">
                <a:solidFill>
                  <a:srgbClr val="FF0000"/>
                </a:solidFill>
              </a:rPr>
              <a:t>high-performance and scalable </a:t>
            </a:r>
            <a:r>
              <a:rPr lang="en-US" altLang="zh-CN" dirty="0"/>
              <a:t>KV storage</a:t>
            </a:r>
          </a:p>
          <a:p>
            <a:pPr lvl="1"/>
            <a:r>
              <a:rPr lang="en-US" altLang="zh-CN" dirty="0"/>
              <a:t>A two-layer architecture with differentiated </a:t>
            </a:r>
            <a:r>
              <a:rPr lang="en-US" altLang="zh-CN" dirty="0" smtClean="0"/>
              <a:t>indexing</a:t>
            </a:r>
          </a:p>
          <a:p>
            <a:pPr lvl="1"/>
            <a:r>
              <a:rPr lang="en-US" altLang="zh-CN" dirty="0" smtClean="0"/>
              <a:t>Lightweight hash index to limit memory usage</a:t>
            </a:r>
            <a:endParaRPr lang="en-US" altLang="zh-CN" dirty="0"/>
          </a:p>
          <a:p>
            <a:pPr lvl="1"/>
            <a:r>
              <a:rPr lang="en-US" altLang="zh-CN" dirty="0"/>
              <a:t>Partial KV </a:t>
            </a:r>
            <a:r>
              <a:rPr lang="en-US" altLang="zh-CN" dirty="0" smtClean="0"/>
              <a:t>separation to reduce merge overhead</a:t>
            </a:r>
            <a:endParaRPr lang="en-US" altLang="zh-CN" dirty="0"/>
          </a:p>
          <a:p>
            <a:pPr lvl="1"/>
            <a:r>
              <a:rPr lang="en-US" altLang="zh-CN" dirty="0"/>
              <a:t>Dynamic range </a:t>
            </a:r>
            <a:r>
              <a:rPr lang="en-US" altLang="zh-CN" dirty="0" smtClean="0"/>
              <a:t>partitioning to support large store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More evaluation results and analysis </a:t>
            </a:r>
            <a:r>
              <a:rPr lang="en-US" altLang="zh-CN" dirty="0" smtClean="0"/>
              <a:t>are in the paper</a:t>
            </a:r>
          </a:p>
          <a:p>
            <a:r>
              <a:rPr lang="en-US" altLang="zh-CN" dirty="0"/>
              <a:t>T</a:t>
            </a:r>
            <a:r>
              <a:rPr lang="en-US" altLang="zh-CN" dirty="0" smtClean="0"/>
              <a:t>he source code is at </a:t>
            </a:r>
            <a:r>
              <a:rPr lang="en-US" altLang="zh-CN" u="sng" dirty="0">
                <a:solidFill>
                  <a:srgbClr val="FF0000"/>
                </a:solidFill>
              </a:rPr>
              <a:t>https://github.com/ustcadsl/unikv</a:t>
            </a:r>
            <a:endParaRPr lang="zh-CN" altLang="en-US" u="sng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2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Data volume </a:t>
            </a:r>
            <a:r>
              <a:rPr lang="en-US" altLang="zh-CN" dirty="0"/>
              <a:t>is growing </a:t>
            </a:r>
            <a:r>
              <a:rPr lang="en-US" altLang="zh-CN" dirty="0" smtClean="0"/>
              <a:t>exponentially</a:t>
            </a:r>
          </a:p>
          <a:p>
            <a:pPr lvl="1"/>
            <a:r>
              <a:rPr lang="de-DE" altLang="zh-CN" dirty="0"/>
              <a:t>33 ZB in 2018 </a:t>
            </a:r>
            <a:r>
              <a:rPr lang="de-DE" altLang="zh-CN" dirty="0" smtClean="0">
                <a:sym typeface="Wingdings" panose="05000000000000000000" pitchFamily="2" charset="2"/>
              </a:rPr>
              <a:t></a:t>
            </a:r>
            <a:r>
              <a:rPr lang="de-DE" altLang="zh-CN" dirty="0" smtClean="0"/>
              <a:t> </a:t>
            </a:r>
            <a:r>
              <a:rPr lang="de-DE" altLang="zh-CN" dirty="0"/>
              <a:t>44 ZB in 2020 </a:t>
            </a:r>
            <a:r>
              <a:rPr lang="de-DE" altLang="zh-CN" dirty="0" smtClean="0">
                <a:sym typeface="Wingdings" panose="05000000000000000000" pitchFamily="2" charset="2"/>
              </a:rPr>
              <a:t></a:t>
            </a:r>
            <a:r>
              <a:rPr lang="de-DE" altLang="zh-CN" dirty="0" smtClean="0"/>
              <a:t> </a:t>
            </a:r>
            <a:r>
              <a:rPr lang="de-DE" altLang="zh-CN" dirty="0"/>
              <a:t>175 ZB in 2025</a:t>
            </a:r>
            <a:r>
              <a:rPr lang="de-DE" altLang="zh-CN" baseline="30000" dirty="0"/>
              <a:t>[1]</a:t>
            </a:r>
          </a:p>
          <a:p>
            <a:pPr lvl="1"/>
            <a:r>
              <a:rPr lang="en-US" altLang="zh-CN" dirty="0"/>
              <a:t>Various data types (structured, semi-structured and unstructured</a:t>
            </a:r>
            <a:r>
              <a:rPr lang="en-US" altLang="zh-CN" dirty="0" smtClean="0"/>
              <a:t>)</a:t>
            </a:r>
          </a:p>
          <a:p>
            <a:pPr lvl="1"/>
            <a:endParaRPr lang="en-US" altLang="zh-CN" sz="1000" dirty="0" smtClean="0"/>
          </a:p>
          <a:p>
            <a:r>
              <a:rPr lang="en-US" altLang="zh-CN" dirty="0" smtClean="0"/>
              <a:t>Key-value (KV) </a:t>
            </a:r>
            <a:r>
              <a:rPr lang="en-US" altLang="zh-CN" dirty="0"/>
              <a:t>stores are widely used in many applications</a:t>
            </a:r>
          </a:p>
          <a:p>
            <a:pPr lvl="1"/>
            <a:r>
              <a:rPr lang="en-US" altLang="zh-CN" dirty="0"/>
              <a:t>Flexible data </a:t>
            </a:r>
            <a:r>
              <a:rPr lang="en-US" altLang="zh-CN" dirty="0" smtClean="0"/>
              <a:t>model &amp; high </a:t>
            </a:r>
            <a:r>
              <a:rPr lang="en-US" altLang="zh-CN" dirty="0"/>
              <a:t>scalability</a:t>
            </a:r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412" y="4572000"/>
            <a:ext cx="2561905" cy="84761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4615" y="4545040"/>
            <a:ext cx="2510233" cy="73159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295202" y="5528031"/>
            <a:ext cx="32710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2000" dirty="0" err="1" smtClean="0"/>
              <a:t>RocksDB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@ Facebook</a:t>
            </a:r>
            <a:endParaRPr lang="zh-CN" altLang="en-US" sz="2000" dirty="0"/>
          </a:p>
        </p:txBody>
      </p:sp>
      <p:pic>
        <p:nvPicPr>
          <p:cNvPr id="8" name="Picture 2" descr="cassandra 集群 rolling upda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567" y="4410424"/>
            <a:ext cx="2236615" cy="1009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1247202" y="5536016"/>
            <a:ext cx="29583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2000" dirty="0" err="1" smtClean="0"/>
              <a:t>LevelDB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@ </a:t>
            </a:r>
            <a:r>
              <a:rPr lang="en-US" altLang="zh-CN" sz="2000" dirty="0" smtClean="0"/>
              <a:t>Google</a:t>
            </a:r>
            <a:endParaRPr lang="en-US" altLang="zh-CN" sz="2000" dirty="0"/>
          </a:p>
        </p:txBody>
      </p:sp>
      <p:sp>
        <p:nvSpPr>
          <p:cNvPr id="10" name="矩形 9"/>
          <p:cNvSpPr/>
          <p:nvPr/>
        </p:nvSpPr>
        <p:spPr>
          <a:xfrm>
            <a:off x="7724202" y="5521008"/>
            <a:ext cx="3212957" cy="415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altLang="zh-CN" sz="2000" dirty="0" smtClean="0"/>
              <a:t>Cassandra @ Apache</a:t>
            </a:r>
            <a:endParaRPr lang="en-US" altLang="zh-CN" sz="2000" dirty="0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FC6F108F-FF28-4348-8714-1D3004146E57}"/>
              </a:ext>
            </a:extLst>
          </p:cNvPr>
          <p:cNvSpPr/>
          <p:nvPr/>
        </p:nvSpPr>
        <p:spPr>
          <a:xfrm>
            <a:off x="1075442" y="6389886"/>
            <a:ext cx="50929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+mn-lt"/>
                <a:ea typeface="Arial Unicode MS" panose="020B0604020202020204"/>
              </a:rPr>
              <a:t>[1] Internet Data Center, Nov 2018, https://www.idc.com/.</a:t>
            </a:r>
            <a:endParaRPr lang="zh-CN" altLang="en-US" sz="1400" dirty="0">
              <a:latin typeface="+mn-lt"/>
              <a:ea typeface="Arial Unicode MS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4883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zh-CN" sz="3600" smtClean="0"/>
              <a:t>Thanks </a:t>
            </a:r>
            <a:r>
              <a:rPr lang="en-US" altLang="zh-CN" sz="3600" dirty="0" smtClean="0"/>
              <a:t>for your attention!</a:t>
            </a:r>
          </a:p>
          <a:p>
            <a:pPr marL="0" indent="0" algn="ctr">
              <a:buNone/>
            </a:pPr>
            <a:r>
              <a:rPr lang="en-US" altLang="zh-CN" sz="3600" dirty="0" smtClean="0"/>
              <a:t>Q&amp;A</a:t>
            </a:r>
          </a:p>
          <a:p>
            <a:pPr marL="0" indent="0" algn="ctr">
              <a:buNone/>
            </a:pPr>
            <a:endParaRPr lang="en-US" altLang="zh-CN" sz="3600" dirty="0" smtClean="0"/>
          </a:p>
          <a:p>
            <a:pPr marL="0" indent="0" algn="ctr">
              <a:buNone/>
            </a:pPr>
            <a:r>
              <a:rPr lang="en-US" altLang="zh-CN" sz="3600" dirty="0" err="1" smtClean="0"/>
              <a:t>Yongkun</a:t>
            </a:r>
            <a:r>
              <a:rPr lang="en-US" altLang="zh-CN" sz="3600" dirty="0" smtClean="0"/>
              <a:t> </a:t>
            </a:r>
            <a:r>
              <a:rPr lang="en-US" altLang="zh-CN" sz="3600" dirty="0" err="1" smtClean="0"/>
              <a:t>Li@USTC</a:t>
            </a:r>
            <a:endParaRPr lang="en-US" altLang="zh-CN" sz="3600" dirty="0" smtClean="0"/>
          </a:p>
          <a:p>
            <a:pPr marL="0" indent="0" algn="ctr">
              <a:buNone/>
            </a:pPr>
            <a:r>
              <a:rPr lang="en-US" altLang="zh-CN" sz="3600" dirty="0">
                <a:hlinkClick r:id="rId2"/>
              </a:rPr>
              <a:t>http://staff.ustc.edu.cn/~ykli/</a:t>
            </a:r>
            <a:endParaRPr lang="en-US" altLang="zh-CN" sz="3600" dirty="0"/>
          </a:p>
          <a:p>
            <a:pPr marL="0" indent="0" algn="ctr">
              <a:buNone/>
            </a:pPr>
            <a:endParaRPr lang="en-US" altLang="zh-CN" sz="3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1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most common design of KV stores is based on </a:t>
            </a:r>
            <a:r>
              <a:rPr lang="en-US" altLang="zh-CN" dirty="0" smtClean="0"/>
              <a:t>LSM-tree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AC61D3FC-B97E-414B-8BF6-424232A4D811}"/>
              </a:ext>
            </a:extLst>
          </p:cNvPr>
          <p:cNvSpPr/>
          <p:nvPr/>
        </p:nvSpPr>
        <p:spPr bwMode="auto">
          <a:xfrm>
            <a:off x="2727568" y="2209800"/>
            <a:ext cx="1082348" cy="534484"/>
          </a:xfrm>
          <a:prstGeom prst="roundRect">
            <a:avLst/>
          </a:prstGeom>
          <a:solidFill>
            <a:srgbClr val="FDE5DB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sz="1200" b="1" kern="0" dirty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B1F7F8FD-2487-48F8-8F6C-AE179C0F1BF2}"/>
              </a:ext>
            </a:extLst>
          </p:cNvPr>
          <p:cNvCxnSpPr>
            <a:cxnSpLocks/>
          </p:cNvCxnSpPr>
          <p:nvPr/>
        </p:nvCxnSpPr>
        <p:spPr bwMode="auto">
          <a:xfrm flipV="1">
            <a:off x="1225550" y="3023549"/>
            <a:ext cx="6481819" cy="26356"/>
          </a:xfrm>
          <a:prstGeom prst="line">
            <a:avLst/>
          </a:prstGeom>
          <a:solidFill>
            <a:srgbClr val="507AAE"/>
          </a:solidFill>
          <a:ln w="3492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矩形: 圆角 9">
            <a:extLst>
              <a:ext uri="{FF2B5EF4-FFF2-40B4-BE49-F238E27FC236}">
                <a16:creationId xmlns:a16="http://schemas.microsoft.com/office/drawing/2014/main" id="{6E84196B-1360-48DD-8C20-9BDA976D142F}"/>
              </a:ext>
            </a:extLst>
          </p:cNvPr>
          <p:cNvSpPr/>
          <p:nvPr/>
        </p:nvSpPr>
        <p:spPr bwMode="auto">
          <a:xfrm>
            <a:off x="2693096" y="3535695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11">
            <a:extLst>
              <a:ext uri="{FF2B5EF4-FFF2-40B4-BE49-F238E27FC236}">
                <a16:creationId xmlns:a16="http://schemas.microsoft.com/office/drawing/2014/main" id="{0725AA27-46C3-4519-AB5D-C8345BC9813E}"/>
              </a:ext>
            </a:extLst>
          </p:cNvPr>
          <p:cNvSpPr txBox="1"/>
          <p:nvPr/>
        </p:nvSpPr>
        <p:spPr>
          <a:xfrm>
            <a:off x="3272733" y="343306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b="1" dirty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矩形: 圆角 12">
            <a:extLst>
              <a:ext uri="{FF2B5EF4-FFF2-40B4-BE49-F238E27FC236}">
                <a16:creationId xmlns:a16="http://schemas.microsoft.com/office/drawing/2014/main" id="{26D689AB-B62E-413C-85BE-3ACDDC0714AE}"/>
              </a:ext>
            </a:extLst>
          </p:cNvPr>
          <p:cNvSpPr/>
          <p:nvPr/>
        </p:nvSpPr>
        <p:spPr bwMode="auto">
          <a:xfrm>
            <a:off x="3650131" y="3535695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文本框 13">
            <a:extLst>
              <a:ext uri="{FF2B5EF4-FFF2-40B4-BE49-F238E27FC236}">
                <a16:creationId xmlns:a16="http://schemas.microsoft.com/office/drawing/2014/main" id="{FC2D8999-EBD1-44AA-91E0-6631A855EEE2}"/>
              </a:ext>
            </a:extLst>
          </p:cNvPr>
          <p:cNvSpPr txBox="1"/>
          <p:nvPr/>
        </p:nvSpPr>
        <p:spPr>
          <a:xfrm>
            <a:off x="1988606" y="350926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L0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: 圆角 14">
            <a:extLst>
              <a:ext uri="{FF2B5EF4-FFF2-40B4-BE49-F238E27FC236}">
                <a16:creationId xmlns:a16="http://schemas.microsoft.com/office/drawing/2014/main" id="{8FAEF981-1B71-4EEE-B6F3-CC417915AA26}"/>
              </a:ext>
            </a:extLst>
          </p:cNvPr>
          <p:cNvSpPr/>
          <p:nvPr/>
        </p:nvSpPr>
        <p:spPr bwMode="auto">
          <a:xfrm>
            <a:off x="2693096" y="4100715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文本框 16">
            <a:extLst>
              <a:ext uri="{FF2B5EF4-FFF2-40B4-BE49-F238E27FC236}">
                <a16:creationId xmlns:a16="http://schemas.microsoft.com/office/drawing/2014/main" id="{1A7DAA8B-7296-4DEF-9737-CFC1EF05E951}"/>
              </a:ext>
            </a:extLst>
          </p:cNvPr>
          <p:cNvSpPr txBox="1"/>
          <p:nvPr/>
        </p:nvSpPr>
        <p:spPr>
          <a:xfrm>
            <a:off x="3883717" y="396905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b="1" dirty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: 圆角 17">
            <a:extLst>
              <a:ext uri="{FF2B5EF4-FFF2-40B4-BE49-F238E27FC236}">
                <a16:creationId xmlns:a16="http://schemas.microsoft.com/office/drawing/2014/main" id="{D78A9A72-FC3D-4FA3-87BF-7E06D8AD5B18}"/>
              </a:ext>
            </a:extLst>
          </p:cNvPr>
          <p:cNvSpPr/>
          <p:nvPr/>
        </p:nvSpPr>
        <p:spPr bwMode="auto">
          <a:xfrm>
            <a:off x="3415632" y="4100715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文本框 18">
            <a:extLst>
              <a:ext uri="{FF2B5EF4-FFF2-40B4-BE49-F238E27FC236}">
                <a16:creationId xmlns:a16="http://schemas.microsoft.com/office/drawing/2014/main" id="{930B67F0-9E6C-40BB-8828-5500925C76FD}"/>
              </a:ext>
            </a:extLst>
          </p:cNvPr>
          <p:cNvSpPr txBox="1"/>
          <p:nvPr/>
        </p:nvSpPr>
        <p:spPr>
          <a:xfrm>
            <a:off x="1988606" y="4074281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L1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: 圆角 19">
            <a:extLst>
              <a:ext uri="{FF2B5EF4-FFF2-40B4-BE49-F238E27FC236}">
                <a16:creationId xmlns:a16="http://schemas.microsoft.com/office/drawing/2014/main" id="{0AF0534F-E391-4877-82FA-753C10D1504D}"/>
              </a:ext>
            </a:extLst>
          </p:cNvPr>
          <p:cNvSpPr/>
          <p:nvPr/>
        </p:nvSpPr>
        <p:spPr bwMode="auto">
          <a:xfrm>
            <a:off x="4267889" y="4100715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: 圆角 20">
            <a:extLst>
              <a:ext uri="{FF2B5EF4-FFF2-40B4-BE49-F238E27FC236}">
                <a16:creationId xmlns:a16="http://schemas.microsoft.com/office/drawing/2014/main" id="{039350A6-7F35-4CEF-A4E0-E093998E2775}"/>
              </a:ext>
            </a:extLst>
          </p:cNvPr>
          <p:cNvSpPr/>
          <p:nvPr/>
        </p:nvSpPr>
        <p:spPr bwMode="auto">
          <a:xfrm>
            <a:off x="2727568" y="4709542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22">
            <a:extLst>
              <a:ext uri="{FF2B5EF4-FFF2-40B4-BE49-F238E27FC236}">
                <a16:creationId xmlns:a16="http://schemas.microsoft.com/office/drawing/2014/main" id="{E912CADD-ED1A-4632-873B-27537E7138D2}"/>
              </a:ext>
            </a:extLst>
          </p:cNvPr>
          <p:cNvSpPr txBox="1"/>
          <p:nvPr/>
        </p:nvSpPr>
        <p:spPr>
          <a:xfrm>
            <a:off x="4586760" y="464501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b="1" dirty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矩形: 圆角 23">
            <a:extLst>
              <a:ext uri="{FF2B5EF4-FFF2-40B4-BE49-F238E27FC236}">
                <a16:creationId xmlns:a16="http://schemas.microsoft.com/office/drawing/2014/main" id="{1E767C73-B2C9-48CC-BEAD-2B4AF505C0BE}"/>
              </a:ext>
            </a:extLst>
          </p:cNvPr>
          <p:cNvSpPr/>
          <p:nvPr/>
        </p:nvSpPr>
        <p:spPr bwMode="auto">
          <a:xfrm>
            <a:off x="3450104" y="4709542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文本框 24">
            <a:extLst>
              <a:ext uri="{FF2B5EF4-FFF2-40B4-BE49-F238E27FC236}">
                <a16:creationId xmlns:a16="http://schemas.microsoft.com/office/drawing/2014/main" id="{4228B047-850D-4A97-A983-116DF3FB5A73}"/>
              </a:ext>
            </a:extLst>
          </p:cNvPr>
          <p:cNvSpPr txBox="1"/>
          <p:nvPr/>
        </p:nvSpPr>
        <p:spPr>
          <a:xfrm>
            <a:off x="2004028" y="468310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矩形: 圆角 25">
            <a:extLst>
              <a:ext uri="{FF2B5EF4-FFF2-40B4-BE49-F238E27FC236}">
                <a16:creationId xmlns:a16="http://schemas.microsoft.com/office/drawing/2014/main" id="{E02FC303-0CDE-4A00-B7B1-2D9AAAC49E92}"/>
              </a:ext>
            </a:extLst>
          </p:cNvPr>
          <p:cNvSpPr/>
          <p:nvPr/>
        </p:nvSpPr>
        <p:spPr bwMode="auto">
          <a:xfrm>
            <a:off x="4118675" y="4709542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: 圆角 26">
            <a:extLst>
              <a:ext uri="{FF2B5EF4-FFF2-40B4-BE49-F238E27FC236}">
                <a16:creationId xmlns:a16="http://schemas.microsoft.com/office/drawing/2014/main" id="{E3D2F14F-C886-436E-98FD-70D699EF59EC}"/>
              </a:ext>
            </a:extLst>
          </p:cNvPr>
          <p:cNvSpPr/>
          <p:nvPr/>
        </p:nvSpPr>
        <p:spPr bwMode="auto">
          <a:xfrm>
            <a:off x="4973663" y="4709542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文本框 27">
            <a:extLst>
              <a:ext uri="{FF2B5EF4-FFF2-40B4-BE49-F238E27FC236}">
                <a16:creationId xmlns:a16="http://schemas.microsoft.com/office/drawing/2014/main" id="{59348E48-323C-4071-9E5F-FA65F0CC6BA5}"/>
              </a:ext>
            </a:extLst>
          </p:cNvPr>
          <p:cNvSpPr txBox="1"/>
          <p:nvPr/>
        </p:nvSpPr>
        <p:spPr>
          <a:xfrm>
            <a:off x="3545083" y="4876445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3D3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sz="2800" b="1" dirty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矩形: 圆角 28">
            <a:extLst>
              <a:ext uri="{FF2B5EF4-FFF2-40B4-BE49-F238E27FC236}">
                <a16:creationId xmlns:a16="http://schemas.microsoft.com/office/drawing/2014/main" id="{D1045CDF-8577-4DE3-9F71-03680522E503}"/>
              </a:ext>
            </a:extLst>
          </p:cNvPr>
          <p:cNvSpPr/>
          <p:nvPr/>
        </p:nvSpPr>
        <p:spPr bwMode="auto">
          <a:xfrm>
            <a:off x="2727568" y="5504061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30">
            <a:extLst>
              <a:ext uri="{FF2B5EF4-FFF2-40B4-BE49-F238E27FC236}">
                <a16:creationId xmlns:a16="http://schemas.microsoft.com/office/drawing/2014/main" id="{2DF8241B-83CA-44CA-AAB7-F3113994D337}"/>
              </a:ext>
            </a:extLst>
          </p:cNvPr>
          <p:cNvSpPr txBox="1"/>
          <p:nvPr/>
        </p:nvSpPr>
        <p:spPr>
          <a:xfrm>
            <a:off x="5212230" y="54239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zh-CN" altLang="en-US" b="1" dirty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矩形: 圆角 31">
            <a:extLst>
              <a:ext uri="{FF2B5EF4-FFF2-40B4-BE49-F238E27FC236}">
                <a16:creationId xmlns:a16="http://schemas.microsoft.com/office/drawing/2014/main" id="{FB978279-E98F-46A7-8A39-DD58FD2BB15C}"/>
              </a:ext>
            </a:extLst>
          </p:cNvPr>
          <p:cNvSpPr/>
          <p:nvPr/>
        </p:nvSpPr>
        <p:spPr bwMode="auto">
          <a:xfrm>
            <a:off x="3450104" y="5504061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32">
            <a:extLst>
              <a:ext uri="{FF2B5EF4-FFF2-40B4-BE49-F238E27FC236}">
                <a16:creationId xmlns:a16="http://schemas.microsoft.com/office/drawing/2014/main" id="{CD2CF4E8-D75D-48AD-A08E-B58F28EAA664}"/>
              </a:ext>
            </a:extLst>
          </p:cNvPr>
          <p:cNvSpPr txBox="1"/>
          <p:nvPr/>
        </p:nvSpPr>
        <p:spPr>
          <a:xfrm>
            <a:off x="2023078" y="5477627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L6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矩形: 圆角 33">
            <a:extLst>
              <a:ext uri="{FF2B5EF4-FFF2-40B4-BE49-F238E27FC236}">
                <a16:creationId xmlns:a16="http://schemas.microsoft.com/office/drawing/2014/main" id="{55FC771A-82B4-4190-B33B-55CA0505DBA1}"/>
              </a:ext>
            </a:extLst>
          </p:cNvPr>
          <p:cNvSpPr/>
          <p:nvPr/>
        </p:nvSpPr>
        <p:spPr bwMode="auto">
          <a:xfrm>
            <a:off x="4118675" y="5504061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矩形: 圆角 34">
            <a:extLst>
              <a:ext uri="{FF2B5EF4-FFF2-40B4-BE49-F238E27FC236}">
                <a16:creationId xmlns:a16="http://schemas.microsoft.com/office/drawing/2014/main" id="{6F923BD9-95F3-4185-A057-AA45D326FF93}"/>
              </a:ext>
            </a:extLst>
          </p:cNvPr>
          <p:cNvSpPr/>
          <p:nvPr/>
        </p:nvSpPr>
        <p:spPr bwMode="auto">
          <a:xfrm>
            <a:off x="4744145" y="5504061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矩形: 圆角 35">
            <a:extLst>
              <a:ext uri="{FF2B5EF4-FFF2-40B4-BE49-F238E27FC236}">
                <a16:creationId xmlns:a16="http://schemas.microsoft.com/office/drawing/2014/main" id="{CBFFB4E0-C147-40C0-A52D-E0C214A281F7}"/>
              </a:ext>
            </a:extLst>
          </p:cNvPr>
          <p:cNvSpPr/>
          <p:nvPr/>
        </p:nvSpPr>
        <p:spPr bwMode="auto">
          <a:xfrm>
            <a:off x="5596402" y="5504061"/>
            <a:ext cx="468085" cy="304800"/>
          </a:xfrm>
          <a:prstGeom prst="roundRect">
            <a:avLst/>
          </a:prstGeom>
          <a:solidFill>
            <a:srgbClr val="FFFFFF">
              <a:lumMod val="95000"/>
            </a:srgbClr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矩形 36">
            <a:extLst>
              <a:ext uri="{FF2B5EF4-FFF2-40B4-BE49-F238E27FC236}">
                <a16:creationId xmlns:a16="http://schemas.microsoft.com/office/drawing/2014/main" id="{A5887B69-EC5A-4F39-BBD1-33667879B202}"/>
              </a:ext>
            </a:extLst>
          </p:cNvPr>
          <p:cNvSpPr/>
          <p:nvPr/>
        </p:nvSpPr>
        <p:spPr>
          <a:xfrm>
            <a:off x="2761701" y="2215705"/>
            <a:ext cx="1130438" cy="5146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Immutable </a:t>
            </a:r>
          </a:p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 err="1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MemTable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矩形: 圆角 38">
            <a:extLst>
              <a:ext uri="{FF2B5EF4-FFF2-40B4-BE49-F238E27FC236}">
                <a16:creationId xmlns:a16="http://schemas.microsoft.com/office/drawing/2014/main" id="{CB82E2EB-DA86-4647-8141-286B4C9CEE72}"/>
              </a:ext>
            </a:extLst>
          </p:cNvPr>
          <p:cNvSpPr/>
          <p:nvPr/>
        </p:nvSpPr>
        <p:spPr bwMode="auto">
          <a:xfrm>
            <a:off x="4459299" y="2209800"/>
            <a:ext cx="1027567" cy="534483"/>
          </a:xfrm>
          <a:prstGeom prst="round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sz="1200" b="1" kern="0" dirty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矩形 39">
            <a:extLst>
              <a:ext uri="{FF2B5EF4-FFF2-40B4-BE49-F238E27FC236}">
                <a16:creationId xmlns:a16="http://schemas.microsoft.com/office/drawing/2014/main" id="{87DA050A-2C2F-42FE-A924-D723851D181E}"/>
              </a:ext>
            </a:extLst>
          </p:cNvPr>
          <p:cNvSpPr/>
          <p:nvPr/>
        </p:nvSpPr>
        <p:spPr>
          <a:xfrm>
            <a:off x="4450719" y="2339449"/>
            <a:ext cx="1046569" cy="296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ts val="17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 err="1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MemTable</a:t>
            </a:r>
            <a:endParaRPr lang="zh-CN" altLang="en-US" sz="12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文本框 40">
            <a:extLst>
              <a:ext uri="{FF2B5EF4-FFF2-40B4-BE49-F238E27FC236}">
                <a16:creationId xmlns:a16="http://schemas.microsoft.com/office/drawing/2014/main" id="{D295377F-E3B0-4298-9E89-2D3940D2405D}"/>
              </a:ext>
            </a:extLst>
          </p:cNvPr>
          <p:cNvSpPr txBox="1"/>
          <p:nvPr/>
        </p:nvSpPr>
        <p:spPr>
          <a:xfrm>
            <a:off x="1743141" y="266235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文本框 41">
            <a:extLst>
              <a:ext uri="{FF2B5EF4-FFF2-40B4-BE49-F238E27FC236}">
                <a16:creationId xmlns:a16="http://schemas.microsoft.com/office/drawing/2014/main" id="{4E8A2AE6-A047-4F04-ABE3-69F4B0A0CDB7}"/>
              </a:ext>
            </a:extLst>
          </p:cNvPr>
          <p:cNvSpPr txBox="1"/>
          <p:nvPr/>
        </p:nvSpPr>
        <p:spPr>
          <a:xfrm>
            <a:off x="1949447" y="303447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箭头: 左 42">
            <a:extLst>
              <a:ext uri="{FF2B5EF4-FFF2-40B4-BE49-F238E27FC236}">
                <a16:creationId xmlns:a16="http://schemas.microsoft.com/office/drawing/2014/main" id="{F99166EF-D6A1-4794-BD10-6AF6FA45973D}"/>
              </a:ext>
            </a:extLst>
          </p:cNvPr>
          <p:cNvSpPr/>
          <p:nvPr/>
        </p:nvSpPr>
        <p:spPr bwMode="auto">
          <a:xfrm>
            <a:off x="5491499" y="2393745"/>
            <a:ext cx="509251" cy="191721"/>
          </a:xfrm>
          <a:prstGeom prst="leftArrow">
            <a:avLst/>
          </a:prstGeom>
          <a:noFill/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箭头: 左 43">
            <a:extLst>
              <a:ext uri="{FF2B5EF4-FFF2-40B4-BE49-F238E27FC236}">
                <a16:creationId xmlns:a16="http://schemas.microsoft.com/office/drawing/2014/main" id="{7DCFABF4-7A7C-45D4-8889-BBCC67476EC4}"/>
              </a:ext>
            </a:extLst>
          </p:cNvPr>
          <p:cNvSpPr/>
          <p:nvPr/>
        </p:nvSpPr>
        <p:spPr bwMode="auto">
          <a:xfrm>
            <a:off x="3826661" y="2383513"/>
            <a:ext cx="577330" cy="208556"/>
          </a:xfrm>
          <a:prstGeom prst="leftArrow">
            <a:avLst/>
          </a:prstGeom>
          <a:noFill/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箭头: 左 44">
            <a:extLst>
              <a:ext uri="{FF2B5EF4-FFF2-40B4-BE49-F238E27FC236}">
                <a16:creationId xmlns:a16="http://schemas.microsoft.com/office/drawing/2014/main" id="{309DF7C7-41EA-443B-8377-DDB4671E3FA1}"/>
              </a:ext>
            </a:extLst>
          </p:cNvPr>
          <p:cNvSpPr/>
          <p:nvPr/>
        </p:nvSpPr>
        <p:spPr bwMode="auto">
          <a:xfrm rot="16200000">
            <a:off x="2886574" y="3032193"/>
            <a:ext cx="631293" cy="246129"/>
          </a:xfrm>
          <a:prstGeom prst="leftArrow">
            <a:avLst/>
          </a:prstGeom>
          <a:noFill/>
          <a:ln w="15875" cap="flat" cmpd="sng" algn="ctr">
            <a:solidFill>
              <a:srgbClr val="3D3F41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文本框 46">
            <a:extLst>
              <a:ext uri="{FF2B5EF4-FFF2-40B4-BE49-F238E27FC236}">
                <a16:creationId xmlns:a16="http://schemas.microsoft.com/office/drawing/2014/main" id="{80DC292C-68D2-48A6-97DB-08C78ED520FE}"/>
              </a:ext>
            </a:extLst>
          </p:cNvPr>
          <p:cNvSpPr txBox="1"/>
          <p:nvPr/>
        </p:nvSpPr>
        <p:spPr>
          <a:xfrm>
            <a:off x="3244193" y="302354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flush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连接符: 曲线 51">
            <a:extLst>
              <a:ext uri="{FF2B5EF4-FFF2-40B4-BE49-F238E27FC236}">
                <a16:creationId xmlns:a16="http://schemas.microsoft.com/office/drawing/2014/main" id="{46E9226E-38AF-425A-ABCD-84870A695B88}"/>
              </a:ext>
            </a:extLst>
          </p:cNvPr>
          <p:cNvCxnSpPr>
            <a:cxnSpLocks/>
            <a:stCxn id="9" idx="3"/>
            <a:endCxn id="15" idx="3"/>
          </p:cNvCxnSpPr>
          <p:nvPr/>
        </p:nvCxnSpPr>
        <p:spPr bwMode="auto">
          <a:xfrm>
            <a:off x="4118216" y="3688095"/>
            <a:ext cx="617758" cy="565020"/>
          </a:xfrm>
          <a:prstGeom prst="curvedConnector3">
            <a:avLst>
              <a:gd name="adj1" fmla="val 137005"/>
            </a:avLst>
          </a:prstGeom>
          <a:solidFill>
            <a:srgbClr val="507AAE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连接符: 曲线 57">
            <a:extLst>
              <a:ext uri="{FF2B5EF4-FFF2-40B4-BE49-F238E27FC236}">
                <a16:creationId xmlns:a16="http://schemas.microsoft.com/office/drawing/2014/main" id="{FBF953C2-4A05-4120-82E3-11EDF7BCF25C}"/>
              </a:ext>
            </a:extLst>
          </p:cNvPr>
          <p:cNvCxnSpPr>
            <a:cxnSpLocks/>
          </p:cNvCxnSpPr>
          <p:nvPr/>
        </p:nvCxnSpPr>
        <p:spPr bwMode="auto">
          <a:xfrm>
            <a:off x="4859632" y="4298016"/>
            <a:ext cx="617758" cy="574092"/>
          </a:xfrm>
          <a:prstGeom prst="curvedConnector3">
            <a:avLst>
              <a:gd name="adj1" fmla="val 137005"/>
            </a:avLst>
          </a:prstGeom>
          <a:solidFill>
            <a:srgbClr val="507AAE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连接符: 曲线 58">
            <a:extLst>
              <a:ext uri="{FF2B5EF4-FFF2-40B4-BE49-F238E27FC236}">
                <a16:creationId xmlns:a16="http://schemas.microsoft.com/office/drawing/2014/main" id="{9B8EF21B-1456-48EA-BCF1-57D2EF401745}"/>
              </a:ext>
            </a:extLst>
          </p:cNvPr>
          <p:cNvCxnSpPr>
            <a:cxnSpLocks/>
          </p:cNvCxnSpPr>
          <p:nvPr/>
        </p:nvCxnSpPr>
        <p:spPr bwMode="auto">
          <a:xfrm>
            <a:off x="5440394" y="4931657"/>
            <a:ext cx="617758" cy="574092"/>
          </a:xfrm>
          <a:prstGeom prst="curvedConnector3">
            <a:avLst>
              <a:gd name="adj1" fmla="val 137005"/>
            </a:avLst>
          </a:prstGeom>
          <a:solidFill>
            <a:srgbClr val="507AAE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文本框 59">
            <a:extLst>
              <a:ext uri="{FF2B5EF4-FFF2-40B4-BE49-F238E27FC236}">
                <a16:creationId xmlns:a16="http://schemas.microsoft.com/office/drawing/2014/main" id="{B436DE99-203F-43C3-B967-F708B6FBFBC7}"/>
              </a:ext>
            </a:extLst>
          </p:cNvPr>
          <p:cNvSpPr txBox="1"/>
          <p:nvPr/>
        </p:nvSpPr>
        <p:spPr>
          <a:xfrm>
            <a:off x="4267628" y="3428296"/>
            <a:ext cx="133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compaction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箭头: 左 60">
            <a:extLst>
              <a:ext uri="{FF2B5EF4-FFF2-40B4-BE49-F238E27FC236}">
                <a16:creationId xmlns:a16="http://schemas.microsoft.com/office/drawing/2014/main" id="{0AECE3D4-818E-4D46-B3C9-65D6541DF5C7}"/>
              </a:ext>
            </a:extLst>
          </p:cNvPr>
          <p:cNvSpPr/>
          <p:nvPr/>
        </p:nvSpPr>
        <p:spPr bwMode="auto">
          <a:xfrm rot="16200000">
            <a:off x="5701681" y="2747470"/>
            <a:ext cx="495361" cy="217581"/>
          </a:xfrm>
          <a:prstGeom prst="leftArrow">
            <a:avLst/>
          </a:prstGeom>
          <a:noFill/>
          <a:ln w="15875" cap="flat" cmpd="sng" algn="ctr">
            <a:solidFill>
              <a:srgbClr val="3D3F41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矩形: 圆角 61">
            <a:extLst>
              <a:ext uri="{FF2B5EF4-FFF2-40B4-BE49-F238E27FC236}">
                <a16:creationId xmlns:a16="http://schemas.microsoft.com/office/drawing/2014/main" id="{025ECC4E-1A5F-4BFD-B66C-93E72AF8FB29}"/>
              </a:ext>
            </a:extLst>
          </p:cNvPr>
          <p:cNvSpPr/>
          <p:nvPr/>
        </p:nvSpPr>
        <p:spPr bwMode="auto">
          <a:xfrm>
            <a:off x="5605874" y="3139613"/>
            <a:ext cx="607859" cy="338549"/>
          </a:xfrm>
          <a:prstGeom prst="roundRect">
            <a:avLst/>
          </a:prstGeom>
          <a:noFill/>
          <a:ln w="19050" cap="flat" cmpd="sng" algn="ctr">
            <a:solidFill>
              <a:srgbClr val="3D3F4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文本框 62">
            <a:extLst>
              <a:ext uri="{FF2B5EF4-FFF2-40B4-BE49-F238E27FC236}">
                <a16:creationId xmlns:a16="http://schemas.microsoft.com/office/drawing/2014/main" id="{836C3E10-6989-4175-8572-7B20730BCDA5}"/>
              </a:ext>
            </a:extLst>
          </p:cNvPr>
          <p:cNvSpPr txBox="1"/>
          <p:nvPr/>
        </p:nvSpPr>
        <p:spPr>
          <a:xfrm>
            <a:off x="5626419" y="3115925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6" name="表格 63">
            <a:extLst>
              <a:ext uri="{FF2B5EF4-FFF2-40B4-BE49-F238E27FC236}">
                <a16:creationId xmlns:a16="http://schemas.microsoft.com/office/drawing/2014/main" id="{8FABD4C0-3684-4892-BF84-6DBB90FAD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135949"/>
              </p:ext>
            </p:extLst>
          </p:nvPr>
        </p:nvGraphicFramePr>
        <p:xfrm>
          <a:off x="6390156" y="3459537"/>
          <a:ext cx="1159894" cy="1524000"/>
        </p:xfrm>
        <a:graphic>
          <a:graphicData uri="http://schemas.openxmlformats.org/drawingml/2006/table">
            <a:tbl>
              <a:tblPr firstRow="1" bandRow="1"/>
              <a:tblGrid>
                <a:gridCol w="1159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algn="ctr"/>
                      <a:r>
                        <a:rPr lang="en-US" altLang="zh-CN" sz="1400" b="1" kern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Microsoft JhengHei UI" panose="020B0604030504040204" pitchFamily="34" charset="-120"/>
                          <a:cs typeface="Arial" panose="020B0604020202020204" pitchFamily="34" charset="0"/>
                        </a:rPr>
                        <a:t>kv</a:t>
                      </a:r>
                      <a:r>
                        <a:rPr lang="en-US" altLang="zh-CN" sz="14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Microsoft JhengHei UI" panose="020B0604030504040204" pitchFamily="34" charset="-120"/>
                          <a:cs typeface="Arial" panose="020B0604020202020204" pitchFamily="34" charset="0"/>
                        </a:rPr>
                        <a:t> pairs</a:t>
                      </a:r>
                      <a:endParaRPr lang="zh-CN" alt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Microsoft JhengHei UI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36" marR="91436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algn="ctr"/>
                      <a:r>
                        <a:rPr lang="en-US" altLang="zh-CN" sz="14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Microsoft JhengHei UI" panose="020B0604030504040204" pitchFamily="34" charset="-120"/>
                          <a:cs typeface="Arial" panose="020B0604020202020204" pitchFamily="34" charset="0"/>
                        </a:rPr>
                        <a:t>…</a:t>
                      </a:r>
                      <a:endParaRPr lang="zh-CN" alt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Microsoft JhengHei UI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36" marR="91436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4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Microsoft JhengHei UI" panose="020B0604030504040204" pitchFamily="34" charset="-120"/>
                          <a:cs typeface="Arial" panose="020B0604020202020204" pitchFamily="34" charset="0"/>
                        </a:rPr>
                        <a:t>bloom filter</a:t>
                      </a:r>
                      <a:endParaRPr lang="zh-CN" alt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Microsoft JhengHei UI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36" marR="91436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BED3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US" altLang="zh-CN" sz="14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Microsoft JhengHei UI" panose="020B0604030504040204" pitchFamily="34" charset="-120"/>
                          <a:cs typeface="Arial" panose="020B0604020202020204" pitchFamily="34" charset="0"/>
                        </a:rPr>
                        <a:t>data index</a:t>
                      </a:r>
                      <a:endParaRPr lang="zh-CN" alt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Microsoft JhengHei UI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36" marR="91436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BED3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6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algn="ctr"/>
                      <a:r>
                        <a:rPr lang="en-US" altLang="zh-CN" sz="1400" b="1" kern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Microsoft JhengHei UI" panose="020B0604030504040204" pitchFamily="34" charset="-120"/>
                          <a:cs typeface="Arial" panose="020B0604020202020204" pitchFamily="34" charset="0"/>
                        </a:rPr>
                        <a:t>Footer</a:t>
                      </a:r>
                      <a:endParaRPr lang="zh-CN" altLang="en-US" sz="1400" b="1" kern="1200" dirty="0">
                        <a:solidFill>
                          <a:schemeClr val="tx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Microsoft JhengHei UI" panose="020B0604030504040204" pitchFamily="34" charset="-120"/>
                        <a:cs typeface="Arial" panose="020B0604020202020204" pitchFamily="34" charset="0"/>
                      </a:endParaRPr>
                    </a:p>
                  </a:txBody>
                  <a:tcPr marL="91436" marR="91436">
                    <a:lnL w="12700" cmpd="sng">
                      <a:solidFill>
                        <a:srgbClr val="3D3F41"/>
                      </a:solidFill>
                    </a:lnL>
                    <a:lnR w="12700" cmpd="sng">
                      <a:solidFill>
                        <a:srgbClr val="3D3F41"/>
                      </a:solidFill>
                    </a:lnR>
                    <a:lnT w="12700" cmpd="sng">
                      <a:solidFill>
                        <a:srgbClr val="3D3F41"/>
                      </a:solidFill>
                    </a:lnT>
                    <a:lnB w="12700" cmpd="sng">
                      <a:solidFill>
                        <a:srgbClr val="3D3F41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BED3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7" name="文本框 64">
            <a:extLst>
              <a:ext uri="{FF2B5EF4-FFF2-40B4-BE49-F238E27FC236}">
                <a16:creationId xmlns:a16="http://schemas.microsoft.com/office/drawing/2014/main" id="{0563D267-17C6-47F5-88DF-8C01B0C7462B}"/>
              </a:ext>
            </a:extLst>
          </p:cNvPr>
          <p:cNvSpPr txBox="1"/>
          <p:nvPr/>
        </p:nvSpPr>
        <p:spPr>
          <a:xfrm>
            <a:off x="6544330" y="4976242"/>
            <a:ext cx="878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 err="1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SSTable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矩形: 圆角 65">
            <a:extLst>
              <a:ext uri="{FF2B5EF4-FFF2-40B4-BE49-F238E27FC236}">
                <a16:creationId xmlns:a16="http://schemas.microsoft.com/office/drawing/2014/main" id="{56C0C297-45DE-4F6D-BC14-9DD43FD340FF}"/>
              </a:ext>
            </a:extLst>
          </p:cNvPr>
          <p:cNvSpPr/>
          <p:nvPr/>
        </p:nvSpPr>
        <p:spPr bwMode="auto">
          <a:xfrm>
            <a:off x="6295547" y="3323045"/>
            <a:ext cx="1335622" cy="1951449"/>
          </a:xfrm>
          <a:prstGeom prst="roundRect">
            <a:avLst/>
          </a:prstGeom>
          <a:noFill/>
          <a:ln w="15875" cap="flat" cmpd="sng" algn="ctr">
            <a:solidFill>
              <a:srgbClr val="3D3F4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Arial" pitchFamily="34" charset="0"/>
              <a:buNone/>
              <a:defRPr/>
            </a:pPr>
            <a:endParaRPr lang="zh-CN" altLang="en-US" b="1" kern="0">
              <a:solidFill>
                <a:srgbClr val="3D3F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直接箭头连接符 67">
            <a:extLst>
              <a:ext uri="{FF2B5EF4-FFF2-40B4-BE49-F238E27FC236}">
                <a16:creationId xmlns:a16="http://schemas.microsoft.com/office/drawing/2014/main" id="{C88B8F65-1E5B-4B28-B488-424FDA95F730}"/>
              </a:ext>
            </a:extLst>
          </p:cNvPr>
          <p:cNvCxnSpPr>
            <a:cxnSpLocks/>
            <a:stCxn id="29" idx="3"/>
            <a:endCxn id="48" idx="2"/>
          </p:cNvCxnSpPr>
          <p:nvPr/>
        </p:nvCxnSpPr>
        <p:spPr bwMode="auto">
          <a:xfrm flipV="1">
            <a:off x="6064487" y="5274494"/>
            <a:ext cx="898871" cy="381967"/>
          </a:xfrm>
          <a:prstGeom prst="straightConnector1">
            <a:avLst/>
          </a:prstGeom>
          <a:solidFill>
            <a:srgbClr val="507AAE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文本框 13">
            <a:extLst>
              <a:ext uri="{FF2B5EF4-FFF2-40B4-BE49-F238E27FC236}">
                <a16:creationId xmlns:a16="http://schemas.microsoft.com/office/drawing/2014/main" id="{960B5955-B223-4308-BAC3-EFAE5FB864C6}"/>
              </a:ext>
            </a:extLst>
          </p:cNvPr>
          <p:cNvSpPr txBox="1"/>
          <p:nvPr/>
        </p:nvSpPr>
        <p:spPr>
          <a:xfrm>
            <a:off x="1225550" y="3392681"/>
            <a:ext cx="800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文本框 13">
            <a:extLst>
              <a:ext uri="{FF2B5EF4-FFF2-40B4-BE49-F238E27FC236}">
                <a16:creationId xmlns:a16="http://schemas.microsoft.com/office/drawing/2014/main" id="{2D5B5B71-2960-4751-9E4D-44D9DC8E284D}"/>
              </a:ext>
            </a:extLst>
          </p:cNvPr>
          <p:cNvSpPr txBox="1"/>
          <p:nvPr/>
        </p:nvSpPr>
        <p:spPr>
          <a:xfrm>
            <a:off x="1205512" y="5347030"/>
            <a:ext cx="840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Highest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  <a:endParaRPr lang="zh-CN" altLang="en-US" sz="1400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直接箭头连接符 67">
            <a:extLst>
              <a:ext uri="{FF2B5EF4-FFF2-40B4-BE49-F238E27FC236}">
                <a16:creationId xmlns:a16="http://schemas.microsoft.com/office/drawing/2014/main" id="{43F34E64-4237-4F2D-9907-BA177924E6B3}"/>
              </a:ext>
            </a:extLst>
          </p:cNvPr>
          <p:cNvCxnSpPr>
            <a:cxnSpLocks/>
            <a:stCxn id="50" idx="2"/>
            <a:endCxn id="51" idx="0"/>
          </p:cNvCxnSpPr>
          <p:nvPr/>
        </p:nvCxnSpPr>
        <p:spPr bwMode="auto">
          <a:xfrm>
            <a:off x="1625660" y="3915901"/>
            <a:ext cx="0" cy="1431129"/>
          </a:xfrm>
          <a:prstGeom prst="straightConnector1">
            <a:avLst/>
          </a:prstGeom>
          <a:solidFill>
            <a:srgbClr val="507AAE"/>
          </a:solidFill>
          <a:ln w="19050" cap="flat" cmpd="sng" algn="ctr">
            <a:solidFill>
              <a:srgbClr val="3D3F41"/>
            </a:solidFill>
            <a:prstDash val="sysDash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矩形 254">
            <a:extLst>
              <a:ext uri="{FF2B5EF4-FFF2-40B4-BE49-F238E27FC236}">
                <a16:creationId xmlns:a16="http://schemas.microsoft.com/office/drawing/2014/main" id="{0FF5EEDF-A6F9-437E-B1E9-E290CCC9378B}"/>
              </a:ext>
            </a:extLst>
          </p:cNvPr>
          <p:cNvSpPr/>
          <p:nvPr/>
        </p:nvSpPr>
        <p:spPr>
          <a:xfrm>
            <a:off x="5972177" y="2337381"/>
            <a:ext cx="12341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 dirty="0">
                <a:solidFill>
                  <a:srgbClr val="3D3F41">
                    <a:lumMod val="50000"/>
                  </a:srgbClr>
                </a:solidFill>
                <a:latin typeface="Arial" panose="020B0604020202020204" pitchFamily="34" charset="0"/>
                <a:ea typeface="华文中宋" panose="02010600040101010101" pitchFamily="2" charset="-122"/>
                <a:cs typeface="Arial" panose="020B0604020202020204" pitchFamily="34" charset="0"/>
              </a:rPr>
              <a:t>&lt;key, value&gt;</a:t>
            </a:r>
            <a:endParaRPr lang="en-US" altLang="zh-CN" b="1" dirty="0">
              <a:solidFill>
                <a:srgbClr val="3D3F41">
                  <a:lumMod val="50000"/>
                </a:srgbClr>
              </a:solidFill>
              <a:latin typeface="Arial" panose="020B0604020202020204" pitchFamily="34" charset="0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54" name="矩形 26">
            <a:extLst>
              <a:ext uri="{FF2B5EF4-FFF2-40B4-BE49-F238E27FC236}">
                <a16:creationId xmlns:a16="http://schemas.microsoft.com/office/drawing/2014/main" id="{5665EADB-1186-47F0-88EC-D4F504E505C6}"/>
              </a:ext>
            </a:extLst>
          </p:cNvPr>
          <p:cNvSpPr/>
          <p:nvPr/>
        </p:nvSpPr>
        <p:spPr>
          <a:xfrm>
            <a:off x="8232056" y="2408030"/>
            <a:ext cx="3306103" cy="21030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文本框 7">
            <a:extLst>
              <a:ext uri="{FF2B5EF4-FFF2-40B4-BE49-F238E27FC236}">
                <a16:creationId xmlns:a16="http://schemas.microsoft.com/office/drawing/2014/main" id="{CDA37C85-156B-4D7F-B97F-F03D2AB6B4BB}"/>
              </a:ext>
            </a:extLst>
          </p:cNvPr>
          <p:cNvSpPr txBox="1"/>
          <p:nvPr/>
        </p:nvSpPr>
        <p:spPr>
          <a:xfrm>
            <a:off x="8227682" y="2483962"/>
            <a:ext cx="336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cs typeface="Arial" panose="020B0604020202020204" pitchFamily="34" charset="0"/>
              </a:rPr>
              <a:t>Multiple </a:t>
            </a:r>
            <a:r>
              <a:rPr lang="en-US" altLang="zh-CN" sz="2400" dirty="0">
                <a:cs typeface="Arial" panose="020B0604020202020204" pitchFamily="34" charset="0"/>
              </a:rPr>
              <a:t>levels </a:t>
            </a:r>
            <a:endParaRPr lang="en-US" altLang="zh-CN" sz="2400" dirty="0" smtClean="0">
              <a:cs typeface="Arial" panose="020B0604020202020204" pitchFamily="34" charset="0"/>
            </a:endParaRPr>
          </a:p>
          <a:p>
            <a:pPr algn="ctr"/>
            <a:endParaRPr lang="en-US" altLang="zh-CN" sz="2400" dirty="0">
              <a:cs typeface="Arial" panose="020B0604020202020204" pitchFamily="34" charset="0"/>
            </a:endParaRPr>
          </a:p>
          <a:p>
            <a:pPr algn="ctr"/>
            <a:r>
              <a:rPr lang="en-US" altLang="zh-CN" sz="2400" dirty="0">
                <a:cs typeface="Arial" panose="020B0604020202020204" pitchFamily="34" charset="0"/>
              </a:rPr>
              <a:t>Log-structured </a:t>
            </a:r>
            <a:r>
              <a:rPr lang="en-US" altLang="zh-CN" sz="2400" dirty="0" smtClean="0">
                <a:cs typeface="Arial" panose="020B0604020202020204" pitchFamily="34" charset="0"/>
              </a:rPr>
              <a:t>writes</a:t>
            </a:r>
          </a:p>
          <a:p>
            <a:pPr algn="ctr"/>
            <a:endParaRPr lang="en-US" altLang="zh-CN" sz="2400" dirty="0">
              <a:cs typeface="Arial" panose="020B0604020202020204" pitchFamily="34" charset="0"/>
            </a:endParaRPr>
          </a:p>
          <a:p>
            <a:pPr algn="ctr"/>
            <a:r>
              <a:rPr lang="en-US" altLang="zh-CN" sz="2400" dirty="0">
                <a:cs typeface="Arial" panose="020B0604020202020204" pitchFamily="34" charset="0"/>
              </a:rPr>
              <a:t>Sorted in each level</a:t>
            </a:r>
            <a:endParaRPr lang="zh-CN" altLang="en-US" sz="2400" dirty="0">
              <a:cs typeface="Arial" panose="020B0604020202020204" pitchFamily="34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8011493" y="5088562"/>
            <a:ext cx="3938421" cy="83099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lvl="1"/>
            <a:r>
              <a:rPr lang="en-US" altLang="zh-CN" sz="2400" b="1" dirty="0" smtClean="0"/>
              <a:t>Efficient </a:t>
            </a:r>
            <a:r>
              <a:rPr lang="en-US" altLang="zh-CN" sz="2400" b="1" dirty="0"/>
              <a:t>writes, scans </a:t>
            </a:r>
            <a:r>
              <a:rPr lang="en-US" altLang="zh-CN" sz="2400" b="1" dirty="0" smtClean="0"/>
              <a:t>&amp; </a:t>
            </a:r>
            <a:r>
              <a:rPr lang="en-US" altLang="zh-CN" sz="2400" b="1" dirty="0"/>
              <a:t>high </a:t>
            </a:r>
            <a:r>
              <a:rPr lang="en-US" altLang="zh-CN" sz="2400" b="1" dirty="0" smtClean="0"/>
              <a:t>scalability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255261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Limitations of LSM-tree</a:t>
            </a:r>
          </a:p>
          <a:p>
            <a:pPr lvl="1"/>
            <a:r>
              <a:rPr lang="en-US" altLang="zh-CN" dirty="0"/>
              <a:t>Large </a:t>
            </a:r>
            <a:r>
              <a:rPr lang="en-US" altLang="zh-CN" dirty="0" smtClean="0"/>
              <a:t>read amplification (RA) and write amplification (WA)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4288" y="2732295"/>
            <a:ext cx="6927740" cy="2700957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83184FFD-2683-4941-A618-AB20DB014109}"/>
              </a:ext>
            </a:extLst>
          </p:cNvPr>
          <p:cNvSpPr/>
          <p:nvPr/>
        </p:nvSpPr>
        <p:spPr>
          <a:xfrm>
            <a:off x="2763156" y="5744905"/>
            <a:ext cx="5150003" cy="762520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>
                <a:solidFill>
                  <a:prstClr val="black"/>
                </a:solidFill>
                <a:latin typeface="+mn-ea"/>
              </a:rPr>
              <a:t>RA: up to ~300X; </a:t>
            </a:r>
            <a:r>
              <a:rPr lang="en-US" altLang="zh-CN" sz="2400" b="1" dirty="0" smtClean="0">
                <a:solidFill>
                  <a:prstClr val="black"/>
                </a:solidFill>
                <a:latin typeface="+mn-ea"/>
              </a:rPr>
              <a:t>WA</a:t>
            </a:r>
            <a:r>
              <a:rPr lang="en-US" altLang="zh-CN" sz="2400" b="1" dirty="0">
                <a:solidFill>
                  <a:prstClr val="black"/>
                </a:solidFill>
                <a:latin typeface="+mn-ea"/>
              </a:rPr>
              <a:t>: up to ~20X</a:t>
            </a:r>
            <a:endParaRPr lang="zh-CN" altLang="en-US" sz="2400" b="1" dirty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1903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LSM-tree-based </a:t>
            </a:r>
            <a:r>
              <a:rPr lang="en-US" altLang="zh-CN" b="1" dirty="0"/>
              <a:t>designs exhibit </a:t>
            </a:r>
            <a:r>
              <a:rPr lang="en-US" altLang="zh-CN" b="1" dirty="0" smtClean="0">
                <a:solidFill>
                  <a:srgbClr val="FF0000"/>
                </a:solidFill>
              </a:rPr>
              <a:t>trade-offs</a:t>
            </a:r>
            <a:endParaRPr lang="en-US" altLang="zh-CN" b="1" dirty="0">
              <a:solidFill>
                <a:srgbClr val="FF0000"/>
              </a:solidFill>
            </a:endParaRPr>
          </a:p>
          <a:p>
            <a:pPr lvl="1"/>
            <a:r>
              <a:rPr lang="en-US" altLang="zh-CN" b="1" dirty="0"/>
              <a:t>F</a:t>
            </a:r>
            <a:r>
              <a:rPr lang="en-US" altLang="zh-CN" b="1" dirty="0" smtClean="0"/>
              <a:t>ragmented </a:t>
            </a:r>
            <a:r>
              <a:rPr lang="en-US" altLang="zh-CN" b="1" dirty="0"/>
              <a:t>LSM-tree</a:t>
            </a:r>
            <a:r>
              <a:rPr lang="en-US" altLang="zh-CN" b="1" baseline="30000" dirty="0"/>
              <a:t>[1</a:t>
            </a:r>
            <a:r>
              <a:rPr lang="en-US" altLang="zh-CN" b="1" baseline="30000" dirty="0" smtClean="0"/>
              <a:t>]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Relaxes </a:t>
            </a:r>
            <a:r>
              <a:rPr lang="en-US" altLang="zh-CN" dirty="0" smtClean="0"/>
              <a:t>the fully sorted nature in each level</a:t>
            </a:r>
          </a:p>
          <a:p>
            <a:pPr lvl="2"/>
            <a:r>
              <a:rPr lang="en-US" altLang="zh-CN" dirty="0" smtClean="0"/>
              <a:t>Increases write performance, but sacrifices read performance</a:t>
            </a:r>
            <a:endParaRPr lang="en-US" altLang="zh-CN" dirty="0"/>
          </a:p>
          <a:p>
            <a:pPr lvl="1"/>
            <a:r>
              <a:rPr lang="en-US" altLang="zh-CN" b="1" dirty="0" err="1"/>
              <a:t>T</a:t>
            </a:r>
            <a:r>
              <a:rPr lang="en-US" altLang="zh-CN" b="1" dirty="0" err="1" smtClean="0"/>
              <a:t>rie</a:t>
            </a:r>
            <a:r>
              <a:rPr lang="en-US" altLang="zh-CN" b="1" dirty="0" smtClean="0"/>
              <a:t>-like structure</a:t>
            </a:r>
            <a:r>
              <a:rPr lang="en-US" altLang="zh-CN" b="1" baseline="30000" dirty="0" smtClean="0"/>
              <a:t>[2]</a:t>
            </a:r>
          </a:p>
          <a:p>
            <a:pPr lvl="2"/>
            <a:r>
              <a:rPr lang="en-US" altLang="zh-CN" dirty="0" smtClean="0"/>
              <a:t>Hash-based design</a:t>
            </a:r>
          </a:p>
          <a:p>
            <a:pPr lvl="2"/>
            <a:r>
              <a:rPr lang="en-US" altLang="zh-CN" dirty="0" smtClean="0"/>
              <a:t>Good for point query &amp; write, but not support scan</a:t>
            </a:r>
            <a:endParaRPr lang="en-US" altLang="zh-CN" dirty="0"/>
          </a:p>
          <a:p>
            <a:pPr lvl="1"/>
            <a:r>
              <a:rPr lang="en-US" altLang="zh-CN" b="1" dirty="0"/>
              <a:t>KV </a:t>
            </a:r>
            <a:r>
              <a:rPr lang="en-US" altLang="zh-CN" b="1" dirty="0" smtClean="0"/>
              <a:t>separation</a:t>
            </a:r>
            <a:r>
              <a:rPr lang="en-US" altLang="zh-CN" b="1" baseline="30000" dirty="0" smtClean="0"/>
              <a:t>[3]</a:t>
            </a:r>
            <a:endParaRPr lang="en-US" altLang="zh-CN" dirty="0"/>
          </a:p>
          <a:p>
            <a:pPr lvl="2"/>
            <a:r>
              <a:rPr lang="en-US" altLang="zh-CN" dirty="0"/>
              <a:t>Separates the storage of keys and values</a:t>
            </a:r>
          </a:p>
          <a:p>
            <a:pPr lvl="2"/>
            <a:r>
              <a:rPr lang="en-US" altLang="zh-CN" dirty="0"/>
              <a:t>Reduces write amplification, incurs extra lookup &amp; high GC cost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6EAD668-6568-40E9-88B7-726722F9F3E7}"/>
              </a:ext>
            </a:extLst>
          </p:cNvPr>
          <p:cNvSpPr/>
          <p:nvPr/>
        </p:nvSpPr>
        <p:spPr>
          <a:xfrm>
            <a:off x="1141413" y="6075465"/>
            <a:ext cx="975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>
                <a:latin typeface="+mn-ea"/>
              </a:rPr>
              <a:t>[1]</a:t>
            </a:r>
            <a:r>
              <a:rPr lang="en-US" altLang="zh-CN" sz="1200" dirty="0"/>
              <a:t> </a:t>
            </a:r>
            <a:r>
              <a:rPr lang="en-US" altLang="zh-CN" sz="1200" dirty="0" smtClean="0"/>
              <a:t>Raju</a:t>
            </a:r>
            <a:r>
              <a:rPr lang="en-US" altLang="zh-CN" sz="1200" dirty="0" smtClean="0">
                <a:latin typeface="+mn-ea"/>
              </a:rPr>
              <a:t> </a:t>
            </a:r>
            <a:r>
              <a:rPr lang="en-US" altLang="zh-CN" sz="1200" dirty="0" smtClean="0"/>
              <a:t>et </a:t>
            </a:r>
            <a:r>
              <a:rPr lang="en-US" altLang="zh-CN" sz="1200" dirty="0"/>
              <a:t>al., </a:t>
            </a:r>
            <a:r>
              <a:rPr lang="en-US" altLang="zh-CN" sz="1200" dirty="0" smtClean="0"/>
              <a:t>“</a:t>
            </a:r>
            <a:r>
              <a:rPr lang="zh-CN" altLang="en-US" sz="1200" dirty="0" smtClean="0">
                <a:latin typeface="+mn-ea"/>
              </a:rPr>
              <a:t>Pebblesdb</a:t>
            </a:r>
            <a:r>
              <a:rPr lang="zh-CN" altLang="en-US" sz="1200" dirty="0">
                <a:latin typeface="+mn-ea"/>
              </a:rPr>
              <a:t>: Building key-value stores using fragmented log-structured merge </a:t>
            </a:r>
            <a:r>
              <a:rPr lang="zh-CN" altLang="en-US" sz="1200" dirty="0" smtClean="0">
                <a:latin typeface="+mn-ea"/>
              </a:rPr>
              <a:t>trees</a:t>
            </a:r>
            <a:r>
              <a:rPr lang="en-US" altLang="zh-CN" sz="1200" dirty="0">
                <a:latin typeface="+mn-ea"/>
              </a:rPr>
              <a:t>”, </a:t>
            </a:r>
            <a:r>
              <a:rPr lang="en-US" altLang="zh-CN" sz="1200" dirty="0" smtClean="0">
                <a:latin typeface="+mn-ea"/>
              </a:rPr>
              <a:t>SOSP’17.</a:t>
            </a:r>
            <a:endParaRPr lang="en-US" altLang="zh-CN" sz="1200" dirty="0">
              <a:latin typeface="+mn-ea"/>
            </a:endParaRPr>
          </a:p>
          <a:p>
            <a:r>
              <a:rPr lang="en-US" altLang="zh-CN" sz="1200" dirty="0">
                <a:latin typeface="+mn-ea"/>
              </a:rPr>
              <a:t>[2] </a:t>
            </a:r>
            <a:r>
              <a:rPr lang="en-US" altLang="zh-CN" sz="1200" dirty="0" smtClean="0"/>
              <a:t>Wu </a:t>
            </a:r>
            <a:r>
              <a:rPr lang="en-US" altLang="zh-CN" sz="1200" dirty="0" smtClean="0">
                <a:latin typeface="+mn-ea"/>
              </a:rPr>
              <a:t>et al., “</a:t>
            </a:r>
            <a:r>
              <a:rPr lang="en-US" altLang="zh-CN" sz="1200" dirty="0" err="1" smtClean="0">
                <a:latin typeface="+mn-ea"/>
              </a:rPr>
              <a:t>Lsm-trie</a:t>
            </a:r>
            <a:r>
              <a:rPr lang="en-US" altLang="zh-CN" sz="1200" dirty="0">
                <a:latin typeface="+mn-ea"/>
              </a:rPr>
              <a:t>: An </a:t>
            </a:r>
            <a:r>
              <a:rPr lang="en-US" altLang="zh-CN" sz="1200" dirty="0" err="1">
                <a:latin typeface="+mn-ea"/>
              </a:rPr>
              <a:t>lsm</a:t>
            </a:r>
            <a:r>
              <a:rPr lang="en-US" altLang="zh-CN" sz="1200" dirty="0">
                <a:latin typeface="+mn-ea"/>
              </a:rPr>
              <a:t>-tree-based ultra-large key-value store for small </a:t>
            </a:r>
            <a:r>
              <a:rPr lang="en-US" altLang="zh-CN" sz="1200" dirty="0" smtClean="0">
                <a:latin typeface="+mn-ea"/>
              </a:rPr>
              <a:t>data”, ATC’15.</a:t>
            </a:r>
          </a:p>
          <a:p>
            <a:r>
              <a:rPr lang="en-US" altLang="zh-CN" sz="1200" dirty="0" smtClean="0">
                <a:latin typeface="+mn-ea"/>
              </a:rPr>
              <a:t>[3</a:t>
            </a:r>
            <a:r>
              <a:rPr lang="en-US" altLang="zh-CN" sz="1200" dirty="0">
                <a:latin typeface="+mn-ea"/>
              </a:rPr>
              <a:t>] Lu et al., “</a:t>
            </a:r>
            <a:r>
              <a:rPr lang="en-US" altLang="zh-CN" sz="1200" dirty="0" err="1">
                <a:latin typeface="+mn-ea"/>
              </a:rPr>
              <a:t>WiscKey</a:t>
            </a:r>
            <a:r>
              <a:rPr lang="en-US" altLang="zh-CN" sz="1200" dirty="0">
                <a:latin typeface="+mn-ea"/>
              </a:rPr>
              <a:t>: Separating Keys from Values in SSD-Conscious Storage”, </a:t>
            </a:r>
            <a:r>
              <a:rPr lang="en-US" altLang="zh-CN" sz="1200" dirty="0" smtClean="0">
                <a:latin typeface="+mn-ea"/>
              </a:rPr>
              <a:t>FAST’16.</a:t>
            </a:r>
            <a:endParaRPr lang="en-US" altLang="zh-CN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1742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Observation</a:t>
            </a:r>
            <a:r>
              <a:rPr lang="en-US" altLang="zh-CN" dirty="0"/>
              <a:t>: </a:t>
            </a:r>
            <a:r>
              <a:rPr lang="en-US" altLang="zh-CN" dirty="0" smtClean="0"/>
              <a:t>Indexes possess trade-offs, so </a:t>
            </a:r>
            <a:r>
              <a:rPr lang="en-US" altLang="zh-CN" dirty="0"/>
              <a:t>s</a:t>
            </a:r>
            <a:r>
              <a:rPr lang="en-US" altLang="zh-CN" dirty="0" smtClean="0"/>
              <a:t>ingle index is hard to meet all performance requirements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12" y="2564048"/>
            <a:ext cx="7140102" cy="258857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356285" y="2387080"/>
            <a:ext cx="3085746" cy="224676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Hash-based Design</a:t>
            </a:r>
          </a:p>
          <a:p>
            <a:pPr algn="ctr"/>
            <a:endParaRPr lang="en-US" altLang="zh-CN" sz="2000" dirty="0" smtClean="0"/>
          </a:p>
          <a:p>
            <a:pPr algn="ctr"/>
            <a:r>
              <a:rPr lang="en-US" altLang="zh-CN" sz="2000" dirty="0" smtClean="0"/>
              <a:t>Efficient read/write</a:t>
            </a:r>
          </a:p>
          <a:p>
            <a:pPr algn="ctr"/>
            <a:r>
              <a:rPr lang="en-US" altLang="zh-CN" sz="2000" dirty="0" smtClean="0"/>
              <a:t>(for small data size)</a:t>
            </a:r>
          </a:p>
          <a:p>
            <a:pPr algn="ctr"/>
            <a:r>
              <a:rPr lang="en-US" altLang="zh-CN" sz="2000" dirty="0" smtClean="0"/>
              <a:t>Bad scalability</a:t>
            </a:r>
          </a:p>
          <a:p>
            <a:pPr algn="ctr"/>
            <a:r>
              <a:rPr lang="en-US" altLang="zh-CN" sz="2000" dirty="0" smtClean="0"/>
              <a:t>Not support scan</a:t>
            </a:r>
          </a:p>
          <a:p>
            <a:pPr algn="ctr"/>
            <a:r>
              <a:rPr lang="en-US" altLang="zh-CN" sz="2000" dirty="0" smtClean="0"/>
              <a:t>High memory usage</a:t>
            </a:r>
            <a:endParaRPr lang="zh-CN" altLang="en-US" sz="2000" dirty="0"/>
          </a:p>
        </p:txBody>
      </p:sp>
      <p:sp>
        <p:nvSpPr>
          <p:cNvPr id="9" name="文本框 8"/>
          <p:cNvSpPr txBox="1"/>
          <p:nvPr/>
        </p:nvSpPr>
        <p:spPr>
          <a:xfrm>
            <a:off x="8356285" y="4709859"/>
            <a:ext cx="3085746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LSM-tree-based Design</a:t>
            </a:r>
          </a:p>
          <a:p>
            <a:pPr algn="ctr"/>
            <a:endParaRPr lang="en-US" altLang="zh-CN" sz="2000" dirty="0" smtClean="0"/>
          </a:p>
          <a:p>
            <a:pPr algn="ctr"/>
            <a:r>
              <a:rPr lang="en-US" altLang="zh-CN" sz="2000" dirty="0" smtClean="0"/>
              <a:t>Good scalability</a:t>
            </a:r>
          </a:p>
          <a:p>
            <a:pPr algn="ctr"/>
            <a:r>
              <a:rPr lang="en-US" altLang="zh-CN" sz="2000" dirty="0" smtClean="0"/>
              <a:t>Efficient scan</a:t>
            </a:r>
          </a:p>
          <a:p>
            <a:pPr algn="ctr"/>
            <a:r>
              <a:rPr lang="en-US" altLang="zh-CN" sz="2000" dirty="0" smtClean="0"/>
              <a:t>Persistency</a:t>
            </a:r>
          </a:p>
          <a:p>
            <a:pPr algn="ctr"/>
            <a:r>
              <a:rPr lang="en-US" altLang="zh-CN" sz="2000" dirty="0" smtClean="0"/>
              <a:t>WA/RA problems</a:t>
            </a: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88F452C0-2C3D-4108-8E04-91F476812C88}"/>
              </a:ext>
            </a:extLst>
          </p:cNvPr>
          <p:cNvSpPr txBox="1">
            <a:spLocks/>
          </p:cNvSpPr>
          <p:nvPr/>
        </p:nvSpPr>
        <p:spPr>
          <a:xfrm>
            <a:off x="920367" y="5306431"/>
            <a:ext cx="7298565" cy="1306506"/>
          </a:xfrm>
          <a:prstGeom prst="rect">
            <a:avLst/>
          </a:prstGeom>
          <a:gradFill rotWithShape="1">
            <a:gsLst>
              <a:gs pos="0">
                <a:srgbClr val="94B6D2">
                  <a:tint val="67000"/>
                  <a:satMod val="105000"/>
                  <a:lumMod val="110000"/>
                </a:srgbClr>
              </a:gs>
              <a:gs pos="50000">
                <a:srgbClr val="94B6D2">
                  <a:tint val="73000"/>
                  <a:satMod val="103000"/>
                  <a:lumMod val="105000"/>
                </a:srgbClr>
              </a:gs>
              <a:gs pos="100000">
                <a:srgbClr val="94B6D2">
                  <a:tint val="81000"/>
                  <a:satMod val="109000"/>
                  <a:lumMod val="105000"/>
                </a:srgbClr>
              </a:gs>
            </a:gsLst>
            <a:lin ang="5400000" scaled="0"/>
          </a:gradFill>
          <a:ln w="6350" cap="flat" cmpd="sng" algn="ctr">
            <a:solidFill>
              <a:srgbClr val="94B6D2"/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120000"/>
              <a:buFontTx/>
              <a:buBlip>
                <a:blip r:embed="rId4"/>
              </a:buBlip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Microsoft YaHei UI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Microsoft YaHei UI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Question</a:t>
            </a:r>
            <a:r>
              <a:rPr lang="en-US" altLang="zh-CN" sz="2400" dirty="0">
                <a:solidFill>
                  <a:prstClr val="black"/>
                </a:solidFill>
                <a:latin typeface="+mn-ea"/>
              </a:rPr>
              <a:t>: can we unify hash indexing and </a:t>
            </a:r>
            <a:r>
              <a:rPr lang="en-US" altLang="zh-CN" sz="2400" dirty="0" smtClean="0">
                <a:solidFill>
                  <a:prstClr val="black"/>
                </a:solidFill>
                <a:latin typeface="+mn-ea"/>
              </a:rPr>
              <a:t>LSM-tree </a:t>
            </a:r>
            <a:endParaRPr lang="en-US" altLang="zh-CN" sz="2400" dirty="0" smtClean="0">
              <a:solidFill>
                <a:prstClr val="black"/>
              </a:solidFill>
              <a:latin typeface="+mn-ea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dirty="0" smtClean="0">
                <a:solidFill>
                  <a:prstClr val="black"/>
                </a:solidFill>
                <a:latin typeface="+mn-ea"/>
              </a:rPr>
              <a:t>to </a:t>
            </a:r>
            <a:r>
              <a:rPr lang="en-US" altLang="zh-CN" sz="2400" dirty="0">
                <a:solidFill>
                  <a:prstClr val="black"/>
                </a:solidFill>
                <a:latin typeface="+mn-ea"/>
              </a:rPr>
              <a:t>simultaneously address reads, writes and scans </a:t>
            </a:r>
            <a:endParaRPr lang="en-US" altLang="zh-CN" sz="2400" dirty="0" smtClean="0">
              <a:solidFill>
                <a:prstClr val="black"/>
              </a:solidFill>
              <a:latin typeface="+mn-ea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400" dirty="0" smtClean="0">
                <a:solidFill>
                  <a:prstClr val="black"/>
                </a:solidFill>
                <a:latin typeface="+mn-ea"/>
              </a:rPr>
              <a:t>in </a:t>
            </a:r>
            <a:r>
              <a:rPr lang="en-US" altLang="zh-CN" sz="2400" dirty="0">
                <a:solidFill>
                  <a:prstClr val="black"/>
                </a:solidFill>
                <a:latin typeface="+mn-ea"/>
              </a:rPr>
              <a:t>a high-performance and scalable fashion?</a:t>
            </a:r>
          </a:p>
        </p:txBody>
      </p:sp>
    </p:spTree>
    <p:extLst>
      <p:ext uri="{BB962C8B-B14F-4D97-AF65-F5344CB8AC3E}">
        <p14:creationId xmlns:p14="http://schemas.microsoft.com/office/powerpoint/2010/main" val="378213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Observation</a:t>
            </a:r>
            <a:r>
              <a:rPr lang="en-US" altLang="zh-CN" dirty="0"/>
              <a:t>: </a:t>
            </a:r>
            <a:r>
              <a:rPr lang="en-US" altLang="zh-CN" dirty="0" smtClean="0"/>
              <a:t>Data </a:t>
            </a:r>
            <a:r>
              <a:rPr lang="en-US" altLang="zh-CN" dirty="0"/>
              <a:t>locality </a:t>
            </a:r>
            <a:r>
              <a:rPr lang="en-US" altLang="zh-CN" dirty="0" smtClean="0"/>
              <a:t>is also very common </a:t>
            </a:r>
            <a:r>
              <a:rPr lang="en-US" altLang="zh-CN" dirty="0"/>
              <a:t>in </a:t>
            </a:r>
            <a:r>
              <a:rPr lang="en-US" altLang="zh-CN" dirty="0" smtClean="0"/>
              <a:t>KV workloads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sz="2800" dirty="0" smtClean="0"/>
          </a:p>
          <a:p>
            <a:pPr lvl="1"/>
            <a:endParaRPr lang="en-US" altLang="zh-CN" sz="2800" dirty="0" smtClean="0"/>
          </a:p>
          <a:p>
            <a:pPr lvl="1"/>
            <a:endParaRPr lang="en-US" altLang="zh-CN" sz="2800" dirty="0" smtClean="0"/>
          </a:p>
          <a:p>
            <a:pPr lvl="1"/>
            <a:r>
              <a:rPr lang="en-US" altLang="zh-CN" dirty="0" smtClean="0"/>
              <a:t>It offers </a:t>
            </a:r>
            <a:r>
              <a:rPr lang="en-US" altLang="zh-CN" dirty="0"/>
              <a:t>an opportunity to </a:t>
            </a:r>
            <a:r>
              <a:rPr lang="en-US" altLang="zh-CN" dirty="0" smtClean="0"/>
              <a:t>unify multiple indexes in a single system to address their limitations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827" y="2251401"/>
            <a:ext cx="6950246" cy="2246803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8487450" y="2152266"/>
            <a:ext cx="3085746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Lower levels</a:t>
            </a:r>
          </a:p>
          <a:p>
            <a:pPr algn="ctr"/>
            <a:endParaRPr lang="en-US" altLang="zh-CN" sz="2000" dirty="0" smtClean="0"/>
          </a:p>
          <a:p>
            <a:pPr algn="ctr"/>
            <a:r>
              <a:rPr lang="en-US" altLang="zh-CN" sz="2000" dirty="0" smtClean="0"/>
              <a:t>Small size</a:t>
            </a:r>
          </a:p>
          <a:p>
            <a:pPr algn="ctr"/>
            <a:r>
              <a:rPr lang="en-US" altLang="zh-CN" sz="2000" dirty="0" smtClean="0"/>
              <a:t>High access frequency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493638" y="3611000"/>
            <a:ext cx="3085746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FF0000"/>
                </a:solidFill>
              </a:rPr>
              <a:t>Higher levels</a:t>
            </a:r>
          </a:p>
          <a:p>
            <a:pPr algn="ctr"/>
            <a:endParaRPr lang="en-US" altLang="zh-CN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n-US" altLang="zh-CN" sz="2000" dirty="0" smtClean="0"/>
              <a:t>Large size</a:t>
            </a:r>
          </a:p>
          <a:p>
            <a:pPr algn="ctr"/>
            <a:r>
              <a:rPr lang="en-US" altLang="zh-CN" sz="2000" dirty="0" smtClean="0"/>
              <a:t>Low access frequency</a:t>
            </a:r>
          </a:p>
        </p:txBody>
      </p:sp>
    </p:spTree>
    <p:extLst>
      <p:ext uri="{BB962C8B-B14F-4D97-AF65-F5344CB8AC3E}">
        <p14:creationId xmlns:p14="http://schemas.microsoft.com/office/powerpoint/2010/main" val="162983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</a:t>
            </a:r>
            <a:r>
              <a:rPr lang="en-US" altLang="zh-CN" dirty="0" smtClean="0"/>
              <a:t>Idea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2027236"/>
            <a:ext cx="10969943" cy="4678364"/>
          </a:xfrm>
        </p:spPr>
        <p:txBody>
          <a:bodyPr/>
          <a:lstStyle/>
          <a:p>
            <a:r>
              <a:rPr lang="en-US" altLang="zh-CN" b="1" dirty="0"/>
              <a:t>A two-layer architecture with</a:t>
            </a:r>
            <a:r>
              <a:rPr lang="en-US" altLang="zh-CN" dirty="0"/>
              <a:t> </a:t>
            </a:r>
            <a:r>
              <a:rPr lang="en-US" altLang="zh-CN" b="1" dirty="0"/>
              <a:t>differentiated </a:t>
            </a:r>
            <a:r>
              <a:rPr lang="en-US" altLang="zh-CN" b="1" dirty="0" smtClean="0"/>
              <a:t>indexing</a:t>
            </a:r>
            <a:endParaRPr lang="zh-CN" altLang="en-US" dirty="0"/>
          </a:p>
          <a:p>
            <a:pPr lvl="1"/>
            <a:r>
              <a:rPr lang="en-US" altLang="zh-CN" dirty="0" err="1">
                <a:solidFill>
                  <a:srgbClr val="FF0000"/>
                </a:solidFill>
              </a:rPr>
              <a:t>UnsortedStore</a:t>
            </a:r>
            <a:r>
              <a:rPr lang="en-US" altLang="zh-CN" dirty="0"/>
              <a:t> (small &amp; hot </a:t>
            </a:r>
            <a:r>
              <a:rPr lang="en-US" altLang="zh-CN" dirty="0" smtClean="0"/>
              <a:t>data)</a:t>
            </a:r>
            <a:endParaRPr lang="en-US" altLang="zh-CN" dirty="0"/>
          </a:p>
          <a:p>
            <a:pPr lvl="2"/>
            <a:r>
              <a:rPr lang="en-US" altLang="zh-CN" dirty="0" smtClean="0"/>
              <a:t>In-memory </a:t>
            </a:r>
            <a:r>
              <a:rPr lang="en-US" altLang="zh-CN" dirty="0"/>
              <a:t>hash </a:t>
            </a:r>
            <a:r>
              <a:rPr lang="en-US" altLang="zh-CN" dirty="0" smtClean="0"/>
              <a:t>indexing (no sorting)</a:t>
            </a:r>
          </a:p>
          <a:p>
            <a:pPr lvl="2"/>
            <a:r>
              <a:rPr lang="en-US" altLang="zh-CN" dirty="0" smtClean="0"/>
              <a:t>Reduce WA/RA</a:t>
            </a:r>
          </a:p>
          <a:p>
            <a:pPr lvl="1"/>
            <a:r>
              <a:rPr lang="en-US" altLang="zh-CN" dirty="0" err="1" smtClean="0">
                <a:solidFill>
                  <a:srgbClr val="FF0000"/>
                </a:solidFill>
              </a:rPr>
              <a:t>SortedStore</a:t>
            </a:r>
            <a:r>
              <a:rPr lang="en-US" altLang="zh-CN" dirty="0" smtClean="0"/>
              <a:t> </a:t>
            </a:r>
            <a:r>
              <a:rPr lang="en-US" altLang="zh-CN" dirty="0"/>
              <a:t>(large &amp; cold </a:t>
            </a:r>
            <a:r>
              <a:rPr lang="en-US" altLang="zh-CN" dirty="0" smtClean="0"/>
              <a:t>data)</a:t>
            </a:r>
            <a:endParaRPr lang="en-US" altLang="zh-CN" dirty="0"/>
          </a:p>
          <a:p>
            <a:pPr lvl="2"/>
            <a:r>
              <a:rPr lang="en-US" altLang="zh-CN" dirty="0"/>
              <a:t>LSM-tree-based </a:t>
            </a:r>
            <a:r>
              <a:rPr lang="en-US" altLang="zh-CN" dirty="0" smtClean="0"/>
              <a:t>design (fully sorted)</a:t>
            </a:r>
          </a:p>
          <a:p>
            <a:pPr lvl="2"/>
            <a:r>
              <a:rPr lang="en-US" altLang="zh-CN" dirty="0" smtClean="0"/>
              <a:t>Limited </a:t>
            </a:r>
            <a:r>
              <a:rPr lang="en-US" altLang="zh-CN" dirty="0" smtClean="0"/>
              <a:t>memory overhead and scan support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Dynamic range partitioning</a:t>
            </a:r>
          </a:p>
          <a:p>
            <a:pPr lvl="2"/>
            <a:r>
              <a:rPr lang="en-US" altLang="zh-CN" dirty="0" smtClean="0"/>
              <a:t>Support large KV stores with scale-out feature </a:t>
            </a:r>
          </a:p>
          <a:p>
            <a:pPr lvl="2"/>
            <a:endParaRPr lang="en-US" altLang="zh-CN" dirty="0" smtClean="0"/>
          </a:p>
          <a:p>
            <a:pPr lvl="2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矩形: 圆角 4">
            <a:extLst>
              <a:ext uri="{FF2B5EF4-FFF2-40B4-BE49-F238E27FC236}">
                <a16:creationId xmlns:a16="http://schemas.microsoft.com/office/drawing/2014/main" id="{E62E2A25-E0AE-42A9-B8D3-EFA85649FE85}"/>
              </a:ext>
            </a:extLst>
          </p:cNvPr>
          <p:cNvSpPr/>
          <p:nvPr/>
        </p:nvSpPr>
        <p:spPr>
          <a:xfrm>
            <a:off x="1141412" y="1262085"/>
            <a:ext cx="9982200" cy="566715"/>
          </a:xfrm>
          <a:prstGeom prst="roundRect">
            <a:avLst/>
          </a:prstGeom>
          <a:solidFill>
            <a:srgbClr val="DD8047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32C"/>
              </a:buClr>
              <a:buSzPct val="85000"/>
            </a:pPr>
            <a:r>
              <a:rPr lang="en-US" altLang="zh-CN" sz="2800" b="1" dirty="0" err="1">
                <a:solidFill>
                  <a:prstClr val="black"/>
                </a:solidFill>
                <a:latin typeface="+mn-ea"/>
              </a:rPr>
              <a:t>UniKV</a:t>
            </a:r>
            <a:r>
              <a:rPr lang="en-US" altLang="zh-CN" sz="2800" dirty="0">
                <a:solidFill>
                  <a:prstClr val="black"/>
                </a:solidFill>
                <a:latin typeface="+mn-ea"/>
              </a:rPr>
              <a:t>: </a:t>
            </a:r>
            <a:r>
              <a:rPr lang="en-US" altLang="zh-CN" sz="2800" dirty="0" smtClean="0">
                <a:solidFill>
                  <a:prstClr val="black"/>
                </a:solidFill>
                <a:latin typeface="+mn-ea"/>
              </a:rPr>
              <a:t>Unifies </a:t>
            </a:r>
            <a:r>
              <a:rPr lang="en-US" altLang="zh-CN" sz="2800" dirty="0">
                <a:solidFill>
                  <a:prstClr val="black"/>
                </a:solidFill>
                <a:latin typeface="+mn-ea"/>
              </a:rPr>
              <a:t>hash indexing and LSM-tree in KV stores</a:t>
            </a:r>
          </a:p>
        </p:txBody>
      </p:sp>
      <p:sp>
        <p:nvSpPr>
          <p:cNvPr id="9" name="文本框 65">
            <a:extLst>
              <a:ext uri="{FF2B5EF4-FFF2-40B4-BE49-F238E27FC236}">
                <a16:creationId xmlns:a16="http://schemas.microsoft.com/office/drawing/2014/main" id="{1C2533B9-C605-4742-A120-C0E366DE1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2214" y="2854237"/>
            <a:ext cx="2082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>
              <a:defRPr/>
            </a:pPr>
            <a:r>
              <a:rPr lang="en-US" altLang="zh-CN" sz="2000" b="1" dirty="0" err="1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UnsortedStore</a:t>
            </a:r>
            <a:endParaRPr lang="en-US" altLang="zh-CN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0" name="矩形 248">
            <a:extLst>
              <a:ext uri="{FF2B5EF4-FFF2-40B4-BE49-F238E27FC236}">
                <a16:creationId xmlns:a16="http://schemas.microsoft.com/office/drawing/2014/main" id="{0CF61AEB-625B-40BE-9876-678B1869D1DA}"/>
              </a:ext>
            </a:extLst>
          </p:cNvPr>
          <p:cNvSpPr/>
          <p:nvPr/>
        </p:nvSpPr>
        <p:spPr>
          <a:xfrm>
            <a:off x="6932612" y="3235004"/>
            <a:ext cx="2370331" cy="478727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zh-CN" altLang="en-US" sz="1400" b="1" kern="0">
              <a:solidFill>
                <a:srgbClr val="3D3F4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文本框 55">
            <a:extLst>
              <a:ext uri="{FF2B5EF4-FFF2-40B4-BE49-F238E27FC236}">
                <a16:creationId xmlns:a16="http://schemas.microsoft.com/office/drawing/2014/main" id="{C774B4CC-E7DA-4AAC-BFB9-4023A3BBA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314" y="3251718"/>
            <a:ext cx="3481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defRPr/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2" name="矩形 250">
            <a:extLst>
              <a:ext uri="{FF2B5EF4-FFF2-40B4-BE49-F238E27FC236}">
                <a16:creationId xmlns:a16="http://schemas.microsoft.com/office/drawing/2014/main" id="{267DB878-157C-4F4D-9884-E108035CE468}"/>
              </a:ext>
            </a:extLst>
          </p:cNvPr>
          <p:cNvSpPr/>
          <p:nvPr/>
        </p:nvSpPr>
        <p:spPr>
          <a:xfrm>
            <a:off x="7152214" y="3299551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3" name="矩形 254">
            <a:extLst>
              <a:ext uri="{FF2B5EF4-FFF2-40B4-BE49-F238E27FC236}">
                <a16:creationId xmlns:a16="http://schemas.microsoft.com/office/drawing/2014/main" id="{271719C5-5175-4847-8B49-E94E08B7E8A5}"/>
              </a:ext>
            </a:extLst>
          </p:cNvPr>
          <p:cNvSpPr/>
          <p:nvPr/>
        </p:nvSpPr>
        <p:spPr>
          <a:xfrm>
            <a:off x="7785840" y="5075710"/>
            <a:ext cx="16530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000" b="1" dirty="0" err="1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SortedStore</a:t>
            </a:r>
            <a:endParaRPr lang="en-US" altLang="zh-CN" sz="2400" b="1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4" name="矩形 283">
            <a:extLst>
              <a:ext uri="{FF2B5EF4-FFF2-40B4-BE49-F238E27FC236}">
                <a16:creationId xmlns:a16="http://schemas.microsoft.com/office/drawing/2014/main" id="{4D994509-B43F-4C92-A637-4BB3912B8F3B}"/>
              </a:ext>
            </a:extLst>
          </p:cNvPr>
          <p:cNvSpPr/>
          <p:nvPr/>
        </p:nvSpPr>
        <p:spPr>
          <a:xfrm>
            <a:off x="8177951" y="3934017"/>
            <a:ext cx="7827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 Merge</a:t>
            </a:r>
            <a:endParaRPr lang="zh-CN" altLang="en-US" sz="1600" b="1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矩形 288">
            <a:extLst>
              <a:ext uri="{FF2B5EF4-FFF2-40B4-BE49-F238E27FC236}">
                <a16:creationId xmlns:a16="http://schemas.microsoft.com/office/drawing/2014/main" id="{4711A2DB-CF47-47E6-90F1-7AF6E56D4850}"/>
              </a:ext>
            </a:extLst>
          </p:cNvPr>
          <p:cNvSpPr/>
          <p:nvPr/>
        </p:nvSpPr>
        <p:spPr>
          <a:xfrm>
            <a:off x="6932612" y="4506284"/>
            <a:ext cx="3359475" cy="574554"/>
          </a:xfrm>
          <a:prstGeom prst="rect">
            <a:avLst/>
          </a:prstGeom>
          <a:solidFill>
            <a:srgbClr val="EAF5FC"/>
          </a:solidFill>
          <a:ln w="15875" cap="flat" cmpd="sng" algn="ctr">
            <a:solidFill>
              <a:srgbClr val="3D3F4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</a:pPr>
            <a:endParaRPr lang="zh-CN" altLang="en-US" sz="1400" b="1" kern="0">
              <a:solidFill>
                <a:srgbClr val="3D3F4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6" name="文本框 55">
            <a:extLst>
              <a:ext uri="{FF2B5EF4-FFF2-40B4-BE49-F238E27FC236}">
                <a16:creationId xmlns:a16="http://schemas.microsoft.com/office/drawing/2014/main" id="{F6EE1797-AFCA-4540-A196-532F768F6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0849" y="4579771"/>
            <a:ext cx="3481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defRPr/>
            </a:pPr>
            <a:r>
              <a:rPr lang="en-US" altLang="zh-CN" b="1" dirty="0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zh-CN" altLang="en-US" b="1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7" name="矩形 290">
            <a:extLst>
              <a:ext uri="{FF2B5EF4-FFF2-40B4-BE49-F238E27FC236}">
                <a16:creationId xmlns:a16="http://schemas.microsoft.com/office/drawing/2014/main" id="{8E9493B0-8523-4D21-95AA-2145D0E8CC09}"/>
              </a:ext>
            </a:extLst>
          </p:cNvPr>
          <p:cNvSpPr/>
          <p:nvPr/>
        </p:nvSpPr>
        <p:spPr>
          <a:xfrm>
            <a:off x="7125969" y="4599909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8" name="矩形 250">
            <a:extLst>
              <a:ext uri="{FF2B5EF4-FFF2-40B4-BE49-F238E27FC236}">
                <a16:creationId xmlns:a16="http://schemas.microsoft.com/office/drawing/2014/main" id="{B1CFADEC-9431-4E4A-8684-515E0800A1C0}"/>
              </a:ext>
            </a:extLst>
          </p:cNvPr>
          <p:cNvSpPr/>
          <p:nvPr/>
        </p:nvSpPr>
        <p:spPr>
          <a:xfrm>
            <a:off x="7156564" y="3303281"/>
            <a:ext cx="746287" cy="77928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19" name="Straight Arrow Connector 15">
            <a:extLst>
              <a:ext uri="{FF2B5EF4-FFF2-40B4-BE49-F238E27FC236}">
                <a16:creationId xmlns:a16="http://schemas.microsoft.com/office/drawing/2014/main" id="{A1569196-790A-4330-B4EA-A61BD708902A}"/>
              </a:ext>
            </a:extLst>
          </p:cNvPr>
          <p:cNvCxnSpPr>
            <a:stCxn id="10" idx="2"/>
          </p:cNvCxnSpPr>
          <p:nvPr/>
        </p:nvCxnSpPr>
        <p:spPr>
          <a:xfrm>
            <a:off x="8117778" y="3713731"/>
            <a:ext cx="9052" cy="76407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254">
            <a:extLst>
              <a:ext uri="{FF2B5EF4-FFF2-40B4-BE49-F238E27FC236}">
                <a16:creationId xmlns:a16="http://schemas.microsoft.com/office/drawing/2014/main" id="{11A28DB5-773E-4D96-BA8C-38DAD7CAB3EB}"/>
              </a:ext>
            </a:extLst>
          </p:cNvPr>
          <p:cNvSpPr/>
          <p:nvPr/>
        </p:nvSpPr>
        <p:spPr>
          <a:xfrm>
            <a:off x="7107923" y="3363301"/>
            <a:ext cx="8531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&lt;</a:t>
            </a:r>
            <a:r>
              <a:rPr lang="en-US" altLang="zh-CN" sz="1050" b="1" dirty="0" err="1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key,value</a:t>
            </a:r>
            <a:r>
              <a:rPr lang="en-US" altLang="zh-CN" sz="1050" b="1" dirty="0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&gt;</a:t>
            </a:r>
            <a:endParaRPr lang="en-US" altLang="zh-CN" sz="1200" b="1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1" name="矩形 254">
            <a:extLst>
              <a:ext uri="{FF2B5EF4-FFF2-40B4-BE49-F238E27FC236}">
                <a16:creationId xmlns:a16="http://schemas.microsoft.com/office/drawing/2014/main" id="{C49C24E7-15D2-4AAA-8AA1-12A10625F88E}"/>
              </a:ext>
            </a:extLst>
          </p:cNvPr>
          <p:cNvSpPr/>
          <p:nvPr/>
        </p:nvSpPr>
        <p:spPr>
          <a:xfrm>
            <a:off x="7401950" y="3435595"/>
            <a:ext cx="23195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1100" b="1" dirty="0">
                <a:solidFill>
                  <a:srgbClr val="3D3F41">
                    <a:lumMod val="50000"/>
                  </a:srgbClr>
                </a:solidFill>
                <a:latin typeface="+mn-lt"/>
                <a:ea typeface="华文中宋" panose="02010600040101010101" pitchFamily="2" charset="-122"/>
                <a:cs typeface="Arial" panose="020B0604020202020204" pitchFamily="34" charset="0"/>
              </a:rPr>
              <a:t>…</a:t>
            </a:r>
            <a:endParaRPr lang="en-US" altLang="zh-CN" sz="1400" b="1" dirty="0">
              <a:solidFill>
                <a:srgbClr val="3D3F41">
                  <a:lumMod val="50000"/>
                </a:srgbClr>
              </a:solidFill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2" name="矩形 250">
            <a:extLst>
              <a:ext uri="{FF2B5EF4-FFF2-40B4-BE49-F238E27FC236}">
                <a16:creationId xmlns:a16="http://schemas.microsoft.com/office/drawing/2014/main" id="{E62365D2-9F80-468E-BE5E-D93F0243BA08}"/>
              </a:ext>
            </a:extLst>
          </p:cNvPr>
          <p:cNvSpPr/>
          <p:nvPr/>
        </p:nvSpPr>
        <p:spPr>
          <a:xfrm>
            <a:off x="7127086" y="4615427"/>
            <a:ext cx="814281" cy="65795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矩形 250">
            <a:extLst>
              <a:ext uri="{FF2B5EF4-FFF2-40B4-BE49-F238E27FC236}">
                <a16:creationId xmlns:a16="http://schemas.microsoft.com/office/drawing/2014/main" id="{C5A30CB1-EA0A-48C9-BEB1-0F557335E3A3}"/>
              </a:ext>
            </a:extLst>
          </p:cNvPr>
          <p:cNvSpPr/>
          <p:nvPr/>
        </p:nvSpPr>
        <p:spPr>
          <a:xfrm>
            <a:off x="8299045" y="3304722"/>
            <a:ext cx="750638" cy="349648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4" name="矩形 250">
            <a:extLst>
              <a:ext uri="{FF2B5EF4-FFF2-40B4-BE49-F238E27FC236}">
                <a16:creationId xmlns:a16="http://schemas.microsoft.com/office/drawing/2014/main" id="{AC040701-1561-4CAA-BA78-C4F7A849450F}"/>
              </a:ext>
            </a:extLst>
          </p:cNvPr>
          <p:cNvSpPr/>
          <p:nvPr/>
        </p:nvSpPr>
        <p:spPr>
          <a:xfrm>
            <a:off x="8303395" y="3308452"/>
            <a:ext cx="746287" cy="77928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5" name="矩形 290">
            <a:extLst>
              <a:ext uri="{FF2B5EF4-FFF2-40B4-BE49-F238E27FC236}">
                <a16:creationId xmlns:a16="http://schemas.microsoft.com/office/drawing/2014/main" id="{F54CCC31-4AF7-4F0F-BA64-EE96760B6241}"/>
              </a:ext>
            </a:extLst>
          </p:cNvPr>
          <p:cNvSpPr/>
          <p:nvPr/>
        </p:nvSpPr>
        <p:spPr>
          <a:xfrm>
            <a:off x="9247369" y="4599909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6" name="矩形 250">
            <a:extLst>
              <a:ext uri="{FF2B5EF4-FFF2-40B4-BE49-F238E27FC236}">
                <a16:creationId xmlns:a16="http://schemas.microsoft.com/office/drawing/2014/main" id="{4122057B-6D1C-4C0C-B827-BE8F6FE8EBFC}"/>
              </a:ext>
            </a:extLst>
          </p:cNvPr>
          <p:cNvSpPr/>
          <p:nvPr/>
        </p:nvSpPr>
        <p:spPr>
          <a:xfrm>
            <a:off x="9248486" y="4615427"/>
            <a:ext cx="814281" cy="65795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7" name="矩形 290">
            <a:extLst>
              <a:ext uri="{FF2B5EF4-FFF2-40B4-BE49-F238E27FC236}">
                <a16:creationId xmlns:a16="http://schemas.microsoft.com/office/drawing/2014/main" id="{4357AD53-F1BA-4924-9852-8AAEB05EF531}"/>
              </a:ext>
            </a:extLst>
          </p:cNvPr>
          <p:cNvSpPr/>
          <p:nvPr/>
        </p:nvSpPr>
        <p:spPr>
          <a:xfrm>
            <a:off x="8126830" y="4599567"/>
            <a:ext cx="824402" cy="388513"/>
          </a:xfrm>
          <a:prstGeom prst="rect">
            <a:avLst/>
          </a:prstGeom>
          <a:noFill/>
          <a:ln w="15875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8" name="矩形 250">
            <a:extLst>
              <a:ext uri="{FF2B5EF4-FFF2-40B4-BE49-F238E27FC236}">
                <a16:creationId xmlns:a16="http://schemas.microsoft.com/office/drawing/2014/main" id="{55BBC6D7-3236-4AE0-863F-3959BF89E828}"/>
              </a:ext>
            </a:extLst>
          </p:cNvPr>
          <p:cNvSpPr/>
          <p:nvPr/>
        </p:nvSpPr>
        <p:spPr>
          <a:xfrm>
            <a:off x="8127947" y="4615085"/>
            <a:ext cx="814281" cy="65795"/>
          </a:xfrm>
          <a:prstGeom prst="rect">
            <a:avLst/>
          </a:prstGeom>
          <a:pattFill prst="lgCheck">
            <a:fgClr>
              <a:schemeClr val="tx1"/>
            </a:fgClr>
            <a:bgClr>
              <a:schemeClr val="bg1"/>
            </a:bgClr>
          </a:pattFill>
          <a:ln w="12700" cap="flat" cmpd="sng" algn="ctr">
            <a:solidFill>
              <a:srgbClr val="3D3F41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3D3F41">
                  <a:lumMod val="50000"/>
                </a:srgbClr>
              </a:solidFill>
              <a:effectLst/>
              <a:uLnTx/>
              <a:uFillTx/>
              <a:latin typeface="+mn-lt"/>
              <a:ea typeface="华文中宋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D58891EA-A0A5-487B-89E1-2B3F29E54ED6}"/>
              </a:ext>
            </a:extLst>
          </p:cNvPr>
          <p:cNvSpPr/>
          <p:nvPr/>
        </p:nvSpPr>
        <p:spPr>
          <a:xfrm>
            <a:off x="10643470" y="4590606"/>
            <a:ext cx="12811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 smtClean="0">
                <a:latin typeface="+mn-lt"/>
              </a:rPr>
              <a:t>LSM-tree</a:t>
            </a:r>
            <a:endParaRPr lang="zh-CN" altLang="en-US" sz="2000" b="1" dirty="0">
              <a:latin typeface="+mn-lt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BF617A01-D7A6-447C-82F0-E04B4AE47843}"/>
              </a:ext>
            </a:extLst>
          </p:cNvPr>
          <p:cNvSpPr/>
          <p:nvPr/>
        </p:nvSpPr>
        <p:spPr>
          <a:xfrm>
            <a:off x="9670117" y="3252648"/>
            <a:ext cx="19383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b="1" dirty="0">
                <a:latin typeface="+mn-lt"/>
              </a:rPr>
              <a:t>H</a:t>
            </a:r>
            <a:r>
              <a:rPr lang="en-US" altLang="zh-CN" sz="2000" b="1" dirty="0" smtClean="0">
                <a:latin typeface="+mn-lt"/>
              </a:rPr>
              <a:t>ash </a:t>
            </a:r>
            <a:r>
              <a:rPr lang="en-US" altLang="zh-CN" sz="2000" b="1" dirty="0">
                <a:latin typeface="+mn-lt"/>
              </a:rPr>
              <a:t>indexing</a:t>
            </a:r>
            <a:endParaRPr lang="zh-CN" altLang="en-US" sz="2000" b="1" dirty="0">
              <a:latin typeface="+mn-lt"/>
            </a:endParaRPr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95E3E3EB-C7C9-4014-B403-AF65045EC6BA}"/>
              </a:ext>
            </a:extLst>
          </p:cNvPr>
          <p:cNvCxnSpPr/>
          <p:nvPr/>
        </p:nvCxnSpPr>
        <p:spPr>
          <a:xfrm flipH="1">
            <a:off x="9295474" y="3471468"/>
            <a:ext cx="403727" cy="290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BC2A961D-E4BF-498A-967B-F07F123A5D37}"/>
              </a:ext>
            </a:extLst>
          </p:cNvPr>
          <p:cNvCxnSpPr>
            <a:cxnSpLocks/>
          </p:cNvCxnSpPr>
          <p:nvPr/>
        </p:nvCxnSpPr>
        <p:spPr>
          <a:xfrm flipH="1">
            <a:off x="10285287" y="4790661"/>
            <a:ext cx="404515" cy="290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0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UniKV</a:t>
            </a:r>
            <a:r>
              <a:rPr lang="en-US" altLang="zh-CN" dirty="0"/>
              <a:t>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447801"/>
            <a:ext cx="11173090" cy="4678364"/>
          </a:xfrm>
        </p:spPr>
        <p:txBody>
          <a:bodyPr/>
          <a:lstStyle/>
          <a:p>
            <a:r>
              <a:rPr lang="en-US" altLang="zh-CN" b="1" dirty="0"/>
              <a:t>Challenge 1</a:t>
            </a:r>
            <a:r>
              <a:rPr lang="en-US" altLang="zh-CN" dirty="0"/>
              <a:t>: How to </a:t>
            </a:r>
            <a:r>
              <a:rPr lang="en-US" altLang="zh-CN" dirty="0" smtClean="0"/>
              <a:t>limit the memory overhead of hash indexing?</a:t>
            </a:r>
            <a:endParaRPr lang="en-US" altLang="zh-CN" dirty="0"/>
          </a:p>
          <a:p>
            <a:pPr lvl="1"/>
            <a:endParaRPr lang="en-US" altLang="zh-CN" sz="2000" b="1" dirty="0" smtClean="0"/>
          </a:p>
          <a:p>
            <a:pPr lvl="1"/>
            <a:endParaRPr lang="en-US" altLang="zh-CN" sz="2000" b="1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B96F3B2-41D4-49EB-8A32-B74917A9E1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12" y="2823584"/>
            <a:ext cx="6290916" cy="35814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B20524A6-9FBE-47EE-B073-76FD9CB5AF1C}"/>
              </a:ext>
            </a:extLst>
          </p:cNvPr>
          <p:cNvSpPr/>
          <p:nvPr/>
        </p:nvSpPr>
        <p:spPr>
          <a:xfrm>
            <a:off x="6780212" y="2743202"/>
            <a:ext cx="4825401" cy="1538904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900" dirty="0">
                <a:solidFill>
                  <a:prstClr val="black"/>
                </a:solidFill>
                <a:latin typeface="+mn-ea"/>
              </a:rPr>
              <a:t>Combine </a:t>
            </a:r>
            <a:r>
              <a:rPr lang="en-US" altLang="zh-CN" sz="1900" b="1" dirty="0">
                <a:latin typeface="+mn-ea"/>
              </a:rPr>
              <a:t>cuckoo </a:t>
            </a:r>
            <a:r>
              <a:rPr lang="en-US" altLang="zh-CN" sz="1900" b="1" dirty="0" smtClean="0">
                <a:latin typeface="+mn-ea"/>
              </a:rPr>
              <a:t>hashing and </a:t>
            </a:r>
            <a:r>
              <a:rPr lang="en-US" altLang="zh-CN" sz="1900" b="1" dirty="0">
                <a:latin typeface="+mn-ea"/>
              </a:rPr>
              <a:t>linked hashing</a:t>
            </a:r>
            <a:r>
              <a:rPr lang="en-US" altLang="zh-CN" sz="1900" dirty="0">
                <a:latin typeface="+mn-ea"/>
              </a:rPr>
              <a:t> </a:t>
            </a:r>
            <a:r>
              <a:rPr lang="en-US" altLang="zh-CN" sz="1900" dirty="0">
                <a:solidFill>
                  <a:prstClr val="black"/>
                </a:solidFill>
                <a:latin typeface="+mn-ea"/>
              </a:rPr>
              <a:t>to </a:t>
            </a:r>
            <a:r>
              <a:rPr lang="en-US" altLang="zh-CN" sz="1900" dirty="0" smtClean="0">
                <a:solidFill>
                  <a:prstClr val="black"/>
                </a:solidFill>
                <a:latin typeface="+mn-ea"/>
              </a:rPr>
              <a:t>solve </a:t>
            </a:r>
            <a:r>
              <a:rPr lang="en-US" altLang="zh-CN" sz="1900" dirty="0">
                <a:solidFill>
                  <a:prstClr val="black"/>
                </a:solidFill>
                <a:latin typeface="+mn-ea"/>
              </a:rPr>
              <a:t>collisions &amp; ensure high space </a:t>
            </a:r>
            <a:r>
              <a:rPr lang="en-US" altLang="zh-CN" sz="1900" dirty="0" smtClean="0">
                <a:solidFill>
                  <a:prstClr val="black"/>
                </a:solidFill>
                <a:latin typeface="+mn-ea"/>
              </a:rPr>
              <a:t>utilization</a:t>
            </a: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900" dirty="0" smtClean="0">
                <a:solidFill>
                  <a:prstClr val="black"/>
                </a:solidFill>
                <a:latin typeface="+mn-ea"/>
              </a:rPr>
              <a:t> </a:t>
            </a: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900" b="1" dirty="0" smtClean="0">
                <a:solidFill>
                  <a:srgbClr val="FF0000"/>
                </a:solidFill>
                <a:latin typeface="+mn-ea"/>
              </a:rPr>
              <a:t>~80% utilization &amp; ~3 entries/bucket</a:t>
            </a:r>
            <a:endParaRPr lang="zh-CN" altLang="en-US" sz="19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8" name="矩形: 圆角 4">
            <a:extLst>
              <a:ext uri="{FF2B5EF4-FFF2-40B4-BE49-F238E27FC236}">
                <a16:creationId xmlns:a16="http://schemas.microsoft.com/office/drawing/2014/main" id="{E62E2A25-E0AE-42A9-B8D3-EFA85649FE85}"/>
              </a:ext>
            </a:extLst>
          </p:cNvPr>
          <p:cNvSpPr/>
          <p:nvPr/>
        </p:nvSpPr>
        <p:spPr>
          <a:xfrm>
            <a:off x="1589195" y="2024085"/>
            <a:ext cx="9010434" cy="566715"/>
          </a:xfrm>
          <a:prstGeom prst="roundRect">
            <a:avLst/>
          </a:prstGeom>
          <a:solidFill>
            <a:srgbClr val="DD8047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r>
              <a:rPr lang="en-US" altLang="zh-CN" sz="2400" b="1" dirty="0" smtClean="0"/>
              <a:t> Light-weight </a:t>
            </a:r>
            <a:r>
              <a:rPr lang="en-US" altLang="zh-CN" sz="2400" b="1" dirty="0"/>
              <a:t>two-level hash indexing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20524A6-9FBE-47EE-B073-76FD9CB5AF1C}"/>
              </a:ext>
            </a:extLst>
          </p:cNvPr>
          <p:cNvSpPr/>
          <p:nvPr/>
        </p:nvSpPr>
        <p:spPr>
          <a:xfrm>
            <a:off x="6780213" y="4322948"/>
            <a:ext cx="4825400" cy="2082036"/>
          </a:xfrm>
          <a:prstGeom prst="rect">
            <a:avLst/>
          </a:prstGeom>
          <a:solidFill>
            <a:srgbClr val="94B6D2">
              <a:lumMod val="20000"/>
              <a:lumOff val="80000"/>
            </a:srgbClr>
          </a:solidFill>
          <a:ln w="1270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900" dirty="0" smtClean="0">
                <a:solidFill>
                  <a:prstClr val="black"/>
                </a:solidFill>
                <a:latin typeface="+mn-ea"/>
              </a:rPr>
              <a:t>2-Byte </a:t>
            </a:r>
            <a:r>
              <a:rPr lang="en-US" altLang="zh-CN" sz="1900" dirty="0" err="1" smtClean="0">
                <a:solidFill>
                  <a:prstClr val="black"/>
                </a:solidFill>
                <a:latin typeface="+mn-ea"/>
              </a:rPr>
              <a:t>KeyTag</a:t>
            </a:r>
            <a:r>
              <a:rPr lang="en-US" altLang="zh-CN" sz="1900" dirty="0" smtClean="0">
                <a:solidFill>
                  <a:prstClr val="black"/>
                </a:solidFill>
                <a:latin typeface="+mn-ea"/>
              </a:rPr>
              <a:t> (not the original key) to further reduce mem overhead</a:t>
            </a: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altLang="zh-CN" sz="1900" dirty="0" smtClean="0">
              <a:solidFill>
                <a:prstClr val="black"/>
              </a:solidFill>
              <a:latin typeface="+mn-ea"/>
            </a:endParaRP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prstClr val="black"/>
                </a:solidFill>
                <a:latin typeface="+mn-ea"/>
              </a:rPr>
              <a:t>Each KV pair costs 8 </a:t>
            </a:r>
            <a:r>
              <a:rPr lang="en-US" altLang="zh-CN" dirty="0" smtClean="0">
                <a:solidFill>
                  <a:prstClr val="black"/>
                </a:solidFill>
                <a:latin typeface="+mn-ea"/>
              </a:rPr>
              <a:t>bytes, </a:t>
            </a:r>
            <a:r>
              <a:rPr lang="en-US" altLang="zh-CN" dirty="0" smtClean="0"/>
              <a:t>1GB </a:t>
            </a:r>
            <a:r>
              <a:rPr lang="en-US" altLang="zh-CN" dirty="0" err="1"/>
              <a:t>UnsortedStore</a:t>
            </a:r>
            <a:r>
              <a:rPr lang="en-US" altLang="zh-CN" dirty="0"/>
              <a:t> costs 10MB (1KB KV</a:t>
            </a:r>
            <a:r>
              <a:rPr lang="en-US" altLang="zh-CN" dirty="0" smtClean="0"/>
              <a:t>)</a:t>
            </a: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 smtClean="0">
                <a:solidFill>
                  <a:prstClr val="black"/>
                </a:solidFill>
                <a:latin typeface="+mn-ea"/>
              </a:rPr>
              <a:t> </a:t>
            </a:r>
            <a:endParaRPr lang="en-US" altLang="zh-CN" dirty="0" smtClean="0"/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b="1" dirty="0" smtClean="0">
                <a:solidFill>
                  <a:srgbClr val="FF0000"/>
                </a:solidFill>
                <a:latin typeface="+mn-ea"/>
              </a:rPr>
              <a:t>Mem </a:t>
            </a:r>
            <a:r>
              <a:rPr lang="en-US" altLang="zh-CN" b="1" dirty="0">
                <a:solidFill>
                  <a:srgbClr val="FF0000"/>
                </a:solidFill>
                <a:latin typeface="+mn-ea"/>
              </a:rPr>
              <a:t>overhead </a:t>
            </a:r>
            <a:r>
              <a:rPr lang="en-US" altLang="zh-CN" b="1" dirty="0">
                <a:solidFill>
                  <a:srgbClr val="FF0000"/>
                </a:solidFill>
              </a:rPr>
              <a:t>&lt;1</a:t>
            </a:r>
            <a:r>
              <a:rPr lang="en-US" altLang="zh-CN" b="1" dirty="0" smtClean="0">
                <a:solidFill>
                  <a:srgbClr val="FF0000"/>
                </a:solidFill>
              </a:rPr>
              <a:t>%</a:t>
            </a:r>
            <a:endParaRPr lang="zh-CN" altLang="en-US" sz="1900" dirty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0934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8800</TotalTime>
  <Words>1244</Words>
  <Application>Microsoft Office PowerPoint</Application>
  <PresentationFormat>自定义</PresentationFormat>
  <Paragraphs>342</Paragraphs>
  <Slides>20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Adobe 黑体 Std R</vt:lpstr>
      <vt:lpstr>Arial Unicode MS</vt:lpstr>
      <vt:lpstr>Microsoft JhengHei UI</vt:lpstr>
      <vt:lpstr>华文中宋</vt:lpstr>
      <vt:lpstr>宋体</vt:lpstr>
      <vt:lpstr>微软雅黑</vt:lpstr>
      <vt:lpstr>幼圆</vt:lpstr>
      <vt:lpstr>Arial</vt:lpstr>
      <vt:lpstr>Calibri</vt:lpstr>
      <vt:lpstr>Cambria Math</vt:lpstr>
      <vt:lpstr>Wingdings</vt:lpstr>
      <vt:lpstr>Default Design</vt:lpstr>
      <vt:lpstr>UniKV: Toward High-Performance and Scalable KV Storage in Mixed Workloads via Unified Indexing</vt:lpstr>
      <vt:lpstr>Background</vt:lpstr>
      <vt:lpstr>Background</vt:lpstr>
      <vt:lpstr>Background</vt:lpstr>
      <vt:lpstr>Related Work</vt:lpstr>
      <vt:lpstr>Motivation </vt:lpstr>
      <vt:lpstr>Motivation</vt:lpstr>
      <vt:lpstr>Main Idea</vt:lpstr>
      <vt:lpstr>UniKV Design</vt:lpstr>
      <vt:lpstr>UniKV Design</vt:lpstr>
      <vt:lpstr>UniKV Design</vt:lpstr>
      <vt:lpstr>UniKV Design</vt:lpstr>
      <vt:lpstr>Putting It All Together: Overall Architecture</vt:lpstr>
      <vt:lpstr>Performance Evaluation</vt:lpstr>
      <vt:lpstr>Exp 1: Micro-benchmarks</vt:lpstr>
      <vt:lpstr>Exp 2: Performance under Mixed Workloads</vt:lpstr>
      <vt:lpstr>Exp 3: YCSB Performance</vt:lpstr>
      <vt:lpstr>Exp 4: Performance on large KV stores</vt:lpstr>
      <vt:lpstr>Conclusions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ykli</cp:lastModifiedBy>
  <cp:revision>1000</cp:revision>
  <cp:lastPrinted>1601-01-01T00:00:00Z</cp:lastPrinted>
  <dcterms:created xsi:type="dcterms:W3CDTF">1601-01-01T00:00:00Z</dcterms:created>
  <dcterms:modified xsi:type="dcterms:W3CDTF">2020-04-09T13:49:43Z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