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6"/>
  </p:notesMasterIdLst>
  <p:handoutMasterIdLst>
    <p:handoutMasterId r:id="rId17"/>
  </p:handoutMasterIdLst>
  <p:sldIdLst>
    <p:sldId id="460" r:id="rId2"/>
    <p:sldId id="594" r:id="rId3"/>
    <p:sldId id="595" r:id="rId4"/>
    <p:sldId id="598" r:id="rId5"/>
    <p:sldId id="599" r:id="rId6"/>
    <p:sldId id="600" r:id="rId7"/>
    <p:sldId id="601" r:id="rId8"/>
    <p:sldId id="603" r:id="rId9"/>
    <p:sldId id="610" r:id="rId10"/>
    <p:sldId id="605" r:id="rId11"/>
    <p:sldId id="606" r:id="rId12"/>
    <p:sldId id="609" r:id="rId13"/>
    <p:sldId id="608" r:id="rId14"/>
    <p:sldId id="552" r:id="rId15"/>
  </p:sldIdLst>
  <p:sldSz cx="12188825" cy="6858000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181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361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54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724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5905" algn="l" defTabSz="914361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085" algn="l" defTabSz="914361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267" algn="l" defTabSz="914361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448" algn="l" defTabSz="914361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5117" userDrawn="1">
          <p15:clr>
            <a:srgbClr val="A4A3A4"/>
          </p15:clr>
        </p15:guide>
        <p15:guide id="3" orient="horz" pos="2160" userDrawn="1">
          <p15:clr>
            <a:srgbClr val="A4A3A4"/>
          </p15:clr>
        </p15:guide>
        <p15:guide id="4" pos="383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F0000"/>
    <a:srgbClr val="3333CC"/>
    <a:srgbClr val="FF66A3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E3FDE45-AF77-4B5C-9715-49D594BDF05E}" styleName="浅色样式 1 - 强调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84E427A-3D55-4303-BF80-6455036E1DE7}" styleName="主题样式 1 - 强调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65" autoAdjust="0"/>
    <p:restoredTop sz="84228" autoAdjust="0"/>
  </p:normalViewPr>
  <p:slideViewPr>
    <p:cSldViewPr>
      <p:cViewPr varScale="1">
        <p:scale>
          <a:sx n="53" d="100"/>
          <a:sy n="53" d="100"/>
        </p:scale>
        <p:origin x="460" y="40"/>
      </p:cViewPr>
      <p:guideLst>
        <p:guide orient="horz" pos="2880"/>
        <p:guide pos="5117"/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2428" y="5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EC486EC7-B4F1-4F04-B7FF-C486E60875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61042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8788" y="720725"/>
            <a:ext cx="6397625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4600D095-13D5-439B-AA5E-03D3CC9BD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7424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181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361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54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72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5905" algn="l" defTabSz="91436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85" algn="l" defTabSz="91436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67" algn="l" defTabSz="91436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48" algn="l" defTabSz="91436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Hi, every</a:t>
            </a:r>
            <a:r>
              <a:rPr lang="en-US" altLang="zh-CN" sz="1200" dirty="0"/>
              <a:t>one! My name is Yao Qiaori. And I come from Huazhong University of Science and Technology.  </a:t>
            </a:r>
          </a:p>
          <a:p>
            <a:r>
              <a:rPr lang="en-US" altLang="zh-CN" sz="1200" dirty="0"/>
              <a:t>I’m excited to have a chance to introduce our work </a:t>
            </a:r>
            <a:r>
              <a:rPr lang="en-US" altLang="zh-CN" sz="1200" dirty="0" err="1"/>
              <a:t>StripeMerge</a:t>
            </a:r>
            <a:r>
              <a:rPr lang="en-US" altLang="zh-CN" sz="1200" dirty="0"/>
              <a:t>: XXX. </a:t>
            </a:r>
          </a:p>
          <a:p>
            <a:r>
              <a:rPr lang="en-US" sz="1200" dirty="0"/>
              <a:t>This is a joint work with The Chinese University of Hong Kong and HIKVISION.</a:t>
            </a:r>
          </a:p>
        </p:txBody>
      </p:sp>
    </p:spTree>
    <p:extLst>
      <p:ext uri="{BB962C8B-B14F-4D97-AF65-F5344CB8AC3E}">
        <p14:creationId xmlns:p14="http://schemas.microsoft.com/office/powerpoint/2010/main" val="37059653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6004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/>
              <a:t>Here’s an example of XXX. </a:t>
            </a:r>
          </a:p>
          <a:p>
            <a:r>
              <a:rPr lang="en-US" altLang="zh-CN" sz="1200" dirty="0"/>
              <a:t>It use 5 steps to get the scheme, but they will not be discussed here.</a:t>
            </a:r>
          </a:p>
          <a:p>
            <a:r>
              <a:rPr lang="en-US" altLang="zh-CN" sz="1200" dirty="0"/>
              <a:t>You can find more details in our paper.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5387526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6004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/>
              <a:t>Well, let’s check </a:t>
            </a:r>
            <a:r>
              <a:rPr lang="en-US" altLang="zh-CN" sz="1200" dirty="0" err="1"/>
              <a:t>StripeMerge’s</a:t>
            </a:r>
            <a:r>
              <a:rPr lang="en-US" altLang="zh-CN" sz="1200" dirty="0"/>
              <a:t> performance. As you can see, in simulations, XXX.</a:t>
            </a:r>
          </a:p>
        </p:txBody>
      </p:sp>
    </p:spTree>
    <p:extLst>
      <p:ext uri="{BB962C8B-B14F-4D97-AF65-F5344CB8AC3E}">
        <p14:creationId xmlns:p14="http://schemas.microsoft.com/office/powerpoint/2010/main" val="9715060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6004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/>
              <a:t>And it still maintains its advantage in experiments. More results of experiments are presented in the paper.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9210637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6004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/>
              <a:t>At last, we make a summary here. In this paper, we XXXX</a:t>
            </a:r>
          </a:p>
          <a:p>
            <a:r>
              <a:rPr lang="en-US" altLang="zh-CN" sz="1200" dirty="0"/>
              <a:t>Also our evaluations show its efficiency.</a:t>
            </a:r>
          </a:p>
          <a:p>
            <a:r>
              <a:rPr lang="en-US" altLang="zh-CN" sz="1200" dirty="0"/>
              <a:t>BTW, our source code is available on github now. 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4055570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6004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/>
              <a:t>And that’s all for </a:t>
            </a:r>
            <a:r>
              <a:rPr lang="en-US" altLang="zh-CN" sz="1200" dirty="0" err="1"/>
              <a:t>StripeMerge</a:t>
            </a:r>
            <a:r>
              <a:rPr lang="en-US" altLang="zh-CN" sz="1200" dirty="0"/>
              <a:t>.  Thanks for your watching! And welcome to follow our work.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174984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6004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/>
              <a:t>First of all, let’s review some basis of Erasure Coding.</a:t>
            </a:r>
          </a:p>
          <a:p>
            <a:r>
              <a:rPr lang="en-US" altLang="zh-CN" sz="1200" dirty="0"/>
              <a:t>Erasure Coding is xxx. Compared to replication, EC need much less space, so it can </a:t>
            </a:r>
            <a:r>
              <a:rPr lang="en-US" altLang="zh-CN" sz="1200" dirty="0" err="1"/>
              <a:t>privode</a:t>
            </a:r>
            <a:r>
              <a:rPr lang="en-US" altLang="zh-CN" sz="1200" dirty="0"/>
              <a:t> xxx.</a:t>
            </a:r>
          </a:p>
          <a:p>
            <a:r>
              <a:rPr lang="en-US" altLang="zh-CN" sz="1200" dirty="0"/>
              <a:t>Take Reed-Solomon codes, one of the most popular erasure codes, as example.</a:t>
            </a:r>
          </a:p>
          <a:p>
            <a:r>
              <a:rPr lang="en-US" altLang="zh-CN" sz="1200" dirty="0"/>
              <a:t>First, the data is divided into k chunks. </a:t>
            </a:r>
          </a:p>
          <a:p>
            <a:r>
              <a:rPr lang="en-US" altLang="zh-CN" sz="1200" dirty="0"/>
              <a:t>Second, these data chunks are encoded to generate m parity chunks.  </a:t>
            </a:r>
          </a:p>
          <a:p>
            <a:r>
              <a:rPr lang="en-US" altLang="zh-CN" sz="1200" dirty="0"/>
              <a:t>All these chunks constitute a stripe.</a:t>
            </a:r>
          </a:p>
          <a:p>
            <a:r>
              <a:rPr lang="en-US" altLang="zh-CN" sz="1200" dirty="0"/>
              <a:t>Lastly we distribute them to </a:t>
            </a:r>
            <a:r>
              <a:rPr lang="en-US" altLang="zh-CN" sz="1200" dirty="0" err="1"/>
              <a:t>k+m</a:t>
            </a:r>
            <a:r>
              <a:rPr lang="en-US" altLang="zh-CN" sz="1200" dirty="0"/>
              <a:t> nodes.</a:t>
            </a:r>
          </a:p>
        </p:txBody>
      </p:sp>
    </p:spTree>
    <p:extLst>
      <p:ext uri="{BB962C8B-B14F-4D97-AF65-F5344CB8AC3E}">
        <p14:creationId xmlns:p14="http://schemas.microsoft.com/office/powerpoint/2010/main" val="3963800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6004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/>
              <a:t>Recently, storage practitioners are </a:t>
            </a:r>
            <a:r>
              <a:rPr lang="en-US" altLang="zh-CN" sz="1200" b="1" dirty="0"/>
              <a:t>interested</a:t>
            </a:r>
            <a:r>
              <a:rPr lang="en-US" altLang="zh-CN" sz="1200" dirty="0"/>
              <a:t> in further </a:t>
            </a:r>
            <a:r>
              <a:rPr lang="en-US" altLang="zh-CN" sz="1200" b="1" dirty="0"/>
              <a:t>redundancy</a:t>
            </a:r>
            <a:r>
              <a:rPr lang="en-US" altLang="zh-CN" sz="1200" dirty="0"/>
              <a:t> reduction for extreme </a:t>
            </a:r>
            <a:r>
              <a:rPr lang="en-US" altLang="zh-CN" sz="1200" b="1" dirty="0"/>
              <a:t>storage</a:t>
            </a:r>
            <a:r>
              <a:rPr lang="en-US" altLang="zh-CN" sz="1200" dirty="0"/>
              <a:t> savings.</a:t>
            </a:r>
          </a:p>
          <a:p>
            <a:r>
              <a:rPr lang="en-US" altLang="zh-CN" sz="1200" dirty="0"/>
              <a:t>If we have a very large k, while m keeps relatively small, the redundancy will be substantially suppressed. Here come the wide stripes. </a:t>
            </a:r>
          </a:p>
          <a:p>
            <a:r>
              <a:rPr lang="en-US" altLang="zh-CN" sz="1200" dirty="0"/>
              <a:t>BTW, our previous work </a:t>
            </a:r>
            <a:r>
              <a:rPr lang="en-US" altLang="zh-CN" sz="1200" dirty="0" err="1"/>
              <a:t>ECWide</a:t>
            </a:r>
            <a:r>
              <a:rPr lang="en-US" altLang="zh-CN" sz="1200" dirty="0"/>
              <a:t>, appeared in FAST 21 few months ago.</a:t>
            </a:r>
          </a:p>
          <a:p>
            <a:endParaRPr lang="en-US" altLang="zh-CN" sz="1200" dirty="0"/>
          </a:p>
          <a:p>
            <a:r>
              <a:rPr lang="en-US" altLang="zh-CN" sz="1200" dirty="0"/>
              <a:t>Well, we keep thinking about this question: How to generate a wide stripe? </a:t>
            </a:r>
          </a:p>
          <a:p>
            <a:r>
              <a:rPr lang="en-US" altLang="zh-CN" sz="1200" dirty="0"/>
              <a:t>One natural idea is to generate it directly when data is first written. But we should take performance into consideration too. Actually it needs to retrieve k chunks to repair  a single chunk.</a:t>
            </a:r>
          </a:p>
          <a:p>
            <a:endParaRPr lang="en-US" altLang="zh-CN" sz="1200" dirty="0"/>
          </a:p>
          <a:p>
            <a:r>
              <a:rPr lang="en-US" altLang="zh-CN" sz="1200" dirty="0"/>
              <a:t>So we tend to adopt a tiered approach to generate it. Our motivation is that xxx.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/>
              <a:t>If the original data just enter the system, it is stored in narrow stripes, as it usually has high access frequency and we don’t want the frequent and expensive repair.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/>
              <a:t>But when the data age, we can re-encode it into wide stripes then.</a:t>
            </a:r>
          </a:p>
          <a:p>
            <a:endParaRPr lang="en-US" altLang="zh-CN" sz="1200" dirty="0"/>
          </a:p>
          <a:p>
            <a:r>
              <a:rPr lang="en-US" altLang="zh-CN" sz="1200" dirty="0"/>
              <a:t>Seems like a good balance, right?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5763994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6004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/>
              <a:t>However, xxx need to XXXX. And these operations may incur xxx. </a:t>
            </a:r>
          </a:p>
          <a:p>
            <a:r>
              <a:rPr lang="en-US" altLang="zh-CN" sz="1200" dirty="0"/>
              <a:t>And xxx. It is a challenge.</a:t>
            </a:r>
          </a:p>
          <a:p>
            <a:r>
              <a:rPr lang="en-US" altLang="zh-CN" sz="1200" dirty="0"/>
              <a:t>Now, we specifically target in this problem: XXX. It is illustrated in this figure.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0005507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6004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/>
              <a:t>So, we start to speculate that, is it possible to locally generate both data and parity chunks?</a:t>
            </a:r>
          </a:p>
          <a:p>
            <a:r>
              <a:rPr lang="en-US" altLang="zh-CN" sz="1200" dirty="0"/>
              <a:t>We found a case as shown below, if XXX, and XXX, we even do not need any transfer to finish a generation. We call it PM.</a:t>
            </a:r>
          </a:p>
          <a:p>
            <a:r>
              <a:rPr lang="en-US" altLang="zh-CN" sz="1200" dirty="0"/>
              <a:t>This idea is based on a key insight: XX</a:t>
            </a:r>
          </a:p>
          <a:p>
            <a:r>
              <a:rPr lang="en-US" altLang="zh-CN" sz="1200" dirty="0"/>
              <a:t>It is an important property for wide stripe generation.</a:t>
            </a:r>
          </a:p>
        </p:txBody>
      </p:sp>
    </p:spTree>
    <p:extLst>
      <p:ext uri="{BB962C8B-B14F-4D97-AF65-F5344CB8AC3E}">
        <p14:creationId xmlns:p14="http://schemas.microsoft.com/office/powerpoint/2010/main" val="18276863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6004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/>
              <a:t>OK. Before stepping into the details, let’s glance what we had done.</a:t>
            </a:r>
          </a:p>
          <a:p>
            <a:r>
              <a:rPr lang="en-US" altLang="zh-CN" sz="1200" dirty="0"/>
              <a:t>We are </a:t>
            </a:r>
            <a:r>
              <a:rPr lang="en-US" altLang="zh-CN" sz="1200" dirty="0" err="1"/>
              <a:t>xxxx</a:t>
            </a:r>
            <a:r>
              <a:rPr lang="en-US" altLang="zh-CN" sz="1200" dirty="0"/>
              <a:t>.</a:t>
            </a:r>
          </a:p>
          <a:p>
            <a:pPr marL="0" marR="0" lvl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lang="en-US" altLang="zh-CN" sz="1200" dirty="0"/>
              <a:t>We model the problem with Bipartite(</a:t>
            </a:r>
            <a:r>
              <a:rPr lang="en-US" altLang="zh-CN" sz="1200" dirty="0" err="1"/>
              <a:t>baɪˈpɑːtaɪt</a:t>
            </a:r>
            <a:r>
              <a:rPr lang="en-US" altLang="zh-CN" sz="1200" dirty="0"/>
              <a:t>) graph, making some formulation and proofs.</a:t>
            </a:r>
          </a:p>
          <a:p>
            <a:r>
              <a:rPr lang="en-US" altLang="zh-CN" sz="1200" dirty="0"/>
              <a:t>We design </a:t>
            </a:r>
            <a:r>
              <a:rPr lang="en-US" altLang="zh-CN" sz="1200" dirty="0" err="1"/>
              <a:t>StripeMerge</a:t>
            </a:r>
            <a:r>
              <a:rPr lang="en-US" altLang="zh-CN" sz="1200" dirty="0"/>
              <a:t>, which consists of two heuristic algorithm for the problem.</a:t>
            </a:r>
          </a:p>
          <a:p>
            <a:r>
              <a:rPr lang="en-US" altLang="zh-CN" sz="1200" dirty="0"/>
              <a:t>And in evaluation, we can see that our approach really works.</a:t>
            </a:r>
          </a:p>
        </p:txBody>
      </p:sp>
    </p:spTree>
    <p:extLst>
      <p:ext uri="{BB962C8B-B14F-4D97-AF65-F5344CB8AC3E}">
        <p14:creationId xmlns:p14="http://schemas.microsoft.com/office/powerpoint/2010/main" val="40654655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6004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/>
              <a:t>The model comes first. We formulate the wide stripe generation problem via bipartite(</a:t>
            </a:r>
            <a:r>
              <a:rPr lang="en-US" altLang="zh-CN" sz="1200" dirty="0" err="1"/>
              <a:t>baɪˈpɑːtaɪt</a:t>
            </a:r>
            <a:r>
              <a:rPr lang="en-US" altLang="zh-CN" sz="1200" dirty="0"/>
              <a:t>)  graph modeling. </a:t>
            </a:r>
          </a:p>
          <a:p>
            <a:r>
              <a:rPr lang="en-US" altLang="zh-CN" sz="1200" dirty="0"/>
              <a:t>The details will not presented today.</a:t>
            </a:r>
          </a:p>
          <a:p>
            <a:r>
              <a:rPr lang="en-US" altLang="zh-CN" sz="1200" dirty="0"/>
              <a:t>But there’s one thing we can learn, is that xxx. </a:t>
            </a:r>
          </a:p>
          <a:p>
            <a:endParaRPr lang="en-US" altLang="zh-CN" sz="1200" dirty="0"/>
          </a:p>
          <a:p>
            <a:r>
              <a:rPr lang="en-US" altLang="zh-CN" sz="1200" dirty="0"/>
              <a:t>Well, interestingly, we find that there are some gaps between the theory and the reality.</a:t>
            </a:r>
          </a:p>
          <a:p>
            <a:r>
              <a:rPr lang="en-US" altLang="zh-CN" sz="1200" dirty="0"/>
              <a:t>Firstly, our problem can be transformed into a XXX, but its xxx may be an obstacle.</a:t>
            </a:r>
          </a:p>
          <a:p>
            <a:r>
              <a:rPr lang="en-US" altLang="zh-CN" sz="1200" dirty="0"/>
              <a:t>Secondly, it XXX, but </a:t>
            </a:r>
            <a:r>
              <a:rPr lang="en-US" altLang="zh-CN" sz="1200" dirty="0" err="1"/>
              <a:t>XXx</a:t>
            </a:r>
            <a:r>
              <a:rPr lang="en-US" altLang="zh-CN" sz="1200" dirty="0"/>
              <a:t>.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5038974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6004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/>
              <a:t>OK, so time complexity seems like a major concern.  But how about trying it in another way?</a:t>
            </a:r>
          </a:p>
          <a:p>
            <a:endParaRPr lang="en-US" altLang="zh-CN" sz="1200" dirty="0"/>
          </a:p>
          <a:p>
            <a:r>
              <a:rPr lang="en-US" altLang="zh-CN" sz="1200" dirty="0"/>
              <a:t>We decide to start from a XX.</a:t>
            </a:r>
          </a:p>
          <a:p>
            <a:r>
              <a:rPr lang="en-US" altLang="zh-CN" sz="1200" dirty="0"/>
              <a:t>We find that actually we can xxx, and then we will get the merging cost of this pair of stripes.</a:t>
            </a:r>
          </a:p>
          <a:p>
            <a:endParaRPr lang="en-US" altLang="zh-CN" sz="1200" dirty="0"/>
          </a:p>
          <a:p>
            <a:r>
              <a:rPr lang="en-US" altLang="zh-CN" sz="1200" dirty="0"/>
              <a:t>Here’s a simple algorithm: XXX.  </a:t>
            </a:r>
          </a:p>
          <a:p>
            <a:r>
              <a:rPr lang="en-US" altLang="zh-CN" sz="1200" dirty="0"/>
              <a:t>We call it </a:t>
            </a:r>
            <a:r>
              <a:rPr lang="en-US" altLang="zh-CN" sz="1200" dirty="0" err="1"/>
              <a:t>StripeMerge</a:t>
            </a:r>
            <a:r>
              <a:rPr lang="en-US" altLang="zh-CN" sz="1200" dirty="0"/>
              <a:t>-G.</a:t>
            </a:r>
          </a:p>
          <a:p>
            <a:endParaRPr lang="en-US" altLang="zh-CN" sz="1200" dirty="0"/>
          </a:p>
          <a:p>
            <a:r>
              <a:rPr lang="en-US" altLang="zh-CN" sz="1200" dirty="0"/>
              <a:t>As you can see, the time complexity is lower to XX.  But according to experiment, it XX in some cases.</a:t>
            </a:r>
          </a:p>
          <a:p>
            <a:r>
              <a:rPr lang="en-US" altLang="zh-CN" sz="1200" dirty="0"/>
              <a:t>So, Can we further improve the greedy heuristic?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7280276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6004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/>
              <a:t>Sure. the parity-aligned property is the key.  I mean, XXX.</a:t>
            </a:r>
          </a:p>
          <a:p>
            <a:r>
              <a:rPr lang="en-US" altLang="zh-CN" sz="1200" dirty="0"/>
              <a:t>Our main idea is to  XX.</a:t>
            </a:r>
          </a:p>
          <a:p>
            <a:r>
              <a:rPr lang="en-US" altLang="zh-CN" sz="1200" dirty="0"/>
              <a:t>Additionally, xxx can help us XXX.</a:t>
            </a:r>
          </a:p>
          <a:p>
            <a:r>
              <a:rPr lang="en-US" altLang="zh-CN" sz="1200" dirty="0"/>
              <a:t>In this algorithm, we XXX.  </a:t>
            </a:r>
          </a:p>
          <a:p>
            <a:endParaRPr lang="en-US" altLang="zh-CN" sz="1200" dirty="0"/>
          </a:p>
          <a:p>
            <a:r>
              <a:rPr lang="en-US" altLang="zh-CN" sz="1200" dirty="0"/>
              <a:t>We call it </a:t>
            </a:r>
            <a:r>
              <a:rPr lang="en-US" altLang="zh-CN" sz="1200" dirty="0" err="1"/>
              <a:t>StripeMerge</a:t>
            </a:r>
            <a:r>
              <a:rPr lang="en-US" altLang="zh-CN" sz="1200" dirty="0"/>
              <a:t>-P. </a:t>
            </a:r>
          </a:p>
          <a:p>
            <a:r>
              <a:rPr lang="en-US" altLang="zh-CN" sz="1200" dirty="0"/>
              <a:t>Then, we see that the algorithm can reduce the time complexity to XX.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828755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8"/>
            <a:ext cx="10360501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47" indent="0" algn="ctr">
              <a:buNone/>
              <a:defRPr/>
            </a:lvl2pPr>
            <a:lvl3pPr marL="914293" indent="0" algn="ctr">
              <a:buNone/>
              <a:defRPr/>
            </a:lvl3pPr>
            <a:lvl4pPr marL="1371440" indent="0" algn="ctr">
              <a:buNone/>
              <a:defRPr/>
            </a:lvl4pPr>
            <a:lvl5pPr marL="1828587" indent="0" algn="ctr">
              <a:buNone/>
              <a:defRPr/>
            </a:lvl5pPr>
            <a:lvl6pPr marL="2285734" indent="0" algn="ctr">
              <a:buNone/>
              <a:defRPr/>
            </a:lvl6pPr>
            <a:lvl7pPr marL="2742879" indent="0" algn="ctr">
              <a:buNone/>
              <a:defRPr/>
            </a:lvl7pPr>
            <a:lvl8pPr marL="3200026" indent="0" algn="ctr">
              <a:buNone/>
              <a:defRPr/>
            </a:lvl8pPr>
            <a:lvl9pPr marL="365717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938473" y="6537327"/>
            <a:ext cx="2844059" cy="320675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35DD5A66-9C2F-42FF-B09E-B62E67AA14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607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720C1-C97C-4A95-8CC7-E9C91CBF4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308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40"/>
            <a:ext cx="274248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40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9E9CD-6400-4048-A621-93BAB80D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582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152400"/>
            <a:ext cx="10969943" cy="1143000"/>
          </a:xfrm>
        </p:spPr>
        <p:txBody>
          <a:bodyPr/>
          <a:lstStyle>
            <a:lvl1pPr>
              <a:defRPr sz="3999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447802"/>
            <a:ext cx="10969943" cy="4678364"/>
          </a:xfrm>
        </p:spPr>
        <p:txBody>
          <a:bodyPr/>
          <a:lstStyle>
            <a:lvl1pPr>
              <a:lnSpc>
                <a:spcPct val="100000"/>
              </a:lnSpc>
              <a:defRPr sz="2799"/>
            </a:lvl1pPr>
            <a:lvl2pPr>
              <a:lnSpc>
                <a:spcPct val="100000"/>
              </a:lnSpc>
              <a:defRPr sz="2399"/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1866"/>
            </a:lvl4pPr>
            <a:lvl5pPr>
              <a:lnSpc>
                <a:spcPct val="100000"/>
              </a:lnSpc>
              <a:defRPr sz="186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938473" y="6537327"/>
            <a:ext cx="2844059" cy="320675"/>
          </a:xfrm>
          <a:ln/>
        </p:spPr>
        <p:txBody>
          <a:bodyPr/>
          <a:lstStyle>
            <a:lvl1pPr>
              <a:defRPr sz="1066"/>
            </a:lvl1pPr>
          </a:lstStyle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485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3999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47" indent="0">
              <a:buNone/>
              <a:defRPr sz="1866"/>
            </a:lvl2pPr>
            <a:lvl3pPr marL="914293" indent="0">
              <a:buNone/>
              <a:defRPr sz="1600"/>
            </a:lvl3pPr>
            <a:lvl4pPr marL="1371440" indent="0">
              <a:buNone/>
              <a:defRPr sz="1466"/>
            </a:lvl4pPr>
            <a:lvl5pPr marL="1828587" indent="0">
              <a:buNone/>
              <a:defRPr sz="1466"/>
            </a:lvl5pPr>
            <a:lvl6pPr marL="2285734" indent="0">
              <a:buNone/>
              <a:defRPr sz="1466"/>
            </a:lvl6pPr>
            <a:lvl7pPr marL="2742879" indent="0">
              <a:buNone/>
              <a:defRPr sz="1466"/>
            </a:lvl7pPr>
            <a:lvl8pPr marL="3200026" indent="0">
              <a:buNone/>
              <a:defRPr sz="1466"/>
            </a:lvl8pPr>
            <a:lvl9pPr marL="3657173" indent="0">
              <a:buNone/>
              <a:defRPr sz="146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3C469-7C95-4280-A06B-E0B75510F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063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799"/>
            </a:lvl1pPr>
            <a:lvl2pPr>
              <a:defRPr sz="2399"/>
            </a:lvl2pPr>
            <a:lvl3pPr>
              <a:defRPr sz="2000"/>
            </a:lvl3pPr>
            <a:lvl4pPr>
              <a:defRPr sz="1866"/>
            </a:lvl4pPr>
            <a:lvl5pPr>
              <a:defRPr sz="1866"/>
            </a:lvl5pPr>
            <a:lvl6pPr>
              <a:defRPr sz="1866"/>
            </a:lvl6pPr>
            <a:lvl7pPr>
              <a:defRPr sz="1866"/>
            </a:lvl7pPr>
            <a:lvl8pPr>
              <a:defRPr sz="1866"/>
            </a:lvl8pPr>
            <a:lvl9pPr>
              <a:defRPr sz="186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799"/>
            </a:lvl1pPr>
            <a:lvl2pPr>
              <a:defRPr sz="2399"/>
            </a:lvl2pPr>
            <a:lvl3pPr>
              <a:defRPr sz="2000"/>
            </a:lvl3pPr>
            <a:lvl4pPr>
              <a:defRPr sz="1866"/>
            </a:lvl4pPr>
            <a:lvl5pPr>
              <a:defRPr sz="1866"/>
            </a:lvl5pPr>
            <a:lvl6pPr>
              <a:defRPr sz="1866"/>
            </a:lvl6pPr>
            <a:lvl7pPr>
              <a:defRPr sz="1866"/>
            </a:lvl7pPr>
            <a:lvl8pPr>
              <a:defRPr sz="1866"/>
            </a:lvl8pPr>
            <a:lvl9pPr>
              <a:defRPr sz="186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DC131-9A15-4746-A2F6-35F31BCF5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192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3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147" indent="0">
              <a:buNone/>
              <a:defRPr sz="2000" b="1"/>
            </a:lvl2pPr>
            <a:lvl3pPr marL="914293" indent="0">
              <a:buNone/>
              <a:defRPr sz="1866" b="1"/>
            </a:lvl3pPr>
            <a:lvl4pPr marL="1371440" indent="0">
              <a:buNone/>
              <a:defRPr sz="1600" b="1"/>
            </a:lvl4pPr>
            <a:lvl5pPr marL="1828587" indent="0">
              <a:buNone/>
              <a:defRPr sz="1600" b="1"/>
            </a:lvl5pPr>
            <a:lvl6pPr marL="2285734" indent="0">
              <a:buNone/>
              <a:defRPr sz="1600" b="1"/>
            </a:lvl6pPr>
            <a:lvl7pPr marL="2742879" indent="0">
              <a:buNone/>
              <a:defRPr sz="1600" b="1"/>
            </a:lvl7pPr>
            <a:lvl8pPr marL="3200026" indent="0">
              <a:buNone/>
              <a:defRPr sz="1600" b="1"/>
            </a:lvl8pPr>
            <a:lvl9pPr marL="365717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399"/>
            </a:lvl1pPr>
            <a:lvl2pPr>
              <a:defRPr sz="2000"/>
            </a:lvl2pPr>
            <a:lvl3pPr>
              <a:defRPr sz="1866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3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147" indent="0">
              <a:buNone/>
              <a:defRPr sz="2000" b="1"/>
            </a:lvl2pPr>
            <a:lvl3pPr marL="914293" indent="0">
              <a:buNone/>
              <a:defRPr sz="1866" b="1"/>
            </a:lvl3pPr>
            <a:lvl4pPr marL="1371440" indent="0">
              <a:buNone/>
              <a:defRPr sz="1600" b="1"/>
            </a:lvl4pPr>
            <a:lvl5pPr marL="1828587" indent="0">
              <a:buNone/>
              <a:defRPr sz="1600" b="1"/>
            </a:lvl5pPr>
            <a:lvl6pPr marL="2285734" indent="0">
              <a:buNone/>
              <a:defRPr sz="1600" b="1"/>
            </a:lvl6pPr>
            <a:lvl7pPr marL="2742879" indent="0">
              <a:buNone/>
              <a:defRPr sz="1600" b="1"/>
            </a:lvl7pPr>
            <a:lvl8pPr marL="3200026" indent="0">
              <a:buNone/>
              <a:defRPr sz="1600" b="1"/>
            </a:lvl8pPr>
            <a:lvl9pPr marL="365717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399"/>
            </a:lvl1pPr>
            <a:lvl2pPr>
              <a:defRPr sz="2000"/>
            </a:lvl2pPr>
            <a:lvl3pPr>
              <a:defRPr sz="1866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AF1C9-0564-4621-92FB-D00C85A93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457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E25E5-12CD-4826-A5AF-2C98E7658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048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9D020-3E06-4B10-9F51-23473D21C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541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3" y="273049"/>
            <a:ext cx="4010039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3"/>
            <a:ext cx="6813892" cy="5853113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3" y="1435102"/>
            <a:ext cx="4010039" cy="4691063"/>
          </a:xfrm>
        </p:spPr>
        <p:txBody>
          <a:bodyPr/>
          <a:lstStyle>
            <a:lvl1pPr marL="0" indent="0">
              <a:buNone/>
              <a:defRPr sz="1466"/>
            </a:lvl1pPr>
            <a:lvl2pPr marL="457147" indent="0">
              <a:buNone/>
              <a:defRPr sz="1200"/>
            </a:lvl2pPr>
            <a:lvl3pPr marL="914293" indent="0">
              <a:buNone/>
              <a:defRPr sz="1066"/>
            </a:lvl3pPr>
            <a:lvl4pPr marL="1371440" indent="0">
              <a:buNone/>
              <a:defRPr sz="933"/>
            </a:lvl4pPr>
            <a:lvl5pPr marL="1828587" indent="0">
              <a:buNone/>
              <a:defRPr sz="933"/>
            </a:lvl5pPr>
            <a:lvl6pPr marL="2285734" indent="0">
              <a:buNone/>
              <a:defRPr sz="933"/>
            </a:lvl6pPr>
            <a:lvl7pPr marL="2742879" indent="0">
              <a:buNone/>
              <a:defRPr sz="933"/>
            </a:lvl7pPr>
            <a:lvl8pPr marL="3200026" indent="0">
              <a:buNone/>
              <a:defRPr sz="933"/>
            </a:lvl8pPr>
            <a:lvl9pPr marL="3657173" indent="0">
              <a:buNone/>
              <a:defRPr sz="9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BF5AF-EDEE-436D-9ACF-174E09867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757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199"/>
            </a:lvl1pPr>
            <a:lvl2pPr marL="457147" indent="0">
              <a:buNone/>
              <a:defRPr sz="2799"/>
            </a:lvl2pPr>
            <a:lvl3pPr marL="914293" indent="0">
              <a:buNone/>
              <a:defRPr sz="2399"/>
            </a:lvl3pPr>
            <a:lvl4pPr marL="1371440" indent="0">
              <a:buNone/>
              <a:defRPr sz="2000"/>
            </a:lvl4pPr>
            <a:lvl5pPr marL="1828587" indent="0">
              <a:buNone/>
              <a:defRPr sz="2000"/>
            </a:lvl5pPr>
            <a:lvl6pPr marL="2285734" indent="0">
              <a:buNone/>
              <a:defRPr sz="2000"/>
            </a:lvl6pPr>
            <a:lvl7pPr marL="2742879" indent="0">
              <a:buNone/>
              <a:defRPr sz="2000"/>
            </a:lvl7pPr>
            <a:lvl8pPr marL="3200026" indent="0">
              <a:buNone/>
              <a:defRPr sz="2000"/>
            </a:lvl8pPr>
            <a:lvl9pPr marL="3657173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3"/>
          </a:xfrm>
        </p:spPr>
        <p:txBody>
          <a:bodyPr/>
          <a:lstStyle>
            <a:lvl1pPr marL="0" indent="0">
              <a:buNone/>
              <a:defRPr sz="1466"/>
            </a:lvl1pPr>
            <a:lvl2pPr marL="457147" indent="0">
              <a:buNone/>
              <a:defRPr sz="1200"/>
            </a:lvl2pPr>
            <a:lvl3pPr marL="914293" indent="0">
              <a:buNone/>
              <a:defRPr sz="1066"/>
            </a:lvl3pPr>
            <a:lvl4pPr marL="1371440" indent="0">
              <a:buNone/>
              <a:defRPr sz="933"/>
            </a:lvl4pPr>
            <a:lvl5pPr marL="1828587" indent="0">
              <a:buNone/>
              <a:defRPr sz="933"/>
            </a:lvl5pPr>
            <a:lvl6pPr marL="2285734" indent="0">
              <a:buNone/>
              <a:defRPr sz="933"/>
            </a:lvl6pPr>
            <a:lvl7pPr marL="2742879" indent="0">
              <a:buNone/>
              <a:defRPr sz="933"/>
            </a:lvl7pPr>
            <a:lvl8pPr marL="3200026" indent="0">
              <a:buNone/>
              <a:defRPr sz="933"/>
            </a:lvl8pPr>
            <a:lvl9pPr marL="3657173" indent="0">
              <a:buNone/>
              <a:defRPr sz="9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DDACC-B398-4434-9A27-1DB8A041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943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441" y="274639"/>
            <a:ext cx="1096994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9" tIns="34295" rIns="68589" bIns="3429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441" y="1600201"/>
            <a:ext cx="10969943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9" tIns="34295" rIns="68589" bIns="342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441" y="6400801"/>
            <a:ext cx="7414869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9" tIns="34295" rIns="68589" bIns="3429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66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5326" y="6400801"/>
            <a:ext cx="2844059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9" tIns="34295" rIns="68589" bIns="3429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66" smtClean="0"/>
            </a:lvl1pPr>
          </a:lstStyle>
          <a:p>
            <a:pPr>
              <a:defRPr/>
            </a:pPr>
            <a:fld id="{BC80DFAE-88B7-49D3-8F2D-B101E877E4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760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399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399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399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399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399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147" algn="ctr" rtl="0" fontAlgn="base">
        <a:spcBef>
          <a:spcPct val="0"/>
        </a:spcBef>
        <a:spcAft>
          <a:spcPct val="0"/>
        </a:spcAft>
        <a:defRPr sz="4399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293" algn="ctr" rtl="0" fontAlgn="base">
        <a:spcBef>
          <a:spcPct val="0"/>
        </a:spcBef>
        <a:spcAft>
          <a:spcPct val="0"/>
        </a:spcAft>
        <a:defRPr sz="4399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440" algn="ctr" rtl="0" fontAlgn="base">
        <a:spcBef>
          <a:spcPct val="0"/>
        </a:spcBef>
        <a:spcAft>
          <a:spcPct val="0"/>
        </a:spcAft>
        <a:defRPr sz="4399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587" algn="ctr" rtl="0" fontAlgn="base">
        <a:spcBef>
          <a:spcPct val="0"/>
        </a:spcBef>
        <a:spcAft>
          <a:spcPct val="0"/>
        </a:spcAft>
        <a:defRPr sz="4399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860" indent="-342860" algn="l" rtl="0" eaLnBrk="0" fontAlgn="base" hangingPunct="0">
        <a:lnSpc>
          <a:spcPct val="105000"/>
        </a:lnSpc>
        <a:spcBef>
          <a:spcPct val="50000"/>
        </a:spcBef>
        <a:spcAft>
          <a:spcPct val="0"/>
        </a:spcAft>
        <a:buFont typeface="Wingdings" pitchFamily="2" charset="2"/>
        <a:buChar char="Ø"/>
        <a:defRPr sz="2799">
          <a:solidFill>
            <a:schemeClr val="tx1"/>
          </a:solidFill>
          <a:latin typeface="+mn-lt"/>
          <a:ea typeface="+mn-ea"/>
          <a:cs typeface="+mn-cs"/>
        </a:defRPr>
      </a:lvl1pPr>
      <a:lvl2pPr marL="742864" indent="-285717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 sz="2399">
          <a:solidFill>
            <a:schemeClr val="tx1"/>
          </a:solidFill>
          <a:latin typeface="+mn-lt"/>
        </a:defRPr>
      </a:lvl2pPr>
      <a:lvl3pPr marL="1142866" indent="-228574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013" indent="-228574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2057160" indent="-228574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5pPr>
      <a:lvl6pPr marL="2514306" indent="-228574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971453" indent="-228574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3428600" indent="-228574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3885747" indent="-228574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293" rtl="0" eaLnBrk="1" latinLnBrk="0" hangingPunct="1">
        <a:defRPr sz="1866" kern="1200">
          <a:solidFill>
            <a:schemeClr val="tx1"/>
          </a:solidFill>
          <a:latin typeface="+mn-lt"/>
          <a:ea typeface="+mn-ea"/>
          <a:cs typeface="+mn-cs"/>
        </a:defRPr>
      </a:lvl1pPr>
      <a:lvl2pPr marL="457147" algn="l" defTabSz="914293" rtl="0" eaLnBrk="1" latinLnBrk="0" hangingPunct="1">
        <a:defRPr sz="1866" kern="1200">
          <a:solidFill>
            <a:schemeClr val="tx1"/>
          </a:solidFill>
          <a:latin typeface="+mn-lt"/>
          <a:ea typeface="+mn-ea"/>
          <a:cs typeface="+mn-cs"/>
        </a:defRPr>
      </a:lvl2pPr>
      <a:lvl3pPr marL="914293" algn="l" defTabSz="914293" rtl="0" eaLnBrk="1" latinLnBrk="0" hangingPunct="1">
        <a:defRPr sz="1866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0" algn="l" defTabSz="914293" rtl="0" eaLnBrk="1" latinLnBrk="0" hangingPunct="1">
        <a:defRPr sz="1866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7" algn="l" defTabSz="914293" rtl="0" eaLnBrk="1" latinLnBrk="0" hangingPunct="1">
        <a:defRPr sz="1866" kern="1200">
          <a:solidFill>
            <a:schemeClr val="tx1"/>
          </a:solidFill>
          <a:latin typeface="+mn-lt"/>
          <a:ea typeface="+mn-ea"/>
          <a:cs typeface="+mn-cs"/>
        </a:defRPr>
      </a:lvl5pPr>
      <a:lvl6pPr marL="2285734" algn="l" defTabSz="914293" rtl="0" eaLnBrk="1" latinLnBrk="0" hangingPunct="1">
        <a:defRPr sz="1866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9" algn="l" defTabSz="914293" rtl="0" eaLnBrk="1" latinLnBrk="0" hangingPunct="1">
        <a:defRPr sz="1866" kern="1200">
          <a:solidFill>
            <a:schemeClr val="tx1"/>
          </a:solidFill>
          <a:latin typeface="+mn-lt"/>
          <a:ea typeface="+mn-ea"/>
          <a:cs typeface="+mn-cs"/>
        </a:defRPr>
      </a:lvl7pPr>
      <a:lvl8pPr marL="3200026" algn="l" defTabSz="914293" rtl="0" eaLnBrk="1" latinLnBrk="0" hangingPunct="1">
        <a:defRPr sz="1866" kern="1200">
          <a:solidFill>
            <a:schemeClr val="tx1"/>
          </a:solidFill>
          <a:latin typeface="+mn-lt"/>
          <a:ea typeface="+mn-ea"/>
          <a:cs typeface="+mn-cs"/>
        </a:defRPr>
      </a:lvl8pPr>
      <a:lvl9pPr marL="3657173" algn="l" defTabSz="914293" rtl="0" eaLnBrk="1" latinLnBrk="0" hangingPunct="1">
        <a:defRPr sz="186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yuchonghu/stripe-merge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yuchonghu@hust.edu.cn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pclee@cse.cuhk.edu.hk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emf"/><Relationship Id="rId4" Type="http://schemas.openxmlformats.org/officeDocument/2006/relationships/image" Target="../media/image1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" y="1092809"/>
            <a:ext cx="12188825" cy="1771189"/>
          </a:xfrm>
        </p:spPr>
        <p:txBody>
          <a:bodyPr/>
          <a:lstStyle/>
          <a:p>
            <a:r>
              <a:rPr lang="en-US" altLang="zh-CN" sz="3732" dirty="0" err="1">
                <a:solidFill>
                  <a:schemeClr val="tx1"/>
                </a:solidFill>
              </a:rPr>
              <a:t>StripeMerge</a:t>
            </a:r>
            <a:r>
              <a:rPr lang="en-US" altLang="zh-CN" sz="3732" dirty="0">
                <a:solidFill>
                  <a:schemeClr val="tx1"/>
                </a:solidFill>
              </a:rPr>
              <a:t>: Efficient Wide-Stripe Generation </a:t>
            </a:r>
            <a:br>
              <a:rPr lang="en-US" altLang="zh-CN" sz="3732" dirty="0">
                <a:solidFill>
                  <a:schemeClr val="tx1"/>
                </a:solidFill>
              </a:rPr>
            </a:br>
            <a:r>
              <a:rPr lang="en-US" altLang="zh-CN" sz="3732" dirty="0">
                <a:solidFill>
                  <a:schemeClr val="tx1"/>
                </a:solidFill>
              </a:rPr>
              <a:t>for Large-Scale Erasure-Coded Storage</a:t>
            </a:r>
            <a:endParaRPr lang="en-US" sz="3732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" y="2822925"/>
            <a:ext cx="12188825" cy="194208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altLang="zh-CN" b="1" u="sng" dirty="0"/>
              <a:t>Qiaori Yao</a:t>
            </a:r>
            <a:r>
              <a:rPr lang="en-US" altLang="zh-CN" b="1" baseline="30000" dirty="0"/>
              <a:t>1 </a:t>
            </a:r>
            <a:r>
              <a:rPr lang="en-US" altLang="zh-CN" dirty="0"/>
              <a:t>, </a:t>
            </a:r>
            <a:r>
              <a:rPr lang="en-US" altLang="zh-CN" dirty="0" err="1"/>
              <a:t>Yuchong</a:t>
            </a:r>
            <a:r>
              <a:rPr lang="en-US" altLang="zh-CN" dirty="0"/>
              <a:t> Hu</a:t>
            </a:r>
            <a:r>
              <a:rPr lang="en-US" altLang="zh-CN" baseline="30000" dirty="0"/>
              <a:t>1</a:t>
            </a:r>
            <a:r>
              <a:rPr lang="en-US" altLang="zh-CN" dirty="0"/>
              <a:t>, </a:t>
            </a:r>
            <a:r>
              <a:rPr lang="en-US" altLang="zh-CN" dirty="0" err="1"/>
              <a:t>Liangfeng</a:t>
            </a:r>
            <a:r>
              <a:rPr lang="en-US" altLang="zh-CN" dirty="0"/>
              <a:t> Cheng</a:t>
            </a:r>
            <a:r>
              <a:rPr lang="en-US" altLang="zh-CN" baseline="30000" dirty="0"/>
              <a:t>1</a:t>
            </a:r>
            <a:r>
              <a:rPr lang="en-US" altLang="zh-CN" dirty="0"/>
              <a:t>,</a:t>
            </a:r>
            <a:br>
              <a:rPr lang="en-US" altLang="zh-CN" baseline="30000" dirty="0"/>
            </a:br>
            <a:r>
              <a:rPr lang="en-US" altLang="zh-CN" dirty="0"/>
              <a:t>Patrick P. C. Lee</a:t>
            </a:r>
            <a:r>
              <a:rPr lang="en-US" altLang="zh-CN" baseline="30000" dirty="0"/>
              <a:t>2</a:t>
            </a:r>
            <a:r>
              <a:rPr lang="en-US" altLang="zh-CN" dirty="0"/>
              <a:t>, Dan Feng</a:t>
            </a:r>
            <a:r>
              <a:rPr lang="en-US" altLang="zh-CN" baseline="30000" dirty="0"/>
              <a:t>1</a:t>
            </a:r>
            <a:r>
              <a:rPr lang="en-US" altLang="zh-CN" dirty="0"/>
              <a:t> ,</a:t>
            </a:r>
            <a:r>
              <a:rPr lang="en-US" altLang="zh-CN" baseline="30000" dirty="0"/>
              <a:t> </a:t>
            </a:r>
            <a:r>
              <a:rPr lang="en-US" altLang="zh-CN" dirty="0" err="1"/>
              <a:t>Weichun</a:t>
            </a:r>
            <a:r>
              <a:rPr lang="en-US" altLang="zh-CN" dirty="0"/>
              <a:t> Wang</a:t>
            </a:r>
            <a:r>
              <a:rPr lang="en-US" altLang="zh-CN" baseline="30000" dirty="0"/>
              <a:t>3</a:t>
            </a:r>
            <a:r>
              <a:rPr lang="en-US" altLang="zh-CN" dirty="0"/>
              <a:t> , Wei Chen</a:t>
            </a:r>
            <a:r>
              <a:rPr lang="en-US" altLang="zh-CN" baseline="30000" dirty="0"/>
              <a:t>3</a:t>
            </a:r>
            <a:r>
              <a:rPr lang="en-US" altLang="zh-CN" dirty="0"/>
              <a:t> 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altLang="zh-CN" sz="2399" baseline="30000" dirty="0"/>
              <a:t>1 </a:t>
            </a:r>
            <a:r>
              <a:rPr lang="en-US" altLang="zh-CN" sz="2399" i="1" dirty="0"/>
              <a:t>Huazhong University of Science and Technology</a:t>
            </a:r>
            <a:br>
              <a:rPr lang="en-US" sz="2399" dirty="0"/>
            </a:br>
            <a:r>
              <a:rPr lang="en-US" sz="2399" baseline="30000" dirty="0"/>
              <a:t>2 </a:t>
            </a:r>
            <a:r>
              <a:rPr lang="en-US" sz="2399" i="1" dirty="0"/>
              <a:t>The Chinese University of Hong Kong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5DD5A66-9C2F-42FF-B09E-B62E67AA1448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AF7294D2-AF40-4497-8B17-27F11A20B16D}"/>
              </a:ext>
            </a:extLst>
          </p:cNvPr>
          <p:cNvGrpSpPr/>
          <p:nvPr/>
        </p:nvGrpSpPr>
        <p:grpSpPr>
          <a:xfrm>
            <a:off x="2640911" y="5054177"/>
            <a:ext cx="6907002" cy="1609831"/>
            <a:chOff x="1981200" y="3899015"/>
            <a:chExt cx="5181601" cy="1207688"/>
          </a:xfrm>
        </p:grpSpPr>
        <p:pic>
          <p:nvPicPr>
            <p:cNvPr id="11" name="图片 10">
              <a:extLst>
                <a:ext uri="{FF2B5EF4-FFF2-40B4-BE49-F238E27FC236}">
                  <a16:creationId xmlns:a16="http://schemas.microsoft.com/office/drawing/2014/main" id="{D3A89512-EA9D-4A89-9C81-6B9091289F5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0001" y="4054075"/>
              <a:ext cx="1167745" cy="921545"/>
            </a:xfrm>
            <a:prstGeom prst="rect">
              <a:avLst/>
            </a:prstGeom>
          </p:spPr>
        </p:pic>
        <p:pic>
          <p:nvPicPr>
            <p:cNvPr id="13" name="图形 12">
              <a:extLst>
                <a:ext uri="{FF2B5EF4-FFF2-40B4-BE49-F238E27FC236}">
                  <a16:creationId xmlns:a16="http://schemas.microsoft.com/office/drawing/2014/main" id="{372F33F3-9C5A-419A-8AE5-131C79F79CA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257801" y="4381497"/>
              <a:ext cx="1905000" cy="241357"/>
            </a:xfrm>
            <a:prstGeom prst="rect">
              <a:avLst/>
            </a:prstGeom>
          </p:spPr>
        </p:pic>
        <p:pic>
          <p:nvPicPr>
            <p:cNvPr id="15" name="图片 14">
              <a:extLst>
                <a:ext uri="{FF2B5EF4-FFF2-40B4-BE49-F238E27FC236}">
                  <a16:creationId xmlns:a16="http://schemas.microsoft.com/office/drawing/2014/main" id="{A6A2D74A-97E2-4EF6-95BE-4F8597BAF98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81200" y="3899015"/>
              <a:ext cx="1533573" cy="1207688"/>
            </a:xfrm>
            <a:prstGeom prst="rect">
              <a:avLst/>
            </a:prstGeom>
          </p:spPr>
        </p:pic>
      </p:grpSp>
      <p:sp>
        <p:nvSpPr>
          <p:cNvPr id="5" name="矩形 4">
            <a:extLst>
              <a:ext uri="{FF2B5EF4-FFF2-40B4-BE49-F238E27FC236}">
                <a16:creationId xmlns:a16="http://schemas.microsoft.com/office/drawing/2014/main" id="{1FBE483D-7211-4A8E-B38B-6B5E99F3198A}"/>
              </a:ext>
            </a:extLst>
          </p:cNvPr>
          <p:cNvSpPr/>
          <p:nvPr/>
        </p:nvSpPr>
        <p:spPr>
          <a:xfrm>
            <a:off x="5021534" y="4561862"/>
            <a:ext cx="16097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zh-CN" baseline="30000" dirty="0">
                <a:latin typeface="+mn-ea"/>
              </a:rPr>
              <a:t>3 </a:t>
            </a:r>
            <a:r>
              <a:rPr lang="en-US" altLang="zh-CN" i="1" dirty="0">
                <a:latin typeface="+mn-ea"/>
              </a:rPr>
              <a:t>HIKVISION</a:t>
            </a:r>
            <a:r>
              <a:rPr lang="en-US" altLang="zh-CN" i="1" baseline="30000" dirty="0">
                <a:latin typeface="+mn-ea"/>
              </a:rPr>
              <a:t> </a:t>
            </a:r>
            <a:r>
              <a:rPr lang="en-US" altLang="zh-CN" baseline="30000" dirty="0">
                <a:latin typeface="+mn-ea"/>
              </a:rPr>
              <a:t>  </a:t>
            </a:r>
            <a:endParaRPr lang="en-US" altLang="zh-CN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36969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21651"/>
    </mc:Choice>
    <mc:Fallback xmlns="">
      <p:transition advTm="2165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1735517-9622-4D12-B4B8-AF9D9B9A3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FDCC22F-9D2D-4ECF-A438-31C6435C54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294" y="1803823"/>
            <a:ext cx="5281824" cy="4469236"/>
          </a:xfrm>
        </p:spPr>
        <p:txBody>
          <a:bodyPr/>
          <a:lstStyle/>
          <a:p>
            <a:r>
              <a:rPr lang="en-US" altLang="zh-CN" dirty="0"/>
              <a:t>Example of </a:t>
            </a:r>
            <a:r>
              <a:rPr lang="en-US" altLang="zh-CN" dirty="0" err="1"/>
              <a:t>StripeMerge</a:t>
            </a:r>
            <a:r>
              <a:rPr lang="en-US" altLang="zh-CN" dirty="0"/>
              <a:t>-P</a:t>
            </a:r>
          </a:p>
          <a:p>
            <a:pPr marL="914233" lvl="1" indent="-457086">
              <a:buFont typeface="+mj-lt"/>
              <a:buAutoNum type="arabicPeriod"/>
            </a:pPr>
            <a:r>
              <a:rPr lang="en-US" altLang="zh-CN" dirty="0"/>
              <a:t>Get the stripes</a:t>
            </a:r>
          </a:p>
          <a:p>
            <a:pPr marL="914233" lvl="1" indent="-457086">
              <a:buFont typeface="+mj-lt"/>
              <a:buAutoNum type="arabicPeriod"/>
            </a:pPr>
            <a:r>
              <a:rPr lang="en-US" altLang="zh-CN" dirty="0"/>
              <a:t>Build the hash table</a:t>
            </a:r>
          </a:p>
          <a:p>
            <a:pPr marL="914233" lvl="1" indent="-457086">
              <a:buFont typeface="+mj-lt"/>
              <a:buAutoNum type="arabicPeriod"/>
            </a:pPr>
            <a:r>
              <a:rPr lang="en-US" altLang="zh-CN" dirty="0"/>
              <a:t>Call </a:t>
            </a:r>
            <a:r>
              <a:rPr lang="en-US" altLang="zh-CN" dirty="0" err="1"/>
              <a:t>StripeMerge</a:t>
            </a:r>
            <a:r>
              <a:rPr lang="en-US" altLang="zh-CN" dirty="0"/>
              <a:t>-P</a:t>
            </a:r>
          </a:p>
          <a:p>
            <a:pPr marL="914233" lvl="1" indent="-457086">
              <a:buFont typeface="+mj-lt"/>
              <a:buAutoNum type="arabicPeriod"/>
            </a:pPr>
            <a:r>
              <a:rPr lang="en-US" altLang="zh-CN" dirty="0"/>
              <a:t>Call </a:t>
            </a:r>
            <a:r>
              <a:rPr lang="en-US" altLang="zh-CN" dirty="0" err="1"/>
              <a:t>StripeMerge</a:t>
            </a:r>
            <a:r>
              <a:rPr lang="en-US" altLang="zh-CN" dirty="0"/>
              <a:t>-G to deal with remaining stripes</a:t>
            </a:r>
          </a:p>
          <a:p>
            <a:pPr marL="914233" lvl="1" indent="-457086">
              <a:buFont typeface="+mj-lt"/>
              <a:buAutoNum type="arabicPeriod"/>
            </a:pPr>
            <a:r>
              <a:rPr lang="en-US" altLang="zh-CN" dirty="0"/>
              <a:t>Get the scheme of merging narrow stripes into wide stripes</a:t>
            </a:r>
          </a:p>
          <a:p>
            <a:pPr marL="457147" lvl="1" indent="0">
              <a:buNone/>
            </a:pPr>
            <a:r>
              <a:rPr lang="en-US" altLang="zh-CN" sz="2133" i="1" dirty="0">
                <a:solidFill>
                  <a:schemeClr val="bg1">
                    <a:lumMod val="50000"/>
                  </a:schemeClr>
                </a:solidFill>
              </a:rPr>
              <a:t>(see details in the paper)</a:t>
            </a:r>
            <a:endParaRPr lang="en-US" altLang="zh-CN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5B25124-615F-48E6-A9F1-7976545DC3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4B90C52E-AB9D-45E7-BBC7-6FF59EE0DB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2839" y="1273913"/>
            <a:ext cx="5043053" cy="5507014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3E553963-CAF0-471B-B010-2ABFC8D898EA}"/>
              </a:ext>
            </a:extLst>
          </p:cNvPr>
          <p:cNvSpPr/>
          <p:nvPr/>
        </p:nvSpPr>
        <p:spPr>
          <a:xfrm>
            <a:off x="4048231" y="3182843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550119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805"/>
    </mc:Choice>
    <mc:Fallback xmlns="">
      <p:transition spd="slow" advTm="9805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1735517-9622-4D12-B4B8-AF9D9B9A3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Evaluation - Simulations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FDCC22F-9D2D-4ECF-A438-31C6435C54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867" y="5765192"/>
            <a:ext cx="10969943" cy="812588"/>
          </a:xfrm>
        </p:spPr>
        <p:txBody>
          <a:bodyPr/>
          <a:lstStyle/>
          <a:p>
            <a:pPr lvl="1"/>
            <a:r>
              <a:rPr lang="en-US" altLang="zh-CN" dirty="0" err="1"/>
              <a:t>StripeMerge</a:t>
            </a:r>
            <a:r>
              <a:rPr lang="en-US" altLang="zh-CN" dirty="0"/>
              <a:t> significantly reduces the wide-stripe generation bandwidth of the state-of-the-art storage scaling approach in all cases, up to </a:t>
            </a:r>
            <a:r>
              <a:rPr lang="en-US" altLang="zh-CN" b="1" dirty="0"/>
              <a:t>96%</a:t>
            </a:r>
            <a:r>
              <a:rPr lang="en-US" altLang="zh-CN" dirty="0"/>
              <a:t>.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5B25124-615F-48E6-A9F1-7976545DC3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2DA9F6C8-97C3-46DC-87F6-ECC6196843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0455" y="1312034"/>
            <a:ext cx="8532178" cy="4453157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CD8AF8FA-CFCC-498B-9054-078506D8CA14}"/>
              </a:ext>
            </a:extLst>
          </p:cNvPr>
          <p:cNvSpPr/>
          <p:nvPr/>
        </p:nvSpPr>
        <p:spPr>
          <a:xfrm>
            <a:off x="9547913" y="4434972"/>
            <a:ext cx="2554049" cy="7487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altLang="zh-CN" sz="2133" i="1" dirty="0">
                <a:solidFill>
                  <a:schemeClr val="bg1">
                    <a:lumMod val="50000"/>
                  </a:schemeClr>
                </a:solidFill>
              </a:rPr>
              <a:t>(see more in the paper)</a:t>
            </a:r>
            <a:endParaRPr lang="en-US" altLang="zh-CN" sz="2133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459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19"/>
    </mc:Choice>
    <mc:Fallback xmlns="">
      <p:transition spd="slow" advTm="1201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1735517-9622-4D12-B4B8-AF9D9B9A3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Evaluation - Experiments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AFDCC22F-9D2D-4ECF-A438-31C6435C542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12588" y="5358898"/>
                <a:ext cx="10360501" cy="1345849"/>
              </a:xfrm>
            </p:spPr>
            <p:txBody>
              <a:bodyPr/>
              <a:lstStyle/>
              <a:p>
                <a:pPr lvl="1"/>
                <a:r>
                  <a:rPr lang="en-US" altLang="zh-CN" dirty="0" err="1"/>
                  <a:t>StripeMerge</a:t>
                </a:r>
                <a:r>
                  <a:rPr lang="en-US" altLang="zh-CN" dirty="0"/>
                  <a:t> significantly reduces the overall wide-stripe generation time of the state-of-the-art storage scaling approach under the same parameters of </a:t>
                </a:r>
                <a14:m>
                  <m:oMath xmlns:m="http://schemas.openxmlformats.org/officeDocument/2006/math">
                    <m:r>
                      <a:rPr lang="en-US" altLang="zh-CN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dirty="0"/>
                  <a:t> , up to </a:t>
                </a:r>
                <a:r>
                  <a:rPr lang="en-US" altLang="zh-CN" b="1" dirty="0"/>
                  <a:t>87.8%</a:t>
                </a:r>
                <a:r>
                  <a:rPr lang="en-US" altLang="zh-CN" dirty="0"/>
                  <a:t>.</a:t>
                </a:r>
              </a:p>
            </p:txBody>
          </p:sp>
        </mc:Choice>
        <mc:Fallback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AFDCC22F-9D2D-4ECF-A438-31C6435C542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12588" y="5358898"/>
                <a:ext cx="10360501" cy="1345849"/>
              </a:xfrm>
              <a:blipFill>
                <a:blip r:embed="rId3"/>
                <a:stretch>
                  <a:fillRect t="-40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5B25124-615F-48E6-A9F1-7976545DC3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CD8AF8FA-CFCC-498B-9054-078506D8CA14}"/>
              </a:ext>
            </a:extLst>
          </p:cNvPr>
          <p:cNvSpPr/>
          <p:nvPr/>
        </p:nvSpPr>
        <p:spPr>
          <a:xfrm>
            <a:off x="7735215" y="4770089"/>
            <a:ext cx="4164515" cy="42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altLang="zh-CN" sz="2133" i="1" dirty="0">
                <a:solidFill>
                  <a:schemeClr val="bg1">
                    <a:lumMod val="50000"/>
                  </a:schemeClr>
                </a:solidFill>
              </a:rPr>
              <a:t>(see more in the paper)</a:t>
            </a:r>
            <a:endParaRPr lang="en-US" altLang="zh-CN" sz="2133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487F43AF-34FB-441F-80BB-5647A8F0D9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0030" y="2197848"/>
            <a:ext cx="9368765" cy="246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990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856"/>
    </mc:Choice>
    <mc:Fallback xmlns="">
      <p:transition spd="slow" advTm="7856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97F5D84-BEE9-4D32-A2EF-9CE8687AF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69234D3-20E9-40AD-9BC9-CF3F9D3EC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Propose </a:t>
            </a:r>
            <a:r>
              <a:rPr lang="en-US" altLang="zh-CN" dirty="0" err="1"/>
              <a:t>StripeMerge</a:t>
            </a:r>
            <a:r>
              <a:rPr lang="en-US" altLang="zh-CN" dirty="0"/>
              <a:t>, a novel mechanism that merges narrow stripes to efficiently generate wide stripes for large-scale erasure-coded storage</a:t>
            </a:r>
          </a:p>
          <a:p>
            <a:r>
              <a:rPr lang="en-US" altLang="zh-CN" dirty="0"/>
              <a:t>Prove the existence of an optimal scheme for wide-stripe generation via bipartite graph modeling</a:t>
            </a:r>
          </a:p>
          <a:p>
            <a:r>
              <a:rPr lang="en-US" altLang="zh-CN" dirty="0"/>
              <a:t>Two practical heuristics to realize efficient wide-stripe generation</a:t>
            </a:r>
          </a:p>
          <a:p>
            <a:r>
              <a:rPr lang="en-US" altLang="zh-CN" dirty="0"/>
              <a:t>Evaluations demonstrate the wide-stripe generation efficiency of </a:t>
            </a:r>
            <a:r>
              <a:rPr lang="en-US" altLang="zh-CN" dirty="0" err="1"/>
              <a:t>StripeMerge</a:t>
            </a:r>
            <a:r>
              <a:rPr lang="en-US" altLang="zh-CN" dirty="0"/>
              <a:t> over state-of-the-arts 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B7D385A-F520-49A2-8DA1-5C44C61A00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628E0304-BB32-4638-AF43-6BA4339B9890}"/>
              </a:ext>
            </a:extLst>
          </p:cNvPr>
          <p:cNvSpPr/>
          <p:nvPr/>
        </p:nvSpPr>
        <p:spPr>
          <a:xfrm>
            <a:off x="2108034" y="5879306"/>
            <a:ext cx="59811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Source code: </a:t>
            </a:r>
            <a:r>
              <a:rPr lang="en-US" altLang="zh-CN" dirty="0">
                <a:hlinkClick r:id="rId3"/>
              </a:rPr>
              <a:t>https://github.com/yuchonghu/stripe-merge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16187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220"/>
    </mc:Choice>
    <mc:Fallback xmlns="">
      <p:transition spd="slow" advTm="2522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1" y="2362478"/>
            <a:ext cx="12188825" cy="1142702"/>
          </a:xfrm>
        </p:spPr>
        <p:txBody>
          <a:bodyPr/>
          <a:lstStyle/>
          <a:p>
            <a:r>
              <a:rPr lang="en-US" altLang="zh-CN" dirty="0"/>
              <a:t>THANK YOU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-1" y="4241588"/>
            <a:ext cx="12188825" cy="1883875"/>
          </a:xfrm>
        </p:spPr>
        <p:txBody>
          <a:bodyPr/>
          <a:lstStyle/>
          <a:p>
            <a:pPr lvl="1" algn="ctr">
              <a:buNone/>
            </a:pPr>
            <a:r>
              <a:rPr lang="en-US" altLang="zh-CN" dirty="0"/>
              <a:t>Contacts:</a:t>
            </a:r>
          </a:p>
          <a:p>
            <a:pPr lvl="1" algn="ctr">
              <a:buNone/>
            </a:pPr>
            <a:r>
              <a:rPr lang="en-US" altLang="zh-CN" dirty="0" err="1"/>
              <a:t>Yuchong</a:t>
            </a:r>
            <a:r>
              <a:rPr lang="en-US" altLang="zh-CN" dirty="0"/>
              <a:t> Hu </a:t>
            </a:r>
            <a:r>
              <a:rPr lang="en-US" altLang="zh-CN" dirty="0">
                <a:hlinkClick r:id="rId3"/>
              </a:rPr>
              <a:t>yuchonghu@hust.edu.cn</a:t>
            </a:r>
            <a:r>
              <a:rPr lang="en-US" altLang="zh-CN" dirty="0"/>
              <a:t> </a:t>
            </a:r>
          </a:p>
          <a:p>
            <a:pPr lvl="1" algn="ctr">
              <a:buNone/>
            </a:pPr>
            <a:r>
              <a:rPr lang="en-US" altLang="zh-CN" dirty="0"/>
              <a:t>Patrick Lee </a:t>
            </a:r>
            <a:r>
              <a:rPr lang="en-US" altLang="zh-CN" dirty="0">
                <a:hlinkClick r:id="rId4"/>
              </a:rPr>
              <a:t>pclee@cse.cuhk.edu.hk</a:t>
            </a:r>
            <a:r>
              <a:rPr lang="en-US" altLang="zh-CN" dirty="0"/>
              <a:t> </a:t>
            </a:r>
          </a:p>
          <a:p>
            <a:pPr lvl="1" algn="ctr">
              <a:buNone/>
            </a:pPr>
            <a:r>
              <a:rPr lang="en-US" altLang="zh-CN" dirty="0"/>
              <a:t>Qiaori Yao </a:t>
            </a:r>
            <a:r>
              <a:rPr lang="en-US" altLang="zh-CN" dirty="0">
                <a:hlinkClick r:id="rId3"/>
              </a:rPr>
              <a:t>yaoqr@hust.edu.cn</a:t>
            </a:r>
            <a:r>
              <a:rPr lang="en-US" altLang="zh-CN" dirty="0"/>
              <a:t>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95"/>
    </mc:Choice>
    <mc:Fallback xmlns="">
      <p:transition spd="slow" advTm="6495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B913D2-5A5F-4694-A08A-D183DF176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Erasure Coding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744F5B98-FBB3-456E-B12F-9A0835243C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15115" y="1499103"/>
                <a:ext cx="7306048" cy="5291347"/>
              </a:xfrm>
            </p:spPr>
            <p:txBody>
              <a:bodyPr/>
              <a:lstStyle/>
              <a:p>
                <a:r>
                  <a:rPr lang="en-US" altLang="zh-CN" dirty="0"/>
                  <a:t>A widely adopted redundancy technique</a:t>
                </a:r>
              </a:p>
              <a:p>
                <a:pPr lvl="1"/>
                <a:r>
                  <a:rPr lang="en-US" altLang="zh-CN" dirty="0"/>
                  <a:t>An alternative to replication</a:t>
                </a:r>
              </a:p>
              <a:p>
                <a:pPr lvl="1"/>
                <a:r>
                  <a:rPr lang="en-US" altLang="zh-CN" b="1" dirty="0"/>
                  <a:t>Low-cost</a:t>
                </a:r>
                <a:r>
                  <a:rPr lang="en-US" altLang="zh-CN" dirty="0"/>
                  <a:t> fault tolerance</a:t>
                </a:r>
              </a:p>
              <a:p>
                <a:endParaRPr lang="en-US" altLang="zh-CN" dirty="0"/>
              </a:p>
              <a:p>
                <a:r>
                  <a:rPr lang="en-US" altLang="zh-CN" dirty="0"/>
                  <a:t>Reed-Solomon (RS) codes</a:t>
                </a:r>
              </a:p>
              <a:p>
                <a:pPr lvl="1"/>
                <a:r>
                  <a:rPr lang="en-US" altLang="zh-CN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d>
                  </m:oMath>
                </a14:m>
                <a:r>
                  <a:rPr lang="en-US" altLang="zh-CN" dirty="0"/>
                  <a:t>: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altLang="zh-CN" dirty="0"/>
                  <a:t> data chunks	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altLang="zh-CN" dirty="0"/>
                  <a:t> parity chunks </a:t>
                </a:r>
              </a:p>
              <a:p>
                <a:pPr lvl="1"/>
                <a:r>
                  <a:rPr lang="en-US" altLang="zh-CN" dirty="0"/>
                  <a:t>Stripe: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altLang="zh-CN" dirty="0"/>
                  <a:t> chunks, stored in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altLang="zh-CN" dirty="0"/>
                  <a:t> nodes</a:t>
                </a:r>
              </a:p>
              <a:p>
                <a:pPr lvl="1"/>
                <a:r>
                  <a:rPr lang="en-US" altLang="zh-CN" dirty="0"/>
                  <a:t>Redundancy: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den>
                    </m:f>
                  </m:oMath>
                </a14:m>
                <a:r>
                  <a:rPr lang="en-US" altLang="zh-CN" dirty="0"/>
                  <a:t> </a:t>
                </a:r>
              </a:p>
            </p:txBody>
          </p:sp>
        </mc:Choice>
        <mc:Fallback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744F5B98-FBB3-456E-B12F-9A0835243C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15115" y="1499103"/>
                <a:ext cx="7306048" cy="5291347"/>
              </a:xfrm>
              <a:blipFill>
                <a:blip r:embed="rId3"/>
                <a:stretch>
                  <a:fillRect l="-1836" t="-13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9B84D6C-6420-409B-B477-FB93B88917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5D95593E-257F-4ADE-844F-27B1D221A818}"/>
              </a:ext>
            </a:extLst>
          </p:cNvPr>
          <p:cNvGrpSpPr/>
          <p:nvPr/>
        </p:nvGrpSpPr>
        <p:grpSpPr>
          <a:xfrm>
            <a:off x="4266088" y="4014912"/>
            <a:ext cx="1218883" cy="615393"/>
            <a:chOff x="3124200" y="3011298"/>
            <a:chExt cx="914400" cy="461665"/>
          </a:xfrm>
        </p:grpSpPr>
        <p:cxnSp>
          <p:nvCxnSpPr>
            <p:cNvPr id="6" name="直接箭头连接符 5">
              <a:extLst>
                <a:ext uri="{FF2B5EF4-FFF2-40B4-BE49-F238E27FC236}">
                  <a16:creationId xmlns:a16="http://schemas.microsoft.com/office/drawing/2014/main" id="{A91B7C42-A2CC-4D50-876E-F47BD594901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200400" y="3472963"/>
              <a:ext cx="762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CEC38236-90A8-4F12-9514-1928B7819E2D}"/>
                </a:ext>
              </a:extLst>
            </p:cNvPr>
            <p:cNvSpPr/>
            <p:nvPr/>
          </p:nvSpPr>
          <p:spPr>
            <a:xfrm>
              <a:off x="3124200" y="3011298"/>
              <a:ext cx="914400" cy="4386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600" dirty="0"/>
                <a:t>encoding matrix</a:t>
              </a:r>
              <a:endParaRPr lang="zh-CN" altLang="en-US" sz="1600" dirty="0"/>
            </a:p>
          </p:txBody>
        </p:sp>
      </p:grpSp>
      <p:grpSp>
        <p:nvGrpSpPr>
          <p:cNvPr id="9" name="组合 8">
            <a:extLst>
              <a:ext uri="{FF2B5EF4-FFF2-40B4-BE49-F238E27FC236}">
                <a16:creationId xmlns:a16="http://schemas.microsoft.com/office/drawing/2014/main" id="{3055069E-C9CC-4585-9C2C-03762C20F4A3}"/>
              </a:ext>
            </a:extLst>
          </p:cNvPr>
          <p:cNvGrpSpPr/>
          <p:nvPr/>
        </p:nvGrpSpPr>
        <p:grpSpPr>
          <a:xfrm>
            <a:off x="7931608" y="1803823"/>
            <a:ext cx="3749349" cy="4641659"/>
            <a:chOff x="5874055" y="1276350"/>
            <a:chExt cx="2812744" cy="3482151"/>
          </a:xfrm>
        </p:grpSpPr>
        <p:grpSp>
          <p:nvGrpSpPr>
            <p:cNvPr id="73" name="组合 72">
              <a:extLst>
                <a:ext uri="{FF2B5EF4-FFF2-40B4-BE49-F238E27FC236}">
                  <a16:creationId xmlns:a16="http://schemas.microsoft.com/office/drawing/2014/main" id="{BBF5B7C2-148E-470B-B844-F941217078F3}"/>
                </a:ext>
              </a:extLst>
            </p:cNvPr>
            <p:cNvGrpSpPr/>
            <p:nvPr/>
          </p:nvGrpSpPr>
          <p:grpSpPr>
            <a:xfrm>
              <a:off x="5874055" y="1276350"/>
              <a:ext cx="2812744" cy="3153065"/>
              <a:chOff x="5879889" y="1504950"/>
              <a:chExt cx="2812744" cy="3153065"/>
            </a:xfrm>
          </p:grpSpPr>
          <p:grpSp>
            <p:nvGrpSpPr>
              <p:cNvPr id="33" name="组合 32">
                <a:extLst>
                  <a:ext uri="{FF2B5EF4-FFF2-40B4-BE49-F238E27FC236}">
                    <a16:creationId xmlns:a16="http://schemas.microsoft.com/office/drawing/2014/main" id="{690477F4-FAB1-4078-B9C6-EE342D125F22}"/>
                  </a:ext>
                </a:extLst>
              </p:cNvPr>
              <p:cNvGrpSpPr/>
              <p:nvPr/>
            </p:nvGrpSpPr>
            <p:grpSpPr>
              <a:xfrm>
                <a:off x="5879889" y="2219165"/>
                <a:ext cx="2798959" cy="352585"/>
                <a:chOff x="5361767" y="4599700"/>
                <a:chExt cx="4347167" cy="573402"/>
              </a:xfrm>
            </p:grpSpPr>
            <p:sp>
              <p:nvSpPr>
                <p:cNvPr id="43" name="矩形 42">
                  <a:extLst>
                    <a:ext uri="{FF2B5EF4-FFF2-40B4-BE49-F238E27FC236}">
                      <a16:creationId xmlns:a16="http://schemas.microsoft.com/office/drawing/2014/main" id="{EFBF2F15-5B03-4970-BAF0-DF6E954B2848}"/>
                    </a:ext>
                  </a:extLst>
                </p:cNvPr>
                <p:cNvSpPr/>
                <p:nvPr/>
              </p:nvSpPr>
              <p:spPr>
                <a:xfrm>
                  <a:off x="5361767" y="4682710"/>
                  <a:ext cx="734233" cy="490392"/>
                </a:xfrm>
                <a:prstGeom prst="rect">
                  <a:avLst/>
                </a:prstGeom>
                <a:solidFill>
                  <a:srgbClr val="70AD47"/>
                </a:solidFill>
                <a:ln w="12700" cap="flat" cmpd="sng" algn="ctr">
                  <a:solidFill>
                    <a:srgbClr val="70AD47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1218895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zh-CN" sz="1866" kern="0" dirty="0">
                      <a:solidFill>
                        <a:prstClr val="white"/>
                      </a:solidFill>
                      <a:latin typeface="+mn-ea"/>
                    </a:rPr>
                    <a:t>D</a:t>
                  </a:r>
                  <a:r>
                    <a:rPr lang="en-US" altLang="zh-CN" sz="1866" kern="0" baseline="-25000" dirty="0">
                      <a:solidFill>
                        <a:prstClr val="white"/>
                      </a:solidFill>
                      <a:latin typeface="+mn-ea"/>
                    </a:rPr>
                    <a:t>1</a:t>
                  </a:r>
                  <a:endParaRPr lang="zh-CN" altLang="en-US" sz="1866" kern="0" baseline="-25000" dirty="0">
                    <a:solidFill>
                      <a:prstClr val="white"/>
                    </a:solidFill>
                    <a:latin typeface="+mn-ea"/>
                  </a:endParaRPr>
                </a:p>
              </p:txBody>
            </p:sp>
            <p:sp>
              <p:nvSpPr>
                <p:cNvPr id="44" name="矩形 43">
                  <a:extLst>
                    <a:ext uri="{FF2B5EF4-FFF2-40B4-BE49-F238E27FC236}">
                      <a16:creationId xmlns:a16="http://schemas.microsoft.com/office/drawing/2014/main" id="{89F0193D-3B07-4065-9F4E-D2BA9E3053E7}"/>
                    </a:ext>
                  </a:extLst>
                </p:cNvPr>
                <p:cNvSpPr/>
                <p:nvPr/>
              </p:nvSpPr>
              <p:spPr>
                <a:xfrm>
                  <a:off x="6323107" y="4682710"/>
                  <a:ext cx="734233" cy="490392"/>
                </a:xfrm>
                <a:prstGeom prst="rect">
                  <a:avLst/>
                </a:prstGeom>
                <a:solidFill>
                  <a:srgbClr val="70AD47"/>
                </a:solidFill>
                <a:ln w="12700" cap="flat" cmpd="sng" algn="ctr">
                  <a:solidFill>
                    <a:srgbClr val="70AD47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1218895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zh-CN" sz="1866" kern="0" dirty="0">
                      <a:solidFill>
                        <a:prstClr val="white"/>
                      </a:solidFill>
                      <a:latin typeface="+mn-ea"/>
                    </a:rPr>
                    <a:t>D</a:t>
                  </a:r>
                  <a:r>
                    <a:rPr lang="en-US" altLang="zh-CN" sz="1866" kern="0" baseline="-25000" dirty="0">
                      <a:solidFill>
                        <a:prstClr val="white"/>
                      </a:solidFill>
                      <a:latin typeface="+mn-ea"/>
                    </a:rPr>
                    <a:t>2</a:t>
                  </a:r>
                  <a:endParaRPr lang="zh-CN" altLang="en-US" sz="1866" kern="0" baseline="-25000" dirty="0">
                    <a:solidFill>
                      <a:prstClr val="white"/>
                    </a:solidFill>
                    <a:latin typeface="+mn-ea"/>
                  </a:endParaRPr>
                </a:p>
              </p:txBody>
            </p:sp>
            <p:sp>
              <p:nvSpPr>
                <p:cNvPr id="45" name="矩形 44">
                  <a:extLst>
                    <a:ext uri="{FF2B5EF4-FFF2-40B4-BE49-F238E27FC236}">
                      <a16:creationId xmlns:a16="http://schemas.microsoft.com/office/drawing/2014/main" id="{6A0CB45B-DF09-4146-94AD-C2207D69F8A0}"/>
                    </a:ext>
                  </a:extLst>
                </p:cNvPr>
                <p:cNvSpPr/>
                <p:nvPr/>
              </p:nvSpPr>
              <p:spPr>
                <a:xfrm>
                  <a:off x="7284447" y="4682709"/>
                  <a:ext cx="734233" cy="490392"/>
                </a:xfrm>
                <a:prstGeom prst="rect">
                  <a:avLst/>
                </a:prstGeom>
                <a:solidFill>
                  <a:srgbClr val="70AD47"/>
                </a:solidFill>
                <a:ln w="12700" cap="flat" cmpd="sng" algn="ctr">
                  <a:solidFill>
                    <a:srgbClr val="70AD47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1218895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zh-CN" sz="1866" kern="0" dirty="0">
                      <a:solidFill>
                        <a:prstClr val="white"/>
                      </a:solidFill>
                      <a:latin typeface="+mn-ea"/>
                    </a:rPr>
                    <a:t>D</a:t>
                  </a:r>
                  <a:r>
                    <a:rPr lang="en-US" altLang="zh-CN" sz="1866" kern="0" baseline="-25000" dirty="0">
                      <a:solidFill>
                        <a:prstClr val="white"/>
                      </a:solidFill>
                      <a:latin typeface="+mn-ea"/>
                    </a:rPr>
                    <a:t>3</a:t>
                  </a:r>
                  <a:endParaRPr lang="zh-CN" altLang="en-US" sz="1866" kern="0" baseline="-25000" dirty="0">
                    <a:solidFill>
                      <a:prstClr val="white"/>
                    </a:solidFill>
                    <a:latin typeface="+mn-ea"/>
                  </a:endParaRPr>
                </a:p>
              </p:txBody>
            </p:sp>
            <p:sp>
              <p:nvSpPr>
                <p:cNvPr id="46" name="矩形 45">
                  <a:extLst>
                    <a:ext uri="{FF2B5EF4-FFF2-40B4-BE49-F238E27FC236}">
                      <a16:creationId xmlns:a16="http://schemas.microsoft.com/office/drawing/2014/main" id="{134B023B-71CA-494F-B53F-22E6C623814C}"/>
                    </a:ext>
                  </a:extLst>
                </p:cNvPr>
                <p:cNvSpPr/>
                <p:nvPr/>
              </p:nvSpPr>
              <p:spPr>
                <a:xfrm>
                  <a:off x="8974701" y="4682709"/>
                  <a:ext cx="734233" cy="490392"/>
                </a:xfrm>
                <a:prstGeom prst="rect">
                  <a:avLst/>
                </a:prstGeom>
                <a:solidFill>
                  <a:srgbClr val="70AD47"/>
                </a:solidFill>
                <a:ln w="12700" cap="flat" cmpd="sng" algn="ctr">
                  <a:solidFill>
                    <a:srgbClr val="70AD47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1218895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zh-CN" sz="1866" kern="0" dirty="0">
                      <a:solidFill>
                        <a:prstClr val="white"/>
                      </a:solidFill>
                      <a:latin typeface="+mn-ea"/>
                    </a:rPr>
                    <a:t>D</a:t>
                  </a:r>
                  <a:r>
                    <a:rPr lang="en-US" altLang="zh-CN" sz="1866" kern="0" baseline="-25000" dirty="0">
                      <a:solidFill>
                        <a:prstClr val="white"/>
                      </a:solidFill>
                      <a:latin typeface="+mn-ea"/>
                    </a:rPr>
                    <a:t>k</a:t>
                  </a:r>
                  <a:endParaRPr lang="zh-CN" altLang="en-US" sz="1866" kern="0" baseline="-25000" dirty="0">
                    <a:solidFill>
                      <a:prstClr val="white"/>
                    </a:solidFill>
                    <a:latin typeface="+mn-ea"/>
                  </a:endParaRPr>
                </a:p>
              </p:txBody>
            </p:sp>
            <p:sp>
              <p:nvSpPr>
                <p:cNvPr id="47" name="矩形 46">
                  <a:extLst>
                    <a:ext uri="{FF2B5EF4-FFF2-40B4-BE49-F238E27FC236}">
                      <a16:creationId xmlns:a16="http://schemas.microsoft.com/office/drawing/2014/main" id="{E7D27E52-AA13-46BD-99CA-2A77E3181481}"/>
                    </a:ext>
                  </a:extLst>
                </p:cNvPr>
                <p:cNvSpPr/>
                <p:nvPr/>
              </p:nvSpPr>
              <p:spPr>
                <a:xfrm>
                  <a:off x="8069637" y="4599700"/>
                  <a:ext cx="771754" cy="46295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defTabSz="1218895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zh-CN" sz="1866" kern="0" dirty="0">
                      <a:solidFill>
                        <a:prstClr val="black"/>
                      </a:solidFill>
                      <a:latin typeface="+mn-ea"/>
                    </a:rPr>
                    <a:t>……</a:t>
                  </a:r>
                  <a:endParaRPr lang="zh-CN" altLang="en-US" sz="1866" kern="0" dirty="0">
                    <a:solidFill>
                      <a:prstClr val="black"/>
                    </a:solidFill>
                    <a:latin typeface="+mn-ea"/>
                  </a:endParaRPr>
                </a:p>
              </p:txBody>
            </p:sp>
          </p:grpSp>
          <p:sp>
            <p:nvSpPr>
              <p:cNvPr id="35" name="左大括号 34">
                <a:extLst>
                  <a:ext uri="{FF2B5EF4-FFF2-40B4-BE49-F238E27FC236}">
                    <a16:creationId xmlns:a16="http://schemas.microsoft.com/office/drawing/2014/main" id="{FDDB7035-59DB-4D51-9408-8F9B1A3864E1}"/>
                  </a:ext>
                </a:extLst>
              </p:cNvPr>
              <p:cNvSpPr/>
              <p:nvPr/>
            </p:nvSpPr>
            <p:spPr>
              <a:xfrm rot="5400000" flipH="1">
                <a:off x="7227979" y="2250096"/>
                <a:ext cx="183237" cy="2746070"/>
              </a:xfrm>
              <a:prstGeom prst="leftBrace">
                <a:avLst>
                  <a:gd name="adj1" fmla="val 222069"/>
                  <a:gd name="adj2" fmla="val 49645"/>
                </a:avLst>
              </a:prstGeom>
              <a:noFill/>
              <a:ln w="19050" cap="flat" cmpd="sng" algn="ctr">
                <a:solidFill>
                  <a:srgbClr val="A5A5A5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1218895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2133" kern="0">
                  <a:solidFill>
                    <a:prstClr val="black"/>
                  </a:solidFill>
                  <a:latin typeface="等线" panose="020F0502020204030204"/>
                  <a:ea typeface="等线" panose="02010600030101010101" pitchFamily="2" charset="-122"/>
                </a:endParaRPr>
              </a:p>
            </p:txBody>
          </p:sp>
          <p:sp>
            <p:nvSpPr>
              <p:cNvPr id="36" name="箭头: 右 35">
                <a:extLst>
                  <a:ext uri="{FF2B5EF4-FFF2-40B4-BE49-F238E27FC236}">
                    <a16:creationId xmlns:a16="http://schemas.microsoft.com/office/drawing/2014/main" id="{9D8A591C-1D4E-41E3-8945-FF4BC711570C}"/>
                  </a:ext>
                </a:extLst>
              </p:cNvPr>
              <p:cNvSpPr/>
              <p:nvPr/>
            </p:nvSpPr>
            <p:spPr>
              <a:xfrm rot="5400000">
                <a:off x="7128597" y="1906049"/>
                <a:ext cx="301542" cy="267859"/>
              </a:xfrm>
              <a:prstGeom prst="rightArrow">
                <a:avLst/>
              </a:prstGeom>
              <a:solidFill>
                <a:srgbClr val="FF0000"/>
              </a:solidFill>
              <a:ln w="635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1218895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2133" kern="0">
                  <a:solidFill>
                    <a:prstClr val="white"/>
                  </a:solidFill>
                  <a:latin typeface="等线" panose="020F0502020204030204"/>
                  <a:ea typeface="等线" panose="02010600030101010101" pitchFamily="2" charset="-122"/>
                </a:endParaRPr>
              </a:p>
            </p:txBody>
          </p:sp>
          <p:grpSp>
            <p:nvGrpSpPr>
              <p:cNvPr id="37" name="组合 36">
                <a:extLst>
                  <a:ext uri="{FF2B5EF4-FFF2-40B4-BE49-F238E27FC236}">
                    <a16:creationId xmlns:a16="http://schemas.microsoft.com/office/drawing/2014/main" id="{3EC02ADA-F91C-4381-9477-50996FC51C3F}"/>
                  </a:ext>
                </a:extLst>
              </p:cNvPr>
              <p:cNvGrpSpPr/>
              <p:nvPr/>
            </p:nvGrpSpPr>
            <p:grpSpPr>
              <a:xfrm>
                <a:off x="6299196" y="4095750"/>
                <a:ext cx="1960345" cy="562265"/>
                <a:chOff x="7683844" y="1748647"/>
                <a:chExt cx="3044684" cy="914403"/>
              </a:xfrm>
            </p:grpSpPr>
            <p:pic>
              <p:nvPicPr>
                <p:cNvPr id="39" name="图形 38" descr="数据库">
                  <a:extLst>
                    <a:ext uri="{FF2B5EF4-FFF2-40B4-BE49-F238E27FC236}">
                      <a16:creationId xmlns:a16="http://schemas.microsoft.com/office/drawing/2014/main" id="{448485A8-A848-4990-B4B8-E1BD9674ADE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683844" y="1748649"/>
                  <a:ext cx="914400" cy="914401"/>
                </a:xfrm>
                <a:prstGeom prst="rect">
                  <a:avLst/>
                </a:prstGeom>
              </p:spPr>
            </p:pic>
            <p:pic>
              <p:nvPicPr>
                <p:cNvPr id="40" name="图形 39" descr="数据库">
                  <a:extLst>
                    <a:ext uri="{FF2B5EF4-FFF2-40B4-BE49-F238E27FC236}">
                      <a16:creationId xmlns:a16="http://schemas.microsoft.com/office/drawing/2014/main" id="{117A58AE-6667-4C8F-BF17-C7BB6F39A9A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449547" y="1748649"/>
                  <a:ext cx="914400" cy="914401"/>
                </a:xfrm>
                <a:prstGeom prst="rect">
                  <a:avLst/>
                </a:prstGeom>
              </p:spPr>
            </p:pic>
            <p:pic>
              <p:nvPicPr>
                <p:cNvPr id="41" name="图形 40" descr="数据库">
                  <a:extLst>
                    <a:ext uri="{FF2B5EF4-FFF2-40B4-BE49-F238E27FC236}">
                      <a16:creationId xmlns:a16="http://schemas.microsoft.com/office/drawing/2014/main" id="{4402546D-C448-4F3A-B63B-F6B1DE9E7A9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9814128" y="1748647"/>
                  <a:ext cx="914400" cy="914400"/>
                </a:xfrm>
                <a:prstGeom prst="rect">
                  <a:avLst/>
                </a:prstGeom>
              </p:spPr>
            </p:pic>
            <p:sp>
              <p:nvSpPr>
                <p:cNvPr id="42" name="文本框 41">
                  <a:extLst>
                    <a:ext uri="{FF2B5EF4-FFF2-40B4-BE49-F238E27FC236}">
                      <a16:creationId xmlns:a16="http://schemas.microsoft.com/office/drawing/2014/main" id="{0591B07C-0508-466D-A515-E46D6C79475B}"/>
                    </a:ext>
                  </a:extLst>
                </p:cNvPr>
                <p:cNvSpPr txBox="1"/>
                <p:nvPr/>
              </p:nvSpPr>
              <p:spPr>
                <a:xfrm>
                  <a:off x="9222383" y="1947742"/>
                  <a:ext cx="914400" cy="51310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defTabSz="1218895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zh-CN" sz="2133" kern="0" dirty="0">
                      <a:solidFill>
                        <a:prstClr val="black"/>
                      </a:solidFill>
                      <a:latin typeface="等线" panose="020F0502020204030204"/>
                      <a:ea typeface="等线" panose="02010600030101010101" pitchFamily="2" charset="-122"/>
                    </a:rPr>
                    <a:t>……</a:t>
                  </a:r>
                  <a:endParaRPr lang="zh-CN" altLang="en-US" sz="2133" kern="0" dirty="0">
                    <a:solidFill>
                      <a:prstClr val="black"/>
                    </a:solidFill>
                    <a:latin typeface="等线" panose="020F0502020204030204"/>
                    <a:ea typeface="等线" panose="02010600030101010101" pitchFamily="2" charset="-122"/>
                  </a:endParaRPr>
                </a:p>
              </p:txBody>
            </p:sp>
          </p:grpSp>
          <p:sp>
            <p:nvSpPr>
              <p:cNvPr id="56" name="矩形 55">
                <a:extLst>
                  <a:ext uri="{FF2B5EF4-FFF2-40B4-BE49-F238E27FC236}">
                    <a16:creationId xmlns:a16="http://schemas.microsoft.com/office/drawing/2014/main" id="{0022CD56-C11A-4D6B-9200-AAA7D06728A7}"/>
                  </a:ext>
                </a:extLst>
              </p:cNvPr>
              <p:cNvSpPr/>
              <p:nvPr/>
            </p:nvSpPr>
            <p:spPr>
              <a:xfrm>
                <a:off x="6157178" y="1504950"/>
                <a:ext cx="2244380" cy="301543"/>
              </a:xfrm>
              <a:prstGeom prst="rect">
                <a:avLst/>
              </a:prstGeom>
              <a:solidFill>
                <a:srgbClr val="70AD47"/>
              </a:solidFill>
              <a:ln w="12700" cap="flat" cmpd="sng" algn="ctr">
                <a:solidFill>
                  <a:srgbClr val="70AD47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1218895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zh-CN" sz="2133" kern="0" dirty="0">
                    <a:solidFill>
                      <a:prstClr val="white"/>
                    </a:solidFill>
                    <a:latin typeface="+mn-ea"/>
                  </a:rPr>
                  <a:t>Data</a:t>
                </a:r>
                <a:endParaRPr lang="zh-CN" altLang="en-US" sz="2133" kern="0" baseline="-25000" dirty="0">
                  <a:solidFill>
                    <a:prstClr val="white"/>
                  </a:solidFill>
                  <a:latin typeface="+mn-ea"/>
                </a:endParaRPr>
              </a:p>
            </p:txBody>
          </p:sp>
          <p:grpSp>
            <p:nvGrpSpPr>
              <p:cNvPr id="65" name="组合 64">
                <a:extLst>
                  <a:ext uri="{FF2B5EF4-FFF2-40B4-BE49-F238E27FC236}">
                    <a16:creationId xmlns:a16="http://schemas.microsoft.com/office/drawing/2014/main" id="{D4D0B8B0-0CE5-40B0-AAC3-CD0AFCAB2009}"/>
                  </a:ext>
                </a:extLst>
              </p:cNvPr>
              <p:cNvGrpSpPr/>
              <p:nvPr/>
            </p:nvGrpSpPr>
            <p:grpSpPr>
              <a:xfrm>
                <a:off x="6213263" y="3038492"/>
                <a:ext cx="2132210" cy="357629"/>
                <a:chOff x="7894759" y="3050804"/>
                <a:chExt cx="2132210" cy="357629"/>
              </a:xfrm>
            </p:grpSpPr>
            <p:sp>
              <p:nvSpPr>
                <p:cNvPr id="50" name="矩形 49">
                  <a:extLst>
                    <a:ext uri="{FF2B5EF4-FFF2-40B4-BE49-F238E27FC236}">
                      <a16:creationId xmlns:a16="http://schemas.microsoft.com/office/drawing/2014/main" id="{0E9335B8-C2C8-4191-BB59-7226693D3CD0}"/>
                    </a:ext>
                  </a:extLst>
                </p:cNvPr>
                <p:cNvSpPr/>
                <p:nvPr/>
              </p:nvSpPr>
              <p:spPr>
                <a:xfrm>
                  <a:off x="7894759" y="3100855"/>
                  <a:ext cx="472742" cy="301542"/>
                </a:xfrm>
                <a:prstGeom prst="rect">
                  <a:avLst/>
                </a:prstGeom>
                <a:solidFill>
                  <a:srgbClr val="FFC000"/>
                </a:solidFill>
                <a:ln w="12700" cap="flat" cmpd="sng" algn="ctr">
                  <a:solidFill>
                    <a:srgbClr val="FFC000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1218895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zh-CN" sz="1866" kern="0" dirty="0">
                      <a:solidFill>
                        <a:prstClr val="white"/>
                      </a:solidFill>
                      <a:latin typeface="+mn-lt"/>
                      <a:ea typeface="等线" panose="02010600030101010101" pitchFamily="2" charset="-122"/>
                    </a:rPr>
                    <a:t>P</a:t>
                  </a:r>
                  <a:r>
                    <a:rPr lang="en-US" altLang="zh-CN" sz="1866" kern="0" baseline="-25000" dirty="0">
                      <a:solidFill>
                        <a:prstClr val="white"/>
                      </a:solidFill>
                      <a:latin typeface="+mn-lt"/>
                      <a:ea typeface="等线" panose="02010600030101010101" pitchFamily="2" charset="-122"/>
                    </a:rPr>
                    <a:t>1</a:t>
                  </a:r>
                </a:p>
              </p:txBody>
            </p:sp>
            <p:sp>
              <p:nvSpPr>
                <p:cNvPr id="53" name="矩形 52">
                  <a:extLst>
                    <a:ext uri="{FF2B5EF4-FFF2-40B4-BE49-F238E27FC236}">
                      <a16:creationId xmlns:a16="http://schemas.microsoft.com/office/drawing/2014/main" id="{F9FD8299-5AB2-4D91-9354-F924504DB5B4}"/>
                    </a:ext>
                  </a:extLst>
                </p:cNvPr>
                <p:cNvSpPr/>
                <p:nvPr/>
              </p:nvSpPr>
              <p:spPr>
                <a:xfrm>
                  <a:off x="8481078" y="3100855"/>
                  <a:ext cx="472742" cy="301542"/>
                </a:xfrm>
                <a:prstGeom prst="rect">
                  <a:avLst/>
                </a:prstGeom>
                <a:solidFill>
                  <a:srgbClr val="FFC000"/>
                </a:solidFill>
                <a:ln w="12700" cap="flat" cmpd="sng" algn="ctr">
                  <a:solidFill>
                    <a:srgbClr val="FFC000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1218895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zh-CN" sz="1866" kern="0" dirty="0">
                      <a:solidFill>
                        <a:prstClr val="white"/>
                      </a:solidFill>
                      <a:latin typeface="+mn-lt"/>
                      <a:ea typeface="等线" panose="02010600030101010101" pitchFamily="2" charset="-122"/>
                    </a:rPr>
                    <a:t>P</a:t>
                  </a:r>
                  <a:r>
                    <a:rPr lang="en-US" altLang="zh-CN" sz="1866" kern="0" baseline="-25000" dirty="0">
                      <a:solidFill>
                        <a:prstClr val="white"/>
                      </a:solidFill>
                      <a:latin typeface="+mn-lt"/>
                      <a:ea typeface="等线" panose="02010600030101010101" pitchFamily="2" charset="-122"/>
                    </a:rPr>
                    <a:t>2</a:t>
                  </a:r>
                </a:p>
              </p:txBody>
            </p:sp>
            <p:sp>
              <p:nvSpPr>
                <p:cNvPr id="55" name="矩形 54">
                  <a:extLst>
                    <a:ext uri="{FF2B5EF4-FFF2-40B4-BE49-F238E27FC236}">
                      <a16:creationId xmlns:a16="http://schemas.microsoft.com/office/drawing/2014/main" id="{E243A7D0-A7F6-404D-903B-E1AF2956D3AB}"/>
                    </a:ext>
                  </a:extLst>
                </p:cNvPr>
                <p:cNvSpPr/>
                <p:nvPr/>
              </p:nvSpPr>
              <p:spPr>
                <a:xfrm>
                  <a:off x="8982154" y="3050804"/>
                  <a:ext cx="496900" cy="28467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defTabSz="1218895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zh-CN" sz="1866" kern="0" dirty="0">
                      <a:solidFill>
                        <a:prstClr val="black"/>
                      </a:solidFill>
                      <a:latin typeface="+mn-lt"/>
                      <a:ea typeface="等线" panose="02010600030101010101" pitchFamily="2" charset="-122"/>
                    </a:rPr>
                    <a:t>……</a:t>
                  </a:r>
                  <a:endParaRPr lang="zh-CN" altLang="en-US" sz="1866" kern="0" dirty="0">
                    <a:solidFill>
                      <a:prstClr val="black"/>
                    </a:solidFill>
                    <a:latin typeface="+mn-lt"/>
                    <a:ea typeface="等线" panose="02010600030101010101" pitchFamily="2" charset="-122"/>
                  </a:endParaRPr>
                </a:p>
              </p:txBody>
            </p:sp>
            <p:sp>
              <p:nvSpPr>
                <p:cNvPr id="64" name="矩形 63">
                  <a:extLst>
                    <a:ext uri="{FF2B5EF4-FFF2-40B4-BE49-F238E27FC236}">
                      <a16:creationId xmlns:a16="http://schemas.microsoft.com/office/drawing/2014/main" id="{16C66340-FCAE-4FB7-911E-5983CADE9AA3}"/>
                    </a:ext>
                  </a:extLst>
                </p:cNvPr>
                <p:cNvSpPr/>
                <p:nvPr/>
              </p:nvSpPr>
              <p:spPr>
                <a:xfrm>
                  <a:off x="9554227" y="3106891"/>
                  <a:ext cx="472742" cy="301542"/>
                </a:xfrm>
                <a:prstGeom prst="rect">
                  <a:avLst/>
                </a:prstGeom>
                <a:solidFill>
                  <a:srgbClr val="FFC000"/>
                </a:solidFill>
                <a:ln w="12700" cap="flat" cmpd="sng" algn="ctr">
                  <a:solidFill>
                    <a:srgbClr val="FFC000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1218895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zh-CN" sz="1866" kern="0" dirty="0">
                      <a:solidFill>
                        <a:prstClr val="white"/>
                      </a:solidFill>
                      <a:latin typeface="+mn-lt"/>
                      <a:ea typeface="等线" panose="02010600030101010101" pitchFamily="2" charset="-122"/>
                    </a:rPr>
                    <a:t>P</a:t>
                  </a:r>
                  <a:r>
                    <a:rPr lang="en-US" altLang="zh-CN" sz="1866" kern="0" baseline="-25000" dirty="0">
                      <a:solidFill>
                        <a:prstClr val="white"/>
                      </a:solidFill>
                      <a:latin typeface="+mn-lt"/>
                      <a:ea typeface="等线" panose="02010600030101010101" pitchFamily="2" charset="-122"/>
                    </a:rPr>
                    <a:t>m</a:t>
                  </a:r>
                </a:p>
              </p:txBody>
            </p:sp>
          </p:grpSp>
          <p:sp>
            <p:nvSpPr>
              <p:cNvPr id="69" name="箭头: 右 68">
                <a:extLst>
                  <a:ext uri="{FF2B5EF4-FFF2-40B4-BE49-F238E27FC236}">
                    <a16:creationId xmlns:a16="http://schemas.microsoft.com/office/drawing/2014/main" id="{596456EF-E2D3-4FE1-99F8-7E969A9904AD}"/>
                  </a:ext>
                </a:extLst>
              </p:cNvPr>
              <p:cNvSpPr/>
              <p:nvPr/>
            </p:nvSpPr>
            <p:spPr>
              <a:xfrm rot="5400000">
                <a:off x="7128597" y="2664793"/>
                <a:ext cx="301542" cy="267859"/>
              </a:xfrm>
              <a:prstGeom prst="rightArrow">
                <a:avLst/>
              </a:prstGeom>
              <a:solidFill>
                <a:srgbClr val="FF0000"/>
              </a:solidFill>
              <a:ln w="635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1218895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2133" kern="0">
                  <a:solidFill>
                    <a:prstClr val="white"/>
                  </a:solidFill>
                  <a:latin typeface="等线" panose="020F0502020204030204"/>
                  <a:ea typeface="等线" panose="02010600030101010101" pitchFamily="2" charset="-122"/>
                </a:endParaRPr>
              </a:p>
            </p:txBody>
          </p:sp>
          <p:sp>
            <p:nvSpPr>
              <p:cNvPr id="70" name="矩形 69">
                <a:extLst>
                  <a:ext uri="{FF2B5EF4-FFF2-40B4-BE49-F238E27FC236}">
                    <a16:creationId xmlns:a16="http://schemas.microsoft.com/office/drawing/2014/main" id="{802B2453-B27A-4B53-84B7-D763500B9059}"/>
                  </a:ext>
                </a:extLst>
              </p:cNvPr>
              <p:cNvSpPr/>
              <p:nvPr/>
            </p:nvSpPr>
            <p:spPr>
              <a:xfrm>
                <a:off x="7086600" y="1882973"/>
                <a:ext cx="1150447" cy="2846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1"/>
                <a:r>
                  <a:rPr lang="en-US" altLang="zh-CN" sz="1866" b="1" i="1" dirty="0"/>
                  <a:t>Divide</a:t>
                </a:r>
              </a:p>
            </p:txBody>
          </p:sp>
          <p:sp>
            <p:nvSpPr>
              <p:cNvPr id="71" name="矩形 70">
                <a:extLst>
                  <a:ext uri="{FF2B5EF4-FFF2-40B4-BE49-F238E27FC236}">
                    <a16:creationId xmlns:a16="http://schemas.microsoft.com/office/drawing/2014/main" id="{3EAF507C-B496-478B-B6F5-60E5A814F086}"/>
                  </a:ext>
                </a:extLst>
              </p:cNvPr>
              <p:cNvSpPr/>
              <p:nvPr/>
            </p:nvSpPr>
            <p:spPr>
              <a:xfrm>
                <a:off x="7109539" y="2644973"/>
                <a:ext cx="1235934" cy="2846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1"/>
                <a:r>
                  <a:rPr lang="en-US" altLang="zh-CN" sz="1866" b="1" i="1" dirty="0"/>
                  <a:t>Encode</a:t>
                </a:r>
              </a:p>
            </p:txBody>
          </p:sp>
          <p:sp>
            <p:nvSpPr>
              <p:cNvPr id="72" name="矩形 71">
                <a:extLst>
                  <a:ext uri="{FF2B5EF4-FFF2-40B4-BE49-F238E27FC236}">
                    <a16:creationId xmlns:a16="http://schemas.microsoft.com/office/drawing/2014/main" id="{2664E59B-5064-4DDD-B68F-96D7B8BCBD47}"/>
                  </a:ext>
                </a:extLst>
              </p:cNvPr>
              <p:cNvSpPr/>
              <p:nvPr/>
            </p:nvSpPr>
            <p:spPr>
              <a:xfrm>
                <a:off x="6458406" y="3787973"/>
                <a:ext cx="1374912" cy="2846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1"/>
                <a:r>
                  <a:rPr lang="en-US" altLang="zh-CN" sz="1866" b="1" i="1" dirty="0"/>
                  <a:t>Distribute</a:t>
                </a:r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" name="矩形 4">
                  <a:extLst>
                    <a:ext uri="{FF2B5EF4-FFF2-40B4-BE49-F238E27FC236}">
                      <a16:creationId xmlns:a16="http://schemas.microsoft.com/office/drawing/2014/main" id="{8878447E-DF85-47B1-8BFA-99F145DD06B4}"/>
                    </a:ext>
                  </a:extLst>
                </p:cNvPr>
                <p:cNvSpPr/>
                <p:nvPr/>
              </p:nvSpPr>
              <p:spPr>
                <a:xfrm>
                  <a:off x="6502939" y="4442996"/>
                  <a:ext cx="1509268" cy="31550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altLang="zh-CN" sz="2133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zh-CN" sz="2133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altLang="zh-CN" sz="2133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CN" sz="2133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altLang="zh-CN" sz="2133" i="1">
                          <a:latin typeface="Cambria Math" panose="02040503050406030204" pitchFamily="18" charset="0"/>
                        </a:rPr>
                        <m:t>) </m:t>
                      </m:r>
                    </m:oMath>
                  </a14:m>
                  <a:r>
                    <a:rPr lang="en-US" altLang="zh-CN" sz="2133" dirty="0"/>
                    <a:t> nodes</a:t>
                  </a:r>
                  <a:endParaRPr lang="zh-CN" altLang="en-US" sz="2133" dirty="0"/>
                </a:p>
              </p:txBody>
            </p:sp>
          </mc:Choice>
          <mc:Fallback>
            <p:sp>
              <p:nvSpPr>
                <p:cNvPr id="5" name="矩形 4">
                  <a:extLst>
                    <a:ext uri="{FF2B5EF4-FFF2-40B4-BE49-F238E27FC236}">
                      <a16:creationId xmlns:a16="http://schemas.microsoft.com/office/drawing/2014/main" id="{8878447E-DF85-47B1-8BFA-99F145DD06B4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02939" y="4442996"/>
                  <a:ext cx="1509268" cy="315505"/>
                </a:xfrm>
                <a:prstGeom prst="rect">
                  <a:avLst/>
                </a:prstGeom>
                <a:blipFill>
                  <a:blip r:embed="rId6"/>
                  <a:stretch>
                    <a:fillRect l="-1818" t="-8696" r="-1818" b="-2753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04779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382"/>
    </mc:Choice>
    <mc:Fallback xmlns="">
      <p:transition spd="slow" advTm="36382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36641CA-8EAD-4C58-8A86-C4AD9A4C9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Wide-stripe Erasure Coding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0D8F16D8-8A87-4300-A9DA-B51DCE4263F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07867" y="1194382"/>
                <a:ext cx="10563648" cy="2234618"/>
              </a:xfrm>
            </p:spPr>
            <p:txBody>
              <a:bodyPr/>
              <a:lstStyle/>
              <a:p>
                <a:r>
                  <a:rPr lang="en-US" altLang="zh-CN" dirty="0"/>
                  <a:t>Wide stripes:</a:t>
                </a:r>
              </a:p>
              <a:p>
                <a:pPr lvl="1"/>
                <a:r>
                  <a:rPr lang="en-US" altLang="zh-CN" dirty="0"/>
                  <a:t>Goal: </a:t>
                </a:r>
                <a:r>
                  <a:rPr lang="en-US" altLang="zh-CN" dirty="0">
                    <a:solidFill>
                      <a:srgbClr val="FF0000"/>
                    </a:solidFill>
                  </a:rPr>
                  <a:t>extreme storage savings</a:t>
                </a:r>
                <a:endParaRPr lang="en-US" altLang="zh-CN" dirty="0">
                  <a:solidFill>
                    <a:srgbClr val="FF0000"/>
                  </a:solidFill>
                  <a:ea typeface="Cambria Math" panose="02040503050406030204" pitchFamily="18" charset="0"/>
                </a:endParaRPr>
              </a:p>
              <a:p>
                <a:pPr lvl="1"/>
                <a:r>
                  <a:rPr lang="en-US" altLang="zh-CN" dirty="0"/>
                  <a:t>Definition: very large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altLang="zh-CN" dirty="0"/>
                  <a:t>, small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altLang="zh-CN" dirty="0"/>
                  <a:t> ; redundancy: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𝑘</m:t>
                        </m:r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→1</m:t>
                    </m:r>
                  </m:oMath>
                </a14:m>
                <a:endParaRPr lang="en-US" altLang="zh-CN" b="0" dirty="0">
                  <a:ea typeface="Cambria Math" panose="02040503050406030204" pitchFamily="18" charset="0"/>
                </a:endParaRPr>
              </a:p>
              <a:p>
                <a:pPr lvl="1"/>
                <a:r>
                  <a:rPr lang="en-US" altLang="zh-CN" dirty="0"/>
                  <a:t>Our previous work: </a:t>
                </a:r>
                <a:r>
                  <a:rPr lang="en-US" altLang="zh-CN" b="1" i="1" dirty="0" err="1"/>
                  <a:t>ECWide</a:t>
                </a:r>
                <a:r>
                  <a:rPr lang="en-US" altLang="zh-CN" dirty="0"/>
                  <a:t> </a:t>
                </a:r>
                <a:r>
                  <a:rPr lang="en-US" altLang="zh-CN" sz="1866" dirty="0"/>
                  <a:t>[FAST’21]</a:t>
                </a:r>
                <a:endParaRPr lang="en-US" altLang="zh-CN" dirty="0"/>
              </a:p>
            </p:txBody>
          </p:sp>
        </mc:Choice>
        <mc:Fallback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0D8F16D8-8A87-4300-A9DA-B51DCE4263F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07867" y="1194382"/>
                <a:ext cx="10563648" cy="2234618"/>
              </a:xfrm>
              <a:blipFill>
                <a:blip r:embed="rId3"/>
                <a:stretch>
                  <a:fillRect l="-1212" t="-32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6461A74-9B17-4F6A-9614-D22DDF0E24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内容占位符 2">
            <a:extLst>
              <a:ext uri="{FF2B5EF4-FFF2-40B4-BE49-F238E27FC236}">
                <a16:creationId xmlns:a16="http://schemas.microsoft.com/office/drawing/2014/main" id="{598A1767-4250-48EB-93EE-93253AE5B956}"/>
              </a:ext>
            </a:extLst>
          </p:cNvPr>
          <p:cNvSpPr txBox="1">
            <a:spLocks/>
          </p:cNvSpPr>
          <p:nvPr/>
        </p:nvSpPr>
        <p:spPr bwMode="auto">
          <a:xfrm>
            <a:off x="507867" y="3175345"/>
            <a:ext cx="9649486" cy="2081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8" tIns="45715" rIns="91428" bIns="45715" numCol="1" anchor="t" anchorCtr="0" compatLnSpc="1">
            <a:prstTxWarp prst="textNoShape">
              <a:avLst/>
            </a:prstTxWarp>
          </a:bodyPr>
          <a:lstStyle>
            <a:lvl1pPr marL="257209" indent="-257209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87" indent="-214341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2pPr>
            <a:lvl3pPr marL="857364" indent="-171473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500">
                <a:solidFill>
                  <a:schemeClr val="tx1"/>
                </a:solidFill>
                <a:latin typeface="+mn-lt"/>
              </a:defRPr>
            </a:lvl3pPr>
            <a:lvl4pPr marL="1200310" indent="-171473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1543256" indent="-171473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1886201" indent="-171473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229147" indent="-171473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2572093" indent="-171473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2915039" indent="-171473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2799" kern="0" dirty="0"/>
              <a:t>How to generate a wide stripe?</a:t>
            </a:r>
          </a:p>
          <a:p>
            <a:pPr lvl="1"/>
            <a:r>
              <a:rPr lang="en-US" altLang="zh-CN" sz="2399" kern="0" dirty="0"/>
              <a:t>Natural idea: </a:t>
            </a:r>
            <a:r>
              <a:rPr lang="en-US" altLang="zh-CN" sz="2399" b="1" kern="0" dirty="0"/>
              <a:t>direct generation</a:t>
            </a:r>
          </a:p>
          <a:p>
            <a:pPr lvl="2"/>
            <a:r>
              <a:rPr lang="en-US" altLang="zh-CN" sz="2000" kern="0" dirty="0"/>
              <a:t>Expensive repair: retrieve k chunks to repair one chunk</a:t>
            </a:r>
          </a:p>
          <a:p>
            <a:pPr lvl="1"/>
            <a:r>
              <a:rPr lang="en-US" altLang="zh-CN" sz="2399" kern="0" dirty="0"/>
              <a:t>Our idea: </a:t>
            </a:r>
            <a:r>
              <a:rPr lang="en-US" altLang="zh-CN" sz="2399" b="1" kern="0" dirty="0">
                <a:solidFill>
                  <a:srgbClr val="FF0000"/>
                </a:solidFill>
              </a:rPr>
              <a:t>tiered generation</a:t>
            </a:r>
          </a:p>
          <a:p>
            <a:pPr lvl="2"/>
            <a:r>
              <a:rPr lang="en-US" altLang="zh-CN" sz="2000" kern="0" dirty="0"/>
              <a:t>Motivation: access frequency is high at first, but decreases as data age</a:t>
            </a:r>
          </a:p>
          <a:p>
            <a:pPr marL="914293" lvl="2" indent="0">
              <a:buNone/>
            </a:pPr>
            <a:endParaRPr lang="en-US" altLang="zh-CN" sz="2000" kern="0" dirty="0"/>
          </a:p>
        </p:txBody>
      </p: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B5711703-33DE-4405-A304-77EC9401F4C3}"/>
              </a:ext>
            </a:extLst>
          </p:cNvPr>
          <p:cNvGrpSpPr/>
          <p:nvPr/>
        </p:nvGrpSpPr>
        <p:grpSpPr>
          <a:xfrm>
            <a:off x="650299" y="5308389"/>
            <a:ext cx="10116496" cy="1404092"/>
            <a:chOff x="585229" y="3952532"/>
            <a:chExt cx="7589348" cy="1053343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4049DD97-D1EF-4628-8D60-424764E2CD2B}"/>
                </a:ext>
              </a:extLst>
            </p:cNvPr>
            <p:cNvSpPr/>
            <p:nvPr/>
          </p:nvSpPr>
          <p:spPr>
            <a:xfrm>
              <a:off x="585229" y="4239120"/>
              <a:ext cx="1506032" cy="2770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dirty="0"/>
                <a:t>Original data</a:t>
              </a:r>
              <a:endParaRPr lang="zh-CN" altLang="en-US" dirty="0"/>
            </a:p>
          </p:txBody>
        </p:sp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id="{A2179051-F921-4AB6-B13B-5BB55E0D8DE5}"/>
                </a:ext>
              </a:extLst>
            </p:cNvPr>
            <p:cNvGrpSpPr/>
            <p:nvPr/>
          </p:nvGrpSpPr>
          <p:grpSpPr>
            <a:xfrm>
              <a:off x="4885750" y="3952532"/>
              <a:ext cx="1426665" cy="719266"/>
              <a:chOff x="4985805" y="4058023"/>
              <a:chExt cx="1426665" cy="719266"/>
            </a:xfrm>
          </p:grpSpPr>
          <p:sp>
            <p:nvSpPr>
              <p:cNvPr id="12" name="箭头: 右 11">
                <a:extLst>
                  <a:ext uri="{FF2B5EF4-FFF2-40B4-BE49-F238E27FC236}">
                    <a16:creationId xmlns:a16="http://schemas.microsoft.com/office/drawing/2014/main" id="{1AFEB21D-139A-4E61-84EE-84D3F56448D9}"/>
                  </a:ext>
                </a:extLst>
              </p:cNvPr>
              <p:cNvSpPr/>
              <p:nvPr/>
            </p:nvSpPr>
            <p:spPr bwMode="auto">
              <a:xfrm>
                <a:off x="5025457" y="4281264"/>
                <a:ext cx="1387013" cy="496025"/>
              </a:xfrm>
              <a:prstGeom prst="rightArrow">
                <a:avLst/>
              </a:prstGeom>
              <a:solidFill>
                <a:srgbClr val="FF0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121888" tIns="60944" rIns="121888" bIns="60944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1218895"/>
                <a:endParaRPr lang="zh-CN" altLang="en-US" sz="2399" dirty="0"/>
              </a:p>
            </p:txBody>
          </p:sp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7BA688FB-35B8-4E59-BB89-AF1073B4E145}"/>
                  </a:ext>
                </a:extLst>
              </p:cNvPr>
              <p:cNvSpPr/>
              <p:nvPr/>
            </p:nvSpPr>
            <p:spPr>
              <a:xfrm>
                <a:off x="4985805" y="4058023"/>
                <a:ext cx="1187172" cy="3155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2133" b="1" dirty="0">
                    <a:solidFill>
                      <a:srgbClr val="FF0000"/>
                    </a:solidFill>
                  </a:rPr>
                  <a:t>Re-encode</a:t>
                </a:r>
                <a:endParaRPr lang="zh-CN" altLang="en-US" sz="2133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9" name="组合 18">
              <a:extLst>
                <a:ext uri="{FF2B5EF4-FFF2-40B4-BE49-F238E27FC236}">
                  <a16:creationId xmlns:a16="http://schemas.microsoft.com/office/drawing/2014/main" id="{E6BE3DF6-565D-4620-B8AD-2A4826FB50F8}"/>
                </a:ext>
              </a:extLst>
            </p:cNvPr>
            <p:cNvGrpSpPr/>
            <p:nvPr/>
          </p:nvGrpSpPr>
          <p:grpSpPr>
            <a:xfrm>
              <a:off x="6513417" y="4100621"/>
              <a:ext cx="1661160" cy="889695"/>
              <a:chOff x="6412720" y="4069812"/>
              <a:chExt cx="1661160" cy="889695"/>
            </a:xfrm>
          </p:grpSpPr>
          <p:sp>
            <p:nvSpPr>
              <p:cNvPr id="10" name="矩形 9">
                <a:extLst>
                  <a:ext uri="{FF2B5EF4-FFF2-40B4-BE49-F238E27FC236}">
                    <a16:creationId xmlns:a16="http://schemas.microsoft.com/office/drawing/2014/main" id="{B44EA60A-B40F-4B91-84F2-3EF30412C7B3}"/>
                  </a:ext>
                </a:extLst>
              </p:cNvPr>
              <p:cNvSpPr/>
              <p:nvPr/>
            </p:nvSpPr>
            <p:spPr bwMode="auto">
              <a:xfrm>
                <a:off x="6412720" y="4069812"/>
                <a:ext cx="1661160" cy="640513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horz" wrap="square" lIns="121888" tIns="60944" rIns="121888" bIns="60944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defTabSz="1218895"/>
                <a:r>
                  <a:rPr lang="en-US" altLang="zh-CN" sz="2399" dirty="0">
                    <a:solidFill>
                      <a:schemeClr val="tx1"/>
                    </a:solidFill>
                    <a:latin typeface="Arial" charset="0"/>
                  </a:rPr>
                  <a:t>Wide stripes</a:t>
                </a:r>
              </a:p>
              <a:p>
                <a:pPr algn="ctr" defTabSz="1218895"/>
                <a:r>
                  <a:rPr lang="en-US" altLang="zh-CN" dirty="0"/>
                  <a:t>(large k)</a:t>
                </a:r>
                <a:endParaRPr lang="zh-CN" altLang="en-US" sz="2399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4" name="矩形 13">
                <a:extLst>
                  <a:ext uri="{FF2B5EF4-FFF2-40B4-BE49-F238E27FC236}">
                    <a16:creationId xmlns:a16="http://schemas.microsoft.com/office/drawing/2014/main" id="{CAF1D17D-C422-40CA-81BB-BC787AF8EB19}"/>
                  </a:ext>
                </a:extLst>
              </p:cNvPr>
              <p:cNvSpPr/>
              <p:nvPr/>
            </p:nvSpPr>
            <p:spPr>
              <a:xfrm>
                <a:off x="6453661" y="4721014"/>
                <a:ext cx="1535916" cy="2384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1466" dirty="0"/>
                  <a:t>Low access frequency</a:t>
                </a:r>
                <a:endParaRPr lang="zh-CN" altLang="en-US" sz="1466" dirty="0"/>
              </a:p>
            </p:txBody>
          </p:sp>
        </p:grpSp>
        <p:grpSp>
          <p:nvGrpSpPr>
            <p:cNvPr id="18" name="组合 17">
              <a:extLst>
                <a:ext uri="{FF2B5EF4-FFF2-40B4-BE49-F238E27FC236}">
                  <a16:creationId xmlns:a16="http://schemas.microsoft.com/office/drawing/2014/main" id="{C6EDE00B-7AD2-4309-BEAF-ED64E9F037D1}"/>
                </a:ext>
              </a:extLst>
            </p:cNvPr>
            <p:cNvGrpSpPr/>
            <p:nvPr/>
          </p:nvGrpSpPr>
          <p:grpSpPr>
            <a:xfrm>
              <a:off x="3063240" y="4100621"/>
              <a:ext cx="1661160" cy="905254"/>
              <a:chOff x="2987040" y="4094877"/>
              <a:chExt cx="1661160" cy="905254"/>
            </a:xfrm>
          </p:grpSpPr>
          <p:sp>
            <p:nvSpPr>
              <p:cNvPr id="9" name="矩形 8">
                <a:extLst>
                  <a:ext uri="{FF2B5EF4-FFF2-40B4-BE49-F238E27FC236}">
                    <a16:creationId xmlns:a16="http://schemas.microsoft.com/office/drawing/2014/main" id="{4865E5F4-14A7-453F-85C8-AA284E1800A7}"/>
                  </a:ext>
                </a:extLst>
              </p:cNvPr>
              <p:cNvSpPr/>
              <p:nvPr/>
            </p:nvSpPr>
            <p:spPr bwMode="auto">
              <a:xfrm>
                <a:off x="2987040" y="4094877"/>
                <a:ext cx="1661160" cy="64633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horz" wrap="square" lIns="121888" tIns="60944" rIns="121888" bIns="60944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defTabSz="1218895"/>
                <a:r>
                  <a:rPr lang="en-US" altLang="zh-CN" sz="2399" dirty="0">
                    <a:solidFill>
                      <a:schemeClr val="tx1"/>
                    </a:solidFill>
                    <a:latin typeface="Arial" charset="0"/>
                  </a:rPr>
                  <a:t>Narrow stripes</a:t>
                </a:r>
              </a:p>
              <a:p>
                <a:pPr algn="ctr" defTabSz="1218895"/>
                <a:r>
                  <a:rPr lang="en-US" altLang="zh-CN" dirty="0"/>
                  <a:t>(small k)</a:t>
                </a:r>
                <a:endParaRPr lang="zh-CN" altLang="en-US" sz="2399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5AF74564-5DDB-421B-9F93-415AB5E1A248}"/>
                  </a:ext>
                </a:extLst>
              </p:cNvPr>
              <p:cNvSpPr/>
              <p:nvPr/>
            </p:nvSpPr>
            <p:spPr>
              <a:xfrm>
                <a:off x="3011951" y="4761638"/>
                <a:ext cx="1567183" cy="2384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1466" dirty="0"/>
                  <a:t>High access frequency</a:t>
                </a:r>
                <a:endParaRPr lang="zh-CN" altLang="en-US" sz="1466" dirty="0"/>
              </a:p>
            </p:txBody>
          </p:sp>
        </p:grpSp>
        <p:sp>
          <p:nvSpPr>
            <p:cNvPr id="20" name="箭头: 右 19">
              <a:extLst>
                <a:ext uri="{FF2B5EF4-FFF2-40B4-BE49-F238E27FC236}">
                  <a16:creationId xmlns:a16="http://schemas.microsoft.com/office/drawing/2014/main" id="{BF248EE9-E5EC-4712-BC87-595CB04CCA60}"/>
                </a:ext>
              </a:extLst>
            </p:cNvPr>
            <p:cNvSpPr/>
            <p:nvPr/>
          </p:nvSpPr>
          <p:spPr bwMode="auto">
            <a:xfrm>
              <a:off x="2119601" y="4175774"/>
              <a:ext cx="742387" cy="496025"/>
            </a:xfrm>
            <a:prstGeom prst="rightArrow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21888" tIns="60944" rIns="121888" bIns="60944" numCol="1" rtlCol="0" anchor="t" anchorCtr="0" compatLnSpc="1">
              <a:prstTxWarp prst="textNoShape">
                <a:avLst/>
              </a:prstTxWarp>
            </a:bodyPr>
            <a:lstStyle/>
            <a:p>
              <a:pPr defTabSz="1218895"/>
              <a:endParaRPr lang="zh-CN" altLang="en-US" sz="2399" dirty="0"/>
            </a:p>
          </p:txBody>
        </p:sp>
      </p:grpSp>
    </p:spTree>
    <p:extLst>
      <p:ext uri="{BB962C8B-B14F-4D97-AF65-F5344CB8AC3E}">
        <p14:creationId xmlns:p14="http://schemas.microsoft.com/office/powerpoint/2010/main" val="1152372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442"/>
    </mc:Choice>
    <mc:Fallback xmlns="">
      <p:transition spd="slow" advTm="72442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0D34A5-B56D-47FC-89E3-4685D182C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Problem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6242ADFB-B043-46AF-9516-DE237988C51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09441" y="1189620"/>
                <a:ext cx="10969943" cy="3849708"/>
              </a:xfrm>
            </p:spPr>
            <p:txBody>
              <a:bodyPr/>
              <a:lstStyle/>
              <a:p>
                <a:r>
                  <a:rPr lang="en-US" altLang="zh-CN" dirty="0"/>
                  <a:t>Re-encoding in tiered generation</a:t>
                </a:r>
              </a:p>
              <a:p>
                <a:pPr marL="914233" lvl="1" indent="-457086">
                  <a:buFont typeface="+mj-lt"/>
                  <a:buAutoNum type="arabicPeriod"/>
                </a:pPr>
                <a:r>
                  <a:rPr lang="en-US" altLang="zh-CN" dirty="0"/>
                  <a:t>Relocate data chunks</a:t>
                </a:r>
              </a:p>
              <a:p>
                <a:pPr marL="914233" lvl="1" indent="-457086">
                  <a:buFont typeface="+mj-lt"/>
                  <a:buAutoNum type="arabicPeriod"/>
                </a:pPr>
                <a:r>
                  <a:rPr lang="en-US" altLang="zh-CN" dirty="0"/>
                  <a:t>Regenerate parity chunks</a:t>
                </a:r>
              </a:p>
              <a:p>
                <a:r>
                  <a:rPr lang="en-US" altLang="zh-CN" dirty="0"/>
                  <a:t>Challenge</a:t>
                </a:r>
              </a:p>
              <a:p>
                <a:pPr lvl="1"/>
                <a:r>
                  <a:rPr lang="en-US" altLang="zh-CN" dirty="0"/>
                  <a:t>Substantial bandwidth overhead in data transfers</a:t>
                </a:r>
                <a:endParaRPr lang="en-US" altLang="zh-CN" b="1" dirty="0"/>
              </a:p>
              <a:p>
                <a:pPr lvl="1"/>
                <a:r>
                  <a:rPr lang="en-US" altLang="zh-CN" b="1" dirty="0"/>
                  <a:t>How to mitigate data transfers during wide-stripe generation?</a:t>
                </a:r>
              </a:p>
              <a:p>
                <a:r>
                  <a:rPr lang="en-US" altLang="zh-CN" dirty="0"/>
                  <a:t>Problem: Two </a:t>
                </a:r>
                <a14:m>
                  <m:oMath xmlns:m="http://schemas.openxmlformats.org/officeDocument/2006/math">
                    <m:r>
                      <a:rPr lang="en-US" altLang="zh-CN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dirty="0"/>
                  <a:t> stripes </a:t>
                </a:r>
                <a:r>
                  <a:rPr lang="en-US" altLang="zh-CN" b="1" dirty="0"/>
                  <a:t>merge</a:t>
                </a:r>
                <a:r>
                  <a:rPr lang="en-US" altLang="zh-CN" dirty="0"/>
                  <a:t> into a </a:t>
                </a:r>
                <a14:m>
                  <m:oMath xmlns:m="http://schemas.openxmlformats.org/officeDocument/2006/math">
                    <m:r>
                      <a:rPr lang="en-US" altLang="zh-CN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dirty="0"/>
                  <a:t> stripe</a:t>
                </a:r>
              </a:p>
            </p:txBody>
          </p:sp>
        </mc:Choice>
        <mc:Fallback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6242ADFB-B043-46AF-9516-DE237988C51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441" y="1189620"/>
                <a:ext cx="10969943" cy="3849708"/>
              </a:xfrm>
              <a:blipFill>
                <a:blip r:embed="rId3"/>
                <a:stretch>
                  <a:fillRect l="-1167" t="-18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A80C6EB-2629-40BB-B918-AAF5A12CCB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pSp>
        <p:nvGrpSpPr>
          <p:cNvPr id="62" name="组合 61">
            <a:extLst>
              <a:ext uri="{FF2B5EF4-FFF2-40B4-BE49-F238E27FC236}">
                <a16:creationId xmlns:a16="http://schemas.microsoft.com/office/drawing/2014/main" id="{B7C9333F-E215-486A-9367-945862B8C538}"/>
              </a:ext>
            </a:extLst>
          </p:cNvPr>
          <p:cNvGrpSpPr/>
          <p:nvPr/>
        </p:nvGrpSpPr>
        <p:grpSpPr>
          <a:xfrm>
            <a:off x="1038907" y="5054177"/>
            <a:ext cx="9909695" cy="1409373"/>
            <a:chOff x="779383" y="3943350"/>
            <a:chExt cx="7434207" cy="1057305"/>
          </a:xfrm>
        </p:grpSpPr>
        <p:sp>
          <p:nvSpPr>
            <p:cNvPr id="21" name="箭头: 右 20">
              <a:extLst>
                <a:ext uri="{FF2B5EF4-FFF2-40B4-BE49-F238E27FC236}">
                  <a16:creationId xmlns:a16="http://schemas.microsoft.com/office/drawing/2014/main" id="{AA662FE8-E751-4BF0-882B-CFBF9AEE4D16}"/>
                </a:ext>
              </a:extLst>
            </p:cNvPr>
            <p:cNvSpPr/>
            <p:nvPr/>
          </p:nvSpPr>
          <p:spPr bwMode="auto">
            <a:xfrm>
              <a:off x="3449137" y="4243402"/>
              <a:ext cx="822192" cy="457200"/>
            </a:xfrm>
            <a:prstGeom prst="rightArrow">
              <a:avLst>
                <a:gd name="adj1" fmla="val 50000"/>
                <a:gd name="adj2" fmla="val 65406"/>
              </a:avLst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21888" tIns="60944" rIns="121888" bIns="60944" numCol="1" rtlCol="0" anchor="t" anchorCtr="0" compatLnSpc="1">
              <a:prstTxWarp prst="textNoShape">
                <a:avLst/>
              </a:prstTxWarp>
            </a:bodyPr>
            <a:lstStyle/>
            <a:p>
              <a:pPr defTabSz="1218895"/>
              <a:endParaRPr lang="zh-CN" altLang="en-US" sz="2399"/>
            </a:p>
          </p:txBody>
        </p:sp>
        <p:grpSp>
          <p:nvGrpSpPr>
            <p:cNvPr id="61" name="组合 60">
              <a:extLst>
                <a:ext uri="{FF2B5EF4-FFF2-40B4-BE49-F238E27FC236}">
                  <a16:creationId xmlns:a16="http://schemas.microsoft.com/office/drawing/2014/main" id="{0EB4C31C-AB84-4DA5-AC37-0CD8AD2C0946}"/>
                </a:ext>
              </a:extLst>
            </p:cNvPr>
            <p:cNvGrpSpPr/>
            <p:nvPr/>
          </p:nvGrpSpPr>
          <p:grpSpPr>
            <a:xfrm>
              <a:off x="779383" y="3943350"/>
              <a:ext cx="2521484" cy="1057305"/>
              <a:chOff x="779383" y="3857639"/>
              <a:chExt cx="2521484" cy="1057305"/>
            </a:xfrm>
          </p:grpSpPr>
          <p:grpSp>
            <p:nvGrpSpPr>
              <p:cNvPr id="26" name="组合 25">
                <a:extLst>
                  <a:ext uri="{FF2B5EF4-FFF2-40B4-BE49-F238E27FC236}">
                    <a16:creationId xmlns:a16="http://schemas.microsoft.com/office/drawing/2014/main" id="{0042FBD6-4AEE-4B8B-9AE2-88050A299213}"/>
                  </a:ext>
                </a:extLst>
              </p:cNvPr>
              <p:cNvGrpSpPr/>
              <p:nvPr/>
            </p:nvGrpSpPr>
            <p:grpSpPr>
              <a:xfrm>
                <a:off x="779383" y="3857639"/>
                <a:ext cx="2521484" cy="457200"/>
                <a:chOff x="678722" y="4019550"/>
                <a:chExt cx="2521484" cy="457200"/>
              </a:xfrm>
            </p:grpSpPr>
            <p:sp>
              <p:nvSpPr>
                <p:cNvPr id="10" name="矩形: 圆角 9">
                  <a:extLst>
                    <a:ext uri="{FF2B5EF4-FFF2-40B4-BE49-F238E27FC236}">
                      <a16:creationId xmlns:a16="http://schemas.microsoft.com/office/drawing/2014/main" id="{5B4CFF67-CB49-46A0-9031-2AB5F2965664}"/>
                    </a:ext>
                  </a:extLst>
                </p:cNvPr>
                <p:cNvSpPr/>
                <p:nvPr/>
              </p:nvSpPr>
              <p:spPr bwMode="auto">
                <a:xfrm>
                  <a:off x="678722" y="4019550"/>
                  <a:ext cx="2521484" cy="457200"/>
                </a:xfrm>
                <a:prstGeom prst="roundRect">
                  <a:avLst/>
                </a:pr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vert="horz" wrap="square" lIns="121888" tIns="60944" rIns="121888" bIns="60944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1218895"/>
                  <a:endParaRPr lang="zh-CN" altLang="en-US" sz="2399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grpSp>
              <p:nvGrpSpPr>
                <p:cNvPr id="22" name="组合 21">
                  <a:extLst>
                    <a:ext uri="{FF2B5EF4-FFF2-40B4-BE49-F238E27FC236}">
                      <a16:creationId xmlns:a16="http://schemas.microsoft.com/office/drawing/2014/main" id="{1F86E5F7-732D-4ABE-9320-A7237E465DEB}"/>
                    </a:ext>
                  </a:extLst>
                </p:cNvPr>
                <p:cNvGrpSpPr/>
                <p:nvPr/>
              </p:nvGrpSpPr>
              <p:grpSpPr>
                <a:xfrm>
                  <a:off x="767523" y="4097379"/>
                  <a:ext cx="2343882" cy="301542"/>
                  <a:chOff x="762000" y="4027521"/>
                  <a:chExt cx="2343882" cy="301542"/>
                </a:xfrm>
              </p:grpSpPr>
              <p:sp>
                <p:nvSpPr>
                  <p:cNvPr id="6" name="矩形 5">
                    <a:extLst>
                      <a:ext uri="{FF2B5EF4-FFF2-40B4-BE49-F238E27FC236}">
                        <a16:creationId xmlns:a16="http://schemas.microsoft.com/office/drawing/2014/main" id="{BA0B7533-333E-423E-B3E4-2B19A76406E8}"/>
                      </a:ext>
                    </a:extLst>
                  </p:cNvPr>
                  <p:cNvSpPr/>
                  <p:nvPr/>
                </p:nvSpPr>
                <p:spPr>
                  <a:xfrm>
                    <a:off x="762000" y="4027521"/>
                    <a:ext cx="472742" cy="301542"/>
                  </a:xfrm>
                  <a:prstGeom prst="rect">
                    <a:avLst/>
                  </a:prstGeom>
                  <a:noFill/>
                  <a:ln w="25400" cap="flat" cmpd="sng" algn="ctr">
                    <a:solidFill>
                      <a:schemeClr val="tx1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1218895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altLang="zh-CN" kern="0" dirty="0">
                        <a:latin typeface="+mn-ea"/>
                      </a:rPr>
                      <a:t>a</a:t>
                    </a:r>
                    <a:endParaRPr lang="zh-CN" altLang="en-US" kern="0" baseline="-25000" dirty="0">
                      <a:latin typeface="+mn-ea"/>
                    </a:endParaRPr>
                  </a:p>
                </p:txBody>
              </p:sp>
              <p:sp>
                <p:nvSpPr>
                  <p:cNvPr id="7" name="矩形 6">
                    <a:extLst>
                      <a:ext uri="{FF2B5EF4-FFF2-40B4-BE49-F238E27FC236}">
                        <a16:creationId xmlns:a16="http://schemas.microsoft.com/office/drawing/2014/main" id="{A3BC5A7A-E7D0-4C94-83C8-E4611C6D1629}"/>
                      </a:ext>
                    </a:extLst>
                  </p:cNvPr>
                  <p:cNvSpPr/>
                  <p:nvPr/>
                </p:nvSpPr>
                <p:spPr>
                  <a:xfrm>
                    <a:off x="2009426" y="4027521"/>
                    <a:ext cx="472742" cy="301542"/>
                  </a:xfrm>
                  <a:prstGeom prst="rect">
                    <a:avLst/>
                  </a:prstGeom>
                  <a:noFill/>
                  <a:ln w="25400" cap="flat" cmpd="sng" algn="ctr">
                    <a:solidFill>
                      <a:schemeClr val="tx1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1218895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altLang="zh-CN" sz="2133" b="1" kern="0" dirty="0">
                        <a:latin typeface="+mn-lt"/>
                        <a:ea typeface="等线" panose="02010600030101010101" pitchFamily="2" charset="-122"/>
                      </a:rPr>
                      <a:t>P</a:t>
                    </a:r>
                    <a:r>
                      <a:rPr lang="en-US" altLang="zh-CN" sz="2133" b="1" kern="0" baseline="-25000" dirty="0">
                        <a:latin typeface="+mn-lt"/>
                        <a:ea typeface="等线" panose="02010600030101010101" pitchFamily="2" charset="-122"/>
                      </a:rPr>
                      <a:t>1</a:t>
                    </a:r>
                  </a:p>
                </p:txBody>
              </p:sp>
              <p:sp>
                <p:nvSpPr>
                  <p:cNvPr id="8" name="矩形 7">
                    <a:extLst>
                      <a:ext uri="{FF2B5EF4-FFF2-40B4-BE49-F238E27FC236}">
                        <a16:creationId xmlns:a16="http://schemas.microsoft.com/office/drawing/2014/main" id="{7AC44506-9F94-48FD-B152-1B5FD71088DF}"/>
                      </a:ext>
                    </a:extLst>
                  </p:cNvPr>
                  <p:cNvSpPr/>
                  <p:nvPr/>
                </p:nvSpPr>
                <p:spPr>
                  <a:xfrm>
                    <a:off x="1385713" y="4027521"/>
                    <a:ext cx="472742" cy="301542"/>
                  </a:xfrm>
                  <a:prstGeom prst="rect">
                    <a:avLst/>
                  </a:prstGeom>
                  <a:noFill/>
                  <a:ln w="25400" cap="flat" cmpd="sng" algn="ctr">
                    <a:solidFill>
                      <a:schemeClr val="tx1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1218895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altLang="zh-CN" kern="0" dirty="0">
                        <a:latin typeface="+mn-ea"/>
                      </a:rPr>
                      <a:t>b</a:t>
                    </a:r>
                    <a:endParaRPr lang="zh-CN" altLang="en-US" kern="0" baseline="-25000" dirty="0">
                      <a:latin typeface="+mn-ea"/>
                    </a:endParaRPr>
                  </a:p>
                </p:txBody>
              </p:sp>
              <p:sp>
                <p:nvSpPr>
                  <p:cNvPr id="9" name="矩形 8">
                    <a:extLst>
                      <a:ext uri="{FF2B5EF4-FFF2-40B4-BE49-F238E27FC236}">
                        <a16:creationId xmlns:a16="http://schemas.microsoft.com/office/drawing/2014/main" id="{04499E0D-2443-460F-B683-75350F584252}"/>
                      </a:ext>
                    </a:extLst>
                  </p:cNvPr>
                  <p:cNvSpPr/>
                  <p:nvPr/>
                </p:nvSpPr>
                <p:spPr>
                  <a:xfrm>
                    <a:off x="2633140" y="4027521"/>
                    <a:ext cx="472742" cy="301542"/>
                  </a:xfrm>
                  <a:prstGeom prst="rect">
                    <a:avLst/>
                  </a:prstGeom>
                  <a:noFill/>
                  <a:ln w="25400" cap="flat" cmpd="sng" algn="ctr">
                    <a:solidFill>
                      <a:schemeClr val="tx1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1218895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altLang="zh-CN" sz="2133" b="1" kern="0" dirty="0">
                        <a:latin typeface="+mn-lt"/>
                        <a:ea typeface="等线" panose="02010600030101010101" pitchFamily="2" charset="-122"/>
                      </a:rPr>
                      <a:t>P</a:t>
                    </a:r>
                    <a:r>
                      <a:rPr lang="en-US" altLang="zh-CN" sz="2133" b="1" kern="0" baseline="-25000" dirty="0">
                        <a:latin typeface="+mn-lt"/>
                        <a:ea typeface="等线" panose="02010600030101010101" pitchFamily="2" charset="-122"/>
                      </a:rPr>
                      <a:t>2</a:t>
                    </a:r>
                  </a:p>
                </p:txBody>
              </p:sp>
            </p:grpSp>
          </p:grpSp>
          <p:grpSp>
            <p:nvGrpSpPr>
              <p:cNvPr id="43" name="组合 42">
                <a:extLst>
                  <a:ext uri="{FF2B5EF4-FFF2-40B4-BE49-F238E27FC236}">
                    <a16:creationId xmlns:a16="http://schemas.microsoft.com/office/drawing/2014/main" id="{698BD96A-6038-4B65-ADF9-36219163EA38}"/>
                  </a:ext>
                </a:extLst>
              </p:cNvPr>
              <p:cNvGrpSpPr/>
              <p:nvPr/>
            </p:nvGrpSpPr>
            <p:grpSpPr>
              <a:xfrm>
                <a:off x="779383" y="4457744"/>
                <a:ext cx="2521484" cy="457200"/>
                <a:chOff x="678722" y="4019550"/>
                <a:chExt cx="2521484" cy="457200"/>
              </a:xfrm>
            </p:grpSpPr>
            <p:sp>
              <p:nvSpPr>
                <p:cNvPr id="44" name="矩形: 圆角 43">
                  <a:extLst>
                    <a:ext uri="{FF2B5EF4-FFF2-40B4-BE49-F238E27FC236}">
                      <a16:creationId xmlns:a16="http://schemas.microsoft.com/office/drawing/2014/main" id="{B3193D52-6E98-4160-B9C9-FD35A5DBEF95}"/>
                    </a:ext>
                  </a:extLst>
                </p:cNvPr>
                <p:cNvSpPr/>
                <p:nvPr/>
              </p:nvSpPr>
              <p:spPr bwMode="auto">
                <a:xfrm>
                  <a:off x="678722" y="4019550"/>
                  <a:ext cx="2521484" cy="457200"/>
                </a:xfrm>
                <a:prstGeom prst="roundRect">
                  <a:avLst/>
                </a:pr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vert="horz" wrap="square" lIns="121888" tIns="60944" rIns="121888" bIns="60944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1218895"/>
                  <a:endParaRPr lang="zh-CN" altLang="en-US" sz="2399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grpSp>
              <p:nvGrpSpPr>
                <p:cNvPr id="45" name="组合 44">
                  <a:extLst>
                    <a:ext uri="{FF2B5EF4-FFF2-40B4-BE49-F238E27FC236}">
                      <a16:creationId xmlns:a16="http://schemas.microsoft.com/office/drawing/2014/main" id="{46251F15-7161-45C1-BEF6-E671ABC5C4D8}"/>
                    </a:ext>
                  </a:extLst>
                </p:cNvPr>
                <p:cNvGrpSpPr/>
                <p:nvPr/>
              </p:nvGrpSpPr>
              <p:grpSpPr>
                <a:xfrm>
                  <a:off x="767523" y="4097379"/>
                  <a:ext cx="2343882" cy="301542"/>
                  <a:chOff x="762000" y="4027521"/>
                  <a:chExt cx="2343882" cy="301542"/>
                </a:xfrm>
              </p:grpSpPr>
              <p:sp>
                <p:nvSpPr>
                  <p:cNvPr id="46" name="矩形 45">
                    <a:extLst>
                      <a:ext uri="{FF2B5EF4-FFF2-40B4-BE49-F238E27FC236}">
                        <a16:creationId xmlns:a16="http://schemas.microsoft.com/office/drawing/2014/main" id="{33F8AFEF-6B12-4553-B651-027335F9E8F5}"/>
                      </a:ext>
                    </a:extLst>
                  </p:cNvPr>
                  <p:cNvSpPr/>
                  <p:nvPr/>
                </p:nvSpPr>
                <p:spPr>
                  <a:xfrm>
                    <a:off x="762000" y="4027521"/>
                    <a:ext cx="472742" cy="301542"/>
                  </a:xfrm>
                  <a:prstGeom prst="rect">
                    <a:avLst/>
                  </a:prstGeom>
                  <a:noFill/>
                  <a:ln w="25400" cap="flat" cmpd="sng" algn="ctr">
                    <a:solidFill>
                      <a:schemeClr val="tx1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1218895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altLang="zh-CN" kern="0" dirty="0">
                        <a:latin typeface="+mn-ea"/>
                      </a:rPr>
                      <a:t>c</a:t>
                    </a:r>
                    <a:endParaRPr lang="zh-CN" altLang="en-US" kern="0" baseline="-25000" dirty="0">
                      <a:latin typeface="+mn-ea"/>
                    </a:endParaRPr>
                  </a:p>
                </p:txBody>
              </p:sp>
              <p:sp>
                <p:nvSpPr>
                  <p:cNvPr id="47" name="矩形 46">
                    <a:extLst>
                      <a:ext uri="{FF2B5EF4-FFF2-40B4-BE49-F238E27FC236}">
                        <a16:creationId xmlns:a16="http://schemas.microsoft.com/office/drawing/2014/main" id="{A4BAA555-3E7A-4D78-8676-D7F212607A11}"/>
                      </a:ext>
                    </a:extLst>
                  </p:cNvPr>
                  <p:cNvSpPr/>
                  <p:nvPr/>
                </p:nvSpPr>
                <p:spPr>
                  <a:xfrm>
                    <a:off x="2009426" y="4027521"/>
                    <a:ext cx="472742" cy="301542"/>
                  </a:xfrm>
                  <a:prstGeom prst="rect">
                    <a:avLst/>
                  </a:prstGeom>
                  <a:noFill/>
                  <a:ln w="25400" cap="flat" cmpd="sng" algn="ctr">
                    <a:solidFill>
                      <a:schemeClr val="tx1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1218895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altLang="zh-CN" sz="2133" b="1" kern="0" dirty="0">
                        <a:ea typeface="等线" panose="02010600030101010101" pitchFamily="2" charset="-122"/>
                      </a:rPr>
                      <a:t>P</a:t>
                    </a:r>
                    <a:r>
                      <a:rPr lang="en-US" altLang="zh-CN" sz="2133" b="1" kern="0" baseline="-25000" dirty="0">
                        <a:ea typeface="等线" panose="02010600030101010101" pitchFamily="2" charset="-122"/>
                      </a:rPr>
                      <a:t>1</a:t>
                    </a:r>
                    <a:r>
                      <a:rPr lang="en-US" altLang="zh-CN" sz="2133" b="1" kern="0" baseline="30000" dirty="0">
                        <a:ea typeface="等线" panose="02010600030101010101" pitchFamily="2" charset="-122"/>
                      </a:rPr>
                      <a:t>’</a:t>
                    </a:r>
                  </a:p>
                </p:txBody>
              </p:sp>
              <p:sp>
                <p:nvSpPr>
                  <p:cNvPr id="48" name="矩形 47">
                    <a:extLst>
                      <a:ext uri="{FF2B5EF4-FFF2-40B4-BE49-F238E27FC236}">
                        <a16:creationId xmlns:a16="http://schemas.microsoft.com/office/drawing/2014/main" id="{201C637A-6656-45B6-A0AC-DC78A090F3CD}"/>
                      </a:ext>
                    </a:extLst>
                  </p:cNvPr>
                  <p:cNvSpPr/>
                  <p:nvPr/>
                </p:nvSpPr>
                <p:spPr>
                  <a:xfrm>
                    <a:off x="1385713" y="4027521"/>
                    <a:ext cx="472742" cy="301542"/>
                  </a:xfrm>
                  <a:prstGeom prst="rect">
                    <a:avLst/>
                  </a:prstGeom>
                  <a:noFill/>
                  <a:ln w="25400" cap="flat" cmpd="sng" algn="ctr">
                    <a:solidFill>
                      <a:schemeClr val="tx1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1218895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altLang="zh-CN" kern="0" dirty="0">
                        <a:latin typeface="+mn-ea"/>
                      </a:rPr>
                      <a:t>d</a:t>
                    </a:r>
                    <a:endParaRPr lang="zh-CN" altLang="en-US" kern="0" baseline="-25000" dirty="0">
                      <a:latin typeface="+mn-ea"/>
                    </a:endParaRPr>
                  </a:p>
                </p:txBody>
              </p:sp>
              <p:sp>
                <p:nvSpPr>
                  <p:cNvPr id="49" name="矩形 48">
                    <a:extLst>
                      <a:ext uri="{FF2B5EF4-FFF2-40B4-BE49-F238E27FC236}">
                        <a16:creationId xmlns:a16="http://schemas.microsoft.com/office/drawing/2014/main" id="{580D1402-8403-4563-BC0B-F641891125DF}"/>
                      </a:ext>
                    </a:extLst>
                  </p:cNvPr>
                  <p:cNvSpPr/>
                  <p:nvPr/>
                </p:nvSpPr>
                <p:spPr>
                  <a:xfrm>
                    <a:off x="2633140" y="4027521"/>
                    <a:ext cx="472742" cy="301542"/>
                  </a:xfrm>
                  <a:prstGeom prst="rect">
                    <a:avLst/>
                  </a:prstGeom>
                  <a:noFill/>
                  <a:ln w="25400" cap="flat" cmpd="sng" algn="ctr">
                    <a:solidFill>
                      <a:schemeClr val="tx1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1218895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altLang="zh-CN" sz="2133" b="1" kern="0" dirty="0">
                        <a:ea typeface="等线" panose="02010600030101010101" pitchFamily="2" charset="-122"/>
                      </a:rPr>
                      <a:t>P</a:t>
                    </a:r>
                    <a:r>
                      <a:rPr lang="en-US" altLang="zh-CN" sz="2133" b="1" kern="0" baseline="-25000" dirty="0">
                        <a:ea typeface="等线" panose="02010600030101010101" pitchFamily="2" charset="-122"/>
                      </a:rPr>
                      <a:t>2</a:t>
                    </a:r>
                    <a:r>
                      <a:rPr lang="en-US" altLang="zh-CN" sz="2133" b="1" kern="0" baseline="30000" dirty="0">
                        <a:ea typeface="等线" panose="02010600030101010101" pitchFamily="2" charset="-122"/>
                      </a:rPr>
                      <a:t>’</a:t>
                    </a:r>
                    <a:endParaRPr lang="en-US" altLang="zh-CN" sz="2133" b="1" kern="0" baseline="-25000" dirty="0">
                      <a:ea typeface="等线" panose="02010600030101010101" pitchFamily="2" charset="-122"/>
                    </a:endParaRPr>
                  </a:p>
                </p:txBody>
              </p:sp>
            </p:grpSp>
          </p:grpSp>
        </p:grpSp>
        <p:grpSp>
          <p:nvGrpSpPr>
            <p:cNvPr id="60" name="组合 59">
              <a:extLst>
                <a:ext uri="{FF2B5EF4-FFF2-40B4-BE49-F238E27FC236}">
                  <a16:creationId xmlns:a16="http://schemas.microsoft.com/office/drawing/2014/main" id="{8D518E06-B97B-4381-A863-EA6C9D98D701}"/>
                </a:ext>
              </a:extLst>
            </p:cNvPr>
            <p:cNvGrpSpPr/>
            <p:nvPr/>
          </p:nvGrpSpPr>
          <p:grpSpPr>
            <a:xfrm>
              <a:off x="4419600" y="4243402"/>
              <a:ext cx="3793990" cy="457200"/>
              <a:chOff x="4816610" y="4139027"/>
              <a:chExt cx="3793990" cy="457200"/>
            </a:xfrm>
          </p:grpSpPr>
          <p:sp>
            <p:nvSpPr>
              <p:cNvPr id="51" name="矩形: 圆角 50">
                <a:extLst>
                  <a:ext uri="{FF2B5EF4-FFF2-40B4-BE49-F238E27FC236}">
                    <a16:creationId xmlns:a16="http://schemas.microsoft.com/office/drawing/2014/main" id="{9A5449F7-23B2-428F-88CF-2B16306168F5}"/>
                  </a:ext>
                </a:extLst>
              </p:cNvPr>
              <p:cNvSpPr/>
              <p:nvPr/>
            </p:nvSpPr>
            <p:spPr bwMode="auto">
              <a:xfrm>
                <a:off x="4816610" y="4139027"/>
                <a:ext cx="3793990" cy="457200"/>
              </a:xfrm>
              <a:prstGeom prst="roundRect">
                <a:avLst/>
              </a:prstGeom>
              <a:noFill/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vert="horz" wrap="square" lIns="121888" tIns="60944" rIns="121888" bIns="60944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1218895"/>
                <a:endParaRPr lang="zh-CN" altLang="en-US" sz="2399">
                  <a:solidFill>
                    <a:schemeClr val="tx1"/>
                  </a:solidFill>
                  <a:latin typeface="Arial" charset="0"/>
                </a:endParaRPr>
              </a:p>
            </p:txBody>
          </p:sp>
          <p:grpSp>
            <p:nvGrpSpPr>
              <p:cNvPr id="59" name="组合 58">
                <a:extLst>
                  <a:ext uri="{FF2B5EF4-FFF2-40B4-BE49-F238E27FC236}">
                    <a16:creationId xmlns:a16="http://schemas.microsoft.com/office/drawing/2014/main" id="{94485C5B-2590-47A5-964A-F4E77A960780}"/>
                  </a:ext>
                </a:extLst>
              </p:cNvPr>
              <p:cNvGrpSpPr/>
              <p:nvPr/>
            </p:nvGrpSpPr>
            <p:grpSpPr>
              <a:xfrm>
                <a:off x="4917951" y="4216856"/>
                <a:ext cx="3591309" cy="301542"/>
                <a:chOff x="4924773" y="4216856"/>
                <a:chExt cx="3591309" cy="301542"/>
              </a:xfrm>
            </p:grpSpPr>
            <p:sp>
              <p:nvSpPr>
                <p:cNvPr id="53" name="矩形 52">
                  <a:extLst>
                    <a:ext uri="{FF2B5EF4-FFF2-40B4-BE49-F238E27FC236}">
                      <a16:creationId xmlns:a16="http://schemas.microsoft.com/office/drawing/2014/main" id="{6C3F74FD-8347-4ABD-9A34-DE063BFF11AD}"/>
                    </a:ext>
                  </a:extLst>
                </p:cNvPr>
                <p:cNvSpPr/>
                <p:nvPr/>
              </p:nvSpPr>
              <p:spPr>
                <a:xfrm>
                  <a:off x="6172199" y="4216856"/>
                  <a:ext cx="472742" cy="301542"/>
                </a:xfrm>
                <a:prstGeom prst="rect">
                  <a:avLst/>
                </a:prstGeom>
                <a:noFill/>
                <a:ln w="25400" cap="flat" cmpd="sng" algn="ctr">
                  <a:solidFill>
                    <a:schemeClr val="tx1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1218895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zh-CN" kern="0" dirty="0">
                      <a:latin typeface="+mn-ea"/>
                    </a:rPr>
                    <a:t>c</a:t>
                  </a:r>
                  <a:endParaRPr lang="zh-CN" altLang="en-US" kern="0" baseline="-25000" dirty="0">
                    <a:latin typeface="+mn-ea"/>
                  </a:endParaRPr>
                </a:p>
              </p:txBody>
            </p:sp>
            <p:sp>
              <p:nvSpPr>
                <p:cNvPr id="54" name="矩形 53">
                  <a:extLst>
                    <a:ext uri="{FF2B5EF4-FFF2-40B4-BE49-F238E27FC236}">
                      <a16:creationId xmlns:a16="http://schemas.microsoft.com/office/drawing/2014/main" id="{D2DA6695-0721-4730-83D6-DD0ED81CF183}"/>
                    </a:ext>
                  </a:extLst>
                </p:cNvPr>
                <p:cNvSpPr/>
                <p:nvPr/>
              </p:nvSpPr>
              <p:spPr>
                <a:xfrm>
                  <a:off x="7419625" y="4216856"/>
                  <a:ext cx="472742" cy="301542"/>
                </a:xfrm>
                <a:prstGeom prst="rect">
                  <a:avLst/>
                </a:prstGeom>
                <a:noFill/>
                <a:ln w="25400" cap="flat" cmpd="sng" algn="ctr">
                  <a:solidFill>
                    <a:schemeClr val="tx1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1218895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zh-CN" sz="2133" b="1" kern="0" dirty="0">
                      <a:latin typeface="+mn-lt"/>
                      <a:ea typeface="等线" panose="02010600030101010101" pitchFamily="2" charset="-122"/>
                    </a:rPr>
                    <a:t>Q</a:t>
                  </a:r>
                  <a:r>
                    <a:rPr lang="en-US" altLang="zh-CN" sz="2133" b="1" kern="0" baseline="-25000" dirty="0">
                      <a:latin typeface="+mn-lt"/>
                      <a:ea typeface="等线" panose="02010600030101010101" pitchFamily="2" charset="-122"/>
                    </a:rPr>
                    <a:t>1</a:t>
                  </a:r>
                </a:p>
              </p:txBody>
            </p:sp>
            <p:sp>
              <p:nvSpPr>
                <p:cNvPr id="55" name="矩形 54">
                  <a:extLst>
                    <a:ext uri="{FF2B5EF4-FFF2-40B4-BE49-F238E27FC236}">
                      <a16:creationId xmlns:a16="http://schemas.microsoft.com/office/drawing/2014/main" id="{9A37A665-D7CF-411C-9353-4C4D2C571F11}"/>
                    </a:ext>
                  </a:extLst>
                </p:cNvPr>
                <p:cNvSpPr/>
                <p:nvPr/>
              </p:nvSpPr>
              <p:spPr>
                <a:xfrm>
                  <a:off x="6795912" y="4216856"/>
                  <a:ext cx="472742" cy="301542"/>
                </a:xfrm>
                <a:prstGeom prst="rect">
                  <a:avLst/>
                </a:prstGeom>
                <a:noFill/>
                <a:ln w="25400" cap="flat" cmpd="sng" algn="ctr">
                  <a:solidFill>
                    <a:schemeClr val="tx1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1218895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zh-CN" kern="0" dirty="0">
                      <a:latin typeface="+mn-ea"/>
                    </a:rPr>
                    <a:t>d</a:t>
                  </a:r>
                  <a:endParaRPr lang="zh-CN" altLang="en-US" kern="0" baseline="-25000" dirty="0">
                    <a:latin typeface="+mn-ea"/>
                  </a:endParaRPr>
                </a:p>
              </p:txBody>
            </p:sp>
            <p:sp>
              <p:nvSpPr>
                <p:cNvPr id="56" name="矩形 55">
                  <a:extLst>
                    <a:ext uri="{FF2B5EF4-FFF2-40B4-BE49-F238E27FC236}">
                      <a16:creationId xmlns:a16="http://schemas.microsoft.com/office/drawing/2014/main" id="{099280DB-3A46-4B2A-8352-0CF16574609A}"/>
                    </a:ext>
                  </a:extLst>
                </p:cNvPr>
                <p:cNvSpPr/>
                <p:nvPr/>
              </p:nvSpPr>
              <p:spPr>
                <a:xfrm>
                  <a:off x="8043340" y="4216856"/>
                  <a:ext cx="472742" cy="301542"/>
                </a:xfrm>
                <a:prstGeom prst="rect">
                  <a:avLst/>
                </a:prstGeom>
                <a:noFill/>
                <a:ln w="25400" cap="flat" cmpd="sng" algn="ctr">
                  <a:solidFill>
                    <a:schemeClr val="tx1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1218895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zh-CN" sz="2133" b="1" kern="0" dirty="0">
                      <a:latin typeface="+mn-lt"/>
                      <a:ea typeface="等线" panose="02010600030101010101" pitchFamily="2" charset="-122"/>
                    </a:rPr>
                    <a:t>Q</a:t>
                  </a:r>
                  <a:r>
                    <a:rPr lang="en-US" altLang="zh-CN" sz="2133" b="1" kern="0" baseline="-25000" dirty="0">
                      <a:latin typeface="+mn-lt"/>
                      <a:ea typeface="等线" panose="02010600030101010101" pitchFamily="2" charset="-122"/>
                    </a:rPr>
                    <a:t>2</a:t>
                  </a:r>
                </a:p>
              </p:txBody>
            </p:sp>
            <p:sp>
              <p:nvSpPr>
                <p:cNvPr id="57" name="矩形 56">
                  <a:extLst>
                    <a:ext uri="{FF2B5EF4-FFF2-40B4-BE49-F238E27FC236}">
                      <a16:creationId xmlns:a16="http://schemas.microsoft.com/office/drawing/2014/main" id="{6209179F-F843-4E19-8F6B-1D06A5783A57}"/>
                    </a:ext>
                  </a:extLst>
                </p:cNvPr>
                <p:cNvSpPr/>
                <p:nvPr/>
              </p:nvSpPr>
              <p:spPr>
                <a:xfrm>
                  <a:off x="4924773" y="4216856"/>
                  <a:ext cx="472742" cy="301542"/>
                </a:xfrm>
                <a:prstGeom prst="rect">
                  <a:avLst/>
                </a:prstGeom>
                <a:noFill/>
                <a:ln w="25400" cap="flat" cmpd="sng" algn="ctr">
                  <a:solidFill>
                    <a:schemeClr val="tx1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1218895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zh-CN" kern="0" dirty="0">
                      <a:latin typeface="+mn-ea"/>
                    </a:rPr>
                    <a:t>a</a:t>
                  </a:r>
                  <a:endParaRPr lang="zh-CN" altLang="en-US" kern="0" baseline="-25000" dirty="0">
                    <a:latin typeface="+mn-ea"/>
                  </a:endParaRPr>
                </a:p>
              </p:txBody>
            </p:sp>
            <p:sp>
              <p:nvSpPr>
                <p:cNvPr id="58" name="矩形 57">
                  <a:extLst>
                    <a:ext uri="{FF2B5EF4-FFF2-40B4-BE49-F238E27FC236}">
                      <a16:creationId xmlns:a16="http://schemas.microsoft.com/office/drawing/2014/main" id="{BF661AE8-150A-4A1B-A003-C33ADE643962}"/>
                    </a:ext>
                  </a:extLst>
                </p:cNvPr>
                <p:cNvSpPr/>
                <p:nvPr/>
              </p:nvSpPr>
              <p:spPr>
                <a:xfrm>
                  <a:off x="5548486" y="4216856"/>
                  <a:ext cx="472742" cy="301542"/>
                </a:xfrm>
                <a:prstGeom prst="rect">
                  <a:avLst/>
                </a:prstGeom>
                <a:noFill/>
                <a:ln w="25400" cap="flat" cmpd="sng" algn="ctr">
                  <a:solidFill>
                    <a:schemeClr val="tx1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1218895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zh-CN" kern="0" dirty="0">
                      <a:latin typeface="+mn-ea"/>
                    </a:rPr>
                    <a:t>b</a:t>
                  </a:r>
                  <a:endParaRPr lang="zh-CN" altLang="en-US" kern="0" baseline="-25000" dirty="0">
                    <a:latin typeface="+mn-ea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584917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909"/>
    </mc:Choice>
    <mc:Fallback xmlns="">
      <p:transition spd="slow" advTm="1590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E2605B-7D73-4485-A677-2D6CB11AE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Perfect Merging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8B5C51E-A0C6-4864-A399-1AA240E51B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1" y="1291193"/>
            <a:ext cx="10969943" cy="4677146"/>
          </a:xfrm>
        </p:spPr>
        <p:txBody>
          <a:bodyPr/>
          <a:lstStyle/>
          <a:p>
            <a:r>
              <a:rPr lang="en-US" altLang="zh-CN" dirty="0"/>
              <a:t>Generation without any transfer</a:t>
            </a:r>
          </a:p>
          <a:p>
            <a:pPr lvl="1"/>
            <a:r>
              <a:rPr lang="en-US" altLang="zh-CN" dirty="0"/>
              <a:t>Idea: both data and parity chunks are </a:t>
            </a:r>
            <a:r>
              <a:rPr lang="en-US" altLang="zh-CN" b="1" dirty="0">
                <a:solidFill>
                  <a:srgbClr val="FF0000"/>
                </a:solidFill>
              </a:rPr>
              <a:t>locally generated</a:t>
            </a:r>
          </a:p>
          <a:p>
            <a:pPr lvl="1"/>
            <a:r>
              <a:rPr lang="en-US" altLang="zh-CN" dirty="0"/>
              <a:t>Definition of Perfect Merging:</a:t>
            </a:r>
          </a:p>
          <a:p>
            <a:pPr marL="1371378" lvl="2" indent="-457086">
              <a:buFont typeface="+mj-lt"/>
              <a:buAutoNum type="arabicPeriod"/>
            </a:pPr>
            <a:r>
              <a:rPr lang="en-US" altLang="zh-CN" dirty="0"/>
              <a:t>Data chunks reside in different nodes</a:t>
            </a:r>
          </a:p>
          <a:p>
            <a:pPr marL="1371378" lvl="2" indent="-457086">
              <a:buFont typeface="+mj-lt"/>
              <a:buAutoNum type="arabicPeriod"/>
            </a:pPr>
            <a:r>
              <a:rPr lang="en-US" altLang="zh-CN" dirty="0"/>
              <a:t>Parity chunks have identical encoding coefficients and reside in the same nodes</a:t>
            </a:r>
          </a:p>
          <a:p>
            <a:pPr lvl="1"/>
            <a:r>
              <a:rPr lang="en-US" altLang="zh-CN" dirty="0"/>
              <a:t>Insight: </a:t>
            </a:r>
            <a:r>
              <a:rPr lang="en-US" altLang="zh-CN" b="1" dirty="0" err="1"/>
              <a:t>Vandermonde</a:t>
            </a:r>
            <a:r>
              <a:rPr lang="en-US" altLang="zh-CN" b="1" dirty="0"/>
              <a:t>-based RS codes </a:t>
            </a:r>
            <a:r>
              <a:rPr lang="en-US" altLang="zh-CN" dirty="0"/>
              <a:t>allow local generation of new parity chunks, by using old parity chunks as input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1AE1665-2D3A-4F70-8D00-52B70F7B2D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3B2AF7D5-946F-4640-B430-7664488D92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7862" y="4884428"/>
            <a:ext cx="9373101" cy="1591779"/>
          </a:xfrm>
          <a:prstGeom prst="rect">
            <a:avLst/>
          </a:prstGeom>
        </p:spPr>
      </p:pic>
      <p:grpSp>
        <p:nvGrpSpPr>
          <p:cNvPr id="9" name="组合 8">
            <a:extLst>
              <a:ext uri="{FF2B5EF4-FFF2-40B4-BE49-F238E27FC236}">
                <a16:creationId xmlns:a16="http://schemas.microsoft.com/office/drawing/2014/main" id="{0E80C8C4-1D0B-4B94-8D8D-778B270630C8}"/>
              </a:ext>
            </a:extLst>
          </p:cNvPr>
          <p:cNvGrpSpPr/>
          <p:nvPr/>
        </p:nvGrpSpPr>
        <p:grpSpPr>
          <a:xfrm>
            <a:off x="8532176" y="3936868"/>
            <a:ext cx="2171485" cy="699161"/>
            <a:chOff x="7000597" y="1446369"/>
            <a:chExt cx="1838604" cy="591981"/>
          </a:xfrm>
        </p:grpSpPr>
        <p:pic>
          <p:nvPicPr>
            <p:cNvPr id="5" name="图片 4">
              <a:extLst>
                <a:ext uri="{FF2B5EF4-FFF2-40B4-BE49-F238E27FC236}">
                  <a16:creationId xmlns:a16="http://schemas.microsoft.com/office/drawing/2014/main" id="{5539FF59-4D55-4E7B-85A1-074A87BDF1E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081699" y="1512554"/>
              <a:ext cx="1676400" cy="459612"/>
            </a:xfrm>
            <a:prstGeom prst="rect">
              <a:avLst/>
            </a:prstGeom>
          </p:spPr>
        </p:pic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18C098D8-9DB0-4386-86C6-020D70FADAF3}"/>
                </a:ext>
              </a:extLst>
            </p:cNvPr>
            <p:cNvSpPr/>
            <p:nvPr/>
          </p:nvSpPr>
          <p:spPr bwMode="auto">
            <a:xfrm>
              <a:off x="7000597" y="1446369"/>
              <a:ext cx="1838604" cy="591981"/>
            </a:xfrm>
            <a:prstGeom prst="rect">
              <a:avLst/>
            </a:prstGeom>
            <a:noFill/>
            <a:ln w="25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vert="horz" wrap="square" lIns="121888" tIns="60944" rIns="121888" bIns="60944" numCol="1" rtlCol="0" anchor="t" anchorCtr="0" compatLnSpc="1">
              <a:prstTxWarp prst="textNoShape">
                <a:avLst/>
              </a:prstTxWarp>
            </a:bodyPr>
            <a:lstStyle/>
            <a:p>
              <a:pPr defTabSz="1218895"/>
              <a:endParaRPr lang="zh-CN" altLang="en-US" sz="2399">
                <a:solidFill>
                  <a:schemeClr val="tx1"/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86156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014"/>
    </mc:Choice>
    <mc:Fallback xmlns="">
      <p:transition spd="slow" advTm="33014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8EB33A-C409-4672-86C4-A2D1CB333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Our Contributions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F4700D8-6433-44E0-8309-4214E69640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1" y="1219778"/>
            <a:ext cx="10969943" cy="5256429"/>
          </a:xfrm>
        </p:spPr>
        <p:txBody>
          <a:bodyPr/>
          <a:lstStyle/>
          <a:p>
            <a:r>
              <a:rPr lang="en-US" altLang="zh-CN" dirty="0"/>
              <a:t>The first to address the wide-stripe generation</a:t>
            </a:r>
            <a:r>
              <a:rPr lang="en-US" altLang="zh-CN" dirty="0">
                <a:solidFill>
                  <a:srgbClr val="FF0000"/>
                </a:solidFill>
              </a:rPr>
              <a:t> </a:t>
            </a:r>
            <a:r>
              <a:rPr lang="en-US" altLang="zh-CN" dirty="0"/>
              <a:t>problem</a:t>
            </a:r>
          </a:p>
          <a:p>
            <a:r>
              <a:rPr lang="en-US" altLang="zh-CN" dirty="0"/>
              <a:t>Model:</a:t>
            </a:r>
          </a:p>
          <a:p>
            <a:pPr lvl="1"/>
            <a:r>
              <a:rPr lang="en-US" altLang="zh-CN" dirty="0"/>
              <a:t>Formulate this problem with bipartite graph model</a:t>
            </a:r>
          </a:p>
          <a:p>
            <a:pPr lvl="1"/>
            <a:r>
              <a:rPr lang="en-US" altLang="zh-CN" dirty="0"/>
              <a:t>Prove the existence of an optimal scheme that exploits the perfect merging property, but it has prohibitive algorithmic complexity</a:t>
            </a:r>
          </a:p>
          <a:p>
            <a:r>
              <a:rPr lang="en-US" altLang="zh-CN" dirty="0"/>
              <a:t>Algorithm: </a:t>
            </a:r>
            <a:r>
              <a:rPr lang="en-US" altLang="zh-CN" b="1" dirty="0" err="1"/>
              <a:t>StripeMerge</a:t>
            </a:r>
            <a:endParaRPr lang="en-US" altLang="zh-CN" b="1" dirty="0"/>
          </a:p>
          <a:p>
            <a:pPr marL="914233" lvl="1" indent="-457086">
              <a:buFont typeface="+mj-lt"/>
              <a:buAutoNum type="alphaLcParenR"/>
            </a:pPr>
            <a:r>
              <a:rPr lang="en-US" altLang="zh-CN" dirty="0"/>
              <a:t>A greedy heuristic algorithm that reduces the algorithmic complexity</a:t>
            </a:r>
          </a:p>
          <a:p>
            <a:pPr marL="914233" lvl="1" indent="-457086">
              <a:buFont typeface="+mj-lt"/>
              <a:buAutoNum type="alphaLcParenR"/>
            </a:pPr>
            <a:r>
              <a:rPr lang="en-US" altLang="zh-CN" dirty="0"/>
              <a:t>A parity-aligned heuristic algorithm that further enhances the former</a:t>
            </a:r>
          </a:p>
          <a:p>
            <a:r>
              <a:rPr lang="en-US" altLang="zh-CN" dirty="0"/>
              <a:t>Evaluation:</a:t>
            </a:r>
          </a:p>
          <a:p>
            <a:pPr lvl="1"/>
            <a:r>
              <a:rPr lang="en-US" altLang="zh-CN" dirty="0"/>
              <a:t>Significantly reduces data transfers for wide stripe generation by up to 87.8% over a state-of-the-art storage scaling approach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D95E8CE-BE0A-46AF-A678-055E0C2427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155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587"/>
    </mc:Choice>
    <mc:Fallback xmlns="">
      <p:transition spd="slow" advTm="24587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2AC89AF-306B-4857-9F98-4DDC5B914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Bipartite Graph Model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E2ACBE98-B225-409A-9DE6-C6B84328BA3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09441" y="1092809"/>
                <a:ext cx="11477810" cy="5535757"/>
              </a:xfrm>
            </p:spPr>
            <p:txBody>
              <a:bodyPr/>
              <a:lstStyle/>
              <a:p>
                <a:r>
                  <a:rPr lang="en-US" altLang="zh-CN" dirty="0"/>
                  <a:t>Formulate the problem</a:t>
                </a:r>
              </a:p>
              <a:p>
                <a:pPr lvl="1"/>
                <a:r>
                  <a:rPr lang="en-US" altLang="zh-CN" dirty="0"/>
                  <a:t>Background: a large-scale storage system with N nodes, </a:t>
                </a:r>
                <a:r>
                  <a:rPr lang="en-US" altLang="zh-CN" b="1" dirty="0"/>
                  <a:t>sufficiently large </a:t>
                </a:r>
                <a:r>
                  <a:rPr lang="en-US" altLang="zh-CN" dirty="0"/>
                  <a:t>number of  </a:t>
                </a:r>
                <a14:m>
                  <m:oMath xmlns:m="http://schemas.openxmlformats.org/officeDocument/2006/math">
                    <m:r>
                      <a:rPr lang="en-US" altLang="zh-CN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zh-CN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zh-CN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dirty="0"/>
                  <a:t> narrow stripes, randomly placed chunks</a:t>
                </a:r>
              </a:p>
              <a:p>
                <a:pPr lvl="1"/>
                <a:r>
                  <a:rPr lang="en-US" altLang="zh-CN" dirty="0"/>
                  <a:t>Goal: select all pairs of narrow stripes that satisfy perfect merging</a:t>
                </a:r>
              </a:p>
              <a:p>
                <a:pPr lvl="1"/>
                <a:r>
                  <a:rPr lang="en-US" altLang="zh-CN" dirty="0"/>
                  <a:t>Model: </a:t>
                </a:r>
                <a:r>
                  <a:rPr lang="en-US" altLang="zh-CN" b="1" dirty="0">
                    <a:solidFill>
                      <a:srgbClr val="FF0000"/>
                    </a:solidFill>
                  </a:rPr>
                  <a:t>bipartite graph  </a:t>
                </a:r>
                <a:r>
                  <a:rPr lang="en-US" altLang="zh-CN" sz="2133" i="1" dirty="0">
                    <a:solidFill>
                      <a:schemeClr val="bg1">
                        <a:lumMod val="50000"/>
                      </a:schemeClr>
                    </a:solidFill>
                  </a:rPr>
                  <a:t>(see details in the paper)</a:t>
                </a:r>
                <a:endParaRPr lang="en-US" altLang="zh-CN" sz="2133" dirty="0">
                  <a:solidFill>
                    <a:schemeClr val="bg1">
                      <a:lumMod val="50000"/>
                    </a:schemeClr>
                  </a:solidFill>
                </a:endParaRPr>
              </a:p>
              <a:p>
                <a:r>
                  <a:rPr lang="en-US" altLang="zh-CN" dirty="0"/>
                  <a:t>Existence: Theorem 1</a:t>
                </a:r>
              </a:p>
              <a:p>
                <a:pPr lvl="1"/>
                <a:r>
                  <a:rPr lang="en-US" altLang="zh-CN" dirty="0"/>
                  <a:t>Conclusion: when the number of narrow stripes is sufficiently large, 0-cost merging scheme always exists theoretically. </a:t>
                </a:r>
                <a:r>
                  <a:rPr lang="en-US" altLang="zh-CN" sz="2133" i="1" dirty="0">
                    <a:solidFill>
                      <a:schemeClr val="bg1">
                        <a:lumMod val="50000"/>
                      </a:schemeClr>
                    </a:solidFill>
                  </a:rPr>
                  <a:t>(see details in the paper)</a:t>
                </a:r>
                <a:endParaRPr lang="en-US" altLang="zh-CN" dirty="0"/>
              </a:p>
              <a:p>
                <a:r>
                  <a:rPr lang="en-US" altLang="zh-CN" dirty="0"/>
                  <a:t>Infeasibility in practice</a:t>
                </a:r>
              </a:p>
              <a:p>
                <a:pPr lvl="1"/>
                <a:r>
                  <a:rPr lang="en-US" altLang="zh-CN" dirty="0"/>
                  <a:t>High</a:t>
                </a:r>
                <a:r>
                  <a:rPr lang="en-US" altLang="zh-CN" dirty="0">
                    <a:solidFill>
                      <a:srgbClr val="000000"/>
                    </a:solidFill>
                  </a:rPr>
                  <a:t> algorithmic complexity: </a:t>
                </a:r>
                <a14:m>
                  <m:oMath xmlns:m="http://schemas.openxmlformats.org/officeDocument/2006/math">
                    <m:r>
                      <a:rPr lang="en-US" altLang="zh-CN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altLang="zh-CN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CN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altLang="zh-CN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2.5</m:t>
                        </m:r>
                      </m:sup>
                    </m:sSup>
                    <m:r>
                      <a:rPr lang="en-US" altLang="zh-CN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dirty="0"/>
                  <a:t>, maximum matching problem on a bipartite graph</a:t>
                </a:r>
              </a:p>
              <a:p>
                <a:pPr lvl="1"/>
                <a:r>
                  <a:rPr lang="en-US" altLang="zh-CN" dirty="0"/>
                  <a:t>A large number of stripes required: only a limited number of stripes in practice</a:t>
                </a:r>
              </a:p>
              <a:p>
                <a:pPr marL="343810" indent="0">
                  <a:buNone/>
                </a:pPr>
                <a:endParaRPr lang="en-US" altLang="zh-CN" dirty="0"/>
              </a:p>
            </p:txBody>
          </p:sp>
        </mc:Choice>
        <mc:Fallback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E2ACBE98-B225-409A-9DE6-C6B84328BA3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441" y="1092809"/>
                <a:ext cx="11477810" cy="5535757"/>
              </a:xfrm>
              <a:blipFill>
                <a:blip r:embed="rId3"/>
                <a:stretch>
                  <a:fillRect l="-1115" t="-1322" r="-53" b="-23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DEEC74F-7641-4A1D-848E-1D3414942D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674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041"/>
    </mc:Choice>
    <mc:Fallback xmlns="">
      <p:transition spd="slow" advTm="2204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1735517-9622-4D12-B4B8-AF9D9B9A3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StripeMerge</a:t>
            </a:r>
            <a:r>
              <a:rPr lang="en-US" altLang="zh-CN" dirty="0"/>
              <a:t>-G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AFDCC22F-9D2D-4ECF-A438-31C6435C542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09441" y="1194382"/>
                <a:ext cx="10665222" cy="3250353"/>
              </a:xfrm>
            </p:spPr>
            <p:txBody>
              <a:bodyPr/>
              <a:lstStyle/>
              <a:p>
                <a:r>
                  <a:rPr lang="en-US" altLang="zh-CN" dirty="0"/>
                  <a:t>Naive greedy heuristic</a:t>
                </a:r>
              </a:p>
              <a:p>
                <a:pPr lvl="1"/>
                <a:r>
                  <a:rPr lang="en-US" altLang="zh-CN" dirty="0"/>
                  <a:t>Idea: transfer chunks to satisfy perfect merging</a:t>
                </a:r>
              </a:p>
              <a:p>
                <a:pPr lvl="1"/>
                <a:r>
                  <a:rPr lang="en-US" altLang="zh-CN" dirty="0"/>
                  <a:t>Merging cost: the number of transferred chunks </a:t>
                </a:r>
              </a:p>
              <a:p>
                <a:pPr lvl="1"/>
                <a:r>
                  <a:rPr lang="en-US" altLang="zh-CN" dirty="0"/>
                  <a:t>Algorithm: </a:t>
                </a:r>
              </a:p>
              <a:p>
                <a:pPr marL="1371378" lvl="2" indent="-457086">
                  <a:buFont typeface="+mj-lt"/>
                  <a:buAutoNum type="arabicPeriod"/>
                </a:pPr>
                <a:r>
                  <a:rPr lang="en-US" altLang="zh-CN" sz="2133" dirty="0"/>
                  <a:t>Get merging costs of </a:t>
                </a:r>
                <a:r>
                  <a:rPr lang="en-US" altLang="zh-CN" sz="2133" b="1" dirty="0">
                    <a:solidFill>
                      <a:srgbClr val="FF0000"/>
                    </a:solidFill>
                  </a:rPr>
                  <a:t>all pairs</a:t>
                </a:r>
                <a:r>
                  <a:rPr lang="en-US" altLang="zh-CN" sz="2133" dirty="0"/>
                  <a:t>; </a:t>
                </a:r>
              </a:p>
              <a:p>
                <a:pPr marL="1371378" lvl="2" indent="-457086">
                  <a:buFont typeface="+mj-lt"/>
                  <a:buAutoNum type="arabicPeriod"/>
                </a:pPr>
                <a:r>
                  <a:rPr lang="en-US" altLang="zh-CN" sz="2133" dirty="0"/>
                  <a:t>Select the </a:t>
                </a:r>
                <a:r>
                  <a:rPr lang="en-US" altLang="zh-CN" sz="2133" b="1" dirty="0">
                    <a:solidFill>
                      <a:srgbClr val="FF0000"/>
                    </a:solidFill>
                  </a:rPr>
                  <a:t>minimal</a:t>
                </a:r>
                <a:r>
                  <a:rPr lang="en-US" altLang="zh-CN" sz="2133" dirty="0"/>
                  <a:t> pair of stripes every time </a:t>
                </a:r>
              </a:p>
              <a:p>
                <a:pPr lvl="1"/>
                <a:r>
                  <a:rPr lang="en-US" altLang="zh-CN" dirty="0"/>
                  <a:t>Time complexity: </a:t>
                </a:r>
                <a14:m>
                  <m:oMath xmlns:m="http://schemas.openxmlformats.org/officeDocument/2006/math">
                    <m:r>
                      <a:rPr lang="en-US" altLang="zh-CN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altLang="zh-CN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CN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CN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altLang="zh-CN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altLang="zh-CN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en-US" altLang="zh-CN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altLang="zh-CN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dirty="0"/>
                  <a:t>; still time-consuming</a:t>
                </a:r>
              </a:p>
            </p:txBody>
          </p:sp>
        </mc:Choice>
        <mc:Fallback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AFDCC22F-9D2D-4ECF-A438-31C6435C542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441" y="1194382"/>
                <a:ext cx="10665222" cy="3250353"/>
              </a:xfrm>
              <a:blipFill>
                <a:blip r:embed="rId3"/>
                <a:stretch>
                  <a:fillRect l="-1200" t="-22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5B25124-615F-48E6-A9F1-7976545DC3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663C920A-59E5-4EF9-ACB8-CBA99FC63FBF}"/>
              </a:ext>
            </a:extLst>
          </p:cNvPr>
          <p:cNvGrpSpPr/>
          <p:nvPr/>
        </p:nvGrpSpPr>
        <p:grpSpPr>
          <a:xfrm>
            <a:off x="558654" y="4444735"/>
            <a:ext cx="11071516" cy="2066766"/>
            <a:chOff x="419100" y="3333750"/>
            <a:chExt cx="8305800" cy="1550478"/>
          </a:xfrm>
        </p:grpSpPr>
        <p:pic>
          <p:nvPicPr>
            <p:cNvPr id="11" name="图片 10">
              <a:extLst>
                <a:ext uri="{FF2B5EF4-FFF2-40B4-BE49-F238E27FC236}">
                  <a16:creationId xmlns:a16="http://schemas.microsoft.com/office/drawing/2014/main" id="{F0DAF815-DDB9-4E47-AD1F-701AC973B16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57868" y="3333750"/>
              <a:ext cx="3667032" cy="1218232"/>
            </a:xfrm>
            <a:prstGeom prst="rect">
              <a:avLst/>
            </a:prstGeom>
          </p:spPr>
        </p:pic>
        <p:pic>
          <p:nvPicPr>
            <p:cNvPr id="12" name="图片 11">
              <a:extLst>
                <a:ext uri="{FF2B5EF4-FFF2-40B4-BE49-F238E27FC236}">
                  <a16:creationId xmlns:a16="http://schemas.microsoft.com/office/drawing/2014/main" id="{4B686743-1FF1-451C-832E-05E029833A7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19100" y="3333750"/>
              <a:ext cx="3667032" cy="1550478"/>
            </a:xfrm>
            <a:prstGeom prst="rect">
              <a:avLst/>
            </a:prstGeom>
          </p:spPr>
        </p:pic>
        <p:sp>
          <p:nvSpPr>
            <p:cNvPr id="13" name="箭头: 右 12">
              <a:extLst>
                <a:ext uri="{FF2B5EF4-FFF2-40B4-BE49-F238E27FC236}">
                  <a16:creationId xmlns:a16="http://schemas.microsoft.com/office/drawing/2014/main" id="{F9688B66-80E1-4E8A-B1A0-C07B4E3B2E6A}"/>
                </a:ext>
              </a:extLst>
            </p:cNvPr>
            <p:cNvSpPr/>
            <p:nvPr/>
          </p:nvSpPr>
          <p:spPr bwMode="auto">
            <a:xfrm>
              <a:off x="4229100" y="3877421"/>
              <a:ext cx="685800" cy="294529"/>
            </a:xfrm>
            <a:prstGeom prst="rightArrow">
              <a:avLst>
                <a:gd name="adj1" fmla="val 50000"/>
                <a:gd name="adj2" fmla="val 65406"/>
              </a:avLst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21888" tIns="60944" rIns="121888" bIns="60944" numCol="1" rtlCol="0" anchor="t" anchorCtr="0" compatLnSpc="1">
              <a:prstTxWarp prst="textNoShape">
                <a:avLst/>
              </a:prstTxWarp>
            </a:bodyPr>
            <a:lstStyle/>
            <a:p>
              <a:pPr defTabSz="1218895"/>
              <a:endParaRPr lang="zh-CN" altLang="en-US" sz="2399"/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73D6A44A-060C-467A-A953-9913108DF9EE}"/>
                </a:ext>
              </a:extLst>
            </p:cNvPr>
            <p:cNvSpPr/>
            <p:nvPr/>
          </p:nvSpPr>
          <p:spPr>
            <a:xfrm>
              <a:off x="4191000" y="4113751"/>
              <a:ext cx="672474" cy="28467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866" i="1" dirty="0"/>
                <a:t>cost=3</a:t>
              </a:r>
              <a:endParaRPr lang="zh-CN" altLang="en-US" sz="1866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401659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531"/>
    </mc:Choice>
    <mc:Fallback xmlns="">
      <p:transition spd="slow" advTm="4953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1735517-9622-4D12-B4B8-AF9D9B9A3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StripeMerge</a:t>
            </a:r>
            <a:r>
              <a:rPr lang="en-US" altLang="zh-CN" dirty="0"/>
              <a:t>-P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AFDCC22F-9D2D-4ECF-A438-31C6435C542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09441" y="1194382"/>
                <a:ext cx="10665222" cy="4977104"/>
              </a:xfrm>
            </p:spPr>
            <p:txBody>
              <a:bodyPr/>
              <a:lstStyle/>
              <a:p>
                <a:r>
                  <a:rPr lang="en-US" altLang="zh-CN" dirty="0"/>
                  <a:t>Parity-aligned heuristic</a:t>
                </a:r>
              </a:p>
              <a:p>
                <a:pPr lvl="1"/>
                <a:r>
                  <a:rPr lang="en-US" altLang="zh-CN" dirty="0"/>
                  <a:t>Main idea: </a:t>
                </a:r>
              </a:p>
              <a:p>
                <a:pPr lvl="2"/>
                <a:r>
                  <a:rPr lang="en-US" altLang="zh-CN" sz="2133" b="1" dirty="0">
                    <a:solidFill>
                      <a:srgbClr val="FF0000"/>
                    </a:solidFill>
                  </a:rPr>
                  <a:t>Parity-aligned</a:t>
                </a:r>
                <a:r>
                  <a:rPr lang="en-US" altLang="zh-CN" sz="2133" dirty="0"/>
                  <a:t>: parity chunks have identical encoding coefficients and reside in the same nodes</a:t>
                </a:r>
              </a:p>
              <a:p>
                <a:pPr lvl="2"/>
                <a:r>
                  <a:rPr lang="en-US" altLang="zh-CN" sz="2133" dirty="0"/>
                  <a:t>Search in parity-aligned sets, in order to </a:t>
                </a:r>
                <a:r>
                  <a:rPr lang="en-US" altLang="zh-CN" sz="2133" b="1" dirty="0">
                    <a:solidFill>
                      <a:srgbClr val="FF0000"/>
                    </a:solidFill>
                  </a:rPr>
                  <a:t>rapidly</a:t>
                </a:r>
                <a:r>
                  <a:rPr lang="en-US" altLang="zh-CN" sz="2133" dirty="0"/>
                  <a:t> merge a large number of stripes</a:t>
                </a:r>
                <a:endParaRPr lang="en-US" altLang="zh-CN" sz="2133" b="1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altLang="zh-CN" dirty="0">
                    <a:solidFill>
                      <a:srgbClr val="FF0000"/>
                    </a:solidFill>
                  </a:rPr>
                  <a:t>Hash table </a:t>
                </a:r>
                <a:r>
                  <a:rPr lang="en-US" altLang="zh-CN" dirty="0"/>
                  <a:t>: accelerate the construction of parity-aligned sets</a:t>
                </a:r>
              </a:p>
              <a:p>
                <a:pPr lvl="1"/>
                <a:r>
                  <a:rPr lang="en-US" altLang="zh-CN" dirty="0"/>
                  <a:t>Algorithm:</a:t>
                </a:r>
              </a:p>
              <a:p>
                <a:pPr marL="1314235" lvl="2" indent="-457086">
                  <a:buFont typeface="+mj-lt"/>
                  <a:buAutoNum type="arabicPeriod"/>
                </a:pPr>
                <a:r>
                  <a:rPr lang="en-US" altLang="zh-CN" sz="2133" dirty="0"/>
                  <a:t>Search for pairs in parity-aligned sets</a:t>
                </a:r>
              </a:p>
              <a:p>
                <a:pPr marL="1314235" lvl="2" indent="-457086">
                  <a:buFont typeface="+mj-lt"/>
                  <a:buAutoNum type="arabicPeriod"/>
                </a:pPr>
                <a:r>
                  <a:rPr lang="en-US" altLang="zh-CN" sz="2133" dirty="0"/>
                  <a:t>Select the minimal one in 1. every time</a:t>
                </a:r>
              </a:p>
              <a:p>
                <a:pPr marL="1314235" lvl="2" indent="-457086">
                  <a:buFont typeface="+mj-lt"/>
                  <a:buAutoNum type="arabicPeriod"/>
                </a:pPr>
                <a:r>
                  <a:rPr lang="en-US" altLang="zh-CN" sz="2133" dirty="0"/>
                  <a:t>Use </a:t>
                </a:r>
                <a:r>
                  <a:rPr lang="en-US" altLang="zh-CN" sz="2133" i="1" dirty="0" err="1"/>
                  <a:t>StripeMerge</a:t>
                </a:r>
                <a:r>
                  <a:rPr lang="en-US" altLang="zh-CN" sz="2133" i="1" dirty="0"/>
                  <a:t>-G</a:t>
                </a:r>
                <a:r>
                  <a:rPr lang="en-US" altLang="zh-CN" sz="2133" dirty="0"/>
                  <a:t> to deal with remaining stripes</a:t>
                </a:r>
              </a:p>
              <a:p>
                <a:pPr lvl="1"/>
                <a:r>
                  <a:rPr lang="en-US" altLang="zh-CN" b="1" dirty="0"/>
                  <a:t>Time complexity</a:t>
                </a:r>
                <a:r>
                  <a:rPr lang="en-US" altLang="zh-CN" dirty="0"/>
                  <a:t>: </a:t>
                </a:r>
                <a14:m>
                  <m:oMath xmlns:m="http://schemas.openxmlformats.org/officeDocument/2006/math">
                    <m:r>
                      <a:rPr lang="en-US" altLang="zh-CN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altLang="zh-CN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d>
                      <m:dPr>
                        <m:ctrlPr>
                          <a:rPr lang="en-US" altLang="zh-CN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altLang="zh-CN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d>
                    <m:r>
                      <a:rPr lang="en-US" altLang="zh-CN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𝑚𝑛</m:t>
                    </m:r>
                    <m:r>
                      <a:rPr lang="en-US" altLang="zh-CN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in the best cases</a:t>
                </a:r>
                <a:endParaRPr lang="zh-CN" altLang="en-US" dirty="0"/>
              </a:p>
            </p:txBody>
          </p:sp>
        </mc:Choice>
        <mc:Fallback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AFDCC22F-9D2D-4ECF-A438-31C6435C542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441" y="1194382"/>
                <a:ext cx="10665222" cy="4977104"/>
              </a:xfrm>
              <a:blipFill>
                <a:blip r:embed="rId3"/>
                <a:stretch>
                  <a:fillRect l="-1200" t="-1471" b="-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5B25124-615F-48E6-A9F1-7976545DC3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591BD49E-4D66-4D19-90AE-AAD766E71D8F}"/>
              </a:ext>
            </a:extLst>
          </p:cNvPr>
          <p:cNvSpPr/>
          <p:nvPr/>
        </p:nvSpPr>
        <p:spPr>
          <a:xfrm>
            <a:off x="6907000" y="4546310"/>
            <a:ext cx="3758221" cy="42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altLang="zh-CN" sz="2133" i="1" dirty="0">
                <a:solidFill>
                  <a:schemeClr val="bg1">
                    <a:lumMod val="50000"/>
                  </a:schemeClr>
                </a:solidFill>
              </a:rPr>
              <a:t>(see details in the paper)</a:t>
            </a:r>
            <a:endParaRPr lang="en-US" altLang="zh-CN" sz="2133" dirty="0"/>
          </a:p>
        </p:txBody>
      </p:sp>
    </p:spTree>
    <p:extLst>
      <p:ext uri="{BB962C8B-B14F-4D97-AF65-F5344CB8AC3E}">
        <p14:creationId xmlns:p14="http://schemas.microsoft.com/office/powerpoint/2010/main" val="1040489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565"/>
    </mc:Choice>
    <mc:Fallback xmlns="">
      <p:transition spd="slow" advTm="51565"/>
    </mc:Fallback>
  </mc:AlternateContent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15148</TotalTime>
  <Words>1741</Words>
  <Application>Microsoft Office PowerPoint</Application>
  <PresentationFormat>Custom</PresentationFormat>
  <Paragraphs>223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等线</vt:lpstr>
      <vt:lpstr>Arial</vt:lpstr>
      <vt:lpstr>Cambria Math</vt:lpstr>
      <vt:lpstr>Wingdings</vt:lpstr>
      <vt:lpstr>Default Design</vt:lpstr>
      <vt:lpstr>StripeMerge: Efficient Wide-Stripe Generation  for Large-Scale Erasure-Coded Storage</vt:lpstr>
      <vt:lpstr>Erasure Coding</vt:lpstr>
      <vt:lpstr>Wide-stripe Erasure Coding</vt:lpstr>
      <vt:lpstr>Problem</vt:lpstr>
      <vt:lpstr>Perfect Merging</vt:lpstr>
      <vt:lpstr>Our Contributions</vt:lpstr>
      <vt:lpstr>Bipartite Graph Model</vt:lpstr>
      <vt:lpstr>StripeMerge-G</vt:lpstr>
      <vt:lpstr>StripeMerge-P</vt:lpstr>
      <vt:lpstr>Example</vt:lpstr>
      <vt:lpstr>Evaluation - Simulations</vt:lpstr>
      <vt:lpstr>Evaluation - Experiments</vt:lpstr>
      <vt:lpstr>Conclusions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icdcs21_StripeMerge: Efficient Wide-Stripe Generation for Large-Scale Erasure-Coded Storage</dc:title>
  <dc:creator>Qiaori Yao</dc:creator>
  <cp:lastModifiedBy>Patrick PC Lee (CSD)</cp:lastModifiedBy>
  <cp:revision>1019</cp:revision>
  <cp:lastPrinted>1601-01-01T00:00:00Z</cp:lastPrinted>
  <dcterms:created xsi:type="dcterms:W3CDTF">1601-01-01T00:00:00Z</dcterms:created>
  <dcterms:modified xsi:type="dcterms:W3CDTF">2021-06-22T07:16:32Z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