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541" r:id="rId2"/>
    <p:sldId id="840" r:id="rId3"/>
    <p:sldId id="841" r:id="rId4"/>
    <p:sldId id="842" r:id="rId5"/>
    <p:sldId id="843" r:id="rId6"/>
    <p:sldId id="844" r:id="rId7"/>
    <p:sldId id="845" r:id="rId8"/>
    <p:sldId id="846" r:id="rId9"/>
    <p:sldId id="847" r:id="rId10"/>
    <p:sldId id="848" r:id="rId11"/>
    <p:sldId id="849" r:id="rId12"/>
    <p:sldId id="863" r:id="rId13"/>
    <p:sldId id="850" r:id="rId14"/>
    <p:sldId id="851" r:id="rId15"/>
    <p:sldId id="852" r:id="rId16"/>
    <p:sldId id="853" r:id="rId17"/>
    <p:sldId id="854" r:id="rId18"/>
    <p:sldId id="855" r:id="rId19"/>
    <p:sldId id="856" r:id="rId20"/>
    <p:sldId id="857" r:id="rId21"/>
    <p:sldId id="861" r:id="rId22"/>
    <p:sldId id="858" r:id="rId23"/>
    <p:sldId id="862" r:id="rId24"/>
    <p:sldId id="859" r:id="rId25"/>
    <p:sldId id="860" r:id="rId26"/>
    <p:sldId id="611" r:id="rId27"/>
  </p:sldIdLst>
  <p:sldSz cx="12188825" cy="6858000"/>
  <p:notesSz cx="6794500" cy="9906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86218" autoAdjust="0"/>
  </p:normalViewPr>
  <p:slideViewPr>
    <p:cSldViewPr>
      <p:cViewPr varScale="1">
        <p:scale>
          <a:sx n="92" d="100"/>
          <a:sy n="92" d="100"/>
        </p:scale>
        <p:origin x="1080" y="90"/>
      </p:cViewPr>
      <p:guideLst>
        <p:guide orient="horz" pos="2160"/>
        <p:guide pos="3839"/>
      </p:guideLst>
    </p:cSldViewPr>
  </p:slideViewPr>
  <p:outlineViewPr>
    <p:cViewPr>
      <p:scale>
        <a:sx n="33" d="100"/>
        <a:sy n="33" d="100"/>
      </p:scale>
      <p:origin x="0" y="1261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280" y="96"/>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smtClean="0"/>
            </a:lvl1pPr>
          </a:lstStyle>
          <a:p>
            <a:pPr>
              <a:defRPr/>
            </a:pPr>
            <a:endParaRPr lang="en-US"/>
          </a:p>
        </p:txBody>
      </p:sp>
      <p:sp>
        <p:nvSpPr>
          <p:cNvPr id="8195" name="Rectangle 3"/>
          <p:cNvSpPr>
            <a:spLocks noGrp="1" noChangeArrowheads="1"/>
          </p:cNvSpPr>
          <p:nvPr>
            <p:ph type="dt" sz="quarter" idx="1"/>
          </p:nvPr>
        </p:nvSpPr>
        <p:spPr bwMode="auto">
          <a:xfrm>
            <a:off x="3848447"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lvl1pPr>
          </a:lstStyle>
          <a:p>
            <a:pPr>
              <a:defRPr/>
            </a:pPr>
            <a:endParaRPr lang="en-US"/>
          </a:p>
        </p:txBody>
      </p:sp>
      <p:sp>
        <p:nvSpPr>
          <p:cNvPr id="8196" name="Rectangle 4"/>
          <p:cNvSpPr>
            <a:spLocks noGrp="1" noChangeArrowheads="1"/>
          </p:cNvSpPr>
          <p:nvPr>
            <p:ph type="ftr" sz="quarter" idx="2"/>
          </p:nvPr>
        </p:nvSpPr>
        <p:spPr bwMode="auto">
          <a:xfrm>
            <a:off x="0" y="9409718"/>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smtClean="0"/>
            </a:lvl1pPr>
          </a:lstStyle>
          <a:p>
            <a:pPr>
              <a:defRPr/>
            </a:pPr>
            <a:endParaRPr lang="en-US"/>
          </a:p>
        </p:txBody>
      </p:sp>
      <p:sp>
        <p:nvSpPr>
          <p:cNvPr id="8197" name="Rectangle 5"/>
          <p:cNvSpPr>
            <a:spLocks noGrp="1" noChangeArrowheads="1"/>
          </p:cNvSpPr>
          <p:nvPr>
            <p:ph type="sldNum" sz="quarter" idx="3"/>
          </p:nvPr>
        </p:nvSpPr>
        <p:spPr bwMode="auto">
          <a:xfrm>
            <a:off x="3848447" y="9409718"/>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EC486EC7-B4F1-4F04-B7FF-C486E608758D}" type="slidenum">
              <a:rPr lang="en-US"/>
              <a:pPr>
                <a:defRPr/>
              </a:pPr>
              <a:t>‹#›</a:t>
            </a:fld>
            <a:endParaRPr lang="en-US"/>
          </a:p>
        </p:txBody>
      </p:sp>
    </p:spTree>
    <p:extLst>
      <p:ext uri="{BB962C8B-B14F-4D97-AF65-F5344CB8AC3E}">
        <p14:creationId xmlns:p14="http://schemas.microsoft.com/office/powerpoint/2010/main" val="34526104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smtClean="0"/>
            </a:lvl1pPr>
          </a:lstStyle>
          <a:p>
            <a:pPr>
              <a:defRPr/>
            </a:pPr>
            <a:endParaRPr lang="en-US"/>
          </a:p>
        </p:txBody>
      </p:sp>
      <p:sp>
        <p:nvSpPr>
          <p:cNvPr id="6147" name="Rectangle 3"/>
          <p:cNvSpPr>
            <a:spLocks noGrp="1" noChangeArrowheads="1"/>
          </p:cNvSpPr>
          <p:nvPr>
            <p:ph type="dt" idx="1"/>
          </p:nvPr>
        </p:nvSpPr>
        <p:spPr bwMode="auto">
          <a:xfrm>
            <a:off x="3848447" y="0"/>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smtClean="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6838" y="742950"/>
            <a:ext cx="6600825"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746" y="4705678"/>
            <a:ext cx="5435010" cy="445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409718"/>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smtClean="0"/>
            </a:lvl1pPr>
          </a:lstStyle>
          <a:p>
            <a:pPr>
              <a:defRPr/>
            </a:pPr>
            <a:endParaRPr lang="en-US"/>
          </a:p>
        </p:txBody>
      </p:sp>
      <p:sp>
        <p:nvSpPr>
          <p:cNvPr id="6151" name="Rectangle 7"/>
          <p:cNvSpPr>
            <a:spLocks noGrp="1" noChangeArrowheads="1"/>
          </p:cNvSpPr>
          <p:nvPr>
            <p:ph type="sldNum" sz="quarter" idx="5"/>
          </p:nvPr>
        </p:nvSpPr>
        <p:spPr bwMode="auto">
          <a:xfrm>
            <a:off x="3848447" y="9409718"/>
            <a:ext cx="2944579" cy="49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4600D095-13D5-439B-AA5E-03D3CC9BD5C1}" type="slidenum">
              <a:rPr lang="en-US"/>
              <a:pPr>
                <a:defRPr/>
              </a:pPr>
              <a:t>‹#›</a:t>
            </a:fld>
            <a:endParaRPr lang="en-US"/>
          </a:p>
        </p:txBody>
      </p:sp>
    </p:spTree>
    <p:extLst>
      <p:ext uri="{BB962C8B-B14F-4D97-AF65-F5344CB8AC3E}">
        <p14:creationId xmlns:p14="http://schemas.microsoft.com/office/powerpoint/2010/main" val="61974247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r>
              <a:rPr lang="en-US" dirty="0"/>
              <a:t>Hi, I am </a:t>
            </a:r>
            <a:r>
              <a:rPr lang="en-US" dirty="0" err="1" smtClean="0"/>
              <a:t>Shujie</a:t>
            </a:r>
            <a:r>
              <a:rPr lang="en-US" dirty="0" smtClean="0"/>
              <a:t> Han from </a:t>
            </a:r>
            <a:r>
              <a:rPr lang="en-US" altLang="zh-CN" sz="1200" dirty="0"/>
              <a:t>The Chinese University of Hong Kong. I am going to </a:t>
            </a:r>
            <a:r>
              <a:rPr lang="en-US" dirty="0"/>
              <a:t>present the </a:t>
            </a:r>
            <a:r>
              <a:rPr lang="en-US" dirty="0" smtClean="0"/>
              <a:t>work</a:t>
            </a:r>
            <a:r>
              <a:rPr lang="en-US" baseline="0" dirty="0" smtClean="0"/>
              <a:t> Toward Adaptive Disk Failure Prediction via Stream Mining</a:t>
            </a:r>
            <a:r>
              <a:rPr lang="en-US" dirty="0" smtClean="0"/>
              <a:t>. </a:t>
            </a:r>
          </a:p>
          <a:p>
            <a:r>
              <a:rPr lang="en-US" dirty="0" smtClean="0"/>
              <a:t>This </a:t>
            </a:r>
            <a:r>
              <a:rPr lang="en-US" dirty="0"/>
              <a:t>is a joint work with folks from </a:t>
            </a:r>
            <a:r>
              <a:rPr lang="en-US" dirty="0" smtClean="0"/>
              <a:t>Xiamen</a:t>
            </a:r>
            <a:r>
              <a:rPr lang="en-US" baseline="0" dirty="0" smtClean="0"/>
              <a:t> University and Alibaba Group.</a:t>
            </a:r>
            <a:endParaRPr lang="en-US" dirty="0"/>
          </a:p>
        </p:txBody>
      </p:sp>
    </p:spTree>
    <p:extLst>
      <p:ext uri="{BB962C8B-B14F-4D97-AF65-F5344CB8AC3E}">
        <p14:creationId xmlns:p14="http://schemas.microsoft.com/office/powerpoint/2010/main" val="2888628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Our</a:t>
            </a:r>
            <a:r>
              <a:rPr lang="zh-CN" altLang="en-US" baseline="0" dirty="0" smtClean="0"/>
              <a:t> </a:t>
            </a:r>
            <a:r>
              <a:rPr lang="en-US" altLang="zh-CN" baseline="0" dirty="0" smtClean="0"/>
              <a:t>analysis</a:t>
            </a:r>
            <a:r>
              <a:rPr lang="zh-CN" altLang="en-US" baseline="0" dirty="0" smtClean="0"/>
              <a:t> </a:t>
            </a:r>
            <a:r>
              <a:rPr lang="en-US" altLang="zh-CN" baseline="0" dirty="0" smtClean="0"/>
              <a:t>builds</a:t>
            </a:r>
            <a:r>
              <a:rPr lang="zh-CN" altLang="en-US" baseline="0" dirty="0" smtClean="0"/>
              <a:t> </a:t>
            </a:r>
            <a:r>
              <a:rPr lang="en-US" altLang="zh-CN" baseline="0" dirty="0" smtClean="0"/>
              <a:t>on</a:t>
            </a:r>
            <a:r>
              <a:rPr lang="zh-CN" altLang="en-US" baseline="0" dirty="0" smtClean="0"/>
              <a:t> </a:t>
            </a:r>
            <a:r>
              <a:rPr lang="en-US" altLang="zh-CN" baseline="0" dirty="0" smtClean="0"/>
              <a:t>5</a:t>
            </a:r>
            <a:r>
              <a:rPr lang="zh-CN" altLang="en-US" baseline="0" dirty="0" smtClean="0"/>
              <a:t> </a:t>
            </a:r>
            <a:r>
              <a:rPr lang="en-US" altLang="zh-CN" baseline="0" dirty="0" smtClean="0"/>
              <a:t>SMART</a:t>
            </a:r>
            <a:r>
              <a:rPr lang="zh-CN" altLang="en-US" baseline="0" dirty="0" smtClean="0"/>
              <a:t> </a:t>
            </a:r>
            <a:r>
              <a:rPr lang="en-US" altLang="zh-CN" baseline="0" dirty="0" smtClean="0"/>
              <a:t>datasets</a:t>
            </a:r>
            <a:r>
              <a:rPr lang="zh-CN" altLang="en-US" baseline="0" dirty="0" smtClean="0"/>
              <a:t> </a:t>
            </a:r>
            <a:r>
              <a:rPr lang="en-US" altLang="zh-CN" baseline="0" dirty="0" smtClean="0"/>
              <a:t>collected</a:t>
            </a:r>
            <a:r>
              <a:rPr lang="zh-CN" altLang="en-US" baseline="0" dirty="0" smtClean="0"/>
              <a:t> </a:t>
            </a:r>
            <a:r>
              <a:rPr lang="en-US" altLang="zh-CN" baseline="0" dirty="0" smtClean="0"/>
              <a:t>from</a:t>
            </a:r>
            <a:r>
              <a:rPr lang="zh-CN" altLang="en-US" baseline="0" dirty="0" smtClean="0"/>
              <a:t> </a:t>
            </a:r>
            <a:r>
              <a:rPr lang="en-US" altLang="zh-CN" baseline="0" dirty="0" smtClean="0"/>
              <a:t>two</a:t>
            </a:r>
            <a:r>
              <a:rPr lang="zh-CN" altLang="en-US" baseline="0" dirty="0" smtClean="0"/>
              <a:t> </a:t>
            </a:r>
            <a:r>
              <a:rPr lang="en-US" altLang="zh-CN" baseline="0" dirty="0" smtClean="0"/>
              <a:t>independent</a:t>
            </a:r>
            <a:r>
              <a:rPr lang="zh-CN" altLang="en-US" baseline="0" dirty="0" smtClean="0"/>
              <a:t> </a:t>
            </a:r>
            <a:r>
              <a:rPr lang="en-US" altLang="zh-CN" baseline="0" dirty="0" smtClean="0"/>
              <a:t>sources</a:t>
            </a:r>
            <a:r>
              <a:rPr lang="zh-CN" altLang="en-US" baseline="0" dirty="0" smtClean="0"/>
              <a:t> </a:t>
            </a:r>
            <a:r>
              <a:rPr lang="en-US" altLang="zh-CN" baseline="0" dirty="0" smtClean="0"/>
              <a:t>as</a:t>
            </a:r>
            <a:r>
              <a:rPr lang="zh-CN" altLang="en-US" baseline="0" dirty="0" smtClean="0"/>
              <a:t> </a:t>
            </a:r>
            <a:r>
              <a:rPr lang="en-US" altLang="zh-CN" baseline="0" dirty="0" smtClean="0"/>
              <a:t>shown</a:t>
            </a:r>
            <a:r>
              <a:rPr lang="zh-CN" altLang="en-US" baseline="0" dirty="0" smtClean="0"/>
              <a:t> </a:t>
            </a:r>
            <a:r>
              <a:rPr lang="en-US" altLang="zh-CN" baseline="0" dirty="0" smtClean="0"/>
              <a:t>in</a:t>
            </a:r>
            <a:r>
              <a:rPr lang="zh-CN" altLang="en-US" baseline="0" dirty="0" smtClean="0"/>
              <a:t> </a:t>
            </a:r>
            <a:r>
              <a:rPr lang="en-US" altLang="zh-CN" baseline="0" dirty="0" smtClean="0"/>
              <a:t>this</a:t>
            </a:r>
            <a:r>
              <a:rPr lang="zh-CN" altLang="en-US" baseline="0" dirty="0" smtClean="0"/>
              <a:t> </a:t>
            </a:r>
            <a:r>
              <a:rPr lang="en-US" altLang="zh-CN" baseline="0" dirty="0" smtClean="0"/>
              <a:t>table.</a:t>
            </a:r>
          </a:p>
          <a:p>
            <a:r>
              <a:rPr lang="en-US" altLang="zh-CN" baseline="0" dirty="0" smtClean="0"/>
              <a:t>The</a:t>
            </a:r>
            <a:r>
              <a:rPr lang="zh-CN" altLang="en-US" baseline="0" dirty="0" smtClean="0"/>
              <a:t> </a:t>
            </a:r>
            <a:r>
              <a:rPr lang="en-US" altLang="zh-CN" baseline="0" dirty="0" smtClean="0"/>
              <a:t>datasets</a:t>
            </a:r>
            <a:r>
              <a:rPr lang="zh-CN" altLang="en-US" baseline="0" dirty="0" smtClean="0"/>
              <a:t> </a:t>
            </a:r>
            <a:r>
              <a:rPr lang="en-US" altLang="zh-CN" baseline="0" dirty="0" smtClean="0"/>
              <a:t>are</a:t>
            </a:r>
            <a:r>
              <a:rPr lang="zh-CN" altLang="en-US" baseline="0" dirty="0" smtClean="0"/>
              <a:t> </a:t>
            </a:r>
            <a:r>
              <a:rPr lang="en-US" altLang="zh-CN" baseline="0" dirty="0" smtClean="0"/>
              <a:t>diverse</a:t>
            </a:r>
            <a:r>
              <a:rPr lang="zh-CN" altLang="en-US" baseline="0" dirty="0" smtClean="0"/>
              <a:t> </a:t>
            </a:r>
            <a:r>
              <a:rPr lang="en-US" altLang="zh-CN" baseline="0" dirty="0" smtClean="0"/>
              <a:t>across</a:t>
            </a:r>
            <a:r>
              <a:rPr lang="zh-CN" altLang="en-US" baseline="0" dirty="0" smtClean="0"/>
              <a:t> </a:t>
            </a:r>
            <a:r>
              <a:rPr lang="en-US" altLang="zh-CN" baseline="0" dirty="0" smtClean="0"/>
              <a:t>disk</a:t>
            </a:r>
            <a:r>
              <a:rPr lang="zh-CN" altLang="en-US" baseline="0" dirty="0" smtClean="0"/>
              <a:t> </a:t>
            </a:r>
            <a:r>
              <a:rPr lang="en-US" altLang="zh-CN" baseline="0" dirty="0" smtClean="0"/>
              <a:t>models,</a:t>
            </a:r>
            <a:r>
              <a:rPr lang="zh-CN" altLang="en-US" baseline="0" dirty="0" smtClean="0"/>
              <a:t> </a:t>
            </a:r>
            <a:r>
              <a:rPr lang="en-US" altLang="zh-CN" baseline="0" dirty="0" smtClean="0"/>
              <a:t>manufacturers,</a:t>
            </a:r>
            <a:r>
              <a:rPr lang="zh-CN" altLang="en-US" baseline="0" dirty="0" smtClean="0"/>
              <a:t> </a:t>
            </a:r>
            <a:r>
              <a:rPr lang="en-US" altLang="zh-CN" baseline="0" dirty="0" smtClean="0"/>
              <a:t>and</a:t>
            </a:r>
            <a:r>
              <a:rPr lang="zh-CN" altLang="en-US" baseline="0" dirty="0" smtClean="0"/>
              <a:t> </a:t>
            </a:r>
            <a:r>
              <a:rPr lang="en-US" altLang="zh-CN" baseline="0" dirty="0" smtClean="0"/>
              <a:t>production</a:t>
            </a:r>
            <a:r>
              <a:rPr lang="zh-CN" altLang="en-US" baseline="0" dirty="0" smtClean="0"/>
              <a:t> </a:t>
            </a:r>
            <a:r>
              <a:rPr lang="en-US" altLang="zh-CN" baseline="0" dirty="0" smtClean="0"/>
              <a:t>environments.</a:t>
            </a:r>
          </a:p>
          <a:p>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The</a:t>
            </a:r>
            <a:r>
              <a:rPr lang="zh-CN" altLang="en-US" baseline="0" dirty="0" smtClean="0"/>
              <a:t> </a:t>
            </a:r>
            <a:r>
              <a:rPr lang="en-US" altLang="zh-CN" baseline="0" dirty="0" smtClean="0"/>
              <a:t>first</a:t>
            </a:r>
            <a:r>
              <a:rPr lang="zh-CN" altLang="en-US" baseline="0" dirty="0" smtClean="0"/>
              <a:t> </a:t>
            </a:r>
            <a:r>
              <a:rPr lang="en-US" altLang="zh-CN" baseline="0" dirty="0" smtClean="0"/>
              <a:t>group</a:t>
            </a:r>
            <a:r>
              <a:rPr lang="zh-CN" altLang="en-US" baseline="0" dirty="0" smtClean="0"/>
              <a:t> </a:t>
            </a:r>
            <a:r>
              <a:rPr lang="en-US" altLang="zh-CN" baseline="0" dirty="0" smtClean="0"/>
              <a:t>of</a:t>
            </a:r>
            <a:r>
              <a:rPr lang="zh-CN" altLang="en-US" baseline="0" dirty="0" smtClean="0"/>
              <a:t> </a:t>
            </a:r>
            <a:r>
              <a:rPr lang="en-US" altLang="zh-CN" baseline="0" dirty="0" smtClean="0"/>
              <a:t>datasets</a:t>
            </a:r>
            <a:r>
              <a:rPr lang="zh-CN" altLang="en-US" baseline="0" dirty="0" smtClean="0"/>
              <a:t> </a:t>
            </a:r>
            <a:r>
              <a:rPr lang="en-US" altLang="zh-CN" baseline="0" dirty="0" smtClean="0"/>
              <a:t>is</a:t>
            </a:r>
            <a:r>
              <a:rPr lang="zh-CN" altLang="en-US" baseline="0" dirty="0" smtClean="0"/>
              <a:t> </a:t>
            </a:r>
            <a:r>
              <a:rPr lang="en-US" altLang="zh-CN" baseline="0" dirty="0" smtClean="0"/>
              <a:t>collected</a:t>
            </a:r>
            <a:r>
              <a:rPr lang="zh-CN" altLang="en-US" baseline="0" dirty="0" smtClean="0"/>
              <a:t> </a:t>
            </a:r>
            <a:r>
              <a:rPr lang="en-US" altLang="zh-CN" baseline="0" dirty="0" smtClean="0"/>
              <a:t>from</a:t>
            </a:r>
            <a:r>
              <a:rPr lang="zh-CN" altLang="en-US" baseline="0" dirty="0" smtClean="0"/>
              <a:t> </a:t>
            </a:r>
            <a:r>
              <a:rPr lang="en-US" altLang="zh-CN" baseline="0" dirty="0" err="1" smtClean="0"/>
              <a:t>Backblaze</a:t>
            </a:r>
            <a:r>
              <a:rPr lang="zh-CN" altLang="en-US" baseline="0" dirty="0" smtClean="0"/>
              <a:t> </a:t>
            </a:r>
            <a:r>
              <a:rPr lang="en-US" altLang="zh-CN" baseline="0" dirty="0" smtClean="0"/>
              <a:t>including</a:t>
            </a:r>
            <a:r>
              <a:rPr lang="zh-CN" altLang="en-US" baseline="0" dirty="0" smtClean="0"/>
              <a:t> </a:t>
            </a:r>
            <a:r>
              <a:rPr lang="en-US" altLang="zh-CN" baseline="0" dirty="0" smtClean="0"/>
              <a:t>D1</a:t>
            </a:r>
            <a:r>
              <a:rPr lang="zh-CN" altLang="en-US" baseline="0" dirty="0" smtClean="0"/>
              <a:t> </a:t>
            </a:r>
            <a:r>
              <a:rPr lang="en-US" altLang="zh-CN" baseline="0" dirty="0" smtClean="0"/>
              <a:t>to</a:t>
            </a:r>
            <a:r>
              <a:rPr lang="zh-CN" altLang="en-US" baseline="0" dirty="0" smtClean="0"/>
              <a:t> </a:t>
            </a:r>
            <a:r>
              <a:rPr lang="en-US" altLang="zh-CN" baseline="0" dirty="0" smtClean="0"/>
              <a:t>D4</a:t>
            </a:r>
            <a:r>
              <a:rPr lang="zh-CN" altLang="en-US" baseline="0" dirty="0" smtClean="0"/>
              <a:t> </a:t>
            </a:r>
            <a:r>
              <a:rPr lang="en-US" altLang="zh-CN" baseline="0" dirty="0" smtClean="0"/>
              <a:t>which</a:t>
            </a:r>
            <a:r>
              <a:rPr lang="zh-CN" altLang="en-US" baseline="0" dirty="0" smtClean="0"/>
              <a:t> </a:t>
            </a:r>
            <a:r>
              <a:rPr lang="en-US" altLang="zh-CN" baseline="0" dirty="0" smtClean="0"/>
              <a:t>are</a:t>
            </a:r>
            <a:r>
              <a:rPr lang="zh-CN" altLang="en-US" baseline="0" dirty="0" smtClean="0"/>
              <a:t> </a:t>
            </a:r>
            <a:r>
              <a:rPr lang="en-US" sz="1200" kern="1200" dirty="0" smtClean="0">
                <a:solidFill>
                  <a:schemeClr val="tx1"/>
                </a:solidFill>
                <a:effectLst/>
                <a:latin typeface="Arial" charset="0"/>
                <a:ea typeface="+mn-ea"/>
                <a:cs typeface="+mn-cs"/>
              </a:rPr>
              <a:t>among the largest disk populations with the highest disk failure rates</a:t>
            </a:r>
            <a:r>
              <a:rPr lang="en-US" altLang="zh-CN" sz="1200" kern="1200" dirty="0" smtClean="0">
                <a:solidFill>
                  <a:schemeClr val="tx1"/>
                </a:solidFill>
                <a:effectLst/>
                <a:latin typeface="Arial"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remaining dataset</a:t>
            </a:r>
            <a:r>
              <a:rPr lang="en-US" altLang="zh-CN" sz="1200" kern="1200" dirty="0" smtClean="0">
                <a:solidFill>
                  <a:schemeClr val="tx1"/>
                </a:solidFill>
                <a:effectLst/>
                <a:latin typeface="Arial" charset="0"/>
                <a:ea typeface="+mn-ea"/>
                <a:cs typeface="+mn-cs"/>
              </a:rPr>
              <a:t>,</a:t>
            </a:r>
            <a:r>
              <a:rPr lang="zh-CN" altLang="en-US" sz="1200" kern="1200" dirty="0" smtClean="0">
                <a:solidFill>
                  <a:schemeClr val="tx1"/>
                </a:solidFill>
                <a:effectLst/>
                <a:latin typeface="Arial" charset="0"/>
                <a:ea typeface="+mn-ea"/>
                <a:cs typeface="+mn-cs"/>
              </a:rPr>
              <a:t> </a:t>
            </a:r>
            <a:r>
              <a:rPr lang="en-US" altLang="zh-CN" sz="1200" kern="1200" dirty="0" smtClean="0">
                <a:solidFill>
                  <a:schemeClr val="tx1"/>
                </a:solidFill>
                <a:effectLst/>
                <a:latin typeface="Arial" charset="0"/>
                <a:ea typeface="+mn-ea"/>
                <a:cs typeface="+mn-cs"/>
              </a:rPr>
              <a:t>D5</a:t>
            </a:r>
            <a:r>
              <a:rPr lang="en-US" sz="1200" kern="1200" dirty="0" smtClean="0">
                <a:solidFill>
                  <a:schemeClr val="tx1"/>
                </a:solidFill>
                <a:effectLst/>
                <a:latin typeface="Arial" charset="0"/>
                <a:ea typeface="+mn-ea"/>
                <a:cs typeface="+mn-cs"/>
              </a:rPr>
              <a:t> is a private </a:t>
            </a:r>
            <a:r>
              <a:rPr lang="en-US" altLang="zh-CN" sz="1200" kern="1200" dirty="0" smtClean="0">
                <a:solidFill>
                  <a:schemeClr val="tx1"/>
                </a:solidFill>
                <a:effectLst/>
                <a:latin typeface="Arial" charset="0"/>
                <a:ea typeface="+mn-ea"/>
                <a:cs typeface="+mn-cs"/>
              </a:rPr>
              <a:t>disk</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model</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of</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Alibaba</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Cloud,</a:t>
            </a:r>
            <a:r>
              <a:rPr lang="zh-CN" alt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with around 250 K disks</a:t>
            </a:r>
            <a:r>
              <a:rPr lang="en-US" altLang="zh-CN" sz="1200" kern="1200" dirty="0" smtClean="0">
                <a:solidFill>
                  <a:schemeClr val="tx1"/>
                </a:solidFill>
                <a:effectLst/>
                <a:latin typeface="Arial" charset="0"/>
                <a:ea typeface="+mn-ea"/>
                <a:cs typeface="+mn-cs"/>
              </a:rPr>
              <a:t>,</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which</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are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at</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least</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6</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times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many</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D2</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and</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D3.</a:t>
            </a:r>
            <a:endParaRPr lang="en-US" altLang="zh-CN" baseline="0" dirty="0" smtClean="0"/>
          </a:p>
          <a:p>
            <a:endParaRPr lang="en-US" altLang="zh-CN" baseline="0" dirty="0" smtClean="0"/>
          </a:p>
          <a:p>
            <a:endParaRPr lang="en-US" dirty="0"/>
          </a:p>
        </p:txBody>
      </p:sp>
    </p:spTree>
    <p:extLst>
      <p:ext uri="{BB962C8B-B14F-4D97-AF65-F5344CB8AC3E}">
        <p14:creationId xmlns:p14="http://schemas.microsoft.com/office/powerpoint/2010/main" val="708345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study</a:t>
                </a:r>
                <a:r>
                  <a:rPr lang="zh-CN" altLang="en-US" dirty="0" smtClean="0"/>
                  <a:t> </a:t>
                </a:r>
                <a:r>
                  <a:rPr lang="en-US" altLang="zh-CN" dirty="0" smtClean="0"/>
                  <a:t>the</a:t>
                </a:r>
                <a:r>
                  <a:rPr lang="zh-CN" altLang="en-US" dirty="0" smtClean="0"/>
                  <a:t> </a:t>
                </a:r>
                <a:r>
                  <a:rPr lang="en-US" altLang="zh-CN" dirty="0" smtClean="0"/>
                  <a:t>existence</a:t>
                </a:r>
                <a:r>
                  <a:rPr lang="zh-CN" altLang="en-US" dirty="0" smtClean="0"/>
                  <a:t> </a:t>
                </a:r>
                <a:r>
                  <a:rPr lang="en-US" altLang="zh-CN" dirty="0" smtClean="0"/>
                  <a:t>of</a:t>
                </a:r>
                <a:r>
                  <a:rPr lang="zh-CN" altLang="en-US" dirty="0" smtClean="0"/>
                  <a:t> </a:t>
                </a:r>
                <a:r>
                  <a:rPr lang="en-US" altLang="zh-CN" dirty="0" smtClean="0"/>
                  <a:t>concept</a:t>
                </a:r>
                <a:r>
                  <a:rPr lang="zh-CN" altLang="en-US" baseline="0" dirty="0" smtClean="0"/>
                  <a:t> </a:t>
                </a:r>
                <a:r>
                  <a:rPr lang="en-US" altLang="zh-CN" baseline="0" dirty="0" smtClean="0"/>
                  <a:t>drift</a:t>
                </a:r>
                <a:r>
                  <a:rPr lang="zh-CN" altLang="en-US" baseline="0" dirty="0" smtClean="0"/>
                  <a:t> </a:t>
                </a:r>
                <a:r>
                  <a:rPr lang="en-US" altLang="zh-CN" baseline="0" dirty="0" smtClean="0"/>
                  <a:t>in</a:t>
                </a:r>
                <a:r>
                  <a:rPr lang="zh-CN" altLang="en-US" baseline="0" dirty="0" smtClean="0"/>
                  <a:t> </a:t>
                </a:r>
                <a:r>
                  <a:rPr lang="en-US" altLang="zh-CN" baseline="0" dirty="0" smtClean="0"/>
                  <a:t>each</a:t>
                </a:r>
                <a:r>
                  <a:rPr lang="zh-CN" altLang="en-US" baseline="0" dirty="0" smtClean="0"/>
                  <a:t> </a:t>
                </a:r>
                <a:r>
                  <a:rPr lang="en-US" altLang="zh-CN" baseline="0" dirty="0" smtClean="0"/>
                  <a:t>dataset</a:t>
                </a:r>
                <a:r>
                  <a:rPr lang="zh-CN" altLang="en-US" baseline="0" dirty="0" smtClean="0"/>
                  <a:t> </a:t>
                </a:r>
                <a:r>
                  <a:rPr lang="en-US" altLang="zh-CN" baseline="0" dirty="0" smtClean="0"/>
                  <a:t>and</a:t>
                </a:r>
                <a:r>
                  <a:rPr lang="zh-CN" altLang="en-US" baseline="0" dirty="0" smtClean="0"/>
                  <a:t> </a:t>
                </a:r>
                <a:r>
                  <a:rPr lang="en-US" altLang="zh-CN" baseline="0" dirty="0" smtClean="0"/>
                  <a:t>measure</a:t>
                </a:r>
                <a:r>
                  <a:rPr lang="zh-CN" altLang="en-US" baseline="0" dirty="0" smtClean="0"/>
                  <a:t> </a:t>
                </a:r>
                <a:r>
                  <a:rPr lang="en-US" altLang="zh-CN" baseline="0" dirty="0" smtClean="0"/>
                  <a:t>the</a:t>
                </a:r>
                <a:r>
                  <a:rPr lang="zh-CN" altLang="en-US" baseline="0" dirty="0" smtClean="0"/>
                  <a:t> </a:t>
                </a:r>
                <a:r>
                  <a:rPr lang="en-US" altLang="zh-CN" baseline="0" dirty="0" smtClean="0"/>
                  <a:t>changes</a:t>
                </a:r>
                <a:r>
                  <a:rPr lang="zh-CN" altLang="en-US" baseline="0" dirty="0" smtClean="0"/>
                  <a:t> </a:t>
                </a:r>
                <a:r>
                  <a:rPr lang="en-US" altLang="zh-CN" baseline="0" dirty="0" smtClean="0"/>
                  <a:t>of</a:t>
                </a:r>
                <a:r>
                  <a:rPr lang="zh-CN" altLang="en-US" baseline="0" dirty="0" smtClean="0"/>
                  <a:t> </a:t>
                </a:r>
                <a:r>
                  <a:rPr lang="en-US" altLang="zh-CN" baseline="0" dirty="0" smtClean="0"/>
                  <a:t>each</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three</a:t>
                </a:r>
                <a:r>
                  <a:rPr lang="zh-CN" altLang="en-US" baseline="0" dirty="0" smtClean="0"/>
                  <a:t> </a:t>
                </a:r>
                <a:r>
                  <a:rPr lang="en-US" altLang="zh-CN" baseline="0" dirty="0" smtClean="0"/>
                  <a:t>components</a:t>
                </a:r>
                <a:r>
                  <a:rPr lang="zh-CN" altLang="en-US" baseline="0" dirty="0" smtClean="0"/>
                  <a:t> </a:t>
                </a:r>
                <a:r>
                  <a:rPr lang="en-US" altLang="zh-CN" baseline="0" dirty="0" smtClean="0"/>
                  <a:t>to</a:t>
                </a:r>
                <a:r>
                  <a:rPr lang="zh-CN" altLang="en-US" baseline="0" dirty="0" smtClean="0"/>
                  <a:t> </a:t>
                </a:r>
                <a:r>
                  <a:rPr lang="en-US" altLang="zh-CN" baseline="0" dirty="0" smtClean="0"/>
                  <a:t>motivate</a:t>
                </a:r>
                <a:r>
                  <a:rPr lang="zh-CN" altLang="en-US" baseline="0" dirty="0" smtClean="0"/>
                  <a:t> </a:t>
                </a:r>
                <a:r>
                  <a:rPr lang="en-US" altLang="zh-CN" baseline="0" dirty="0" smtClean="0"/>
                  <a:t>the</a:t>
                </a:r>
                <a:r>
                  <a:rPr lang="zh-CN" altLang="en-US" baseline="0" dirty="0" smtClean="0"/>
                  <a:t> </a:t>
                </a:r>
                <a:r>
                  <a:rPr lang="en-US" altLang="zh-CN" baseline="0" dirty="0" smtClean="0"/>
                  <a:t>need</a:t>
                </a:r>
                <a:r>
                  <a:rPr lang="zh-CN" altLang="en-US" baseline="0" dirty="0" smtClean="0"/>
                  <a:t> </a:t>
                </a:r>
                <a:r>
                  <a:rPr lang="en-US" altLang="zh-CN" baseline="0" dirty="0" smtClean="0"/>
                  <a:t>of</a:t>
                </a:r>
                <a:r>
                  <a:rPr lang="zh-CN" altLang="en-US" baseline="0" dirty="0" smtClean="0"/>
                  <a:t> </a:t>
                </a:r>
                <a:r>
                  <a:rPr lang="en-US" altLang="zh-CN" baseline="0" dirty="0" smtClean="0"/>
                  <a:t>adapting</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smtClean="0"/>
                  <a:t>change</a:t>
                </a:r>
                <a:r>
                  <a:rPr lang="zh-CN" altLang="en-US" baseline="0" dirty="0" smtClean="0"/>
                  <a:t> </a:t>
                </a:r>
                <a:r>
                  <a:rPr lang="en-US" altLang="zh-CN" baseline="0" dirty="0" smtClean="0"/>
                  <a:t>of</a:t>
                </a:r>
                <a:r>
                  <a:rPr lang="zh-CN" altLang="en-US" baseline="0" dirty="0" smtClean="0"/>
                  <a:t> </a:t>
                </a:r>
                <a14:m>
                  <m:oMath xmlns:m="http://schemas.openxmlformats.org/officeDocument/2006/math">
                    <m:r>
                      <a:rPr lang="en-US" altLang="zh-CN" i="1" smtClean="0">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e>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r>
                  <a:rPr lang="en-US" altLang="zh-CN" dirty="0" smtClean="0"/>
                  <a:t>.</a:t>
                </a:r>
              </a:p>
              <a:p>
                <a:endParaRPr lang="en-US" altLang="zh-CN" dirty="0" smtClean="0"/>
              </a:p>
              <a:p>
                <a:r>
                  <a:rPr lang="en-US" altLang="zh-CN" dirty="0" smtClean="0"/>
                  <a:t>First,</a:t>
                </a:r>
                <a:r>
                  <a:rPr lang="zh-CN" altLang="en-US" baseline="0" dirty="0" smtClean="0"/>
                  <a:t> </a:t>
                </a:r>
                <a:r>
                  <a:rPr lang="en-US" altLang="zh-CN" baseline="0" dirty="0" smtClean="0"/>
                  <a:t>we</a:t>
                </a:r>
                <a:r>
                  <a:rPr lang="zh-CN" altLang="en-US" baseline="0" dirty="0" smtClean="0"/>
                  <a:t> </a:t>
                </a:r>
                <a:r>
                  <a:rPr lang="en-US" altLang="zh-CN" baseline="0" dirty="0" smtClean="0"/>
                  <a:t>measure</a:t>
                </a:r>
                <a:r>
                  <a:rPr lang="zh-CN" altLang="en-US" baseline="0" dirty="0" smtClean="0"/>
                  <a:t> </a:t>
                </a:r>
                <a:r>
                  <a:rPr lang="en-US" altLang="zh-CN" baseline="0" dirty="0" smtClean="0"/>
                  <a:t>the</a:t>
                </a:r>
                <a:r>
                  <a:rPr lang="zh-CN" altLang="en-US" baseline="0" dirty="0" smtClean="0"/>
                  <a:t> </a:t>
                </a:r>
                <a:r>
                  <a:rPr lang="en-US" altLang="zh-CN" baseline="0" dirty="0" smtClean="0"/>
                  <a:t>change</a:t>
                </a:r>
                <a:r>
                  <a:rPr lang="zh-CN" altLang="en-US" baseline="0" dirty="0" smtClean="0"/>
                  <a:t> </a:t>
                </a:r>
                <a:r>
                  <a:rPr lang="en-US" altLang="zh-CN" baseline="0" dirty="0" smtClean="0"/>
                  <a:t>of</a:t>
                </a:r>
                <a:r>
                  <a:rPr lang="zh-CN" altLang="en-US" baseline="0" dirty="0" smtClean="0"/>
                  <a:t> </a:t>
                </a:r>
                <a14:m>
                  <m:oMath xmlns:m="http://schemas.openxmlformats.org/officeDocument/2006/math">
                    <m:r>
                      <a:rPr lang="en-US" altLang="zh-CN" i="1" smtClean="0">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e>
                    </m:d>
                  </m:oMath>
                </a14:m>
                <a:r>
                  <a:rPr lang="zh-CN" altLang="en-US" dirty="0" smtClean="0"/>
                  <a:t> </a:t>
                </a:r>
                <a:r>
                  <a:rPr lang="en-US" altLang="zh-CN" dirty="0" smtClean="0"/>
                  <a:t>by</a:t>
                </a:r>
                <a:r>
                  <a:rPr lang="zh-CN" altLang="en-US" dirty="0" smtClean="0"/>
                  <a:t> </a:t>
                </a:r>
                <a:r>
                  <a:rPr lang="en-US" altLang="zh-CN" dirty="0" smtClean="0"/>
                  <a:t>measuring</a:t>
                </a:r>
                <a:r>
                  <a:rPr lang="zh-CN" altLang="en-US" baseline="0" dirty="0" smtClean="0"/>
                  <a:t> </a:t>
                </a:r>
                <a:r>
                  <a:rPr lang="en-US" altLang="zh-CN" baseline="0" dirty="0" smtClean="0"/>
                  <a:t>the</a:t>
                </a:r>
                <a:r>
                  <a:rPr lang="zh-CN" altLang="en-US" baseline="0" dirty="0" smtClean="0"/>
                  <a:t> </a:t>
                </a:r>
                <a:r>
                  <a:rPr lang="en-US" altLang="zh-CN" baseline="0" dirty="0" smtClean="0"/>
                  <a:t>percentage</a:t>
                </a:r>
                <a:r>
                  <a:rPr lang="zh-CN" altLang="en-US" baseline="0" dirty="0" smtClean="0"/>
                  <a:t> </a:t>
                </a:r>
                <a:r>
                  <a:rPr lang="en-US" altLang="zh-CN" baseline="0" dirty="0" smtClean="0"/>
                  <a:t>of</a:t>
                </a:r>
                <a:r>
                  <a:rPr lang="zh-CN" altLang="en-US" baseline="0" dirty="0" smtClean="0"/>
                  <a:t> </a:t>
                </a:r>
                <a:r>
                  <a:rPr lang="en-US" altLang="zh-CN" baseline="0" dirty="0" smtClean="0"/>
                  <a:t>failed</a:t>
                </a:r>
                <a:r>
                  <a:rPr lang="zh-CN" altLang="en-US" baseline="0" dirty="0" smtClean="0"/>
                  <a:t> </a:t>
                </a:r>
                <a:r>
                  <a:rPr lang="en-US" altLang="zh-CN" baseline="0" dirty="0" smtClean="0"/>
                  <a:t>disks</a:t>
                </a:r>
                <a:r>
                  <a:rPr lang="zh-CN" altLang="en-US" baseline="0" dirty="0" smtClean="0"/>
                  <a:t> </a:t>
                </a:r>
                <a:r>
                  <a:rPr lang="en-US" altLang="zh-CN" baseline="0" dirty="0" smtClean="0"/>
                  <a:t>over</a:t>
                </a:r>
                <a:r>
                  <a:rPr lang="zh-CN" altLang="en-US" baseline="0" dirty="0" smtClean="0"/>
                  <a:t> </a:t>
                </a:r>
                <a:r>
                  <a:rPr lang="en-US" altLang="zh-CN" baseline="0" dirty="0" smtClean="0"/>
                  <a:t>time.</a:t>
                </a:r>
                <a:r>
                  <a:rPr lang="zh-CN" altLang="en-US" baseline="0" dirty="0" smtClean="0"/>
                  <a:t> </a:t>
                </a:r>
                <a:endParaRPr lang="en-US" altLang="zh-CN" baseline="0" dirty="0" smtClean="0"/>
              </a:p>
              <a:p>
                <a:r>
                  <a:rPr lang="en-US" altLang="zh-CN" baseline="0" dirty="0" smtClean="0"/>
                  <a:t>We</a:t>
                </a:r>
                <a:r>
                  <a:rPr lang="zh-CN" altLang="en-US" baseline="0" dirty="0" smtClean="0"/>
                  <a:t> </a:t>
                </a:r>
                <a:r>
                  <a:rPr lang="en-US" altLang="zh-CN" baseline="0" dirty="0" smtClean="0"/>
                  <a:t>observe</a:t>
                </a:r>
                <a:r>
                  <a:rPr lang="zh-CN" altLang="en-US" baseline="0" dirty="0" smtClean="0"/>
                  <a:t> </a:t>
                </a:r>
                <a:r>
                  <a:rPr lang="en-US" altLang="zh-CN" baseline="0" dirty="0" smtClean="0"/>
                  <a:t>that</a:t>
                </a:r>
                <a:r>
                  <a:rPr lang="zh-CN" altLang="en-US" baseline="0" dirty="0" smtClean="0"/>
                  <a:t> </a:t>
                </a:r>
                <a:r>
                  <a:rPr lang="en-US" altLang="zh-CN" baseline="0" dirty="0" smtClean="0"/>
                  <a:t>percentages</a:t>
                </a:r>
                <a:r>
                  <a:rPr lang="zh-CN" altLang="en-US" baseline="0" dirty="0" smtClean="0"/>
                  <a:t> </a:t>
                </a:r>
                <a:r>
                  <a:rPr lang="en-US" altLang="zh-CN" baseline="0" dirty="0" smtClean="0"/>
                  <a:t>of</a:t>
                </a:r>
                <a:r>
                  <a:rPr lang="zh-CN" altLang="en-US" baseline="0" dirty="0" smtClean="0"/>
                  <a:t> </a:t>
                </a:r>
                <a:r>
                  <a:rPr lang="en-US" altLang="zh-CN" baseline="0" dirty="0" smtClean="0"/>
                  <a:t>failed</a:t>
                </a:r>
                <a:r>
                  <a:rPr lang="zh-CN" altLang="en-US" baseline="0" dirty="0" smtClean="0"/>
                  <a:t> </a:t>
                </a:r>
                <a:r>
                  <a:rPr lang="en-US" altLang="zh-CN" baseline="0" dirty="0" smtClean="0"/>
                  <a:t>disks</a:t>
                </a:r>
                <a:r>
                  <a:rPr lang="zh-CN" altLang="en-US" baseline="0" dirty="0" smtClean="0"/>
                  <a:t> </a:t>
                </a:r>
                <a:r>
                  <a:rPr lang="en-US" altLang="zh-CN" baseline="0" dirty="0" smtClean="0"/>
                  <a:t>highly</a:t>
                </a:r>
                <a:r>
                  <a:rPr lang="zh-CN" altLang="en-US" baseline="0" dirty="0" smtClean="0"/>
                  <a:t> </a:t>
                </a:r>
                <a:r>
                  <a:rPr lang="en-US" altLang="zh-CN" baseline="0" dirty="0" smtClean="0"/>
                  <a:t>oscillates</a:t>
                </a:r>
                <a:r>
                  <a:rPr lang="zh-CN" altLang="en-US" baseline="0" dirty="0" smtClean="0"/>
                  <a:t> </a:t>
                </a:r>
                <a:r>
                  <a:rPr lang="en-US" altLang="zh-CN" baseline="0" dirty="0" smtClean="0"/>
                  <a:t>over</a:t>
                </a:r>
                <a:r>
                  <a:rPr lang="zh-CN" altLang="en-US" baseline="0" dirty="0" smtClean="0"/>
                  <a:t> </a:t>
                </a:r>
                <a:r>
                  <a:rPr lang="en-US" altLang="zh-CN" baseline="0" dirty="0" smtClean="0"/>
                  <a:t>time.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For example, the percentages of failed disks of D1 and D4 can reach as high as 9.7% and 9.1%, respectively; for D5, its daily percentage of failed disks ranges from 0 to 0.09%.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One main reason for the highly varying failure rates is that new disks are kept being added, or old disks are kept being retired, over the entire measurement span, so the number of healthy disks varies significantly. </a:t>
                </a:r>
                <a:endParaRPr lang="en-US" dirty="0" smtClean="0"/>
              </a:p>
              <a:p>
                <a:endParaRPr lang="en-US" altLang="zh-CN" baseline="0" dirty="0" smtClean="0"/>
              </a:p>
              <a:p>
                <a:endParaRPr lang="en-US" altLang="zh-CN" baseline="0" dirty="0" smtClean="0"/>
              </a:p>
              <a:p>
                <a:endParaRPr lang="en-US" altLang="zh-CN" dirty="0" smtClean="0"/>
              </a:p>
            </p:txBody>
          </p:sp>
        </mc:Choice>
        <mc:Fallback xmlns="">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study</a:t>
                </a:r>
                <a:r>
                  <a:rPr lang="zh-CN" altLang="en-US" dirty="0" smtClean="0"/>
                  <a:t> </a:t>
                </a:r>
                <a:r>
                  <a:rPr lang="en-US" altLang="zh-CN" dirty="0" smtClean="0"/>
                  <a:t>the</a:t>
                </a:r>
                <a:r>
                  <a:rPr lang="zh-CN" altLang="en-US" dirty="0" smtClean="0"/>
                  <a:t> </a:t>
                </a:r>
                <a:r>
                  <a:rPr lang="en-US" altLang="zh-CN" dirty="0" smtClean="0"/>
                  <a:t>existence</a:t>
                </a:r>
                <a:r>
                  <a:rPr lang="zh-CN" altLang="en-US" dirty="0" smtClean="0"/>
                  <a:t> </a:t>
                </a:r>
                <a:r>
                  <a:rPr lang="en-US" altLang="zh-CN" dirty="0" smtClean="0"/>
                  <a:t>of</a:t>
                </a:r>
                <a:r>
                  <a:rPr lang="zh-CN" altLang="en-US" dirty="0" smtClean="0"/>
                  <a:t> </a:t>
                </a:r>
                <a:r>
                  <a:rPr lang="en-US" altLang="zh-CN" dirty="0" smtClean="0"/>
                  <a:t>concept</a:t>
                </a:r>
                <a:r>
                  <a:rPr lang="zh-CN" altLang="en-US" baseline="0" dirty="0" smtClean="0"/>
                  <a:t> </a:t>
                </a:r>
                <a:r>
                  <a:rPr lang="en-US" altLang="zh-CN" baseline="0" dirty="0" smtClean="0"/>
                  <a:t>drift</a:t>
                </a:r>
                <a:r>
                  <a:rPr lang="zh-CN" altLang="en-US" baseline="0" dirty="0" smtClean="0"/>
                  <a:t> </a:t>
                </a:r>
                <a:r>
                  <a:rPr lang="en-US" altLang="zh-CN" baseline="0" dirty="0" smtClean="0"/>
                  <a:t>in</a:t>
                </a:r>
                <a:r>
                  <a:rPr lang="zh-CN" altLang="en-US" baseline="0" dirty="0" smtClean="0"/>
                  <a:t> </a:t>
                </a:r>
                <a:r>
                  <a:rPr lang="en-US" altLang="zh-CN" baseline="0" dirty="0" smtClean="0"/>
                  <a:t>each</a:t>
                </a:r>
                <a:r>
                  <a:rPr lang="zh-CN" altLang="en-US" baseline="0" dirty="0" smtClean="0"/>
                  <a:t> </a:t>
                </a:r>
                <a:r>
                  <a:rPr lang="en-US" altLang="zh-CN" baseline="0" dirty="0" smtClean="0"/>
                  <a:t>dataset</a:t>
                </a:r>
                <a:r>
                  <a:rPr lang="zh-CN" altLang="en-US" baseline="0" dirty="0" smtClean="0"/>
                  <a:t> </a:t>
                </a:r>
                <a:r>
                  <a:rPr lang="en-US" altLang="zh-CN" baseline="0" dirty="0" smtClean="0"/>
                  <a:t>and</a:t>
                </a:r>
                <a:r>
                  <a:rPr lang="zh-CN" altLang="en-US" baseline="0" dirty="0" smtClean="0"/>
                  <a:t> </a:t>
                </a:r>
                <a:r>
                  <a:rPr lang="en-US" altLang="zh-CN" baseline="0" dirty="0" smtClean="0"/>
                  <a:t>measure</a:t>
                </a:r>
                <a:r>
                  <a:rPr lang="zh-CN" altLang="en-US" baseline="0" dirty="0" smtClean="0"/>
                  <a:t> </a:t>
                </a:r>
                <a:r>
                  <a:rPr lang="en-US" altLang="zh-CN" baseline="0" dirty="0" smtClean="0"/>
                  <a:t>the</a:t>
                </a:r>
                <a:r>
                  <a:rPr lang="zh-CN" altLang="en-US" baseline="0" dirty="0" smtClean="0"/>
                  <a:t> </a:t>
                </a:r>
                <a:r>
                  <a:rPr lang="en-US" altLang="zh-CN" baseline="0" dirty="0" smtClean="0"/>
                  <a:t>changes</a:t>
                </a:r>
                <a:r>
                  <a:rPr lang="zh-CN" altLang="en-US" baseline="0" dirty="0" smtClean="0"/>
                  <a:t> </a:t>
                </a:r>
                <a:r>
                  <a:rPr lang="en-US" altLang="zh-CN" baseline="0" dirty="0" smtClean="0"/>
                  <a:t>of</a:t>
                </a:r>
                <a:r>
                  <a:rPr lang="zh-CN" altLang="en-US" baseline="0" dirty="0" smtClean="0"/>
                  <a:t> </a:t>
                </a:r>
                <a:r>
                  <a:rPr lang="en-US" altLang="zh-CN" baseline="0" dirty="0" smtClean="0"/>
                  <a:t>each</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three</a:t>
                </a:r>
                <a:r>
                  <a:rPr lang="zh-CN" altLang="en-US" baseline="0" dirty="0" smtClean="0"/>
                  <a:t> </a:t>
                </a:r>
                <a:r>
                  <a:rPr lang="en-US" altLang="zh-CN" baseline="0" dirty="0" smtClean="0"/>
                  <a:t>components</a:t>
                </a:r>
                <a:r>
                  <a:rPr lang="zh-CN" altLang="en-US" baseline="0" dirty="0" smtClean="0"/>
                  <a:t> </a:t>
                </a:r>
                <a:r>
                  <a:rPr lang="en-US" altLang="zh-CN" baseline="0" dirty="0" smtClean="0"/>
                  <a:t>to</a:t>
                </a:r>
                <a:r>
                  <a:rPr lang="zh-CN" altLang="en-US" baseline="0" dirty="0" smtClean="0"/>
                  <a:t> </a:t>
                </a:r>
                <a:r>
                  <a:rPr lang="en-US" altLang="zh-CN" baseline="0" dirty="0" smtClean="0"/>
                  <a:t>motivate</a:t>
                </a:r>
                <a:r>
                  <a:rPr lang="zh-CN" altLang="en-US" baseline="0" dirty="0" smtClean="0"/>
                  <a:t> </a:t>
                </a:r>
                <a:r>
                  <a:rPr lang="en-US" altLang="zh-CN" baseline="0" dirty="0" smtClean="0"/>
                  <a:t>the</a:t>
                </a:r>
                <a:r>
                  <a:rPr lang="zh-CN" altLang="en-US" baseline="0" dirty="0" smtClean="0"/>
                  <a:t> </a:t>
                </a:r>
                <a:r>
                  <a:rPr lang="en-US" altLang="zh-CN" baseline="0" dirty="0" smtClean="0"/>
                  <a:t>need</a:t>
                </a:r>
                <a:r>
                  <a:rPr lang="zh-CN" altLang="en-US" baseline="0" dirty="0" smtClean="0"/>
                  <a:t> </a:t>
                </a:r>
                <a:r>
                  <a:rPr lang="en-US" altLang="zh-CN" baseline="0" dirty="0" smtClean="0"/>
                  <a:t>of</a:t>
                </a:r>
                <a:r>
                  <a:rPr lang="zh-CN" altLang="en-US" baseline="0" dirty="0" smtClean="0"/>
                  <a:t> </a:t>
                </a:r>
                <a:r>
                  <a:rPr lang="en-US" altLang="zh-CN" baseline="0" dirty="0" smtClean="0"/>
                  <a:t>adapting</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smtClean="0"/>
                  <a:t>change</a:t>
                </a:r>
                <a:r>
                  <a:rPr lang="zh-CN" altLang="en-US" baseline="0" dirty="0" smtClean="0"/>
                  <a:t> </a:t>
                </a:r>
                <a:r>
                  <a:rPr lang="en-US" altLang="zh-CN" baseline="0" dirty="0" smtClean="0"/>
                  <a:t>of</a:t>
                </a:r>
                <a:r>
                  <a:rPr lang="zh-CN" altLang="en-US" baseline="0" dirty="0" smtClean="0"/>
                  <a:t> </a:t>
                </a:r>
                <a:r>
                  <a:rPr lang="en-US" altLang="zh-CN" i="0" smtClean="0">
                    <a:latin typeface="Cambria Math" charset="0"/>
                  </a:rPr>
                  <a:t>𝑝</a:t>
                </a:r>
                <a:r>
                  <a:rPr lang="en-US" altLang="zh-CN" i="0">
                    <a:latin typeface="Cambria Math" charset="0"/>
                  </a:rPr>
                  <a:t>(𝑦_𝑡│</a:t>
                </a:r>
                <a:r>
                  <a:rPr lang="en-US" altLang="zh-CN" b="1" i="0">
                    <a:latin typeface="Cambria Math" charset="0"/>
                  </a:rPr>
                  <a:t>𝒙_</a:t>
                </a:r>
                <a:r>
                  <a:rPr lang="en-US" altLang="zh-CN" i="0">
                    <a:latin typeface="Cambria Math" charset="0"/>
                  </a:rPr>
                  <a:t>𝑡 )</a:t>
                </a:r>
                <a:r>
                  <a:rPr lang="en-US" altLang="zh-CN" dirty="0" smtClean="0"/>
                  <a:t>.</a:t>
                </a:r>
              </a:p>
              <a:p>
                <a:endParaRPr lang="en-US" altLang="zh-CN" dirty="0" smtClean="0"/>
              </a:p>
              <a:p>
                <a:r>
                  <a:rPr lang="en-US" altLang="zh-CN" dirty="0" smtClean="0"/>
                  <a:t>First,</a:t>
                </a:r>
                <a:r>
                  <a:rPr lang="zh-CN" altLang="en-US" baseline="0" dirty="0" smtClean="0"/>
                  <a:t> </a:t>
                </a:r>
                <a:r>
                  <a:rPr lang="en-US" altLang="zh-CN" baseline="0" dirty="0" smtClean="0"/>
                  <a:t>we</a:t>
                </a:r>
                <a:r>
                  <a:rPr lang="zh-CN" altLang="en-US" baseline="0" dirty="0" smtClean="0"/>
                  <a:t> </a:t>
                </a:r>
                <a:r>
                  <a:rPr lang="en-US" altLang="zh-CN" baseline="0" dirty="0" smtClean="0"/>
                  <a:t>measure</a:t>
                </a:r>
                <a:r>
                  <a:rPr lang="zh-CN" altLang="en-US" baseline="0" dirty="0" smtClean="0"/>
                  <a:t> </a:t>
                </a:r>
                <a:r>
                  <a:rPr lang="en-US" altLang="zh-CN" baseline="0" dirty="0" smtClean="0"/>
                  <a:t>the</a:t>
                </a:r>
                <a:r>
                  <a:rPr lang="zh-CN" altLang="en-US" baseline="0" dirty="0" smtClean="0"/>
                  <a:t> </a:t>
                </a:r>
                <a:r>
                  <a:rPr lang="en-US" altLang="zh-CN" baseline="0" dirty="0" smtClean="0"/>
                  <a:t>change</a:t>
                </a:r>
                <a:r>
                  <a:rPr lang="zh-CN" altLang="en-US" baseline="0" dirty="0" smtClean="0"/>
                  <a:t> </a:t>
                </a:r>
                <a:r>
                  <a:rPr lang="en-US" altLang="zh-CN" baseline="0" dirty="0" smtClean="0"/>
                  <a:t>of</a:t>
                </a:r>
                <a:r>
                  <a:rPr lang="zh-CN" altLang="en-US" baseline="0" dirty="0" smtClean="0"/>
                  <a:t> </a:t>
                </a:r>
                <a:r>
                  <a:rPr lang="en-US" altLang="zh-CN" i="0" smtClean="0">
                    <a:latin typeface="Cambria Math" charset="0"/>
                  </a:rPr>
                  <a:t>𝑝</a:t>
                </a:r>
                <a:r>
                  <a:rPr lang="en-US" altLang="zh-CN" i="0">
                    <a:latin typeface="Cambria Math" charset="0"/>
                  </a:rPr>
                  <a:t>(𝑦_𝑡 )</a:t>
                </a:r>
                <a:r>
                  <a:rPr lang="zh-CN" altLang="en-US" dirty="0" smtClean="0"/>
                  <a:t> </a:t>
                </a:r>
                <a:r>
                  <a:rPr lang="en-US" altLang="zh-CN" dirty="0" smtClean="0"/>
                  <a:t>by</a:t>
                </a:r>
                <a:r>
                  <a:rPr lang="zh-CN" altLang="en-US" dirty="0" smtClean="0"/>
                  <a:t> </a:t>
                </a:r>
                <a:r>
                  <a:rPr lang="en-US" altLang="zh-CN" dirty="0" smtClean="0"/>
                  <a:t>measuring</a:t>
                </a:r>
                <a:r>
                  <a:rPr lang="zh-CN" altLang="en-US" baseline="0" dirty="0" smtClean="0"/>
                  <a:t> </a:t>
                </a:r>
                <a:r>
                  <a:rPr lang="en-US" altLang="zh-CN" baseline="0" dirty="0" smtClean="0"/>
                  <a:t>the</a:t>
                </a:r>
                <a:r>
                  <a:rPr lang="zh-CN" altLang="en-US" baseline="0" dirty="0" smtClean="0"/>
                  <a:t> </a:t>
                </a:r>
                <a:r>
                  <a:rPr lang="en-US" altLang="zh-CN" baseline="0" dirty="0" smtClean="0"/>
                  <a:t>percentage</a:t>
                </a:r>
                <a:r>
                  <a:rPr lang="zh-CN" altLang="en-US" baseline="0" dirty="0" smtClean="0"/>
                  <a:t> </a:t>
                </a:r>
                <a:r>
                  <a:rPr lang="en-US" altLang="zh-CN" baseline="0" dirty="0" smtClean="0"/>
                  <a:t>of</a:t>
                </a:r>
                <a:r>
                  <a:rPr lang="zh-CN" altLang="en-US" baseline="0" dirty="0" smtClean="0"/>
                  <a:t> </a:t>
                </a:r>
                <a:r>
                  <a:rPr lang="en-US" altLang="zh-CN" baseline="0" dirty="0" smtClean="0"/>
                  <a:t>failed</a:t>
                </a:r>
                <a:r>
                  <a:rPr lang="zh-CN" altLang="en-US" baseline="0" dirty="0" smtClean="0"/>
                  <a:t> </a:t>
                </a:r>
                <a:r>
                  <a:rPr lang="en-US" altLang="zh-CN" baseline="0" dirty="0" smtClean="0"/>
                  <a:t>disks</a:t>
                </a:r>
                <a:r>
                  <a:rPr lang="zh-CN" altLang="en-US" baseline="0" dirty="0" smtClean="0"/>
                  <a:t> </a:t>
                </a:r>
                <a:r>
                  <a:rPr lang="en-US" altLang="zh-CN" baseline="0" dirty="0" smtClean="0"/>
                  <a:t>over</a:t>
                </a:r>
                <a:r>
                  <a:rPr lang="zh-CN" altLang="en-US" baseline="0" dirty="0" smtClean="0"/>
                  <a:t> </a:t>
                </a:r>
                <a:r>
                  <a:rPr lang="en-US" altLang="zh-CN" baseline="0" dirty="0" smtClean="0"/>
                  <a:t>time.</a:t>
                </a:r>
                <a:r>
                  <a:rPr lang="zh-CN" altLang="en-US" baseline="0" dirty="0" smtClean="0"/>
                  <a:t> </a:t>
                </a:r>
                <a:endParaRPr lang="en-US" altLang="zh-CN" baseline="0" dirty="0" smtClean="0"/>
              </a:p>
              <a:p>
                <a:r>
                  <a:rPr lang="en-US" altLang="zh-CN" baseline="0" dirty="0" smtClean="0"/>
                  <a:t>We</a:t>
                </a:r>
                <a:r>
                  <a:rPr lang="zh-CN" altLang="en-US" baseline="0" dirty="0" smtClean="0"/>
                  <a:t> </a:t>
                </a:r>
                <a:r>
                  <a:rPr lang="en-US" altLang="zh-CN" baseline="0" dirty="0" smtClean="0"/>
                  <a:t>observe</a:t>
                </a:r>
                <a:r>
                  <a:rPr lang="zh-CN" altLang="en-US" baseline="0" dirty="0" smtClean="0"/>
                  <a:t> </a:t>
                </a:r>
                <a:r>
                  <a:rPr lang="en-US" altLang="zh-CN" baseline="0" dirty="0" smtClean="0"/>
                  <a:t>that</a:t>
                </a:r>
                <a:r>
                  <a:rPr lang="zh-CN" altLang="en-US" baseline="0" dirty="0" smtClean="0"/>
                  <a:t> </a:t>
                </a:r>
                <a:r>
                  <a:rPr lang="en-US" altLang="zh-CN" baseline="0" dirty="0" smtClean="0"/>
                  <a:t>the</a:t>
                </a:r>
                <a:r>
                  <a:rPr lang="zh-CN" altLang="en-US" baseline="0" dirty="0" smtClean="0"/>
                  <a:t> </a:t>
                </a:r>
                <a:r>
                  <a:rPr lang="en-US" altLang="zh-CN" baseline="0" dirty="0" smtClean="0"/>
                  <a:t>percentage</a:t>
                </a:r>
                <a:r>
                  <a:rPr lang="zh-CN" altLang="en-US" baseline="0" dirty="0" smtClean="0"/>
                  <a:t> </a:t>
                </a:r>
                <a:r>
                  <a:rPr lang="en-US" altLang="zh-CN" baseline="0" dirty="0" smtClean="0"/>
                  <a:t>of</a:t>
                </a:r>
                <a:r>
                  <a:rPr lang="zh-CN" altLang="en-US" baseline="0" dirty="0" smtClean="0"/>
                  <a:t> </a:t>
                </a:r>
                <a:r>
                  <a:rPr lang="en-US" altLang="zh-CN" baseline="0" dirty="0" smtClean="0"/>
                  <a:t>failed</a:t>
                </a:r>
                <a:r>
                  <a:rPr lang="zh-CN" altLang="en-US" baseline="0" dirty="0" smtClean="0"/>
                  <a:t> </a:t>
                </a:r>
                <a:r>
                  <a:rPr lang="en-US" altLang="zh-CN" baseline="0" dirty="0" smtClean="0"/>
                  <a:t>disks</a:t>
                </a:r>
                <a:r>
                  <a:rPr lang="zh-CN" altLang="en-US" baseline="0" dirty="0" smtClean="0"/>
                  <a:t> </a:t>
                </a:r>
                <a:r>
                  <a:rPr lang="en-US" altLang="zh-CN" baseline="0" dirty="0" smtClean="0"/>
                  <a:t>highly</a:t>
                </a:r>
                <a:r>
                  <a:rPr lang="zh-CN" altLang="en-US" baseline="0" dirty="0" smtClean="0"/>
                  <a:t> </a:t>
                </a:r>
                <a:r>
                  <a:rPr lang="en-US" altLang="zh-CN" baseline="0" dirty="0" smtClean="0"/>
                  <a:t>oscillates</a:t>
                </a:r>
                <a:r>
                  <a:rPr lang="zh-CN" altLang="en-US" baseline="0" dirty="0" smtClean="0"/>
                  <a:t> </a:t>
                </a:r>
                <a:r>
                  <a:rPr lang="en-US" altLang="zh-CN" baseline="0" dirty="0" smtClean="0"/>
                  <a:t>over</a:t>
                </a:r>
                <a:r>
                  <a:rPr lang="zh-CN" altLang="en-US" baseline="0" dirty="0" smtClean="0"/>
                  <a:t> </a:t>
                </a:r>
                <a:r>
                  <a:rPr lang="en-US" altLang="zh-CN" baseline="0" dirty="0" smtClean="0"/>
                  <a:t>time.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For example, the percentages of failed disks of D1 and D4 can reach as high as 9.7% and 9.1%, respectively; for D5, its daily percentage of failed disks ranges from 0 to 0.09%.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One main reason for the highly varying failure rates is that new disks are kept being added, or old disks are kept being retired, over the entire measurement span, so the number of healthy disks varies significantly. </a:t>
                </a:r>
                <a:endParaRPr lang="en-US" dirty="0" smtClean="0"/>
              </a:p>
              <a:p>
                <a:endParaRPr lang="en-US" altLang="zh-CN" baseline="0" dirty="0" smtClean="0"/>
              </a:p>
              <a:p>
                <a:endParaRPr lang="en-US" altLang="zh-CN" baseline="0" dirty="0" smtClean="0"/>
              </a:p>
              <a:p>
                <a:endParaRPr lang="en-US" altLang="zh-CN" dirty="0" smtClean="0"/>
              </a:p>
            </p:txBody>
          </p:sp>
        </mc:Fallback>
      </mc:AlternateContent>
    </p:spTree>
    <p:extLst>
      <p:ext uri="{BB962C8B-B14F-4D97-AF65-F5344CB8AC3E}">
        <p14:creationId xmlns:p14="http://schemas.microsoft.com/office/powerpoint/2010/main" val="457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CN" baseline="0" dirty="0" smtClean="0"/>
                  <a:t>We</a:t>
                </a:r>
                <a:r>
                  <a:rPr lang="zh-CN" altLang="en-US" baseline="0" dirty="0" smtClean="0"/>
                  <a:t> </a:t>
                </a:r>
                <a:r>
                  <a:rPr lang="en-US" altLang="zh-CN" baseline="0" dirty="0" smtClean="0"/>
                  <a:t>next</a:t>
                </a:r>
                <a:r>
                  <a:rPr lang="zh-CN" altLang="en-US" baseline="0" dirty="0" smtClean="0"/>
                  <a:t> </a:t>
                </a:r>
                <a:r>
                  <a:rPr lang="en-US" altLang="zh-CN" baseline="0" dirty="0" smtClean="0"/>
                  <a:t>measure</a:t>
                </a:r>
                <a:r>
                  <a:rPr lang="zh-CN" altLang="en-US" baseline="0" dirty="0" smtClean="0"/>
                  <a:t> </a:t>
                </a:r>
                <a:r>
                  <a:rPr lang="en-US" altLang="zh-CN" baseline="0" dirty="0" smtClean="0"/>
                  <a:t>the</a:t>
                </a:r>
                <a:r>
                  <a:rPr lang="zh-CN" altLang="en-US" baseline="0" dirty="0" smtClean="0"/>
                  <a:t> </a:t>
                </a:r>
                <a:r>
                  <a:rPr lang="en-US" altLang="zh-CN" baseline="0" dirty="0" smtClean="0"/>
                  <a:t>change</a:t>
                </a:r>
                <a:r>
                  <a:rPr lang="zh-CN" altLang="en-US" baseline="0" dirty="0" smtClean="0"/>
                  <a:t> </a:t>
                </a:r>
                <a:r>
                  <a:rPr lang="en-US" altLang="zh-CN" baseline="0" dirty="0" smtClean="0"/>
                  <a:t>of</a:t>
                </a:r>
                <a:r>
                  <a:rPr lang="zh-CN" altLang="en-US" baseline="0" dirty="0" smtClean="0"/>
                  <a:t> </a:t>
                </a:r>
                <a14:m>
                  <m:oMath xmlns:m="http://schemas.openxmlformats.org/officeDocument/2006/math">
                    <m:r>
                      <a:rPr lang="en-US" altLang="zh-CN" i="1" smtClean="0">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r>
                  <a:rPr lang="zh-CN" altLang="en-US" dirty="0" smtClean="0"/>
                  <a:t> </a:t>
                </a:r>
                <a:r>
                  <a:rPr lang="en-US" altLang="zh-CN" dirty="0" smtClean="0"/>
                  <a:t>by</a:t>
                </a:r>
                <a:r>
                  <a:rPr lang="zh-CN" altLang="en-US" baseline="0" dirty="0" smtClean="0"/>
                  <a:t> </a:t>
                </a:r>
                <a:r>
                  <a:rPr lang="en-US" altLang="zh-CN" baseline="0" dirty="0" smtClean="0"/>
                  <a:t>using</a:t>
                </a:r>
                <a:r>
                  <a:rPr lang="zh-CN" altLang="en-US" baseline="0" dirty="0" smtClean="0"/>
                  <a:t> </a:t>
                </a:r>
                <a:r>
                  <a:rPr lang="en-US" altLang="zh-CN" baseline="0" dirty="0" smtClean="0"/>
                  <a:t>the</a:t>
                </a:r>
                <a:r>
                  <a:rPr lang="zh-CN" altLang="en-US" baseline="0" dirty="0" smtClean="0"/>
                  <a:t> </a:t>
                </a:r>
                <a:r>
                  <a:rPr lang="en-US" altLang="zh-CN" baseline="0" dirty="0" smtClean="0"/>
                  <a:t>two-sample</a:t>
                </a:r>
                <a:r>
                  <a:rPr lang="zh-CN" altLang="en-US" baseline="0" dirty="0" smtClean="0"/>
                  <a:t> </a:t>
                </a:r>
                <a:r>
                  <a:rPr lang="en-US" altLang="zh-CN" baseline="0" dirty="0" smtClean="0"/>
                  <a:t>KS</a:t>
                </a:r>
                <a:r>
                  <a:rPr lang="zh-CN" altLang="en-US" baseline="0" dirty="0" smtClean="0"/>
                  <a:t> </a:t>
                </a:r>
                <a:r>
                  <a:rPr lang="en-US" altLang="zh-CN" baseline="0" dirty="0" smtClean="0"/>
                  <a:t>test</a:t>
                </a:r>
                <a:r>
                  <a:rPr lang="zh-CN" altLang="en-US" baseline="0" dirty="0" smtClean="0"/>
                  <a:t> </a:t>
                </a:r>
                <a:r>
                  <a:rPr lang="en-US" altLang="zh-CN" baseline="0" dirty="0" smtClean="0"/>
                  <a:t>to</a:t>
                </a:r>
                <a:r>
                  <a:rPr lang="zh-CN" altLang="en-US" baseline="0" dirty="0" smtClean="0"/>
                  <a:t> </a:t>
                </a:r>
                <a:r>
                  <a:rPr lang="en-US" altLang="zh-CN" baseline="0" dirty="0" smtClean="0"/>
                  <a:t>measure</a:t>
                </a:r>
                <a:r>
                  <a:rPr lang="zh-CN" altLang="en-US" baseline="0" dirty="0" smtClean="0"/>
                  <a:t> </a:t>
                </a:r>
                <a:r>
                  <a:rPr lang="en-US" altLang="zh-CN" baseline="0" dirty="0" smtClean="0"/>
                  <a:t>the</a:t>
                </a:r>
                <a:r>
                  <a:rPr lang="zh-CN" altLang="en-US" baseline="0" dirty="0" smtClean="0"/>
                  <a:t> </a:t>
                </a:r>
                <a:r>
                  <a:rPr lang="en-US" altLang="zh-CN" baseline="0" dirty="0" smtClean="0"/>
                  <a:t>change</a:t>
                </a:r>
                <a:r>
                  <a:rPr lang="zh-CN" altLang="en-US" baseline="0" dirty="0" smtClean="0"/>
                  <a:t> </a:t>
                </a:r>
                <a:r>
                  <a:rPr lang="en-US" altLang="zh-CN" baseline="0" dirty="0" smtClean="0"/>
                  <a:t>of</a:t>
                </a:r>
                <a:r>
                  <a:rPr lang="zh-CN" altLang="en-US" baseline="0" dirty="0" smtClean="0"/>
                  <a:t> </a:t>
                </a:r>
                <a:r>
                  <a:rPr lang="en-US" altLang="zh-CN" baseline="0" dirty="0" smtClean="0"/>
                  <a:t>each</a:t>
                </a:r>
                <a:r>
                  <a:rPr lang="zh-CN" altLang="en-US" baseline="0" dirty="0" smtClean="0"/>
                  <a:t> </a:t>
                </a:r>
                <a:r>
                  <a:rPr lang="en-US" altLang="zh-CN" baseline="0" dirty="0" smtClean="0"/>
                  <a:t>SMART</a:t>
                </a:r>
                <a:r>
                  <a:rPr lang="zh-CN" altLang="en-US" baseline="0" dirty="0" smtClean="0"/>
                  <a:t> </a:t>
                </a:r>
                <a:r>
                  <a:rPr lang="en-US" altLang="zh-CN" baseline="0" dirty="0" smtClean="0"/>
                  <a:t>attribute.</a:t>
                </a:r>
                <a:r>
                  <a:rPr lang="zh-CN" altLang="en-US" baseline="0" dirty="0" smtClean="0"/>
                  <a:t> </a:t>
                </a:r>
                <a:endParaRPr lang="en-US" altLang="zh-CN" baseline="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Specifically,</a:t>
                </a:r>
                <a:r>
                  <a:rPr lang="zh-CN" altLang="en-US" baseline="0" dirty="0" smtClean="0"/>
                  <a:t> </a:t>
                </a:r>
                <a:r>
                  <a:rPr lang="en-US" altLang="zh-CN" baseline="0" dirty="0" smtClean="0"/>
                  <a:t>we</a:t>
                </a:r>
                <a:r>
                  <a:rPr lang="zh-CN" altLang="en-US" baseline="0" dirty="0" smtClean="0"/>
                  <a:t> </a:t>
                </a:r>
                <a:r>
                  <a:rPr lang="en-US" altLang="zh-CN" baseline="0" dirty="0" smtClean="0"/>
                  <a:t>compare</a:t>
                </a:r>
                <a:r>
                  <a:rPr lang="zh-CN" altLang="en-US" baseline="0" dirty="0" smtClean="0"/>
                  <a:t> </a:t>
                </a:r>
                <a:r>
                  <a:rPr lang="en-US" altLang="zh-CN" baseline="0" dirty="0" smtClean="0"/>
                  <a:t>the</a:t>
                </a:r>
                <a:r>
                  <a:rPr lang="zh-CN" altLang="en-US" baseline="0" dirty="0" smtClean="0"/>
                  <a:t> </a:t>
                </a:r>
                <a:r>
                  <a:rPr lang="en-US" altLang="zh-CN" baseline="0" dirty="0" smtClean="0"/>
                  <a:t>samples</a:t>
                </a:r>
                <a:r>
                  <a:rPr lang="zh-CN" altLang="en-US" baseline="0" dirty="0" smtClean="0"/>
                  <a:t> </a:t>
                </a:r>
                <a:r>
                  <a:rPr lang="en-US" altLang="zh-CN" baseline="0" dirty="0" smtClean="0"/>
                  <a:t>in</a:t>
                </a:r>
                <a:r>
                  <a:rPr lang="zh-CN" altLang="en-US" baseline="0" dirty="0" smtClean="0"/>
                  <a:t> </a:t>
                </a:r>
                <a:r>
                  <a:rPr lang="en-US" altLang="zh-CN" baseline="0" dirty="0" smtClean="0"/>
                  <a:t>two</a:t>
                </a:r>
                <a:r>
                  <a:rPr lang="zh-CN" altLang="en-US" baseline="0" dirty="0" smtClean="0"/>
                  <a:t> </a:t>
                </a:r>
                <a:r>
                  <a:rPr lang="en-US" altLang="zh-CN" baseline="0" dirty="0" smtClean="0"/>
                  <a:t>time</a:t>
                </a:r>
                <a:r>
                  <a:rPr lang="zh-CN" altLang="en-US" baseline="0" dirty="0" smtClean="0"/>
                  <a:t> </a:t>
                </a:r>
                <a:r>
                  <a:rPr lang="en-US" altLang="zh-CN" baseline="0" dirty="0" smtClean="0"/>
                  <a:t>periods</a:t>
                </a:r>
                <a:r>
                  <a:rPr lang="zh-CN" altLang="en-US" baseline="0" dirty="0" smtClean="0"/>
                  <a:t> </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charset="0"/>
                          </a:rPr>
                          <m:t>𝑡</m:t>
                        </m:r>
                      </m:e>
                      <m:sub>
                        <m:r>
                          <a:rPr lang="en-US" altLang="zh-CN" i="1">
                            <a:latin typeface="Cambria Math" charset="0"/>
                          </a:rPr>
                          <m:t>0</m:t>
                        </m:r>
                      </m:sub>
                    </m:sSub>
                  </m:oMath>
                </a14:m>
                <a:r>
                  <a:rPr lang="zh-CN" altLang="en-US" dirty="0"/>
                  <a:t> </a:t>
                </a:r>
                <a:r>
                  <a:rPr lang="en-US" altLang="zh-CN" dirty="0"/>
                  <a:t>and</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r>
                      <a:rPr lang="en-US" altLang="zh-CN" i="1">
                        <a:latin typeface="Cambria Math" charset="0"/>
                      </a:rPr>
                      <m:t> </m:t>
                    </m:r>
                  </m:oMath>
                </a14:m>
                <a:r>
                  <a:rPr lang="zh-CN" altLang="en-US" baseline="0" dirty="0" smtClean="0"/>
                  <a:t> </a:t>
                </a:r>
                <a:r>
                  <a:rPr lang="en-US" altLang="zh-CN" baseline="0" dirty="0" smtClean="0"/>
                  <a:t>under</a:t>
                </a:r>
                <a:r>
                  <a:rPr lang="zh-CN" altLang="en-US" baseline="0" dirty="0" smtClean="0"/>
                  <a:t> </a:t>
                </a:r>
                <a:r>
                  <a:rPr lang="en-US" altLang="zh-CN" baseline="0" dirty="0" smtClean="0"/>
                  <a:t>the</a:t>
                </a:r>
                <a:r>
                  <a:rPr lang="zh-CN" altLang="en-US" baseline="0" dirty="0" smtClean="0"/>
                  <a:t> </a:t>
                </a:r>
                <a:r>
                  <a:rPr lang="en-US" altLang="zh-CN" baseline="0" dirty="0" smtClean="0"/>
                  <a:t>null</a:t>
                </a:r>
                <a:r>
                  <a:rPr lang="zh-CN" altLang="en-US" baseline="0" dirty="0" smtClean="0"/>
                  <a:t> </a:t>
                </a:r>
                <a:r>
                  <a:rPr lang="en-US" altLang="zh-CN" baseline="0" dirty="0" smtClean="0"/>
                  <a:t>hypothesis</a:t>
                </a:r>
                <a:r>
                  <a:rPr lang="zh-CN" altLang="en-US" baseline="0" dirty="0" smtClean="0"/>
                  <a:t> </a:t>
                </a:r>
                <a:r>
                  <a:rPr lang="en-US" altLang="zh-CN" baseline="0" dirty="0" smtClean="0"/>
                  <a:t>that</a:t>
                </a:r>
                <a:r>
                  <a:rPr lang="zh-CN" altLang="en-US" baseline="0" dirty="0" smtClean="0"/>
                  <a:t> </a:t>
                </a:r>
                <a:r>
                  <a:rPr lang="en-US" altLang="zh-CN" baseline="0" dirty="0" smtClean="0"/>
                  <a:t>the</a:t>
                </a:r>
                <a:r>
                  <a:rPr lang="zh-CN" altLang="en-US" baseline="0" dirty="0" smtClean="0"/>
                  <a:t> </a:t>
                </a:r>
                <a:r>
                  <a:rPr lang="en-US" altLang="zh-CN" baseline="0" dirty="0" smtClean="0"/>
                  <a:t>samples</a:t>
                </a:r>
                <a:r>
                  <a:rPr lang="zh-CN" altLang="en-US" baseline="0" dirty="0" smtClean="0"/>
                  <a:t> </a:t>
                </a:r>
                <a:r>
                  <a:rPr lang="en-US" altLang="zh-CN" baseline="0" dirty="0" smtClean="0"/>
                  <a:t>of</a:t>
                </a:r>
                <a:r>
                  <a:rPr lang="zh-CN" altLang="en-US" baseline="0" dirty="0" smtClean="0"/>
                  <a:t> </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charset="0"/>
                          </a:rPr>
                          <m:t>𝑡</m:t>
                        </m:r>
                      </m:e>
                      <m:sub>
                        <m:r>
                          <a:rPr lang="en-US" altLang="zh-CN" i="1">
                            <a:latin typeface="Cambria Math" charset="0"/>
                          </a:rPr>
                          <m:t>0</m:t>
                        </m:r>
                      </m:sub>
                    </m:sSub>
                  </m:oMath>
                </a14:m>
                <a:r>
                  <a:rPr lang="zh-CN" altLang="en-US" dirty="0"/>
                  <a:t> </a:t>
                </a:r>
                <a:r>
                  <a:rPr lang="en-US" altLang="zh-CN" dirty="0"/>
                  <a:t>and</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oMath>
                </a14:m>
                <a:r>
                  <a:rPr lang="zh-CN" altLang="en-US" baseline="0" dirty="0" smtClean="0"/>
                  <a:t> </a:t>
                </a:r>
                <a:r>
                  <a:rPr lang="en-US" altLang="zh-CN" baseline="0" dirty="0" smtClean="0"/>
                  <a:t>are</a:t>
                </a:r>
                <a:r>
                  <a:rPr lang="zh-CN" altLang="en-US" baseline="0" dirty="0" smtClean="0"/>
                  <a:t> </a:t>
                </a:r>
                <a:r>
                  <a:rPr lang="en-US" altLang="zh-CN" baseline="0" dirty="0" smtClean="0"/>
                  <a:t>drawn</a:t>
                </a:r>
                <a:r>
                  <a:rPr lang="zh-CN" altLang="en-US" baseline="0" dirty="0" smtClean="0"/>
                  <a:t> </a:t>
                </a:r>
                <a:r>
                  <a:rPr lang="en-US" altLang="zh-CN" baseline="0" dirty="0" smtClean="0"/>
                  <a:t>from</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probability</a:t>
                </a:r>
                <a:r>
                  <a:rPr lang="zh-CN" altLang="en-US" baseline="0" dirty="0" smtClean="0"/>
                  <a:t> </a:t>
                </a:r>
                <a:r>
                  <a:rPr lang="en-US" altLang="zh-CN" baseline="0" dirty="0" smtClean="0"/>
                  <a:t>distributions.</a:t>
                </a:r>
              </a:p>
              <a:p>
                <a:endParaRPr lang="en-US" altLang="zh-CN" baseline="0" dirty="0" smtClean="0"/>
              </a:p>
              <a:p>
                <a:r>
                  <a:rPr lang="en-US" altLang="zh-CN" baseline="0" dirty="0" smtClean="0"/>
                  <a:t>We</a:t>
                </a:r>
                <a:r>
                  <a:rPr lang="zh-CN" altLang="en-US" baseline="0" dirty="0" smtClean="0"/>
                  <a:t> </a:t>
                </a:r>
                <a:r>
                  <a:rPr lang="en-US" altLang="zh-CN" baseline="0" dirty="0" smtClean="0"/>
                  <a:t>see</a:t>
                </a:r>
                <a:r>
                  <a:rPr lang="zh-CN" altLang="en-US" baseline="0" dirty="0" smtClean="0"/>
                  <a:t> </a:t>
                </a:r>
                <a:r>
                  <a:rPr lang="en-US" altLang="zh-CN" baseline="0" dirty="0" smtClean="0"/>
                  <a:t>that</a:t>
                </a:r>
                <a:r>
                  <a:rPr lang="zh-CN" altLang="en-US" baseline="0" dirty="0" smtClean="0"/>
                  <a:t> </a:t>
                </a:r>
                <a:r>
                  <a:rPr lang="en-US" altLang="zh-CN" baseline="0" dirty="0" smtClean="0"/>
                  <a:t>a</a:t>
                </a:r>
                <a:r>
                  <a:rPr lang="zh-CN" altLang="en-US" baseline="0" dirty="0" smtClean="0"/>
                  <a:t> </a:t>
                </a:r>
                <a:r>
                  <a:rPr lang="en-US" altLang="zh-CN" baseline="0" dirty="0" smtClean="0"/>
                  <a:t>significant</a:t>
                </a:r>
                <a:r>
                  <a:rPr lang="zh-CN" altLang="en-US" baseline="0" dirty="0" smtClean="0"/>
                  <a:t> </a:t>
                </a:r>
                <a:r>
                  <a:rPr lang="en-US" altLang="zh-CN" baseline="0" dirty="0" smtClean="0"/>
                  <a:t>fraction</a:t>
                </a:r>
                <a:r>
                  <a:rPr lang="zh-CN" altLang="en-US" baseline="0" dirty="0" smtClean="0"/>
                  <a:t> </a:t>
                </a:r>
                <a:r>
                  <a:rPr lang="en-US" altLang="zh-CN" baseline="0" dirty="0" smtClean="0"/>
                  <a:t>of</a:t>
                </a:r>
                <a:r>
                  <a:rPr lang="zh-CN" altLang="en-US" baseline="0" dirty="0" smtClean="0"/>
                  <a:t> </a:t>
                </a:r>
                <a:r>
                  <a:rPr lang="en-US" altLang="zh-CN" baseline="0" dirty="0" smtClean="0"/>
                  <a:t>SMART</a:t>
                </a:r>
                <a:r>
                  <a:rPr lang="zh-CN" altLang="en-US" baseline="0" dirty="0" smtClean="0"/>
                  <a:t> </a:t>
                </a:r>
                <a:r>
                  <a:rPr lang="en-US" altLang="zh-CN" baseline="0" dirty="0" smtClean="0"/>
                  <a:t>attributes</a:t>
                </a:r>
                <a:r>
                  <a:rPr lang="zh-CN" altLang="en-US" baseline="0" dirty="0" smtClean="0"/>
                  <a:t> </a:t>
                </a:r>
                <a:r>
                  <a:rPr lang="en-US" altLang="zh-CN" baseline="0" dirty="0" smtClean="0"/>
                  <a:t>has</a:t>
                </a:r>
                <a:r>
                  <a:rPr lang="zh-CN" altLang="en-US" baseline="0" dirty="0" smtClean="0"/>
                  <a:t> </a:t>
                </a:r>
                <a:r>
                  <a:rPr lang="en-US" altLang="zh-CN" baseline="0" dirty="0" smtClean="0"/>
                  <a:t>changed</a:t>
                </a:r>
                <a:r>
                  <a:rPr lang="zh-CN" altLang="en-US" baseline="0" dirty="0" smtClean="0"/>
                  <a:t> </a:t>
                </a:r>
                <a:r>
                  <a:rPr lang="en-US" altLang="zh-CN" baseline="0" dirty="0" smtClean="0"/>
                  <a:t>distributions.</a:t>
                </a:r>
                <a:r>
                  <a:rPr lang="zh-CN" altLang="en-US" baseline="0" dirty="0" smtClean="0"/>
                  <a:t> </a:t>
                </a:r>
                <a:r>
                  <a:rPr lang="en-US" altLang="zh-CN" baseline="0" dirty="0" smtClean="0"/>
                  <a:t>For</a:t>
                </a:r>
                <a:r>
                  <a:rPr lang="zh-CN" altLang="en-US" baseline="0" dirty="0" smtClean="0"/>
                  <a:t> </a:t>
                </a:r>
                <a:r>
                  <a:rPr lang="en-US" altLang="zh-CN" baseline="0" dirty="0" smtClean="0"/>
                  <a:t>example,</a:t>
                </a:r>
                <a:r>
                  <a:rPr lang="zh-CN" altLang="en-US" baseline="0" dirty="0" smtClean="0"/>
                  <a:t> </a:t>
                </a:r>
                <a:r>
                  <a:rPr lang="en-US" altLang="zh-CN" baseline="0" dirty="0" smtClean="0"/>
                  <a:t>D2</a:t>
                </a:r>
                <a:r>
                  <a:rPr lang="zh-CN" altLang="en-US" baseline="0" dirty="0" smtClean="0"/>
                  <a:t> </a:t>
                </a:r>
                <a:r>
                  <a:rPr lang="en-US" altLang="zh-CN" baseline="0" dirty="0" smtClean="0"/>
                  <a:t>has</a:t>
                </a:r>
                <a:r>
                  <a:rPr lang="zh-CN" altLang="en-US" baseline="0" dirty="0" smtClean="0"/>
                  <a:t> </a:t>
                </a:r>
                <a:r>
                  <a:rPr lang="en-US" altLang="zh-CN" baseline="0" dirty="0" smtClean="0"/>
                  <a:t>more</a:t>
                </a:r>
                <a:r>
                  <a:rPr lang="zh-CN" altLang="en-US" baseline="0" dirty="0" smtClean="0"/>
                  <a:t> </a:t>
                </a:r>
                <a:r>
                  <a:rPr lang="en-US" altLang="zh-CN" baseline="0" dirty="0" smtClean="0"/>
                  <a:t>than</a:t>
                </a:r>
                <a:r>
                  <a:rPr lang="zh-CN" altLang="en-US" baseline="0" dirty="0" smtClean="0"/>
                  <a:t> </a:t>
                </a:r>
                <a:r>
                  <a:rPr lang="en-US" altLang="zh-CN" baseline="0" dirty="0" smtClean="0"/>
                  <a:t>half</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SMART</a:t>
                </a:r>
                <a:r>
                  <a:rPr lang="zh-CN" altLang="en-US" baseline="0" dirty="0" smtClean="0"/>
                  <a:t> </a:t>
                </a:r>
                <a:r>
                  <a:rPr lang="en-US" altLang="zh-CN" baseline="0" dirty="0" smtClean="0"/>
                  <a:t>attributes</a:t>
                </a:r>
                <a:r>
                  <a:rPr lang="zh-CN" altLang="en-US" baseline="0" dirty="0" smtClean="0"/>
                  <a:t> </a:t>
                </a:r>
                <a:r>
                  <a:rPr lang="en-US" altLang="zh-CN" baseline="0" dirty="0" smtClean="0"/>
                  <a:t>with</a:t>
                </a:r>
                <a:r>
                  <a:rPr lang="zh-CN" altLang="en-US" baseline="0" dirty="0" smtClean="0"/>
                  <a:t> </a:t>
                </a:r>
                <a:r>
                  <a:rPr lang="en-US" altLang="zh-CN" baseline="0" dirty="0" smtClean="0"/>
                  <a:t>changed</a:t>
                </a:r>
                <a:r>
                  <a:rPr lang="zh-CN" altLang="en-US" baseline="0" dirty="0" smtClean="0"/>
                  <a:t> </a:t>
                </a:r>
                <a:r>
                  <a:rPr lang="en-US" altLang="zh-CN" baseline="0" dirty="0" smtClean="0"/>
                  <a:t>distributions.</a:t>
                </a:r>
              </a:p>
              <a:p>
                <a:endParaRPr lang="en-US" altLang="zh-CN" baseline="0" dirty="0" smtClean="0"/>
              </a:p>
              <a:p>
                <a:r>
                  <a:rPr lang="en-US" altLang="zh-CN" baseline="0" dirty="0" smtClean="0"/>
                  <a:t>Also,</a:t>
                </a:r>
                <a:r>
                  <a:rPr lang="zh-CN" altLang="en-US" baseline="0" dirty="0" smtClean="0"/>
                  <a:t> </a:t>
                </a:r>
                <a:r>
                  <a:rPr lang="en-US" altLang="zh-CN" baseline="0" dirty="0" smtClean="0"/>
                  <a:t>the</a:t>
                </a:r>
                <a:r>
                  <a:rPr lang="zh-CN" altLang="en-US" baseline="0" dirty="0" smtClean="0"/>
                  <a:t> </a:t>
                </a:r>
                <a:r>
                  <a:rPr lang="en-US" altLang="zh-CN" baseline="0" dirty="0" smtClean="0"/>
                  <a:t>changes</a:t>
                </a:r>
                <a:r>
                  <a:rPr lang="zh-CN" altLang="en-US" baseline="0" dirty="0" smtClean="0"/>
                  <a:t> </a:t>
                </a:r>
                <a:r>
                  <a:rPr lang="en-US" altLang="zh-CN" baseline="0" dirty="0" smtClean="0"/>
                  <a:t>of</a:t>
                </a:r>
                <a:r>
                  <a:rPr lang="zh-CN" altLang="en-US" baseline="0" dirty="0" smtClean="0"/>
                  <a:t> </a:t>
                </a:r>
                <a:r>
                  <a:rPr lang="en-US" altLang="zh-CN" baseline="0" dirty="0" smtClean="0"/>
                  <a:t>critical</a:t>
                </a:r>
                <a:r>
                  <a:rPr lang="zh-CN" altLang="en-US" baseline="0" dirty="0" smtClean="0"/>
                  <a:t> </a:t>
                </a:r>
                <a:r>
                  <a:rPr lang="en-US" altLang="zh-CN" baseline="0" dirty="0" smtClean="0"/>
                  <a:t>SMART</a:t>
                </a:r>
                <a:r>
                  <a:rPr lang="zh-CN" altLang="en-US" baseline="0" dirty="0" smtClean="0"/>
                  <a:t> </a:t>
                </a:r>
                <a:r>
                  <a:rPr lang="en-US" altLang="zh-CN" baseline="0" dirty="0" smtClean="0"/>
                  <a:t>attributes</a:t>
                </a:r>
                <a:r>
                  <a:rPr lang="zh-CN" altLang="en-US" baseline="0" dirty="0" smtClean="0"/>
                  <a:t> </a:t>
                </a:r>
                <a:r>
                  <a:rPr lang="en-US" altLang="zh-CN" baseline="0" dirty="0" smtClean="0"/>
                  <a:t>vary</a:t>
                </a:r>
                <a:r>
                  <a:rPr lang="zh-CN" altLang="en-US" baseline="0" dirty="0" smtClean="0"/>
                  <a:t> </a:t>
                </a:r>
                <a:r>
                  <a:rPr lang="en-US" altLang="zh-CN" baseline="0" dirty="0" smtClean="0"/>
                  <a:t>across</a:t>
                </a:r>
                <a:r>
                  <a:rPr lang="zh-CN" altLang="en-US" baseline="0" dirty="0" smtClean="0"/>
                  <a:t> </a:t>
                </a:r>
                <a:r>
                  <a:rPr lang="en-US" altLang="zh-CN" baseline="0" dirty="0" smtClean="0"/>
                  <a:t>the</a:t>
                </a:r>
                <a:r>
                  <a:rPr lang="zh-CN" altLang="en-US" baseline="0" dirty="0" smtClean="0"/>
                  <a:t> </a:t>
                </a:r>
                <a:r>
                  <a:rPr lang="en-US" altLang="zh-CN" baseline="0" dirty="0" smtClean="0"/>
                  <a:t>datasets.</a:t>
                </a:r>
                <a:r>
                  <a:rPr lang="zh-CN" altLang="en-US" baseline="0" dirty="0" smtClean="0"/>
                  <a:t> </a:t>
                </a:r>
                <a:endParaRPr lang="en-US" altLang="zh-CN" baseline="0" dirty="0" smtClean="0"/>
              </a:p>
              <a:p>
                <a:r>
                  <a:rPr lang="en-US" altLang="zh-CN" baseline="0" dirty="0" smtClean="0"/>
                  <a:t>For</a:t>
                </a:r>
                <a:r>
                  <a:rPr lang="zh-CN" altLang="en-US" baseline="0" dirty="0" smtClean="0"/>
                  <a:t> </a:t>
                </a:r>
                <a:r>
                  <a:rPr lang="en-US" altLang="zh-CN" baseline="0" dirty="0" smtClean="0"/>
                  <a:t>example,</a:t>
                </a:r>
                <a:r>
                  <a:rPr lang="zh-CN" altLang="en-US" baseline="0" dirty="0" smtClean="0"/>
                  <a:t> </a:t>
                </a:r>
                <a:r>
                  <a:rPr lang="en-US" altLang="zh-CN" baseline="0" dirty="0" smtClean="0"/>
                  <a:t>t</a:t>
                </a:r>
                <a:r>
                  <a:rPr lang="en-US" altLang="zh-CN" dirty="0" smtClean="0"/>
                  <a:t>he</a:t>
                </a:r>
                <a:r>
                  <a:rPr lang="zh-CN" altLang="en-US" dirty="0" smtClean="0"/>
                  <a:t> </a:t>
                </a:r>
                <a:r>
                  <a:rPr lang="en-US" altLang="zh-CN" dirty="0" smtClean="0"/>
                  <a:t>change</a:t>
                </a:r>
                <a:r>
                  <a:rPr lang="zh-CN" altLang="en-US" dirty="0" smtClean="0"/>
                  <a:t> </a:t>
                </a:r>
                <a:r>
                  <a:rPr lang="en-US" altLang="zh-CN" dirty="0" smtClean="0"/>
                  <a:t>of</a:t>
                </a:r>
                <a:r>
                  <a:rPr lang="zh-CN" altLang="en-US" dirty="0" smtClean="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r>
                  <a:rPr lang="zh-CN" altLang="en-US" dirty="0" smtClean="0"/>
                  <a:t> </a:t>
                </a:r>
                <a:r>
                  <a:rPr lang="en-US" altLang="zh-CN" dirty="0" smtClean="0"/>
                  <a:t>for</a:t>
                </a:r>
                <a:r>
                  <a:rPr lang="zh-CN" altLang="en-US" dirty="0" smtClean="0"/>
                  <a:t> </a:t>
                </a:r>
                <a:r>
                  <a:rPr lang="en-US" altLang="zh-CN" dirty="0" smtClean="0"/>
                  <a:t>D1</a:t>
                </a:r>
                <a:r>
                  <a:rPr lang="zh-CN" altLang="en-US" dirty="0" smtClean="0"/>
                  <a:t> </a:t>
                </a:r>
                <a:r>
                  <a:rPr lang="en-US" altLang="zh-CN" dirty="0" smtClean="0"/>
                  <a:t>and</a:t>
                </a:r>
                <a:r>
                  <a:rPr lang="zh-CN" altLang="en-US" dirty="0" smtClean="0"/>
                  <a:t> </a:t>
                </a:r>
                <a:r>
                  <a:rPr lang="en-US" altLang="zh-CN" dirty="0" smtClean="0"/>
                  <a:t>D2</a:t>
                </a:r>
                <a:r>
                  <a:rPr lang="zh-CN" altLang="en-US" dirty="0" smtClean="0"/>
                  <a:t> </a:t>
                </a:r>
                <a:r>
                  <a:rPr lang="en-US" altLang="zh-CN" dirty="0" smtClean="0"/>
                  <a:t>exists</a:t>
                </a:r>
                <a:r>
                  <a:rPr lang="zh-CN" altLang="en-US" baseline="0" dirty="0" smtClean="0"/>
                  <a:t> </a:t>
                </a:r>
                <a:r>
                  <a:rPr lang="en-US" altLang="zh-CN" dirty="0" smtClean="0"/>
                  <a:t>in</a:t>
                </a:r>
                <a:r>
                  <a:rPr lang="zh-CN" altLang="en-US" dirty="0" smtClean="0"/>
                  <a:t> </a:t>
                </a:r>
                <a:r>
                  <a:rPr lang="en-US" altLang="zh-CN" dirty="0" smtClean="0"/>
                  <a:t>two</a:t>
                </a:r>
                <a:r>
                  <a:rPr lang="zh-CN" altLang="en-US" dirty="0" smtClean="0"/>
                  <a:t> </a:t>
                </a:r>
                <a:r>
                  <a:rPr lang="en-US" altLang="zh-CN" dirty="0" smtClean="0"/>
                  <a:t>critical</a:t>
                </a:r>
                <a:r>
                  <a:rPr lang="zh-CN" altLang="en-US" dirty="0" smtClean="0"/>
                  <a:t> </a:t>
                </a:r>
                <a:r>
                  <a:rPr lang="en-US" altLang="zh-CN" dirty="0" smtClean="0"/>
                  <a:t>SMART</a:t>
                </a:r>
                <a:r>
                  <a:rPr lang="zh-CN" altLang="en-US" dirty="0" smtClean="0"/>
                  <a:t> </a:t>
                </a:r>
                <a:r>
                  <a:rPr lang="en-US" altLang="zh-CN" dirty="0" smtClean="0"/>
                  <a:t>attributes</a:t>
                </a:r>
                <a:r>
                  <a:rPr lang="zh-CN" altLang="en-US" dirty="0" smtClean="0"/>
                  <a:t> </a:t>
                </a:r>
                <a:r>
                  <a:rPr lang="en-US" altLang="zh-CN" dirty="0" smtClean="0"/>
                  <a:t>for</a:t>
                </a:r>
                <a:r>
                  <a:rPr lang="zh-CN" altLang="en-US" baseline="0" dirty="0" smtClean="0"/>
                  <a:t> </a:t>
                </a:r>
                <a:r>
                  <a:rPr lang="en-US" altLang="zh-CN" baseline="0" dirty="0" smtClean="0"/>
                  <a:t>most</a:t>
                </a:r>
                <a:r>
                  <a:rPr lang="zh-CN" altLang="en-US" baseline="0" dirty="0" smtClean="0"/>
                  <a:t> </a:t>
                </a:r>
                <a:r>
                  <a:rPr lang="en-US" altLang="zh-CN" baseline="0" dirty="0" smtClean="0"/>
                  <a:t>time</a:t>
                </a:r>
                <a:r>
                  <a:rPr lang="zh-CN" altLang="en-US" baseline="0" dirty="0" smtClean="0"/>
                  <a:t> </a:t>
                </a:r>
                <a:r>
                  <a:rPr lang="en-US" altLang="zh-CN" baseline="0" dirty="0" smtClean="0"/>
                  <a:t>periods,</a:t>
                </a:r>
                <a:r>
                  <a:rPr lang="zh-CN" altLang="en-US" baseline="0" dirty="0" smtClean="0"/>
                  <a:t> </a:t>
                </a:r>
                <a:endParaRPr lang="en-US" altLang="zh-CN" baseline="0" dirty="0" smtClean="0"/>
              </a:p>
              <a:p>
                <a:r>
                  <a:rPr lang="en-US" altLang="zh-CN" baseline="0" dirty="0" smtClean="0"/>
                  <a:t>while</a:t>
                </a:r>
                <a:r>
                  <a:rPr lang="zh-CN" altLang="en-US" baseline="0" dirty="0" smtClean="0"/>
                  <a:t> </a:t>
                </a:r>
                <a:r>
                  <a:rPr lang="en-US" altLang="zh-CN" baseline="0" dirty="0" smtClean="0"/>
                  <a:t>D3</a:t>
                </a:r>
                <a:r>
                  <a:rPr lang="zh-CN" altLang="en-US" baseline="0" dirty="0" smtClean="0"/>
                  <a:t> </a:t>
                </a:r>
                <a:r>
                  <a:rPr lang="en-US" altLang="zh-CN" baseline="0" dirty="0" smtClean="0"/>
                  <a:t>to</a:t>
                </a:r>
                <a:r>
                  <a:rPr lang="zh-CN" altLang="en-US" baseline="0" dirty="0" smtClean="0"/>
                  <a:t> </a:t>
                </a:r>
                <a:r>
                  <a:rPr lang="en-US" altLang="zh-CN" baseline="0" dirty="0" smtClean="0"/>
                  <a:t>D5</a:t>
                </a:r>
                <a:r>
                  <a:rPr lang="zh-CN" altLang="en-US" baseline="0" dirty="0" smtClean="0"/>
                  <a:t> </a:t>
                </a:r>
                <a:r>
                  <a:rPr lang="en-US" altLang="zh-CN" baseline="0" dirty="0" smtClean="0"/>
                  <a:t>do</a:t>
                </a:r>
                <a:r>
                  <a:rPr lang="zh-CN" altLang="en-US" baseline="0" dirty="0" smtClean="0"/>
                  <a:t> </a:t>
                </a:r>
                <a:r>
                  <a:rPr lang="en-US" altLang="zh-CN" baseline="0" dirty="0" smtClean="0"/>
                  <a:t>not</a:t>
                </a:r>
                <a:r>
                  <a:rPr lang="zh-CN" altLang="en-US" baseline="0" dirty="0" smtClean="0"/>
                  <a:t> </a:t>
                </a:r>
                <a:r>
                  <a:rPr lang="en-US" altLang="zh-CN" baseline="0" dirty="0" smtClean="0"/>
                  <a:t>show</a:t>
                </a:r>
                <a:r>
                  <a:rPr lang="zh-CN" altLang="en-US" baseline="0" dirty="0" smtClean="0"/>
                  <a:t> </a:t>
                </a:r>
                <a:r>
                  <a:rPr lang="en-US" altLang="zh-CN" baseline="0" dirty="0" smtClean="0"/>
                  <a:t>a</a:t>
                </a:r>
                <a:r>
                  <a:rPr lang="zh-CN" altLang="en-US" baseline="0" dirty="0" smtClean="0"/>
                  <a:t> </a:t>
                </a:r>
                <a:r>
                  <a:rPr lang="en-US" altLang="zh-CN" baseline="0" dirty="0" smtClean="0"/>
                  <a:t>change</a:t>
                </a:r>
                <a:r>
                  <a:rPr lang="zh-CN" altLang="en-US" baseline="0" dirty="0" smtClean="0"/>
                  <a:t> </a:t>
                </a:r>
                <a:r>
                  <a:rPr lang="en-US" altLang="zh-CN" baseline="0" dirty="0" smtClean="0"/>
                  <a:t>of</a:t>
                </a:r>
                <a:r>
                  <a:rPr lang="zh-CN" altLang="en-US" baseline="0" dirty="0" smtClean="0"/>
                  <a:t> </a:t>
                </a:r>
                <a14:m>
                  <m:oMath xmlns:m="http://schemas.openxmlformats.org/officeDocument/2006/math">
                    <m:r>
                      <a:rPr lang="en-US" altLang="zh-CN" i="1" smtClean="0">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r>
                  <a:rPr lang="zh-CN" altLang="en-US" dirty="0" smtClean="0"/>
                  <a:t> </a:t>
                </a:r>
                <a:r>
                  <a:rPr lang="en-US" altLang="zh-CN" dirty="0" smtClean="0"/>
                  <a:t>in</a:t>
                </a:r>
                <a:r>
                  <a:rPr lang="zh-CN" altLang="en-US" dirty="0" smtClean="0"/>
                  <a:t> </a:t>
                </a:r>
                <a:r>
                  <a:rPr lang="en-US" altLang="zh-CN" dirty="0" smtClean="0"/>
                  <a:t>all</a:t>
                </a:r>
                <a:r>
                  <a:rPr lang="zh-CN" altLang="en-US" dirty="0" smtClean="0"/>
                  <a:t> </a:t>
                </a:r>
                <a:r>
                  <a:rPr lang="en-US" altLang="zh-CN" dirty="0" smtClean="0"/>
                  <a:t>critical</a:t>
                </a:r>
                <a:r>
                  <a:rPr lang="zh-CN" altLang="en-US" baseline="0" dirty="0" smtClean="0"/>
                  <a:t> </a:t>
                </a:r>
                <a:r>
                  <a:rPr lang="en-US" altLang="zh-CN" baseline="0" dirty="0" smtClean="0"/>
                  <a:t>SMART</a:t>
                </a:r>
                <a:r>
                  <a:rPr lang="zh-CN" altLang="en-US" baseline="0" dirty="0" smtClean="0"/>
                  <a:t> </a:t>
                </a:r>
                <a:r>
                  <a:rPr lang="en-US" altLang="zh-CN" baseline="0" dirty="0" smtClean="0"/>
                  <a:t>attributes.</a:t>
                </a:r>
                <a:endParaRPr lang="en-US" altLang="zh-CN" dirty="0" smtClean="0"/>
              </a:p>
              <a:p>
                <a:endParaRPr lang="en-US" dirty="0"/>
              </a:p>
            </p:txBody>
          </p:sp>
        </mc:Choice>
        <mc:Fallback xmlns="">
          <p:sp>
            <p:nvSpPr>
              <p:cNvPr id="3" name="Notes Placeholder 2"/>
              <p:cNvSpPr>
                <a:spLocks noGrp="1"/>
              </p:cNvSpPr>
              <p:nvPr>
                <p:ph type="body" idx="1"/>
              </p:nvPr>
            </p:nvSpPr>
            <p:spPr/>
            <p:txBody>
              <a:bodyPr/>
              <a:lstStyle/>
              <a:p>
                <a:r>
                  <a:rPr lang="en-US" altLang="zh-CN" baseline="0" dirty="0" smtClean="0"/>
                  <a:t>We</a:t>
                </a:r>
                <a:r>
                  <a:rPr lang="zh-CN" altLang="en-US" baseline="0" dirty="0" smtClean="0"/>
                  <a:t> </a:t>
                </a:r>
                <a:r>
                  <a:rPr lang="en-US" altLang="zh-CN" baseline="0" dirty="0" smtClean="0"/>
                  <a:t>next</a:t>
                </a:r>
                <a:r>
                  <a:rPr lang="zh-CN" altLang="en-US" baseline="0" dirty="0" smtClean="0"/>
                  <a:t> </a:t>
                </a:r>
                <a:r>
                  <a:rPr lang="en-US" altLang="zh-CN" baseline="0" dirty="0" smtClean="0"/>
                  <a:t>measure</a:t>
                </a:r>
                <a:r>
                  <a:rPr lang="zh-CN" altLang="en-US" baseline="0" dirty="0" smtClean="0"/>
                  <a:t> </a:t>
                </a:r>
                <a:r>
                  <a:rPr lang="en-US" altLang="zh-CN" baseline="0" dirty="0" smtClean="0"/>
                  <a:t>the</a:t>
                </a:r>
                <a:r>
                  <a:rPr lang="zh-CN" altLang="en-US" baseline="0" dirty="0" smtClean="0"/>
                  <a:t> </a:t>
                </a:r>
                <a:r>
                  <a:rPr lang="en-US" altLang="zh-CN" baseline="0" dirty="0" smtClean="0"/>
                  <a:t>change</a:t>
                </a:r>
                <a:r>
                  <a:rPr lang="zh-CN" altLang="en-US" baseline="0" dirty="0" smtClean="0"/>
                  <a:t> </a:t>
                </a:r>
                <a:r>
                  <a:rPr lang="en-US" altLang="zh-CN" baseline="0" dirty="0" smtClean="0"/>
                  <a:t>of</a:t>
                </a:r>
                <a:r>
                  <a:rPr lang="zh-CN" altLang="en-US" baseline="0" dirty="0" smtClean="0"/>
                  <a:t> </a:t>
                </a:r>
                <a:r>
                  <a:rPr lang="en-US" altLang="zh-CN" i="0" smtClean="0">
                    <a:latin typeface="Cambria Math" charset="0"/>
                  </a:rPr>
                  <a:t>𝑝</a:t>
                </a:r>
                <a:r>
                  <a:rPr lang="en-US" altLang="zh-CN" i="0">
                    <a:latin typeface="Cambria Math" charset="0"/>
                  </a:rPr>
                  <a:t>(</a:t>
                </a:r>
                <a:r>
                  <a:rPr lang="en-US" altLang="zh-CN" b="1" i="0">
                    <a:latin typeface="Cambria Math" charset="0"/>
                  </a:rPr>
                  <a:t>𝒙_</a:t>
                </a:r>
                <a:r>
                  <a:rPr lang="en-US" altLang="zh-CN" i="0">
                    <a:latin typeface="Cambria Math" charset="0"/>
                  </a:rPr>
                  <a:t>𝑡 )</a:t>
                </a:r>
                <a:r>
                  <a:rPr lang="zh-CN" altLang="en-US" dirty="0" smtClean="0"/>
                  <a:t> </a:t>
                </a:r>
                <a:r>
                  <a:rPr lang="en-US" altLang="zh-CN" dirty="0" smtClean="0"/>
                  <a:t>by</a:t>
                </a:r>
                <a:r>
                  <a:rPr lang="zh-CN" altLang="en-US" baseline="0" dirty="0" smtClean="0"/>
                  <a:t> </a:t>
                </a:r>
                <a:r>
                  <a:rPr lang="en-US" altLang="zh-CN" baseline="0" dirty="0" smtClean="0"/>
                  <a:t>using</a:t>
                </a:r>
                <a:r>
                  <a:rPr lang="zh-CN" altLang="en-US" baseline="0" dirty="0" smtClean="0"/>
                  <a:t> </a:t>
                </a:r>
                <a:r>
                  <a:rPr lang="en-US" altLang="zh-CN" baseline="0" dirty="0" smtClean="0"/>
                  <a:t>the</a:t>
                </a:r>
                <a:r>
                  <a:rPr lang="zh-CN" altLang="en-US" baseline="0" dirty="0" smtClean="0"/>
                  <a:t> </a:t>
                </a:r>
                <a:r>
                  <a:rPr lang="en-US" altLang="zh-CN" baseline="0" dirty="0" smtClean="0"/>
                  <a:t>two-sample</a:t>
                </a:r>
                <a:r>
                  <a:rPr lang="zh-CN" altLang="en-US" baseline="0" dirty="0" smtClean="0"/>
                  <a:t> </a:t>
                </a:r>
                <a:r>
                  <a:rPr lang="en-US" altLang="zh-CN" baseline="0" dirty="0" smtClean="0"/>
                  <a:t>KS</a:t>
                </a:r>
                <a:r>
                  <a:rPr lang="zh-CN" altLang="en-US" baseline="0" dirty="0" smtClean="0"/>
                  <a:t> </a:t>
                </a:r>
                <a:r>
                  <a:rPr lang="en-US" altLang="zh-CN" baseline="0" dirty="0" smtClean="0"/>
                  <a:t>test</a:t>
                </a:r>
                <a:r>
                  <a:rPr lang="zh-CN" altLang="en-US" baseline="0" dirty="0" smtClean="0"/>
                  <a:t> </a:t>
                </a:r>
                <a:r>
                  <a:rPr lang="en-US" altLang="zh-CN" baseline="0" dirty="0" smtClean="0"/>
                  <a:t>to</a:t>
                </a:r>
                <a:r>
                  <a:rPr lang="zh-CN" altLang="en-US" baseline="0" dirty="0" smtClean="0"/>
                  <a:t> </a:t>
                </a:r>
                <a:r>
                  <a:rPr lang="en-US" altLang="zh-CN" baseline="0" dirty="0" smtClean="0"/>
                  <a:t>measure</a:t>
                </a:r>
                <a:r>
                  <a:rPr lang="zh-CN" altLang="en-US" baseline="0" dirty="0" smtClean="0"/>
                  <a:t> </a:t>
                </a:r>
                <a:r>
                  <a:rPr lang="en-US" altLang="zh-CN" baseline="0" dirty="0" smtClean="0"/>
                  <a:t>the</a:t>
                </a:r>
                <a:r>
                  <a:rPr lang="zh-CN" altLang="en-US" baseline="0" dirty="0" smtClean="0"/>
                  <a:t> </a:t>
                </a:r>
                <a:r>
                  <a:rPr lang="en-US" altLang="zh-CN" baseline="0" dirty="0" smtClean="0"/>
                  <a:t>change</a:t>
                </a:r>
                <a:r>
                  <a:rPr lang="zh-CN" altLang="en-US" baseline="0" dirty="0" smtClean="0"/>
                  <a:t> </a:t>
                </a:r>
                <a:r>
                  <a:rPr lang="en-US" altLang="zh-CN" baseline="0" dirty="0" smtClean="0"/>
                  <a:t>of</a:t>
                </a:r>
                <a:r>
                  <a:rPr lang="zh-CN" altLang="en-US" baseline="0" dirty="0" smtClean="0"/>
                  <a:t> </a:t>
                </a:r>
                <a:r>
                  <a:rPr lang="en-US" altLang="zh-CN" baseline="0" dirty="0" smtClean="0"/>
                  <a:t>each</a:t>
                </a:r>
                <a:r>
                  <a:rPr lang="zh-CN" altLang="en-US" baseline="0" dirty="0" smtClean="0"/>
                  <a:t> </a:t>
                </a:r>
                <a:r>
                  <a:rPr lang="en-US" altLang="zh-CN" baseline="0" dirty="0" smtClean="0"/>
                  <a:t>SMART</a:t>
                </a:r>
                <a:r>
                  <a:rPr lang="zh-CN" altLang="en-US" baseline="0" dirty="0" smtClean="0"/>
                  <a:t> </a:t>
                </a:r>
                <a:r>
                  <a:rPr lang="en-US" altLang="zh-CN" baseline="0" dirty="0" smtClean="0"/>
                  <a:t>attribute.</a:t>
                </a:r>
                <a:r>
                  <a:rPr lang="zh-CN" altLang="en-US" baseline="0" dirty="0" smtClean="0"/>
                  <a:t> </a:t>
                </a:r>
                <a:endParaRPr lang="en-US" altLang="zh-CN" baseline="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Specifically,</a:t>
                </a:r>
                <a:r>
                  <a:rPr lang="zh-CN" altLang="en-US" baseline="0" dirty="0" smtClean="0"/>
                  <a:t> </a:t>
                </a:r>
                <a:r>
                  <a:rPr lang="en-US" altLang="zh-CN" baseline="0" dirty="0" smtClean="0"/>
                  <a:t>we</a:t>
                </a:r>
                <a:r>
                  <a:rPr lang="zh-CN" altLang="en-US" baseline="0" dirty="0" smtClean="0"/>
                  <a:t> </a:t>
                </a:r>
                <a:r>
                  <a:rPr lang="en-US" altLang="zh-CN" baseline="0" dirty="0" smtClean="0"/>
                  <a:t>compare</a:t>
                </a:r>
                <a:r>
                  <a:rPr lang="zh-CN" altLang="en-US" baseline="0" dirty="0" smtClean="0"/>
                  <a:t> </a:t>
                </a:r>
                <a:r>
                  <a:rPr lang="en-US" altLang="zh-CN" baseline="0" dirty="0" smtClean="0"/>
                  <a:t>the</a:t>
                </a:r>
                <a:r>
                  <a:rPr lang="zh-CN" altLang="en-US" baseline="0" dirty="0" smtClean="0"/>
                  <a:t> </a:t>
                </a:r>
                <a:r>
                  <a:rPr lang="en-US" altLang="zh-CN" baseline="0" dirty="0" smtClean="0"/>
                  <a:t>samples</a:t>
                </a:r>
                <a:r>
                  <a:rPr lang="zh-CN" altLang="en-US" baseline="0" dirty="0" smtClean="0"/>
                  <a:t> </a:t>
                </a:r>
                <a:r>
                  <a:rPr lang="en-US" altLang="zh-CN" baseline="0" dirty="0" smtClean="0"/>
                  <a:t>in</a:t>
                </a:r>
                <a:r>
                  <a:rPr lang="zh-CN" altLang="en-US" baseline="0" dirty="0" smtClean="0"/>
                  <a:t> </a:t>
                </a:r>
                <a:r>
                  <a:rPr lang="en-US" altLang="zh-CN" baseline="0" dirty="0" smtClean="0"/>
                  <a:t>two</a:t>
                </a:r>
                <a:r>
                  <a:rPr lang="zh-CN" altLang="en-US" baseline="0" dirty="0" smtClean="0"/>
                  <a:t> </a:t>
                </a:r>
                <a:r>
                  <a:rPr lang="en-US" altLang="zh-CN" baseline="0" dirty="0" smtClean="0"/>
                  <a:t>time</a:t>
                </a:r>
                <a:r>
                  <a:rPr lang="zh-CN" altLang="en-US" baseline="0" dirty="0" smtClean="0"/>
                  <a:t> </a:t>
                </a:r>
                <a:r>
                  <a:rPr lang="en-US" altLang="zh-CN" baseline="0" dirty="0" smtClean="0"/>
                  <a:t>periods</a:t>
                </a:r>
                <a:r>
                  <a:rPr lang="zh-CN" altLang="en-US" baseline="0" dirty="0" smtClean="0"/>
                  <a:t> </a:t>
                </a:r>
                <a:r>
                  <a:rPr lang="en-US" altLang="zh-CN" i="0">
                    <a:latin typeface="Cambria Math" charset="0"/>
                  </a:rPr>
                  <a:t>𝑡</a:t>
                </a:r>
                <a:r>
                  <a:rPr lang="en-US" altLang="zh-CN" i="0" smtClean="0">
                    <a:latin typeface="Cambria Math" charset="0"/>
                  </a:rPr>
                  <a:t>_</a:t>
                </a:r>
                <a:r>
                  <a:rPr lang="en-US" altLang="zh-CN" i="0">
                    <a:latin typeface="Cambria Math" charset="0"/>
                  </a:rPr>
                  <a:t>0</a:t>
                </a:r>
                <a:r>
                  <a:rPr lang="zh-CN" altLang="en-US" dirty="0"/>
                  <a:t> </a:t>
                </a:r>
                <a:r>
                  <a:rPr lang="en-US" altLang="zh-CN" dirty="0"/>
                  <a:t>and</a:t>
                </a:r>
                <a:r>
                  <a:rPr lang="zh-CN" altLang="en-US" dirty="0"/>
                  <a:t> </a:t>
                </a:r>
                <a:r>
                  <a:rPr lang="en-US" altLang="zh-CN" i="0">
                    <a:latin typeface="Cambria Math" charset="0"/>
                  </a:rPr>
                  <a:t>𝑡_1  </a:t>
                </a:r>
                <a:r>
                  <a:rPr lang="zh-CN" altLang="en-US" baseline="0" dirty="0" smtClean="0"/>
                  <a:t> </a:t>
                </a:r>
                <a:r>
                  <a:rPr lang="en-US" altLang="zh-CN" baseline="0" dirty="0" smtClean="0"/>
                  <a:t>under</a:t>
                </a:r>
                <a:r>
                  <a:rPr lang="zh-CN" altLang="en-US" baseline="0" dirty="0" smtClean="0"/>
                  <a:t> </a:t>
                </a:r>
                <a:r>
                  <a:rPr lang="en-US" altLang="zh-CN" baseline="0" dirty="0" smtClean="0"/>
                  <a:t>the</a:t>
                </a:r>
                <a:r>
                  <a:rPr lang="zh-CN" altLang="en-US" baseline="0" dirty="0" smtClean="0"/>
                  <a:t> </a:t>
                </a:r>
                <a:r>
                  <a:rPr lang="en-US" altLang="zh-CN" baseline="0" dirty="0" smtClean="0"/>
                  <a:t>null</a:t>
                </a:r>
                <a:r>
                  <a:rPr lang="zh-CN" altLang="en-US" baseline="0" dirty="0" smtClean="0"/>
                  <a:t> </a:t>
                </a:r>
                <a:r>
                  <a:rPr lang="en-US" altLang="zh-CN" baseline="0" dirty="0" smtClean="0"/>
                  <a:t>hypothesis</a:t>
                </a:r>
                <a:r>
                  <a:rPr lang="zh-CN" altLang="en-US" baseline="0" dirty="0" smtClean="0"/>
                  <a:t> </a:t>
                </a:r>
                <a:r>
                  <a:rPr lang="en-US" altLang="zh-CN" baseline="0" dirty="0" smtClean="0"/>
                  <a:t>that</a:t>
                </a:r>
                <a:r>
                  <a:rPr lang="zh-CN" altLang="en-US" baseline="0" dirty="0" smtClean="0"/>
                  <a:t> </a:t>
                </a:r>
                <a:r>
                  <a:rPr lang="en-US" altLang="zh-CN" baseline="0" dirty="0" smtClean="0"/>
                  <a:t>the</a:t>
                </a:r>
                <a:r>
                  <a:rPr lang="zh-CN" altLang="en-US" baseline="0" dirty="0" smtClean="0"/>
                  <a:t> </a:t>
                </a:r>
                <a:r>
                  <a:rPr lang="en-US" altLang="zh-CN" baseline="0" dirty="0" smtClean="0"/>
                  <a:t>samples</a:t>
                </a:r>
                <a:r>
                  <a:rPr lang="zh-CN" altLang="en-US" baseline="0" dirty="0" smtClean="0"/>
                  <a:t> </a:t>
                </a:r>
                <a:r>
                  <a:rPr lang="en-US" altLang="zh-CN" baseline="0" dirty="0" smtClean="0"/>
                  <a:t>of</a:t>
                </a:r>
                <a:r>
                  <a:rPr lang="zh-CN" altLang="en-US" baseline="0" dirty="0" smtClean="0"/>
                  <a:t> </a:t>
                </a:r>
                <a:r>
                  <a:rPr lang="en-US" altLang="zh-CN" i="0">
                    <a:latin typeface="Cambria Math" charset="0"/>
                  </a:rPr>
                  <a:t>𝑡</a:t>
                </a:r>
                <a:r>
                  <a:rPr lang="en-US" altLang="zh-CN" i="0" smtClean="0">
                    <a:latin typeface="Cambria Math" charset="0"/>
                  </a:rPr>
                  <a:t>_</a:t>
                </a:r>
                <a:r>
                  <a:rPr lang="en-US" altLang="zh-CN" i="0">
                    <a:latin typeface="Cambria Math" charset="0"/>
                  </a:rPr>
                  <a:t>0</a:t>
                </a:r>
                <a:r>
                  <a:rPr lang="zh-CN" altLang="en-US" dirty="0"/>
                  <a:t> </a:t>
                </a:r>
                <a:r>
                  <a:rPr lang="en-US" altLang="zh-CN" dirty="0"/>
                  <a:t>and</a:t>
                </a:r>
                <a:r>
                  <a:rPr lang="zh-CN" altLang="en-US" dirty="0"/>
                  <a:t> </a:t>
                </a:r>
                <a:r>
                  <a:rPr lang="en-US" altLang="zh-CN" i="0">
                    <a:latin typeface="Cambria Math" charset="0"/>
                  </a:rPr>
                  <a:t>𝑡_1</a:t>
                </a:r>
                <a:r>
                  <a:rPr lang="zh-CN" altLang="en-US" baseline="0" dirty="0" smtClean="0"/>
                  <a:t> </a:t>
                </a:r>
                <a:r>
                  <a:rPr lang="en-US" altLang="zh-CN" baseline="0" dirty="0" smtClean="0"/>
                  <a:t>are</a:t>
                </a:r>
                <a:r>
                  <a:rPr lang="zh-CN" altLang="en-US" baseline="0" dirty="0" smtClean="0"/>
                  <a:t> </a:t>
                </a:r>
                <a:r>
                  <a:rPr lang="en-US" altLang="zh-CN" baseline="0" dirty="0" smtClean="0"/>
                  <a:t>drawn</a:t>
                </a:r>
                <a:r>
                  <a:rPr lang="zh-CN" altLang="en-US" baseline="0" dirty="0" smtClean="0"/>
                  <a:t> </a:t>
                </a:r>
                <a:r>
                  <a:rPr lang="en-US" altLang="zh-CN" baseline="0" dirty="0" smtClean="0"/>
                  <a:t>from</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probability</a:t>
                </a:r>
                <a:r>
                  <a:rPr lang="zh-CN" altLang="en-US" baseline="0" dirty="0" smtClean="0"/>
                  <a:t> </a:t>
                </a:r>
                <a:r>
                  <a:rPr lang="en-US" altLang="zh-CN" baseline="0" dirty="0" smtClean="0"/>
                  <a:t>distributions.</a:t>
                </a:r>
              </a:p>
              <a:p>
                <a:endParaRPr lang="en-US" altLang="zh-CN" baseline="0" dirty="0" smtClean="0"/>
              </a:p>
              <a:p>
                <a:r>
                  <a:rPr lang="en-US" altLang="zh-CN" baseline="0" dirty="0" smtClean="0"/>
                  <a:t>We</a:t>
                </a:r>
                <a:r>
                  <a:rPr lang="zh-CN" altLang="en-US" baseline="0" dirty="0" smtClean="0"/>
                  <a:t> </a:t>
                </a:r>
                <a:r>
                  <a:rPr lang="en-US" altLang="zh-CN" baseline="0" dirty="0" smtClean="0"/>
                  <a:t>see</a:t>
                </a:r>
                <a:r>
                  <a:rPr lang="zh-CN" altLang="en-US" baseline="0" dirty="0" smtClean="0"/>
                  <a:t> </a:t>
                </a:r>
                <a:r>
                  <a:rPr lang="en-US" altLang="zh-CN" baseline="0" dirty="0" smtClean="0"/>
                  <a:t>that</a:t>
                </a:r>
                <a:r>
                  <a:rPr lang="zh-CN" altLang="en-US" baseline="0" dirty="0" smtClean="0"/>
                  <a:t> </a:t>
                </a:r>
                <a:r>
                  <a:rPr lang="en-US" altLang="zh-CN" baseline="0" dirty="0" smtClean="0"/>
                  <a:t>a</a:t>
                </a:r>
                <a:r>
                  <a:rPr lang="zh-CN" altLang="en-US" baseline="0" dirty="0" smtClean="0"/>
                  <a:t> </a:t>
                </a:r>
                <a:r>
                  <a:rPr lang="en-US" altLang="zh-CN" baseline="0" dirty="0" smtClean="0"/>
                  <a:t>significant</a:t>
                </a:r>
                <a:r>
                  <a:rPr lang="zh-CN" altLang="en-US" baseline="0" dirty="0" smtClean="0"/>
                  <a:t> </a:t>
                </a:r>
                <a:r>
                  <a:rPr lang="en-US" altLang="zh-CN" baseline="0" dirty="0" smtClean="0"/>
                  <a:t>fraction</a:t>
                </a:r>
                <a:r>
                  <a:rPr lang="zh-CN" altLang="en-US" baseline="0" dirty="0" smtClean="0"/>
                  <a:t> </a:t>
                </a:r>
                <a:r>
                  <a:rPr lang="en-US" altLang="zh-CN" baseline="0" dirty="0" smtClean="0"/>
                  <a:t>of</a:t>
                </a:r>
                <a:r>
                  <a:rPr lang="zh-CN" altLang="en-US" baseline="0" dirty="0" smtClean="0"/>
                  <a:t> </a:t>
                </a:r>
                <a:r>
                  <a:rPr lang="en-US" altLang="zh-CN" baseline="0" dirty="0" smtClean="0"/>
                  <a:t>SMART</a:t>
                </a:r>
                <a:r>
                  <a:rPr lang="zh-CN" altLang="en-US" baseline="0" dirty="0" smtClean="0"/>
                  <a:t> </a:t>
                </a:r>
                <a:r>
                  <a:rPr lang="en-US" altLang="zh-CN" baseline="0" dirty="0" smtClean="0"/>
                  <a:t>attributes</a:t>
                </a:r>
                <a:r>
                  <a:rPr lang="zh-CN" altLang="en-US" baseline="0" dirty="0" smtClean="0"/>
                  <a:t> </a:t>
                </a:r>
                <a:r>
                  <a:rPr lang="en-US" altLang="zh-CN" baseline="0" dirty="0" smtClean="0"/>
                  <a:t>has</a:t>
                </a:r>
                <a:r>
                  <a:rPr lang="zh-CN" altLang="en-US" baseline="0" dirty="0" smtClean="0"/>
                  <a:t> </a:t>
                </a:r>
                <a:r>
                  <a:rPr lang="en-US" altLang="zh-CN" baseline="0" dirty="0" smtClean="0"/>
                  <a:t>changed</a:t>
                </a:r>
                <a:r>
                  <a:rPr lang="zh-CN" altLang="en-US" baseline="0" dirty="0" smtClean="0"/>
                  <a:t> </a:t>
                </a:r>
                <a:r>
                  <a:rPr lang="en-US" altLang="zh-CN" baseline="0" dirty="0" smtClean="0"/>
                  <a:t>distributions.</a:t>
                </a:r>
                <a:r>
                  <a:rPr lang="zh-CN" altLang="en-US" baseline="0" dirty="0" smtClean="0"/>
                  <a:t> </a:t>
                </a:r>
                <a:r>
                  <a:rPr lang="en-US" altLang="zh-CN" baseline="0" dirty="0" smtClean="0"/>
                  <a:t>For</a:t>
                </a:r>
                <a:r>
                  <a:rPr lang="zh-CN" altLang="en-US" baseline="0" dirty="0" smtClean="0"/>
                  <a:t> </a:t>
                </a:r>
                <a:r>
                  <a:rPr lang="en-US" altLang="zh-CN" baseline="0" dirty="0" smtClean="0"/>
                  <a:t>example,</a:t>
                </a:r>
                <a:r>
                  <a:rPr lang="zh-CN" altLang="en-US" baseline="0" dirty="0" smtClean="0"/>
                  <a:t> </a:t>
                </a:r>
                <a:r>
                  <a:rPr lang="en-US" altLang="zh-CN" baseline="0" dirty="0" smtClean="0"/>
                  <a:t>D2</a:t>
                </a:r>
                <a:r>
                  <a:rPr lang="zh-CN" altLang="en-US" baseline="0" dirty="0" smtClean="0"/>
                  <a:t> </a:t>
                </a:r>
                <a:r>
                  <a:rPr lang="en-US" altLang="zh-CN" baseline="0" dirty="0" smtClean="0"/>
                  <a:t>has</a:t>
                </a:r>
                <a:r>
                  <a:rPr lang="zh-CN" altLang="en-US" baseline="0" dirty="0" smtClean="0"/>
                  <a:t> </a:t>
                </a:r>
                <a:r>
                  <a:rPr lang="en-US" altLang="zh-CN" baseline="0" dirty="0" smtClean="0"/>
                  <a:t>more</a:t>
                </a:r>
                <a:r>
                  <a:rPr lang="zh-CN" altLang="en-US" baseline="0" dirty="0" smtClean="0"/>
                  <a:t> </a:t>
                </a:r>
                <a:r>
                  <a:rPr lang="en-US" altLang="zh-CN" baseline="0" dirty="0" smtClean="0"/>
                  <a:t>than</a:t>
                </a:r>
                <a:r>
                  <a:rPr lang="zh-CN" altLang="en-US" baseline="0" dirty="0" smtClean="0"/>
                  <a:t> </a:t>
                </a:r>
                <a:r>
                  <a:rPr lang="en-US" altLang="zh-CN" baseline="0" dirty="0" smtClean="0"/>
                  <a:t>half</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SMART</a:t>
                </a:r>
                <a:r>
                  <a:rPr lang="zh-CN" altLang="en-US" baseline="0" dirty="0" smtClean="0"/>
                  <a:t> </a:t>
                </a:r>
                <a:r>
                  <a:rPr lang="en-US" altLang="zh-CN" baseline="0" dirty="0" smtClean="0"/>
                  <a:t>attributes</a:t>
                </a:r>
                <a:r>
                  <a:rPr lang="zh-CN" altLang="en-US" baseline="0" dirty="0" smtClean="0"/>
                  <a:t> </a:t>
                </a:r>
                <a:r>
                  <a:rPr lang="en-US" altLang="zh-CN" baseline="0" dirty="0" smtClean="0"/>
                  <a:t>with</a:t>
                </a:r>
                <a:r>
                  <a:rPr lang="zh-CN" altLang="en-US" baseline="0" dirty="0" smtClean="0"/>
                  <a:t> </a:t>
                </a:r>
                <a:r>
                  <a:rPr lang="en-US" altLang="zh-CN" baseline="0" dirty="0" smtClean="0"/>
                  <a:t>changed</a:t>
                </a:r>
                <a:r>
                  <a:rPr lang="zh-CN" altLang="en-US" baseline="0" dirty="0" smtClean="0"/>
                  <a:t> </a:t>
                </a:r>
                <a:r>
                  <a:rPr lang="en-US" altLang="zh-CN" baseline="0" dirty="0" smtClean="0"/>
                  <a:t>distributions</a:t>
                </a:r>
                <a:r>
                  <a:rPr lang="en-US" altLang="zh-CN" baseline="0" dirty="0" smtClean="0"/>
                  <a:t>.</a:t>
                </a:r>
              </a:p>
              <a:p>
                <a:endParaRPr lang="en-US" altLang="zh-CN" baseline="0" dirty="0" smtClean="0"/>
              </a:p>
              <a:p>
                <a:r>
                  <a:rPr lang="en-US" altLang="zh-CN" baseline="0" dirty="0" smtClean="0"/>
                  <a:t>Also,</a:t>
                </a:r>
                <a:r>
                  <a:rPr lang="zh-CN" altLang="en-US" baseline="0" dirty="0" smtClean="0"/>
                  <a:t> </a:t>
                </a:r>
                <a:r>
                  <a:rPr lang="en-US" altLang="zh-CN" baseline="0" dirty="0" smtClean="0"/>
                  <a:t>the</a:t>
                </a:r>
                <a:r>
                  <a:rPr lang="zh-CN" altLang="en-US" baseline="0" dirty="0" smtClean="0"/>
                  <a:t> </a:t>
                </a:r>
                <a:r>
                  <a:rPr lang="en-US" altLang="zh-CN" baseline="0" dirty="0" smtClean="0"/>
                  <a:t>changes</a:t>
                </a:r>
                <a:r>
                  <a:rPr lang="zh-CN" altLang="en-US" baseline="0" dirty="0" smtClean="0"/>
                  <a:t> </a:t>
                </a:r>
                <a:r>
                  <a:rPr lang="en-US" altLang="zh-CN" baseline="0" dirty="0" smtClean="0"/>
                  <a:t>of</a:t>
                </a:r>
                <a:r>
                  <a:rPr lang="zh-CN" altLang="en-US" baseline="0" dirty="0" smtClean="0"/>
                  <a:t> </a:t>
                </a:r>
                <a:r>
                  <a:rPr lang="en-US" altLang="zh-CN" baseline="0" dirty="0" smtClean="0"/>
                  <a:t>critical</a:t>
                </a:r>
                <a:r>
                  <a:rPr lang="zh-CN" altLang="en-US" baseline="0" dirty="0" smtClean="0"/>
                  <a:t> </a:t>
                </a:r>
                <a:r>
                  <a:rPr lang="en-US" altLang="zh-CN" baseline="0" dirty="0" smtClean="0"/>
                  <a:t>SMART</a:t>
                </a:r>
                <a:r>
                  <a:rPr lang="zh-CN" altLang="en-US" baseline="0" dirty="0" smtClean="0"/>
                  <a:t> </a:t>
                </a:r>
                <a:r>
                  <a:rPr lang="en-US" altLang="zh-CN" baseline="0" dirty="0" smtClean="0"/>
                  <a:t>attributes</a:t>
                </a:r>
                <a:r>
                  <a:rPr lang="zh-CN" altLang="en-US" baseline="0" dirty="0" smtClean="0"/>
                  <a:t> </a:t>
                </a:r>
                <a:r>
                  <a:rPr lang="en-US" altLang="zh-CN" baseline="0" dirty="0" smtClean="0"/>
                  <a:t>vary</a:t>
                </a:r>
                <a:r>
                  <a:rPr lang="zh-CN" altLang="en-US" baseline="0" dirty="0" smtClean="0"/>
                  <a:t> </a:t>
                </a:r>
                <a:r>
                  <a:rPr lang="en-US" altLang="zh-CN" baseline="0" dirty="0" smtClean="0"/>
                  <a:t>across</a:t>
                </a:r>
                <a:r>
                  <a:rPr lang="zh-CN" altLang="en-US" baseline="0" dirty="0" smtClean="0"/>
                  <a:t> </a:t>
                </a:r>
                <a:r>
                  <a:rPr lang="en-US" altLang="zh-CN" baseline="0" dirty="0" smtClean="0"/>
                  <a:t>the</a:t>
                </a:r>
                <a:r>
                  <a:rPr lang="zh-CN" altLang="en-US" baseline="0" dirty="0" smtClean="0"/>
                  <a:t> </a:t>
                </a:r>
                <a:r>
                  <a:rPr lang="en-US" altLang="zh-CN" baseline="0" dirty="0" smtClean="0"/>
                  <a:t>datasets.</a:t>
                </a:r>
                <a:r>
                  <a:rPr lang="zh-CN" altLang="en-US" baseline="0" dirty="0" smtClean="0"/>
                  <a:t> </a:t>
                </a:r>
                <a:endParaRPr lang="en-US" altLang="zh-CN" baseline="0" dirty="0" smtClean="0"/>
              </a:p>
              <a:p>
                <a:r>
                  <a:rPr lang="en-US" altLang="zh-CN" baseline="0" dirty="0" smtClean="0"/>
                  <a:t>For</a:t>
                </a:r>
                <a:r>
                  <a:rPr lang="zh-CN" altLang="en-US" baseline="0" dirty="0" smtClean="0"/>
                  <a:t> </a:t>
                </a:r>
                <a:r>
                  <a:rPr lang="en-US" altLang="zh-CN" baseline="0" dirty="0" smtClean="0"/>
                  <a:t>example,</a:t>
                </a:r>
                <a:r>
                  <a:rPr lang="zh-CN" altLang="en-US" baseline="0" dirty="0" smtClean="0"/>
                  <a:t> </a:t>
                </a:r>
                <a:r>
                  <a:rPr lang="en-US" altLang="zh-CN" baseline="0" dirty="0" smtClean="0"/>
                  <a:t>t</a:t>
                </a:r>
                <a:r>
                  <a:rPr lang="en-US" altLang="zh-CN" dirty="0" smtClean="0"/>
                  <a:t>he</a:t>
                </a:r>
                <a:r>
                  <a:rPr lang="zh-CN" altLang="en-US" dirty="0" smtClean="0"/>
                  <a:t> </a:t>
                </a:r>
                <a:r>
                  <a:rPr lang="en-US" altLang="zh-CN" dirty="0" smtClean="0"/>
                  <a:t>change</a:t>
                </a:r>
                <a:r>
                  <a:rPr lang="zh-CN" altLang="en-US" dirty="0" smtClean="0"/>
                  <a:t> </a:t>
                </a:r>
                <a:r>
                  <a:rPr lang="en-US" altLang="zh-CN" dirty="0" smtClean="0"/>
                  <a:t>of</a:t>
                </a:r>
                <a:r>
                  <a:rPr lang="zh-CN" altLang="en-US" dirty="0" smtClean="0"/>
                  <a:t> </a:t>
                </a:r>
                <a:r>
                  <a:rPr lang="en-US" altLang="zh-CN" i="0">
                    <a:latin typeface="Cambria Math" charset="0"/>
                  </a:rPr>
                  <a:t>𝑝(</a:t>
                </a:r>
                <a:r>
                  <a:rPr lang="en-US" altLang="zh-CN" b="1" i="0">
                    <a:latin typeface="Cambria Math" charset="0"/>
                  </a:rPr>
                  <a:t>𝒙_</a:t>
                </a:r>
                <a:r>
                  <a:rPr lang="en-US" altLang="zh-CN" i="0">
                    <a:latin typeface="Cambria Math" charset="0"/>
                  </a:rPr>
                  <a:t>𝑡 )</a:t>
                </a:r>
                <a:r>
                  <a:rPr lang="zh-CN" altLang="en-US" dirty="0" smtClean="0"/>
                  <a:t> </a:t>
                </a:r>
                <a:r>
                  <a:rPr lang="en-US" altLang="zh-CN" dirty="0" smtClean="0"/>
                  <a:t>for</a:t>
                </a:r>
                <a:r>
                  <a:rPr lang="zh-CN" altLang="en-US" dirty="0" smtClean="0"/>
                  <a:t> </a:t>
                </a:r>
                <a:r>
                  <a:rPr lang="en-US" altLang="zh-CN" dirty="0" smtClean="0"/>
                  <a:t>D1</a:t>
                </a:r>
                <a:r>
                  <a:rPr lang="zh-CN" altLang="en-US" dirty="0" smtClean="0"/>
                  <a:t> </a:t>
                </a:r>
                <a:r>
                  <a:rPr lang="en-US" altLang="zh-CN" dirty="0" smtClean="0"/>
                  <a:t>and</a:t>
                </a:r>
                <a:r>
                  <a:rPr lang="zh-CN" altLang="en-US" dirty="0" smtClean="0"/>
                  <a:t> </a:t>
                </a:r>
                <a:r>
                  <a:rPr lang="en-US" altLang="zh-CN" dirty="0" smtClean="0"/>
                  <a:t>D2</a:t>
                </a:r>
                <a:r>
                  <a:rPr lang="zh-CN" altLang="en-US" dirty="0" smtClean="0"/>
                  <a:t> </a:t>
                </a:r>
                <a:r>
                  <a:rPr lang="en-US" altLang="zh-CN" dirty="0" smtClean="0"/>
                  <a:t>exists</a:t>
                </a:r>
                <a:r>
                  <a:rPr lang="zh-CN" altLang="en-US" baseline="0" dirty="0" smtClean="0"/>
                  <a:t> </a:t>
                </a:r>
                <a:r>
                  <a:rPr lang="en-US" altLang="zh-CN" dirty="0" smtClean="0"/>
                  <a:t>in</a:t>
                </a:r>
                <a:r>
                  <a:rPr lang="zh-CN" altLang="en-US" dirty="0" smtClean="0"/>
                  <a:t> </a:t>
                </a:r>
                <a:r>
                  <a:rPr lang="en-US" altLang="zh-CN" dirty="0" smtClean="0"/>
                  <a:t>two</a:t>
                </a:r>
                <a:r>
                  <a:rPr lang="zh-CN" altLang="en-US" dirty="0" smtClean="0"/>
                  <a:t> </a:t>
                </a:r>
                <a:r>
                  <a:rPr lang="en-US" altLang="zh-CN" dirty="0" smtClean="0"/>
                  <a:t>critical</a:t>
                </a:r>
                <a:r>
                  <a:rPr lang="zh-CN" altLang="en-US" dirty="0" smtClean="0"/>
                  <a:t> </a:t>
                </a:r>
                <a:r>
                  <a:rPr lang="en-US" altLang="zh-CN" dirty="0" smtClean="0"/>
                  <a:t>SMART</a:t>
                </a:r>
                <a:r>
                  <a:rPr lang="zh-CN" altLang="en-US" dirty="0" smtClean="0"/>
                  <a:t> </a:t>
                </a:r>
                <a:r>
                  <a:rPr lang="en-US" altLang="zh-CN" dirty="0" smtClean="0"/>
                  <a:t>attributes</a:t>
                </a:r>
                <a:r>
                  <a:rPr lang="zh-CN" altLang="en-US" dirty="0" smtClean="0"/>
                  <a:t> </a:t>
                </a:r>
                <a:r>
                  <a:rPr lang="en-US" altLang="zh-CN" dirty="0" smtClean="0"/>
                  <a:t>for</a:t>
                </a:r>
                <a:r>
                  <a:rPr lang="zh-CN" altLang="en-US" baseline="0" dirty="0" smtClean="0"/>
                  <a:t> </a:t>
                </a:r>
                <a:r>
                  <a:rPr lang="en-US" altLang="zh-CN" baseline="0" dirty="0" smtClean="0"/>
                  <a:t>most</a:t>
                </a:r>
                <a:r>
                  <a:rPr lang="zh-CN" altLang="en-US" baseline="0" dirty="0" smtClean="0"/>
                  <a:t> </a:t>
                </a:r>
                <a:r>
                  <a:rPr lang="en-US" altLang="zh-CN" baseline="0" dirty="0" smtClean="0"/>
                  <a:t>time</a:t>
                </a:r>
                <a:r>
                  <a:rPr lang="zh-CN" altLang="en-US" baseline="0" dirty="0" smtClean="0"/>
                  <a:t> </a:t>
                </a:r>
                <a:r>
                  <a:rPr lang="en-US" altLang="zh-CN" baseline="0" dirty="0" smtClean="0"/>
                  <a:t>periods,</a:t>
                </a:r>
                <a:r>
                  <a:rPr lang="zh-CN" altLang="en-US" baseline="0" dirty="0" smtClean="0"/>
                  <a:t> </a:t>
                </a:r>
                <a:endParaRPr lang="en-US" altLang="zh-CN" baseline="0" dirty="0" smtClean="0"/>
              </a:p>
              <a:p>
                <a:r>
                  <a:rPr lang="en-US" altLang="zh-CN" baseline="0" dirty="0" smtClean="0"/>
                  <a:t>while</a:t>
                </a:r>
                <a:r>
                  <a:rPr lang="zh-CN" altLang="en-US" baseline="0" dirty="0" smtClean="0"/>
                  <a:t> </a:t>
                </a:r>
                <a:r>
                  <a:rPr lang="en-US" altLang="zh-CN" baseline="0" dirty="0" smtClean="0"/>
                  <a:t>D3</a:t>
                </a:r>
                <a:r>
                  <a:rPr lang="zh-CN" altLang="en-US" baseline="0" dirty="0" smtClean="0"/>
                  <a:t> </a:t>
                </a:r>
                <a:r>
                  <a:rPr lang="en-US" altLang="zh-CN" baseline="0" dirty="0" smtClean="0"/>
                  <a:t>to</a:t>
                </a:r>
                <a:r>
                  <a:rPr lang="zh-CN" altLang="en-US" baseline="0" dirty="0" smtClean="0"/>
                  <a:t> </a:t>
                </a:r>
                <a:r>
                  <a:rPr lang="en-US" altLang="zh-CN" baseline="0" dirty="0" smtClean="0"/>
                  <a:t>D5</a:t>
                </a:r>
                <a:r>
                  <a:rPr lang="zh-CN" altLang="en-US" baseline="0" dirty="0" smtClean="0"/>
                  <a:t> </a:t>
                </a:r>
                <a:r>
                  <a:rPr lang="en-US" altLang="zh-CN" baseline="0" dirty="0" smtClean="0"/>
                  <a:t>do</a:t>
                </a:r>
                <a:r>
                  <a:rPr lang="zh-CN" altLang="en-US" baseline="0" dirty="0" smtClean="0"/>
                  <a:t> </a:t>
                </a:r>
                <a:r>
                  <a:rPr lang="en-US" altLang="zh-CN" baseline="0" dirty="0" smtClean="0"/>
                  <a:t>not</a:t>
                </a:r>
                <a:r>
                  <a:rPr lang="zh-CN" altLang="en-US" baseline="0" dirty="0" smtClean="0"/>
                  <a:t> </a:t>
                </a:r>
                <a:r>
                  <a:rPr lang="en-US" altLang="zh-CN" baseline="0" dirty="0" smtClean="0"/>
                  <a:t>show</a:t>
                </a:r>
                <a:r>
                  <a:rPr lang="zh-CN" altLang="en-US" baseline="0" dirty="0" smtClean="0"/>
                  <a:t> </a:t>
                </a:r>
                <a:r>
                  <a:rPr lang="en-US" altLang="zh-CN" baseline="0" dirty="0" smtClean="0"/>
                  <a:t>a</a:t>
                </a:r>
                <a:r>
                  <a:rPr lang="zh-CN" altLang="en-US" baseline="0" dirty="0" smtClean="0"/>
                  <a:t> </a:t>
                </a:r>
                <a:r>
                  <a:rPr lang="en-US" altLang="zh-CN" baseline="0" dirty="0" smtClean="0"/>
                  <a:t>change</a:t>
                </a:r>
                <a:r>
                  <a:rPr lang="zh-CN" altLang="en-US" baseline="0" dirty="0" smtClean="0"/>
                  <a:t> </a:t>
                </a:r>
                <a:r>
                  <a:rPr lang="en-US" altLang="zh-CN" baseline="0" dirty="0" smtClean="0"/>
                  <a:t>of</a:t>
                </a:r>
                <a:r>
                  <a:rPr lang="zh-CN" altLang="en-US" baseline="0" dirty="0" smtClean="0"/>
                  <a:t> </a:t>
                </a:r>
                <a:r>
                  <a:rPr lang="en-US" altLang="zh-CN" i="0" smtClean="0">
                    <a:latin typeface="Cambria Math" charset="0"/>
                  </a:rPr>
                  <a:t>𝑝</a:t>
                </a:r>
                <a:r>
                  <a:rPr lang="en-US" altLang="zh-CN" i="0">
                    <a:latin typeface="Cambria Math" charset="0"/>
                  </a:rPr>
                  <a:t>(</a:t>
                </a:r>
                <a:r>
                  <a:rPr lang="en-US" altLang="zh-CN" b="1" i="0">
                    <a:latin typeface="Cambria Math" charset="0"/>
                  </a:rPr>
                  <a:t>𝒙_</a:t>
                </a:r>
                <a:r>
                  <a:rPr lang="en-US" altLang="zh-CN" i="0">
                    <a:latin typeface="Cambria Math" charset="0"/>
                  </a:rPr>
                  <a:t>𝑡 )</a:t>
                </a:r>
                <a:r>
                  <a:rPr lang="zh-CN" altLang="en-US" dirty="0" smtClean="0"/>
                  <a:t> </a:t>
                </a:r>
                <a:r>
                  <a:rPr lang="en-US" altLang="zh-CN" dirty="0" smtClean="0"/>
                  <a:t>in</a:t>
                </a:r>
                <a:r>
                  <a:rPr lang="zh-CN" altLang="en-US" dirty="0" smtClean="0"/>
                  <a:t> </a:t>
                </a:r>
                <a:r>
                  <a:rPr lang="en-US" altLang="zh-CN" dirty="0" smtClean="0"/>
                  <a:t>all</a:t>
                </a:r>
                <a:r>
                  <a:rPr lang="zh-CN" altLang="en-US" dirty="0" smtClean="0"/>
                  <a:t> </a:t>
                </a:r>
                <a:r>
                  <a:rPr lang="en-US" altLang="zh-CN" dirty="0" smtClean="0"/>
                  <a:t>critical</a:t>
                </a:r>
                <a:r>
                  <a:rPr lang="zh-CN" altLang="en-US" baseline="0" dirty="0" smtClean="0"/>
                  <a:t> </a:t>
                </a:r>
                <a:r>
                  <a:rPr lang="en-US" altLang="zh-CN" baseline="0" dirty="0" smtClean="0"/>
                  <a:t>SMART</a:t>
                </a:r>
                <a:r>
                  <a:rPr lang="zh-CN" altLang="en-US" baseline="0" dirty="0" smtClean="0"/>
                  <a:t> </a:t>
                </a:r>
                <a:r>
                  <a:rPr lang="en-US" altLang="zh-CN" baseline="0" dirty="0" smtClean="0"/>
                  <a:t>attributes.</a:t>
                </a:r>
                <a:endParaRPr lang="en-US" altLang="zh-CN" dirty="0" smtClean="0"/>
              </a:p>
              <a:p>
                <a:endParaRPr lang="en-US" dirty="0"/>
              </a:p>
            </p:txBody>
          </p:sp>
        </mc:Fallback>
      </mc:AlternateContent>
    </p:spTree>
    <p:extLst>
      <p:ext uri="{BB962C8B-B14F-4D97-AF65-F5344CB8AC3E}">
        <p14:creationId xmlns:p14="http://schemas.microsoft.com/office/powerpoint/2010/main" val="46243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We</a:t>
                </a:r>
                <a:r>
                  <a:rPr lang="zh-CN" altLang="en-US" dirty="0" smtClean="0"/>
                  <a:t> </a:t>
                </a:r>
                <a:r>
                  <a:rPr lang="en-US" altLang="zh-CN" dirty="0" smtClean="0"/>
                  <a:t>finally</a:t>
                </a:r>
                <a:r>
                  <a:rPr lang="zh-CN" altLang="en-US" dirty="0" smtClean="0"/>
                  <a:t> </a:t>
                </a:r>
                <a:r>
                  <a:rPr lang="en-US" altLang="zh-CN" dirty="0" smtClean="0"/>
                  <a:t>study</a:t>
                </a:r>
                <a:r>
                  <a:rPr lang="zh-CN" altLang="en-US" dirty="0" smtClean="0"/>
                  <a:t> </a:t>
                </a:r>
                <a:r>
                  <a:rPr lang="en-US" altLang="zh-CN" dirty="0" smtClean="0"/>
                  <a:t>the</a:t>
                </a:r>
                <a:r>
                  <a:rPr lang="zh-CN" altLang="en-US" dirty="0" smtClean="0"/>
                  <a:t> </a:t>
                </a:r>
                <a:r>
                  <a:rPr lang="en-US" altLang="zh-CN" dirty="0" smtClean="0"/>
                  <a:t>change</a:t>
                </a:r>
                <a:r>
                  <a:rPr lang="zh-CN" altLang="en-US" dirty="0" smtClean="0"/>
                  <a:t> </a:t>
                </a:r>
                <a:r>
                  <a:rPr lang="en-US" altLang="zh-CN" dirty="0" smtClean="0"/>
                  <a:t>of</a:t>
                </a:r>
                <a:r>
                  <a:rPr lang="zh-CN" altLang="en-US" baseline="0" dirty="0" smtClean="0"/>
                  <a:t> </a:t>
                </a:r>
                <a14:m>
                  <m:oMath xmlns:m="http://schemas.openxmlformats.org/officeDocument/2006/math">
                    <m:r>
                      <a:rPr lang="en-US" altLang="zh-CN" i="1" smtClean="0">
                        <a:latin typeface="Cambria Math" charset="0"/>
                      </a:rPr>
                      <m:t>𝑝</m:t>
                    </m:r>
                    <m:r>
                      <a:rPr lang="en-US" altLang="zh-CN" i="1" smtClean="0">
                        <a:latin typeface="Cambria Math" charset="0"/>
                      </a:rPr>
                      <m:t>(</m:t>
                    </m:r>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r>
                      <a:rPr lang="en-US" altLang="zh-CN" i="1">
                        <a:latin typeface="Cambria Math" charset="0"/>
                      </a:rPr>
                      <m:t>|</m:t>
                    </m:r>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r>
                      <a:rPr lang="en-US" altLang="zh-CN" i="1">
                        <a:latin typeface="Cambria Math" charset="0"/>
                      </a:rPr>
                      <m:t>)</m:t>
                    </m:r>
                  </m:oMath>
                </a14:m>
                <a:r>
                  <a:rPr lang="en-US" altLang="zh-CN" dirty="0" smtClean="0"/>
                  <a:t>.</a:t>
                </a:r>
                <a:r>
                  <a:rPr lang="zh-CN" altLang="en-US" dirty="0" smtClean="0"/>
                  <a:t> </a:t>
                </a:r>
                <a:r>
                  <a:rPr lang="en-US" altLang="zh-CN" dirty="0" smtClean="0"/>
                  <a:t>We</a:t>
                </a:r>
                <a:r>
                  <a:rPr lang="zh-CN" altLang="en-US" dirty="0" smtClean="0"/>
                  <a:t> </a:t>
                </a:r>
                <a:r>
                  <a:rPr lang="en-US" altLang="zh-CN" dirty="0" smtClean="0"/>
                  <a:t>consider</a:t>
                </a:r>
                <a:r>
                  <a:rPr lang="zh-CN" altLang="en-US" dirty="0" smtClean="0"/>
                  <a:t> </a:t>
                </a:r>
                <a:r>
                  <a:rPr lang="en-US" altLang="zh-CN" dirty="0" smtClean="0"/>
                  <a:t>two</a:t>
                </a:r>
                <a:r>
                  <a:rPr lang="zh-CN" altLang="en-US" baseline="0" dirty="0" smtClean="0"/>
                  <a:t> </a:t>
                </a:r>
                <a:r>
                  <a:rPr lang="en-US" altLang="zh-CN" baseline="0" dirty="0" smtClean="0"/>
                  <a:t>conditional</a:t>
                </a:r>
                <a:r>
                  <a:rPr lang="zh-CN" altLang="en-US" baseline="0" dirty="0" smtClean="0"/>
                  <a:t> </a:t>
                </a:r>
                <a:r>
                  <a:rPr lang="en-US" altLang="zh-CN" baseline="0" dirty="0" smtClean="0"/>
                  <a:t>probability</a:t>
                </a:r>
                <a:r>
                  <a:rPr lang="zh-CN" altLang="en-US" baseline="0" dirty="0" smtClean="0"/>
                  <a:t> </a:t>
                </a:r>
                <a:r>
                  <a:rPr lang="en-US" altLang="zh-CN" baseline="0" dirty="0" smtClean="0"/>
                  <a:t>distributions,</a:t>
                </a:r>
                <a:r>
                  <a:rPr lang="zh-CN" altLang="en-US" baseline="0" dirty="0" smtClean="0"/>
                  <a:t> </a:t>
                </a:r>
                <a14:m>
                  <m:oMath xmlns:m="http://schemas.openxmlformats.org/officeDocument/2006/math">
                    <m:r>
                      <a:rPr lang="en-US" altLang="zh-CN" i="1" smtClean="0">
                        <a:latin typeface="Cambria Math" charset="0"/>
                      </a:rPr>
                      <m:t>𝑝</m:t>
                    </m:r>
                    <m:r>
                      <a:rPr lang="en-US" altLang="zh-CN" i="1" smtClean="0">
                        <a:latin typeface="Cambria Math" charset="0"/>
                      </a:rPr>
                      <m:t>(</m:t>
                    </m:r>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r>
                      <a:rPr lang="en-US" altLang="zh-CN" i="1">
                        <a:latin typeface="Cambria Math" charset="0"/>
                      </a:rPr>
                      <m:t>|</m:t>
                    </m:r>
                  </m:oMath>
                </a14:m>
                <a:r>
                  <a:rPr lang="en-US" altLang="zh-CN" dirty="0">
                    <a:latin typeface="+mn-ea"/>
                  </a:rPr>
                  <a:t>healthy</a:t>
                </a:r>
                <a14:m>
                  <m:oMath xmlns:m="http://schemas.openxmlformats.org/officeDocument/2006/math">
                    <m:r>
                      <a:rPr lang="en-US" altLang="zh-CN" i="1">
                        <a:latin typeface="Cambria Math" charset="0"/>
                      </a:rPr>
                      <m:t>)</m:t>
                    </m:r>
                  </m:oMath>
                </a14:m>
                <a:r>
                  <a:rPr lang="zh-CN" altLang="en-US" dirty="0">
                    <a:latin typeface="+mn-ea"/>
                  </a:rPr>
                  <a:t> </a:t>
                </a:r>
                <a:r>
                  <a:rPr lang="en-US" altLang="zh-CN" dirty="0">
                    <a:latin typeface="+mn-ea"/>
                  </a:rPr>
                  <a:t>and</a:t>
                </a:r>
                <a:r>
                  <a:rPr lang="zh-CN" altLang="en-US" dirty="0">
                    <a:latin typeface="+mn-ea"/>
                  </a:rPr>
                  <a:t> </a:t>
                </a:r>
                <a14:m>
                  <m:oMath xmlns:m="http://schemas.openxmlformats.org/officeDocument/2006/math">
                    <m:r>
                      <a:rPr lang="en-US" altLang="zh-CN" i="1">
                        <a:latin typeface="Cambria Math" charset="0"/>
                      </a:rPr>
                      <m:t>𝑝</m:t>
                    </m:r>
                    <m:r>
                      <a:rPr lang="en-US" altLang="zh-CN" i="1">
                        <a:latin typeface="Cambria Math" charset="0"/>
                      </a:rPr>
                      <m:t>(</m:t>
                    </m:r>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r>
                      <a:rPr lang="en-US" altLang="zh-CN" i="1">
                        <a:latin typeface="Cambria Math" charset="0"/>
                      </a:rPr>
                      <m:t>|</m:t>
                    </m:r>
                  </m:oMath>
                </a14:m>
                <a:r>
                  <a:rPr lang="en-US" altLang="zh-CN" dirty="0">
                    <a:latin typeface="+mn-ea"/>
                  </a:rPr>
                  <a:t>failed</a:t>
                </a:r>
                <a14:m>
                  <m:oMath xmlns:m="http://schemas.openxmlformats.org/officeDocument/2006/math">
                    <m:r>
                      <a:rPr lang="en-US" altLang="zh-CN" i="1">
                        <a:latin typeface="Cambria Math" charset="0"/>
                      </a:rPr>
                      <m:t>)</m:t>
                    </m:r>
                  </m:oMath>
                </a14:m>
                <a:r>
                  <a:rPr lang="zh-CN" altLang="en-US" dirty="0">
                    <a:latin typeface="+mn-ea"/>
                  </a:rPr>
                  <a:t> </a:t>
                </a:r>
                <a:r>
                  <a:rPr lang="en-US" altLang="zh-CN" dirty="0">
                    <a:latin typeface="+mn-ea"/>
                  </a:rPr>
                  <a:t>for</a:t>
                </a:r>
                <a:r>
                  <a:rPr lang="zh-CN" altLang="en-US" dirty="0">
                    <a:latin typeface="+mn-ea"/>
                  </a:rPr>
                  <a:t> </a:t>
                </a:r>
                <a:r>
                  <a:rPr lang="en-US" altLang="zh-CN" dirty="0">
                    <a:latin typeface="+mn-ea"/>
                  </a:rPr>
                  <a:t>healthy</a:t>
                </a:r>
                <a:r>
                  <a:rPr lang="zh-CN" altLang="en-US" dirty="0">
                    <a:latin typeface="+mn-ea"/>
                  </a:rPr>
                  <a:t> </a:t>
                </a:r>
                <a:r>
                  <a:rPr lang="en-US" altLang="zh-CN" dirty="0">
                    <a:latin typeface="+mn-ea"/>
                  </a:rPr>
                  <a:t>and</a:t>
                </a:r>
                <a:r>
                  <a:rPr lang="zh-CN" altLang="en-US" dirty="0">
                    <a:latin typeface="+mn-ea"/>
                  </a:rPr>
                  <a:t> </a:t>
                </a:r>
                <a:r>
                  <a:rPr lang="en-US" altLang="zh-CN" dirty="0">
                    <a:latin typeface="+mn-ea"/>
                  </a:rPr>
                  <a:t>failed</a:t>
                </a:r>
                <a:r>
                  <a:rPr lang="zh-CN" altLang="en-US" dirty="0">
                    <a:latin typeface="+mn-ea"/>
                  </a:rPr>
                  <a:t> </a:t>
                </a:r>
                <a:r>
                  <a:rPr lang="en-US" altLang="zh-CN" dirty="0">
                    <a:latin typeface="+mn-ea"/>
                  </a:rPr>
                  <a:t>disks,</a:t>
                </a:r>
                <a:r>
                  <a:rPr lang="zh-CN" altLang="en-US" dirty="0">
                    <a:latin typeface="+mn-ea"/>
                  </a:rPr>
                  <a:t> </a:t>
                </a:r>
                <a:r>
                  <a:rPr lang="en-US" altLang="zh-CN" dirty="0" smtClean="0">
                    <a:latin typeface="+mn-ea"/>
                  </a:rPr>
                  <a:t>respectively.</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dirty="0" smtClean="0">
                    <a:latin typeface="+mn-ea"/>
                  </a:rPr>
                  <a:t>We</a:t>
                </a:r>
                <a:r>
                  <a:rPr lang="zh-CN" altLang="en-US" dirty="0" smtClean="0">
                    <a:latin typeface="+mn-ea"/>
                  </a:rPr>
                  <a:t> </a:t>
                </a:r>
                <a:r>
                  <a:rPr lang="en-US" altLang="zh-CN" dirty="0" smtClean="0">
                    <a:latin typeface="+mn-ea"/>
                  </a:rPr>
                  <a:t>see</a:t>
                </a:r>
                <a:r>
                  <a:rPr lang="zh-CN" altLang="en-US" baseline="0" dirty="0" smtClean="0">
                    <a:latin typeface="+mn-ea"/>
                  </a:rPr>
                  <a:t> </a:t>
                </a:r>
                <a:r>
                  <a:rPr lang="en-US" altLang="zh-CN" baseline="0" dirty="0" smtClean="0">
                    <a:latin typeface="+mn-ea"/>
                  </a:rPr>
                  <a:t>that</a:t>
                </a:r>
                <a:r>
                  <a:rPr lang="zh-CN" altLang="en-US" baseline="0" dirty="0" smtClean="0">
                    <a:latin typeface="+mn-ea"/>
                  </a:rPr>
                  <a:t> </a:t>
                </a:r>
                <a:r>
                  <a:rPr lang="en-US" altLang="zh-CN" baseline="0" dirty="0" smtClean="0">
                    <a:latin typeface="+mn-ea"/>
                  </a:rPr>
                  <a:t>t</a:t>
                </a:r>
                <a:r>
                  <a:rPr lang="en-US" altLang="zh-CN" dirty="0" smtClean="0">
                    <a:latin typeface="+mn-ea"/>
                  </a:rPr>
                  <a:t>he</a:t>
                </a:r>
                <a:r>
                  <a:rPr lang="zh-CN" altLang="en-US" dirty="0" smtClean="0">
                    <a:latin typeface="+mn-ea"/>
                  </a:rPr>
                  <a:t> </a:t>
                </a:r>
                <a:r>
                  <a:rPr lang="en-US" altLang="zh-CN" dirty="0" smtClean="0">
                    <a:latin typeface="+mn-ea"/>
                  </a:rPr>
                  <a:t>effects</a:t>
                </a:r>
                <a:r>
                  <a:rPr lang="zh-CN" altLang="en-US" dirty="0" smtClean="0">
                    <a:latin typeface="+mn-ea"/>
                  </a:rPr>
                  <a:t> </a:t>
                </a:r>
                <a:r>
                  <a:rPr lang="en-US" altLang="zh-CN" dirty="0" smtClean="0">
                    <a:latin typeface="+mn-ea"/>
                  </a:rPr>
                  <a:t>of</a:t>
                </a:r>
                <a:r>
                  <a:rPr lang="zh-CN" altLang="en-US" dirty="0" smtClean="0">
                    <a:latin typeface="+mn-ea"/>
                  </a:rPr>
                  <a:t> </a:t>
                </a:r>
                <a:r>
                  <a:rPr lang="en-US" altLang="zh-CN" dirty="0" smtClean="0">
                    <a:latin typeface="+mn-ea"/>
                  </a:rPr>
                  <a:t>changed</a:t>
                </a:r>
                <a:r>
                  <a:rPr lang="zh-CN" altLang="en-US" dirty="0" smtClean="0">
                    <a:latin typeface="+mn-ea"/>
                  </a:rPr>
                  <a:t> </a:t>
                </a:r>
                <a:r>
                  <a:rPr lang="en-US" altLang="zh-CN" dirty="0" smtClean="0">
                    <a:latin typeface="+mn-ea"/>
                  </a:rPr>
                  <a:t>distributions</a:t>
                </a:r>
                <a:r>
                  <a:rPr lang="zh-CN" altLang="en-US" dirty="0" smtClean="0">
                    <a:latin typeface="+mn-ea"/>
                  </a:rPr>
                  <a:t> </a:t>
                </a:r>
                <a:r>
                  <a:rPr lang="en-US" altLang="zh-CN" dirty="0" smtClean="0">
                    <a:latin typeface="+mn-ea"/>
                  </a:rPr>
                  <a:t>vary</a:t>
                </a:r>
                <a:r>
                  <a:rPr lang="zh-CN" altLang="en-US" dirty="0" smtClean="0">
                    <a:latin typeface="+mn-ea"/>
                  </a:rPr>
                  <a:t> </a:t>
                </a:r>
                <a:r>
                  <a:rPr lang="en-US" altLang="zh-CN" dirty="0" smtClean="0">
                    <a:latin typeface="+mn-ea"/>
                  </a:rPr>
                  <a:t>across</a:t>
                </a:r>
                <a:r>
                  <a:rPr lang="zh-CN" altLang="en-US" baseline="0" dirty="0" smtClean="0">
                    <a:latin typeface="+mn-ea"/>
                  </a:rPr>
                  <a:t> </a:t>
                </a:r>
                <a:r>
                  <a:rPr lang="en-US" altLang="zh-CN" baseline="0" dirty="0" smtClean="0">
                    <a:latin typeface="+mn-ea"/>
                  </a:rPr>
                  <a:t>disk</a:t>
                </a:r>
                <a:r>
                  <a:rPr lang="zh-CN" altLang="en-US" baseline="0" dirty="0" smtClean="0">
                    <a:latin typeface="+mn-ea"/>
                  </a:rPr>
                  <a:t> </a:t>
                </a:r>
                <a:r>
                  <a:rPr lang="en-US" altLang="zh-CN" baseline="0" dirty="0" smtClean="0">
                    <a:latin typeface="+mn-ea"/>
                  </a:rPr>
                  <a:t>models.</a:t>
                </a:r>
                <a:r>
                  <a:rPr lang="zh-CN" altLang="en-US" baseline="0" dirty="0" smtClean="0">
                    <a:latin typeface="+mn-ea"/>
                  </a:rPr>
                  <a:t> </a:t>
                </a:r>
                <a:endParaRPr lang="en-US" altLang="zh-CN" baseline="0" dirty="0" smtClean="0">
                  <a:latin typeface="+mn-ea"/>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latin typeface="+mn-ea"/>
                  </a:rPr>
                  <a:t>Also,</a:t>
                </a:r>
                <a:r>
                  <a:rPr lang="zh-CN" altLang="en-US" baseline="0" dirty="0" smtClean="0">
                    <a:latin typeface="+mn-ea"/>
                  </a:rPr>
                  <a:t> </a:t>
                </a:r>
                <a:r>
                  <a:rPr lang="en-US" altLang="zh-CN" baseline="0" dirty="0" smtClean="0">
                    <a:latin typeface="+mn-ea"/>
                  </a:rPr>
                  <a:t>failed</a:t>
                </a:r>
                <a:r>
                  <a:rPr lang="zh-CN" altLang="en-US" baseline="0" dirty="0" smtClean="0">
                    <a:latin typeface="+mn-ea"/>
                  </a:rPr>
                  <a:t> </a:t>
                </a:r>
                <a:r>
                  <a:rPr lang="en-US" altLang="zh-CN" baseline="0" dirty="0" smtClean="0">
                    <a:latin typeface="+mn-ea"/>
                  </a:rPr>
                  <a:t>disks</a:t>
                </a:r>
                <a:r>
                  <a:rPr lang="zh-CN" altLang="en-US" baseline="0" dirty="0" smtClean="0">
                    <a:latin typeface="+mn-ea"/>
                  </a:rPr>
                  <a:t> </a:t>
                </a:r>
                <a:r>
                  <a:rPr lang="en-US" altLang="zh-CN" baseline="0" dirty="0" smtClean="0">
                    <a:latin typeface="+mn-ea"/>
                  </a:rPr>
                  <a:t>generally</a:t>
                </a:r>
                <a:r>
                  <a:rPr lang="zh-CN" altLang="en-US" baseline="0" dirty="0" smtClean="0">
                    <a:latin typeface="+mn-ea"/>
                  </a:rPr>
                  <a:t> </a:t>
                </a:r>
                <a:r>
                  <a:rPr lang="en-US" altLang="zh-CN" baseline="0" dirty="0" smtClean="0">
                    <a:latin typeface="+mn-ea"/>
                  </a:rPr>
                  <a:t>show</a:t>
                </a:r>
                <a:r>
                  <a:rPr lang="zh-CN" altLang="en-US" baseline="0" dirty="0" smtClean="0">
                    <a:latin typeface="+mn-ea"/>
                  </a:rPr>
                  <a:t> </a:t>
                </a:r>
                <a:r>
                  <a:rPr lang="en-US" altLang="zh-CN" baseline="0" dirty="0" smtClean="0">
                    <a:latin typeface="+mn-ea"/>
                  </a:rPr>
                  <a:t>changed</a:t>
                </a:r>
                <a:r>
                  <a:rPr lang="zh-CN" altLang="en-US" baseline="0" dirty="0" smtClean="0">
                    <a:latin typeface="+mn-ea"/>
                  </a:rPr>
                  <a:t> </a:t>
                </a:r>
                <a:r>
                  <a:rPr lang="en-US" altLang="zh-CN" baseline="0" dirty="0" smtClean="0">
                    <a:latin typeface="+mn-ea"/>
                  </a:rPr>
                  <a:t>distributions</a:t>
                </a:r>
                <a:r>
                  <a:rPr lang="zh-CN" altLang="en-US" baseline="0" dirty="0" smtClean="0">
                    <a:latin typeface="+mn-ea"/>
                  </a:rPr>
                  <a:t> </a:t>
                </a:r>
                <a:r>
                  <a:rPr lang="en-US" altLang="zh-CN" baseline="0" dirty="0" smtClean="0">
                    <a:latin typeface="+mn-ea"/>
                  </a:rPr>
                  <a:t>in</a:t>
                </a:r>
                <a:r>
                  <a:rPr lang="zh-CN" altLang="en-US" baseline="0" dirty="0" smtClean="0">
                    <a:latin typeface="+mn-ea"/>
                  </a:rPr>
                  <a:t> </a:t>
                </a:r>
                <a:r>
                  <a:rPr lang="en-US" altLang="zh-CN" baseline="0" dirty="0" smtClean="0">
                    <a:latin typeface="+mn-ea"/>
                  </a:rPr>
                  <a:t>some</a:t>
                </a:r>
                <a:r>
                  <a:rPr lang="zh-CN" altLang="en-US" baseline="0" dirty="0" smtClean="0">
                    <a:latin typeface="+mn-ea"/>
                  </a:rPr>
                  <a:t> </a:t>
                </a:r>
                <a:r>
                  <a:rPr lang="en-US" altLang="zh-CN" baseline="0" dirty="0" smtClean="0">
                    <a:latin typeface="+mn-ea"/>
                  </a:rPr>
                  <a:t>critical</a:t>
                </a:r>
                <a:r>
                  <a:rPr lang="zh-CN" altLang="en-US" baseline="0" dirty="0" smtClean="0">
                    <a:latin typeface="+mn-ea"/>
                  </a:rPr>
                  <a:t> </a:t>
                </a:r>
                <a:r>
                  <a:rPr lang="en-US" altLang="zh-CN" baseline="0" dirty="0" smtClean="0">
                    <a:latin typeface="+mn-ea"/>
                  </a:rPr>
                  <a:t>SMART</a:t>
                </a:r>
                <a:r>
                  <a:rPr lang="zh-CN" altLang="en-US" baseline="0" dirty="0" smtClean="0">
                    <a:latin typeface="+mn-ea"/>
                  </a:rPr>
                  <a:t> </a:t>
                </a:r>
                <a:r>
                  <a:rPr lang="en-US" altLang="zh-CN" baseline="0" dirty="0" smtClean="0">
                    <a:latin typeface="+mn-ea"/>
                  </a:rPr>
                  <a:t>attributes.</a:t>
                </a:r>
                <a:endParaRPr lang="en-US" altLang="zh-CN" dirty="0" smtClean="0">
                  <a:latin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latin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latin typeface="+mn-ea"/>
                  </a:rPr>
                  <a:t>To</a:t>
                </a:r>
                <a:r>
                  <a:rPr lang="zh-CN" altLang="en-US" dirty="0" smtClean="0">
                    <a:latin typeface="+mn-ea"/>
                  </a:rPr>
                  <a:t> </a:t>
                </a:r>
                <a:r>
                  <a:rPr lang="en-US" altLang="zh-CN" dirty="0" smtClean="0">
                    <a:latin typeface="+mn-ea"/>
                  </a:rPr>
                  <a:t>summarize,</a:t>
                </a:r>
                <a:endParaRPr lang="en-US" altLang="zh-CN" baseline="0" dirty="0" smtClean="0">
                  <a:latin typeface="+mn-ea"/>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latin typeface="+mn-ea"/>
                  </a:rPr>
                  <a:t>The</a:t>
                </a:r>
                <a:r>
                  <a:rPr lang="zh-CN" altLang="en-US" baseline="0" dirty="0" smtClean="0">
                    <a:latin typeface="+mn-ea"/>
                  </a:rPr>
                  <a:t> </a:t>
                </a:r>
                <a:r>
                  <a:rPr lang="en-US" altLang="zh-CN" baseline="0" dirty="0" smtClean="0">
                    <a:latin typeface="+mn-ea"/>
                  </a:rPr>
                  <a:t>presence</a:t>
                </a:r>
                <a:r>
                  <a:rPr lang="zh-CN" altLang="en-US" baseline="0" dirty="0" smtClean="0">
                    <a:latin typeface="+mn-ea"/>
                  </a:rPr>
                  <a:t> </a:t>
                </a:r>
                <a:r>
                  <a:rPr lang="en-US" altLang="zh-CN" baseline="0" dirty="0" smtClean="0">
                    <a:latin typeface="+mn-ea"/>
                  </a:rPr>
                  <a:t>of</a:t>
                </a:r>
                <a:r>
                  <a:rPr lang="zh-CN" altLang="en-US" baseline="0" dirty="0" smtClean="0">
                    <a:latin typeface="+mn-ea"/>
                  </a:rPr>
                  <a:t> </a:t>
                </a:r>
                <a:r>
                  <a:rPr lang="en-US" altLang="zh-CN" baseline="0" dirty="0" smtClean="0">
                    <a:latin typeface="+mn-ea"/>
                  </a:rPr>
                  <a:t>changed</a:t>
                </a:r>
                <a:r>
                  <a:rPr lang="zh-CN" altLang="en-US" baseline="0" dirty="0" smtClean="0">
                    <a:latin typeface="+mn-ea"/>
                  </a:rPr>
                  <a:t> </a:t>
                </a:r>
                <a:r>
                  <a:rPr lang="en-US" altLang="zh-CN" baseline="0" dirty="0" smtClean="0">
                    <a:latin typeface="+mn-ea"/>
                  </a:rPr>
                  <a:t>distributions</a:t>
                </a:r>
                <a:r>
                  <a:rPr lang="zh-CN" altLang="en-US" baseline="0" dirty="0" smtClean="0">
                    <a:latin typeface="+mn-ea"/>
                  </a:rPr>
                  <a:t> </a:t>
                </a:r>
                <a:r>
                  <a:rPr lang="en-US" altLang="zh-CN" baseline="0" dirty="0" smtClean="0">
                    <a:latin typeface="+mn-ea"/>
                  </a:rPr>
                  <a:t>in</a:t>
                </a:r>
                <a:r>
                  <a:rPr lang="zh-CN" altLang="en-US" baseline="0" dirty="0" smtClean="0">
                    <a:latin typeface="+mn-ea"/>
                  </a:rPr>
                  <a:t> </a:t>
                </a:r>
                <a:r>
                  <a:rPr lang="en-US" altLang="zh-CN" baseline="0" dirty="0" smtClean="0">
                    <a:latin typeface="+mn-ea"/>
                  </a:rPr>
                  <a:t>the</a:t>
                </a:r>
                <a:r>
                  <a:rPr lang="zh-CN" altLang="en-US" baseline="0" dirty="0" smtClean="0">
                    <a:latin typeface="+mn-ea"/>
                  </a:rPr>
                  <a:t> </a:t>
                </a:r>
                <a:r>
                  <a:rPr lang="en-US" altLang="zh-CN" baseline="0" dirty="0" smtClean="0">
                    <a:latin typeface="+mn-ea"/>
                  </a:rPr>
                  <a:t>three</a:t>
                </a:r>
                <a:r>
                  <a:rPr lang="zh-CN" altLang="en-US" baseline="0" dirty="0" smtClean="0">
                    <a:latin typeface="+mn-ea"/>
                  </a:rPr>
                  <a:t> </a:t>
                </a:r>
                <a:r>
                  <a:rPr lang="en-US" altLang="zh-CN" baseline="0" dirty="0" smtClean="0">
                    <a:latin typeface="+mn-ea"/>
                  </a:rPr>
                  <a:t>components</a:t>
                </a:r>
                <a:r>
                  <a:rPr lang="zh-CN" altLang="en-US" baseline="0" dirty="0" smtClean="0">
                    <a:latin typeface="+mn-ea"/>
                  </a:rPr>
                  <a:t> </a:t>
                </a:r>
                <a:r>
                  <a:rPr lang="en-US" altLang="zh-CN" baseline="0" dirty="0" smtClean="0">
                    <a:latin typeface="+mn-ea"/>
                  </a:rPr>
                  <a:t>indicates</a:t>
                </a:r>
                <a:r>
                  <a:rPr lang="zh-CN" altLang="en-US" baseline="0" dirty="0" smtClean="0">
                    <a:latin typeface="+mn-ea"/>
                  </a:rPr>
                  <a:t> </a:t>
                </a:r>
                <a:r>
                  <a:rPr lang="en-US" altLang="zh-CN" baseline="0" dirty="0" smtClean="0">
                    <a:latin typeface="+mn-ea"/>
                  </a:rPr>
                  <a:t>that</a:t>
                </a:r>
                <a:r>
                  <a:rPr lang="zh-CN" altLang="en-US" baseline="0" dirty="0" smtClean="0">
                    <a:latin typeface="+mn-ea"/>
                  </a:rPr>
                  <a:t> </a:t>
                </a:r>
                <a:r>
                  <a:rPr lang="en-US" altLang="zh-CN" baseline="0" dirty="0" smtClean="0">
                    <a:latin typeface="+mn-ea"/>
                  </a:rPr>
                  <a:t>the</a:t>
                </a:r>
                <a:r>
                  <a:rPr lang="zh-CN" altLang="en-US" baseline="0" dirty="0" smtClean="0">
                    <a:latin typeface="+mn-ea"/>
                  </a:rPr>
                  <a:t> </a:t>
                </a:r>
                <a:r>
                  <a:rPr lang="en-US" altLang="zh-CN" baseline="0" dirty="0" smtClean="0">
                    <a:latin typeface="+mn-ea"/>
                  </a:rPr>
                  <a:t>concept</a:t>
                </a:r>
                <a:r>
                  <a:rPr lang="zh-CN" altLang="en-US" baseline="0" dirty="0" smtClean="0">
                    <a:latin typeface="+mn-ea"/>
                  </a:rPr>
                  <a:t> </a:t>
                </a:r>
                <a:r>
                  <a:rPr lang="en-US" altLang="zh-CN" baseline="0" dirty="0" smtClean="0">
                    <a:latin typeface="+mn-ea"/>
                  </a:rPr>
                  <a:t>drift</a:t>
                </a:r>
                <a:r>
                  <a:rPr lang="zh-CN" altLang="en-US" dirty="0" smtClean="0">
                    <a:latin typeface="+mn-ea"/>
                  </a:rPr>
                  <a:t> </a:t>
                </a:r>
                <a:r>
                  <a:rPr lang="en-US" altLang="zh-CN" dirty="0" smtClean="0">
                    <a:latin typeface="+mn-ea"/>
                  </a:rPr>
                  <a:t>also</a:t>
                </a:r>
                <a:r>
                  <a:rPr lang="zh-CN" altLang="en-US" dirty="0" smtClean="0">
                    <a:latin typeface="+mn-ea"/>
                  </a:rPr>
                  <a:t> </a:t>
                </a:r>
                <a:r>
                  <a:rPr lang="en-US" altLang="zh-CN" dirty="0" smtClean="0">
                    <a:latin typeface="+mn-ea"/>
                  </a:rPr>
                  <a:t>likely</a:t>
                </a:r>
                <a:r>
                  <a:rPr lang="zh-CN" altLang="en-US" dirty="0" smtClean="0">
                    <a:latin typeface="+mn-ea"/>
                  </a:rPr>
                  <a:t> </a:t>
                </a:r>
                <a:r>
                  <a:rPr lang="en-US" altLang="zh-CN" dirty="0" smtClean="0">
                    <a:latin typeface="+mn-ea"/>
                  </a:rPr>
                  <a:t>exists.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dirty="0" smtClean="0">
                    <a:latin typeface="+mn-ea"/>
                  </a:rPr>
                  <a:t>Also,</a:t>
                </a:r>
                <a:r>
                  <a:rPr lang="zh-CN" altLang="en-US" dirty="0" smtClean="0">
                    <a:latin typeface="+mn-ea"/>
                  </a:rPr>
                  <a:t> </a:t>
                </a:r>
                <a:r>
                  <a:rPr lang="en-US" altLang="zh-CN" dirty="0" smtClean="0">
                    <a:latin typeface="+mn-ea"/>
                  </a:rPr>
                  <a:t>the</a:t>
                </a:r>
                <a:r>
                  <a:rPr lang="zh-CN" altLang="en-US" dirty="0" smtClean="0">
                    <a:latin typeface="+mn-ea"/>
                  </a:rPr>
                  <a:t> </a:t>
                </a:r>
                <a:r>
                  <a:rPr lang="en-US" altLang="zh-CN" dirty="0" smtClean="0">
                    <a:latin typeface="+mn-ea"/>
                  </a:rPr>
                  <a:t>changed</a:t>
                </a:r>
                <a:r>
                  <a:rPr lang="zh-CN" altLang="en-US" dirty="0" smtClean="0">
                    <a:latin typeface="+mn-ea"/>
                  </a:rPr>
                  <a:t> </a:t>
                </a:r>
                <a:r>
                  <a:rPr lang="en-US" altLang="zh-CN" dirty="0" smtClean="0">
                    <a:latin typeface="+mn-ea"/>
                  </a:rPr>
                  <a:t>behaviors</a:t>
                </a:r>
                <a:r>
                  <a:rPr lang="zh-CN" altLang="en-US" dirty="0" smtClean="0">
                    <a:latin typeface="+mn-ea"/>
                  </a:rPr>
                  <a:t> </a:t>
                </a:r>
                <a:r>
                  <a:rPr lang="en-US" altLang="zh-CN" dirty="0" smtClean="0">
                    <a:latin typeface="+mn-ea"/>
                  </a:rPr>
                  <a:t>cannot</a:t>
                </a:r>
                <a:r>
                  <a:rPr lang="zh-CN" altLang="en-US" dirty="0" smtClean="0">
                    <a:latin typeface="+mn-ea"/>
                  </a:rPr>
                  <a:t> </a:t>
                </a:r>
                <a:r>
                  <a:rPr lang="en-US" altLang="zh-CN" dirty="0" smtClean="0">
                    <a:latin typeface="+mn-ea"/>
                  </a:rPr>
                  <a:t>be</a:t>
                </a:r>
                <a:r>
                  <a:rPr lang="zh-CN" altLang="en-US" dirty="0" smtClean="0">
                    <a:latin typeface="+mn-ea"/>
                  </a:rPr>
                  <a:t> </a:t>
                </a:r>
                <a:r>
                  <a:rPr lang="en-US" altLang="zh-CN" dirty="0" smtClean="0">
                    <a:latin typeface="+mn-ea"/>
                  </a:rPr>
                  <a:t>readily</a:t>
                </a:r>
                <a:r>
                  <a:rPr lang="zh-CN" altLang="en-US" dirty="0" smtClean="0">
                    <a:latin typeface="+mn-ea"/>
                  </a:rPr>
                  <a:t> </a:t>
                </a:r>
                <a:r>
                  <a:rPr lang="en-US" altLang="zh-CN" dirty="0" smtClean="0">
                    <a:latin typeface="+mn-ea"/>
                  </a:rPr>
                  <a:t>predicted,</a:t>
                </a:r>
                <a:r>
                  <a:rPr lang="zh-CN" altLang="en-US" dirty="0" smtClean="0">
                    <a:latin typeface="+mn-ea"/>
                  </a:rPr>
                  <a:t> </a:t>
                </a:r>
                <a:r>
                  <a:rPr lang="en-US" altLang="zh-CN" dirty="0" smtClean="0">
                    <a:latin typeface="+mn-ea"/>
                  </a:rPr>
                  <a:t>as</a:t>
                </a:r>
                <a:r>
                  <a:rPr lang="zh-CN" altLang="en-US" dirty="0" smtClean="0">
                    <a:latin typeface="+mn-ea"/>
                  </a:rPr>
                  <a:t> </a:t>
                </a:r>
                <a:r>
                  <a:rPr lang="en-US" altLang="zh-CN" dirty="0" smtClean="0">
                    <a:latin typeface="+mn-ea"/>
                  </a:rPr>
                  <a:t>they</a:t>
                </a:r>
                <a:r>
                  <a:rPr lang="zh-CN" altLang="en-US" dirty="0" smtClean="0">
                    <a:latin typeface="+mn-ea"/>
                  </a:rPr>
                  <a:t> </a:t>
                </a:r>
                <a:r>
                  <a:rPr lang="en-US" altLang="zh-CN" dirty="0" smtClean="0">
                    <a:latin typeface="+mn-ea"/>
                  </a:rPr>
                  <a:t>vary</a:t>
                </a:r>
                <a:r>
                  <a:rPr lang="zh-CN" altLang="en-US" dirty="0" smtClean="0">
                    <a:latin typeface="+mn-ea"/>
                  </a:rPr>
                  <a:t> </a:t>
                </a:r>
                <a:r>
                  <a:rPr lang="en-US" altLang="zh-CN" dirty="0" smtClean="0">
                    <a:latin typeface="+mn-ea"/>
                  </a:rPr>
                  <a:t>across</a:t>
                </a:r>
                <a:r>
                  <a:rPr lang="zh-CN" altLang="en-US" dirty="0" smtClean="0">
                    <a:latin typeface="+mn-ea"/>
                  </a:rPr>
                  <a:t> </a:t>
                </a:r>
                <a:r>
                  <a:rPr lang="en-US" altLang="zh-CN" dirty="0" smtClean="0">
                    <a:latin typeface="+mn-ea"/>
                  </a:rPr>
                  <a:t>healthy</a:t>
                </a:r>
                <a:r>
                  <a:rPr lang="zh-CN" altLang="en-US" dirty="0" smtClean="0">
                    <a:latin typeface="+mn-ea"/>
                  </a:rPr>
                  <a:t> </a:t>
                </a:r>
                <a:r>
                  <a:rPr lang="en-US" altLang="zh-CN" dirty="0" smtClean="0">
                    <a:latin typeface="+mn-ea"/>
                  </a:rPr>
                  <a:t>and</a:t>
                </a:r>
                <a:r>
                  <a:rPr lang="zh-CN" altLang="en-US" dirty="0" smtClean="0">
                    <a:latin typeface="+mn-ea"/>
                  </a:rPr>
                  <a:t> </a:t>
                </a:r>
                <a:r>
                  <a:rPr lang="en-US" altLang="zh-CN" dirty="0" smtClean="0">
                    <a:latin typeface="+mn-ea"/>
                  </a:rPr>
                  <a:t>failed</a:t>
                </a:r>
                <a:r>
                  <a:rPr lang="zh-CN" altLang="en-US" dirty="0" smtClean="0">
                    <a:latin typeface="+mn-ea"/>
                  </a:rPr>
                  <a:t> </a:t>
                </a:r>
                <a:r>
                  <a:rPr lang="en-US" altLang="zh-CN" dirty="0" smtClean="0">
                    <a:latin typeface="+mn-ea"/>
                  </a:rPr>
                  <a:t>disks,</a:t>
                </a:r>
                <a:r>
                  <a:rPr lang="zh-CN" altLang="en-US" dirty="0" smtClean="0">
                    <a:latin typeface="+mn-ea"/>
                  </a:rPr>
                  <a:t> </a:t>
                </a:r>
                <a:r>
                  <a:rPr lang="en-US" altLang="zh-CN" dirty="0" smtClean="0">
                    <a:latin typeface="+mn-ea"/>
                  </a:rPr>
                  <a:t>disk</a:t>
                </a:r>
                <a:r>
                  <a:rPr lang="zh-CN" altLang="en-US" dirty="0" smtClean="0">
                    <a:latin typeface="+mn-ea"/>
                  </a:rPr>
                  <a:t> </a:t>
                </a:r>
                <a:r>
                  <a:rPr lang="en-US" altLang="zh-CN" dirty="0" smtClean="0">
                    <a:latin typeface="+mn-ea"/>
                  </a:rPr>
                  <a:t>models,</a:t>
                </a:r>
                <a:r>
                  <a:rPr lang="zh-CN" altLang="en-US" dirty="0" smtClean="0">
                    <a:latin typeface="+mn-ea"/>
                  </a:rPr>
                  <a:t> </a:t>
                </a:r>
                <a:r>
                  <a:rPr lang="en-US" altLang="zh-CN" dirty="0" smtClean="0">
                    <a:latin typeface="+mn-ea"/>
                  </a:rPr>
                  <a:t>as</a:t>
                </a:r>
                <a:r>
                  <a:rPr lang="zh-CN" altLang="en-US" dirty="0" smtClean="0">
                    <a:latin typeface="+mn-ea"/>
                  </a:rPr>
                  <a:t> </a:t>
                </a:r>
                <a:r>
                  <a:rPr lang="en-US" altLang="zh-CN" dirty="0" smtClean="0">
                    <a:latin typeface="+mn-ea"/>
                  </a:rPr>
                  <a:t>well</a:t>
                </a:r>
                <a:r>
                  <a:rPr lang="zh-CN" altLang="en-US" dirty="0" smtClean="0">
                    <a:latin typeface="+mn-ea"/>
                  </a:rPr>
                  <a:t> </a:t>
                </a:r>
                <a:r>
                  <a:rPr lang="en-US" altLang="zh-CN" dirty="0" smtClean="0">
                    <a:latin typeface="+mn-ea"/>
                  </a:rPr>
                  <a:t>as</a:t>
                </a:r>
                <a:r>
                  <a:rPr lang="zh-CN" altLang="en-US" dirty="0" smtClean="0">
                    <a:latin typeface="+mn-ea"/>
                  </a:rPr>
                  <a:t> </a:t>
                </a:r>
                <a:r>
                  <a:rPr lang="en-US" altLang="zh-CN" dirty="0" smtClean="0">
                    <a:latin typeface="+mn-ea"/>
                  </a:rPr>
                  <a:t>SMART</a:t>
                </a:r>
                <a:r>
                  <a:rPr lang="zh-CN" altLang="en-US" dirty="0" smtClean="0">
                    <a:latin typeface="+mn-ea"/>
                  </a:rPr>
                  <a:t> </a:t>
                </a:r>
                <a:r>
                  <a:rPr lang="en-US" altLang="zh-CN" dirty="0" smtClean="0">
                    <a:latin typeface="+mn-ea"/>
                  </a:rPr>
                  <a:t>attributes.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dirty="0" smtClean="0">
                    <a:latin typeface="+mn-ea"/>
                  </a:rPr>
                  <a:t>Thus,</a:t>
                </a:r>
                <a:r>
                  <a:rPr lang="zh-CN" altLang="en-US" dirty="0" smtClean="0">
                    <a:latin typeface="+mn-ea"/>
                  </a:rPr>
                  <a:t> </a:t>
                </a:r>
                <a:r>
                  <a:rPr lang="en-US" altLang="zh-CN" dirty="0" smtClean="0">
                    <a:latin typeface="+mn-ea"/>
                  </a:rPr>
                  <a:t>the</a:t>
                </a:r>
                <a:r>
                  <a:rPr lang="zh-CN" altLang="en-US" dirty="0" smtClean="0">
                    <a:latin typeface="+mn-ea"/>
                  </a:rPr>
                  <a:t> </a:t>
                </a:r>
                <a:r>
                  <a:rPr lang="en-US" altLang="zh-CN" dirty="0" smtClean="0">
                    <a:latin typeface="+mn-ea"/>
                  </a:rPr>
                  <a:t>mechanism</a:t>
                </a:r>
                <a:r>
                  <a:rPr lang="zh-CN" altLang="en-US" dirty="0" smtClean="0">
                    <a:latin typeface="+mn-ea"/>
                  </a:rPr>
                  <a:t> </a:t>
                </a:r>
                <a:r>
                  <a:rPr lang="en-US" altLang="zh-CN" dirty="0" smtClean="0">
                    <a:latin typeface="+mn-ea"/>
                  </a:rPr>
                  <a:t>for</a:t>
                </a:r>
                <a:r>
                  <a:rPr lang="zh-CN" altLang="en-US" dirty="0" smtClean="0">
                    <a:latin typeface="+mn-ea"/>
                  </a:rPr>
                  <a:t> </a:t>
                </a:r>
                <a:r>
                  <a:rPr lang="en-US" altLang="zh-CN" dirty="0" smtClean="0">
                    <a:latin typeface="+mn-ea"/>
                  </a:rPr>
                  <a:t>adapting</a:t>
                </a:r>
                <a:r>
                  <a:rPr lang="zh-CN" altLang="en-US" baseline="0" dirty="0" smtClean="0">
                    <a:latin typeface="+mn-ea"/>
                  </a:rPr>
                  <a:t> </a:t>
                </a:r>
                <a:r>
                  <a:rPr lang="en-US" altLang="zh-CN" baseline="0" dirty="0" smtClean="0">
                    <a:latin typeface="+mn-ea"/>
                  </a:rPr>
                  <a:t>to</a:t>
                </a:r>
                <a:r>
                  <a:rPr lang="zh-CN" altLang="en-US" baseline="0" dirty="0" smtClean="0">
                    <a:latin typeface="+mn-ea"/>
                  </a:rPr>
                  <a:t> </a:t>
                </a:r>
                <a:r>
                  <a:rPr lang="en-US" altLang="zh-CN" baseline="0" dirty="0" smtClean="0">
                    <a:latin typeface="+mn-ea"/>
                  </a:rPr>
                  <a:t>concept</a:t>
                </a:r>
                <a:r>
                  <a:rPr lang="zh-CN" altLang="en-US" baseline="0" dirty="0" smtClean="0">
                    <a:latin typeface="+mn-ea"/>
                  </a:rPr>
                  <a:t> </a:t>
                </a:r>
                <a:r>
                  <a:rPr lang="en-US" altLang="zh-CN" baseline="0" dirty="0" smtClean="0">
                    <a:latin typeface="+mn-ea"/>
                  </a:rPr>
                  <a:t>drift</a:t>
                </a:r>
                <a:r>
                  <a:rPr lang="zh-CN" altLang="en-US" baseline="0" dirty="0" smtClean="0">
                    <a:latin typeface="+mn-ea"/>
                  </a:rPr>
                  <a:t> </a:t>
                </a:r>
                <a:r>
                  <a:rPr lang="en-US" altLang="zh-CN" baseline="0" dirty="0" smtClean="0">
                    <a:latin typeface="+mn-ea"/>
                  </a:rPr>
                  <a:t>needs</a:t>
                </a:r>
                <a:r>
                  <a:rPr lang="zh-CN" altLang="en-US" baseline="0" dirty="0" smtClean="0">
                    <a:latin typeface="+mn-ea"/>
                  </a:rPr>
                  <a:t> </a:t>
                </a:r>
                <a:r>
                  <a:rPr lang="en-US" altLang="zh-CN" baseline="0" dirty="0" smtClean="0">
                    <a:latin typeface="+mn-ea"/>
                  </a:rPr>
                  <a:t>to</a:t>
                </a:r>
                <a:r>
                  <a:rPr lang="zh-CN" altLang="en-US" baseline="0" dirty="0" smtClean="0">
                    <a:latin typeface="+mn-ea"/>
                  </a:rPr>
                  <a:t> </a:t>
                </a:r>
                <a:r>
                  <a:rPr lang="en-US" altLang="zh-CN" baseline="0" dirty="0" smtClean="0">
                    <a:latin typeface="+mn-ea"/>
                  </a:rPr>
                  <a:t>be</a:t>
                </a:r>
                <a:r>
                  <a:rPr lang="zh-CN" altLang="en-US" baseline="0" dirty="0" smtClean="0">
                    <a:latin typeface="+mn-ea"/>
                  </a:rPr>
                  <a:t> </a:t>
                </a:r>
                <a:r>
                  <a:rPr lang="en-US" altLang="zh-CN" baseline="0" dirty="0" smtClean="0">
                    <a:latin typeface="+mn-ea"/>
                  </a:rPr>
                  <a:t>generally</a:t>
                </a:r>
                <a:r>
                  <a:rPr lang="zh-CN" altLang="en-US" baseline="0" dirty="0" smtClean="0">
                    <a:latin typeface="+mn-ea"/>
                  </a:rPr>
                  <a:t> </a:t>
                </a:r>
                <a:r>
                  <a:rPr lang="en-US" altLang="zh-CN" baseline="0" dirty="0" smtClean="0">
                    <a:latin typeface="+mn-ea"/>
                  </a:rPr>
                  <a:t>applicable</a:t>
                </a:r>
                <a:r>
                  <a:rPr lang="zh-CN" altLang="en-US" baseline="0" dirty="0" smtClean="0">
                    <a:latin typeface="+mn-ea"/>
                  </a:rPr>
                  <a:t> </a:t>
                </a:r>
                <a:r>
                  <a:rPr lang="en-US" altLang="zh-CN" baseline="0" dirty="0" smtClean="0">
                    <a:latin typeface="+mn-ea"/>
                  </a:rPr>
                  <a:t>for</a:t>
                </a:r>
                <a:r>
                  <a:rPr lang="zh-CN" altLang="en-US" baseline="0" dirty="0" smtClean="0">
                    <a:latin typeface="+mn-ea"/>
                  </a:rPr>
                  <a:t> </a:t>
                </a:r>
                <a:r>
                  <a:rPr lang="en-US" altLang="zh-CN" baseline="0" dirty="0" smtClean="0">
                    <a:latin typeface="+mn-ea"/>
                  </a:rPr>
                  <a:t>various</a:t>
                </a:r>
                <a:r>
                  <a:rPr lang="zh-CN" altLang="en-US" baseline="0" dirty="0" smtClean="0">
                    <a:latin typeface="+mn-ea"/>
                  </a:rPr>
                  <a:t> </a:t>
                </a:r>
                <a:r>
                  <a:rPr lang="en-US" altLang="zh-CN" baseline="0" dirty="0" smtClean="0">
                    <a:latin typeface="+mn-ea"/>
                  </a:rPr>
                  <a:t>changed</a:t>
                </a:r>
                <a:r>
                  <a:rPr lang="zh-CN" altLang="en-US" baseline="0" dirty="0" smtClean="0">
                    <a:latin typeface="+mn-ea"/>
                  </a:rPr>
                  <a:t> </a:t>
                </a:r>
                <a:r>
                  <a:rPr lang="en-US" altLang="zh-CN" baseline="0" dirty="0" smtClean="0">
                    <a:latin typeface="+mn-ea"/>
                  </a:rPr>
                  <a:t>behaviors.</a:t>
                </a:r>
                <a:endParaRPr lang="en-US" altLang="zh-CN" dirty="0" smtClean="0">
                  <a:latin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latin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mc:Choice>
        <mc:Fallback xmlns="">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We</a:t>
                </a:r>
                <a:r>
                  <a:rPr lang="zh-CN" altLang="en-US" dirty="0" smtClean="0"/>
                  <a:t> </a:t>
                </a:r>
                <a:r>
                  <a:rPr lang="en-US" altLang="zh-CN" dirty="0" smtClean="0"/>
                  <a:t>finally</a:t>
                </a:r>
                <a:r>
                  <a:rPr lang="zh-CN" altLang="en-US" dirty="0" smtClean="0"/>
                  <a:t> </a:t>
                </a:r>
                <a:r>
                  <a:rPr lang="en-US" altLang="zh-CN" dirty="0" smtClean="0"/>
                  <a:t>study</a:t>
                </a:r>
                <a:r>
                  <a:rPr lang="zh-CN" altLang="en-US" dirty="0" smtClean="0"/>
                  <a:t> </a:t>
                </a:r>
                <a:r>
                  <a:rPr lang="en-US" altLang="zh-CN" dirty="0" smtClean="0"/>
                  <a:t>the</a:t>
                </a:r>
                <a:r>
                  <a:rPr lang="zh-CN" altLang="en-US" dirty="0" smtClean="0"/>
                  <a:t> </a:t>
                </a:r>
                <a:r>
                  <a:rPr lang="en-US" altLang="zh-CN" dirty="0" smtClean="0"/>
                  <a:t>change</a:t>
                </a:r>
                <a:r>
                  <a:rPr lang="zh-CN" altLang="en-US" dirty="0" smtClean="0"/>
                  <a:t> </a:t>
                </a:r>
                <a:r>
                  <a:rPr lang="en-US" altLang="zh-CN" dirty="0" smtClean="0"/>
                  <a:t>of</a:t>
                </a:r>
                <a:r>
                  <a:rPr lang="zh-CN" altLang="en-US" baseline="0" dirty="0" smtClean="0"/>
                  <a:t> </a:t>
                </a:r>
                <a:r>
                  <a:rPr lang="en-US" altLang="zh-CN" i="0" smtClean="0">
                    <a:latin typeface="Cambria Math" charset="0"/>
                  </a:rPr>
                  <a:t>𝑝(</a:t>
                </a:r>
                <a:r>
                  <a:rPr lang="en-US" altLang="zh-CN" b="1" i="0">
                    <a:latin typeface="Cambria Math" charset="0"/>
                  </a:rPr>
                  <a:t>𝒙_</a:t>
                </a:r>
                <a:r>
                  <a:rPr lang="en-US" altLang="zh-CN" i="0">
                    <a:latin typeface="Cambria Math" charset="0"/>
                  </a:rPr>
                  <a:t>𝑡 |𝑦_𝑡)</a:t>
                </a:r>
                <a:r>
                  <a:rPr lang="en-US" altLang="zh-CN" dirty="0" smtClean="0"/>
                  <a:t>.</a:t>
                </a:r>
                <a:r>
                  <a:rPr lang="zh-CN" altLang="en-US" dirty="0" smtClean="0"/>
                  <a:t> </a:t>
                </a:r>
                <a:r>
                  <a:rPr lang="en-US" altLang="zh-CN" dirty="0" smtClean="0"/>
                  <a:t>We</a:t>
                </a:r>
                <a:r>
                  <a:rPr lang="zh-CN" altLang="en-US" dirty="0" smtClean="0"/>
                  <a:t> </a:t>
                </a:r>
                <a:r>
                  <a:rPr lang="en-US" altLang="zh-CN" dirty="0" smtClean="0"/>
                  <a:t>consider</a:t>
                </a:r>
                <a:r>
                  <a:rPr lang="zh-CN" altLang="en-US" dirty="0" smtClean="0"/>
                  <a:t> </a:t>
                </a:r>
                <a:r>
                  <a:rPr lang="en-US" altLang="zh-CN" dirty="0" smtClean="0"/>
                  <a:t>two</a:t>
                </a:r>
                <a:r>
                  <a:rPr lang="zh-CN" altLang="en-US" baseline="0" dirty="0" smtClean="0"/>
                  <a:t> </a:t>
                </a:r>
                <a:r>
                  <a:rPr lang="en-US" altLang="zh-CN" baseline="0" dirty="0" smtClean="0"/>
                  <a:t>conditional</a:t>
                </a:r>
                <a:r>
                  <a:rPr lang="zh-CN" altLang="en-US" baseline="0" dirty="0" smtClean="0"/>
                  <a:t> </a:t>
                </a:r>
                <a:r>
                  <a:rPr lang="en-US" altLang="zh-CN" baseline="0" dirty="0" smtClean="0"/>
                  <a:t>probability</a:t>
                </a:r>
                <a:r>
                  <a:rPr lang="zh-CN" altLang="en-US" baseline="0" dirty="0" smtClean="0"/>
                  <a:t> </a:t>
                </a:r>
                <a:r>
                  <a:rPr lang="en-US" altLang="zh-CN" baseline="0" dirty="0" smtClean="0"/>
                  <a:t>distributions,</a:t>
                </a:r>
                <a:r>
                  <a:rPr lang="zh-CN" altLang="en-US" baseline="0" dirty="0" smtClean="0"/>
                  <a:t> </a:t>
                </a:r>
                <a:r>
                  <a:rPr lang="en-US" altLang="zh-CN" i="0" smtClean="0">
                    <a:latin typeface="Cambria Math" charset="0"/>
                  </a:rPr>
                  <a:t>𝑝(</a:t>
                </a:r>
                <a:r>
                  <a:rPr lang="en-US" altLang="zh-CN" b="1" i="0">
                    <a:latin typeface="Cambria Math" charset="0"/>
                  </a:rPr>
                  <a:t>𝒙_</a:t>
                </a:r>
                <a:r>
                  <a:rPr lang="en-US" altLang="zh-CN" i="0">
                    <a:latin typeface="Cambria Math" charset="0"/>
                  </a:rPr>
                  <a:t>𝑡 |</a:t>
                </a:r>
                <a:r>
                  <a:rPr lang="en-US" altLang="zh-CN" dirty="0">
                    <a:latin typeface="+mn-ea"/>
                  </a:rPr>
                  <a:t>healthy</a:t>
                </a:r>
                <a:r>
                  <a:rPr lang="en-US" altLang="zh-CN" i="0">
                    <a:latin typeface="Cambria Math" charset="0"/>
                  </a:rPr>
                  <a:t>)</a:t>
                </a:r>
                <a:r>
                  <a:rPr lang="zh-CN" altLang="en-US" dirty="0">
                    <a:latin typeface="+mn-ea"/>
                  </a:rPr>
                  <a:t> </a:t>
                </a:r>
                <a:r>
                  <a:rPr lang="en-US" altLang="zh-CN" dirty="0">
                    <a:latin typeface="+mn-ea"/>
                  </a:rPr>
                  <a:t>and</a:t>
                </a:r>
                <a:r>
                  <a:rPr lang="zh-CN" altLang="en-US" dirty="0">
                    <a:latin typeface="+mn-ea"/>
                  </a:rPr>
                  <a:t> </a:t>
                </a:r>
                <a:r>
                  <a:rPr lang="en-US" altLang="zh-CN" i="0">
                    <a:latin typeface="Cambria Math" charset="0"/>
                  </a:rPr>
                  <a:t>𝑝(</a:t>
                </a:r>
                <a:r>
                  <a:rPr lang="en-US" altLang="zh-CN" b="1" i="0">
                    <a:latin typeface="Cambria Math" charset="0"/>
                  </a:rPr>
                  <a:t>𝒙_</a:t>
                </a:r>
                <a:r>
                  <a:rPr lang="en-US" altLang="zh-CN" i="0">
                    <a:latin typeface="Cambria Math" charset="0"/>
                  </a:rPr>
                  <a:t>𝑡 |</a:t>
                </a:r>
                <a:r>
                  <a:rPr lang="en-US" altLang="zh-CN" dirty="0">
                    <a:latin typeface="+mn-ea"/>
                  </a:rPr>
                  <a:t>failed</a:t>
                </a:r>
                <a:r>
                  <a:rPr lang="en-US" altLang="zh-CN" i="0">
                    <a:latin typeface="Cambria Math" charset="0"/>
                  </a:rPr>
                  <a:t>)</a:t>
                </a:r>
                <a:r>
                  <a:rPr lang="zh-CN" altLang="en-US" dirty="0">
                    <a:latin typeface="+mn-ea"/>
                  </a:rPr>
                  <a:t> </a:t>
                </a:r>
                <a:r>
                  <a:rPr lang="en-US" altLang="zh-CN" dirty="0">
                    <a:latin typeface="+mn-ea"/>
                  </a:rPr>
                  <a:t>for</a:t>
                </a:r>
                <a:r>
                  <a:rPr lang="zh-CN" altLang="en-US" dirty="0">
                    <a:latin typeface="+mn-ea"/>
                  </a:rPr>
                  <a:t> </a:t>
                </a:r>
                <a:r>
                  <a:rPr lang="en-US" altLang="zh-CN" dirty="0">
                    <a:latin typeface="+mn-ea"/>
                  </a:rPr>
                  <a:t>healthy</a:t>
                </a:r>
                <a:r>
                  <a:rPr lang="zh-CN" altLang="en-US" dirty="0">
                    <a:latin typeface="+mn-ea"/>
                  </a:rPr>
                  <a:t> </a:t>
                </a:r>
                <a:r>
                  <a:rPr lang="en-US" altLang="zh-CN" dirty="0">
                    <a:latin typeface="+mn-ea"/>
                  </a:rPr>
                  <a:t>and</a:t>
                </a:r>
                <a:r>
                  <a:rPr lang="zh-CN" altLang="en-US" dirty="0">
                    <a:latin typeface="+mn-ea"/>
                  </a:rPr>
                  <a:t> </a:t>
                </a:r>
                <a:r>
                  <a:rPr lang="en-US" altLang="zh-CN" dirty="0">
                    <a:latin typeface="+mn-ea"/>
                  </a:rPr>
                  <a:t>failed</a:t>
                </a:r>
                <a:r>
                  <a:rPr lang="zh-CN" altLang="en-US" dirty="0">
                    <a:latin typeface="+mn-ea"/>
                  </a:rPr>
                  <a:t> </a:t>
                </a:r>
                <a:r>
                  <a:rPr lang="en-US" altLang="zh-CN" dirty="0">
                    <a:latin typeface="+mn-ea"/>
                  </a:rPr>
                  <a:t>disks,</a:t>
                </a:r>
                <a:r>
                  <a:rPr lang="zh-CN" altLang="en-US" dirty="0">
                    <a:latin typeface="+mn-ea"/>
                  </a:rPr>
                  <a:t> </a:t>
                </a:r>
                <a:r>
                  <a:rPr lang="en-US" altLang="zh-CN" dirty="0" smtClean="0">
                    <a:latin typeface="+mn-ea"/>
                  </a:rPr>
                  <a:t>respectively.</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dirty="0" smtClean="0">
                    <a:latin typeface="+mn-ea"/>
                  </a:rPr>
                  <a:t>We</a:t>
                </a:r>
                <a:r>
                  <a:rPr lang="zh-CN" altLang="en-US" dirty="0" smtClean="0">
                    <a:latin typeface="+mn-ea"/>
                  </a:rPr>
                  <a:t> </a:t>
                </a:r>
                <a:r>
                  <a:rPr lang="en-US" altLang="zh-CN" dirty="0" smtClean="0">
                    <a:latin typeface="+mn-ea"/>
                  </a:rPr>
                  <a:t>see</a:t>
                </a:r>
                <a:r>
                  <a:rPr lang="zh-CN" altLang="en-US" baseline="0" dirty="0" smtClean="0">
                    <a:latin typeface="+mn-ea"/>
                  </a:rPr>
                  <a:t> </a:t>
                </a:r>
                <a:r>
                  <a:rPr lang="en-US" altLang="zh-CN" baseline="0" dirty="0" smtClean="0">
                    <a:latin typeface="+mn-ea"/>
                  </a:rPr>
                  <a:t>that</a:t>
                </a:r>
                <a:r>
                  <a:rPr lang="zh-CN" altLang="en-US" baseline="0" dirty="0" smtClean="0">
                    <a:latin typeface="+mn-ea"/>
                  </a:rPr>
                  <a:t> </a:t>
                </a:r>
                <a:r>
                  <a:rPr lang="en-US" altLang="zh-CN" baseline="0" dirty="0" smtClean="0">
                    <a:latin typeface="+mn-ea"/>
                  </a:rPr>
                  <a:t>t</a:t>
                </a:r>
                <a:r>
                  <a:rPr lang="en-US" altLang="zh-CN" dirty="0" smtClean="0">
                    <a:latin typeface="+mn-ea"/>
                  </a:rPr>
                  <a:t>he</a:t>
                </a:r>
                <a:r>
                  <a:rPr lang="zh-CN" altLang="en-US" dirty="0" smtClean="0">
                    <a:latin typeface="+mn-ea"/>
                  </a:rPr>
                  <a:t> </a:t>
                </a:r>
                <a:r>
                  <a:rPr lang="en-US" altLang="zh-CN" dirty="0" smtClean="0">
                    <a:latin typeface="+mn-ea"/>
                  </a:rPr>
                  <a:t>effects</a:t>
                </a:r>
                <a:r>
                  <a:rPr lang="zh-CN" altLang="en-US" dirty="0" smtClean="0">
                    <a:latin typeface="+mn-ea"/>
                  </a:rPr>
                  <a:t> </a:t>
                </a:r>
                <a:r>
                  <a:rPr lang="en-US" altLang="zh-CN" dirty="0" smtClean="0">
                    <a:latin typeface="+mn-ea"/>
                  </a:rPr>
                  <a:t>of</a:t>
                </a:r>
                <a:r>
                  <a:rPr lang="zh-CN" altLang="en-US" dirty="0" smtClean="0">
                    <a:latin typeface="+mn-ea"/>
                  </a:rPr>
                  <a:t> </a:t>
                </a:r>
                <a:r>
                  <a:rPr lang="en-US" altLang="zh-CN" dirty="0" smtClean="0">
                    <a:latin typeface="+mn-ea"/>
                  </a:rPr>
                  <a:t>changed</a:t>
                </a:r>
                <a:r>
                  <a:rPr lang="zh-CN" altLang="en-US" dirty="0" smtClean="0">
                    <a:latin typeface="+mn-ea"/>
                  </a:rPr>
                  <a:t> </a:t>
                </a:r>
                <a:r>
                  <a:rPr lang="en-US" altLang="zh-CN" dirty="0" smtClean="0">
                    <a:latin typeface="+mn-ea"/>
                  </a:rPr>
                  <a:t>distributions</a:t>
                </a:r>
                <a:r>
                  <a:rPr lang="zh-CN" altLang="en-US" dirty="0" smtClean="0">
                    <a:latin typeface="+mn-ea"/>
                  </a:rPr>
                  <a:t> </a:t>
                </a:r>
                <a:r>
                  <a:rPr lang="en-US" altLang="zh-CN" dirty="0" smtClean="0">
                    <a:latin typeface="+mn-ea"/>
                  </a:rPr>
                  <a:t>vary</a:t>
                </a:r>
                <a:r>
                  <a:rPr lang="zh-CN" altLang="en-US" dirty="0" smtClean="0">
                    <a:latin typeface="+mn-ea"/>
                  </a:rPr>
                  <a:t> </a:t>
                </a:r>
                <a:r>
                  <a:rPr lang="en-US" altLang="zh-CN" dirty="0" smtClean="0">
                    <a:latin typeface="+mn-ea"/>
                  </a:rPr>
                  <a:t>across</a:t>
                </a:r>
                <a:r>
                  <a:rPr lang="zh-CN" altLang="en-US" baseline="0" dirty="0" smtClean="0">
                    <a:latin typeface="+mn-ea"/>
                  </a:rPr>
                  <a:t> </a:t>
                </a:r>
                <a:r>
                  <a:rPr lang="en-US" altLang="zh-CN" baseline="0" dirty="0" smtClean="0">
                    <a:latin typeface="+mn-ea"/>
                  </a:rPr>
                  <a:t>disk</a:t>
                </a:r>
                <a:r>
                  <a:rPr lang="zh-CN" altLang="en-US" baseline="0" dirty="0" smtClean="0">
                    <a:latin typeface="+mn-ea"/>
                  </a:rPr>
                  <a:t> </a:t>
                </a:r>
                <a:r>
                  <a:rPr lang="en-US" altLang="zh-CN" baseline="0" dirty="0" smtClean="0">
                    <a:latin typeface="+mn-ea"/>
                  </a:rPr>
                  <a:t>models.</a:t>
                </a:r>
                <a:r>
                  <a:rPr lang="zh-CN" altLang="en-US" baseline="0" dirty="0" smtClean="0">
                    <a:latin typeface="+mn-ea"/>
                  </a:rPr>
                  <a:t> </a:t>
                </a:r>
                <a:endParaRPr lang="en-US" altLang="zh-CN" baseline="0" dirty="0" smtClean="0">
                  <a:latin typeface="+mn-ea"/>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latin typeface="+mn-ea"/>
                  </a:rPr>
                  <a:t>Also,</a:t>
                </a:r>
                <a:r>
                  <a:rPr lang="zh-CN" altLang="en-US" baseline="0" dirty="0" smtClean="0">
                    <a:latin typeface="+mn-ea"/>
                  </a:rPr>
                  <a:t> </a:t>
                </a:r>
                <a:r>
                  <a:rPr lang="en-US" altLang="zh-CN" baseline="0" dirty="0" smtClean="0">
                    <a:latin typeface="+mn-ea"/>
                  </a:rPr>
                  <a:t>failed</a:t>
                </a:r>
                <a:r>
                  <a:rPr lang="zh-CN" altLang="en-US" baseline="0" dirty="0" smtClean="0">
                    <a:latin typeface="+mn-ea"/>
                  </a:rPr>
                  <a:t> </a:t>
                </a:r>
                <a:r>
                  <a:rPr lang="en-US" altLang="zh-CN" baseline="0" dirty="0" smtClean="0">
                    <a:latin typeface="+mn-ea"/>
                  </a:rPr>
                  <a:t>disks</a:t>
                </a:r>
                <a:r>
                  <a:rPr lang="zh-CN" altLang="en-US" baseline="0" dirty="0" smtClean="0">
                    <a:latin typeface="+mn-ea"/>
                  </a:rPr>
                  <a:t> </a:t>
                </a:r>
                <a:r>
                  <a:rPr lang="en-US" altLang="zh-CN" baseline="0" dirty="0" smtClean="0">
                    <a:latin typeface="+mn-ea"/>
                  </a:rPr>
                  <a:t>generally</a:t>
                </a:r>
                <a:r>
                  <a:rPr lang="zh-CN" altLang="en-US" baseline="0" dirty="0" smtClean="0">
                    <a:latin typeface="+mn-ea"/>
                  </a:rPr>
                  <a:t> </a:t>
                </a:r>
                <a:r>
                  <a:rPr lang="en-US" altLang="zh-CN" baseline="0" dirty="0" smtClean="0">
                    <a:latin typeface="+mn-ea"/>
                  </a:rPr>
                  <a:t>show</a:t>
                </a:r>
                <a:r>
                  <a:rPr lang="zh-CN" altLang="en-US" baseline="0" dirty="0" smtClean="0">
                    <a:latin typeface="+mn-ea"/>
                  </a:rPr>
                  <a:t> </a:t>
                </a:r>
                <a:r>
                  <a:rPr lang="en-US" altLang="zh-CN" baseline="0" dirty="0" smtClean="0">
                    <a:latin typeface="+mn-ea"/>
                  </a:rPr>
                  <a:t>changed</a:t>
                </a:r>
                <a:r>
                  <a:rPr lang="zh-CN" altLang="en-US" baseline="0" dirty="0" smtClean="0">
                    <a:latin typeface="+mn-ea"/>
                  </a:rPr>
                  <a:t> </a:t>
                </a:r>
                <a:r>
                  <a:rPr lang="en-US" altLang="zh-CN" baseline="0" dirty="0" smtClean="0">
                    <a:latin typeface="+mn-ea"/>
                  </a:rPr>
                  <a:t>distributions</a:t>
                </a:r>
                <a:r>
                  <a:rPr lang="zh-CN" altLang="en-US" baseline="0" dirty="0" smtClean="0">
                    <a:latin typeface="+mn-ea"/>
                  </a:rPr>
                  <a:t> </a:t>
                </a:r>
                <a:r>
                  <a:rPr lang="en-US" altLang="zh-CN" baseline="0" dirty="0" smtClean="0">
                    <a:latin typeface="+mn-ea"/>
                  </a:rPr>
                  <a:t>in</a:t>
                </a:r>
                <a:r>
                  <a:rPr lang="zh-CN" altLang="en-US" baseline="0" dirty="0" smtClean="0">
                    <a:latin typeface="+mn-ea"/>
                  </a:rPr>
                  <a:t> </a:t>
                </a:r>
                <a:r>
                  <a:rPr lang="en-US" altLang="zh-CN" baseline="0" dirty="0" smtClean="0">
                    <a:latin typeface="+mn-ea"/>
                  </a:rPr>
                  <a:t>some</a:t>
                </a:r>
                <a:r>
                  <a:rPr lang="zh-CN" altLang="en-US" baseline="0" dirty="0" smtClean="0">
                    <a:latin typeface="+mn-ea"/>
                  </a:rPr>
                  <a:t> </a:t>
                </a:r>
                <a:r>
                  <a:rPr lang="en-US" altLang="zh-CN" baseline="0" dirty="0" smtClean="0">
                    <a:latin typeface="+mn-ea"/>
                  </a:rPr>
                  <a:t>critical</a:t>
                </a:r>
                <a:r>
                  <a:rPr lang="zh-CN" altLang="en-US" baseline="0" dirty="0" smtClean="0">
                    <a:latin typeface="+mn-ea"/>
                  </a:rPr>
                  <a:t> </a:t>
                </a:r>
                <a:r>
                  <a:rPr lang="en-US" altLang="zh-CN" baseline="0" dirty="0" smtClean="0">
                    <a:latin typeface="+mn-ea"/>
                  </a:rPr>
                  <a:t>SMART</a:t>
                </a:r>
                <a:r>
                  <a:rPr lang="zh-CN" altLang="en-US" baseline="0" dirty="0" smtClean="0">
                    <a:latin typeface="+mn-ea"/>
                  </a:rPr>
                  <a:t> </a:t>
                </a:r>
                <a:r>
                  <a:rPr lang="en-US" altLang="zh-CN" baseline="0" dirty="0" smtClean="0">
                    <a:latin typeface="+mn-ea"/>
                  </a:rPr>
                  <a:t>attributes.</a:t>
                </a:r>
                <a:endParaRPr lang="en-US" altLang="zh-CN" dirty="0" smtClean="0">
                  <a:latin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latin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latin typeface="+mn-ea"/>
                  </a:rPr>
                  <a:t>To</a:t>
                </a:r>
                <a:r>
                  <a:rPr lang="zh-CN" altLang="en-US" dirty="0" smtClean="0">
                    <a:latin typeface="+mn-ea"/>
                  </a:rPr>
                  <a:t> </a:t>
                </a:r>
                <a:r>
                  <a:rPr lang="en-US" altLang="zh-CN" dirty="0" smtClean="0">
                    <a:latin typeface="+mn-ea"/>
                  </a:rPr>
                  <a:t>summarize,</a:t>
                </a:r>
                <a:endParaRPr lang="en-US" altLang="zh-CN" baseline="0" dirty="0" smtClean="0">
                  <a:latin typeface="+mn-ea"/>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latin typeface="+mn-ea"/>
                  </a:rPr>
                  <a:t>The</a:t>
                </a:r>
                <a:r>
                  <a:rPr lang="zh-CN" altLang="en-US" baseline="0" dirty="0" smtClean="0">
                    <a:latin typeface="+mn-ea"/>
                  </a:rPr>
                  <a:t> </a:t>
                </a:r>
                <a:r>
                  <a:rPr lang="en-US" altLang="zh-CN" baseline="0" dirty="0" smtClean="0">
                    <a:latin typeface="+mn-ea"/>
                  </a:rPr>
                  <a:t>presence</a:t>
                </a:r>
                <a:r>
                  <a:rPr lang="zh-CN" altLang="en-US" baseline="0" dirty="0" smtClean="0">
                    <a:latin typeface="+mn-ea"/>
                  </a:rPr>
                  <a:t> </a:t>
                </a:r>
                <a:r>
                  <a:rPr lang="en-US" altLang="zh-CN" baseline="0" dirty="0" smtClean="0">
                    <a:latin typeface="+mn-ea"/>
                  </a:rPr>
                  <a:t>of</a:t>
                </a:r>
                <a:r>
                  <a:rPr lang="zh-CN" altLang="en-US" baseline="0" dirty="0" smtClean="0">
                    <a:latin typeface="+mn-ea"/>
                  </a:rPr>
                  <a:t> </a:t>
                </a:r>
                <a:r>
                  <a:rPr lang="en-US" altLang="zh-CN" baseline="0" dirty="0" smtClean="0">
                    <a:latin typeface="+mn-ea"/>
                  </a:rPr>
                  <a:t>changed</a:t>
                </a:r>
                <a:r>
                  <a:rPr lang="zh-CN" altLang="en-US" baseline="0" dirty="0" smtClean="0">
                    <a:latin typeface="+mn-ea"/>
                  </a:rPr>
                  <a:t> </a:t>
                </a:r>
                <a:r>
                  <a:rPr lang="en-US" altLang="zh-CN" baseline="0" dirty="0" smtClean="0">
                    <a:latin typeface="+mn-ea"/>
                  </a:rPr>
                  <a:t>distributions</a:t>
                </a:r>
                <a:r>
                  <a:rPr lang="zh-CN" altLang="en-US" baseline="0" dirty="0" smtClean="0">
                    <a:latin typeface="+mn-ea"/>
                  </a:rPr>
                  <a:t> </a:t>
                </a:r>
                <a:r>
                  <a:rPr lang="en-US" altLang="zh-CN" baseline="0" dirty="0" smtClean="0">
                    <a:latin typeface="+mn-ea"/>
                  </a:rPr>
                  <a:t>in</a:t>
                </a:r>
                <a:r>
                  <a:rPr lang="zh-CN" altLang="en-US" baseline="0" dirty="0" smtClean="0">
                    <a:latin typeface="+mn-ea"/>
                  </a:rPr>
                  <a:t> </a:t>
                </a:r>
                <a:r>
                  <a:rPr lang="en-US" altLang="zh-CN" baseline="0" dirty="0" smtClean="0">
                    <a:latin typeface="+mn-ea"/>
                  </a:rPr>
                  <a:t>the</a:t>
                </a:r>
                <a:r>
                  <a:rPr lang="zh-CN" altLang="en-US" baseline="0" dirty="0" smtClean="0">
                    <a:latin typeface="+mn-ea"/>
                  </a:rPr>
                  <a:t> </a:t>
                </a:r>
                <a:r>
                  <a:rPr lang="en-US" altLang="zh-CN" baseline="0" dirty="0" smtClean="0">
                    <a:latin typeface="+mn-ea"/>
                  </a:rPr>
                  <a:t>three</a:t>
                </a:r>
                <a:r>
                  <a:rPr lang="zh-CN" altLang="en-US" baseline="0" dirty="0" smtClean="0">
                    <a:latin typeface="+mn-ea"/>
                  </a:rPr>
                  <a:t> </a:t>
                </a:r>
                <a:r>
                  <a:rPr lang="en-US" altLang="zh-CN" baseline="0" dirty="0" smtClean="0">
                    <a:latin typeface="+mn-ea"/>
                  </a:rPr>
                  <a:t>components</a:t>
                </a:r>
                <a:r>
                  <a:rPr lang="zh-CN" altLang="en-US" baseline="0" dirty="0" smtClean="0">
                    <a:latin typeface="+mn-ea"/>
                  </a:rPr>
                  <a:t> </a:t>
                </a:r>
                <a:r>
                  <a:rPr lang="en-US" altLang="zh-CN" baseline="0" dirty="0" smtClean="0">
                    <a:latin typeface="+mn-ea"/>
                  </a:rPr>
                  <a:t>indicates</a:t>
                </a:r>
                <a:r>
                  <a:rPr lang="zh-CN" altLang="en-US" baseline="0" dirty="0" smtClean="0">
                    <a:latin typeface="+mn-ea"/>
                  </a:rPr>
                  <a:t> </a:t>
                </a:r>
                <a:r>
                  <a:rPr lang="en-US" altLang="zh-CN" baseline="0" dirty="0" smtClean="0">
                    <a:latin typeface="+mn-ea"/>
                  </a:rPr>
                  <a:t>that</a:t>
                </a:r>
                <a:r>
                  <a:rPr lang="zh-CN" altLang="en-US" baseline="0" dirty="0" smtClean="0">
                    <a:latin typeface="+mn-ea"/>
                  </a:rPr>
                  <a:t> </a:t>
                </a:r>
                <a:r>
                  <a:rPr lang="en-US" altLang="zh-CN" baseline="0" dirty="0" smtClean="0">
                    <a:latin typeface="+mn-ea"/>
                  </a:rPr>
                  <a:t>the</a:t>
                </a:r>
                <a:r>
                  <a:rPr lang="zh-CN" altLang="en-US" baseline="0" dirty="0" smtClean="0">
                    <a:latin typeface="+mn-ea"/>
                  </a:rPr>
                  <a:t> </a:t>
                </a:r>
                <a:r>
                  <a:rPr lang="en-US" altLang="zh-CN" baseline="0" dirty="0" smtClean="0">
                    <a:latin typeface="+mn-ea"/>
                  </a:rPr>
                  <a:t>concept</a:t>
                </a:r>
                <a:r>
                  <a:rPr lang="zh-CN" altLang="en-US" baseline="0" dirty="0" smtClean="0">
                    <a:latin typeface="+mn-ea"/>
                  </a:rPr>
                  <a:t> </a:t>
                </a:r>
                <a:r>
                  <a:rPr lang="en-US" altLang="zh-CN" baseline="0" dirty="0" smtClean="0">
                    <a:latin typeface="+mn-ea"/>
                  </a:rPr>
                  <a:t>drift</a:t>
                </a:r>
                <a:r>
                  <a:rPr lang="zh-CN" altLang="en-US" dirty="0" smtClean="0">
                    <a:latin typeface="+mn-ea"/>
                  </a:rPr>
                  <a:t> </a:t>
                </a:r>
                <a:r>
                  <a:rPr lang="en-US" altLang="zh-CN" dirty="0" smtClean="0">
                    <a:latin typeface="+mn-ea"/>
                  </a:rPr>
                  <a:t>also</a:t>
                </a:r>
                <a:r>
                  <a:rPr lang="zh-CN" altLang="en-US" dirty="0" smtClean="0">
                    <a:latin typeface="+mn-ea"/>
                  </a:rPr>
                  <a:t> </a:t>
                </a:r>
                <a:r>
                  <a:rPr lang="en-US" altLang="zh-CN" dirty="0" smtClean="0">
                    <a:latin typeface="+mn-ea"/>
                  </a:rPr>
                  <a:t>likely</a:t>
                </a:r>
                <a:r>
                  <a:rPr lang="zh-CN" altLang="en-US" dirty="0" smtClean="0">
                    <a:latin typeface="+mn-ea"/>
                  </a:rPr>
                  <a:t> </a:t>
                </a:r>
                <a:r>
                  <a:rPr lang="en-US" altLang="zh-CN" dirty="0" smtClean="0">
                    <a:latin typeface="+mn-ea"/>
                  </a:rPr>
                  <a:t>exists.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dirty="0" smtClean="0">
                    <a:latin typeface="+mn-ea"/>
                  </a:rPr>
                  <a:t>Also,</a:t>
                </a:r>
                <a:r>
                  <a:rPr lang="zh-CN" altLang="en-US" dirty="0" smtClean="0">
                    <a:latin typeface="+mn-ea"/>
                  </a:rPr>
                  <a:t> </a:t>
                </a:r>
                <a:r>
                  <a:rPr lang="en-US" altLang="zh-CN" dirty="0" smtClean="0">
                    <a:latin typeface="+mn-ea"/>
                  </a:rPr>
                  <a:t>the</a:t>
                </a:r>
                <a:r>
                  <a:rPr lang="zh-CN" altLang="en-US" dirty="0" smtClean="0">
                    <a:latin typeface="+mn-ea"/>
                  </a:rPr>
                  <a:t> </a:t>
                </a:r>
                <a:r>
                  <a:rPr lang="en-US" altLang="zh-CN" dirty="0" smtClean="0">
                    <a:latin typeface="+mn-ea"/>
                  </a:rPr>
                  <a:t>changed</a:t>
                </a:r>
                <a:r>
                  <a:rPr lang="zh-CN" altLang="en-US" dirty="0" smtClean="0">
                    <a:latin typeface="+mn-ea"/>
                  </a:rPr>
                  <a:t> </a:t>
                </a:r>
                <a:r>
                  <a:rPr lang="en-US" altLang="zh-CN" dirty="0" smtClean="0">
                    <a:latin typeface="+mn-ea"/>
                  </a:rPr>
                  <a:t>behaviors</a:t>
                </a:r>
                <a:r>
                  <a:rPr lang="zh-CN" altLang="en-US" dirty="0" smtClean="0">
                    <a:latin typeface="+mn-ea"/>
                  </a:rPr>
                  <a:t> </a:t>
                </a:r>
                <a:r>
                  <a:rPr lang="en-US" altLang="zh-CN" dirty="0" smtClean="0">
                    <a:latin typeface="+mn-ea"/>
                  </a:rPr>
                  <a:t>cannot</a:t>
                </a:r>
                <a:r>
                  <a:rPr lang="zh-CN" altLang="en-US" dirty="0" smtClean="0">
                    <a:latin typeface="+mn-ea"/>
                  </a:rPr>
                  <a:t> </a:t>
                </a:r>
                <a:r>
                  <a:rPr lang="en-US" altLang="zh-CN" dirty="0" smtClean="0">
                    <a:latin typeface="+mn-ea"/>
                  </a:rPr>
                  <a:t>be</a:t>
                </a:r>
                <a:r>
                  <a:rPr lang="zh-CN" altLang="en-US" dirty="0" smtClean="0">
                    <a:latin typeface="+mn-ea"/>
                  </a:rPr>
                  <a:t> </a:t>
                </a:r>
                <a:r>
                  <a:rPr lang="en-US" altLang="zh-CN" dirty="0" smtClean="0">
                    <a:latin typeface="+mn-ea"/>
                  </a:rPr>
                  <a:t>readily</a:t>
                </a:r>
                <a:r>
                  <a:rPr lang="zh-CN" altLang="en-US" dirty="0" smtClean="0">
                    <a:latin typeface="+mn-ea"/>
                  </a:rPr>
                  <a:t> </a:t>
                </a:r>
                <a:r>
                  <a:rPr lang="en-US" altLang="zh-CN" dirty="0" smtClean="0">
                    <a:latin typeface="+mn-ea"/>
                  </a:rPr>
                  <a:t>predicted,</a:t>
                </a:r>
                <a:r>
                  <a:rPr lang="zh-CN" altLang="en-US" dirty="0" smtClean="0">
                    <a:latin typeface="+mn-ea"/>
                  </a:rPr>
                  <a:t> </a:t>
                </a:r>
                <a:r>
                  <a:rPr lang="en-US" altLang="zh-CN" dirty="0" smtClean="0">
                    <a:latin typeface="+mn-ea"/>
                  </a:rPr>
                  <a:t>as</a:t>
                </a:r>
                <a:r>
                  <a:rPr lang="zh-CN" altLang="en-US" dirty="0" smtClean="0">
                    <a:latin typeface="+mn-ea"/>
                  </a:rPr>
                  <a:t> </a:t>
                </a:r>
                <a:r>
                  <a:rPr lang="en-US" altLang="zh-CN" dirty="0" smtClean="0">
                    <a:latin typeface="+mn-ea"/>
                  </a:rPr>
                  <a:t>they</a:t>
                </a:r>
                <a:r>
                  <a:rPr lang="zh-CN" altLang="en-US" dirty="0" smtClean="0">
                    <a:latin typeface="+mn-ea"/>
                  </a:rPr>
                  <a:t> </a:t>
                </a:r>
                <a:r>
                  <a:rPr lang="en-US" altLang="zh-CN" dirty="0" smtClean="0">
                    <a:latin typeface="+mn-ea"/>
                  </a:rPr>
                  <a:t>vary</a:t>
                </a:r>
                <a:r>
                  <a:rPr lang="zh-CN" altLang="en-US" dirty="0" smtClean="0">
                    <a:latin typeface="+mn-ea"/>
                  </a:rPr>
                  <a:t> </a:t>
                </a:r>
                <a:r>
                  <a:rPr lang="en-US" altLang="zh-CN" dirty="0" smtClean="0">
                    <a:latin typeface="+mn-ea"/>
                  </a:rPr>
                  <a:t>across</a:t>
                </a:r>
                <a:r>
                  <a:rPr lang="zh-CN" altLang="en-US" dirty="0" smtClean="0">
                    <a:latin typeface="+mn-ea"/>
                  </a:rPr>
                  <a:t> </a:t>
                </a:r>
                <a:r>
                  <a:rPr lang="en-US" altLang="zh-CN" dirty="0" smtClean="0">
                    <a:latin typeface="+mn-ea"/>
                  </a:rPr>
                  <a:t>healthy</a:t>
                </a:r>
                <a:r>
                  <a:rPr lang="zh-CN" altLang="en-US" dirty="0" smtClean="0">
                    <a:latin typeface="+mn-ea"/>
                  </a:rPr>
                  <a:t> </a:t>
                </a:r>
                <a:r>
                  <a:rPr lang="en-US" altLang="zh-CN" dirty="0" smtClean="0">
                    <a:latin typeface="+mn-ea"/>
                  </a:rPr>
                  <a:t>and</a:t>
                </a:r>
                <a:r>
                  <a:rPr lang="zh-CN" altLang="en-US" dirty="0" smtClean="0">
                    <a:latin typeface="+mn-ea"/>
                  </a:rPr>
                  <a:t> </a:t>
                </a:r>
                <a:r>
                  <a:rPr lang="en-US" altLang="zh-CN" dirty="0" smtClean="0">
                    <a:latin typeface="+mn-ea"/>
                  </a:rPr>
                  <a:t>failed</a:t>
                </a:r>
                <a:r>
                  <a:rPr lang="zh-CN" altLang="en-US" dirty="0" smtClean="0">
                    <a:latin typeface="+mn-ea"/>
                  </a:rPr>
                  <a:t> </a:t>
                </a:r>
                <a:r>
                  <a:rPr lang="en-US" altLang="zh-CN" dirty="0" smtClean="0">
                    <a:latin typeface="+mn-ea"/>
                  </a:rPr>
                  <a:t>disks,</a:t>
                </a:r>
                <a:r>
                  <a:rPr lang="zh-CN" altLang="en-US" dirty="0" smtClean="0">
                    <a:latin typeface="+mn-ea"/>
                  </a:rPr>
                  <a:t> </a:t>
                </a:r>
                <a:r>
                  <a:rPr lang="en-US" altLang="zh-CN" dirty="0" smtClean="0">
                    <a:latin typeface="+mn-ea"/>
                  </a:rPr>
                  <a:t>disk</a:t>
                </a:r>
                <a:r>
                  <a:rPr lang="zh-CN" altLang="en-US" dirty="0" smtClean="0">
                    <a:latin typeface="+mn-ea"/>
                  </a:rPr>
                  <a:t> </a:t>
                </a:r>
                <a:r>
                  <a:rPr lang="en-US" altLang="zh-CN" dirty="0" smtClean="0">
                    <a:latin typeface="+mn-ea"/>
                  </a:rPr>
                  <a:t>models,</a:t>
                </a:r>
                <a:r>
                  <a:rPr lang="zh-CN" altLang="en-US" dirty="0" smtClean="0">
                    <a:latin typeface="+mn-ea"/>
                  </a:rPr>
                  <a:t> </a:t>
                </a:r>
                <a:r>
                  <a:rPr lang="en-US" altLang="zh-CN" dirty="0" smtClean="0">
                    <a:latin typeface="+mn-ea"/>
                  </a:rPr>
                  <a:t>as</a:t>
                </a:r>
                <a:r>
                  <a:rPr lang="zh-CN" altLang="en-US" dirty="0" smtClean="0">
                    <a:latin typeface="+mn-ea"/>
                  </a:rPr>
                  <a:t> </a:t>
                </a:r>
                <a:r>
                  <a:rPr lang="en-US" altLang="zh-CN" dirty="0" smtClean="0">
                    <a:latin typeface="+mn-ea"/>
                  </a:rPr>
                  <a:t>well</a:t>
                </a:r>
                <a:r>
                  <a:rPr lang="zh-CN" altLang="en-US" dirty="0" smtClean="0">
                    <a:latin typeface="+mn-ea"/>
                  </a:rPr>
                  <a:t> </a:t>
                </a:r>
                <a:r>
                  <a:rPr lang="en-US" altLang="zh-CN" dirty="0" smtClean="0">
                    <a:latin typeface="+mn-ea"/>
                  </a:rPr>
                  <a:t>as</a:t>
                </a:r>
                <a:r>
                  <a:rPr lang="zh-CN" altLang="en-US" dirty="0" smtClean="0">
                    <a:latin typeface="+mn-ea"/>
                  </a:rPr>
                  <a:t> </a:t>
                </a:r>
                <a:r>
                  <a:rPr lang="en-US" altLang="zh-CN" dirty="0" smtClean="0">
                    <a:latin typeface="+mn-ea"/>
                  </a:rPr>
                  <a:t>SMART</a:t>
                </a:r>
                <a:r>
                  <a:rPr lang="zh-CN" altLang="en-US" dirty="0" smtClean="0">
                    <a:latin typeface="+mn-ea"/>
                  </a:rPr>
                  <a:t> </a:t>
                </a:r>
                <a:r>
                  <a:rPr lang="en-US" altLang="zh-CN" dirty="0" smtClean="0">
                    <a:latin typeface="+mn-ea"/>
                  </a:rPr>
                  <a:t>attributes.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dirty="0" smtClean="0">
                    <a:latin typeface="+mn-ea"/>
                  </a:rPr>
                  <a:t>Thus,</a:t>
                </a:r>
                <a:r>
                  <a:rPr lang="zh-CN" altLang="en-US" dirty="0" smtClean="0">
                    <a:latin typeface="+mn-ea"/>
                  </a:rPr>
                  <a:t> </a:t>
                </a:r>
                <a:r>
                  <a:rPr lang="en-US" altLang="zh-CN" dirty="0" smtClean="0">
                    <a:latin typeface="+mn-ea"/>
                  </a:rPr>
                  <a:t>the</a:t>
                </a:r>
                <a:r>
                  <a:rPr lang="zh-CN" altLang="en-US" dirty="0" smtClean="0">
                    <a:latin typeface="+mn-ea"/>
                  </a:rPr>
                  <a:t> </a:t>
                </a:r>
                <a:r>
                  <a:rPr lang="en-US" altLang="zh-CN" dirty="0" smtClean="0">
                    <a:latin typeface="+mn-ea"/>
                  </a:rPr>
                  <a:t>mechanism</a:t>
                </a:r>
                <a:r>
                  <a:rPr lang="zh-CN" altLang="en-US" dirty="0" smtClean="0">
                    <a:latin typeface="+mn-ea"/>
                  </a:rPr>
                  <a:t> </a:t>
                </a:r>
                <a:r>
                  <a:rPr lang="en-US" altLang="zh-CN" dirty="0" smtClean="0">
                    <a:latin typeface="+mn-ea"/>
                  </a:rPr>
                  <a:t>for</a:t>
                </a:r>
                <a:r>
                  <a:rPr lang="zh-CN" altLang="en-US" dirty="0" smtClean="0">
                    <a:latin typeface="+mn-ea"/>
                  </a:rPr>
                  <a:t> </a:t>
                </a:r>
                <a:r>
                  <a:rPr lang="en-US" altLang="zh-CN" dirty="0" smtClean="0">
                    <a:latin typeface="+mn-ea"/>
                  </a:rPr>
                  <a:t>adapting</a:t>
                </a:r>
                <a:r>
                  <a:rPr lang="zh-CN" altLang="en-US" baseline="0" dirty="0" smtClean="0">
                    <a:latin typeface="+mn-ea"/>
                  </a:rPr>
                  <a:t> </a:t>
                </a:r>
                <a:r>
                  <a:rPr lang="en-US" altLang="zh-CN" baseline="0" dirty="0" smtClean="0">
                    <a:latin typeface="+mn-ea"/>
                  </a:rPr>
                  <a:t>to</a:t>
                </a:r>
                <a:r>
                  <a:rPr lang="zh-CN" altLang="en-US" baseline="0" dirty="0" smtClean="0">
                    <a:latin typeface="+mn-ea"/>
                  </a:rPr>
                  <a:t> </a:t>
                </a:r>
                <a:r>
                  <a:rPr lang="en-US" altLang="zh-CN" baseline="0" dirty="0" smtClean="0">
                    <a:latin typeface="+mn-ea"/>
                  </a:rPr>
                  <a:t>concept</a:t>
                </a:r>
                <a:r>
                  <a:rPr lang="zh-CN" altLang="en-US" baseline="0" dirty="0" smtClean="0">
                    <a:latin typeface="+mn-ea"/>
                  </a:rPr>
                  <a:t> </a:t>
                </a:r>
                <a:r>
                  <a:rPr lang="en-US" altLang="zh-CN" baseline="0" dirty="0" smtClean="0">
                    <a:latin typeface="+mn-ea"/>
                  </a:rPr>
                  <a:t>drift</a:t>
                </a:r>
                <a:r>
                  <a:rPr lang="zh-CN" altLang="en-US" baseline="0" dirty="0" smtClean="0">
                    <a:latin typeface="+mn-ea"/>
                  </a:rPr>
                  <a:t> </a:t>
                </a:r>
                <a:r>
                  <a:rPr lang="en-US" altLang="zh-CN" baseline="0" dirty="0" smtClean="0">
                    <a:latin typeface="+mn-ea"/>
                  </a:rPr>
                  <a:t>needs</a:t>
                </a:r>
                <a:r>
                  <a:rPr lang="zh-CN" altLang="en-US" baseline="0" dirty="0" smtClean="0">
                    <a:latin typeface="+mn-ea"/>
                  </a:rPr>
                  <a:t> </a:t>
                </a:r>
                <a:r>
                  <a:rPr lang="en-US" altLang="zh-CN" baseline="0" dirty="0" smtClean="0">
                    <a:latin typeface="+mn-ea"/>
                  </a:rPr>
                  <a:t>to</a:t>
                </a:r>
                <a:r>
                  <a:rPr lang="zh-CN" altLang="en-US" baseline="0" dirty="0" smtClean="0">
                    <a:latin typeface="+mn-ea"/>
                  </a:rPr>
                  <a:t> </a:t>
                </a:r>
                <a:r>
                  <a:rPr lang="en-US" altLang="zh-CN" baseline="0" dirty="0" smtClean="0">
                    <a:latin typeface="+mn-ea"/>
                  </a:rPr>
                  <a:t>be</a:t>
                </a:r>
                <a:r>
                  <a:rPr lang="zh-CN" altLang="en-US" baseline="0" dirty="0" smtClean="0">
                    <a:latin typeface="+mn-ea"/>
                  </a:rPr>
                  <a:t> </a:t>
                </a:r>
                <a:r>
                  <a:rPr lang="en-US" altLang="zh-CN" baseline="0" dirty="0" smtClean="0">
                    <a:latin typeface="+mn-ea"/>
                  </a:rPr>
                  <a:t>generally</a:t>
                </a:r>
                <a:r>
                  <a:rPr lang="zh-CN" altLang="en-US" baseline="0" dirty="0" smtClean="0">
                    <a:latin typeface="+mn-ea"/>
                  </a:rPr>
                  <a:t> </a:t>
                </a:r>
                <a:r>
                  <a:rPr lang="en-US" altLang="zh-CN" baseline="0" dirty="0" smtClean="0">
                    <a:latin typeface="+mn-ea"/>
                  </a:rPr>
                  <a:t>applicable</a:t>
                </a:r>
                <a:r>
                  <a:rPr lang="zh-CN" altLang="en-US" baseline="0" dirty="0" smtClean="0">
                    <a:latin typeface="+mn-ea"/>
                  </a:rPr>
                  <a:t> </a:t>
                </a:r>
                <a:r>
                  <a:rPr lang="en-US" altLang="zh-CN" baseline="0" dirty="0" smtClean="0">
                    <a:latin typeface="+mn-ea"/>
                  </a:rPr>
                  <a:t>for</a:t>
                </a:r>
                <a:r>
                  <a:rPr lang="zh-CN" altLang="en-US" baseline="0" dirty="0" smtClean="0">
                    <a:latin typeface="+mn-ea"/>
                  </a:rPr>
                  <a:t> </a:t>
                </a:r>
                <a:r>
                  <a:rPr lang="en-US" altLang="zh-CN" baseline="0" dirty="0" smtClean="0">
                    <a:latin typeface="+mn-ea"/>
                  </a:rPr>
                  <a:t>various</a:t>
                </a:r>
                <a:r>
                  <a:rPr lang="zh-CN" altLang="en-US" baseline="0" dirty="0" smtClean="0">
                    <a:latin typeface="+mn-ea"/>
                  </a:rPr>
                  <a:t> </a:t>
                </a:r>
                <a:r>
                  <a:rPr lang="en-US" altLang="zh-CN" baseline="0" dirty="0" smtClean="0">
                    <a:latin typeface="+mn-ea"/>
                  </a:rPr>
                  <a:t>changed</a:t>
                </a:r>
                <a:r>
                  <a:rPr lang="zh-CN" altLang="en-US" baseline="0" dirty="0" smtClean="0">
                    <a:latin typeface="+mn-ea"/>
                  </a:rPr>
                  <a:t> </a:t>
                </a:r>
                <a:r>
                  <a:rPr lang="en-US" altLang="zh-CN" baseline="0" dirty="0" smtClean="0">
                    <a:latin typeface="+mn-ea"/>
                  </a:rPr>
                  <a:t>behaviors.</a:t>
                </a:r>
                <a:endParaRPr lang="en-US" altLang="zh-CN" dirty="0" smtClean="0">
                  <a:latin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latin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a:p>
            </p:txBody>
          </p:sp>
        </mc:Fallback>
      </mc:AlternateContent>
    </p:spTree>
    <p:extLst>
      <p:ext uri="{BB962C8B-B14F-4D97-AF65-F5344CB8AC3E}">
        <p14:creationId xmlns:p14="http://schemas.microsoft.com/office/powerpoint/2010/main" val="1072205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present</a:t>
            </a:r>
            <a:r>
              <a:rPr lang="zh-CN" altLang="en-US" baseline="0" dirty="0" smtClean="0"/>
              <a:t> </a:t>
            </a:r>
            <a:r>
              <a:rPr lang="en-US" altLang="zh-CN" baseline="0" dirty="0" smtClean="0"/>
              <a:t>the</a:t>
            </a:r>
            <a:r>
              <a:rPr lang="zh-CN" altLang="en-US" baseline="0" dirty="0" smtClean="0"/>
              <a:t> </a:t>
            </a:r>
            <a:r>
              <a:rPr lang="en-US" altLang="zh-CN" baseline="0" dirty="0" smtClean="0"/>
              <a:t>design</a:t>
            </a:r>
            <a:r>
              <a:rPr lang="zh-CN" altLang="en-US" baseline="0" dirty="0" smtClean="0"/>
              <a:t> </a:t>
            </a:r>
            <a:r>
              <a:rPr lang="en-US" altLang="zh-CN" baseline="0" dirty="0" smtClean="0"/>
              <a:t>of</a:t>
            </a:r>
            <a:r>
              <a:rPr lang="zh-CN" altLang="en-US" baseline="0" dirty="0" smtClean="0"/>
              <a:t> </a:t>
            </a:r>
            <a:r>
              <a:rPr lang="en-US" altLang="zh-CN" baseline="0" dirty="0" err="1" smtClean="0"/>
              <a:t>StreamDFP</a:t>
            </a:r>
            <a:r>
              <a:rPr lang="en-US" altLang="zh-CN" baseline="0" dirty="0" smtClean="0"/>
              <a:t>,</a:t>
            </a:r>
            <a:r>
              <a:rPr lang="zh-CN" altLang="en-US" baseline="0" dirty="0" smtClean="0"/>
              <a:t> </a:t>
            </a:r>
            <a:r>
              <a:rPr lang="en-US" altLang="zh-CN" baseline="0" dirty="0" smtClean="0"/>
              <a:t>a</a:t>
            </a:r>
            <a:r>
              <a:rPr lang="zh-CN" altLang="en-US" baseline="0" dirty="0" smtClean="0"/>
              <a:t> </a:t>
            </a:r>
            <a:r>
              <a:rPr lang="en-US" altLang="zh-CN" baseline="0" dirty="0" smtClean="0"/>
              <a:t>general</a:t>
            </a:r>
            <a:r>
              <a:rPr lang="zh-CN" altLang="en-US" baseline="0" dirty="0" smtClean="0"/>
              <a:t> </a:t>
            </a:r>
            <a:r>
              <a:rPr lang="en-US" altLang="zh-CN" baseline="0" dirty="0" smtClean="0"/>
              <a:t>stream</a:t>
            </a:r>
            <a:r>
              <a:rPr lang="zh-CN" altLang="en-US" baseline="0" dirty="0" smtClean="0"/>
              <a:t> </a:t>
            </a:r>
            <a:r>
              <a:rPr lang="en-US" altLang="zh-CN" baseline="0" dirty="0" smtClean="0"/>
              <a:t>mining</a:t>
            </a:r>
            <a:r>
              <a:rPr lang="zh-CN" altLang="en-US" baseline="0" dirty="0" smtClean="0"/>
              <a:t> </a:t>
            </a:r>
            <a:r>
              <a:rPr lang="en-US" altLang="zh-CN" baseline="0" dirty="0" smtClean="0"/>
              <a:t>framework</a:t>
            </a:r>
            <a:r>
              <a:rPr lang="zh-CN" altLang="en-US" baseline="0" dirty="0" smtClean="0"/>
              <a:t> </a:t>
            </a:r>
            <a:r>
              <a:rPr lang="en-US" altLang="zh-CN" baseline="0" dirty="0" smtClean="0"/>
              <a:t>for</a:t>
            </a:r>
            <a:r>
              <a:rPr lang="zh-CN" altLang="en-US" baseline="0" dirty="0" smtClean="0"/>
              <a:t> </a:t>
            </a:r>
            <a:r>
              <a:rPr lang="en-US" altLang="zh-CN" baseline="0" dirty="0" smtClean="0"/>
              <a:t>disk</a:t>
            </a:r>
            <a:r>
              <a:rPr lang="zh-CN" altLang="en-US" baseline="0" dirty="0" smtClean="0"/>
              <a:t> </a:t>
            </a:r>
            <a:r>
              <a:rPr lang="en-US" altLang="zh-CN" baseline="0" dirty="0" smtClean="0"/>
              <a:t>failure</a:t>
            </a:r>
            <a:r>
              <a:rPr lang="zh-CN" altLang="en-US" baseline="0" dirty="0" smtClean="0"/>
              <a:t> </a:t>
            </a:r>
            <a:r>
              <a:rPr lang="en-US" altLang="zh-CN" baseline="0" dirty="0" smtClean="0"/>
              <a:t>prediction</a:t>
            </a:r>
            <a:r>
              <a:rPr lang="zh-CN" altLang="en-US" baseline="0" dirty="0" smtClean="0"/>
              <a:t> </a:t>
            </a:r>
            <a:r>
              <a:rPr lang="en-US" altLang="zh-CN" baseline="0" dirty="0" smtClean="0"/>
              <a:t>with</a:t>
            </a:r>
            <a:r>
              <a:rPr lang="zh-CN" altLang="en-US" baseline="0" dirty="0" smtClean="0"/>
              <a:t> </a:t>
            </a:r>
            <a:r>
              <a:rPr lang="en-US" altLang="zh-CN" baseline="0" dirty="0" smtClean="0"/>
              <a:t>concept-drift</a:t>
            </a:r>
            <a:r>
              <a:rPr lang="zh-CN" altLang="en-US" baseline="0" dirty="0" smtClean="0"/>
              <a:t> </a:t>
            </a:r>
            <a:r>
              <a:rPr lang="en-US" altLang="zh-CN" baseline="0" dirty="0" smtClean="0"/>
              <a:t>adaptation.</a:t>
            </a:r>
          </a:p>
          <a:p>
            <a:endParaRPr lang="en-US" baseline="0" dirty="0" smtClean="0"/>
          </a:p>
          <a:p>
            <a:r>
              <a:rPr lang="en-US" altLang="zh-CN" baseline="0" dirty="0" err="1" smtClean="0"/>
              <a:t>StreamDFP</a:t>
            </a:r>
            <a:r>
              <a:rPr lang="zh-CN" altLang="en-US" baseline="0" dirty="0" smtClean="0"/>
              <a:t> </a:t>
            </a:r>
            <a:r>
              <a:rPr lang="en-US" altLang="zh-CN" baseline="0" dirty="0" smtClean="0"/>
              <a:t>aims</a:t>
            </a:r>
            <a:r>
              <a:rPr lang="zh-CN" altLang="en-US" baseline="0" dirty="0" smtClean="0"/>
              <a:t> </a:t>
            </a:r>
            <a:r>
              <a:rPr lang="en-US" altLang="zh-CN" baseline="0" dirty="0" smtClean="0"/>
              <a:t>to</a:t>
            </a:r>
            <a:r>
              <a:rPr lang="zh-CN" altLang="en-US" baseline="0" dirty="0" smtClean="0"/>
              <a:t> </a:t>
            </a:r>
            <a:r>
              <a:rPr lang="en-US" altLang="zh-CN" baseline="0" dirty="0" smtClean="0"/>
              <a:t>address</a:t>
            </a:r>
            <a:r>
              <a:rPr lang="zh-CN" altLang="en-US" baseline="0" dirty="0" smtClean="0"/>
              <a:t> </a:t>
            </a:r>
            <a:r>
              <a:rPr lang="en-US" altLang="zh-CN" baseline="0" dirty="0" smtClean="0"/>
              <a:t>the</a:t>
            </a:r>
            <a:r>
              <a:rPr lang="zh-CN" altLang="en-US" baseline="0" dirty="0" smtClean="0"/>
              <a:t> </a:t>
            </a:r>
            <a:r>
              <a:rPr lang="en-US" altLang="zh-CN" baseline="0" dirty="0" smtClean="0"/>
              <a:t>following</a:t>
            </a:r>
            <a:r>
              <a:rPr lang="zh-CN" altLang="en-US" baseline="0" dirty="0" smtClean="0"/>
              <a:t> </a:t>
            </a:r>
            <a:r>
              <a:rPr lang="en-US" altLang="zh-CN" baseline="0" dirty="0" smtClean="0"/>
              <a:t>challenges: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t>Online</a:t>
            </a:r>
            <a:r>
              <a:rPr lang="zh-CN" altLang="en-US" baseline="0" dirty="0" smtClean="0"/>
              <a:t> </a:t>
            </a:r>
            <a:r>
              <a:rPr lang="en-US" altLang="zh-CN" baseline="0" dirty="0" smtClean="0"/>
              <a:t>labeling.</a:t>
            </a:r>
            <a:r>
              <a:rPr lang="zh-CN" altLang="en-US" baseline="0" dirty="0" smtClean="0"/>
              <a:t> </a:t>
            </a:r>
            <a:r>
              <a:rPr lang="en-US" altLang="zh-CN" baseline="0" dirty="0" smtClean="0"/>
              <a:t>Unlike</a:t>
            </a:r>
            <a:r>
              <a:rPr lang="zh-CN" altLang="en-US" baseline="0" dirty="0" smtClean="0"/>
              <a:t> </a:t>
            </a:r>
            <a:r>
              <a:rPr lang="en-US" altLang="zh-CN" baseline="0" dirty="0" smtClean="0"/>
              <a:t>offline</a:t>
            </a:r>
            <a:r>
              <a:rPr lang="zh-CN" altLang="en-US" baseline="0" dirty="0" smtClean="0"/>
              <a:t> </a:t>
            </a:r>
            <a:r>
              <a:rPr lang="en-US" altLang="zh-CN" baseline="0" dirty="0" smtClean="0"/>
              <a:t>learning,</a:t>
            </a:r>
            <a:r>
              <a:rPr lang="zh-CN" altLang="en-US" baseline="0" dirty="0" smtClean="0"/>
              <a:t> </a:t>
            </a:r>
            <a:r>
              <a:rPr lang="en-US" altLang="zh-CN" baseline="0" dirty="0" smtClean="0"/>
              <a:t>it</a:t>
            </a:r>
            <a:r>
              <a:rPr lang="zh-CN" altLang="en-US" baseline="0" dirty="0" smtClean="0"/>
              <a:t> </a:t>
            </a:r>
            <a:r>
              <a:rPr lang="en-US" altLang="zh-CN" baseline="0" dirty="0" smtClean="0"/>
              <a:t>should</a:t>
            </a:r>
            <a:r>
              <a:rPr lang="zh-CN" altLang="en-US" baseline="0" dirty="0" smtClean="0"/>
              <a:t> </a:t>
            </a:r>
            <a:r>
              <a:rPr lang="en-US" altLang="zh-CN" baseline="0" dirty="0" smtClean="0"/>
              <a:t>accurately</a:t>
            </a:r>
            <a:r>
              <a:rPr lang="zh-CN" altLang="en-US" baseline="0" dirty="0" smtClean="0"/>
              <a:t> </a:t>
            </a:r>
            <a:r>
              <a:rPr lang="en-US" altLang="zh-CN" baseline="0" dirty="0" smtClean="0"/>
              <a:t>label</a:t>
            </a:r>
            <a:r>
              <a:rPr lang="zh-CN" altLang="en-US" baseline="0" dirty="0" smtClean="0"/>
              <a:t> </a:t>
            </a:r>
            <a:r>
              <a:rPr lang="en-US" altLang="zh-CN" baseline="0" dirty="0" smtClean="0"/>
              <a:t>the</a:t>
            </a:r>
            <a:r>
              <a:rPr lang="zh-CN" altLang="en-US" baseline="0" dirty="0" smtClean="0"/>
              <a:t> </a:t>
            </a:r>
            <a:r>
              <a:rPr lang="en-US" altLang="zh-CN" baseline="0" dirty="0" smtClean="0"/>
              <a:t>samples</a:t>
            </a:r>
            <a:r>
              <a:rPr lang="zh-CN" altLang="en-US" baseline="0" dirty="0" smtClean="0"/>
              <a:t> </a:t>
            </a: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smtClean="0"/>
              <a:t>fly</a:t>
            </a:r>
            <a:r>
              <a:rPr lang="zh-CN" altLang="en-US" baseline="0" dirty="0" smtClean="0"/>
              <a:t> </a:t>
            </a:r>
            <a:r>
              <a:rPr lang="en-US" altLang="zh-CN" baseline="0" dirty="0" smtClean="0"/>
              <a:t>based</a:t>
            </a:r>
            <a:r>
              <a:rPr lang="zh-CN" altLang="en-US" baseline="0" dirty="0" smtClean="0"/>
              <a:t> </a:t>
            </a: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smtClean="0"/>
              <a:t>current</a:t>
            </a:r>
            <a:r>
              <a:rPr lang="zh-CN" altLang="en-US" baseline="0" dirty="0" smtClean="0"/>
              <a:t> </a:t>
            </a:r>
            <a:r>
              <a:rPr lang="en-US" altLang="zh-CN" baseline="0" dirty="0" smtClean="0"/>
              <a:t>failure</a:t>
            </a:r>
            <a:r>
              <a:rPr lang="zh-CN" altLang="en-US" baseline="0" dirty="0" smtClean="0"/>
              <a:t> </a:t>
            </a:r>
            <a:r>
              <a:rPr lang="en-US" altLang="zh-CN" baseline="0" dirty="0" smtClean="0"/>
              <a:t>patterns.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dirty="0" smtClean="0"/>
              <a:t>Concept-drift-aware</a:t>
            </a:r>
            <a:r>
              <a:rPr lang="zh-CN" altLang="en-US" baseline="0" dirty="0" smtClean="0"/>
              <a:t> </a:t>
            </a:r>
            <a:r>
              <a:rPr lang="en-US" altLang="zh-CN" baseline="0" dirty="0" smtClean="0"/>
              <a:t>training.</a:t>
            </a:r>
            <a:r>
              <a:rPr lang="zh-CN" altLang="en-US" baseline="0" dirty="0" smtClean="0"/>
              <a:t> </a:t>
            </a:r>
            <a:r>
              <a:rPr lang="en-US" altLang="zh-CN" baseline="0" dirty="0" smtClean="0"/>
              <a:t>It</a:t>
            </a:r>
            <a:r>
              <a:rPr lang="zh-CN" altLang="en-US" baseline="0" dirty="0" smtClean="0"/>
              <a:t> </a:t>
            </a:r>
            <a:r>
              <a:rPr lang="en-US" altLang="zh-CN" baseline="0" dirty="0" smtClean="0"/>
              <a:t>should</a:t>
            </a:r>
            <a:r>
              <a:rPr lang="zh-CN" altLang="en-US" baseline="0" dirty="0" smtClean="0"/>
              <a:t> </a:t>
            </a:r>
            <a:r>
              <a:rPr lang="en-US" altLang="zh-CN" baseline="0" dirty="0" smtClean="0"/>
              <a:t>accurately</a:t>
            </a:r>
            <a:r>
              <a:rPr lang="zh-CN" altLang="en-US" baseline="0" dirty="0" smtClean="0"/>
              <a:t> </a:t>
            </a:r>
            <a:r>
              <a:rPr lang="en-US" altLang="zh-CN" baseline="0" dirty="0" smtClean="0"/>
              <a:t>detect</a:t>
            </a:r>
            <a:r>
              <a:rPr lang="zh-CN" altLang="en-US" baseline="0" dirty="0" smtClean="0"/>
              <a:t> </a:t>
            </a:r>
            <a:r>
              <a:rPr lang="en-US" altLang="zh-CN" baseline="0" dirty="0" smtClean="0"/>
              <a:t>and</a:t>
            </a:r>
            <a:r>
              <a:rPr lang="zh-CN" altLang="en-US" baseline="0" dirty="0" smtClean="0"/>
              <a:t> </a:t>
            </a:r>
            <a:r>
              <a:rPr lang="en-US" altLang="zh-CN" baseline="0" dirty="0" smtClean="0"/>
              <a:t>adapt</a:t>
            </a:r>
            <a:r>
              <a:rPr lang="zh-CN" altLang="en-US" baseline="0" dirty="0" smtClean="0"/>
              <a:t> </a:t>
            </a:r>
            <a:r>
              <a:rPr lang="en-US" altLang="zh-CN" baseline="0" dirty="0" smtClean="0"/>
              <a:t>to</a:t>
            </a:r>
            <a:r>
              <a:rPr lang="zh-CN" altLang="en-US" baseline="0" dirty="0" smtClean="0"/>
              <a:t> </a:t>
            </a:r>
            <a:r>
              <a:rPr lang="en-US" altLang="zh-CN" baseline="0" dirty="0" smtClean="0"/>
              <a:t>concept</a:t>
            </a:r>
            <a:r>
              <a:rPr lang="zh-CN" altLang="en-US" baseline="0" dirty="0" smtClean="0"/>
              <a:t> </a:t>
            </a:r>
            <a:r>
              <a:rPr lang="en-US" altLang="zh-CN" baseline="0" dirty="0" smtClean="0"/>
              <a:t>drift</a:t>
            </a:r>
            <a:r>
              <a:rPr lang="zh-CN" altLang="en-US" baseline="0" dirty="0" smtClean="0"/>
              <a:t> </a:t>
            </a:r>
            <a:r>
              <a:rPr lang="en-US" altLang="zh-CN" baseline="0" dirty="0" smtClean="0"/>
              <a:t>in</a:t>
            </a:r>
            <a:r>
              <a:rPr lang="zh-CN" altLang="en-US" baseline="0" dirty="0" smtClean="0"/>
              <a:t> </a:t>
            </a:r>
            <a:r>
              <a:rPr lang="en-US" altLang="zh-CN" baseline="0" dirty="0" smtClean="0"/>
              <a:t>training.</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t>General</a:t>
            </a:r>
            <a:r>
              <a:rPr lang="zh-CN" altLang="en-US" baseline="0" dirty="0" smtClean="0"/>
              <a:t> </a:t>
            </a:r>
            <a:r>
              <a:rPr lang="en-US" altLang="zh-CN" baseline="0" dirty="0" smtClean="0"/>
              <a:t>prediction.</a:t>
            </a:r>
            <a:r>
              <a:rPr lang="zh-CN" altLang="en-US" baseline="0" dirty="0" smtClean="0"/>
              <a:t> </a:t>
            </a:r>
            <a:endParaRPr lang="en-US" altLang="zh-CN" baseline="0" dirty="0" smtClean="0"/>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t>For</a:t>
            </a:r>
            <a:r>
              <a:rPr lang="zh-CN" altLang="en-US" baseline="0" dirty="0" smtClean="0"/>
              <a:t> </a:t>
            </a:r>
            <a:r>
              <a:rPr lang="en-US" altLang="zh-CN" baseline="0" dirty="0" smtClean="0"/>
              <a:t>classification,</a:t>
            </a:r>
            <a:r>
              <a:rPr lang="zh-CN" altLang="en-US" baseline="0" dirty="0" smtClean="0"/>
              <a:t> </a:t>
            </a:r>
            <a:r>
              <a:rPr lang="en-US" altLang="zh-CN" baseline="0" dirty="0" smtClean="0"/>
              <a:t>it</a:t>
            </a:r>
            <a:r>
              <a:rPr lang="zh-CN" altLang="en-US" baseline="0" dirty="0" smtClean="0"/>
              <a:t> </a:t>
            </a:r>
            <a:r>
              <a:rPr lang="en-US" altLang="zh-CN" baseline="0" dirty="0" smtClean="0"/>
              <a:t>should</a:t>
            </a:r>
            <a:r>
              <a:rPr lang="zh-CN" altLang="en-US" baseline="0" dirty="0" smtClean="0"/>
              <a:t> </a:t>
            </a:r>
            <a:r>
              <a:rPr lang="en-US" altLang="zh-CN" baseline="0" dirty="0" smtClean="0"/>
              <a:t>directly</a:t>
            </a:r>
            <a:r>
              <a:rPr lang="zh-CN" altLang="en-US" baseline="0" dirty="0" smtClean="0"/>
              <a:t> </a:t>
            </a:r>
            <a:r>
              <a:rPr lang="en-US" altLang="zh-CN" baseline="0" dirty="0" smtClean="0"/>
              <a:t>answer</a:t>
            </a:r>
            <a:r>
              <a:rPr lang="zh-CN" altLang="en-US" baseline="0" dirty="0" smtClean="0"/>
              <a:t> </a:t>
            </a:r>
            <a:r>
              <a:rPr lang="en-US" altLang="zh-CN" baseline="0" dirty="0" smtClean="0"/>
              <a:t>if</a:t>
            </a:r>
            <a:r>
              <a:rPr lang="zh-CN" altLang="en-US" baseline="0" dirty="0" smtClean="0"/>
              <a:t> </a:t>
            </a:r>
            <a:r>
              <a:rPr lang="en-US" altLang="zh-CN" baseline="0" dirty="0" smtClean="0"/>
              <a:t>an</a:t>
            </a:r>
            <a:r>
              <a:rPr lang="zh-CN" altLang="en-US" baseline="0" dirty="0" smtClean="0"/>
              <a:t> </a:t>
            </a:r>
            <a:r>
              <a:rPr lang="en-US" altLang="zh-CN" baseline="0" dirty="0" smtClean="0"/>
              <a:t>unknown</a:t>
            </a:r>
            <a:r>
              <a:rPr lang="zh-CN" altLang="en-US" baseline="0" dirty="0" smtClean="0"/>
              <a:t> </a:t>
            </a:r>
            <a:r>
              <a:rPr lang="en-US" altLang="zh-CN" baseline="0" dirty="0" smtClean="0"/>
              <a:t>disk</a:t>
            </a:r>
            <a:r>
              <a:rPr lang="zh-CN" altLang="en-US" baseline="0" dirty="0" smtClean="0"/>
              <a:t> </a:t>
            </a:r>
            <a:r>
              <a:rPr lang="en-US" altLang="zh-CN" baseline="0" dirty="0" smtClean="0"/>
              <a:t>will</a:t>
            </a:r>
            <a:r>
              <a:rPr lang="zh-CN" altLang="en-US" baseline="0" dirty="0" smtClean="0"/>
              <a:t> </a:t>
            </a:r>
            <a:r>
              <a:rPr lang="en-US" altLang="zh-CN" baseline="0" dirty="0" smtClean="0"/>
              <a:t>remain</a:t>
            </a:r>
            <a:r>
              <a:rPr lang="zh-CN" altLang="en-US" baseline="0" dirty="0" smtClean="0"/>
              <a:t> </a:t>
            </a:r>
            <a:r>
              <a:rPr lang="en-US" altLang="zh-CN" baseline="0" dirty="0" smtClean="0"/>
              <a:t>healthy</a:t>
            </a:r>
            <a:r>
              <a:rPr lang="zh-CN" altLang="en-US" baseline="0" dirty="0" smtClean="0"/>
              <a:t> </a:t>
            </a:r>
            <a:r>
              <a:rPr lang="en-US" altLang="zh-CN" baseline="0" dirty="0" smtClean="0"/>
              <a:t>or</a:t>
            </a:r>
            <a:r>
              <a:rPr lang="zh-CN" altLang="en-US" baseline="0" dirty="0" smtClean="0"/>
              <a:t> </a:t>
            </a:r>
            <a:r>
              <a:rPr lang="en-US" altLang="zh-CN" baseline="0" dirty="0" smtClean="0"/>
              <a:t>will</a:t>
            </a:r>
            <a:r>
              <a:rPr lang="zh-CN" altLang="en-US" baseline="0" dirty="0" smtClean="0"/>
              <a:t> </a:t>
            </a:r>
            <a:r>
              <a:rPr lang="en-US" altLang="zh-CN" baseline="0" dirty="0" smtClean="0"/>
              <a:t>be</a:t>
            </a:r>
            <a:r>
              <a:rPr lang="zh-CN" altLang="en-US" baseline="0" dirty="0" smtClean="0"/>
              <a:t> </a:t>
            </a:r>
            <a:r>
              <a:rPr lang="en-US" altLang="zh-CN" baseline="0" dirty="0" smtClean="0"/>
              <a:t>failed</a:t>
            </a:r>
            <a:r>
              <a:rPr lang="zh-CN" altLang="en-US" baseline="0" dirty="0" smtClean="0"/>
              <a:t> </a:t>
            </a:r>
            <a:r>
              <a:rPr lang="en-US" altLang="zh-CN" baseline="0" dirty="0" smtClean="0"/>
              <a:t>in</a:t>
            </a:r>
            <a:r>
              <a:rPr lang="zh-CN" altLang="en-US" baseline="0" dirty="0" smtClean="0"/>
              <a:t> </a:t>
            </a:r>
            <a:r>
              <a:rPr lang="en-US" altLang="zh-CN" baseline="0" dirty="0" smtClean="0"/>
              <a:t>near</a:t>
            </a:r>
            <a:r>
              <a:rPr lang="zh-CN" altLang="en-US" baseline="0" dirty="0" smtClean="0"/>
              <a:t> </a:t>
            </a:r>
            <a:r>
              <a:rPr lang="en-US" altLang="zh-CN" baseline="0" dirty="0" smtClean="0"/>
              <a:t>future.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t>For</a:t>
            </a:r>
            <a:r>
              <a:rPr lang="zh-CN" altLang="en-US" baseline="0" dirty="0" smtClean="0"/>
              <a:t> </a:t>
            </a:r>
            <a:r>
              <a:rPr lang="en-US" altLang="zh-CN" baseline="0" dirty="0" smtClean="0"/>
              <a:t>regression,</a:t>
            </a:r>
            <a:r>
              <a:rPr lang="zh-CN" altLang="en-US" baseline="0" dirty="0" smtClean="0"/>
              <a:t> </a:t>
            </a:r>
            <a:r>
              <a:rPr lang="en-US" altLang="zh-CN" baseline="0" dirty="0" smtClean="0"/>
              <a:t>it</a:t>
            </a:r>
            <a:r>
              <a:rPr lang="zh-CN" altLang="en-US" baseline="0" dirty="0" smtClean="0"/>
              <a:t> </a:t>
            </a:r>
            <a:r>
              <a:rPr lang="en-US" altLang="zh-CN" baseline="0" dirty="0" smtClean="0"/>
              <a:t>should</a:t>
            </a:r>
            <a:r>
              <a:rPr lang="zh-CN" altLang="en-US" baseline="0" dirty="0" smtClean="0"/>
              <a:t> </a:t>
            </a:r>
            <a:r>
              <a:rPr lang="en-US" altLang="zh-CN" baseline="0" dirty="0" smtClean="0"/>
              <a:t>determine</a:t>
            </a:r>
            <a:r>
              <a:rPr lang="zh-CN" altLang="en-US" baseline="0" dirty="0" smtClean="0"/>
              <a:t> </a:t>
            </a:r>
            <a:r>
              <a:rPr lang="en-US" altLang="zh-CN" baseline="0" dirty="0" smtClean="0"/>
              <a:t>the</a:t>
            </a:r>
            <a:r>
              <a:rPr lang="zh-CN" altLang="en-US" baseline="0" dirty="0" smtClean="0"/>
              <a:t> </a:t>
            </a:r>
            <a:r>
              <a:rPr lang="en-US" altLang="zh-CN" baseline="0" dirty="0" smtClean="0"/>
              <a:t>likelihood</a:t>
            </a:r>
            <a:r>
              <a:rPr lang="zh-CN" altLang="en-US" baseline="0" dirty="0" smtClean="0"/>
              <a:t> </a:t>
            </a:r>
            <a:r>
              <a:rPr lang="en-US" altLang="zh-CN" baseline="0" dirty="0" smtClean="0"/>
              <a:t>that</a:t>
            </a:r>
            <a:r>
              <a:rPr lang="zh-CN" altLang="en-US" baseline="0" dirty="0" smtClean="0"/>
              <a:t> </a:t>
            </a:r>
            <a:r>
              <a:rPr lang="en-US" altLang="zh-CN" baseline="0" dirty="0" smtClean="0"/>
              <a:t>an</a:t>
            </a:r>
            <a:r>
              <a:rPr lang="zh-CN" altLang="en-US" baseline="0" dirty="0" smtClean="0"/>
              <a:t> </a:t>
            </a:r>
            <a:r>
              <a:rPr lang="en-US" altLang="zh-CN" baseline="0" dirty="0" smtClean="0"/>
              <a:t>unknown</a:t>
            </a:r>
            <a:r>
              <a:rPr lang="zh-CN" altLang="en-US" baseline="0" dirty="0" smtClean="0"/>
              <a:t> </a:t>
            </a:r>
            <a:r>
              <a:rPr lang="en-US" altLang="zh-CN" baseline="0" dirty="0" smtClean="0"/>
              <a:t>disk</a:t>
            </a:r>
            <a:r>
              <a:rPr lang="zh-CN" altLang="en-US" baseline="0" dirty="0" smtClean="0"/>
              <a:t> </a:t>
            </a:r>
            <a:r>
              <a:rPr lang="en-US" altLang="zh-CN" baseline="0" dirty="0" smtClean="0"/>
              <a:t>will</a:t>
            </a:r>
            <a:r>
              <a:rPr lang="zh-CN" altLang="en-US" baseline="0" dirty="0" smtClean="0"/>
              <a:t> </a:t>
            </a:r>
            <a:r>
              <a:rPr lang="en-US" altLang="zh-CN" baseline="0" dirty="0" smtClean="0"/>
              <a:t>fail.</a:t>
            </a:r>
          </a:p>
        </p:txBody>
      </p:sp>
    </p:spTree>
    <p:extLst>
      <p:ext uri="{BB962C8B-B14F-4D97-AF65-F5344CB8AC3E}">
        <p14:creationId xmlns:p14="http://schemas.microsoft.com/office/powerpoint/2010/main" val="1203125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Let’s</a:t>
            </a:r>
            <a:r>
              <a:rPr lang="zh-CN" altLang="en-US" dirty="0" smtClean="0"/>
              <a:t> </a:t>
            </a:r>
            <a:r>
              <a:rPr lang="en-US" altLang="zh-CN" dirty="0" smtClean="0"/>
              <a:t>look</a:t>
            </a:r>
            <a:r>
              <a:rPr lang="zh-CN" altLang="en-US" dirty="0" smtClean="0"/>
              <a:t> </a:t>
            </a:r>
            <a:r>
              <a:rPr lang="en-US" altLang="zh-CN" dirty="0" smtClean="0"/>
              <a:t>at</a:t>
            </a:r>
            <a:r>
              <a:rPr lang="zh-CN" altLang="en-US" dirty="0" smtClean="0"/>
              <a:t> </a:t>
            </a:r>
            <a:r>
              <a:rPr lang="en-US" altLang="zh-CN" dirty="0" smtClean="0"/>
              <a:t>the</a:t>
            </a:r>
            <a:r>
              <a:rPr lang="zh-CN" altLang="en-US" dirty="0" smtClean="0"/>
              <a:t> </a:t>
            </a:r>
            <a:r>
              <a:rPr lang="en-US" altLang="zh-CN" dirty="0" smtClean="0"/>
              <a:t>architecture</a:t>
            </a:r>
            <a:r>
              <a:rPr lang="zh-CN" altLang="en-US" baseline="0" dirty="0" smtClean="0"/>
              <a:t> </a:t>
            </a:r>
            <a:r>
              <a:rPr lang="en-US" altLang="zh-CN" baseline="0" dirty="0" smtClean="0"/>
              <a:t>of</a:t>
            </a:r>
            <a:r>
              <a:rPr lang="zh-CN" altLang="en-US" baseline="0" dirty="0" smtClean="0"/>
              <a:t> </a:t>
            </a:r>
            <a:r>
              <a:rPr lang="en-US" altLang="zh-CN" baseline="0" dirty="0" err="1" smtClean="0"/>
              <a:t>StreamDFP</a:t>
            </a:r>
            <a:r>
              <a:rPr lang="en-US" altLang="zh-CN"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Specifically, </a:t>
            </a:r>
            <a:r>
              <a:rPr lang="en-US" altLang="zh-CN" sz="1200" kern="1200" dirty="0" err="1" smtClean="0">
                <a:solidFill>
                  <a:schemeClr val="tx1"/>
                </a:solidFill>
                <a:effectLst/>
                <a:latin typeface="Arial" charset="0"/>
                <a:ea typeface="+mn-ea"/>
                <a:cs typeface="+mn-cs"/>
              </a:rPr>
              <a:t>StreamDFP</a:t>
            </a:r>
            <a:r>
              <a:rPr lang="en-US" sz="1200" kern="1200" dirty="0" smtClean="0">
                <a:solidFill>
                  <a:schemeClr val="tx1"/>
                </a:solidFill>
                <a:effectLst/>
                <a:latin typeface="Arial" charset="0"/>
                <a:ea typeface="+mn-ea"/>
                <a:cs typeface="+mn-cs"/>
              </a:rPr>
              <a:t> takes a stream of samples on each day as input. It extracts SMART attributes as learning features.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It configures a sliding window to buffer the recent samples and disk failure status, and then labels the disks on the fly.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It </a:t>
            </a:r>
            <a:r>
              <a:rPr lang="en-US" sz="1200" kern="1200" dirty="0" err="1" smtClean="0">
                <a:solidFill>
                  <a:schemeClr val="tx1"/>
                </a:solidFill>
                <a:effectLst/>
                <a:latin typeface="Arial" charset="0"/>
                <a:ea typeface="+mn-ea"/>
                <a:cs typeface="+mn-cs"/>
              </a:rPr>
              <a:t>downsamples</a:t>
            </a:r>
            <a:r>
              <a:rPr lang="en-US" sz="1200" kern="1200" dirty="0" smtClean="0">
                <a:solidFill>
                  <a:schemeClr val="tx1"/>
                </a:solidFill>
                <a:effectLst/>
                <a:latin typeface="Arial" charset="0"/>
                <a:ea typeface="+mn-ea"/>
                <a:cs typeface="+mn-cs"/>
              </a:rPr>
              <a:t> the negative samples and feeds the labeled samples into the prediction model for training.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With change detection enabled, </a:t>
            </a:r>
            <a:r>
              <a:rPr lang="en-US" sz="1200" kern="1200" dirty="0" err="1" smtClean="0">
                <a:solidFill>
                  <a:schemeClr val="tx1"/>
                </a:solidFill>
                <a:effectLst/>
                <a:latin typeface="Arial" charset="0"/>
                <a:ea typeface="+mn-ea"/>
                <a:cs typeface="+mn-cs"/>
              </a:rPr>
              <a:t>S</a:t>
            </a:r>
            <a:r>
              <a:rPr lang="en-US" altLang="zh-CN" sz="1200" kern="1200" dirty="0" err="1" smtClean="0">
                <a:solidFill>
                  <a:schemeClr val="tx1"/>
                </a:solidFill>
                <a:effectLst/>
                <a:latin typeface="Arial" charset="0"/>
                <a:ea typeface="+mn-ea"/>
                <a:cs typeface="+mn-cs"/>
              </a:rPr>
              <a:t>treamDFP</a:t>
            </a:r>
            <a:r>
              <a:rPr lang="en-US" sz="1200" kern="1200" dirty="0" smtClean="0">
                <a:solidFill>
                  <a:schemeClr val="tx1"/>
                </a:solidFill>
                <a:effectLst/>
                <a:latin typeface="Arial" charset="0"/>
                <a:ea typeface="+mn-ea"/>
                <a:cs typeface="+mn-cs"/>
              </a:rPr>
              <a:t> detects concept drift explicitly during training and adapts the prediction model to concept drift.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 the prediction phase, it uses the prediction model to output the prediction results (for both classification and regression) for an unknown disk</a:t>
            </a:r>
            <a:r>
              <a:rPr lang="en-US" altLang="zh-CN" sz="1200" kern="1200" dirty="0" smtClean="0">
                <a:solidFill>
                  <a:schemeClr val="tx1"/>
                </a:solidFill>
                <a:effectLst/>
                <a:latin typeface="Arial" charset="0"/>
                <a:ea typeface="+mn-ea"/>
                <a:cs typeface="+mn-cs"/>
              </a:rPr>
              <a:t>.</a:t>
            </a:r>
            <a:endParaRPr lang="en-US" dirty="0" smtClean="0"/>
          </a:p>
          <a:p>
            <a:endParaRPr lang="en-US" dirty="0" smtClean="0"/>
          </a:p>
          <a:p>
            <a:endParaRPr lang="en-US" dirty="0"/>
          </a:p>
        </p:txBody>
      </p:sp>
    </p:spTree>
    <p:extLst>
      <p:ext uri="{BB962C8B-B14F-4D97-AF65-F5344CB8AC3E}">
        <p14:creationId xmlns:p14="http://schemas.microsoft.com/office/powerpoint/2010/main" val="733729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Let’s</a:t>
            </a:r>
            <a:r>
              <a:rPr lang="zh-CN" altLang="en-US" dirty="0" smtClean="0"/>
              <a:t> </a:t>
            </a:r>
            <a:r>
              <a:rPr lang="en-US" altLang="zh-CN" dirty="0" smtClean="0"/>
              <a:t>go</a:t>
            </a:r>
            <a:r>
              <a:rPr lang="zh-CN" altLang="en-US" dirty="0" smtClean="0"/>
              <a:t> </a:t>
            </a:r>
            <a:r>
              <a:rPr lang="en-US" altLang="zh-CN" dirty="0" smtClean="0"/>
              <a:t>into</a:t>
            </a:r>
            <a:r>
              <a:rPr lang="zh-CN" altLang="en-US" dirty="0" smtClean="0"/>
              <a:t> </a:t>
            </a:r>
            <a:r>
              <a:rPr lang="en-US" altLang="zh-CN" dirty="0" smtClean="0"/>
              <a:t>the</a:t>
            </a:r>
            <a:r>
              <a:rPr lang="zh-CN" altLang="en-US" dirty="0" smtClean="0"/>
              <a:t> </a:t>
            </a:r>
            <a:r>
              <a:rPr lang="en-US" altLang="zh-CN" dirty="0" smtClean="0"/>
              <a:t>details</a:t>
            </a:r>
            <a:r>
              <a:rPr lang="zh-CN" altLang="en-US" dirty="0" smtClean="0"/>
              <a:t> </a:t>
            </a:r>
            <a:r>
              <a:rPr lang="en-US" altLang="zh-CN" dirty="0" smtClean="0"/>
              <a:t>of</a:t>
            </a:r>
            <a:r>
              <a:rPr lang="zh-CN" altLang="en-US" dirty="0" smtClean="0"/>
              <a:t> </a:t>
            </a:r>
            <a:r>
              <a:rPr lang="en-US" altLang="zh-CN" dirty="0" smtClean="0"/>
              <a:t>the</a:t>
            </a:r>
            <a:r>
              <a:rPr lang="zh-CN" altLang="en-US" dirty="0" smtClean="0"/>
              <a:t> </a:t>
            </a:r>
            <a:r>
              <a:rPr lang="en-US" altLang="zh-CN" dirty="0" smtClean="0"/>
              <a:t>design</a:t>
            </a:r>
            <a:r>
              <a:rPr lang="zh-CN" altLang="en-US" dirty="0" smtClean="0"/>
              <a:t> </a:t>
            </a:r>
            <a:r>
              <a:rPr lang="en-US" altLang="zh-CN" dirty="0" smtClean="0"/>
              <a:t>of</a:t>
            </a:r>
            <a:r>
              <a:rPr lang="zh-CN" altLang="en-US" dirty="0" smtClean="0"/>
              <a:t> </a:t>
            </a:r>
            <a:r>
              <a:rPr lang="en-US" altLang="zh-CN" dirty="0" err="1" smtClean="0"/>
              <a:t>StreamDFP</a:t>
            </a:r>
            <a:r>
              <a:rPr lang="en-US" altLang="zh-CN" dirty="0" smtClean="0"/>
              <a:t>.</a:t>
            </a:r>
          </a:p>
          <a:p>
            <a:endParaRPr lang="en-US" altLang="zh-CN" dirty="0" smtClean="0"/>
          </a:p>
          <a:p>
            <a:r>
              <a:rPr lang="en-US" altLang="zh-CN" dirty="0" smtClean="0"/>
              <a:t>Feature</a:t>
            </a:r>
            <a:r>
              <a:rPr lang="zh-CN" altLang="en-US" dirty="0" smtClean="0"/>
              <a:t> </a:t>
            </a:r>
            <a:r>
              <a:rPr lang="en-US" altLang="zh-CN" dirty="0" smtClean="0"/>
              <a:t>extraction.</a:t>
            </a:r>
          </a:p>
          <a:p>
            <a:pPr marL="171450" indent="-171450">
              <a:buFontTx/>
              <a:buChar char="-"/>
            </a:pPr>
            <a:r>
              <a:rPr lang="en-US" altLang="zh-CN" dirty="0" smtClean="0"/>
              <a:t>In</a:t>
            </a:r>
            <a:r>
              <a:rPr lang="zh-CN" altLang="en-US" baseline="0" dirty="0" smtClean="0"/>
              <a:t> </a:t>
            </a:r>
            <a:r>
              <a:rPr lang="en-US" altLang="zh-CN" baseline="0" dirty="0" smtClean="0"/>
              <a:t>practice,</a:t>
            </a:r>
            <a:r>
              <a:rPr lang="zh-CN" altLang="en-US" baseline="0" dirty="0" smtClean="0"/>
              <a:t> </a:t>
            </a:r>
            <a:r>
              <a:rPr lang="en-US" altLang="zh-CN" baseline="0" dirty="0" smtClean="0"/>
              <a:t>we</a:t>
            </a:r>
            <a:r>
              <a:rPr lang="zh-CN" altLang="en-US" baseline="0" dirty="0" smtClean="0"/>
              <a:t> </a:t>
            </a:r>
            <a:r>
              <a:rPr lang="en-US" altLang="zh-CN" baseline="0" dirty="0" smtClean="0"/>
              <a:t>may</a:t>
            </a:r>
            <a:r>
              <a:rPr lang="zh-CN" altLang="en-US" baseline="0" dirty="0" smtClean="0"/>
              <a:t> </a:t>
            </a:r>
            <a:r>
              <a:rPr lang="en-US" altLang="zh-CN" baseline="0" dirty="0" smtClean="0"/>
              <a:t>have</a:t>
            </a:r>
            <a:r>
              <a:rPr lang="zh-CN" altLang="en-US" baseline="0" dirty="0" smtClean="0"/>
              <a:t> </a:t>
            </a:r>
            <a:r>
              <a:rPr lang="en-US" altLang="zh-CN" baseline="0" dirty="0" smtClean="0"/>
              <a:t>no</a:t>
            </a:r>
            <a:r>
              <a:rPr lang="zh-CN" altLang="en-US" baseline="0" dirty="0" smtClean="0"/>
              <a:t> </a:t>
            </a:r>
            <a:r>
              <a:rPr lang="en-US" altLang="zh-CN" baseline="0" dirty="0" smtClean="0"/>
              <a:t>or</a:t>
            </a:r>
            <a:r>
              <a:rPr lang="zh-CN" altLang="en-US" baseline="0" dirty="0" smtClean="0"/>
              <a:t> </a:t>
            </a:r>
            <a:r>
              <a:rPr lang="en-US" altLang="zh-CN" baseline="0" dirty="0" smtClean="0"/>
              <a:t>only</a:t>
            </a:r>
            <a:r>
              <a:rPr lang="zh-CN" altLang="en-US" baseline="0" dirty="0" smtClean="0"/>
              <a:t> </a:t>
            </a:r>
            <a:r>
              <a:rPr lang="en-US" altLang="zh-CN" baseline="0" dirty="0" smtClean="0"/>
              <a:t>few</a:t>
            </a:r>
            <a:r>
              <a:rPr lang="zh-CN" altLang="en-US" baseline="0" dirty="0" smtClean="0"/>
              <a:t> </a:t>
            </a:r>
            <a:r>
              <a:rPr lang="en-US" altLang="zh-CN" baseline="0" dirty="0" smtClean="0"/>
              <a:t>historical</a:t>
            </a:r>
            <a:r>
              <a:rPr lang="zh-CN" altLang="en-US" baseline="0" dirty="0" smtClean="0"/>
              <a:t> </a:t>
            </a:r>
            <a:r>
              <a:rPr lang="en-US" altLang="zh-CN" baseline="0" dirty="0" smtClean="0"/>
              <a:t>disk</a:t>
            </a:r>
            <a:r>
              <a:rPr lang="zh-CN" altLang="en-US" baseline="0" dirty="0" smtClean="0"/>
              <a:t> </a:t>
            </a:r>
            <a:r>
              <a:rPr lang="en-US" altLang="zh-CN" baseline="0" dirty="0" smtClean="0"/>
              <a:t>logs</a:t>
            </a:r>
            <a:r>
              <a:rPr lang="zh-CN" altLang="en-US" baseline="0" dirty="0" smtClean="0"/>
              <a:t> </a:t>
            </a:r>
            <a:r>
              <a:rPr lang="en-US" altLang="zh-CN" baseline="0" dirty="0" smtClean="0"/>
              <a:t>for</a:t>
            </a:r>
            <a:r>
              <a:rPr lang="zh-CN" altLang="en-US" baseline="0" dirty="0" smtClean="0"/>
              <a:t> </a:t>
            </a:r>
            <a:r>
              <a:rPr lang="en-US" altLang="zh-CN" baseline="0" dirty="0" smtClean="0"/>
              <a:t>feature</a:t>
            </a:r>
            <a:r>
              <a:rPr lang="zh-CN" altLang="en-US" baseline="0" dirty="0" smtClean="0"/>
              <a:t> </a:t>
            </a:r>
            <a:r>
              <a:rPr lang="en-US" altLang="zh-CN" baseline="0" dirty="0" smtClean="0"/>
              <a:t>selection.</a:t>
            </a:r>
            <a:r>
              <a:rPr lang="zh-CN" altLang="en-US" baseline="0" dirty="0" smtClean="0"/>
              <a:t> </a:t>
            </a:r>
            <a:endParaRPr lang="en-US" altLang="zh-CN" baseline="0" dirty="0" smtClean="0"/>
          </a:p>
          <a:p>
            <a:pPr marL="171450" indent="-171450">
              <a:buFontTx/>
              <a:buChar char="-"/>
            </a:pPr>
            <a:r>
              <a:rPr lang="en-US" altLang="zh-CN" baseline="0" dirty="0" smtClean="0"/>
              <a:t>Thus,</a:t>
            </a:r>
            <a:r>
              <a:rPr lang="zh-CN" altLang="en-US" baseline="0" dirty="0" smtClean="0"/>
              <a:t> </a:t>
            </a:r>
            <a:r>
              <a:rPr lang="en-US" altLang="zh-CN" baseline="0" dirty="0" smtClean="0"/>
              <a:t>we</a:t>
            </a:r>
            <a:r>
              <a:rPr lang="zh-CN" altLang="en-US" baseline="0" dirty="0" smtClean="0"/>
              <a:t> </a:t>
            </a:r>
            <a:r>
              <a:rPr lang="en-US" altLang="zh-CN" baseline="0" dirty="0" smtClean="0"/>
              <a:t>use</a:t>
            </a:r>
            <a:r>
              <a:rPr lang="zh-CN" altLang="en-US" baseline="0" dirty="0" smtClean="0"/>
              <a:t> </a:t>
            </a:r>
            <a:r>
              <a:rPr lang="en-US" altLang="zh-CN" baseline="0" dirty="0" smtClean="0"/>
              <a:t>all</a:t>
            </a:r>
            <a:r>
              <a:rPr lang="zh-CN" altLang="en-US" baseline="0" dirty="0" smtClean="0"/>
              <a:t> </a:t>
            </a:r>
            <a:r>
              <a:rPr lang="en-US" altLang="zh-CN" baseline="0" dirty="0" smtClean="0"/>
              <a:t>collected</a:t>
            </a:r>
            <a:r>
              <a:rPr lang="zh-CN" altLang="en-US" baseline="0" dirty="0" smtClean="0"/>
              <a:t> </a:t>
            </a:r>
            <a:r>
              <a:rPr lang="en-US" altLang="zh-CN" baseline="0" dirty="0" smtClean="0"/>
              <a:t>SMART</a:t>
            </a:r>
            <a:r>
              <a:rPr lang="zh-CN" altLang="en-US" baseline="0" dirty="0" smtClean="0"/>
              <a:t> </a:t>
            </a:r>
            <a:r>
              <a:rPr lang="en-US" altLang="zh-CN" baseline="0" dirty="0" smtClean="0"/>
              <a:t>attributes</a:t>
            </a:r>
            <a:r>
              <a:rPr lang="zh-CN" altLang="en-US" baseline="0" dirty="0" smtClean="0"/>
              <a:t> </a:t>
            </a:r>
            <a:r>
              <a:rPr lang="en-US" altLang="zh-CN" baseline="0" dirty="0" smtClean="0"/>
              <a:t>including</a:t>
            </a:r>
            <a:r>
              <a:rPr lang="zh-CN" altLang="en-US" baseline="0" dirty="0" smtClean="0"/>
              <a:t> </a:t>
            </a:r>
            <a:r>
              <a:rPr lang="en-US" altLang="zh-CN" baseline="0" dirty="0" smtClean="0"/>
              <a:t>raw</a:t>
            </a:r>
            <a:r>
              <a:rPr lang="zh-CN" altLang="en-US" baseline="0" dirty="0" smtClean="0"/>
              <a:t> </a:t>
            </a:r>
            <a:r>
              <a:rPr lang="en-US" altLang="zh-CN" baseline="0" dirty="0" smtClean="0"/>
              <a:t>and</a:t>
            </a:r>
            <a:r>
              <a:rPr lang="zh-CN" altLang="en-US" baseline="0" dirty="0" smtClean="0"/>
              <a:t> </a:t>
            </a:r>
            <a:r>
              <a:rPr lang="en-US" altLang="zh-CN" baseline="0" dirty="0" smtClean="0"/>
              <a:t>normalized</a:t>
            </a:r>
            <a:r>
              <a:rPr lang="zh-CN" altLang="en-US" baseline="0" dirty="0" smtClean="0"/>
              <a:t> </a:t>
            </a:r>
            <a:r>
              <a:rPr lang="en-US" altLang="zh-CN" baseline="0" dirty="0" smtClean="0"/>
              <a:t>values</a:t>
            </a:r>
            <a:r>
              <a:rPr lang="zh-CN" altLang="en-US" baseline="0" dirty="0" smtClean="0"/>
              <a:t> </a:t>
            </a:r>
            <a:r>
              <a:rPr lang="en-US" altLang="zh-CN" baseline="0" dirty="0" smtClean="0"/>
              <a:t>as</a:t>
            </a:r>
            <a:r>
              <a:rPr lang="zh-CN" altLang="en-US" baseline="0" dirty="0" smtClean="0"/>
              <a:t> </a:t>
            </a:r>
            <a:r>
              <a:rPr lang="en-US" altLang="zh-CN" baseline="0" dirty="0" smtClean="0"/>
              <a:t>learning</a:t>
            </a:r>
            <a:r>
              <a:rPr lang="zh-CN" altLang="en-US" baseline="0" dirty="0" smtClean="0"/>
              <a:t> </a:t>
            </a:r>
            <a:r>
              <a:rPr lang="en-US" altLang="zh-CN" baseline="0" dirty="0" smtClean="0"/>
              <a:t>features.</a:t>
            </a:r>
          </a:p>
          <a:p>
            <a:pPr marL="171450" indent="-171450">
              <a:buFontTx/>
              <a:buChar char="-"/>
            </a:pPr>
            <a:endParaRPr lang="en-US" baseline="0" dirty="0" smtClean="0"/>
          </a:p>
          <a:p>
            <a:pPr marL="0" indent="0">
              <a:buFontTx/>
              <a:buNone/>
            </a:pPr>
            <a:r>
              <a:rPr lang="en-US" altLang="zh-CN" baseline="0" dirty="0" smtClean="0"/>
              <a:t>Buffering</a:t>
            </a:r>
            <a:r>
              <a:rPr lang="zh-CN" altLang="en-US" baseline="0" dirty="0" smtClean="0"/>
              <a:t> </a:t>
            </a:r>
            <a:r>
              <a:rPr lang="en-US" altLang="zh-CN" baseline="0" dirty="0" smtClean="0"/>
              <a:t>and</a:t>
            </a:r>
            <a:r>
              <a:rPr lang="zh-CN" altLang="en-US" baseline="0" dirty="0" smtClean="0"/>
              <a:t> </a:t>
            </a:r>
            <a:r>
              <a:rPr lang="en-US" altLang="zh-CN" baseline="0" dirty="0" smtClean="0"/>
              <a:t>online</a:t>
            </a:r>
            <a:r>
              <a:rPr lang="zh-CN" altLang="en-US" baseline="0" dirty="0" smtClean="0"/>
              <a:t> </a:t>
            </a:r>
            <a:r>
              <a:rPr lang="en-US" altLang="zh-CN" baseline="0" dirty="0" smtClean="0"/>
              <a:t>labeling.</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1200" kern="1200" dirty="0" err="1" smtClean="0">
                <a:solidFill>
                  <a:schemeClr val="tx1"/>
                </a:solidFill>
                <a:effectLst/>
                <a:latin typeface="Arial" charset="0"/>
                <a:ea typeface="+mn-ea"/>
                <a:cs typeface="+mn-cs"/>
              </a:rPr>
              <a:t>S</a:t>
            </a:r>
            <a:r>
              <a:rPr lang="en-US" altLang="zh-CN" sz="1200" kern="1200" dirty="0" err="1" smtClean="0">
                <a:solidFill>
                  <a:schemeClr val="tx1"/>
                </a:solidFill>
                <a:effectLst/>
                <a:latin typeface="Arial" charset="0"/>
                <a:ea typeface="+mn-ea"/>
                <a:cs typeface="+mn-cs"/>
              </a:rPr>
              <a:t>treamDFP</a:t>
            </a:r>
            <a:r>
              <a:rPr lang="en-US" sz="1200" kern="1200" dirty="0" smtClean="0">
                <a:solidFill>
                  <a:schemeClr val="tx1"/>
                </a:solidFill>
                <a:effectLst/>
                <a:latin typeface="Arial" charset="0"/>
                <a:ea typeface="+mn-ea"/>
                <a:cs typeface="+mn-cs"/>
              </a:rPr>
              <a:t> needs to label the samples on the fly before feeding them into training.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sz="1200" kern="1200" dirty="0" smtClean="0">
                <a:solidFill>
                  <a:schemeClr val="tx1"/>
                </a:solidFill>
                <a:effectLst/>
                <a:latin typeface="Arial" charset="0"/>
                <a:ea typeface="+mn-ea"/>
                <a:cs typeface="+mn-cs"/>
              </a:rPr>
              <a:t>To</a:t>
            </a:r>
            <a:r>
              <a:rPr lang="zh-CN" altLang="en-US" sz="1200" kern="1200" dirty="0" smtClean="0">
                <a:solidFill>
                  <a:schemeClr val="tx1"/>
                </a:solidFill>
                <a:effectLst/>
                <a:latin typeface="Arial" charset="0"/>
                <a:ea typeface="+mn-ea"/>
                <a:cs typeface="+mn-cs"/>
              </a:rPr>
              <a:t> </a:t>
            </a:r>
            <a:r>
              <a:rPr lang="en-US" altLang="zh-CN" sz="1200" kern="1200" dirty="0" smtClean="0">
                <a:solidFill>
                  <a:schemeClr val="tx1"/>
                </a:solidFill>
                <a:effectLst/>
                <a:latin typeface="Arial" charset="0"/>
                <a:ea typeface="+mn-ea"/>
                <a:cs typeface="+mn-cs"/>
              </a:rPr>
              <a:t>better</a:t>
            </a:r>
            <a:r>
              <a:rPr lang="zh-CN" altLang="en-US" sz="1200" kern="1200" dirty="0" smtClean="0">
                <a:solidFill>
                  <a:schemeClr val="tx1"/>
                </a:solidFill>
                <a:effectLst/>
                <a:latin typeface="Arial" charset="0"/>
                <a:ea typeface="+mn-ea"/>
                <a:cs typeface="+mn-cs"/>
              </a:rPr>
              <a:t> </a:t>
            </a:r>
            <a:r>
              <a:rPr lang="en-US" altLang="zh-CN" sz="1200" kern="1200" dirty="0" smtClean="0">
                <a:solidFill>
                  <a:schemeClr val="tx1"/>
                </a:solidFill>
                <a:effectLst/>
                <a:latin typeface="Arial" charset="0"/>
                <a:ea typeface="+mn-ea"/>
                <a:cs typeface="+mn-cs"/>
              </a:rPr>
              <a:t>reflect</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the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disk</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failure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characteristics,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it</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buffers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the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recently</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received</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samples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into</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sliding</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time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window</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and</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labels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the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samples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of</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soon-to-fail</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disks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and</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actual</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failed</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disks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positive.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sz="1200" kern="1200" baseline="0" dirty="0" smtClean="0">
                <a:solidFill>
                  <a:schemeClr val="tx1"/>
                </a:solidFill>
                <a:effectLst/>
                <a:latin typeface="Arial" charset="0"/>
                <a:ea typeface="+mn-ea"/>
                <a:cs typeface="+mn-cs"/>
              </a:rPr>
              <a:t>In</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particular,</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sz="1200" kern="1200" baseline="0" dirty="0" smtClean="0">
                <a:solidFill>
                  <a:schemeClr val="tx1"/>
                </a:solidFill>
                <a:effectLst/>
                <a:latin typeface="Arial" charset="0"/>
                <a:ea typeface="+mn-ea"/>
                <a:cs typeface="+mn-cs"/>
              </a:rPr>
              <a:t>It</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configures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the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number</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of</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extra</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labeled</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days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before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the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disk</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failure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occurs,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denoted</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by</a:t>
            </a:r>
            <a:r>
              <a:rPr lang="zh-CN" altLang="en-US" sz="1200" kern="1200" baseline="0" dirty="0" smtClean="0">
                <a:solidFill>
                  <a:schemeClr val="tx1"/>
                </a:solidFill>
                <a:effectLst/>
                <a:latin typeface="Arial" charset="0"/>
                <a:ea typeface="+mn-ea"/>
                <a:cs typeface="+mn-cs"/>
              </a:rPr>
              <a:t> </a:t>
            </a:r>
            <a:r>
              <a:rPr lang="en-US" altLang="zh-CN" i="1" dirty="0" smtClean="0"/>
              <a:t>D</a:t>
            </a:r>
            <a:r>
              <a:rPr lang="en-US" altLang="zh-CN" i="1" baseline="-25000" dirty="0" smtClean="0"/>
              <a:t>L</a:t>
            </a:r>
            <a:endParaRPr lang="en-US" altLang="zh-CN" baseline="-25000" dirty="0" smtClean="0"/>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sz="1200" kern="1200" baseline="0" dirty="0" smtClean="0">
                <a:solidFill>
                  <a:schemeClr val="tx1"/>
                </a:solidFill>
                <a:effectLst/>
                <a:latin typeface="Arial" charset="0"/>
                <a:ea typeface="+mn-ea"/>
                <a:cs typeface="+mn-cs"/>
              </a:rPr>
              <a:t>Then</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it</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updates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the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labels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of</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the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samples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of</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all</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failed</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disks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within</a:t>
            </a:r>
            <a:r>
              <a:rPr lang="zh-CN" altLang="en-US" sz="1200" kern="1200" baseline="0" dirty="0" smtClean="0">
                <a:solidFill>
                  <a:schemeClr val="tx1"/>
                </a:solidFill>
                <a:effectLst/>
                <a:latin typeface="Arial" charset="0"/>
                <a:ea typeface="+mn-ea"/>
                <a:cs typeface="+mn-cs"/>
              </a:rPr>
              <a:t> </a:t>
            </a:r>
            <a:r>
              <a:rPr lang="en-US" altLang="zh-CN" i="1" dirty="0" smtClean="0"/>
              <a:t>D</a:t>
            </a:r>
            <a:r>
              <a:rPr lang="en-US" altLang="zh-CN" i="1" baseline="-25000" dirty="0" smtClean="0"/>
              <a:t>L</a:t>
            </a:r>
            <a:endParaRPr lang="en-US" altLang="zh-CN" baseline="-25000" dirty="0" smtClean="0"/>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sz="1200" kern="1200" baseline="0" dirty="0" smtClean="0">
                <a:solidFill>
                  <a:schemeClr val="tx1"/>
                </a:solidFill>
                <a:effectLst/>
                <a:latin typeface="Arial" charset="0"/>
                <a:ea typeface="+mn-ea"/>
                <a:cs typeface="+mn-cs"/>
              </a:rPr>
              <a:t>Specifically,</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for</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classification,</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we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set</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the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target</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variables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one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within</a:t>
            </a:r>
            <a:r>
              <a:rPr lang="zh-CN" altLang="en-US" sz="1200" kern="1200" baseline="0" dirty="0" smtClean="0">
                <a:solidFill>
                  <a:schemeClr val="tx1"/>
                </a:solidFill>
                <a:effectLst/>
                <a:latin typeface="Arial" charset="0"/>
                <a:ea typeface="+mn-ea"/>
                <a:cs typeface="+mn-cs"/>
              </a:rPr>
              <a:t> </a:t>
            </a:r>
            <a:r>
              <a:rPr lang="en-US" altLang="zh-CN" i="1" dirty="0" smtClean="0"/>
              <a:t>D</a:t>
            </a:r>
            <a:r>
              <a:rPr lang="en-US" altLang="zh-CN" i="1" baseline="-25000" dirty="0" smtClean="0"/>
              <a:t>L</a:t>
            </a:r>
            <a:r>
              <a:rPr lang="en-US" altLang="zh-CN" sz="1200" kern="1200" baseline="0" dirty="0" smtClean="0">
                <a:solidFill>
                  <a:schemeClr val="tx1"/>
                </a:solidFill>
                <a:effectLst/>
                <a:latin typeface="Arial" charset="0"/>
                <a:ea typeface="+mn-ea"/>
                <a:cs typeface="+mn-cs"/>
              </a:rPr>
              <a:t>;</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for</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regression,</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we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model</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the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failure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probability</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a</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linear</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function</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that</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increases</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over</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time.</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sz="1200" kern="1200" dirty="0" smtClean="0">
              <a:solidFill>
                <a:schemeClr val="tx1"/>
              </a:solidFill>
              <a:effectLst/>
              <a:latin typeface="Arial" charset="0"/>
              <a:ea typeface="+mn-ea"/>
              <a:cs typeface="+mn-cs"/>
            </a:endParaRPr>
          </a:p>
          <a:p>
            <a:pPr marL="0" indent="0">
              <a:buFontTx/>
              <a:buNone/>
            </a:pPr>
            <a:endParaRPr lang="en-US" dirty="0"/>
          </a:p>
        </p:txBody>
      </p:sp>
    </p:spTree>
    <p:extLst>
      <p:ext uri="{BB962C8B-B14F-4D97-AF65-F5344CB8AC3E}">
        <p14:creationId xmlns:p14="http://schemas.microsoft.com/office/powerpoint/2010/main" val="1148272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To</a:t>
            </a:r>
            <a:r>
              <a:rPr lang="zh-CN" altLang="en-US" dirty="0" smtClean="0"/>
              <a:t> </a:t>
            </a:r>
            <a:r>
              <a:rPr lang="en-US" altLang="zh-CN" dirty="0" smtClean="0"/>
              <a:t>mitigate</a:t>
            </a:r>
            <a:r>
              <a:rPr lang="zh-CN" altLang="en-US" baseline="0" dirty="0" smtClean="0"/>
              <a:t> </a:t>
            </a:r>
            <a:r>
              <a:rPr lang="en-US" altLang="zh-CN" baseline="0" dirty="0" smtClean="0"/>
              <a:t>the</a:t>
            </a:r>
            <a:r>
              <a:rPr lang="zh-CN" altLang="en-US" baseline="0" dirty="0" smtClean="0"/>
              <a:t> </a:t>
            </a:r>
            <a:r>
              <a:rPr lang="en-US" altLang="zh-CN" baseline="0" dirty="0" smtClean="0"/>
              <a:t>data</a:t>
            </a:r>
            <a:r>
              <a:rPr lang="zh-CN" altLang="en-US" baseline="0" dirty="0" smtClean="0"/>
              <a:t> </a:t>
            </a:r>
            <a:r>
              <a:rPr lang="en-US" altLang="zh-CN" baseline="0" dirty="0" smtClean="0"/>
              <a:t>imbalance</a:t>
            </a:r>
            <a:r>
              <a:rPr lang="zh-CN" altLang="en-US" baseline="0" dirty="0" smtClean="0"/>
              <a:t> </a:t>
            </a:r>
            <a:r>
              <a:rPr lang="en-US" altLang="zh-CN" baseline="0" dirty="0" smtClean="0"/>
              <a:t>issue,</a:t>
            </a:r>
            <a:r>
              <a:rPr lang="zh-CN" altLang="en-US" baseline="0" dirty="0" smtClean="0"/>
              <a:t> </a:t>
            </a:r>
            <a:r>
              <a:rPr lang="en-US" altLang="zh-CN" baseline="0" dirty="0" smtClean="0"/>
              <a:t>i</a:t>
            </a:r>
            <a:r>
              <a:rPr lang="en-US" altLang="zh-CN" dirty="0" smtClean="0"/>
              <a:t>n</a:t>
            </a:r>
            <a:r>
              <a:rPr lang="zh-CN" altLang="en-US" dirty="0" smtClean="0"/>
              <a:t> </a:t>
            </a:r>
            <a:r>
              <a:rPr lang="en-US" altLang="zh-CN" dirty="0" smtClean="0"/>
              <a:t>addition</a:t>
            </a:r>
            <a:r>
              <a:rPr lang="zh-CN" altLang="en-US" baseline="0" dirty="0" smtClean="0"/>
              <a:t> </a:t>
            </a:r>
            <a:r>
              <a:rPr lang="en-US" altLang="zh-CN" baseline="0" dirty="0" smtClean="0"/>
              <a:t>to</a:t>
            </a:r>
            <a:r>
              <a:rPr lang="zh-CN" altLang="en-US" baseline="0" dirty="0" smtClean="0"/>
              <a:t> </a:t>
            </a:r>
            <a:r>
              <a:rPr lang="en-US" altLang="zh-CN" baseline="0" dirty="0" smtClean="0"/>
              <a:t>labeling</a:t>
            </a:r>
            <a:r>
              <a:rPr lang="zh-CN" altLang="en-US" baseline="0" dirty="0" smtClean="0"/>
              <a:t> </a:t>
            </a:r>
            <a:r>
              <a:rPr lang="en-US" altLang="zh-CN" baseline="0" dirty="0" smtClean="0"/>
              <a:t>more</a:t>
            </a:r>
            <a:r>
              <a:rPr lang="zh-CN" altLang="en-US" baseline="0" dirty="0" smtClean="0"/>
              <a:t> </a:t>
            </a:r>
            <a:r>
              <a:rPr lang="en-US" altLang="zh-CN" baseline="0" dirty="0" smtClean="0"/>
              <a:t>samples</a:t>
            </a:r>
            <a:r>
              <a:rPr lang="zh-CN" altLang="en-US" baseline="0" dirty="0" smtClean="0"/>
              <a:t> </a:t>
            </a:r>
            <a:r>
              <a:rPr lang="en-US" altLang="zh-CN" baseline="0" dirty="0" smtClean="0"/>
              <a:t>as</a:t>
            </a:r>
            <a:r>
              <a:rPr lang="zh-CN" altLang="en-US" baseline="0" dirty="0" smtClean="0"/>
              <a:t> </a:t>
            </a:r>
            <a:r>
              <a:rPr lang="en-US" altLang="zh-CN" baseline="0" dirty="0" smtClean="0"/>
              <a:t>positive</a:t>
            </a:r>
            <a:r>
              <a:rPr lang="zh-CN" altLang="en-US" baseline="0" dirty="0" smtClean="0"/>
              <a:t> </a:t>
            </a:r>
            <a:r>
              <a:rPr lang="en-US" altLang="zh-CN" baseline="0" dirty="0" smtClean="0"/>
              <a:t>for</a:t>
            </a:r>
            <a:r>
              <a:rPr lang="zh-CN" altLang="en-US" baseline="0" dirty="0" smtClean="0"/>
              <a:t> </a:t>
            </a:r>
            <a:r>
              <a:rPr lang="en-US" altLang="zh-CN" baseline="0" dirty="0" smtClean="0"/>
              <a:t>soon-to-fail</a:t>
            </a:r>
            <a:r>
              <a:rPr lang="zh-CN" altLang="en-US" baseline="0" dirty="0" smtClean="0"/>
              <a:t> </a:t>
            </a:r>
            <a:r>
              <a:rPr lang="en-US" altLang="zh-CN" baseline="0" dirty="0" smtClean="0"/>
              <a:t>disks,</a:t>
            </a:r>
            <a:r>
              <a:rPr lang="zh-CN" altLang="en-US" baseline="0" dirty="0" smtClean="0"/>
              <a:t> </a:t>
            </a:r>
            <a:r>
              <a:rPr lang="en-US" altLang="zh-CN" baseline="0" dirty="0" err="1" smtClean="0"/>
              <a:t>StreamDFP</a:t>
            </a:r>
            <a:r>
              <a:rPr lang="zh-CN" altLang="en-US" baseline="0" dirty="0" smtClean="0"/>
              <a:t> </a:t>
            </a:r>
            <a:r>
              <a:rPr lang="en-US" altLang="zh-CN" baseline="0" dirty="0" err="1" smtClean="0"/>
              <a:t>downsamples</a:t>
            </a:r>
            <a:r>
              <a:rPr lang="zh-CN" altLang="en-US" baseline="0" dirty="0" smtClean="0"/>
              <a:t> </a:t>
            </a:r>
            <a:r>
              <a:rPr lang="en-US" altLang="zh-CN" baseline="0" dirty="0" smtClean="0"/>
              <a:t>the</a:t>
            </a:r>
            <a:r>
              <a:rPr lang="zh-CN" altLang="en-US" baseline="0" dirty="0" smtClean="0"/>
              <a:t> </a:t>
            </a:r>
            <a:r>
              <a:rPr lang="en-US" altLang="zh-CN" baseline="0" dirty="0" smtClean="0"/>
              <a:t>negative</a:t>
            </a:r>
            <a:r>
              <a:rPr lang="zh-CN" altLang="en-US" baseline="0" dirty="0" smtClean="0"/>
              <a:t> </a:t>
            </a:r>
            <a:r>
              <a:rPr lang="en-US" altLang="zh-CN" baseline="0" dirty="0" smtClean="0"/>
              <a:t>samples</a:t>
            </a:r>
            <a:r>
              <a:rPr lang="zh-CN" altLang="en-US" baseline="0" dirty="0" smtClean="0"/>
              <a:t> </a:t>
            </a:r>
            <a:r>
              <a:rPr lang="en-US" altLang="zh-CN" baseline="0" dirty="0" smtClean="0"/>
              <a:t>in</a:t>
            </a:r>
            <a:r>
              <a:rPr lang="zh-CN" altLang="en-US" baseline="0" dirty="0" smtClean="0"/>
              <a:t> </a:t>
            </a:r>
            <a:r>
              <a:rPr lang="en-US" altLang="zh-CN" baseline="0" dirty="0" smtClean="0"/>
              <a:t>a</a:t>
            </a:r>
            <a:r>
              <a:rPr lang="zh-CN" altLang="en-US" baseline="0" dirty="0" smtClean="0"/>
              <a:t> </a:t>
            </a:r>
            <a:r>
              <a:rPr lang="en-US" altLang="zh-CN" baseline="0" dirty="0" smtClean="0"/>
              <a:t>two-phase</a:t>
            </a:r>
            <a:r>
              <a:rPr lang="zh-CN" altLang="en-US" baseline="0" dirty="0" smtClean="0"/>
              <a:t> </a:t>
            </a:r>
            <a:r>
              <a:rPr lang="en-US" altLang="zh-CN" baseline="0" dirty="0" smtClean="0"/>
              <a:t>process.</a:t>
            </a:r>
          </a:p>
          <a:p>
            <a:pPr marL="171450" indent="-171450">
              <a:buFontTx/>
              <a:buChar char="-"/>
            </a:pPr>
            <a:r>
              <a:rPr lang="en-US" altLang="zh-CN" baseline="0" dirty="0" smtClean="0"/>
              <a:t>It</a:t>
            </a:r>
            <a:r>
              <a:rPr lang="zh-CN" altLang="en-US" baseline="0" dirty="0" smtClean="0"/>
              <a:t> </a:t>
            </a:r>
            <a:r>
              <a:rPr lang="en-US" altLang="zh-CN" baseline="0" dirty="0" smtClean="0"/>
              <a:t>selects</a:t>
            </a:r>
            <a:r>
              <a:rPr lang="zh-CN" altLang="en-US" baseline="0" dirty="0" smtClean="0"/>
              <a:t> </a:t>
            </a:r>
            <a:r>
              <a:rPr lang="en-US" altLang="zh-CN" baseline="0" dirty="0" smtClean="0"/>
              <a:t>a</a:t>
            </a:r>
            <a:r>
              <a:rPr lang="zh-CN" altLang="en-US" baseline="0" dirty="0" smtClean="0"/>
              <a:t> </a:t>
            </a:r>
            <a:r>
              <a:rPr lang="en-US" altLang="zh-CN" baseline="0" dirty="0" smtClean="0"/>
              <a:t>subset</a:t>
            </a:r>
            <a:r>
              <a:rPr lang="zh-CN" altLang="en-US" baseline="0" dirty="0" smtClean="0"/>
              <a:t> </a:t>
            </a:r>
            <a:r>
              <a:rPr lang="en-US" altLang="zh-CN" baseline="0" dirty="0" smtClean="0"/>
              <a:t>of</a:t>
            </a:r>
            <a:r>
              <a:rPr lang="zh-CN" altLang="en-US" baseline="0" dirty="0" smtClean="0"/>
              <a:t> </a:t>
            </a:r>
            <a:r>
              <a:rPr lang="en-US" altLang="zh-CN" baseline="0" dirty="0" smtClean="0"/>
              <a:t>samples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sliding</a:t>
            </a:r>
            <a:r>
              <a:rPr lang="zh-CN" altLang="en-US" baseline="0" dirty="0" smtClean="0"/>
              <a:t> </a:t>
            </a:r>
            <a:r>
              <a:rPr lang="en-US" altLang="zh-CN" baseline="0" dirty="0" smtClean="0"/>
              <a:t>window</a:t>
            </a:r>
            <a:r>
              <a:rPr lang="zh-CN" altLang="en-US" baseline="0" dirty="0" smtClean="0"/>
              <a:t> </a:t>
            </a:r>
            <a:r>
              <a:rPr lang="en-US" altLang="zh-CN" baseline="0" dirty="0" smtClean="0"/>
              <a:t>including</a:t>
            </a:r>
            <a:r>
              <a:rPr lang="zh-CN" altLang="en-US" baseline="0" dirty="0" smtClean="0"/>
              <a:t> </a:t>
            </a:r>
            <a:r>
              <a:rPr lang="en-US" altLang="zh-CN" baseline="0" dirty="0" smtClean="0"/>
              <a:t>all</a:t>
            </a:r>
            <a:r>
              <a:rPr lang="zh-CN" altLang="en-US" baseline="0" dirty="0" smtClean="0"/>
              <a:t> </a:t>
            </a:r>
            <a:r>
              <a:rPr lang="en-US" altLang="zh-CN" baseline="0" dirty="0" smtClean="0"/>
              <a:t>positive</a:t>
            </a:r>
            <a:r>
              <a:rPr lang="zh-CN" altLang="en-US" baseline="0" dirty="0" smtClean="0"/>
              <a:t> </a:t>
            </a:r>
            <a:r>
              <a:rPr lang="en-US" altLang="zh-CN" baseline="0" dirty="0" smtClean="0"/>
              <a:t>samples</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negative</a:t>
            </a:r>
            <a:r>
              <a:rPr lang="zh-CN" altLang="en-US" baseline="0" dirty="0" smtClean="0"/>
              <a:t> </a:t>
            </a:r>
            <a:r>
              <a:rPr lang="en-US" altLang="zh-CN" baseline="0" dirty="0" smtClean="0"/>
              <a:t>samples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recent</a:t>
            </a:r>
            <a:r>
              <a:rPr lang="zh-CN" altLang="en-US" baseline="0" dirty="0" smtClean="0"/>
              <a:t> </a:t>
            </a:r>
            <a:r>
              <a:rPr lang="en-US" altLang="zh-CN" baseline="0" dirty="0" smtClean="0"/>
              <a:t>days.</a:t>
            </a:r>
          </a:p>
          <a:p>
            <a:pPr marL="171450" indent="-171450">
              <a:buFontTx/>
              <a:buChar char="-"/>
            </a:pPr>
            <a:r>
              <a:rPr lang="en-US" altLang="zh-CN" baseline="0" dirty="0" smtClean="0"/>
              <a:t>It</a:t>
            </a:r>
            <a:r>
              <a:rPr lang="zh-CN" altLang="en-US" baseline="0" dirty="0" smtClean="0"/>
              <a:t> </a:t>
            </a:r>
            <a:r>
              <a:rPr lang="en-US" altLang="zh-CN" baseline="0" dirty="0" smtClean="0"/>
              <a:t>further</a:t>
            </a:r>
            <a:r>
              <a:rPr lang="zh-CN" altLang="en-US" baseline="0" dirty="0" smtClean="0"/>
              <a:t> </a:t>
            </a:r>
            <a:r>
              <a:rPr lang="en-US" altLang="zh-CN" baseline="0" dirty="0" err="1" smtClean="0"/>
              <a:t>downsamples</a:t>
            </a:r>
            <a:r>
              <a:rPr lang="zh-CN" altLang="en-US" baseline="0" dirty="0" smtClean="0"/>
              <a:t> </a:t>
            </a:r>
            <a:r>
              <a:rPr lang="en-US" altLang="zh-CN" baseline="0" dirty="0" smtClean="0"/>
              <a:t>the</a:t>
            </a:r>
            <a:r>
              <a:rPr lang="zh-CN" altLang="en-US" baseline="0" dirty="0" smtClean="0"/>
              <a:t> </a:t>
            </a:r>
            <a:r>
              <a:rPr lang="en-US" altLang="zh-CN" baseline="0" dirty="0" smtClean="0"/>
              <a:t>negative</a:t>
            </a:r>
            <a:r>
              <a:rPr lang="zh-CN" altLang="en-US" baseline="0" dirty="0" smtClean="0"/>
              <a:t> </a:t>
            </a:r>
            <a:r>
              <a:rPr lang="en-US" altLang="zh-CN" baseline="0" dirty="0" smtClean="0"/>
              <a:t>samples</a:t>
            </a:r>
            <a:r>
              <a:rPr lang="zh-CN" altLang="en-US" baseline="0" dirty="0" smtClean="0"/>
              <a:t> </a:t>
            </a:r>
            <a:r>
              <a:rPr lang="en-US" altLang="zh-CN" baseline="0" dirty="0" smtClean="0"/>
              <a:t>via</a:t>
            </a:r>
            <a:r>
              <a:rPr lang="zh-CN" altLang="en-US" baseline="0" dirty="0" smtClean="0"/>
              <a:t> </a:t>
            </a:r>
            <a:r>
              <a:rPr lang="en-US" altLang="zh-CN" baseline="0" dirty="0" smtClean="0"/>
              <a:t>Poisson</a:t>
            </a:r>
            <a:r>
              <a:rPr lang="zh-CN" altLang="en-US" baseline="0" dirty="0" smtClean="0"/>
              <a:t> </a:t>
            </a:r>
            <a:r>
              <a:rPr lang="en-US" altLang="zh-CN" baseline="0" dirty="0" smtClean="0"/>
              <a:t>sampling</a:t>
            </a:r>
            <a:r>
              <a:rPr lang="zh-CN" altLang="en-US" baseline="0" dirty="0" smtClean="0"/>
              <a:t> </a:t>
            </a:r>
            <a:r>
              <a:rPr lang="en-US" altLang="zh-CN" baseline="0" dirty="0" smtClean="0"/>
              <a:t>by</a:t>
            </a:r>
            <a:r>
              <a:rPr lang="zh-CN" altLang="en-US" baseline="0" dirty="0" smtClean="0"/>
              <a:t> </a:t>
            </a:r>
            <a:r>
              <a:rPr lang="en-US" altLang="zh-CN" baseline="0" dirty="0" smtClean="0"/>
              <a:t>assigning</a:t>
            </a:r>
            <a:r>
              <a:rPr lang="zh-CN" altLang="en-US" baseline="0" dirty="0" smtClean="0"/>
              <a:t> </a:t>
            </a:r>
            <a:r>
              <a:rPr lang="en-US" altLang="zh-CN" baseline="0" dirty="0" smtClean="0"/>
              <a:t>more</a:t>
            </a:r>
            <a:r>
              <a:rPr lang="zh-CN" altLang="en-US" baseline="0" dirty="0" smtClean="0"/>
              <a:t> </a:t>
            </a:r>
            <a:r>
              <a:rPr lang="en-US" altLang="zh-CN" baseline="0" dirty="0" smtClean="0"/>
              <a:t>weight</a:t>
            </a:r>
            <a:r>
              <a:rPr lang="zh-CN" altLang="en-US" baseline="0" dirty="0" smtClean="0"/>
              <a:t> </a:t>
            </a:r>
            <a:r>
              <a:rPr lang="en-US" altLang="zh-CN" baseline="0" dirty="0" smtClean="0"/>
              <a:t>to</a:t>
            </a:r>
            <a:r>
              <a:rPr lang="zh-CN" altLang="en-US" baseline="0" dirty="0" smtClean="0"/>
              <a:t> </a:t>
            </a:r>
            <a:r>
              <a:rPr lang="en-US" altLang="zh-CN" baseline="0" dirty="0" smtClean="0"/>
              <a:t>positive</a:t>
            </a:r>
            <a:r>
              <a:rPr lang="zh-CN" altLang="en-US" baseline="0" dirty="0" smtClean="0"/>
              <a:t> </a:t>
            </a:r>
            <a:r>
              <a:rPr lang="en-US" altLang="zh-CN" baseline="0" dirty="0" smtClean="0"/>
              <a:t>samples.</a:t>
            </a:r>
          </a:p>
          <a:p>
            <a:pPr marL="0" indent="0">
              <a:buFontTx/>
              <a:buNone/>
            </a:pPr>
            <a:endParaRPr lang="en-US" altLang="zh-CN" baseline="0" dirty="0" smtClean="0"/>
          </a:p>
          <a:p>
            <a:pPr marL="0" indent="0">
              <a:buFontTx/>
              <a:buNone/>
            </a:pPr>
            <a:r>
              <a:rPr lang="en-US" altLang="zh-CN" baseline="0" dirty="0" err="1" smtClean="0"/>
              <a:t>StreamDFP</a:t>
            </a:r>
            <a:r>
              <a:rPr lang="zh-CN" altLang="en-US" baseline="0" dirty="0" smtClean="0"/>
              <a:t> </a:t>
            </a:r>
            <a:r>
              <a:rPr lang="en-US" altLang="zh-CN" baseline="0" dirty="0" smtClean="0"/>
              <a:t>trains</a:t>
            </a:r>
            <a:r>
              <a:rPr lang="zh-CN" altLang="en-US" baseline="0" dirty="0" smtClean="0"/>
              <a:t> </a:t>
            </a:r>
            <a:r>
              <a:rPr lang="en-US" altLang="zh-CN" baseline="0" dirty="0" smtClean="0"/>
              <a:t>each</a:t>
            </a:r>
            <a:r>
              <a:rPr lang="zh-CN" altLang="en-US" baseline="0" dirty="0" smtClean="0"/>
              <a:t> </a:t>
            </a:r>
            <a:r>
              <a:rPr lang="en-US" altLang="zh-CN" baseline="0" dirty="0" smtClean="0"/>
              <a:t>decision</a:t>
            </a:r>
            <a:r>
              <a:rPr lang="zh-CN" altLang="en-US" baseline="0" dirty="0" smtClean="0"/>
              <a:t> </a:t>
            </a:r>
            <a:r>
              <a:rPr lang="en-US" altLang="zh-CN" baseline="0" dirty="0" smtClean="0"/>
              <a:t>tree</a:t>
            </a:r>
            <a:r>
              <a:rPr lang="zh-CN" altLang="en-US" baseline="0" dirty="0" smtClean="0"/>
              <a:t> </a:t>
            </a:r>
            <a:r>
              <a:rPr lang="en-US" altLang="zh-CN" baseline="0" dirty="0" smtClean="0"/>
              <a:t>associated</a:t>
            </a:r>
            <a:r>
              <a:rPr lang="zh-CN" altLang="en-US" baseline="0" dirty="0" smtClean="0"/>
              <a:t> </a:t>
            </a:r>
            <a:r>
              <a:rPr lang="en-US" altLang="zh-CN" baseline="0" dirty="0" smtClean="0"/>
              <a:t>with</a:t>
            </a:r>
            <a:r>
              <a:rPr lang="zh-CN" altLang="en-US" baseline="0" dirty="0" smtClean="0"/>
              <a:t> </a:t>
            </a:r>
            <a:r>
              <a:rPr lang="en-US" altLang="zh-CN" baseline="0" dirty="0" smtClean="0"/>
              <a:t>the</a:t>
            </a:r>
            <a:r>
              <a:rPr lang="zh-CN" altLang="en-US" baseline="0" dirty="0" smtClean="0"/>
              <a:t> </a:t>
            </a:r>
            <a:r>
              <a:rPr lang="en-US" altLang="zh-CN" baseline="0" dirty="0" smtClean="0"/>
              <a:t>change</a:t>
            </a:r>
            <a:r>
              <a:rPr lang="zh-CN" altLang="en-US" baseline="0" dirty="0" smtClean="0"/>
              <a:t> </a:t>
            </a:r>
            <a:r>
              <a:rPr lang="en-US" altLang="zh-CN" baseline="0" dirty="0" smtClean="0"/>
              <a:t>detector</a:t>
            </a:r>
            <a:r>
              <a:rPr lang="zh-CN" altLang="en-US" baseline="0" dirty="0" smtClean="0"/>
              <a:t> </a:t>
            </a:r>
            <a:r>
              <a:rPr lang="en-US" altLang="zh-CN" baseline="0" dirty="0" smtClean="0"/>
              <a:t>with</a:t>
            </a:r>
            <a:r>
              <a:rPr lang="zh-CN" altLang="en-US" baseline="0" dirty="0" smtClean="0"/>
              <a:t> </a:t>
            </a:r>
            <a:r>
              <a:rPr lang="en-US" altLang="zh-CN" baseline="0" dirty="0" smtClean="0"/>
              <a:t>a</a:t>
            </a:r>
            <a:r>
              <a:rPr lang="zh-CN" altLang="en-US" baseline="0" dirty="0" smtClean="0"/>
              <a:t> </a:t>
            </a:r>
            <a:r>
              <a:rPr lang="en-US" altLang="zh-CN" baseline="0" dirty="0" smtClean="0"/>
              <a:t>labeled</a:t>
            </a:r>
            <a:r>
              <a:rPr lang="zh-CN" altLang="en-US" baseline="0" dirty="0" smtClean="0"/>
              <a:t> </a:t>
            </a:r>
            <a:r>
              <a:rPr lang="en-US" altLang="zh-CN" baseline="0" dirty="0" smtClean="0"/>
              <a:t>sample</a:t>
            </a:r>
            <a:r>
              <a:rPr lang="zh-CN" altLang="en-US" baseline="0" dirty="0" smtClean="0"/>
              <a:t> </a:t>
            </a:r>
            <a:r>
              <a:rPr lang="en-US" altLang="zh-CN" baseline="0" dirty="0" smtClean="0"/>
              <a:t>and</a:t>
            </a:r>
            <a:r>
              <a:rPr lang="zh-CN" altLang="en-US" baseline="0" dirty="0" smtClean="0"/>
              <a:t> </a:t>
            </a:r>
            <a:r>
              <a:rPr lang="en-US" altLang="zh-CN" baseline="0" dirty="0" smtClean="0"/>
              <a:t>its</a:t>
            </a:r>
            <a:r>
              <a:rPr lang="zh-CN" altLang="en-US" baseline="0" dirty="0" smtClean="0"/>
              <a:t> </a:t>
            </a:r>
            <a:r>
              <a:rPr lang="en-US" altLang="zh-CN" baseline="0" dirty="0" smtClean="0"/>
              <a:t>weight.</a:t>
            </a:r>
          </a:p>
          <a:p>
            <a:pPr marL="0" indent="0">
              <a:buFontTx/>
              <a:buNone/>
            </a:pPr>
            <a:r>
              <a:rPr lang="en-US" altLang="zh-CN" baseline="0" dirty="0" smtClean="0"/>
              <a:t>Then</a:t>
            </a:r>
            <a:r>
              <a:rPr lang="zh-CN" altLang="en-US" baseline="0" dirty="0" smtClean="0"/>
              <a:t> </a:t>
            </a:r>
            <a:r>
              <a:rPr lang="en-US" altLang="zh-CN" baseline="0" dirty="0" smtClean="0"/>
              <a:t>it</a:t>
            </a:r>
            <a:r>
              <a:rPr lang="zh-CN" altLang="en-US" baseline="0" dirty="0" smtClean="0"/>
              <a:t> </a:t>
            </a:r>
            <a:r>
              <a:rPr lang="en-US" altLang="zh-CN" baseline="0" dirty="0" smtClean="0"/>
              <a:t>performs</a:t>
            </a:r>
            <a:r>
              <a:rPr lang="zh-CN" altLang="en-US" baseline="0" dirty="0" smtClean="0"/>
              <a:t> </a:t>
            </a:r>
            <a:r>
              <a:rPr lang="en-US" altLang="zh-CN" baseline="0" dirty="0" smtClean="0"/>
              <a:t>the</a:t>
            </a:r>
            <a:r>
              <a:rPr lang="zh-CN" altLang="en-US" baseline="0" dirty="0" smtClean="0"/>
              <a:t> </a:t>
            </a:r>
            <a:r>
              <a:rPr lang="en-US" altLang="zh-CN" baseline="0" dirty="0" smtClean="0"/>
              <a:t>prediction</a:t>
            </a:r>
            <a:r>
              <a:rPr lang="zh-CN" altLang="en-US" baseline="0" dirty="0" smtClean="0"/>
              <a:t> </a:t>
            </a:r>
            <a:r>
              <a:rPr lang="en-US" altLang="zh-CN" baseline="0" dirty="0" smtClean="0"/>
              <a:t>to</a:t>
            </a:r>
            <a:r>
              <a:rPr lang="zh-CN" altLang="en-US" baseline="0" dirty="0" smtClean="0"/>
              <a:t> </a:t>
            </a:r>
            <a:r>
              <a:rPr lang="en-US" altLang="zh-CN" baseline="0" dirty="0" smtClean="0"/>
              <a:t>obtain</a:t>
            </a:r>
            <a:r>
              <a:rPr lang="zh-CN" altLang="en-US" baseline="0" dirty="0" smtClean="0"/>
              <a:t> </a:t>
            </a:r>
            <a:r>
              <a:rPr lang="en-US" altLang="zh-CN" baseline="0" dirty="0" smtClean="0"/>
              <a:t>the</a:t>
            </a:r>
            <a:r>
              <a:rPr lang="zh-CN" altLang="en-US" baseline="0" dirty="0" smtClean="0"/>
              <a:t> </a:t>
            </a:r>
            <a:r>
              <a:rPr lang="en-US" altLang="zh-CN" baseline="0" dirty="0" smtClean="0"/>
              <a:t>predicted</a:t>
            </a:r>
            <a:r>
              <a:rPr lang="zh-CN" altLang="en-US" baseline="0" dirty="0" smtClean="0"/>
              <a:t> </a:t>
            </a:r>
            <a:r>
              <a:rPr lang="en-US" altLang="zh-CN" baseline="0" dirty="0" smtClean="0"/>
              <a:t>output.</a:t>
            </a:r>
          </a:p>
          <a:p>
            <a:pPr marL="0" indent="0">
              <a:buFontTx/>
              <a:buNone/>
            </a:pPr>
            <a:r>
              <a:rPr lang="en-US" altLang="zh-CN" baseline="0" dirty="0" smtClean="0"/>
              <a:t>It</a:t>
            </a:r>
            <a:r>
              <a:rPr lang="zh-CN" altLang="en-US" baseline="0" dirty="0" smtClean="0"/>
              <a:t> </a:t>
            </a:r>
            <a:r>
              <a:rPr lang="en-US" altLang="zh-CN" baseline="0" dirty="0" smtClean="0"/>
              <a:t>compares</a:t>
            </a:r>
            <a:r>
              <a:rPr lang="zh-CN" altLang="en-US" baseline="0" dirty="0" smtClean="0"/>
              <a:t> </a:t>
            </a:r>
            <a:r>
              <a:rPr lang="en-US" altLang="zh-CN" baseline="0" dirty="0" smtClean="0"/>
              <a:t>the</a:t>
            </a:r>
            <a:r>
              <a:rPr lang="zh-CN" altLang="en-US" baseline="0" dirty="0" smtClean="0"/>
              <a:t> </a:t>
            </a:r>
            <a:r>
              <a:rPr lang="en-US" altLang="zh-CN" baseline="0" dirty="0" smtClean="0"/>
              <a:t>predicted</a:t>
            </a:r>
            <a:r>
              <a:rPr lang="zh-CN" altLang="en-US" baseline="0" dirty="0" smtClean="0"/>
              <a:t> </a:t>
            </a:r>
            <a:r>
              <a:rPr lang="en-US" altLang="zh-CN" baseline="0" dirty="0" smtClean="0"/>
              <a:t>output</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true</a:t>
            </a:r>
            <a:r>
              <a:rPr lang="zh-CN" altLang="en-US" baseline="0" dirty="0" smtClean="0"/>
              <a:t> </a:t>
            </a:r>
            <a:r>
              <a:rPr lang="en-US" altLang="zh-CN" baseline="0" dirty="0" smtClean="0"/>
              <a:t>output</a:t>
            </a:r>
            <a:r>
              <a:rPr lang="zh-CN" altLang="en-US" baseline="0" dirty="0" smtClean="0"/>
              <a:t> </a:t>
            </a:r>
            <a:r>
              <a:rPr lang="en-US" altLang="zh-CN" baseline="0" dirty="0" smtClean="0"/>
              <a:t>to</a:t>
            </a:r>
            <a:r>
              <a:rPr lang="zh-CN" altLang="en-US" baseline="0" dirty="0" smtClean="0"/>
              <a:t> </a:t>
            </a:r>
            <a:r>
              <a:rPr lang="en-US" altLang="zh-CN" baseline="0" dirty="0" smtClean="0"/>
              <a:t>detect</a:t>
            </a:r>
            <a:r>
              <a:rPr lang="zh-CN" altLang="en-US" baseline="0" dirty="0" smtClean="0"/>
              <a:t> </a:t>
            </a:r>
            <a:r>
              <a:rPr lang="en-US" altLang="zh-CN" baseline="0" dirty="0" smtClean="0"/>
              <a:t>if</a:t>
            </a:r>
            <a:r>
              <a:rPr lang="zh-CN" altLang="en-US" baseline="0" dirty="0" smtClean="0"/>
              <a:t> </a:t>
            </a:r>
            <a:r>
              <a:rPr lang="en-US" altLang="zh-CN" baseline="0" dirty="0" smtClean="0"/>
              <a:t>concept</a:t>
            </a:r>
            <a:r>
              <a:rPr lang="zh-CN" altLang="en-US" baseline="0" dirty="0" smtClean="0"/>
              <a:t> </a:t>
            </a:r>
            <a:r>
              <a:rPr lang="en-US" altLang="zh-CN" baseline="0" dirty="0" smtClean="0"/>
              <a:t>drift</a:t>
            </a:r>
            <a:r>
              <a:rPr lang="zh-CN" altLang="en-US" baseline="0" dirty="0" smtClean="0"/>
              <a:t> </a:t>
            </a:r>
            <a:r>
              <a:rPr lang="en-US" altLang="zh-CN" baseline="0" dirty="0" smtClean="0"/>
              <a:t>exists.</a:t>
            </a:r>
            <a:r>
              <a:rPr lang="zh-CN" altLang="en-US" baseline="0" dirty="0" smtClean="0"/>
              <a:t> </a:t>
            </a:r>
            <a:endParaRPr lang="en-US" altLang="zh-CN" baseline="0" dirty="0" smtClean="0"/>
          </a:p>
          <a:p>
            <a:pPr marL="0" indent="0">
              <a:buFontTx/>
              <a:buNone/>
            </a:pPr>
            <a:r>
              <a:rPr lang="en-US" altLang="zh-CN" baseline="0" dirty="0" smtClean="0"/>
              <a:t>If</a:t>
            </a:r>
            <a:r>
              <a:rPr lang="zh-CN" altLang="en-US" baseline="0" dirty="0" smtClean="0"/>
              <a:t> </a:t>
            </a:r>
            <a:r>
              <a:rPr lang="en-US" altLang="zh-CN" baseline="0" dirty="0" smtClean="0"/>
              <a:t>so,</a:t>
            </a:r>
            <a:r>
              <a:rPr lang="zh-CN" altLang="en-US" baseline="0" dirty="0" smtClean="0"/>
              <a:t> </a:t>
            </a:r>
            <a:r>
              <a:rPr lang="en-US" altLang="zh-CN" baseline="0" dirty="0" smtClean="0"/>
              <a:t>decision</a:t>
            </a:r>
            <a:r>
              <a:rPr lang="zh-CN" altLang="en-US" baseline="0" dirty="0" smtClean="0"/>
              <a:t> </a:t>
            </a:r>
            <a:r>
              <a:rPr lang="en-US" altLang="zh-CN" baseline="0" dirty="0" smtClean="0"/>
              <a:t>tree</a:t>
            </a:r>
            <a:r>
              <a:rPr lang="zh-CN" altLang="en-US" baseline="0" dirty="0" smtClean="0"/>
              <a:t> </a:t>
            </a:r>
            <a:r>
              <a:rPr lang="en-US" altLang="zh-CN" baseline="0" dirty="0" smtClean="0"/>
              <a:t>is</a:t>
            </a:r>
            <a:r>
              <a:rPr lang="zh-CN" altLang="en-US" baseline="0" dirty="0" smtClean="0"/>
              <a:t> </a:t>
            </a:r>
            <a:r>
              <a:rPr lang="en-US" altLang="zh-CN" baseline="0" dirty="0" smtClean="0"/>
              <a:t>updated</a:t>
            </a:r>
            <a:r>
              <a:rPr lang="zh-CN" altLang="en-US" baseline="0" dirty="0" smtClean="0"/>
              <a:t> </a:t>
            </a:r>
            <a:r>
              <a:rPr lang="en-US" altLang="zh-CN" baseline="0" dirty="0" smtClean="0"/>
              <a:t>accordingly</a:t>
            </a:r>
            <a:r>
              <a:rPr lang="zh-CN" altLang="en-US" baseline="0" dirty="0" smtClean="0"/>
              <a:t> </a:t>
            </a:r>
            <a:r>
              <a:rPr lang="en-US" altLang="zh-CN" baseline="0" dirty="0" smtClean="0"/>
              <a:t>based</a:t>
            </a:r>
            <a:r>
              <a:rPr lang="zh-CN" altLang="en-US" baseline="0" dirty="0" smtClean="0"/>
              <a:t> </a:t>
            </a:r>
            <a:r>
              <a:rPr lang="en-US" altLang="zh-CN" baseline="0" dirty="0" smtClean="0"/>
              <a:t>on</a:t>
            </a:r>
            <a:r>
              <a:rPr lang="zh-CN" altLang="en-US" baseline="0" dirty="0" smtClean="0"/>
              <a:t> </a:t>
            </a:r>
            <a:r>
              <a:rPr lang="en-US" altLang="zh-CN" baseline="0" dirty="0" smtClean="0"/>
              <a:t>incremental</a:t>
            </a:r>
            <a:r>
              <a:rPr lang="zh-CN" altLang="en-US" baseline="0" dirty="0" smtClean="0"/>
              <a:t> </a:t>
            </a:r>
            <a:r>
              <a:rPr lang="en-US" altLang="zh-CN" baseline="0" dirty="0" smtClean="0"/>
              <a:t>learning</a:t>
            </a:r>
            <a:r>
              <a:rPr lang="zh-CN" altLang="en-US" baseline="0" dirty="0" smtClean="0"/>
              <a:t> </a:t>
            </a:r>
            <a:r>
              <a:rPr lang="en-US" altLang="zh-CN" baseline="0" dirty="0" smtClean="0"/>
              <a:t>algorithms.</a:t>
            </a:r>
          </a:p>
          <a:p>
            <a:endParaRPr lang="en-US" dirty="0"/>
          </a:p>
        </p:txBody>
      </p:sp>
    </p:spTree>
    <p:extLst>
      <p:ext uri="{BB962C8B-B14F-4D97-AF65-F5344CB8AC3E}">
        <p14:creationId xmlns:p14="http://schemas.microsoft.com/office/powerpoint/2010/main" val="1590393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smtClean="0"/>
              <a:t>StreamDFP</a:t>
            </a:r>
            <a:r>
              <a:rPr lang="zh-CN" altLang="en-US" baseline="0" dirty="0" smtClean="0"/>
              <a:t> </a:t>
            </a:r>
            <a:r>
              <a:rPr lang="en-US" altLang="zh-CN" baseline="0" dirty="0" smtClean="0"/>
              <a:t>supports</a:t>
            </a:r>
            <a:r>
              <a:rPr lang="zh-CN" altLang="en-US" baseline="0" dirty="0" smtClean="0"/>
              <a:t> </a:t>
            </a:r>
            <a:r>
              <a:rPr lang="en-US" altLang="zh-CN" baseline="0" dirty="0" smtClean="0"/>
              <a:t>both</a:t>
            </a:r>
            <a:r>
              <a:rPr lang="zh-CN" altLang="en-US" baseline="0" dirty="0" smtClean="0"/>
              <a:t> </a:t>
            </a:r>
            <a:r>
              <a:rPr lang="en-US" altLang="zh-CN" baseline="0" dirty="0" smtClean="0"/>
              <a:t>classification</a:t>
            </a:r>
            <a:r>
              <a:rPr lang="zh-CN" altLang="en-US" baseline="0" dirty="0" smtClean="0"/>
              <a:t> </a:t>
            </a:r>
            <a:r>
              <a:rPr lang="en-US" altLang="zh-CN" baseline="0" dirty="0" smtClean="0"/>
              <a:t>and</a:t>
            </a:r>
            <a:r>
              <a:rPr lang="zh-CN" altLang="en-US" baseline="0" dirty="0" smtClean="0"/>
              <a:t> </a:t>
            </a:r>
            <a:r>
              <a:rPr lang="en-US" altLang="zh-CN" baseline="0" dirty="0" smtClean="0"/>
              <a:t>regression</a:t>
            </a:r>
            <a:r>
              <a:rPr lang="zh-CN" altLang="en-US" baseline="0" dirty="0" smtClean="0"/>
              <a:t> </a:t>
            </a:r>
            <a:r>
              <a:rPr lang="en-US" altLang="zh-CN" baseline="0" dirty="0" smtClean="0"/>
              <a:t>in</a:t>
            </a:r>
            <a:r>
              <a:rPr lang="zh-CN" altLang="en-US" baseline="0" dirty="0" smtClean="0"/>
              <a:t> </a:t>
            </a:r>
            <a:r>
              <a:rPr lang="en-US" altLang="zh-CN" baseline="0" dirty="0" smtClean="0"/>
              <a:t>prediction.</a:t>
            </a:r>
          </a:p>
          <a:p>
            <a:pPr marL="171450" indent="-171450">
              <a:buFontTx/>
              <a:buChar char="-"/>
            </a:pPr>
            <a:r>
              <a:rPr lang="en-US" altLang="zh-CN" baseline="0" dirty="0" smtClean="0"/>
              <a:t>For</a:t>
            </a:r>
            <a:r>
              <a:rPr lang="zh-CN" altLang="en-US" baseline="0" dirty="0" smtClean="0"/>
              <a:t> </a:t>
            </a:r>
            <a:r>
              <a:rPr lang="en-US" altLang="zh-CN" baseline="0" dirty="0" smtClean="0"/>
              <a:t>classification,</a:t>
            </a:r>
            <a:r>
              <a:rPr lang="zh-CN" altLang="en-US" baseline="0" dirty="0" smtClean="0"/>
              <a:t> </a:t>
            </a:r>
            <a:r>
              <a:rPr lang="en-US" altLang="zh-CN" baseline="0" dirty="0" smtClean="0"/>
              <a:t>it</a:t>
            </a:r>
            <a:r>
              <a:rPr lang="zh-CN" altLang="en-US" baseline="0" dirty="0" smtClean="0"/>
              <a:t> </a:t>
            </a:r>
            <a:r>
              <a:rPr lang="en-US" altLang="zh-CN" baseline="0" dirty="0" smtClean="0"/>
              <a:t>predicts</a:t>
            </a:r>
            <a:r>
              <a:rPr lang="zh-CN" altLang="en-US" baseline="0" dirty="0" smtClean="0"/>
              <a:t> </a:t>
            </a:r>
            <a:r>
              <a:rPr lang="en-US" altLang="zh-CN" baseline="0" dirty="0" smtClean="0"/>
              <a:t>whether</a:t>
            </a:r>
            <a:r>
              <a:rPr lang="zh-CN" altLang="en-US" baseline="0" dirty="0" smtClean="0"/>
              <a:t> </a:t>
            </a:r>
            <a:r>
              <a:rPr lang="en-US" altLang="zh-CN" baseline="0" dirty="0" smtClean="0"/>
              <a:t>a</a:t>
            </a:r>
            <a:r>
              <a:rPr lang="zh-CN" altLang="en-US" baseline="0" dirty="0" smtClean="0"/>
              <a:t> </a:t>
            </a:r>
            <a:r>
              <a:rPr lang="en-US" altLang="zh-CN" baseline="0" dirty="0" smtClean="0"/>
              <a:t>disk</a:t>
            </a:r>
            <a:r>
              <a:rPr lang="zh-CN" altLang="en-US" baseline="0" dirty="0" smtClean="0"/>
              <a:t> </a:t>
            </a:r>
            <a:r>
              <a:rPr lang="en-US" altLang="zh-CN" baseline="0" dirty="0" smtClean="0"/>
              <a:t>failure</a:t>
            </a:r>
            <a:r>
              <a:rPr lang="zh-CN" altLang="en-US" baseline="0" dirty="0" smtClean="0"/>
              <a:t> </a:t>
            </a:r>
            <a:r>
              <a:rPr lang="en-US" altLang="zh-CN" baseline="0" dirty="0" smtClean="0"/>
              <a:t>will</a:t>
            </a:r>
            <a:r>
              <a:rPr lang="zh-CN" altLang="en-US" baseline="0" dirty="0" smtClean="0"/>
              <a:t> </a:t>
            </a:r>
            <a:r>
              <a:rPr lang="en-US" altLang="zh-CN" baseline="0" dirty="0" smtClean="0"/>
              <a:t>occur.</a:t>
            </a:r>
          </a:p>
          <a:p>
            <a:pPr marL="171450" indent="-171450">
              <a:buFontTx/>
              <a:buChar char="-"/>
            </a:pPr>
            <a:r>
              <a:rPr lang="en-US" altLang="zh-CN" baseline="0" dirty="0" smtClean="0"/>
              <a:t>For</a:t>
            </a:r>
            <a:r>
              <a:rPr lang="zh-CN" altLang="en-US" baseline="0" dirty="0" smtClean="0"/>
              <a:t> </a:t>
            </a:r>
            <a:r>
              <a:rPr lang="en-US" altLang="zh-CN" baseline="0" dirty="0" smtClean="0"/>
              <a:t>regression,</a:t>
            </a:r>
            <a:r>
              <a:rPr lang="zh-CN" altLang="en-US" baseline="0" dirty="0" smtClean="0"/>
              <a:t> </a:t>
            </a:r>
            <a:r>
              <a:rPr lang="en-US" altLang="zh-CN" baseline="0" dirty="0" smtClean="0"/>
              <a:t>it</a:t>
            </a:r>
            <a:r>
              <a:rPr lang="zh-CN" altLang="en-US" baseline="0" dirty="0" smtClean="0"/>
              <a:t> </a:t>
            </a:r>
            <a:r>
              <a:rPr lang="en-US" altLang="zh-CN" baseline="0" dirty="0" smtClean="0"/>
              <a:t>returns</a:t>
            </a:r>
            <a:r>
              <a:rPr lang="zh-CN" altLang="en-US" baseline="0" dirty="0" smtClean="0"/>
              <a:t> </a:t>
            </a:r>
            <a:r>
              <a:rPr lang="en-US" altLang="zh-CN" baseline="0" dirty="0" smtClean="0"/>
              <a:t>the</a:t>
            </a:r>
            <a:r>
              <a:rPr lang="zh-CN" altLang="en-US" baseline="0" dirty="0" smtClean="0"/>
              <a:t> </a:t>
            </a:r>
            <a:r>
              <a:rPr lang="en-US" altLang="zh-CN" baseline="0" dirty="0" smtClean="0"/>
              <a:t>disk</a:t>
            </a:r>
            <a:r>
              <a:rPr lang="zh-CN" altLang="en-US" baseline="0" dirty="0" smtClean="0"/>
              <a:t> </a:t>
            </a:r>
            <a:r>
              <a:rPr lang="en-US" altLang="zh-CN" baseline="0" dirty="0" smtClean="0"/>
              <a:t>failure</a:t>
            </a:r>
            <a:r>
              <a:rPr lang="zh-CN" altLang="en-US" baseline="0" dirty="0" smtClean="0"/>
              <a:t> </a:t>
            </a:r>
            <a:r>
              <a:rPr lang="en-US" altLang="zh-CN" baseline="0" dirty="0" smtClean="0"/>
              <a:t>probability</a:t>
            </a:r>
            <a:r>
              <a:rPr lang="zh-CN" altLang="en-US" baseline="0" dirty="0" smtClean="0"/>
              <a:t> </a:t>
            </a:r>
            <a:r>
              <a:rPr lang="en-US" altLang="zh-CN" baseline="0" dirty="0" smtClean="0"/>
              <a:t>within</a:t>
            </a:r>
            <a:r>
              <a:rPr lang="zh-CN" altLang="en-US" baseline="0" dirty="0" smtClean="0"/>
              <a:t> </a:t>
            </a:r>
            <a:r>
              <a:rPr lang="en-US" altLang="zh-CN" baseline="0" dirty="0" smtClean="0"/>
              <a:t>near</a:t>
            </a:r>
            <a:r>
              <a:rPr lang="zh-CN" altLang="en-US" baseline="0" dirty="0" smtClean="0"/>
              <a:t> </a:t>
            </a:r>
            <a:r>
              <a:rPr lang="en-US" altLang="zh-CN" baseline="0" dirty="0" smtClean="0"/>
              <a:t>future.</a:t>
            </a:r>
            <a:r>
              <a:rPr lang="zh-CN" altLang="en-US" baseline="0" dirty="0" smtClean="0"/>
              <a:t> </a:t>
            </a:r>
            <a:r>
              <a:rPr lang="en-US" altLang="zh-CN" baseline="0" dirty="0" smtClean="0"/>
              <a:t>Also,</a:t>
            </a:r>
            <a:r>
              <a:rPr lang="zh-CN" altLang="en-US" baseline="0" dirty="0" smtClean="0"/>
              <a:t> </a:t>
            </a:r>
            <a:r>
              <a:rPr lang="en-US" altLang="zh-CN" baseline="0" dirty="0" smtClean="0"/>
              <a:t>we</a:t>
            </a:r>
            <a:r>
              <a:rPr lang="zh-CN" altLang="en-US" baseline="0" dirty="0" smtClean="0"/>
              <a:t> </a:t>
            </a:r>
            <a:r>
              <a:rPr lang="en-US" altLang="zh-CN" baseline="0" dirty="0" smtClean="0"/>
              <a:t>convert</a:t>
            </a:r>
            <a:r>
              <a:rPr lang="zh-CN" altLang="en-US" baseline="0" dirty="0" smtClean="0"/>
              <a:t> </a:t>
            </a:r>
            <a:r>
              <a:rPr lang="en-US" altLang="zh-CN" baseline="0" dirty="0" smtClean="0"/>
              <a:t>the</a:t>
            </a:r>
            <a:r>
              <a:rPr lang="zh-CN" altLang="en-US" baseline="0" dirty="0" smtClean="0"/>
              <a:t> </a:t>
            </a:r>
            <a:r>
              <a:rPr lang="en-US" altLang="zh-CN" baseline="0" dirty="0" smtClean="0"/>
              <a:t>predicted</a:t>
            </a:r>
            <a:r>
              <a:rPr lang="zh-CN" altLang="en-US" baseline="0" dirty="0" smtClean="0"/>
              <a:t> </a:t>
            </a:r>
            <a:r>
              <a:rPr lang="en-US" altLang="zh-CN" baseline="0" dirty="0" smtClean="0"/>
              <a:t>failure</a:t>
            </a:r>
            <a:r>
              <a:rPr lang="zh-CN" altLang="en-US" baseline="0" dirty="0" smtClean="0"/>
              <a:t> </a:t>
            </a:r>
            <a:r>
              <a:rPr lang="en-US" altLang="zh-CN" baseline="0" dirty="0" smtClean="0"/>
              <a:t>probability</a:t>
            </a:r>
            <a:r>
              <a:rPr lang="zh-CN" altLang="en-US" baseline="0" dirty="0" smtClean="0"/>
              <a:t> </a:t>
            </a:r>
            <a:r>
              <a:rPr lang="en-US" altLang="zh-CN" baseline="0" dirty="0" smtClean="0"/>
              <a:t>into</a:t>
            </a:r>
            <a:r>
              <a:rPr lang="zh-CN" altLang="en-US" baseline="0" dirty="0" smtClean="0"/>
              <a:t> </a:t>
            </a:r>
            <a:r>
              <a:rPr lang="en-US" altLang="zh-CN" baseline="0" dirty="0" smtClean="0"/>
              <a:t>the</a:t>
            </a:r>
            <a:r>
              <a:rPr lang="zh-CN" altLang="en-US" baseline="0" dirty="0" smtClean="0"/>
              <a:t> </a:t>
            </a:r>
            <a:r>
              <a:rPr lang="en-US" altLang="zh-CN" baseline="0" dirty="0" smtClean="0"/>
              <a:t>predicted</a:t>
            </a:r>
            <a:r>
              <a:rPr lang="zh-CN" altLang="en-US" baseline="0" dirty="0" smtClean="0"/>
              <a:t> </a:t>
            </a:r>
            <a:r>
              <a:rPr lang="en-US" altLang="zh-CN" baseline="0" dirty="0" smtClean="0"/>
              <a:t>residual</a:t>
            </a:r>
            <a:r>
              <a:rPr lang="zh-CN" altLang="en-US" baseline="0" dirty="0" smtClean="0"/>
              <a:t> </a:t>
            </a:r>
            <a:r>
              <a:rPr lang="en-US" altLang="zh-CN" baseline="0" dirty="0" smtClean="0"/>
              <a:t>lifetime</a:t>
            </a:r>
            <a:r>
              <a:rPr lang="zh-CN" altLang="en-US" baseline="0" dirty="0" smtClean="0"/>
              <a:t> </a:t>
            </a:r>
            <a:r>
              <a:rPr lang="en-US" altLang="zh-CN" baseline="0" dirty="0" smtClean="0"/>
              <a:t>of</a:t>
            </a:r>
            <a:r>
              <a:rPr lang="zh-CN" altLang="en-US" baseline="0" dirty="0" smtClean="0"/>
              <a:t> </a:t>
            </a:r>
            <a:r>
              <a:rPr lang="en-US" altLang="zh-CN" baseline="0" dirty="0" smtClean="0"/>
              <a:t>a</a:t>
            </a:r>
            <a:r>
              <a:rPr lang="zh-CN" altLang="en-US" baseline="0" dirty="0" smtClean="0"/>
              <a:t> </a:t>
            </a:r>
            <a:r>
              <a:rPr lang="en-US" altLang="zh-CN" baseline="0" dirty="0" smtClean="0"/>
              <a:t>disk</a:t>
            </a:r>
            <a:r>
              <a:rPr lang="zh-CN" altLang="en-US" baseline="0" dirty="0" smtClean="0"/>
              <a:t> </a:t>
            </a:r>
            <a:r>
              <a:rPr lang="en-US" altLang="zh-CN" baseline="0" dirty="0" smtClean="0"/>
              <a:t>by</a:t>
            </a:r>
            <a:r>
              <a:rPr lang="zh-CN" altLang="en-US" baseline="0" dirty="0" smtClean="0"/>
              <a:t> </a:t>
            </a:r>
            <a:r>
              <a:rPr lang="en-US" altLang="zh-CN" baseline="0" dirty="0" smtClean="0"/>
              <a:t>the</a:t>
            </a:r>
            <a:r>
              <a:rPr lang="zh-CN" altLang="en-US" baseline="0" dirty="0" smtClean="0"/>
              <a:t> </a:t>
            </a:r>
            <a:r>
              <a:rPr lang="en-US" altLang="zh-CN" baseline="0" dirty="0" smtClean="0"/>
              <a:t>product.</a:t>
            </a:r>
          </a:p>
          <a:p>
            <a:pPr marL="171450" indent="-171450">
              <a:buFontTx/>
              <a:buChar char="-"/>
            </a:pPr>
            <a:endParaRPr lang="en-US" altLang="zh-CN" baseline="0" dirty="0" smtClean="0"/>
          </a:p>
          <a:p>
            <a:pPr marL="0" indent="0">
              <a:buFontTx/>
              <a:buNone/>
            </a:pPr>
            <a:r>
              <a:rPr lang="en-US" altLang="zh-CN" baseline="0" dirty="0" smtClean="0"/>
              <a:t>We</a:t>
            </a:r>
            <a:r>
              <a:rPr lang="zh-CN" altLang="en-US" baseline="0" dirty="0" smtClean="0"/>
              <a:t> </a:t>
            </a:r>
            <a:r>
              <a:rPr lang="en-US" altLang="zh-CN" baseline="0" dirty="0" smtClean="0"/>
              <a:t>implement</a:t>
            </a:r>
            <a:r>
              <a:rPr lang="zh-CN" altLang="en-US" baseline="0" dirty="0" smtClean="0"/>
              <a:t> </a:t>
            </a:r>
            <a:r>
              <a:rPr lang="en-US" altLang="zh-CN" baseline="0" dirty="0" err="1" smtClean="0"/>
              <a:t>StreamDFP</a:t>
            </a:r>
            <a:r>
              <a:rPr lang="zh-CN" altLang="en-US" baseline="0" dirty="0" smtClean="0"/>
              <a:t> </a:t>
            </a:r>
            <a:r>
              <a:rPr lang="en-US" altLang="zh-CN" baseline="0" dirty="0" smtClean="0"/>
              <a:t>with</a:t>
            </a:r>
            <a:r>
              <a:rPr lang="zh-CN" altLang="en-US" baseline="0" dirty="0" smtClean="0"/>
              <a:t> </a:t>
            </a:r>
            <a:r>
              <a:rPr lang="en-US" altLang="zh-CN" baseline="0" dirty="0" smtClean="0"/>
              <a:t>Python</a:t>
            </a:r>
            <a:r>
              <a:rPr lang="zh-CN" altLang="en-US" baseline="0" dirty="0" smtClean="0"/>
              <a:t> </a:t>
            </a:r>
            <a:r>
              <a:rPr lang="en-US" altLang="zh-CN" baseline="0" dirty="0" smtClean="0"/>
              <a:t>and</a:t>
            </a:r>
            <a:r>
              <a:rPr lang="zh-CN" altLang="en-US" baseline="0" dirty="0" smtClean="0"/>
              <a:t> </a:t>
            </a:r>
            <a:r>
              <a:rPr lang="en-US" altLang="zh-CN" baseline="0" dirty="0" smtClean="0"/>
              <a:t>Java</a:t>
            </a:r>
            <a:r>
              <a:rPr lang="zh-CN" altLang="en-US" baseline="0" dirty="0" smtClean="0"/>
              <a:t> </a:t>
            </a:r>
            <a:r>
              <a:rPr lang="en-US" altLang="zh-CN" baseline="0" dirty="0" smtClean="0"/>
              <a:t>for</a:t>
            </a:r>
            <a:r>
              <a:rPr lang="zh-CN" altLang="en-US" baseline="0" dirty="0" smtClean="0"/>
              <a:t> </a:t>
            </a:r>
            <a:r>
              <a:rPr lang="en-US" altLang="zh-CN" baseline="0" dirty="0" smtClean="0"/>
              <a:t>fast</a:t>
            </a:r>
            <a:r>
              <a:rPr lang="zh-CN" altLang="en-US" baseline="0" dirty="0" smtClean="0"/>
              <a:t> </a:t>
            </a:r>
            <a:r>
              <a:rPr lang="en-US" altLang="zh-CN" baseline="0" dirty="0" smtClean="0"/>
              <a:t>preprocessing</a:t>
            </a:r>
            <a:r>
              <a:rPr lang="zh-CN" altLang="en-US" baseline="0" dirty="0" smtClean="0"/>
              <a:t> </a:t>
            </a:r>
            <a:r>
              <a:rPr lang="en-US" altLang="zh-CN" baseline="0" dirty="0" smtClean="0"/>
              <a:t>data</a:t>
            </a:r>
            <a:r>
              <a:rPr lang="zh-CN" altLang="en-US" baseline="0" dirty="0" smtClean="0"/>
              <a:t> </a:t>
            </a:r>
            <a:r>
              <a:rPr lang="en-US" altLang="zh-CN" baseline="0" dirty="0" smtClean="0"/>
              <a:t>as</a:t>
            </a:r>
            <a:r>
              <a:rPr lang="zh-CN" altLang="en-US" baseline="0" dirty="0" smtClean="0"/>
              <a:t> </a:t>
            </a:r>
            <a:r>
              <a:rPr lang="en-US" altLang="zh-CN" baseline="0" dirty="0" smtClean="0"/>
              <a:t>well</a:t>
            </a:r>
            <a:r>
              <a:rPr lang="zh-CN" altLang="en-US" baseline="0" dirty="0" smtClean="0"/>
              <a:t> </a:t>
            </a:r>
            <a:r>
              <a:rPr lang="en-US" altLang="zh-CN" baseline="0" dirty="0" smtClean="0"/>
              <a:t>as</a:t>
            </a:r>
            <a:r>
              <a:rPr lang="zh-CN" altLang="en-US" baseline="0" dirty="0" smtClean="0"/>
              <a:t>  </a:t>
            </a:r>
            <a:r>
              <a:rPr lang="en-US" altLang="zh-CN" baseline="0" dirty="0" smtClean="0"/>
              <a:t>training</a:t>
            </a:r>
            <a:r>
              <a:rPr lang="zh-CN" altLang="en-US" baseline="0" dirty="0" smtClean="0"/>
              <a:t> </a:t>
            </a:r>
            <a:r>
              <a:rPr lang="en-US" altLang="zh-CN" baseline="0" dirty="0" smtClean="0"/>
              <a:t>and</a:t>
            </a:r>
            <a:r>
              <a:rPr lang="zh-CN" altLang="en-US" baseline="0" dirty="0" smtClean="0"/>
              <a:t> </a:t>
            </a:r>
            <a:r>
              <a:rPr lang="en-US" altLang="zh-CN" baseline="0" dirty="0" smtClean="0"/>
              <a:t>prediction,</a:t>
            </a:r>
            <a:r>
              <a:rPr lang="zh-CN" altLang="en-US" baseline="0" dirty="0" smtClean="0"/>
              <a:t> </a:t>
            </a:r>
            <a:r>
              <a:rPr lang="en-US" altLang="zh-CN" baseline="0" dirty="0" smtClean="0"/>
              <a:t>respectively.</a:t>
            </a:r>
          </a:p>
          <a:p>
            <a:pPr marL="0" indent="0">
              <a:buFontTx/>
              <a:buNone/>
            </a:pPr>
            <a:r>
              <a:rPr lang="en-US" altLang="zh-CN" baseline="0" dirty="0" smtClean="0"/>
              <a:t>We</a:t>
            </a:r>
            <a:r>
              <a:rPr lang="zh-CN" altLang="en-US" baseline="0" dirty="0" smtClean="0"/>
              <a:t> </a:t>
            </a:r>
            <a:r>
              <a:rPr lang="en-US" altLang="zh-CN" baseline="0" dirty="0" smtClean="0"/>
              <a:t>realize</a:t>
            </a:r>
            <a:r>
              <a:rPr lang="zh-CN" altLang="en-US" baseline="0" dirty="0" smtClean="0"/>
              <a:t> </a:t>
            </a:r>
            <a:r>
              <a:rPr lang="en-US" altLang="zh-CN" baseline="0" dirty="0" smtClean="0"/>
              <a:t>all</a:t>
            </a:r>
            <a:r>
              <a:rPr lang="zh-CN" altLang="en-US" baseline="0" dirty="0" smtClean="0"/>
              <a:t> </a:t>
            </a:r>
            <a:r>
              <a:rPr lang="en-US" altLang="zh-CN" baseline="0" dirty="0" smtClean="0"/>
              <a:t>incremental</a:t>
            </a:r>
            <a:r>
              <a:rPr lang="zh-CN" altLang="en-US" baseline="0" dirty="0" smtClean="0"/>
              <a:t> </a:t>
            </a:r>
            <a:r>
              <a:rPr lang="en-US" altLang="zh-CN" baseline="0" dirty="0" smtClean="0"/>
              <a:t>learning</a:t>
            </a:r>
            <a:r>
              <a:rPr lang="zh-CN" altLang="en-US" baseline="0" dirty="0" smtClean="0"/>
              <a:t> </a:t>
            </a:r>
            <a:r>
              <a:rPr lang="en-US" altLang="zh-CN" baseline="0" dirty="0" smtClean="0"/>
              <a:t>algorithms</a:t>
            </a:r>
            <a:r>
              <a:rPr lang="zh-CN" altLang="en-US" baseline="0" dirty="0" smtClean="0"/>
              <a:t> </a:t>
            </a:r>
            <a:r>
              <a:rPr lang="en-US" altLang="zh-CN" baseline="0" dirty="0" smtClean="0"/>
              <a:t>and</a:t>
            </a:r>
            <a:r>
              <a:rPr lang="zh-CN" altLang="en-US" baseline="0" dirty="0" smtClean="0"/>
              <a:t> </a:t>
            </a:r>
            <a:r>
              <a:rPr lang="en-US" altLang="zh-CN" baseline="0" dirty="0" smtClean="0"/>
              <a:t>change</a:t>
            </a:r>
            <a:r>
              <a:rPr lang="zh-CN" altLang="en-US" baseline="0" dirty="0" smtClean="0"/>
              <a:t> </a:t>
            </a:r>
            <a:r>
              <a:rPr lang="en-US" altLang="zh-CN" baseline="0" dirty="0" smtClean="0"/>
              <a:t>detectors</a:t>
            </a:r>
            <a:r>
              <a:rPr lang="zh-CN" altLang="en-US" baseline="0" dirty="0" smtClean="0"/>
              <a:t> </a:t>
            </a:r>
            <a:r>
              <a:rPr lang="en-US" altLang="zh-CN" baseline="0" dirty="0" smtClean="0"/>
              <a:t>using</a:t>
            </a:r>
            <a:r>
              <a:rPr lang="zh-CN" altLang="en-US" baseline="0" dirty="0" smtClean="0"/>
              <a:t> </a:t>
            </a:r>
            <a:r>
              <a:rPr lang="en-US" altLang="zh-CN" baseline="0" dirty="0" smtClean="0"/>
              <a:t>MOA.</a:t>
            </a:r>
          </a:p>
        </p:txBody>
      </p:sp>
    </p:spTree>
    <p:extLst>
      <p:ext uri="{BB962C8B-B14F-4D97-AF65-F5344CB8AC3E}">
        <p14:creationId xmlns:p14="http://schemas.microsoft.com/office/powerpoint/2010/main" val="847904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conduct</a:t>
            </a:r>
            <a:r>
              <a:rPr lang="zh-CN" altLang="en-US" dirty="0" smtClean="0"/>
              <a:t> </a:t>
            </a:r>
            <a:r>
              <a:rPr lang="en-US" altLang="zh-CN" dirty="0" smtClean="0"/>
              <a:t>a</a:t>
            </a:r>
            <a:r>
              <a:rPr lang="zh-CN" altLang="en-US" dirty="0" smtClean="0"/>
              <a:t> </a:t>
            </a:r>
            <a:r>
              <a:rPr lang="en-US" altLang="zh-CN" dirty="0" smtClean="0"/>
              <a:t>trace-driven</a:t>
            </a:r>
            <a:r>
              <a:rPr lang="zh-CN" altLang="en-US" dirty="0" smtClean="0"/>
              <a:t> </a:t>
            </a:r>
            <a:r>
              <a:rPr lang="en-US" altLang="zh-CN" dirty="0" smtClean="0"/>
              <a:t>evaluation</a:t>
            </a:r>
            <a:r>
              <a:rPr lang="zh-CN" altLang="en-US" dirty="0" smtClean="0"/>
              <a:t> </a:t>
            </a:r>
            <a:r>
              <a:rPr lang="en-US" altLang="zh-CN" dirty="0" smtClean="0"/>
              <a:t>with</a:t>
            </a:r>
            <a:r>
              <a:rPr lang="zh-CN" altLang="en-US" dirty="0" smtClean="0"/>
              <a:t> </a:t>
            </a:r>
            <a:r>
              <a:rPr lang="en-US" altLang="zh-CN" dirty="0" smtClean="0"/>
              <a:t>the</a:t>
            </a:r>
            <a:r>
              <a:rPr lang="zh-CN" altLang="en-US" dirty="0" smtClean="0"/>
              <a:t> </a:t>
            </a:r>
            <a:r>
              <a:rPr lang="en-US" altLang="zh-CN" dirty="0" smtClean="0"/>
              <a:t>datasets.</a:t>
            </a:r>
          </a:p>
          <a:p>
            <a:pPr marL="171450" indent="-171450">
              <a:buFontTx/>
              <a:buChar char="-"/>
            </a:pPr>
            <a:r>
              <a:rPr lang="en-US" altLang="zh-CN" baseline="0" dirty="0" smtClean="0"/>
              <a:t>For</a:t>
            </a:r>
            <a:r>
              <a:rPr lang="zh-CN" altLang="en-US" baseline="0" dirty="0" smtClean="0"/>
              <a:t> </a:t>
            </a:r>
            <a:r>
              <a:rPr lang="en-US" altLang="zh-CN" baseline="0" dirty="0" smtClean="0"/>
              <a:t>each</a:t>
            </a:r>
            <a:r>
              <a:rPr lang="zh-CN" altLang="en-US" baseline="0" dirty="0" smtClean="0"/>
              <a:t> </a:t>
            </a:r>
            <a:r>
              <a:rPr lang="en-US" altLang="zh-CN" baseline="0" dirty="0" smtClean="0"/>
              <a:t>dataset,</a:t>
            </a:r>
            <a:r>
              <a:rPr lang="zh-CN" altLang="en-US" baseline="0" dirty="0" smtClean="0"/>
              <a:t> </a:t>
            </a:r>
            <a:r>
              <a:rPr lang="en-US" altLang="zh-CN" baseline="0" dirty="0" smtClean="0"/>
              <a:t>we</a:t>
            </a:r>
            <a:r>
              <a:rPr lang="zh-CN" altLang="en-US" baseline="0" dirty="0" smtClean="0"/>
              <a:t> </a:t>
            </a:r>
            <a:r>
              <a:rPr lang="en-US" altLang="zh-CN" baseline="0" dirty="0" smtClean="0"/>
              <a:t>first</a:t>
            </a:r>
            <a:r>
              <a:rPr lang="zh-CN" altLang="en-US" baseline="0" dirty="0" smtClean="0"/>
              <a:t> </a:t>
            </a:r>
            <a:r>
              <a:rPr lang="en-US" altLang="zh-CN" baseline="0" dirty="0" smtClean="0"/>
              <a:t>warm</a:t>
            </a:r>
            <a:r>
              <a:rPr lang="zh-CN" altLang="en-US" baseline="0" dirty="0" smtClean="0"/>
              <a:t> </a:t>
            </a:r>
            <a:r>
              <a:rPr lang="en-US" altLang="zh-CN" baseline="0" dirty="0" smtClean="0"/>
              <a:t>up</a:t>
            </a:r>
            <a:r>
              <a:rPr lang="zh-CN" altLang="en-US" baseline="0" dirty="0" smtClean="0"/>
              <a:t> </a:t>
            </a:r>
            <a:r>
              <a:rPr lang="en-US" altLang="zh-CN" baseline="0" dirty="0" smtClean="0"/>
              <a:t>the</a:t>
            </a:r>
            <a:r>
              <a:rPr lang="zh-CN" altLang="en-US" baseline="0" dirty="0" smtClean="0"/>
              <a:t> </a:t>
            </a:r>
            <a:r>
              <a:rPr lang="en-US" altLang="zh-CN" baseline="0" dirty="0" smtClean="0"/>
              <a:t>prediction</a:t>
            </a:r>
            <a:r>
              <a:rPr lang="zh-CN" altLang="en-US" baseline="0" dirty="0" smtClean="0"/>
              <a:t> </a:t>
            </a:r>
            <a:r>
              <a:rPr lang="en-US" altLang="zh-CN" baseline="0" dirty="0" smtClean="0"/>
              <a:t>model</a:t>
            </a:r>
            <a:r>
              <a:rPr lang="zh-CN" altLang="en-US" baseline="0" dirty="0" smtClean="0"/>
              <a:t> </a:t>
            </a:r>
            <a:r>
              <a:rPr lang="en-US" altLang="zh-CN" baseline="0" dirty="0" smtClean="0"/>
              <a:t>from</a:t>
            </a:r>
            <a:r>
              <a:rPr lang="zh-CN" altLang="en-US" baseline="0" dirty="0" smtClean="0"/>
              <a:t> </a:t>
            </a:r>
            <a:r>
              <a:rPr lang="en-US" altLang="zh-CN" baseline="0" dirty="0" smtClean="0"/>
              <a:t>scratch</a:t>
            </a:r>
            <a:r>
              <a:rPr lang="zh-CN" altLang="en-US" baseline="0" dirty="0" smtClean="0"/>
              <a:t> </a:t>
            </a:r>
            <a:r>
              <a:rPr lang="en-US" altLang="zh-CN" baseline="0" dirty="0" smtClean="0"/>
              <a:t>using</a:t>
            </a:r>
            <a:r>
              <a:rPr lang="zh-CN" altLang="en-US" baseline="0" dirty="0" smtClean="0"/>
              <a:t> </a:t>
            </a:r>
            <a:r>
              <a:rPr lang="en-US" altLang="zh-CN" baseline="0" dirty="0" smtClean="0"/>
              <a:t>the</a:t>
            </a:r>
            <a:r>
              <a:rPr lang="zh-CN" altLang="en-US" baseline="0" dirty="0" smtClean="0"/>
              <a:t> </a:t>
            </a:r>
            <a:r>
              <a:rPr lang="en-US" altLang="zh-CN" baseline="0" dirty="0" smtClean="0"/>
              <a:t>first</a:t>
            </a:r>
            <a:r>
              <a:rPr lang="zh-CN" altLang="en-US" baseline="0" dirty="0" smtClean="0"/>
              <a:t> </a:t>
            </a:r>
            <a:r>
              <a:rPr lang="en-US" altLang="zh-CN" baseline="0" dirty="0" smtClean="0"/>
              <a:t>30</a:t>
            </a:r>
            <a:r>
              <a:rPr lang="zh-CN" altLang="en-US" baseline="0" dirty="0" smtClean="0"/>
              <a:t> </a:t>
            </a:r>
            <a:r>
              <a:rPr lang="en-US" altLang="zh-CN" baseline="0" dirty="0" smtClean="0"/>
              <a:t>days</a:t>
            </a:r>
            <a:r>
              <a:rPr lang="zh-CN" altLang="en-US" baseline="0" dirty="0" smtClean="0"/>
              <a:t> </a:t>
            </a:r>
            <a:r>
              <a:rPr lang="en-US" altLang="zh-CN" baseline="0" dirty="0" smtClean="0"/>
              <a:t>of</a:t>
            </a:r>
            <a:r>
              <a:rPr lang="zh-CN" altLang="en-US" baseline="0" dirty="0" smtClean="0"/>
              <a:t> </a:t>
            </a:r>
            <a:r>
              <a:rPr lang="en-US" altLang="zh-CN" baseline="0" dirty="0" smtClean="0"/>
              <a:t>samples.</a:t>
            </a:r>
          </a:p>
          <a:p>
            <a:pPr marL="171450" indent="-171450">
              <a:buFontTx/>
              <a:buChar char="-"/>
            </a:pPr>
            <a:r>
              <a:rPr lang="en-US" altLang="zh-CN" dirty="0" smtClean="0"/>
              <a:t>We</a:t>
            </a:r>
            <a:r>
              <a:rPr lang="zh-CN" altLang="en-US" dirty="0" smtClean="0"/>
              <a:t> </a:t>
            </a:r>
            <a:r>
              <a:rPr lang="en-US" altLang="zh-CN" dirty="0" smtClean="0"/>
              <a:t>then</a:t>
            </a:r>
            <a:r>
              <a:rPr lang="zh-CN" altLang="en-US" dirty="0" smtClean="0"/>
              <a:t> </a:t>
            </a:r>
            <a:r>
              <a:rPr lang="en-US" altLang="zh-CN" dirty="0" smtClean="0"/>
              <a:t>predict</a:t>
            </a:r>
            <a:r>
              <a:rPr lang="zh-CN" altLang="en-US" dirty="0" smtClean="0"/>
              <a:t> </a:t>
            </a:r>
            <a:r>
              <a:rPr lang="en-US" altLang="zh-CN" dirty="0" smtClean="0"/>
              <a:t>disk</a:t>
            </a:r>
            <a:r>
              <a:rPr lang="zh-CN" altLang="en-US" dirty="0" smtClean="0"/>
              <a:t> </a:t>
            </a:r>
            <a:r>
              <a:rPr lang="en-US" altLang="zh-CN" dirty="0" smtClean="0"/>
              <a:t>failures</a:t>
            </a:r>
            <a:r>
              <a:rPr lang="zh-CN" altLang="en-US" dirty="0" smtClean="0"/>
              <a:t> </a:t>
            </a:r>
            <a:r>
              <a:rPr lang="en-US" altLang="zh-CN" dirty="0" smtClean="0"/>
              <a:t>in</a:t>
            </a:r>
            <a:r>
              <a:rPr lang="zh-CN" altLang="en-US" dirty="0" smtClean="0"/>
              <a:t> </a:t>
            </a:r>
            <a:r>
              <a:rPr lang="en-US" altLang="zh-CN" dirty="0" smtClean="0"/>
              <a:t>the</a:t>
            </a:r>
            <a:r>
              <a:rPr lang="zh-CN" altLang="en-US" dirty="0" smtClean="0"/>
              <a:t> </a:t>
            </a:r>
            <a:r>
              <a:rPr lang="en-US" altLang="zh-CN" dirty="0" smtClean="0"/>
              <a:t>next</a:t>
            </a:r>
            <a:r>
              <a:rPr lang="zh-CN" altLang="en-US" dirty="0" smtClean="0"/>
              <a:t> </a:t>
            </a:r>
            <a:r>
              <a:rPr lang="en-US" altLang="zh-CN" dirty="0" smtClean="0"/>
              <a:t>30</a:t>
            </a:r>
            <a:r>
              <a:rPr lang="zh-CN" altLang="en-US" dirty="0" smtClean="0"/>
              <a:t> </a:t>
            </a:r>
            <a:r>
              <a:rPr lang="en-US" altLang="zh-CN" dirty="0" smtClean="0"/>
              <a:t>days</a:t>
            </a:r>
            <a:r>
              <a:rPr lang="zh-CN" altLang="en-US" dirty="0" smtClean="0"/>
              <a:t> </a:t>
            </a:r>
            <a:r>
              <a:rPr lang="en-US" altLang="zh-CN" dirty="0" smtClean="0"/>
              <a:t>on</a:t>
            </a:r>
            <a:r>
              <a:rPr lang="zh-CN" altLang="en-US" dirty="0" smtClean="0"/>
              <a:t> </a:t>
            </a:r>
            <a:r>
              <a:rPr lang="en-US" altLang="zh-CN" dirty="0" smtClean="0"/>
              <a:t>a</a:t>
            </a:r>
            <a:r>
              <a:rPr lang="zh-CN" altLang="en-US" dirty="0" smtClean="0"/>
              <a:t> </a:t>
            </a:r>
            <a:r>
              <a:rPr lang="en-US" altLang="zh-CN" dirty="0" smtClean="0"/>
              <a:t>daily</a:t>
            </a:r>
            <a:r>
              <a:rPr lang="zh-CN" altLang="en-US" dirty="0" smtClean="0"/>
              <a:t> </a:t>
            </a:r>
            <a:r>
              <a:rPr lang="en-US" altLang="zh-CN" dirty="0" smtClean="0"/>
              <a:t>basis,</a:t>
            </a:r>
            <a:r>
              <a:rPr lang="zh-CN" altLang="en-US" baseline="0" dirty="0" smtClean="0"/>
              <a:t> </a:t>
            </a:r>
            <a:r>
              <a:rPr lang="en-US" altLang="zh-CN" baseline="0" dirty="0" smtClean="0"/>
              <a:t>and</a:t>
            </a:r>
            <a:r>
              <a:rPr lang="zh-CN" altLang="en-US" baseline="0" dirty="0" smtClean="0"/>
              <a:t> </a:t>
            </a:r>
            <a:r>
              <a:rPr lang="en-US" altLang="zh-CN" baseline="0" dirty="0" smtClean="0"/>
              <a:t>evaluate</a:t>
            </a:r>
            <a:r>
              <a:rPr lang="zh-CN" altLang="en-US" baseline="0" dirty="0" smtClean="0"/>
              <a:t> </a:t>
            </a:r>
            <a:r>
              <a:rPr lang="en-US" altLang="zh-CN" baseline="0" dirty="0" smtClean="0"/>
              <a:t>the</a:t>
            </a:r>
            <a:r>
              <a:rPr lang="zh-CN" altLang="en-US" baseline="0" dirty="0" smtClean="0"/>
              <a:t> </a:t>
            </a:r>
            <a:r>
              <a:rPr lang="en-US" altLang="zh-CN" baseline="0" dirty="0" smtClean="0"/>
              <a:t>accuracy</a:t>
            </a:r>
            <a:r>
              <a:rPr lang="zh-CN" altLang="en-US" baseline="0" dirty="0" smtClean="0"/>
              <a:t> </a:t>
            </a:r>
            <a:r>
              <a:rPr lang="en-US" altLang="zh-CN" baseline="0" dirty="0" smtClean="0"/>
              <a:t>for</a:t>
            </a:r>
            <a:r>
              <a:rPr lang="zh-CN" altLang="en-US" baseline="0" dirty="0" smtClean="0"/>
              <a:t> </a:t>
            </a:r>
            <a:r>
              <a:rPr lang="en-US" altLang="zh-CN" baseline="0" dirty="0" smtClean="0"/>
              <a:t>each</a:t>
            </a:r>
            <a:r>
              <a:rPr lang="zh-CN" altLang="en-US" baseline="0" dirty="0" smtClean="0"/>
              <a:t> </a:t>
            </a:r>
            <a:r>
              <a:rPr lang="en-US" altLang="zh-CN" baseline="0" dirty="0" smtClean="0"/>
              <a:t>day</a:t>
            </a:r>
            <a:r>
              <a:rPr lang="zh-CN" altLang="en-US" baseline="0" dirty="0" smtClean="0"/>
              <a:t> </a:t>
            </a:r>
            <a:r>
              <a:rPr lang="en-US" altLang="zh-CN" baseline="0" dirty="0" smtClean="0"/>
              <a:t>of</a:t>
            </a:r>
            <a:r>
              <a:rPr lang="zh-CN" altLang="en-US" baseline="0" dirty="0" smtClean="0"/>
              <a:t> </a:t>
            </a:r>
            <a:r>
              <a:rPr lang="en-US" altLang="zh-CN" baseline="0" dirty="0" smtClean="0"/>
              <a:t>prediction.</a:t>
            </a:r>
          </a:p>
          <a:p>
            <a:pPr marL="171450" indent="-171450">
              <a:buFontTx/>
              <a:buChar char="-"/>
            </a:pPr>
            <a:r>
              <a:rPr lang="en-US" altLang="zh-CN" baseline="0" dirty="0" smtClean="0"/>
              <a:t>Thus,</a:t>
            </a:r>
            <a:r>
              <a:rPr lang="zh-CN" altLang="en-US" baseline="0" dirty="0" smtClean="0"/>
              <a:t> </a:t>
            </a:r>
            <a:r>
              <a:rPr lang="en-US" altLang="zh-CN" baseline="0" dirty="0" smtClean="0"/>
              <a:t>the</a:t>
            </a:r>
            <a:r>
              <a:rPr lang="zh-CN" altLang="en-US" baseline="0" dirty="0" smtClean="0"/>
              <a:t> </a:t>
            </a:r>
            <a:r>
              <a:rPr lang="en-US" altLang="zh-CN" baseline="0" dirty="0" smtClean="0"/>
              <a:t>total</a:t>
            </a:r>
            <a:r>
              <a:rPr lang="zh-CN" altLang="en-US" baseline="0" dirty="0" smtClean="0"/>
              <a:t> </a:t>
            </a:r>
            <a:r>
              <a:rPr lang="en-US" altLang="zh-CN" baseline="0" dirty="0" smtClean="0"/>
              <a:t>durations</a:t>
            </a:r>
            <a:r>
              <a:rPr lang="zh-CN" altLang="en-US" baseline="0" dirty="0" smtClean="0"/>
              <a:t> </a:t>
            </a:r>
            <a:r>
              <a:rPr lang="en-US" altLang="zh-CN" baseline="0" dirty="0" smtClean="0"/>
              <a:t>of</a:t>
            </a:r>
            <a:r>
              <a:rPr lang="zh-CN" altLang="en-US" baseline="0" dirty="0" smtClean="0"/>
              <a:t> </a:t>
            </a:r>
            <a:r>
              <a:rPr lang="en-US" altLang="zh-CN" baseline="0" dirty="0" smtClean="0"/>
              <a:t>evaluation</a:t>
            </a:r>
            <a:r>
              <a:rPr lang="zh-CN" altLang="en-US" baseline="0" dirty="0" smtClean="0"/>
              <a:t> </a:t>
            </a:r>
            <a:r>
              <a:rPr lang="en-US" altLang="zh-CN" baseline="0" dirty="0" smtClean="0"/>
              <a:t>last</a:t>
            </a:r>
            <a:r>
              <a:rPr lang="zh-CN" altLang="en-US" baseline="0" dirty="0" smtClean="0"/>
              <a:t> </a:t>
            </a:r>
            <a:r>
              <a:rPr lang="en-US" altLang="zh-CN" baseline="0" dirty="0" smtClean="0"/>
              <a:t>for</a:t>
            </a:r>
            <a:r>
              <a:rPr lang="zh-CN" altLang="en-US" baseline="0" dirty="0" smtClean="0"/>
              <a:t> </a:t>
            </a:r>
            <a:r>
              <a:rPr lang="en-US" altLang="zh-CN" baseline="0" dirty="0" smtClean="0"/>
              <a:t>400</a:t>
            </a:r>
            <a:r>
              <a:rPr lang="zh-CN" altLang="en-US" baseline="0" dirty="0" smtClean="0"/>
              <a:t> </a:t>
            </a:r>
            <a:r>
              <a:rPr lang="en-US" altLang="zh-CN" baseline="0" dirty="0" smtClean="0"/>
              <a:t>days</a:t>
            </a:r>
            <a:r>
              <a:rPr lang="zh-CN" altLang="en-US" baseline="0" dirty="0" smtClean="0"/>
              <a:t> </a:t>
            </a:r>
            <a:r>
              <a:rPr lang="en-US" altLang="zh-CN" baseline="0" dirty="0" smtClean="0"/>
              <a:t>for</a:t>
            </a:r>
            <a:r>
              <a:rPr lang="zh-CN" altLang="en-US" baseline="0" dirty="0" smtClean="0"/>
              <a:t> </a:t>
            </a:r>
            <a:r>
              <a:rPr lang="en-US" altLang="zh-CN" baseline="0" dirty="0" smtClean="0"/>
              <a:t>D1</a:t>
            </a:r>
            <a:r>
              <a:rPr lang="zh-CN" altLang="en-US" baseline="0" dirty="0" smtClean="0"/>
              <a:t> </a:t>
            </a:r>
            <a:r>
              <a:rPr lang="en-US" altLang="zh-CN" baseline="0" dirty="0" smtClean="0"/>
              <a:t>to</a:t>
            </a:r>
            <a:r>
              <a:rPr lang="zh-CN" altLang="en-US" baseline="0" dirty="0" smtClean="0"/>
              <a:t> </a:t>
            </a:r>
            <a:r>
              <a:rPr lang="en-US" altLang="zh-CN" baseline="0" dirty="0" smtClean="0"/>
              <a:t>D4</a:t>
            </a:r>
            <a:r>
              <a:rPr lang="zh-CN" altLang="en-US" baseline="0" dirty="0" smtClean="0"/>
              <a:t> </a:t>
            </a:r>
            <a:r>
              <a:rPr lang="en-US" altLang="zh-CN" baseline="0" dirty="0" smtClean="0"/>
              <a:t>and</a:t>
            </a:r>
            <a:r>
              <a:rPr lang="zh-CN" altLang="en-US" baseline="0" dirty="0" smtClean="0"/>
              <a:t> </a:t>
            </a:r>
            <a:r>
              <a:rPr lang="en-US" altLang="zh-CN" baseline="0" dirty="0" smtClean="0"/>
              <a:t>90</a:t>
            </a:r>
            <a:r>
              <a:rPr lang="zh-CN" altLang="en-US" baseline="0" dirty="0" smtClean="0"/>
              <a:t> </a:t>
            </a:r>
            <a:r>
              <a:rPr lang="en-US" altLang="zh-CN" baseline="0" dirty="0" smtClean="0"/>
              <a:t>days</a:t>
            </a:r>
            <a:r>
              <a:rPr lang="zh-CN" altLang="en-US" baseline="0" dirty="0" smtClean="0"/>
              <a:t> </a:t>
            </a:r>
            <a:r>
              <a:rPr lang="en-US" altLang="zh-CN" baseline="0" dirty="0" smtClean="0"/>
              <a:t>for</a:t>
            </a:r>
            <a:r>
              <a:rPr lang="zh-CN" altLang="en-US" baseline="0" dirty="0" smtClean="0"/>
              <a:t> </a:t>
            </a:r>
            <a:r>
              <a:rPr lang="en-US" altLang="zh-CN" baseline="0" dirty="0" smtClean="0"/>
              <a:t>D5.</a:t>
            </a:r>
          </a:p>
          <a:p>
            <a:pPr marL="171450" indent="-171450">
              <a:buFontTx/>
              <a:buChar char="-"/>
            </a:pPr>
            <a:endParaRPr lang="en-US" baseline="0" dirty="0" smtClean="0"/>
          </a:p>
          <a:p>
            <a:pPr marL="0" indent="0">
              <a:buFontTx/>
              <a:buNone/>
            </a:pPr>
            <a:r>
              <a:rPr lang="en-US" altLang="zh-CN" dirty="0" smtClean="0"/>
              <a:t>Our</a:t>
            </a:r>
            <a:r>
              <a:rPr lang="zh-CN" altLang="en-US" dirty="0" smtClean="0"/>
              <a:t> </a:t>
            </a:r>
            <a:r>
              <a:rPr lang="en-US" altLang="zh-CN" dirty="0" smtClean="0"/>
              <a:t>evaluation</a:t>
            </a:r>
            <a:r>
              <a:rPr lang="zh-CN" altLang="en-US" dirty="0" smtClean="0"/>
              <a:t> </a:t>
            </a:r>
            <a:r>
              <a:rPr lang="en-US" altLang="zh-CN" dirty="0" smtClean="0"/>
              <a:t>addresses</a:t>
            </a:r>
            <a:r>
              <a:rPr lang="zh-CN" altLang="en-US" dirty="0" smtClean="0"/>
              <a:t> </a:t>
            </a:r>
            <a:r>
              <a:rPr lang="en-US" altLang="zh-CN" dirty="0" smtClean="0"/>
              <a:t>both</a:t>
            </a:r>
            <a:r>
              <a:rPr lang="zh-CN" altLang="en-US" dirty="0" smtClean="0"/>
              <a:t> </a:t>
            </a:r>
            <a:r>
              <a:rPr lang="en-US" altLang="zh-CN" dirty="0" smtClean="0"/>
              <a:t>classification</a:t>
            </a:r>
            <a:r>
              <a:rPr lang="zh-CN" altLang="en-US" baseline="0" dirty="0" smtClean="0"/>
              <a:t> </a:t>
            </a:r>
            <a:r>
              <a:rPr lang="en-US" altLang="zh-CN" baseline="0" dirty="0" smtClean="0"/>
              <a:t>and</a:t>
            </a:r>
            <a:r>
              <a:rPr lang="zh-CN" altLang="en-US" baseline="0" dirty="0" smtClean="0"/>
              <a:t> </a:t>
            </a:r>
            <a:r>
              <a:rPr lang="en-US" altLang="zh-CN" baseline="0" dirty="0" smtClean="0"/>
              <a:t>regression.</a:t>
            </a:r>
          </a:p>
          <a:p>
            <a:pPr marL="171450" indent="-171450">
              <a:buFontTx/>
              <a:buChar char="-"/>
            </a:pPr>
            <a:r>
              <a:rPr lang="en-US" altLang="zh-CN" baseline="0" dirty="0" smtClean="0"/>
              <a:t>For</a:t>
            </a:r>
            <a:r>
              <a:rPr lang="zh-CN" altLang="en-US" baseline="0" dirty="0" smtClean="0"/>
              <a:t> </a:t>
            </a:r>
            <a:r>
              <a:rPr lang="en-US" altLang="zh-CN" baseline="0" dirty="0" smtClean="0"/>
              <a:t>classification,</a:t>
            </a:r>
            <a:r>
              <a:rPr lang="zh-CN" altLang="en-US" baseline="0" dirty="0" smtClean="0"/>
              <a:t> </a:t>
            </a:r>
            <a:r>
              <a:rPr lang="en-US" altLang="zh-CN" baseline="0" dirty="0" smtClean="0"/>
              <a:t>we</a:t>
            </a:r>
            <a:r>
              <a:rPr lang="zh-CN" altLang="en-US" baseline="0" dirty="0" smtClean="0"/>
              <a:t> </a:t>
            </a:r>
            <a:r>
              <a:rPr lang="en-US" altLang="zh-CN" baseline="0" dirty="0" smtClean="0"/>
              <a:t>consider</a:t>
            </a:r>
            <a:r>
              <a:rPr lang="zh-CN" altLang="en-US" baseline="0" dirty="0" smtClean="0"/>
              <a:t> </a:t>
            </a:r>
            <a:r>
              <a:rPr lang="en-US" altLang="zh-CN" baseline="0" dirty="0" smtClean="0"/>
              <a:t>the</a:t>
            </a:r>
            <a:r>
              <a:rPr lang="zh-CN" altLang="en-US" baseline="0" dirty="0" smtClean="0"/>
              <a:t> </a:t>
            </a:r>
            <a:r>
              <a:rPr lang="en-US" altLang="zh-CN" baseline="0" dirty="0" smtClean="0"/>
              <a:t>precision,</a:t>
            </a:r>
            <a:r>
              <a:rPr lang="zh-CN" altLang="en-US" baseline="0" dirty="0" smtClean="0"/>
              <a:t> </a:t>
            </a:r>
            <a:r>
              <a:rPr lang="en-US" altLang="zh-CN" baseline="0" dirty="0" smtClean="0"/>
              <a:t>recall,</a:t>
            </a:r>
            <a:r>
              <a:rPr lang="zh-CN" altLang="en-US" baseline="0" dirty="0" smtClean="0"/>
              <a:t> </a:t>
            </a:r>
            <a:r>
              <a:rPr lang="en-US" altLang="zh-CN" baseline="0" dirty="0" smtClean="0"/>
              <a:t>and</a:t>
            </a:r>
            <a:r>
              <a:rPr lang="zh-CN" altLang="en-US" baseline="0" dirty="0" smtClean="0"/>
              <a:t> </a:t>
            </a:r>
            <a:r>
              <a:rPr lang="en-US" altLang="zh-CN" baseline="0" dirty="0" smtClean="0"/>
              <a:t>F1-score.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t>For</a:t>
            </a:r>
            <a:r>
              <a:rPr lang="zh-CN" altLang="en-US" baseline="0" dirty="0" smtClean="0"/>
              <a:t> </a:t>
            </a:r>
            <a:r>
              <a:rPr lang="en-US" altLang="zh-CN" baseline="0" dirty="0" smtClean="0"/>
              <a:t>regression,</a:t>
            </a:r>
            <a:r>
              <a:rPr lang="zh-CN" altLang="en-US" baseline="0" dirty="0" smtClean="0"/>
              <a:t> </a:t>
            </a:r>
            <a:r>
              <a:rPr lang="en-US" sz="1200" kern="1200" dirty="0" smtClean="0">
                <a:solidFill>
                  <a:schemeClr val="tx1"/>
                </a:solidFill>
                <a:effectLst/>
                <a:latin typeface="Arial" charset="0"/>
                <a:ea typeface="+mn-ea"/>
                <a:cs typeface="+mn-cs"/>
              </a:rPr>
              <a:t>we convert the disk failure likelihood into the number of days of residual lifetime for more intuitive evaluation. We report </a:t>
            </a:r>
            <a:r>
              <a:rPr lang="en-US" altLang="zh-CN" sz="1200" kern="1200" dirty="0" smtClean="0">
                <a:solidFill>
                  <a:schemeClr val="tx1"/>
                </a:solidFill>
                <a:effectLst/>
                <a:latin typeface="Arial" charset="0"/>
                <a:ea typeface="+mn-ea"/>
                <a:cs typeface="+mn-cs"/>
              </a:rPr>
              <a:t>the</a:t>
            </a:r>
            <a:r>
              <a:rPr lang="zh-CN" altLang="en-US" sz="1200" kern="1200" dirty="0" smtClean="0">
                <a:solidFill>
                  <a:schemeClr val="tx1"/>
                </a:solidFill>
                <a:effectLst/>
                <a:latin typeface="Arial" charset="0"/>
                <a:ea typeface="+mn-ea"/>
                <a:cs typeface="+mn-cs"/>
              </a:rPr>
              <a:t> </a:t>
            </a:r>
            <a:r>
              <a:rPr lang="en-US" altLang="zh-CN" sz="1200" kern="1200" dirty="0" smtClean="0">
                <a:solidFill>
                  <a:schemeClr val="tx1"/>
                </a:solidFill>
                <a:effectLst/>
                <a:latin typeface="Arial" charset="0"/>
                <a:ea typeface="+mn-ea"/>
                <a:cs typeface="+mn-cs"/>
              </a:rPr>
              <a:t>average</a:t>
            </a:r>
            <a:r>
              <a:rPr lang="zh-CN" altLang="en-US" sz="1200" kern="1200" dirty="0" smtClean="0">
                <a:solidFill>
                  <a:schemeClr val="tx1"/>
                </a:solidFill>
                <a:effectLst/>
                <a:latin typeface="Arial" charset="0"/>
                <a:ea typeface="+mn-ea"/>
                <a:cs typeface="+mn-cs"/>
              </a:rPr>
              <a:t> </a:t>
            </a:r>
            <a:r>
              <a:rPr lang="en-US" altLang="zh-CN" sz="1200" kern="1200" dirty="0" smtClean="0">
                <a:solidFill>
                  <a:schemeClr val="tx1"/>
                </a:solidFill>
                <a:effectLst/>
                <a:latin typeface="Arial" charset="0"/>
                <a:ea typeface="+mn-ea"/>
                <a:cs typeface="+mn-cs"/>
              </a:rPr>
              <a:t>relative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error</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of</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the</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residual</a:t>
            </a:r>
            <a:r>
              <a:rPr lang="zh-CN" altLang="en-US" sz="1200" kern="1200" baseline="0" dirty="0" smtClean="0">
                <a:solidFill>
                  <a:schemeClr val="tx1"/>
                </a:solidFill>
                <a:effectLst/>
                <a:latin typeface="Arial" charset="0"/>
                <a:ea typeface="+mn-ea"/>
                <a:cs typeface="+mn-cs"/>
              </a:rPr>
              <a:t> </a:t>
            </a:r>
            <a:r>
              <a:rPr lang="en-US" altLang="zh-CN" sz="1200" kern="1200" baseline="0" dirty="0" smtClean="0">
                <a:solidFill>
                  <a:schemeClr val="tx1"/>
                </a:solidFill>
                <a:effectLst/>
                <a:latin typeface="Arial" charset="0"/>
                <a:ea typeface="+mn-ea"/>
                <a:cs typeface="+mn-cs"/>
              </a:rPr>
              <a:t>lifetime.</a:t>
            </a:r>
            <a:endParaRPr lang="en-US" dirty="0" smtClean="0"/>
          </a:p>
          <a:p>
            <a:pPr marL="171450" indent="-171450">
              <a:buFontTx/>
              <a:buChar char="-"/>
            </a:pPr>
            <a:endParaRPr lang="en-US" dirty="0"/>
          </a:p>
        </p:txBody>
      </p:sp>
    </p:spTree>
    <p:extLst>
      <p:ext uri="{BB962C8B-B14F-4D97-AF65-F5344CB8AC3E}">
        <p14:creationId xmlns:p14="http://schemas.microsoft.com/office/powerpoint/2010/main" val="21624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Modern</a:t>
            </a:r>
            <a:r>
              <a:rPr lang="zh-CN" altLang="en-US" dirty="0" smtClean="0"/>
              <a:t> </a:t>
            </a:r>
            <a:r>
              <a:rPr lang="en-US" altLang="zh-CN" dirty="0" smtClean="0"/>
              <a:t>cloud-scale</a:t>
            </a:r>
            <a:r>
              <a:rPr lang="zh-CN" altLang="en-US" baseline="0" dirty="0" smtClean="0"/>
              <a:t> </a:t>
            </a:r>
            <a:r>
              <a:rPr lang="en-US" altLang="zh-CN" baseline="0" dirty="0" smtClean="0"/>
              <a:t>data</a:t>
            </a:r>
            <a:r>
              <a:rPr lang="zh-CN" altLang="en-US" baseline="0" dirty="0" smtClean="0"/>
              <a:t> </a:t>
            </a:r>
            <a:r>
              <a:rPr lang="en-US" altLang="zh-CN" baseline="0" dirty="0" smtClean="0"/>
              <a:t>centers</a:t>
            </a:r>
            <a:r>
              <a:rPr lang="zh-CN" altLang="en-US" baseline="0" dirty="0" smtClean="0"/>
              <a:t> </a:t>
            </a:r>
            <a:r>
              <a:rPr lang="en-US" altLang="zh-CN" baseline="0" dirty="0" smtClean="0"/>
              <a:t>are</a:t>
            </a:r>
            <a:r>
              <a:rPr lang="zh-CN" altLang="en-US" baseline="0" dirty="0" smtClean="0"/>
              <a:t> </a:t>
            </a:r>
            <a:r>
              <a:rPr lang="en-US" altLang="zh-CN" baseline="0" dirty="0" smtClean="0"/>
              <a:t>typically</a:t>
            </a:r>
            <a:r>
              <a:rPr lang="zh-CN" altLang="en-US" baseline="0" dirty="0" smtClean="0"/>
              <a:t> </a:t>
            </a:r>
            <a:r>
              <a:rPr lang="en-US" altLang="zh-CN" baseline="0" dirty="0" smtClean="0"/>
              <a:t>composed</a:t>
            </a:r>
            <a:r>
              <a:rPr lang="zh-CN" altLang="en-US" baseline="0" dirty="0" smtClean="0"/>
              <a:t> </a:t>
            </a:r>
            <a:r>
              <a:rPr lang="en-US" altLang="zh-CN" baseline="0" dirty="0" smtClean="0"/>
              <a:t>of</a:t>
            </a:r>
            <a:r>
              <a:rPr lang="zh-CN" altLang="en-US" baseline="0" dirty="0" smtClean="0"/>
              <a:t> </a:t>
            </a:r>
            <a:r>
              <a:rPr lang="en-US" altLang="zh-CN" baseline="0" dirty="0" smtClean="0"/>
              <a:t>thousands</a:t>
            </a:r>
            <a:r>
              <a:rPr lang="zh-CN" altLang="en-US" baseline="0" dirty="0" smtClean="0"/>
              <a:t> </a:t>
            </a:r>
            <a:r>
              <a:rPr lang="en-US" altLang="zh-CN" baseline="0" dirty="0" smtClean="0"/>
              <a:t>to</a:t>
            </a:r>
            <a:r>
              <a:rPr lang="zh-CN" altLang="en-US" baseline="0" dirty="0" smtClean="0"/>
              <a:t> </a:t>
            </a:r>
            <a:r>
              <a:rPr lang="en-US" altLang="zh-CN" baseline="0" dirty="0" smtClean="0"/>
              <a:t>millions</a:t>
            </a:r>
            <a:r>
              <a:rPr lang="zh-CN" altLang="en-US" baseline="0" dirty="0" smtClean="0"/>
              <a:t> </a:t>
            </a:r>
            <a:r>
              <a:rPr lang="en-US" altLang="zh-CN" baseline="0" dirty="0" smtClean="0"/>
              <a:t>of</a:t>
            </a:r>
            <a:r>
              <a:rPr lang="zh-CN" altLang="en-US" baseline="0" dirty="0" smtClean="0"/>
              <a:t> </a:t>
            </a:r>
            <a:r>
              <a:rPr lang="en-US" altLang="zh-CN" baseline="0" dirty="0" smtClean="0"/>
              <a:t>disks.</a:t>
            </a:r>
            <a:r>
              <a:rPr lang="zh-CN" altLang="en-US" baseline="0" dirty="0" smtClean="0"/>
              <a:t> </a:t>
            </a:r>
            <a:r>
              <a:rPr lang="en-US" altLang="zh-CN" dirty="0" smtClean="0"/>
              <a:t>In</a:t>
            </a:r>
            <a:r>
              <a:rPr lang="zh-CN" altLang="en-US" dirty="0" smtClean="0"/>
              <a:t> </a:t>
            </a:r>
            <a:r>
              <a:rPr lang="en-US" altLang="zh-CN" dirty="0" smtClean="0"/>
              <a:t>large-scale</a:t>
            </a:r>
            <a:r>
              <a:rPr lang="zh-CN" altLang="en-US" dirty="0" smtClean="0"/>
              <a:t> </a:t>
            </a:r>
            <a:r>
              <a:rPr lang="en-US" altLang="zh-CN" dirty="0" smtClean="0"/>
              <a:t>of</a:t>
            </a:r>
            <a:r>
              <a:rPr lang="zh-CN" altLang="en-US" dirty="0" smtClean="0"/>
              <a:t> </a:t>
            </a:r>
            <a:r>
              <a:rPr lang="en-US" altLang="zh-CN" dirty="0" smtClean="0"/>
              <a:t>disk</a:t>
            </a:r>
            <a:r>
              <a:rPr lang="zh-CN" altLang="en-US" dirty="0" smtClean="0"/>
              <a:t> </a:t>
            </a:r>
            <a:r>
              <a:rPr lang="en-US" altLang="zh-CN" dirty="0" smtClean="0"/>
              <a:t>deployment,</a:t>
            </a:r>
            <a:r>
              <a:rPr lang="zh-CN" altLang="en-US" baseline="0" dirty="0" smtClean="0"/>
              <a:t> </a:t>
            </a:r>
            <a:r>
              <a:rPr lang="en-US" altLang="zh-CN" baseline="0" dirty="0" smtClean="0"/>
              <a:t>disk</a:t>
            </a:r>
            <a:r>
              <a:rPr lang="zh-CN" altLang="en-US" baseline="0" dirty="0" smtClean="0"/>
              <a:t> </a:t>
            </a:r>
            <a:r>
              <a:rPr lang="en-US" altLang="zh-CN" baseline="0" dirty="0" smtClean="0"/>
              <a:t>failures</a:t>
            </a:r>
            <a:r>
              <a:rPr lang="zh-CN" altLang="en-US" baseline="0" dirty="0" smtClean="0"/>
              <a:t> </a:t>
            </a:r>
            <a:r>
              <a:rPr lang="en-US" altLang="zh-CN" baseline="0" dirty="0" smtClean="0"/>
              <a:t>are</a:t>
            </a:r>
            <a:r>
              <a:rPr lang="zh-CN" altLang="en-US" baseline="0" dirty="0" smtClean="0"/>
              <a:t> </a:t>
            </a:r>
            <a:r>
              <a:rPr lang="en-US" altLang="zh-CN" baseline="0" dirty="0" smtClean="0"/>
              <a:t>prevalent.</a:t>
            </a:r>
            <a:r>
              <a:rPr lang="zh-CN" altLang="en-US" baseline="0" dirty="0" smtClean="0"/>
              <a:t> </a:t>
            </a:r>
            <a:endParaRPr lang="en-US" altLang="zh-CN" baseline="0" dirty="0" smtClean="0"/>
          </a:p>
          <a:p>
            <a:r>
              <a:rPr lang="en-US" altLang="zh-CN" baseline="0" dirty="0" smtClean="0"/>
              <a:t>More</a:t>
            </a:r>
            <a:r>
              <a:rPr lang="zh-CN" altLang="en-US" baseline="0" dirty="0" smtClean="0"/>
              <a:t> </a:t>
            </a:r>
            <a:r>
              <a:rPr lang="en-US" altLang="zh-CN" baseline="0" dirty="0" smtClean="0"/>
              <a:t>severely,</a:t>
            </a:r>
            <a:r>
              <a:rPr lang="zh-CN" altLang="en-US" baseline="0" dirty="0" smtClean="0"/>
              <a:t> </a:t>
            </a:r>
            <a:r>
              <a:rPr lang="en-US" altLang="zh-CN" baseline="0" dirty="0" smtClean="0"/>
              <a:t>correlated</a:t>
            </a:r>
            <a:r>
              <a:rPr lang="zh-CN" altLang="en-US" baseline="0" dirty="0" smtClean="0"/>
              <a:t> </a:t>
            </a:r>
            <a:r>
              <a:rPr lang="en-US" altLang="zh-CN" baseline="0" dirty="0" smtClean="0"/>
              <a:t>disk</a:t>
            </a:r>
            <a:r>
              <a:rPr lang="zh-CN" altLang="en-US" baseline="0" dirty="0" smtClean="0"/>
              <a:t> </a:t>
            </a:r>
            <a:r>
              <a:rPr lang="en-US" altLang="zh-CN" baseline="0" dirty="0" smtClean="0"/>
              <a:t>failures</a:t>
            </a:r>
            <a:r>
              <a:rPr lang="zh-CN" altLang="en-US" baseline="0" dirty="0" smtClean="0"/>
              <a:t> </a:t>
            </a:r>
            <a:r>
              <a:rPr lang="en-US" altLang="zh-CN" baseline="0" dirty="0" smtClean="0"/>
              <a:t>can</a:t>
            </a:r>
            <a:r>
              <a:rPr lang="zh-CN" altLang="en-US" baseline="0" dirty="0" smtClean="0"/>
              <a:t> </a:t>
            </a:r>
            <a:r>
              <a:rPr lang="en-US" altLang="zh-CN" baseline="0" dirty="0" smtClean="0"/>
              <a:t>lead</a:t>
            </a:r>
            <a:r>
              <a:rPr lang="zh-CN" altLang="en-US" baseline="0" dirty="0" smtClean="0"/>
              <a:t> </a:t>
            </a:r>
            <a:r>
              <a:rPr lang="en-US" altLang="zh-CN" baseline="0" dirty="0" smtClean="0"/>
              <a:t>to</a:t>
            </a:r>
            <a:r>
              <a:rPr lang="zh-CN" altLang="en-US" baseline="0" dirty="0" smtClean="0"/>
              <a:t> </a:t>
            </a:r>
            <a:r>
              <a:rPr lang="en-US" altLang="zh-CN" baseline="0" dirty="0" smtClean="0"/>
              <a:t>data</a:t>
            </a:r>
            <a:r>
              <a:rPr lang="zh-CN" altLang="en-US" baseline="0" dirty="0" smtClean="0"/>
              <a:t> </a:t>
            </a:r>
            <a:r>
              <a:rPr lang="en-US" altLang="zh-CN" baseline="0" dirty="0" smtClean="0"/>
              <a:t>loss</a:t>
            </a:r>
            <a:r>
              <a:rPr lang="zh-CN" altLang="en-US" baseline="0" dirty="0" smtClean="0"/>
              <a:t> </a:t>
            </a:r>
            <a:r>
              <a:rPr lang="en-US" altLang="zh-CN" baseline="0" dirty="0" smtClean="0"/>
              <a:t>and</a:t>
            </a:r>
            <a:r>
              <a:rPr lang="zh-CN" altLang="en-US" baseline="0" dirty="0" smtClean="0"/>
              <a:t> </a:t>
            </a:r>
            <a:r>
              <a:rPr lang="en-US" altLang="zh-CN" baseline="0" dirty="0" smtClean="0"/>
              <a:t>unavailable</a:t>
            </a:r>
            <a:r>
              <a:rPr lang="zh-CN" altLang="en-US" baseline="0" dirty="0" smtClean="0"/>
              <a:t> </a:t>
            </a:r>
            <a:r>
              <a:rPr lang="en-US" altLang="zh-CN" baseline="0" dirty="0" smtClean="0"/>
              <a:t>services.</a:t>
            </a:r>
          </a:p>
          <a:p>
            <a:r>
              <a:rPr lang="en-US" altLang="zh-CN" baseline="0" dirty="0" smtClean="0"/>
              <a:t>Thus,</a:t>
            </a:r>
            <a:r>
              <a:rPr lang="zh-CN" altLang="en-US" baseline="0" dirty="0" smtClean="0"/>
              <a:t> </a:t>
            </a:r>
            <a:r>
              <a:rPr lang="en-US" altLang="zh-CN" baseline="0" dirty="0" smtClean="0"/>
              <a:t>traditional</a:t>
            </a:r>
            <a:r>
              <a:rPr lang="zh-CN" altLang="en-US" baseline="0" dirty="0" smtClean="0"/>
              <a:t> </a:t>
            </a:r>
            <a:r>
              <a:rPr lang="en-US" altLang="zh-CN" baseline="0" dirty="0" smtClean="0"/>
              <a:t>redundancy</a:t>
            </a:r>
            <a:r>
              <a:rPr lang="zh-CN" altLang="en-US" baseline="0" dirty="0" smtClean="0"/>
              <a:t> </a:t>
            </a:r>
            <a:r>
              <a:rPr lang="en-US" altLang="zh-CN" baseline="0" dirty="0" smtClean="0"/>
              <a:t>mechanisms</a:t>
            </a:r>
            <a:r>
              <a:rPr lang="zh-CN" altLang="en-US" baseline="0" dirty="0" smtClean="0"/>
              <a:t> </a:t>
            </a:r>
            <a:r>
              <a:rPr lang="en-US" altLang="zh-CN" baseline="0" dirty="0" smtClean="0"/>
              <a:t>are</a:t>
            </a:r>
            <a:r>
              <a:rPr lang="zh-CN" altLang="en-US" baseline="0" dirty="0" smtClean="0"/>
              <a:t> </a:t>
            </a:r>
            <a:r>
              <a:rPr lang="en-US" altLang="zh-CN" baseline="0" dirty="0" smtClean="0"/>
              <a:t>no</a:t>
            </a:r>
            <a:r>
              <a:rPr lang="zh-CN" altLang="en-US" baseline="0" dirty="0" smtClean="0"/>
              <a:t> </a:t>
            </a:r>
            <a:r>
              <a:rPr lang="en-US" altLang="zh-CN" baseline="0" dirty="0" smtClean="0"/>
              <a:t>longer</a:t>
            </a:r>
            <a:r>
              <a:rPr lang="zh-CN" altLang="en-US" baseline="0" dirty="0" smtClean="0"/>
              <a:t> </a:t>
            </a:r>
            <a:r>
              <a:rPr lang="en-US" altLang="zh-CN" baseline="0" dirty="0" smtClean="0"/>
              <a:t>sufficient</a:t>
            </a:r>
            <a:r>
              <a:rPr lang="zh-CN" altLang="en-US" baseline="0" dirty="0" smtClean="0"/>
              <a:t> </a:t>
            </a:r>
            <a:r>
              <a:rPr lang="en-US" altLang="zh-CN" baseline="0" dirty="0" smtClean="0"/>
              <a:t>for</a:t>
            </a:r>
            <a:r>
              <a:rPr lang="zh-CN" altLang="en-US" baseline="0" dirty="0" smtClean="0"/>
              <a:t> </a:t>
            </a:r>
            <a:r>
              <a:rPr lang="en-US" altLang="zh-CN" baseline="0" dirty="0" smtClean="0"/>
              <a:t>providing</a:t>
            </a:r>
            <a:r>
              <a:rPr lang="zh-CN" altLang="en-US" baseline="0" dirty="0" smtClean="0"/>
              <a:t> </a:t>
            </a:r>
            <a:r>
              <a:rPr lang="en-US" altLang="zh-CN" baseline="0" dirty="0" smtClean="0"/>
              <a:t>strong</a:t>
            </a:r>
            <a:r>
              <a:rPr lang="zh-CN" altLang="en-US" baseline="0" dirty="0" smtClean="0"/>
              <a:t> </a:t>
            </a:r>
            <a:r>
              <a:rPr lang="en-US" altLang="zh-CN" baseline="0" dirty="0" smtClean="0"/>
              <a:t>reliability</a:t>
            </a:r>
            <a:r>
              <a:rPr lang="zh-CN" altLang="en-US" baseline="0" dirty="0" smtClean="0"/>
              <a:t> </a:t>
            </a:r>
            <a:r>
              <a:rPr lang="en-US" altLang="zh-CN" baseline="0" dirty="0" smtClean="0"/>
              <a:t>guarantees.</a:t>
            </a:r>
          </a:p>
          <a:p>
            <a:endParaRPr lang="en-US" altLang="zh-CN" baseline="0" dirty="0" smtClean="0"/>
          </a:p>
          <a:p>
            <a:r>
              <a:rPr lang="en-US" altLang="zh-CN" baseline="0" dirty="0" smtClean="0"/>
              <a:t>Prior</a:t>
            </a:r>
            <a:r>
              <a:rPr lang="zh-CN" altLang="en-US" baseline="0" dirty="0" smtClean="0"/>
              <a:t> </a:t>
            </a:r>
            <a:r>
              <a:rPr lang="en-US" altLang="zh-CN" baseline="0" dirty="0" smtClean="0"/>
              <a:t>studies</a:t>
            </a:r>
            <a:r>
              <a:rPr lang="zh-CN" altLang="en-US" baseline="0" dirty="0" smtClean="0"/>
              <a:t> </a:t>
            </a:r>
            <a:r>
              <a:rPr lang="en-US" altLang="zh-CN" baseline="0" dirty="0" smtClean="0"/>
              <a:t>have</a:t>
            </a:r>
            <a:r>
              <a:rPr lang="zh-CN" altLang="en-US" baseline="0" dirty="0" smtClean="0"/>
              <a:t> </a:t>
            </a:r>
            <a:r>
              <a:rPr lang="en-US" altLang="zh-CN" baseline="0" dirty="0" smtClean="0"/>
              <a:t>explored</a:t>
            </a:r>
            <a:r>
              <a:rPr lang="zh-CN" altLang="en-US" baseline="0" dirty="0" smtClean="0"/>
              <a:t> </a:t>
            </a:r>
            <a:r>
              <a:rPr lang="en-US" altLang="zh-CN" baseline="0" dirty="0" smtClean="0"/>
              <a:t>the</a:t>
            </a:r>
            <a:r>
              <a:rPr lang="zh-CN" altLang="en-US" baseline="0" dirty="0" smtClean="0"/>
              <a:t> </a:t>
            </a:r>
            <a:r>
              <a:rPr lang="en-US" altLang="zh-CN" baseline="0" dirty="0" smtClean="0"/>
              <a:t>proactive</a:t>
            </a:r>
            <a:r>
              <a:rPr lang="zh-CN" altLang="en-US" baseline="0" dirty="0" smtClean="0"/>
              <a:t> </a:t>
            </a:r>
            <a:r>
              <a:rPr lang="en-US" altLang="zh-CN" baseline="0" dirty="0" smtClean="0"/>
              <a:t>fault</a:t>
            </a:r>
            <a:r>
              <a:rPr lang="zh-CN" altLang="en-US" baseline="0" dirty="0" smtClean="0"/>
              <a:t> </a:t>
            </a:r>
            <a:r>
              <a:rPr lang="en-US" altLang="zh-CN" baseline="0" dirty="0" smtClean="0"/>
              <a:t>tolerance</a:t>
            </a:r>
            <a:r>
              <a:rPr lang="zh-CN" altLang="en-US" baseline="0" dirty="0" smtClean="0"/>
              <a:t> </a:t>
            </a:r>
            <a:r>
              <a:rPr lang="en-US" altLang="zh-CN" baseline="0" dirty="0" smtClean="0"/>
              <a:t>mechanism</a:t>
            </a:r>
            <a:r>
              <a:rPr lang="zh-CN" altLang="en-US" baseline="0" dirty="0" smtClean="0"/>
              <a:t> </a:t>
            </a:r>
            <a:r>
              <a:rPr lang="en-US" altLang="zh-CN" baseline="0" dirty="0" smtClean="0"/>
              <a:t>to</a:t>
            </a:r>
            <a:r>
              <a:rPr lang="zh-CN" altLang="en-US" baseline="0" dirty="0" smtClean="0"/>
              <a:t> </a:t>
            </a:r>
            <a:r>
              <a:rPr lang="en-US" altLang="zh-CN" baseline="0" dirty="0" smtClean="0"/>
              <a:t>predict</a:t>
            </a:r>
            <a:r>
              <a:rPr lang="zh-CN" altLang="en-US" baseline="0" dirty="0" smtClean="0"/>
              <a:t> </a:t>
            </a:r>
            <a:r>
              <a:rPr lang="en-US" altLang="zh-CN" baseline="0" dirty="0" smtClean="0"/>
              <a:t>imminent</a:t>
            </a:r>
            <a:r>
              <a:rPr lang="zh-CN" altLang="en-US" baseline="0" dirty="0" smtClean="0"/>
              <a:t> </a:t>
            </a:r>
            <a:r>
              <a:rPr lang="en-US" altLang="zh-CN" baseline="0" dirty="0" smtClean="0"/>
              <a:t>disk</a:t>
            </a:r>
            <a:r>
              <a:rPr lang="zh-CN" altLang="en-US" baseline="0" dirty="0" smtClean="0"/>
              <a:t> </a:t>
            </a:r>
            <a:r>
              <a:rPr lang="en-US" altLang="zh-CN" baseline="0" dirty="0" smtClean="0"/>
              <a:t>failures</a:t>
            </a:r>
            <a:r>
              <a:rPr lang="zh-CN" altLang="en-US" baseline="0" dirty="0" smtClean="0"/>
              <a:t> </a:t>
            </a:r>
            <a:r>
              <a:rPr lang="en-US" altLang="zh-CN" baseline="0" dirty="0" smtClean="0"/>
              <a:t>before</a:t>
            </a:r>
            <a:r>
              <a:rPr lang="zh-CN" altLang="en-US" baseline="0" dirty="0" smtClean="0"/>
              <a:t> </a:t>
            </a:r>
            <a:r>
              <a:rPr lang="en-US" altLang="zh-CN" baseline="0" dirty="0" smtClean="0"/>
              <a:t>the</a:t>
            </a:r>
            <a:r>
              <a:rPr lang="zh-CN" altLang="en-US" baseline="0" dirty="0" smtClean="0"/>
              <a:t> </a:t>
            </a:r>
            <a:r>
              <a:rPr lang="en-US" altLang="zh-CN" baseline="0" dirty="0" smtClean="0"/>
              <a:t>actual</a:t>
            </a:r>
            <a:r>
              <a:rPr lang="zh-CN" altLang="en-US" baseline="0" dirty="0" smtClean="0"/>
              <a:t> </a:t>
            </a:r>
            <a:r>
              <a:rPr lang="en-US" altLang="zh-CN" baseline="0" dirty="0" smtClean="0"/>
              <a:t>failures</a:t>
            </a:r>
            <a:r>
              <a:rPr lang="zh-CN" altLang="en-US" baseline="0" dirty="0" smtClean="0"/>
              <a:t> </a:t>
            </a:r>
            <a:r>
              <a:rPr lang="en-US" altLang="zh-CN" baseline="0" dirty="0" smtClean="0"/>
              <a:t>happen</a:t>
            </a:r>
            <a:r>
              <a:rPr lang="zh-CN" altLang="en-US" baseline="0" dirty="0" smtClean="0"/>
              <a:t> </a:t>
            </a:r>
            <a:r>
              <a:rPr lang="en-US" altLang="zh-CN" baseline="0" dirty="0" smtClean="0"/>
              <a:t>based</a:t>
            </a:r>
            <a:r>
              <a:rPr lang="zh-CN" altLang="en-US" baseline="0" dirty="0" smtClean="0"/>
              <a:t> </a:t>
            </a:r>
            <a:r>
              <a:rPr lang="en-US" altLang="zh-CN" baseline="0" dirty="0" smtClean="0"/>
              <a:t>on</a:t>
            </a:r>
            <a:r>
              <a:rPr lang="zh-CN" altLang="en-US" baseline="0" dirty="0" smtClean="0"/>
              <a:t> </a:t>
            </a:r>
            <a:r>
              <a:rPr lang="en-US" altLang="zh-CN" baseline="0" dirty="0" smtClean="0"/>
              <a:t>machine</a:t>
            </a:r>
            <a:r>
              <a:rPr lang="zh-CN" altLang="en-US" baseline="0" dirty="0" smtClean="0"/>
              <a:t> </a:t>
            </a:r>
            <a:r>
              <a:rPr lang="en-US" altLang="zh-CN" baseline="0" dirty="0" smtClean="0"/>
              <a:t>learning</a:t>
            </a:r>
            <a:r>
              <a:rPr lang="zh-CN" altLang="en-US" baseline="0" dirty="0" smtClean="0"/>
              <a:t> </a:t>
            </a:r>
            <a:r>
              <a:rPr lang="en-US" altLang="zh-CN" baseline="0" dirty="0" smtClean="0"/>
              <a:t>algorithms.</a:t>
            </a:r>
            <a:r>
              <a:rPr lang="zh-CN" altLang="en-US" baseline="0" dirty="0" smtClean="0"/>
              <a:t> </a:t>
            </a:r>
            <a:endParaRPr lang="en-US" altLang="zh-CN" baseline="0" dirty="0" smtClean="0"/>
          </a:p>
          <a:p>
            <a:r>
              <a:rPr lang="en-US" altLang="zh-CN" baseline="0" dirty="0" smtClean="0"/>
              <a:t>Such</a:t>
            </a:r>
            <a:r>
              <a:rPr lang="zh-CN" altLang="en-US" baseline="0" dirty="0" smtClean="0"/>
              <a:t> </a:t>
            </a:r>
            <a:r>
              <a:rPr lang="en-US" altLang="zh-CN" baseline="0" dirty="0" smtClean="0"/>
              <a:t>algorithms</a:t>
            </a:r>
            <a:r>
              <a:rPr lang="zh-CN" altLang="en-US" baseline="0" dirty="0" smtClean="0"/>
              <a:t> </a:t>
            </a:r>
            <a:r>
              <a:rPr lang="en-US" altLang="zh-CN" baseline="0" dirty="0" smtClean="0"/>
              <a:t>capture</a:t>
            </a:r>
            <a:r>
              <a:rPr lang="zh-CN" altLang="en-US" baseline="0" dirty="0" smtClean="0"/>
              <a:t> </a:t>
            </a:r>
            <a:r>
              <a:rPr lang="en-US" altLang="zh-CN" baseline="0" dirty="0" smtClean="0"/>
              <a:t>disk</a:t>
            </a:r>
            <a:r>
              <a:rPr lang="zh-CN" altLang="en-US" baseline="0" dirty="0" smtClean="0"/>
              <a:t> </a:t>
            </a:r>
            <a:r>
              <a:rPr lang="en-US" altLang="zh-CN" baseline="0" dirty="0" smtClean="0"/>
              <a:t>logs</a:t>
            </a:r>
            <a:r>
              <a:rPr lang="zh-CN" altLang="en-US" baseline="0" dirty="0" smtClean="0"/>
              <a:t> </a:t>
            </a:r>
            <a:r>
              <a:rPr lang="en-US" altLang="zh-CN" baseline="0" dirty="0" smtClean="0"/>
              <a:t>with</a:t>
            </a:r>
            <a:r>
              <a:rPr lang="zh-CN" altLang="en-US" baseline="0" dirty="0" smtClean="0"/>
              <a:t> </a:t>
            </a:r>
            <a:r>
              <a:rPr lang="en-US" altLang="zh-CN" baseline="0" dirty="0" smtClean="0"/>
              <a:t>performance</a:t>
            </a:r>
            <a:r>
              <a:rPr lang="zh-CN" altLang="en-US" baseline="0" dirty="0" smtClean="0"/>
              <a:t> </a:t>
            </a:r>
            <a:r>
              <a:rPr lang="en-US" altLang="zh-CN" baseline="0" dirty="0" smtClean="0"/>
              <a:t>and</a:t>
            </a:r>
            <a:r>
              <a:rPr lang="zh-CN" altLang="en-US" baseline="0" dirty="0" smtClean="0"/>
              <a:t> </a:t>
            </a:r>
            <a:r>
              <a:rPr lang="en-US" altLang="zh-CN" baseline="0" dirty="0" smtClean="0"/>
              <a:t>reliability</a:t>
            </a:r>
            <a:r>
              <a:rPr lang="zh-CN" altLang="en-US" baseline="0" dirty="0" smtClean="0"/>
              <a:t> </a:t>
            </a:r>
            <a:r>
              <a:rPr lang="en-US" altLang="zh-CN" baseline="0" dirty="0" smtClean="0"/>
              <a:t>statistics</a:t>
            </a:r>
            <a:r>
              <a:rPr lang="zh-CN" altLang="en-US" baseline="0" dirty="0" smtClean="0"/>
              <a:t> </a:t>
            </a:r>
            <a:r>
              <a:rPr lang="en-US" altLang="zh-CN" baseline="0" dirty="0" smtClean="0"/>
              <a:t>as</a:t>
            </a:r>
            <a:r>
              <a:rPr lang="zh-CN" altLang="en-US" baseline="0" dirty="0" smtClean="0"/>
              <a:t> </a:t>
            </a:r>
            <a:r>
              <a:rPr lang="en-US" altLang="zh-CN" baseline="0" dirty="0" smtClean="0"/>
              <a:t>the</a:t>
            </a:r>
            <a:r>
              <a:rPr lang="zh-CN" altLang="en-US" baseline="0" dirty="0" smtClean="0"/>
              <a:t> </a:t>
            </a:r>
            <a:r>
              <a:rPr lang="en-US" altLang="zh-CN" baseline="0" dirty="0" smtClean="0"/>
              <a:t>training</a:t>
            </a:r>
            <a:r>
              <a:rPr lang="zh-CN" altLang="en-US" baseline="0" dirty="0" smtClean="0"/>
              <a:t> </a:t>
            </a:r>
            <a:r>
              <a:rPr lang="en-US" altLang="zh-CN" baseline="0" dirty="0" smtClean="0"/>
              <a:t>data</a:t>
            </a:r>
            <a:r>
              <a:rPr lang="zh-CN" altLang="en-US" baseline="0" dirty="0" smtClean="0"/>
              <a:t> </a:t>
            </a:r>
            <a:r>
              <a:rPr lang="en-US" altLang="zh-CN" baseline="0" dirty="0" smtClean="0"/>
              <a:t>from</a:t>
            </a:r>
            <a:r>
              <a:rPr lang="zh-CN" altLang="en-US" baseline="0" dirty="0" smtClean="0"/>
              <a:t> </a:t>
            </a:r>
            <a:r>
              <a:rPr lang="en-US" altLang="zh-CN" baseline="0" dirty="0" smtClean="0"/>
              <a:t>a</a:t>
            </a:r>
            <a:r>
              <a:rPr lang="zh-CN" altLang="en-US" baseline="0" dirty="0" smtClean="0"/>
              <a:t> </a:t>
            </a:r>
            <a:r>
              <a:rPr lang="en-US" altLang="zh-CN" baseline="0" dirty="0" smtClean="0"/>
              <a:t>set</a:t>
            </a:r>
            <a:r>
              <a:rPr lang="zh-CN" altLang="en-US" baseline="0" dirty="0" smtClean="0"/>
              <a:t> </a:t>
            </a:r>
            <a:r>
              <a:rPr lang="en-US" altLang="zh-CN" baseline="0" dirty="0" smtClean="0"/>
              <a:t>of</a:t>
            </a:r>
            <a:r>
              <a:rPr lang="zh-CN" altLang="en-US" baseline="0" dirty="0" smtClean="0"/>
              <a:t> </a:t>
            </a:r>
            <a:r>
              <a:rPr lang="en-US" altLang="zh-CN" baseline="0" dirty="0" smtClean="0"/>
              <a:t>disks</a:t>
            </a:r>
            <a:r>
              <a:rPr lang="zh-CN" altLang="en-US" baseline="0" dirty="0" smtClean="0"/>
              <a:t> </a:t>
            </a:r>
            <a:r>
              <a:rPr lang="en-US" altLang="zh-CN" baseline="0" dirty="0" smtClean="0"/>
              <a:t>with</a:t>
            </a:r>
            <a:r>
              <a:rPr lang="zh-CN" altLang="en-US" baseline="0" dirty="0" smtClean="0"/>
              <a:t> </a:t>
            </a:r>
            <a:r>
              <a:rPr lang="en-US" altLang="zh-CN" baseline="0" dirty="0" smtClean="0"/>
              <a:t>known</a:t>
            </a:r>
            <a:r>
              <a:rPr lang="zh-CN" altLang="en-US" baseline="0" dirty="0" smtClean="0"/>
              <a:t> </a:t>
            </a:r>
            <a:r>
              <a:rPr lang="en-US" altLang="zh-CN" baseline="0" dirty="0" smtClean="0"/>
              <a:t>disk</a:t>
            </a:r>
            <a:r>
              <a:rPr lang="zh-CN" altLang="en-US" baseline="0" dirty="0" smtClean="0"/>
              <a:t> </a:t>
            </a:r>
            <a:r>
              <a:rPr lang="en-US" altLang="zh-CN" baseline="0" dirty="0" smtClean="0"/>
              <a:t>status.</a:t>
            </a:r>
          </a:p>
          <a:p>
            <a:r>
              <a:rPr lang="zh-CN" altLang="en-US" baseline="0" dirty="0" smtClean="0"/>
              <a:t> </a:t>
            </a:r>
            <a:endParaRPr lang="en-US" dirty="0" smtClean="0"/>
          </a:p>
          <a:p>
            <a:endParaRPr lang="en-US" dirty="0"/>
          </a:p>
        </p:txBody>
      </p:sp>
    </p:spTree>
    <p:extLst>
      <p:ext uri="{BB962C8B-B14F-4D97-AF65-F5344CB8AC3E}">
        <p14:creationId xmlns:p14="http://schemas.microsoft.com/office/powerpoint/2010/main" val="1944176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first</a:t>
            </a:r>
            <a:r>
              <a:rPr lang="zh-CN" altLang="en-US" dirty="0" smtClean="0"/>
              <a:t> </a:t>
            </a:r>
            <a:r>
              <a:rPr lang="en-US" altLang="zh-CN" dirty="0" smtClean="0"/>
              <a:t>evaluate</a:t>
            </a:r>
            <a:r>
              <a:rPr lang="zh-CN" altLang="en-US" dirty="0" smtClean="0"/>
              <a:t> </a:t>
            </a:r>
            <a:r>
              <a:rPr lang="en-US" altLang="zh-CN" dirty="0" smtClean="0"/>
              <a:t>the</a:t>
            </a:r>
            <a:r>
              <a:rPr lang="zh-CN" altLang="en-US" dirty="0" smtClean="0"/>
              <a:t> </a:t>
            </a:r>
            <a:r>
              <a:rPr lang="en-US" altLang="zh-CN" dirty="0" smtClean="0"/>
              <a:t>effectiveness</a:t>
            </a:r>
            <a:r>
              <a:rPr lang="zh-CN" altLang="en-US" dirty="0" smtClean="0"/>
              <a:t> </a:t>
            </a:r>
            <a:r>
              <a:rPr lang="en-US" altLang="zh-CN" dirty="0" smtClean="0"/>
              <a:t>of</a:t>
            </a:r>
            <a:r>
              <a:rPr lang="zh-CN" altLang="en-US" dirty="0" smtClean="0"/>
              <a:t> </a:t>
            </a:r>
            <a:r>
              <a:rPr lang="en-US" altLang="zh-CN" dirty="0" smtClean="0"/>
              <a:t>concept-drift</a:t>
            </a:r>
            <a:r>
              <a:rPr lang="zh-CN" altLang="en-US" baseline="0" dirty="0" smtClean="0"/>
              <a:t> </a:t>
            </a:r>
            <a:r>
              <a:rPr lang="en-US" altLang="zh-CN" baseline="0" dirty="0" smtClean="0"/>
              <a:t>adaptation.</a:t>
            </a:r>
          </a:p>
          <a:p>
            <a:pPr marL="171450" indent="-171450">
              <a:buFontTx/>
              <a:buChar char="-"/>
            </a:pPr>
            <a:r>
              <a:rPr lang="en-US" altLang="zh-CN" baseline="0" dirty="0" smtClean="0"/>
              <a:t>We</a:t>
            </a:r>
            <a:r>
              <a:rPr lang="zh-CN" altLang="en-US" baseline="0" dirty="0" smtClean="0"/>
              <a:t> </a:t>
            </a:r>
            <a:r>
              <a:rPr lang="en-US" altLang="zh-CN" baseline="0" dirty="0" smtClean="0"/>
              <a:t>consider</a:t>
            </a:r>
            <a:r>
              <a:rPr lang="zh-CN" altLang="en-US" baseline="0" dirty="0" smtClean="0"/>
              <a:t> </a:t>
            </a:r>
            <a:r>
              <a:rPr lang="en-US" altLang="zh-CN" baseline="0" dirty="0" smtClean="0"/>
              <a:t>8</a:t>
            </a:r>
            <a:r>
              <a:rPr lang="zh-CN" altLang="en-US" baseline="0" dirty="0" smtClean="0"/>
              <a:t> </a:t>
            </a:r>
            <a:r>
              <a:rPr lang="en-US" altLang="zh-CN" baseline="0" dirty="0" smtClean="0"/>
              <a:t>algorithms</a:t>
            </a:r>
            <a:r>
              <a:rPr lang="zh-CN" altLang="en-US" baseline="0" dirty="0" smtClean="0"/>
              <a:t> </a:t>
            </a:r>
            <a:r>
              <a:rPr lang="en-US" altLang="zh-CN" baseline="0" dirty="0" smtClean="0"/>
              <a:t>for</a:t>
            </a:r>
            <a:r>
              <a:rPr lang="zh-CN" altLang="en-US" baseline="0" dirty="0" smtClean="0"/>
              <a:t> </a:t>
            </a:r>
            <a:r>
              <a:rPr lang="en-US" altLang="zh-CN" baseline="0" dirty="0" smtClean="0"/>
              <a:t>classification</a:t>
            </a:r>
            <a:r>
              <a:rPr lang="zh-CN" altLang="en-US" baseline="0" dirty="0" smtClean="0"/>
              <a:t> </a:t>
            </a:r>
            <a:r>
              <a:rPr lang="en-US" altLang="zh-CN" baseline="0" dirty="0" smtClean="0"/>
              <a:t>and</a:t>
            </a:r>
            <a:r>
              <a:rPr lang="zh-CN" altLang="en-US" baseline="0" dirty="0" smtClean="0"/>
              <a:t> </a:t>
            </a:r>
            <a:r>
              <a:rPr lang="en-US" altLang="zh-CN" baseline="0" dirty="0" smtClean="0"/>
              <a:t>divide</a:t>
            </a:r>
            <a:r>
              <a:rPr lang="zh-CN" altLang="en-US" baseline="0" dirty="0" smtClean="0"/>
              <a:t> </a:t>
            </a:r>
            <a:r>
              <a:rPr lang="en-US" altLang="zh-CN" baseline="0" dirty="0" smtClean="0"/>
              <a:t>the</a:t>
            </a:r>
            <a:r>
              <a:rPr lang="zh-CN" altLang="en-US" baseline="0" dirty="0" smtClean="0"/>
              <a:t> </a:t>
            </a:r>
            <a:r>
              <a:rPr lang="en-US" altLang="zh-CN" baseline="0" dirty="0" smtClean="0"/>
              <a:t>algorithms</a:t>
            </a:r>
            <a:r>
              <a:rPr lang="zh-CN" altLang="en-US" baseline="0" dirty="0" smtClean="0"/>
              <a:t> </a:t>
            </a:r>
            <a:r>
              <a:rPr lang="en-US" altLang="zh-CN" baseline="0" dirty="0" smtClean="0"/>
              <a:t>into</a:t>
            </a:r>
            <a:r>
              <a:rPr lang="zh-CN" altLang="en-US" baseline="0" dirty="0" smtClean="0"/>
              <a:t> </a:t>
            </a:r>
            <a:r>
              <a:rPr lang="en-US" altLang="zh-CN" baseline="0" dirty="0" smtClean="0"/>
              <a:t>four</a:t>
            </a:r>
            <a:r>
              <a:rPr lang="zh-CN" altLang="en-US" baseline="0" dirty="0" smtClean="0"/>
              <a:t> </a:t>
            </a:r>
            <a:r>
              <a:rPr lang="en-US" altLang="zh-CN" baseline="0" dirty="0" smtClean="0"/>
              <a:t>pairs</a:t>
            </a:r>
            <a:r>
              <a:rPr lang="zh-CN" altLang="en-US" baseline="0" dirty="0" smtClean="0"/>
              <a:t> </a:t>
            </a:r>
            <a:r>
              <a:rPr lang="en-US" altLang="zh-CN" baseline="0" dirty="0" smtClean="0"/>
              <a:t>corresponding</a:t>
            </a:r>
            <a:r>
              <a:rPr lang="zh-CN" altLang="en-US" baseline="0" dirty="0" smtClean="0"/>
              <a:t> </a:t>
            </a:r>
            <a:r>
              <a:rPr lang="en-US" altLang="zh-CN" baseline="0" dirty="0" smtClean="0"/>
              <a:t>to</a:t>
            </a:r>
            <a:r>
              <a:rPr lang="zh-CN" altLang="en-US" baseline="0" dirty="0" smtClean="0"/>
              <a:t> </a:t>
            </a:r>
            <a:r>
              <a:rPr lang="en-US" altLang="zh-CN" baseline="0" dirty="0" smtClean="0"/>
              <a:t>before</a:t>
            </a:r>
            <a:r>
              <a:rPr lang="zh-CN" altLang="en-US" baseline="0" dirty="0" smtClean="0"/>
              <a:t> </a:t>
            </a:r>
            <a:r>
              <a:rPr lang="en-US" altLang="zh-CN" baseline="0" dirty="0" smtClean="0"/>
              <a:t>and</a:t>
            </a:r>
            <a:r>
              <a:rPr lang="zh-CN" altLang="en-US" baseline="0" dirty="0" smtClean="0"/>
              <a:t> </a:t>
            </a:r>
            <a:r>
              <a:rPr lang="en-US" altLang="zh-CN" baseline="0" dirty="0" smtClean="0"/>
              <a:t>after</a:t>
            </a:r>
            <a:r>
              <a:rPr lang="zh-CN" altLang="en-US" baseline="0" dirty="0" smtClean="0"/>
              <a:t> </a:t>
            </a:r>
            <a:r>
              <a:rPr lang="en-US" altLang="zh-CN" baseline="0" dirty="0" smtClean="0"/>
              <a:t>enabling</a:t>
            </a:r>
            <a:r>
              <a:rPr lang="zh-CN" altLang="en-US" baseline="0" dirty="0" smtClean="0"/>
              <a:t> </a:t>
            </a:r>
            <a:r>
              <a:rPr lang="en-US" altLang="zh-CN" baseline="0" dirty="0" smtClean="0"/>
              <a:t>concept-drift</a:t>
            </a:r>
            <a:r>
              <a:rPr lang="zh-CN" altLang="en-US" baseline="0" dirty="0" smtClean="0"/>
              <a:t> </a:t>
            </a:r>
            <a:r>
              <a:rPr lang="en-US" altLang="zh-CN" baseline="0" dirty="0" smtClean="0"/>
              <a:t>adaptation.</a:t>
            </a:r>
          </a:p>
          <a:p>
            <a:pPr marL="171450" indent="-171450">
              <a:buFontTx/>
              <a:buChar char="-"/>
            </a:pPr>
            <a:r>
              <a:rPr lang="en-US" altLang="zh-CN" baseline="0" dirty="0" smtClean="0"/>
              <a:t>Here,</a:t>
            </a:r>
            <a:r>
              <a:rPr lang="zh-CN" altLang="en-US" baseline="0" dirty="0" smtClean="0"/>
              <a:t> </a:t>
            </a:r>
            <a:r>
              <a:rPr lang="en-US" altLang="zh-CN" baseline="0" dirty="0" smtClean="0"/>
              <a:t>we</a:t>
            </a:r>
            <a:r>
              <a:rPr lang="zh-CN" altLang="en-US" baseline="0" dirty="0" smtClean="0"/>
              <a:t> </a:t>
            </a:r>
            <a:r>
              <a:rPr lang="en-US" altLang="zh-CN" baseline="0" dirty="0" smtClean="0"/>
              <a:t>take</a:t>
            </a:r>
            <a:r>
              <a:rPr lang="zh-CN" altLang="en-US" baseline="0" dirty="0" smtClean="0"/>
              <a:t> </a:t>
            </a:r>
            <a:r>
              <a:rPr lang="en-US" altLang="zh-CN" baseline="0" dirty="0" smtClean="0"/>
              <a:t>D2</a:t>
            </a:r>
            <a:r>
              <a:rPr lang="zh-CN" altLang="en-US" baseline="0" dirty="0" smtClean="0"/>
              <a:t> </a:t>
            </a:r>
            <a:r>
              <a:rPr lang="en-US" altLang="zh-CN" baseline="0" dirty="0" smtClean="0"/>
              <a:t>as</a:t>
            </a:r>
            <a:r>
              <a:rPr lang="zh-CN" altLang="en-US" baseline="0" dirty="0" smtClean="0"/>
              <a:t> </a:t>
            </a:r>
            <a:r>
              <a:rPr lang="en-US" altLang="zh-CN" baseline="0" dirty="0" smtClean="0"/>
              <a:t>an</a:t>
            </a:r>
            <a:r>
              <a:rPr lang="zh-CN" altLang="en-US" baseline="0" dirty="0" smtClean="0"/>
              <a:t> </a:t>
            </a:r>
            <a:r>
              <a:rPr lang="en-US" altLang="zh-CN" baseline="0" dirty="0" smtClean="0"/>
              <a:t>example</a:t>
            </a:r>
            <a:r>
              <a:rPr lang="zh-CN" altLang="en-US" baseline="0" dirty="0" smtClean="0"/>
              <a:t> </a:t>
            </a:r>
            <a:r>
              <a:rPr lang="en-US" altLang="zh-CN" baseline="0" dirty="0" smtClean="0"/>
              <a:t>to</a:t>
            </a:r>
            <a:r>
              <a:rPr lang="zh-CN" altLang="en-US" baseline="0" dirty="0" smtClean="0"/>
              <a:t> </a:t>
            </a:r>
            <a:r>
              <a:rPr lang="en-US" altLang="zh-CN" baseline="0" dirty="0" smtClean="0"/>
              <a:t>show</a:t>
            </a:r>
            <a:r>
              <a:rPr lang="zh-CN" altLang="en-US" baseline="0" dirty="0" smtClean="0"/>
              <a:t> </a:t>
            </a:r>
            <a:r>
              <a:rPr lang="en-US" altLang="zh-CN" baseline="0" dirty="0" smtClean="0"/>
              <a:t>that</a:t>
            </a:r>
            <a:r>
              <a:rPr lang="zh-CN" altLang="en-US" baseline="0" dirty="0" smtClean="0"/>
              <a:t> </a:t>
            </a:r>
            <a:r>
              <a:rPr lang="en-US" altLang="zh-CN" baseline="0" dirty="0" smtClean="0"/>
              <a:t>concept-drift</a:t>
            </a:r>
            <a:r>
              <a:rPr lang="zh-CN" altLang="en-US" baseline="0" dirty="0" smtClean="0"/>
              <a:t> </a:t>
            </a:r>
            <a:r>
              <a:rPr lang="en-US" altLang="zh-CN" baseline="0" dirty="0" smtClean="0"/>
              <a:t>adaptation</a:t>
            </a:r>
            <a:r>
              <a:rPr lang="zh-CN" altLang="en-US" baseline="0" dirty="0" smtClean="0"/>
              <a:t> </a:t>
            </a:r>
            <a:r>
              <a:rPr lang="en-US" altLang="zh-CN" baseline="0" dirty="0" smtClean="0"/>
              <a:t>improves</a:t>
            </a:r>
            <a:r>
              <a:rPr lang="zh-CN" altLang="en-US" baseline="0" dirty="0" smtClean="0"/>
              <a:t> </a:t>
            </a:r>
            <a:r>
              <a:rPr lang="en-US" altLang="zh-CN" baseline="0" dirty="0" smtClean="0"/>
              <a:t>the</a:t>
            </a:r>
            <a:r>
              <a:rPr lang="zh-CN" altLang="en-US" baseline="0" dirty="0" smtClean="0"/>
              <a:t> </a:t>
            </a:r>
            <a:r>
              <a:rPr lang="en-US" altLang="zh-CN" baseline="0" dirty="0" smtClean="0"/>
              <a:t>overall</a:t>
            </a:r>
            <a:r>
              <a:rPr lang="zh-CN" altLang="en-US" baseline="0" dirty="0" smtClean="0"/>
              <a:t> </a:t>
            </a:r>
            <a:r>
              <a:rPr lang="en-US" altLang="zh-CN" baseline="0" dirty="0" smtClean="0"/>
              <a:t>F1-score</a:t>
            </a:r>
            <a:r>
              <a:rPr lang="zh-CN" altLang="en-US" baseline="0" dirty="0" smtClean="0"/>
              <a:t> </a:t>
            </a:r>
            <a:r>
              <a:rPr lang="en-US" altLang="zh-CN" baseline="0" dirty="0" smtClean="0"/>
              <a:t>for</a:t>
            </a:r>
            <a:r>
              <a:rPr lang="zh-CN" altLang="en-US" baseline="0" dirty="0" smtClean="0"/>
              <a:t> </a:t>
            </a:r>
            <a:r>
              <a:rPr lang="en-US" altLang="zh-CN" baseline="0" dirty="0" smtClean="0"/>
              <a:t>each</a:t>
            </a:r>
            <a:r>
              <a:rPr lang="zh-CN" altLang="en-US" baseline="0" dirty="0" smtClean="0"/>
              <a:t> </a:t>
            </a:r>
            <a:r>
              <a:rPr lang="en-US" altLang="zh-CN" baseline="0" dirty="0" smtClean="0"/>
              <a:t>pair</a:t>
            </a:r>
            <a:r>
              <a:rPr lang="zh-CN" altLang="en-US" baseline="0" dirty="0" smtClean="0"/>
              <a:t> </a:t>
            </a:r>
            <a:r>
              <a:rPr lang="en-US" altLang="zh-CN" baseline="0" dirty="0" smtClean="0"/>
              <a:t>of</a:t>
            </a:r>
            <a:r>
              <a:rPr lang="zh-CN" altLang="en-US" baseline="0" dirty="0" smtClean="0"/>
              <a:t> </a:t>
            </a:r>
            <a:r>
              <a:rPr lang="en-US" altLang="zh-CN" baseline="0" dirty="0" smtClean="0"/>
              <a:t>algorithms</a:t>
            </a:r>
            <a:r>
              <a:rPr lang="zh-CN" altLang="en-US" baseline="0" dirty="0" smtClean="0"/>
              <a:t> </a:t>
            </a:r>
            <a:r>
              <a:rPr lang="en-US" altLang="zh-CN" baseline="0" dirty="0" smtClean="0"/>
              <a:t>by</a:t>
            </a:r>
            <a:r>
              <a:rPr lang="zh-CN" altLang="en-US" baseline="0" dirty="0" smtClean="0"/>
              <a:t> </a:t>
            </a:r>
            <a:r>
              <a:rPr lang="en-US" altLang="zh-CN" baseline="0" dirty="0" smtClean="0"/>
              <a:t>up</a:t>
            </a:r>
            <a:r>
              <a:rPr lang="zh-CN" altLang="en-US" baseline="0" dirty="0" smtClean="0"/>
              <a:t> </a:t>
            </a:r>
            <a:r>
              <a:rPr lang="en-US" altLang="zh-CN" baseline="0" dirty="0" smtClean="0"/>
              <a:t>to</a:t>
            </a:r>
            <a:r>
              <a:rPr lang="zh-CN" altLang="en-US" baseline="0" dirty="0" smtClean="0"/>
              <a:t> </a:t>
            </a:r>
            <a:r>
              <a:rPr lang="en-US" altLang="zh-CN" baseline="0" dirty="0" smtClean="0"/>
              <a:t>53.2%</a:t>
            </a:r>
            <a:r>
              <a:rPr lang="zh-CN" altLang="en-US" baseline="0" dirty="0" smtClean="0"/>
              <a:t> </a:t>
            </a:r>
            <a:r>
              <a:rPr lang="en-US" altLang="zh-CN" baseline="0" dirty="0" smtClean="0"/>
              <a:t>and</a:t>
            </a:r>
            <a:r>
              <a:rPr lang="zh-CN" altLang="en-US" baseline="0" dirty="0" smtClean="0"/>
              <a:t> </a:t>
            </a:r>
            <a:r>
              <a:rPr lang="en-US" altLang="zh-CN" baseline="0" dirty="0" smtClean="0"/>
              <a:t>mainly</a:t>
            </a:r>
            <a:r>
              <a:rPr lang="zh-CN" altLang="en-US" baseline="0" dirty="0" smtClean="0"/>
              <a:t> </a:t>
            </a:r>
            <a:r>
              <a:rPr lang="en-US" altLang="zh-CN" baseline="0" dirty="0" smtClean="0"/>
              <a:t>improves</a:t>
            </a:r>
            <a:r>
              <a:rPr lang="zh-CN" altLang="en-US" baseline="0" dirty="0" smtClean="0"/>
              <a:t> </a:t>
            </a:r>
            <a:r>
              <a:rPr lang="en-US" altLang="zh-CN" baseline="0" dirty="0" smtClean="0"/>
              <a:t>precision.</a:t>
            </a:r>
            <a:endParaRPr lang="en-US" dirty="0"/>
          </a:p>
        </p:txBody>
      </p:sp>
    </p:spTree>
    <p:extLst>
      <p:ext uri="{BB962C8B-B14F-4D97-AF65-F5344CB8AC3E}">
        <p14:creationId xmlns:p14="http://schemas.microsoft.com/office/powerpoint/2010/main" val="1607932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next</a:t>
            </a:r>
            <a:r>
              <a:rPr lang="zh-CN" altLang="en-US" dirty="0" smtClean="0"/>
              <a:t> </a:t>
            </a:r>
            <a:r>
              <a:rPr lang="en-US" altLang="zh-CN" dirty="0" smtClean="0"/>
              <a:t>evaluate</a:t>
            </a:r>
            <a:r>
              <a:rPr lang="zh-CN" altLang="en-US" baseline="0" dirty="0" smtClean="0"/>
              <a:t> </a:t>
            </a:r>
            <a:r>
              <a:rPr lang="en-US" altLang="zh-CN" baseline="0" dirty="0" smtClean="0"/>
              <a:t>the</a:t>
            </a:r>
            <a:r>
              <a:rPr lang="zh-CN" altLang="en-US" baseline="0" dirty="0" smtClean="0"/>
              <a:t> </a:t>
            </a:r>
            <a:r>
              <a:rPr lang="en-US" altLang="zh-CN" baseline="0" dirty="0" smtClean="0"/>
              <a:t>sensitivity</a:t>
            </a:r>
            <a:r>
              <a:rPr lang="zh-CN" altLang="en-US" baseline="0" dirty="0" smtClean="0"/>
              <a:t> </a:t>
            </a:r>
            <a:r>
              <a:rPr lang="en-US" altLang="zh-CN" baseline="0" dirty="0" smtClean="0"/>
              <a:t>of</a:t>
            </a:r>
            <a:r>
              <a:rPr lang="zh-CN" altLang="en-US" baseline="0" dirty="0" smtClean="0"/>
              <a:t> </a:t>
            </a:r>
            <a:r>
              <a:rPr lang="en-US" altLang="zh-CN" baseline="0" dirty="0" smtClean="0"/>
              <a:t>extra</a:t>
            </a:r>
            <a:r>
              <a:rPr lang="zh-CN" altLang="en-US" baseline="0" dirty="0" smtClean="0"/>
              <a:t> </a:t>
            </a:r>
            <a:r>
              <a:rPr lang="en-US" altLang="zh-CN" baseline="0" dirty="0" smtClean="0"/>
              <a:t>labeled</a:t>
            </a:r>
            <a:r>
              <a:rPr lang="zh-CN" altLang="en-US" baseline="0" dirty="0" smtClean="0"/>
              <a:t> </a:t>
            </a:r>
            <a:r>
              <a:rPr lang="en-US" altLang="zh-CN" baseline="0" dirty="0" smtClean="0"/>
              <a:t>days.</a:t>
            </a:r>
          </a:p>
          <a:p>
            <a:r>
              <a:rPr lang="en-US" altLang="zh-CN" baseline="0" dirty="0" smtClean="0"/>
              <a:t>We</a:t>
            </a:r>
            <a:r>
              <a:rPr lang="zh-CN" altLang="en-US" baseline="0" dirty="0" smtClean="0"/>
              <a:t> </a:t>
            </a:r>
            <a:r>
              <a:rPr lang="en-US" altLang="zh-CN" baseline="0" dirty="0" smtClean="0"/>
              <a:t>vary</a:t>
            </a:r>
            <a:r>
              <a:rPr lang="zh-CN" altLang="en-US" baseline="0" dirty="0" smtClean="0"/>
              <a:t> </a:t>
            </a:r>
            <a:r>
              <a:rPr lang="en-US" altLang="zh-CN" baseline="0" dirty="0" smtClean="0"/>
              <a:t>the</a:t>
            </a:r>
            <a:r>
              <a:rPr lang="zh-CN" altLang="en-US" baseline="0" dirty="0" smtClean="0"/>
              <a:t> </a:t>
            </a:r>
            <a:r>
              <a:rPr lang="en-US" altLang="zh-CN" baseline="0" dirty="0" smtClean="0"/>
              <a:t>extra</a:t>
            </a:r>
            <a:r>
              <a:rPr lang="zh-CN" altLang="en-US" baseline="0" dirty="0" smtClean="0"/>
              <a:t> </a:t>
            </a:r>
            <a:r>
              <a:rPr lang="en-US" altLang="zh-CN" baseline="0" dirty="0" smtClean="0"/>
              <a:t>labeled</a:t>
            </a:r>
            <a:r>
              <a:rPr lang="zh-CN" altLang="en-US" baseline="0" dirty="0" smtClean="0"/>
              <a:t> </a:t>
            </a:r>
            <a:r>
              <a:rPr lang="en-US" altLang="zh-CN" baseline="0" dirty="0" smtClean="0"/>
              <a:t>days</a:t>
            </a:r>
            <a:r>
              <a:rPr lang="zh-CN" altLang="en-US" baseline="0" dirty="0" smtClean="0"/>
              <a:t> </a:t>
            </a:r>
            <a:r>
              <a:rPr lang="en-US" altLang="zh-CN" i="1" dirty="0" smtClean="0"/>
              <a:t>D</a:t>
            </a:r>
            <a:r>
              <a:rPr lang="en-US" altLang="zh-CN" i="1" baseline="-25000" dirty="0" smtClean="0"/>
              <a:t>L</a:t>
            </a:r>
            <a:r>
              <a:rPr lang="zh-CN" altLang="en-US" i="0" baseline="0" dirty="0" smtClean="0"/>
              <a:t> </a:t>
            </a:r>
            <a:r>
              <a:rPr lang="en-US" altLang="zh-CN" i="0" baseline="0" dirty="0" smtClean="0"/>
              <a:t>from</a:t>
            </a:r>
            <a:r>
              <a:rPr lang="zh-CN" altLang="en-US" i="0" baseline="0" dirty="0" smtClean="0"/>
              <a:t> </a:t>
            </a:r>
            <a:r>
              <a:rPr lang="en-US" altLang="zh-CN" i="0" baseline="0" dirty="0" smtClean="0"/>
              <a:t>0</a:t>
            </a:r>
            <a:r>
              <a:rPr lang="zh-CN" altLang="en-US" i="0" baseline="0" dirty="0" smtClean="0"/>
              <a:t> </a:t>
            </a:r>
            <a:r>
              <a:rPr lang="en-US" altLang="zh-CN" i="0" baseline="0" dirty="0" smtClean="0"/>
              <a:t>to</a:t>
            </a:r>
            <a:r>
              <a:rPr lang="zh-CN" altLang="en-US" i="0" baseline="0" dirty="0" smtClean="0"/>
              <a:t> </a:t>
            </a:r>
            <a:r>
              <a:rPr lang="en-US" altLang="zh-CN" i="0" baseline="0" dirty="0" smtClean="0"/>
              <a:t>30</a:t>
            </a:r>
            <a:r>
              <a:rPr lang="zh-CN" altLang="en-US" i="0" baseline="0" dirty="0" smtClean="0"/>
              <a:t> </a:t>
            </a:r>
            <a:r>
              <a:rPr lang="en-US" altLang="zh-CN" i="0" baseline="0" dirty="0" smtClean="0"/>
              <a:t>days</a:t>
            </a:r>
            <a:r>
              <a:rPr lang="zh-CN" altLang="en-US" i="0" baseline="0" dirty="0" smtClean="0"/>
              <a:t> </a:t>
            </a:r>
            <a:r>
              <a:rPr lang="en-US" altLang="zh-CN" i="0" baseline="0" dirty="0" smtClean="0"/>
              <a:t>for</a:t>
            </a:r>
            <a:r>
              <a:rPr lang="zh-CN" altLang="en-US" i="0" baseline="0" dirty="0" smtClean="0"/>
              <a:t> </a:t>
            </a:r>
            <a:r>
              <a:rPr lang="en-US" altLang="zh-CN" i="0" baseline="0" dirty="0" smtClean="0"/>
              <a:t>the</a:t>
            </a:r>
            <a:r>
              <a:rPr lang="zh-CN" altLang="en-US" i="0" baseline="0" dirty="0" smtClean="0"/>
              <a:t> </a:t>
            </a:r>
            <a:r>
              <a:rPr lang="en-US" altLang="zh-CN" i="0" baseline="0" dirty="0" smtClean="0"/>
              <a:t>three</a:t>
            </a:r>
            <a:r>
              <a:rPr lang="zh-CN" altLang="en-US" i="0" baseline="0" dirty="0" smtClean="0"/>
              <a:t> </a:t>
            </a:r>
            <a:r>
              <a:rPr lang="en-US" altLang="zh-CN" i="0" baseline="0" dirty="0" smtClean="0"/>
              <a:t>ensemble</a:t>
            </a:r>
            <a:r>
              <a:rPr lang="zh-CN" altLang="en-US" i="0" baseline="0" dirty="0" smtClean="0"/>
              <a:t> </a:t>
            </a:r>
            <a:r>
              <a:rPr lang="en-US" altLang="zh-CN" i="0" baseline="0" dirty="0" smtClean="0"/>
              <a:t>learning</a:t>
            </a:r>
            <a:r>
              <a:rPr lang="zh-CN" altLang="en-US" i="0" baseline="0" dirty="0" smtClean="0"/>
              <a:t> </a:t>
            </a:r>
            <a:r>
              <a:rPr lang="en-US" altLang="zh-CN" i="0" baseline="0" dirty="0" smtClean="0"/>
              <a:t>algorithms</a:t>
            </a:r>
            <a:r>
              <a:rPr lang="zh-CN" altLang="en-US" i="0" baseline="0" dirty="0" smtClean="0"/>
              <a:t> </a:t>
            </a:r>
            <a:r>
              <a:rPr lang="en-US" altLang="zh-CN" i="0" baseline="0" dirty="0" smtClean="0"/>
              <a:t>with</a:t>
            </a:r>
            <a:r>
              <a:rPr lang="zh-CN" altLang="en-US" i="0" baseline="0" dirty="0" smtClean="0"/>
              <a:t> </a:t>
            </a:r>
            <a:r>
              <a:rPr lang="en-US" altLang="zh-CN" i="0" baseline="0" dirty="0" smtClean="0"/>
              <a:t>concept-drift</a:t>
            </a:r>
            <a:r>
              <a:rPr lang="zh-CN" altLang="en-US" i="0" baseline="0" dirty="0" smtClean="0"/>
              <a:t> </a:t>
            </a:r>
            <a:r>
              <a:rPr lang="en-US" altLang="zh-CN" i="0" baseline="0" dirty="0" smtClean="0"/>
              <a:t>adaptation,</a:t>
            </a:r>
            <a:r>
              <a:rPr lang="zh-CN" altLang="en-US" i="0" baseline="0" dirty="0" smtClean="0"/>
              <a:t> </a:t>
            </a:r>
            <a:r>
              <a:rPr lang="en-US" altLang="zh-CN" i="0" baseline="0" dirty="0" smtClean="0"/>
              <a:t>i.e.,</a:t>
            </a:r>
            <a:r>
              <a:rPr lang="zh-CN" altLang="en-US" i="0" baseline="0" dirty="0" smtClean="0"/>
              <a:t> </a:t>
            </a:r>
            <a:r>
              <a:rPr lang="en-US" altLang="zh-CN" i="0" baseline="0" dirty="0" smtClean="0"/>
              <a:t>BA,</a:t>
            </a:r>
            <a:r>
              <a:rPr lang="zh-CN" altLang="en-US" i="0" baseline="0" dirty="0" smtClean="0"/>
              <a:t> </a:t>
            </a:r>
            <a:r>
              <a:rPr lang="en-US" altLang="zh-CN" i="0" baseline="0" dirty="0" smtClean="0"/>
              <a:t>BOLE,</a:t>
            </a:r>
            <a:r>
              <a:rPr lang="zh-CN" altLang="en-US" i="0" baseline="0" dirty="0" smtClean="0"/>
              <a:t> </a:t>
            </a:r>
            <a:r>
              <a:rPr lang="en-US" altLang="zh-CN" i="0" baseline="0" dirty="0" smtClean="0"/>
              <a:t>and</a:t>
            </a:r>
            <a:r>
              <a:rPr lang="zh-CN" altLang="en-US" i="0" baseline="0" dirty="0" smtClean="0"/>
              <a:t> </a:t>
            </a:r>
            <a:r>
              <a:rPr lang="en-US" altLang="zh-CN" i="0" baseline="0" dirty="0" smtClean="0"/>
              <a:t>ARF.</a:t>
            </a:r>
          </a:p>
          <a:p>
            <a:pPr marL="171450" indent="-171450">
              <a:buFontTx/>
              <a:buChar char="-"/>
            </a:pPr>
            <a:r>
              <a:rPr lang="en-US" altLang="zh-CN" i="0" baseline="0" dirty="0" smtClean="0"/>
              <a:t>We</a:t>
            </a:r>
            <a:r>
              <a:rPr lang="zh-CN" altLang="en-US" i="0" baseline="0" dirty="0" smtClean="0"/>
              <a:t> </a:t>
            </a:r>
            <a:r>
              <a:rPr lang="en-US" altLang="zh-CN" i="0" baseline="0" dirty="0" smtClean="0"/>
              <a:t>see</a:t>
            </a:r>
            <a:r>
              <a:rPr lang="zh-CN" altLang="en-US" i="0" baseline="0" dirty="0" smtClean="0"/>
              <a:t> </a:t>
            </a:r>
            <a:r>
              <a:rPr lang="en-US" altLang="zh-CN" i="0" baseline="0" dirty="0" smtClean="0"/>
              <a:t>that</a:t>
            </a:r>
            <a:r>
              <a:rPr lang="zh-CN" altLang="en-US" i="0" baseline="0" dirty="0" smtClean="0"/>
              <a:t> </a:t>
            </a:r>
            <a:r>
              <a:rPr lang="en-US" altLang="zh-CN" i="0" baseline="0" dirty="0" smtClean="0"/>
              <a:t>introducing</a:t>
            </a:r>
            <a:r>
              <a:rPr lang="zh-CN" altLang="en-US" i="0" baseline="0" dirty="0" smtClean="0"/>
              <a:t> </a:t>
            </a:r>
            <a:r>
              <a:rPr lang="en-US" altLang="zh-CN" i="0" baseline="0" dirty="0" smtClean="0"/>
              <a:t>extra</a:t>
            </a:r>
            <a:r>
              <a:rPr lang="zh-CN" altLang="en-US" i="0" baseline="0" dirty="0" smtClean="0"/>
              <a:t> </a:t>
            </a:r>
            <a:r>
              <a:rPr lang="en-US" altLang="zh-CN" i="0" baseline="0" dirty="0" smtClean="0"/>
              <a:t>labeled</a:t>
            </a:r>
            <a:r>
              <a:rPr lang="zh-CN" altLang="en-US" i="0" baseline="0" dirty="0" smtClean="0"/>
              <a:t> </a:t>
            </a:r>
            <a:r>
              <a:rPr lang="en-US" altLang="zh-CN" i="0" baseline="0" dirty="0" smtClean="0"/>
              <a:t>days</a:t>
            </a:r>
            <a:r>
              <a:rPr lang="zh-CN" altLang="en-US" i="0" baseline="0" dirty="0" smtClean="0"/>
              <a:t> </a:t>
            </a:r>
            <a:r>
              <a:rPr lang="en-US" altLang="zh-CN" i="0" baseline="0" dirty="0" smtClean="0"/>
              <a:t>increases</a:t>
            </a:r>
            <a:r>
              <a:rPr lang="zh-CN" altLang="en-US" i="0" baseline="0" dirty="0" smtClean="0"/>
              <a:t> </a:t>
            </a:r>
            <a:r>
              <a:rPr lang="en-US" altLang="zh-CN" i="0" baseline="0" dirty="0" smtClean="0"/>
              <a:t>the</a:t>
            </a:r>
            <a:r>
              <a:rPr lang="zh-CN" altLang="en-US" i="0" baseline="0" dirty="0" smtClean="0"/>
              <a:t> </a:t>
            </a:r>
            <a:r>
              <a:rPr lang="en-US" altLang="zh-CN" i="0" baseline="0" dirty="0" smtClean="0"/>
              <a:t>prediction</a:t>
            </a:r>
            <a:r>
              <a:rPr lang="zh-CN" altLang="en-US" i="0" baseline="0" dirty="0" smtClean="0"/>
              <a:t> </a:t>
            </a:r>
            <a:r>
              <a:rPr lang="en-US" altLang="zh-CN" i="0" baseline="0" dirty="0" smtClean="0"/>
              <a:t>accuracy</a:t>
            </a:r>
            <a:r>
              <a:rPr lang="zh-CN" altLang="en-US" i="0" baseline="0" dirty="0" smtClean="0"/>
              <a:t> </a:t>
            </a:r>
            <a:r>
              <a:rPr lang="en-US" altLang="zh-CN" i="0" baseline="0" dirty="0" smtClean="0"/>
              <a:t>in</a:t>
            </a:r>
            <a:r>
              <a:rPr lang="zh-CN" altLang="en-US" i="0" baseline="0" dirty="0" smtClean="0"/>
              <a:t> </a:t>
            </a:r>
            <a:r>
              <a:rPr lang="en-US" altLang="zh-CN" i="0" baseline="0" dirty="0" smtClean="0"/>
              <a:t>general.</a:t>
            </a:r>
          </a:p>
          <a:p>
            <a:pPr marL="171450" indent="-171450">
              <a:buFontTx/>
              <a:buChar char="-"/>
            </a:pPr>
            <a:r>
              <a:rPr lang="en-US" altLang="zh-CN" i="0" baseline="0" dirty="0" smtClean="0"/>
              <a:t>Also,</a:t>
            </a:r>
            <a:r>
              <a:rPr lang="zh-CN" altLang="en-US" i="0" baseline="0" dirty="0" smtClean="0"/>
              <a:t> </a:t>
            </a:r>
            <a:r>
              <a:rPr lang="en-US" altLang="zh-CN" i="0" baseline="0" dirty="0" smtClean="0"/>
              <a:t>the</a:t>
            </a:r>
            <a:r>
              <a:rPr lang="zh-CN" altLang="en-US" i="0" baseline="0" dirty="0" smtClean="0"/>
              <a:t> </a:t>
            </a:r>
            <a:r>
              <a:rPr lang="en-US" altLang="zh-CN" i="0" baseline="0" dirty="0" smtClean="0"/>
              <a:t>optimal</a:t>
            </a:r>
            <a:r>
              <a:rPr lang="zh-CN" altLang="en-US" i="0" baseline="0" dirty="0" smtClean="0"/>
              <a:t> </a:t>
            </a:r>
            <a:r>
              <a:rPr lang="en-US" altLang="zh-CN" i="0" baseline="0" dirty="0" smtClean="0"/>
              <a:t>value</a:t>
            </a:r>
            <a:r>
              <a:rPr lang="zh-CN" altLang="en-US" i="0" baseline="0" dirty="0" smtClean="0"/>
              <a:t> </a:t>
            </a:r>
            <a:r>
              <a:rPr lang="en-US" altLang="zh-CN" i="0" baseline="0" dirty="0" smtClean="0"/>
              <a:t>of</a:t>
            </a:r>
            <a:r>
              <a:rPr lang="zh-CN" altLang="en-US" i="0" baseline="0" dirty="0" smtClean="0"/>
              <a:t> </a:t>
            </a:r>
            <a:r>
              <a:rPr lang="en-US" altLang="zh-CN" i="1" dirty="0" smtClean="0"/>
              <a:t>D</a:t>
            </a:r>
            <a:r>
              <a:rPr lang="en-US" altLang="zh-CN" i="1" baseline="-25000" dirty="0" smtClean="0"/>
              <a:t>L</a:t>
            </a:r>
            <a:r>
              <a:rPr lang="zh-CN" altLang="en-US" i="0" baseline="0" dirty="0" smtClean="0"/>
              <a:t> </a:t>
            </a:r>
            <a:r>
              <a:rPr lang="en-US" altLang="zh-CN" i="0" baseline="0" dirty="0" smtClean="0"/>
              <a:t>varies</a:t>
            </a:r>
            <a:r>
              <a:rPr lang="zh-CN" altLang="en-US" i="0" baseline="0" dirty="0" smtClean="0"/>
              <a:t> </a:t>
            </a:r>
            <a:r>
              <a:rPr lang="en-US" altLang="zh-CN" i="0" baseline="0" dirty="0" smtClean="0"/>
              <a:t>across</a:t>
            </a:r>
            <a:r>
              <a:rPr lang="zh-CN" altLang="en-US" i="0" baseline="0" dirty="0" smtClean="0"/>
              <a:t> </a:t>
            </a:r>
            <a:r>
              <a:rPr lang="en-US" altLang="zh-CN" i="0" baseline="0" dirty="0" smtClean="0"/>
              <a:t>algorithms</a:t>
            </a:r>
            <a:r>
              <a:rPr lang="zh-CN" altLang="en-US" i="0" baseline="0" dirty="0" smtClean="0"/>
              <a:t> </a:t>
            </a:r>
            <a:r>
              <a:rPr lang="en-US" altLang="zh-CN" i="0" baseline="0" dirty="0" smtClean="0"/>
              <a:t>and</a:t>
            </a:r>
            <a:r>
              <a:rPr lang="zh-CN" altLang="en-US" i="0" baseline="0" dirty="0" smtClean="0"/>
              <a:t> </a:t>
            </a:r>
            <a:r>
              <a:rPr lang="en-US" altLang="zh-CN" i="0" baseline="0" dirty="0" smtClean="0"/>
              <a:t>datasets.</a:t>
            </a:r>
            <a:r>
              <a:rPr lang="zh-CN" altLang="en-US" i="0" baseline="0" dirty="0" smtClean="0"/>
              <a:t> </a:t>
            </a:r>
            <a:endParaRPr lang="en-US" altLang="zh-CN" i="0" baseline="0" dirty="0" smtClean="0"/>
          </a:p>
          <a:p>
            <a:pPr marL="171450" indent="-171450">
              <a:buFontTx/>
              <a:buChar char="-"/>
            </a:pPr>
            <a:r>
              <a:rPr lang="en-US" altLang="zh-CN" i="0" baseline="0" dirty="0" smtClean="0"/>
              <a:t>Thus,</a:t>
            </a:r>
            <a:r>
              <a:rPr lang="zh-CN" altLang="en-US" i="0" baseline="0" dirty="0" smtClean="0"/>
              <a:t> </a:t>
            </a:r>
            <a:r>
              <a:rPr lang="en-US" altLang="zh-CN" i="0" baseline="0" dirty="0" err="1" smtClean="0"/>
              <a:t>StreamDFP</a:t>
            </a:r>
            <a:r>
              <a:rPr lang="zh-CN" altLang="en-US" i="0" baseline="0" dirty="0" smtClean="0"/>
              <a:t> </a:t>
            </a:r>
            <a:r>
              <a:rPr lang="en-US" altLang="zh-CN" i="0" baseline="0" dirty="0" smtClean="0"/>
              <a:t>opts</a:t>
            </a:r>
            <a:r>
              <a:rPr lang="zh-CN" altLang="en-US" i="0" baseline="0" dirty="0" smtClean="0"/>
              <a:t> </a:t>
            </a:r>
            <a:r>
              <a:rPr lang="en-US" altLang="zh-CN" i="0" baseline="0" dirty="0" smtClean="0"/>
              <a:t>to</a:t>
            </a:r>
            <a:r>
              <a:rPr lang="zh-CN" altLang="en-US" i="0" baseline="0" dirty="0" smtClean="0"/>
              <a:t> </a:t>
            </a:r>
            <a:r>
              <a:rPr lang="en-US" altLang="zh-CN" i="0" baseline="0" dirty="0" smtClean="0"/>
              <a:t>allow</a:t>
            </a:r>
            <a:r>
              <a:rPr lang="zh-CN" altLang="en-US" i="0" baseline="0" dirty="0" smtClean="0"/>
              <a:t> </a:t>
            </a:r>
            <a:r>
              <a:rPr lang="en-US" altLang="zh-CN" i="0" baseline="0" dirty="0" smtClean="0"/>
              <a:t>users</a:t>
            </a:r>
            <a:r>
              <a:rPr lang="zh-CN" altLang="en-US" i="0" baseline="0" dirty="0" smtClean="0"/>
              <a:t> </a:t>
            </a:r>
            <a:r>
              <a:rPr lang="en-US" altLang="zh-CN" i="0" baseline="0" dirty="0" smtClean="0"/>
              <a:t>to</a:t>
            </a:r>
            <a:r>
              <a:rPr lang="zh-CN" altLang="en-US" i="0" baseline="0" dirty="0" smtClean="0"/>
              <a:t> </a:t>
            </a:r>
            <a:r>
              <a:rPr lang="en-US" altLang="zh-CN" i="0" baseline="0" dirty="0" smtClean="0"/>
              <a:t>flexibly</a:t>
            </a:r>
            <a:r>
              <a:rPr lang="zh-CN" altLang="en-US" i="0" baseline="0" dirty="0" smtClean="0"/>
              <a:t> </a:t>
            </a:r>
            <a:r>
              <a:rPr lang="en-US" altLang="zh-CN" i="0" baseline="0" dirty="0" smtClean="0"/>
              <a:t>tune</a:t>
            </a:r>
            <a:r>
              <a:rPr lang="zh-CN" altLang="en-US" i="0" baseline="0" dirty="0" smtClean="0"/>
              <a:t> </a:t>
            </a:r>
            <a:r>
              <a:rPr lang="en-US" altLang="zh-CN" i="1" dirty="0" smtClean="0"/>
              <a:t>D</a:t>
            </a:r>
            <a:r>
              <a:rPr lang="en-US" altLang="zh-CN" i="1" baseline="-25000" dirty="0" smtClean="0"/>
              <a:t>L</a:t>
            </a:r>
            <a:r>
              <a:rPr lang="zh-CN" altLang="en-US" i="0" baseline="0" dirty="0" smtClean="0"/>
              <a:t> </a:t>
            </a:r>
            <a:r>
              <a:rPr lang="en-US" altLang="zh-CN" i="0" baseline="0" dirty="0" smtClean="0"/>
              <a:t>based</a:t>
            </a:r>
            <a:r>
              <a:rPr lang="zh-CN" altLang="en-US" i="0" baseline="0" dirty="0" smtClean="0"/>
              <a:t> </a:t>
            </a:r>
            <a:r>
              <a:rPr lang="en-US" altLang="zh-CN" i="0" baseline="0" dirty="0" smtClean="0"/>
              <a:t>on</a:t>
            </a:r>
            <a:r>
              <a:rPr lang="zh-CN" altLang="en-US" i="0" baseline="0" dirty="0" smtClean="0"/>
              <a:t> </a:t>
            </a:r>
            <a:r>
              <a:rPr lang="en-US" altLang="zh-CN" i="0" baseline="0" dirty="0" smtClean="0"/>
              <a:t>production</a:t>
            </a:r>
            <a:r>
              <a:rPr lang="zh-CN" altLang="en-US" i="0" baseline="0" dirty="0" smtClean="0"/>
              <a:t> </a:t>
            </a:r>
            <a:r>
              <a:rPr lang="en-US" altLang="zh-CN" i="0" baseline="0" dirty="0" smtClean="0"/>
              <a:t>needs.</a:t>
            </a:r>
            <a:endParaRPr lang="en-US" dirty="0"/>
          </a:p>
        </p:txBody>
      </p:sp>
    </p:spTree>
    <p:extLst>
      <p:ext uri="{BB962C8B-B14F-4D97-AF65-F5344CB8AC3E}">
        <p14:creationId xmlns:p14="http://schemas.microsoft.com/office/powerpoint/2010/main" val="1808938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evaluate</a:t>
            </a:r>
            <a:r>
              <a:rPr lang="zh-CN" altLang="en-US" dirty="0" smtClean="0"/>
              <a:t> </a:t>
            </a:r>
            <a:r>
              <a:rPr lang="en-US" altLang="zh-CN" dirty="0" smtClean="0"/>
              <a:t>the</a:t>
            </a:r>
            <a:r>
              <a:rPr lang="zh-CN" altLang="en-US" dirty="0" smtClean="0"/>
              <a:t> </a:t>
            </a:r>
            <a:r>
              <a:rPr lang="en-US" altLang="zh-CN" dirty="0" smtClean="0"/>
              <a:t>accuracy</a:t>
            </a:r>
            <a:r>
              <a:rPr lang="zh-CN" altLang="en-US" dirty="0" smtClean="0"/>
              <a:t> </a:t>
            </a:r>
            <a:r>
              <a:rPr lang="en-US" altLang="zh-CN" dirty="0" smtClean="0"/>
              <a:t>of</a:t>
            </a:r>
            <a:r>
              <a:rPr lang="zh-CN" altLang="en-US" dirty="0" smtClean="0"/>
              <a:t> </a:t>
            </a:r>
            <a:r>
              <a:rPr lang="en-US" altLang="zh-CN" dirty="0" smtClean="0"/>
              <a:t>regression</a:t>
            </a:r>
            <a:r>
              <a:rPr lang="zh-CN" altLang="en-US" dirty="0" smtClean="0"/>
              <a:t> </a:t>
            </a:r>
            <a:r>
              <a:rPr lang="en-US" altLang="zh-CN" dirty="0" smtClean="0"/>
              <a:t>with</a:t>
            </a:r>
            <a:r>
              <a:rPr lang="zh-CN" altLang="en-US" baseline="0" dirty="0" smtClean="0"/>
              <a:t> </a:t>
            </a:r>
            <a:r>
              <a:rPr lang="en-US" altLang="zh-CN" baseline="0" dirty="0" smtClean="0"/>
              <a:t>the</a:t>
            </a:r>
            <a:r>
              <a:rPr lang="zh-CN" altLang="en-US" baseline="0" dirty="0" smtClean="0"/>
              <a:t> </a:t>
            </a:r>
            <a:r>
              <a:rPr lang="en-US" altLang="zh-CN" baseline="0" dirty="0" smtClean="0"/>
              <a:t>regression</a:t>
            </a:r>
            <a:r>
              <a:rPr lang="zh-CN" altLang="en-US" baseline="0" dirty="0" smtClean="0"/>
              <a:t> </a:t>
            </a:r>
            <a:r>
              <a:rPr lang="en-US" altLang="zh-CN" baseline="0" dirty="0" smtClean="0"/>
              <a:t>tree</a:t>
            </a:r>
            <a:r>
              <a:rPr lang="zh-CN" altLang="en-US" baseline="0" dirty="0" smtClean="0"/>
              <a:t> </a:t>
            </a:r>
            <a:r>
              <a:rPr lang="en-US" altLang="zh-CN" baseline="0" dirty="0" smtClean="0"/>
              <a:t>FIMT-DD.</a:t>
            </a:r>
          </a:p>
          <a:p>
            <a:pPr marL="171450" indent="-171450">
              <a:buFontTx/>
              <a:buChar char="-"/>
            </a:pPr>
            <a:r>
              <a:rPr lang="en-US" altLang="zh-CN" baseline="0" dirty="0" smtClean="0"/>
              <a:t>We</a:t>
            </a:r>
            <a:r>
              <a:rPr lang="zh-CN" altLang="en-US" baseline="0" dirty="0" smtClean="0"/>
              <a:t> </a:t>
            </a:r>
            <a:r>
              <a:rPr lang="en-US" altLang="zh-CN" baseline="0" dirty="0" smtClean="0"/>
              <a:t>show</a:t>
            </a:r>
            <a:r>
              <a:rPr lang="zh-CN" altLang="en-US" baseline="0" dirty="0" smtClean="0"/>
              <a:t> </a:t>
            </a:r>
            <a:r>
              <a:rPr lang="en-US" altLang="zh-CN" baseline="0" dirty="0" smtClean="0"/>
              <a:t>that</a:t>
            </a:r>
            <a:r>
              <a:rPr lang="zh-CN" altLang="en-US" baseline="0" dirty="0" smtClean="0"/>
              <a:t> </a:t>
            </a:r>
            <a:r>
              <a:rPr lang="en-US" altLang="zh-CN" baseline="0" dirty="0" smtClean="0"/>
              <a:t>the</a:t>
            </a:r>
            <a:r>
              <a:rPr lang="zh-CN" altLang="en-US" baseline="0" dirty="0" smtClean="0"/>
              <a:t> </a:t>
            </a:r>
            <a:r>
              <a:rPr lang="en-US" altLang="zh-CN" baseline="0" dirty="0" smtClean="0"/>
              <a:t>predicted</a:t>
            </a:r>
            <a:r>
              <a:rPr lang="zh-CN" altLang="en-US" baseline="0" dirty="0" smtClean="0"/>
              <a:t> </a:t>
            </a:r>
            <a:r>
              <a:rPr lang="en-US" altLang="zh-CN" baseline="0" dirty="0" smtClean="0"/>
              <a:t>likelihood</a:t>
            </a:r>
            <a:r>
              <a:rPr lang="zh-CN" altLang="en-US" baseline="0" dirty="0" smtClean="0"/>
              <a:t> </a:t>
            </a:r>
            <a:r>
              <a:rPr lang="en-US" altLang="zh-CN" baseline="0" dirty="0" smtClean="0"/>
              <a:t>of</a:t>
            </a:r>
            <a:r>
              <a:rPr lang="zh-CN" altLang="en-US" baseline="0" dirty="0" smtClean="0"/>
              <a:t> </a:t>
            </a:r>
            <a:r>
              <a:rPr lang="en-US" altLang="zh-CN" baseline="0" dirty="0" smtClean="0"/>
              <a:t>disk</a:t>
            </a:r>
            <a:r>
              <a:rPr lang="zh-CN" altLang="en-US" baseline="0" dirty="0" smtClean="0"/>
              <a:t> </a:t>
            </a:r>
            <a:r>
              <a:rPr lang="en-US" altLang="zh-CN" baseline="0" dirty="0" smtClean="0"/>
              <a:t>failures</a:t>
            </a:r>
            <a:r>
              <a:rPr lang="zh-CN" altLang="en-US" baseline="0" dirty="0" smtClean="0"/>
              <a:t> </a:t>
            </a:r>
            <a:r>
              <a:rPr lang="en-US" altLang="zh-CN" baseline="0" dirty="0" smtClean="0"/>
              <a:t>is</a:t>
            </a:r>
            <a:r>
              <a:rPr lang="zh-CN" altLang="en-US" baseline="0" dirty="0" smtClean="0"/>
              <a:t> </a:t>
            </a:r>
            <a:r>
              <a:rPr lang="en-US" altLang="zh-CN" baseline="0" dirty="0" smtClean="0"/>
              <a:t>close</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smtClean="0"/>
              <a:t>actual</a:t>
            </a:r>
            <a:r>
              <a:rPr lang="zh-CN" altLang="en-US" baseline="0" dirty="0" smtClean="0"/>
              <a:t> </a:t>
            </a:r>
            <a:r>
              <a:rPr lang="en-US" altLang="zh-CN" baseline="0" dirty="0" smtClean="0"/>
              <a:t>likelihood</a:t>
            </a:r>
            <a:r>
              <a:rPr lang="zh-CN" altLang="en-US" baseline="0" dirty="0" smtClean="0"/>
              <a:t> </a:t>
            </a:r>
            <a:r>
              <a:rPr lang="en-US" altLang="zh-CN" baseline="0" dirty="0" smtClean="0"/>
              <a:t>since</a:t>
            </a:r>
            <a:r>
              <a:rPr lang="zh-CN" altLang="en-US" baseline="0" dirty="0" smtClean="0"/>
              <a:t> </a:t>
            </a:r>
            <a:r>
              <a:rPr lang="en-US" altLang="zh-CN" baseline="0" dirty="0" smtClean="0"/>
              <a:t>the</a:t>
            </a:r>
            <a:r>
              <a:rPr lang="zh-CN" altLang="en-US" baseline="0" dirty="0" smtClean="0"/>
              <a:t> </a:t>
            </a:r>
            <a:r>
              <a:rPr lang="en-US" altLang="zh-CN" baseline="0" dirty="0" smtClean="0"/>
              <a:t>means</a:t>
            </a:r>
            <a:r>
              <a:rPr lang="zh-CN" altLang="en-US" baseline="0" dirty="0" smtClean="0"/>
              <a:t> </a:t>
            </a:r>
            <a:r>
              <a:rPr lang="en-US" altLang="zh-CN" baseline="0" dirty="0" smtClean="0"/>
              <a:t>of</a:t>
            </a:r>
            <a:r>
              <a:rPr lang="zh-CN" altLang="en-US" baseline="0" dirty="0" smtClean="0"/>
              <a:t> </a:t>
            </a:r>
            <a:r>
              <a:rPr lang="en-US" altLang="zh-CN" baseline="0" dirty="0" smtClean="0"/>
              <a:t>ARE</a:t>
            </a:r>
            <a:r>
              <a:rPr lang="zh-CN" altLang="en-US" baseline="0" dirty="0" smtClean="0"/>
              <a:t> </a:t>
            </a:r>
            <a:r>
              <a:rPr lang="en-US" altLang="zh-CN" baseline="0" dirty="0" smtClean="0"/>
              <a:t>are</a:t>
            </a:r>
            <a:r>
              <a:rPr lang="zh-CN" altLang="en-US" baseline="0" dirty="0" smtClean="0"/>
              <a:t> </a:t>
            </a:r>
            <a:r>
              <a:rPr lang="en-US" altLang="zh-CN" baseline="0" dirty="0" smtClean="0"/>
              <a:t>close</a:t>
            </a:r>
            <a:r>
              <a:rPr lang="zh-CN" altLang="en-US" baseline="0" dirty="0" smtClean="0"/>
              <a:t> </a:t>
            </a:r>
            <a:r>
              <a:rPr lang="en-US" altLang="zh-CN" baseline="0" dirty="0" smtClean="0"/>
              <a:t>to</a:t>
            </a:r>
            <a:r>
              <a:rPr lang="zh-CN" altLang="en-US" baseline="0" dirty="0" smtClean="0"/>
              <a:t> </a:t>
            </a:r>
            <a:r>
              <a:rPr lang="en-US" altLang="zh-CN" baseline="0" dirty="0" smtClean="0"/>
              <a:t>zero.</a:t>
            </a:r>
          </a:p>
          <a:p>
            <a:pPr marL="171450" indent="-171450">
              <a:buFontTx/>
              <a:buChar char="-"/>
            </a:pP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smtClean="0"/>
              <a:t>other</a:t>
            </a:r>
            <a:r>
              <a:rPr lang="zh-CN" altLang="en-US" baseline="0" dirty="0" smtClean="0"/>
              <a:t> </a:t>
            </a:r>
            <a:r>
              <a:rPr lang="en-US" altLang="zh-CN" baseline="0" dirty="0" smtClean="0"/>
              <a:t>hand,</a:t>
            </a:r>
            <a:r>
              <a:rPr lang="zh-CN" altLang="en-US" baseline="0" dirty="0" smtClean="0"/>
              <a:t> </a:t>
            </a:r>
            <a:r>
              <a:rPr lang="en-US" altLang="zh-CN" baseline="0" dirty="0" smtClean="0"/>
              <a:t>the</a:t>
            </a:r>
            <a:r>
              <a:rPr lang="zh-CN" altLang="en-US" baseline="0" dirty="0" smtClean="0"/>
              <a:t> </a:t>
            </a:r>
            <a:r>
              <a:rPr lang="en-US" altLang="zh-CN" baseline="0" dirty="0" smtClean="0"/>
              <a:t>ARE</a:t>
            </a:r>
            <a:r>
              <a:rPr lang="zh-CN" altLang="en-US" baseline="0" dirty="0" smtClean="0"/>
              <a:t> </a:t>
            </a:r>
            <a:r>
              <a:rPr lang="en-US" altLang="zh-CN" baseline="0" dirty="0" smtClean="0"/>
              <a:t>for</a:t>
            </a:r>
            <a:r>
              <a:rPr lang="zh-CN" altLang="en-US" baseline="0" dirty="0" smtClean="0"/>
              <a:t> </a:t>
            </a:r>
            <a:r>
              <a:rPr lang="en-US" altLang="zh-CN" baseline="0" dirty="0" smtClean="0"/>
              <a:t>D4</a:t>
            </a:r>
            <a:r>
              <a:rPr lang="zh-CN" altLang="en-US" baseline="0" dirty="0" smtClean="0"/>
              <a:t> </a:t>
            </a:r>
            <a:r>
              <a:rPr lang="en-US" altLang="zh-CN" baseline="0" dirty="0" smtClean="0"/>
              <a:t>is</a:t>
            </a:r>
            <a:r>
              <a:rPr lang="zh-CN" altLang="en-US" baseline="0" dirty="0" smtClean="0"/>
              <a:t> </a:t>
            </a:r>
            <a:r>
              <a:rPr lang="en-US" altLang="zh-CN" baseline="0" dirty="0" smtClean="0"/>
              <a:t>up</a:t>
            </a:r>
            <a:r>
              <a:rPr lang="zh-CN" altLang="en-US" baseline="0" dirty="0" smtClean="0"/>
              <a:t> </a:t>
            </a:r>
            <a:r>
              <a:rPr lang="en-US" altLang="zh-CN" baseline="0" dirty="0" smtClean="0"/>
              <a:t>to</a:t>
            </a:r>
            <a:r>
              <a:rPr lang="zh-CN" altLang="en-US" baseline="0" dirty="0" smtClean="0"/>
              <a:t> </a:t>
            </a:r>
            <a:r>
              <a:rPr lang="en-US" altLang="zh-CN" baseline="0" dirty="0" smtClean="0"/>
              <a:t>+20</a:t>
            </a:r>
            <a:r>
              <a:rPr lang="zh-CN" altLang="en-US" baseline="0" dirty="0" smtClean="0"/>
              <a:t> </a:t>
            </a:r>
            <a:r>
              <a:rPr lang="en-US" altLang="zh-CN" baseline="0" dirty="0" smtClean="0"/>
              <a:t>days.</a:t>
            </a:r>
            <a:r>
              <a:rPr lang="zh-CN" altLang="en-US" baseline="0" dirty="0" smtClean="0"/>
              <a:t> </a:t>
            </a:r>
            <a:r>
              <a:rPr lang="en-US" altLang="zh-CN" baseline="0" dirty="0" smtClean="0"/>
              <a:t>The</a:t>
            </a:r>
            <a:r>
              <a:rPr lang="zh-CN" altLang="en-US" baseline="0" dirty="0" smtClean="0"/>
              <a:t> </a:t>
            </a:r>
            <a:r>
              <a:rPr lang="en-US" altLang="zh-CN" baseline="0" dirty="0" smtClean="0"/>
              <a:t>reason</a:t>
            </a:r>
            <a:r>
              <a:rPr lang="zh-CN" altLang="en-US" baseline="0" dirty="0" smtClean="0"/>
              <a:t> </a:t>
            </a:r>
            <a:r>
              <a:rPr lang="en-US" altLang="zh-CN" baseline="0" dirty="0" smtClean="0"/>
              <a:t>is</a:t>
            </a:r>
            <a:r>
              <a:rPr lang="zh-CN" altLang="en-US" baseline="0" dirty="0" smtClean="0"/>
              <a:t> </a:t>
            </a:r>
            <a:r>
              <a:rPr lang="en-US" altLang="zh-CN" baseline="0" dirty="0" smtClean="0"/>
              <a:t>that</a:t>
            </a:r>
            <a:r>
              <a:rPr lang="zh-CN" altLang="en-US" baseline="0" dirty="0" smtClean="0"/>
              <a:t> </a:t>
            </a:r>
            <a:r>
              <a:rPr lang="en-US" altLang="zh-CN" baseline="0" dirty="0" smtClean="0"/>
              <a:t>failure</a:t>
            </a:r>
            <a:r>
              <a:rPr lang="zh-CN" altLang="en-US" baseline="0" dirty="0" smtClean="0"/>
              <a:t> </a:t>
            </a:r>
            <a:r>
              <a:rPr lang="en-US" altLang="zh-CN" baseline="0" dirty="0" smtClean="0"/>
              <a:t>symptoms</a:t>
            </a:r>
            <a:r>
              <a:rPr lang="zh-CN" altLang="en-US" baseline="0" dirty="0" smtClean="0"/>
              <a:t> </a:t>
            </a:r>
            <a:r>
              <a:rPr lang="en-US" altLang="zh-CN" baseline="0" dirty="0" smtClean="0"/>
              <a:t>for</a:t>
            </a:r>
            <a:r>
              <a:rPr lang="zh-CN" altLang="en-US" baseline="0" dirty="0" smtClean="0"/>
              <a:t> </a:t>
            </a:r>
            <a:r>
              <a:rPr lang="en-US" altLang="zh-CN" baseline="0" dirty="0" smtClean="0"/>
              <a:t>D4</a:t>
            </a:r>
            <a:r>
              <a:rPr lang="zh-CN" altLang="en-US" baseline="0" dirty="0" smtClean="0"/>
              <a:t> </a:t>
            </a:r>
            <a:r>
              <a:rPr lang="en-US" altLang="zh-CN" baseline="0" dirty="0" smtClean="0"/>
              <a:t>last</a:t>
            </a:r>
            <a:r>
              <a:rPr lang="zh-CN" altLang="en-US" baseline="0" dirty="0" smtClean="0"/>
              <a:t> </a:t>
            </a:r>
            <a:r>
              <a:rPr lang="en-US" altLang="zh-CN" baseline="0" dirty="0" smtClean="0"/>
              <a:t>longer</a:t>
            </a:r>
            <a:r>
              <a:rPr lang="zh-CN" altLang="en-US" baseline="0" dirty="0" smtClean="0"/>
              <a:t> </a:t>
            </a:r>
            <a:r>
              <a:rPr lang="en-US" altLang="zh-CN" baseline="0" dirty="0" smtClean="0"/>
              <a:t>than</a:t>
            </a:r>
            <a:r>
              <a:rPr lang="zh-CN" altLang="en-US" baseline="0" dirty="0" smtClean="0"/>
              <a:t> </a:t>
            </a:r>
            <a:r>
              <a:rPr lang="en-US" altLang="zh-CN" baseline="0" dirty="0" smtClean="0"/>
              <a:t>those</a:t>
            </a:r>
            <a:r>
              <a:rPr lang="zh-CN" altLang="en-US" baseline="0" dirty="0" smtClean="0"/>
              <a:t> </a:t>
            </a:r>
            <a:r>
              <a:rPr lang="en-US" altLang="zh-CN" baseline="0" dirty="0" smtClean="0"/>
              <a:t>for</a:t>
            </a:r>
            <a:r>
              <a:rPr lang="zh-CN" altLang="en-US" baseline="0" dirty="0" smtClean="0"/>
              <a:t> </a:t>
            </a:r>
            <a:r>
              <a:rPr lang="en-US" altLang="zh-CN" baseline="0" dirty="0" smtClean="0"/>
              <a:t>other</a:t>
            </a:r>
            <a:r>
              <a:rPr lang="zh-CN" altLang="en-US" baseline="0" dirty="0" smtClean="0"/>
              <a:t> </a:t>
            </a:r>
            <a:r>
              <a:rPr lang="en-US" altLang="zh-CN" baseline="0" dirty="0" smtClean="0"/>
              <a:t>disk</a:t>
            </a:r>
            <a:r>
              <a:rPr lang="zh-CN" altLang="en-US" baseline="0" dirty="0" smtClean="0"/>
              <a:t> </a:t>
            </a:r>
            <a:r>
              <a:rPr lang="en-US" altLang="zh-CN" baseline="0" dirty="0" smtClean="0"/>
              <a:t>models</a:t>
            </a:r>
            <a:r>
              <a:rPr lang="zh-CN" altLang="en-US" baseline="0" dirty="0" smtClean="0"/>
              <a:t> </a:t>
            </a:r>
            <a:r>
              <a:rPr lang="en-US" altLang="zh-CN" baseline="0" dirty="0" smtClean="0"/>
              <a:t>due</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smtClean="0"/>
              <a:t>older</a:t>
            </a:r>
            <a:r>
              <a:rPr lang="zh-CN" altLang="en-US" baseline="0" dirty="0" smtClean="0"/>
              <a:t> </a:t>
            </a:r>
            <a:r>
              <a:rPr lang="en-US" altLang="zh-CN" baseline="0" dirty="0" smtClean="0"/>
              <a:t>average</a:t>
            </a:r>
            <a:r>
              <a:rPr lang="zh-CN" altLang="en-US" baseline="0" dirty="0" smtClean="0"/>
              <a:t> </a:t>
            </a:r>
            <a:r>
              <a:rPr lang="en-US" altLang="zh-CN" baseline="0" dirty="0" smtClean="0"/>
              <a:t>age.</a:t>
            </a:r>
            <a:endParaRPr lang="en-US" dirty="0"/>
          </a:p>
        </p:txBody>
      </p:sp>
    </p:spTree>
    <p:extLst>
      <p:ext uri="{BB962C8B-B14F-4D97-AF65-F5344CB8AC3E}">
        <p14:creationId xmlns:p14="http://schemas.microsoft.com/office/powerpoint/2010/main" val="785697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evaluate</a:t>
            </a:r>
            <a:r>
              <a:rPr lang="zh-CN" altLang="en-US" dirty="0" smtClean="0"/>
              <a:t> </a:t>
            </a:r>
            <a:r>
              <a:rPr lang="en-US" altLang="zh-CN" dirty="0" smtClean="0"/>
              <a:t>the</a:t>
            </a:r>
            <a:r>
              <a:rPr lang="zh-CN" altLang="en-US" dirty="0" smtClean="0"/>
              <a:t> </a:t>
            </a:r>
            <a:r>
              <a:rPr lang="en-US" altLang="zh-CN" dirty="0" smtClean="0"/>
              <a:t>impact</a:t>
            </a:r>
            <a:r>
              <a:rPr lang="zh-CN" altLang="en-US" dirty="0" smtClean="0"/>
              <a:t> </a:t>
            </a:r>
            <a:r>
              <a:rPr lang="en-US" altLang="zh-CN" dirty="0" smtClean="0"/>
              <a:t>of</a:t>
            </a:r>
            <a:r>
              <a:rPr lang="zh-CN" altLang="en-US" dirty="0" smtClean="0"/>
              <a:t> </a:t>
            </a:r>
            <a:r>
              <a:rPr lang="en-US" altLang="zh-CN" dirty="0" smtClean="0"/>
              <a:t>FPR</a:t>
            </a:r>
            <a:r>
              <a:rPr lang="zh-CN" altLang="en-US" dirty="0" smtClean="0"/>
              <a:t> </a:t>
            </a:r>
            <a:r>
              <a:rPr lang="en-US" altLang="zh-CN" dirty="0" smtClean="0"/>
              <a:t>thresholds</a:t>
            </a:r>
            <a:r>
              <a:rPr lang="zh-CN" altLang="en-US" baseline="0" dirty="0" smtClean="0"/>
              <a:t> </a:t>
            </a:r>
            <a:r>
              <a:rPr lang="en-US" altLang="zh-CN" baseline="0" dirty="0" smtClean="0"/>
              <a:t>by</a:t>
            </a:r>
            <a:r>
              <a:rPr lang="zh-CN" altLang="en-US" baseline="0" dirty="0" smtClean="0"/>
              <a:t> </a:t>
            </a:r>
            <a:r>
              <a:rPr lang="en-US" altLang="zh-CN" baseline="0" dirty="0" smtClean="0"/>
              <a:t>varying</a:t>
            </a:r>
            <a:r>
              <a:rPr lang="zh-CN" altLang="en-US" baseline="0" dirty="0" smtClean="0"/>
              <a:t> </a:t>
            </a:r>
            <a:r>
              <a:rPr lang="en-US" altLang="zh-CN" baseline="0" dirty="0" smtClean="0"/>
              <a:t>the</a:t>
            </a:r>
            <a:r>
              <a:rPr lang="zh-CN" altLang="en-US" baseline="0" dirty="0" smtClean="0"/>
              <a:t> </a:t>
            </a:r>
            <a:r>
              <a:rPr lang="en-US" altLang="zh-CN" baseline="0" dirty="0" smtClean="0"/>
              <a:t>FPR</a:t>
            </a:r>
            <a:r>
              <a:rPr lang="zh-CN" altLang="en-US" baseline="0" dirty="0" smtClean="0"/>
              <a:t> </a:t>
            </a:r>
            <a:r>
              <a:rPr lang="en-US" altLang="zh-CN" baseline="0" dirty="0" smtClean="0"/>
              <a:t>threshold</a:t>
            </a:r>
            <a:r>
              <a:rPr lang="zh-CN" altLang="en-US" baseline="0" dirty="0" smtClean="0"/>
              <a:t> </a:t>
            </a:r>
            <a:r>
              <a:rPr lang="en-US" altLang="zh-CN" baseline="0" dirty="0" smtClean="0"/>
              <a:t>from</a:t>
            </a:r>
            <a:r>
              <a:rPr lang="zh-CN" altLang="en-US" baseline="0" dirty="0" smtClean="0"/>
              <a:t> </a:t>
            </a:r>
            <a:r>
              <a:rPr lang="en-US" altLang="zh-CN" baseline="0" dirty="0" smtClean="0"/>
              <a:t>0.5%</a:t>
            </a:r>
            <a:r>
              <a:rPr lang="zh-CN" altLang="en-US" baseline="0" dirty="0" smtClean="0"/>
              <a:t> </a:t>
            </a:r>
            <a:r>
              <a:rPr lang="en-US" altLang="zh-CN" baseline="0" dirty="0" smtClean="0"/>
              <a:t>to</a:t>
            </a:r>
            <a:r>
              <a:rPr lang="zh-CN" altLang="en-US" baseline="0" dirty="0" smtClean="0"/>
              <a:t> </a:t>
            </a:r>
            <a:r>
              <a:rPr lang="en-US" altLang="zh-CN" baseline="0" dirty="0" smtClean="0"/>
              <a:t>2.0%.</a:t>
            </a:r>
            <a:endParaRPr lang="en-US" altLang="zh-CN" dirty="0" smtClean="0"/>
          </a:p>
          <a:p>
            <a:r>
              <a:rPr lang="en-US" altLang="zh-CN" dirty="0" smtClean="0"/>
              <a:t>We</a:t>
            </a:r>
            <a:r>
              <a:rPr lang="zh-CN" altLang="en-US" baseline="0" dirty="0" smtClean="0"/>
              <a:t> </a:t>
            </a:r>
            <a:r>
              <a:rPr lang="en-US" altLang="zh-CN" baseline="0" dirty="0" smtClean="0"/>
              <a:t>focus</a:t>
            </a:r>
            <a:r>
              <a:rPr lang="zh-CN" altLang="en-US" baseline="0" dirty="0" smtClean="0"/>
              <a:t> </a:t>
            </a:r>
            <a:r>
              <a:rPr lang="en-US" altLang="zh-CN" baseline="0" dirty="0" smtClean="0"/>
              <a:t>on</a:t>
            </a:r>
            <a:r>
              <a:rPr lang="zh-CN" altLang="en-US" baseline="0" dirty="0" smtClean="0"/>
              <a:t> </a:t>
            </a:r>
            <a:r>
              <a:rPr lang="en-US" altLang="zh-CN" baseline="0" dirty="0" smtClean="0"/>
              <a:t>D2</a:t>
            </a:r>
            <a:r>
              <a:rPr lang="zh-CN" altLang="en-US" baseline="0" dirty="0" smtClean="0"/>
              <a:t> </a:t>
            </a:r>
            <a:r>
              <a:rPr lang="en-US" altLang="zh-CN" baseline="0" dirty="0" smtClean="0"/>
              <a:t>as</a:t>
            </a:r>
            <a:r>
              <a:rPr lang="zh-CN" altLang="en-US" baseline="0" dirty="0" smtClean="0"/>
              <a:t> </a:t>
            </a:r>
            <a:r>
              <a:rPr lang="en-US" altLang="zh-CN" baseline="0" dirty="0" smtClean="0"/>
              <a:t>the</a:t>
            </a:r>
            <a:r>
              <a:rPr lang="zh-CN" altLang="en-US" baseline="0" dirty="0" smtClean="0"/>
              <a:t> </a:t>
            </a:r>
            <a:r>
              <a:rPr lang="en-US" altLang="zh-CN" baseline="0" dirty="0" smtClean="0"/>
              <a:t>representative</a:t>
            </a:r>
            <a:r>
              <a:rPr lang="zh-CN" altLang="en-US" baseline="0" dirty="0" smtClean="0"/>
              <a:t> </a:t>
            </a:r>
            <a:r>
              <a:rPr lang="en-US" altLang="zh-CN" baseline="0" dirty="0" smtClean="0"/>
              <a:t>dataset</a:t>
            </a:r>
            <a:r>
              <a:rPr lang="zh-CN" altLang="en-US" baseline="0" dirty="0" smtClean="0"/>
              <a:t> </a:t>
            </a:r>
            <a:r>
              <a:rPr lang="en-US" altLang="zh-CN" baseline="0" dirty="0" smtClean="0"/>
              <a:t>and</a:t>
            </a:r>
            <a:r>
              <a:rPr lang="zh-CN" altLang="en-US" baseline="0" dirty="0" smtClean="0"/>
              <a:t> </a:t>
            </a:r>
            <a:r>
              <a:rPr lang="en-US" altLang="zh-CN" baseline="0" dirty="0" smtClean="0"/>
              <a:t>bagging</a:t>
            </a:r>
            <a:r>
              <a:rPr lang="zh-CN" altLang="en-US" baseline="0" dirty="0" smtClean="0"/>
              <a:t> </a:t>
            </a:r>
            <a:r>
              <a:rPr lang="en-US" altLang="zh-CN" baseline="0" dirty="0" smtClean="0"/>
              <a:t>(including</a:t>
            </a:r>
            <a:r>
              <a:rPr lang="zh-CN" altLang="en-US" baseline="0" dirty="0" smtClean="0"/>
              <a:t> </a:t>
            </a:r>
            <a:r>
              <a:rPr lang="en-US" altLang="zh-CN" baseline="0" dirty="0" smtClean="0"/>
              <a:t>Bag</a:t>
            </a:r>
            <a:r>
              <a:rPr lang="zh-CN" altLang="en-US" baseline="0" dirty="0" smtClean="0"/>
              <a:t> </a:t>
            </a:r>
            <a:r>
              <a:rPr lang="en-US" altLang="zh-CN" baseline="0" dirty="0" smtClean="0"/>
              <a:t>and</a:t>
            </a:r>
            <a:r>
              <a:rPr lang="zh-CN" altLang="en-US" baseline="0" dirty="0" smtClean="0"/>
              <a:t> </a:t>
            </a:r>
            <a:r>
              <a:rPr lang="en-US" altLang="zh-CN" baseline="0" dirty="0" smtClean="0"/>
              <a:t>BA)</a:t>
            </a:r>
            <a:r>
              <a:rPr lang="zh-CN" altLang="en-US" baseline="0" dirty="0" smtClean="0"/>
              <a:t> </a:t>
            </a:r>
            <a:r>
              <a:rPr lang="en-US" altLang="zh-CN" baseline="0" dirty="0" smtClean="0"/>
              <a:t>as</a:t>
            </a:r>
            <a:r>
              <a:rPr lang="zh-CN" altLang="en-US" baseline="0" dirty="0" smtClean="0"/>
              <a:t> </a:t>
            </a:r>
            <a:r>
              <a:rPr lang="en-US" altLang="zh-CN" baseline="0" dirty="0" smtClean="0"/>
              <a:t>the</a:t>
            </a:r>
            <a:r>
              <a:rPr lang="zh-CN" altLang="en-US" baseline="0" dirty="0" smtClean="0"/>
              <a:t> </a:t>
            </a:r>
            <a:r>
              <a:rPr lang="en-US" altLang="zh-CN" baseline="0" dirty="0" smtClean="0"/>
              <a:t>representative</a:t>
            </a:r>
            <a:r>
              <a:rPr lang="zh-CN" altLang="en-US" baseline="0" dirty="0" smtClean="0"/>
              <a:t> </a:t>
            </a:r>
            <a:r>
              <a:rPr lang="en-US" altLang="zh-CN" baseline="0" dirty="0" smtClean="0"/>
              <a:t>algorithms.</a:t>
            </a:r>
          </a:p>
          <a:p>
            <a:r>
              <a:rPr lang="en-US" altLang="zh-CN" baseline="0" dirty="0" smtClean="0"/>
              <a:t>We</a:t>
            </a:r>
            <a:r>
              <a:rPr lang="zh-CN" altLang="en-US" baseline="0" dirty="0" smtClean="0"/>
              <a:t> </a:t>
            </a:r>
            <a:r>
              <a:rPr lang="en-US" altLang="zh-CN" baseline="0" dirty="0" smtClean="0"/>
              <a:t>see</a:t>
            </a:r>
            <a:r>
              <a:rPr lang="zh-CN" altLang="en-US" baseline="0" dirty="0" smtClean="0"/>
              <a:t> </a:t>
            </a:r>
            <a:r>
              <a:rPr lang="en-US" altLang="zh-CN" baseline="0" dirty="0" smtClean="0"/>
              <a:t>that</a:t>
            </a:r>
            <a:r>
              <a:rPr lang="zh-CN" altLang="en-US" baseline="0" dirty="0" smtClean="0"/>
              <a:t> </a:t>
            </a:r>
            <a:r>
              <a:rPr lang="en-US" altLang="zh-CN" baseline="0" dirty="0" smtClean="0"/>
              <a:t>BA</a:t>
            </a:r>
            <a:r>
              <a:rPr lang="zh-CN" altLang="en-US" baseline="0" dirty="0" smtClean="0"/>
              <a:t> </a:t>
            </a:r>
            <a:r>
              <a:rPr lang="en-US" altLang="zh-CN" baseline="0" dirty="0" smtClean="0"/>
              <a:t>improves</a:t>
            </a:r>
            <a:r>
              <a:rPr lang="zh-CN" altLang="en-US" baseline="0" dirty="0" smtClean="0"/>
              <a:t> </a:t>
            </a:r>
            <a:r>
              <a:rPr lang="en-US" altLang="zh-CN" baseline="0" dirty="0" smtClean="0"/>
              <a:t>the</a:t>
            </a:r>
            <a:r>
              <a:rPr lang="zh-CN" altLang="en-US" baseline="0" dirty="0" smtClean="0"/>
              <a:t> </a:t>
            </a:r>
            <a:r>
              <a:rPr lang="en-US" altLang="zh-CN" baseline="0" dirty="0" smtClean="0"/>
              <a:t>precision</a:t>
            </a:r>
            <a:r>
              <a:rPr lang="zh-CN" altLang="en-US" baseline="0" dirty="0" smtClean="0"/>
              <a:t> </a:t>
            </a:r>
            <a:r>
              <a:rPr lang="en-US" altLang="zh-CN" baseline="0" dirty="0" smtClean="0"/>
              <a:t>and</a:t>
            </a:r>
            <a:r>
              <a:rPr lang="zh-CN" altLang="en-US" baseline="0" dirty="0" smtClean="0"/>
              <a:t> </a:t>
            </a:r>
            <a:r>
              <a:rPr lang="en-US" altLang="zh-CN" baseline="0" dirty="0" smtClean="0"/>
              <a:t>F1-score</a:t>
            </a:r>
            <a:r>
              <a:rPr lang="zh-CN" altLang="en-US" baseline="0" dirty="0" smtClean="0"/>
              <a:t> </a:t>
            </a:r>
            <a:r>
              <a:rPr lang="en-US" altLang="zh-CN" baseline="0" dirty="0" smtClean="0"/>
              <a:t>significantly,</a:t>
            </a:r>
            <a:r>
              <a:rPr lang="zh-CN" altLang="en-US" baseline="0" dirty="0" smtClean="0"/>
              <a:t> </a:t>
            </a:r>
            <a:r>
              <a:rPr lang="en-US" altLang="zh-CN" baseline="0" dirty="0" smtClean="0"/>
              <a:t>while</a:t>
            </a:r>
            <a:r>
              <a:rPr lang="zh-CN" altLang="en-US" baseline="0" dirty="0" smtClean="0"/>
              <a:t> </a:t>
            </a:r>
            <a:r>
              <a:rPr lang="en-US" altLang="zh-CN" baseline="0" dirty="0" smtClean="0"/>
              <a:t>preserving</a:t>
            </a:r>
            <a:r>
              <a:rPr lang="zh-CN" altLang="en-US" baseline="0" dirty="0" smtClean="0"/>
              <a:t> </a:t>
            </a:r>
            <a:r>
              <a:rPr lang="en-US" altLang="zh-CN" baseline="0" dirty="0" smtClean="0"/>
              <a:t>the</a:t>
            </a:r>
            <a:r>
              <a:rPr lang="zh-CN" altLang="en-US" baseline="0" dirty="0" smtClean="0"/>
              <a:t> </a:t>
            </a:r>
            <a:r>
              <a:rPr lang="en-US" altLang="zh-CN" baseline="0" dirty="0" smtClean="0"/>
              <a:t>recall.</a:t>
            </a:r>
            <a:endParaRPr lang="en-US" dirty="0"/>
          </a:p>
        </p:txBody>
      </p:sp>
    </p:spTree>
    <p:extLst>
      <p:ext uri="{BB962C8B-B14F-4D97-AF65-F5344CB8AC3E}">
        <p14:creationId xmlns:p14="http://schemas.microsoft.com/office/powerpoint/2010/main" val="1954405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evaluate</a:t>
            </a:r>
            <a:r>
              <a:rPr lang="zh-CN" altLang="en-US" dirty="0" smtClean="0"/>
              <a:t> </a:t>
            </a:r>
            <a:r>
              <a:rPr lang="en-US" altLang="zh-CN" dirty="0" smtClean="0"/>
              <a:t>the</a:t>
            </a:r>
            <a:r>
              <a:rPr lang="zh-CN" altLang="en-US" dirty="0" smtClean="0"/>
              <a:t> </a:t>
            </a:r>
            <a:r>
              <a:rPr lang="en-US" altLang="zh-CN" dirty="0" smtClean="0"/>
              <a:t>stream</a:t>
            </a:r>
            <a:r>
              <a:rPr lang="zh-CN" altLang="en-US" dirty="0" smtClean="0"/>
              <a:t> </a:t>
            </a:r>
            <a:r>
              <a:rPr lang="en-US" altLang="zh-CN" dirty="0" smtClean="0"/>
              <a:t>processing</a:t>
            </a:r>
            <a:r>
              <a:rPr lang="zh-CN" altLang="en-US" dirty="0" smtClean="0"/>
              <a:t> </a:t>
            </a:r>
            <a:r>
              <a:rPr lang="en-US" altLang="zh-CN" dirty="0" smtClean="0"/>
              <a:t>performance</a:t>
            </a:r>
            <a:r>
              <a:rPr lang="zh-CN" altLang="en-US" baseline="0" dirty="0" smtClean="0"/>
              <a:t> </a:t>
            </a:r>
            <a:r>
              <a:rPr lang="en-US" altLang="zh-CN" baseline="0" dirty="0" smtClean="0"/>
              <a:t>of</a:t>
            </a:r>
            <a:r>
              <a:rPr lang="zh-CN" altLang="en-US" baseline="0" dirty="0" smtClean="0"/>
              <a:t> </a:t>
            </a:r>
            <a:r>
              <a:rPr lang="en-US" altLang="zh-CN" baseline="0" dirty="0" err="1" smtClean="0"/>
              <a:t>StreamDFP</a:t>
            </a:r>
            <a:r>
              <a:rPr lang="en-US" altLang="zh-CN" baseline="0" dirty="0" smtClean="0"/>
              <a:t>.</a:t>
            </a:r>
          </a:p>
          <a:p>
            <a:r>
              <a:rPr lang="en-US" altLang="zh-CN" baseline="0" dirty="0" smtClean="0"/>
              <a:t>We</a:t>
            </a:r>
            <a:r>
              <a:rPr lang="zh-CN" altLang="en-US" baseline="0" dirty="0" smtClean="0"/>
              <a:t> </a:t>
            </a:r>
            <a:r>
              <a:rPr lang="en-US" altLang="zh-CN" baseline="0" dirty="0" smtClean="0"/>
              <a:t>show</a:t>
            </a:r>
            <a:r>
              <a:rPr lang="zh-CN" altLang="en-US" baseline="0" dirty="0" smtClean="0"/>
              <a:t> </a:t>
            </a:r>
            <a:r>
              <a:rPr lang="en-US" altLang="zh-CN" baseline="0" dirty="0" smtClean="0"/>
              <a:t>a</a:t>
            </a:r>
            <a:r>
              <a:rPr lang="zh-CN" altLang="en-US" baseline="0" dirty="0" smtClean="0"/>
              <a:t> </a:t>
            </a:r>
            <a:r>
              <a:rPr lang="en-US" altLang="zh-CN" baseline="0" dirty="0" smtClean="0"/>
              <a:t>breakdown</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per-day</a:t>
            </a:r>
            <a:r>
              <a:rPr lang="zh-CN" altLang="en-US" baseline="0" dirty="0" smtClean="0"/>
              <a:t> </a:t>
            </a:r>
            <a:r>
              <a:rPr lang="en-US" altLang="zh-CN" baseline="0" dirty="0" smtClean="0"/>
              <a:t>execution</a:t>
            </a:r>
            <a:r>
              <a:rPr lang="zh-CN" altLang="en-US" baseline="0" dirty="0" smtClean="0"/>
              <a:t> </a:t>
            </a:r>
            <a:r>
              <a:rPr lang="en-US" altLang="zh-CN" baseline="0" dirty="0" smtClean="0"/>
              <a:t>time</a:t>
            </a:r>
            <a:r>
              <a:rPr lang="zh-CN" altLang="en-US" baseline="0" dirty="0" smtClean="0"/>
              <a:t> </a:t>
            </a:r>
            <a:r>
              <a:rPr lang="en-US" altLang="zh-CN" baseline="0" dirty="0" smtClean="0"/>
              <a:t>for</a:t>
            </a:r>
            <a:r>
              <a:rPr lang="zh-CN" altLang="en-US" baseline="0" dirty="0" smtClean="0"/>
              <a:t> </a:t>
            </a:r>
            <a:r>
              <a:rPr lang="en-US" altLang="zh-CN" baseline="0" dirty="0" smtClean="0"/>
              <a:t>D2</a:t>
            </a:r>
            <a:r>
              <a:rPr lang="zh-CN" altLang="en-US" baseline="0" dirty="0" smtClean="0"/>
              <a:t> </a:t>
            </a:r>
            <a:r>
              <a:rPr lang="en-US" altLang="zh-CN" baseline="0" dirty="0" smtClean="0"/>
              <a:t>with</a:t>
            </a:r>
            <a:r>
              <a:rPr lang="zh-CN" altLang="en-US" baseline="0" dirty="0" smtClean="0"/>
              <a:t> </a:t>
            </a:r>
            <a:r>
              <a:rPr lang="en-US" altLang="zh-CN" baseline="0" dirty="0" smtClean="0"/>
              <a:t>the</a:t>
            </a:r>
            <a:r>
              <a:rPr lang="zh-CN" altLang="en-US" baseline="0" dirty="0" smtClean="0"/>
              <a:t> </a:t>
            </a:r>
            <a:r>
              <a:rPr lang="en-US" altLang="zh-CN" baseline="0" dirty="0" smtClean="0"/>
              <a:t>standard</a:t>
            </a:r>
            <a:r>
              <a:rPr lang="zh-CN" altLang="en-US" baseline="0" dirty="0" smtClean="0"/>
              <a:t> </a:t>
            </a:r>
            <a:r>
              <a:rPr lang="en-US" altLang="zh-CN" baseline="0" dirty="0" smtClean="0"/>
              <a:t>deviations</a:t>
            </a:r>
            <a:r>
              <a:rPr lang="zh-CN" altLang="en-US" baseline="0" dirty="0" smtClean="0"/>
              <a:t> </a:t>
            </a:r>
            <a:r>
              <a:rPr lang="en-US" altLang="zh-CN" baseline="0" dirty="0" smtClean="0"/>
              <a:t>of</a:t>
            </a:r>
            <a:r>
              <a:rPr lang="zh-CN" altLang="en-US" baseline="0" dirty="0" smtClean="0"/>
              <a:t> </a:t>
            </a:r>
            <a:r>
              <a:rPr lang="en-US" altLang="zh-CN" baseline="0" dirty="0" smtClean="0"/>
              <a:t>five</a:t>
            </a:r>
            <a:r>
              <a:rPr lang="zh-CN" altLang="en-US" baseline="0" dirty="0" smtClean="0"/>
              <a:t> </a:t>
            </a:r>
            <a:r>
              <a:rPr lang="en-US" altLang="zh-CN" baseline="0" dirty="0" smtClean="0"/>
              <a:t>runs.</a:t>
            </a:r>
          </a:p>
          <a:p>
            <a:r>
              <a:rPr lang="en-US" altLang="zh-CN" baseline="0" dirty="0" smtClean="0"/>
              <a:t>The</a:t>
            </a:r>
            <a:r>
              <a:rPr lang="zh-CN" altLang="en-US" baseline="0" dirty="0" smtClean="0"/>
              <a:t> </a:t>
            </a:r>
            <a:r>
              <a:rPr lang="en-US" altLang="zh-CN" baseline="0" dirty="0" smtClean="0"/>
              <a:t>most</a:t>
            </a:r>
            <a:r>
              <a:rPr lang="zh-CN" altLang="en-US" baseline="0" dirty="0" smtClean="0"/>
              <a:t> </a:t>
            </a:r>
            <a:r>
              <a:rPr lang="en-US" altLang="zh-CN" baseline="0" dirty="0" smtClean="0"/>
              <a:t>time-consuming</a:t>
            </a:r>
            <a:r>
              <a:rPr lang="zh-CN" altLang="en-US" baseline="0" dirty="0" smtClean="0"/>
              <a:t> </a:t>
            </a:r>
            <a:r>
              <a:rPr lang="en-US" altLang="zh-CN" baseline="0" dirty="0" smtClean="0"/>
              <a:t>step</a:t>
            </a:r>
            <a:r>
              <a:rPr lang="zh-CN" altLang="en-US" baseline="0" dirty="0" smtClean="0"/>
              <a:t> </a:t>
            </a:r>
            <a:r>
              <a:rPr lang="en-US" altLang="zh-CN" baseline="0" dirty="0" smtClean="0"/>
              <a:t>is</a:t>
            </a:r>
            <a:r>
              <a:rPr lang="zh-CN" altLang="en-US" baseline="0" dirty="0" smtClean="0"/>
              <a:t> </a:t>
            </a:r>
            <a:r>
              <a:rPr lang="en-US" altLang="zh-CN" baseline="0" dirty="0" smtClean="0"/>
              <a:t>training,</a:t>
            </a:r>
            <a:r>
              <a:rPr lang="zh-CN" altLang="en-US" baseline="0" dirty="0" smtClean="0"/>
              <a:t> </a:t>
            </a:r>
            <a:r>
              <a:rPr lang="en-US" altLang="zh-CN" baseline="0" dirty="0" smtClean="0"/>
              <a:t>as</a:t>
            </a:r>
            <a:r>
              <a:rPr lang="zh-CN" altLang="en-US" baseline="0" dirty="0" smtClean="0"/>
              <a:t> </a:t>
            </a:r>
            <a:r>
              <a:rPr lang="en-US" altLang="zh-CN" baseline="0" dirty="0" smtClean="0"/>
              <a:t>training</a:t>
            </a:r>
            <a:r>
              <a:rPr lang="zh-CN" altLang="en-US" baseline="0" dirty="0" smtClean="0"/>
              <a:t> </a:t>
            </a:r>
            <a:r>
              <a:rPr lang="en-US" altLang="zh-CN" baseline="0" dirty="0" smtClean="0"/>
              <a:t>has</a:t>
            </a:r>
            <a:r>
              <a:rPr lang="zh-CN" altLang="en-US" baseline="0" dirty="0" smtClean="0"/>
              <a:t> </a:t>
            </a:r>
            <a:r>
              <a:rPr lang="en-US" altLang="zh-CN" baseline="0" dirty="0" smtClean="0"/>
              <a:t>complicated</a:t>
            </a:r>
            <a:r>
              <a:rPr lang="zh-CN" altLang="en-US" baseline="0" dirty="0" smtClean="0"/>
              <a:t> </a:t>
            </a:r>
            <a:r>
              <a:rPr lang="en-US" altLang="zh-CN" baseline="0" dirty="0" smtClean="0"/>
              <a:t>computation</a:t>
            </a:r>
            <a:r>
              <a:rPr lang="zh-CN" altLang="en-US" baseline="0" dirty="0" smtClean="0"/>
              <a:t> </a:t>
            </a:r>
            <a:r>
              <a:rPr lang="en-US" altLang="zh-CN" baseline="0" dirty="0" smtClean="0"/>
              <a:t>in</a:t>
            </a:r>
            <a:r>
              <a:rPr lang="zh-CN" altLang="en-US" baseline="0" dirty="0" smtClean="0"/>
              <a:t> </a:t>
            </a:r>
            <a:r>
              <a:rPr lang="en-US" altLang="zh-CN" baseline="0" dirty="0" smtClean="0"/>
              <a:t>growing</a:t>
            </a:r>
            <a:r>
              <a:rPr lang="zh-CN" altLang="en-US" baseline="0" dirty="0" smtClean="0"/>
              <a:t> </a:t>
            </a:r>
            <a:r>
              <a:rPr lang="en-US" altLang="zh-CN" baseline="0" dirty="0" smtClean="0"/>
              <a:t>multiple</a:t>
            </a:r>
            <a:r>
              <a:rPr lang="zh-CN" altLang="en-US" baseline="0" dirty="0" smtClean="0"/>
              <a:t> </a:t>
            </a:r>
            <a:r>
              <a:rPr lang="en-US" altLang="zh-CN" baseline="0" dirty="0" smtClean="0"/>
              <a:t>trees</a:t>
            </a:r>
            <a:r>
              <a:rPr lang="zh-CN" altLang="en-US" baseline="0" dirty="0" smtClean="0"/>
              <a:t> </a:t>
            </a:r>
            <a:r>
              <a:rPr lang="en-US" altLang="zh-CN" baseline="0" dirty="0" smtClean="0"/>
              <a:t>with</a:t>
            </a:r>
            <a:r>
              <a:rPr lang="zh-CN" altLang="en-US" baseline="0" dirty="0" smtClean="0"/>
              <a:t> </a:t>
            </a:r>
            <a:r>
              <a:rPr lang="en-US" altLang="zh-CN" baseline="0" dirty="0" smtClean="0"/>
              <a:t>the</a:t>
            </a:r>
            <a:r>
              <a:rPr lang="zh-CN" altLang="en-US" baseline="0" dirty="0" smtClean="0"/>
              <a:t> </a:t>
            </a:r>
            <a:r>
              <a:rPr lang="en-US" altLang="zh-CN" baseline="0" dirty="0" smtClean="0"/>
              <a:t>samples</a:t>
            </a:r>
            <a:r>
              <a:rPr lang="zh-CN" altLang="en-US" baseline="0" dirty="0" smtClean="0"/>
              <a:t> </a:t>
            </a:r>
            <a:r>
              <a:rPr lang="en-US" altLang="zh-CN" baseline="0" dirty="0" smtClean="0"/>
              <a:t>in</a:t>
            </a:r>
            <a:r>
              <a:rPr lang="zh-CN" altLang="en-US" baseline="0" dirty="0" smtClean="0"/>
              <a:t> </a:t>
            </a:r>
            <a:r>
              <a:rPr lang="en-US" altLang="zh-CN" baseline="0" dirty="0" smtClean="0"/>
              <a:t>recent</a:t>
            </a:r>
            <a:r>
              <a:rPr lang="zh-CN" altLang="en-US" baseline="0" dirty="0" smtClean="0"/>
              <a:t> </a:t>
            </a:r>
            <a:r>
              <a:rPr lang="en-US" altLang="zh-CN" baseline="0" dirty="0" smtClean="0"/>
              <a:t>days.</a:t>
            </a:r>
          </a:p>
          <a:p>
            <a:r>
              <a:rPr lang="en-US" altLang="zh-CN" baseline="0" dirty="0" smtClean="0"/>
              <a:t>Overall,</a:t>
            </a:r>
            <a:r>
              <a:rPr lang="zh-CN" altLang="en-US" baseline="0" dirty="0" smtClean="0"/>
              <a:t> </a:t>
            </a:r>
            <a:r>
              <a:rPr lang="en-US" altLang="zh-CN" baseline="0" dirty="0" err="1" smtClean="0"/>
              <a:t>StreamDFP</a:t>
            </a:r>
            <a:r>
              <a:rPr lang="zh-CN" altLang="en-US" baseline="0" dirty="0" smtClean="0"/>
              <a:t> </a:t>
            </a:r>
            <a:r>
              <a:rPr lang="en-US" altLang="zh-CN" baseline="0" dirty="0" smtClean="0"/>
              <a:t>performs</a:t>
            </a:r>
            <a:r>
              <a:rPr lang="zh-CN" altLang="en-US" baseline="0" dirty="0" smtClean="0"/>
              <a:t> </a:t>
            </a:r>
            <a:r>
              <a:rPr lang="en-US" altLang="zh-CN" baseline="0" dirty="0" smtClean="0"/>
              <a:t>training</a:t>
            </a:r>
            <a:r>
              <a:rPr lang="zh-CN" altLang="en-US" baseline="0" dirty="0" smtClean="0"/>
              <a:t> </a:t>
            </a:r>
            <a:r>
              <a:rPr lang="en-US" altLang="zh-CN" baseline="0" dirty="0" smtClean="0"/>
              <a:t>and</a:t>
            </a:r>
            <a:r>
              <a:rPr lang="zh-CN" altLang="en-US" baseline="0" dirty="0" smtClean="0"/>
              <a:t> </a:t>
            </a:r>
            <a:r>
              <a:rPr lang="en-US" altLang="zh-CN" baseline="0" dirty="0" smtClean="0"/>
              <a:t>prediction</a:t>
            </a:r>
            <a:r>
              <a:rPr lang="zh-CN" altLang="en-US" baseline="0" dirty="0" smtClean="0"/>
              <a:t> </a:t>
            </a:r>
            <a:r>
              <a:rPr lang="en-US" altLang="zh-CN" baseline="0" dirty="0" smtClean="0"/>
              <a:t>within</a:t>
            </a:r>
            <a:r>
              <a:rPr lang="zh-CN" altLang="en-US" baseline="0" dirty="0" smtClean="0"/>
              <a:t> </a:t>
            </a:r>
            <a:r>
              <a:rPr lang="en-US" altLang="zh-CN" baseline="0" dirty="0" smtClean="0"/>
              <a:t>13.5</a:t>
            </a:r>
            <a:r>
              <a:rPr lang="zh-CN" altLang="en-US" baseline="0" dirty="0" smtClean="0"/>
              <a:t> </a:t>
            </a:r>
            <a:r>
              <a:rPr lang="en-US" altLang="zh-CN" baseline="0" dirty="0" smtClean="0"/>
              <a:t>seconds</a:t>
            </a:r>
            <a:r>
              <a:rPr lang="zh-CN" altLang="en-US" baseline="0" dirty="0" smtClean="0"/>
              <a:t> </a:t>
            </a: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smtClean="0"/>
              <a:t>daily</a:t>
            </a:r>
            <a:r>
              <a:rPr lang="zh-CN" altLang="en-US" baseline="0" dirty="0" smtClean="0"/>
              <a:t> </a:t>
            </a:r>
            <a:r>
              <a:rPr lang="en-US" altLang="zh-CN" baseline="0" dirty="0" smtClean="0"/>
              <a:t>SMART</a:t>
            </a:r>
            <a:r>
              <a:rPr lang="zh-CN" altLang="en-US" baseline="0" dirty="0" smtClean="0"/>
              <a:t> </a:t>
            </a:r>
            <a:r>
              <a:rPr lang="en-US" altLang="zh-CN" baseline="0" dirty="0" smtClean="0"/>
              <a:t>data</a:t>
            </a:r>
            <a:r>
              <a:rPr lang="zh-CN" altLang="en-US" baseline="0" dirty="0" smtClean="0"/>
              <a:t> </a:t>
            </a:r>
            <a:r>
              <a:rPr lang="en-US" altLang="zh-CN" baseline="0" dirty="0" smtClean="0"/>
              <a:t>of</a:t>
            </a:r>
            <a:r>
              <a:rPr lang="zh-CN" altLang="en-US" baseline="0" dirty="0" smtClean="0"/>
              <a:t> </a:t>
            </a:r>
            <a:r>
              <a:rPr lang="en-US" altLang="zh-CN" baseline="0" dirty="0" smtClean="0"/>
              <a:t>37K</a:t>
            </a:r>
            <a:r>
              <a:rPr lang="zh-CN" altLang="en-US" baseline="0" dirty="0" smtClean="0"/>
              <a:t> </a:t>
            </a:r>
            <a:r>
              <a:rPr lang="en-US" altLang="zh-CN" baseline="0" dirty="0" smtClean="0"/>
              <a:t>disks.</a:t>
            </a:r>
            <a:endParaRPr lang="en-US" dirty="0"/>
          </a:p>
        </p:txBody>
      </p:sp>
    </p:spTree>
    <p:extLst>
      <p:ext uri="{BB962C8B-B14F-4D97-AF65-F5344CB8AC3E}">
        <p14:creationId xmlns:p14="http://schemas.microsoft.com/office/powerpoint/2010/main" val="986078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To</a:t>
            </a:r>
            <a:r>
              <a:rPr lang="zh-CN" altLang="en-US" dirty="0" smtClean="0"/>
              <a:t> </a:t>
            </a:r>
            <a:r>
              <a:rPr lang="en-US" altLang="zh-CN" dirty="0" smtClean="0"/>
              <a:t>conclude,</a:t>
            </a:r>
            <a:r>
              <a:rPr lang="zh-CN" altLang="en-US" dirty="0" smtClean="0"/>
              <a:t> </a:t>
            </a:r>
            <a:r>
              <a:rPr lang="en-US" altLang="zh-CN" dirty="0" smtClean="0"/>
              <a:t>we</a:t>
            </a:r>
            <a:r>
              <a:rPr lang="zh-CN" altLang="en-US" dirty="0" smtClean="0"/>
              <a:t> </a:t>
            </a:r>
            <a:r>
              <a:rPr lang="en-US" altLang="zh-CN" dirty="0" smtClean="0"/>
              <a:t>present</a:t>
            </a:r>
            <a:r>
              <a:rPr lang="zh-CN" altLang="en-US" dirty="0" smtClean="0"/>
              <a:t> </a:t>
            </a:r>
            <a:r>
              <a:rPr lang="en-US" altLang="zh-CN" dirty="0" err="1" smtClean="0"/>
              <a:t>StreamDFP</a:t>
            </a:r>
            <a:r>
              <a:rPr lang="en-US" altLang="zh-CN" dirty="0" smtClean="0"/>
              <a:t>,</a:t>
            </a:r>
            <a:r>
              <a:rPr lang="zh-CN" altLang="en-US" baseline="0" dirty="0" smtClean="0"/>
              <a:t> </a:t>
            </a:r>
            <a:r>
              <a:rPr lang="en-US" altLang="zh-CN" baseline="0" dirty="0" smtClean="0"/>
              <a:t>a</a:t>
            </a:r>
            <a:r>
              <a:rPr lang="zh-CN" altLang="en-US" baseline="0" dirty="0" smtClean="0"/>
              <a:t> </a:t>
            </a:r>
            <a:r>
              <a:rPr lang="en-US" altLang="zh-CN" baseline="0" dirty="0" smtClean="0"/>
              <a:t>general</a:t>
            </a:r>
            <a:r>
              <a:rPr lang="zh-CN" altLang="en-US" baseline="0" dirty="0" smtClean="0"/>
              <a:t> </a:t>
            </a:r>
            <a:r>
              <a:rPr lang="en-US" altLang="zh-CN" baseline="0" dirty="0" smtClean="0"/>
              <a:t>stream</a:t>
            </a:r>
            <a:r>
              <a:rPr lang="zh-CN" altLang="en-US" baseline="0" dirty="0" smtClean="0"/>
              <a:t> </a:t>
            </a:r>
            <a:r>
              <a:rPr lang="en-US" altLang="zh-CN" baseline="0" dirty="0" smtClean="0"/>
              <a:t>mining</a:t>
            </a:r>
            <a:r>
              <a:rPr lang="zh-CN" altLang="en-US" baseline="0" dirty="0" smtClean="0"/>
              <a:t> </a:t>
            </a:r>
            <a:r>
              <a:rPr lang="en-US" altLang="zh-CN" baseline="0" dirty="0" smtClean="0"/>
              <a:t>framework</a:t>
            </a:r>
            <a:r>
              <a:rPr lang="zh-CN" altLang="en-US" baseline="0" dirty="0" smtClean="0"/>
              <a:t> </a:t>
            </a:r>
            <a:r>
              <a:rPr lang="en-US" altLang="zh-CN" baseline="0" dirty="0" smtClean="0"/>
              <a:t>for</a:t>
            </a:r>
            <a:r>
              <a:rPr lang="zh-CN" altLang="en-US" baseline="0" dirty="0" smtClean="0"/>
              <a:t> </a:t>
            </a:r>
            <a:r>
              <a:rPr lang="en-US" altLang="zh-CN" baseline="0" dirty="0" smtClean="0"/>
              <a:t>disk</a:t>
            </a:r>
            <a:r>
              <a:rPr lang="zh-CN" altLang="en-US" baseline="0" dirty="0" smtClean="0"/>
              <a:t> </a:t>
            </a:r>
            <a:r>
              <a:rPr lang="en-US" altLang="zh-CN" baseline="0" dirty="0" smtClean="0"/>
              <a:t>failure</a:t>
            </a:r>
            <a:r>
              <a:rPr lang="zh-CN" altLang="en-US" baseline="0" dirty="0" smtClean="0"/>
              <a:t> </a:t>
            </a:r>
            <a:r>
              <a:rPr lang="en-US" altLang="zh-CN" baseline="0" dirty="0" smtClean="0"/>
              <a:t>prediction</a:t>
            </a:r>
            <a:r>
              <a:rPr lang="zh-CN" altLang="en-US" baseline="0" dirty="0" smtClean="0"/>
              <a:t> </a:t>
            </a:r>
            <a:r>
              <a:rPr lang="en-US" altLang="zh-CN" baseline="0" dirty="0" smtClean="0"/>
              <a:t>with</a:t>
            </a:r>
            <a:r>
              <a:rPr lang="zh-CN" altLang="en-US" baseline="0" dirty="0" smtClean="0"/>
              <a:t> </a:t>
            </a:r>
            <a:r>
              <a:rPr lang="en-US" altLang="zh-CN" baseline="0" dirty="0" smtClean="0"/>
              <a:t>concept-drift</a:t>
            </a:r>
            <a:r>
              <a:rPr lang="zh-CN" altLang="en-US" baseline="0" dirty="0" smtClean="0"/>
              <a:t> </a:t>
            </a:r>
            <a:r>
              <a:rPr lang="en-US" altLang="zh-CN" baseline="0" dirty="0" smtClean="0"/>
              <a:t>adaptation.</a:t>
            </a:r>
          </a:p>
          <a:p>
            <a:r>
              <a:rPr lang="en-US" altLang="zh-CN" baseline="0" dirty="0" err="1" smtClean="0"/>
              <a:t>StreamDFP</a:t>
            </a:r>
            <a:r>
              <a:rPr lang="zh-CN" altLang="en-US" baseline="0" dirty="0" smtClean="0"/>
              <a:t> </a:t>
            </a:r>
            <a:r>
              <a:rPr lang="en-US" altLang="zh-CN" baseline="0" dirty="0" smtClean="0"/>
              <a:t>is</a:t>
            </a:r>
            <a:r>
              <a:rPr lang="zh-CN" altLang="en-US" baseline="0" dirty="0" smtClean="0"/>
              <a:t> </a:t>
            </a:r>
            <a:r>
              <a:rPr lang="en-US" altLang="zh-CN" baseline="0" dirty="0" smtClean="0"/>
              <a:t>motivated</a:t>
            </a:r>
            <a:r>
              <a:rPr lang="zh-CN" altLang="en-US" baseline="0" dirty="0" smtClean="0"/>
              <a:t> </a:t>
            </a:r>
            <a:r>
              <a:rPr lang="en-US" altLang="zh-CN" baseline="0" dirty="0" smtClean="0"/>
              <a:t>by</a:t>
            </a:r>
            <a:r>
              <a:rPr lang="zh-CN" altLang="en-US" baseline="0" dirty="0" smtClean="0"/>
              <a:t> </a:t>
            </a:r>
            <a:r>
              <a:rPr lang="en-US" altLang="zh-CN" baseline="0" dirty="0" smtClean="0"/>
              <a:t>the</a:t>
            </a:r>
            <a:r>
              <a:rPr lang="zh-CN" altLang="en-US" baseline="0" dirty="0" smtClean="0"/>
              <a:t> </a:t>
            </a:r>
            <a:r>
              <a:rPr lang="en-US" altLang="zh-CN" baseline="0" dirty="0" smtClean="0"/>
              <a:t>existence</a:t>
            </a:r>
            <a:r>
              <a:rPr lang="zh-CN" altLang="en-US" baseline="0" dirty="0" smtClean="0"/>
              <a:t> </a:t>
            </a:r>
            <a:r>
              <a:rPr lang="en-US" altLang="zh-CN" baseline="0" dirty="0" smtClean="0"/>
              <a:t>of</a:t>
            </a:r>
            <a:r>
              <a:rPr lang="zh-CN" altLang="en-US" baseline="0" dirty="0" smtClean="0"/>
              <a:t> </a:t>
            </a:r>
            <a:r>
              <a:rPr lang="en-US" altLang="zh-CN" baseline="0" dirty="0" smtClean="0"/>
              <a:t>concept</a:t>
            </a:r>
            <a:r>
              <a:rPr lang="zh-CN" altLang="en-US" baseline="0" dirty="0" smtClean="0"/>
              <a:t> </a:t>
            </a:r>
            <a:r>
              <a:rPr lang="en-US" altLang="zh-CN" baseline="0" dirty="0" smtClean="0"/>
              <a:t>drift,</a:t>
            </a:r>
            <a:r>
              <a:rPr lang="zh-CN" altLang="en-US" baseline="0" dirty="0" smtClean="0"/>
              <a:t> </a:t>
            </a:r>
            <a:r>
              <a:rPr lang="en-US" altLang="zh-CN" baseline="0" dirty="0" smtClean="0"/>
              <a:t>backed</a:t>
            </a:r>
            <a:r>
              <a:rPr lang="zh-CN" altLang="en-US" baseline="0" dirty="0" smtClean="0"/>
              <a:t> </a:t>
            </a:r>
            <a:r>
              <a:rPr lang="en-US" altLang="zh-CN" baseline="0" dirty="0" smtClean="0"/>
              <a:t>by</a:t>
            </a:r>
            <a:r>
              <a:rPr lang="zh-CN" altLang="en-US" baseline="0" dirty="0" smtClean="0"/>
              <a:t> </a:t>
            </a:r>
            <a:r>
              <a:rPr lang="en-US" altLang="zh-CN" baseline="0" dirty="0" smtClean="0"/>
              <a:t>our</a:t>
            </a:r>
            <a:r>
              <a:rPr lang="zh-CN" altLang="en-US" baseline="0" dirty="0" smtClean="0"/>
              <a:t> </a:t>
            </a:r>
            <a:r>
              <a:rPr lang="en-US" altLang="zh-CN" baseline="0" dirty="0" smtClean="0"/>
              <a:t>measurement</a:t>
            </a:r>
            <a:r>
              <a:rPr lang="zh-CN" altLang="en-US" baseline="0" dirty="0" smtClean="0"/>
              <a:t> </a:t>
            </a:r>
            <a:r>
              <a:rPr lang="en-US" altLang="zh-CN" baseline="0" dirty="0" smtClean="0"/>
              <a:t>study</a:t>
            </a:r>
            <a:r>
              <a:rPr lang="zh-CN" altLang="en-US" baseline="0" dirty="0" smtClean="0"/>
              <a:t> </a:t>
            </a:r>
            <a:r>
              <a:rPr lang="en-US" altLang="zh-CN" baseline="0" dirty="0" smtClean="0"/>
              <a:t>on</a:t>
            </a:r>
            <a:r>
              <a:rPr lang="zh-CN" altLang="en-US" baseline="0" dirty="0" smtClean="0"/>
              <a:t> </a:t>
            </a:r>
            <a:r>
              <a:rPr lang="en-US" altLang="zh-CN" baseline="0" dirty="0" smtClean="0"/>
              <a:t>5</a:t>
            </a:r>
            <a:r>
              <a:rPr lang="zh-CN" altLang="en-US" baseline="0" dirty="0" smtClean="0"/>
              <a:t> </a:t>
            </a:r>
            <a:r>
              <a:rPr lang="en-US" altLang="zh-CN" baseline="0" dirty="0" smtClean="0"/>
              <a:t>SMART</a:t>
            </a:r>
            <a:r>
              <a:rPr lang="zh-CN" altLang="en-US" baseline="0" dirty="0" smtClean="0"/>
              <a:t> </a:t>
            </a:r>
            <a:r>
              <a:rPr lang="en-US" altLang="zh-CN" baseline="0" dirty="0" smtClean="0"/>
              <a:t>datasets</a:t>
            </a:r>
            <a:r>
              <a:rPr lang="zh-CN" altLang="en-US" baseline="0" dirty="0" smtClean="0"/>
              <a:t> </a:t>
            </a:r>
            <a:r>
              <a:rPr lang="en-US" altLang="zh-CN" baseline="0" dirty="0" smtClean="0"/>
              <a:t>from</a:t>
            </a:r>
            <a:r>
              <a:rPr lang="zh-CN" altLang="en-US" baseline="0" dirty="0" smtClean="0"/>
              <a:t> </a:t>
            </a:r>
            <a:r>
              <a:rPr lang="en-US" altLang="zh-CN" baseline="0" dirty="0" err="1" smtClean="0"/>
              <a:t>Backblaze</a:t>
            </a:r>
            <a:r>
              <a:rPr lang="zh-CN" altLang="en-US" baseline="0" dirty="0" smtClean="0"/>
              <a:t> </a:t>
            </a:r>
            <a:r>
              <a:rPr lang="en-US" altLang="zh-CN" baseline="0" dirty="0" smtClean="0"/>
              <a:t>and</a:t>
            </a:r>
            <a:r>
              <a:rPr lang="zh-CN" altLang="en-US" baseline="0" dirty="0" smtClean="0"/>
              <a:t> </a:t>
            </a:r>
            <a:r>
              <a:rPr lang="en-US" altLang="zh-CN" baseline="0" dirty="0" smtClean="0"/>
              <a:t>Alibaba</a:t>
            </a:r>
            <a:r>
              <a:rPr lang="zh-CN" altLang="en-US" baseline="0" dirty="0" smtClean="0"/>
              <a:t> </a:t>
            </a:r>
            <a:r>
              <a:rPr lang="en-US" altLang="zh-CN" baseline="0" dirty="0" smtClean="0"/>
              <a:t>Cloud.</a:t>
            </a:r>
          </a:p>
          <a:p>
            <a:r>
              <a:rPr lang="en-US" altLang="zh-CN" baseline="0" dirty="0" smtClean="0"/>
              <a:t>Our</a:t>
            </a:r>
            <a:r>
              <a:rPr lang="zh-CN" altLang="en-US" baseline="0" dirty="0" smtClean="0"/>
              <a:t> </a:t>
            </a:r>
            <a:r>
              <a:rPr lang="en-US" altLang="zh-CN" baseline="0" dirty="0" smtClean="0"/>
              <a:t>evaluation</a:t>
            </a:r>
            <a:r>
              <a:rPr lang="zh-CN" altLang="en-US" baseline="0" dirty="0" smtClean="0"/>
              <a:t> </a:t>
            </a:r>
            <a:r>
              <a:rPr lang="en-US" altLang="zh-CN" baseline="0" dirty="0" smtClean="0"/>
              <a:t>of</a:t>
            </a:r>
            <a:r>
              <a:rPr lang="zh-CN" altLang="en-US" baseline="0" dirty="0" smtClean="0"/>
              <a:t> </a:t>
            </a:r>
            <a:r>
              <a:rPr lang="en-US" altLang="zh-CN" baseline="0" dirty="0" smtClean="0"/>
              <a:t>9</a:t>
            </a:r>
            <a:r>
              <a:rPr lang="zh-CN" altLang="en-US" baseline="0" dirty="0" smtClean="0"/>
              <a:t> </a:t>
            </a:r>
            <a:r>
              <a:rPr lang="en-US" altLang="zh-CN" baseline="0" dirty="0" smtClean="0"/>
              <a:t>decision-tree-based</a:t>
            </a:r>
            <a:r>
              <a:rPr lang="zh-CN" altLang="en-US" baseline="0" dirty="0" smtClean="0"/>
              <a:t> </a:t>
            </a:r>
            <a:r>
              <a:rPr lang="en-US" altLang="zh-CN" baseline="0" dirty="0" smtClean="0"/>
              <a:t>algorithms</a:t>
            </a:r>
            <a:r>
              <a:rPr lang="zh-CN" altLang="en-US" baseline="0" dirty="0" smtClean="0"/>
              <a:t> </a:t>
            </a:r>
            <a:r>
              <a:rPr lang="en-US" altLang="zh-CN" baseline="0" dirty="0" smtClean="0"/>
              <a:t>shows</a:t>
            </a:r>
            <a:r>
              <a:rPr lang="zh-CN" altLang="en-US" baseline="0" dirty="0" smtClean="0"/>
              <a:t> </a:t>
            </a:r>
            <a:r>
              <a:rPr lang="en-US" altLang="zh-CN" baseline="0" dirty="0" smtClean="0"/>
              <a:t>that</a:t>
            </a:r>
            <a:r>
              <a:rPr lang="zh-CN" altLang="en-US" baseline="0" dirty="0" smtClean="0"/>
              <a:t> </a:t>
            </a:r>
            <a:r>
              <a:rPr lang="en-US" altLang="zh-CN" baseline="0" dirty="0" smtClean="0"/>
              <a:t>concept-drift</a:t>
            </a:r>
            <a:r>
              <a:rPr lang="zh-CN" altLang="en-US" baseline="0" dirty="0" smtClean="0"/>
              <a:t> </a:t>
            </a:r>
            <a:r>
              <a:rPr lang="en-US" altLang="zh-CN" baseline="0" dirty="0" smtClean="0"/>
              <a:t>adaptation</a:t>
            </a:r>
            <a:r>
              <a:rPr lang="zh-CN" altLang="en-US" baseline="0" dirty="0" smtClean="0"/>
              <a:t> </a:t>
            </a:r>
            <a:r>
              <a:rPr lang="en-US" altLang="zh-CN" baseline="0" dirty="0" smtClean="0"/>
              <a:t>improves</a:t>
            </a:r>
            <a:r>
              <a:rPr lang="zh-CN" altLang="en-US" baseline="0" dirty="0" smtClean="0"/>
              <a:t> </a:t>
            </a:r>
            <a:r>
              <a:rPr lang="en-US" altLang="zh-CN" baseline="0" dirty="0" smtClean="0"/>
              <a:t>the</a:t>
            </a:r>
            <a:r>
              <a:rPr lang="zh-CN" altLang="en-US" baseline="0" dirty="0" smtClean="0"/>
              <a:t> </a:t>
            </a:r>
            <a:r>
              <a:rPr lang="en-US" altLang="zh-CN" baseline="0" dirty="0" smtClean="0"/>
              <a:t>prediction</a:t>
            </a:r>
            <a:r>
              <a:rPr lang="zh-CN" altLang="en-US" baseline="0" dirty="0" smtClean="0"/>
              <a:t> </a:t>
            </a:r>
            <a:r>
              <a:rPr lang="en-US" altLang="zh-CN" baseline="0" dirty="0" smtClean="0"/>
              <a:t>accuracy</a:t>
            </a:r>
            <a:r>
              <a:rPr lang="zh-CN" altLang="en-US" baseline="0" dirty="0" smtClean="0"/>
              <a:t> </a:t>
            </a:r>
            <a:r>
              <a:rPr lang="en-US" altLang="zh-CN" baseline="0" dirty="0" smtClean="0"/>
              <a:t>significantly</a:t>
            </a:r>
            <a:r>
              <a:rPr lang="zh-CN" altLang="en-US" baseline="0" dirty="0" smtClean="0"/>
              <a:t> </a:t>
            </a:r>
            <a:r>
              <a:rPr lang="en-US" altLang="zh-CN" baseline="0" dirty="0" smtClean="0"/>
              <a:t>and</a:t>
            </a:r>
            <a:r>
              <a:rPr lang="zh-CN" altLang="en-US" baseline="0" dirty="0" smtClean="0"/>
              <a:t> </a:t>
            </a:r>
            <a:r>
              <a:rPr lang="en-US" altLang="zh-CN" baseline="0" dirty="0" err="1" smtClean="0"/>
              <a:t>StreamDFP</a:t>
            </a:r>
            <a:r>
              <a:rPr lang="zh-CN" altLang="en-US" baseline="0" dirty="0" smtClean="0"/>
              <a:t> </a:t>
            </a:r>
            <a:r>
              <a:rPr lang="en-US" altLang="zh-CN" baseline="0" dirty="0" smtClean="0"/>
              <a:t>supports</a:t>
            </a:r>
            <a:r>
              <a:rPr lang="zh-CN" altLang="en-US" baseline="0" dirty="0" smtClean="0"/>
              <a:t> </a:t>
            </a:r>
            <a:r>
              <a:rPr lang="en-US" altLang="zh-CN" baseline="0" dirty="0" smtClean="0"/>
              <a:t>fast</a:t>
            </a:r>
            <a:r>
              <a:rPr lang="zh-CN" altLang="en-US" baseline="0" dirty="0" smtClean="0"/>
              <a:t> </a:t>
            </a:r>
            <a:r>
              <a:rPr lang="en-US" altLang="zh-CN" baseline="0" dirty="0" smtClean="0"/>
              <a:t>processing</a:t>
            </a:r>
            <a:r>
              <a:rPr lang="zh-CN" altLang="en-US" baseline="0" dirty="0" smtClean="0"/>
              <a:t> </a:t>
            </a:r>
            <a:r>
              <a:rPr lang="en-US" altLang="zh-CN" baseline="0" dirty="0" smtClean="0"/>
              <a:t>performance.</a:t>
            </a:r>
          </a:p>
          <a:p>
            <a:r>
              <a:rPr lang="en-US" altLang="zh-CN" dirty="0" smtClean="0"/>
              <a:t>We</a:t>
            </a:r>
            <a:r>
              <a:rPr lang="zh-CN" altLang="en-US" dirty="0" smtClean="0"/>
              <a:t> </a:t>
            </a:r>
            <a:r>
              <a:rPr lang="en-US" altLang="zh-CN" dirty="0" smtClean="0"/>
              <a:t>open-source</a:t>
            </a:r>
            <a:r>
              <a:rPr lang="zh-CN" altLang="en-US" baseline="0" dirty="0" smtClean="0"/>
              <a:t> </a:t>
            </a:r>
            <a:r>
              <a:rPr lang="en-US" altLang="zh-CN" baseline="0" dirty="0" smtClean="0"/>
              <a:t>our</a:t>
            </a:r>
            <a:r>
              <a:rPr lang="zh-CN" altLang="en-US" baseline="0" dirty="0" smtClean="0"/>
              <a:t> </a:t>
            </a:r>
            <a:r>
              <a:rPr lang="en-US" altLang="zh-CN" baseline="0" dirty="0" smtClean="0"/>
              <a:t>project</a:t>
            </a:r>
            <a:r>
              <a:rPr lang="zh-CN" altLang="en-US" baseline="0" dirty="0" smtClean="0"/>
              <a:t> </a:t>
            </a:r>
            <a:r>
              <a:rPr lang="en-US" altLang="zh-CN" baseline="0" dirty="0" smtClean="0"/>
              <a:t>for</a:t>
            </a:r>
            <a:r>
              <a:rPr lang="zh-CN" altLang="en-US" baseline="0" dirty="0" smtClean="0"/>
              <a:t> </a:t>
            </a:r>
            <a:r>
              <a:rPr lang="en-US" altLang="zh-CN" baseline="0" dirty="0" smtClean="0"/>
              <a:t>further</a:t>
            </a:r>
            <a:r>
              <a:rPr lang="zh-CN" altLang="en-US" baseline="0" dirty="0" smtClean="0"/>
              <a:t> </a:t>
            </a:r>
            <a:r>
              <a:rPr lang="en-US" altLang="zh-CN" baseline="0" dirty="0" smtClean="0"/>
              <a:t>research.</a:t>
            </a:r>
            <a:endParaRPr lang="en-US" dirty="0"/>
          </a:p>
        </p:txBody>
      </p:sp>
    </p:spTree>
    <p:extLst>
      <p:ext uri="{BB962C8B-B14F-4D97-AF65-F5344CB8AC3E}">
        <p14:creationId xmlns:p14="http://schemas.microsoft.com/office/powerpoint/2010/main" val="927731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Thank</a:t>
            </a:r>
            <a:r>
              <a:rPr lang="zh-CN" altLang="en-US" baseline="0" dirty="0" smtClean="0"/>
              <a:t> </a:t>
            </a:r>
            <a:r>
              <a:rPr lang="en-US" altLang="zh-CN" baseline="0" dirty="0" smtClean="0"/>
              <a:t>you.</a:t>
            </a:r>
            <a:r>
              <a:rPr lang="zh-CN" altLang="en-US" baseline="0" dirty="0" smtClean="0"/>
              <a:t> </a:t>
            </a:r>
            <a:r>
              <a:rPr lang="en-US" altLang="zh-CN" baseline="0" dirty="0" smtClean="0"/>
              <a:t>I’d</a:t>
            </a:r>
            <a:r>
              <a:rPr lang="zh-CN" altLang="en-US" baseline="0" dirty="0" smtClean="0"/>
              <a:t> </a:t>
            </a:r>
            <a:r>
              <a:rPr lang="en-US" altLang="zh-CN" baseline="0" dirty="0" smtClean="0"/>
              <a:t>like</a:t>
            </a:r>
            <a:r>
              <a:rPr lang="zh-CN" altLang="en-US" baseline="0" dirty="0" smtClean="0"/>
              <a:t> </a:t>
            </a:r>
            <a:r>
              <a:rPr lang="en-US" altLang="zh-CN" baseline="0" dirty="0" smtClean="0"/>
              <a:t>to</a:t>
            </a:r>
            <a:r>
              <a:rPr lang="zh-CN" altLang="en-US" baseline="0" dirty="0" smtClean="0"/>
              <a:t> </a:t>
            </a:r>
            <a:r>
              <a:rPr lang="en-US" altLang="zh-CN" baseline="0" dirty="0" smtClean="0"/>
              <a:t>take</a:t>
            </a:r>
            <a:r>
              <a:rPr lang="zh-CN" altLang="en-US" baseline="0" dirty="0" smtClean="0"/>
              <a:t> </a:t>
            </a:r>
            <a:r>
              <a:rPr lang="en-US" altLang="zh-CN" baseline="0" dirty="0" smtClean="0"/>
              <a:t>your</a:t>
            </a:r>
            <a:r>
              <a:rPr lang="zh-CN" altLang="en-US" baseline="0" dirty="0" smtClean="0"/>
              <a:t> </a:t>
            </a:r>
            <a:r>
              <a:rPr lang="en-US" altLang="zh-CN" baseline="0" dirty="0" smtClean="0"/>
              <a:t>questions.</a:t>
            </a:r>
            <a:endParaRPr lang="en-US" altLang="zh-CN" baseline="0" dirty="0"/>
          </a:p>
        </p:txBody>
      </p:sp>
    </p:spTree>
    <p:extLst>
      <p:ext uri="{BB962C8B-B14F-4D97-AF65-F5344CB8AC3E}">
        <p14:creationId xmlns:p14="http://schemas.microsoft.com/office/powerpoint/2010/main" val="218042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Existing</a:t>
            </a:r>
            <a:r>
              <a:rPr lang="zh-CN" altLang="en-US" dirty="0" smtClean="0"/>
              <a:t> </a:t>
            </a:r>
            <a:r>
              <a:rPr lang="en-US" altLang="zh-CN" dirty="0" smtClean="0"/>
              <a:t>disk</a:t>
            </a:r>
            <a:r>
              <a:rPr lang="zh-CN" altLang="en-US" dirty="0" smtClean="0"/>
              <a:t> </a:t>
            </a:r>
            <a:r>
              <a:rPr lang="en-US" altLang="zh-CN" dirty="0" smtClean="0"/>
              <a:t>failure</a:t>
            </a:r>
            <a:r>
              <a:rPr lang="zh-CN" altLang="en-US" baseline="0" dirty="0" smtClean="0"/>
              <a:t> </a:t>
            </a:r>
            <a:r>
              <a:rPr lang="en-US" altLang="zh-CN" baseline="0" dirty="0" smtClean="0"/>
              <a:t>prediction</a:t>
            </a:r>
            <a:r>
              <a:rPr lang="zh-CN" altLang="en-US" baseline="0" dirty="0" smtClean="0"/>
              <a:t> </a:t>
            </a:r>
            <a:r>
              <a:rPr lang="en-US" altLang="zh-CN" baseline="0" dirty="0" smtClean="0"/>
              <a:t>schemes</a:t>
            </a:r>
            <a:r>
              <a:rPr lang="zh-CN" altLang="en-US" baseline="0" dirty="0" smtClean="0"/>
              <a:t> </a:t>
            </a:r>
            <a:r>
              <a:rPr lang="en-US" altLang="zh-CN" baseline="0" dirty="0" smtClean="0"/>
              <a:t>are</a:t>
            </a:r>
            <a:r>
              <a:rPr lang="zh-CN" altLang="en-US" baseline="0" dirty="0" smtClean="0"/>
              <a:t> </a:t>
            </a:r>
            <a:r>
              <a:rPr lang="en-US" altLang="zh-CN" baseline="0" dirty="0" smtClean="0"/>
              <a:t>mostly</a:t>
            </a:r>
            <a:r>
              <a:rPr lang="zh-CN" altLang="en-US" baseline="0" dirty="0" smtClean="0"/>
              <a:t> </a:t>
            </a:r>
            <a:r>
              <a:rPr lang="en-US" altLang="zh-CN" baseline="0" dirty="0" smtClean="0"/>
              <a:t>offline,</a:t>
            </a:r>
            <a:r>
              <a:rPr lang="zh-CN" altLang="en-US" baseline="0" dirty="0" smtClean="0"/>
              <a:t> </a:t>
            </a:r>
            <a:r>
              <a:rPr lang="en-US" altLang="zh-CN" baseline="0" dirty="0" smtClean="0"/>
              <a:t>meaning</a:t>
            </a:r>
            <a:r>
              <a:rPr lang="zh-CN" altLang="en-US" baseline="0" dirty="0" smtClean="0"/>
              <a:t> </a:t>
            </a:r>
            <a:r>
              <a:rPr lang="en-US" altLang="zh-CN" baseline="0" dirty="0" smtClean="0"/>
              <a:t>that</a:t>
            </a:r>
            <a:r>
              <a:rPr lang="zh-CN" altLang="en-US" baseline="0" dirty="0" smtClean="0"/>
              <a:t> </a:t>
            </a:r>
            <a:r>
              <a:rPr lang="en-US" altLang="zh-CN" baseline="0" dirty="0" smtClean="0"/>
              <a:t>all</a:t>
            </a:r>
            <a:r>
              <a:rPr lang="zh-CN" altLang="en-US" baseline="0" dirty="0" smtClean="0"/>
              <a:t> </a:t>
            </a:r>
            <a:r>
              <a:rPr lang="en-US" altLang="zh-CN" baseline="0" dirty="0" smtClean="0"/>
              <a:t>training</a:t>
            </a:r>
            <a:r>
              <a:rPr lang="zh-CN" altLang="en-US" baseline="0" dirty="0" smtClean="0"/>
              <a:t> </a:t>
            </a:r>
            <a:r>
              <a:rPr lang="en-US" altLang="zh-CN" baseline="0" dirty="0" smtClean="0"/>
              <a:t>data</a:t>
            </a:r>
            <a:r>
              <a:rPr lang="zh-CN" altLang="en-US" baseline="0" dirty="0" smtClean="0"/>
              <a:t> </a:t>
            </a:r>
            <a:r>
              <a:rPr lang="en-US" altLang="zh-CN" baseline="0" dirty="0" smtClean="0"/>
              <a:t>must</a:t>
            </a:r>
            <a:r>
              <a:rPr lang="zh-CN" altLang="en-US" baseline="0" dirty="0" smtClean="0"/>
              <a:t> </a:t>
            </a:r>
            <a:r>
              <a:rPr lang="en-US" altLang="zh-CN" baseline="0" dirty="0" smtClean="0"/>
              <a:t>be</a:t>
            </a:r>
            <a:r>
              <a:rPr lang="zh-CN" altLang="en-US" baseline="0" dirty="0" smtClean="0"/>
              <a:t> </a:t>
            </a:r>
            <a:r>
              <a:rPr lang="en-US" altLang="zh-CN" baseline="0" dirty="0" smtClean="0"/>
              <a:t>available</a:t>
            </a:r>
            <a:r>
              <a:rPr lang="zh-CN" altLang="en-US" baseline="0" dirty="0" smtClean="0"/>
              <a:t> </a:t>
            </a:r>
            <a:r>
              <a:rPr lang="en-US" altLang="zh-CN" baseline="0" dirty="0" smtClean="0"/>
              <a:t>before</a:t>
            </a:r>
            <a:r>
              <a:rPr lang="zh-CN" altLang="en-US" baseline="0" dirty="0" smtClean="0"/>
              <a:t> </a:t>
            </a:r>
            <a:r>
              <a:rPr lang="en-US" altLang="zh-CN" baseline="0" dirty="0" smtClean="0"/>
              <a:t>training</a:t>
            </a:r>
            <a:r>
              <a:rPr lang="zh-CN" altLang="en-US" baseline="0" dirty="0" smtClean="0"/>
              <a:t> </a:t>
            </a:r>
            <a:r>
              <a:rPr lang="en-US" altLang="zh-CN" baseline="0" dirty="0" smtClean="0"/>
              <a:t>any</a:t>
            </a:r>
            <a:r>
              <a:rPr lang="zh-CN" altLang="en-US" baseline="0" dirty="0" smtClean="0"/>
              <a:t> </a:t>
            </a:r>
            <a:r>
              <a:rPr lang="en-US" altLang="zh-CN" baseline="0" dirty="0" smtClean="0"/>
              <a:t>prediction</a:t>
            </a:r>
            <a:r>
              <a:rPr lang="zh-CN" altLang="en-US" baseline="0" dirty="0" smtClean="0"/>
              <a:t> </a:t>
            </a:r>
            <a:r>
              <a:rPr lang="en-US" altLang="zh-CN" baseline="0" dirty="0" smtClean="0"/>
              <a:t>model.</a:t>
            </a:r>
          </a:p>
          <a:p>
            <a:r>
              <a:rPr lang="en-US" altLang="zh-CN" baseline="0" dirty="0" smtClean="0"/>
              <a:t>However,</a:t>
            </a:r>
            <a:r>
              <a:rPr lang="zh-CN" altLang="en-US" baseline="0" dirty="0" smtClean="0"/>
              <a:t> </a:t>
            </a:r>
            <a:r>
              <a:rPr lang="en-US" altLang="zh-CN" baseline="0" dirty="0" smtClean="0"/>
              <a:t>in</a:t>
            </a:r>
            <a:r>
              <a:rPr lang="zh-CN" altLang="en-US" baseline="0" dirty="0" smtClean="0"/>
              <a:t> </a:t>
            </a:r>
            <a:r>
              <a:rPr lang="en-US" altLang="zh-CN" baseline="0" dirty="0" smtClean="0"/>
              <a:t>practice,</a:t>
            </a:r>
            <a:r>
              <a:rPr lang="zh-CN" altLang="en-US" baseline="0" dirty="0" smtClean="0"/>
              <a:t> </a:t>
            </a:r>
            <a:r>
              <a:rPr lang="en-US" altLang="zh-CN" baseline="0" dirty="0" smtClean="0"/>
              <a:t>disk</a:t>
            </a:r>
            <a:r>
              <a:rPr lang="zh-CN" altLang="en-US" baseline="0" dirty="0" smtClean="0"/>
              <a:t> </a:t>
            </a:r>
            <a:r>
              <a:rPr lang="en-US" altLang="zh-CN" baseline="0" dirty="0" smtClean="0"/>
              <a:t>logs</a:t>
            </a:r>
            <a:r>
              <a:rPr lang="zh-CN" altLang="en-US" baseline="0" dirty="0" smtClean="0"/>
              <a:t> </a:t>
            </a:r>
            <a:r>
              <a:rPr lang="en-US" altLang="zh-CN" baseline="0" dirty="0" smtClean="0"/>
              <a:t>are</a:t>
            </a:r>
            <a:r>
              <a:rPr lang="zh-CN" altLang="en-US" baseline="0" dirty="0" smtClean="0"/>
              <a:t> </a:t>
            </a:r>
            <a:r>
              <a:rPr lang="en-US" altLang="zh-CN" baseline="0" dirty="0" smtClean="0"/>
              <a:t>continuously</a:t>
            </a:r>
            <a:r>
              <a:rPr lang="zh-CN" altLang="en-US" baseline="0" dirty="0" smtClean="0"/>
              <a:t> </a:t>
            </a:r>
            <a:r>
              <a:rPr lang="en-US" altLang="zh-CN" baseline="0" dirty="0" smtClean="0"/>
              <a:t>generated</a:t>
            </a:r>
            <a:r>
              <a:rPr lang="zh-CN" altLang="en-US" baseline="0" dirty="0" smtClean="0"/>
              <a:t> </a:t>
            </a:r>
            <a:r>
              <a:rPr lang="en-US" altLang="zh-CN" baseline="0" dirty="0" smtClean="0"/>
              <a:t>from</a:t>
            </a:r>
            <a:r>
              <a:rPr lang="zh-CN" altLang="en-US" baseline="0" dirty="0" smtClean="0"/>
              <a:t> </a:t>
            </a:r>
            <a:r>
              <a:rPr lang="en-US" altLang="zh-CN" baseline="0" dirty="0" smtClean="0"/>
              <a:t>disks</a:t>
            </a:r>
            <a:r>
              <a:rPr lang="zh-CN" altLang="en-US" baseline="0" dirty="0" smtClean="0"/>
              <a:t> </a:t>
            </a:r>
            <a:r>
              <a:rPr lang="en-US" altLang="zh-CN" baseline="0" dirty="0" smtClean="0"/>
              <a:t>over</a:t>
            </a:r>
            <a:r>
              <a:rPr lang="zh-CN" altLang="en-US" baseline="0" dirty="0" smtClean="0"/>
              <a:t> </a:t>
            </a:r>
            <a:r>
              <a:rPr lang="en-US" altLang="zh-CN" baseline="0" dirty="0" smtClean="0"/>
              <a:t>time.</a:t>
            </a:r>
            <a:r>
              <a:rPr lang="zh-CN" altLang="en-US" baseline="0" dirty="0" smtClean="0"/>
              <a:t> </a:t>
            </a:r>
            <a:endParaRPr lang="en-US" altLang="zh-CN" baseline="0" dirty="0" smtClean="0"/>
          </a:p>
          <a:p>
            <a:r>
              <a:rPr lang="en-US" altLang="zh-CN" baseline="0" dirty="0" smtClean="0"/>
              <a:t>Also, the disk population is in the enormous scale in production environments.</a:t>
            </a:r>
          </a:p>
          <a:p>
            <a:r>
              <a:rPr lang="en-US" altLang="zh-CN" baseline="0" dirty="0" smtClean="0"/>
              <a:t>Thus,</a:t>
            </a:r>
            <a:r>
              <a:rPr lang="zh-CN" altLang="en-US" baseline="0" dirty="0" smtClean="0"/>
              <a:t> </a:t>
            </a:r>
            <a:r>
              <a:rPr lang="en-US" altLang="zh-CN" baseline="0" dirty="0" smtClean="0"/>
              <a:t>it</a:t>
            </a:r>
            <a:r>
              <a:rPr lang="zh-CN" altLang="en-US" baseline="0" dirty="0" smtClean="0"/>
              <a:t> </a:t>
            </a:r>
            <a:r>
              <a:rPr lang="en-US" altLang="zh-CN" baseline="0" dirty="0" smtClean="0"/>
              <a:t>is</a:t>
            </a:r>
            <a:r>
              <a:rPr lang="zh-CN" altLang="en-US" baseline="0" dirty="0" smtClean="0"/>
              <a:t> </a:t>
            </a:r>
            <a:r>
              <a:rPr lang="en-US" altLang="zh-CN" baseline="0" dirty="0" smtClean="0"/>
              <a:t>infeasible</a:t>
            </a:r>
            <a:r>
              <a:rPr lang="zh-CN" altLang="en-US" baseline="0" dirty="0" smtClean="0"/>
              <a:t> </a:t>
            </a:r>
            <a:r>
              <a:rPr lang="en-US" altLang="zh-CN" baseline="0" dirty="0" smtClean="0"/>
              <a:t>to</a:t>
            </a:r>
            <a:r>
              <a:rPr lang="zh-CN" altLang="en-US" baseline="0" dirty="0" smtClean="0"/>
              <a:t> </a:t>
            </a:r>
            <a:r>
              <a:rPr lang="en-US" altLang="zh-CN" baseline="0" dirty="0" smtClean="0"/>
              <a:t>keep</a:t>
            </a:r>
            <a:r>
              <a:rPr lang="zh-CN" altLang="en-US" baseline="0" dirty="0" smtClean="0"/>
              <a:t> </a:t>
            </a:r>
            <a:r>
              <a:rPr lang="en-US" altLang="zh-CN" baseline="0" dirty="0" smtClean="0"/>
              <a:t>all</a:t>
            </a:r>
            <a:r>
              <a:rPr lang="zh-CN" altLang="en-US" baseline="0" dirty="0" smtClean="0"/>
              <a:t> </a:t>
            </a:r>
            <a:r>
              <a:rPr lang="en-US" altLang="zh-CN" baseline="0" dirty="0" smtClean="0"/>
              <a:t>past</a:t>
            </a:r>
            <a:r>
              <a:rPr lang="zh-CN" altLang="en-US" baseline="0" dirty="0" smtClean="0"/>
              <a:t> </a:t>
            </a:r>
            <a:r>
              <a:rPr lang="en-US" altLang="zh-CN" baseline="0" dirty="0" smtClean="0"/>
              <a:t>data</a:t>
            </a:r>
            <a:r>
              <a:rPr lang="zh-CN" altLang="en-US" baseline="0" dirty="0" smtClean="0"/>
              <a:t> </a:t>
            </a:r>
            <a:r>
              <a:rPr lang="en-US" altLang="zh-CN" baseline="0" dirty="0" smtClean="0"/>
              <a:t>for</a:t>
            </a:r>
            <a:r>
              <a:rPr lang="zh-CN" altLang="en-US" baseline="0" dirty="0" smtClean="0"/>
              <a:t> </a:t>
            </a:r>
            <a:r>
              <a:rPr lang="en-US" altLang="zh-CN" baseline="0" dirty="0" smtClean="0"/>
              <a:t>training</a:t>
            </a:r>
            <a:r>
              <a:rPr lang="zh-CN" altLang="en-US" baseline="0" dirty="0" smtClean="0"/>
              <a:t> </a:t>
            </a:r>
            <a:r>
              <a:rPr lang="en-US" altLang="zh-CN" baseline="0" dirty="0" smtClean="0"/>
              <a:t>in</a:t>
            </a:r>
            <a:r>
              <a:rPr lang="zh-CN" altLang="en-US" baseline="0" dirty="0" smtClean="0"/>
              <a:t> </a:t>
            </a:r>
            <a:r>
              <a:rPr lang="en-US" altLang="zh-CN" baseline="0" dirty="0" smtClean="0"/>
              <a:t>a</a:t>
            </a:r>
            <a:r>
              <a:rPr lang="zh-CN" altLang="en-US" baseline="0" dirty="0" smtClean="0"/>
              <a:t> </a:t>
            </a:r>
            <a:r>
              <a:rPr lang="en-US" altLang="zh-CN" baseline="0" dirty="0" smtClean="0"/>
              <a:t>long-term</a:t>
            </a:r>
            <a:r>
              <a:rPr lang="zh-CN" altLang="en-US" baseline="0" dirty="0" smtClean="0"/>
              <a:t> </a:t>
            </a:r>
            <a:r>
              <a:rPr lang="en-US" altLang="zh-CN" baseline="0" dirty="0" smtClean="0"/>
              <a:t>use.</a:t>
            </a:r>
            <a:endParaRPr lang="en-US" altLang="zh-CN" dirty="0" smtClean="0"/>
          </a:p>
          <a:p>
            <a:endParaRPr lang="en-US" altLang="zh-CN" baseline="0" dirty="0" smtClean="0"/>
          </a:p>
        </p:txBody>
      </p:sp>
    </p:spTree>
    <p:extLst>
      <p:ext uri="{BB962C8B-B14F-4D97-AF65-F5344CB8AC3E}">
        <p14:creationId xmlns:p14="http://schemas.microsoft.com/office/powerpoint/2010/main" val="25263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Also,</a:t>
            </a:r>
            <a:r>
              <a:rPr lang="zh-CN" altLang="en-US" baseline="0" dirty="0" smtClean="0"/>
              <a:t> </a:t>
            </a:r>
            <a:r>
              <a:rPr lang="en-US" altLang="zh-CN" baseline="0" dirty="0" smtClean="0"/>
              <a:t>how</a:t>
            </a:r>
            <a:r>
              <a:rPr lang="zh-CN" altLang="en-US" baseline="0" dirty="0" smtClean="0"/>
              <a:t> </a:t>
            </a:r>
            <a:r>
              <a:rPr lang="en-US" altLang="zh-CN" baseline="0" dirty="0" smtClean="0"/>
              <a:t>to</a:t>
            </a:r>
            <a:r>
              <a:rPr lang="zh-CN" altLang="en-US" baseline="0" dirty="0" smtClean="0"/>
              <a:t> </a:t>
            </a:r>
            <a:r>
              <a:rPr lang="en-US" altLang="zh-CN" baseline="0" dirty="0" smtClean="0"/>
              <a:t>generalize</a:t>
            </a:r>
            <a:r>
              <a:rPr lang="zh-CN" altLang="en-US" baseline="0" dirty="0" smtClean="0"/>
              <a:t> </a:t>
            </a:r>
            <a:r>
              <a:rPr lang="en-US" altLang="zh-CN" baseline="0" dirty="0" smtClean="0"/>
              <a:t>online</a:t>
            </a:r>
            <a:r>
              <a:rPr lang="zh-CN" altLang="en-US" baseline="0" dirty="0" smtClean="0"/>
              <a:t> </a:t>
            </a:r>
            <a:r>
              <a:rPr lang="en-US" altLang="zh-CN" baseline="0" dirty="0" smtClean="0"/>
              <a:t>disk</a:t>
            </a:r>
            <a:r>
              <a:rPr lang="zh-CN" altLang="en-US" baseline="0" dirty="0" smtClean="0"/>
              <a:t> </a:t>
            </a:r>
            <a:r>
              <a:rPr lang="en-US" altLang="zh-CN" baseline="0" dirty="0" smtClean="0"/>
              <a:t>failure</a:t>
            </a:r>
            <a:r>
              <a:rPr lang="zh-CN" altLang="en-US" baseline="0" dirty="0" smtClean="0"/>
              <a:t> </a:t>
            </a:r>
            <a:r>
              <a:rPr lang="en-US" altLang="zh-CN" baseline="0" dirty="0" smtClean="0"/>
              <a:t>prediction</a:t>
            </a:r>
            <a:r>
              <a:rPr lang="zh-CN" altLang="en-US" baseline="0" dirty="0" smtClean="0"/>
              <a:t> </a:t>
            </a:r>
            <a:r>
              <a:rPr lang="en-US" altLang="zh-CN" baseline="0" dirty="0" smtClean="0"/>
              <a:t>for</a:t>
            </a:r>
            <a:r>
              <a:rPr lang="zh-CN" altLang="en-US" baseline="0" dirty="0" smtClean="0"/>
              <a:t> </a:t>
            </a:r>
            <a:r>
              <a:rPr lang="en-US" altLang="zh-CN" baseline="0" dirty="0" smtClean="0"/>
              <a:t>various</a:t>
            </a:r>
            <a:r>
              <a:rPr lang="zh-CN" altLang="en-US" baseline="0" dirty="0" smtClean="0"/>
              <a:t> </a:t>
            </a:r>
            <a:r>
              <a:rPr lang="en-US" altLang="zh-CN" baseline="0" dirty="0" smtClean="0"/>
              <a:t>machine</a:t>
            </a:r>
            <a:r>
              <a:rPr lang="zh-CN" altLang="en-US" baseline="0" dirty="0" smtClean="0"/>
              <a:t> </a:t>
            </a:r>
            <a:r>
              <a:rPr lang="en-US" altLang="zh-CN" baseline="0" dirty="0" smtClean="0"/>
              <a:t>learning</a:t>
            </a:r>
            <a:r>
              <a:rPr lang="zh-CN" altLang="en-US" baseline="0" dirty="0" smtClean="0"/>
              <a:t> </a:t>
            </a:r>
            <a:r>
              <a:rPr lang="en-US" altLang="zh-CN" baseline="0" dirty="0" smtClean="0"/>
              <a:t>algorithms.</a:t>
            </a:r>
          </a:p>
          <a:p>
            <a:pPr marL="171450" indent="-171450">
              <a:buFontTx/>
              <a:buChar char="-"/>
            </a:pPr>
            <a:r>
              <a:rPr lang="en-US" altLang="zh-CN" baseline="0" dirty="0" smtClean="0"/>
              <a:t>First,</a:t>
            </a:r>
            <a:r>
              <a:rPr lang="zh-CN" altLang="en-US" baseline="0" dirty="0" smtClean="0"/>
              <a:t> </a:t>
            </a:r>
            <a:r>
              <a:rPr lang="en-US" altLang="zh-CN" baseline="0" dirty="0" smtClean="0"/>
              <a:t>it</a:t>
            </a:r>
            <a:r>
              <a:rPr lang="zh-CN" altLang="en-US" baseline="0" dirty="0" smtClean="0"/>
              <a:t> </a:t>
            </a:r>
            <a:r>
              <a:rPr lang="en-US" altLang="zh-CN" baseline="0" dirty="0" smtClean="0"/>
              <a:t>is</a:t>
            </a:r>
            <a:r>
              <a:rPr lang="zh-CN" altLang="en-US" baseline="0" dirty="0" smtClean="0"/>
              <a:t> </a:t>
            </a:r>
            <a:r>
              <a:rPr lang="en-US" altLang="zh-CN" baseline="0" dirty="0" smtClean="0"/>
              <a:t>impractical</a:t>
            </a:r>
            <a:r>
              <a:rPr lang="zh-CN" altLang="en-US" baseline="0" dirty="0" smtClean="0"/>
              <a:t> </a:t>
            </a:r>
            <a:r>
              <a:rPr lang="en-US" altLang="zh-CN" baseline="0" dirty="0" smtClean="0"/>
              <a:t>to</a:t>
            </a:r>
            <a:r>
              <a:rPr lang="zh-CN" altLang="en-US" baseline="0" dirty="0" smtClean="0"/>
              <a:t> </a:t>
            </a:r>
            <a:r>
              <a:rPr lang="en-US" altLang="zh-CN" baseline="0" dirty="0" smtClean="0"/>
              <a:t>identify</a:t>
            </a:r>
            <a:r>
              <a:rPr lang="zh-CN" altLang="en-US" baseline="0" dirty="0" smtClean="0"/>
              <a:t> </a:t>
            </a:r>
            <a:r>
              <a:rPr lang="en-US" altLang="zh-CN" baseline="0" dirty="0" smtClean="0"/>
              <a:t>the</a:t>
            </a:r>
            <a:r>
              <a:rPr lang="zh-CN" altLang="en-US" baseline="0" dirty="0" smtClean="0"/>
              <a:t> </a:t>
            </a:r>
            <a:r>
              <a:rPr lang="en-US" altLang="zh-CN" baseline="0" dirty="0" smtClean="0"/>
              <a:t>“best”</a:t>
            </a:r>
            <a:r>
              <a:rPr lang="zh-CN" altLang="en-US" baseline="0" dirty="0" smtClean="0"/>
              <a:t> </a:t>
            </a:r>
            <a:r>
              <a:rPr lang="en-US" altLang="zh-CN" baseline="0" dirty="0" smtClean="0"/>
              <a:t>learning</a:t>
            </a:r>
            <a:r>
              <a:rPr lang="zh-CN" altLang="en-US" baseline="0" dirty="0" smtClean="0"/>
              <a:t> </a:t>
            </a:r>
            <a:r>
              <a:rPr lang="en-US" altLang="zh-CN" baseline="0" dirty="0" smtClean="0"/>
              <a:t>algorithm</a:t>
            </a:r>
            <a:r>
              <a:rPr lang="zh-CN" altLang="en-US" baseline="0" dirty="0" smtClean="0"/>
              <a:t> </a:t>
            </a:r>
            <a:r>
              <a:rPr lang="en-US" altLang="zh-CN" baseline="0" dirty="0" smtClean="0"/>
              <a:t>for</a:t>
            </a:r>
            <a:r>
              <a:rPr lang="zh-CN" altLang="en-US" baseline="0" dirty="0" smtClean="0"/>
              <a:t> </a:t>
            </a:r>
            <a:r>
              <a:rPr lang="en-US" altLang="zh-CN" baseline="0" dirty="0" smtClean="0"/>
              <a:t>all</a:t>
            </a:r>
            <a:r>
              <a:rPr lang="zh-CN" altLang="en-US" baseline="0" dirty="0" smtClean="0"/>
              <a:t> </a:t>
            </a:r>
            <a:r>
              <a:rPr lang="en-US" altLang="zh-CN" baseline="0" dirty="0" smtClean="0"/>
              <a:t>disk</a:t>
            </a:r>
            <a:r>
              <a:rPr lang="zh-CN" altLang="en-US" baseline="0" dirty="0" smtClean="0"/>
              <a:t> </a:t>
            </a:r>
            <a:r>
              <a:rPr lang="en-US" altLang="zh-CN" baseline="0" dirty="0" smtClean="0"/>
              <a:t>models.</a:t>
            </a:r>
          </a:p>
          <a:p>
            <a:pPr marL="171450" indent="-171450">
              <a:buFontTx/>
              <a:buChar char="-"/>
            </a:pPr>
            <a:r>
              <a:rPr lang="en-US" altLang="zh-CN" dirty="0" smtClean="0"/>
              <a:t>Second,</a:t>
            </a:r>
            <a:r>
              <a:rPr lang="zh-CN" altLang="en-US" dirty="0" smtClean="0"/>
              <a:t> </a:t>
            </a:r>
            <a:r>
              <a:rPr lang="en-US" altLang="zh-CN" dirty="0" smtClean="0"/>
              <a:t>a</a:t>
            </a:r>
            <a:r>
              <a:rPr lang="zh-CN" altLang="en-US" dirty="0" smtClean="0"/>
              <a:t> </a:t>
            </a:r>
            <a:r>
              <a:rPr lang="en-US" altLang="zh-CN" dirty="0" smtClean="0"/>
              <a:t>phenomenon,</a:t>
            </a:r>
            <a:r>
              <a:rPr lang="zh-CN" altLang="en-US" baseline="0" dirty="0" smtClean="0"/>
              <a:t> </a:t>
            </a:r>
            <a:r>
              <a:rPr lang="en-US" altLang="zh-CN" baseline="0" dirty="0" smtClean="0"/>
              <a:t>namely</a:t>
            </a:r>
            <a:r>
              <a:rPr lang="zh-CN" altLang="en-US" baseline="0" dirty="0" smtClean="0"/>
              <a:t> </a:t>
            </a:r>
            <a:r>
              <a:rPr lang="en-US" altLang="zh-CN" baseline="0" dirty="0" smtClean="0"/>
              <a:t>concept</a:t>
            </a:r>
            <a:r>
              <a:rPr lang="zh-CN" altLang="en-US" baseline="0" dirty="0" smtClean="0"/>
              <a:t> </a:t>
            </a:r>
            <a:r>
              <a:rPr lang="en-US" altLang="zh-CN" baseline="0" dirty="0" smtClean="0"/>
              <a:t>drift,</a:t>
            </a:r>
            <a:r>
              <a:rPr lang="zh-CN" altLang="en-US" baseline="0" dirty="0" smtClean="0"/>
              <a:t> </a:t>
            </a:r>
            <a:r>
              <a:rPr lang="en-US" altLang="zh-CN" baseline="0" dirty="0" smtClean="0"/>
              <a:t>means</a:t>
            </a:r>
            <a:r>
              <a:rPr lang="zh-CN" altLang="en-US" baseline="0" dirty="0" smtClean="0"/>
              <a:t> </a:t>
            </a:r>
            <a:r>
              <a:rPr lang="en-US" altLang="zh-CN" baseline="0" dirty="0" smtClean="0"/>
              <a:t>that</a:t>
            </a:r>
            <a:r>
              <a:rPr lang="zh-CN" altLang="en-US" baseline="0" dirty="0" smtClean="0"/>
              <a:t> </a:t>
            </a:r>
            <a:r>
              <a:rPr lang="en-US" altLang="zh-CN" baseline="0" dirty="0" smtClean="0"/>
              <a:t>the</a:t>
            </a:r>
            <a:r>
              <a:rPr lang="zh-CN" altLang="en-US" baseline="0" dirty="0" smtClean="0"/>
              <a:t> </a:t>
            </a:r>
            <a:r>
              <a:rPr lang="en-US" altLang="zh-CN" baseline="0" dirty="0" smtClean="0"/>
              <a:t>statistical</a:t>
            </a:r>
            <a:r>
              <a:rPr lang="zh-CN" altLang="en-US" baseline="0" dirty="0" smtClean="0"/>
              <a:t> </a:t>
            </a:r>
            <a:r>
              <a:rPr lang="en-US" altLang="zh-CN" baseline="0" dirty="0" smtClean="0"/>
              <a:t>patterns</a:t>
            </a:r>
            <a:r>
              <a:rPr lang="zh-CN" altLang="en-US" baseline="0" dirty="0" smtClean="0"/>
              <a:t> </a:t>
            </a:r>
            <a:r>
              <a:rPr lang="en-US" altLang="zh-CN" baseline="0" dirty="0" smtClean="0"/>
              <a:t>of</a:t>
            </a:r>
            <a:r>
              <a:rPr lang="zh-CN" altLang="en-US" baseline="0" dirty="0" smtClean="0"/>
              <a:t> </a:t>
            </a:r>
            <a:r>
              <a:rPr lang="en-US" altLang="zh-CN" baseline="0" dirty="0" smtClean="0"/>
              <a:t>disk</a:t>
            </a:r>
            <a:r>
              <a:rPr lang="zh-CN" altLang="en-US" baseline="0" dirty="0" smtClean="0"/>
              <a:t> </a:t>
            </a:r>
            <a:r>
              <a:rPr lang="en-US" altLang="zh-CN" baseline="0" dirty="0" smtClean="0"/>
              <a:t>logs</a:t>
            </a:r>
            <a:r>
              <a:rPr lang="zh-CN" altLang="en-US" baseline="0" dirty="0" smtClean="0"/>
              <a:t> </a:t>
            </a:r>
            <a:r>
              <a:rPr lang="en-US" altLang="zh-CN" baseline="0" dirty="0" smtClean="0"/>
              <a:t>are</a:t>
            </a:r>
            <a:r>
              <a:rPr lang="zh-CN" altLang="en-US" baseline="0" dirty="0" smtClean="0"/>
              <a:t> </a:t>
            </a:r>
            <a:r>
              <a:rPr lang="en-US" altLang="zh-CN" baseline="0" dirty="0" smtClean="0"/>
              <a:t>varying</a:t>
            </a:r>
            <a:r>
              <a:rPr lang="zh-CN" altLang="en-US" baseline="0" dirty="0" smtClean="0"/>
              <a:t> </a:t>
            </a:r>
            <a:r>
              <a:rPr lang="en-US" altLang="zh-CN" baseline="0" dirty="0" smtClean="0"/>
              <a:t>over</a:t>
            </a:r>
            <a:r>
              <a:rPr lang="zh-CN" altLang="en-US" baseline="0" dirty="0" smtClean="0"/>
              <a:t> </a:t>
            </a:r>
            <a:r>
              <a:rPr lang="en-US" altLang="zh-CN" baseline="0" dirty="0" smtClean="0"/>
              <a:t>time</a:t>
            </a:r>
            <a:r>
              <a:rPr lang="zh-CN" altLang="en-US" baseline="0" dirty="0" smtClean="0"/>
              <a:t> </a:t>
            </a:r>
            <a:r>
              <a:rPr lang="en-US" altLang="zh-CN" baseline="0" dirty="0" smtClean="0"/>
              <a:t>due</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smtClean="0"/>
              <a:t>aging</a:t>
            </a:r>
            <a:r>
              <a:rPr lang="zh-CN" altLang="en-US" baseline="0" dirty="0" smtClean="0"/>
              <a:t> </a:t>
            </a:r>
            <a:r>
              <a:rPr lang="en-US" altLang="zh-CN" baseline="0" dirty="0" smtClean="0"/>
              <a:t>of</a:t>
            </a:r>
            <a:r>
              <a:rPr lang="zh-CN" altLang="en-US" baseline="0" dirty="0" smtClean="0"/>
              <a:t> </a:t>
            </a:r>
            <a:r>
              <a:rPr lang="en-US" altLang="zh-CN" baseline="0" dirty="0" smtClean="0"/>
              <a:t>disks,</a:t>
            </a:r>
            <a:r>
              <a:rPr lang="zh-CN" altLang="en-US" baseline="0" dirty="0" smtClean="0"/>
              <a:t> </a:t>
            </a:r>
            <a:r>
              <a:rPr lang="en-US" altLang="zh-CN" baseline="0" dirty="0" smtClean="0"/>
              <a:t>or</a:t>
            </a:r>
            <a:r>
              <a:rPr lang="zh-CN" altLang="en-US" baseline="0" dirty="0" smtClean="0"/>
              <a:t> </a:t>
            </a:r>
            <a:r>
              <a:rPr lang="en-US" altLang="zh-CN" baseline="0" dirty="0" smtClean="0"/>
              <a:t>the</a:t>
            </a:r>
            <a:r>
              <a:rPr lang="zh-CN" altLang="en-US" baseline="0" dirty="0" smtClean="0"/>
              <a:t> </a:t>
            </a:r>
            <a:r>
              <a:rPr lang="en-US" altLang="zh-CN" baseline="0" dirty="0" smtClean="0"/>
              <a:t>addition/removals</a:t>
            </a:r>
            <a:r>
              <a:rPr lang="zh-CN" altLang="en-US" baseline="0" dirty="0" smtClean="0"/>
              <a:t> </a:t>
            </a:r>
            <a:r>
              <a:rPr lang="en-US" altLang="zh-CN" baseline="0" dirty="0" smtClean="0"/>
              <a:t>of</a:t>
            </a:r>
            <a:r>
              <a:rPr lang="zh-CN" altLang="en-US" baseline="0" dirty="0" smtClean="0"/>
              <a:t> </a:t>
            </a:r>
            <a:r>
              <a:rPr lang="en-US" altLang="zh-CN" baseline="0" dirty="0" smtClean="0"/>
              <a:t>disks</a:t>
            </a:r>
            <a:r>
              <a:rPr lang="zh-CN" altLang="en-US" baseline="0" dirty="0" smtClean="0"/>
              <a:t> </a:t>
            </a:r>
            <a:r>
              <a:rPr lang="en-US" altLang="zh-CN" baseline="0" dirty="0" smtClean="0"/>
              <a:t>in</a:t>
            </a:r>
            <a:r>
              <a:rPr lang="zh-CN" altLang="en-US" baseline="0" dirty="0" smtClean="0"/>
              <a:t> </a:t>
            </a:r>
            <a:r>
              <a:rPr lang="en-US" altLang="zh-CN" baseline="0" dirty="0" smtClean="0"/>
              <a:t>production.</a:t>
            </a:r>
          </a:p>
          <a:p>
            <a:pPr marL="0" indent="0">
              <a:buFontTx/>
              <a:buNone/>
            </a:pPr>
            <a:endParaRPr lang="en-US" altLang="zh-CN" baseline="0" dirty="0" smtClean="0"/>
          </a:p>
          <a:p>
            <a:pPr marL="0" indent="0">
              <a:buFontTx/>
              <a:buNone/>
            </a:pPr>
            <a:r>
              <a:rPr lang="en-US" altLang="zh-CN" baseline="0" dirty="0" smtClean="0"/>
              <a:t>This</a:t>
            </a:r>
            <a:r>
              <a:rPr lang="zh-CN" altLang="en-US" baseline="0" dirty="0" smtClean="0"/>
              <a:t> </a:t>
            </a:r>
            <a:r>
              <a:rPr lang="en-US" altLang="zh-CN" baseline="0" dirty="0" smtClean="0"/>
              <a:t>implies</a:t>
            </a:r>
            <a:r>
              <a:rPr lang="zh-CN" altLang="en-US" baseline="0" dirty="0" smtClean="0"/>
              <a:t> </a:t>
            </a:r>
            <a:r>
              <a:rPr lang="en-US" altLang="zh-CN" baseline="0" dirty="0" smtClean="0"/>
              <a:t>that</a:t>
            </a:r>
            <a:r>
              <a:rPr lang="zh-CN" altLang="en-US" baseline="0" dirty="0" smtClean="0"/>
              <a:t> </a:t>
            </a:r>
            <a:r>
              <a:rPr lang="en-US" altLang="zh-CN" baseline="0" dirty="0" smtClean="0"/>
              <a:t>we</a:t>
            </a:r>
            <a:r>
              <a:rPr lang="zh-CN" altLang="en-US" baseline="0" dirty="0" smtClean="0"/>
              <a:t> </a:t>
            </a:r>
            <a:r>
              <a:rPr lang="en-US" altLang="zh-CN" baseline="0" dirty="0" smtClean="0"/>
              <a:t>must</a:t>
            </a:r>
            <a:r>
              <a:rPr lang="zh-CN" altLang="en-US" baseline="0" dirty="0" smtClean="0"/>
              <a:t> </a:t>
            </a:r>
            <a:r>
              <a:rPr lang="en-US" altLang="zh-CN" baseline="0" dirty="0" smtClean="0"/>
              <a:t>carefully</a:t>
            </a:r>
            <a:r>
              <a:rPr lang="zh-CN" altLang="en-US" baseline="0" dirty="0" smtClean="0"/>
              <a:t> </a:t>
            </a:r>
            <a:r>
              <a:rPr lang="en-US" altLang="zh-CN" baseline="0" dirty="0" smtClean="0"/>
              <a:t>identify</a:t>
            </a:r>
            <a:r>
              <a:rPr lang="zh-CN" altLang="en-US" baseline="0" dirty="0" smtClean="0"/>
              <a:t> </a:t>
            </a:r>
            <a:r>
              <a:rPr lang="en-US" altLang="zh-CN" baseline="0" dirty="0" smtClean="0"/>
              <a:t>the</a:t>
            </a:r>
            <a:r>
              <a:rPr lang="zh-CN" altLang="en-US" baseline="0" dirty="0" smtClean="0"/>
              <a:t> </a:t>
            </a:r>
            <a:r>
              <a:rPr lang="en-US" altLang="zh-CN" baseline="0" dirty="0" smtClean="0"/>
              <a:t>proper</a:t>
            </a:r>
            <a:r>
              <a:rPr lang="zh-CN" altLang="en-US" baseline="0" dirty="0" smtClean="0"/>
              <a:t> </a:t>
            </a:r>
            <a:r>
              <a:rPr lang="en-US" altLang="zh-CN" baseline="0" dirty="0" smtClean="0"/>
              <a:t>window</a:t>
            </a:r>
            <a:r>
              <a:rPr lang="zh-CN" altLang="en-US" baseline="0" dirty="0" smtClean="0"/>
              <a:t> </a:t>
            </a:r>
            <a:r>
              <a:rPr lang="en-US" altLang="zh-CN" baseline="0" dirty="0" smtClean="0"/>
              <a:t>size</a:t>
            </a:r>
            <a:r>
              <a:rPr lang="zh-CN" altLang="en-US" baseline="0" dirty="0" smtClean="0"/>
              <a:t> </a:t>
            </a:r>
            <a:r>
              <a:rPr lang="en-US" altLang="zh-CN" baseline="0" dirty="0" smtClean="0"/>
              <a:t>of</a:t>
            </a:r>
            <a:r>
              <a:rPr lang="zh-CN" altLang="en-US" baseline="0" dirty="0" smtClean="0"/>
              <a:t> </a:t>
            </a:r>
            <a:r>
              <a:rPr lang="en-US" altLang="zh-CN" baseline="0" dirty="0" smtClean="0"/>
              <a:t>samples</a:t>
            </a:r>
            <a:r>
              <a:rPr lang="zh-CN" altLang="en-US" baseline="0" dirty="0" smtClean="0"/>
              <a:t> </a:t>
            </a:r>
            <a:r>
              <a:rPr lang="en-US" altLang="zh-CN" baseline="0" dirty="0" smtClean="0"/>
              <a:t>for</a:t>
            </a:r>
            <a:r>
              <a:rPr lang="zh-CN" altLang="en-US" baseline="0" dirty="0" smtClean="0"/>
              <a:t> </a:t>
            </a:r>
            <a:r>
              <a:rPr lang="en-US" altLang="zh-CN" baseline="0" dirty="0" smtClean="0"/>
              <a:t>training:</a:t>
            </a:r>
          </a:p>
          <a:p>
            <a:pPr marL="171450" indent="-171450">
              <a:buFontTx/>
              <a:buChar char="-"/>
            </a:pPr>
            <a:r>
              <a:rPr lang="en-US" altLang="zh-CN" baseline="0" dirty="0" smtClean="0"/>
              <a:t>If</a:t>
            </a:r>
            <a:r>
              <a:rPr lang="zh-CN" altLang="en-US" baseline="0" dirty="0" smtClean="0"/>
              <a:t> </a:t>
            </a:r>
            <a:r>
              <a:rPr lang="en-US" altLang="zh-CN" baseline="0" dirty="0" smtClean="0"/>
              <a:t>we</a:t>
            </a:r>
            <a:r>
              <a:rPr lang="zh-CN" altLang="en-US" baseline="0" dirty="0" smtClean="0"/>
              <a:t> </a:t>
            </a:r>
            <a:r>
              <a:rPr lang="en-US" altLang="zh-CN" baseline="0" dirty="0" smtClean="0"/>
              <a:t>choose</a:t>
            </a:r>
            <a:r>
              <a:rPr lang="zh-CN" altLang="en-US" baseline="0" dirty="0" smtClean="0"/>
              <a:t> </a:t>
            </a:r>
            <a:r>
              <a:rPr lang="en-US" altLang="zh-CN" baseline="0" dirty="0" smtClean="0"/>
              <a:t>too</a:t>
            </a:r>
            <a:r>
              <a:rPr lang="zh-CN" altLang="en-US" baseline="0" dirty="0" smtClean="0"/>
              <a:t> </a:t>
            </a:r>
            <a:r>
              <a:rPr lang="en-US" altLang="zh-CN" baseline="0" dirty="0" smtClean="0"/>
              <a:t>few</a:t>
            </a:r>
            <a:r>
              <a:rPr lang="zh-CN" altLang="en-US" baseline="0" dirty="0" smtClean="0"/>
              <a:t> </a:t>
            </a:r>
            <a:r>
              <a:rPr lang="en-US" altLang="zh-CN" baseline="0" dirty="0" smtClean="0"/>
              <a:t>samples,</a:t>
            </a:r>
            <a:r>
              <a:rPr lang="zh-CN" altLang="en-US" baseline="0" dirty="0" smtClean="0"/>
              <a:t> </a:t>
            </a:r>
            <a:r>
              <a:rPr lang="en-US" altLang="zh-CN" baseline="0" dirty="0" smtClean="0"/>
              <a:t>we</a:t>
            </a:r>
            <a:r>
              <a:rPr lang="zh-CN" altLang="en-US" baseline="0" dirty="0" smtClean="0"/>
              <a:t> </a:t>
            </a:r>
            <a:r>
              <a:rPr lang="en-US" altLang="zh-CN" baseline="0" dirty="0" smtClean="0"/>
              <a:t>have</a:t>
            </a:r>
            <a:r>
              <a:rPr lang="zh-CN" altLang="en-US" baseline="0" dirty="0" smtClean="0"/>
              <a:t> </a:t>
            </a:r>
            <a:r>
              <a:rPr lang="en-US" altLang="zh-CN" baseline="0" dirty="0" smtClean="0"/>
              <a:t>insufficient</a:t>
            </a:r>
            <a:r>
              <a:rPr lang="zh-CN" altLang="en-US" baseline="0" dirty="0" smtClean="0"/>
              <a:t> </a:t>
            </a:r>
            <a:r>
              <a:rPr lang="en-US" altLang="zh-CN" baseline="0" dirty="0" smtClean="0"/>
              <a:t>samples</a:t>
            </a:r>
            <a:r>
              <a:rPr lang="zh-CN" altLang="en-US" baseline="0" dirty="0" smtClean="0"/>
              <a:t> </a:t>
            </a:r>
            <a:r>
              <a:rPr lang="en-US" altLang="zh-CN" baseline="0" dirty="0" smtClean="0"/>
              <a:t>to</a:t>
            </a:r>
            <a:r>
              <a:rPr lang="zh-CN" altLang="en-US" baseline="0" dirty="0" smtClean="0"/>
              <a:t> </a:t>
            </a:r>
            <a:r>
              <a:rPr lang="en-US" altLang="zh-CN" baseline="0" dirty="0" smtClean="0"/>
              <a:t>build</a:t>
            </a:r>
            <a:r>
              <a:rPr lang="zh-CN" altLang="en-US" baseline="0" dirty="0" smtClean="0"/>
              <a:t> </a:t>
            </a:r>
            <a:r>
              <a:rPr lang="en-US" altLang="zh-CN" baseline="0" dirty="0" smtClean="0"/>
              <a:t>an</a:t>
            </a:r>
            <a:r>
              <a:rPr lang="zh-CN" altLang="en-US" baseline="0" dirty="0" smtClean="0"/>
              <a:t> </a:t>
            </a:r>
            <a:r>
              <a:rPr lang="en-US" altLang="zh-CN" baseline="0" dirty="0" smtClean="0"/>
              <a:t>accurate</a:t>
            </a:r>
            <a:r>
              <a:rPr lang="zh-CN" altLang="en-US" baseline="0" dirty="0" smtClean="0"/>
              <a:t> </a:t>
            </a:r>
            <a:r>
              <a:rPr lang="en-US" altLang="zh-CN" baseline="0" dirty="0" smtClean="0"/>
              <a:t>prediction</a:t>
            </a:r>
            <a:r>
              <a:rPr lang="zh-CN" altLang="en-US" baseline="0" dirty="0" smtClean="0"/>
              <a:t> </a:t>
            </a:r>
            <a:r>
              <a:rPr lang="en-US" altLang="zh-CN" baseline="0" dirty="0" smtClean="0"/>
              <a:t>model;</a:t>
            </a:r>
          </a:p>
          <a:p>
            <a:pPr marL="171450" indent="-171450">
              <a:buFontTx/>
              <a:buChar char="-"/>
            </a:pPr>
            <a:r>
              <a:rPr lang="en-US" altLang="zh-CN" baseline="0" dirty="0" smtClean="0"/>
              <a:t>otherwise,</a:t>
            </a:r>
            <a:r>
              <a:rPr lang="zh-CN" altLang="en-US" baseline="0" dirty="0" smtClean="0"/>
              <a:t> </a:t>
            </a:r>
            <a:r>
              <a:rPr lang="en-US" altLang="zh-CN" baseline="0" dirty="0" smtClean="0"/>
              <a:t>the</a:t>
            </a:r>
            <a:r>
              <a:rPr lang="zh-CN" altLang="en-US" baseline="0" dirty="0" smtClean="0"/>
              <a:t> </a:t>
            </a:r>
            <a:r>
              <a:rPr lang="en-US" altLang="zh-CN" baseline="0" dirty="0" smtClean="0"/>
              <a:t>prediction</a:t>
            </a:r>
            <a:r>
              <a:rPr lang="zh-CN" altLang="en-US" baseline="0" dirty="0" smtClean="0"/>
              <a:t> </a:t>
            </a:r>
            <a:r>
              <a:rPr lang="en-US" altLang="zh-CN" baseline="0" dirty="0" smtClean="0"/>
              <a:t>model</a:t>
            </a:r>
            <a:r>
              <a:rPr lang="zh-CN" altLang="en-US" baseline="0" dirty="0" smtClean="0"/>
              <a:t> </a:t>
            </a:r>
            <a:r>
              <a:rPr lang="en-US" altLang="zh-CN" baseline="0" dirty="0" smtClean="0"/>
              <a:t>is</a:t>
            </a:r>
            <a:r>
              <a:rPr lang="zh-CN" altLang="en-US" baseline="0" dirty="0" smtClean="0"/>
              <a:t> </a:t>
            </a:r>
            <a:r>
              <a:rPr lang="en-US" altLang="zh-CN" baseline="0" dirty="0" smtClean="0"/>
              <a:t>disturbed</a:t>
            </a:r>
            <a:r>
              <a:rPr lang="zh-CN" altLang="en-US" baseline="0" dirty="0" smtClean="0"/>
              <a:t> </a:t>
            </a:r>
            <a:r>
              <a:rPr lang="en-US" altLang="zh-CN" baseline="0" dirty="0" smtClean="0"/>
              <a:t>by</a:t>
            </a:r>
            <a:r>
              <a:rPr lang="zh-CN" altLang="en-US" baseline="0" dirty="0" smtClean="0"/>
              <a:t> </a:t>
            </a:r>
            <a:r>
              <a:rPr lang="en-US" altLang="zh-CN" baseline="0" dirty="0" smtClean="0"/>
              <a:t>old</a:t>
            </a:r>
            <a:r>
              <a:rPr lang="zh-CN" altLang="en-US" baseline="0" dirty="0" smtClean="0"/>
              <a:t> </a:t>
            </a:r>
            <a:r>
              <a:rPr lang="en-US" altLang="zh-CN" baseline="0" dirty="0" smtClean="0"/>
              <a:t>samples</a:t>
            </a:r>
            <a:r>
              <a:rPr lang="zh-CN" altLang="en-US" baseline="0" dirty="0" smtClean="0"/>
              <a:t> </a:t>
            </a:r>
            <a:r>
              <a:rPr lang="en-US" altLang="zh-CN" baseline="0" dirty="0" smtClean="0"/>
              <a:t>which</a:t>
            </a:r>
            <a:r>
              <a:rPr lang="zh-CN" altLang="en-US" baseline="0" dirty="0" smtClean="0"/>
              <a:t> </a:t>
            </a:r>
            <a:r>
              <a:rPr lang="en-US" altLang="zh-CN" baseline="0" dirty="0" smtClean="0"/>
              <a:t>no</a:t>
            </a:r>
            <a:r>
              <a:rPr lang="zh-CN" altLang="en-US" baseline="0" dirty="0" smtClean="0"/>
              <a:t> </a:t>
            </a:r>
            <a:r>
              <a:rPr lang="en-US" altLang="zh-CN" baseline="0" dirty="0" smtClean="0"/>
              <a:t>longer</a:t>
            </a:r>
            <a:r>
              <a:rPr lang="zh-CN" altLang="en-US" baseline="0" dirty="0" smtClean="0"/>
              <a:t> </a:t>
            </a:r>
            <a:r>
              <a:rPr lang="en-US" altLang="zh-CN" baseline="0" dirty="0" smtClean="0"/>
              <a:t>correctly</a:t>
            </a:r>
            <a:r>
              <a:rPr lang="zh-CN" altLang="en-US" baseline="0" dirty="0" smtClean="0"/>
              <a:t> </a:t>
            </a:r>
            <a:r>
              <a:rPr lang="en-US" altLang="zh-CN" baseline="0" dirty="0" smtClean="0"/>
              <a:t>capture</a:t>
            </a:r>
            <a:r>
              <a:rPr lang="zh-CN" altLang="en-US" baseline="0" dirty="0" smtClean="0"/>
              <a:t> </a:t>
            </a:r>
            <a:r>
              <a:rPr lang="en-US" altLang="zh-CN" baseline="0" dirty="0" smtClean="0"/>
              <a:t>the</a:t>
            </a:r>
            <a:r>
              <a:rPr lang="zh-CN" altLang="en-US" baseline="0" dirty="0" smtClean="0"/>
              <a:t> </a:t>
            </a:r>
            <a:r>
              <a:rPr lang="en-US" altLang="zh-CN" baseline="0" dirty="0" smtClean="0"/>
              <a:t>current</a:t>
            </a:r>
            <a:r>
              <a:rPr lang="zh-CN" altLang="en-US" baseline="0" dirty="0" smtClean="0"/>
              <a:t> </a:t>
            </a:r>
            <a:r>
              <a:rPr lang="en-US" altLang="zh-CN" baseline="0" dirty="0" smtClean="0"/>
              <a:t>failure</a:t>
            </a:r>
            <a:r>
              <a:rPr lang="zh-CN" altLang="en-US" baseline="0" dirty="0" smtClean="0"/>
              <a:t> </a:t>
            </a:r>
            <a:r>
              <a:rPr lang="en-US" altLang="zh-CN" baseline="0" dirty="0" smtClean="0"/>
              <a:t>characteristics.</a:t>
            </a:r>
          </a:p>
        </p:txBody>
      </p:sp>
    </p:spTree>
    <p:extLst>
      <p:ext uri="{BB962C8B-B14F-4D97-AF65-F5344CB8AC3E}">
        <p14:creationId xmlns:p14="http://schemas.microsoft.com/office/powerpoint/2010/main" val="696548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zh-CN" baseline="0" dirty="0" smtClean="0"/>
              <a:t>Our</a:t>
            </a:r>
            <a:r>
              <a:rPr lang="zh-CN" altLang="en-US" baseline="0" dirty="0" smtClean="0"/>
              <a:t> </a:t>
            </a:r>
            <a:r>
              <a:rPr lang="en-US" altLang="zh-CN" baseline="0" dirty="0" smtClean="0"/>
              <a:t>contributions</a:t>
            </a:r>
            <a:r>
              <a:rPr lang="zh-CN" altLang="en-US" baseline="0" dirty="0" smtClean="0"/>
              <a:t> </a:t>
            </a:r>
            <a:r>
              <a:rPr lang="en-US" altLang="zh-CN" baseline="0" dirty="0" smtClean="0"/>
              <a:t>are</a:t>
            </a:r>
            <a:r>
              <a:rPr lang="zh-CN" altLang="en-US" baseline="0" dirty="0" smtClean="0"/>
              <a:t> </a:t>
            </a:r>
            <a:r>
              <a:rPr lang="en-US" altLang="zh-CN" baseline="0" dirty="0" smtClean="0"/>
              <a:t>as</a:t>
            </a:r>
            <a:r>
              <a:rPr lang="zh-CN" altLang="en-US" baseline="0" dirty="0" smtClean="0"/>
              <a:t> </a:t>
            </a:r>
            <a:r>
              <a:rPr lang="en-US" altLang="zh-CN" baseline="0" dirty="0" smtClean="0"/>
              <a:t>follows:</a:t>
            </a:r>
          </a:p>
          <a:p>
            <a:pPr marL="171450" indent="-171450">
              <a:buFontTx/>
              <a:buChar char="-"/>
            </a:pPr>
            <a:r>
              <a:rPr lang="en-US" altLang="zh-CN" baseline="0" dirty="0" smtClean="0"/>
              <a:t>We</a:t>
            </a:r>
            <a:r>
              <a:rPr lang="zh-CN" altLang="en-US" baseline="0" dirty="0" smtClean="0"/>
              <a:t> </a:t>
            </a:r>
            <a:r>
              <a:rPr lang="en-US" altLang="zh-CN" baseline="0" dirty="0" smtClean="0"/>
              <a:t>propose</a:t>
            </a:r>
            <a:r>
              <a:rPr lang="zh-CN" altLang="en-US" baseline="0" dirty="0" smtClean="0"/>
              <a:t> </a:t>
            </a:r>
            <a:r>
              <a:rPr lang="en-US" altLang="zh-CN" baseline="0" dirty="0" err="1" smtClean="0"/>
              <a:t>StreamDFP</a:t>
            </a:r>
            <a:r>
              <a:rPr lang="en-US" altLang="zh-CN" baseline="0" dirty="0" smtClean="0"/>
              <a:t>,</a:t>
            </a:r>
            <a:r>
              <a:rPr lang="zh-CN" altLang="en-US" baseline="0" dirty="0" smtClean="0"/>
              <a:t> </a:t>
            </a:r>
            <a:r>
              <a:rPr lang="en-US" altLang="zh-CN" baseline="0" dirty="0" smtClean="0"/>
              <a:t>a</a:t>
            </a:r>
            <a:r>
              <a:rPr lang="zh-CN" altLang="en-US" baseline="0" dirty="0" smtClean="0"/>
              <a:t> </a:t>
            </a:r>
            <a:r>
              <a:rPr lang="en-US" altLang="zh-CN" baseline="0" dirty="0" smtClean="0"/>
              <a:t>general</a:t>
            </a:r>
            <a:r>
              <a:rPr lang="zh-CN" altLang="en-US" baseline="0" dirty="0" smtClean="0"/>
              <a:t> </a:t>
            </a:r>
            <a:r>
              <a:rPr lang="en-US" altLang="zh-CN" baseline="0" dirty="0" smtClean="0"/>
              <a:t>stream</a:t>
            </a:r>
            <a:r>
              <a:rPr lang="zh-CN" altLang="en-US" baseline="0" dirty="0" smtClean="0"/>
              <a:t> </a:t>
            </a:r>
            <a:r>
              <a:rPr lang="en-US" altLang="zh-CN" baseline="0" dirty="0" smtClean="0"/>
              <a:t>mining</a:t>
            </a:r>
            <a:r>
              <a:rPr lang="zh-CN" altLang="en-US" baseline="0" dirty="0" smtClean="0"/>
              <a:t> </a:t>
            </a:r>
            <a:r>
              <a:rPr lang="en-US" altLang="zh-CN" baseline="0" dirty="0" smtClean="0"/>
              <a:t>framework</a:t>
            </a:r>
            <a:r>
              <a:rPr lang="zh-CN" altLang="en-US" baseline="0" dirty="0" smtClean="0"/>
              <a:t> </a:t>
            </a:r>
            <a:r>
              <a:rPr lang="en-US" altLang="zh-CN" baseline="0" dirty="0" smtClean="0"/>
              <a:t>for</a:t>
            </a:r>
            <a:r>
              <a:rPr lang="zh-CN" altLang="en-US" baseline="0" dirty="0" smtClean="0"/>
              <a:t> </a:t>
            </a:r>
            <a:r>
              <a:rPr lang="en-US" altLang="zh-CN" baseline="0" dirty="0" smtClean="0"/>
              <a:t>disk</a:t>
            </a:r>
            <a:r>
              <a:rPr lang="zh-CN" altLang="en-US" baseline="0" dirty="0" smtClean="0"/>
              <a:t> </a:t>
            </a:r>
            <a:r>
              <a:rPr lang="en-US" altLang="zh-CN" baseline="0" dirty="0" smtClean="0"/>
              <a:t>failure</a:t>
            </a:r>
            <a:r>
              <a:rPr lang="zh-CN" altLang="en-US" baseline="0" dirty="0" smtClean="0"/>
              <a:t> </a:t>
            </a:r>
            <a:r>
              <a:rPr lang="en-US" altLang="zh-CN" baseline="0" dirty="0" smtClean="0"/>
              <a:t>prediction</a:t>
            </a:r>
            <a:r>
              <a:rPr lang="zh-CN" altLang="en-US" baseline="0" dirty="0" smtClean="0"/>
              <a:t> </a:t>
            </a:r>
            <a:r>
              <a:rPr lang="en-US" altLang="zh-CN" baseline="0" dirty="0" smtClean="0"/>
              <a:t>with</a:t>
            </a:r>
            <a:r>
              <a:rPr lang="zh-CN" altLang="en-US" baseline="0" dirty="0" smtClean="0"/>
              <a:t> </a:t>
            </a:r>
            <a:r>
              <a:rPr lang="en-US" altLang="zh-CN" baseline="0" dirty="0" smtClean="0"/>
              <a:t>the</a:t>
            </a:r>
            <a:r>
              <a:rPr lang="zh-CN" altLang="en-US" baseline="0" dirty="0" smtClean="0"/>
              <a:t> </a:t>
            </a:r>
            <a:r>
              <a:rPr lang="en-US" altLang="zh-CN" baseline="0" dirty="0" smtClean="0"/>
              <a:t>complete</a:t>
            </a:r>
            <a:r>
              <a:rPr lang="zh-CN" altLang="en-US" baseline="0" dirty="0" smtClean="0"/>
              <a:t> </a:t>
            </a:r>
            <a:r>
              <a:rPr lang="en-US" altLang="zh-CN" baseline="0" dirty="0" smtClean="0"/>
              <a:t>design</a:t>
            </a:r>
            <a:r>
              <a:rPr lang="zh-CN" altLang="en-US" baseline="0" dirty="0" smtClean="0"/>
              <a:t> </a:t>
            </a:r>
            <a:r>
              <a:rPr lang="en-US" altLang="zh-CN" baseline="0" dirty="0" smtClean="0"/>
              <a:t>and</a:t>
            </a:r>
            <a:r>
              <a:rPr lang="zh-CN" altLang="en-US" baseline="0" dirty="0" smtClean="0"/>
              <a:t> </a:t>
            </a:r>
            <a:r>
              <a:rPr lang="en-US" altLang="zh-CN" baseline="0" dirty="0" smtClean="0"/>
              <a:t>prototype.</a:t>
            </a:r>
          </a:p>
          <a:p>
            <a:pPr marL="171450" indent="-171450">
              <a:buFontTx/>
              <a:buChar char="-"/>
            </a:pPr>
            <a:r>
              <a:rPr lang="en-US" altLang="zh-CN" baseline="0" dirty="0" smtClean="0"/>
              <a:t>We</a:t>
            </a:r>
            <a:r>
              <a:rPr lang="zh-CN" altLang="en-US" baseline="0" dirty="0" smtClean="0"/>
              <a:t> </a:t>
            </a:r>
            <a:r>
              <a:rPr lang="en-US" altLang="zh-CN" baseline="0" dirty="0" smtClean="0"/>
              <a:t>also</a:t>
            </a:r>
            <a:r>
              <a:rPr lang="zh-CN" altLang="en-US" baseline="0" dirty="0" smtClean="0"/>
              <a:t> </a:t>
            </a:r>
            <a:r>
              <a:rPr lang="en-US" altLang="zh-CN" baseline="0" dirty="0" smtClean="0"/>
              <a:t>conduct</a:t>
            </a:r>
            <a:r>
              <a:rPr lang="zh-CN" altLang="en-US" baseline="0" dirty="0" smtClean="0"/>
              <a:t> </a:t>
            </a:r>
            <a:r>
              <a:rPr lang="en-US" altLang="zh-CN" baseline="0" dirty="0" smtClean="0"/>
              <a:t>an</a:t>
            </a:r>
            <a:r>
              <a:rPr lang="zh-CN" altLang="en-US" baseline="0" dirty="0" smtClean="0"/>
              <a:t> </a:t>
            </a:r>
            <a:r>
              <a:rPr lang="en-US" altLang="zh-CN" baseline="0" dirty="0" smtClean="0"/>
              <a:t>extensive</a:t>
            </a:r>
            <a:r>
              <a:rPr lang="zh-CN" altLang="en-US" baseline="0" dirty="0" smtClean="0"/>
              <a:t> </a:t>
            </a:r>
            <a:r>
              <a:rPr lang="en-US" altLang="zh-CN" baseline="0" dirty="0" smtClean="0"/>
              <a:t>measurement</a:t>
            </a:r>
            <a:r>
              <a:rPr lang="zh-CN" altLang="en-US" baseline="0" dirty="0" smtClean="0"/>
              <a:t> </a:t>
            </a:r>
            <a:r>
              <a:rPr lang="en-US" altLang="zh-CN" baseline="0" dirty="0" smtClean="0"/>
              <a:t>study</a:t>
            </a:r>
            <a:r>
              <a:rPr lang="zh-CN" altLang="en-US" baseline="0" dirty="0" smtClean="0"/>
              <a:t> </a:t>
            </a:r>
            <a:r>
              <a:rPr lang="en-US" altLang="zh-CN" baseline="0" dirty="0" smtClean="0"/>
              <a:t>on</a:t>
            </a:r>
            <a:r>
              <a:rPr lang="zh-CN" altLang="en-US" baseline="0" dirty="0" smtClean="0"/>
              <a:t> </a:t>
            </a:r>
            <a:r>
              <a:rPr lang="en-US" altLang="zh-CN" baseline="0" dirty="0" smtClean="0"/>
              <a:t>5</a:t>
            </a:r>
            <a:r>
              <a:rPr lang="zh-CN" altLang="en-US" baseline="0" dirty="0" smtClean="0"/>
              <a:t> </a:t>
            </a:r>
            <a:r>
              <a:rPr lang="en-US" altLang="zh-CN" baseline="0" dirty="0" smtClean="0"/>
              <a:t>SMART</a:t>
            </a:r>
            <a:r>
              <a:rPr lang="zh-CN" altLang="en-US" baseline="0" dirty="0" smtClean="0"/>
              <a:t> </a:t>
            </a:r>
            <a:r>
              <a:rPr lang="en-US" altLang="zh-CN" baseline="0" dirty="0" smtClean="0"/>
              <a:t>datasets</a:t>
            </a:r>
            <a:r>
              <a:rPr lang="zh-CN" altLang="en-US" baseline="0" dirty="0" smtClean="0"/>
              <a:t> </a:t>
            </a:r>
            <a:r>
              <a:rPr lang="en-US" altLang="zh-CN" baseline="0" dirty="0" smtClean="0"/>
              <a:t>to</a:t>
            </a:r>
            <a:r>
              <a:rPr lang="zh-CN" altLang="en-US" baseline="0" dirty="0" smtClean="0"/>
              <a:t> </a:t>
            </a:r>
            <a:r>
              <a:rPr lang="en-US" altLang="zh-CN" baseline="0" dirty="0" smtClean="0"/>
              <a:t>demonstrate</a:t>
            </a:r>
            <a:r>
              <a:rPr lang="zh-CN" altLang="en-US" baseline="0" dirty="0" smtClean="0"/>
              <a:t> </a:t>
            </a:r>
            <a:r>
              <a:rPr lang="en-US" altLang="zh-CN" baseline="0" dirty="0" smtClean="0"/>
              <a:t>the</a:t>
            </a:r>
            <a:r>
              <a:rPr lang="zh-CN" altLang="en-US" baseline="0" dirty="0" smtClean="0"/>
              <a:t> </a:t>
            </a:r>
            <a:r>
              <a:rPr lang="en-US" altLang="zh-CN" baseline="0" dirty="0" smtClean="0"/>
              <a:t>existence</a:t>
            </a:r>
            <a:r>
              <a:rPr lang="zh-CN" altLang="en-US" baseline="0" dirty="0" smtClean="0"/>
              <a:t> </a:t>
            </a:r>
            <a:r>
              <a:rPr lang="en-US" altLang="zh-CN" baseline="0" dirty="0" smtClean="0"/>
              <a:t>of</a:t>
            </a:r>
            <a:r>
              <a:rPr lang="zh-CN" altLang="en-US" baseline="0" dirty="0" smtClean="0"/>
              <a:t> </a:t>
            </a:r>
            <a:r>
              <a:rPr lang="en-US" altLang="zh-CN" baseline="0" dirty="0" smtClean="0"/>
              <a:t>concept</a:t>
            </a:r>
            <a:r>
              <a:rPr lang="zh-CN" altLang="en-US" baseline="0" dirty="0" smtClean="0"/>
              <a:t> </a:t>
            </a:r>
            <a:r>
              <a:rPr lang="en-US" altLang="zh-CN" baseline="0" dirty="0" smtClean="0"/>
              <a:t>drift</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variations</a:t>
            </a:r>
            <a:r>
              <a:rPr lang="zh-CN" altLang="en-US" baseline="0" dirty="0" smtClean="0"/>
              <a:t> </a:t>
            </a:r>
            <a:r>
              <a:rPr lang="en-US" altLang="zh-CN" baseline="0" dirty="0" smtClean="0"/>
              <a:t>of</a:t>
            </a:r>
            <a:r>
              <a:rPr lang="zh-CN" altLang="en-US" baseline="0" dirty="0" smtClean="0"/>
              <a:t> </a:t>
            </a:r>
            <a:r>
              <a:rPr lang="en-US" altLang="zh-CN" baseline="0" dirty="0" smtClean="0"/>
              <a:t>concept-drift</a:t>
            </a:r>
            <a:r>
              <a:rPr lang="zh-CN" altLang="en-US" baseline="0" dirty="0" smtClean="0"/>
              <a:t> </a:t>
            </a:r>
            <a:r>
              <a:rPr lang="en-US" altLang="zh-CN" baseline="0" dirty="0" smtClean="0"/>
              <a:t>existence</a:t>
            </a:r>
            <a:r>
              <a:rPr lang="zh-CN" altLang="en-US" baseline="0" dirty="0" smtClean="0"/>
              <a:t> </a:t>
            </a:r>
            <a:r>
              <a:rPr lang="en-US" altLang="zh-CN" baseline="0" dirty="0" smtClean="0"/>
              <a:t>across</a:t>
            </a:r>
            <a:r>
              <a:rPr lang="zh-CN" altLang="en-US" baseline="0" dirty="0" smtClean="0"/>
              <a:t> </a:t>
            </a:r>
            <a:r>
              <a:rPr lang="en-US" altLang="zh-CN" baseline="0" dirty="0" smtClean="0"/>
              <a:t>healthy/failed</a:t>
            </a:r>
            <a:r>
              <a:rPr lang="zh-CN" altLang="en-US" baseline="0" dirty="0" smtClean="0"/>
              <a:t> </a:t>
            </a:r>
            <a:r>
              <a:rPr lang="en-US" altLang="zh-CN" baseline="0" dirty="0" smtClean="0"/>
              <a:t>disks,</a:t>
            </a:r>
            <a:r>
              <a:rPr lang="zh-CN" altLang="en-US" baseline="0" dirty="0" smtClean="0"/>
              <a:t> </a:t>
            </a:r>
            <a:r>
              <a:rPr lang="en-US" altLang="zh-CN" baseline="0" dirty="0" smtClean="0"/>
              <a:t>disk</a:t>
            </a:r>
            <a:r>
              <a:rPr lang="zh-CN" altLang="en-US" baseline="0" dirty="0" smtClean="0"/>
              <a:t> </a:t>
            </a:r>
            <a:r>
              <a:rPr lang="en-US" altLang="zh-CN" baseline="0" dirty="0" smtClean="0"/>
              <a:t>models,</a:t>
            </a:r>
            <a:r>
              <a:rPr lang="zh-CN" altLang="en-US" baseline="0" dirty="0" smtClean="0"/>
              <a:t> </a:t>
            </a:r>
            <a:r>
              <a:rPr lang="en-US" altLang="zh-CN" baseline="0" dirty="0" smtClean="0"/>
              <a:t>and</a:t>
            </a:r>
            <a:r>
              <a:rPr lang="zh-CN" altLang="en-US" baseline="0" dirty="0" smtClean="0"/>
              <a:t> </a:t>
            </a:r>
            <a:r>
              <a:rPr lang="en-US" altLang="zh-CN" baseline="0" dirty="0" smtClean="0"/>
              <a:t>SMART</a:t>
            </a:r>
            <a:r>
              <a:rPr lang="zh-CN" altLang="en-US" baseline="0" dirty="0" smtClean="0"/>
              <a:t> </a:t>
            </a:r>
            <a:r>
              <a:rPr lang="en-US" altLang="zh-CN" baseline="0" dirty="0" smtClean="0"/>
              <a:t>attributes.</a:t>
            </a:r>
          </a:p>
          <a:p>
            <a:pPr marL="171450" indent="-171450">
              <a:buFontTx/>
              <a:buChar char="-"/>
            </a:pPr>
            <a:r>
              <a:rPr lang="en-US" altLang="zh-CN" baseline="0" dirty="0" smtClean="0"/>
              <a:t>We</a:t>
            </a:r>
            <a:r>
              <a:rPr lang="zh-CN" altLang="en-US" baseline="0" dirty="0" smtClean="0"/>
              <a:t> </a:t>
            </a:r>
            <a:r>
              <a:rPr lang="en-US" altLang="zh-CN" baseline="0" dirty="0" smtClean="0"/>
              <a:t>finally</a:t>
            </a:r>
            <a:r>
              <a:rPr lang="zh-CN" altLang="en-US" baseline="0" dirty="0" smtClean="0"/>
              <a:t> </a:t>
            </a:r>
            <a:r>
              <a:rPr lang="en-US" altLang="zh-CN" baseline="0" dirty="0" smtClean="0"/>
              <a:t>evaluate</a:t>
            </a:r>
            <a:r>
              <a:rPr lang="zh-CN" altLang="en-US" baseline="0" dirty="0" smtClean="0"/>
              <a:t> </a:t>
            </a:r>
            <a:r>
              <a:rPr lang="en-US" altLang="zh-CN" baseline="0" dirty="0" smtClean="0"/>
              <a:t>both</a:t>
            </a:r>
            <a:r>
              <a:rPr lang="zh-CN" altLang="en-US" baseline="0" dirty="0" smtClean="0"/>
              <a:t> </a:t>
            </a:r>
            <a:r>
              <a:rPr lang="en-US" altLang="zh-CN" baseline="0" dirty="0" smtClean="0"/>
              <a:t>prediction</a:t>
            </a:r>
            <a:r>
              <a:rPr lang="zh-CN" altLang="en-US" baseline="0" dirty="0" smtClean="0"/>
              <a:t> </a:t>
            </a:r>
            <a:r>
              <a:rPr lang="en-US" altLang="zh-CN" baseline="0" dirty="0" smtClean="0"/>
              <a:t>accuracy</a:t>
            </a:r>
            <a:r>
              <a:rPr lang="zh-CN" altLang="en-US" baseline="0" dirty="0" smtClean="0"/>
              <a:t> </a:t>
            </a:r>
            <a:r>
              <a:rPr lang="en-US" altLang="zh-CN" baseline="0" dirty="0" smtClean="0"/>
              <a:t>and</a:t>
            </a:r>
            <a:r>
              <a:rPr lang="zh-CN" altLang="en-US" baseline="0" dirty="0" smtClean="0"/>
              <a:t> </a:t>
            </a:r>
            <a:r>
              <a:rPr lang="en-US" altLang="zh-CN" baseline="0" dirty="0" smtClean="0"/>
              <a:t>stream</a:t>
            </a:r>
            <a:r>
              <a:rPr lang="zh-CN" altLang="en-US" baseline="0" dirty="0" smtClean="0"/>
              <a:t> </a:t>
            </a:r>
            <a:r>
              <a:rPr lang="en-US" altLang="zh-CN" baseline="0" dirty="0" smtClean="0"/>
              <a:t>processing</a:t>
            </a:r>
            <a:r>
              <a:rPr lang="zh-CN" altLang="en-US" baseline="0" dirty="0" smtClean="0"/>
              <a:t> </a:t>
            </a:r>
            <a:r>
              <a:rPr lang="en-US" altLang="zh-CN" baseline="0" dirty="0" smtClean="0"/>
              <a:t>performance</a:t>
            </a:r>
            <a:r>
              <a:rPr lang="zh-CN" altLang="en-US" baseline="0" dirty="0" smtClean="0"/>
              <a:t> </a:t>
            </a:r>
            <a:r>
              <a:rPr lang="en-US" altLang="zh-CN" baseline="0" dirty="0" smtClean="0"/>
              <a:t>of</a:t>
            </a:r>
            <a:r>
              <a:rPr lang="zh-CN" altLang="en-US" baseline="0" dirty="0" smtClean="0"/>
              <a:t> </a:t>
            </a:r>
            <a:r>
              <a:rPr lang="en-US" altLang="zh-CN" baseline="0" dirty="0" smtClean="0"/>
              <a:t>9</a:t>
            </a:r>
            <a:r>
              <a:rPr lang="zh-CN" altLang="en-US" baseline="0" dirty="0" smtClean="0"/>
              <a:t> </a:t>
            </a:r>
            <a:r>
              <a:rPr lang="en-US" altLang="zh-CN" baseline="0" dirty="0" smtClean="0"/>
              <a:t>decision-tree-based</a:t>
            </a:r>
            <a:r>
              <a:rPr lang="zh-CN" altLang="en-US" baseline="0" dirty="0" smtClean="0"/>
              <a:t> </a:t>
            </a:r>
            <a:r>
              <a:rPr lang="en-US" altLang="zh-CN" baseline="0" dirty="0" smtClean="0"/>
              <a:t>algorithms</a:t>
            </a:r>
            <a:r>
              <a:rPr lang="zh-CN" altLang="en-US" baseline="0" dirty="0" smtClean="0"/>
              <a:t> </a:t>
            </a:r>
            <a:r>
              <a:rPr lang="en-US" altLang="zh-CN" baseline="0" dirty="0" smtClean="0"/>
              <a:t>on</a:t>
            </a:r>
            <a:r>
              <a:rPr lang="zh-CN" altLang="en-US" baseline="0" dirty="0" smtClean="0"/>
              <a:t> </a:t>
            </a:r>
            <a:r>
              <a:rPr lang="en-US" altLang="zh-CN" baseline="0" dirty="0" smtClean="0"/>
              <a:t>5</a:t>
            </a:r>
            <a:r>
              <a:rPr lang="zh-CN" altLang="en-US" baseline="0" dirty="0" smtClean="0"/>
              <a:t> </a:t>
            </a:r>
            <a:r>
              <a:rPr lang="en-US" altLang="zh-CN" baseline="0" dirty="0" smtClean="0"/>
              <a:t>datasets.</a:t>
            </a:r>
          </a:p>
        </p:txBody>
      </p:sp>
    </p:spTree>
    <p:extLst>
      <p:ext uri="{BB962C8B-B14F-4D97-AF65-F5344CB8AC3E}">
        <p14:creationId xmlns:p14="http://schemas.microsoft.com/office/powerpoint/2010/main" val="62975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formulate</a:t>
                </a:r>
                <a:r>
                  <a:rPr lang="zh-CN" altLang="en-US" dirty="0" smtClean="0"/>
                  <a:t> </a:t>
                </a:r>
                <a:r>
                  <a:rPr lang="en-US" altLang="zh-CN" dirty="0" smtClean="0"/>
                  <a:t>disk</a:t>
                </a:r>
                <a:r>
                  <a:rPr lang="zh-CN" altLang="en-US" dirty="0" smtClean="0"/>
                  <a:t> </a:t>
                </a:r>
                <a:r>
                  <a:rPr lang="en-US" altLang="zh-CN" dirty="0" smtClean="0"/>
                  <a:t>failure</a:t>
                </a:r>
                <a:r>
                  <a:rPr lang="zh-CN" altLang="en-US" dirty="0" smtClean="0"/>
                  <a:t> </a:t>
                </a:r>
                <a:r>
                  <a:rPr lang="en-US" altLang="zh-CN" dirty="0" smtClean="0"/>
                  <a:t>prediction</a:t>
                </a:r>
                <a:r>
                  <a:rPr lang="zh-CN" altLang="en-US" dirty="0" smtClean="0"/>
                  <a:t> </a:t>
                </a:r>
                <a:r>
                  <a:rPr lang="en-US" altLang="zh-CN" dirty="0" smtClean="0"/>
                  <a:t>as</a:t>
                </a:r>
                <a:r>
                  <a:rPr lang="zh-CN" altLang="en-US" dirty="0" smtClean="0"/>
                  <a:t> </a:t>
                </a:r>
                <a:r>
                  <a:rPr lang="en-US" altLang="zh-CN" dirty="0" smtClean="0"/>
                  <a:t>a</a:t>
                </a:r>
                <a:r>
                  <a:rPr lang="zh-CN" altLang="en-US" dirty="0" smtClean="0"/>
                  <a:t> </a:t>
                </a:r>
                <a:r>
                  <a:rPr lang="en-US" altLang="zh-CN" dirty="0" smtClean="0"/>
                  <a:t>stream</a:t>
                </a:r>
                <a:r>
                  <a:rPr lang="zh-CN" altLang="en-US" dirty="0" smtClean="0"/>
                  <a:t> </a:t>
                </a:r>
                <a:r>
                  <a:rPr lang="en-US" altLang="zh-CN" dirty="0" smtClean="0"/>
                  <a:t>mining</a:t>
                </a:r>
                <a:r>
                  <a:rPr lang="zh-CN" altLang="en-US" dirty="0" smtClean="0"/>
                  <a:t> </a:t>
                </a:r>
                <a:r>
                  <a:rPr lang="en-US" altLang="zh-CN" dirty="0" smtClean="0"/>
                  <a:t>problem.</a:t>
                </a:r>
              </a:p>
              <a:p>
                <a:r>
                  <a:rPr lang="en-US" altLang="zh-CN" dirty="0" smtClean="0"/>
                  <a:t>We</a:t>
                </a:r>
                <a:r>
                  <a:rPr lang="zh-CN" altLang="en-US" dirty="0" smtClean="0"/>
                  <a:t> </a:t>
                </a:r>
                <a:r>
                  <a:rPr lang="en-US" altLang="zh-CN" dirty="0" smtClean="0"/>
                  <a:t>introduce</a:t>
                </a:r>
                <a:r>
                  <a:rPr lang="zh-CN" altLang="en-US" dirty="0" smtClean="0"/>
                  <a:t> </a:t>
                </a:r>
                <a:r>
                  <a:rPr lang="en-US" altLang="zh-CN" dirty="0" smtClean="0"/>
                  <a:t>the</a:t>
                </a:r>
                <a:r>
                  <a:rPr lang="zh-CN" altLang="en-US" dirty="0" smtClean="0"/>
                  <a:t> </a:t>
                </a:r>
                <a:r>
                  <a:rPr lang="en-US" altLang="zh-CN" dirty="0" smtClean="0"/>
                  <a:t>following</a:t>
                </a:r>
                <a:r>
                  <a:rPr lang="zh-CN" altLang="en-US" baseline="0" dirty="0" smtClean="0"/>
                  <a:t> </a:t>
                </a:r>
                <a:r>
                  <a:rPr lang="en-US" altLang="zh-CN" baseline="0" dirty="0" smtClean="0"/>
                  <a:t>notations.</a:t>
                </a:r>
                <a:endParaRPr lang="en-US" altLang="zh-CN" dirty="0" smtClean="0"/>
              </a:p>
              <a:p>
                <a:pPr marL="171450" marR="0" lvl="1" indent="-171450" algn="l" defTabSz="914400" rtl="0" eaLnBrk="0" fontAlgn="base" latinLnBrk="0" hangingPunct="0">
                  <a:lnSpc>
                    <a:spcPct val="100000"/>
                  </a:lnSpc>
                  <a:spcBef>
                    <a:spcPct val="30000"/>
                  </a:spcBef>
                  <a:spcAft>
                    <a:spcPct val="0"/>
                  </a:spcAft>
                  <a:buClrTx/>
                  <a:buSzTx/>
                  <a:buFontTx/>
                  <a:buChar char="-"/>
                  <a:tabLst/>
                  <a:defRPr/>
                </a:pPr>
                <a14:m>
                  <m:oMath xmlns:m="http://schemas.openxmlformats.org/officeDocument/2006/math">
                    <m:sSubSup>
                      <m:sSubSupPr>
                        <m:ctrlPr>
                          <a:rPr lang="en-US" altLang="zh-CN" i="1" smtClean="0">
                            <a:latin typeface="Cambria Math" panose="02040503050406030204" pitchFamily="18" charset="0"/>
                          </a:rPr>
                        </m:ctrlPr>
                      </m:sSubSupPr>
                      <m:e>
                        <m:r>
                          <a:rPr lang="en-US" altLang="zh-CN" b="1" i="1">
                            <a:latin typeface="Cambria Math" charset="0"/>
                          </a:rPr>
                          <m:t>𝒙</m:t>
                        </m:r>
                      </m:e>
                      <m:sub>
                        <m:r>
                          <a:rPr lang="en-US" altLang="zh-CN" i="1">
                            <a:latin typeface="Cambria Math" charset="0"/>
                          </a:rPr>
                          <m:t>𝑡</m:t>
                        </m:r>
                      </m:sub>
                      <m:sup>
                        <m:r>
                          <a:rPr lang="en-US" altLang="zh-CN" i="1">
                            <a:latin typeface="Cambria Math" charset="0"/>
                          </a:rPr>
                          <m:t>𝑖</m:t>
                        </m:r>
                      </m:sup>
                    </m:sSubSup>
                  </m:oMath>
                </a14:m>
                <a:r>
                  <a:rPr lang="zh-CN" altLang="en-US" dirty="0" smtClean="0"/>
                  <a:t> </a:t>
                </a:r>
                <a:r>
                  <a:rPr lang="en-US" altLang="zh-CN" dirty="0" smtClean="0"/>
                  <a:t>is</a:t>
                </a:r>
                <a:r>
                  <a:rPr lang="zh-CN" altLang="en-US" baseline="0" dirty="0" smtClean="0"/>
                  <a:t> </a:t>
                </a:r>
                <a:r>
                  <a:rPr lang="en-US" altLang="zh-CN" baseline="0" dirty="0" smtClean="0"/>
                  <a:t>SMART</a:t>
                </a:r>
                <a:r>
                  <a:rPr lang="zh-CN" altLang="en-US" baseline="0" dirty="0" smtClean="0"/>
                  <a:t> </a:t>
                </a:r>
                <a:r>
                  <a:rPr lang="en-US" altLang="zh-CN" baseline="0" dirty="0" smtClean="0"/>
                  <a:t>attributes</a:t>
                </a:r>
                <a:r>
                  <a:rPr lang="zh-CN" altLang="en-US" baseline="0" dirty="0" smtClean="0"/>
                  <a:t> </a:t>
                </a:r>
                <a:r>
                  <a:rPr lang="en-US" altLang="zh-CN" baseline="0" dirty="0" smtClean="0"/>
                  <a:t>emitted</a:t>
                </a:r>
                <a:r>
                  <a:rPr lang="zh-CN" altLang="en-US" baseline="0" dirty="0" smtClean="0"/>
                  <a:t> </a:t>
                </a:r>
                <a:r>
                  <a:rPr lang="en-US" altLang="zh-CN" baseline="0" dirty="0" smtClean="0"/>
                  <a:t>by</a:t>
                </a:r>
                <a:r>
                  <a:rPr lang="zh-CN" altLang="en-US" baseline="0" dirty="0" smtClean="0"/>
                  <a:t> </a:t>
                </a:r>
                <a:r>
                  <a:rPr lang="en-US" altLang="zh-CN" baseline="0" dirty="0" smtClean="0"/>
                  <a:t>disk</a:t>
                </a:r>
                <a:r>
                  <a:rPr lang="zh-CN" altLang="en-US" baseline="0" dirty="0" smtClean="0"/>
                  <a:t> </a:t>
                </a:r>
                <a14:m>
                  <m:oMath xmlns:m="http://schemas.openxmlformats.org/officeDocument/2006/math">
                    <m:r>
                      <a:rPr lang="en-US" altLang="zh-CN" i="1" smtClean="0">
                        <a:latin typeface="Cambria Math" charset="0"/>
                      </a:rPr>
                      <m:t>𝑖</m:t>
                    </m:r>
                  </m:oMath>
                </a14:m>
                <a:r>
                  <a:rPr lang="zh-CN" altLang="en-US" i="1" dirty="0"/>
                  <a:t> </a:t>
                </a:r>
                <a:r>
                  <a:rPr lang="en-US" altLang="zh-CN" dirty="0"/>
                  <a:t>at</a:t>
                </a:r>
                <a:r>
                  <a:rPr lang="zh-CN" altLang="en-US" dirty="0"/>
                  <a:t> </a:t>
                </a:r>
                <a:r>
                  <a:rPr lang="en-US" altLang="zh-CN" dirty="0"/>
                  <a:t>time</a:t>
                </a:r>
                <a:r>
                  <a:rPr lang="zh-CN" altLang="en-US" dirty="0"/>
                  <a:t> </a:t>
                </a:r>
                <a14:m>
                  <m:oMath xmlns:m="http://schemas.openxmlformats.org/officeDocument/2006/math">
                    <m:r>
                      <a:rPr lang="en-US" altLang="zh-CN" i="1">
                        <a:latin typeface="Cambria Math" charset="0"/>
                      </a:rPr>
                      <m:t>𝑡</m:t>
                    </m:r>
                  </m:oMath>
                </a14:m>
                <a:r>
                  <a:rPr lang="en-US" altLang="zh-CN" dirty="0" smtClean="0"/>
                  <a:t>.</a:t>
                </a:r>
              </a:p>
              <a:p>
                <a:pPr marL="171450" marR="0" lvl="1" indent="-171450" algn="l" defTabSz="914400" rtl="0" eaLnBrk="0" fontAlgn="base" latinLnBrk="0" hangingPunct="0">
                  <a:lnSpc>
                    <a:spcPct val="100000"/>
                  </a:lnSpc>
                  <a:spcBef>
                    <a:spcPct val="30000"/>
                  </a:spcBef>
                  <a:spcAft>
                    <a:spcPct val="0"/>
                  </a:spcAft>
                  <a:buClrTx/>
                  <a:buSzTx/>
                  <a:buFontTx/>
                  <a:buChar char="-"/>
                  <a:tabLst/>
                  <a:defRPr/>
                </a:pPr>
                <a14:m>
                  <m:oMath xmlns:m="http://schemas.openxmlformats.org/officeDocument/2006/math">
                    <m:sSubSup>
                      <m:sSubSupPr>
                        <m:ctrlPr>
                          <a:rPr lang="en-US" altLang="zh-CN" i="1" smtClean="0">
                            <a:latin typeface="Cambria Math" panose="02040503050406030204" pitchFamily="18" charset="0"/>
                          </a:rPr>
                        </m:ctrlPr>
                      </m:sSubSupPr>
                      <m:e>
                        <m:r>
                          <a:rPr lang="en-US" altLang="zh-CN" i="1">
                            <a:latin typeface="Cambria Math" charset="0"/>
                          </a:rPr>
                          <m:t>𝑦</m:t>
                        </m:r>
                      </m:e>
                      <m:sub>
                        <m:r>
                          <a:rPr lang="en-US" altLang="zh-CN" i="1">
                            <a:latin typeface="Cambria Math" charset="0"/>
                          </a:rPr>
                          <m:t>𝑡</m:t>
                        </m:r>
                      </m:sub>
                      <m:sup>
                        <m:r>
                          <a:rPr lang="en-US" altLang="zh-CN" i="1">
                            <a:latin typeface="Cambria Math" charset="0"/>
                          </a:rPr>
                          <m:t>𝑖</m:t>
                        </m:r>
                      </m:sup>
                    </m:sSubSup>
                  </m:oMath>
                </a14:m>
                <a:r>
                  <a:rPr lang="zh-CN" altLang="en-US" dirty="0" smtClean="0"/>
                  <a:t> </a:t>
                </a:r>
                <a:r>
                  <a:rPr lang="en-US" altLang="zh-CN" dirty="0" smtClean="0"/>
                  <a:t>is</a:t>
                </a:r>
                <a:r>
                  <a:rPr lang="zh-CN" altLang="en-US" dirty="0" smtClean="0"/>
                  <a:t> </a:t>
                </a:r>
                <a:r>
                  <a:rPr lang="en-US" altLang="zh-CN" dirty="0" smtClean="0"/>
                  <a:t>failure</a:t>
                </a:r>
                <a:r>
                  <a:rPr lang="zh-CN" altLang="en-US" dirty="0" smtClean="0"/>
                  <a:t> </a:t>
                </a:r>
                <a:r>
                  <a:rPr lang="en-US" altLang="zh-CN" dirty="0"/>
                  <a:t>status</a:t>
                </a:r>
                <a:r>
                  <a:rPr lang="zh-CN" altLang="en-US" dirty="0"/>
                  <a:t> </a:t>
                </a:r>
                <a:r>
                  <a:rPr lang="en-US" altLang="zh-CN" dirty="0"/>
                  <a:t>of</a:t>
                </a:r>
                <a:r>
                  <a:rPr lang="zh-CN" altLang="en-US" dirty="0"/>
                  <a:t> </a:t>
                </a:r>
                <a:r>
                  <a:rPr lang="en-US" altLang="zh-CN" dirty="0"/>
                  <a:t>disk</a:t>
                </a:r>
                <a:r>
                  <a:rPr lang="zh-CN" altLang="en-US" dirty="0"/>
                  <a:t> </a:t>
                </a:r>
                <a14:m>
                  <m:oMath xmlns:m="http://schemas.openxmlformats.org/officeDocument/2006/math">
                    <m:r>
                      <a:rPr lang="en-US" altLang="zh-CN" i="1">
                        <a:latin typeface="Cambria Math" charset="0"/>
                      </a:rPr>
                      <m:t>𝑖</m:t>
                    </m:r>
                  </m:oMath>
                </a14:m>
                <a:r>
                  <a:rPr lang="zh-CN" altLang="en-US" i="1" dirty="0"/>
                  <a:t> </a:t>
                </a:r>
                <a:r>
                  <a:rPr lang="en-US" altLang="zh-CN" dirty="0"/>
                  <a:t>at</a:t>
                </a:r>
                <a:r>
                  <a:rPr lang="zh-CN" altLang="en-US" dirty="0"/>
                  <a:t> </a:t>
                </a:r>
                <a:r>
                  <a:rPr lang="en-US" altLang="zh-CN" dirty="0"/>
                  <a:t>time</a:t>
                </a:r>
                <a:r>
                  <a:rPr lang="zh-CN" altLang="en-US" dirty="0"/>
                  <a:t> </a:t>
                </a:r>
                <a14:m>
                  <m:oMath xmlns:m="http://schemas.openxmlformats.org/officeDocument/2006/math">
                    <m:r>
                      <a:rPr lang="en-US" altLang="zh-CN" i="1">
                        <a:latin typeface="Cambria Math" charset="0"/>
                      </a:rPr>
                      <m:t>𝑡</m:t>
                    </m:r>
                  </m:oMath>
                </a14:m>
                <a:r>
                  <a:rPr lang="en-US" altLang="zh-CN" dirty="0" smtClean="0"/>
                  <a:t>.</a:t>
                </a:r>
                <a:endParaRPr lang="en-US" altLang="zh-CN" dirty="0"/>
              </a:p>
              <a:p>
                <a:pPr marL="171450" marR="0" lvl="1" indent="-171450" algn="l" defTabSz="914400" rtl="0" eaLnBrk="0" fontAlgn="base" latinLnBrk="0" hangingPunct="0">
                  <a:lnSpc>
                    <a:spcPct val="100000"/>
                  </a:lnSpc>
                  <a:spcBef>
                    <a:spcPct val="30000"/>
                  </a:spcBef>
                  <a:spcAft>
                    <a:spcPct val="0"/>
                  </a:spcAft>
                  <a:buClrTx/>
                  <a:buSzTx/>
                  <a:buFontTx/>
                  <a:buChar char="-"/>
                  <a:tabLst/>
                  <a:defRPr/>
                </a:pPr>
                <a14:m>
                  <m:oMath xmlns:m="http://schemas.openxmlformats.org/officeDocument/2006/math">
                    <m:sSubSup>
                      <m:sSubSupPr>
                        <m:ctrlPr>
                          <a:rPr lang="en-US" altLang="zh-CN" i="1" smtClean="0">
                            <a:latin typeface="Cambria Math" panose="02040503050406030204" pitchFamily="18" charset="0"/>
                          </a:rPr>
                        </m:ctrlPr>
                      </m:sSubSupPr>
                      <m:e>
                        <m:acc>
                          <m:accPr>
                            <m:chr m:val="̂"/>
                            <m:ctrlPr>
                              <a:rPr lang="en-US" altLang="zh-CN" i="1">
                                <a:latin typeface="Cambria Math" panose="02040503050406030204" pitchFamily="18" charset="0"/>
                              </a:rPr>
                            </m:ctrlPr>
                          </m:accPr>
                          <m:e>
                            <m:r>
                              <a:rPr lang="en-US" altLang="zh-CN" i="1">
                                <a:latin typeface="Cambria Math" charset="0"/>
                              </a:rPr>
                              <m:t>𝑦</m:t>
                            </m:r>
                          </m:e>
                        </m:acc>
                      </m:e>
                      <m:sub>
                        <m:r>
                          <a:rPr lang="en-US" altLang="zh-CN" i="1">
                            <a:latin typeface="Cambria Math" charset="0"/>
                          </a:rPr>
                          <m:t>𝑡</m:t>
                        </m:r>
                      </m:sub>
                      <m:sup>
                        <m:r>
                          <a:rPr lang="en-US" altLang="zh-CN" i="1">
                            <a:latin typeface="Cambria Math" charset="0"/>
                          </a:rPr>
                          <m:t>𝑖</m:t>
                        </m:r>
                      </m:sup>
                    </m:sSubSup>
                  </m:oMath>
                </a14:m>
                <a:r>
                  <a:rPr lang="zh-CN" altLang="en-US" dirty="0" smtClean="0"/>
                  <a:t> </a:t>
                </a:r>
                <a:r>
                  <a:rPr lang="en-US" altLang="zh-CN" dirty="0" smtClean="0"/>
                  <a:t>is</a:t>
                </a:r>
                <a:r>
                  <a:rPr lang="zh-CN" altLang="en-US" dirty="0" smtClean="0"/>
                  <a:t> </a:t>
                </a:r>
                <a:r>
                  <a:rPr lang="en-US" altLang="zh-CN" dirty="0"/>
                  <a:t>predicted</a:t>
                </a:r>
                <a:r>
                  <a:rPr lang="zh-CN" altLang="en-US" dirty="0"/>
                  <a:t> </a:t>
                </a:r>
                <a:r>
                  <a:rPr lang="en-US" altLang="zh-CN" dirty="0"/>
                  <a:t>failure</a:t>
                </a:r>
                <a:r>
                  <a:rPr lang="zh-CN" altLang="en-US" dirty="0"/>
                  <a:t> </a:t>
                </a:r>
                <a:r>
                  <a:rPr lang="en-US" altLang="zh-CN" dirty="0"/>
                  <a:t>status</a:t>
                </a:r>
                <a:r>
                  <a:rPr lang="zh-CN" altLang="en-US" dirty="0"/>
                  <a:t> </a:t>
                </a:r>
                <a:r>
                  <a:rPr lang="en-US" altLang="zh-CN" dirty="0"/>
                  <a:t>of</a:t>
                </a:r>
                <a:r>
                  <a:rPr lang="zh-CN" altLang="en-US" dirty="0"/>
                  <a:t> </a:t>
                </a:r>
                <a:r>
                  <a:rPr lang="en-US" altLang="zh-CN" dirty="0"/>
                  <a:t>disk</a:t>
                </a:r>
                <a:r>
                  <a:rPr lang="zh-CN" altLang="en-US" dirty="0"/>
                  <a:t> </a:t>
                </a:r>
                <a14:m>
                  <m:oMath xmlns:m="http://schemas.openxmlformats.org/officeDocument/2006/math">
                    <m:r>
                      <a:rPr lang="en-US" altLang="zh-CN" i="1">
                        <a:latin typeface="Cambria Math" charset="0"/>
                      </a:rPr>
                      <m:t>𝑖</m:t>
                    </m:r>
                  </m:oMath>
                </a14:m>
                <a:r>
                  <a:rPr lang="zh-CN" altLang="en-US" dirty="0" smtClean="0"/>
                  <a:t> </a:t>
                </a:r>
                <a:r>
                  <a:rPr lang="en-US" altLang="zh-CN" dirty="0" smtClean="0"/>
                  <a:t>at</a:t>
                </a:r>
                <a:r>
                  <a:rPr lang="zh-CN" altLang="en-US" dirty="0" smtClean="0"/>
                  <a:t> </a:t>
                </a:r>
                <a:r>
                  <a:rPr lang="en-US" altLang="zh-CN" dirty="0" smtClean="0"/>
                  <a:t>time</a:t>
                </a:r>
                <a:r>
                  <a:rPr lang="zh-CN" altLang="en-US" dirty="0" smtClean="0"/>
                  <a:t> </a:t>
                </a:r>
                <a:r>
                  <a:rPr lang="en-US" altLang="zh-CN" i="0" dirty="0" smtClean="0">
                    <a:latin typeface="Cambria Math" charset="0"/>
                  </a:rPr>
                  <a:t>𝑡</a:t>
                </a:r>
                <a:r>
                  <a:rPr lang="en-US" altLang="zh-CN" dirty="0" smtClean="0"/>
                  <a:t>.</a:t>
                </a:r>
                <a:endParaRPr lang="en-US" altLang="zh-CN" dirty="0"/>
              </a:p>
              <a:p>
                <a:pPr marL="1714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dirty="0" smtClean="0"/>
                  <a:t>Positive</a:t>
                </a:r>
                <a:r>
                  <a:rPr lang="zh-CN" altLang="en-US" dirty="0" smtClean="0"/>
                  <a:t> </a:t>
                </a:r>
                <a:r>
                  <a:rPr lang="en-US" altLang="zh-CN" dirty="0" smtClean="0"/>
                  <a:t>and</a:t>
                </a:r>
                <a:r>
                  <a:rPr lang="zh-CN" altLang="en-US" baseline="0" dirty="0" smtClean="0"/>
                  <a:t> </a:t>
                </a:r>
                <a:r>
                  <a:rPr lang="en-US" altLang="zh-CN" baseline="0" dirty="0" smtClean="0"/>
                  <a:t>negative</a:t>
                </a:r>
                <a:r>
                  <a:rPr lang="zh-CN" altLang="en-US" baseline="0" dirty="0" smtClean="0"/>
                  <a:t> </a:t>
                </a:r>
                <a:r>
                  <a:rPr lang="en-US" altLang="zh-CN" baseline="0" dirty="0" smtClean="0"/>
                  <a:t>samples</a:t>
                </a:r>
                <a:r>
                  <a:rPr lang="zh-CN" altLang="en-US" baseline="0" dirty="0" smtClean="0"/>
                  <a:t> </a:t>
                </a:r>
                <a:r>
                  <a:rPr lang="en-US" altLang="zh-CN" baseline="0" dirty="0" smtClean="0"/>
                  <a:t>correspond</a:t>
                </a:r>
                <a:r>
                  <a:rPr lang="zh-CN" altLang="en-US" baseline="0" dirty="0" smtClean="0"/>
                  <a:t> </a:t>
                </a:r>
                <a:r>
                  <a:rPr lang="en-US" altLang="zh-CN" baseline="0" dirty="0" smtClean="0"/>
                  <a:t>to</a:t>
                </a:r>
                <a:r>
                  <a:rPr lang="zh-CN" altLang="en-US" baseline="0" dirty="0" smtClean="0"/>
                  <a:t> </a:t>
                </a:r>
                <a:r>
                  <a:rPr lang="en-US" altLang="zh-CN" baseline="0" dirty="0" smtClean="0"/>
                  <a:t>failed</a:t>
                </a:r>
                <a:r>
                  <a:rPr lang="zh-CN" altLang="en-US" baseline="0" dirty="0" smtClean="0"/>
                  <a:t> </a:t>
                </a:r>
                <a:r>
                  <a:rPr lang="en-US" altLang="zh-CN" baseline="0" dirty="0" smtClean="0"/>
                  <a:t>and</a:t>
                </a:r>
                <a:r>
                  <a:rPr lang="zh-CN" altLang="en-US" baseline="0" dirty="0" smtClean="0"/>
                  <a:t> </a:t>
                </a:r>
                <a:r>
                  <a:rPr lang="en-US" altLang="zh-CN" baseline="0" dirty="0" smtClean="0"/>
                  <a:t>healthy</a:t>
                </a:r>
                <a:r>
                  <a:rPr lang="zh-CN" altLang="en-US" baseline="0" dirty="0" smtClean="0"/>
                  <a:t> </a:t>
                </a:r>
                <a:r>
                  <a:rPr lang="en-US" altLang="zh-CN" baseline="0" dirty="0" smtClean="0"/>
                  <a:t>disks,</a:t>
                </a:r>
                <a:r>
                  <a:rPr lang="zh-CN" altLang="en-US" baseline="0" dirty="0" smtClean="0"/>
                  <a:t> </a:t>
                </a:r>
                <a:r>
                  <a:rPr lang="en-US" altLang="zh-CN" baseline="0" dirty="0" smtClean="0"/>
                  <a:t>respectively.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1714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t>We</a:t>
                </a:r>
                <a:r>
                  <a:rPr lang="zh-CN" altLang="en-US" baseline="0" dirty="0" smtClean="0"/>
                  <a:t> </a:t>
                </a:r>
                <a:r>
                  <a:rPr lang="en-US" altLang="zh-CN" baseline="0" dirty="0" smtClean="0"/>
                  <a:t>consider</a:t>
                </a:r>
                <a:r>
                  <a:rPr lang="zh-CN" altLang="en-US" baseline="0" dirty="0" smtClean="0"/>
                  <a:t> </a:t>
                </a:r>
                <a:r>
                  <a:rPr lang="en-US" altLang="zh-CN" baseline="0" dirty="0" smtClean="0"/>
                  <a:t>two</a:t>
                </a:r>
                <a:r>
                  <a:rPr lang="zh-CN" altLang="en-US" baseline="0" dirty="0" smtClean="0"/>
                  <a:t> </a:t>
                </a:r>
                <a:r>
                  <a:rPr lang="en-US" altLang="zh-CN" baseline="0" dirty="0" smtClean="0"/>
                  <a:t>types</a:t>
                </a:r>
                <a:r>
                  <a:rPr lang="zh-CN" altLang="en-US" baseline="0" dirty="0" smtClean="0"/>
                  <a:t> </a:t>
                </a:r>
                <a:r>
                  <a:rPr lang="en-US" altLang="zh-CN" baseline="0" dirty="0" smtClean="0"/>
                  <a:t>of</a:t>
                </a:r>
                <a:r>
                  <a:rPr lang="zh-CN" altLang="en-US" baseline="0" dirty="0" smtClean="0"/>
                  <a:t> </a:t>
                </a:r>
                <a:r>
                  <a:rPr lang="en-US" altLang="zh-CN" baseline="0" dirty="0" smtClean="0"/>
                  <a:t>prediction,</a:t>
                </a:r>
                <a:r>
                  <a:rPr lang="zh-CN" altLang="en-US" baseline="0" dirty="0" smtClean="0"/>
                  <a:t> </a:t>
                </a:r>
                <a:r>
                  <a:rPr lang="en-US" altLang="zh-CN" baseline="0" dirty="0" smtClean="0"/>
                  <a:t>classification</a:t>
                </a:r>
                <a:r>
                  <a:rPr lang="zh-CN" altLang="en-US" baseline="0" dirty="0" smtClean="0"/>
                  <a:t> </a:t>
                </a:r>
                <a:r>
                  <a:rPr lang="en-US" altLang="zh-CN" baseline="0" dirty="0" smtClean="0"/>
                  <a:t>and</a:t>
                </a:r>
                <a:r>
                  <a:rPr lang="zh-CN" altLang="en-US" baseline="0" dirty="0" smtClean="0"/>
                  <a:t> </a:t>
                </a:r>
                <a:r>
                  <a:rPr lang="en-US" altLang="zh-CN" baseline="0" dirty="0" smtClean="0"/>
                  <a:t>regression.</a:t>
                </a:r>
              </a:p>
              <a:p>
                <a:pPr marL="628650" marR="0" lvl="2"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t>For</a:t>
                </a:r>
                <a:r>
                  <a:rPr lang="zh-CN" altLang="en-US" baseline="0" dirty="0" smtClean="0"/>
                  <a:t> </a:t>
                </a:r>
                <a:r>
                  <a:rPr lang="en-US" altLang="zh-CN" baseline="0" dirty="0" smtClean="0"/>
                  <a:t>classification,</a:t>
                </a:r>
                <a:r>
                  <a:rPr lang="zh-CN" altLang="en-US" baseline="0" dirty="0" smtClean="0"/>
                  <a:t> </a:t>
                </a:r>
                <a:r>
                  <a:rPr lang="en-US" altLang="zh-CN" baseline="0" dirty="0" smtClean="0"/>
                  <a:t>we</a:t>
                </a:r>
                <a:r>
                  <a:rPr lang="zh-CN" altLang="en-US" baseline="0" dirty="0" smtClean="0"/>
                  <a:t> </a:t>
                </a:r>
                <a:r>
                  <a:rPr lang="en-US" altLang="zh-CN" baseline="0" dirty="0" smtClean="0"/>
                  <a:t>predict</a:t>
                </a:r>
                <a:r>
                  <a:rPr lang="zh-CN" altLang="en-US" baseline="0" dirty="0" smtClean="0"/>
                  <a:t> </a:t>
                </a:r>
                <a:r>
                  <a:rPr lang="en-US" altLang="zh-CN" baseline="0" dirty="0" smtClean="0"/>
                  <a:t>if</a:t>
                </a:r>
                <a:r>
                  <a:rPr lang="zh-CN" altLang="en-US" baseline="0" dirty="0" smtClean="0"/>
                  <a:t> </a:t>
                </a:r>
                <a:r>
                  <a:rPr lang="en-US" altLang="zh-CN" baseline="0" dirty="0" smtClean="0"/>
                  <a:t>a</a:t>
                </a:r>
                <a:r>
                  <a:rPr lang="zh-CN" altLang="en-US" baseline="0" dirty="0" smtClean="0"/>
                  <a:t> </a:t>
                </a:r>
                <a:r>
                  <a:rPr lang="en-US" altLang="zh-CN" baseline="0" dirty="0" smtClean="0"/>
                  <a:t>disk</a:t>
                </a:r>
                <a:r>
                  <a:rPr lang="zh-CN" altLang="en-US" baseline="0" dirty="0" smtClean="0"/>
                  <a:t> </a:t>
                </a:r>
                <a:r>
                  <a:rPr lang="en-US" altLang="zh-CN" baseline="0" dirty="0" smtClean="0"/>
                  <a:t>is</a:t>
                </a:r>
                <a:r>
                  <a:rPr lang="zh-CN" altLang="en-US" baseline="0" dirty="0" smtClean="0"/>
                  <a:t> </a:t>
                </a:r>
                <a:r>
                  <a:rPr lang="en-US" altLang="zh-CN" baseline="0" dirty="0" smtClean="0"/>
                  <a:t>healthy</a:t>
                </a:r>
                <a:r>
                  <a:rPr lang="zh-CN" altLang="en-US" baseline="0" dirty="0" smtClean="0"/>
                  <a:t> </a:t>
                </a:r>
                <a:r>
                  <a:rPr lang="en-US" altLang="zh-CN" baseline="0" dirty="0" smtClean="0"/>
                  <a:t>or</a:t>
                </a:r>
                <a:r>
                  <a:rPr lang="zh-CN" altLang="en-US" baseline="0" dirty="0" smtClean="0"/>
                  <a:t> </a:t>
                </a:r>
                <a:r>
                  <a:rPr lang="en-US" altLang="zh-CN" baseline="0" dirty="0" smtClean="0"/>
                  <a:t>failed;</a:t>
                </a:r>
              </a:p>
              <a:p>
                <a:pPr marL="628650" marR="0" lvl="2"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t>for</a:t>
                </a:r>
                <a:r>
                  <a:rPr lang="zh-CN" altLang="en-US" baseline="0" dirty="0" smtClean="0"/>
                  <a:t> </a:t>
                </a:r>
                <a:r>
                  <a:rPr lang="en-US" altLang="zh-CN" baseline="0" dirty="0" smtClean="0"/>
                  <a:t>regression,</a:t>
                </a:r>
                <a:r>
                  <a:rPr lang="zh-CN" altLang="en-US" baseline="0" dirty="0" smtClean="0"/>
                  <a:t> </a:t>
                </a:r>
                <a:r>
                  <a:rPr lang="en-US" altLang="zh-CN" baseline="0" dirty="0" smtClean="0"/>
                  <a:t>we</a:t>
                </a:r>
                <a:r>
                  <a:rPr lang="zh-CN" altLang="en-US" baseline="0" dirty="0" smtClean="0"/>
                  <a:t> </a:t>
                </a:r>
                <a:r>
                  <a:rPr lang="en-US" altLang="zh-CN" baseline="0" dirty="0" smtClean="0"/>
                  <a:t>predict</a:t>
                </a:r>
                <a:r>
                  <a:rPr lang="zh-CN" altLang="en-US" baseline="0" dirty="0" smtClean="0"/>
                  <a:t> </a:t>
                </a:r>
                <a:r>
                  <a:rPr lang="en-US" altLang="zh-CN" baseline="0" dirty="0" smtClean="0"/>
                  <a:t>the</a:t>
                </a:r>
                <a:r>
                  <a:rPr lang="zh-CN" altLang="en-US" baseline="0" dirty="0" smtClean="0"/>
                  <a:t> </a:t>
                </a:r>
                <a:r>
                  <a:rPr lang="en-US" altLang="zh-CN" baseline="0" dirty="0" smtClean="0"/>
                  <a:t>likelihood</a:t>
                </a:r>
                <a:r>
                  <a:rPr lang="zh-CN" altLang="en-US" baseline="0" dirty="0" smtClean="0"/>
                  <a:t> </a:t>
                </a:r>
                <a:r>
                  <a:rPr lang="en-US" altLang="zh-CN" baseline="0" dirty="0" smtClean="0"/>
                  <a:t>that</a:t>
                </a:r>
                <a:r>
                  <a:rPr lang="zh-CN" altLang="en-US" baseline="0" dirty="0" smtClean="0"/>
                  <a:t> </a:t>
                </a:r>
                <a:r>
                  <a:rPr lang="en-US" altLang="zh-CN" baseline="0" dirty="0" smtClean="0"/>
                  <a:t>a</a:t>
                </a:r>
                <a:r>
                  <a:rPr lang="zh-CN" altLang="en-US" baseline="0" dirty="0" smtClean="0"/>
                  <a:t> </a:t>
                </a:r>
                <a:r>
                  <a:rPr lang="en-US" altLang="zh-CN" baseline="0" dirty="0" smtClean="0"/>
                  <a:t>disk</a:t>
                </a:r>
                <a:r>
                  <a:rPr lang="zh-CN" altLang="en-US" baseline="0" dirty="0" smtClean="0"/>
                  <a:t> </a:t>
                </a:r>
                <a:r>
                  <a:rPr lang="en-US" altLang="zh-CN" baseline="0" dirty="0" smtClean="0"/>
                  <a:t>is</a:t>
                </a:r>
                <a:r>
                  <a:rPr lang="zh-CN" altLang="en-US" baseline="0" dirty="0" smtClean="0"/>
                  <a:t> </a:t>
                </a:r>
                <a:r>
                  <a:rPr lang="en-US" altLang="zh-CN" baseline="0" dirty="0" smtClean="0"/>
                  <a:t>failed.</a:t>
                </a:r>
              </a:p>
              <a:p>
                <a:pPr marL="171450" marR="0" lvl="1" indent="-171450" algn="l" defTabSz="914400" rtl="0" eaLnBrk="0" fontAlgn="base" latinLnBrk="0" hangingPunct="0">
                  <a:lnSpc>
                    <a:spcPct val="100000"/>
                  </a:lnSpc>
                  <a:spcBef>
                    <a:spcPct val="30000"/>
                  </a:spcBef>
                  <a:spcAft>
                    <a:spcPct val="0"/>
                  </a:spcAft>
                  <a:buClrTx/>
                  <a:buSzTx/>
                  <a:buFontTx/>
                  <a:buChar char="-"/>
                  <a:tabLst/>
                  <a:defRPr/>
                </a:pPr>
                <a:endParaRPr lang="en-US" altLang="zh-CN" dirty="0"/>
              </a:p>
            </p:txBody>
          </p:sp>
        </mc:Choice>
        <mc:Fallback xmlns="">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formulate</a:t>
                </a:r>
                <a:r>
                  <a:rPr lang="zh-CN" altLang="en-US" dirty="0" smtClean="0"/>
                  <a:t> </a:t>
                </a:r>
                <a:r>
                  <a:rPr lang="en-US" altLang="zh-CN" dirty="0" smtClean="0"/>
                  <a:t>disk</a:t>
                </a:r>
                <a:r>
                  <a:rPr lang="zh-CN" altLang="en-US" dirty="0" smtClean="0"/>
                  <a:t> </a:t>
                </a:r>
                <a:r>
                  <a:rPr lang="en-US" altLang="zh-CN" dirty="0" smtClean="0"/>
                  <a:t>failure</a:t>
                </a:r>
                <a:r>
                  <a:rPr lang="zh-CN" altLang="en-US" dirty="0" smtClean="0"/>
                  <a:t> </a:t>
                </a:r>
                <a:r>
                  <a:rPr lang="en-US" altLang="zh-CN" dirty="0" smtClean="0"/>
                  <a:t>prediction</a:t>
                </a:r>
                <a:r>
                  <a:rPr lang="zh-CN" altLang="en-US" dirty="0" smtClean="0"/>
                  <a:t> </a:t>
                </a:r>
                <a:r>
                  <a:rPr lang="en-US" altLang="zh-CN" dirty="0" smtClean="0"/>
                  <a:t>as</a:t>
                </a:r>
                <a:r>
                  <a:rPr lang="zh-CN" altLang="en-US" dirty="0" smtClean="0"/>
                  <a:t> </a:t>
                </a:r>
                <a:r>
                  <a:rPr lang="en-US" altLang="zh-CN" dirty="0" smtClean="0"/>
                  <a:t>a</a:t>
                </a:r>
                <a:r>
                  <a:rPr lang="zh-CN" altLang="en-US" dirty="0" smtClean="0"/>
                  <a:t> </a:t>
                </a:r>
                <a:r>
                  <a:rPr lang="en-US" altLang="zh-CN" dirty="0" smtClean="0"/>
                  <a:t>stream</a:t>
                </a:r>
                <a:r>
                  <a:rPr lang="zh-CN" altLang="en-US" dirty="0" smtClean="0"/>
                  <a:t> </a:t>
                </a:r>
                <a:r>
                  <a:rPr lang="en-US" altLang="zh-CN" dirty="0" smtClean="0"/>
                  <a:t>mining</a:t>
                </a:r>
                <a:r>
                  <a:rPr lang="zh-CN" altLang="en-US" dirty="0" smtClean="0"/>
                  <a:t> </a:t>
                </a:r>
                <a:r>
                  <a:rPr lang="en-US" altLang="zh-CN" dirty="0" smtClean="0"/>
                  <a:t>problem.</a:t>
                </a:r>
              </a:p>
              <a:p>
                <a:r>
                  <a:rPr lang="en-US" altLang="zh-CN" dirty="0" smtClean="0"/>
                  <a:t>We</a:t>
                </a:r>
                <a:r>
                  <a:rPr lang="zh-CN" altLang="en-US" dirty="0" smtClean="0"/>
                  <a:t> </a:t>
                </a:r>
                <a:r>
                  <a:rPr lang="en-US" altLang="zh-CN" dirty="0" smtClean="0"/>
                  <a:t>introduce</a:t>
                </a:r>
                <a:r>
                  <a:rPr lang="zh-CN" altLang="en-US" dirty="0" smtClean="0"/>
                  <a:t> </a:t>
                </a:r>
                <a:r>
                  <a:rPr lang="en-US" altLang="zh-CN" dirty="0" smtClean="0"/>
                  <a:t>the</a:t>
                </a:r>
                <a:r>
                  <a:rPr lang="zh-CN" altLang="en-US" dirty="0" smtClean="0"/>
                  <a:t> </a:t>
                </a:r>
                <a:r>
                  <a:rPr lang="en-US" altLang="zh-CN" dirty="0" smtClean="0"/>
                  <a:t>following</a:t>
                </a:r>
                <a:r>
                  <a:rPr lang="zh-CN" altLang="en-US" baseline="0" dirty="0" smtClean="0"/>
                  <a:t> </a:t>
                </a:r>
                <a:r>
                  <a:rPr lang="en-US" altLang="zh-CN" baseline="0" dirty="0" smtClean="0"/>
                  <a:t>notations.</a:t>
                </a:r>
                <a:endParaRPr lang="en-US" altLang="zh-CN" dirty="0" smtClean="0"/>
              </a:p>
              <a:p>
                <a:pPr marL="1714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b="1" i="0">
                    <a:latin typeface="Cambria Math" charset="0"/>
                  </a:rPr>
                  <a:t>𝒙</a:t>
                </a:r>
                <a:r>
                  <a:rPr lang="en-US" altLang="zh-CN" b="1" i="0" smtClean="0">
                    <a:latin typeface="Cambria Math" charset="0"/>
                  </a:rPr>
                  <a:t>_</a:t>
                </a:r>
                <a:r>
                  <a:rPr lang="en-US" altLang="zh-CN" i="0">
                    <a:latin typeface="Cambria Math" charset="0"/>
                  </a:rPr>
                  <a:t>𝑡^𝑖</a:t>
                </a:r>
                <a:r>
                  <a:rPr lang="zh-CN" altLang="en-US" dirty="0" smtClean="0"/>
                  <a:t> </a:t>
                </a:r>
                <a:r>
                  <a:rPr lang="en-US" altLang="zh-CN" dirty="0" smtClean="0"/>
                  <a:t>is</a:t>
                </a:r>
                <a:r>
                  <a:rPr lang="zh-CN" altLang="en-US" baseline="0" dirty="0" smtClean="0"/>
                  <a:t> </a:t>
                </a:r>
                <a:r>
                  <a:rPr lang="en-US" altLang="zh-CN" baseline="0" dirty="0" smtClean="0"/>
                  <a:t>SMART</a:t>
                </a:r>
                <a:r>
                  <a:rPr lang="zh-CN" altLang="en-US" baseline="0" dirty="0" smtClean="0"/>
                  <a:t> </a:t>
                </a:r>
                <a:r>
                  <a:rPr lang="en-US" altLang="zh-CN" baseline="0" dirty="0" smtClean="0"/>
                  <a:t>attributes</a:t>
                </a:r>
                <a:r>
                  <a:rPr lang="zh-CN" altLang="en-US" baseline="0" dirty="0" smtClean="0"/>
                  <a:t> </a:t>
                </a:r>
                <a:r>
                  <a:rPr lang="en-US" altLang="zh-CN" baseline="0" dirty="0" smtClean="0"/>
                  <a:t>emitted</a:t>
                </a:r>
                <a:r>
                  <a:rPr lang="zh-CN" altLang="en-US" baseline="0" dirty="0" smtClean="0"/>
                  <a:t> </a:t>
                </a:r>
                <a:r>
                  <a:rPr lang="en-US" altLang="zh-CN" baseline="0" dirty="0" smtClean="0"/>
                  <a:t>by</a:t>
                </a:r>
                <a:r>
                  <a:rPr lang="zh-CN" altLang="en-US" baseline="0" dirty="0" smtClean="0"/>
                  <a:t> </a:t>
                </a:r>
                <a:r>
                  <a:rPr lang="en-US" altLang="zh-CN" baseline="0" dirty="0" smtClean="0"/>
                  <a:t>disk</a:t>
                </a:r>
                <a:r>
                  <a:rPr lang="zh-CN" altLang="en-US" baseline="0" dirty="0" smtClean="0"/>
                  <a:t> </a:t>
                </a:r>
                <a:r>
                  <a:rPr lang="en-US" altLang="zh-CN" i="0" smtClean="0">
                    <a:latin typeface="Cambria Math" charset="0"/>
                  </a:rPr>
                  <a:t>𝑖</a:t>
                </a:r>
                <a:r>
                  <a:rPr lang="zh-CN" altLang="en-US" i="1" dirty="0"/>
                  <a:t> </a:t>
                </a:r>
                <a:r>
                  <a:rPr lang="en-US" altLang="zh-CN" dirty="0"/>
                  <a:t>at</a:t>
                </a:r>
                <a:r>
                  <a:rPr lang="zh-CN" altLang="en-US" dirty="0"/>
                  <a:t> </a:t>
                </a:r>
                <a:r>
                  <a:rPr lang="en-US" altLang="zh-CN" dirty="0"/>
                  <a:t>time</a:t>
                </a:r>
                <a:r>
                  <a:rPr lang="zh-CN" altLang="en-US" dirty="0"/>
                  <a:t> </a:t>
                </a:r>
                <a:r>
                  <a:rPr lang="en-US" altLang="zh-CN" i="0">
                    <a:latin typeface="Cambria Math" charset="0"/>
                  </a:rPr>
                  <a:t>𝑡</a:t>
                </a:r>
                <a:r>
                  <a:rPr lang="en-US" altLang="zh-CN" dirty="0" smtClean="0"/>
                  <a:t>.</a:t>
                </a:r>
              </a:p>
              <a:p>
                <a:pPr marL="1714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i="0">
                    <a:latin typeface="Cambria Math" charset="0"/>
                  </a:rPr>
                  <a:t>𝑦</a:t>
                </a:r>
                <a:r>
                  <a:rPr lang="en-US" altLang="zh-CN" i="0" smtClean="0">
                    <a:latin typeface="Cambria Math" charset="0"/>
                  </a:rPr>
                  <a:t>_</a:t>
                </a:r>
                <a:r>
                  <a:rPr lang="en-US" altLang="zh-CN" i="0">
                    <a:latin typeface="Cambria Math" charset="0"/>
                  </a:rPr>
                  <a:t>𝑡^𝑖</a:t>
                </a:r>
                <a:r>
                  <a:rPr lang="zh-CN" altLang="en-US" dirty="0" smtClean="0"/>
                  <a:t> </a:t>
                </a:r>
                <a:r>
                  <a:rPr lang="en-US" altLang="zh-CN" dirty="0" smtClean="0"/>
                  <a:t>is</a:t>
                </a:r>
                <a:r>
                  <a:rPr lang="zh-CN" altLang="en-US" dirty="0" smtClean="0"/>
                  <a:t> </a:t>
                </a:r>
                <a:r>
                  <a:rPr lang="en-US" altLang="zh-CN" dirty="0" smtClean="0"/>
                  <a:t>failure</a:t>
                </a:r>
                <a:r>
                  <a:rPr lang="zh-CN" altLang="en-US" dirty="0" smtClean="0"/>
                  <a:t> </a:t>
                </a:r>
                <a:r>
                  <a:rPr lang="en-US" altLang="zh-CN" dirty="0"/>
                  <a:t>status</a:t>
                </a:r>
                <a:r>
                  <a:rPr lang="zh-CN" altLang="en-US" dirty="0"/>
                  <a:t> </a:t>
                </a:r>
                <a:r>
                  <a:rPr lang="en-US" altLang="zh-CN" dirty="0"/>
                  <a:t>of</a:t>
                </a:r>
                <a:r>
                  <a:rPr lang="zh-CN" altLang="en-US" dirty="0"/>
                  <a:t> </a:t>
                </a:r>
                <a:r>
                  <a:rPr lang="en-US" altLang="zh-CN" dirty="0"/>
                  <a:t>disk</a:t>
                </a:r>
                <a:r>
                  <a:rPr lang="zh-CN" altLang="en-US" dirty="0"/>
                  <a:t> </a:t>
                </a:r>
                <a:r>
                  <a:rPr lang="en-US" altLang="zh-CN" i="0">
                    <a:latin typeface="Cambria Math" charset="0"/>
                  </a:rPr>
                  <a:t>𝑖</a:t>
                </a:r>
                <a:r>
                  <a:rPr lang="zh-CN" altLang="en-US" i="1" dirty="0"/>
                  <a:t> </a:t>
                </a:r>
                <a:r>
                  <a:rPr lang="en-US" altLang="zh-CN" dirty="0"/>
                  <a:t>at</a:t>
                </a:r>
                <a:r>
                  <a:rPr lang="zh-CN" altLang="en-US" dirty="0"/>
                  <a:t> </a:t>
                </a:r>
                <a:r>
                  <a:rPr lang="en-US" altLang="zh-CN" dirty="0"/>
                  <a:t>time</a:t>
                </a:r>
                <a:r>
                  <a:rPr lang="zh-CN" altLang="en-US" dirty="0"/>
                  <a:t> </a:t>
                </a:r>
                <a:r>
                  <a:rPr lang="en-US" altLang="zh-CN" i="0">
                    <a:latin typeface="Cambria Math" charset="0"/>
                  </a:rPr>
                  <a:t>𝑡</a:t>
                </a:r>
                <a:r>
                  <a:rPr lang="en-US" altLang="zh-CN" dirty="0" smtClean="0"/>
                  <a:t>.</a:t>
                </a:r>
                <a:endParaRPr lang="en-US" altLang="zh-CN" dirty="0"/>
              </a:p>
              <a:p>
                <a:pPr marL="1714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i="0">
                    <a:latin typeface="Cambria Math" charset="0"/>
                  </a:rPr>
                  <a:t>𝑦 ̂</a:t>
                </a:r>
                <a:r>
                  <a:rPr lang="en-US" altLang="zh-CN" i="0" smtClean="0">
                    <a:latin typeface="Cambria Math" charset="0"/>
                  </a:rPr>
                  <a:t>_</a:t>
                </a:r>
                <a:r>
                  <a:rPr lang="en-US" altLang="zh-CN" i="0">
                    <a:latin typeface="Cambria Math" charset="0"/>
                  </a:rPr>
                  <a:t>𝑡^𝑖</a:t>
                </a:r>
                <a:r>
                  <a:rPr lang="zh-CN" altLang="en-US" dirty="0" smtClean="0"/>
                  <a:t> </a:t>
                </a:r>
                <a:r>
                  <a:rPr lang="en-US" altLang="zh-CN" dirty="0" smtClean="0"/>
                  <a:t>is</a:t>
                </a:r>
                <a:r>
                  <a:rPr lang="zh-CN" altLang="en-US" dirty="0" smtClean="0"/>
                  <a:t> </a:t>
                </a:r>
                <a:r>
                  <a:rPr lang="en-US" altLang="zh-CN" dirty="0"/>
                  <a:t>predicted</a:t>
                </a:r>
                <a:r>
                  <a:rPr lang="zh-CN" altLang="en-US" dirty="0"/>
                  <a:t> </a:t>
                </a:r>
                <a:r>
                  <a:rPr lang="en-US" altLang="zh-CN" dirty="0"/>
                  <a:t>failure</a:t>
                </a:r>
                <a:r>
                  <a:rPr lang="zh-CN" altLang="en-US" dirty="0"/>
                  <a:t> </a:t>
                </a:r>
                <a:r>
                  <a:rPr lang="en-US" altLang="zh-CN" dirty="0"/>
                  <a:t>status</a:t>
                </a:r>
                <a:r>
                  <a:rPr lang="zh-CN" altLang="en-US" dirty="0"/>
                  <a:t> </a:t>
                </a:r>
                <a:r>
                  <a:rPr lang="en-US" altLang="zh-CN" dirty="0"/>
                  <a:t>of</a:t>
                </a:r>
                <a:r>
                  <a:rPr lang="zh-CN" altLang="en-US" dirty="0"/>
                  <a:t> </a:t>
                </a:r>
                <a:r>
                  <a:rPr lang="en-US" altLang="zh-CN" dirty="0"/>
                  <a:t>disk</a:t>
                </a:r>
                <a:r>
                  <a:rPr lang="zh-CN" altLang="en-US" dirty="0"/>
                  <a:t> </a:t>
                </a:r>
                <a:r>
                  <a:rPr lang="en-US" altLang="zh-CN" i="0">
                    <a:latin typeface="Cambria Math" charset="0"/>
                  </a:rPr>
                  <a:t>𝑖</a:t>
                </a:r>
                <a:r>
                  <a:rPr lang="zh-CN" altLang="en-US" dirty="0" smtClean="0"/>
                  <a:t> </a:t>
                </a:r>
                <a:r>
                  <a:rPr lang="en-US" altLang="zh-CN" dirty="0" smtClean="0"/>
                  <a:t>at</a:t>
                </a:r>
                <a:r>
                  <a:rPr lang="zh-CN" altLang="en-US" dirty="0" smtClean="0"/>
                  <a:t> </a:t>
                </a:r>
                <a:r>
                  <a:rPr lang="en-US" altLang="zh-CN" dirty="0" smtClean="0"/>
                  <a:t>time</a:t>
                </a:r>
                <a:r>
                  <a:rPr lang="zh-CN" altLang="en-US" dirty="0" smtClean="0"/>
                  <a:t> </a:t>
                </a:r>
                <a:r>
                  <a:rPr lang="en-US" altLang="zh-CN" i="0" dirty="0" smtClean="0">
                    <a:latin typeface="Cambria Math" charset="0"/>
                  </a:rPr>
                  <a:t>𝑡</a:t>
                </a:r>
                <a:r>
                  <a:rPr lang="en-US" altLang="zh-CN" dirty="0" smtClean="0"/>
                  <a:t>.</a:t>
                </a:r>
                <a:endParaRPr lang="en-US" altLang="zh-CN" dirty="0"/>
              </a:p>
              <a:p>
                <a:pPr marL="1714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dirty="0" smtClean="0"/>
                  <a:t>Positive</a:t>
                </a:r>
                <a:r>
                  <a:rPr lang="zh-CN" altLang="en-US" dirty="0" smtClean="0"/>
                  <a:t> </a:t>
                </a:r>
                <a:r>
                  <a:rPr lang="en-US" altLang="zh-CN" dirty="0" smtClean="0"/>
                  <a:t>and</a:t>
                </a:r>
                <a:r>
                  <a:rPr lang="zh-CN" altLang="en-US" baseline="0" dirty="0" smtClean="0"/>
                  <a:t> </a:t>
                </a:r>
                <a:r>
                  <a:rPr lang="en-US" altLang="zh-CN" baseline="0" dirty="0" smtClean="0"/>
                  <a:t>negative</a:t>
                </a:r>
                <a:r>
                  <a:rPr lang="zh-CN" altLang="en-US" baseline="0" dirty="0" smtClean="0"/>
                  <a:t> </a:t>
                </a:r>
                <a:r>
                  <a:rPr lang="en-US" altLang="zh-CN" baseline="0" dirty="0" smtClean="0"/>
                  <a:t>samples</a:t>
                </a:r>
                <a:r>
                  <a:rPr lang="zh-CN" altLang="en-US" baseline="0" dirty="0" smtClean="0"/>
                  <a:t> </a:t>
                </a:r>
                <a:r>
                  <a:rPr lang="en-US" altLang="zh-CN" baseline="0" dirty="0" smtClean="0"/>
                  <a:t>correspond</a:t>
                </a:r>
                <a:r>
                  <a:rPr lang="zh-CN" altLang="en-US" baseline="0" dirty="0" smtClean="0"/>
                  <a:t> </a:t>
                </a:r>
                <a:r>
                  <a:rPr lang="en-US" altLang="zh-CN" baseline="0" dirty="0" smtClean="0"/>
                  <a:t>to</a:t>
                </a:r>
                <a:r>
                  <a:rPr lang="zh-CN" altLang="en-US" baseline="0" dirty="0" smtClean="0"/>
                  <a:t> </a:t>
                </a:r>
                <a:r>
                  <a:rPr lang="en-US" altLang="zh-CN" baseline="0" dirty="0" smtClean="0"/>
                  <a:t>failed</a:t>
                </a:r>
                <a:r>
                  <a:rPr lang="zh-CN" altLang="en-US" baseline="0" dirty="0" smtClean="0"/>
                  <a:t> </a:t>
                </a:r>
                <a:r>
                  <a:rPr lang="en-US" altLang="zh-CN" baseline="0" dirty="0" smtClean="0"/>
                  <a:t>and</a:t>
                </a:r>
                <a:r>
                  <a:rPr lang="zh-CN" altLang="en-US" baseline="0" dirty="0" smtClean="0"/>
                  <a:t> </a:t>
                </a:r>
                <a:r>
                  <a:rPr lang="en-US" altLang="zh-CN" baseline="0" dirty="0" smtClean="0"/>
                  <a:t>healthy</a:t>
                </a:r>
                <a:r>
                  <a:rPr lang="zh-CN" altLang="en-US" baseline="0" dirty="0" smtClean="0"/>
                  <a:t> </a:t>
                </a:r>
                <a:r>
                  <a:rPr lang="en-US" altLang="zh-CN" baseline="0" dirty="0" smtClean="0"/>
                  <a:t>disks,</a:t>
                </a:r>
                <a:r>
                  <a:rPr lang="zh-CN" altLang="en-US" baseline="0" dirty="0" smtClean="0"/>
                  <a:t> </a:t>
                </a:r>
                <a:r>
                  <a:rPr lang="en-US" altLang="zh-CN" baseline="0" dirty="0" smtClean="0"/>
                  <a:t>respectively.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1714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t>We</a:t>
                </a:r>
                <a:r>
                  <a:rPr lang="zh-CN" altLang="en-US" baseline="0" dirty="0" smtClean="0"/>
                  <a:t> </a:t>
                </a:r>
                <a:r>
                  <a:rPr lang="en-US" altLang="zh-CN" baseline="0" dirty="0" smtClean="0"/>
                  <a:t>consider</a:t>
                </a:r>
                <a:r>
                  <a:rPr lang="zh-CN" altLang="en-US" baseline="0" dirty="0" smtClean="0"/>
                  <a:t> </a:t>
                </a:r>
                <a:r>
                  <a:rPr lang="en-US" altLang="zh-CN" baseline="0" dirty="0" smtClean="0"/>
                  <a:t>two</a:t>
                </a:r>
                <a:r>
                  <a:rPr lang="zh-CN" altLang="en-US" baseline="0" dirty="0" smtClean="0"/>
                  <a:t> </a:t>
                </a:r>
                <a:r>
                  <a:rPr lang="en-US" altLang="zh-CN" baseline="0" dirty="0" smtClean="0"/>
                  <a:t>types</a:t>
                </a:r>
                <a:r>
                  <a:rPr lang="zh-CN" altLang="en-US" baseline="0" dirty="0" smtClean="0"/>
                  <a:t> </a:t>
                </a:r>
                <a:r>
                  <a:rPr lang="en-US" altLang="zh-CN" baseline="0" dirty="0" smtClean="0"/>
                  <a:t>of</a:t>
                </a:r>
                <a:r>
                  <a:rPr lang="zh-CN" altLang="en-US" baseline="0" dirty="0" smtClean="0"/>
                  <a:t> </a:t>
                </a:r>
                <a:r>
                  <a:rPr lang="en-US" altLang="zh-CN" baseline="0" dirty="0" smtClean="0"/>
                  <a:t>prediction,</a:t>
                </a:r>
                <a:r>
                  <a:rPr lang="zh-CN" altLang="en-US" baseline="0" dirty="0" smtClean="0"/>
                  <a:t> </a:t>
                </a:r>
                <a:r>
                  <a:rPr lang="en-US" altLang="zh-CN" baseline="0" dirty="0" smtClean="0"/>
                  <a:t>classification</a:t>
                </a:r>
                <a:r>
                  <a:rPr lang="zh-CN" altLang="en-US" baseline="0" dirty="0" smtClean="0"/>
                  <a:t> </a:t>
                </a:r>
                <a:r>
                  <a:rPr lang="en-US" altLang="zh-CN" baseline="0" dirty="0" smtClean="0"/>
                  <a:t>and</a:t>
                </a:r>
                <a:r>
                  <a:rPr lang="zh-CN" altLang="en-US" baseline="0" dirty="0" smtClean="0"/>
                  <a:t> </a:t>
                </a:r>
                <a:r>
                  <a:rPr lang="en-US" altLang="zh-CN" baseline="0" dirty="0" smtClean="0"/>
                  <a:t>regression.</a:t>
                </a:r>
              </a:p>
              <a:p>
                <a:pPr marL="628650" marR="0" lvl="2"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t>For</a:t>
                </a:r>
                <a:r>
                  <a:rPr lang="zh-CN" altLang="en-US" baseline="0" dirty="0" smtClean="0"/>
                  <a:t> </a:t>
                </a:r>
                <a:r>
                  <a:rPr lang="en-US" altLang="zh-CN" baseline="0" dirty="0" smtClean="0"/>
                  <a:t>classification,</a:t>
                </a:r>
                <a:r>
                  <a:rPr lang="zh-CN" altLang="en-US" baseline="0" dirty="0" smtClean="0"/>
                  <a:t> </a:t>
                </a:r>
                <a:r>
                  <a:rPr lang="en-US" altLang="zh-CN" baseline="0" dirty="0" smtClean="0"/>
                  <a:t>we</a:t>
                </a:r>
                <a:r>
                  <a:rPr lang="zh-CN" altLang="en-US" baseline="0" dirty="0" smtClean="0"/>
                  <a:t> </a:t>
                </a:r>
                <a:r>
                  <a:rPr lang="en-US" altLang="zh-CN" baseline="0" dirty="0" smtClean="0"/>
                  <a:t>predict</a:t>
                </a:r>
                <a:r>
                  <a:rPr lang="zh-CN" altLang="en-US" baseline="0" dirty="0" smtClean="0"/>
                  <a:t> </a:t>
                </a:r>
                <a:r>
                  <a:rPr lang="en-US" altLang="zh-CN" baseline="0" dirty="0" smtClean="0"/>
                  <a:t>if</a:t>
                </a:r>
                <a:r>
                  <a:rPr lang="zh-CN" altLang="en-US" baseline="0" dirty="0" smtClean="0"/>
                  <a:t> </a:t>
                </a:r>
                <a:r>
                  <a:rPr lang="en-US" altLang="zh-CN" baseline="0" dirty="0" smtClean="0"/>
                  <a:t>a</a:t>
                </a:r>
                <a:r>
                  <a:rPr lang="zh-CN" altLang="en-US" baseline="0" dirty="0" smtClean="0"/>
                  <a:t> </a:t>
                </a:r>
                <a:r>
                  <a:rPr lang="en-US" altLang="zh-CN" baseline="0" dirty="0" smtClean="0"/>
                  <a:t>disk</a:t>
                </a:r>
                <a:r>
                  <a:rPr lang="zh-CN" altLang="en-US" baseline="0" dirty="0" smtClean="0"/>
                  <a:t> </a:t>
                </a:r>
                <a:r>
                  <a:rPr lang="en-US" altLang="zh-CN" baseline="0" dirty="0" smtClean="0"/>
                  <a:t>is</a:t>
                </a:r>
                <a:r>
                  <a:rPr lang="zh-CN" altLang="en-US" baseline="0" dirty="0" smtClean="0"/>
                  <a:t> </a:t>
                </a:r>
                <a:r>
                  <a:rPr lang="en-US" altLang="zh-CN" baseline="0" dirty="0" smtClean="0"/>
                  <a:t>healthy</a:t>
                </a:r>
                <a:r>
                  <a:rPr lang="zh-CN" altLang="en-US" baseline="0" dirty="0" smtClean="0"/>
                  <a:t> </a:t>
                </a:r>
                <a:r>
                  <a:rPr lang="en-US" altLang="zh-CN" baseline="0" dirty="0" smtClean="0"/>
                  <a:t>or</a:t>
                </a:r>
                <a:r>
                  <a:rPr lang="zh-CN" altLang="en-US" baseline="0" dirty="0" smtClean="0"/>
                  <a:t> </a:t>
                </a:r>
                <a:r>
                  <a:rPr lang="en-US" altLang="zh-CN" baseline="0" dirty="0" smtClean="0"/>
                  <a:t>failed;</a:t>
                </a:r>
              </a:p>
              <a:p>
                <a:pPr marL="628650" marR="0" lvl="2" indent="-171450" algn="l" defTabSz="914400" rtl="0" eaLnBrk="0" fontAlgn="base" latinLnBrk="0" hangingPunct="0">
                  <a:lnSpc>
                    <a:spcPct val="100000"/>
                  </a:lnSpc>
                  <a:spcBef>
                    <a:spcPct val="30000"/>
                  </a:spcBef>
                  <a:spcAft>
                    <a:spcPct val="0"/>
                  </a:spcAft>
                  <a:buClrTx/>
                  <a:buSzTx/>
                  <a:buFontTx/>
                  <a:buChar char="-"/>
                  <a:tabLst/>
                  <a:defRPr/>
                </a:pPr>
                <a:r>
                  <a:rPr lang="en-US" altLang="zh-CN" baseline="0" dirty="0" smtClean="0"/>
                  <a:t>for</a:t>
                </a:r>
                <a:r>
                  <a:rPr lang="zh-CN" altLang="en-US" baseline="0" dirty="0" smtClean="0"/>
                  <a:t> </a:t>
                </a:r>
                <a:r>
                  <a:rPr lang="en-US" altLang="zh-CN" baseline="0" dirty="0" smtClean="0"/>
                  <a:t>regression,</a:t>
                </a:r>
                <a:r>
                  <a:rPr lang="zh-CN" altLang="en-US" baseline="0" dirty="0" smtClean="0"/>
                  <a:t> </a:t>
                </a:r>
                <a:r>
                  <a:rPr lang="en-US" altLang="zh-CN" baseline="0" dirty="0" smtClean="0"/>
                  <a:t>we</a:t>
                </a:r>
                <a:r>
                  <a:rPr lang="zh-CN" altLang="en-US" baseline="0" dirty="0" smtClean="0"/>
                  <a:t> </a:t>
                </a:r>
                <a:r>
                  <a:rPr lang="en-US" altLang="zh-CN" baseline="0" dirty="0" smtClean="0"/>
                  <a:t>predict</a:t>
                </a:r>
                <a:r>
                  <a:rPr lang="zh-CN" altLang="en-US" baseline="0" dirty="0" smtClean="0"/>
                  <a:t> </a:t>
                </a:r>
                <a:r>
                  <a:rPr lang="en-US" altLang="zh-CN" baseline="0" dirty="0" smtClean="0"/>
                  <a:t>the</a:t>
                </a:r>
                <a:r>
                  <a:rPr lang="zh-CN" altLang="en-US" baseline="0" dirty="0" smtClean="0"/>
                  <a:t> </a:t>
                </a:r>
                <a:r>
                  <a:rPr lang="en-US" altLang="zh-CN" baseline="0" dirty="0" smtClean="0"/>
                  <a:t>likelihood</a:t>
                </a:r>
                <a:r>
                  <a:rPr lang="zh-CN" altLang="en-US" baseline="0" dirty="0" smtClean="0"/>
                  <a:t> </a:t>
                </a:r>
                <a:r>
                  <a:rPr lang="en-US" altLang="zh-CN" baseline="0" dirty="0" smtClean="0"/>
                  <a:t>that</a:t>
                </a:r>
                <a:r>
                  <a:rPr lang="zh-CN" altLang="en-US" baseline="0" dirty="0" smtClean="0"/>
                  <a:t> </a:t>
                </a:r>
                <a:r>
                  <a:rPr lang="en-US" altLang="zh-CN" baseline="0" dirty="0" smtClean="0"/>
                  <a:t>a</a:t>
                </a:r>
                <a:r>
                  <a:rPr lang="zh-CN" altLang="en-US" baseline="0" dirty="0" smtClean="0"/>
                  <a:t> </a:t>
                </a:r>
                <a:r>
                  <a:rPr lang="en-US" altLang="zh-CN" baseline="0" dirty="0" smtClean="0"/>
                  <a:t>disk</a:t>
                </a:r>
                <a:r>
                  <a:rPr lang="zh-CN" altLang="en-US" baseline="0" dirty="0" smtClean="0"/>
                  <a:t> </a:t>
                </a:r>
                <a:r>
                  <a:rPr lang="en-US" altLang="zh-CN" baseline="0" dirty="0" smtClean="0"/>
                  <a:t>is</a:t>
                </a:r>
                <a:r>
                  <a:rPr lang="zh-CN" altLang="en-US" baseline="0" dirty="0" smtClean="0"/>
                  <a:t> </a:t>
                </a:r>
                <a:r>
                  <a:rPr lang="en-US" altLang="zh-CN" baseline="0" dirty="0" smtClean="0"/>
                  <a:t>failed.</a:t>
                </a:r>
              </a:p>
              <a:p>
                <a:pPr marL="171450" marR="0" lvl="1" indent="-171450" algn="l" defTabSz="914400" rtl="0" eaLnBrk="0" fontAlgn="base" latinLnBrk="0" hangingPunct="0">
                  <a:lnSpc>
                    <a:spcPct val="100000"/>
                  </a:lnSpc>
                  <a:spcBef>
                    <a:spcPct val="30000"/>
                  </a:spcBef>
                  <a:spcAft>
                    <a:spcPct val="0"/>
                  </a:spcAft>
                  <a:buClrTx/>
                  <a:buSzTx/>
                  <a:buFontTx/>
                  <a:buChar char="-"/>
                  <a:tabLst/>
                  <a:defRPr/>
                </a:pPr>
                <a:endParaRPr lang="en-US" altLang="zh-CN" dirty="0"/>
              </a:p>
            </p:txBody>
          </p:sp>
        </mc:Fallback>
      </mc:AlternateContent>
    </p:spTree>
    <p:extLst>
      <p:ext uri="{BB962C8B-B14F-4D97-AF65-F5344CB8AC3E}">
        <p14:creationId xmlns:p14="http://schemas.microsoft.com/office/powerpoint/2010/main" val="89817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CN" dirty="0" smtClean="0"/>
                  <a:t>Concept</a:t>
                </a:r>
                <a:r>
                  <a:rPr lang="zh-CN" altLang="en-US" dirty="0" smtClean="0"/>
                  <a:t> </a:t>
                </a:r>
                <a:r>
                  <a:rPr lang="en-US" altLang="zh-CN" dirty="0" smtClean="0"/>
                  <a:t>drift</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phenomenon</a:t>
                </a:r>
                <a:r>
                  <a:rPr lang="zh-CN" altLang="en-US" baseline="0" dirty="0" smtClean="0"/>
                  <a:t> </a:t>
                </a:r>
                <a:r>
                  <a:rPr lang="en-US" altLang="zh-CN" baseline="0" dirty="0" smtClean="0"/>
                  <a:t>that</a:t>
                </a:r>
                <a:r>
                  <a:rPr lang="zh-CN" altLang="en-US" baseline="0" dirty="0" smtClean="0"/>
                  <a:t> </a:t>
                </a:r>
                <a:r>
                  <a:rPr lang="en-US" altLang="zh-CN" baseline="0" dirty="0" smtClean="0"/>
                  <a:t>the</a:t>
                </a:r>
                <a:r>
                  <a:rPr lang="zh-CN" altLang="en-US" baseline="0" dirty="0" smtClean="0"/>
                  <a:t> </a:t>
                </a:r>
                <a:r>
                  <a:rPr lang="en-US" altLang="zh-CN" baseline="0" dirty="0" smtClean="0"/>
                  <a:t>relationship</a:t>
                </a:r>
                <a:r>
                  <a:rPr lang="zh-CN" altLang="en-US" baseline="0" dirty="0" smtClean="0"/>
                  <a:t> </a:t>
                </a:r>
                <a:r>
                  <a:rPr lang="en-US" altLang="zh-CN" baseline="0" dirty="0" smtClean="0"/>
                  <a:t>between</a:t>
                </a:r>
                <a:r>
                  <a:rPr lang="zh-CN" altLang="en-US" baseline="0" dirty="0" smtClean="0"/>
                  <a:t> </a:t>
                </a:r>
                <a:r>
                  <a:rPr lang="en-US" altLang="zh-CN" baseline="0" dirty="0" smtClean="0"/>
                  <a:t>the</a:t>
                </a:r>
                <a:r>
                  <a:rPr lang="zh-CN" altLang="en-US" baseline="0" dirty="0" smtClean="0"/>
                  <a:t> </a:t>
                </a:r>
                <a:r>
                  <a:rPr lang="en-US" altLang="zh-CN" baseline="0" dirty="0" smtClean="0"/>
                  <a:t>input</a:t>
                </a:r>
                <a:r>
                  <a:rPr lang="zh-CN" altLang="en-US" baseline="0" dirty="0" smtClean="0"/>
                  <a:t> </a:t>
                </a:r>
                <a:r>
                  <a:rPr lang="en-US" altLang="zh-CN" baseline="0" dirty="0" smtClean="0"/>
                  <a:t>variables</a:t>
                </a:r>
                <a:r>
                  <a:rPr lang="zh-CN" altLang="en-US" baseline="0" dirty="0" smtClean="0"/>
                  <a:t> </a:t>
                </a:r>
                <a:r>
                  <a:rPr lang="en-US" altLang="zh-CN" baseline="0" dirty="0" smtClean="0"/>
                  <a:t>and</a:t>
                </a:r>
                <a:r>
                  <a:rPr lang="zh-CN" altLang="en-US" baseline="0" dirty="0" smtClean="0"/>
                  <a:t> </a:t>
                </a:r>
                <a:r>
                  <a:rPr lang="en-US" altLang="zh-CN" baseline="0" dirty="0" smtClean="0"/>
                  <a:t>target</a:t>
                </a:r>
                <a:r>
                  <a:rPr lang="zh-CN" altLang="en-US" baseline="0" dirty="0" smtClean="0"/>
                  <a:t> </a:t>
                </a:r>
                <a:r>
                  <a:rPr lang="en-US" altLang="zh-CN" baseline="0" dirty="0" smtClean="0"/>
                  <a:t>variable</a:t>
                </a:r>
                <a:r>
                  <a:rPr lang="zh-CN" altLang="en-US" baseline="0" dirty="0" smtClean="0"/>
                  <a:t> </a:t>
                </a:r>
                <a:r>
                  <a:rPr lang="en-US" altLang="zh-CN" baseline="0" dirty="0" smtClean="0"/>
                  <a:t>continuously</a:t>
                </a:r>
                <a:r>
                  <a:rPr lang="zh-CN" altLang="en-US" baseline="0" dirty="0" smtClean="0"/>
                  <a:t> </a:t>
                </a:r>
                <a:r>
                  <a:rPr lang="en-US" altLang="zh-CN" baseline="0" dirty="0" smtClean="0"/>
                  <a:t>changes</a:t>
                </a:r>
                <a:r>
                  <a:rPr lang="zh-CN" altLang="en-US" baseline="0" dirty="0" smtClean="0"/>
                  <a:t> </a:t>
                </a:r>
                <a:r>
                  <a:rPr lang="en-US" altLang="zh-CN" baseline="0" dirty="0" smtClean="0"/>
                  <a:t>over</a:t>
                </a:r>
                <a:r>
                  <a:rPr lang="zh-CN" altLang="en-US" baseline="0" dirty="0" smtClean="0"/>
                  <a:t> </a:t>
                </a:r>
                <a:r>
                  <a:rPr lang="en-US" altLang="zh-CN" baseline="0" dirty="0" smtClean="0"/>
                  <a:t>time.</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Let</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0</m:t>
                        </m:r>
                      </m:sub>
                    </m:sSub>
                  </m:oMath>
                </a14:m>
                <a:r>
                  <a:rPr lang="zh-CN" altLang="en-US" dirty="0"/>
                  <a:t> </a:t>
                </a:r>
                <a:r>
                  <a:rPr lang="en-US" altLang="zh-CN" dirty="0"/>
                  <a:t>and</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oMath>
                </a14:m>
                <a:r>
                  <a:rPr lang="zh-CN" altLang="en-US" dirty="0"/>
                  <a:t> </a:t>
                </a:r>
                <a:r>
                  <a:rPr lang="en-US" altLang="zh-CN" dirty="0"/>
                  <a:t>be</a:t>
                </a:r>
                <a:r>
                  <a:rPr lang="zh-CN" altLang="en-US" dirty="0"/>
                  <a:t> </a:t>
                </a:r>
                <a:r>
                  <a:rPr lang="en-US" altLang="zh-CN" dirty="0"/>
                  <a:t>two</a:t>
                </a:r>
                <a:r>
                  <a:rPr lang="zh-CN" altLang="en-US" dirty="0"/>
                  <a:t> </a:t>
                </a:r>
                <a:r>
                  <a:rPr lang="en-US" altLang="zh-CN" dirty="0"/>
                  <a:t>time</a:t>
                </a:r>
                <a:r>
                  <a:rPr lang="zh-CN" altLang="en-US" dirty="0"/>
                  <a:t> </a:t>
                </a:r>
                <a:r>
                  <a:rPr lang="en-US" altLang="zh-CN" dirty="0"/>
                  <a:t>points</a:t>
                </a:r>
                <a:r>
                  <a:rPr lang="zh-CN" altLang="en-US" dirty="0"/>
                  <a:t> </a:t>
                </a:r>
                <a:r>
                  <a:rPr lang="en-US" altLang="zh-CN" dirty="0"/>
                  <a:t>in</a:t>
                </a:r>
                <a:r>
                  <a:rPr lang="zh-CN" altLang="en-US" dirty="0"/>
                  <a:t> </a:t>
                </a:r>
                <a:r>
                  <a:rPr lang="en-US" altLang="zh-CN" dirty="0"/>
                  <a:t>a</a:t>
                </a:r>
                <a:r>
                  <a:rPr lang="zh-CN" altLang="en-US" dirty="0"/>
                  <a:t> </a:t>
                </a:r>
                <a:r>
                  <a:rPr lang="en-US" altLang="zh-CN" dirty="0"/>
                  <a:t>stream</a:t>
                </a:r>
                <a:r>
                  <a:rPr lang="zh-CN" altLang="en-US" dirty="0"/>
                  <a:t> </a:t>
                </a:r>
                <a:r>
                  <a:rPr lang="en-US" altLang="zh-CN" dirty="0"/>
                  <a:t>(assuming</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0</m:t>
                        </m:r>
                      </m:sub>
                    </m:sSub>
                    <m:r>
                      <a:rPr lang="en-US" altLang="zh-CN">
                        <a:latin typeface="Cambria Math" charset="0"/>
                      </a:rPr>
                      <m:t>&lt;</m:t>
                    </m:r>
                    <m:r>
                      <a:rPr lang="zh-CN" altLang="en-US">
                        <a:latin typeface="Cambria Math" charset="0"/>
                      </a:rPr>
                      <m:t> </m:t>
                    </m:r>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oMath>
                </a14:m>
                <a:r>
                  <a:rPr lang="en-US" altLang="zh-CN" dirty="0"/>
                  <a: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Let</a:t>
                </a:r>
                <a:r>
                  <a:rPr lang="zh-CN" altLang="en-US" dirty="0"/>
                  <a:t> </a:t>
                </a:r>
                <a14:m>
                  <m:oMath xmlns:m="http://schemas.openxmlformats.org/officeDocument/2006/math">
                    <m:r>
                      <a:rPr lang="en-US" altLang="zh-CN" i="1">
                        <a:latin typeface="Cambria Math" charset="0"/>
                      </a:rPr>
                      <m:t>𝑝</m:t>
                    </m:r>
                    <m:r>
                      <a:rPr lang="en-US" altLang="zh-CN" i="1">
                        <a:latin typeface="Cambria Math" charset="0"/>
                      </a:rPr>
                      <m:t>(</m:t>
                    </m:r>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r>
                      <a:rPr lang="en-US" altLang="zh-CN" i="1">
                        <a:latin typeface="Cambria Math" charset="0"/>
                      </a:rPr>
                      <m:t>,</m:t>
                    </m:r>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r>
                      <a:rPr lang="en-US" altLang="zh-CN" i="1">
                        <a:latin typeface="Cambria Math" charset="0"/>
                      </a:rPr>
                      <m:t>)</m:t>
                    </m:r>
                  </m:oMath>
                </a14:m>
                <a:r>
                  <a:rPr lang="zh-CN" altLang="en-US" dirty="0"/>
                  <a:t> </a:t>
                </a:r>
                <a:r>
                  <a:rPr lang="en-US" altLang="zh-CN" dirty="0"/>
                  <a:t>be</a:t>
                </a:r>
                <a:r>
                  <a:rPr lang="zh-CN" altLang="en-US" dirty="0"/>
                  <a:t> </a:t>
                </a:r>
                <a:r>
                  <a:rPr lang="en-US" altLang="zh-CN" dirty="0"/>
                  <a:t>the</a:t>
                </a:r>
                <a:r>
                  <a:rPr lang="zh-CN" altLang="en-US" dirty="0"/>
                  <a:t> </a:t>
                </a:r>
                <a:r>
                  <a:rPr lang="en-US" altLang="zh-CN" dirty="0"/>
                  <a:t>joint</a:t>
                </a:r>
                <a:r>
                  <a:rPr lang="zh-CN" altLang="en-US" dirty="0"/>
                  <a:t> </a:t>
                </a:r>
                <a:r>
                  <a:rPr lang="en-US" altLang="zh-CN" dirty="0"/>
                  <a:t>probability</a:t>
                </a:r>
                <a:r>
                  <a:rPr lang="zh-CN" altLang="en-US" dirty="0"/>
                  <a:t> </a:t>
                </a:r>
                <a:r>
                  <a:rPr lang="en-US" altLang="zh-CN" dirty="0"/>
                  <a:t>of</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oMath>
                </a14:m>
                <a:r>
                  <a:rPr lang="zh-CN" altLang="en-US" dirty="0"/>
                  <a:t> </a:t>
                </a:r>
                <a:r>
                  <a:rPr lang="en-US" altLang="zh-CN" dirty="0"/>
                  <a:t>and</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oMath>
                </a14:m>
                <a:r>
                  <a:rPr lang="zh-CN" altLang="en-US" dirty="0"/>
                  <a:t> </a:t>
                </a:r>
                <a:r>
                  <a:rPr lang="en-US" altLang="zh-CN" dirty="0"/>
                  <a:t>at</a:t>
                </a:r>
                <a:r>
                  <a:rPr lang="zh-CN" altLang="en-US" dirty="0"/>
                  <a:t> </a:t>
                </a:r>
                <a:r>
                  <a:rPr lang="en-US" altLang="zh-CN" dirty="0"/>
                  <a:t>time</a:t>
                </a:r>
                <a:r>
                  <a:rPr lang="zh-CN" altLang="en-US" dirty="0"/>
                  <a:t> </a:t>
                </a:r>
                <a14:m>
                  <m:oMath xmlns:m="http://schemas.openxmlformats.org/officeDocument/2006/math">
                    <m:r>
                      <a:rPr lang="en-US" altLang="zh-CN" i="1">
                        <a:latin typeface="Cambria Math" charset="0"/>
                      </a:rPr>
                      <m:t>𝑡</m:t>
                    </m:r>
                  </m:oMath>
                </a14:m>
                <a:r>
                  <a:rPr lang="en-US" altLang="zh-CN" dirty="0"/>
                  <a: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Concept</a:t>
                </a:r>
                <a:r>
                  <a:rPr lang="zh-CN" altLang="en-US" dirty="0"/>
                  <a:t> </a:t>
                </a:r>
                <a:r>
                  <a:rPr lang="en-US" altLang="zh-CN" dirty="0"/>
                  <a:t>drift</a:t>
                </a:r>
                <a:r>
                  <a:rPr lang="zh-CN" altLang="en-US" dirty="0"/>
                  <a:t> </a:t>
                </a:r>
                <a:r>
                  <a:rPr lang="en-US" altLang="zh-CN" dirty="0"/>
                  <a:t>occurs</a:t>
                </a:r>
                <a:r>
                  <a:rPr lang="zh-CN" altLang="en-US" dirty="0"/>
                  <a:t> </a:t>
                </a:r>
                <a:r>
                  <a:rPr lang="en-US" altLang="zh-CN" dirty="0" smtClean="0"/>
                  <a:t>if</a:t>
                </a:r>
                <a:r>
                  <a:rPr lang="zh-CN" altLang="en-US" dirty="0" smtClean="0"/>
                  <a:t> </a:t>
                </a:r>
                <a:r>
                  <a:rPr lang="en-US" altLang="zh-CN" dirty="0" smtClean="0"/>
                  <a:t>the</a:t>
                </a:r>
                <a:r>
                  <a:rPr lang="zh-CN" altLang="en-US" dirty="0" smtClean="0"/>
                  <a:t> </a:t>
                </a:r>
                <a:r>
                  <a:rPr lang="en-US" altLang="zh-CN" dirty="0" smtClean="0"/>
                  <a:t>joint</a:t>
                </a:r>
                <a:r>
                  <a:rPr lang="zh-CN" altLang="en-US" baseline="0" dirty="0" smtClean="0"/>
                  <a:t> </a:t>
                </a:r>
                <a:r>
                  <a:rPr lang="en-US" altLang="zh-CN" baseline="0" dirty="0" smtClean="0"/>
                  <a:t>probability</a:t>
                </a:r>
                <a:r>
                  <a:rPr lang="zh-CN" altLang="en-US" baseline="0" dirty="0" smtClean="0"/>
                  <a:t> </a:t>
                </a:r>
                <a:r>
                  <a:rPr lang="en-US" altLang="zh-CN" baseline="0" dirty="0" smtClean="0"/>
                  <a:t>at</a:t>
                </a:r>
                <a14:m>
                  <m:oMath xmlns:m="http://schemas.openxmlformats.org/officeDocument/2006/math">
                    <m:r>
                      <a:rPr lang="zh-CN" altLang="en-US" b="0" i="0" smtClean="0">
                        <a:latin typeface="Cambria Math" charset="0"/>
                      </a:rPr>
                      <m:t> </m:t>
                    </m:r>
                    <m:sSub>
                      <m:sSubPr>
                        <m:ctrlPr>
                          <a:rPr lang="en-US" altLang="zh-CN" i="1" smtClean="0">
                            <a:latin typeface="Cambria Math" panose="02040503050406030204" pitchFamily="18" charset="0"/>
                          </a:rPr>
                        </m:ctrlPr>
                      </m:sSubPr>
                      <m:e>
                        <m:r>
                          <a:rPr lang="en-US" altLang="zh-CN" i="1">
                            <a:latin typeface="Cambria Math" charset="0"/>
                          </a:rPr>
                          <m:t>𝑡</m:t>
                        </m:r>
                      </m:e>
                      <m:sub>
                        <m:r>
                          <a:rPr lang="en-US" altLang="zh-CN" i="1">
                            <a:latin typeface="Cambria Math" charset="0"/>
                          </a:rPr>
                          <m:t>0</m:t>
                        </m:r>
                      </m:sub>
                    </m:sSub>
                  </m:oMath>
                </a14:m>
                <a:r>
                  <a:rPr lang="zh-CN" altLang="en-US" baseline="0" dirty="0" smtClean="0"/>
                  <a:t> </a:t>
                </a:r>
                <a:r>
                  <a:rPr lang="en-US" altLang="zh-CN" baseline="0" dirty="0" smtClean="0"/>
                  <a:t>is</a:t>
                </a:r>
                <a:r>
                  <a:rPr lang="zh-CN" altLang="en-US" baseline="0" dirty="0" smtClean="0"/>
                  <a:t> </a:t>
                </a:r>
                <a:r>
                  <a:rPr lang="en-US" altLang="zh-CN" baseline="0" dirty="0" smtClean="0"/>
                  <a:t>not</a:t>
                </a:r>
                <a:r>
                  <a:rPr lang="zh-CN" altLang="en-US" baseline="0" dirty="0" smtClean="0"/>
                  <a:t> </a:t>
                </a:r>
                <a:r>
                  <a:rPr lang="en-US" altLang="zh-CN" baseline="0" dirty="0" smtClean="0"/>
                  <a:t>equal</a:t>
                </a:r>
                <a:r>
                  <a:rPr lang="zh-CN" altLang="en-US" baseline="0" dirty="0" smtClean="0"/>
                  <a:t> </a:t>
                </a:r>
                <a:r>
                  <a:rPr lang="en-US" altLang="zh-CN" baseline="0" dirty="0" smtClean="0"/>
                  <a:t>to</a:t>
                </a:r>
                <a:r>
                  <a:rPr lang="zh-CN" altLang="en-US" baseline="0" dirty="0" smtClean="0"/>
                  <a:t> </a:t>
                </a:r>
                <a:r>
                  <a:rPr lang="en-US" altLang="zh-CN" baseline="0" dirty="0" smtClean="0"/>
                  <a:t>that</a:t>
                </a:r>
                <a:r>
                  <a:rPr lang="zh-CN" altLang="en-US" baseline="0" dirty="0" smtClean="0"/>
                  <a:t> </a:t>
                </a:r>
                <a:r>
                  <a:rPr lang="en-US" altLang="zh-CN" baseline="0" dirty="0" smtClean="0"/>
                  <a:t>at</a:t>
                </a:r>
                <a:r>
                  <a:rPr lang="zh-CN" altLang="en-US" baseline="0" dirty="0" smtClean="0"/>
                  <a:t> </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oMath>
                </a14:m>
                <a:r>
                  <a:rPr lang="en-US" altLang="zh-CN" dirty="0" smtClean="0"/>
                  <a:t>;</a:t>
                </a:r>
                <a:r>
                  <a:rPr lang="zh-CN" altLang="en-US" dirty="0" smtClean="0"/>
                  <a:t> </a:t>
                </a:r>
                <a:r>
                  <a:rPr lang="en-US" altLang="zh-CN" dirty="0"/>
                  <a:t>the</a:t>
                </a:r>
                <a:r>
                  <a:rPr lang="zh-CN" altLang="en-US" dirty="0"/>
                  <a:t> </a:t>
                </a:r>
                <a:r>
                  <a:rPr lang="en-US" altLang="zh-CN" dirty="0"/>
                  <a:t>prediction</a:t>
                </a:r>
                <a:r>
                  <a:rPr lang="zh-CN" altLang="en-US" dirty="0"/>
                  <a:t> </a:t>
                </a:r>
                <a:r>
                  <a:rPr lang="en-US" altLang="zh-CN" dirty="0"/>
                  <a:t>model</a:t>
                </a:r>
                <a:r>
                  <a:rPr lang="zh-CN" altLang="en-US" dirty="0"/>
                  <a:t> </a:t>
                </a:r>
                <a:r>
                  <a:rPr lang="en-US" altLang="zh-CN" dirty="0"/>
                  <a:t>can</a:t>
                </a:r>
                <a:r>
                  <a:rPr lang="zh-CN" altLang="en-US" dirty="0"/>
                  <a:t> </a:t>
                </a:r>
                <a:r>
                  <a:rPr lang="en-US" altLang="zh-CN" dirty="0"/>
                  <a:t>no</a:t>
                </a:r>
                <a:r>
                  <a:rPr lang="zh-CN" altLang="en-US" dirty="0"/>
                  <a:t> </a:t>
                </a:r>
                <a:r>
                  <a:rPr lang="en-US" altLang="zh-CN" dirty="0"/>
                  <a:t>longer</a:t>
                </a:r>
                <a:r>
                  <a:rPr lang="zh-CN" altLang="en-US" dirty="0"/>
                  <a:t> </a:t>
                </a:r>
                <a:r>
                  <a:rPr lang="en-US" altLang="zh-CN" dirty="0"/>
                  <a:t>accurately</a:t>
                </a:r>
                <a:r>
                  <a:rPr lang="zh-CN" altLang="en-US" dirty="0"/>
                  <a:t> </a:t>
                </a:r>
                <a:r>
                  <a:rPr lang="en-US" altLang="zh-CN" dirty="0"/>
                  <a:t>map</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charset="0"/>
                          </a:rPr>
                          <m:t>𝒙</m:t>
                        </m:r>
                      </m:e>
                      <m:sub>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sub>
                    </m:sSub>
                  </m:oMath>
                </a14:m>
                <a:r>
                  <a:rPr lang="zh-CN" altLang="en-US" dirty="0"/>
                  <a:t> </a:t>
                </a:r>
                <a:r>
                  <a:rPr lang="en-US" altLang="zh-CN" dirty="0"/>
                  <a:t>to</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𝑦</m:t>
                        </m:r>
                      </m:e>
                      <m:sub>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sub>
                    </m:sSub>
                  </m:oMath>
                </a14:m>
                <a:r>
                  <a:rPr lang="en-US" altLang="zh-CN" dirty="0"/>
                  <a:t>.</a:t>
                </a:r>
              </a:p>
              <a:p>
                <a:endParaRPr lang="en-US" dirty="0" smtClean="0"/>
              </a:p>
              <a:p>
                <a:r>
                  <a:rPr lang="en-US" altLang="zh-CN" dirty="0" smtClean="0"/>
                  <a:t>Based</a:t>
                </a:r>
                <a:r>
                  <a:rPr lang="zh-CN" altLang="en-US" dirty="0" smtClean="0"/>
                  <a:t> </a:t>
                </a:r>
                <a:r>
                  <a:rPr lang="en-US" altLang="zh-CN" dirty="0" smtClean="0"/>
                  <a:t>on</a:t>
                </a:r>
                <a:r>
                  <a:rPr lang="zh-CN" altLang="en-US" dirty="0" smtClean="0"/>
                  <a:t> </a:t>
                </a:r>
                <a:r>
                  <a:rPr lang="en-US" altLang="zh-CN" dirty="0" smtClean="0"/>
                  <a:t>the</a:t>
                </a:r>
                <a:r>
                  <a:rPr lang="zh-CN" altLang="en-US" dirty="0" smtClean="0"/>
                  <a:t> </a:t>
                </a:r>
                <a:r>
                  <a:rPr lang="en-US" altLang="zh-CN" dirty="0" smtClean="0"/>
                  <a:t>Bayesian</a:t>
                </a:r>
                <a:r>
                  <a:rPr lang="zh-CN" altLang="en-US" dirty="0" smtClean="0"/>
                  <a:t> </a:t>
                </a:r>
                <a:r>
                  <a:rPr lang="en-US" altLang="zh-CN" dirty="0" smtClean="0"/>
                  <a:t>decision</a:t>
                </a:r>
                <a:r>
                  <a:rPr lang="zh-CN" altLang="en-US" dirty="0" smtClean="0"/>
                  <a:t> </a:t>
                </a:r>
                <a:r>
                  <a:rPr lang="en-US" altLang="zh-CN" dirty="0" smtClean="0"/>
                  <a:t>theory,</a:t>
                </a:r>
                <a:r>
                  <a:rPr lang="zh-CN" altLang="en-US" dirty="0" smtClean="0"/>
                  <a:t> </a:t>
                </a:r>
                <a:endParaRPr lang="en-US" altLang="zh-CN" dirty="0" smtClean="0"/>
              </a:p>
              <a:p>
                <a:pPr marL="1714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dirty="0" smtClean="0"/>
                  <a:t>The</a:t>
                </a:r>
                <a:r>
                  <a:rPr lang="zh-CN" altLang="en-US" dirty="0" smtClean="0"/>
                  <a:t> </a:t>
                </a:r>
                <a:r>
                  <a:rPr lang="en-US" altLang="zh-CN" dirty="0"/>
                  <a:t>change</a:t>
                </a:r>
                <a:r>
                  <a:rPr lang="zh-CN" altLang="en-US" dirty="0"/>
                  <a:t> </a:t>
                </a:r>
                <a:r>
                  <a:rPr lang="en-US" altLang="zh-CN" dirty="0"/>
                  <a:t>of</a:t>
                </a:r>
                <a:r>
                  <a:rPr lang="zh-CN" altLang="en-US" dirty="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e>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r>
                  <a:rPr lang="zh-CN" altLang="en-US" dirty="0"/>
                  <a:t> </a:t>
                </a:r>
                <a:r>
                  <a:rPr lang="en-US" altLang="zh-CN" dirty="0"/>
                  <a:t>can</a:t>
                </a:r>
                <a:r>
                  <a:rPr lang="zh-CN" altLang="en-US" dirty="0"/>
                  <a:t> </a:t>
                </a:r>
                <a:r>
                  <a:rPr lang="en-US" altLang="zh-CN" dirty="0"/>
                  <a:t>be</a:t>
                </a:r>
                <a:r>
                  <a:rPr lang="zh-CN" altLang="en-US" dirty="0"/>
                  <a:t> </a:t>
                </a:r>
                <a:r>
                  <a:rPr lang="en-US" altLang="zh-CN" dirty="0"/>
                  <a:t>characterized</a:t>
                </a:r>
                <a:r>
                  <a:rPr lang="zh-CN" altLang="en-US" dirty="0"/>
                  <a:t> </a:t>
                </a:r>
                <a:r>
                  <a:rPr lang="en-US" altLang="zh-CN" dirty="0"/>
                  <a:t>as</a:t>
                </a:r>
                <a:r>
                  <a:rPr lang="zh-CN" altLang="en-US" dirty="0"/>
                  <a:t> </a:t>
                </a:r>
                <a:r>
                  <a:rPr lang="en-US" altLang="zh-CN" dirty="0"/>
                  <a:t>the</a:t>
                </a:r>
                <a:r>
                  <a:rPr lang="zh-CN" altLang="en-US" dirty="0"/>
                  <a:t> </a:t>
                </a:r>
                <a:r>
                  <a:rPr lang="en-US" altLang="zh-CN" dirty="0"/>
                  <a:t>changes</a:t>
                </a:r>
                <a:r>
                  <a:rPr lang="zh-CN" altLang="en-US" dirty="0"/>
                  <a:t> </a:t>
                </a:r>
                <a:r>
                  <a:rPr lang="en-US" altLang="zh-CN" dirty="0"/>
                  <a:t>in</a:t>
                </a:r>
                <a:r>
                  <a:rPr lang="zh-CN" altLang="en-US" dirty="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e>
                    </m:d>
                  </m:oMath>
                </a14:m>
                <a:r>
                  <a:rPr lang="en-US" altLang="zh-CN" dirty="0"/>
                  <a:t>,</a:t>
                </a:r>
                <a:r>
                  <a:rPr lang="zh-CN" altLang="en-US" dirty="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r>
                  <a:rPr lang="en-US" altLang="zh-CN" dirty="0"/>
                  <a:t>,</a:t>
                </a:r>
                <a:r>
                  <a:rPr lang="zh-CN" altLang="en-US" dirty="0"/>
                  <a:t> </a:t>
                </a:r>
                <a:r>
                  <a:rPr lang="en-US" altLang="zh-CN" dirty="0"/>
                  <a:t>and</a:t>
                </a:r>
                <a:r>
                  <a:rPr lang="zh-CN" altLang="en-US" dirty="0"/>
                  <a:t> </a:t>
                </a:r>
                <a14:m>
                  <m:oMath xmlns:m="http://schemas.openxmlformats.org/officeDocument/2006/math">
                    <m:r>
                      <a:rPr lang="en-US" altLang="zh-CN" i="1">
                        <a:latin typeface="Cambria Math" charset="0"/>
                      </a:rPr>
                      <m:t>𝑝</m:t>
                    </m:r>
                    <m:r>
                      <a:rPr lang="en-US" altLang="zh-CN" i="1">
                        <a:latin typeface="Cambria Math" charset="0"/>
                      </a:rPr>
                      <m:t>(</m:t>
                    </m:r>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r>
                      <a:rPr lang="en-US" altLang="zh-CN" i="1">
                        <a:latin typeface="Cambria Math" charset="0"/>
                      </a:rPr>
                      <m:t>|</m:t>
                    </m:r>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r>
                      <a:rPr lang="en-US" altLang="zh-CN" i="1">
                        <a:latin typeface="Cambria Math" charset="0"/>
                      </a:rPr>
                      <m:t>)</m:t>
                    </m:r>
                  </m:oMath>
                </a14:m>
                <a:r>
                  <a:rPr lang="en-US" altLang="zh-CN" dirty="0" smtClean="0"/>
                  <a:t>.</a:t>
                </a:r>
                <a:endParaRPr lang="en-US" altLang="zh-CN" dirty="0"/>
              </a:p>
              <a:p>
                <a:endParaRPr lang="en-US" b="1" dirty="0"/>
              </a:p>
            </p:txBody>
          </p:sp>
        </mc:Choice>
        <mc:Fallback xmlns="">
          <p:sp>
            <p:nvSpPr>
              <p:cNvPr id="3" name="Notes Placeholder 2"/>
              <p:cNvSpPr>
                <a:spLocks noGrp="1"/>
              </p:cNvSpPr>
              <p:nvPr>
                <p:ph type="body" idx="1"/>
              </p:nvPr>
            </p:nvSpPr>
            <p:spPr/>
            <p:txBody>
              <a:bodyPr/>
              <a:lstStyle/>
              <a:p>
                <a:r>
                  <a:rPr lang="en-US" altLang="zh-CN" dirty="0" smtClean="0"/>
                  <a:t>Concept</a:t>
                </a:r>
                <a:r>
                  <a:rPr lang="zh-CN" altLang="en-US" dirty="0" smtClean="0"/>
                  <a:t> </a:t>
                </a:r>
                <a:r>
                  <a:rPr lang="en-US" altLang="zh-CN" dirty="0" smtClean="0"/>
                  <a:t>drift</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phenomenon</a:t>
                </a:r>
                <a:r>
                  <a:rPr lang="zh-CN" altLang="en-US" baseline="0" dirty="0" smtClean="0"/>
                  <a:t> </a:t>
                </a:r>
                <a:r>
                  <a:rPr lang="en-US" altLang="zh-CN" baseline="0" dirty="0" smtClean="0"/>
                  <a:t>that</a:t>
                </a:r>
                <a:r>
                  <a:rPr lang="zh-CN" altLang="en-US" baseline="0" dirty="0" smtClean="0"/>
                  <a:t> </a:t>
                </a:r>
                <a:r>
                  <a:rPr lang="en-US" altLang="zh-CN" baseline="0" dirty="0" smtClean="0"/>
                  <a:t>the</a:t>
                </a:r>
                <a:r>
                  <a:rPr lang="zh-CN" altLang="en-US" baseline="0" dirty="0" smtClean="0"/>
                  <a:t> </a:t>
                </a:r>
                <a:r>
                  <a:rPr lang="en-US" altLang="zh-CN" baseline="0" dirty="0" smtClean="0"/>
                  <a:t>relationship</a:t>
                </a:r>
                <a:r>
                  <a:rPr lang="zh-CN" altLang="en-US" baseline="0" dirty="0" smtClean="0"/>
                  <a:t> </a:t>
                </a:r>
                <a:r>
                  <a:rPr lang="en-US" altLang="zh-CN" baseline="0" dirty="0" smtClean="0"/>
                  <a:t>between</a:t>
                </a:r>
                <a:r>
                  <a:rPr lang="zh-CN" altLang="en-US" baseline="0" dirty="0" smtClean="0"/>
                  <a:t> </a:t>
                </a:r>
                <a:r>
                  <a:rPr lang="en-US" altLang="zh-CN" baseline="0" dirty="0" smtClean="0"/>
                  <a:t>the</a:t>
                </a:r>
                <a:r>
                  <a:rPr lang="zh-CN" altLang="en-US" baseline="0" dirty="0" smtClean="0"/>
                  <a:t> </a:t>
                </a:r>
                <a:r>
                  <a:rPr lang="en-US" altLang="zh-CN" baseline="0" dirty="0" smtClean="0"/>
                  <a:t>input</a:t>
                </a:r>
                <a:r>
                  <a:rPr lang="zh-CN" altLang="en-US" baseline="0" dirty="0" smtClean="0"/>
                  <a:t> </a:t>
                </a:r>
                <a:r>
                  <a:rPr lang="en-US" altLang="zh-CN" baseline="0" dirty="0" smtClean="0"/>
                  <a:t>variables</a:t>
                </a:r>
                <a:r>
                  <a:rPr lang="zh-CN" altLang="en-US" baseline="0" dirty="0" smtClean="0"/>
                  <a:t> </a:t>
                </a:r>
                <a:r>
                  <a:rPr lang="en-US" altLang="zh-CN" baseline="0" dirty="0" smtClean="0"/>
                  <a:t>and</a:t>
                </a:r>
                <a:r>
                  <a:rPr lang="zh-CN" altLang="en-US" baseline="0" dirty="0" smtClean="0"/>
                  <a:t> </a:t>
                </a:r>
                <a:r>
                  <a:rPr lang="en-US" altLang="zh-CN" baseline="0" dirty="0" smtClean="0"/>
                  <a:t>target</a:t>
                </a:r>
                <a:r>
                  <a:rPr lang="zh-CN" altLang="en-US" baseline="0" dirty="0" smtClean="0"/>
                  <a:t> </a:t>
                </a:r>
                <a:r>
                  <a:rPr lang="en-US" altLang="zh-CN" baseline="0" dirty="0" smtClean="0"/>
                  <a:t>variable</a:t>
                </a:r>
                <a:r>
                  <a:rPr lang="zh-CN" altLang="en-US" baseline="0" dirty="0" smtClean="0"/>
                  <a:t> </a:t>
                </a:r>
                <a:r>
                  <a:rPr lang="en-US" altLang="zh-CN" baseline="0" dirty="0" smtClean="0"/>
                  <a:t>continuously</a:t>
                </a:r>
                <a:r>
                  <a:rPr lang="zh-CN" altLang="en-US" baseline="0" dirty="0" smtClean="0"/>
                  <a:t> </a:t>
                </a:r>
                <a:r>
                  <a:rPr lang="en-US" altLang="zh-CN" baseline="0" dirty="0" smtClean="0"/>
                  <a:t>changes</a:t>
                </a:r>
                <a:r>
                  <a:rPr lang="zh-CN" altLang="en-US" baseline="0" dirty="0" smtClean="0"/>
                  <a:t> </a:t>
                </a:r>
                <a:r>
                  <a:rPr lang="en-US" altLang="zh-CN" baseline="0" dirty="0" smtClean="0"/>
                  <a:t>over</a:t>
                </a:r>
                <a:r>
                  <a:rPr lang="zh-CN" altLang="en-US" baseline="0" dirty="0" smtClean="0"/>
                  <a:t> </a:t>
                </a:r>
                <a:r>
                  <a:rPr lang="en-US" altLang="zh-CN" baseline="0" dirty="0" smtClean="0"/>
                  <a:t>time.</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Let</a:t>
                </a:r>
                <a:r>
                  <a:rPr lang="zh-CN" altLang="en-US" dirty="0"/>
                  <a:t> </a:t>
                </a:r>
                <a:r>
                  <a:rPr lang="en-US" altLang="zh-CN" i="0">
                    <a:latin typeface="Cambria Math" charset="0"/>
                  </a:rPr>
                  <a:t>𝑡_0</a:t>
                </a:r>
                <a:r>
                  <a:rPr lang="zh-CN" altLang="en-US" dirty="0"/>
                  <a:t> </a:t>
                </a:r>
                <a:r>
                  <a:rPr lang="en-US" altLang="zh-CN" dirty="0"/>
                  <a:t>and</a:t>
                </a:r>
                <a:r>
                  <a:rPr lang="zh-CN" altLang="en-US" dirty="0"/>
                  <a:t> </a:t>
                </a:r>
                <a:r>
                  <a:rPr lang="en-US" altLang="zh-CN" i="0">
                    <a:latin typeface="Cambria Math" charset="0"/>
                  </a:rPr>
                  <a:t>𝑡_1</a:t>
                </a:r>
                <a:r>
                  <a:rPr lang="zh-CN" altLang="en-US" dirty="0"/>
                  <a:t> </a:t>
                </a:r>
                <a:r>
                  <a:rPr lang="en-US" altLang="zh-CN" dirty="0"/>
                  <a:t>be</a:t>
                </a:r>
                <a:r>
                  <a:rPr lang="zh-CN" altLang="en-US" dirty="0"/>
                  <a:t> </a:t>
                </a:r>
                <a:r>
                  <a:rPr lang="en-US" altLang="zh-CN" dirty="0"/>
                  <a:t>two</a:t>
                </a:r>
                <a:r>
                  <a:rPr lang="zh-CN" altLang="en-US" dirty="0"/>
                  <a:t> </a:t>
                </a:r>
                <a:r>
                  <a:rPr lang="en-US" altLang="zh-CN" dirty="0"/>
                  <a:t>time</a:t>
                </a:r>
                <a:r>
                  <a:rPr lang="zh-CN" altLang="en-US" dirty="0"/>
                  <a:t> </a:t>
                </a:r>
                <a:r>
                  <a:rPr lang="en-US" altLang="zh-CN" dirty="0"/>
                  <a:t>points</a:t>
                </a:r>
                <a:r>
                  <a:rPr lang="zh-CN" altLang="en-US" dirty="0"/>
                  <a:t> </a:t>
                </a:r>
                <a:r>
                  <a:rPr lang="en-US" altLang="zh-CN" dirty="0"/>
                  <a:t>in</a:t>
                </a:r>
                <a:r>
                  <a:rPr lang="zh-CN" altLang="en-US" dirty="0"/>
                  <a:t> </a:t>
                </a:r>
                <a:r>
                  <a:rPr lang="en-US" altLang="zh-CN" dirty="0"/>
                  <a:t>a</a:t>
                </a:r>
                <a:r>
                  <a:rPr lang="zh-CN" altLang="en-US" dirty="0"/>
                  <a:t> </a:t>
                </a:r>
                <a:r>
                  <a:rPr lang="en-US" altLang="zh-CN" dirty="0"/>
                  <a:t>stream</a:t>
                </a:r>
                <a:r>
                  <a:rPr lang="zh-CN" altLang="en-US" dirty="0"/>
                  <a:t> </a:t>
                </a:r>
                <a:r>
                  <a:rPr lang="en-US" altLang="zh-CN" dirty="0"/>
                  <a:t>(assuming</a:t>
                </a:r>
                <a:r>
                  <a:rPr lang="zh-CN" altLang="en-US" dirty="0"/>
                  <a:t> </a:t>
                </a:r>
                <a:r>
                  <a:rPr lang="en-US" altLang="zh-CN" i="0">
                    <a:latin typeface="Cambria Math" charset="0"/>
                  </a:rPr>
                  <a:t>𝑡_0&lt;</a:t>
                </a:r>
                <a:r>
                  <a:rPr lang="zh-CN" altLang="en-US" i="0">
                    <a:latin typeface="Cambria Math" charset="0"/>
                  </a:rPr>
                  <a:t> </a:t>
                </a:r>
                <a:r>
                  <a:rPr lang="en-US" altLang="zh-CN" i="0">
                    <a:latin typeface="Cambria Math" charset="0"/>
                  </a:rPr>
                  <a:t>𝑡_1</a:t>
                </a:r>
                <a:r>
                  <a:rPr lang="en-US" altLang="zh-CN" dirty="0"/>
                  <a: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Let</a:t>
                </a:r>
                <a:r>
                  <a:rPr lang="zh-CN" altLang="en-US" dirty="0"/>
                  <a:t> </a:t>
                </a:r>
                <a:r>
                  <a:rPr lang="en-US" altLang="zh-CN" i="0">
                    <a:latin typeface="Cambria Math" charset="0"/>
                  </a:rPr>
                  <a:t>𝑝(</a:t>
                </a:r>
                <a:r>
                  <a:rPr lang="en-US" altLang="zh-CN" b="1" i="0">
                    <a:latin typeface="Cambria Math" charset="0"/>
                  </a:rPr>
                  <a:t>𝒙_</a:t>
                </a:r>
                <a:r>
                  <a:rPr lang="en-US" altLang="zh-CN" i="0">
                    <a:latin typeface="Cambria Math" charset="0"/>
                  </a:rPr>
                  <a:t>𝑡,𝑦_𝑡)</a:t>
                </a:r>
                <a:r>
                  <a:rPr lang="zh-CN" altLang="en-US" dirty="0"/>
                  <a:t> </a:t>
                </a:r>
                <a:r>
                  <a:rPr lang="en-US" altLang="zh-CN" dirty="0"/>
                  <a:t>be</a:t>
                </a:r>
                <a:r>
                  <a:rPr lang="zh-CN" altLang="en-US" dirty="0"/>
                  <a:t> </a:t>
                </a:r>
                <a:r>
                  <a:rPr lang="en-US" altLang="zh-CN" dirty="0"/>
                  <a:t>the</a:t>
                </a:r>
                <a:r>
                  <a:rPr lang="zh-CN" altLang="en-US" dirty="0"/>
                  <a:t> </a:t>
                </a:r>
                <a:r>
                  <a:rPr lang="en-US" altLang="zh-CN" dirty="0"/>
                  <a:t>joint</a:t>
                </a:r>
                <a:r>
                  <a:rPr lang="zh-CN" altLang="en-US" dirty="0"/>
                  <a:t> </a:t>
                </a:r>
                <a:r>
                  <a:rPr lang="en-US" altLang="zh-CN" dirty="0"/>
                  <a:t>probability</a:t>
                </a:r>
                <a:r>
                  <a:rPr lang="zh-CN" altLang="en-US" dirty="0"/>
                  <a:t> </a:t>
                </a:r>
                <a:r>
                  <a:rPr lang="en-US" altLang="zh-CN" dirty="0"/>
                  <a:t>of</a:t>
                </a:r>
                <a:r>
                  <a:rPr lang="zh-CN" altLang="en-US" dirty="0"/>
                  <a:t> </a:t>
                </a:r>
                <a:r>
                  <a:rPr lang="en-US" altLang="zh-CN" b="1" i="0">
                    <a:latin typeface="Cambria Math" charset="0"/>
                  </a:rPr>
                  <a:t>𝒙_</a:t>
                </a:r>
                <a:r>
                  <a:rPr lang="en-US" altLang="zh-CN" i="0">
                    <a:latin typeface="Cambria Math" charset="0"/>
                  </a:rPr>
                  <a:t>𝑡</a:t>
                </a:r>
                <a:r>
                  <a:rPr lang="zh-CN" altLang="en-US" dirty="0"/>
                  <a:t> </a:t>
                </a:r>
                <a:r>
                  <a:rPr lang="en-US" altLang="zh-CN" dirty="0"/>
                  <a:t>and</a:t>
                </a:r>
                <a:r>
                  <a:rPr lang="zh-CN" altLang="en-US" dirty="0"/>
                  <a:t> </a:t>
                </a:r>
                <a:r>
                  <a:rPr lang="en-US" altLang="zh-CN" i="0">
                    <a:latin typeface="Cambria Math" charset="0"/>
                  </a:rPr>
                  <a:t>𝑦_𝑡</a:t>
                </a:r>
                <a:r>
                  <a:rPr lang="zh-CN" altLang="en-US" dirty="0"/>
                  <a:t> </a:t>
                </a:r>
                <a:r>
                  <a:rPr lang="en-US" altLang="zh-CN" dirty="0"/>
                  <a:t>at</a:t>
                </a:r>
                <a:r>
                  <a:rPr lang="zh-CN" altLang="en-US" dirty="0"/>
                  <a:t> </a:t>
                </a:r>
                <a:r>
                  <a:rPr lang="en-US" altLang="zh-CN" dirty="0"/>
                  <a:t>time</a:t>
                </a:r>
                <a:r>
                  <a:rPr lang="zh-CN" altLang="en-US" dirty="0"/>
                  <a:t> </a:t>
                </a:r>
                <a:r>
                  <a:rPr lang="en-US" altLang="zh-CN" i="0">
                    <a:latin typeface="Cambria Math" charset="0"/>
                  </a:rPr>
                  <a:t>𝑡</a:t>
                </a:r>
                <a:r>
                  <a:rPr lang="en-US" altLang="zh-CN" dirty="0"/>
                  <a: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Concept</a:t>
                </a:r>
                <a:r>
                  <a:rPr lang="zh-CN" altLang="en-US" dirty="0"/>
                  <a:t> </a:t>
                </a:r>
                <a:r>
                  <a:rPr lang="en-US" altLang="zh-CN" dirty="0"/>
                  <a:t>drift</a:t>
                </a:r>
                <a:r>
                  <a:rPr lang="zh-CN" altLang="en-US" dirty="0"/>
                  <a:t> </a:t>
                </a:r>
                <a:r>
                  <a:rPr lang="en-US" altLang="zh-CN" dirty="0"/>
                  <a:t>occurs</a:t>
                </a:r>
                <a:r>
                  <a:rPr lang="zh-CN" altLang="en-US" dirty="0"/>
                  <a:t> </a:t>
                </a:r>
                <a:r>
                  <a:rPr lang="en-US" altLang="zh-CN" dirty="0" smtClean="0"/>
                  <a:t>if</a:t>
                </a:r>
                <a:r>
                  <a:rPr lang="zh-CN" altLang="en-US" dirty="0" smtClean="0"/>
                  <a:t> </a:t>
                </a:r>
                <a:r>
                  <a:rPr lang="en-US" altLang="zh-CN" dirty="0" smtClean="0"/>
                  <a:t>the</a:t>
                </a:r>
                <a:r>
                  <a:rPr lang="zh-CN" altLang="en-US" dirty="0" smtClean="0"/>
                  <a:t> </a:t>
                </a:r>
                <a:r>
                  <a:rPr lang="en-US" altLang="zh-CN" dirty="0" smtClean="0"/>
                  <a:t>joint</a:t>
                </a:r>
                <a:r>
                  <a:rPr lang="zh-CN" altLang="en-US" baseline="0" dirty="0" smtClean="0"/>
                  <a:t> </a:t>
                </a:r>
                <a:r>
                  <a:rPr lang="en-US" altLang="zh-CN" baseline="0" dirty="0" smtClean="0"/>
                  <a:t>probability</a:t>
                </a:r>
                <a:r>
                  <a:rPr lang="zh-CN" altLang="en-US" baseline="0" dirty="0" smtClean="0"/>
                  <a:t> </a:t>
                </a:r>
                <a:r>
                  <a:rPr lang="en-US" altLang="zh-CN" baseline="0" dirty="0" smtClean="0"/>
                  <a:t>at</a:t>
                </a:r>
                <a:r>
                  <a:rPr lang="zh-CN" altLang="en-US" b="0" i="0" smtClean="0">
                    <a:latin typeface="Cambria Math" charset="0"/>
                  </a:rPr>
                  <a:t> </a:t>
                </a:r>
                <a:r>
                  <a:rPr lang="en-US" altLang="zh-CN" i="0">
                    <a:latin typeface="Cambria Math" charset="0"/>
                  </a:rPr>
                  <a:t>𝑡</a:t>
                </a:r>
                <a:r>
                  <a:rPr lang="en-US" altLang="zh-CN" i="0" smtClean="0">
                    <a:latin typeface="Cambria Math" charset="0"/>
                  </a:rPr>
                  <a:t>_</a:t>
                </a:r>
                <a:r>
                  <a:rPr lang="en-US" altLang="zh-CN" i="0">
                    <a:latin typeface="Cambria Math" charset="0"/>
                  </a:rPr>
                  <a:t>0</a:t>
                </a:r>
                <a:r>
                  <a:rPr lang="zh-CN" altLang="en-US" baseline="0" dirty="0" smtClean="0"/>
                  <a:t> </a:t>
                </a:r>
                <a:r>
                  <a:rPr lang="en-US" altLang="zh-CN" baseline="0" dirty="0" smtClean="0"/>
                  <a:t>is</a:t>
                </a:r>
                <a:r>
                  <a:rPr lang="zh-CN" altLang="en-US" baseline="0" dirty="0" smtClean="0"/>
                  <a:t> </a:t>
                </a:r>
                <a:r>
                  <a:rPr lang="en-US" altLang="zh-CN" baseline="0" dirty="0" smtClean="0"/>
                  <a:t>not</a:t>
                </a:r>
                <a:r>
                  <a:rPr lang="zh-CN" altLang="en-US" baseline="0" dirty="0" smtClean="0"/>
                  <a:t> </a:t>
                </a:r>
                <a:r>
                  <a:rPr lang="en-US" altLang="zh-CN" baseline="0" dirty="0" smtClean="0"/>
                  <a:t>equal</a:t>
                </a:r>
                <a:r>
                  <a:rPr lang="zh-CN" altLang="en-US" baseline="0" dirty="0" smtClean="0"/>
                  <a:t> </a:t>
                </a:r>
                <a:r>
                  <a:rPr lang="en-US" altLang="zh-CN" baseline="0" dirty="0" smtClean="0"/>
                  <a:t>to</a:t>
                </a:r>
                <a:r>
                  <a:rPr lang="zh-CN" altLang="en-US" baseline="0" dirty="0" smtClean="0"/>
                  <a:t> </a:t>
                </a:r>
                <a:r>
                  <a:rPr lang="en-US" altLang="zh-CN" baseline="0" dirty="0" smtClean="0"/>
                  <a:t>that</a:t>
                </a:r>
                <a:r>
                  <a:rPr lang="zh-CN" altLang="en-US" baseline="0" dirty="0" smtClean="0"/>
                  <a:t> </a:t>
                </a:r>
                <a:r>
                  <a:rPr lang="en-US" altLang="zh-CN" baseline="0" dirty="0" smtClean="0"/>
                  <a:t>at</a:t>
                </a:r>
                <a:r>
                  <a:rPr lang="zh-CN" altLang="en-US" baseline="0" dirty="0" smtClean="0"/>
                  <a:t> </a:t>
                </a:r>
                <a:r>
                  <a:rPr lang="en-US" altLang="zh-CN" i="0">
                    <a:latin typeface="Cambria Math" charset="0"/>
                  </a:rPr>
                  <a:t>𝑡</a:t>
                </a:r>
                <a:r>
                  <a:rPr lang="en-US" altLang="zh-CN" i="0" smtClean="0">
                    <a:latin typeface="Cambria Math" charset="0"/>
                  </a:rPr>
                  <a:t>_</a:t>
                </a:r>
                <a:r>
                  <a:rPr lang="en-US" altLang="zh-CN" i="0">
                    <a:latin typeface="Cambria Math" charset="0"/>
                  </a:rPr>
                  <a:t>1</a:t>
                </a:r>
                <a:r>
                  <a:rPr lang="en-US" altLang="zh-CN" dirty="0" smtClean="0"/>
                  <a:t>;</a:t>
                </a:r>
                <a:r>
                  <a:rPr lang="zh-CN" altLang="en-US" dirty="0" smtClean="0"/>
                  <a:t> </a:t>
                </a:r>
                <a:r>
                  <a:rPr lang="en-US" altLang="zh-CN" dirty="0"/>
                  <a:t>the</a:t>
                </a:r>
                <a:r>
                  <a:rPr lang="zh-CN" altLang="en-US" dirty="0"/>
                  <a:t> </a:t>
                </a:r>
                <a:r>
                  <a:rPr lang="en-US" altLang="zh-CN" dirty="0"/>
                  <a:t>prediction</a:t>
                </a:r>
                <a:r>
                  <a:rPr lang="zh-CN" altLang="en-US" dirty="0"/>
                  <a:t> </a:t>
                </a:r>
                <a:r>
                  <a:rPr lang="en-US" altLang="zh-CN" dirty="0"/>
                  <a:t>model</a:t>
                </a:r>
                <a:r>
                  <a:rPr lang="zh-CN" altLang="en-US" dirty="0"/>
                  <a:t> </a:t>
                </a:r>
                <a:r>
                  <a:rPr lang="en-US" altLang="zh-CN" dirty="0"/>
                  <a:t>can</a:t>
                </a:r>
                <a:r>
                  <a:rPr lang="zh-CN" altLang="en-US" dirty="0"/>
                  <a:t> </a:t>
                </a:r>
                <a:r>
                  <a:rPr lang="en-US" altLang="zh-CN" dirty="0"/>
                  <a:t>no</a:t>
                </a:r>
                <a:r>
                  <a:rPr lang="zh-CN" altLang="en-US" dirty="0"/>
                  <a:t> </a:t>
                </a:r>
                <a:r>
                  <a:rPr lang="en-US" altLang="zh-CN" dirty="0"/>
                  <a:t>longer</a:t>
                </a:r>
                <a:r>
                  <a:rPr lang="zh-CN" altLang="en-US" dirty="0"/>
                  <a:t> </a:t>
                </a:r>
                <a:r>
                  <a:rPr lang="en-US" altLang="zh-CN" dirty="0"/>
                  <a:t>accurately</a:t>
                </a:r>
                <a:r>
                  <a:rPr lang="zh-CN" altLang="en-US" dirty="0"/>
                  <a:t> </a:t>
                </a:r>
                <a:r>
                  <a:rPr lang="en-US" altLang="zh-CN" dirty="0"/>
                  <a:t>map</a:t>
                </a:r>
                <a:r>
                  <a:rPr lang="zh-CN" altLang="en-US" dirty="0"/>
                  <a:t> </a:t>
                </a:r>
                <a:r>
                  <a:rPr lang="en-US" altLang="zh-CN" b="1" i="0">
                    <a:latin typeface="Cambria Math" charset="0"/>
                  </a:rPr>
                  <a:t>𝒙_(</a:t>
                </a:r>
                <a:r>
                  <a:rPr lang="en-US" altLang="zh-CN" i="0">
                    <a:latin typeface="Cambria Math" charset="0"/>
                  </a:rPr>
                  <a:t>𝑡_1 )</a:t>
                </a:r>
                <a:r>
                  <a:rPr lang="zh-CN" altLang="en-US" dirty="0"/>
                  <a:t> </a:t>
                </a:r>
                <a:r>
                  <a:rPr lang="en-US" altLang="zh-CN" dirty="0"/>
                  <a:t>to</a:t>
                </a:r>
                <a:r>
                  <a:rPr lang="zh-CN" altLang="en-US" dirty="0"/>
                  <a:t> </a:t>
                </a:r>
                <a:r>
                  <a:rPr lang="en-US" altLang="zh-CN" i="0">
                    <a:latin typeface="Cambria Math" charset="0"/>
                  </a:rPr>
                  <a:t>𝑦_(𝑡_1 )</a:t>
                </a:r>
                <a:r>
                  <a:rPr lang="en-US" altLang="zh-CN" dirty="0"/>
                  <a:t>.</a:t>
                </a:r>
              </a:p>
              <a:p>
                <a:endParaRPr lang="en-US" dirty="0" smtClean="0"/>
              </a:p>
              <a:p>
                <a:r>
                  <a:rPr lang="en-US" altLang="zh-CN" dirty="0" smtClean="0"/>
                  <a:t>Based</a:t>
                </a:r>
                <a:r>
                  <a:rPr lang="zh-CN" altLang="en-US" dirty="0" smtClean="0"/>
                  <a:t> </a:t>
                </a:r>
                <a:r>
                  <a:rPr lang="en-US" altLang="zh-CN" dirty="0" smtClean="0"/>
                  <a:t>on</a:t>
                </a:r>
                <a:r>
                  <a:rPr lang="zh-CN" altLang="en-US" dirty="0" smtClean="0"/>
                  <a:t> </a:t>
                </a:r>
                <a:r>
                  <a:rPr lang="en-US" altLang="zh-CN" dirty="0" smtClean="0"/>
                  <a:t>the</a:t>
                </a:r>
                <a:r>
                  <a:rPr lang="zh-CN" altLang="en-US" dirty="0" smtClean="0"/>
                  <a:t> </a:t>
                </a:r>
                <a:r>
                  <a:rPr lang="en-US" altLang="zh-CN" dirty="0" smtClean="0"/>
                  <a:t>Bayesian</a:t>
                </a:r>
                <a:r>
                  <a:rPr lang="zh-CN" altLang="en-US" dirty="0" smtClean="0"/>
                  <a:t> </a:t>
                </a:r>
                <a:r>
                  <a:rPr lang="en-US" altLang="zh-CN" dirty="0" smtClean="0"/>
                  <a:t>decision</a:t>
                </a:r>
                <a:r>
                  <a:rPr lang="zh-CN" altLang="en-US" dirty="0" smtClean="0"/>
                  <a:t> </a:t>
                </a:r>
                <a:r>
                  <a:rPr lang="en-US" altLang="zh-CN" dirty="0" smtClean="0"/>
                  <a:t>theory,</a:t>
                </a:r>
                <a:r>
                  <a:rPr lang="zh-CN" altLang="en-US" dirty="0" smtClean="0"/>
                  <a:t> </a:t>
                </a:r>
                <a:endParaRPr lang="en-US" altLang="zh-CN" dirty="0" smtClean="0"/>
              </a:p>
              <a:p>
                <a:pPr marL="1714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dirty="0" smtClean="0"/>
                  <a:t>We</a:t>
                </a:r>
                <a:r>
                  <a:rPr lang="zh-CN" altLang="en-US" dirty="0" smtClean="0"/>
                  <a:t> </a:t>
                </a:r>
                <a:r>
                  <a:rPr lang="en-US" altLang="zh-CN" dirty="0"/>
                  <a:t>focus</a:t>
                </a:r>
                <a:r>
                  <a:rPr lang="zh-CN" altLang="en-US" dirty="0"/>
                  <a:t> </a:t>
                </a:r>
                <a:r>
                  <a:rPr lang="en-US" altLang="zh-CN" dirty="0"/>
                  <a:t>on</a:t>
                </a:r>
                <a:r>
                  <a:rPr lang="zh-CN" altLang="en-US" dirty="0"/>
                  <a:t> </a:t>
                </a:r>
                <a:r>
                  <a:rPr lang="en-US" altLang="zh-CN" dirty="0"/>
                  <a:t>detecting</a:t>
                </a:r>
                <a:r>
                  <a:rPr lang="zh-CN" altLang="en-US" dirty="0"/>
                  <a:t> </a:t>
                </a:r>
                <a:r>
                  <a:rPr lang="en-US" altLang="zh-CN" dirty="0"/>
                  <a:t>the</a:t>
                </a:r>
                <a:r>
                  <a:rPr lang="zh-CN" altLang="en-US" dirty="0"/>
                  <a:t> </a:t>
                </a:r>
                <a:r>
                  <a:rPr lang="en-US" altLang="zh-CN" dirty="0"/>
                  <a:t>concept</a:t>
                </a:r>
                <a:r>
                  <a:rPr lang="zh-CN" altLang="en-US" dirty="0"/>
                  <a:t> </a:t>
                </a:r>
                <a:r>
                  <a:rPr lang="en-US" altLang="zh-CN" dirty="0"/>
                  <a:t>drift</a:t>
                </a:r>
                <a:r>
                  <a:rPr lang="zh-CN" altLang="en-US" dirty="0"/>
                  <a:t> </a:t>
                </a:r>
                <a:r>
                  <a:rPr lang="en-US" altLang="zh-CN" dirty="0"/>
                  <a:t>in</a:t>
                </a:r>
                <a:r>
                  <a:rPr lang="zh-CN" altLang="en-US" dirty="0"/>
                  <a:t> </a:t>
                </a:r>
                <a:r>
                  <a:rPr lang="en-US" altLang="zh-CN" i="0">
                    <a:latin typeface="Cambria Math" charset="0"/>
                  </a:rPr>
                  <a:t>𝑝(𝑦_𝑡│</a:t>
                </a:r>
                <a:r>
                  <a:rPr lang="en-US" altLang="zh-CN" b="1" i="0">
                    <a:latin typeface="Cambria Math" charset="0"/>
                  </a:rPr>
                  <a:t>𝒙_</a:t>
                </a:r>
                <a:r>
                  <a:rPr lang="en-US" altLang="zh-CN" i="0">
                    <a:latin typeface="Cambria Math" charset="0"/>
                  </a:rPr>
                  <a:t>𝑡 )</a:t>
                </a:r>
                <a:r>
                  <a:rPr lang="en-US" altLang="zh-CN" dirty="0"/>
                  <a:t>.</a:t>
                </a:r>
                <a:endParaRPr lang="en-US" altLang="zh-CN" dirty="0" smtClean="0"/>
              </a:p>
              <a:p>
                <a:pPr marL="171450" marR="0" lvl="1" indent="-171450" algn="l" defTabSz="914400" rtl="0" eaLnBrk="0" fontAlgn="base" latinLnBrk="0" hangingPunct="0">
                  <a:lnSpc>
                    <a:spcPct val="100000"/>
                  </a:lnSpc>
                  <a:spcBef>
                    <a:spcPct val="30000"/>
                  </a:spcBef>
                  <a:spcAft>
                    <a:spcPct val="0"/>
                  </a:spcAft>
                  <a:buClrTx/>
                  <a:buSzTx/>
                  <a:buFontTx/>
                  <a:buChar char="-"/>
                  <a:tabLst/>
                  <a:defRPr/>
                </a:pPr>
                <a:r>
                  <a:rPr lang="en-US" altLang="zh-CN" dirty="0" smtClean="0"/>
                  <a:t>The</a:t>
                </a:r>
                <a:r>
                  <a:rPr lang="zh-CN" altLang="en-US" dirty="0"/>
                  <a:t> </a:t>
                </a:r>
                <a:r>
                  <a:rPr lang="en-US" altLang="zh-CN" dirty="0"/>
                  <a:t>change</a:t>
                </a:r>
                <a:r>
                  <a:rPr lang="zh-CN" altLang="en-US" dirty="0"/>
                  <a:t> </a:t>
                </a:r>
                <a:r>
                  <a:rPr lang="en-US" altLang="zh-CN" dirty="0"/>
                  <a:t>of</a:t>
                </a:r>
                <a:r>
                  <a:rPr lang="zh-CN" altLang="en-US" dirty="0"/>
                  <a:t> </a:t>
                </a:r>
                <a:r>
                  <a:rPr lang="en-US" altLang="zh-CN" i="0">
                    <a:latin typeface="Cambria Math" charset="0"/>
                  </a:rPr>
                  <a:t>𝑝(𝑦_𝑡│</a:t>
                </a:r>
                <a:r>
                  <a:rPr lang="en-US" altLang="zh-CN" b="1" i="0">
                    <a:latin typeface="Cambria Math" charset="0"/>
                  </a:rPr>
                  <a:t>𝒙_</a:t>
                </a:r>
                <a:r>
                  <a:rPr lang="en-US" altLang="zh-CN" i="0">
                    <a:latin typeface="Cambria Math" charset="0"/>
                  </a:rPr>
                  <a:t>𝑡 )</a:t>
                </a:r>
                <a:r>
                  <a:rPr lang="zh-CN" altLang="en-US" dirty="0"/>
                  <a:t> </a:t>
                </a:r>
                <a:r>
                  <a:rPr lang="en-US" altLang="zh-CN" dirty="0"/>
                  <a:t>can</a:t>
                </a:r>
                <a:r>
                  <a:rPr lang="zh-CN" altLang="en-US" dirty="0"/>
                  <a:t> </a:t>
                </a:r>
                <a:r>
                  <a:rPr lang="en-US" altLang="zh-CN" dirty="0"/>
                  <a:t>be</a:t>
                </a:r>
                <a:r>
                  <a:rPr lang="zh-CN" altLang="en-US" dirty="0"/>
                  <a:t> </a:t>
                </a:r>
                <a:r>
                  <a:rPr lang="en-US" altLang="zh-CN" dirty="0"/>
                  <a:t>characterized</a:t>
                </a:r>
                <a:r>
                  <a:rPr lang="zh-CN" altLang="en-US" dirty="0"/>
                  <a:t> </a:t>
                </a:r>
                <a:r>
                  <a:rPr lang="en-US" altLang="zh-CN" dirty="0"/>
                  <a:t>as</a:t>
                </a:r>
                <a:r>
                  <a:rPr lang="zh-CN" altLang="en-US" dirty="0"/>
                  <a:t> </a:t>
                </a:r>
                <a:r>
                  <a:rPr lang="en-US" altLang="zh-CN" dirty="0"/>
                  <a:t>the</a:t>
                </a:r>
                <a:r>
                  <a:rPr lang="zh-CN" altLang="en-US" dirty="0"/>
                  <a:t> </a:t>
                </a:r>
                <a:r>
                  <a:rPr lang="en-US" altLang="zh-CN" dirty="0"/>
                  <a:t>changes</a:t>
                </a:r>
                <a:r>
                  <a:rPr lang="zh-CN" altLang="en-US" dirty="0"/>
                  <a:t> </a:t>
                </a:r>
                <a:r>
                  <a:rPr lang="en-US" altLang="zh-CN" dirty="0"/>
                  <a:t>in</a:t>
                </a:r>
                <a:r>
                  <a:rPr lang="zh-CN" altLang="en-US" dirty="0"/>
                  <a:t> </a:t>
                </a:r>
                <a:r>
                  <a:rPr lang="en-US" altLang="zh-CN" i="0">
                    <a:latin typeface="Cambria Math" charset="0"/>
                  </a:rPr>
                  <a:t>𝑝(𝑦_𝑡 )</a:t>
                </a:r>
                <a:r>
                  <a:rPr lang="en-US" altLang="zh-CN" dirty="0"/>
                  <a:t>,</a:t>
                </a:r>
                <a:r>
                  <a:rPr lang="zh-CN" altLang="en-US" dirty="0"/>
                  <a:t> </a:t>
                </a:r>
                <a:r>
                  <a:rPr lang="en-US" altLang="zh-CN" i="0">
                    <a:latin typeface="Cambria Math" charset="0"/>
                  </a:rPr>
                  <a:t>𝑝(</a:t>
                </a:r>
                <a:r>
                  <a:rPr lang="en-US" altLang="zh-CN" b="1" i="0">
                    <a:latin typeface="Cambria Math" charset="0"/>
                  </a:rPr>
                  <a:t>𝒙_</a:t>
                </a:r>
                <a:r>
                  <a:rPr lang="en-US" altLang="zh-CN" i="0">
                    <a:latin typeface="Cambria Math" charset="0"/>
                  </a:rPr>
                  <a:t>𝑡 )</a:t>
                </a:r>
                <a:r>
                  <a:rPr lang="en-US" altLang="zh-CN" dirty="0"/>
                  <a:t>,</a:t>
                </a:r>
                <a:r>
                  <a:rPr lang="zh-CN" altLang="en-US" dirty="0"/>
                  <a:t> </a:t>
                </a:r>
                <a:r>
                  <a:rPr lang="en-US" altLang="zh-CN" dirty="0"/>
                  <a:t>and</a:t>
                </a:r>
                <a:r>
                  <a:rPr lang="zh-CN" altLang="en-US" dirty="0"/>
                  <a:t> </a:t>
                </a:r>
                <a:r>
                  <a:rPr lang="en-US" altLang="zh-CN" i="0">
                    <a:latin typeface="Cambria Math" charset="0"/>
                  </a:rPr>
                  <a:t>𝑝(</a:t>
                </a:r>
                <a:r>
                  <a:rPr lang="en-US" altLang="zh-CN" b="1" i="0">
                    <a:latin typeface="Cambria Math" charset="0"/>
                  </a:rPr>
                  <a:t>𝒙_</a:t>
                </a:r>
                <a:r>
                  <a:rPr lang="en-US" altLang="zh-CN" i="0">
                    <a:latin typeface="Cambria Math" charset="0"/>
                  </a:rPr>
                  <a:t>𝑡 |𝑦_𝑡)</a:t>
                </a:r>
                <a:r>
                  <a:rPr lang="en-US" altLang="zh-CN" dirty="0" smtClean="0"/>
                  <a:t>.</a:t>
                </a:r>
                <a:endParaRPr lang="en-US" altLang="zh-CN" dirty="0"/>
              </a:p>
              <a:p>
                <a:endParaRPr lang="en-US" b="1" dirty="0"/>
              </a:p>
            </p:txBody>
          </p:sp>
        </mc:Fallback>
      </mc:AlternateContent>
    </p:spTree>
    <p:extLst>
      <p:ext uri="{BB962C8B-B14F-4D97-AF65-F5344CB8AC3E}">
        <p14:creationId xmlns:p14="http://schemas.microsoft.com/office/powerpoint/2010/main" val="207604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perform</a:t>
                </a:r>
                <a:r>
                  <a:rPr lang="zh-CN" altLang="en-US" baseline="0" dirty="0" smtClean="0"/>
                  <a:t> </a:t>
                </a:r>
                <a:r>
                  <a:rPr lang="en-US" altLang="zh-CN" baseline="0" dirty="0" smtClean="0"/>
                  <a:t>change</a:t>
                </a:r>
                <a:r>
                  <a:rPr lang="zh-CN" altLang="en-US" baseline="0" dirty="0" smtClean="0"/>
                  <a:t> </a:t>
                </a:r>
                <a:r>
                  <a:rPr lang="en-US" altLang="zh-CN" baseline="0" dirty="0" smtClean="0"/>
                  <a:t>detection</a:t>
                </a:r>
                <a:r>
                  <a:rPr lang="zh-CN" altLang="en-US" baseline="0" dirty="0" smtClean="0"/>
                  <a:t> </a:t>
                </a:r>
                <a:r>
                  <a:rPr lang="en-US" altLang="zh-CN" baseline="0" dirty="0" smtClean="0"/>
                  <a:t>in</a:t>
                </a:r>
                <a:r>
                  <a:rPr lang="zh-CN" altLang="en-US" baseline="0" dirty="0" smtClean="0"/>
                  <a:t> </a:t>
                </a:r>
                <a:r>
                  <a:rPr lang="en-US" altLang="zh-CN" baseline="0" dirty="0" smtClean="0"/>
                  <a:t>stream</a:t>
                </a:r>
                <a:r>
                  <a:rPr lang="zh-CN" altLang="en-US" baseline="0" dirty="0" smtClean="0"/>
                  <a:t> </a:t>
                </a:r>
                <a:r>
                  <a:rPr lang="en-US" altLang="zh-CN" baseline="0" dirty="0" smtClean="0"/>
                  <a:t>mining</a:t>
                </a:r>
                <a:r>
                  <a:rPr lang="zh-CN" altLang="en-US" baseline="0" dirty="0" smtClean="0"/>
                  <a:t> </a:t>
                </a:r>
                <a:r>
                  <a:rPr lang="en-US" altLang="zh-CN" baseline="0" dirty="0" smtClean="0"/>
                  <a:t>to</a:t>
                </a:r>
                <a:r>
                  <a:rPr lang="zh-CN" altLang="en-US" baseline="0" dirty="0" smtClean="0"/>
                  <a:t> </a:t>
                </a:r>
                <a:r>
                  <a:rPr lang="en-US" altLang="zh-CN" baseline="0" dirty="0" smtClean="0"/>
                  <a:t>identify</a:t>
                </a:r>
                <a:r>
                  <a:rPr lang="zh-CN" altLang="en-US" baseline="0" dirty="0" smtClean="0"/>
                  <a:t> </a:t>
                </a:r>
                <a:r>
                  <a:rPr lang="en-US" altLang="zh-CN" baseline="0" dirty="0" smtClean="0"/>
                  <a:t>the</a:t>
                </a:r>
                <a:r>
                  <a:rPr lang="zh-CN" altLang="en-US" baseline="0" dirty="0" smtClean="0"/>
                  <a:t> </a:t>
                </a:r>
                <a:r>
                  <a:rPr lang="en-US" altLang="zh-CN" baseline="0" dirty="0" smtClean="0"/>
                  <a:t>existence</a:t>
                </a:r>
                <a:r>
                  <a:rPr lang="zh-CN" altLang="en-US" baseline="0" dirty="0" smtClean="0"/>
                  <a:t> </a:t>
                </a:r>
                <a:r>
                  <a:rPr lang="en-US" altLang="zh-CN" baseline="0" dirty="0" smtClean="0"/>
                  <a:t>of</a:t>
                </a:r>
                <a:r>
                  <a:rPr lang="zh-CN" altLang="en-US" baseline="0" dirty="0" smtClean="0"/>
                  <a:t> </a:t>
                </a:r>
                <a:r>
                  <a:rPr lang="en-US" altLang="zh-CN" baseline="0" dirty="0" smtClean="0"/>
                  <a:t>concept</a:t>
                </a:r>
                <a:r>
                  <a:rPr lang="zh-CN" altLang="en-US" baseline="0" dirty="0" smtClean="0"/>
                  <a:t> </a:t>
                </a:r>
                <a:r>
                  <a:rPr lang="en-US" altLang="zh-CN" baseline="0" dirty="0" smtClean="0"/>
                  <a:t>drift</a:t>
                </a:r>
                <a:r>
                  <a:rPr lang="zh-CN" altLang="en-US" baseline="0" dirty="0" smtClean="0"/>
                  <a:t> </a:t>
                </a:r>
                <a:r>
                  <a:rPr lang="en-US" altLang="zh-CN" baseline="0" dirty="0" smtClean="0"/>
                  <a:t>in</a:t>
                </a:r>
                <a:r>
                  <a:rPr lang="zh-CN" altLang="en-US" baseline="0" dirty="0" smtClean="0"/>
                  <a:t> </a:t>
                </a:r>
                <a14:m>
                  <m:oMath xmlns:m="http://schemas.openxmlformats.org/officeDocument/2006/math">
                    <m:r>
                      <a:rPr lang="en-US" altLang="zh-CN" i="1" smtClean="0">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e>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r>
                  <a:rPr lang="en-US" altLang="zh-CN" dirty="0" smtClean="0"/>
                  <a:t>.</a:t>
                </a:r>
              </a:p>
              <a:p>
                <a:r>
                  <a:rPr lang="en-US" altLang="zh-CN" dirty="0" smtClean="0"/>
                  <a:t>We</a:t>
                </a:r>
                <a:r>
                  <a:rPr lang="zh-CN" altLang="en-US" dirty="0" smtClean="0"/>
                  <a:t> </a:t>
                </a:r>
                <a:r>
                  <a:rPr lang="en-US" altLang="zh-CN" dirty="0" smtClean="0"/>
                  <a:t>define</a:t>
                </a:r>
                <a:r>
                  <a:rPr lang="zh-CN" altLang="en-US" baseline="0" dirty="0" smtClean="0"/>
                  <a:t> </a:t>
                </a:r>
                <a:r>
                  <a:rPr lang="en-US" altLang="zh-CN" baseline="0" dirty="0" smtClean="0"/>
                  <a:t>the</a:t>
                </a:r>
                <a:r>
                  <a:rPr lang="zh-CN" altLang="en-US" baseline="0" dirty="0" smtClean="0"/>
                  <a:t> </a:t>
                </a:r>
                <a:r>
                  <a:rPr lang="en-US" altLang="zh-CN" baseline="0" dirty="0" smtClean="0"/>
                  <a:t>absolute</a:t>
                </a:r>
                <a:r>
                  <a:rPr lang="zh-CN" altLang="en-US" baseline="0" dirty="0" smtClean="0"/>
                  <a:t> </a:t>
                </a:r>
                <a:r>
                  <a:rPr lang="en-US" altLang="zh-CN" baseline="0" dirty="0" smtClean="0"/>
                  <a:t>error,</a:t>
                </a:r>
                <a:r>
                  <a:rPr lang="zh-CN" altLang="en-US" baseline="0" dirty="0" smtClean="0"/>
                  <a:t> </a:t>
                </a:r>
                <a:r>
                  <a:rPr lang="en-US" altLang="zh-CN" baseline="0" dirty="0" smtClean="0"/>
                  <a:t>denoted</a:t>
                </a:r>
                <a:r>
                  <a:rPr lang="zh-CN" altLang="en-US" baseline="0" dirty="0" smtClean="0"/>
                  <a:t> </a:t>
                </a:r>
                <a:r>
                  <a:rPr lang="en-US" altLang="zh-CN" baseline="0" dirty="0" smtClean="0"/>
                  <a:t>by</a:t>
                </a:r>
                <a:r>
                  <a:rPr lang="zh-CN" altLang="en-US" baseline="0" dirty="0" smtClean="0"/>
                  <a:t> </a:t>
                </a:r>
                <a14:m>
                  <m:oMath xmlns:m="http://schemas.openxmlformats.org/officeDocument/2006/math">
                    <m:sSubSup>
                      <m:sSubSupPr>
                        <m:ctrlPr>
                          <a:rPr lang="en-US" altLang="zh-CN" i="1" smtClean="0">
                            <a:latin typeface="Cambria Math" panose="02040503050406030204" pitchFamily="18" charset="0"/>
                            <a:ea typeface="Cambria Math" charset="0"/>
                            <a:cs typeface="Cambria Math" charset="0"/>
                          </a:rPr>
                        </m:ctrlPr>
                      </m:sSubSupPr>
                      <m:e>
                        <m:r>
                          <a:rPr lang="en-US" altLang="zh-CN" i="1">
                            <a:latin typeface="Cambria Math" charset="0"/>
                            <a:ea typeface="Cambria Math" charset="0"/>
                            <a:cs typeface="Cambria Math" charset="0"/>
                          </a:rPr>
                          <m:t>𝜖</m:t>
                        </m:r>
                      </m:e>
                      <m:sub>
                        <m:r>
                          <a:rPr lang="en-US" altLang="zh-CN" i="1">
                            <a:latin typeface="Cambria Math" charset="0"/>
                            <a:ea typeface="Cambria Math" charset="0"/>
                            <a:cs typeface="Cambria Math" charset="0"/>
                          </a:rPr>
                          <m:t>𝑡</m:t>
                        </m:r>
                      </m:sub>
                      <m:sup>
                        <m:r>
                          <a:rPr lang="en-US" altLang="zh-CN" i="1">
                            <a:latin typeface="Cambria Math" charset="0"/>
                            <a:ea typeface="Cambria Math" charset="0"/>
                            <a:cs typeface="Cambria Math" charset="0"/>
                          </a:rPr>
                          <m:t>𝑖</m:t>
                        </m:r>
                      </m:sup>
                    </m:sSubSup>
                  </m:oMath>
                </a14:m>
                <a:r>
                  <a:rPr lang="zh-CN" altLang="en-US" dirty="0"/>
                  <a:t> </a:t>
                </a:r>
                <a:r>
                  <a:rPr lang="en-US" altLang="zh-CN" dirty="0"/>
                  <a:t>for</a:t>
                </a:r>
                <a:r>
                  <a:rPr lang="zh-CN" altLang="en-US" dirty="0"/>
                  <a:t> </a:t>
                </a:r>
                <a:r>
                  <a:rPr lang="en-US" altLang="zh-CN" dirty="0"/>
                  <a:t>disk</a:t>
                </a:r>
                <a:r>
                  <a:rPr lang="zh-CN" altLang="en-US" dirty="0"/>
                  <a:t> </a:t>
                </a:r>
                <a14:m>
                  <m:oMath xmlns:m="http://schemas.openxmlformats.org/officeDocument/2006/math">
                    <m:r>
                      <a:rPr lang="en-US" altLang="zh-CN" i="1">
                        <a:latin typeface="Cambria Math" charset="0"/>
                      </a:rPr>
                      <m:t>𝑖</m:t>
                    </m:r>
                  </m:oMath>
                </a14:m>
                <a:r>
                  <a:rPr lang="zh-CN" altLang="en-US" dirty="0"/>
                  <a:t> </a:t>
                </a:r>
                <a:r>
                  <a:rPr lang="en-US" altLang="zh-CN" dirty="0"/>
                  <a:t>at</a:t>
                </a:r>
                <a:r>
                  <a:rPr lang="zh-CN" altLang="en-US" dirty="0"/>
                  <a:t> </a:t>
                </a:r>
                <a:r>
                  <a:rPr lang="en-US" altLang="zh-CN" dirty="0"/>
                  <a:t>time</a:t>
                </a:r>
                <a:r>
                  <a:rPr lang="zh-CN" altLang="en-US" dirty="0"/>
                  <a:t> </a:t>
                </a:r>
                <a14:m>
                  <m:oMath xmlns:m="http://schemas.openxmlformats.org/officeDocument/2006/math">
                    <m:r>
                      <a:rPr lang="en-US" altLang="zh-CN" i="1">
                        <a:latin typeface="Cambria Math" charset="0"/>
                      </a:rPr>
                      <m:t>𝑡</m:t>
                    </m:r>
                  </m:oMath>
                </a14:m>
                <a:r>
                  <a:rPr lang="en-US" altLang="zh-CN" dirty="0" smtClean="0"/>
                  <a:t>,</a:t>
                </a:r>
                <a:r>
                  <a:rPr lang="zh-CN" altLang="en-US" dirty="0" smtClean="0"/>
                  <a:t> </a:t>
                </a:r>
                <a:r>
                  <a:rPr lang="en-US" altLang="zh-CN" dirty="0" smtClean="0"/>
                  <a:t>as</a:t>
                </a:r>
                <a:r>
                  <a:rPr lang="zh-CN" altLang="en-US" dirty="0" smtClean="0"/>
                  <a:t> </a:t>
                </a:r>
                <a:r>
                  <a:rPr lang="en-US" altLang="zh-CN" dirty="0" smtClean="0"/>
                  <a:t>the</a:t>
                </a:r>
                <a:r>
                  <a:rPr lang="zh-CN" altLang="en-US" dirty="0" smtClean="0"/>
                  <a:t> </a:t>
                </a:r>
                <a:r>
                  <a:rPr lang="en-US" altLang="zh-CN" dirty="0" smtClean="0"/>
                  <a:t>absolute</a:t>
                </a:r>
                <a:r>
                  <a:rPr lang="zh-CN" altLang="en-US" baseline="0" dirty="0" smtClean="0"/>
                  <a:t> </a:t>
                </a:r>
                <a:r>
                  <a:rPr lang="en-US" altLang="zh-CN" baseline="0" dirty="0" smtClean="0"/>
                  <a:t>difference</a:t>
                </a:r>
                <a:r>
                  <a:rPr lang="zh-CN" altLang="en-US" baseline="0" dirty="0" smtClean="0"/>
                  <a:t> </a:t>
                </a:r>
                <a:r>
                  <a:rPr lang="en-US" altLang="zh-CN" baseline="0" dirty="0" smtClean="0"/>
                  <a:t>between</a:t>
                </a:r>
                <a:r>
                  <a:rPr lang="zh-CN" altLang="en-US" baseline="0" dirty="0" smtClean="0"/>
                  <a:t> </a:t>
                </a:r>
                <a:r>
                  <a:rPr lang="en-US" altLang="zh-CN" baseline="0" dirty="0" smtClean="0"/>
                  <a:t>the</a:t>
                </a:r>
                <a:r>
                  <a:rPr lang="zh-CN" altLang="en-US" baseline="0" dirty="0" smtClean="0"/>
                  <a:t> </a:t>
                </a:r>
                <a:r>
                  <a:rPr lang="en-US" altLang="zh-CN" baseline="0" dirty="0" smtClean="0"/>
                  <a:t>predicted</a:t>
                </a:r>
                <a:r>
                  <a:rPr lang="zh-CN" altLang="en-US" baseline="0" dirty="0" smtClean="0"/>
                  <a:t> </a:t>
                </a:r>
                <a:r>
                  <a:rPr lang="en-US" altLang="zh-CN" baseline="0" dirty="0" smtClean="0"/>
                  <a:t>and</a:t>
                </a:r>
                <a:r>
                  <a:rPr lang="zh-CN" altLang="en-US" baseline="0" dirty="0" smtClean="0"/>
                  <a:t> </a:t>
                </a:r>
                <a:r>
                  <a:rPr lang="en-US" altLang="zh-CN" baseline="0" dirty="0" smtClean="0"/>
                  <a:t>true</a:t>
                </a:r>
                <a:r>
                  <a:rPr lang="zh-CN" altLang="en-US" baseline="0" dirty="0" smtClean="0"/>
                  <a:t> </a:t>
                </a:r>
                <a:r>
                  <a:rPr lang="en-US" altLang="zh-CN" baseline="0" dirty="0" smtClean="0"/>
                  <a:t>output</a:t>
                </a:r>
                <a:r>
                  <a:rPr lang="zh-CN" altLang="en-US" baseline="0" dirty="0" smtClean="0"/>
                  <a:t> </a:t>
                </a:r>
                <a:r>
                  <a:rPr lang="en-US" altLang="zh-CN" baseline="0" dirty="0" smtClean="0"/>
                  <a:t>for</a:t>
                </a:r>
                <a:r>
                  <a:rPr lang="zh-CN" altLang="en-US" baseline="0" dirty="0" smtClean="0"/>
                  <a:t> </a:t>
                </a:r>
                <a:r>
                  <a:rPr lang="en-US" altLang="zh-CN" baseline="0" dirty="0" smtClean="0"/>
                  <a:t>disk</a:t>
                </a:r>
                <a:r>
                  <a:rPr lang="zh-CN" altLang="en-US" baseline="0" dirty="0" smtClean="0"/>
                  <a:t> </a:t>
                </a:r>
                <a:r>
                  <a:rPr lang="en-US" altLang="zh-CN" baseline="0" dirty="0" err="1" smtClean="0"/>
                  <a:t>i</a:t>
                </a:r>
                <a:r>
                  <a:rPr lang="zh-CN" altLang="en-US" baseline="0" dirty="0" smtClean="0"/>
                  <a:t> </a:t>
                </a:r>
                <a:r>
                  <a:rPr lang="en-US" altLang="zh-CN" baseline="0" dirty="0" smtClean="0"/>
                  <a:t>at</a:t>
                </a:r>
                <a:r>
                  <a:rPr lang="zh-CN" altLang="en-US" baseline="0" dirty="0" smtClean="0"/>
                  <a:t> </a:t>
                </a:r>
                <a:r>
                  <a:rPr lang="en-US" altLang="zh-CN" baseline="0" dirty="0" smtClean="0"/>
                  <a:t>time</a:t>
                </a:r>
                <a:r>
                  <a:rPr lang="zh-CN" altLang="en-US" baseline="0" dirty="0" smtClean="0"/>
                  <a:t> </a:t>
                </a:r>
                <a:r>
                  <a:rPr lang="en-US" altLang="zh-CN" baseline="0" dirty="0" smtClean="0"/>
                  <a:t>t.</a:t>
                </a:r>
              </a:p>
              <a:p>
                <a:r>
                  <a:rPr lang="en-US" altLang="zh-CN" dirty="0" smtClean="0"/>
                  <a:t>We</a:t>
                </a:r>
                <a:r>
                  <a:rPr lang="zh-CN" altLang="en-US" dirty="0" smtClean="0"/>
                  <a:t> </a:t>
                </a:r>
                <a:r>
                  <a:rPr lang="en-US" altLang="zh-CN" dirty="0" smtClean="0"/>
                  <a:t>take</a:t>
                </a:r>
                <a:r>
                  <a:rPr lang="zh-CN" altLang="en-US" baseline="0" dirty="0" smtClean="0"/>
                  <a:t> </a:t>
                </a:r>
                <a:r>
                  <a:rPr lang="en-US" altLang="zh-CN" baseline="0" dirty="0" smtClean="0"/>
                  <a:t>a</a:t>
                </a:r>
                <a:r>
                  <a:rPr lang="zh-CN" altLang="en-US" baseline="0" dirty="0" smtClean="0"/>
                  <a:t> </a:t>
                </a:r>
                <a:r>
                  <a:rPr lang="en-US" altLang="zh-CN" baseline="0" dirty="0" smtClean="0"/>
                  <a:t>stream</a:t>
                </a:r>
                <a:r>
                  <a:rPr lang="zh-CN" altLang="en-US" baseline="0" dirty="0" smtClean="0"/>
                  <a:t> </a:t>
                </a:r>
                <a:r>
                  <a:rPr lang="en-US" altLang="zh-CN" baseline="0" dirty="0" smtClean="0"/>
                  <a:t>of</a:t>
                </a:r>
                <a:r>
                  <a:rPr lang="zh-CN" altLang="en-US" baseline="0" dirty="0" smtClean="0"/>
                  <a:t> </a:t>
                </a:r>
                <a14:m>
                  <m:oMath xmlns:m="http://schemas.openxmlformats.org/officeDocument/2006/math">
                    <m:sSubSup>
                      <m:sSubSupPr>
                        <m:ctrlPr>
                          <a:rPr lang="en-US" altLang="zh-CN" i="1" smtClean="0">
                            <a:latin typeface="Cambria Math" panose="02040503050406030204" pitchFamily="18" charset="0"/>
                            <a:ea typeface="Cambria Math" charset="0"/>
                            <a:cs typeface="Cambria Math" charset="0"/>
                          </a:rPr>
                        </m:ctrlPr>
                      </m:sSubSupPr>
                      <m:e>
                        <m:r>
                          <a:rPr lang="en-US" altLang="zh-CN" i="1">
                            <a:latin typeface="Cambria Math" charset="0"/>
                            <a:ea typeface="Cambria Math" charset="0"/>
                            <a:cs typeface="Cambria Math" charset="0"/>
                          </a:rPr>
                          <m:t>𝜖</m:t>
                        </m:r>
                      </m:e>
                      <m:sub>
                        <m:r>
                          <a:rPr lang="en-US" altLang="zh-CN" i="1">
                            <a:latin typeface="Cambria Math" charset="0"/>
                            <a:ea typeface="Cambria Math" charset="0"/>
                            <a:cs typeface="Cambria Math" charset="0"/>
                          </a:rPr>
                          <m:t>𝑡</m:t>
                        </m:r>
                      </m:sub>
                      <m:sup>
                        <m:r>
                          <a:rPr lang="en-US" altLang="zh-CN" i="1">
                            <a:latin typeface="Cambria Math" charset="0"/>
                            <a:ea typeface="Cambria Math" charset="0"/>
                            <a:cs typeface="Cambria Math" charset="0"/>
                          </a:rPr>
                          <m:t>𝑖</m:t>
                        </m:r>
                      </m:sup>
                    </m:sSubSup>
                  </m:oMath>
                </a14:m>
                <a:r>
                  <a:rPr lang="en-US" altLang="zh-CN" dirty="0" smtClean="0"/>
                  <a:t>’s</a:t>
                </a:r>
                <a:r>
                  <a:rPr lang="zh-CN" altLang="en-US" dirty="0" smtClean="0"/>
                  <a:t> </a:t>
                </a:r>
                <a:r>
                  <a:rPr lang="en-US" altLang="zh-CN" dirty="0" smtClean="0"/>
                  <a:t>over</a:t>
                </a:r>
                <a:r>
                  <a:rPr lang="zh-CN" altLang="en-US" dirty="0" smtClean="0"/>
                  <a:t> </a:t>
                </a:r>
                <a:r>
                  <a:rPr lang="en-US" altLang="zh-CN" dirty="0" smtClean="0"/>
                  <a:t>a</a:t>
                </a:r>
                <a:r>
                  <a:rPr lang="zh-CN" altLang="en-US" dirty="0" smtClean="0"/>
                  <a:t> </a:t>
                </a:r>
                <a:r>
                  <a:rPr lang="en-US" altLang="zh-CN" dirty="0" smtClean="0"/>
                  <a:t>time</a:t>
                </a:r>
                <a:r>
                  <a:rPr lang="zh-CN" altLang="en-US" dirty="0" smtClean="0"/>
                  <a:t> </a:t>
                </a:r>
                <a:r>
                  <a:rPr lang="en-US" altLang="zh-CN" dirty="0" smtClean="0"/>
                  <a:t>window</a:t>
                </a:r>
                <a:r>
                  <a:rPr lang="zh-CN" altLang="en-US" baseline="0" dirty="0" smtClean="0"/>
                  <a:t> </a:t>
                </a:r>
                <a:r>
                  <a:rPr lang="en-US" altLang="zh-CN" baseline="0" dirty="0" smtClean="0"/>
                  <a:t>as</a:t>
                </a:r>
                <a:r>
                  <a:rPr lang="zh-CN" altLang="en-US" baseline="0" dirty="0" smtClean="0"/>
                  <a:t> </a:t>
                </a:r>
                <a:r>
                  <a:rPr lang="en-US" altLang="zh-CN" baseline="0" dirty="0" smtClean="0"/>
                  <a:t>input</a:t>
                </a:r>
                <a:r>
                  <a:rPr lang="zh-CN" altLang="en-US" baseline="0" dirty="0" smtClean="0"/>
                  <a:t> </a:t>
                </a:r>
                <a:r>
                  <a:rPr lang="en-US" altLang="zh-CN" baseline="0" dirty="0" smtClean="0"/>
                  <a:t>in</a:t>
                </a:r>
                <a:r>
                  <a:rPr lang="zh-CN" altLang="en-US" baseline="0" dirty="0" smtClean="0"/>
                  <a:t> </a:t>
                </a:r>
                <a:r>
                  <a:rPr lang="en-US" altLang="zh-CN" baseline="0" dirty="0" smtClean="0"/>
                  <a:t>change</a:t>
                </a:r>
                <a:r>
                  <a:rPr lang="zh-CN" altLang="en-US" baseline="0" dirty="0" smtClean="0"/>
                  <a:t> </a:t>
                </a:r>
                <a:r>
                  <a:rPr lang="en-US" altLang="zh-CN" baseline="0" dirty="0" smtClean="0"/>
                  <a:t>detection.</a:t>
                </a:r>
              </a:p>
              <a:p>
                <a:endParaRPr lang="en-US" baseline="0" dirty="0" smtClean="0"/>
              </a:p>
              <a:p>
                <a:r>
                  <a:rPr lang="en-US" altLang="zh-CN" dirty="0" smtClean="0"/>
                  <a:t>We</a:t>
                </a:r>
                <a:r>
                  <a:rPr lang="zh-CN" altLang="en-US" dirty="0" smtClean="0"/>
                  <a:t> </a:t>
                </a:r>
                <a:r>
                  <a:rPr lang="en-US" altLang="zh-CN" dirty="0" smtClean="0"/>
                  <a:t>apply</a:t>
                </a:r>
                <a:r>
                  <a:rPr lang="zh-CN" altLang="en-US" dirty="0" smtClean="0"/>
                  <a:t> </a:t>
                </a:r>
                <a:r>
                  <a:rPr lang="en-US" altLang="zh-CN" dirty="0" smtClean="0"/>
                  <a:t>different</a:t>
                </a:r>
                <a:r>
                  <a:rPr lang="zh-CN" altLang="en-US" baseline="0" dirty="0" smtClean="0"/>
                  <a:t> </a:t>
                </a:r>
                <a:r>
                  <a:rPr lang="en-US" altLang="zh-CN" baseline="0" dirty="0" smtClean="0"/>
                  <a:t>change</a:t>
                </a:r>
                <a:r>
                  <a:rPr lang="zh-CN" altLang="en-US" baseline="0" dirty="0" smtClean="0"/>
                  <a:t> </a:t>
                </a:r>
                <a:r>
                  <a:rPr lang="en-US" altLang="zh-CN" baseline="0" dirty="0" smtClean="0"/>
                  <a:t>detectors.</a:t>
                </a:r>
                <a:r>
                  <a:rPr lang="zh-CN" altLang="en-US" baseline="0" dirty="0" smtClean="0"/>
                  <a:t> </a:t>
                </a:r>
                <a:endParaRPr lang="en-US" altLang="zh-CN" baseline="0" dirty="0" smtClean="0"/>
              </a:p>
              <a:p>
                <a:r>
                  <a:rPr lang="en-US" altLang="zh-CN" baseline="0" dirty="0" smtClean="0"/>
                  <a:t>For</a:t>
                </a:r>
                <a:r>
                  <a:rPr lang="zh-CN" altLang="en-US" baseline="0" dirty="0" smtClean="0"/>
                  <a:t> </a:t>
                </a:r>
                <a:r>
                  <a:rPr lang="en-US" altLang="zh-CN" baseline="0" dirty="0" smtClean="0"/>
                  <a:t>example,</a:t>
                </a:r>
                <a:r>
                  <a:rPr lang="zh-CN" altLang="en-US" baseline="0" dirty="0" smtClean="0"/>
                  <a:t> </a:t>
                </a:r>
                <a:r>
                  <a:rPr lang="en-US" altLang="zh-CN" baseline="0" dirty="0" smtClean="0"/>
                  <a:t>ADWIN</a:t>
                </a:r>
                <a:r>
                  <a:rPr lang="zh-CN" altLang="en-US" baseline="0" dirty="0" smtClean="0"/>
                  <a:t> </a:t>
                </a:r>
                <a:r>
                  <a:rPr lang="en-US" altLang="zh-CN" baseline="0" dirty="0" smtClean="0"/>
                  <a:t>keeps</a:t>
                </a:r>
                <a:r>
                  <a:rPr lang="zh-CN" altLang="en-US" baseline="0" dirty="0" smtClean="0"/>
                  <a:t> </a:t>
                </a:r>
                <a:r>
                  <a:rPr lang="en-US" altLang="zh-CN" baseline="0" dirty="0" smtClean="0"/>
                  <a:t>a</a:t>
                </a:r>
                <a:r>
                  <a:rPr lang="zh-CN" altLang="en-US" baseline="0" dirty="0" smtClean="0"/>
                  <a:t> </a:t>
                </a:r>
                <a:r>
                  <a:rPr lang="en-US" altLang="zh-CN" baseline="0" dirty="0" smtClean="0"/>
                  <a:t>variable-size</a:t>
                </a:r>
                <a:r>
                  <a:rPr lang="zh-CN" altLang="en-US" baseline="0" dirty="0" smtClean="0"/>
                  <a:t> </a:t>
                </a:r>
                <a:r>
                  <a:rPr lang="en-US" altLang="zh-CN" baseline="0" dirty="0" smtClean="0"/>
                  <a:t>sliding</a:t>
                </a:r>
                <a:r>
                  <a:rPr lang="zh-CN" altLang="en-US" baseline="0" dirty="0" smtClean="0"/>
                  <a:t> </a:t>
                </a:r>
                <a:r>
                  <a:rPr lang="en-US" altLang="zh-CN" baseline="0" dirty="0" smtClean="0"/>
                  <a:t>detection</a:t>
                </a:r>
                <a:r>
                  <a:rPr lang="zh-CN" altLang="en-US" baseline="0" dirty="0" smtClean="0"/>
                  <a:t> </a:t>
                </a:r>
                <a:r>
                  <a:rPr lang="en-US" altLang="zh-CN" baseline="0" dirty="0" smtClean="0"/>
                  <a:t>window</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most</a:t>
                </a:r>
                <a:r>
                  <a:rPr lang="zh-CN" altLang="en-US" baseline="0" dirty="0" smtClean="0"/>
                  <a:t> </a:t>
                </a:r>
                <a:r>
                  <a:rPr lang="en-US" altLang="zh-CN" baseline="0" dirty="0" smtClean="0"/>
                  <a:t>recent</a:t>
                </a:r>
                <a:r>
                  <a:rPr lang="zh-CN" altLang="en-US" baseline="0" dirty="0" smtClean="0"/>
                  <a:t> </a:t>
                </a:r>
                <a:r>
                  <a:rPr lang="en-US" altLang="zh-CN" baseline="0" dirty="0" smtClean="0"/>
                  <a:t>samples</a:t>
                </a:r>
                <a:r>
                  <a:rPr lang="zh-CN" altLang="en-US" baseline="0" dirty="0" smtClean="0"/>
                  <a:t> </a:t>
                </a:r>
                <a:r>
                  <a:rPr lang="en-US" altLang="zh-CN" baseline="0" dirty="0" smtClean="0"/>
                  <a:t>to</a:t>
                </a:r>
                <a:r>
                  <a:rPr lang="zh-CN" altLang="en-US" baseline="0" dirty="0" smtClean="0"/>
                  <a:t> </a:t>
                </a:r>
                <a:r>
                  <a:rPr lang="en-US" altLang="zh-CN" baseline="0" dirty="0" smtClean="0"/>
                  <a:t>monitor</a:t>
                </a:r>
                <a:r>
                  <a:rPr lang="zh-CN" altLang="en-US" baseline="0" dirty="0" smtClean="0"/>
                  <a:t> </a:t>
                </a:r>
                <a:r>
                  <a:rPr lang="en-US" altLang="zh-CN" baseline="0" dirty="0" smtClean="0"/>
                  <a:t>whether</a:t>
                </a:r>
                <a:r>
                  <a:rPr lang="zh-CN" altLang="en-US" baseline="0" dirty="0" smtClean="0"/>
                  <a:t> </a:t>
                </a:r>
                <a:r>
                  <a:rPr lang="en-US" altLang="zh-CN" baseline="0" dirty="0" smtClean="0"/>
                  <a:t>a</a:t>
                </a:r>
                <a:r>
                  <a:rPr lang="zh-CN" altLang="en-US" baseline="0" dirty="0" smtClean="0"/>
                  <a:t> </a:t>
                </a:r>
                <a:r>
                  <a:rPr lang="en-US" altLang="zh-CN" baseline="0" dirty="0" smtClean="0"/>
                  <a:t>change</a:t>
                </a:r>
                <a:r>
                  <a:rPr lang="zh-CN" altLang="en-US" baseline="0" dirty="0" smtClean="0"/>
                  <a:t> </a:t>
                </a:r>
                <a:r>
                  <a:rPr lang="en-US" altLang="zh-CN" baseline="0" dirty="0" smtClean="0"/>
                  <a:t>happens.</a:t>
                </a:r>
                <a:r>
                  <a:rPr lang="zh-CN" altLang="en-US" baseline="0" dirty="0" smtClean="0"/>
                  <a:t> </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If</a:t>
                </a:r>
                <a:r>
                  <a:rPr lang="zh-CN" altLang="en-US" baseline="0" dirty="0" smtClean="0"/>
                  <a:t> </a:t>
                </a:r>
                <a:r>
                  <a:rPr lang="en-US" altLang="zh-CN" baseline="0" dirty="0" smtClean="0"/>
                  <a:t>so,</a:t>
                </a:r>
                <a:r>
                  <a:rPr lang="zh-CN" altLang="en-US" baseline="0" dirty="0" smtClean="0"/>
                  <a:t> </a:t>
                </a:r>
                <a:r>
                  <a:rPr lang="en-US" altLang="zh-CN" baseline="0" dirty="0" smtClean="0"/>
                  <a:t>ADWIN</a:t>
                </a:r>
                <a:r>
                  <a:rPr lang="zh-CN" altLang="en-US" baseline="0" dirty="0" smtClean="0"/>
                  <a:t> </a:t>
                </a:r>
                <a:r>
                  <a:rPr lang="en-US" altLang="zh-CN" baseline="0" dirty="0" smtClean="0"/>
                  <a:t>drops</a:t>
                </a:r>
                <a:r>
                  <a:rPr lang="zh-CN" altLang="en-US" baseline="0" dirty="0" smtClean="0"/>
                  <a:t> </a:t>
                </a:r>
                <a:r>
                  <a:rPr lang="en-US" altLang="zh-CN" baseline="0" dirty="0" smtClean="0"/>
                  <a:t>the</a:t>
                </a:r>
                <a:r>
                  <a:rPr lang="zh-CN" altLang="en-US" baseline="0" dirty="0" smtClean="0"/>
                  <a:t> </a:t>
                </a:r>
                <a:r>
                  <a:rPr lang="en-US" altLang="zh-CN" baseline="0" dirty="0" smtClean="0"/>
                  <a:t>older</a:t>
                </a:r>
                <a:r>
                  <a:rPr lang="zh-CN" altLang="en-US" baseline="0" dirty="0" smtClean="0"/>
                  <a:t> </a:t>
                </a:r>
                <a:r>
                  <a:rPr lang="en-US" altLang="zh-CN" baseline="0" dirty="0" smtClean="0"/>
                  <a:t>sub-window</a:t>
                </a:r>
                <a:r>
                  <a:rPr lang="zh-CN" altLang="en-US" baseline="0" dirty="0" smtClean="0"/>
                  <a:t> </a:t>
                </a:r>
                <a:r>
                  <a:rPr lang="en-US" sz="1200" kern="1200" dirty="0" smtClean="0">
                    <a:solidFill>
                      <a:schemeClr val="tx1"/>
                    </a:solidFill>
                    <a:effectLst/>
                    <a:latin typeface="Arial" charset="0"/>
                    <a:ea typeface="+mn-ea"/>
                    <a:cs typeface="+mn-cs"/>
                  </a:rPr>
                  <a:t>and replaces the detection window with the newer sub-window. </a:t>
                </a:r>
                <a:endParaRPr lang="en-US" dirty="0" smtClean="0"/>
              </a:p>
              <a:p>
                <a:endParaRPr lang="en-US" altLang="zh-CN" baseline="0" dirty="0" smtClean="0"/>
              </a:p>
              <a:p>
                <a:r>
                  <a:rPr lang="en-US" altLang="zh-CN" baseline="0" dirty="0" smtClean="0"/>
                  <a:t>Other</a:t>
                </a:r>
                <a:r>
                  <a:rPr lang="zh-CN" altLang="en-US" baseline="0" dirty="0" smtClean="0"/>
                  <a:t> </a:t>
                </a:r>
                <a:r>
                  <a:rPr lang="en-US" altLang="zh-CN" baseline="0" dirty="0" smtClean="0"/>
                  <a:t>change</a:t>
                </a:r>
                <a:r>
                  <a:rPr lang="zh-CN" altLang="en-US" baseline="0" dirty="0" smtClean="0"/>
                  <a:t> </a:t>
                </a:r>
                <a:r>
                  <a:rPr lang="en-US" altLang="zh-CN" baseline="0" dirty="0" smtClean="0"/>
                  <a:t>detectors</a:t>
                </a:r>
                <a:r>
                  <a:rPr lang="zh-CN" altLang="en-US" baseline="0" dirty="0" smtClean="0"/>
                  <a:t> </a:t>
                </a:r>
                <a:r>
                  <a:rPr lang="en-US" altLang="zh-CN" baseline="0" dirty="0" smtClean="0"/>
                  <a:t>include</a:t>
                </a:r>
                <a:r>
                  <a:rPr lang="zh-CN" altLang="en-US" baseline="0" dirty="0" smtClean="0"/>
                  <a:t> </a:t>
                </a:r>
                <a:r>
                  <a:rPr lang="en-US" altLang="zh-CN" baseline="0" dirty="0" smtClean="0"/>
                  <a:t>the</a:t>
                </a:r>
                <a:r>
                  <a:rPr lang="zh-CN" altLang="en-US" baseline="0" dirty="0" smtClean="0"/>
                  <a:t> </a:t>
                </a:r>
                <a:r>
                  <a:rPr lang="en-US" altLang="zh-CN" baseline="0" dirty="0" smtClean="0"/>
                  <a:t>Page-Hinckley</a:t>
                </a:r>
                <a:r>
                  <a:rPr lang="zh-CN" altLang="en-US" baseline="0" dirty="0" smtClean="0"/>
                  <a:t> </a:t>
                </a:r>
                <a:r>
                  <a:rPr lang="en-US" altLang="zh-CN" baseline="0" dirty="0" smtClean="0"/>
                  <a:t>test,</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Drift</a:t>
                </a:r>
                <a:r>
                  <a:rPr lang="zh-CN" altLang="en-US" baseline="0" dirty="0" smtClean="0"/>
                  <a:t> </a:t>
                </a:r>
                <a:r>
                  <a:rPr lang="en-US" altLang="zh-CN" baseline="0" dirty="0" smtClean="0"/>
                  <a:t>Detection</a:t>
                </a:r>
                <a:r>
                  <a:rPr lang="zh-CN" altLang="en-US" baseline="0" dirty="0" smtClean="0"/>
                  <a:t> </a:t>
                </a:r>
                <a:r>
                  <a:rPr lang="en-US" altLang="zh-CN" baseline="0" dirty="0" smtClean="0"/>
                  <a:t>Model.</a:t>
                </a:r>
                <a:endParaRPr lang="en-US" dirty="0"/>
              </a:p>
            </p:txBody>
          </p:sp>
        </mc:Choice>
        <mc:Fallback xmlns="">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perform</a:t>
                </a:r>
                <a:r>
                  <a:rPr lang="zh-CN" altLang="en-US" baseline="0" dirty="0" smtClean="0"/>
                  <a:t> </a:t>
                </a:r>
                <a:r>
                  <a:rPr lang="en-US" altLang="zh-CN" baseline="0" dirty="0" smtClean="0"/>
                  <a:t>change</a:t>
                </a:r>
                <a:r>
                  <a:rPr lang="zh-CN" altLang="en-US" baseline="0" dirty="0" smtClean="0"/>
                  <a:t> </a:t>
                </a:r>
                <a:r>
                  <a:rPr lang="en-US" altLang="zh-CN" baseline="0" dirty="0" smtClean="0"/>
                  <a:t>detection</a:t>
                </a:r>
                <a:r>
                  <a:rPr lang="zh-CN" altLang="en-US" baseline="0" dirty="0" smtClean="0"/>
                  <a:t> </a:t>
                </a:r>
                <a:r>
                  <a:rPr lang="en-US" altLang="zh-CN" baseline="0" dirty="0" smtClean="0"/>
                  <a:t>in</a:t>
                </a:r>
                <a:r>
                  <a:rPr lang="zh-CN" altLang="en-US" baseline="0" dirty="0" smtClean="0"/>
                  <a:t> </a:t>
                </a:r>
                <a:r>
                  <a:rPr lang="en-US" altLang="zh-CN" baseline="0" dirty="0" smtClean="0"/>
                  <a:t>stream</a:t>
                </a:r>
                <a:r>
                  <a:rPr lang="zh-CN" altLang="en-US" baseline="0" dirty="0" smtClean="0"/>
                  <a:t> </a:t>
                </a:r>
                <a:r>
                  <a:rPr lang="en-US" altLang="zh-CN" baseline="0" dirty="0" smtClean="0"/>
                  <a:t>mining</a:t>
                </a:r>
                <a:r>
                  <a:rPr lang="zh-CN" altLang="en-US" baseline="0" dirty="0" smtClean="0"/>
                  <a:t> </a:t>
                </a:r>
                <a:r>
                  <a:rPr lang="en-US" altLang="zh-CN" baseline="0" dirty="0" smtClean="0"/>
                  <a:t>to</a:t>
                </a:r>
                <a:r>
                  <a:rPr lang="zh-CN" altLang="en-US" baseline="0" dirty="0" smtClean="0"/>
                  <a:t> </a:t>
                </a:r>
                <a:r>
                  <a:rPr lang="en-US" altLang="zh-CN" baseline="0" dirty="0" smtClean="0"/>
                  <a:t>identify</a:t>
                </a:r>
                <a:r>
                  <a:rPr lang="zh-CN" altLang="en-US" baseline="0" dirty="0" smtClean="0"/>
                  <a:t> </a:t>
                </a:r>
                <a:r>
                  <a:rPr lang="en-US" altLang="zh-CN" baseline="0" dirty="0" smtClean="0"/>
                  <a:t>the</a:t>
                </a:r>
                <a:r>
                  <a:rPr lang="zh-CN" altLang="en-US" baseline="0" dirty="0" smtClean="0"/>
                  <a:t> </a:t>
                </a:r>
                <a:r>
                  <a:rPr lang="en-US" altLang="zh-CN" baseline="0" dirty="0" smtClean="0"/>
                  <a:t>existence</a:t>
                </a:r>
                <a:r>
                  <a:rPr lang="zh-CN" altLang="en-US" baseline="0" dirty="0" smtClean="0"/>
                  <a:t> </a:t>
                </a:r>
                <a:r>
                  <a:rPr lang="en-US" altLang="zh-CN" baseline="0" dirty="0" smtClean="0"/>
                  <a:t>of</a:t>
                </a:r>
                <a:r>
                  <a:rPr lang="zh-CN" altLang="en-US" baseline="0" dirty="0" smtClean="0"/>
                  <a:t> </a:t>
                </a:r>
                <a:r>
                  <a:rPr lang="en-US" altLang="zh-CN" baseline="0" dirty="0" smtClean="0"/>
                  <a:t>concept</a:t>
                </a:r>
                <a:r>
                  <a:rPr lang="zh-CN" altLang="en-US" baseline="0" dirty="0" smtClean="0"/>
                  <a:t> </a:t>
                </a:r>
                <a:r>
                  <a:rPr lang="en-US" altLang="zh-CN" baseline="0" dirty="0" smtClean="0"/>
                  <a:t>drift</a:t>
                </a:r>
                <a:r>
                  <a:rPr lang="zh-CN" altLang="en-US" baseline="0" dirty="0" smtClean="0"/>
                  <a:t> </a:t>
                </a:r>
                <a:r>
                  <a:rPr lang="en-US" altLang="zh-CN" baseline="0" dirty="0" smtClean="0"/>
                  <a:t>in</a:t>
                </a:r>
                <a:r>
                  <a:rPr lang="zh-CN" altLang="en-US" baseline="0" dirty="0" smtClean="0"/>
                  <a:t> </a:t>
                </a:r>
                <a:r>
                  <a:rPr lang="en-US" altLang="zh-CN" i="0" smtClean="0">
                    <a:latin typeface="Cambria Math" charset="0"/>
                  </a:rPr>
                  <a:t>𝑝</a:t>
                </a:r>
                <a:r>
                  <a:rPr lang="en-US" altLang="zh-CN" i="0">
                    <a:latin typeface="Cambria Math" charset="0"/>
                  </a:rPr>
                  <a:t>(𝑦_𝑡│</a:t>
                </a:r>
                <a:r>
                  <a:rPr lang="en-US" altLang="zh-CN" b="1" i="0">
                    <a:latin typeface="Cambria Math" charset="0"/>
                  </a:rPr>
                  <a:t>𝒙_</a:t>
                </a:r>
                <a:r>
                  <a:rPr lang="en-US" altLang="zh-CN" i="0">
                    <a:latin typeface="Cambria Math" charset="0"/>
                  </a:rPr>
                  <a:t>𝑡 )</a:t>
                </a:r>
                <a:r>
                  <a:rPr lang="en-US" altLang="zh-CN" dirty="0" smtClean="0"/>
                  <a:t>.</a:t>
                </a:r>
              </a:p>
              <a:p>
                <a:r>
                  <a:rPr lang="en-US" altLang="zh-CN" dirty="0" smtClean="0"/>
                  <a:t>We</a:t>
                </a:r>
                <a:r>
                  <a:rPr lang="zh-CN" altLang="en-US" dirty="0" smtClean="0"/>
                  <a:t> </a:t>
                </a:r>
                <a:r>
                  <a:rPr lang="en-US" altLang="zh-CN" dirty="0" smtClean="0"/>
                  <a:t>define</a:t>
                </a:r>
                <a:r>
                  <a:rPr lang="zh-CN" altLang="en-US" baseline="0" dirty="0" smtClean="0"/>
                  <a:t> </a:t>
                </a:r>
                <a:r>
                  <a:rPr lang="en-US" altLang="zh-CN" baseline="0" dirty="0" smtClean="0"/>
                  <a:t>the</a:t>
                </a:r>
                <a:r>
                  <a:rPr lang="zh-CN" altLang="en-US" baseline="0" dirty="0" smtClean="0"/>
                  <a:t> </a:t>
                </a:r>
                <a:r>
                  <a:rPr lang="en-US" altLang="zh-CN" baseline="0" dirty="0" smtClean="0"/>
                  <a:t>absolute</a:t>
                </a:r>
                <a:r>
                  <a:rPr lang="zh-CN" altLang="en-US" baseline="0" dirty="0" smtClean="0"/>
                  <a:t> </a:t>
                </a:r>
                <a:r>
                  <a:rPr lang="en-US" altLang="zh-CN" baseline="0" dirty="0" smtClean="0"/>
                  <a:t>error,</a:t>
                </a:r>
                <a:r>
                  <a:rPr lang="zh-CN" altLang="en-US" baseline="0" dirty="0" smtClean="0"/>
                  <a:t> </a:t>
                </a:r>
                <a:r>
                  <a:rPr lang="en-US" altLang="zh-CN" baseline="0" dirty="0" smtClean="0"/>
                  <a:t>denoted</a:t>
                </a:r>
                <a:r>
                  <a:rPr lang="zh-CN" altLang="en-US" baseline="0" dirty="0" smtClean="0"/>
                  <a:t> </a:t>
                </a:r>
                <a:r>
                  <a:rPr lang="en-US" altLang="zh-CN" baseline="0" dirty="0" smtClean="0"/>
                  <a:t>by</a:t>
                </a:r>
                <a:r>
                  <a:rPr lang="zh-CN" altLang="en-US" baseline="0" dirty="0" smtClean="0"/>
                  <a:t> </a:t>
                </a:r>
                <a:r>
                  <a:rPr lang="en-US" altLang="zh-CN" i="0">
                    <a:latin typeface="Cambria Math" charset="0"/>
                    <a:ea typeface="Cambria Math" charset="0"/>
                    <a:cs typeface="Cambria Math" charset="0"/>
                  </a:rPr>
                  <a:t>𝜖</a:t>
                </a:r>
                <a:r>
                  <a:rPr lang="en-US" altLang="zh-CN" i="0" smtClean="0">
                    <a:latin typeface="Cambria Math" charset="0"/>
                    <a:ea typeface="Cambria Math" charset="0"/>
                    <a:cs typeface="Cambria Math" charset="0"/>
                  </a:rPr>
                  <a:t>_</a:t>
                </a:r>
                <a:r>
                  <a:rPr lang="en-US" altLang="zh-CN" i="0">
                    <a:latin typeface="Cambria Math" charset="0"/>
                    <a:ea typeface="Cambria Math" charset="0"/>
                    <a:cs typeface="Cambria Math" charset="0"/>
                  </a:rPr>
                  <a:t>𝑡^𝑖</a:t>
                </a:r>
                <a:r>
                  <a:rPr lang="zh-CN" altLang="en-US" dirty="0"/>
                  <a:t> </a:t>
                </a:r>
                <a:r>
                  <a:rPr lang="en-US" altLang="zh-CN" dirty="0"/>
                  <a:t>for</a:t>
                </a:r>
                <a:r>
                  <a:rPr lang="zh-CN" altLang="en-US" dirty="0"/>
                  <a:t> </a:t>
                </a:r>
                <a:r>
                  <a:rPr lang="en-US" altLang="zh-CN" dirty="0"/>
                  <a:t>disk</a:t>
                </a:r>
                <a:r>
                  <a:rPr lang="zh-CN" altLang="en-US" dirty="0"/>
                  <a:t> </a:t>
                </a:r>
                <a:r>
                  <a:rPr lang="en-US" altLang="zh-CN" i="0">
                    <a:latin typeface="Cambria Math" charset="0"/>
                  </a:rPr>
                  <a:t>𝑖</a:t>
                </a:r>
                <a:r>
                  <a:rPr lang="zh-CN" altLang="en-US" dirty="0"/>
                  <a:t> </a:t>
                </a:r>
                <a:r>
                  <a:rPr lang="en-US" altLang="zh-CN" dirty="0"/>
                  <a:t>at</a:t>
                </a:r>
                <a:r>
                  <a:rPr lang="zh-CN" altLang="en-US" dirty="0"/>
                  <a:t> </a:t>
                </a:r>
                <a:r>
                  <a:rPr lang="en-US" altLang="zh-CN" dirty="0"/>
                  <a:t>time</a:t>
                </a:r>
                <a:r>
                  <a:rPr lang="zh-CN" altLang="en-US" dirty="0"/>
                  <a:t> </a:t>
                </a:r>
                <a:r>
                  <a:rPr lang="en-US" altLang="zh-CN" i="0">
                    <a:latin typeface="Cambria Math" charset="0"/>
                  </a:rPr>
                  <a:t>𝑡</a:t>
                </a:r>
                <a:r>
                  <a:rPr lang="en-US" altLang="zh-CN" dirty="0" smtClean="0"/>
                  <a:t>,</a:t>
                </a:r>
                <a:r>
                  <a:rPr lang="zh-CN" altLang="en-US" dirty="0" smtClean="0"/>
                  <a:t> </a:t>
                </a:r>
                <a:r>
                  <a:rPr lang="en-US" altLang="zh-CN" dirty="0" smtClean="0"/>
                  <a:t>as</a:t>
                </a:r>
                <a:r>
                  <a:rPr lang="zh-CN" altLang="en-US" dirty="0" smtClean="0"/>
                  <a:t> </a:t>
                </a:r>
                <a:r>
                  <a:rPr lang="en-US" altLang="zh-CN" dirty="0" smtClean="0"/>
                  <a:t>the</a:t>
                </a:r>
                <a:r>
                  <a:rPr lang="zh-CN" altLang="en-US" dirty="0" smtClean="0"/>
                  <a:t> </a:t>
                </a:r>
                <a:r>
                  <a:rPr lang="en-US" altLang="zh-CN" dirty="0" smtClean="0"/>
                  <a:t>absolute</a:t>
                </a:r>
                <a:r>
                  <a:rPr lang="zh-CN" altLang="en-US" baseline="0" dirty="0" smtClean="0"/>
                  <a:t> </a:t>
                </a:r>
                <a:r>
                  <a:rPr lang="en-US" altLang="zh-CN" baseline="0" dirty="0" smtClean="0"/>
                  <a:t>difference</a:t>
                </a:r>
                <a:r>
                  <a:rPr lang="zh-CN" altLang="en-US" baseline="0" dirty="0" smtClean="0"/>
                  <a:t> </a:t>
                </a:r>
                <a:r>
                  <a:rPr lang="en-US" altLang="zh-CN" baseline="0" dirty="0" smtClean="0"/>
                  <a:t>between</a:t>
                </a:r>
                <a:r>
                  <a:rPr lang="zh-CN" altLang="en-US" baseline="0" dirty="0" smtClean="0"/>
                  <a:t> </a:t>
                </a:r>
                <a:r>
                  <a:rPr lang="en-US" altLang="zh-CN" baseline="0" dirty="0" smtClean="0"/>
                  <a:t>the</a:t>
                </a:r>
                <a:r>
                  <a:rPr lang="zh-CN" altLang="en-US" baseline="0" dirty="0" smtClean="0"/>
                  <a:t> </a:t>
                </a:r>
                <a:r>
                  <a:rPr lang="en-US" altLang="zh-CN" baseline="0" dirty="0" smtClean="0"/>
                  <a:t>predicted</a:t>
                </a:r>
                <a:r>
                  <a:rPr lang="zh-CN" altLang="en-US" baseline="0" dirty="0" smtClean="0"/>
                  <a:t> </a:t>
                </a:r>
                <a:r>
                  <a:rPr lang="en-US" altLang="zh-CN" baseline="0" dirty="0" smtClean="0"/>
                  <a:t>and</a:t>
                </a:r>
                <a:r>
                  <a:rPr lang="zh-CN" altLang="en-US" baseline="0" dirty="0" smtClean="0"/>
                  <a:t> </a:t>
                </a:r>
                <a:r>
                  <a:rPr lang="en-US" altLang="zh-CN" baseline="0" dirty="0" smtClean="0"/>
                  <a:t>true</a:t>
                </a:r>
                <a:r>
                  <a:rPr lang="zh-CN" altLang="en-US" baseline="0" dirty="0" smtClean="0"/>
                  <a:t> </a:t>
                </a:r>
                <a:r>
                  <a:rPr lang="en-US" altLang="zh-CN" baseline="0" dirty="0" smtClean="0"/>
                  <a:t>output</a:t>
                </a:r>
                <a:r>
                  <a:rPr lang="zh-CN" altLang="en-US" baseline="0" dirty="0" smtClean="0"/>
                  <a:t> </a:t>
                </a:r>
                <a:r>
                  <a:rPr lang="en-US" altLang="zh-CN" baseline="0" dirty="0" smtClean="0"/>
                  <a:t>for</a:t>
                </a:r>
                <a:r>
                  <a:rPr lang="zh-CN" altLang="en-US" baseline="0" dirty="0" smtClean="0"/>
                  <a:t> </a:t>
                </a:r>
                <a:r>
                  <a:rPr lang="en-US" altLang="zh-CN" baseline="0" dirty="0" smtClean="0"/>
                  <a:t>disk</a:t>
                </a:r>
                <a:r>
                  <a:rPr lang="zh-CN" altLang="en-US" baseline="0" dirty="0" smtClean="0"/>
                  <a:t> </a:t>
                </a:r>
                <a:r>
                  <a:rPr lang="en-US" altLang="zh-CN" baseline="0" dirty="0" err="1" smtClean="0"/>
                  <a:t>i</a:t>
                </a:r>
                <a:r>
                  <a:rPr lang="zh-CN" altLang="en-US" baseline="0" dirty="0" smtClean="0"/>
                  <a:t> </a:t>
                </a:r>
                <a:r>
                  <a:rPr lang="en-US" altLang="zh-CN" baseline="0" dirty="0" smtClean="0"/>
                  <a:t>at</a:t>
                </a:r>
                <a:r>
                  <a:rPr lang="zh-CN" altLang="en-US" baseline="0" dirty="0" smtClean="0"/>
                  <a:t> </a:t>
                </a:r>
                <a:r>
                  <a:rPr lang="en-US" altLang="zh-CN" baseline="0" dirty="0" smtClean="0"/>
                  <a:t>time</a:t>
                </a:r>
                <a:r>
                  <a:rPr lang="zh-CN" altLang="en-US" baseline="0" dirty="0" smtClean="0"/>
                  <a:t> </a:t>
                </a:r>
                <a:r>
                  <a:rPr lang="en-US" altLang="zh-CN" baseline="0" dirty="0" smtClean="0"/>
                  <a:t>t.</a:t>
                </a:r>
              </a:p>
              <a:p>
                <a:r>
                  <a:rPr lang="en-US" altLang="zh-CN" dirty="0" smtClean="0"/>
                  <a:t>We</a:t>
                </a:r>
                <a:r>
                  <a:rPr lang="zh-CN" altLang="en-US" dirty="0" smtClean="0"/>
                  <a:t> </a:t>
                </a:r>
                <a:r>
                  <a:rPr lang="en-US" altLang="zh-CN" dirty="0" smtClean="0"/>
                  <a:t>take</a:t>
                </a:r>
                <a:r>
                  <a:rPr lang="zh-CN" altLang="en-US" baseline="0" dirty="0" smtClean="0"/>
                  <a:t> </a:t>
                </a:r>
                <a:r>
                  <a:rPr lang="en-US" altLang="zh-CN" baseline="0" dirty="0" smtClean="0"/>
                  <a:t>a</a:t>
                </a:r>
                <a:r>
                  <a:rPr lang="zh-CN" altLang="en-US" baseline="0" dirty="0" smtClean="0"/>
                  <a:t> </a:t>
                </a:r>
                <a:r>
                  <a:rPr lang="en-US" altLang="zh-CN" baseline="0" dirty="0" smtClean="0"/>
                  <a:t>stream</a:t>
                </a:r>
                <a:r>
                  <a:rPr lang="zh-CN" altLang="en-US" baseline="0" dirty="0" smtClean="0"/>
                  <a:t> </a:t>
                </a:r>
                <a:r>
                  <a:rPr lang="en-US" altLang="zh-CN" baseline="0" dirty="0" smtClean="0"/>
                  <a:t>of</a:t>
                </a:r>
                <a:r>
                  <a:rPr lang="zh-CN" altLang="en-US" baseline="0" dirty="0" smtClean="0"/>
                  <a:t> </a:t>
                </a:r>
                <a:r>
                  <a:rPr lang="en-US" altLang="zh-CN" i="0">
                    <a:latin typeface="Cambria Math" charset="0"/>
                    <a:ea typeface="Cambria Math" charset="0"/>
                    <a:cs typeface="Cambria Math" charset="0"/>
                  </a:rPr>
                  <a:t>𝜖</a:t>
                </a:r>
                <a:r>
                  <a:rPr lang="en-US" altLang="zh-CN" i="0" smtClean="0">
                    <a:latin typeface="Cambria Math" charset="0"/>
                    <a:ea typeface="Cambria Math" charset="0"/>
                    <a:cs typeface="Cambria Math" charset="0"/>
                  </a:rPr>
                  <a:t>_</a:t>
                </a:r>
                <a:r>
                  <a:rPr lang="en-US" altLang="zh-CN" i="0">
                    <a:latin typeface="Cambria Math" charset="0"/>
                    <a:ea typeface="Cambria Math" charset="0"/>
                    <a:cs typeface="Cambria Math" charset="0"/>
                  </a:rPr>
                  <a:t>𝑡^𝑖</a:t>
                </a:r>
                <a:r>
                  <a:rPr lang="en-US" altLang="zh-CN" dirty="0" smtClean="0"/>
                  <a:t>’s</a:t>
                </a:r>
                <a:r>
                  <a:rPr lang="zh-CN" altLang="en-US" dirty="0" smtClean="0"/>
                  <a:t> </a:t>
                </a:r>
                <a:r>
                  <a:rPr lang="en-US" altLang="zh-CN" dirty="0" smtClean="0"/>
                  <a:t>over</a:t>
                </a:r>
                <a:r>
                  <a:rPr lang="zh-CN" altLang="en-US" dirty="0" smtClean="0"/>
                  <a:t> </a:t>
                </a:r>
                <a:r>
                  <a:rPr lang="en-US" altLang="zh-CN" dirty="0" smtClean="0"/>
                  <a:t>a</a:t>
                </a:r>
                <a:r>
                  <a:rPr lang="zh-CN" altLang="en-US" dirty="0" smtClean="0"/>
                  <a:t> </a:t>
                </a:r>
                <a:r>
                  <a:rPr lang="en-US" altLang="zh-CN" dirty="0" smtClean="0"/>
                  <a:t>time</a:t>
                </a:r>
                <a:r>
                  <a:rPr lang="zh-CN" altLang="en-US" dirty="0" smtClean="0"/>
                  <a:t> </a:t>
                </a:r>
                <a:r>
                  <a:rPr lang="en-US" altLang="zh-CN" dirty="0" smtClean="0"/>
                  <a:t>window</a:t>
                </a:r>
                <a:r>
                  <a:rPr lang="zh-CN" altLang="en-US" baseline="0" dirty="0" smtClean="0"/>
                  <a:t> </a:t>
                </a:r>
                <a:r>
                  <a:rPr lang="en-US" altLang="zh-CN" baseline="0" dirty="0" smtClean="0"/>
                  <a:t>as</a:t>
                </a:r>
                <a:r>
                  <a:rPr lang="zh-CN" altLang="en-US" baseline="0" dirty="0" smtClean="0"/>
                  <a:t> </a:t>
                </a:r>
                <a:r>
                  <a:rPr lang="en-US" altLang="zh-CN" baseline="0" dirty="0" smtClean="0"/>
                  <a:t>input</a:t>
                </a:r>
                <a:r>
                  <a:rPr lang="zh-CN" altLang="en-US" baseline="0" dirty="0" smtClean="0"/>
                  <a:t> </a:t>
                </a:r>
                <a:r>
                  <a:rPr lang="en-US" altLang="zh-CN" baseline="0" dirty="0" smtClean="0"/>
                  <a:t>in</a:t>
                </a:r>
                <a:r>
                  <a:rPr lang="zh-CN" altLang="en-US" baseline="0" dirty="0" smtClean="0"/>
                  <a:t> </a:t>
                </a:r>
                <a:r>
                  <a:rPr lang="en-US" altLang="zh-CN" baseline="0" dirty="0" smtClean="0"/>
                  <a:t>change</a:t>
                </a:r>
                <a:r>
                  <a:rPr lang="zh-CN" altLang="en-US" baseline="0" dirty="0" smtClean="0"/>
                  <a:t> </a:t>
                </a:r>
                <a:r>
                  <a:rPr lang="en-US" altLang="zh-CN" baseline="0" dirty="0" smtClean="0"/>
                  <a:t>detection.</a:t>
                </a:r>
              </a:p>
              <a:p>
                <a:endParaRPr lang="en-US" baseline="0" dirty="0" smtClean="0"/>
              </a:p>
              <a:p>
                <a:r>
                  <a:rPr lang="en-US" altLang="zh-CN" dirty="0" smtClean="0"/>
                  <a:t>We</a:t>
                </a:r>
                <a:r>
                  <a:rPr lang="zh-CN" altLang="en-US" dirty="0" smtClean="0"/>
                  <a:t> </a:t>
                </a:r>
                <a:r>
                  <a:rPr lang="en-US" altLang="zh-CN" dirty="0" smtClean="0"/>
                  <a:t>apply</a:t>
                </a:r>
                <a:r>
                  <a:rPr lang="zh-CN" altLang="en-US" dirty="0" smtClean="0"/>
                  <a:t> </a:t>
                </a:r>
                <a:r>
                  <a:rPr lang="en-US" altLang="zh-CN" dirty="0" smtClean="0"/>
                  <a:t>different</a:t>
                </a:r>
                <a:r>
                  <a:rPr lang="zh-CN" altLang="en-US" baseline="0" dirty="0" smtClean="0"/>
                  <a:t> </a:t>
                </a:r>
                <a:r>
                  <a:rPr lang="en-US" altLang="zh-CN" baseline="0" dirty="0" smtClean="0"/>
                  <a:t>change</a:t>
                </a:r>
                <a:r>
                  <a:rPr lang="zh-CN" altLang="en-US" baseline="0" dirty="0" smtClean="0"/>
                  <a:t> </a:t>
                </a:r>
                <a:r>
                  <a:rPr lang="en-US" altLang="zh-CN" baseline="0" dirty="0" smtClean="0"/>
                  <a:t>detectors.</a:t>
                </a:r>
                <a:r>
                  <a:rPr lang="zh-CN" altLang="en-US" baseline="0" dirty="0" smtClean="0"/>
                  <a:t> </a:t>
                </a:r>
                <a:endParaRPr lang="en-US" altLang="zh-CN" baseline="0" dirty="0" smtClean="0"/>
              </a:p>
              <a:p>
                <a:r>
                  <a:rPr lang="en-US" altLang="zh-CN" baseline="0" dirty="0" smtClean="0"/>
                  <a:t>For</a:t>
                </a:r>
                <a:r>
                  <a:rPr lang="zh-CN" altLang="en-US" baseline="0" dirty="0" smtClean="0"/>
                  <a:t> </a:t>
                </a:r>
                <a:r>
                  <a:rPr lang="en-US" altLang="zh-CN" baseline="0" dirty="0" smtClean="0"/>
                  <a:t>example,</a:t>
                </a:r>
                <a:r>
                  <a:rPr lang="zh-CN" altLang="en-US" baseline="0" dirty="0" smtClean="0"/>
                  <a:t> </a:t>
                </a:r>
                <a:r>
                  <a:rPr lang="en-US" altLang="zh-CN" baseline="0" dirty="0" smtClean="0"/>
                  <a:t>ADWIN</a:t>
                </a:r>
                <a:r>
                  <a:rPr lang="zh-CN" altLang="en-US" baseline="0" dirty="0" smtClean="0"/>
                  <a:t> </a:t>
                </a:r>
                <a:r>
                  <a:rPr lang="en-US" altLang="zh-CN" baseline="0" dirty="0" smtClean="0"/>
                  <a:t>keeps</a:t>
                </a:r>
                <a:r>
                  <a:rPr lang="zh-CN" altLang="en-US" baseline="0" dirty="0" smtClean="0"/>
                  <a:t> </a:t>
                </a:r>
                <a:r>
                  <a:rPr lang="en-US" altLang="zh-CN" baseline="0" dirty="0" smtClean="0"/>
                  <a:t>a</a:t>
                </a:r>
                <a:r>
                  <a:rPr lang="zh-CN" altLang="en-US" baseline="0" dirty="0" smtClean="0"/>
                  <a:t> </a:t>
                </a:r>
                <a:r>
                  <a:rPr lang="en-US" altLang="zh-CN" baseline="0" dirty="0" smtClean="0"/>
                  <a:t>variable-size</a:t>
                </a:r>
                <a:r>
                  <a:rPr lang="zh-CN" altLang="en-US" baseline="0" dirty="0" smtClean="0"/>
                  <a:t> </a:t>
                </a:r>
                <a:r>
                  <a:rPr lang="en-US" altLang="zh-CN" baseline="0" dirty="0" smtClean="0"/>
                  <a:t>sliding</a:t>
                </a:r>
                <a:r>
                  <a:rPr lang="zh-CN" altLang="en-US" baseline="0" dirty="0" smtClean="0"/>
                  <a:t> </a:t>
                </a:r>
                <a:r>
                  <a:rPr lang="en-US" altLang="zh-CN" baseline="0" dirty="0" smtClean="0"/>
                  <a:t>detection</a:t>
                </a:r>
                <a:r>
                  <a:rPr lang="zh-CN" altLang="en-US" baseline="0" dirty="0" smtClean="0"/>
                  <a:t> </a:t>
                </a:r>
                <a:r>
                  <a:rPr lang="en-US" altLang="zh-CN" baseline="0" dirty="0" smtClean="0"/>
                  <a:t>window</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most</a:t>
                </a:r>
                <a:r>
                  <a:rPr lang="zh-CN" altLang="en-US" baseline="0" dirty="0" smtClean="0"/>
                  <a:t> </a:t>
                </a:r>
                <a:r>
                  <a:rPr lang="en-US" altLang="zh-CN" baseline="0" dirty="0" smtClean="0"/>
                  <a:t>recent</a:t>
                </a:r>
                <a:r>
                  <a:rPr lang="zh-CN" altLang="en-US" baseline="0" dirty="0" smtClean="0"/>
                  <a:t> </a:t>
                </a:r>
                <a:r>
                  <a:rPr lang="en-US" altLang="zh-CN" baseline="0" dirty="0" smtClean="0"/>
                  <a:t>samples</a:t>
                </a:r>
                <a:r>
                  <a:rPr lang="zh-CN" altLang="en-US" baseline="0" dirty="0" smtClean="0"/>
                  <a:t> </a:t>
                </a:r>
                <a:r>
                  <a:rPr lang="en-US" altLang="zh-CN" baseline="0" dirty="0" smtClean="0"/>
                  <a:t>to</a:t>
                </a:r>
                <a:r>
                  <a:rPr lang="zh-CN" altLang="en-US" baseline="0" dirty="0" smtClean="0"/>
                  <a:t> </a:t>
                </a:r>
                <a:r>
                  <a:rPr lang="en-US" altLang="zh-CN" baseline="0" dirty="0" smtClean="0"/>
                  <a:t>monitor</a:t>
                </a:r>
                <a:r>
                  <a:rPr lang="zh-CN" altLang="en-US" baseline="0" dirty="0" smtClean="0"/>
                  <a:t> </a:t>
                </a:r>
                <a:r>
                  <a:rPr lang="en-US" altLang="zh-CN" baseline="0" dirty="0" smtClean="0"/>
                  <a:t>whether</a:t>
                </a:r>
                <a:r>
                  <a:rPr lang="zh-CN" altLang="en-US" baseline="0" dirty="0" smtClean="0"/>
                  <a:t> </a:t>
                </a:r>
                <a:r>
                  <a:rPr lang="en-US" altLang="zh-CN" baseline="0" dirty="0" smtClean="0"/>
                  <a:t>a</a:t>
                </a:r>
                <a:r>
                  <a:rPr lang="zh-CN" altLang="en-US" baseline="0" dirty="0" smtClean="0"/>
                  <a:t> </a:t>
                </a:r>
                <a:r>
                  <a:rPr lang="en-US" altLang="zh-CN" baseline="0" dirty="0" smtClean="0"/>
                  <a:t>change</a:t>
                </a:r>
                <a:r>
                  <a:rPr lang="zh-CN" altLang="en-US" baseline="0" dirty="0" smtClean="0"/>
                  <a:t> </a:t>
                </a:r>
                <a:r>
                  <a:rPr lang="en-US" altLang="zh-CN" baseline="0" dirty="0" smtClean="0"/>
                  <a:t>happens.</a:t>
                </a:r>
                <a:r>
                  <a:rPr lang="zh-CN" altLang="en-US" baseline="0" dirty="0" smtClean="0"/>
                  <a:t> </a:t>
                </a: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If</a:t>
                </a:r>
                <a:r>
                  <a:rPr lang="zh-CN" altLang="en-US" baseline="0" dirty="0" smtClean="0"/>
                  <a:t> </a:t>
                </a:r>
                <a:r>
                  <a:rPr lang="en-US" altLang="zh-CN" baseline="0" dirty="0" smtClean="0"/>
                  <a:t>so,</a:t>
                </a:r>
                <a:r>
                  <a:rPr lang="zh-CN" altLang="en-US" baseline="0" dirty="0" smtClean="0"/>
                  <a:t> </a:t>
                </a:r>
                <a:r>
                  <a:rPr lang="en-US" altLang="zh-CN" baseline="0" dirty="0" smtClean="0"/>
                  <a:t>ADWIN</a:t>
                </a:r>
                <a:r>
                  <a:rPr lang="zh-CN" altLang="en-US" baseline="0" dirty="0" smtClean="0"/>
                  <a:t> </a:t>
                </a:r>
                <a:r>
                  <a:rPr lang="en-US" altLang="zh-CN" baseline="0" dirty="0" smtClean="0"/>
                  <a:t>drops</a:t>
                </a:r>
                <a:r>
                  <a:rPr lang="zh-CN" altLang="en-US" baseline="0" dirty="0" smtClean="0"/>
                  <a:t> </a:t>
                </a:r>
                <a:r>
                  <a:rPr lang="en-US" altLang="zh-CN" baseline="0" dirty="0" smtClean="0"/>
                  <a:t>the</a:t>
                </a:r>
                <a:r>
                  <a:rPr lang="zh-CN" altLang="en-US" baseline="0" dirty="0" smtClean="0"/>
                  <a:t> </a:t>
                </a:r>
                <a:r>
                  <a:rPr lang="en-US" altLang="zh-CN" baseline="0" dirty="0" smtClean="0"/>
                  <a:t>older</a:t>
                </a:r>
                <a:r>
                  <a:rPr lang="zh-CN" altLang="en-US" baseline="0" dirty="0" smtClean="0"/>
                  <a:t> </a:t>
                </a:r>
                <a:r>
                  <a:rPr lang="en-US" altLang="zh-CN" baseline="0" dirty="0" smtClean="0"/>
                  <a:t>sub-window</a:t>
                </a:r>
                <a:r>
                  <a:rPr lang="zh-CN" altLang="en-US" baseline="0" dirty="0" smtClean="0"/>
                  <a:t> </a:t>
                </a:r>
                <a:r>
                  <a:rPr lang="en-US" sz="1200" kern="1200" dirty="0" smtClean="0">
                    <a:solidFill>
                      <a:schemeClr val="tx1"/>
                    </a:solidFill>
                    <a:effectLst/>
                    <a:latin typeface="Arial" charset="0"/>
                    <a:ea typeface="+mn-ea"/>
                    <a:cs typeface="+mn-cs"/>
                  </a:rPr>
                  <a:t>and replaces the detection window with the newer sub-window. </a:t>
                </a:r>
                <a:endParaRPr lang="en-US" dirty="0" smtClean="0"/>
              </a:p>
              <a:p>
                <a:endParaRPr lang="en-US" altLang="zh-CN" baseline="0" dirty="0" smtClean="0"/>
              </a:p>
              <a:p>
                <a:r>
                  <a:rPr lang="en-US" altLang="zh-CN" baseline="0" dirty="0" smtClean="0"/>
                  <a:t>Other</a:t>
                </a:r>
                <a:r>
                  <a:rPr lang="zh-CN" altLang="en-US" baseline="0" dirty="0" smtClean="0"/>
                  <a:t> </a:t>
                </a:r>
                <a:r>
                  <a:rPr lang="en-US" altLang="zh-CN" baseline="0" dirty="0" smtClean="0"/>
                  <a:t>change</a:t>
                </a:r>
                <a:r>
                  <a:rPr lang="zh-CN" altLang="en-US" baseline="0" dirty="0" smtClean="0"/>
                  <a:t> </a:t>
                </a:r>
                <a:r>
                  <a:rPr lang="en-US" altLang="zh-CN" baseline="0" dirty="0" smtClean="0"/>
                  <a:t>detectors</a:t>
                </a:r>
                <a:r>
                  <a:rPr lang="zh-CN" altLang="en-US" baseline="0" dirty="0" smtClean="0"/>
                  <a:t> </a:t>
                </a:r>
                <a:r>
                  <a:rPr lang="en-US" altLang="zh-CN" baseline="0" dirty="0" smtClean="0"/>
                  <a:t>include</a:t>
                </a:r>
                <a:r>
                  <a:rPr lang="zh-CN" altLang="en-US" baseline="0" dirty="0" smtClean="0"/>
                  <a:t> </a:t>
                </a:r>
                <a:r>
                  <a:rPr lang="en-US" altLang="zh-CN" baseline="0" dirty="0" smtClean="0"/>
                  <a:t>the</a:t>
                </a:r>
                <a:r>
                  <a:rPr lang="zh-CN" altLang="en-US" baseline="0" dirty="0" smtClean="0"/>
                  <a:t> </a:t>
                </a:r>
                <a:r>
                  <a:rPr lang="en-US" altLang="zh-CN" baseline="0" dirty="0" smtClean="0"/>
                  <a:t>Page-Hinckley</a:t>
                </a:r>
                <a:r>
                  <a:rPr lang="zh-CN" altLang="en-US" baseline="0" dirty="0" smtClean="0"/>
                  <a:t> </a:t>
                </a:r>
                <a:r>
                  <a:rPr lang="en-US" altLang="zh-CN" baseline="0" dirty="0" smtClean="0"/>
                  <a:t>test,</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Drift</a:t>
                </a:r>
                <a:r>
                  <a:rPr lang="zh-CN" altLang="en-US" baseline="0" dirty="0" smtClean="0"/>
                  <a:t> </a:t>
                </a:r>
                <a:r>
                  <a:rPr lang="en-US" altLang="zh-CN" baseline="0" dirty="0" smtClean="0"/>
                  <a:t>Detection</a:t>
                </a:r>
                <a:r>
                  <a:rPr lang="zh-CN" altLang="en-US" baseline="0" dirty="0" smtClean="0"/>
                  <a:t> </a:t>
                </a:r>
                <a:r>
                  <a:rPr lang="en-US" altLang="zh-CN" baseline="0" dirty="0" smtClean="0"/>
                  <a:t>Model.</a:t>
                </a:r>
                <a:endParaRPr lang="en-US" dirty="0"/>
              </a:p>
            </p:txBody>
          </p:sp>
        </mc:Fallback>
      </mc:AlternateContent>
    </p:spTree>
    <p:extLst>
      <p:ext uri="{BB962C8B-B14F-4D97-AF65-F5344CB8AC3E}">
        <p14:creationId xmlns:p14="http://schemas.microsoft.com/office/powerpoint/2010/main" val="212667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The</a:t>
            </a:r>
            <a:r>
              <a:rPr lang="zh-CN" altLang="en-US" baseline="0" dirty="0" smtClean="0"/>
              <a:t> </a:t>
            </a:r>
            <a:r>
              <a:rPr lang="en-US" altLang="zh-CN" baseline="0" dirty="0" smtClean="0"/>
              <a:t>incremental</a:t>
            </a:r>
            <a:r>
              <a:rPr lang="zh-CN" altLang="en-US" baseline="0" dirty="0" smtClean="0"/>
              <a:t> </a:t>
            </a:r>
            <a:r>
              <a:rPr lang="en-US" altLang="zh-CN" baseline="0" dirty="0" smtClean="0"/>
              <a:t>learning</a:t>
            </a:r>
            <a:r>
              <a:rPr lang="zh-CN" altLang="en-US" baseline="0" dirty="0" smtClean="0"/>
              <a:t> </a:t>
            </a:r>
            <a:r>
              <a:rPr lang="en-US" altLang="zh-CN" baseline="0" dirty="0" smtClean="0"/>
              <a:t>algorithms</a:t>
            </a:r>
            <a:r>
              <a:rPr lang="zh-CN" altLang="en-US" baseline="0" dirty="0" smtClean="0"/>
              <a:t> </a:t>
            </a:r>
            <a:r>
              <a:rPr lang="en-US" altLang="zh-CN" baseline="0" dirty="0" smtClean="0"/>
              <a:t>perform</a:t>
            </a:r>
            <a:r>
              <a:rPr lang="zh-CN" altLang="en-US" baseline="0" dirty="0" smtClean="0"/>
              <a:t> </a:t>
            </a:r>
            <a:r>
              <a:rPr lang="en-US" altLang="zh-CN" baseline="0" dirty="0" smtClean="0"/>
              <a:t>prediction</a:t>
            </a:r>
            <a:r>
              <a:rPr lang="zh-CN" altLang="en-US" baseline="0" dirty="0" smtClean="0"/>
              <a:t> </a:t>
            </a:r>
            <a:r>
              <a:rPr lang="en-US" altLang="zh-CN" baseline="0" dirty="0" smtClean="0"/>
              <a:t>on</a:t>
            </a:r>
            <a:r>
              <a:rPr lang="zh-CN" altLang="en-US" baseline="0" dirty="0" smtClean="0"/>
              <a:t> </a:t>
            </a:r>
            <a:r>
              <a:rPr lang="en-US" altLang="zh-CN" baseline="0" dirty="0" smtClean="0"/>
              <a:t>an</a:t>
            </a:r>
            <a:r>
              <a:rPr lang="zh-CN" altLang="en-US" baseline="0" dirty="0" smtClean="0"/>
              <a:t> </a:t>
            </a:r>
            <a:r>
              <a:rPr lang="en-US" altLang="zh-CN" baseline="0" dirty="0" smtClean="0"/>
              <a:t>input</a:t>
            </a:r>
            <a:r>
              <a:rPr lang="zh-CN" altLang="en-US" baseline="0" dirty="0" smtClean="0"/>
              <a:t> </a:t>
            </a:r>
            <a:r>
              <a:rPr lang="en-US" altLang="zh-CN" baseline="0" dirty="0" smtClean="0"/>
              <a:t>data</a:t>
            </a:r>
            <a:r>
              <a:rPr lang="zh-CN" altLang="en-US" baseline="0" dirty="0" smtClean="0"/>
              <a:t> </a:t>
            </a:r>
            <a:r>
              <a:rPr lang="en-US" altLang="zh-CN" baseline="0" dirty="0" smtClean="0"/>
              <a:t>stream</a:t>
            </a:r>
            <a:r>
              <a:rPr lang="zh-CN" altLang="en-US" baseline="0" dirty="0" smtClean="0"/>
              <a:t> </a:t>
            </a:r>
            <a:r>
              <a:rPr lang="en-US" altLang="zh-CN" baseline="0" dirty="0" smtClean="0"/>
              <a:t>and</a:t>
            </a:r>
            <a:r>
              <a:rPr lang="zh-CN" altLang="en-US" baseline="0" dirty="0" smtClean="0"/>
              <a:t> </a:t>
            </a:r>
            <a:r>
              <a:rPr lang="en-US" altLang="zh-CN" baseline="0" dirty="0" smtClean="0"/>
              <a:t>continuously</a:t>
            </a:r>
            <a:r>
              <a:rPr lang="zh-CN" altLang="en-US" baseline="0" dirty="0" smtClean="0"/>
              <a:t> </a:t>
            </a:r>
            <a:r>
              <a:rPr lang="en-US" altLang="zh-CN" baseline="0" dirty="0" smtClean="0"/>
              <a:t>update</a:t>
            </a:r>
            <a:r>
              <a:rPr lang="zh-CN" altLang="en-US" baseline="0" dirty="0" smtClean="0"/>
              <a:t> </a:t>
            </a:r>
            <a:r>
              <a:rPr lang="en-US" altLang="zh-CN" baseline="0" dirty="0" smtClean="0"/>
              <a:t>the</a:t>
            </a:r>
            <a:r>
              <a:rPr lang="zh-CN" altLang="en-US" baseline="0" dirty="0" smtClean="0"/>
              <a:t> </a:t>
            </a:r>
            <a:r>
              <a:rPr lang="en-US" altLang="zh-CN" baseline="0" dirty="0" smtClean="0"/>
              <a:t>prediction</a:t>
            </a:r>
            <a:r>
              <a:rPr lang="zh-CN" altLang="en-US" baseline="0" dirty="0" smtClean="0"/>
              <a:t> </a:t>
            </a:r>
            <a:r>
              <a:rPr lang="en-US" altLang="zh-CN" baseline="0" dirty="0" smtClean="0"/>
              <a:t>model</a:t>
            </a:r>
            <a:r>
              <a:rPr lang="zh-CN" altLang="en-US" baseline="0" dirty="0" smtClean="0"/>
              <a:t> </a:t>
            </a:r>
            <a:r>
              <a:rPr lang="en-US" altLang="zh-CN" baseline="0" dirty="0" smtClean="0"/>
              <a:t>using</a:t>
            </a:r>
            <a:r>
              <a:rPr lang="zh-CN" altLang="en-US" baseline="0" dirty="0" smtClean="0"/>
              <a:t> </a:t>
            </a:r>
            <a:r>
              <a:rPr lang="en-US" altLang="zh-CN" baseline="0" dirty="0" smtClean="0"/>
              <a:t>the</a:t>
            </a:r>
            <a:r>
              <a:rPr lang="zh-CN" altLang="en-US" baseline="0" dirty="0" smtClean="0"/>
              <a:t> </a:t>
            </a:r>
            <a:r>
              <a:rPr lang="en-US" altLang="zh-CN" baseline="0" dirty="0" smtClean="0"/>
              <a:t>labeled</a:t>
            </a:r>
            <a:r>
              <a:rPr lang="zh-CN" altLang="en-US" baseline="0" dirty="0" smtClean="0"/>
              <a:t> </a:t>
            </a:r>
            <a:r>
              <a:rPr lang="en-US" altLang="zh-CN" baseline="0" dirty="0" smtClean="0"/>
              <a:t>samples.</a:t>
            </a:r>
          </a:p>
          <a:p>
            <a:endParaRPr lang="en-US" altLang="zh-CN" dirty="0" smtClean="0"/>
          </a:p>
          <a:p>
            <a:r>
              <a:rPr lang="en-US" altLang="zh-CN" dirty="0" smtClean="0"/>
              <a:t>This</a:t>
            </a:r>
            <a:r>
              <a:rPr lang="zh-CN" altLang="en-US" dirty="0" smtClean="0"/>
              <a:t> </a:t>
            </a:r>
            <a:r>
              <a:rPr lang="en-US" altLang="zh-CN" dirty="0" smtClean="0"/>
              <a:t>table</a:t>
            </a:r>
            <a:r>
              <a:rPr lang="zh-CN" altLang="en-US" dirty="0" smtClean="0"/>
              <a:t> </a:t>
            </a:r>
            <a:r>
              <a:rPr lang="en-US" altLang="zh-CN" dirty="0" smtClean="0"/>
              <a:t>summarizes</a:t>
            </a:r>
            <a:r>
              <a:rPr lang="zh-CN" altLang="en-US" dirty="0" smtClean="0"/>
              <a:t> </a:t>
            </a:r>
            <a:r>
              <a:rPr lang="en-US" altLang="zh-CN" dirty="0" smtClean="0"/>
              <a:t>9</a:t>
            </a:r>
            <a:r>
              <a:rPr lang="zh-CN" altLang="en-US" baseline="0" dirty="0" smtClean="0"/>
              <a:t> </a:t>
            </a:r>
            <a:r>
              <a:rPr lang="en-US" altLang="zh-CN" baseline="0" dirty="0" smtClean="0"/>
              <a:t>state-of-the-art</a:t>
            </a:r>
            <a:r>
              <a:rPr lang="zh-CN" altLang="en-US" baseline="0" dirty="0" smtClean="0"/>
              <a:t> </a:t>
            </a:r>
            <a:r>
              <a:rPr lang="en-US" altLang="zh-CN" baseline="0" dirty="0" smtClean="0"/>
              <a:t>incremental</a:t>
            </a:r>
            <a:r>
              <a:rPr lang="zh-CN" altLang="en-US" baseline="0" dirty="0" smtClean="0"/>
              <a:t> </a:t>
            </a:r>
            <a:r>
              <a:rPr lang="en-US" altLang="zh-CN" baseline="0" dirty="0" smtClean="0"/>
              <a:t>learning</a:t>
            </a:r>
            <a:r>
              <a:rPr lang="zh-CN" altLang="en-US" baseline="0" dirty="0" smtClean="0"/>
              <a:t> </a:t>
            </a:r>
            <a:r>
              <a:rPr lang="en-US" altLang="zh-CN" baseline="0" dirty="0" smtClean="0"/>
              <a:t>algorithms</a:t>
            </a:r>
            <a:r>
              <a:rPr lang="zh-CN" altLang="en-US" baseline="0" dirty="0" smtClean="0"/>
              <a:t> </a:t>
            </a:r>
            <a:r>
              <a:rPr lang="en-US" altLang="zh-CN" baseline="0" dirty="0" smtClean="0"/>
              <a:t>that</a:t>
            </a:r>
            <a:r>
              <a:rPr lang="zh-CN" altLang="en-US" baseline="0" dirty="0" smtClean="0"/>
              <a:t> </a:t>
            </a:r>
            <a:r>
              <a:rPr lang="en-US" altLang="zh-CN" baseline="0" dirty="0" smtClean="0"/>
              <a:t>we</a:t>
            </a:r>
            <a:r>
              <a:rPr lang="zh-CN" altLang="en-US" baseline="0" dirty="0" smtClean="0"/>
              <a:t> </a:t>
            </a:r>
            <a:r>
              <a:rPr lang="en-US" altLang="zh-CN" baseline="0" dirty="0" smtClean="0"/>
              <a:t>consider.</a:t>
            </a:r>
          </a:p>
          <a:p>
            <a:endParaRPr lang="en-US" altLang="zh-CN" dirty="0" smtClean="0"/>
          </a:p>
          <a:p>
            <a:r>
              <a:rPr lang="en-US" altLang="zh-CN" baseline="0" dirty="0" smtClean="0"/>
              <a:t>Such</a:t>
            </a:r>
            <a:r>
              <a:rPr lang="zh-CN" altLang="en-US" baseline="0" dirty="0" smtClean="0"/>
              <a:t> </a:t>
            </a:r>
            <a:r>
              <a:rPr lang="en-US" altLang="zh-CN" baseline="0" dirty="0" smtClean="0"/>
              <a:t>algorithms</a:t>
            </a:r>
            <a:r>
              <a:rPr lang="zh-CN" altLang="en-US" baseline="0" dirty="0" smtClean="0"/>
              <a:t> </a:t>
            </a:r>
            <a:r>
              <a:rPr lang="en-US" altLang="zh-CN" baseline="0" dirty="0" smtClean="0"/>
              <a:t>all</a:t>
            </a:r>
            <a:r>
              <a:rPr lang="zh-CN" altLang="en-US" baseline="0" dirty="0" smtClean="0"/>
              <a:t> </a:t>
            </a:r>
            <a:r>
              <a:rPr lang="en-US" altLang="zh-CN" baseline="0" dirty="0" smtClean="0"/>
              <a:t>build</a:t>
            </a:r>
            <a:r>
              <a:rPr lang="zh-CN" altLang="en-US" baseline="0" dirty="0" smtClean="0"/>
              <a:t> </a:t>
            </a:r>
            <a:r>
              <a:rPr lang="en-US" altLang="zh-CN" baseline="0" dirty="0" smtClean="0"/>
              <a:t>on</a:t>
            </a:r>
            <a:r>
              <a:rPr lang="zh-CN" altLang="en-US" baseline="0" dirty="0" smtClean="0"/>
              <a:t> </a:t>
            </a:r>
            <a:r>
              <a:rPr lang="en-US" altLang="zh-CN" baseline="0" dirty="0" smtClean="0"/>
              <a:t>decision</a:t>
            </a:r>
            <a:r>
              <a:rPr lang="zh-CN" altLang="en-US" baseline="0" dirty="0" smtClean="0"/>
              <a:t> </a:t>
            </a:r>
            <a:r>
              <a:rPr lang="en-US" altLang="zh-CN" baseline="0" dirty="0" smtClean="0"/>
              <a:t>trees</a:t>
            </a:r>
            <a:r>
              <a:rPr lang="zh-CN" altLang="en-US" baseline="0" dirty="0" smtClean="0"/>
              <a:t> </a:t>
            </a:r>
            <a:r>
              <a:rPr lang="en-US" altLang="zh-CN" baseline="0" dirty="0" smtClean="0"/>
              <a:t>to</a:t>
            </a:r>
            <a:r>
              <a:rPr lang="zh-CN" altLang="en-US" baseline="0" dirty="0" smtClean="0"/>
              <a:t> </a:t>
            </a:r>
            <a:r>
              <a:rPr lang="en-US" altLang="zh-CN" baseline="0" dirty="0" smtClean="0"/>
              <a:t>train</a:t>
            </a:r>
            <a:r>
              <a:rPr lang="zh-CN" altLang="en-US" baseline="0" dirty="0" smtClean="0"/>
              <a:t> </a:t>
            </a:r>
            <a:r>
              <a:rPr lang="en-US" altLang="zh-CN" baseline="0" dirty="0" smtClean="0"/>
              <a:t>the</a:t>
            </a:r>
            <a:r>
              <a:rPr lang="zh-CN" altLang="en-US" baseline="0" dirty="0" smtClean="0"/>
              <a:t> </a:t>
            </a:r>
            <a:r>
              <a:rPr lang="en-US" altLang="zh-CN" baseline="0" dirty="0" smtClean="0"/>
              <a:t>prediction</a:t>
            </a:r>
            <a:r>
              <a:rPr lang="zh-CN" altLang="en-US" baseline="0" dirty="0" smtClean="0"/>
              <a:t> </a:t>
            </a:r>
            <a:r>
              <a:rPr lang="en-US" altLang="zh-CN" baseline="0" dirty="0" smtClean="0"/>
              <a:t>model</a:t>
            </a:r>
            <a:r>
              <a:rPr lang="zh-CN" altLang="en-US" baseline="0" dirty="0" smtClean="0"/>
              <a:t> </a:t>
            </a:r>
            <a:r>
              <a:rPr lang="en-US" altLang="zh-CN" baseline="0" dirty="0" smtClean="0"/>
              <a:t>for</a:t>
            </a:r>
            <a:r>
              <a:rPr lang="zh-CN" altLang="en-US" baseline="0" dirty="0" smtClean="0"/>
              <a:t> </a:t>
            </a:r>
            <a:r>
              <a:rPr lang="en-US" altLang="zh-CN" baseline="0" dirty="0" smtClean="0"/>
              <a:t>classification</a:t>
            </a:r>
            <a:r>
              <a:rPr lang="zh-CN" altLang="en-US" baseline="0" dirty="0" smtClean="0"/>
              <a:t> </a:t>
            </a:r>
            <a:r>
              <a:rPr lang="en-US" altLang="zh-CN" baseline="0" dirty="0" smtClean="0"/>
              <a:t>and</a:t>
            </a:r>
            <a:r>
              <a:rPr lang="zh-CN" altLang="en-US" baseline="0" dirty="0" smtClean="0"/>
              <a:t> </a:t>
            </a:r>
            <a:r>
              <a:rPr lang="en-US" altLang="zh-CN" baseline="0" dirty="0" smtClean="0"/>
              <a:t>regression.</a:t>
            </a:r>
          </a:p>
          <a:p>
            <a:r>
              <a:rPr lang="en-US" altLang="zh-CN" baseline="0" dirty="0" smtClean="0"/>
              <a:t>We</a:t>
            </a:r>
            <a:r>
              <a:rPr lang="zh-CN" altLang="en-US" baseline="0" dirty="0" smtClean="0"/>
              <a:t> </a:t>
            </a:r>
            <a:r>
              <a:rPr lang="en-US" altLang="zh-CN" baseline="0" dirty="0" smtClean="0"/>
              <a:t>classify</a:t>
            </a:r>
            <a:r>
              <a:rPr lang="zh-CN" altLang="en-US" baseline="0" dirty="0" smtClean="0"/>
              <a:t> </a:t>
            </a:r>
            <a:r>
              <a:rPr lang="en-US" altLang="zh-CN" baseline="0" dirty="0" smtClean="0"/>
              <a:t>the</a:t>
            </a:r>
            <a:r>
              <a:rPr lang="zh-CN" altLang="en-US" baseline="0" dirty="0" smtClean="0"/>
              <a:t> </a:t>
            </a:r>
            <a:r>
              <a:rPr lang="en-US" altLang="zh-CN" baseline="0" dirty="0" smtClean="0"/>
              <a:t>algorithms</a:t>
            </a:r>
            <a:r>
              <a:rPr lang="zh-CN" altLang="en-US" baseline="0" dirty="0" smtClean="0"/>
              <a:t> </a:t>
            </a:r>
            <a:r>
              <a:rPr lang="en-US" altLang="zh-CN" baseline="0" dirty="0" smtClean="0"/>
              <a:t>into</a:t>
            </a:r>
            <a:r>
              <a:rPr lang="zh-CN" altLang="en-US" baseline="0" dirty="0" smtClean="0"/>
              <a:t> </a:t>
            </a:r>
            <a:r>
              <a:rPr lang="en-US" altLang="zh-CN" baseline="0" dirty="0" smtClean="0"/>
              <a:t>two</a:t>
            </a:r>
            <a:r>
              <a:rPr lang="zh-CN" altLang="en-US" baseline="0" dirty="0" smtClean="0"/>
              <a:t> </a:t>
            </a:r>
            <a:r>
              <a:rPr lang="en-US" altLang="zh-CN" baseline="0" dirty="0" smtClean="0"/>
              <a:t>categories:</a:t>
            </a:r>
            <a:r>
              <a:rPr lang="zh-CN" altLang="en-US" baseline="0" dirty="0" smtClean="0"/>
              <a:t> </a:t>
            </a:r>
            <a:r>
              <a:rPr lang="en-US" altLang="zh-CN" baseline="0" dirty="0" smtClean="0"/>
              <a:t>single</a:t>
            </a:r>
            <a:r>
              <a:rPr lang="zh-CN" altLang="en-US" baseline="0" dirty="0" smtClean="0"/>
              <a:t> </a:t>
            </a:r>
            <a:r>
              <a:rPr lang="en-US" altLang="zh-CN" baseline="0" dirty="0" smtClean="0"/>
              <a:t>decision</a:t>
            </a:r>
            <a:r>
              <a:rPr lang="zh-CN" altLang="en-US" baseline="0" dirty="0" smtClean="0"/>
              <a:t> </a:t>
            </a:r>
            <a:r>
              <a:rPr lang="en-US" altLang="zh-CN" baseline="0" dirty="0" smtClean="0"/>
              <a:t>tree</a:t>
            </a:r>
            <a:r>
              <a:rPr lang="zh-CN" altLang="en-US" baseline="0" dirty="0" smtClean="0"/>
              <a:t> </a:t>
            </a:r>
            <a:r>
              <a:rPr lang="en-US" altLang="zh-CN" baseline="0" dirty="0" smtClean="0"/>
              <a:t>including</a:t>
            </a:r>
            <a:r>
              <a:rPr lang="zh-CN" altLang="en-US" baseline="0" dirty="0" smtClean="0"/>
              <a:t> </a:t>
            </a:r>
            <a:r>
              <a:rPr lang="en-US" altLang="zh-CN" baseline="0" dirty="0" smtClean="0"/>
              <a:t>classification</a:t>
            </a:r>
            <a:r>
              <a:rPr lang="zh-CN" altLang="en-US" baseline="0" dirty="0" smtClean="0"/>
              <a:t> </a:t>
            </a:r>
            <a:r>
              <a:rPr lang="en-US" altLang="zh-CN" baseline="0" dirty="0" smtClean="0"/>
              <a:t>and</a:t>
            </a:r>
            <a:r>
              <a:rPr lang="zh-CN" altLang="en-US" baseline="0" dirty="0" smtClean="0"/>
              <a:t> </a:t>
            </a:r>
            <a:r>
              <a:rPr lang="en-US" altLang="zh-CN" baseline="0" dirty="0" smtClean="0"/>
              <a:t>regression</a:t>
            </a:r>
            <a:r>
              <a:rPr lang="zh-CN" altLang="en-US" baseline="0" dirty="0" smtClean="0"/>
              <a:t> </a:t>
            </a:r>
            <a:r>
              <a:rPr lang="en-US" altLang="zh-CN" baseline="0" dirty="0" smtClean="0"/>
              <a:t>tree,</a:t>
            </a:r>
            <a:r>
              <a:rPr lang="zh-CN" altLang="en-US" baseline="0" dirty="0" smtClean="0"/>
              <a:t> </a:t>
            </a:r>
            <a:r>
              <a:rPr lang="en-US" altLang="zh-CN" baseline="0" dirty="0" smtClean="0"/>
              <a:t>as</a:t>
            </a:r>
            <a:r>
              <a:rPr lang="zh-CN" altLang="en-US" baseline="0" dirty="0" smtClean="0"/>
              <a:t> </a:t>
            </a:r>
            <a:r>
              <a:rPr lang="en-US" altLang="zh-CN" baseline="0" dirty="0" smtClean="0"/>
              <a:t>well</a:t>
            </a:r>
            <a:r>
              <a:rPr lang="zh-CN" altLang="en-US" baseline="0" dirty="0" smtClean="0"/>
              <a:t> </a:t>
            </a:r>
            <a:r>
              <a:rPr lang="en-US" altLang="zh-CN" baseline="0" dirty="0" smtClean="0"/>
              <a:t>as</a:t>
            </a:r>
            <a:r>
              <a:rPr lang="zh-CN" altLang="en-US" baseline="0" dirty="0" smtClean="0"/>
              <a:t> </a:t>
            </a:r>
            <a:r>
              <a:rPr lang="en-US" altLang="zh-CN" baseline="0" dirty="0" smtClean="0"/>
              <a:t>ensemble</a:t>
            </a:r>
            <a:r>
              <a:rPr lang="zh-CN" altLang="en-US" baseline="0" dirty="0" smtClean="0"/>
              <a:t> </a:t>
            </a:r>
            <a:r>
              <a:rPr lang="en-US" altLang="zh-CN" baseline="0" dirty="0" smtClean="0"/>
              <a:t>learning.</a:t>
            </a:r>
          </a:p>
          <a:p>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Instead of advocating a specific incremental learning algorithm for prediction, whose effectiveness highly varies across disk brands and models,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we focus on supporting general incremental learning algorithms for disk failure prediction. </a:t>
            </a:r>
            <a:endParaRPr lang="en-US" dirty="0" smtClean="0"/>
          </a:p>
          <a:p>
            <a:endParaRPr lang="en-US" dirty="0"/>
          </a:p>
        </p:txBody>
      </p:sp>
    </p:spTree>
    <p:extLst>
      <p:ext uri="{BB962C8B-B14F-4D97-AF65-F5344CB8AC3E}">
        <p14:creationId xmlns:p14="http://schemas.microsoft.com/office/powerpoint/2010/main" val="2614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8938472" y="6537326"/>
            <a:ext cx="2844059" cy="320675"/>
          </a:xfrm>
          <a:ln/>
        </p:spPr>
        <p:txBody>
          <a:bodyPr/>
          <a:lstStyle>
            <a:lvl1pPr>
              <a:defRPr sz="1200"/>
            </a:lvl1pPr>
          </a:lstStyle>
          <a:p>
            <a:pPr>
              <a:defRPr/>
            </a:pPr>
            <a:fld id="{35DD5A66-9C2F-42FF-B09E-B62E67AA1448}" type="slidenum">
              <a:rPr lang="en-US" smtClean="0"/>
              <a:pPr>
                <a:defRPr/>
              </a:pPr>
              <a:t>‹#›</a:t>
            </a:fld>
            <a:endParaRPr lang="en-US"/>
          </a:p>
        </p:txBody>
      </p:sp>
    </p:spTree>
    <p:extLst>
      <p:ext uri="{BB962C8B-B14F-4D97-AF65-F5344CB8AC3E}">
        <p14:creationId xmlns:p14="http://schemas.microsoft.com/office/powerpoint/2010/main" val="50498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6A720C1-C97C-4A95-8CC7-E9C91CBF4048}" type="slidenum">
              <a:rPr lang="en-US"/>
              <a:pPr>
                <a:defRPr/>
              </a:pPr>
              <a:t>‹#›</a:t>
            </a:fld>
            <a:endParaRPr lang="en-US"/>
          </a:p>
        </p:txBody>
      </p:sp>
    </p:spTree>
    <p:extLst>
      <p:ext uri="{BB962C8B-B14F-4D97-AF65-F5344CB8AC3E}">
        <p14:creationId xmlns:p14="http://schemas.microsoft.com/office/powerpoint/2010/main" val="285259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6C9E9CD-6400-4048-A621-93BAB80DCE84}" type="slidenum">
              <a:rPr lang="en-US"/>
              <a:pPr>
                <a:defRPr/>
              </a:pPr>
              <a:t>‹#›</a:t>
            </a:fld>
            <a:endParaRPr lang="en-US"/>
          </a:p>
        </p:txBody>
      </p:sp>
    </p:spTree>
    <p:extLst>
      <p:ext uri="{BB962C8B-B14F-4D97-AF65-F5344CB8AC3E}">
        <p14:creationId xmlns:p14="http://schemas.microsoft.com/office/powerpoint/2010/main" val="270525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76200"/>
            <a:ext cx="10969943" cy="1143000"/>
          </a:xfr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609441" y="1447801"/>
            <a:ext cx="10969943" cy="4678364"/>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8938472" y="6537326"/>
            <a:ext cx="2844059" cy="320675"/>
          </a:xfrm>
          <a:ln/>
        </p:spPr>
        <p:txBody>
          <a:bodyPr/>
          <a:lstStyle>
            <a:lvl1pPr>
              <a:defRPr sz="1000"/>
            </a:lvl1pPr>
          </a:lstStyle>
          <a:p>
            <a:pPr>
              <a:defRPr/>
            </a:pPr>
            <a:fld id="{3FFE790D-BCFB-4008-9260-CA63AEE325FD}" type="slidenum">
              <a:rPr lang="en-US" smtClean="0"/>
              <a:pPr>
                <a:defRPr/>
              </a:pPr>
              <a:t>‹#›</a:t>
            </a:fld>
            <a:endParaRPr lang="en-US"/>
          </a:p>
        </p:txBody>
      </p:sp>
    </p:spTree>
    <p:extLst>
      <p:ext uri="{BB962C8B-B14F-4D97-AF65-F5344CB8AC3E}">
        <p14:creationId xmlns:p14="http://schemas.microsoft.com/office/powerpoint/2010/main" val="382065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253C469-7C95-4280-A06B-E0B75510FD76}" type="slidenum">
              <a:rPr lang="en-US"/>
              <a:pPr>
                <a:defRPr/>
              </a:pPr>
              <a:t>‹#›</a:t>
            </a:fld>
            <a:endParaRPr lang="en-US"/>
          </a:p>
        </p:txBody>
      </p:sp>
    </p:spTree>
    <p:extLst>
      <p:ext uri="{BB962C8B-B14F-4D97-AF65-F5344CB8AC3E}">
        <p14:creationId xmlns:p14="http://schemas.microsoft.com/office/powerpoint/2010/main" val="100253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38DC131-9A15-4746-A2F6-35F31BCF58C6}" type="slidenum">
              <a:rPr lang="en-US"/>
              <a:pPr>
                <a:defRPr/>
              </a:pPr>
              <a:t>‹#›</a:t>
            </a:fld>
            <a:endParaRPr lang="en-US"/>
          </a:p>
        </p:txBody>
      </p:sp>
    </p:spTree>
    <p:extLst>
      <p:ext uri="{BB962C8B-B14F-4D97-AF65-F5344CB8AC3E}">
        <p14:creationId xmlns:p14="http://schemas.microsoft.com/office/powerpoint/2010/main" val="160648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0CFAF1C9-0564-4621-92FB-D00C85A93782}" type="slidenum">
              <a:rPr lang="en-US"/>
              <a:pPr>
                <a:defRPr/>
              </a:pPr>
              <a:t>‹#›</a:t>
            </a:fld>
            <a:endParaRPr lang="en-US"/>
          </a:p>
        </p:txBody>
      </p:sp>
    </p:spTree>
    <p:extLst>
      <p:ext uri="{BB962C8B-B14F-4D97-AF65-F5344CB8AC3E}">
        <p14:creationId xmlns:p14="http://schemas.microsoft.com/office/powerpoint/2010/main" val="15088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B2E25E5-12CD-4826-A5AF-2C98E7658DA3}" type="slidenum">
              <a:rPr lang="en-US"/>
              <a:pPr>
                <a:defRPr/>
              </a:pPr>
              <a:t>‹#›</a:t>
            </a:fld>
            <a:endParaRPr lang="en-US"/>
          </a:p>
        </p:txBody>
      </p:sp>
    </p:spTree>
    <p:extLst>
      <p:ext uri="{BB962C8B-B14F-4D97-AF65-F5344CB8AC3E}">
        <p14:creationId xmlns:p14="http://schemas.microsoft.com/office/powerpoint/2010/main" val="371533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D8F9D020-3E06-4B10-9F51-23473D21C23E}" type="slidenum">
              <a:rPr lang="en-US"/>
              <a:pPr>
                <a:defRPr/>
              </a:pPr>
              <a:t>‹#›</a:t>
            </a:fld>
            <a:endParaRPr lang="en-US"/>
          </a:p>
        </p:txBody>
      </p:sp>
    </p:spTree>
    <p:extLst>
      <p:ext uri="{BB962C8B-B14F-4D97-AF65-F5344CB8AC3E}">
        <p14:creationId xmlns:p14="http://schemas.microsoft.com/office/powerpoint/2010/main" val="216803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01BF5AF-EDEE-436D-9ACF-174E098673DB}" type="slidenum">
              <a:rPr lang="en-US"/>
              <a:pPr>
                <a:defRPr/>
              </a:pPr>
              <a:t>‹#›</a:t>
            </a:fld>
            <a:endParaRPr lang="en-US"/>
          </a:p>
        </p:txBody>
      </p:sp>
    </p:spTree>
    <p:extLst>
      <p:ext uri="{BB962C8B-B14F-4D97-AF65-F5344CB8AC3E}">
        <p14:creationId xmlns:p14="http://schemas.microsoft.com/office/powerpoint/2010/main" val="336333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C4DDACC-B398-4434-9A27-1DB8A0412CE5}" type="slidenum">
              <a:rPr lang="en-US"/>
              <a:pPr>
                <a:defRPr/>
              </a:pPr>
              <a:t>‹#›</a:t>
            </a:fld>
            <a:endParaRPr lang="en-US"/>
          </a:p>
        </p:txBody>
      </p:sp>
    </p:spTree>
    <p:extLst>
      <p:ext uri="{BB962C8B-B14F-4D97-AF65-F5344CB8AC3E}">
        <p14:creationId xmlns:p14="http://schemas.microsoft.com/office/powerpoint/2010/main" val="223695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441" y="274638"/>
            <a:ext cx="109699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9" name="Rectangle 5"/>
          <p:cNvSpPr>
            <a:spLocks noGrp="1" noChangeArrowheads="1"/>
          </p:cNvSpPr>
          <p:nvPr>
            <p:ph type="ftr" sz="quarter" idx="3"/>
          </p:nvPr>
        </p:nvSpPr>
        <p:spPr bwMode="auto">
          <a:xfrm>
            <a:off x="609441" y="6400801"/>
            <a:ext cx="7414869"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30" name="Rectangle 6"/>
          <p:cNvSpPr>
            <a:spLocks noGrp="1" noChangeArrowheads="1"/>
          </p:cNvSpPr>
          <p:nvPr>
            <p:ph type="sldNum" sz="quarter" idx="4"/>
          </p:nvPr>
        </p:nvSpPr>
        <p:spPr bwMode="auto">
          <a:xfrm>
            <a:off x="8735325" y="6400801"/>
            <a:ext cx="2844059"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C80DFAE-88B7-49D3-8F2D-B101E877E4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charset="0"/>
        </a:defRPr>
      </a:lvl9pPr>
    </p:titleStyle>
    <p:bodyStyle>
      <a:lvl1pPr marL="342900" indent="-342900" algn="l" rtl="0" eaLnBrk="1" fontAlgn="base" hangingPunct="1">
        <a:lnSpc>
          <a:spcPct val="105000"/>
        </a:lnSpc>
        <a:spcBef>
          <a:spcPct val="5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1" fontAlgn="base" hangingPunct="1">
        <a:lnSpc>
          <a:spcPct val="105000"/>
        </a:lnSpc>
        <a:spcBef>
          <a:spcPct val="20000"/>
        </a:spcBef>
        <a:spcAft>
          <a:spcPct val="0"/>
        </a:spcAft>
        <a:buChar char="•"/>
        <a:defRPr sz="2400">
          <a:solidFill>
            <a:schemeClr val="tx1"/>
          </a:solidFill>
          <a:latin typeface="+mn-lt"/>
        </a:defRPr>
      </a:lvl2pPr>
      <a:lvl3pPr marL="1143000" indent="-228600" algn="l" rtl="0" eaLnBrk="1" fontAlgn="base" hangingPunct="1">
        <a:lnSpc>
          <a:spcPct val="105000"/>
        </a:lnSpc>
        <a:spcBef>
          <a:spcPct val="20000"/>
        </a:spcBef>
        <a:spcAft>
          <a:spcPct val="0"/>
        </a:spcAft>
        <a:buChar char="•"/>
        <a:defRPr sz="2000">
          <a:solidFill>
            <a:schemeClr val="tx1"/>
          </a:solidFill>
          <a:latin typeface="+mn-lt"/>
        </a:defRPr>
      </a:lvl3pPr>
      <a:lvl4pPr marL="1600200" indent="-228600" algn="l" rtl="0" eaLnBrk="1" fontAlgn="base" hangingPunct="1">
        <a:lnSpc>
          <a:spcPct val="105000"/>
        </a:lnSpc>
        <a:spcBef>
          <a:spcPct val="20000"/>
        </a:spcBef>
        <a:spcAft>
          <a:spcPct val="0"/>
        </a:spcAft>
        <a:buChar char="•"/>
        <a:defRPr>
          <a:solidFill>
            <a:schemeClr val="tx1"/>
          </a:solidFill>
          <a:latin typeface="+mn-lt"/>
        </a:defRPr>
      </a:lvl4pPr>
      <a:lvl5pPr marL="2057400" indent="-228600" algn="l" rtl="0" eaLnBrk="1" fontAlgn="base" hangingPunct="1">
        <a:lnSpc>
          <a:spcPct val="105000"/>
        </a:lnSpc>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1"/>
            <a:ext cx="12188825" cy="1771651"/>
          </a:xfrm>
        </p:spPr>
        <p:txBody>
          <a:bodyPr/>
          <a:lstStyle/>
          <a:p>
            <a:r>
              <a:rPr lang="en-US" altLang="zh-CN" dirty="0"/>
              <a:t>Toward</a:t>
            </a:r>
            <a:r>
              <a:rPr lang="zh-CN" altLang="en-US" dirty="0"/>
              <a:t> </a:t>
            </a:r>
            <a:r>
              <a:rPr lang="en-US" altLang="zh-CN" dirty="0"/>
              <a:t>Adaptive</a:t>
            </a:r>
            <a:r>
              <a:rPr lang="zh-CN" altLang="en-US" dirty="0"/>
              <a:t> </a:t>
            </a:r>
            <a:r>
              <a:rPr lang="en-US" altLang="zh-CN" dirty="0"/>
              <a:t>Disk</a:t>
            </a:r>
            <a:r>
              <a:rPr lang="zh-CN" altLang="en-US" dirty="0"/>
              <a:t> </a:t>
            </a:r>
            <a:r>
              <a:rPr lang="en-US" altLang="zh-CN" dirty="0"/>
              <a:t>Failure</a:t>
            </a:r>
            <a:r>
              <a:rPr lang="zh-CN" altLang="en-US" dirty="0"/>
              <a:t> </a:t>
            </a:r>
            <a:r>
              <a:rPr lang="en-US" altLang="zh-CN" dirty="0"/>
              <a:t>Prediction</a:t>
            </a:r>
            <a:r>
              <a:rPr lang="zh-CN" altLang="en-US" dirty="0"/>
              <a:t> </a:t>
            </a:r>
            <a:r>
              <a:rPr lang="en-US" altLang="zh-CN" dirty="0"/>
              <a:t/>
            </a:r>
            <a:br>
              <a:rPr lang="en-US" altLang="zh-CN" dirty="0"/>
            </a:br>
            <a:r>
              <a:rPr lang="en-US" altLang="zh-CN" dirty="0"/>
              <a:t>via</a:t>
            </a:r>
            <a:r>
              <a:rPr lang="zh-CN" altLang="en-US" dirty="0"/>
              <a:t> </a:t>
            </a:r>
            <a:r>
              <a:rPr lang="en-US" altLang="zh-CN" dirty="0"/>
              <a:t>Stream</a:t>
            </a:r>
            <a:r>
              <a:rPr lang="zh-CN" altLang="en-US" dirty="0"/>
              <a:t> </a:t>
            </a:r>
            <a:r>
              <a:rPr lang="en-US" altLang="zh-CN" dirty="0"/>
              <a:t>Mining</a:t>
            </a:r>
            <a:endParaRPr lang="en-US" sz="4000" dirty="0"/>
          </a:p>
        </p:txBody>
      </p:sp>
      <p:sp>
        <p:nvSpPr>
          <p:cNvPr id="3" name="Subtitle 2"/>
          <p:cNvSpPr>
            <a:spLocks noGrp="1"/>
          </p:cNvSpPr>
          <p:nvPr>
            <p:ph type="subTitle" idx="1"/>
          </p:nvPr>
        </p:nvSpPr>
        <p:spPr>
          <a:xfrm>
            <a:off x="406294" y="3886200"/>
            <a:ext cx="11376237" cy="2209800"/>
          </a:xfrm>
        </p:spPr>
        <p:txBody>
          <a:bodyPr/>
          <a:lstStyle/>
          <a:p>
            <a:r>
              <a:rPr lang="en-US" altLang="zh-CN" sz="2400" b="1" dirty="0" err="1"/>
              <a:t>Shujie</a:t>
            </a:r>
            <a:r>
              <a:rPr lang="zh-CN" altLang="en-US" sz="2400" b="1" dirty="0"/>
              <a:t> </a:t>
            </a:r>
            <a:r>
              <a:rPr lang="en-US" altLang="zh-CN" sz="2400" b="1" dirty="0"/>
              <a:t>Han</a:t>
            </a:r>
            <a:r>
              <a:rPr lang="en-US" altLang="zh-CN" sz="2400" b="1" baseline="30000" dirty="0"/>
              <a:t>1</a:t>
            </a:r>
            <a:r>
              <a:rPr lang="en-US" sz="2400" dirty="0"/>
              <a:t>, Patrick P. C. Lee</a:t>
            </a:r>
            <a:r>
              <a:rPr lang="en-US" altLang="zh-CN" sz="2400" baseline="30000" dirty="0"/>
              <a:t>1</a:t>
            </a:r>
            <a:r>
              <a:rPr lang="en-US" altLang="zh-CN" sz="2400" dirty="0"/>
              <a:t>,</a:t>
            </a:r>
            <a:r>
              <a:rPr lang="zh-CN" altLang="en-US" sz="2400" dirty="0"/>
              <a:t> </a:t>
            </a:r>
            <a:r>
              <a:rPr lang="en-US" altLang="zh-CN" sz="2400" dirty="0" err="1"/>
              <a:t>Zhirong</a:t>
            </a:r>
            <a:r>
              <a:rPr lang="zh-CN" altLang="en-US" sz="2400" dirty="0"/>
              <a:t> </a:t>
            </a:r>
            <a:r>
              <a:rPr lang="en-US" altLang="zh-CN" sz="2400" dirty="0"/>
              <a:t>Shen</a:t>
            </a:r>
            <a:r>
              <a:rPr lang="en-US" altLang="zh-CN" sz="2400" baseline="30000" dirty="0"/>
              <a:t>2</a:t>
            </a:r>
            <a:r>
              <a:rPr lang="en-US" altLang="zh-CN" sz="2400" dirty="0"/>
              <a:t>,</a:t>
            </a:r>
            <a:r>
              <a:rPr lang="zh-CN" altLang="en-US" sz="2400" dirty="0"/>
              <a:t> </a:t>
            </a:r>
            <a:r>
              <a:rPr lang="en-US" altLang="zh-CN" sz="2400" dirty="0" smtClean="0"/>
              <a:t/>
            </a:r>
            <a:br>
              <a:rPr lang="en-US" altLang="zh-CN" sz="2400" dirty="0" smtClean="0"/>
            </a:br>
            <a:r>
              <a:rPr lang="en-US" altLang="zh-CN" sz="2400" dirty="0" smtClean="0"/>
              <a:t>Cheng</a:t>
            </a:r>
            <a:r>
              <a:rPr lang="zh-CN" altLang="en-US" sz="2400" dirty="0" smtClean="0"/>
              <a:t> </a:t>
            </a:r>
            <a:r>
              <a:rPr lang="en-US" altLang="zh-CN" sz="2400" dirty="0"/>
              <a:t>He</a:t>
            </a:r>
            <a:r>
              <a:rPr lang="en-US" altLang="zh-CN" sz="2400" baseline="30000" dirty="0"/>
              <a:t>3</a:t>
            </a:r>
            <a:r>
              <a:rPr lang="en-US" altLang="zh-CN" sz="2400" dirty="0"/>
              <a:t>,</a:t>
            </a:r>
            <a:r>
              <a:rPr lang="zh-CN" altLang="en-US" sz="2400" dirty="0"/>
              <a:t> </a:t>
            </a:r>
            <a:r>
              <a:rPr lang="en-US" altLang="zh-CN" sz="2400" dirty="0"/>
              <a:t>Yi</a:t>
            </a:r>
            <a:r>
              <a:rPr lang="zh-CN" altLang="en-US" sz="2400" dirty="0"/>
              <a:t> </a:t>
            </a:r>
            <a:r>
              <a:rPr lang="en-US" altLang="zh-CN" sz="2400" dirty="0"/>
              <a:t>Liu</a:t>
            </a:r>
            <a:r>
              <a:rPr lang="en-US" altLang="zh-CN" sz="2400" baseline="30000" dirty="0"/>
              <a:t>3</a:t>
            </a:r>
            <a:r>
              <a:rPr lang="en-US" altLang="zh-CN" sz="2400" dirty="0"/>
              <a:t>,</a:t>
            </a:r>
            <a:r>
              <a:rPr lang="zh-CN" altLang="en-US" sz="2400" dirty="0"/>
              <a:t> </a:t>
            </a:r>
            <a:r>
              <a:rPr lang="en-US" altLang="zh-CN" sz="2400" dirty="0"/>
              <a:t>and</a:t>
            </a:r>
            <a:r>
              <a:rPr lang="zh-CN" altLang="en-US" sz="2400" dirty="0"/>
              <a:t> </a:t>
            </a:r>
            <a:r>
              <a:rPr lang="en-US" altLang="zh-CN" sz="2400" dirty="0"/>
              <a:t>Tao</a:t>
            </a:r>
            <a:r>
              <a:rPr lang="zh-CN" altLang="en-US" sz="2400" dirty="0"/>
              <a:t> </a:t>
            </a:r>
            <a:r>
              <a:rPr lang="en-US" altLang="zh-CN" sz="2400" dirty="0"/>
              <a:t>Huang</a:t>
            </a:r>
            <a:r>
              <a:rPr lang="en-US" altLang="zh-CN" sz="2400" baseline="30000" dirty="0"/>
              <a:t>3</a:t>
            </a:r>
            <a:endParaRPr lang="en-US" sz="2400" baseline="30000" dirty="0"/>
          </a:p>
          <a:p>
            <a:r>
              <a:rPr lang="en-US" altLang="zh-CN" sz="2400" baseline="30000" dirty="0"/>
              <a:t>1</a:t>
            </a:r>
            <a:r>
              <a:rPr lang="en-US" sz="2400" dirty="0"/>
              <a:t>The Chinese University of Hong Kong</a:t>
            </a:r>
          </a:p>
          <a:p>
            <a:r>
              <a:rPr lang="en-US" altLang="zh-CN" sz="2400" baseline="30000" dirty="0"/>
              <a:t>2</a:t>
            </a:r>
            <a:r>
              <a:rPr lang="en-US" altLang="zh-CN" sz="2400" dirty="0"/>
              <a:t>Xiamen</a:t>
            </a:r>
            <a:r>
              <a:rPr lang="zh-CN" altLang="en-US" sz="2400" dirty="0"/>
              <a:t> </a:t>
            </a:r>
            <a:r>
              <a:rPr lang="en-US" altLang="zh-CN" sz="2400" dirty="0"/>
              <a:t>University</a:t>
            </a:r>
            <a:r>
              <a:rPr lang="zh-CN" altLang="en-US" sz="2400" dirty="0"/>
              <a:t>   </a:t>
            </a:r>
            <a:r>
              <a:rPr lang="en-US" altLang="zh-CN" sz="2400" baseline="30000" dirty="0"/>
              <a:t>3</a:t>
            </a:r>
            <a:r>
              <a:rPr lang="en-US" altLang="zh-CN" sz="2400" dirty="0"/>
              <a:t>Alibaba</a:t>
            </a:r>
            <a:r>
              <a:rPr lang="zh-CN" altLang="en-US" sz="2400" dirty="0"/>
              <a:t> </a:t>
            </a:r>
            <a:r>
              <a:rPr lang="en-US" altLang="zh-CN" sz="2400" dirty="0"/>
              <a:t>Group</a:t>
            </a:r>
            <a:endParaRPr lang="en-US" sz="2400" dirty="0"/>
          </a:p>
        </p:txBody>
      </p:sp>
      <p:sp>
        <p:nvSpPr>
          <p:cNvPr id="4" name="Slide Number Placeholder 3"/>
          <p:cNvSpPr>
            <a:spLocks noGrp="1"/>
          </p:cNvSpPr>
          <p:nvPr>
            <p:ph type="sldNum" sz="quarter" idx="11"/>
          </p:nvPr>
        </p:nvSpPr>
        <p:spPr/>
        <p:txBody>
          <a:bodyPr/>
          <a:lstStyle/>
          <a:p>
            <a:pPr>
              <a:defRPr/>
            </a:pPr>
            <a:fld id="{35DD5A66-9C2F-42FF-B09E-B62E67AA1448}" type="slidenum">
              <a:rPr lang="en-US" smtClean="0"/>
              <a:pPr>
                <a:defRPr/>
              </a:pPr>
              <a:t>1</a:t>
            </a:fld>
            <a:endParaRPr lang="en-US"/>
          </a:p>
        </p:txBody>
      </p:sp>
    </p:spTree>
    <p:extLst>
      <p:ext uri="{BB962C8B-B14F-4D97-AF65-F5344CB8AC3E}">
        <p14:creationId xmlns:p14="http://schemas.microsoft.com/office/powerpoint/2010/main" val="2630473855"/>
      </p:ext>
    </p:extLst>
  </p:cSld>
  <p:clrMapOvr>
    <a:masterClrMapping/>
  </p:clrMapOvr>
  <mc:AlternateContent xmlns:mc="http://schemas.openxmlformats.org/markup-compatibility/2006" xmlns:p14="http://schemas.microsoft.com/office/powerpoint/2010/main">
    <mc:Choice Requires="p14">
      <p:transition p14:dur="10" advTm="17929"/>
    </mc:Choice>
    <mc:Fallback xmlns="">
      <p:transition advTm="1792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Datasets</a:t>
            </a:r>
            <a:endParaRPr lang="en-US" dirty="0"/>
          </a:p>
        </p:txBody>
      </p:sp>
      <p:sp>
        <p:nvSpPr>
          <p:cNvPr id="3" name="Content Placeholder 2"/>
          <p:cNvSpPr>
            <a:spLocks noGrp="1"/>
          </p:cNvSpPr>
          <p:nvPr>
            <p:ph idx="1"/>
          </p:nvPr>
        </p:nvSpPr>
        <p:spPr/>
        <p:txBody>
          <a:bodyPr/>
          <a:lstStyle/>
          <a:p>
            <a:r>
              <a:rPr lang="en-US" altLang="zh-CN" dirty="0" smtClean="0"/>
              <a:t>Overview</a:t>
            </a:r>
            <a:r>
              <a:rPr lang="zh-CN" altLang="en-US" dirty="0" smtClean="0"/>
              <a:t> </a:t>
            </a:r>
            <a:r>
              <a:rPr lang="en-US" altLang="zh-CN" dirty="0" smtClean="0"/>
              <a:t>of</a:t>
            </a:r>
            <a:r>
              <a:rPr lang="zh-CN" altLang="en-US" dirty="0" smtClean="0"/>
              <a:t> </a:t>
            </a:r>
            <a:r>
              <a:rPr lang="en-US" altLang="zh-CN" dirty="0" smtClean="0"/>
              <a:t>datasets</a:t>
            </a:r>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46388819"/>
              </p:ext>
            </p:extLst>
          </p:nvPr>
        </p:nvGraphicFramePr>
        <p:xfrm>
          <a:off x="837828" y="2060846"/>
          <a:ext cx="10729189" cy="4032450"/>
        </p:xfrm>
        <a:graphic>
          <a:graphicData uri="http://schemas.openxmlformats.org/drawingml/2006/table">
            <a:tbl>
              <a:tblPr firstRow="1" firstCol="1" bandRow="1">
                <a:tableStyleId>{2D5ABB26-0587-4C30-8999-92F81FD0307C}</a:tableStyleId>
              </a:tblPr>
              <a:tblGrid>
                <a:gridCol w="1057808">
                  <a:extLst>
                    <a:ext uri="{9D8B030D-6E8A-4147-A177-3AD203B41FA5}">
                      <a16:colId xmlns:a16="http://schemas.microsoft.com/office/drawing/2014/main" val="20000"/>
                    </a:ext>
                  </a:extLst>
                </a:gridCol>
                <a:gridCol w="2326566">
                  <a:extLst>
                    <a:ext uri="{9D8B030D-6E8A-4147-A177-3AD203B41FA5}">
                      <a16:colId xmlns:a16="http://schemas.microsoft.com/office/drawing/2014/main" val="20001"/>
                    </a:ext>
                  </a:extLst>
                </a:gridCol>
                <a:gridCol w="1213851">
                  <a:extLst>
                    <a:ext uri="{9D8B030D-6E8A-4147-A177-3AD203B41FA5}">
                      <a16:colId xmlns:a16="http://schemas.microsoft.com/office/drawing/2014/main" val="20002"/>
                    </a:ext>
                  </a:extLst>
                </a:gridCol>
                <a:gridCol w="1532741">
                  <a:extLst>
                    <a:ext uri="{9D8B030D-6E8A-4147-A177-3AD203B41FA5}">
                      <a16:colId xmlns:a16="http://schemas.microsoft.com/office/drawing/2014/main" val="20003"/>
                    </a:ext>
                  </a:extLst>
                </a:gridCol>
                <a:gridCol w="1285856">
                  <a:extLst>
                    <a:ext uri="{9D8B030D-6E8A-4147-A177-3AD203B41FA5}">
                      <a16:colId xmlns:a16="http://schemas.microsoft.com/office/drawing/2014/main" val="20004"/>
                    </a:ext>
                  </a:extLst>
                </a:gridCol>
                <a:gridCol w="1779626">
                  <a:extLst>
                    <a:ext uri="{9D8B030D-6E8A-4147-A177-3AD203B41FA5}">
                      <a16:colId xmlns:a16="http://schemas.microsoft.com/office/drawing/2014/main" val="20005"/>
                    </a:ext>
                  </a:extLst>
                </a:gridCol>
                <a:gridCol w="1532741">
                  <a:extLst>
                    <a:ext uri="{9D8B030D-6E8A-4147-A177-3AD203B41FA5}">
                      <a16:colId xmlns:a16="http://schemas.microsoft.com/office/drawing/2014/main" val="20006"/>
                    </a:ext>
                  </a:extLst>
                </a:gridCol>
              </a:tblGrid>
              <a:tr h="672075">
                <a:tc>
                  <a:txBody>
                    <a:bodyPr/>
                    <a:lstStyle/>
                    <a:p>
                      <a:pPr algn="ctr"/>
                      <a:r>
                        <a:rPr lang="en-US" altLang="zh-CN" b="1" dirty="0" smtClean="0"/>
                        <a:t>Dataset</a:t>
                      </a:r>
                      <a:r>
                        <a:rPr lang="zh-CN" altLang="en-US" b="1" dirty="0" smtClean="0"/>
                        <a:t> </a:t>
                      </a:r>
                      <a:r>
                        <a:rPr lang="en-US" altLang="zh-CN" b="1" dirty="0" smtClean="0"/>
                        <a:t>ID</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t>Disk</a:t>
                      </a:r>
                      <a:r>
                        <a:rPr lang="zh-CN" altLang="en-US" b="1" dirty="0" smtClean="0"/>
                        <a:t> </a:t>
                      </a:r>
                      <a:r>
                        <a:rPr lang="en-US" altLang="zh-CN" b="1" dirty="0" smtClean="0"/>
                        <a:t>model</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t>Capacity</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t>Disk</a:t>
                      </a:r>
                      <a:r>
                        <a:rPr lang="zh-CN" altLang="en-US" b="1" dirty="0" smtClean="0"/>
                        <a:t> </a:t>
                      </a:r>
                      <a:r>
                        <a:rPr lang="en-US" altLang="zh-CN" b="1" dirty="0" smtClean="0"/>
                        <a:t>count</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t>#</a:t>
                      </a:r>
                      <a:r>
                        <a:rPr lang="zh-CN" altLang="en-US" b="1" dirty="0" smtClean="0"/>
                        <a:t> </a:t>
                      </a:r>
                      <a:r>
                        <a:rPr lang="en-US" altLang="zh-CN" b="1" dirty="0" smtClean="0"/>
                        <a:t>failures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t>Period</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t>Duration</a:t>
                      </a:r>
                      <a:r>
                        <a:rPr lang="zh-CN" altLang="en-US" b="1" dirty="0" smtClean="0"/>
                        <a:t> </a:t>
                      </a:r>
                      <a:r>
                        <a:rPr lang="en-US" altLang="zh-CN" b="1" dirty="0" smtClean="0"/>
                        <a:t>(months)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72075">
                <a:tc>
                  <a:txBody>
                    <a:bodyPr/>
                    <a:lstStyle/>
                    <a:p>
                      <a:pPr algn="ctr"/>
                      <a:r>
                        <a:rPr lang="en-US" altLang="zh-CN" dirty="0" smtClean="0"/>
                        <a:t>D1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Seagate ST3000DM001 </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a:t>
                      </a:r>
                      <a:r>
                        <a:rPr lang="zh-CN" altLang="en-US" dirty="0" smtClean="0"/>
                        <a:t> </a:t>
                      </a:r>
                      <a:r>
                        <a:rPr lang="en-US" altLang="zh-CN" dirty="0" smtClean="0"/>
                        <a:t>TB</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4,516</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1,269</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dirty="0" smtClean="0"/>
                        <a:t>2014-01-31</a:t>
                      </a:r>
                      <a:r>
                        <a:rPr lang="zh-CN" altLang="en-US" dirty="0" smtClean="0"/>
                        <a:t> </a:t>
                      </a:r>
                      <a:r>
                        <a:rPr lang="en-US" altLang="zh-CN" dirty="0" smtClean="0"/>
                        <a:t>to</a:t>
                      </a:r>
                      <a:r>
                        <a:rPr lang="zh-CN" altLang="en-US" dirty="0" smtClean="0"/>
                        <a:t> </a:t>
                      </a:r>
                      <a:r>
                        <a:rPr lang="en-US" altLang="zh-CN" dirty="0" smtClean="0"/>
                        <a:t>2015-10-31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21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2075">
                <a:tc>
                  <a:txBody>
                    <a:bodyPr/>
                    <a:lstStyle/>
                    <a:p>
                      <a:pPr algn="ctr"/>
                      <a:r>
                        <a:rPr lang="en-US" altLang="zh-CN" dirty="0" smtClean="0"/>
                        <a:t>D2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Seagate ST4000DM000 </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4TB</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37,015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3,275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2013-05-10 to 2018-12-31 </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68</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2075">
                <a:tc>
                  <a:txBody>
                    <a:bodyPr/>
                    <a:lstStyle/>
                    <a:p>
                      <a:pPr algn="ctr"/>
                      <a:r>
                        <a:rPr lang="en-US" altLang="zh-CN" dirty="0" smtClean="0"/>
                        <a:t>D3</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Seagate ST12000NM0007 </a:t>
                      </a:r>
                      <a:endParaRPr lang="de-D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12TB</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35,462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740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2017-09-06 to 2019-06-30 </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22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2075">
                <a:tc>
                  <a:txBody>
                    <a:bodyPr/>
                    <a:lstStyle/>
                    <a:p>
                      <a:pPr algn="ctr"/>
                      <a:r>
                        <a:rPr lang="en-US" altLang="zh-CN" dirty="0" smtClean="0"/>
                        <a:t>D4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Hitachi HDS722020ALA330 </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2TB</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4,601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226</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2013-04-10 to 2016-12-31 </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45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72075">
                <a:tc>
                  <a:txBody>
                    <a:bodyPr/>
                    <a:lstStyle/>
                    <a:p>
                      <a:pPr algn="ctr"/>
                      <a:r>
                        <a:rPr lang="en-US" altLang="zh-CN" dirty="0" smtClean="0"/>
                        <a:t>D5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Private disk model of Alibaba Cloud </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6TB</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~250</a:t>
                      </a:r>
                      <a:r>
                        <a:rPr lang="zh-CN" altLang="en-US" dirty="0" smtClean="0"/>
                        <a:t> </a:t>
                      </a:r>
                      <a:r>
                        <a:rPr lang="en-US" altLang="zh-CN" dirty="0" smtClean="0"/>
                        <a:t>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~1,000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r-IN" sz="1800" kern="1200" dirty="0" smtClean="0">
                          <a:solidFill>
                            <a:schemeClr val="tx1"/>
                          </a:solidFill>
                          <a:effectLst/>
                          <a:latin typeface="+mn-lt"/>
                          <a:ea typeface="+mn-ea"/>
                          <a:cs typeface="+mn-cs"/>
                        </a:rPr>
                        <a:t>2019-01-01 to 2019-05-31 </a:t>
                      </a:r>
                      <a:endParaRPr lang="mr-IN"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t>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60573421"/>
      </p:ext>
    </p:extLst>
  </p:cSld>
  <p:clrMapOvr>
    <a:masterClrMapping/>
  </p:clrMapOvr>
  <mc:AlternateContent xmlns:mc="http://schemas.openxmlformats.org/markup-compatibility/2006" xmlns:p14="http://schemas.microsoft.com/office/powerpoint/2010/main">
    <mc:Choice Requires="p14">
      <p:transition spd="slow" p14:dur="2000" advTm="50742"/>
    </mc:Choice>
    <mc:Fallback xmlns="">
      <p:transition spd="slow" advTm="5074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Measurement</a:t>
            </a:r>
            <a:r>
              <a:rPr lang="zh-CN" altLang="en-US" dirty="0"/>
              <a:t> </a:t>
            </a:r>
            <a:r>
              <a:rPr lang="en-US" altLang="zh-CN" dirty="0"/>
              <a: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CN" dirty="0"/>
                  <a:t>Measurement</a:t>
                </a:r>
                <a:r>
                  <a:rPr lang="zh-CN" altLang="en-US" dirty="0"/>
                  <a:t> </a:t>
                </a:r>
                <a:r>
                  <a:rPr lang="en-US" altLang="zh-CN" dirty="0"/>
                  <a:t>of</a:t>
                </a:r>
                <a:r>
                  <a:rPr lang="zh-CN" altLang="en-US" dirty="0"/>
                  <a:t> </a:t>
                </a:r>
                <a:r>
                  <a:rPr lang="en-US" altLang="zh-CN" dirty="0"/>
                  <a:t>concept</a:t>
                </a:r>
                <a:r>
                  <a:rPr lang="zh-CN" altLang="en-US" dirty="0"/>
                  <a:t> </a:t>
                </a:r>
                <a:r>
                  <a:rPr lang="en-US" altLang="zh-CN" dirty="0"/>
                  <a:t>drift</a:t>
                </a:r>
              </a:p>
              <a:p>
                <a:pPr lvl="1"/>
                <a:r>
                  <a:rPr lang="en-US" altLang="zh-CN" dirty="0"/>
                  <a:t>M</a:t>
                </a:r>
                <a:r>
                  <a:rPr lang="en-US" altLang="zh-CN" dirty="0" smtClean="0"/>
                  <a:t>easure</a:t>
                </a:r>
                <a:r>
                  <a:rPr lang="zh-CN" altLang="en-US" dirty="0" smtClean="0"/>
                  <a:t> </a:t>
                </a:r>
                <a:r>
                  <a:rPr lang="en-US" altLang="zh-CN" dirty="0" smtClean="0"/>
                  <a:t>changes</a:t>
                </a:r>
                <a:r>
                  <a:rPr lang="zh-CN" altLang="en-US" dirty="0" smtClean="0"/>
                  <a:t> </a:t>
                </a:r>
                <a:r>
                  <a:rPr lang="en-US" altLang="zh-CN" dirty="0"/>
                  <a:t>of</a:t>
                </a:r>
                <a:r>
                  <a:rPr lang="zh-CN" altLang="en-US" dirty="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e>
                    </m:d>
                  </m:oMath>
                </a14:m>
                <a:r>
                  <a:rPr lang="en-US" altLang="zh-CN" dirty="0"/>
                  <a:t>,</a:t>
                </a:r>
                <a:r>
                  <a:rPr lang="zh-CN" altLang="en-US" dirty="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r>
                  <a:rPr lang="en-US" altLang="zh-CN" dirty="0"/>
                  <a:t>,</a:t>
                </a:r>
                <a:r>
                  <a:rPr lang="zh-CN" altLang="en-US" dirty="0"/>
                  <a:t> </a:t>
                </a:r>
                <a:r>
                  <a:rPr lang="en-US" altLang="zh-CN" dirty="0"/>
                  <a:t>and</a:t>
                </a:r>
                <a:r>
                  <a:rPr lang="zh-CN" altLang="en-US" dirty="0"/>
                  <a:t> </a:t>
                </a:r>
                <a14:m>
                  <m:oMath xmlns:m="http://schemas.openxmlformats.org/officeDocument/2006/math">
                    <m:r>
                      <a:rPr lang="en-US" altLang="zh-CN" i="1">
                        <a:latin typeface="Cambria Math" charset="0"/>
                      </a:rPr>
                      <m:t>𝑝</m:t>
                    </m:r>
                    <m:r>
                      <a:rPr lang="en-US" altLang="zh-CN" i="1">
                        <a:latin typeface="Cambria Math" charset="0"/>
                      </a:rPr>
                      <m:t>(</m:t>
                    </m:r>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r>
                      <a:rPr lang="en-US" altLang="zh-CN" i="1">
                        <a:latin typeface="Cambria Math" charset="0"/>
                      </a:rPr>
                      <m:t>|</m:t>
                    </m:r>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r>
                      <a:rPr lang="en-US" altLang="zh-CN" i="1">
                        <a:latin typeface="Cambria Math" charset="0"/>
                      </a:rPr>
                      <m:t>)</m:t>
                    </m:r>
                  </m:oMath>
                </a14:m>
                <a:r>
                  <a:rPr lang="zh-CN" altLang="en-US" dirty="0"/>
                  <a:t> </a:t>
                </a:r>
                <a:endParaRPr lang="en-US" altLang="zh-CN" dirty="0" smtClean="0"/>
              </a:p>
              <a:p>
                <a:r>
                  <a:rPr lang="en-US" altLang="zh-CN" dirty="0" smtClean="0"/>
                  <a:t>Measurement</a:t>
                </a:r>
                <a:r>
                  <a:rPr lang="zh-CN" altLang="en-US" dirty="0" smtClean="0"/>
                  <a:t> </a:t>
                </a:r>
                <a:r>
                  <a:rPr lang="en-US" altLang="zh-CN" dirty="0"/>
                  <a:t>of</a:t>
                </a:r>
                <a:r>
                  <a:rPr lang="zh-CN" altLang="en-US" dirty="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e>
                    </m:d>
                  </m:oMath>
                </a14:m>
                <a:endParaRPr lang="en-US" altLang="zh-CN" dirty="0"/>
              </a:p>
              <a:p>
                <a:pPr lvl="1"/>
                <a:r>
                  <a:rPr lang="en-US" altLang="zh-CN" dirty="0" smtClean="0"/>
                  <a:t>Percentages</a:t>
                </a:r>
                <a:r>
                  <a:rPr lang="zh-CN" altLang="en-US" dirty="0" smtClean="0"/>
                  <a:t> </a:t>
                </a:r>
                <a:r>
                  <a:rPr lang="en-US" altLang="zh-CN" dirty="0"/>
                  <a:t>of</a:t>
                </a:r>
                <a:r>
                  <a:rPr lang="zh-CN" altLang="en-US" dirty="0"/>
                  <a:t> </a:t>
                </a:r>
                <a:r>
                  <a:rPr lang="en-US" altLang="zh-CN" dirty="0"/>
                  <a:t>failed</a:t>
                </a:r>
                <a:r>
                  <a:rPr lang="zh-CN" altLang="en-US" dirty="0"/>
                  <a:t> </a:t>
                </a:r>
                <a:r>
                  <a:rPr lang="en-US" altLang="zh-CN" dirty="0"/>
                  <a:t>disks</a:t>
                </a:r>
                <a:r>
                  <a:rPr lang="zh-CN" altLang="en-US" dirty="0"/>
                  <a:t> </a:t>
                </a:r>
                <a:r>
                  <a:rPr lang="en-US" altLang="zh-CN" dirty="0"/>
                  <a:t>(i.e.,</a:t>
                </a:r>
                <a:r>
                  <a:rPr lang="zh-CN" altLang="en-US" dirty="0"/>
                  <a: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charset="0"/>
                          </a:rPr>
                          <m:t>𝑦</m:t>
                        </m:r>
                      </m:e>
                      <m:sub>
                        <m:r>
                          <a:rPr lang="en-US" altLang="zh-CN" i="1">
                            <a:latin typeface="Cambria Math" charset="0"/>
                          </a:rPr>
                          <m:t>𝑡</m:t>
                        </m:r>
                      </m:sub>
                      <m:sup>
                        <m:r>
                          <a:rPr lang="en-US" altLang="zh-CN" i="1">
                            <a:latin typeface="Cambria Math" charset="0"/>
                          </a:rPr>
                          <m:t>𝑖</m:t>
                        </m:r>
                      </m:sup>
                    </m:sSubSup>
                    <m:r>
                      <a:rPr lang="en-US" altLang="zh-CN" i="1">
                        <a:latin typeface="Cambria Math" charset="0"/>
                      </a:rPr>
                      <m:t>=1</m:t>
                    </m:r>
                  </m:oMath>
                </a14:m>
                <a:r>
                  <a:rPr lang="en-US" altLang="zh-CN" dirty="0"/>
                  <a:t>)</a:t>
                </a:r>
                <a:r>
                  <a:rPr lang="zh-CN" altLang="en-US" dirty="0"/>
                  <a:t> </a:t>
                </a:r>
                <a:r>
                  <a:rPr lang="en-US" altLang="zh-CN" dirty="0"/>
                  <a:t>highly</a:t>
                </a:r>
                <a:r>
                  <a:rPr lang="zh-CN" altLang="en-US" dirty="0"/>
                  <a:t> </a:t>
                </a:r>
                <a:r>
                  <a:rPr lang="en-US" altLang="zh-CN" dirty="0" smtClean="0"/>
                  <a:t>oscillate</a:t>
                </a:r>
                <a:r>
                  <a:rPr lang="zh-CN" altLang="en-US" dirty="0" smtClean="0"/>
                  <a:t> </a:t>
                </a:r>
                <a:r>
                  <a:rPr lang="en-US" altLang="zh-CN" dirty="0"/>
                  <a:t>over</a:t>
                </a:r>
                <a:r>
                  <a:rPr lang="zh-CN" altLang="en-US" dirty="0"/>
                  <a:t> </a:t>
                </a:r>
                <a:r>
                  <a:rPr lang="en-US" altLang="zh-CN" dirty="0" smtClean="0"/>
                  <a:t>time</a:t>
                </a:r>
                <a:endParaRPr lang="en-US" altLang="zh-C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00" t="-1434"/>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11</a:t>
            </a:fld>
            <a:endParaRPr lang="en-US"/>
          </a:p>
        </p:txBody>
      </p:sp>
      <p:pic>
        <p:nvPicPr>
          <p:cNvPr id="5" name="Picture 4"/>
          <p:cNvPicPr>
            <a:picLocks noChangeAspect="1"/>
          </p:cNvPicPr>
          <p:nvPr/>
        </p:nvPicPr>
        <p:blipFill>
          <a:blip r:embed="rId4"/>
          <a:stretch>
            <a:fillRect/>
          </a:stretch>
        </p:blipFill>
        <p:spPr>
          <a:xfrm>
            <a:off x="405780" y="4310980"/>
            <a:ext cx="11366500" cy="1638300"/>
          </a:xfrm>
          <a:prstGeom prst="rect">
            <a:avLst/>
          </a:prstGeom>
        </p:spPr>
      </p:pic>
    </p:spTree>
    <p:extLst>
      <p:ext uri="{BB962C8B-B14F-4D97-AF65-F5344CB8AC3E}">
        <p14:creationId xmlns:p14="http://schemas.microsoft.com/office/powerpoint/2010/main" val="721692494"/>
      </p:ext>
    </p:extLst>
  </p:cSld>
  <p:clrMapOvr>
    <a:masterClrMapping/>
  </p:clrMapOvr>
  <mc:AlternateContent xmlns:mc="http://schemas.openxmlformats.org/markup-compatibility/2006" xmlns:p14="http://schemas.microsoft.com/office/powerpoint/2010/main">
    <mc:Choice Requires="p14">
      <p:transition spd="slow" p14:dur="2000" advTm="73045"/>
    </mc:Choice>
    <mc:Fallback xmlns="">
      <p:transition spd="slow" advTm="7304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Measurement</a:t>
            </a:r>
            <a:r>
              <a:rPr lang="zh-CN" altLang="en-US" dirty="0" smtClean="0"/>
              <a:t> </a:t>
            </a:r>
            <a:r>
              <a:rPr lang="en-US" altLang="zh-CN" dirty="0" smtClean="0"/>
              <a: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CN" dirty="0" smtClean="0"/>
                  <a:t>Measurement</a:t>
                </a:r>
                <a:r>
                  <a:rPr lang="zh-CN" altLang="en-US" dirty="0"/>
                  <a:t> </a:t>
                </a:r>
                <a:r>
                  <a:rPr lang="en-US" altLang="zh-CN" dirty="0"/>
                  <a:t>of</a:t>
                </a:r>
                <a:r>
                  <a:rPr lang="zh-CN" altLang="en-US" dirty="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endParaRPr lang="en-US" dirty="0"/>
              </a:p>
              <a:p>
                <a:pPr lvl="1"/>
                <a:r>
                  <a:rPr lang="en-US" altLang="zh-CN" dirty="0"/>
                  <a:t>U</a:t>
                </a:r>
                <a:r>
                  <a:rPr lang="en-US" altLang="zh-CN" dirty="0" smtClean="0"/>
                  <a:t>se two-sample</a:t>
                </a:r>
                <a:r>
                  <a:rPr lang="zh-CN" altLang="en-US" dirty="0" smtClean="0"/>
                  <a:t> </a:t>
                </a:r>
                <a:r>
                  <a:rPr lang="en-US" altLang="zh-CN" dirty="0"/>
                  <a:t>Kolmogorov-Smirnov</a:t>
                </a:r>
                <a:r>
                  <a:rPr lang="zh-CN" altLang="en-US" dirty="0"/>
                  <a:t> </a:t>
                </a:r>
                <a:r>
                  <a:rPr lang="en-US" altLang="zh-CN" dirty="0"/>
                  <a:t>(KS)</a:t>
                </a:r>
                <a:r>
                  <a:rPr lang="zh-CN" altLang="en-US" dirty="0"/>
                  <a:t> </a:t>
                </a:r>
                <a:r>
                  <a:rPr lang="en-US" altLang="zh-CN" dirty="0"/>
                  <a:t>test</a:t>
                </a:r>
                <a:r>
                  <a:rPr lang="zh-CN" altLang="en-US" dirty="0"/>
                  <a:t> </a:t>
                </a:r>
                <a:r>
                  <a:rPr lang="en-US" altLang="zh-CN" dirty="0"/>
                  <a:t>to</a:t>
                </a:r>
                <a:r>
                  <a:rPr lang="zh-CN" altLang="en-US" dirty="0"/>
                  <a:t> </a:t>
                </a:r>
                <a:r>
                  <a:rPr lang="en-US" altLang="zh-CN" dirty="0" smtClean="0"/>
                  <a:t>measure</a:t>
                </a:r>
                <a:r>
                  <a:rPr lang="en-US" altLang="zh-CN" dirty="0"/>
                  <a:t> </a:t>
                </a:r>
                <a:r>
                  <a:rPr lang="en-US" altLang="zh-CN" dirty="0" smtClean="0"/>
                  <a:t>changes</a:t>
                </a:r>
                <a:r>
                  <a:rPr lang="zh-CN" altLang="en-US" dirty="0" smtClean="0"/>
                  <a:t> </a:t>
                </a:r>
                <a:r>
                  <a:rPr lang="en-US" altLang="zh-CN" dirty="0"/>
                  <a:t>of</a:t>
                </a:r>
                <a:r>
                  <a:rPr lang="zh-CN" altLang="en-US" dirty="0"/>
                  <a:t> </a:t>
                </a:r>
                <a:r>
                  <a:rPr lang="en-US" altLang="zh-CN" dirty="0" smtClean="0"/>
                  <a:t>SMART</a:t>
                </a:r>
                <a:r>
                  <a:rPr lang="zh-CN" altLang="en-US" dirty="0" smtClean="0"/>
                  <a:t> </a:t>
                </a:r>
                <a:r>
                  <a:rPr lang="en-US" altLang="zh-CN" dirty="0" smtClean="0"/>
                  <a:t>attributes</a:t>
                </a:r>
                <a:r>
                  <a:rPr lang="zh-CN" altLang="en-US" dirty="0" smtClean="0"/>
                  <a:t> </a:t>
                </a:r>
                <a:r>
                  <a:rPr lang="en-US" altLang="zh-CN" dirty="0"/>
                  <a:t>(based</a:t>
                </a:r>
                <a:r>
                  <a:rPr lang="zh-CN" altLang="en-US" dirty="0"/>
                  <a:t> </a:t>
                </a:r>
                <a:r>
                  <a:rPr lang="en-US" altLang="zh-CN" dirty="0" smtClean="0"/>
                  <a:t>on</a:t>
                </a:r>
                <a:r>
                  <a:rPr lang="zh-CN" altLang="en-US" dirty="0" smtClean="0"/>
                  <a:t> </a:t>
                </a:r>
                <a:r>
                  <a:rPr lang="en-US" altLang="zh-CN" dirty="0"/>
                  <a:t>raw</a:t>
                </a:r>
                <a:r>
                  <a:rPr lang="zh-CN" altLang="en-US" dirty="0"/>
                  <a:t> </a:t>
                </a:r>
                <a:r>
                  <a:rPr lang="en-US" altLang="zh-CN" dirty="0"/>
                  <a:t>values</a:t>
                </a:r>
                <a:r>
                  <a:rPr lang="en-US" altLang="zh-CN" dirty="0" smtClean="0"/>
                  <a:t>)</a:t>
                </a:r>
              </a:p>
              <a:p>
                <a:pPr lvl="2"/>
                <a:r>
                  <a:rPr lang="en-US" altLang="zh-CN" dirty="0"/>
                  <a:t>C</a:t>
                </a:r>
                <a:r>
                  <a:rPr lang="en-US" altLang="zh-CN" dirty="0" smtClean="0"/>
                  <a:t>ompare</a:t>
                </a:r>
                <a:r>
                  <a:rPr lang="zh-CN" altLang="en-US" dirty="0" smtClean="0"/>
                  <a:t> </a:t>
                </a:r>
                <a:r>
                  <a:rPr lang="en-US" altLang="zh-CN" dirty="0" smtClean="0"/>
                  <a:t>samples</a:t>
                </a:r>
                <a:r>
                  <a:rPr lang="zh-CN" altLang="en-US" dirty="0" smtClean="0"/>
                  <a:t> </a:t>
                </a:r>
                <a:r>
                  <a:rPr lang="en-US" altLang="zh-CN" dirty="0" smtClean="0"/>
                  <a:t>in</a:t>
                </a:r>
                <a:r>
                  <a:rPr lang="zh-CN" altLang="en-US" dirty="0" smtClean="0"/>
                  <a:t> </a:t>
                </a:r>
                <a:r>
                  <a:rPr lang="en-US" altLang="zh-CN" dirty="0" smtClean="0"/>
                  <a:t>two</a:t>
                </a:r>
                <a:r>
                  <a:rPr lang="zh-CN" altLang="en-US" dirty="0" smtClean="0"/>
                  <a:t> </a:t>
                </a:r>
                <a:r>
                  <a:rPr lang="en-US" altLang="zh-CN" dirty="0" smtClean="0"/>
                  <a:t>time</a:t>
                </a:r>
                <a:r>
                  <a:rPr lang="zh-CN" altLang="en-US" dirty="0" smtClean="0"/>
                  <a:t> </a:t>
                </a:r>
                <a:r>
                  <a:rPr lang="en-US" altLang="zh-CN" dirty="0" smtClean="0"/>
                  <a:t>periods</a:t>
                </a:r>
                <a:r>
                  <a:rPr lang="zh-CN" altLang="en-US" dirty="0" smtClean="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0</m:t>
                        </m:r>
                      </m:sub>
                    </m:sSub>
                  </m:oMath>
                </a14:m>
                <a:r>
                  <a:rPr lang="zh-CN" altLang="en-US" dirty="0"/>
                  <a:t> </a:t>
                </a:r>
                <a:r>
                  <a:rPr lang="en-US" altLang="zh-CN" dirty="0"/>
                  <a:t>and</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oMath>
                </a14:m>
                <a:r>
                  <a:rPr lang="zh-CN" altLang="en-US" dirty="0" smtClean="0"/>
                  <a:t> </a:t>
                </a:r>
                <a:endParaRPr lang="en-US" altLang="zh-CN" dirty="0" smtClean="0"/>
              </a:p>
              <a:p>
                <a:pPr lvl="2"/>
                <a:r>
                  <a:rPr lang="en-US" altLang="zh-CN" u="sng" dirty="0"/>
                  <a:t>N</a:t>
                </a:r>
                <a:r>
                  <a:rPr lang="en-US" altLang="zh-CN" u="sng" dirty="0" smtClean="0"/>
                  <a:t>ull</a:t>
                </a:r>
                <a:r>
                  <a:rPr lang="zh-CN" altLang="en-US" u="sng" dirty="0" smtClean="0"/>
                  <a:t> </a:t>
                </a:r>
                <a:r>
                  <a:rPr lang="en-US" altLang="zh-CN" u="sng" dirty="0" smtClean="0"/>
                  <a:t>hypothesis</a:t>
                </a:r>
                <a:r>
                  <a:rPr lang="en-US" altLang="zh-CN" dirty="0" smtClean="0"/>
                  <a:t>:</a:t>
                </a:r>
                <a:r>
                  <a:rPr lang="zh-CN" altLang="en-US" dirty="0" smtClean="0"/>
                  <a:t> </a:t>
                </a:r>
                <a:r>
                  <a:rPr lang="en-US" altLang="zh-CN" dirty="0" smtClean="0"/>
                  <a:t>samples</a:t>
                </a:r>
                <a:r>
                  <a:rPr lang="zh-CN" altLang="en-US" dirty="0" smtClean="0"/>
                  <a:t> </a:t>
                </a:r>
                <a:r>
                  <a:rPr lang="en-US" altLang="zh-CN" dirty="0" smtClean="0"/>
                  <a:t>of</a:t>
                </a:r>
                <a:r>
                  <a:rPr lang="zh-CN" altLang="en-US" dirty="0" smtClean="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0</m:t>
                        </m:r>
                      </m:sub>
                    </m:sSub>
                  </m:oMath>
                </a14:m>
                <a:r>
                  <a:rPr lang="zh-CN" altLang="en-US" dirty="0"/>
                  <a:t> </a:t>
                </a:r>
                <a:r>
                  <a:rPr lang="en-US" altLang="zh-CN" dirty="0"/>
                  <a:t>and</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oMath>
                </a14:m>
                <a:r>
                  <a:rPr lang="zh-CN" altLang="en-US" dirty="0" smtClean="0"/>
                  <a:t> </a:t>
                </a:r>
                <a:r>
                  <a:rPr lang="en-US" altLang="zh-CN" dirty="0" smtClean="0"/>
                  <a:t>are</a:t>
                </a:r>
                <a:r>
                  <a:rPr lang="zh-CN" altLang="en-US" dirty="0" smtClean="0"/>
                  <a:t> </a:t>
                </a:r>
                <a:r>
                  <a:rPr lang="en-US" altLang="zh-CN" dirty="0" smtClean="0"/>
                  <a:t>drawn</a:t>
                </a:r>
                <a:r>
                  <a:rPr lang="zh-CN" altLang="en-US" dirty="0" smtClean="0"/>
                  <a:t> </a:t>
                </a:r>
                <a:r>
                  <a:rPr lang="en-US" altLang="zh-CN" dirty="0" smtClean="0"/>
                  <a:t>from</a:t>
                </a:r>
                <a:r>
                  <a:rPr lang="zh-CN" altLang="en-US" dirty="0" smtClean="0"/>
                  <a:t> </a:t>
                </a:r>
                <a:r>
                  <a:rPr lang="en-US" altLang="zh-CN" dirty="0" smtClean="0"/>
                  <a:t>same</a:t>
                </a:r>
                <a:r>
                  <a:rPr lang="zh-CN" altLang="en-US" dirty="0" smtClean="0"/>
                  <a:t> </a:t>
                </a:r>
                <a:r>
                  <a:rPr lang="en-US" altLang="zh-CN" dirty="0" smtClean="0"/>
                  <a:t>distributions</a:t>
                </a:r>
              </a:p>
              <a:p>
                <a:pPr lvl="1"/>
                <a:r>
                  <a:rPr lang="en-US" altLang="zh-CN" dirty="0" smtClean="0"/>
                  <a:t>A</a:t>
                </a:r>
                <a:r>
                  <a:rPr lang="en-US" dirty="0" smtClean="0"/>
                  <a:t> </a:t>
                </a:r>
                <a:r>
                  <a:rPr lang="en-US" dirty="0"/>
                  <a:t>significant fraction of SMART attributes has changed </a:t>
                </a:r>
                <a:r>
                  <a:rPr lang="en-US" dirty="0" smtClean="0"/>
                  <a:t>distributions</a:t>
                </a:r>
                <a:endParaRPr lang="en-US" dirty="0"/>
              </a:p>
              <a:p>
                <a:pPr lvl="2"/>
                <a:r>
                  <a:rPr lang="en-US" altLang="zh-CN" dirty="0"/>
                  <a:t>E.g.,</a:t>
                </a:r>
                <a:r>
                  <a:rPr lang="zh-CN" altLang="en-US" dirty="0"/>
                  <a:t> </a:t>
                </a:r>
                <a:r>
                  <a:rPr lang="en-US" dirty="0"/>
                  <a:t>D2 has more than half of </a:t>
                </a:r>
                <a:r>
                  <a:rPr lang="en-US" dirty="0" smtClean="0"/>
                  <a:t>SMART </a:t>
                </a:r>
                <a:r>
                  <a:rPr lang="en-US" dirty="0"/>
                  <a:t>attributes with changed </a:t>
                </a:r>
                <a:r>
                  <a:rPr lang="en-US" dirty="0" smtClean="0"/>
                  <a:t>distributions</a:t>
                </a:r>
                <a:endParaRPr lang="en-US" altLang="zh-CN" dirty="0" smtClean="0"/>
              </a:p>
              <a:p>
                <a:pPr lvl="1"/>
                <a:r>
                  <a:rPr lang="en-US" altLang="zh-CN" dirty="0"/>
                  <a:t>C</a:t>
                </a:r>
                <a:r>
                  <a:rPr lang="en-US" altLang="zh-CN" dirty="0" smtClean="0"/>
                  <a:t>hanges</a:t>
                </a:r>
                <a:r>
                  <a:rPr lang="zh-CN" altLang="en-US" dirty="0" smtClean="0"/>
                  <a:t> </a:t>
                </a:r>
                <a:r>
                  <a:rPr lang="en-US" altLang="zh-CN" dirty="0" smtClean="0"/>
                  <a:t>of</a:t>
                </a:r>
                <a:r>
                  <a:rPr lang="zh-CN" altLang="en-US" dirty="0" smtClean="0"/>
                  <a:t> </a:t>
                </a:r>
                <a:r>
                  <a:rPr lang="en-US" altLang="zh-CN" dirty="0" smtClean="0"/>
                  <a:t>critical</a:t>
                </a:r>
                <a:r>
                  <a:rPr lang="zh-CN" altLang="en-US" dirty="0" smtClean="0"/>
                  <a:t> </a:t>
                </a:r>
                <a:r>
                  <a:rPr lang="en-US" altLang="zh-CN" dirty="0" smtClean="0"/>
                  <a:t>SMART</a:t>
                </a:r>
                <a:r>
                  <a:rPr lang="zh-CN" altLang="en-US" dirty="0" smtClean="0"/>
                  <a:t> </a:t>
                </a:r>
                <a:r>
                  <a:rPr lang="en-US" altLang="zh-CN" dirty="0" smtClean="0"/>
                  <a:t>attributes</a:t>
                </a:r>
                <a:r>
                  <a:rPr lang="zh-CN" altLang="en-US" dirty="0" smtClean="0"/>
                  <a:t> </a:t>
                </a:r>
                <a:r>
                  <a:rPr lang="en-US" altLang="zh-CN" dirty="0" smtClean="0"/>
                  <a:t>vary</a:t>
                </a:r>
                <a:r>
                  <a:rPr lang="zh-CN" altLang="en-US" dirty="0" smtClean="0"/>
                  <a:t> </a:t>
                </a:r>
                <a:r>
                  <a:rPr lang="en-US" altLang="zh-CN" dirty="0" smtClean="0"/>
                  <a:t>across</a:t>
                </a:r>
                <a:r>
                  <a:rPr lang="zh-CN" altLang="en-US" dirty="0" smtClean="0"/>
                  <a:t> </a:t>
                </a:r>
                <a:r>
                  <a:rPr lang="en-US" altLang="zh-CN" dirty="0" smtClean="0"/>
                  <a:t>datasets</a:t>
                </a:r>
              </a:p>
              <a:p>
                <a:pPr lvl="2"/>
                <a:r>
                  <a:rPr lang="en-US" altLang="zh-CN" dirty="0"/>
                  <a:t>C</a:t>
                </a:r>
                <a:r>
                  <a:rPr lang="en-US" altLang="zh-CN" dirty="0" smtClean="0"/>
                  <a:t>hange</a:t>
                </a:r>
                <a:r>
                  <a:rPr lang="zh-CN" altLang="en-US" dirty="0" smtClean="0"/>
                  <a:t> </a:t>
                </a:r>
                <a:r>
                  <a:rPr lang="en-US" altLang="zh-CN" dirty="0" smtClean="0"/>
                  <a:t>of</a:t>
                </a:r>
                <a:r>
                  <a:rPr lang="en-US" altLang="zh-CN" dirty="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r>
                  <a:rPr lang="zh-CN" altLang="en-US" dirty="0" smtClean="0"/>
                  <a:t> </a:t>
                </a:r>
                <a:r>
                  <a:rPr lang="en-US" altLang="zh-CN" dirty="0" smtClean="0"/>
                  <a:t>exists</a:t>
                </a:r>
                <a:r>
                  <a:rPr lang="zh-CN" altLang="en-US" dirty="0" smtClean="0"/>
                  <a:t> </a:t>
                </a:r>
                <a:r>
                  <a:rPr lang="en-US" altLang="zh-CN" dirty="0" smtClean="0"/>
                  <a:t>in</a:t>
                </a:r>
                <a:r>
                  <a:rPr lang="zh-CN" altLang="en-US" dirty="0" smtClean="0"/>
                  <a:t> </a:t>
                </a:r>
                <a:r>
                  <a:rPr lang="en-US" altLang="zh-CN" dirty="0" smtClean="0"/>
                  <a:t>two</a:t>
                </a:r>
                <a:r>
                  <a:rPr lang="zh-CN" altLang="en-US" dirty="0" smtClean="0"/>
                  <a:t> </a:t>
                </a:r>
                <a:r>
                  <a:rPr lang="en-US" altLang="zh-CN" dirty="0" smtClean="0"/>
                  <a:t>critical</a:t>
                </a:r>
                <a:r>
                  <a:rPr lang="zh-CN" altLang="en-US" dirty="0" smtClean="0"/>
                  <a:t> </a:t>
                </a:r>
                <a:r>
                  <a:rPr lang="en-US" altLang="zh-CN" dirty="0" smtClean="0"/>
                  <a:t>SMART</a:t>
                </a:r>
                <a:r>
                  <a:rPr lang="zh-CN" altLang="en-US" dirty="0" smtClean="0"/>
                  <a:t> </a:t>
                </a:r>
                <a:r>
                  <a:rPr lang="en-US" altLang="zh-CN" dirty="0" smtClean="0"/>
                  <a:t>attributes</a:t>
                </a:r>
                <a:r>
                  <a:rPr lang="zh-CN" altLang="en-US" dirty="0" smtClean="0"/>
                  <a:t> </a:t>
                </a:r>
                <a:r>
                  <a:rPr lang="en-US" altLang="zh-CN" dirty="0" smtClean="0"/>
                  <a:t>for</a:t>
                </a:r>
                <a:r>
                  <a:rPr lang="zh-CN" altLang="en-US" dirty="0" smtClean="0"/>
                  <a:t> </a:t>
                </a:r>
                <a:r>
                  <a:rPr lang="en-US" altLang="zh-CN" dirty="0" smtClean="0"/>
                  <a:t>D1</a:t>
                </a:r>
                <a:r>
                  <a:rPr lang="zh-CN" altLang="en-US" dirty="0" smtClean="0"/>
                  <a:t> </a:t>
                </a:r>
                <a:r>
                  <a:rPr lang="en-US" altLang="zh-CN" dirty="0" smtClean="0"/>
                  <a:t>and</a:t>
                </a:r>
                <a:r>
                  <a:rPr lang="zh-CN" altLang="en-US" dirty="0" smtClean="0"/>
                  <a:t> </a:t>
                </a:r>
                <a:r>
                  <a:rPr lang="en-US" altLang="zh-CN" dirty="0" smtClean="0"/>
                  <a:t>D2,</a:t>
                </a:r>
                <a:r>
                  <a:rPr lang="zh-CN" altLang="en-US" dirty="0" smtClean="0"/>
                  <a:t> </a:t>
                </a:r>
                <a:endParaRPr lang="en-US" altLang="zh-CN" dirty="0" smtClean="0"/>
              </a:p>
              <a:p>
                <a:pPr marL="914400" lvl="2" indent="0">
                  <a:buNone/>
                </a:pPr>
                <a:r>
                  <a:rPr lang="zh-CN" altLang="en-US" dirty="0"/>
                  <a:t> </a:t>
                </a:r>
                <a:r>
                  <a:rPr lang="zh-CN" altLang="en-US" dirty="0" smtClean="0"/>
                  <a:t>   </a:t>
                </a:r>
                <a:r>
                  <a:rPr lang="en-US" altLang="zh-CN" dirty="0" smtClean="0"/>
                  <a:t>but</a:t>
                </a:r>
                <a:r>
                  <a:rPr lang="zh-CN" altLang="en-US" dirty="0" smtClean="0"/>
                  <a:t> </a:t>
                </a:r>
                <a:r>
                  <a:rPr lang="en-US" altLang="zh-CN" dirty="0" smtClean="0"/>
                  <a:t>not</a:t>
                </a:r>
                <a:r>
                  <a:rPr lang="zh-CN" altLang="en-US" dirty="0" smtClean="0"/>
                  <a:t> </a:t>
                </a:r>
                <a:r>
                  <a:rPr lang="en-US" altLang="zh-CN" dirty="0" smtClean="0"/>
                  <a:t>for</a:t>
                </a:r>
                <a:r>
                  <a:rPr lang="zh-CN" altLang="en-US" dirty="0" smtClean="0"/>
                  <a:t> </a:t>
                </a:r>
                <a:r>
                  <a:rPr lang="en-US" altLang="zh-CN" dirty="0" smtClean="0"/>
                  <a:t>D3</a:t>
                </a:r>
                <a:r>
                  <a:rPr lang="zh-CN" altLang="en-US" dirty="0" smtClean="0"/>
                  <a:t> </a:t>
                </a:r>
                <a:r>
                  <a:rPr lang="en-US" altLang="zh-CN" dirty="0" smtClean="0"/>
                  <a:t>to</a:t>
                </a:r>
                <a:r>
                  <a:rPr lang="zh-CN" altLang="en-US" dirty="0" smtClean="0"/>
                  <a:t> </a:t>
                </a:r>
                <a:r>
                  <a:rPr lang="en-US" altLang="zh-CN" dirty="0" smtClean="0"/>
                  <a:t>D5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00" t="-1434"/>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12</a:t>
            </a:fld>
            <a:endParaRPr lang="en-US"/>
          </a:p>
        </p:txBody>
      </p:sp>
    </p:spTree>
    <p:extLst>
      <p:ext uri="{BB962C8B-B14F-4D97-AF65-F5344CB8AC3E}">
        <p14:creationId xmlns:p14="http://schemas.microsoft.com/office/powerpoint/2010/main" val="1764945925"/>
      </p:ext>
    </p:extLst>
  </p:cSld>
  <p:clrMapOvr>
    <a:masterClrMapping/>
  </p:clrMapOvr>
  <mc:AlternateContent xmlns:mc="http://schemas.openxmlformats.org/markup-compatibility/2006" xmlns:p14="http://schemas.microsoft.com/office/powerpoint/2010/main">
    <mc:Choice Requires="p14">
      <p:transition spd="slow" p14:dur="2000" advTm="73178"/>
    </mc:Choice>
    <mc:Fallback xmlns="">
      <p:transition spd="slow" advTm="7317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Measurement</a:t>
            </a:r>
            <a:r>
              <a:rPr lang="zh-CN" altLang="en-US" dirty="0"/>
              <a:t> </a:t>
            </a:r>
            <a:r>
              <a:rPr lang="en-US" altLang="zh-CN" dirty="0"/>
              <a: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CN" dirty="0"/>
                  <a:t>Measurement</a:t>
                </a:r>
                <a:r>
                  <a:rPr lang="zh-CN" altLang="en-US" dirty="0"/>
                  <a:t> </a:t>
                </a:r>
                <a:r>
                  <a:rPr lang="en-US" altLang="zh-CN" dirty="0"/>
                  <a:t>of</a:t>
                </a:r>
                <a:r>
                  <a:rPr lang="zh-CN" altLang="en-US" dirty="0"/>
                  <a:t> </a:t>
                </a:r>
                <a14:m>
                  <m:oMath xmlns:m="http://schemas.openxmlformats.org/officeDocument/2006/math">
                    <m:r>
                      <a:rPr lang="en-US" altLang="zh-CN" i="1">
                        <a:latin typeface="Cambria Math" charset="0"/>
                      </a:rPr>
                      <m:t>𝑝</m:t>
                    </m:r>
                    <m:r>
                      <a:rPr lang="en-US" altLang="zh-CN" i="1">
                        <a:latin typeface="Cambria Math" charset="0"/>
                      </a:rPr>
                      <m:t>(</m:t>
                    </m:r>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r>
                      <a:rPr lang="en-US" altLang="zh-CN" i="1">
                        <a:latin typeface="Cambria Math" charset="0"/>
                      </a:rPr>
                      <m:t>|</m:t>
                    </m:r>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r>
                      <a:rPr lang="en-US" altLang="zh-CN" i="1">
                        <a:latin typeface="Cambria Math" charset="0"/>
                      </a:rPr>
                      <m:t>)</m:t>
                    </m:r>
                  </m:oMath>
                </a14:m>
                <a:endParaRPr lang="en-US" altLang="zh-CN" dirty="0"/>
              </a:p>
              <a:p>
                <a:pPr lvl="1"/>
                <a:r>
                  <a:rPr lang="zh-CN" altLang="en-US" dirty="0" smtClean="0"/>
                  <a:t> </a:t>
                </a:r>
                <a14:m>
                  <m:oMath xmlns:m="http://schemas.openxmlformats.org/officeDocument/2006/math">
                    <m:r>
                      <a:rPr lang="en-US" altLang="zh-CN" i="1">
                        <a:latin typeface="Cambria Math" charset="0"/>
                      </a:rPr>
                      <m:t>𝑝</m:t>
                    </m:r>
                    <m:r>
                      <a:rPr lang="en-US" altLang="zh-CN" i="1">
                        <a:latin typeface="Cambria Math" charset="0"/>
                      </a:rPr>
                      <m:t>(</m:t>
                    </m:r>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r>
                      <a:rPr lang="en-US" altLang="zh-CN" i="1">
                        <a:latin typeface="Cambria Math" charset="0"/>
                      </a:rPr>
                      <m:t>|</m:t>
                    </m:r>
                  </m:oMath>
                </a14:m>
                <a:r>
                  <a:rPr lang="en-US" altLang="zh-CN" dirty="0">
                    <a:latin typeface="+mn-ea"/>
                  </a:rPr>
                  <a:t>healthy</a:t>
                </a:r>
                <a14:m>
                  <m:oMath xmlns:m="http://schemas.openxmlformats.org/officeDocument/2006/math">
                    <m:r>
                      <a:rPr lang="en-US" altLang="zh-CN" i="1">
                        <a:latin typeface="Cambria Math" charset="0"/>
                      </a:rPr>
                      <m:t>)</m:t>
                    </m:r>
                  </m:oMath>
                </a14:m>
                <a:r>
                  <a:rPr lang="zh-CN" altLang="en-US" dirty="0">
                    <a:latin typeface="+mn-ea"/>
                  </a:rPr>
                  <a:t> </a:t>
                </a:r>
                <a:r>
                  <a:rPr lang="en-US" altLang="zh-CN" dirty="0">
                    <a:latin typeface="+mn-ea"/>
                  </a:rPr>
                  <a:t>and</a:t>
                </a:r>
                <a:r>
                  <a:rPr lang="zh-CN" altLang="en-US" dirty="0">
                    <a:latin typeface="+mn-ea"/>
                  </a:rPr>
                  <a:t> </a:t>
                </a:r>
                <a14:m>
                  <m:oMath xmlns:m="http://schemas.openxmlformats.org/officeDocument/2006/math">
                    <m:r>
                      <a:rPr lang="en-US" altLang="zh-CN" i="1">
                        <a:latin typeface="Cambria Math" charset="0"/>
                      </a:rPr>
                      <m:t>𝑝</m:t>
                    </m:r>
                    <m:r>
                      <a:rPr lang="en-US" altLang="zh-CN" i="1">
                        <a:latin typeface="Cambria Math" charset="0"/>
                      </a:rPr>
                      <m:t>(</m:t>
                    </m:r>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r>
                      <a:rPr lang="en-US" altLang="zh-CN" i="1">
                        <a:latin typeface="Cambria Math" charset="0"/>
                      </a:rPr>
                      <m:t>|</m:t>
                    </m:r>
                  </m:oMath>
                </a14:m>
                <a:r>
                  <a:rPr lang="en-US" altLang="zh-CN" dirty="0">
                    <a:latin typeface="+mn-ea"/>
                  </a:rPr>
                  <a:t>failed</a:t>
                </a:r>
                <a14:m>
                  <m:oMath xmlns:m="http://schemas.openxmlformats.org/officeDocument/2006/math">
                    <m:r>
                      <a:rPr lang="en-US" altLang="zh-CN" i="1">
                        <a:latin typeface="Cambria Math" charset="0"/>
                      </a:rPr>
                      <m:t>)</m:t>
                    </m:r>
                  </m:oMath>
                </a14:m>
                <a:r>
                  <a:rPr lang="zh-CN" altLang="en-US" dirty="0">
                    <a:latin typeface="+mn-ea"/>
                  </a:rPr>
                  <a:t> </a:t>
                </a:r>
                <a:r>
                  <a:rPr lang="en-US" altLang="zh-CN" dirty="0">
                    <a:latin typeface="+mn-ea"/>
                  </a:rPr>
                  <a:t>for</a:t>
                </a:r>
                <a:r>
                  <a:rPr lang="zh-CN" altLang="en-US" dirty="0">
                    <a:latin typeface="+mn-ea"/>
                  </a:rPr>
                  <a:t> </a:t>
                </a:r>
                <a:r>
                  <a:rPr lang="en-US" altLang="zh-CN" dirty="0">
                    <a:latin typeface="+mn-ea"/>
                  </a:rPr>
                  <a:t>healthy</a:t>
                </a:r>
                <a:r>
                  <a:rPr lang="zh-CN" altLang="en-US" dirty="0">
                    <a:latin typeface="+mn-ea"/>
                  </a:rPr>
                  <a:t> </a:t>
                </a:r>
                <a:r>
                  <a:rPr lang="en-US" altLang="zh-CN" dirty="0">
                    <a:latin typeface="+mn-ea"/>
                  </a:rPr>
                  <a:t>and</a:t>
                </a:r>
                <a:r>
                  <a:rPr lang="zh-CN" altLang="en-US" dirty="0">
                    <a:latin typeface="+mn-ea"/>
                  </a:rPr>
                  <a:t> </a:t>
                </a:r>
                <a:r>
                  <a:rPr lang="en-US" altLang="zh-CN" dirty="0">
                    <a:latin typeface="+mn-ea"/>
                  </a:rPr>
                  <a:t>failed</a:t>
                </a:r>
                <a:r>
                  <a:rPr lang="zh-CN" altLang="en-US" dirty="0">
                    <a:latin typeface="+mn-ea"/>
                  </a:rPr>
                  <a:t> </a:t>
                </a:r>
                <a:r>
                  <a:rPr lang="en-US" altLang="zh-CN" dirty="0">
                    <a:latin typeface="+mn-ea"/>
                  </a:rPr>
                  <a:t>disks,</a:t>
                </a:r>
                <a:r>
                  <a:rPr lang="zh-CN" altLang="en-US" dirty="0">
                    <a:latin typeface="+mn-ea"/>
                  </a:rPr>
                  <a:t> </a:t>
                </a:r>
                <a:r>
                  <a:rPr lang="en-US" altLang="zh-CN" dirty="0" smtClean="0">
                    <a:latin typeface="+mn-ea"/>
                  </a:rPr>
                  <a:t>respectively</a:t>
                </a:r>
              </a:p>
              <a:p>
                <a:pPr lvl="1"/>
                <a:r>
                  <a:rPr lang="en-US" altLang="zh-CN" dirty="0">
                    <a:latin typeface="+mn-ea"/>
                  </a:rPr>
                  <a:t>E</a:t>
                </a:r>
                <a:r>
                  <a:rPr lang="en-US" altLang="zh-CN" dirty="0" smtClean="0">
                    <a:latin typeface="+mn-ea"/>
                  </a:rPr>
                  <a:t>ffects</a:t>
                </a:r>
                <a:r>
                  <a:rPr lang="zh-CN" altLang="en-US" dirty="0" smtClean="0">
                    <a:latin typeface="+mn-ea"/>
                  </a:rPr>
                  <a:t> </a:t>
                </a:r>
                <a:r>
                  <a:rPr lang="en-US" altLang="zh-CN" dirty="0" smtClean="0">
                    <a:latin typeface="+mn-ea"/>
                  </a:rPr>
                  <a:t>of</a:t>
                </a:r>
                <a:r>
                  <a:rPr lang="zh-CN" altLang="en-US" dirty="0" smtClean="0">
                    <a:latin typeface="+mn-ea"/>
                  </a:rPr>
                  <a:t> </a:t>
                </a:r>
                <a:r>
                  <a:rPr lang="en-US" altLang="zh-CN" dirty="0" smtClean="0">
                    <a:latin typeface="+mn-ea"/>
                  </a:rPr>
                  <a:t>changed</a:t>
                </a:r>
                <a:r>
                  <a:rPr lang="zh-CN" altLang="en-US" dirty="0" smtClean="0">
                    <a:latin typeface="+mn-ea"/>
                  </a:rPr>
                  <a:t> </a:t>
                </a:r>
                <a:r>
                  <a:rPr lang="en-US" altLang="zh-CN" dirty="0" smtClean="0">
                    <a:latin typeface="+mn-ea"/>
                  </a:rPr>
                  <a:t>distributions</a:t>
                </a:r>
                <a:r>
                  <a:rPr lang="zh-CN" altLang="en-US" dirty="0" smtClean="0">
                    <a:latin typeface="+mn-ea"/>
                  </a:rPr>
                  <a:t> </a:t>
                </a:r>
                <a:r>
                  <a:rPr lang="en-US" altLang="zh-CN" dirty="0" smtClean="0">
                    <a:latin typeface="+mn-ea"/>
                  </a:rPr>
                  <a:t>vary</a:t>
                </a:r>
                <a:r>
                  <a:rPr lang="zh-CN" altLang="en-US" dirty="0" smtClean="0">
                    <a:latin typeface="+mn-ea"/>
                  </a:rPr>
                  <a:t> </a:t>
                </a:r>
                <a:r>
                  <a:rPr lang="en-US" altLang="zh-CN" dirty="0" smtClean="0">
                    <a:latin typeface="+mn-ea"/>
                  </a:rPr>
                  <a:t>across</a:t>
                </a:r>
                <a:r>
                  <a:rPr lang="zh-CN" altLang="en-US" dirty="0" smtClean="0">
                    <a:latin typeface="+mn-ea"/>
                  </a:rPr>
                  <a:t> </a:t>
                </a:r>
                <a:r>
                  <a:rPr lang="en-US" altLang="zh-CN" dirty="0" smtClean="0">
                    <a:latin typeface="+mn-ea"/>
                  </a:rPr>
                  <a:t>disk</a:t>
                </a:r>
                <a:r>
                  <a:rPr lang="zh-CN" altLang="en-US" dirty="0" smtClean="0">
                    <a:latin typeface="+mn-ea"/>
                  </a:rPr>
                  <a:t> </a:t>
                </a:r>
                <a:r>
                  <a:rPr lang="en-US" altLang="zh-CN" dirty="0" smtClean="0">
                    <a:latin typeface="+mn-ea"/>
                  </a:rPr>
                  <a:t>models</a:t>
                </a:r>
              </a:p>
              <a:p>
                <a:pPr lvl="1"/>
                <a:r>
                  <a:rPr lang="en-US" altLang="zh-CN" dirty="0" smtClean="0"/>
                  <a:t>F</a:t>
                </a:r>
                <a:r>
                  <a:rPr lang="en-US" dirty="0" smtClean="0"/>
                  <a:t>ailed </a:t>
                </a:r>
                <a:r>
                  <a:rPr lang="en-US" dirty="0"/>
                  <a:t>disks </a:t>
                </a:r>
                <a:r>
                  <a:rPr lang="en-US" dirty="0" smtClean="0"/>
                  <a:t>show </a:t>
                </a:r>
                <a:r>
                  <a:rPr lang="en-US" dirty="0"/>
                  <a:t>changed </a:t>
                </a:r>
                <a:r>
                  <a:rPr lang="en-US" dirty="0" smtClean="0"/>
                  <a:t>distributions </a:t>
                </a:r>
                <a:r>
                  <a:rPr lang="en-US" dirty="0"/>
                  <a:t>in some </a:t>
                </a:r>
                <a:r>
                  <a:rPr lang="en-US" dirty="0" smtClean="0"/>
                  <a:t>critical </a:t>
                </a:r>
                <a:r>
                  <a:rPr lang="en-US" dirty="0"/>
                  <a:t>SMART </a:t>
                </a:r>
                <a:r>
                  <a:rPr lang="en-US" dirty="0" smtClean="0"/>
                  <a:t>attributes </a:t>
                </a:r>
                <a:endParaRPr lang="en-US" altLang="zh-CN" dirty="0">
                  <a:latin typeface="+mn-ea"/>
                </a:endParaRPr>
              </a:p>
              <a:p>
                <a:r>
                  <a:rPr lang="en-US" altLang="zh-CN" dirty="0">
                    <a:latin typeface="+mn-ea"/>
                  </a:rPr>
                  <a:t>Summary</a:t>
                </a:r>
              </a:p>
              <a:p>
                <a:pPr lvl="1"/>
                <a:r>
                  <a:rPr lang="en-US" altLang="zh-CN" dirty="0" smtClean="0">
                    <a:latin typeface="+mn-ea"/>
                  </a:rPr>
                  <a:t>Changed distributions</a:t>
                </a:r>
                <a:r>
                  <a:rPr lang="zh-CN" altLang="en-US" dirty="0" smtClean="0">
                    <a:latin typeface="+mn-ea"/>
                  </a:rPr>
                  <a:t> </a:t>
                </a:r>
                <a:r>
                  <a:rPr lang="en-US" altLang="zh-CN" dirty="0">
                    <a:latin typeface="+mn-ea"/>
                  </a:rPr>
                  <a:t>in</a:t>
                </a:r>
                <a:r>
                  <a:rPr lang="zh-CN" altLang="en-US" dirty="0">
                    <a:latin typeface="+mn-ea"/>
                  </a:rPr>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e>
                    </m:d>
                  </m:oMath>
                </a14:m>
                <a:r>
                  <a:rPr lang="en-US" altLang="zh-CN" dirty="0"/>
                  <a:t>,</a:t>
                </a:r>
                <a:r>
                  <a:rPr lang="zh-CN" altLang="en-US" dirty="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r>
                  <a:rPr lang="en-US" altLang="zh-CN" dirty="0"/>
                  <a:t>,</a:t>
                </a:r>
                <a:r>
                  <a:rPr lang="zh-CN" altLang="en-US" dirty="0"/>
                  <a:t> </a:t>
                </a:r>
                <a:r>
                  <a:rPr lang="en-US" altLang="zh-CN" dirty="0"/>
                  <a:t>and</a:t>
                </a:r>
                <a:r>
                  <a:rPr lang="zh-CN" altLang="en-US" dirty="0"/>
                  <a:t> </a:t>
                </a:r>
                <a14:m>
                  <m:oMath xmlns:m="http://schemas.openxmlformats.org/officeDocument/2006/math">
                    <m:r>
                      <a:rPr lang="en-US" altLang="zh-CN" i="1">
                        <a:latin typeface="Cambria Math" charset="0"/>
                      </a:rPr>
                      <m:t>𝑝</m:t>
                    </m:r>
                    <m:r>
                      <a:rPr lang="en-US" altLang="zh-CN" i="1">
                        <a:latin typeface="Cambria Math" charset="0"/>
                      </a:rPr>
                      <m:t>(</m:t>
                    </m:r>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r>
                      <a:rPr lang="en-US" altLang="zh-CN" i="1">
                        <a:latin typeface="Cambria Math" charset="0"/>
                      </a:rPr>
                      <m:t>|</m:t>
                    </m:r>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r>
                      <a:rPr lang="en-US" altLang="zh-CN" i="1">
                        <a:latin typeface="Cambria Math" charset="0"/>
                      </a:rPr>
                      <m:t>)</m:t>
                    </m:r>
                  </m:oMath>
                </a14:m>
                <a:r>
                  <a:rPr lang="zh-CN" altLang="en-US" dirty="0"/>
                  <a:t> </a:t>
                </a:r>
                <a:r>
                  <a:rPr lang="en-US" altLang="zh-CN" dirty="0" smtClean="0"/>
                  <a:t>indicate</a:t>
                </a:r>
                <a:r>
                  <a:rPr lang="zh-CN" altLang="en-US" dirty="0" smtClean="0"/>
                  <a:t> </a:t>
                </a:r>
                <a:r>
                  <a:rPr lang="en-US" altLang="zh-CN" dirty="0" smtClean="0"/>
                  <a:t>existence of</a:t>
                </a:r>
                <a:r>
                  <a:rPr lang="zh-CN" altLang="en-US" dirty="0" smtClean="0"/>
                  <a:t> </a:t>
                </a:r>
                <a:r>
                  <a:rPr lang="en-US" altLang="zh-CN" dirty="0" smtClean="0"/>
                  <a:t>concept drifts in</a:t>
                </a:r>
                <a:r>
                  <a:rPr lang="en-US" altLang="zh-CN" dirty="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e>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endParaRPr lang="en-US" altLang="zh-CN" dirty="0"/>
              </a:p>
              <a:p>
                <a:pPr lvl="1"/>
                <a:r>
                  <a:rPr lang="en-US" altLang="zh-CN" dirty="0">
                    <a:latin typeface="+mn-ea"/>
                  </a:rPr>
                  <a:t>C</a:t>
                </a:r>
                <a:r>
                  <a:rPr lang="en-US" altLang="zh-CN" dirty="0" smtClean="0">
                    <a:latin typeface="+mn-ea"/>
                  </a:rPr>
                  <a:t>hanged</a:t>
                </a:r>
                <a:r>
                  <a:rPr lang="zh-CN" altLang="en-US" dirty="0" smtClean="0">
                    <a:latin typeface="+mn-ea"/>
                  </a:rPr>
                  <a:t> </a:t>
                </a:r>
                <a:r>
                  <a:rPr lang="en-US" altLang="zh-CN" dirty="0">
                    <a:latin typeface="+mn-ea"/>
                  </a:rPr>
                  <a:t>behaviors</a:t>
                </a:r>
                <a:r>
                  <a:rPr lang="zh-CN" altLang="en-US" dirty="0">
                    <a:latin typeface="+mn-ea"/>
                  </a:rPr>
                  <a:t> </a:t>
                </a:r>
                <a:r>
                  <a:rPr lang="en-US" altLang="zh-CN" dirty="0">
                    <a:latin typeface="+mn-ea"/>
                  </a:rPr>
                  <a:t>cannot</a:t>
                </a:r>
                <a:r>
                  <a:rPr lang="zh-CN" altLang="en-US" dirty="0">
                    <a:latin typeface="+mn-ea"/>
                  </a:rPr>
                  <a:t> </a:t>
                </a:r>
                <a:r>
                  <a:rPr lang="en-US" altLang="zh-CN" dirty="0">
                    <a:latin typeface="+mn-ea"/>
                  </a:rPr>
                  <a:t>be</a:t>
                </a:r>
                <a:r>
                  <a:rPr lang="zh-CN" altLang="en-US" dirty="0">
                    <a:latin typeface="+mn-ea"/>
                  </a:rPr>
                  <a:t> </a:t>
                </a:r>
                <a:r>
                  <a:rPr lang="en-US" altLang="zh-CN" dirty="0">
                    <a:latin typeface="+mn-ea"/>
                  </a:rPr>
                  <a:t>readily</a:t>
                </a:r>
                <a:r>
                  <a:rPr lang="zh-CN" altLang="en-US" dirty="0">
                    <a:latin typeface="+mn-ea"/>
                  </a:rPr>
                  <a:t> </a:t>
                </a:r>
                <a:r>
                  <a:rPr lang="en-US" altLang="zh-CN" dirty="0" smtClean="0">
                    <a:latin typeface="+mn-ea"/>
                  </a:rPr>
                  <a:t>predicted</a:t>
                </a:r>
              </a:p>
              <a:p>
                <a:pPr lvl="1"/>
                <a:r>
                  <a:rPr lang="en-US" dirty="0"/>
                  <a:t>M</a:t>
                </a:r>
                <a:r>
                  <a:rPr lang="en-US" dirty="0" smtClean="0"/>
                  <a:t>echanism </a:t>
                </a:r>
                <a:r>
                  <a:rPr lang="en-US" dirty="0"/>
                  <a:t>for adapting to concept drift needs to be generally applicable for various changed </a:t>
                </a:r>
                <a:r>
                  <a:rPr lang="en-US" dirty="0" smtClean="0"/>
                  <a:t>behaviors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00" t="-1434" r="-889"/>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13</a:t>
            </a:fld>
            <a:endParaRPr lang="en-US"/>
          </a:p>
        </p:txBody>
      </p:sp>
    </p:spTree>
    <p:extLst>
      <p:ext uri="{BB962C8B-B14F-4D97-AF65-F5344CB8AC3E}">
        <p14:creationId xmlns:p14="http://schemas.microsoft.com/office/powerpoint/2010/main" val="976261279"/>
      </p:ext>
    </p:extLst>
  </p:cSld>
  <p:clrMapOvr>
    <a:masterClrMapping/>
  </p:clrMapOvr>
  <mc:AlternateContent xmlns:mc="http://schemas.openxmlformats.org/markup-compatibility/2006" xmlns:p14="http://schemas.microsoft.com/office/powerpoint/2010/main">
    <mc:Choice Requires="p14">
      <p:transition spd="slow" p14:dur="2000" advTm="66238"/>
    </mc:Choice>
    <mc:Fallback xmlns="">
      <p:transition spd="slow" advTm="6623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StreamDFP</a:t>
            </a:r>
            <a:endParaRPr lang="en-US" dirty="0"/>
          </a:p>
        </p:txBody>
      </p:sp>
      <p:sp>
        <p:nvSpPr>
          <p:cNvPr id="3" name="Content Placeholder 2"/>
          <p:cNvSpPr>
            <a:spLocks noGrp="1"/>
          </p:cNvSpPr>
          <p:nvPr>
            <p:ph idx="1"/>
          </p:nvPr>
        </p:nvSpPr>
        <p:spPr/>
        <p:txBody>
          <a:bodyPr/>
          <a:lstStyle/>
          <a:p>
            <a:r>
              <a:rPr lang="en-US" altLang="zh-CN" dirty="0"/>
              <a:t>A</a:t>
            </a:r>
            <a:r>
              <a:rPr lang="zh-CN" altLang="en-US" dirty="0"/>
              <a:t> </a:t>
            </a:r>
            <a:r>
              <a:rPr lang="en-US" altLang="zh-CN" dirty="0"/>
              <a:t>general</a:t>
            </a:r>
            <a:r>
              <a:rPr lang="zh-CN" altLang="en-US" dirty="0"/>
              <a:t> </a:t>
            </a:r>
            <a:r>
              <a:rPr lang="en-US" altLang="zh-CN" dirty="0"/>
              <a:t>stream</a:t>
            </a:r>
            <a:r>
              <a:rPr lang="zh-CN" altLang="en-US" dirty="0"/>
              <a:t> </a:t>
            </a:r>
            <a:r>
              <a:rPr lang="en-US" altLang="zh-CN" dirty="0"/>
              <a:t>mining</a:t>
            </a:r>
            <a:r>
              <a:rPr lang="zh-CN" altLang="en-US" dirty="0"/>
              <a:t> </a:t>
            </a:r>
            <a:r>
              <a:rPr lang="en-US" altLang="zh-CN" dirty="0"/>
              <a:t>framework</a:t>
            </a:r>
            <a:r>
              <a:rPr lang="zh-CN" altLang="en-US" dirty="0"/>
              <a:t> </a:t>
            </a:r>
            <a:r>
              <a:rPr lang="en-US" altLang="zh-CN" dirty="0"/>
              <a:t>for</a:t>
            </a:r>
            <a:r>
              <a:rPr lang="zh-CN" altLang="en-US" dirty="0"/>
              <a:t> </a:t>
            </a:r>
            <a:r>
              <a:rPr lang="en-US" altLang="zh-CN" dirty="0"/>
              <a:t>disk</a:t>
            </a:r>
            <a:r>
              <a:rPr lang="zh-CN" altLang="en-US" dirty="0"/>
              <a:t> </a:t>
            </a:r>
            <a:r>
              <a:rPr lang="en-US" altLang="zh-CN" dirty="0"/>
              <a:t>failure</a:t>
            </a:r>
            <a:r>
              <a:rPr lang="zh-CN" altLang="en-US" dirty="0"/>
              <a:t> </a:t>
            </a:r>
            <a:r>
              <a:rPr lang="en-US" altLang="zh-CN" dirty="0"/>
              <a:t>prediction</a:t>
            </a:r>
            <a:r>
              <a:rPr lang="zh-CN" altLang="en-US" dirty="0"/>
              <a:t> </a:t>
            </a:r>
            <a:r>
              <a:rPr lang="en-US" altLang="zh-CN" dirty="0"/>
              <a:t>with</a:t>
            </a:r>
            <a:r>
              <a:rPr lang="zh-CN" altLang="en-US" dirty="0"/>
              <a:t> </a:t>
            </a:r>
            <a:r>
              <a:rPr lang="en-US" altLang="zh-CN" dirty="0"/>
              <a:t>concept-drift</a:t>
            </a:r>
            <a:r>
              <a:rPr lang="zh-CN" altLang="en-US" dirty="0"/>
              <a:t> </a:t>
            </a:r>
            <a:r>
              <a:rPr lang="en-US" altLang="zh-CN" dirty="0"/>
              <a:t>adaptation</a:t>
            </a:r>
          </a:p>
          <a:p>
            <a:r>
              <a:rPr lang="en-US" altLang="zh-CN" dirty="0" err="1"/>
              <a:t>StreamDFP</a:t>
            </a:r>
            <a:r>
              <a:rPr lang="zh-CN" altLang="en-US" dirty="0"/>
              <a:t> </a:t>
            </a:r>
            <a:r>
              <a:rPr lang="en-US" altLang="zh-CN" dirty="0" smtClean="0"/>
              <a:t>addresses</a:t>
            </a:r>
            <a:r>
              <a:rPr lang="zh-CN" altLang="en-US" dirty="0" smtClean="0"/>
              <a:t> </a:t>
            </a:r>
            <a:r>
              <a:rPr lang="en-US" altLang="zh-CN" dirty="0" smtClean="0"/>
              <a:t>following</a:t>
            </a:r>
            <a:r>
              <a:rPr lang="zh-CN" altLang="en-US" dirty="0" smtClean="0"/>
              <a:t> </a:t>
            </a:r>
            <a:r>
              <a:rPr lang="en-US" altLang="zh-CN" dirty="0"/>
              <a:t>challenges:</a:t>
            </a:r>
          </a:p>
          <a:p>
            <a:pPr lvl="1"/>
            <a:r>
              <a:rPr lang="en-US" altLang="zh-CN" dirty="0"/>
              <a:t>O</a:t>
            </a:r>
            <a:r>
              <a:rPr lang="en-US" altLang="zh-CN" dirty="0" smtClean="0"/>
              <a:t>nline</a:t>
            </a:r>
            <a:r>
              <a:rPr lang="zh-CN" altLang="en-US" dirty="0" smtClean="0"/>
              <a:t> </a:t>
            </a:r>
            <a:r>
              <a:rPr lang="en-US" altLang="zh-CN" dirty="0"/>
              <a:t>labeling</a:t>
            </a:r>
          </a:p>
          <a:p>
            <a:pPr lvl="2"/>
            <a:r>
              <a:rPr lang="en-US" altLang="zh-CN" dirty="0" smtClean="0"/>
              <a:t>Label</a:t>
            </a:r>
            <a:r>
              <a:rPr lang="zh-CN" altLang="en-US" dirty="0" smtClean="0"/>
              <a:t> </a:t>
            </a:r>
            <a:r>
              <a:rPr lang="en-US" altLang="zh-CN" dirty="0" smtClean="0"/>
              <a:t>samples</a:t>
            </a:r>
            <a:r>
              <a:rPr lang="zh-CN" altLang="en-US" dirty="0" smtClean="0"/>
              <a:t> </a:t>
            </a:r>
            <a:r>
              <a:rPr lang="en-US" altLang="zh-CN" dirty="0"/>
              <a:t>on</a:t>
            </a:r>
            <a:r>
              <a:rPr lang="zh-CN" altLang="en-US" dirty="0"/>
              <a:t> </a:t>
            </a:r>
            <a:r>
              <a:rPr lang="en-US" altLang="zh-CN" dirty="0"/>
              <a:t>the</a:t>
            </a:r>
            <a:r>
              <a:rPr lang="zh-CN" altLang="en-US" dirty="0"/>
              <a:t> </a:t>
            </a:r>
            <a:r>
              <a:rPr lang="en-US" altLang="zh-CN" dirty="0"/>
              <a:t>fly</a:t>
            </a:r>
            <a:r>
              <a:rPr lang="zh-CN" altLang="en-US" dirty="0"/>
              <a:t> </a:t>
            </a:r>
            <a:r>
              <a:rPr lang="en-US" altLang="zh-CN" dirty="0"/>
              <a:t>based</a:t>
            </a:r>
            <a:r>
              <a:rPr lang="zh-CN" altLang="en-US" dirty="0"/>
              <a:t> </a:t>
            </a:r>
            <a:r>
              <a:rPr lang="en-US" altLang="zh-CN" dirty="0" smtClean="0"/>
              <a:t>on</a:t>
            </a:r>
            <a:r>
              <a:rPr lang="zh-CN" altLang="en-US" dirty="0" smtClean="0"/>
              <a:t> </a:t>
            </a:r>
            <a:r>
              <a:rPr lang="en-US" altLang="zh-CN" dirty="0"/>
              <a:t>current</a:t>
            </a:r>
            <a:r>
              <a:rPr lang="zh-CN" altLang="en-US" dirty="0"/>
              <a:t> </a:t>
            </a:r>
            <a:r>
              <a:rPr lang="en-US" altLang="zh-CN" dirty="0"/>
              <a:t>failure</a:t>
            </a:r>
            <a:r>
              <a:rPr lang="zh-CN" altLang="en-US" dirty="0"/>
              <a:t> </a:t>
            </a:r>
            <a:r>
              <a:rPr lang="en-US" altLang="zh-CN" dirty="0" smtClean="0"/>
              <a:t>patterns</a:t>
            </a:r>
            <a:endParaRPr lang="en-US" altLang="zh-CN" dirty="0"/>
          </a:p>
          <a:p>
            <a:pPr lvl="1"/>
            <a:r>
              <a:rPr lang="en-US" altLang="zh-CN" dirty="0"/>
              <a:t>C</a:t>
            </a:r>
            <a:r>
              <a:rPr lang="en-US" altLang="zh-CN" dirty="0" smtClean="0"/>
              <a:t>oncept-drift-aware</a:t>
            </a:r>
            <a:r>
              <a:rPr lang="zh-CN" altLang="en-US" dirty="0" smtClean="0"/>
              <a:t> </a:t>
            </a:r>
            <a:r>
              <a:rPr lang="en-US" altLang="zh-CN" dirty="0"/>
              <a:t>training</a:t>
            </a:r>
          </a:p>
          <a:p>
            <a:pPr lvl="2"/>
            <a:r>
              <a:rPr lang="en-US" altLang="zh-CN" dirty="0" smtClean="0"/>
              <a:t>Detect</a:t>
            </a:r>
            <a:r>
              <a:rPr lang="zh-CN" altLang="en-US" dirty="0" smtClean="0"/>
              <a:t> </a:t>
            </a:r>
            <a:r>
              <a:rPr lang="en-US" altLang="zh-CN" dirty="0"/>
              <a:t>and</a:t>
            </a:r>
            <a:r>
              <a:rPr lang="zh-CN" altLang="en-US" dirty="0"/>
              <a:t> </a:t>
            </a:r>
            <a:r>
              <a:rPr lang="en-US" altLang="zh-CN" dirty="0"/>
              <a:t>adapt</a:t>
            </a:r>
            <a:r>
              <a:rPr lang="zh-CN" altLang="en-US" dirty="0"/>
              <a:t> </a:t>
            </a:r>
            <a:r>
              <a:rPr lang="en-US" altLang="zh-CN" dirty="0"/>
              <a:t>to</a:t>
            </a:r>
            <a:r>
              <a:rPr lang="zh-CN" altLang="en-US" dirty="0"/>
              <a:t> </a:t>
            </a:r>
            <a:r>
              <a:rPr lang="en-US" altLang="zh-CN" dirty="0"/>
              <a:t>concept</a:t>
            </a:r>
            <a:r>
              <a:rPr lang="zh-CN" altLang="en-US" dirty="0"/>
              <a:t> </a:t>
            </a:r>
            <a:r>
              <a:rPr lang="en-US" altLang="zh-CN" dirty="0"/>
              <a:t>drift</a:t>
            </a:r>
            <a:r>
              <a:rPr lang="zh-CN" altLang="en-US" dirty="0"/>
              <a:t> </a:t>
            </a:r>
            <a:r>
              <a:rPr lang="en-US" altLang="zh-CN" dirty="0"/>
              <a:t>in</a:t>
            </a:r>
            <a:r>
              <a:rPr lang="zh-CN" altLang="en-US" dirty="0"/>
              <a:t> </a:t>
            </a:r>
            <a:r>
              <a:rPr lang="en-US" altLang="zh-CN" dirty="0" smtClean="0"/>
              <a:t>training</a:t>
            </a:r>
            <a:endParaRPr lang="en-US" altLang="zh-CN" dirty="0"/>
          </a:p>
          <a:p>
            <a:pPr lvl="1"/>
            <a:r>
              <a:rPr lang="en-US" altLang="zh-CN" dirty="0"/>
              <a:t>G</a:t>
            </a:r>
            <a:r>
              <a:rPr lang="en-US" altLang="zh-CN" dirty="0" smtClean="0"/>
              <a:t>eneral</a:t>
            </a:r>
            <a:r>
              <a:rPr lang="zh-CN" altLang="en-US" dirty="0" smtClean="0"/>
              <a:t> </a:t>
            </a:r>
            <a:r>
              <a:rPr lang="en-US" altLang="zh-CN" dirty="0"/>
              <a:t>prediction</a:t>
            </a:r>
          </a:p>
          <a:p>
            <a:pPr lvl="2"/>
            <a:r>
              <a:rPr lang="en-US" dirty="0"/>
              <a:t>C</a:t>
            </a:r>
            <a:r>
              <a:rPr lang="en-US" dirty="0" smtClean="0"/>
              <a:t>lassification</a:t>
            </a:r>
            <a:r>
              <a:rPr lang="en-US" dirty="0"/>
              <a:t>:</a:t>
            </a:r>
            <a:r>
              <a:rPr lang="en-US" dirty="0" smtClean="0"/>
              <a:t> answer </a:t>
            </a:r>
            <a:r>
              <a:rPr lang="en-US" dirty="0"/>
              <a:t>if an unknown disk will remain healthy </a:t>
            </a:r>
            <a:r>
              <a:rPr lang="en-US" dirty="0" smtClean="0"/>
              <a:t>or will be failed</a:t>
            </a:r>
          </a:p>
          <a:p>
            <a:pPr lvl="2"/>
            <a:r>
              <a:rPr lang="en-US" dirty="0"/>
              <a:t>R</a:t>
            </a:r>
            <a:r>
              <a:rPr lang="en-US" dirty="0" smtClean="0"/>
              <a:t>egression</a:t>
            </a:r>
            <a:r>
              <a:rPr lang="en-US" dirty="0"/>
              <a:t>:</a:t>
            </a:r>
            <a:r>
              <a:rPr lang="en-US" dirty="0" smtClean="0"/>
              <a:t> determine </a:t>
            </a:r>
            <a:r>
              <a:rPr lang="en-US" dirty="0"/>
              <a:t>likelihood that an unknown disk will </a:t>
            </a:r>
            <a:r>
              <a:rPr lang="en-US" dirty="0" smtClean="0"/>
              <a:t>fail</a:t>
            </a:r>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14</a:t>
            </a:fld>
            <a:endParaRPr lang="en-US"/>
          </a:p>
        </p:txBody>
      </p:sp>
    </p:spTree>
    <p:extLst>
      <p:ext uri="{BB962C8B-B14F-4D97-AF65-F5344CB8AC3E}">
        <p14:creationId xmlns:p14="http://schemas.microsoft.com/office/powerpoint/2010/main" val="2109159798"/>
      </p:ext>
    </p:extLst>
  </p:cSld>
  <p:clrMapOvr>
    <a:masterClrMapping/>
  </p:clrMapOvr>
  <mc:AlternateContent xmlns:mc="http://schemas.openxmlformats.org/markup-compatibility/2006" xmlns:p14="http://schemas.microsoft.com/office/powerpoint/2010/main">
    <mc:Choice Requires="p14">
      <p:transition spd="slow" p14:dur="2000" advTm="55856"/>
    </mc:Choice>
    <mc:Fallback xmlns="">
      <p:transition spd="slow" advTm="5585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StreamDFP</a:t>
            </a:r>
            <a:r>
              <a:rPr lang="en-US" altLang="zh-CN" dirty="0" smtClean="0"/>
              <a:t> Architecture</a:t>
            </a:r>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15</a:t>
            </a:fld>
            <a:endParaRPr lang="en-US"/>
          </a:p>
        </p:txBody>
      </p:sp>
      <p:pic>
        <p:nvPicPr>
          <p:cNvPr id="3" name="Picture 2"/>
          <p:cNvPicPr>
            <a:picLocks noChangeAspect="1"/>
          </p:cNvPicPr>
          <p:nvPr/>
        </p:nvPicPr>
        <p:blipFill>
          <a:blip r:embed="rId3"/>
          <a:stretch>
            <a:fillRect/>
          </a:stretch>
        </p:blipFill>
        <p:spPr>
          <a:xfrm>
            <a:off x="765174" y="1628800"/>
            <a:ext cx="10658475" cy="4162425"/>
          </a:xfrm>
          <a:prstGeom prst="rect">
            <a:avLst/>
          </a:prstGeom>
        </p:spPr>
      </p:pic>
    </p:spTree>
    <p:extLst>
      <p:ext uri="{BB962C8B-B14F-4D97-AF65-F5344CB8AC3E}">
        <p14:creationId xmlns:p14="http://schemas.microsoft.com/office/powerpoint/2010/main" val="834812560"/>
      </p:ext>
    </p:extLst>
  </p:cSld>
  <p:clrMapOvr>
    <a:masterClrMapping/>
  </p:clrMapOvr>
  <mc:AlternateContent xmlns:mc="http://schemas.openxmlformats.org/markup-compatibility/2006" xmlns:p14="http://schemas.microsoft.com/office/powerpoint/2010/main">
    <mc:Choice Requires="p14">
      <p:transition spd="slow" p14:dur="2000" advTm="60097"/>
    </mc:Choice>
    <mc:Fallback xmlns="">
      <p:transition spd="slow" advTm="6009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StreamDFP</a:t>
            </a:r>
            <a:r>
              <a:rPr lang="en-US" altLang="zh-CN" dirty="0" smtClean="0"/>
              <a:t> Design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CN" dirty="0" smtClean="0"/>
                  <a:t>Feature</a:t>
                </a:r>
                <a:r>
                  <a:rPr lang="zh-CN" altLang="en-US" dirty="0"/>
                  <a:t> </a:t>
                </a:r>
                <a:r>
                  <a:rPr lang="en-US" altLang="zh-CN" dirty="0"/>
                  <a:t>extraction</a:t>
                </a:r>
              </a:p>
              <a:p>
                <a:pPr lvl="1"/>
                <a:r>
                  <a:rPr lang="en-US" dirty="0"/>
                  <a:t>N</a:t>
                </a:r>
                <a:r>
                  <a:rPr lang="en-US" dirty="0" smtClean="0"/>
                  <a:t>o </a:t>
                </a:r>
                <a:r>
                  <a:rPr lang="en-US" dirty="0"/>
                  <a:t>or only few historical disk logs for feature selection</a:t>
                </a:r>
                <a:r>
                  <a:rPr lang="zh-CN" altLang="en-US" dirty="0"/>
                  <a:t> </a:t>
                </a:r>
                <a:r>
                  <a:rPr lang="en-US" altLang="zh-CN" dirty="0"/>
                  <a:t>in</a:t>
                </a:r>
                <a:r>
                  <a:rPr lang="zh-CN" altLang="en-US" dirty="0"/>
                  <a:t> </a:t>
                </a:r>
                <a:r>
                  <a:rPr lang="en-US" altLang="zh-CN" dirty="0"/>
                  <a:t>practice</a:t>
                </a:r>
                <a:endParaRPr lang="en-US" dirty="0"/>
              </a:p>
              <a:p>
                <a:pPr lvl="1"/>
                <a:r>
                  <a:rPr lang="en-US" altLang="zh-CN" dirty="0"/>
                  <a:t>U</a:t>
                </a:r>
                <a:r>
                  <a:rPr lang="en-US" altLang="zh-CN" dirty="0" smtClean="0"/>
                  <a:t>se</a:t>
                </a:r>
                <a:r>
                  <a:rPr lang="zh-CN" altLang="en-US" dirty="0" smtClean="0"/>
                  <a:t> </a:t>
                </a:r>
                <a:r>
                  <a:rPr lang="en-US" altLang="zh-CN" i="1" dirty="0"/>
                  <a:t>all</a:t>
                </a:r>
                <a:r>
                  <a:rPr lang="zh-CN" altLang="en-US" dirty="0"/>
                  <a:t> </a:t>
                </a:r>
                <a:r>
                  <a:rPr lang="en-US" altLang="zh-CN" dirty="0"/>
                  <a:t>collected</a:t>
                </a:r>
                <a:r>
                  <a:rPr lang="zh-CN" altLang="en-US" dirty="0"/>
                  <a:t> </a:t>
                </a:r>
                <a:r>
                  <a:rPr lang="en-US" altLang="zh-CN" dirty="0"/>
                  <a:t>SMART</a:t>
                </a:r>
                <a:r>
                  <a:rPr lang="zh-CN" altLang="en-US" dirty="0"/>
                  <a:t> </a:t>
                </a:r>
                <a:r>
                  <a:rPr lang="en-US" altLang="zh-CN" dirty="0" smtClean="0"/>
                  <a:t>attributes</a:t>
                </a:r>
                <a:r>
                  <a:rPr lang="zh-CN" altLang="en-US" dirty="0" smtClean="0"/>
                  <a:t> </a:t>
                </a:r>
                <a:r>
                  <a:rPr lang="en-US" altLang="zh-CN" dirty="0" smtClean="0"/>
                  <a:t>as</a:t>
                </a:r>
                <a:r>
                  <a:rPr lang="zh-CN" altLang="en-US" dirty="0" smtClean="0"/>
                  <a:t> </a:t>
                </a:r>
                <a:r>
                  <a:rPr lang="en-US" altLang="zh-CN" dirty="0"/>
                  <a:t>learning</a:t>
                </a:r>
                <a:r>
                  <a:rPr lang="zh-CN" altLang="en-US" dirty="0"/>
                  <a:t> </a:t>
                </a:r>
                <a:r>
                  <a:rPr lang="en-US" altLang="zh-CN" dirty="0" smtClean="0"/>
                  <a:t>features</a:t>
                </a:r>
                <a:endParaRPr lang="en-US" altLang="zh-CN" dirty="0"/>
              </a:p>
              <a:p>
                <a:r>
                  <a:rPr lang="en-US" altLang="zh-CN" dirty="0"/>
                  <a:t>Buffering</a:t>
                </a:r>
                <a:r>
                  <a:rPr lang="zh-CN" altLang="en-US" dirty="0"/>
                  <a:t> </a:t>
                </a:r>
                <a:r>
                  <a:rPr lang="en-US" altLang="zh-CN" dirty="0"/>
                  <a:t>and</a:t>
                </a:r>
                <a:r>
                  <a:rPr lang="zh-CN" altLang="en-US" dirty="0"/>
                  <a:t> </a:t>
                </a:r>
                <a:r>
                  <a:rPr lang="en-US" altLang="zh-CN" dirty="0"/>
                  <a:t>online</a:t>
                </a:r>
                <a:r>
                  <a:rPr lang="zh-CN" altLang="en-US" dirty="0"/>
                  <a:t> </a:t>
                </a:r>
                <a:r>
                  <a:rPr lang="en-US" altLang="zh-CN" dirty="0"/>
                  <a:t>labeling</a:t>
                </a:r>
              </a:p>
              <a:p>
                <a:pPr lvl="1"/>
                <a:r>
                  <a:rPr lang="en-US" altLang="zh-CN" dirty="0"/>
                  <a:t>B</a:t>
                </a:r>
                <a:r>
                  <a:rPr lang="en-US" altLang="zh-CN" dirty="0" smtClean="0"/>
                  <a:t>uffer</a:t>
                </a:r>
                <a:r>
                  <a:rPr lang="zh-CN" altLang="en-US" dirty="0" smtClean="0"/>
                  <a:t> </a:t>
                </a:r>
                <a:r>
                  <a:rPr lang="en-US" altLang="zh-CN" dirty="0" smtClean="0"/>
                  <a:t>recently</a:t>
                </a:r>
                <a:r>
                  <a:rPr lang="zh-CN" altLang="en-US" dirty="0" smtClean="0"/>
                  <a:t> </a:t>
                </a:r>
                <a:r>
                  <a:rPr lang="en-US" altLang="zh-CN" dirty="0"/>
                  <a:t>received</a:t>
                </a:r>
                <a:r>
                  <a:rPr lang="zh-CN" altLang="en-US" dirty="0"/>
                  <a:t> </a:t>
                </a:r>
                <a:r>
                  <a:rPr lang="en-US" altLang="zh-CN" dirty="0"/>
                  <a:t>samples</a:t>
                </a:r>
                <a:r>
                  <a:rPr lang="zh-CN" altLang="en-US" dirty="0"/>
                  <a:t> </a:t>
                </a:r>
                <a:r>
                  <a:rPr lang="en-US" altLang="zh-CN" dirty="0"/>
                  <a:t>into</a:t>
                </a:r>
                <a:r>
                  <a:rPr lang="zh-CN" altLang="en-US" dirty="0"/>
                  <a:t> </a:t>
                </a:r>
                <a:r>
                  <a:rPr lang="en-US" altLang="zh-CN" dirty="0"/>
                  <a:t>a</a:t>
                </a:r>
                <a:r>
                  <a:rPr lang="zh-CN" altLang="en-US" dirty="0"/>
                  <a:t> </a:t>
                </a:r>
                <a:r>
                  <a:rPr lang="en-US" altLang="zh-CN" dirty="0"/>
                  <a:t>sliding</a:t>
                </a:r>
                <a:r>
                  <a:rPr lang="zh-CN" altLang="en-US" dirty="0"/>
                  <a:t> </a:t>
                </a:r>
                <a:r>
                  <a:rPr lang="en-US" altLang="zh-CN" dirty="0"/>
                  <a:t>time</a:t>
                </a:r>
                <a:r>
                  <a:rPr lang="zh-CN" altLang="en-US" dirty="0"/>
                  <a:t> </a:t>
                </a:r>
                <a:r>
                  <a:rPr lang="en-US" altLang="zh-CN" dirty="0"/>
                  <a:t>window</a:t>
                </a:r>
                <a:r>
                  <a:rPr lang="zh-CN" altLang="en-US" dirty="0"/>
                  <a:t> </a:t>
                </a:r>
                <a14:m>
                  <m:oMath xmlns:m="http://schemas.openxmlformats.org/officeDocument/2006/math">
                    <m:r>
                      <a:rPr lang="zh-CN" altLang="en-US" i="1">
                        <a:latin typeface="Cambria Math" charset="0"/>
                        <a:ea typeface="Cambria Math" charset="0"/>
                        <a:cs typeface="Cambria Math" charset="0"/>
                      </a:rPr>
                      <m:t>𝒲</m:t>
                    </m:r>
                  </m:oMath>
                </a14:m>
                <a:endParaRPr lang="en-US" altLang="zh-CN" sz="1800" dirty="0"/>
              </a:p>
              <a:p>
                <a:pPr lvl="1"/>
                <a:r>
                  <a:rPr lang="en-US" altLang="zh-CN" dirty="0"/>
                  <a:t>L</a:t>
                </a:r>
                <a:r>
                  <a:rPr lang="en-US" altLang="zh-CN" dirty="0" smtClean="0"/>
                  <a:t>abel</a:t>
                </a:r>
                <a:r>
                  <a:rPr lang="zh-CN" altLang="en-US" dirty="0" smtClean="0"/>
                  <a:t> </a:t>
                </a:r>
                <a:r>
                  <a:rPr lang="en-US" altLang="zh-CN" dirty="0"/>
                  <a:t>samples</a:t>
                </a:r>
                <a:r>
                  <a:rPr lang="zh-CN" altLang="en-US" dirty="0"/>
                  <a:t> </a:t>
                </a:r>
                <a:r>
                  <a:rPr lang="en-US" altLang="zh-CN" dirty="0"/>
                  <a:t>of</a:t>
                </a:r>
                <a:r>
                  <a:rPr lang="zh-CN" altLang="en-US" dirty="0"/>
                  <a:t> </a:t>
                </a:r>
                <a:r>
                  <a:rPr lang="en-US" altLang="zh-CN" dirty="0"/>
                  <a:t>soon-to-fail</a:t>
                </a:r>
                <a:r>
                  <a:rPr lang="zh-CN" altLang="en-US" dirty="0"/>
                  <a:t> </a:t>
                </a:r>
                <a:r>
                  <a:rPr lang="en-US" altLang="zh-CN" dirty="0"/>
                  <a:t>disks</a:t>
                </a:r>
                <a:r>
                  <a:rPr lang="zh-CN" altLang="en-US" dirty="0"/>
                  <a:t> </a:t>
                </a:r>
                <a:r>
                  <a:rPr lang="en-US" altLang="zh-CN" dirty="0"/>
                  <a:t>and</a:t>
                </a:r>
                <a:r>
                  <a:rPr lang="zh-CN" altLang="en-US" dirty="0"/>
                  <a:t> </a:t>
                </a:r>
                <a:r>
                  <a:rPr lang="en-US" altLang="zh-CN" dirty="0"/>
                  <a:t>actual</a:t>
                </a:r>
                <a:r>
                  <a:rPr lang="zh-CN" altLang="en-US" dirty="0"/>
                  <a:t> </a:t>
                </a:r>
                <a:r>
                  <a:rPr lang="en-US" altLang="zh-CN" dirty="0"/>
                  <a:t>failed</a:t>
                </a:r>
                <a:r>
                  <a:rPr lang="zh-CN" altLang="en-US" dirty="0"/>
                  <a:t> </a:t>
                </a:r>
                <a:r>
                  <a:rPr lang="en-US" altLang="zh-CN" dirty="0"/>
                  <a:t>disks</a:t>
                </a:r>
                <a:r>
                  <a:rPr lang="zh-CN" altLang="en-US" dirty="0"/>
                  <a:t> </a:t>
                </a:r>
                <a:r>
                  <a:rPr lang="en-US" altLang="zh-CN" dirty="0"/>
                  <a:t>as</a:t>
                </a:r>
                <a:r>
                  <a:rPr lang="zh-CN" altLang="en-US" dirty="0"/>
                  <a:t> </a:t>
                </a:r>
                <a:r>
                  <a:rPr lang="en-US" altLang="zh-CN" dirty="0"/>
                  <a:t>positive</a:t>
                </a:r>
              </a:p>
              <a:p>
                <a:pPr lvl="2"/>
                <a:r>
                  <a:rPr lang="en-US" altLang="zh-CN" i="1" dirty="0" smtClean="0"/>
                  <a:t>D</a:t>
                </a:r>
                <a:r>
                  <a:rPr lang="en-US" altLang="zh-CN" i="1" baseline="-25000" dirty="0" smtClean="0"/>
                  <a:t>L</a:t>
                </a:r>
                <a:r>
                  <a:rPr lang="en-US" altLang="zh-CN" dirty="0" smtClean="0"/>
                  <a:t>:</a:t>
                </a:r>
                <a:r>
                  <a:rPr lang="en-US" altLang="zh-CN" dirty="0"/>
                  <a:t> </a:t>
                </a:r>
                <a:r>
                  <a:rPr lang="en-US" altLang="zh-CN" dirty="0" smtClean="0"/>
                  <a:t>number</a:t>
                </a:r>
                <a:r>
                  <a:rPr lang="zh-CN" altLang="en-US" dirty="0" smtClean="0"/>
                  <a:t> </a:t>
                </a:r>
                <a:r>
                  <a:rPr lang="en-US" altLang="zh-CN" dirty="0" smtClean="0"/>
                  <a:t>of</a:t>
                </a:r>
                <a:r>
                  <a:rPr lang="zh-CN" altLang="en-US" dirty="0" smtClean="0"/>
                  <a:t> </a:t>
                </a:r>
                <a:r>
                  <a:rPr lang="en-US" altLang="zh-CN" dirty="0" smtClean="0"/>
                  <a:t>extra</a:t>
                </a:r>
                <a:r>
                  <a:rPr lang="zh-CN" altLang="en-US" dirty="0" smtClean="0"/>
                  <a:t> </a:t>
                </a:r>
                <a:r>
                  <a:rPr lang="en-US" altLang="zh-CN" dirty="0" smtClean="0"/>
                  <a:t>labeled</a:t>
                </a:r>
                <a:r>
                  <a:rPr lang="zh-CN" altLang="en-US" dirty="0" smtClean="0"/>
                  <a:t> </a:t>
                </a:r>
                <a:r>
                  <a:rPr lang="en-US" altLang="zh-CN" dirty="0" smtClean="0"/>
                  <a:t>days</a:t>
                </a:r>
                <a:r>
                  <a:rPr lang="zh-CN" altLang="en-US" dirty="0" smtClean="0"/>
                  <a:t> </a:t>
                </a:r>
                <a:r>
                  <a:rPr lang="en-US" altLang="zh-CN" dirty="0" smtClean="0"/>
                  <a:t>before</a:t>
                </a:r>
                <a:r>
                  <a:rPr lang="zh-CN" altLang="en-US" dirty="0" smtClean="0"/>
                  <a:t> </a:t>
                </a:r>
                <a:r>
                  <a:rPr lang="en-US" altLang="zh-CN" dirty="0" smtClean="0"/>
                  <a:t>disk</a:t>
                </a:r>
                <a:r>
                  <a:rPr lang="zh-CN" altLang="en-US" dirty="0" smtClean="0"/>
                  <a:t> </a:t>
                </a:r>
                <a:r>
                  <a:rPr lang="en-US" altLang="zh-CN" dirty="0" smtClean="0"/>
                  <a:t>failure</a:t>
                </a:r>
                <a:r>
                  <a:rPr lang="zh-CN" altLang="en-US" dirty="0" smtClean="0"/>
                  <a:t> </a:t>
                </a:r>
                <a:r>
                  <a:rPr lang="en-US" altLang="zh-CN" dirty="0" smtClean="0"/>
                  <a:t>occurs</a:t>
                </a:r>
              </a:p>
              <a:p>
                <a:pPr lvl="2"/>
                <a:r>
                  <a:rPr lang="en-US" altLang="zh-CN" dirty="0" smtClean="0"/>
                  <a:t>Update</a:t>
                </a:r>
                <a:r>
                  <a:rPr lang="zh-CN" altLang="en-US" dirty="0" smtClean="0"/>
                  <a:t> </a:t>
                </a:r>
                <a:r>
                  <a:rPr lang="en-US" altLang="zh-CN" dirty="0" smtClean="0"/>
                  <a:t>labels</a:t>
                </a:r>
                <a:r>
                  <a:rPr lang="zh-CN" altLang="en-US" dirty="0" smtClean="0"/>
                  <a:t> </a:t>
                </a:r>
                <a:r>
                  <a:rPr lang="en-US" altLang="zh-CN" dirty="0" smtClean="0"/>
                  <a:t>of</a:t>
                </a:r>
                <a:r>
                  <a:rPr lang="zh-CN" altLang="en-US" dirty="0" smtClean="0"/>
                  <a:t> </a:t>
                </a:r>
                <a:r>
                  <a:rPr lang="en-US" altLang="zh-CN" dirty="0" smtClean="0"/>
                  <a:t>samples</a:t>
                </a:r>
                <a:r>
                  <a:rPr lang="zh-CN" altLang="en-US" dirty="0" smtClean="0"/>
                  <a:t> </a:t>
                </a:r>
                <a:r>
                  <a:rPr lang="en-US" altLang="zh-CN" dirty="0" smtClean="0"/>
                  <a:t>of</a:t>
                </a:r>
                <a:r>
                  <a:rPr lang="zh-CN" altLang="en-US" dirty="0" smtClean="0"/>
                  <a:t> </a:t>
                </a:r>
                <a:r>
                  <a:rPr lang="en-US" altLang="zh-CN" dirty="0" smtClean="0"/>
                  <a:t>all</a:t>
                </a:r>
                <a:r>
                  <a:rPr lang="zh-CN" altLang="en-US" dirty="0" smtClean="0"/>
                  <a:t> </a:t>
                </a:r>
                <a:r>
                  <a:rPr lang="en-US" altLang="zh-CN" dirty="0" smtClean="0"/>
                  <a:t>failed</a:t>
                </a:r>
                <a:r>
                  <a:rPr lang="zh-CN" altLang="en-US" dirty="0" smtClean="0"/>
                  <a:t> </a:t>
                </a:r>
                <a:r>
                  <a:rPr lang="en-US" altLang="zh-CN" dirty="0" smtClean="0"/>
                  <a:t>disks</a:t>
                </a:r>
                <a:r>
                  <a:rPr lang="zh-CN" altLang="en-US" dirty="0" smtClean="0"/>
                  <a:t> </a:t>
                </a:r>
                <a:r>
                  <a:rPr lang="en-US" altLang="zh-CN" dirty="0" smtClean="0"/>
                  <a:t>within</a:t>
                </a:r>
                <a:r>
                  <a:rPr lang="zh-CN" altLang="en-US" dirty="0" smtClean="0"/>
                  <a:t> </a:t>
                </a:r>
                <a:r>
                  <a:rPr lang="en-US" altLang="zh-CN" i="1" dirty="0" smtClean="0"/>
                  <a:t>D</a:t>
                </a:r>
                <a:r>
                  <a:rPr lang="en-US" altLang="zh-CN" i="1" baseline="-25000" dirty="0" smtClean="0"/>
                  <a:t>L</a:t>
                </a:r>
              </a:p>
              <a:p>
                <a:pPr lvl="2"/>
                <a:r>
                  <a:rPr lang="en-US" altLang="zh-CN" dirty="0"/>
                  <a:t>F</a:t>
                </a:r>
                <a:r>
                  <a:rPr lang="en-US" altLang="zh-CN" dirty="0" smtClean="0"/>
                  <a:t>or</a:t>
                </a:r>
                <a:r>
                  <a:rPr lang="zh-CN" altLang="en-US" dirty="0" smtClean="0"/>
                  <a:t> </a:t>
                </a:r>
                <a:r>
                  <a:rPr lang="en-US" altLang="zh-CN" dirty="0"/>
                  <a:t>all</a:t>
                </a:r>
                <a:r>
                  <a:rPr lang="zh-CN" altLang="en-US"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charset="0"/>
                          </a:rPr>
                          <m:t>𝑡</m:t>
                        </m:r>
                      </m:e>
                      <m:sup>
                        <m:r>
                          <a:rPr lang="en-US" altLang="zh-CN" i="1">
                            <a:latin typeface="Cambria Math" charset="0"/>
                          </a:rPr>
                          <m:t>′</m:t>
                        </m:r>
                      </m:sup>
                    </m:sSup>
                    <m:r>
                      <a:rPr lang="en-US" altLang="zh-CN" i="1">
                        <a:latin typeface="Cambria Math" charset="0"/>
                        <a:ea typeface="Cambria Math" charset="0"/>
                        <a:cs typeface="Cambria Math" charset="0"/>
                      </a:rPr>
                      <m:t>∈[</m:t>
                    </m:r>
                    <m:r>
                      <a:rPr lang="en-US" altLang="zh-CN" i="1">
                        <a:latin typeface="Cambria Math" charset="0"/>
                        <a:ea typeface="Cambria Math" charset="0"/>
                        <a:cs typeface="Cambria Math" charset="0"/>
                      </a:rPr>
                      <m:t>𝑡</m:t>
                    </m:r>
                    <m:r>
                      <a:rPr lang="en-US" altLang="zh-CN" i="1">
                        <a:latin typeface="Cambria Math" charset="0"/>
                        <a:ea typeface="Cambria Math" charset="0"/>
                        <a:cs typeface="Cambria Math" charset="0"/>
                      </a:rPr>
                      <m:t>−</m:t>
                    </m:r>
                  </m:oMath>
                </a14:m>
                <a:r>
                  <a:rPr lang="en-US" altLang="zh-CN" i="1" dirty="0"/>
                  <a:t>D</a:t>
                </a:r>
                <a:r>
                  <a:rPr lang="en-US" altLang="zh-CN" i="1" baseline="-25000" dirty="0"/>
                  <a:t>L</a:t>
                </a:r>
                <a14:m>
                  <m:oMath xmlns:m="http://schemas.openxmlformats.org/officeDocument/2006/math">
                    <m:r>
                      <a:rPr lang="zh-CN" altLang="en-US" i="1" baseline="-25000" dirty="0">
                        <a:latin typeface="Cambria Math" charset="0"/>
                      </a:rPr>
                      <m:t> </m:t>
                    </m:r>
                    <m:r>
                      <a:rPr lang="en-US" altLang="zh-CN" i="1" dirty="0">
                        <a:latin typeface="Cambria Math" charset="0"/>
                      </a:rPr>
                      <m:t>,</m:t>
                    </m:r>
                    <m:r>
                      <a:rPr lang="zh-CN" altLang="en-US" i="1" dirty="0">
                        <a:latin typeface="Cambria Math" charset="0"/>
                      </a:rPr>
                      <m:t> </m:t>
                    </m:r>
                    <m:r>
                      <a:rPr lang="en-US" altLang="zh-CN" i="1" dirty="0">
                        <a:latin typeface="Cambria Math" charset="0"/>
                      </a:rPr>
                      <m:t>𝑡</m:t>
                    </m:r>
                    <m:r>
                      <a:rPr lang="en-US" altLang="zh-CN" i="1" dirty="0">
                        <a:latin typeface="Cambria Math" charset="0"/>
                      </a:rPr>
                      <m:t>]</m:t>
                    </m:r>
                  </m:oMath>
                </a14:m>
                <a:r>
                  <a:rPr lang="en-US" altLang="zh-CN" dirty="0"/>
                  <a:t>,</a:t>
                </a:r>
                <a:r>
                  <a:rPr lang="zh-CN" altLang="en-US" dirty="0"/>
                  <a:t> </a:t>
                </a:r>
                <a:r>
                  <a:rPr lang="en-US" altLang="zh-CN" dirty="0"/>
                  <a:t>set</a:t>
                </a:r>
                <a:r>
                  <a:rPr lang="zh-CN" altLang="en-US" dirty="0"/>
                  <a: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charset="0"/>
                          </a:rPr>
                          <m:t>𝑦</m:t>
                        </m:r>
                      </m:e>
                      <m:sub>
                        <m:r>
                          <a:rPr lang="en-US" altLang="zh-CN" i="1">
                            <a:latin typeface="Cambria Math" charset="0"/>
                          </a:rPr>
                          <m:t>𝑡</m:t>
                        </m:r>
                        <m:r>
                          <a:rPr lang="en-US" altLang="zh-CN" i="1">
                            <a:latin typeface="Cambria Math" charset="0"/>
                          </a:rPr>
                          <m:t>′</m:t>
                        </m:r>
                      </m:sub>
                      <m:sup>
                        <m:r>
                          <a:rPr lang="en-US" altLang="zh-CN" i="1">
                            <a:latin typeface="Cambria Math" charset="0"/>
                          </a:rPr>
                          <m:t>𝑖</m:t>
                        </m:r>
                      </m:sup>
                    </m:sSubSup>
                    <m:r>
                      <a:rPr lang="en-US" altLang="zh-CN" i="1">
                        <a:latin typeface="Cambria Math" charset="0"/>
                      </a:rPr>
                      <m:t>=1</m:t>
                    </m:r>
                  </m:oMath>
                </a14:m>
                <a:r>
                  <a:rPr lang="zh-CN" altLang="en-US" dirty="0"/>
                  <a:t> </a:t>
                </a:r>
                <a:r>
                  <a:rPr lang="en-US" altLang="zh-CN" dirty="0"/>
                  <a:t>for</a:t>
                </a:r>
                <a:r>
                  <a:rPr lang="zh-CN" altLang="en-US" dirty="0"/>
                  <a:t> </a:t>
                </a:r>
                <a:r>
                  <a:rPr lang="en-US" altLang="zh-CN" dirty="0"/>
                  <a:t>classification</a:t>
                </a:r>
                <a:r>
                  <a:rPr lang="zh-CN" altLang="en-US" dirty="0"/>
                  <a:t> </a:t>
                </a:r>
                <a:r>
                  <a:rPr lang="en-US" altLang="zh-CN" dirty="0"/>
                  <a:t>and</a:t>
                </a:r>
                <a:r>
                  <a:rPr lang="zh-CN" altLang="en-US" dirty="0"/>
                  <a:t> </a:t>
                </a:r>
                <a:r>
                  <a:rPr lang="en-US" altLang="zh-CN" dirty="0"/>
                  <a:t>set</a:t>
                </a:r>
                <a:r>
                  <a:rPr lang="zh-CN" altLang="en-US" dirty="0"/>
                  <a: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charset="0"/>
                          </a:rPr>
                          <m:t>𝑦</m:t>
                        </m:r>
                      </m:e>
                      <m:sub>
                        <m:r>
                          <a:rPr lang="en-US" altLang="zh-CN" i="1">
                            <a:latin typeface="Cambria Math" charset="0"/>
                          </a:rPr>
                          <m:t>𝑡</m:t>
                        </m:r>
                        <m:r>
                          <a:rPr lang="en-US" altLang="zh-CN" i="1">
                            <a:latin typeface="Cambria Math" charset="0"/>
                          </a:rPr>
                          <m:t>′</m:t>
                        </m:r>
                      </m:sub>
                      <m:sup>
                        <m:r>
                          <a:rPr lang="en-US" altLang="zh-CN" i="1">
                            <a:latin typeface="Cambria Math" charset="0"/>
                          </a:rPr>
                          <m:t>𝑖</m:t>
                        </m:r>
                      </m:sup>
                    </m:sSubSup>
                    <m:r>
                      <a:rPr lang="en-US" altLang="zh-CN">
                        <a:latin typeface="Cambria Math" charset="0"/>
                      </a:rPr>
                      <m:t>=</m:t>
                    </m:r>
                    <m:r>
                      <a:rPr lang="en-US" altLang="zh-CN" b="0" i="0" smtClean="0">
                        <a:latin typeface="Cambria Math" charset="0"/>
                      </a:rPr>
                      <m:t>1−</m:t>
                    </m:r>
                    <m:f>
                      <m:fPr>
                        <m:ctrlPr>
                          <a:rPr lang="mr-IN" altLang="zh-CN" i="1">
                            <a:latin typeface="Cambria Math" panose="02040503050406030204" pitchFamily="18" charset="0"/>
                          </a:rPr>
                        </m:ctrlPr>
                      </m:fPr>
                      <m:num>
                        <m:r>
                          <a:rPr lang="en-US" altLang="zh-CN" b="0" i="1" smtClean="0">
                            <a:latin typeface="Cambria Math" charset="0"/>
                          </a:rPr>
                          <m:t>𝑡</m:t>
                        </m:r>
                        <m:r>
                          <a:rPr lang="en-US" altLang="zh-CN" b="0" i="1" smtClean="0">
                            <a:latin typeface="Cambria Math" charset="0"/>
                          </a:rPr>
                          <m:t>−</m:t>
                        </m:r>
                        <m:sSup>
                          <m:sSupPr>
                            <m:ctrlPr>
                              <a:rPr lang="en-US" altLang="zh-CN" b="0" i="1" smtClean="0">
                                <a:latin typeface="Cambria Math" panose="02040503050406030204" pitchFamily="18" charset="0"/>
                              </a:rPr>
                            </m:ctrlPr>
                          </m:sSupPr>
                          <m:e>
                            <m:r>
                              <a:rPr lang="en-US" altLang="zh-CN" b="0" i="1" smtClean="0">
                                <a:latin typeface="Cambria Math" charset="0"/>
                              </a:rPr>
                              <m:t>𝑡</m:t>
                            </m:r>
                          </m:e>
                          <m:sup>
                            <m:r>
                              <a:rPr lang="en-US" altLang="zh-CN" b="0" i="1" smtClean="0">
                                <a:latin typeface="Cambria Math" charset="0"/>
                              </a:rPr>
                              <m:t>′</m:t>
                            </m:r>
                          </m:sup>
                        </m:sSup>
                      </m:num>
                      <m:den>
                        <m:sSub>
                          <m:sSubPr>
                            <m:ctrlPr>
                              <a:rPr lang="en-US" altLang="zh-CN" i="1">
                                <a:latin typeface="Cambria Math" panose="02040503050406030204" pitchFamily="18" charset="0"/>
                              </a:rPr>
                            </m:ctrlPr>
                          </m:sSubPr>
                          <m:e>
                            <m:r>
                              <a:rPr lang="en-US" altLang="zh-CN" i="1">
                                <a:latin typeface="Cambria Math" charset="0"/>
                              </a:rPr>
                              <m:t>𝐷</m:t>
                            </m:r>
                          </m:e>
                          <m:sub>
                            <m:r>
                              <a:rPr lang="en-US" altLang="zh-CN" i="1">
                                <a:latin typeface="Cambria Math" charset="0"/>
                              </a:rPr>
                              <m:t>𝐿</m:t>
                            </m:r>
                          </m:sub>
                        </m:sSub>
                        <m:r>
                          <a:rPr lang="en-US" altLang="zh-CN" i="1">
                            <a:latin typeface="Cambria Math" charset="0"/>
                          </a:rPr>
                          <m:t>+1</m:t>
                        </m:r>
                      </m:den>
                    </m:f>
                  </m:oMath>
                </a14:m>
                <a:r>
                  <a:rPr lang="en-US" altLang="zh-CN" dirty="0"/>
                  <a:t> for</a:t>
                </a:r>
                <a:r>
                  <a:rPr lang="zh-CN" altLang="en-US" dirty="0"/>
                  <a:t> </a:t>
                </a:r>
                <a:r>
                  <a:rPr lang="en-US" altLang="zh-CN" dirty="0" smtClean="0"/>
                  <a:t>regression</a:t>
                </a:r>
                <a:endParaRPr lang="en-US" altLang="zh-C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00" t="-1434" r="-556"/>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16</a:t>
            </a:fld>
            <a:endParaRPr lang="en-US"/>
          </a:p>
        </p:txBody>
      </p:sp>
    </p:spTree>
    <p:extLst>
      <p:ext uri="{BB962C8B-B14F-4D97-AF65-F5344CB8AC3E}">
        <p14:creationId xmlns:p14="http://schemas.microsoft.com/office/powerpoint/2010/main" val="747712493"/>
      </p:ext>
    </p:extLst>
  </p:cSld>
  <p:clrMapOvr>
    <a:masterClrMapping/>
  </p:clrMapOvr>
  <mc:AlternateContent xmlns:mc="http://schemas.openxmlformats.org/markup-compatibility/2006" xmlns:p14="http://schemas.microsoft.com/office/powerpoint/2010/main">
    <mc:Choice Requires="p14">
      <p:transition spd="slow" p14:dur="2000" advTm="86816"/>
    </mc:Choice>
    <mc:Fallback xmlns="">
      <p:transition spd="slow" advTm="8681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Design</a:t>
            </a:r>
            <a:r>
              <a:rPr lang="zh-CN" altLang="en-US" dirty="0"/>
              <a:t> </a:t>
            </a:r>
            <a:r>
              <a:rPr lang="en-US" altLang="zh-CN" dirty="0"/>
              <a:t>of</a:t>
            </a:r>
            <a:r>
              <a:rPr lang="zh-CN" altLang="en-US" dirty="0"/>
              <a:t> </a:t>
            </a:r>
            <a:r>
              <a:rPr lang="en-US" altLang="zh-CN" dirty="0" err="1"/>
              <a:t>StreamDFP</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zh-CN" dirty="0" err="1"/>
                  <a:t>Downsampling</a:t>
                </a:r>
                <a:r>
                  <a:rPr lang="zh-CN" altLang="en-US" dirty="0"/>
                  <a:t> </a:t>
                </a:r>
                <a:r>
                  <a:rPr lang="en-US" altLang="zh-CN" dirty="0" smtClean="0"/>
                  <a:t>negative</a:t>
                </a:r>
                <a:r>
                  <a:rPr lang="zh-CN" altLang="en-US" dirty="0" smtClean="0"/>
                  <a:t> </a:t>
                </a:r>
                <a:r>
                  <a:rPr lang="en-US" altLang="zh-CN" dirty="0"/>
                  <a:t>samples</a:t>
                </a:r>
                <a:r>
                  <a:rPr lang="zh-CN" altLang="en-US" dirty="0"/>
                  <a:t> </a:t>
                </a:r>
                <a:r>
                  <a:rPr lang="en-US" altLang="zh-CN" dirty="0"/>
                  <a:t>in</a:t>
                </a:r>
                <a:r>
                  <a:rPr lang="zh-CN" altLang="en-US" dirty="0"/>
                  <a:t> </a:t>
                </a:r>
                <a:r>
                  <a:rPr lang="en-US" altLang="zh-CN" dirty="0"/>
                  <a:t>a</a:t>
                </a:r>
                <a:r>
                  <a:rPr lang="zh-CN" altLang="en-US" dirty="0"/>
                  <a:t> </a:t>
                </a:r>
                <a:r>
                  <a:rPr lang="en-US" altLang="zh-CN" dirty="0"/>
                  <a:t>two-phase</a:t>
                </a:r>
                <a:r>
                  <a:rPr lang="zh-CN" altLang="en-US" dirty="0"/>
                  <a:t> </a:t>
                </a:r>
                <a:r>
                  <a:rPr lang="en-US" altLang="zh-CN" dirty="0"/>
                  <a:t>process</a:t>
                </a:r>
              </a:p>
              <a:p>
                <a:pPr lvl="1"/>
                <a:r>
                  <a:rPr lang="en-US" altLang="zh-CN" dirty="0"/>
                  <a:t>S</a:t>
                </a:r>
                <a:r>
                  <a:rPr lang="en-US" altLang="zh-CN" dirty="0" smtClean="0"/>
                  <a:t>elect</a:t>
                </a:r>
                <a:r>
                  <a:rPr lang="zh-CN" altLang="en-US" dirty="0" smtClean="0"/>
                  <a:t> </a:t>
                </a:r>
                <a:r>
                  <a:rPr lang="en-US" altLang="zh-CN" dirty="0"/>
                  <a:t>a</a:t>
                </a:r>
                <a:r>
                  <a:rPr lang="zh-CN" altLang="en-US" dirty="0"/>
                  <a:t> </a:t>
                </a:r>
                <a:r>
                  <a:rPr lang="en-US" altLang="zh-CN" dirty="0"/>
                  <a:t>subset</a:t>
                </a:r>
                <a:r>
                  <a:rPr lang="zh-CN" altLang="en-US" dirty="0"/>
                  <a:t> </a:t>
                </a:r>
                <a:r>
                  <a:rPr lang="en-US" altLang="zh-CN" dirty="0"/>
                  <a:t>of</a:t>
                </a:r>
                <a:r>
                  <a:rPr lang="zh-CN" altLang="en-US" dirty="0"/>
                  <a:t> </a:t>
                </a:r>
                <a:r>
                  <a:rPr lang="en-US" altLang="zh-CN" dirty="0"/>
                  <a:t>samples</a:t>
                </a:r>
                <a:r>
                  <a:rPr lang="zh-CN" altLang="en-US" dirty="0"/>
                  <a:t> </a:t>
                </a:r>
                <a:r>
                  <a:rPr lang="en-US" altLang="zh-CN" dirty="0"/>
                  <a:t>in</a:t>
                </a:r>
                <a:r>
                  <a:rPr lang="zh-CN" altLang="en-US" dirty="0"/>
                  <a:t> </a:t>
                </a:r>
                <a14:m>
                  <m:oMath xmlns:m="http://schemas.openxmlformats.org/officeDocument/2006/math">
                    <m:r>
                      <a:rPr lang="zh-CN" altLang="en-US" i="1">
                        <a:latin typeface="Cambria Math" charset="0"/>
                        <a:ea typeface="Cambria Math" charset="0"/>
                        <a:cs typeface="Cambria Math" charset="0"/>
                      </a:rPr>
                      <m:t>𝒲</m:t>
                    </m:r>
                  </m:oMath>
                </a14:m>
                <a:r>
                  <a:rPr lang="zh-CN" altLang="en-US" dirty="0"/>
                  <a:t> </a:t>
                </a:r>
                <a:endParaRPr lang="en-US" altLang="zh-CN" dirty="0"/>
              </a:p>
              <a:p>
                <a:pPr lvl="2"/>
                <a:r>
                  <a:rPr lang="en-US" altLang="zh-CN" dirty="0"/>
                  <a:t>A</a:t>
                </a:r>
                <a:r>
                  <a:rPr lang="en-US" altLang="zh-CN" dirty="0" smtClean="0"/>
                  <a:t>ll</a:t>
                </a:r>
                <a:r>
                  <a:rPr lang="zh-CN" altLang="en-US" dirty="0" smtClean="0"/>
                  <a:t> </a:t>
                </a:r>
                <a:r>
                  <a:rPr lang="en-US" altLang="zh-CN" dirty="0"/>
                  <a:t>positive</a:t>
                </a:r>
                <a:r>
                  <a:rPr lang="zh-CN" altLang="en-US" dirty="0"/>
                  <a:t> </a:t>
                </a:r>
                <a:r>
                  <a:rPr lang="en-US" altLang="zh-CN" dirty="0"/>
                  <a:t>samples</a:t>
                </a:r>
                <a:r>
                  <a:rPr lang="zh-CN" altLang="en-US" dirty="0"/>
                  <a:t> </a:t>
                </a:r>
                <a:r>
                  <a:rPr lang="en-US" altLang="zh-CN" dirty="0"/>
                  <a:t>and</a:t>
                </a:r>
                <a:r>
                  <a:rPr lang="zh-CN" altLang="en-US" dirty="0"/>
                  <a:t> </a:t>
                </a:r>
                <a:r>
                  <a:rPr lang="en-US" altLang="zh-CN" dirty="0"/>
                  <a:t>the</a:t>
                </a:r>
                <a:r>
                  <a:rPr lang="zh-CN" altLang="en-US" dirty="0"/>
                  <a:t> </a:t>
                </a:r>
                <a:r>
                  <a:rPr lang="en-US" altLang="zh-CN" dirty="0"/>
                  <a:t>negative</a:t>
                </a:r>
                <a:r>
                  <a:rPr lang="zh-CN" altLang="en-US" dirty="0"/>
                  <a:t> </a:t>
                </a:r>
                <a:r>
                  <a:rPr lang="en-US" altLang="zh-CN" dirty="0"/>
                  <a:t>samples</a:t>
                </a:r>
                <a:r>
                  <a:rPr lang="zh-CN" altLang="en-US" dirty="0"/>
                  <a:t> </a:t>
                </a:r>
                <a:r>
                  <a:rPr lang="en-US" altLang="zh-CN" dirty="0"/>
                  <a:t>in</a:t>
                </a:r>
                <a:r>
                  <a:rPr lang="zh-CN" altLang="en-US" dirty="0"/>
                  <a:t> </a:t>
                </a:r>
                <a:r>
                  <a:rPr lang="en-US" altLang="zh-CN" dirty="0" smtClean="0"/>
                  <a:t>recent</a:t>
                </a:r>
                <a:r>
                  <a:rPr lang="zh-CN" altLang="en-US" dirty="0" smtClean="0"/>
                  <a:t> </a:t>
                </a:r>
                <a:r>
                  <a:rPr lang="en-US" altLang="zh-CN" dirty="0"/>
                  <a:t>days</a:t>
                </a:r>
                <a:r>
                  <a:rPr lang="zh-CN" altLang="en-US" dirty="0"/>
                  <a:t> </a:t>
                </a:r>
                <a:r>
                  <a:rPr lang="en-US" altLang="zh-CN" dirty="0"/>
                  <a:t>(e.g.,</a:t>
                </a:r>
                <a:r>
                  <a:rPr lang="zh-CN" altLang="en-US" dirty="0"/>
                  <a:t> </a:t>
                </a:r>
                <a:r>
                  <a:rPr lang="en-US" altLang="zh-CN" dirty="0"/>
                  <a:t>7</a:t>
                </a:r>
                <a:r>
                  <a:rPr lang="zh-CN" altLang="en-US" dirty="0"/>
                  <a:t> </a:t>
                </a:r>
                <a:r>
                  <a:rPr lang="en-US" altLang="zh-CN" dirty="0"/>
                  <a:t>days)</a:t>
                </a:r>
              </a:p>
              <a:p>
                <a:pPr lvl="1"/>
                <a:r>
                  <a:rPr lang="en-US" altLang="zh-CN" i="1" dirty="0"/>
                  <a:t>Poisson</a:t>
                </a:r>
                <a:r>
                  <a:rPr lang="zh-CN" altLang="en-US" i="1" dirty="0"/>
                  <a:t> </a:t>
                </a:r>
                <a:r>
                  <a:rPr lang="en-US" altLang="zh-CN" i="1" dirty="0"/>
                  <a:t>sampling</a:t>
                </a:r>
                <a:r>
                  <a:rPr lang="zh-CN" altLang="en-US" dirty="0"/>
                  <a:t> </a:t>
                </a:r>
                <a:r>
                  <a:rPr lang="en-US" altLang="zh-CN" dirty="0"/>
                  <a:t>with</a:t>
                </a:r>
                <a:r>
                  <a:rPr lang="zh-CN" altLang="en-US" dirty="0"/>
                  <a:t> </a:t>
                </a:r>
                <a:r>
                  <a:rPr lang="en-US" altLang="zh-CN" dirty="0"/>
                  <a:t>customized</a:t>
                </a:r>
                <a:r>
                  <a:rPr lang="zh-CN" altLang="en-US" dirty="0"/>
                  <a:t> </a:t>
                </a:r>
                <a:r>
                  <a:rPr lang="en-US" altLang="zh-CN" dirty="0" smtClean="0"/>
                  <a:t>hyper-parameters </a:t>
                </a:r>
                <a:r>
                  <a:rPr lang="en-US" altLang="zh-CN" sz="1800" dirty="0" smtClean="0">
                    <a:solidFill>
                      <a:srgbClr val="C00000"/>
                    </a:solidFill>
                  </a:rPr>
                  <a:t>[</a:t>
                </a:r>
                <a:r>
                  <a:rPr lang="en-US" altLang="zh-CN" sz="1800" dirty="0">
                    <a:solidFill>
                      <a:srgbClr val="C00000"/>
                    </a:solidFill>
                  </a:rPr>
                  <a:t>ICPP’18]</a:t>
                </a:r>
                <a:endParaRPr lang="en-US" altLang="zh-CN" sz="1800" i="1" dirty="0">
                  <a:solidFill>
                    <a:srgbClr val="C00000"/>
                  </a:solidFill>
                </a:endParaRPr>
              </a:p>
              <a:p>
                <a:pPr lvl="2"/>
                <a14:m>
                  <m:oMath xmlns:m="http://schemas.openxmlformats.org/officeDocument/2006/math">
                    <m:sSub>
                      <m:sSubPr>
                        <m:ctrlPr>
                          <a:rPr lang="en-US" altLang="zh-CN" i="1">
                            <a:latin typeface="Cambria Math" panose="02040503050406030204" pitchFamily="18" charset="0"/>
                            <a:ea typeface="Cambria Math" charset="0"/>
                            <a:cs typeface="Cambria Math" charset="0"/>
                          </a:rPr>
                        </m:ctrlPr>
                      </m:sSubPr>
                      <m:e>
                        <m:r>
                          <a:rPr lang="zh-CN" altLang="en-US" i="1">
                            <a:latin typeface="Cambria Math" charset="0"/>
                            <a:ea typeface="Cambria Math" charset="0"/>
                            <a:cs typeface="Cambria Math" charset="0"/>
                          </a:rPr>
                          <m:t>𝜆</m:t>
                        </m:r>
                      </m:e>
                      <m:sub>
                        <m:r>
                          <a:rPr lang="en-US" altLang="zh-CN" i="1">
                            <a:latin typeface="Cambria Math" charset="0"/>
                            <a:ea typeface="Cambria Math" charset="0"/>
                            <a:cs typeface="Cambria Math" charset="0"/>
                          </a:rPr>
                          <m:t>𝑛</m:t>
                        </m:r>
                      </m:sub>
                    </m:sSub>
                  </m:oMath>
                </a14:m>
                <a:r>
                  <a:rPr lang="zh-CN" altLang="en-US" dirty="0"/>
                  <a:t> </a:t>
                </a:r>
                <a:r>
                  <a:rPr lang="en-US" altLang="zh-CN" dirty="0"/>
                  <a:t>(</a:t>
                </a:r>
                <a14:m>
                  <m:oMath xmlns:m="http://schemas.openxmlformats.org/officeDocument/2006/math">
                    <m:sSub>
                      <m:sSubPr>
                        <m:ctrlPr>
                          <a:rPr lang="en-US" altLang="zh-CN" i="1">
                            <a:latin typeface="Cambria Math" panose="02040503050406030204" pitchFamily="18" charset="0"/>
                            <a:ea typeface="Cambria Math" charset="0"/>
                            <a:cs typeface="Cambria Math" charset="0"/>
                          </a:rPr>
                        </m:ctrlPr>
                      </m:sSubPr>
                      <m:e>
                        <m:r>
                          <a:rPr lang="zh-CN" altLang="en-US" i="1">
                            <a:latin typeface="Cambria Math" charset="0"/>
                            <a:ea typeface="Cambria Math" charset="0"/>
                            <a:cs typeface="Cambria Math" charset="0"/>
                          </a:rPr>
                          <m:t>𝜆</m:t>
                        </m:r>
                      </m:e>
                      <m:sub>
                        <m:r>
                          <a:rPr lang="en-US" altLang="zh-CN" i="1">
                            <a:latin typeface="Cambria Math" charset="0"/>
                            <a:ea typeface="Cambria Math" charset="0"/>
                            <a:cs typeface="Cambria Math" charset="0"/>
                          </a:rPr>
                          <m:t>𝑝</m:t>
                        </m:r>
                      </m:sub>
                    </m:sSub>
                  </m:oMath>
                </a14:m>
                <a:r>
                  <a:rPr lang="en-US" altLang="zh-CN" dirty="0"/>
                  <a:t>)</a:t>
                </a:r>
                <a:r>
                  <a:rPr lang="zh-CN" altLang="en-US" dirty="0"/>
                  <a:t> </a:t>
                </a:r>
                <a:r>
                  <a:rPr lang="en-US" altLang="zh-CN" dirty="0"/>
                  <a:t>for</a:t>
                </a:r>
                <a:r>
                  <a:rPr lang="zh-CN" altLang="en-US" dirty="0"/>
                  <a:t> </a:t>
                </a:r>
                <a:r>
                  <a:rPr lang="en-US" altLang="zh-CN" dirty="0"/>
                  <a:t>negatives</a:t>
                </a:r>
                <a:r>
                  <a:rPr lang="zh-CN" altLang="en-US" dirty="0"/>
                  <a:t> </a:t>
                </a:r>
                <a:r>
                  <a:rPr lang="en-US" altLang="zh-CN" dirty="0"/>
                  <a:t>(positives),</a:t>
                </a:r>
                <a:r>
                  <a:rPr lang="zh-CN" altLang="en-US" dirty="0"/>
                  <a:t> </a:t>
                </a:r>
                <a:r>
                  <a:rPr lang="en-US" altLang="zh-CN" dirty="0"/>
                  <a:t>and</a:t>
                </a:r>
                <a:r>
                  <a:rPr lang="zh-CN" altLang="en-US" dirty="0"/>
                  <a:t> </a:t>
                </a:r>
                <a:r>
                  <a:rPr lang="en-US" altLang="zh-CN" dirty="0"/>
                  <a:t>set</a:t>
                </a:r>
                <a:r>
                  <a:rPr lang="zh-CN" altLang="en-US" dirty="0"/>
                  <a:t> </a:t>
                </a:r>
                <a14:m>
                  <m:oMath xmlns:m="http://schemas.openxmlformats.org/officeDocument/2006/math">
                    <m:sSub>
                      <m:sSubPr>
                        <m:ctrlPr>
                          <a:rPr lang="en-US" altLang="zh-CN" i="1">
                            <a:latin typeface="Cambria Math" panose="02040503050406030204" pitchFamily="18" charset="0"/>
                            <a:ea typeface="Cambria Math" charset="0"/>
                            <a:cs typeface="Cambria Math" charset="0"/>
                          </a:rPr>
                        </m:ctrlPr>
                      </m:sSubPr>
                      <m:e>
                        <m:r>
                          <a:rPr lang="zh-CN" altLang="en-US" i="1">
                            <a:latin typeface="Cambria Math" charset="0"/>
                            <a:ea typeface="Cambria Math" charset="0"/>
                            <a:cs typeface="Cambria Math" charset="0"/>
                          </a:rPr>
                          <m:t>𝜆</m:t>
                        </m:r>
                      </m:e>
                      <m:sub>
                        <m:r>
                          <a:rPr lang="en-US" altLang="zh-CN" i="1">
                            <a:latin typeface="Cambria Math" charset="0"/>
                            <a:ea typeface="Cambria Math" charset="0"/>
                            <a:cs typeface="Cambria Math" charset="0"/>
                          </a:rPr>
                          <m:t>𝑝</m:t>
                        </m:r>
                      </m:sub>
                    </m:sSub>
                    <m:r>
                      <a:rPr lang="en-US" altLang="zh-CN" i="1">
                        <a:latin typeface="Cambria Math" charset="0"/>
                        <a:ea typeface="Cambria Math" charset="0"/>
                        <a:cs typeface="Cambria Math" charset="0"/>
                      </a:rPr>
                      <m:t>&gt;</m:t>
                    </m:r>
                    <m:sSub>
                      <m:sSubPr>
                        <m:ctrlPr>
                          <a:rPr lang="en-US" altLang="zh-CN" i="1">
                            <a:latin typeface="Cambria Math" panose="02040503050406030204" pitchFamily="18" charset="0"/>
                            <a:ea typeface="Cambria Math" charset="0"/>
                            <a:cs typeface="Cambria Math" charset="0"/>
                          </a:rPr>
                        </m:ctrlPr>
                      </m:sSubPr>
                      <m:e>
                        <m:r>
                          <a:rPr lang="zh-CN" altLang="en-US" i="1">
                            <a:latin typeface="Cambria Math" charset="0"/>
                            <a:ea typeface="Cambria Math" charset="0"/>
                            <a:cs typeface="Cambria Math" charset="0"/>
                          </a:rPr>
                          <m:t>𝜆</m:t>
                        </m:r>
                      </m:e>
                      <m:sub>
                        <m:r>
                          <a:rPr lang="en-US" altLang="zh-CN" i="1">
                            <a:latin typeface="Cambria Math" charset="0"/>
                            <a:ea typeface="Cambria Math" charset="0"/>
                            <a:cs typeface="Cambria Math" charset="0"/>
                          </a:rPr>
                          <m:t>𝑛</m:t>
                        </m:r>
                      </m:sub>
                    </m:sSub>
                  </m:oMath>
                </a14:m>
                <a:r>
                  <a:rPr lang="zh-CN" altLang="en-US" sz="1800" dirty="0"/>
                  <a:t> </a:t>
                </a:r>
                <a:r>
                  <a:rPr lang="en-US" altLang="zh-CN" sz="1800" dirty="0"/>
                  <a:t>to</a:t>
                </a:r>
                <a:r>
                  <a:rPr lang="zh-CN" altLang="en-US" sz="1800" dirty="0"/>
                  <a:t> </a:t>
                </a:r>
                <a:r>
                  <a:rPr lang="en-US" altLang="zh-CN" sz="1800" dirty="0"/>
                  <a:t>ensure</a:t>
                </a:r>
                <a:r>
                  <a:rPr lang="zh-CN" altLang="en-US" sz="1800" dirty="0"/>
                  <a:t> </a:t>
                </a:r>
                <a:r>
                  <a:rPr lang="en-US" altLang="zh-CN" sz="1800" dirty="0"/>
                  <a:t>positives</a:t>
                </a:r>
                <a:r>
                  <a:rPr lang="zh-CN" altLang="en-US" sz="1800" dirty="0"/>
                  <a:t> </a:t>
                </a:r>
                <a:r>
                  <a:rPr lang="en-US" altLang="zh-CN" sz="1800" dirty="0"/>
                  <a:t>weigh</a:t>
                </a:r>
                <a:r>
                  <a:rPr lang="zh-CN" altLang="en-US" sz="1800" dirty="0"/>
                  <a:t> </a:t>
                </a:r>
                <a:r>
                  <a:rPr lang="en-US" altLang="zh-CN" sz="1800" dirty="0" smtClean="0"/>
                  <a:t>more</a:t>
                </a:r>
                <a:endParaRPr lang="en-US" altLang="zh-CN" sz="1800" dirty="0"/>
              </a:p>
              <a:p>
                <a:r>
                  <a:rPr lang="en-US" altLang="zh-CN" dirty="0" smtClean="0"/>
                  <a:t>Training</a:t>
                </a:r>
                <a:endParaRPr lang="en-US" altLang="zh-CN" dirty="0"/>
              </a:p>
              <a:p>
                <a:pPr lvl="1"/>
                <a:r>
                  <a:rPr lang="en-US" altLang="zh-CN" dirty="0"/>
                  <a:t>T</a:t>
                </a:r>
                <a:r>
                  <a:rPr lang="en-US" altLang="zh-CN" dirty="0" smtClean="0"/>
                  <a:t>rain</a:t>
                </a:r>
                <a:r>
                  <a:rPr lang="zh-CN" altLang="en-US" dirty="0" smtClean="0"/>
                  <a:t> </a:t>
                </a:r>
                <a:r>
                  <a:rPr lang="en-US" altLang="zh-CN" dirty="0"/>
                  <a:t>each</a:t>
                </a:r>
                <a:r>
                  <a:rPr lang="zh-CN" altLang="en-US" dirty="0"/>
                  <a:t> </a:t>
                </a:r>
                <a:r>
                  <a:rPr lang="en-US" altLang="zh-CN" dirty="0"/>
                  <a:t>decision</a:t>
                </a:r>
                <a:r>
                  <a:rPr lang="zh-CN" altLang="en-US" dirty="0"/>
                  <a:t> </a:t>
                </a:r>
                <a:r>
                  <a:rPr lang="en-US" altLang="zh-CN" dirty="0"/>
                  <a:t>tree</a:t>
                </a:r>
                <a:r>
                  <a:rPr lang="zh-CN" altLang="en-US" dirty="0"/>
                  <a:t> </a:t>
                </a:r>
                <a:r>
                  <a:rPr lang="en-US" altLang="zh-CN" dirty="0"/>
                  <a:t>with</a:t>
                </a:r>
                <a:r>
                  <a:rPr lang="zh-CN" altLang="en-US" dirty="0"/>
                  <a:t> </a:t>
                </a:r>
                <a:r>
                  <a:rPr lang="en-US" altLang="zh-CN" dirty="0"/>
                  <a:t>a</a:t>
                </a:r>
                <a:r>
                  <a:rPr lang="zh-CN" altLang="en-US" dirty="0"/>
                  <a:t> </a:t>
                </a:r>
                <a:r>
                  <a:rPr lang="en-US" altLang="zh-CN" dirty="0"/>
                  <a:t>labeled</a:t>
                </a:r>
                <a:r>
                  <a:rPr lang="zh-CN" altLang="en-US" dirty="0"/>
                  <a:t> </a:t>
                </a:r>
                <a:r>
                  <a:rPr lang="en-US" altLang="zh-CN" dirty="0"/>
                  <a:t>sample</a:t>
                </a:r>
                <a:r>
                  <a:rPr lang="zh-CN" altLang="en-US" dirty="0"/>
                  <a:t> </a:t>
                </a:r>
                <a:r>
                  <a:rPr lang="en-US" altLang="zh-CN" dirty="0"/>
                  <a:t>(</a:t>
                </a:r>
                <a14:m>
                  <m:oMath xmlns:m="http://schemas.openxmlformats.org/officeDocument/2006/math">
                    <m:sSubSup>
                      <m:sSubSupPr>
                        <m:ctrlPr>
                          <a:rPr lang="en-US" altLang="zh-CN" i="1">
                            <a:latin typeface="Cambria Math" panose="02040503050406030204" pitchFamily="18" charset="0"/>
                          </a:rPr>
                        </m:ctrlPr>
                      </m:sSubSupPr>
                      <m:e>
                        <m:r>
                          <a:rPr lang="en-US" altLang="zh-CN" b="1" i="1">
                            <a:latin typeface="Cambria Math" charset="0"/>
                          </a:rPr>
                          <m:t>𝒙</m:t>
                        </m:r>
                      </m:e>
                      <m:sub>
                        <m:r>
                          <a:rPr lang="en-US" altLang="zh-CN" i="1">
                            <a:latin typeface="Cambria Math" charset="0"/>
                          </a:rPr>
                          <m:t>𝑡</m:t>
                        </m:r>
                      </m:sub>
                      <m:sup>
                        <m:r>
                          <a:rPr lang="en-US" altLang="zh-CN" i="1">
                            <a:latin typeface="Cambria Math" charset="0"/>
                          </a:rPr>
                          <m:t>𝑖</m:t>
                        </m:r>
                      </m:sup>
                    </m:sSubSup>
                  </m:oMath>
                </a14:m>
                <a:r>
                  <a:rPr lang="en-US" altLang="zh-CN" dirty="0"/>
                  <a:t>,</a:t>
                </a:r>
                <a:r>
                  <a:rPr lang="zh-CN" altLang="en-US" dirty="0"/>
                  <a: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charset="0"/>
                          </a:rPr>
                          <m:t>𝑦</m:t>
                        </m:r>
                      </m:e>
                      <m:sub>
                        <m:r>
                          <a:rPr lang="en-US" altLang="zh-CN" i="1">
                            <a:latin typeface="Cambria Math" charset="0"/>
                          </a:rPr>
                          <m:t>𝑡</m:t>
                        </m:r>
                      </m:sub>
                      <m:sup>
                        <m:r>
                          <a:rPr lang="en-US" altLang="zh-CN" i="1">
                            <a:latin typeface="Cambria Math" charset="0"/>
                          </a:rPr>
                          <m:t>𝑖</m:t>
                        </m:r>
                      </m:sup>
                    </m:sSubSup>
                  </m:oMath>
                </a14:m>
                <a:r>
                  <a:rPr lang="en-US" altLang="zh-CN" dirty="0"/>
                  <a:t>)</a:t>
                </a:r>
                <a:r>
                  <a:rPr lang="zh-CN" altLang="en-US" dirty="0"/>
                  <a:t> </a:t>
                </a:r>
                <a:r>
                  <a:rPr lang="en-US" altLang="zh-CN" dirty="0"/>
                  <a:t>and</a:t>
                </a:r>
                <a:r>
                  <a:rPr lang="zh-CN" altLang="en-US" dirty="0"/>
                  <a:t> </a:t>
                </a:r>
                <a:r>
                  <a:rPr lang="en-US" altLang="zh-CN" dirty="0"/>
                  <a:t>its</a:t>
                </a:r>
                <a:r>
                  <a:rPr lang="zh-CN" altLang="en-US" dirty="0"/>
                  <a:t> </a:t>
                </a:r>
                <a:r>
                  <a:rPr lang="en-US" altLang="zh-CN" dirty="0"/>
                  <a:t>weight</a:t>
                </a:r>
              </a:p>
              <a:p>
                <a:pPr lvl="1"/>
                <a:r>
                  <a:rPr lang="en-US" altLang="zh-CN" dirty="0"/>
                  <a:t>P</a:t>
                </a:r>
                <a:r>
                  <a:rPr lang="en-US" altLang="zh-CN" dirty="0" smtClean="0"/>
                  <a:t>erform</a:t>
                </a:r>
                <a:r>
                  <a:rPr lang="zh-CN" altLang="en-US" dirty="0" smtClean="0"/>
                  <a:t> </a:t>
                </a:r>
                <a:r>
                  <a:rPr lang="en-US" altLang="zh-CN" dirty="0" smtClean="0"/>
                  <a:t>prediction</a:t>
                </a:r>
                <a:r>
                  <a:rPr lang="zh-CN" altLang="en-US" dirty="0" smtClean="0"/>
                  <a:t> </a:t>
                </a:r>
                <a:r>
                  <a:rPr lang="en-US" altLang="zh-CN" dirty="0"/>
                  <a:t>to</a:t>
                </a:r>
                <a:r>
                  <a:rPr lang="zh-CN" altLang="en-US" dirty="0"/>
                  <a:t> </a:t>
                </a:r>
                <a:r>
                  <a:rPr lang="en-US" altLang="zh-CN" dirty="0"/>
                  <a:t>obtain</a:t>
                </a:r>
                <a:r>
                  <a:rPr lang="zh-CN" altLang="en-US" dirty="0"/>
                  <a:t> </a:t>
                </a:r>
                <a14:m>
                  <m:oMath xmlns:m="http://schemas.openxmlformats.org/officeDocument/2006/math">
                    <m:sSubSup>
                      <m:sSubSupPr>
                        <m:ctrlPr>
                          <a:rPr lang="en-US" altLang="zh-CN" i="1">
                            <a:latin typeface="Cambria Math" panose="02040503050406030204" pitchFamily="18" charset="0"/>
                          </a:rPr>
                        </m:ctrlPr>
                      </m:sSubSupPr>
                      <m:e>
                        <m:acc>
                          <m:accPr>
                            <m:chr m:val="̂"/>
                            <m:ctrlPr>
                              <a:rPr lang="en-US" altLang="zh-CN" i="1">
                                <a:latin typeface="Cambria Math" panose="02040503050406030204" pitchFamily="18" charset="0"/>
                              </a:rPr>
                            </m:ctrlPr>
                          </m:accPr>
                          <m:e>
                            <m:r>
                              <a:rPr lang="en-US" altLang="zh-CN" i="1">
                                <a:latin typeface="Cambria Math" charset="0"/>
                              </a:rPr>
                              <m:t>𝑦</m:t>
                            </m:r>
                          </m:e>
                        </m:acc>
                      </m:e>
                      <m:sub>
                        <m:r>
                          <a:rPr lang="en-US" altLang="zh-CN" i="1">
                            <a:latin typeface="Cambria Math" charset="0"/>
                          </a:rPr>
                          <m:t>𝑡</m:t>
                        </m:r>
                      </m:sub>
                      <m:sup>
                        <m:r>
                          <a:rPr lang="en-US" altLang="zh-CN" i="1">
                            <a:latin typeface="Cambria Math" charset="0"/>
                          </a:rPr>
                          <m:t>𝑖</m:t>
                        </m:r>
                      </m:sup>
                    </m:sSubSup>
                  </m:oMath>
                </a14:m>
                <a:r>
                  <a:rPr lang="zh-CN" altLang="en-US" dirty="0"/>
                  <a:t> </a:t>
                </a:r>
                <a:endParaRPr lang="en-US" altLang="zh-CN" dirty="0"/>
              </a:p>
              <a:p>
                <a:pPr lvl="1"/>
                <a:r>
                  <a:rPr lang="en-US" altLang="zh-CN" dirty="0"/>
                  <a:t>C</a:t>
                </a:r>
                <a:r>
                  <a:rPr lang="en-US" altLang="zh-CN" dirty="0" smtClean="0"/>
                  <a:t>ompare</a:t>
                </a:r>
                <a:r>
                  <a:rPr lang="zh-CN" altLang="en-US" dirty="0" smtClean="0"/>
                  <a:t> </a:t>
                </a:r>
                <a14:m>
                  <m:oMath xmlns:m="http://schemas.openxmlformats.org/officeDocument/2006/math">
                    <m:sSubSup>
                      <m:sSubSupPr>
                        <m:ctrlPr>
                          <a:rPr lang="en-US" altLang="zh-CN" i="1">
                            <a:latin typeface="Cambria Math" panose="02040503050406030204" pitchFamily="18" charset="0"/>
                          </a:rPr>
                        </m:ctrlPr>
                      </m:sSubSupPr>
                      <m:e>
                        <m:acc>
                          <m:accPr>
                            <m:chr m:val="̂"/>
                            <m:ctrlPr>
                              <a:rPr lang="en-US" altLang="zh-CN" i="1">
                                <a:latin typeface="Cambria Math" panose="02040503050406030204" pitchFamily="18" charset="0"/>
                              </a:rPr>
                            </m:ctrlPr>
                          </m:accPr>
                          <m:e>
                            <m:r>
                              <a:rPr lang="en-US" altLang="zh-CN" i="1">
                                <a:latin typeface="Cambria Math" charset="0"/>
                              </a:rPr>
                              <m:t>𝑦</m:t>
                            </m:r>
                          </m:e>
                        </m:acc>
                      </m:e>
                      <m:sub>
                        <m:r>
                          <a:rPr lang="en-US" altLang="zh-CN" i="1">
                            <a:latin typeface="Cambria Math" charset="0"/>
                          </a:rPr>
                          <m:t>𝑡</m:t>
                        </m:r>
                      </m:sub>
                      <m:sup>
                        <m:r>
                          <a:rPr lang="en-US" altLang="zh-CN" i="1">
                            <a:latin typeface="Cambria Math" charset="0"/>
                          </a:rPr>
                          <m:t>𝑖</m:t>
                        </m:r>
                      </m:sup>
                    </m:sSubSup>
                  </m:oMath>
                </a14:m>
                <a:r>
                  <a:rPr lang="zh-CN" altLang="en-US" dirty="0"/>
                  <a:t> </a:t>
                </a:r>
                <a:r>
                  <a:rPr lang="en-US" altLang="zh-CN" dirty="0"/>
                  <a:t>and</a:t>
                </a:r>
                <a:r>
                  <a:rPr lang="zh-CN" altLang="en-US" dirty="0"/>
                  <a: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charset="0"/>
                          </a:rPr>
                          <m:t>𝑦</m:t>
                        </m:r>
                      </m:e>
                      <m:sub>
                        <m:r>
                          <a:rPr lang="en-US" altLang="zh-CN" i="1">
                            <a:latin typeface="Cambria Math" charset="0"/>
                          </a:rPr>
                          <m:t>𝑡</m:t>
                        </m:r>
                      </m:sub>
                      <m:sup>
                        <m:r>
                          <a:rPr lang="en-US" altLang="zh-CN" i="1">
                            <a:latin typeface="Cambria Math" charset="0"/>
                          </a:rPr>
                          <m:t>𝑖</m:t>
                        </m:r>
                      </m:sup>
                    </m:sSubSup>
                  </m:oMath>
                </a14:m>
                <a:r>
                  <a:rPr lang="zh-CN" altLang="en-US" dirty="0"/>
                  <a:t> </a:t>
                </a:r>
                <a:r>
                  <a:rPr lang="en-US" altLang="zh-CN" dirty="0"/>
                  <a:t>to</a:t>
                </a:r>
                <a:r>
                  <a:rPr lang="zh-CN" altLang="en-US" dirty="0"/>
                  <a:t> </a:t>
                </a:r>
                <a:r>
                  <a:rPr lang="en-US" altLang="zh-CN" dirty="0"/>
                  <a:t>detect</a:t>
                </a:r>
                <a:r>
                  <a:rPr lang="zh-CN" altLang="en-US" dirty="0"/>
                  <a:t> </a:t>
                </a:r>
                <a:r>
                  <a:rPr lang="en-US" altLang="zh-CN" dirty="0"/>
                  <a:t>if</a:t>
                </a:r>
                <a:r>
                  <a:rPr lang="zh-CN" altLang="en-US" dirty="0"/>
                  <a:t> </a:t>
                </a:r>
                <a:r>
                  <a:rPr lang="en-US" altLang="zh-CN" dirty="0"/>
                  <a:t>concept</a:t>
                </a:r>
                <a:r>
                  <a:rPr lang="zh-CN" altLang="en-US" dirty="0"/>
                  <a:t> </a:t>
                </a:r>
                <a:r>
                  <a:rPr lang="en-US" altLang="zh-CN" dirty="0"/>
                  <a:t>drift</a:t>
                </a:r>
                <a:r>
                  <a:rPr lang="zh-CN" altLang="en-US" dirty="0"/>
                  <a:t> </a:t>
                </a:r>
                <a:r>
                  <a:rPr lang="en-US" altLang="zh-CN" dirty="0"/>
                  <a:t>exists</a:t>
                </a:r>
              </a:p>
              <a:p>
                <a:pPr lvl="2"/>
                <a:r>
                  <a:rPr lang="en-US" altLang="zh-CN" dirty="0"/>
                  <a:t>If</a:t>
                </a:r>
                <a:r>
                  <a:rPr lang="zh-CN" altLang="en-US" dirty="0"/>
                  <a:t> </a:t>
                </a:r>
                <a:r>
                  <a:rPr lang="en-US" altLang="zh-CN" dirty="0"/>
                  <a:t>so,</a:t>
                </a:r>
                <a:r>
                  <a:rPr lang="zh-CN" altLang="en-US" dirty="0"/>
                  <a:t> </a:t>
                </a:r>
                <a:r>
                  <a:rPr lang="en-US" altLang="zh-CN" dirty="0"/>
                  <a:t>decision</a:t>
                </a:r>
                <a:r>
                  <a:rPr lang="zh-CN" altLang="en-US" dirty="0"/>
                  <a:t> </a:t>
                </a:r>
                <a:r>
                  <a:rPr lang="en-US" altLang="zh-CN" dirty="0"/>
                  <a:t>tree</a:t>
                </a:r>
                <a:r>
                  <a:rPr lang="zh-CN" altLang="en-US" dirty="0"/>
                  <a:t> </a:t>
                </a:r>
                <a:r>
                  <a:rPr lang="en-US" altLang="zh-CN" dirty="0"/>
                  <a:t>is</a:t>
                </a:r>
                <a:r>
                  <a:rPr lang="zh-CN" altLang="en-US" dirty="0"/>
                  <a:t> </a:t>
                </a:r>
                <a:r>
                  <a:rPr lang="en-US" altLang="zh-CN" dirty="0"/>
                  <a:t>updated</a:t>
                </a:r>
                <a:r>
                  <a:rPr lang="zh-CN" altLang="en-US" dirty="0"/>
                  <a:t> </a:t>
                </a:r>
                <a:r>
                  <a:rPr lang="en-US" altLang="zh-CN" dirty="0" smtClean="0"/>
                  <a:t>accordingly</a:t>
                </a:r>
                <a:endParaRPr lang="en-US" altLang="zh-C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00" t="-1434"/>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17</a:t>
            </a:fld>
            <a:endParaRPr lang="en-US"/>
          </a:p>
        </p:txBody>
      </p:sp>
    </p:spTree>
    <p:extLst>
      <p:ext uri="{BB962C8B-B14F-4D97-AF65-F5344CB8AC3E}">
        <p14:creationId xmlns:p14="http://schemas.microsoft.com/office/powerpoint/2010/main" val="391951256"/>
      </p:ext>
    </p:extLst>
  </p:cSld>
  <p:clrMapOvr>
    <a:masterClrMapping/>
  </p:clrMapOvr>
  <mc:AlternateContent xmlns:mc="http://schemas.openxmlformats.org/markup-compatibility/2006" xmlns:p14="http://schemas.microsoft.com/office/powerpoint/2010/main">
    <mc:Choice Requires="p14">
      <p:transition spd="slow" p14:dur="2000" advTm="64643"/>
    </mc:Choice>
    <mc:Fallback xmlns="">
      <p:transition spd="slow" advTm="6464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Design</a:t>
            </a:r>
            <a:r>
              <a:rPr lang="zh-CN" altLang="en-US" dirty="0"/>
              <a:t> </a:t>
            </a:r>
            <a:r>
              <a:rPr lang="en-US" altLang="zh-CN" dirty="0"/>
              <a:t>of</a:t>
            </a:r>
            <a:r>
              <a:rPr lang="zh-CN" altLang="en-US" dirty="0"/>
              <a:t> </a:t>
            </a:r>
            <a:r>
              <a:rPr lang="en-US" altLang="zh-CN" dirty="0" err="1"/>
              <a:t>StreamDFP</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zh-CN" dirty="0"/>
                  <a:t>Prediction</a:t>
                </a:r>
              </a:p>
              <a:p>
                <a:pPr lvl="1"/>
                <a:r>
                  <a:rPr lang="en-US" altLang="zh-CN" dirty="0"/>
                  <a:t>For</a:t>
                </a:r>
                <a:r>
                  <a:rPr lang="zh-CN" altLang="en-US" dirty="0"/>
                  <a:t> </a:t>
                </a:r>
                <a:r>
                  <a:rPr lang="en-US" altLang="zh-CN" dirty="0"/>
                  <a:t>classification,</a:t>
                </a:r>
                <a:r>
                  <a:rPr lang="zh-CN" altLang="en-US" dirty="0"/>
                  <a:t> </a:t>
                </a:r>
                <a:r>
                  <a:rPr lang="en-US" altLang="zh-CN" dirty="0"/>
                  <a:t>it</a:t>
                </a:r>
                <a:r>
                  <a:rPr lang="zh-CN" altLang="en-US" dirty="0"/>
                  <a:t> </a:t>
                </a:r>
                <a:r>
                  <a:rPr lang="en-US" altLang="zh-CN" dirty="0"/>
                  <a:t>predicts</a:t>
                </a:r>
                <a:r>
                  <a:rPr lang="zh-CN" altLang="en-US" dirty="0"/>
                  <a:t> </a:t>
                </a:r>
                <a:r>
                  <a:rPr lang="en-US" altLang="zh-CN" dirty="0"/>
                  <a:t>whether</a:t>
                </a:r>
                <a:r>
                  <a:rPr lang="zh-CN" altLang="en-US" dirty="0"/>
                  <a:t> </a:t>
                </a:r>
                <a:r>
                  <a:rPr lang="en-US" altLang="zh-CN" dirty="0"/>
                  <a:t>a</a:t>
                </a:r>
                <a:r>
                  <a:rPr lang="zh-CN" altLang="en-US" dirty="0"/>
                  <a:t> </a:t>
                </a:r>
                <a:r>
                  <a:rPr lang="en-US" altLang="zh-CN" dirty="0"/>
                  <a:t>disk</a:t>
                </a:r>
                <a:r>
                  <a:rPr lang="zh-CN" altLang="en-US" dirty="0"/>
                  <a:t> </a:t>
                </a:r>
                <a:r>
                  <a:rPr lang="en-US" altLang="zh-CN" dirty="0"/>
                  <a:t>failure</a:t>
                </a:r>
                <a:r>
                  <a:rPr lang="zh-CN" altLang="en-US" dirty="0"/>
                  <a:t> </a:t>
                </a:r>
                <a:r>
                  <a:rPr lang="en-US" altLang="zh-CN" dirty="0"/>
                  <a:t>will</a:t>
                </a:r>
                <a:r>
                  <a:rPr lang="zh-CN" altLang="en-US" dirty="0"/>
                  <a:t> </a:t>
                </a:r>
                <a:r>
                  <a:rPr lang="en-US" altLang="zh-CN" dirty="0" smtClean="0"/>
                  <a:t>occur</a:t>
                </a:r>
                <a:endParaRPr lang="en-US" altLang="zh-CN" dirty="0"/>
              </a:p>
              <a:p>
                <a:pPr lvl="1"/>
                <a:r>
                  <a:rPr lang="en-US" altLang="zh-CN" dirty="0"/>
                  <a:t>For</a:t>
                </a:r>
                <a:r>
                  <a:rPr lang="zh-CN" altLang="en-US" dirty="0"/>
                  <a:t> </a:t>
                </a:r>
                <a:r>
                  <a:rPr lang="en-US" altLang="zh-CN" dirty="0"/>
                  <a:t>regression,</a:t>
                </a:r>
                <a:r>
                  <a:rPr lang="zh-CN" altLang="en-US" dirty="0"/>
                  <a:t> </a:t>
                </a:r>
                <a:r>
                  <a:rPr lang="en-US" altLang="zh-CN" dirty="0"/>
                  <a:t>it</a:t>
                </a:r>
                <a:r>
                  <a:rPr lang="zh-CN" altLang="en-US" dirty="0"/>
                  <a:t> </a:t>
                </a:r>
                <a:r>
                  <a:rPr lang="en-US" altLang="zh-CN" dirty="0"/>
                  <a:t>returns</a:t>
                </a:r>
                <a:r>
                  <a:rPr lang="zh-CN" altLang="en-US" dirty="0"/>
                  <a:t> </a:t>
                </a:r>
                <a:r>
                  <a:rPr lang="en-US" altLang="zh-CN" dirty="0"/>
                  <a:t>the</a:t>
                </a:r>
                <a:r>
                  <a:rPr lang="zh-CN" altLang="en-US" dirty="0"/>
                  <a:t> </a:t>
                </a:r>
                <a:r>
                  <a:rPr lang="en-US" altLang="zh-CN" dirty="0"/>
                  <a:t>disk</a:t>
                </a:r>
                <a:r>
                  <a:rPr lang="zh-CN" altLang="en-US" dirty="0"/>
                  <a:t> </a:t>
                </a:r>
                <a:r>
                  <a:rPr lang="en-US" altLang="zh-CN" dirty="0"/>
                  <a:t>failure</a:t>
                </a:r>
                <a:r>
                  <a:rPr lang="zh-CN" altLang="en-US" dirty="0"/>
                  <a:t> </a:t>
                </a:r>
                <a:r>
                  <a:rPr lang="en-US" altLang="zh-CN" dirty="0"/>
                  <a:t>probability</a:t>
                </a:r>
                <a:r>
                  <a:rPr lang="zh-CN" altLang="en-US" dirty="0"/>
                  <a:t> </a:t>
                </a:r>
                <a:r>
                  <a:rPr lang="en-US" altLang="zh-CN" dirty="0" smtClean="0"/>
                  <a:t>within near future</a:t>
                </a:r>
              </a:p>
              <a:p>
                <a:pPr lvl="2"/>
                <a:r>
                  <a:rPr lang="en-US" altLang="zh-CN" dirty="0"/>
                  <a:t>C</a:t>
                </a:r>
                <a:r>
                  <a:rPr lang="en-US" altLang="zh-CN" dirty="0" smtClean="0"/>
                  <a:t>onvert</a:t>
                </a:r>
                <a:r>
                  <a:rPr lang="zh-CN" altLang="en-US" dirty="0" smtClean="0"/>
                  <a:t> </a:t>
                </a:r>
                <a:r>
                  <a:rPr lang="en-US" altLang="zh-CN" dirty="0" smtClean="0"/>
                  <a:t>it</a:t>
                </a:r>
                <a:r>
                  <a:rPr lang="zh-CN" altLang="en-US" dirty="0" smtClean="0"/>
                  <a:t> </a:t>
                </a:r>
                <a:r>
                  <a:rPr lang="en-US" altLang="zh-CN" dirty="0" smtClean="0"/>
                  <a:t>to</a:t>
                </a:r>
                <a:r>
                  <a:rPr lang="zh-CN" altLang="en-US" dirty="0" smtClean="0"/>
                  <a:t> </a:t>
                </a:r>
                <a:r>
                  <a:rPr lang="en-US" altLang="zh-CN" dirty="0" smtClean="0"/>
                  <a:t>predicted</a:t>
                </a:r>
                <a:r>
                  <a:rPr lang="zh-CN" altLang="en-US" dirty="0" smtClean="0"/>
                  <a:t> </a:t>
                </a:r>
                <a:r>
                  <a:rPr lang="en-US" altLang="zh-CN" dirty="0"/>
                  <a:t>residual</a:t>
                </a:r>
                <a:r>
                  <a:rPr lang="zh-CN" altLang="en-US" dirty="0"/>
                  <a:t> </a:t>
                </a:r>
                <a:r>
                  <a:rPr lang="en-US" altLang="zh-CN" dirty="0"/>
                  <a:t>lifetime</a:t>
                </a:r>
                <a:r>
                  <a:rPr lang="zh-CN" altLang="en-US" dirty="0"/>
                  <a:t> </a:t>
                </a:r>
                <a:r>
                  <a:rPr lang="en-US" altLang="zh-CN" dirty="0"/>
                  <a:t>of</a:t>
                </a:r>
                <a:r>
                  <a:rPr lang="zh-CN" altLang="en-US" dirty="0"/>
                  <a:t> </a:t>
                </a:r>
                <a:r>
                  <a:rPr lang="en-US" altLang="zh-CN" dirty="0"/>
                  <a:t>a</a:t>
                </a:r>
                <a:r>
                  <a:rPr lang="zh-CN" altLang="en-US" dirty="0"/>
                  <a:t> </a:t>
                </a:r>
                <a:r>
                  <a:rPr lang="en-US" altLang="zh-CN" dirty="0" smtClean="0"/>
                  <a:t>disk:</a:t>
                </a:r>
                <a:r>
                  <a:rPr lang="zh-CN" altLang="en-US" dirty="0" smtClean="0"/>
                  <a: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charset="0"/>
                          </a:rPr>
                          <m:t>(1−</m:t>
                        </m:r>
                        <m:acc>
                          <m:accPr>
                            <m:chr m:val="̂"/>
                            <m:ctrlPr>
                              <a:rPr lang="en-US" altLang="zh-CN" i="1">
                                <a:latin typeface="Cambria Math" panose="02040503050406030204" pitchFamily="18" charset="0"/>
                              </a:rPr>
                            </m:ctrlPr>
                          </m:accPr>
                          <m:e>
                            <m:r>
                              <a:rPr lang="en-US" altLang="zh-CN" i="1">
                                <a:latin typeface="Cambria Math" charset="0"/>
                              </a:rPr>
                              <m:t>𝑦</m:t>
                            </m:r>
                          </m:e>
                        </m:acc>
                      </m:e>
                      <m:sub>
                        <m:r>
                          <a:rPr lang="en-US" altLang="zh-CN" i="1">
                            <a:latin typeface="Cambria Math" charset="0"/>
                          </a:rPr>
                          <m:t>𝑡</m:t>
                        </m:r>
                      </m:sub>
                      <m:sup>
                        <m:r>
                          <a:rPr lang="en-US" altLang="zh-CN" i="1">
                            <a:latin typeface="Cambria Math" charset="0"/>
                          </a:rPr>
                          <m:t>𝑖</m:t>
                        </m:r>
                      </m:sup>
                    </m:sSubSup>
                    <m:r>
                      <a:rPr lang="en-US" altLang="zh-CN" i="1">
                        <a:latin typeface="Cambria Math" charset="0"/>
                      </a:rPr>
                      <m:t>)(</m:t>
                    </m:r>
                    <m:r>
                      <a:rPr lang="en-US" altLang="zh-CN" i="1">
                        <a:latin typeface="Cambria Math" charset="0"/>
                      </a:rPr>
                      <m:t>𝐷𝐿</m:t>
                    </m:r>
                    <m:r>
                      <a:rPr lang="en-US" altLang="zh-CN" i="1">
                        <a:latin typeface="Cambria Math" charset="0"/>
                      </a:rPr>
                      <m:t>+1)</m:t>
                    </m:r>
                  </m:oMath>
                </a14:m>
                <a:endParaRPr lang="en-US" altLang="zh-CN" dirty="0"/>
              </a:p>
              <a:p>
                <a:r>
                  <a:rPr lang="en-US" altLang="zh-CN" dirty="0"/>
                  <a:t>Implementation</a:t>
                </a:r>
                <a:r>
                  <a:rPr lang="zh-CN" altLang="en-US" dirty="0"/>
                  <a:t> </a:t>
                </a:r>
                <a:r>
                  <a:rPr lang="en-US" altLang="zh-CN" dirty="0"/>
                  <a:t>and</a:t>
                </a:r>
                <a:r>
                  <a:rPr lang="zh-CN" altLang="en-US" dirty="0"/>
                  <a:t> </a:t>
                </a:r>
                <a:r>
                  <a:rPr lang="en-US" altLang="zh-CN" dirty="0"/>
                  <a:t>prototype</a:t>
                </a:r>
              </a:p>
              <a:p>
                <a:pPr lvl="1"/>
                <a:r>
                  <a:rPr lang="en-US" altLang="zh-CN" dirty="0"/>
                  <a:t>Python</a:t>
                </a:r>
                <a:r>
                  <a:rPr lang="zh-CN" altLang="en-US" dirty="0"/>
                  <a:t> </a:t>
                </a:r>
                <a:r>
                  <a:rPr lang="en-US" altLang="zh-CN" dirty="0"/>
                  <a:t>for</a:t>
                </a:r>
                <a:r>
                  <a:rPr lang="zh-CN" altLang="en-US" dirty="0"/>
                  <a:t> </a:t>
                </a:r>
                <a:r>
                  <a:rPr lang="en-US" altLang="zh-CN" dirty="0"/>
                  <a:t>fast</a:t>
                </a:r>
                <a:r>
                  <a:rPr lang="zh-CN" altLang="en-US" dirty="0"/>
                  <a:t> </a:t>
                </a:r>
                <a:r>
                  <a:rPr lang="en-US" altLang="zh-CN" dirty="0"/>
                  <a:t>preprocessing</a:t>
                </a:r>
                <a:r>
                  <a:rPr lang="zh-CN" altLang="en-US" dirty="0"/>
                  <a:t> </a:t>
                </a:r>
                <a:r>
                  <a:rPr lang="en-US" altLang="zh-CN" dirty="0"/>
                  <a:t>data</a:t>
                </a:r>
                <a:r>
                  <a:rPr lang="zh-CN" altLang="en-US" dirty="0"/>
                  <a:t> </a:t>
                </a:r>
                <a:r>
                  <a:rPr lang="en-US" altLang="zh-CN" dirty="0"/>
                  <a:t>(~750</a:t>
                </a:r>
                <a:r>
                  <a:rPr lang="zh-CN" altLang="en-US" dirty="0"/>
                  <a:t> </a:t>
                </a:r>
                <a:r>
                  <a:rPr lang="en-US" altLang="zh-CN" dirty="0"/>
                  <a:t>LoC)</a:t>
                </a:r>
              </a:p>
              <a:p>
                <a:pPr lvl="1"/>
                <a:r>
                  <a:rPr lang="en-US" altLang="zh-CN" dirty="0" smtClean="0"/>
                  <a:t>Java</a:t>
                </a:r>
                <a:r>
                  <a:rPr lang="zh-CN" altLang="en-US" dirty="0" smtClean="0"/>
                  <a:t> </a:t>
                </a:r>
                <a:r>
                  <a:rPr lang="en-US" altLang="zh-CN" dirty="0"/>
                  <a:t>for</a:t>
                </a:r>
                <a:r>
                  <a:rPr lang="zh-CN" altLang="en-US" dirty="0"/>
                  <a:t> </a:t>
                </a:r>
                <a:r>
                  <a:rPr lang="en-US" altLang="zh-CN" dirty="0"/>
                  <a:t>training</a:t>
                </a:r>
                <a:r>
                  <a:rPr lang="zh-CN" altLang="en-US" dirty="0"/>
                  <a:t> </a:t>
                </a:r>
                <a:r>
                  <a:rPr lang="en-US" altLang="zh-CN" dirty="0"/>
                  <a:t>and</a:t>
                </a:r>
                <a:r>
                  <a:rPr lang="zh-CN" altLang="en-US" dirty="0"/>
                  <a:t> </a:t>
                </a:r>
                <a:r>
                  <a:rPr lang="en-US" altLang="zh-CN" dirty="0"/>
                  <a:t>prediction</a:t>
                </a:r>
                <a:r>
                  <a:rPr lang="zh-CN" altLang="en-US" dirty="0"/>
                  <a:t> </a:t>
                </a:r>
                <a:r>
                  <a:rPr lang="en-US" altLang="zh-CN" dirty="0"/>
                  <a:t>(~900</a:t>
                </a:r>
                <a:r>
                  <a:rPr lang="zh-CN" altLang="en-US" dirty="0"/>
                  <a:t> </a:t>
                </a:r>
                <a:r>
                  <a:rPr lang="en-US" altLang="zh-CN" dirty="0"/>
                  <a:t>LoC)</a:t>
                </a:r>
              </a:p>
              <a:p>
                <a:pPr lvl="2"/>
                <a:r>
                  <a:rPr lang="en-US" altLang="zh-CN" dirty="0"/>
                  <a:t>R</a:t>
                </a:r>
                <a:r>
                  <a:rPr lang="en-US" altLang="zh-CN" dirty="0" smtClean="0"/>
                  <a:t>ealize</a:t>
                </a:r>
                <a:r>
                  <a:rPr lang="zh-CN" altLang="en-US" dirty="0" smtClean="0"/>
                  <a:t> </a:t>
                </a:r>
                <a:r>
                  <a:rPr lang="en-US" altLang="zh-CN" dirty="0"/>
                  <a:t>all</a:t>
                </a:r>
                <a:r>
                  <a:rPr lang="zh-CN" altLang="en-US" dirty="0"/>
                  <a:t> </a:t>
                </a:r>
                <a:r>
                  <a:rPr lang="en-US" altLang="zh-CN" dirty="0"/>
                  <a:t>incremental</a:t>
                </a:r>
                <a:r>
                  <a:rPr lang="zh-CN" altLang="en-US" dirty="0"/>
                  <a:t> </a:t>
                </a:r>
                <a:r>
                  <a:rPr lang="en-US" altLang="zh-CN" dirty="0"/>
                  <a:t>learning</a:t>
                </a:r>
                <a:r>
                  <a:rPr lang="zh-CN" altLang="en-US" dirty="0"/>
                  <a:t> </a:t>
                </a:r>
                <a:r>
                  <a:rPr lang="en-US" altLang="zh-CN" dirty="0"/>
                  <a:t>algorithms</a:t>
                </a:r>
                <a:r>
                  <a:rPr lang="zh-CN" altLang="en-US" dirty="0"/>
                  <a:t> </a:t>
                </a:r>
                <a:r>
                  <a:rPr lang="en-US" altLang="zh-CN" dirty="0"/>
                  <a:t>and</a:t>
                </a:r>
                <a:r>
                  <a:rPr lang="zh-CN" altLang="en-US" dirty="0"/>
                  <a:t> </a:t>
                </a:r>
                <a:r>
                  <a:rPr lang="en-US" altLang="zh-CN" dirty="0"/>
                  <a:t>change</a:t>
                </a:r>
                <a:r>
                  <a:rPr lang="zh-CN" altLang="en-US" dirty="0"/>
                  <a:t> </a:t>
                </a:r>
                <a:r>
                  <a:rPr lang="en-US" altLang="zh-CN" dirty="0"/>
                  <a:t>detectors</a:t>
                </a:r>
                <a:r>
                  <a:rPr lang="zh-CN" altLang="en-US" dirty="0"/>
                  <a:t> </a:t>
                </a:r>
                <a:r>
                  <a:rPr lang="en-US" altLang="zh-CN" dirty="0"/>
                  <a:t>using</a:t>
                </a:r>
                <a:r>
                  <a:rPr lang="zh-CN" altLang="en-US" dirty="0"/>
                  <a:t> </a:t>
                </a:r>
                <a:r>
                  <a:rPr lang="en-US" altLang="zh-CN" dirty="0"/>
                  <a:t>Massive</a:t>
                </a:r>
                <a:r>
                  <a:rPr lang="zh-CN" altLang="en-US" dirty="0"/>
                  <a:t> </a:t>
                </a:r>
                <a:r>
                  <a:rPr lang="en-US" altLang="zh-CN" dirty="0"/>
                  <a:t>Online</a:t>
                </a:r>
                <a:r>
                  <a:rPr lang="zh-CN" altLang="en-US" dirty="0"/>
                  <a:t> </a:t>
                </a:r>
                <a:r>
                  <a:rPr lang="en-US" altLang="zh-CN" dirty="0"/>
                  <a:t>Analysis</a:t>
                </a:r>
                <a:r>
                  <a:rPr lang="zh-CN" altLang="en-US" dirty="0"/>
                  <a:t> </a:t>
                </a:r>
                <a:r>
                  <a:rPr lang="en-US" altLang="zh-CN" dirty="0"/>
                  <a:t>(MOA</a:t>
                </a:r>
                <a:r>
                  <a:rPr lang="en-US" altLang="zh-CN" dirty="0" smtClean="0"/>
                  <a:t>) </a:t>
                </a:r>
                <a:r>
                  <a:rPr lang="en-US" altLang="zh-CN" sz="1800" dirty="0" smtClean="0">
                    <a:solidFill>
                      <a:srgbClr val="C00000"/>
                    </a:solidFill>
                  </a:rPr>
                  <a:t>[</a:t>
                </a:r>
                <a:r>
                  <a:rPr lang="en-US" altLang="zh-CN" sz="1800" dirty="0">
                    <a:solidFill>
                      <a:srgbClr val="C00000"/>
                    </a:solidFill>
                  </a:rPr>
                  <a:t>JLMR’10</a:t>
                </a:r>
                <a:r>
                  <a:rPr lang="en-US" altLang="zh-CN" sz="1800" dirty="0" smtClean="0">
                    <a:solidFill>
                      <a:srgbClr val="C00000"/>
                    </a:solidFill>
                  </a:rPr>
                  <a:t>]</a:t>
                </a:r>
                <a:endParaRPr lang="en-US" altLang="zh-CN" sz="1800" dirty="0">
                  <a:solidFill>
                    <a:srgbClr val="C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00" t="-1434"/>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18</a:t>
            </a:fld>
            <a:endParaRPr lang="en-US"/>
          </a:p>
        </p:txBody>
      </p:sp>
    </p:spTree>
    <p:extLst>
      <p:ext uri="{BB962C8B-B14F-4D97-AF65-F5344CB8AC3E}">
        <p14:creationId xmlns:p14="http://schemas.microsoft.com/office/powerpoint/2010/main" val="160262303"/>
      </p:ext>
    </p:extLst>
  </p:cSld>
  <p:clrMapOvr>
    <a:masterClrMapping/>
  </p:clrMapOvr>
  <mc:AlternateContent xmlns:mc="http://schemas.openxmlformats.org/markup-compatibility/2006" xmlns:p14="http://schemas.microsoft.com/office/powerpoint/2010/main">
    <mc:Choice Requires="p14">
      <p:transition spd="slow" p14:dur="2000" advTm="53625"/>
    </mc:Choice>
    <mc:Fallback xmlns="">
      <p:transition spd="slow" advTm="5362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a:t>
            </a:r>
            <a:endParaRPr lang="en-US" dirty="0"/>
          </a:p>
        </p:txBody>
      </p:sp>
      <p:sp>
        <p:nvSpPr>
          <p:cNvPr id="3" name="Content Placeholder 2"/>
          <p:cNvSpPr>
            <a:spLocks noGrp="1"/>
          </p:cNvSpPr>
          <p:nvPr>
            <p:ph idx="1"/>
          </p:nvPr>
        </p:nvSpPr>
        <p:spPr/>
        <p:txBody>
          <a:bodyPr/>
          <a:lstStyle/>
          <a:p>
            <a:r>
              <a:rPr lang="en-US" altLang="zh-CN" dirty="0"/>
              <a:t>Methodology</a:t>
            </a:r>
          </a:p>
          <a:p>
            <a:pPr lvl="1"/>
            <a:r>
              <a:rPr lang="en-US" dirty="0"/>
              <a:t>W</a:t>
            </a:r>
            <a:r>
              <a:rPr lang="en-US" dirty="0" smtClean="0"/>
              <a:t>arm-up prediction </a:t>
            </a:r>
            <a:r>
              <a:rPr lang="en-US" dirty="0"/>
              <a:t>model from scratch using the first 30 days</a:t>
            </a:r>
          </a:p>
          <a:p>
            <a:pPr lvl="1"/>
            <a:r>
              <a:rPr lang="en-US" altLang="zh-CN" dirty="0"/>
              <a:t>P</a:t>
            </a:r>
            <a:r>
              <a:rPr lang="en-US" altLang="zh-CN" dirty="0" smtClean="0"/>
              <a:t>redict</a:t>
            </a:r>
            <a:r>
              <a:rPr lang="zh-CN" altLang="en-US" dirty="0" smtClean="0"/>
              <a:t> </a:t>
            </a:r>
            <a:r>
              <a:rPr lang="en-US" altLang="zh-CN" dirty="0"/>
              <a:t>disk</a:t>
            </a:r>
            <a:r>
              <a:rPr lang="zh-CN" altLang="en-US" dirty="0"/>
              <a:t> </a:t>
            </a:r>
            <a:r>
              <a:rPr lang="en-US" altLang="zh-CN" dirty="0"/>
              <a:t>failures</a:t>
            </a:r>
            <a:r>
              <a:rPr lang="zh-CN" altLang="en-US" dirty="0"/>
              <a:t> </a:t>
            </a:r>
            <a:r>
              <a:rPr lang="en-US" altLang="zh-CN" dirty="0"/>
              <a:t>in</a:t>
            </a:r>
            <a:r>
              <a:rPr lang="zh-CN" altLang="en-US" dirty="0"/>
              <a:t> </a:t>
            </a:r>
            <a:r>
              <a:rPr lang="en-US" altLang="zh-CN" dirty="0" smtClean="0"/>
              <a:t>next</a:t>
            </a:r>
            <a:r>
              <a:rPr lang="zh-CN" altLang="en-US" dirty="0" smtClean="0"/>
              <a:t> </a:t>
            </a:r>
            <a:r>
              <a:rPr lang="en-US" altLang="zh-CN" dirty="0"/>
              <a:t>30</a:t>
            </a:r>
            <a:r>
              <a:rPr lang="zh-CN" altLang="en-US" dirty="0"/>
              <a:t> </a:t>
            </a:r>
            <a:r>
              <a:rPr lang="en-US" altLang="zh-CN" dirty="0"/>
              <a:t>days</a:t>
            </a:r>
            <a:r>
              <a:rPr lang="zh-CN" altLang="en-US" dirty="0"/>
              <a:t> </a:t>
            </a:r>
            <a:r>
              <a:rPr lang="en-US" altLang="zh-CN" dirty="0"/>
              <a:t>on</a:t>
            </a:r>
            <a:r>
              <a:rPr lang="zh-CN" altLang="en-US" dirty="0"/>
              <a:t> </a:t>
            </a:r>
            <a:r>
              <a:rPr lang="en-US" altLang="zh-CN" dirty="0"/>
              <a:t>a</a:t>
            </a:r>
            <a:r>
              <a:rPr lang="zh-CN" altLang="en-US" dirty="0"/>
              <a:t> </a:t>
            </a:r>
            <a:r>
              <a:rPr lang="en-US" altLang="zh-CN" dirty="0"/>
              <a:t>daily</a:t>
            </a:r>
            <a:r>
              <a:rPr lang="zh-CN" altLang="en-US" dirty="0"/>
              <a:t> </a:t>
            </a:r>
            <a:r>
              <a:rPr lang="en-US" altLang="zh-CN" dirty="0"/>
              <a:t>basis</a:t>
            </a:r>
          </a:p>
          <a:p>
            <a:pPr lvl="1"/>
            <a:r>
              <a:rPr lang="en-US" altLang="zh-CN" dirty="0"/>
              <a:t>T</a:t>
            </a:r>
            <a:r>
              <a:rPr lang="en-US" altLang="zh-CN" dirty="0" smtClean="0"/>
              <a:t>otal</a:t>
            </a:r>
            <a:r>
              <a:rPr lang="zh-CN" altLang="en-US" dirty="0" smtClean="0"/>
              <a:t> </a:t>
            </a:r>
            <a:r>
              <a:rPr lang="en-US" altLang="zh-CN" dirty="0"/>
              <a:t>durations</a:t>
            </a:r>
            <a:r>
              <a:rPr lang="zh-CN" altLang="en-US" dirty="0"/>
              <a:t> </a:t>
            </a:r>
            <a:r>
              <a:rPr lang="en-US" altLang="zh-CN" dirty="0"/>
              <a:t>of</a:t>
            </a:r>
            <a:r>
              <a:rPr lang="zh-CN" altLang="en-US" dirty="0"/>
              <a:t> </a:t>
            </a:r>
            <a:r>
              <a:rPr lang="en-US" altLang="zh-CN" dirty="0"/>
              <a:t>evaluation:</a:t>
            </a:r>
            <a:r>
              <a:rPr lang="zh-CN" altLang="en-US" dirty="0"/>
              <a:t> </a:t>
            </a:r>
            <a:r>
              <a:rPr lang="en-US" altLang="zh-CN" dirty="0"/>
              <a:t>400</a:t>
            </a:r>
            <a:r>
              <a:rPr lang="zh-CN" altLang="en-US" dirty="0"/>
              <a:t> </a:t>
            </a:r>
            <a:r>
              <a:rPr lang="en-US" altLang="zh-CN" dirty="0"/>
              <a:t>days</a:t>
            </a:r>
            <a:r>
              <a:rPr lang="zh-CN" altLang="en-US" dirty="0"/>
              <a:t> </a:t>
            </a:r>
            <a:r>
              <a:rPr lang="en-US" altLang="zh-CN" dirty="0"/>
              <a:t>for</a:t>
            </a:r>
            <a:r>
              <a:rPr lang="zh-CN" altLang="en-US" dirty="0"/>
              <a:t> </a:t>
            </a:r>
            <a:r>
              <a:rPr lang="en-US" altLang="zh-CN" dirty="0"/>
              <a:t>D1</a:t>
            </a:r>
            <a:r>
              <a:rPr lang="zh-CN" altLang="en-US" dirty="0"/>
              <a:t> </a:t>
            </a:r>
            <a:r>
              <a:rPr lang="en-US" altLang="zh-CN" dirty="0"/>
              <a:t>to</a:t>
            </a:r>
            <a:r>
              <a:rPr lang="zh-CN" altLang="en-US" dirty="0"/>
              <a:t> </a:t>
            </a:r>
            <a:r>
              <a:rPr lang="en-US" altLang="zh-CN" dirty="0"/>
              <a:t>D4</a:t>
            </a:r>
            <a:r>
              <a:rPr lang="zh-CN" altLang="en-US" dirty="0"/>
              <a:t> </a:t>
            </a:r>
            <a:r>
              <a:rPr lang="en-US" altLang="zh-CN" dirty="0"/>
              <a:t>and</a:t>
            </a:r>
            <a:r>
              <a:rPr lang="zh-CN" altLang="en-US" dirty="0"/>
              <a:t> </a:t>
            </a:r>
            <a:r>
              <a:rPr lang="en-US" altLang="zh-CN" dirty="0"/>
              <a:t>90</a:t>
            </a:r>
            <a:r>
              <a:rPr lang="zh-CN" altLang="en-US" dirty="0"/>
              <a:t> </a:t>
            </a:r>
            <a:r>
              <a:rPr lang="en-US" altLang="zh-CN" dirty="0"/>
              <a:t>days</a:t>
            </a:r>
            <a:r>
              <a:rPr lang="zh-CN" altLang="en-US" dirty="0"/>
              <a:t> </a:t>
            </a:r>
            <a:r>
              <a:rPr lang="en-US" altLang="zh-CN" dirty="0"/>
              <a:t>for</a:t>
            </a:r>
            <a:r>
              <a:rPr lang="zh-CN" altLang="en-US" dirty="0"/>
              <a:t> </a:t>
            </a:r>
            <a:r>
              <a:rPr lang="en-US" altLang="zh-CN" dirty="0"/>
              <a:t>D5</a:t>
            </a:r>
          </a:p>
          <a:p>
            <a:r>
              <a:rPr lang="en-US" altLang="zh-CN" dirty="0"/>
              <a:t>Metrics</a:t>
            </a:r>
          </a:p>
          <a:p>
            <a:pPr lvl="1"/>
            <a:r>
              <a:rPr lang="en-US" altLang="zh-CN" dirty="0"/>
              <a:t>C</a:t>
            </a:r>
            <a:r>
              <a:rPr lang="en-US" altLang="zh-CN" dirty="0" smtClean="0"/>
              <a:t>lassification</a:t>
            </a:r>
            <a:endParaRPr lang="en-US" altLang="zh-CN" dirty="0"/>
          </a:p>
          <a:p>
            <a:pPr lvl="2"/>
            <a:r>
              <a:rPr lang="en-US" altLang="zh-CN" dirty="0"/>
              <a:t>Precision,</a:t>
            </a:r>
            <a:r>
              <a:rPr lang="zh-CN" altLang="en-US" dirty="0"/>
              <a:t> </a:t>
            </a:r>
            <a:r>
              <a:rPr lang="en-US" altLang="zh-CN" dirty="0"/>
              <a:t>r</a:t>
            </a:r>
            <a:r>
              <a:rPr lang="en-US" altLang="zh-CN" dirty="0" smtClean="0"/>
              <a:t>ecall, and</a:t>
            </a:r>
            <a:r>
              <a:rPr lang="zh-CN" altLang="en-US" dirty="0" smtClean="0"/>
              <a:t> </a:t>
            </a:r>
            <a:r>
              <a:rPr lang="en-US" altLang="zh-CN" dirty="0" smtClean="0"/>
              <a:t>F1-score</a:t>
            </a:r>
            <a:endParaRPr lang="en-US" altLang="zh-CN" dirty="0"/>
          </a:p>
          <a:p>
            <a:pPr lvl="1"/>
            <a:r>
              <a:rPr lang="en-US" altLang="zh-CN" dirty="0"/>
              <a:t>R</a:t>
            </a:r>
            <a:r>
              <a:rPr lang="en-US" altLang="zh-CN" dirty="0" smtClean="0"/>
              <a:t>egression</a:t>
            </a:r>
            <a:endParaRPr lang="en-US" altLang="zh-CN" dirty="0"/>
          </a:p>
          <a:p>
            <a:pPr lvl="2"/>
            <a:r>
              <a:rPr lang="en-US" altLang="zh-CN" dirty="0" smtClean="0"/>
              <a:t>Average</a:t>
            </a:r>
            <a:r>
              <a:rPr lang="zh-CN" altLang="en-US" dirty="0" smtClean="0"/>
              <a:t> </a:t>
            </a:r>
            <a:r>
              <a:rPr lang="en-US" altLang="zh-CN" dirty="0"/>
              <a:t>relative</a:t>
            </a:r>
            <a:r>
              <a:rPr lang="zh-CN" altLang="en-US" dirty="0"/>
              <a:t> </a:t>
            </a:r>
            <a:r>
              <a:rPr lang="en-US" altLang="zh-CN" dirty="0"/>
              <a:t>error</a:t>
            </a:r>
            <a:r>
              <a:rPr lang="zh-CN" altLang="en-US" dirty="0"/>
              <a:t> </a:t>
            </a:r>
            <a:r>
              <a:rPr lang="en-US" altLang="zh-CN" dirty="0"/>
              <a:t>of</a:t>
            </a:r>
            <a:r>
              <a:rPr lang="zh-CN" altLang="en-US" dirty="0"/>
              <a:t> </a:t>
            </a:r>
            <a:r>
              <a:rPr lang="en-US" altLang="zh-CN" dirty="0"/>
              <a:t>the</a:t>
            </a:r>
            <a:r>
              <a:rPr lang="zh-CN" altLang="en-US" dirty="0"/>
              <a:t> </a:t>
            </a:r>
            <a:r>
              <a:rPr lang="en-US" altLang="zh-CN" dirty="0"/>
              <a:t>residual</a:t>
            </a:r>
            <a:r>
              <a:rPr lang="zh-CN" altLang="en-US" dirty="0"/>
              <a:t> </a:t>
            </a:r>
            <a:r>
              <a:rPr lang="en-US" altLang="zh-CN" dirty="0"/>
              <a:t>lifetime</a:t>
            </a:r>
            <a:r>
              <a:rPr lang="zh-CN" altLang="en-US" dirty="0"/>
              <a:t> </a:t>
            </a:r>
            <a:r>
              <a:rPr lang="en-US" altLang="zh-CN" dirty="0"/>
              <a:t>(ARE</a:t>
            </a:r>
            <a:r>
              <a:rPr lang="en-US" altLang="zh-CN" dirty="0" smtClean="0"/>
              <a:t>)</a:t>
            </a:r>
            <a:endParaRPr lang="en-US" altLang="zh-CN"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19</a:t>
            </a:fld>
            <a:endParaRPr lang="en-US"/>
          </a:p>
        </p:txBody>
      </p:sp>
    </p:spTree>
    <p:extLst>
      <p:ext uri="{BB962C8B-B14F-4D97-AF65-F5344CB8AC3E}">
        <p14:creationId xmlns:p14="http://schemas.microsoft.com/office/powerpoint/2010/main" val="201934416"/>
      </p:ext>
    </p:extLst>
  </p:cSld>
  <p:clrMapOvr>
    <a:masterClrMapping/>
  </p:clrMapOvr>
  <mc:AlternateContent xmlns:mc="http://schemas.openxmlformats.org/markup-compatibility/2006" xmlns:p14="http://schemas.microsoft.com/office/powerpoint/2010/main">
    <mc:Choice Requires="p14">
      <p:transition spd="slow" p14:dur="2000" advTm="71665"/>
    </mc:Choice>
    <mc:Fallback xmlns="">
      <p:transition spd="slow" advTm="7166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altLang="zh-CN" dirty="0"/>
              <a:t>Challenges</a:t>
            </a:r>
            <a:r>
              <a:rPr lang="en-US" dirty="0"/>
              <a:t> of modern data centers (DCs)</a:t>
            </a:r>
          </a:p>
          <a:p>
            <a:pPr lvl="1"/>
            <a:r>
              <a:rPr lang="en-US" altLang="zh-CN" dirty="0"/>
              <a:t>Disk</a:t>
            </a:r>
            <a:r>
              <a:rPr lang="zh-CN" altLang="en-US" dirty="0"/>
              <a:t> </a:t>
            </a:r>
            <a:r>
              <a:rPr lang="en-US" altLang="zh-CN" dirty="0"/>
              <a:t>f</a:t>
            </a:r>
            <a:r>
              <a:rPr lang="en-US" dirty="0"/>
              <a:t>ailures are </a:t>
            </a:r>
            <a:r>
              <a:rPr lang="en-US" dirty="0" smtClean="0"/>
              <a:t>prevalent</a:t>
            </a:r>
            <a:endParaRPr lang="en-US" dirty="0"/>
          </a:p>
          <a:p>
            <a:pPr lvl="1"/>
            <a:r>
              <a:rPr lang="en-US" altLang="zh-CN" dirty="0"/>
              <a:t>Correlated</a:t>
            </a:r>
            <a:r>
              <a:rPr lang="zh-CN" altLang="en-US" dirty="0"/>
              <a:t> </a:t>
            </a:r>
            <a:r>
              <a:rPr lang="en-US" altLang="zh-CN" dirty="0"/>
              <a:t>disk</a:t>
            </a:r>
            <a:r>
              <a:rPr lang="zh-CN" altLang="en-US" dirty="0"/>
              <a:t> </a:t>
            </a:r>
            <a:r>
              <a:rPr lang="en-US" altLang="zh-CN" dirty="0"/>
              <a:t>failures</a:t>
            </a:r>
            <a:r>
              <a:rPr lang="zh-CN" altLang="en-US" dirty="0"/>
              <a:t> </a:t>
            </a:r>
            <a:r>
              <a:rPr lang="en-US" altLang="zh-CN" dirty="0" smtClean="0"/>
              <a:t>lead</a:t>
            </a:r>
            <a:r>
              <a:rPr lang="zh-CN" altLang="en-US" dirty="0" smtClean="0"/>
              <a:t> </a:t>
            </a:r>
            <a:r>
              <a:rPr lang="en-US" altLang="zh-CN" dirty="0"/>
              <a:t>to</a:t>
            </a:r>
            <a:r>
              <a:rPr lang="zh-CN" altLang="en-US" dirty="0"/>
              <a:t> </a:t>
            </a:r>
            <a:r>
              <a:rPr lang="en-US" altLang="zh-CN" dirty="0"/>
              <a:t>data</a:t>
            </a:r>
            <a:r>
              <a:rPr lang="zh-CN" altLang="en-US" dirty="0"/>
              <a:t> </a:t>
            </a:r>
            <a:r>
              <a:rPr lang="en-US" altLang="zh-CN" dirty="0"/>
              <a:t>loss</a:t>
            </a:r>
            <a:r>
              <a:rPr lang="zh-CN" altLang="en-US" dirty="0"/>
              <a:t> </a:t>
            </a:r>
            <a:r>
              <a:rPr lang="en-US" altLang="zh-CN" dirty="0"/>
              <a:t>and</a:t>
            </a:r>
            <a:r>
              <a:rPr lang="zh-CN" altLang="en-US" dirty="0"/>
              <a:t> </a:t>
            </a:r>
            <a:r>
              <a:rPr lang="en-US" altLang="zh-CN" dirty="0"/>
              <a:t>unavailable</a:t>
            </a:r>
            <a:r>
              <a:rPr lang="zh-CN" altLang="en-US" dirty="0"/>
              <a:t> </a:t>
            </a:r>
            <a:r>
              <a:rPr lang="en-US" altLang="zh-CN" dirty="0" smtClean="0"/>
              <a:t>services</a:t>
            </a:r>
            <a:endParaRPr lang="en-US" altLang="zh-CN" dirty="0"/>
          </a:p>
          <a:p>
            <a:pPr lvl="1"/>
            <a:r>
              <a:rPr lang="en-US" altLang="zh-CN" dirty="0"/>
              <a:t>Traditional</a:t>
            </a:r>
            <a:r>
              <a:rPr lang="zh-CN" altLang="en-US" dirty="0"/>
              <a:t> </a:t>
            </a:r>
            <a:r>
              <a:rPr lang="en-US" altLang="zh-CN" dirty="0"/>
              <a:t>redundancy</a:t>
            </a:r>
            <a:r>
              <a:rPr lang="zh-CN" altLang="en-US" dirty="0"/>
              <a:t> </a:t>
            </a:r>
            <a:r>
              <a:rPr lang="en-US" altLang="zh-CN" dirty="0"/>
              <a:t>mechanisms</a:t>
            </a:r>
            <a:r>
              <a:rPr lang="zh-CN" altLang="en-US" dirty="0"/>
              <a:t> </a:t>
            </a:r>
            <a:r>
              <a:rPr lang="en-US" altLang="zh-CN" dirty="0"/>
              <a:t>(e.g.,</a:t>
            </a:r>
            <a:r>
              <a:rPr lang="zh-CN" altLang="en-US" dirty="0"/>
              <a:t> </a:t>
            </a:r>
            <a:r>
              <a:rPr lang="en-US" altLang="zh-CN" dirty="0"/>
              <a:t>replication,</a:t>
            </a:r>
            <a:r>
              <a:rPr lang="zh-CN" altLang="en-US" dirty="0"/>
              <a:t> </a:t>
            </a:r>
            <a:r>
              <a:rPr lang="en-US" altLang="zh-CN" dirty="0"/>
              <a:t>RAID)</a:t>
            </a:r>
            <a:r>
              <a:rPr lang="zh-CN" altLang="en-US" dirty="0"/>
              <a:t> </a:t>
            </a:r>
            <a:r>
              <a:rPr lang="en-US" altLang="zh-CN" dirty="0"/>
              <a:t>are</a:t>
            </a:r>
            <a:r>
              <a:rPr lang="zh-CN" altLang="en-US" dirty="0"/>
              <a:t> </a:t>
            </a:r>
            <a:r>
              <a:rPr lang="en-US" altLang="zh-CN" dirty="0" smtClean="0"/>
              <a:t>insufficient</a:t>
            </a:r>
            <a:r>
              <a:rPr lang="zh-CN" altLang="en-US" dirty="0" smtClean="0"/>
              <a:t> </a:t>
            </a:r>
            <a:r>
              <a:rPr lang="en-US" altLang="zh-CN" dirty="0"/>
              <a:t>for</a:t>
            </a:r>
            <a:r>
              <a:rPr lang="zh-CN" altLang="en-US" dirty="0"/>
              <a:t> </a:t>
            </a:r>
            <a:r>
              <a:rPr lang="en-US" altLang="zh-CN" dirty="0" smtClean="0"/>
              <a:t>strong</a:t>
            </a:r>
            <a:r>
              <a:rPr lang="zh-CN" altLang="en-US" dirty="0" smtClean="0"/>
              <a:t> </a:t>
            </a:r>
            <a:r>
              <a:rPr lang="en-US" altLang="zh-CN" dirty="0"/>
              <a:t>reliability</a:t>
            </a:r>
            <a:r>
              <a:rPr lang="zh-CN" altLang="en-US" dirty="0"/>
              <a:t> </a:t>
            </a:r>
            <a:r>
              <a:rPr lang="en-US" altLang="zh-CN" dirty="0" smtClean="0"/>
              <a:t>guarantees</a:t>
            </a:r>
            <a:endParaRPr lang="en-US" altLang="zh-CN" dirty="0"/>
          </a:p>
          <a:p>
            <a:r>
              <a:rPr lang="en-US" altLang="zh-CN" dirty="0"/>
              <a:t>Proactive</a:t>
            </a:r>
            <a:r>
              <a:rPr lang="zh-CN" altLang="en-US" dirty="0"/>
              <a:t> </a:t>
            </a:r>
            <a:r>
              <a:rPr lang="en-US" altLang="zh-CN" dirty="0"/>
              <a:t>fault</a:t>
            </a:r>
            <a:r>
              <a:rPr lang="zh-CN" altLang="en-US" dirty="0"/>
              <a:t> </a:t>
            </a:r>
            <a:r>
              <a:rPr lang="en-US" altLang="zh-CN" dirty="0" smtClean="0"/>
              <a:t>tolerance</a:t>
            </a:r>
            <a:endParaRPr lang="en-US" altLang="zh-CN" dirty="0"/>
          </a:p>
          <a:p>
            <a:pPr lvl="1"/>
            <a:r>
              <a:rPr lang="en-US" altLang="zh-CN" dirty="0"/>
              <a:t>P</a:t>
            </a:r>
            <a:r>
              <a:rPr lang="en-US" altLang="zh-CN" dirty="0" smtClean="0"/>
              <a:t>redict</a:t>
            </a:r>
            <a:r>
              <a:rPr lang="zh-CN" altLang="en-US" dirty="0" smtClean="0"/>
              <a:t> </a:t>
            </a:r>
            <a:r>
              <a:rPr lang="en-US" altLang="zh-CN" dirty="0"/>
              <a:t>imminent</a:t>
            </a:r>
            <a:r>
              <a:rPr lang="zh-CN" altLang="en-US" dirty="0"/>
              <a:t> </a:t>
            </a:r>
            <a:r>
              <a:rPr lang="en-US" altLang="zh-CN" dirty="0"/>
              <a:t>disk</a:t>
            </a:r>
            <a:r>
              <a:rPr lang="zh-CN" altLang="en-US" dirty="0"/>
              <a:t> </a:t>
            </a:r>
            <a:r>
              <a:rPr lang="en-US" altLang="zh-CN" dirty="0"/>
              <a:t>failures</a:t>
            </a:r>
            <a:r>
              <a:rPr lang="zh-CN" altLang="en-US" dirty="0"/>
              <a:t> </a:t>
            </a:r>
            <a:r>
              <a:rPr lang="en-US" altLang="zh-CN" dirty="0" smtClean="0"/>
              <a:t>before</a:t>
            </a:r>
            <a:r>
              <a:rPr lang="en-US" altLang="zh-CN" dirty="0"/>
              <a:t> </a:t>
            </a:r>
            <a:r>
              <a:rPr lang="en-US" altLang="zh-CN" dirty="0" smtClean="0"/>
              <a:t>actual</a:t>
            </a:r>
            <a:r>
              <a:rPr lang="zh-CN" altLang="en-US" dirty="0" smtClean="0"/>
              <a:t> </a:t>
            </a:r>
            <a:r>
              <a:rPr lang="en-US" altLang="zh-CN" dirty="0"/>
              <a:t>failures</a:t>
            </a:r>
            <a:r>
              <a:rPr lang="zh-CN" altLang="en-US" dirty="0"/>
              <a:t> </a:t>
            </a:r>
            <a:r>
              <a:rPr lang="en-US" altLang="zh-CN" dirty="0"/>
              <a:t>happen</a:t>
            </a:r>
            <a:r>
              <a:rPr lang="zh-CN" altLang="en-US" dirty="0"/>
              <a:t> </a:t>
            </a:r>
            <a:r>
              <a:rPr lang="en-US" altLang="zh-CN" dirty="0"/>
              <a:t>based</a:t>
            </a:r>
            <a:r>
              <a:rPr lang="zh-CN" altLang="en-US" dirty="0"/>
              <a:t> </a:t>
            </a:r>
            <a:r>
              <a:rPr lang="en-US" altLang="zh-CN" dirty="0"/>
              <a:t>on</a:t>
            </a:r>
            <a:r>
              <a:rPr lang="zh-CN" altLang="en-US" dirty="0"/>
              <a:t> </a:t>
            </a:r>
            <a:r>
              <a:rPr lang="en-US" altLang="zh-CN" b="1" dirty="0">
                <a:solidFill>
                  <a:srgbClr val="FF0000"/>
                </a:solidFill>
              </a:rPr>
              <a:t>machine</a:t>
            </a:r>
            <a:r>
              <a:rPr lang="zh-CN" altLang="en-US" b="1" dirty="0">
                <a:solidFill>
                  <a:srgbClr val="FF0000"/>
                </a:solidFill>
              </a:rPr>
              <a:t> </a:t>
            </a:r>
            <a:r>
              <a:rPr lang="en-US" altLang="zh-CN" b="1" dirty="0">
                <a:solidFill>
                  <a:srgbClr val="FF0000"/>
                </a:solidFill>
              </a:rPr>
              <a:t>learning</a:t>
            </a:r>
          </a:p>
          <a:p>
            <a:pPr lvl="1"/>
            <a:r>
              <a:rPr lang="en-US" altLang="zh-CN" dirty="0" smtClean="0"/>
              <a:t>Data: disk</a:t>
            </a:r>
            <a:r>
              <a:rPr lang="zh-CN" altLang="en-US" dirty="0" smtClean="0"/>
              <a:t> </a:t>
            </a:r>
            <a:r>
              <a:rPr lang="en-US" altLang="zh-CN" dirty="0"/>
              <a:t>logs</a:t>
            </a:r>
            <a:r>
              <a:rPr lang="zh-CN" altLang="en-US" dirty="0"/>
              <a:t> </a:t>
            </a:r>
            <a:r>
              <a:rPr lang="en-US" altLang="zh-CN" dirty="0" smtClean="0"/>
              <a:t>from</a:t>
            </a:r>
            <a:r>
              <a:rPr lang="zh-CN" altLang="en-US" dirty="0" smtClean="0"/>
              <a:t> </a:t>
            </a:r>
            <a:r>
              <a:rPr lang="en-US" altLang="zh-CN" dirty="0"/>
              <a:t>SMART</a:t>
            </a:r>
            <a:r>
              <a:rPr lang="zh-CN" altLang="en-US" dirty="0"/>
              <a:t> </a:t>
            </a:r>
            <a:r>
              <a:rPr lang="en-US" altLang="zh-CN" dirty="0"/>
              <a:t>(Self-Monitoring,</a:t>
            </a:r>
            <a:r>
              <a:rPr lang="zh-CN" altLang="en-US" dirty="0"/>
              <a:t> </a:t>
            </a:r>
            <a:r>
              <a:rPr lang="en-US" altLang="zh-CN" dirty="0"/>
              <a:t>Analysis</a:t>
            </a:r>
            <a:r>
              <a:rPr lang="zh-CN" altLang="en-US" dirty="0"/>
              <a:t> </a:t>
            </a:r>
            <a:r>
              <a:rPr lang="en-US" altLang="zh-CN" dirty="0"/>
              <a:t>and</a:t>
            </a:r>
            <a:r>
              <a:rPr lang="zh-CN" altLang="en-US" dirty="0"/>
              <a:t> </a:t>
            </a:r>
            <a:r>
              <a:rPr lang="en-US" altLang="zh-CN" dirty="0"/>
              <a:t>Reporting</a:t>
            </a:r>
            <a:r>
              <a:rPr lang="zh-CN" altLang="en-US" dirty="0"/>
              <a:t> </a:t>
            </a:r>
            <a:r>
              <a:rPr lang="en-US" altLang="zh-CN" dirty="0"/>
              <a:t>Technology</a:t>
            </a:r>
            <a:r>
              <a:rPr lang="en-US" altLang="zh-CN" dirty="0" smtClean="0"/>
              <a:t>)</a:t>
            </a:r>
            <a:endParaRPr lang="en-US" altLang="zh-CN"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a:t>
            </a:fld>
            <a:endParaRPr lang="en-US"/>
          </a:p>
        </p:txBody>
      </p:sp>
    </p:spTree>
    <p:extLst>
      <p:ext uri="{BB962C8B-B14F-4D97-AF65-F5344CB8AC3E}">
        <p14:creationId xmlns:p14="http://schemas.microsoft.com/office/powerpoint/2010/main" val="1123290092"/>
      </p:ext>
    </p:extLst>
  </p:cSld>
  <p:clrMapOvr>
    <a:masterClrMapping/>
  </p:clrMapOvr>
  <mc:AlternateContent xmlns:mc="http://schemas.openxmlformats.org/markup-compatibility/2006" xmlns:p14="http://schemas.microsoft.com/office/powerpoint/2010/main">
    <mc:Choice Requires="p14">
      <p:transition spd="slow" p14:dur="2000" advTm="55946"/>
    </mc:Choice>
    <mc:Fallback xmlns="">
      <p:transition spd="slow" advTm="5594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a:t>
            </a:r>
            <a:endParaRPr lang="en-US" dirty="0"/>
          </a:p>
        </p:txBody>
      </p:sp>
      <p:sp>
        <p:nvSpPr>
          <p:cNvPr id="3" name="Content Placeholder 2"/>
          <p:cNvSpPr>
            <a:spLocks noGrp="1"/>
          </p:cNvSpPr>
          <p:nvPr>
            <p:ph idx="1"/>
          </p:nvPr>
        </p:nvSpPr>
        <p:spPr/>
        <p:txBody>
          <a:bodyPr/>
          <a:lstStyle/>
          <a:p>
            <a:r>
              <a:rPr lang="en-US" altLang="zh-CN" dirty="0"/>
              <a:t>Effectiveness</a:t>
            </a:r>
            <a:r>
              <a:rPr lang="zh-CN" altLang="en-US" dirty="0"/>
              <a:t> </a:t>
            </a:r>
            <a:r>
              <a:rPr lang="en-US" altLang="zh-CN" dirty="0"/>
              <a:t>of</a:t>
            </a:r>
            <a:r>
              <a:rPr lang="zh-CN" altLang="en-US" dirty="0"/>
              <a:t> </a:t>
            </a:r>
            <a:r>
              <a:rPr lang="en-US" altLang="zh-CN" dirty="0"/>
              <a:t>concept-drift</a:t>
            </a:r>
            <a:r>
              <a:rPr lang="zh-CN" altLang="en-US" dirty="0"/>
              <a:t> </a:t>
            </a:r>
            <a:r>
              <a:rPr lang="en-US" altLang="zh-CN" dirty="0"/>
              <a:t>adaptation</a:t>
            </a:r>
          </a:p>
          <a:p>
            <a:pPr lvl="1"/>
            <a:r>
              <a:rPr lang="en-US" altLang="zh-CN" dirty="0"/>
              <a:t>E</a:t>
            </a:r>
            <a:r>
              <a:rPr lang="en-US" altLang="zh-CN" dirty="0" smtClean="0"/>
              <a:t>valuate</a:t>
            </a:r>
            <a:r>
              <a:rPr lang="zh-CN" altLang="en-US" dirty="0" smtClean="0"/>
              <a:t> </a:t>
            </a:r>
            <a:r>
              <a:rPr lang="en-US" altLang="zh-CN" dirty="0"/>
              <a:t>eight</a:t>
            </a:r>
            <a:r>
              <a:rPr lang="zh-CN" altLang="en-US" dirty="0"/>
              <a:t> </a:t>
            </a:r>
            <a:r>
              <a:rPr lang="en-US" altLang="zh-CN" dirty="0"/>
              <a:t>algorithms</a:t>
            </a:r>
            <a:r>
              <a:rPr lang="zh-CN" altLang="en-US" dirty="0"/>
              <a:t> </a:t>
            </a:r>
            <a:r>
              <a:rPr lang="en-US" altLang="zh-CN" dirty="0"/>
              <a:t>for</a:t>
            </a:r>
            <a:r>
              <a:rPr lang="zh-CN" altLang="en-US" dirty="0"/>
              <a:t> </a:t>
            </a:r>
            <a:r>
              <a:rPr lang="en-US" altLang="zh-CN" dirty="0" smtClean="0"/>
              <a:t>classification</a:t>
            </a:r>
            <a:endParaRPr lang="en-US" altLang="zh-CN" dirty="0"/>
          </a:p>
          <a:p>
            <a:pPr lvl="2"/>
            <a:r>
              <a:rPr lang="en-US" altLang="zh-CN" dirty="0"/>
              <a:t>F</a:t>
            </a:r>
            <a:r>
              <a:rPr lang="en-US" altLang="zh-CN" dirty="0" smtClean="0"/>
              <a:t>our</a:t>
            </a:r>
            <a:r>
              <a:rPr lang="zh-CN" altLang="en-US" dirty="0" smtClean="0"/>
              <a:t> </a:t>
            </a:r>
            <a:r>
              <a:rPr lang="en-US" altLang="zh-CN" dirty="0"/>
              <a:t>pairs</a:t>
            </a:r>
            <a:r>
              <a:rPr lang="zh-CN" altLang="en-US" dirty="0"/>
              <a:t> </a:t>
            </a:r>
            <a:r>
              <a:rPr lang="en-US" altLang="zh-CN" dirty="0"/>
              <a:t>before</a:t>
            </a:r>
            <a:r>
              <a:rPr lang="zh-CN" altLang="en-US" dirty="0"/>
              <a:t> </a:t>
            </a:r>
            <a:r>
              <a:rPr lang="en-US" altLang="zh-CN" dirty="0"/>
              <a:t>and</a:t>
            </a:r>
            <a:r>
              <a:rPr lang="zh-CN" altLang="en-US" dirty="0"/>
              <a:t> </a:t>
            </a:r>
            <a:r>
              <a:rPr lang="en-US" altLang="zh-CN" dirty="0"/>
              <a:t>after</a:t>
            </a:r>
            <a:r>
              <a:rPr lang="zh-CN" altLang="en-US" dirty="0"/>
              <a:t> </a:t>
            </a:r>
            <a:r>
              <a:rPr lang="en-US" altLang="zh-CN" dirty="0"/>
              <a:t>enabling</a:t>
            </a:r>
            <a:r>
              <a:rPr lang="zh-CN" altLang="en-US" dirty="0"/>
              <a:t> </a:t>
            </a:r>
            <a:r>
              <a:rPr lang="en-US" altLang="zh-CN" dirty="0"/>
              <a:t>concept-drift</a:t>
            </a:r>
            <a:r>
              <a:rPr lang="zh-CN" altLang="en-US" dirty="0"/>
              <a:t> </a:t>
            </a:r>
            <a:r>
              <a:rPr lang="en-US" altLang="zh-CN" dirty="0" smtClean="0"/>
              <a:t>adaptation</a:t>
            </a:r>
          </a:p>
          <a:p>
            <a:pPr lvl="1"/>
            <a:r>
              <a:rPr lang="en-US" altLang="zh-CN" dirty="0"/>
              <a:t>T</a:t>
            </a:r>
            <a:r>
              <a:rPr lang="en-US" altLang="zh-CN" dirty="0" smtClean="0"/>
              <a:t>ake</a:t>
            </a:r>
            <a:r>
              <a:rPr lang="zh-CN" altLang="en-US" dirty="0" smtClean="0"/>
              <a:t> </a:t>
            </a:r>
            <a:r>
              <a:rPr lang="en-US" altLang="zh-CN" dirty="0" smtClean="0"/>
              <a:t>D2</a:t>
            </a:r>
            <a:r>
              <a:rPr lang="zh-CN" altLang="en-US" dirty="0" smtClean="0"/>
              <a:t> </a:t>
            </a:r>
            <a:r>
              <a:rPr lang="en-US" altLang="zh-CN" dirty="0" smtClean="0"/>
              <a:t>as</a:t>
            </a:r>
            <a:r>
              <a:rPr lang="zh-CN" altLang="en-US" dirty="0" smtClean="0"/>
              <a:t> </a:t>
            </a:r>
            <a:r>
              <a:rPr lang="en-US" altLang="zh-CN" dirty="0" smtClean="0"/>
              <a:t>an</a:t>
            </a:r>
            <a:r>
              <a:rPr lang="zh-CN" altLang="en-US" dirty="0" smtClean="0"/>
              <a:t> </a:t>
            </a:r>
            <a:r>
              <a:rPr lang="en-US" altLang="zh-CN" dirty="0" smtClean="0"/>
              <a:t>example</a:t>
            </a:r>
            <a:endParaRPr lang="en-US" altLang="zh-CN" dirty="0"/>
          </a:p>
          <a:p>
            <a:pPr lvl="2"/>
            <a:r>
              <a:rPr lang="en-US" altLang="zh-CN" dirty="0"/>
              <a:t>Concept-drift</a:t>
            </a:r>
            <a:r>
              <a:rPr lang="zh-CN" altLang="en-US" dirty="0"/>
              <a:t> </a:t>
            </a:r>
            <a:r>
              <a:rPr lang="en-US" altLang="zh-CN" dirty="0"/>
              <a:t>adaptation</a:t>
            </a:r>
            <a:r>
              <a:rPr lang="zh-CN" altLang="en-US" dirty="0"/>
              <a:t> </a:t>
            </a:r>
            <a:r>
              <a:rPr lang="en-US" altLang="zh-CN" dirty="0" smtClean="0"/>
              <a:t>improves</a:t>
            </a:r>
            <a:r>
              <a:rPr lang="en-US" altLang="zh-CN" dirty="0"/>
              <a:t> </a:t>
            </a:r>
            <a:r>
              <a:rPr lang="en-US" altLang="zh-CN" dirty="0" smtClean="0"/>
              <a:t>overall</a:t>
            </a:r>
            <a:r>
              <a:rPr lang="zh-CN" altLang="en-US" dirty="0" smtClean="0"/>
              <a:t> </a:t>
            </a:r>
            <a:r>
              <a:rPr lang="en-US" altLang="zh-CN" dirty="0"/>
              <a:t>F1-score</a:t>
            </a:r>
            <a:r>
              <a:rPr lang="zh-CN" altLang="en-US" dirty="0"/>
              <a:t> </a:t>
            </a:r>
            <a:r>
              <a:rPr lang="en-US" altLang="zh-CN" dirty="0"/>
              <a:t>for</a:t>
            </a:r>
            <a:r>
              <a:rPr lang="zh-CN" altLang="en-US" dirty="0"/>
              <a:t> </a:t>
            </a:r>
            <a:r>
              <a:rPr lang="en-US" altLang="zh-CN" dirty="0"/>
              <a:t>each</a:t>
            </a:r>
            <a:r>
              <a:rPr lang="zh-CN" altLang="en-US" dirty="0"/>
              <a:t> </a:t>
            </a:r>
            <a:r>
              <a:rPr lang="en-US" altLang="zh-CN" dirty="0"/>
              <a:t>pair</a:t>
            </a:r>
            <a:r>
              <a:rPr lang="zh-CN" altLang="en-US" dirty="0"/>
              <a:t> </a:t>
            </a:r>
            <a:r>
              <a:rPr lang="en-US" altLang="zh-CN" dirty="0"/>
              <a:t>of</a:t>
            </a:r>
            <a:r>
              <a:rPr lang="zh-CN" altLang="en-US" dirty="0"/>
              <a:t> </a:t>
            </a:r>
            <a:r>
              <a:rPr lang="en-US" altLang="zh-CN" dirty="0"/>
              <a:t>algorithms</a:t>
            </a:r>
            <a:r>
              <a:rPr lang="zh-CN" altLang="en-US" dirty="0"/>
              <a:t> </a:t>
            </a:r>
            <a:r>
              <a:rPr lang="en-US" altLang="zh-CN" dirty="0"/>
              <a:t>by</a:t>
            </a:r>
            <a:r>
              <a:rPr lang="zh-CN" altLang="en-US" dirty="0"/>
              <a:t> </a:t>
            </a:r>
            <a:r>
              <a:rPr lang="en-US" altLang="zh-CN" dirty="0"/>
              <a:t>up</a:t>
            </a:r>
            <a:r>
              <a:rPr lang="zh-CN" altLang="en-US" dirty="0"/>
              <a:t> </a:t>
            </a:r>
            <a:r>
              <a:rPr lang="en-US" altLang="zh-CN" dirty="0"/>
              <a:t>to</a:t>
            </a:r>
            <a:r>
              <a:rPr lang="zh-CN" altLang="en-US" dirty="0"/>
              <a:t> </a:t>
            </a:r>
            <a:r>
              <a:rPr lang="en-US" altLang="zh-CN" dirty="0"/>
              <a:t>53.2%</a:t>
            </a:r>
            <a:r>
              <a:rPr lang="zh-CN" altLang="en-US" dirty="0"/>
              <a:t> </a:t>
            </a:r>
            <a:r>
              <a:rPr lang="en-US" altLang="zh-CN" dirty="0"/>
              <a:t>and</a:t>
            </a:r>
            <a:r>
              <a:rPr lang="zh-CN" altLang="en-US" dirty="0"/>
              <a:t> </a:t>
            </a:r>
            <a:r>
              <a:rPr lang="en-US" altLang="zh-CN" dirty="0"/>
              <a:t>mainly</a:t>
            </a:r>
            <a:r>
              <a:rPr lang="zh-CN" altLang="en-US" dirty="0"/>
              <a:t> </a:t>
            </a:r>
            <a:r>
              <a:rPr lang="en-US" altLang="zh-CN" dirty="0"/>
              <a:t>improves</a:t>
            </a:r>
            <a:r>
              <a:rPr lang="zh-CN" altLang="en-US" dirty="0"/>
              <a:t> </a:t>
            </a:r>
            <a:r>
              <a:rPr lang="en-US" altLang="zh-CN" dirty="0" smtClean="0"/>
              <a:t>precision</a:t>
            </a:r>
            <a:endParaRPr lang="en-US" altLang="zh-CN"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20</a:t>
            </a:fld>
            <a:endParaRPr lang="en-US"/>
          </a:p>
        </p:txBody>
      </p:sp>
      <p:grpSp>
        <p:nvGrpSpPr>
          <p:cNvPr id="5" name="Group 4"/>
          <p:cNvGrpSpPr/>
          <p:nvPr/>
        </p:nvGrpSpPr>
        <p:grpSpPr>
          <a:xfrm>
            <a:off x="909836" y="3930820"/>
            <a:ext cx="10147300" cy="2378500"/>
            <a:chOff x="909836" y="4077072"/>
            <a:chExt cx="10147300" cy="2378500"/>
          </a:xfrm>
        </p:grpSpPr>
        <p:pic>
          <p:nvPicPr>
            <p:cNvPr id="6" name="Picture 5"/>
            <p:cNvPicPr>
              <a:picLocks noChangeAspect="1"/>
            </p:cNvPicPr>
            <p:nvPr/>
          </p:nvPicPr>
          <p:blipFill>
            <a:blip r:embed="rId3"/>
            <a:stretch>
              <a:fillRect/>
            </a:stretch>
          </p:blipFill>
          <p:spPr>
            <a:xfrm>
              <a:off x="909836" y="4423572"/>
              <a:ext cx="10147300" cy="2032000"/>
            </a:xfrm>
            <a:prstGeom prst="rect">
              <a:avLst/>
            </a:prstGeom>
          </p:spPr>
        </p:pic>
        <p:pic>
          <p:nvPicPr>
            <p:cNvPr id="7" name="Picture 6"/>
            <p:cNvPicPr>
              <a:picLocks noChangeAspect="1"/>
            </p:cNvPicPr>
            <p:nvPr/>
          </p:nvPicPr>
          <p:blipFill>
            <a:blip r:embed="rId4"/>
            <a:stretch>
              <a:fillRect/>
            </a:stretch>
          </p:blipFill>
          <p:spPr>
            <a:xfrm>
              <a:off x="3128962" y="4077072"/>
              <a:ext cx="5930900" cy="355600"/>
            </a:xfrm>
            <a:prstGeom prst="rect">
              <a:avLst/>
            </a:prstGeom>
          </p:spPr>
        </p:pic>
      </p:grpSp>
    </p:spTree>
    <p:extLst>
      <p:ext uri="{BB962C8B-B14F-4D97-AF65-F5344CB8AC3E}">
        <p14:creationId xmlns:p14="http://schemas.microsoft.com/office/powerpoint/2010/main" val="996316175"/>
      </p:ext>
    </p:extLst>
  </p:cSld>
  <p:clrMapOvr>
    <a:masterClrMapping/>
  </p:clrMapOvr>
  <mc:AlternateContent xmlns:mc="http://schemas.openxmlformats.org/markup-compatibility/2006" xmlns:p14="http://schemas.microsoft.com/office/powerpoint/2010/main">
    <mc:Choice Requires="p14">
      <p:transition spd="slow" p14:dur="2000" advTm="45134"/>
    </mc:Choice>
    <mc:Fallback xmlns="">
      <p:transition spd="slow" advTm="4513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Evaluation</a:t>
            </a:r>
            <a:endParaRPr lang="en-US" dirty="0"/>
          </a:p>
        </p:txBody>
      </p:sp>
      <p:sp>
        <p:nvSpPr>
          <p:cNvPr id="3" name="Content Placeholder 2"/>
          <p:cNvSpPr>
            <a:spLocks noGrp="1"/>
          </p:cNvSpPr>
          <p:nvPr>
            <p:ph idx="1"/>
          </p:nvPr>
        </p:nvSpPr>
        <p:spPr/>
        <p:txBody>
          <a:bodyPr/>
          <a:lstStyle/>
          <a:p>
            <a:r>
              <a:rPr lang="en-US" altLang="zh-CN" dirty="0" smtClean="0"/>
              <a:t>Sensitivity</a:t>
            </a:r>
            <a:r>
              <a:rPr lang="zh-CN" altLang="en-US" dirty="0" smtClean="0"/>
              <a:t> </a:t>
            </a:r>
            <a:r>
              <a:rPr lang="en-US" altLang="zh-CN" dirty="0" smtClean="0"/>
              <a:t>of</a:t>
            </a:r>
            <a:r>
              <a:rPr lang="zh-CN" altLang="en-US" dirty="0" smtClean="0"/>
              <a:t> </a:t>
            </a:r>
            <a:r>
              <a:rPr lang="en-US" altLang="zh-CN" dirty="0" smtClean="0"/>
              <a:t>extra</a:t>
            </a:r>
            <a:r>
              <a:rPr lang="zh-CN" altLang="en-US" dirty="0" smtClean="0"/>
              <a:t> </a:t>
            </a:r>
            <a:r>
              <a:rPr lang="en-US" altLang="zh-CN" dirty="0" smtClean="0"/>
              <a:t>labeled</a:t>
            </a:r>
            <a:r>
              <a:rPr lang="zh-CN" altLang="en-US" dirty="0" smtClean="0"/>
              <a:t> </a:t>
            </a:r>
            <a:r>
              <a:rPr lang="en-US" altLang="zh-CN" dirty="0" smtClean="0"/>
              <a:t>days</a:t>
            </a:r>
            <a:r>
              <a:rPr lang="zh-CN" altLang="en-US" dirty="0" smtClean="0"/>
              <a:t> </a:t>
            </a:r>
            <a:r>
              <a:rPr lang="en-US" altLang="zh-CN" dirty="0" smtClean="0"/>
              <a:t>(D2</a:t>
            </a:r>
            <a:r>
              <a:rPr lang="zh-CN" altLang="en-US" dirty="0" smtClean="0"/>
              <a:t> </a:t>
            </a:r>
            <a:r>
              <a:rPr lang="en-US" altLang="zh-CN" dirty="0" smtClean="0"/>
              <a:t>as</a:t>
            </a:r>
            <a:r>
              <a:rPr lang="zh-CN" altLang="en-US" dirty="0" smtClean="0"/>
              <a:t> </a:t>
            </a:r>
            <a:r>
              <a:rPr lang="en-US" altLang="zh-CN" dirty="0" smtClean="0"/>
              <a:t>an</a:t>
            </a:r>
            <a:r>
              <a:rPr lang="zh-CN" altLang="en-US" dirty="0" smtClean="0"/>
              <a:t> </a:t>
            </a:r>
            <a:r>
              <a:rPr lang="en-US" altLang="zh-CN" dirty="0" smtClean="0"/>
              <a:t>example)</a:t>
            </a:r>
          </a:p>
          <a:p>
            <a:pPr lvl="1"/>
            <a:r>
              <a:rPr lang="en-US" altLang="zh-CN" dirty="0"/>
              <a:t>V</a:t>
            </a:r>
            <a:r>
              <a:rPr lang="en-US" altLang="zh-CN" dirty="0" smtClean="0"/>
              <a:t>ary</a:t>
            </a:r>
            <a:r>
              <a:rPr lang="zh-CN" altLang="en-US" dirty="0" smtClean="0"/>
              <a:t> </a:t>
            </a:r>
            <a:r>
              <a:rPr lang="en-US" altLang="zh-CN" i="1" dirty="0" smtClean="0"/>
              <a:t>D</a:t>
            </a:r>
            <a:r>
              <a:rPr lang="en-US" altLang="zh-CN" i="1" baseline="-25000" dirty="0" smtClean="0"/>
              <a:t>L</a:t>
            </a:r>
            <a:r>
              <a:rPr lang="zh-CN" altLang="en-US" baseline="-25000" dirty="0" smtClean="0"/>
              <a:t> </a:t>
            </a:r>
            <a:r>
              <a:rPr lang="en-US" altLang="zh-CN" dirty="0" smtClean="0"/>
              <a:t>from</a:t>
            </a:r>
            <a:r>
              <a:rPr lang="zh-CN" altLang="en-US" dirty="0" smtClean="0"/>
              <a:t> </a:t>
            </a:r>
            <a:r>
              <a:rPr lang="en-US" altLang="zh-CN" dirty="0" smtClean="0"/>
              <a:t>0</a:t>
            </a:r>
            <a:r>
              <a:rPr lang="zh-CN" altLang="en-US" dirty="0" smtClean="0"/>
              <a:t> </a:t>
            </a:r>
            <a:r>
              <a:rPr lang="en-US" altLang="zh-CN" dirty="0" smtClean="0"/>
              <a:t>to</a:t>
            </a:r>
            <a:r>
              <a:rPr lang="zh-CN" altLang="en-US" dirty="0" smtClean="0"/>
              <a:t> </a:t>
            </a:r>
            <a:r>
              <a:rPr lang="en-US" altLang="zh-CN" dirty="0" smtClean="0"/>
              <a:t>30</a:t>
            </a:r>
            <a:r>
              <a:rPr lang="zh-CN" altLang="en-US" dirty="0" smtClean="0"/>
              <a:t> </a:t>
            </a:r>
            <a:r>
              <a:rPr lang="en-US" altLang="zh-CN" dirty="0" smtClean="0"/>
              <a:t>days</a:t>
            </a:r>
            <a:r>
              <a:rPr lang="zh-CN" altLang="en-US" dirty="0" smtClean="0"/>
              <a:t> </a:t>
            </a:r>
            <a:r>
              <a:rPr lang="en-US" altLang="zh-CN" dirty="0" smtClean="0"/>
              <a:t>for BA, BOLE, and ARF</a:t>
            </a:r>
          </a:p>
          <a:p>
            <a:pPr lvl="2"/>
            <a:r>
              <a:rPr lang="en-US" altLang="zh-CN" dirty="0" smtClean="0"/>
              <a:t>Introducing</a:t>
            </a:r>
            <a:r>
              <a:rPr lang="zh-CN" altLang="en-US" dirty="0" smtClean="0"/>
              <a:t> </a:t>
            </a:r>
            <a:r>
              <a:rPr lang="en-US" altLang="zh-CN" dirty="0" smtClean="0"/>
              <a:t>extra</a:t>
            </a:r>
            <a:r>
              <a:rPr lang="zh-CN" altLang="en-US" dirty="0" smtClean="0"/>
              <a:t> </a:t>
            </a:r>
            <a:r>
              <a:rPr lang="en-US" altLang="zh-CN" dirty="0" smtClean="0"/>
              <a:t>labeled</a:t>
            </a:r>
            <a:r>
              <a:rPr lang="zh-CN" altLang="en-US" dirty="0" smtClean="0"/>
              <a:t> </a:t>
            </a:r>
            <a:r>
              <a:rPr lang="en-US" altLang="zh-CN" dirty="0" smtClean="0"/>
              <a:t>days</a:t>
            </a:r>
            <a:r>
              <a:rPr lang="zh-CN" altLang="en-US" dirty="0" smtClean="0"/>
              <a:t> </a:t>
            </a:r>
            <a:r>
              <a:rPr lang="en-US" altLang="zh-CN" dirty="0" smtClean="0"/>
              <a:t>(</a:t>
            </a:r>
            <a:r>
              <a:rPr lang="en-US" altLang="zh-CN" i="1" dirty="0" smtClean="0"/>
              <a:t>D</a:t>
            </a:r>
            <a:r>
              <a:rPr lang="en-US" altLang="zh-CN" i="1" baseline="-25000" dirty="0" smtClean="0"/>
              <a:t>L</a:t>
            </a:r>
            <a:r>
              <a:rPr lang="zh-CN" altLang="en-US" i="1" baseline="-25000" dirty="0" smtClean="0"/>
              <a:t> </a:t>
            </a:r>
            <a:r>
              <a:rPr lang="en-US" altLang="zh-CN" i="1" dirty="0" smtClean="0"/>
              <a:t>&gt;</a:t>
            </a:r>
            <a:r>
              <a:rPr lang="zh-CN" altLang="en-US" i="1" dirty="0" smtClean="0"/>
              <a:t> </a:t>
            </a:r>
            <a:r>
              <a:rPr lang="en-US" altLang="zh-CN" i="1" dirty="0" smtClean="0"/>
              <a:t>0</a:t>
            </a:r>
            <a:r>
              <a:rPr lang="en-US" altLang="zh-CN" dirty="0" smtClean="0"/>
              <a:t>)</a:t>
            </a:r>
            <a:r>
              <a:rPr lang="zh-CN" altLang="en-US" dirty="0" smtClean="0"/>
              <a:t> </a:t>
            </a:r>
            <a:r>
              <a:rPr lang="en-US" altLang="zh-CN" dirty="0" smtClean="0"/>
              <a:t>increases</a:t>
            </a:r>
            <a:r>
              <a:rPr lang="zh-CN" altLang="en-US" dirty="0" smtClean="0"/>
              <a:t> </a:t>
            </a:r>
            <a:r>
              <a:rPr lang="en-US" altLang="zh-CN" dirty="0" smtClean="0"/>
              <a:t>prediction</a:t>
            </a:r>
            <a:r>
              <a:rPr lang="zh-CN" altLang="en-US" dirty="0" smtClean="0"/>
              <a:t> </a:t>
            </a:r>
            <a:r>
              <a:rPr lang="en-US" altLang="zh-CN" dirty="0" smtClean="0"/>
              <a:t>accuracy</a:t>
            </a:r>
            <a:r>
              <a:rPr lang="zh-CN" altLang="en-US" dirty="0" smtClean="0"/>
              <a:t> </a:t>
            </a:r>
            <a:r>
              <a:rPr lang="en-US" altLang="zh-CN" dirty="0" smtClean="0"/>
              <a:t>in</a:t>
            </a:r>
            <a:r>
              <a:rPr lang="zh-CN" altLang="en-US" dirty="0" smtClean="0"/>
              <a:t> </a:t>
            </a:r>
            <a:r>
              <a:rPr lang="en-US" altLang="zh-CN" dirty="0" smtClean="0"/>
              <a:t>general</a:t>
            </a:r>
          </a:p>
          <a:p>
            <a:pPr lvl="2"/>
            <a:r>
              <a:rPr lang="en-US" altLang="zh-CN" dirty="0"/>
              <a:t>O</a:t>
            </a:r>
            <a:r>
              <a:rPr lang="en-US" altLang="zh-CN" dirty="0" smtClean="0"/>
              <a:t>ptimal</a:t>
            </a:r>
            <a:r>
              <a:rPr lang="zh-CN" altLang="en-US" dirty="0" smtClean="0"/>
              <a:t> </a:t>
            </a:r>
            <a:r>
              <a:rPr lang="en-US" altLang="zh-CN" dirty="0" smtClean="0"/>
              <a:t>value</a:t>
            </a:r>
            <a:r>
              <a:rPr lang="zh-CN" altLang="en-US" dirty="0" smtClean="0"/>
              <a:t> </a:t>
            </a:r>
            <a:r>
              <a:rPr lang="en-US" altLang="zh-CN" dirty="0" smtClean="0"/>
              <a:t>of</a:t>
            </a:r>
            <a:r>
              <a:rPr lang="zh-CN" altLang="en-US" dirty="0" smtClean="0"/>
              <a:t> </a:t>
            </a:r>
            <a:r>
              <a:rPr lang="en-US" altLang="zh-CN" i="1" dirty="0" smtClean="0"/>
              <a:t>D</a:t>
            </a:r>
            <a:r>
              <a:rPr lang="en-US" altLang="zh-CN" i="1" baseline="-25000" dirty="0" smtClean="0"/>
              <a:t>L</a:t>
            </a:r>
            <a:r>
              <a:rPr lang="zh-CN" altLang="en-US" dirty="0" smtClean="0"/>
              <a:t> </a:t>
            </a:r>
            <a:r>
              <a:rPr lang="en-US" altLang="zh-CN" dirty="0" smtClean="0"/>
              <a:t>varies</a:t>
            </a:r>
            <a:r>
              <a:rPr lang="zh-CN" altLang="en-US" dirty="0" smtClean="0"/>
              <a:t> </a:t>
            </a:r>
            <a:r>
              <a:rPr lang="en-US" altLang="zh-CN" dirty="0" smtClean="0"/>
              <a:t>across</a:t>
            </a:r>
            <a:r>
              <a:rPr lang="zh-CN" altLang="en-US" dirty="0" smtClean="0"/>
              <a:t> </a:t>
            </a:r>
            <a:r>
              <a:rPr lang="en-US" altLang="zh-CN" dirty="0" smtClean="0"/>
              <a:t>algorithms</a:t>
            </a:r>
            <a:r>
              <a:rPr lang="zh-CN" altLang="en-US" dirty="0" smtClean="0"/>
              <a:t> </a:t>
            </a:r>
            <a:r>
              <a:rPr lang="en-US" altLang="zh-CN" dirty="0" smtClean="0"/>
              <a:t>and</a:t>
            </a:r>
            <a:r>
              <a:rPr lang="zh-CN" altLang="en-US" dirty="0" smtClean="0"/>
              <a:t> </a:t>
            </a:r>
            <a:r>
              <a:rPr lang="en-US" altLang="zh-CN" dirty="0" smtClean="0"/>
              <a:t>datasets</a:t>
            </a:r>
          </a:p>
          <a:p>
            <a:endParaRPr lang="en-US" altLang="zh-CN" dirty="0"/>
          </a:p>
          <a:p>
            <a:pPr lvl="1"/>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21</a:t>
            </a:fld>
            <a:endParaRPr lang="en-US"/>
          </a:p>
        </p:txBody>
      </p:sp>
      <p:grpSp>
        <p:nvGrpSpPr>
          <p:cNvPr id="12" name="Group 11"/>
          <p:cNvGrpSpPr/>
          <p:nvPr/>
        </p:nvGrpSpPr>
        <p:grpSpPr>
          <a:xfrm>
            <a:off x="582612" y="3661413"/>
            <a:ext cx="11023343" cy="2359875"/>
            <a:chOff x="582612" y="3017796"/>
            <a:chExt cx="11023343" cy="235987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12" y="3306080"/>
              <a:ext cx="3711600" cy="207159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396" y="3306080"/>
              <a:ext cx="3711600" cy="207159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4612" y="3306224"/>
              <a:ext cx="3711343" cy="207144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0236" y="3017796"/>
              <a:ext cx="3384376" cy="267188"/>
            </a:xfrm>
            <a:prstGeom prst="rect">
              <a:avLst/>
            </a:prstGeom>
          </p:spPr>
        </p:pic>
      </p:grpSp>
    </p:spTree>
    <p:extLst>
      <p:ext uri="{BB962C8B-B14F-4D97-AF65-F5344CB8AC3E}">
        <p14:creationId xmlns:p14="http://schemas.microsoft.com/office/powerpoint/2010/main" val="76468815"/>
      </p:ext>
    </p:extLst>
  </p:cSld>
  <p:clrMapOvr>
    <a:masterClrMapping/>
  </p:clrMapOvr>
  <mc:AlternateContent xmlns:mc="http://schemas.openxmlformats.org/markup-compatibility/2006" xmlns:p14="http://schemas.microsoft.com/office/powerpoint/2010/main">
    <mc:Choice Requires="p14">
      <p:transition spd="slow" p14:dur="2000" advTm="49153"/>
    </mc:Choice>
    <mc:Fallback xmlns="">
      <p:transition spd="slow" advTm="4915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a:t>
            </a:r>
            <a:endParaRPr lang="en-US" dirty="0"/>
          </a:p>
        </p:txBody>
      </p:sp>
      <p:sp>
        <p:nvSpPr>
          <p:cNvPr id="3" name="Content Placeholder 2"/>
          <p:cNvSpPr>
            <a:spLocks noGrp="1"/>
          </p:cNvSpPr>
          <p:nvPr>
            <p:ph idx="1"/>
          </p:nvPr>
        </p:nvSpPr>
        <p:spPr/>
        <p:txBody>
          <a:bodyPr/>
          <a:lstStyle/>
          <a:p>
            <a:r>
              <a:rPr lang="en-US" altLang="zh-CN" dirty="0"/>
              <a:t>Accuracy</a:t>
            </a:r>
            <a:r>
              <a:rPr lang="zh-CN" altLang="en-US" dirty="0"/>
              <a:t> </a:t>
            </a:r>
            <a:r>
              <a:rPr lang="en-US" altLang="zh-CN" dirty="0"/>
              <a:t>of</a:t>
            </a:r>
            <a:r>
              <a:rPr lang="zh-CN" altLang="en-US" dirty="0"/>
              <a:t> </a:t>
            </a:r>
            <a:r>
              <a:rPr lang="en-US" altLang="zh-CN" dirty="0"/>
              <a:t>regression</a:t>
            </a:r>
          </a:p>
          <a:p>
            <a:pPr lvl="1"/>
            <a:r>
              <a:rPr lang="en-US" altLang="zh-CN" dirty="0"/>
              <a:t>E</a:t>
            </a:r>
            <a:r>
              <a:rPr lang="en-US" altLang="zh-CN" dirty="0" smtClean="0"/>
              <a:t>valuate</a:t>
            </a:r>
            <a:r>
              <a:rPr lang="zh-CN" altLang="en-US" dirty="0" smtClean="0"/>
              <a:t> </a:t>
            </a:r>
            <a:r>
              <a:rPr lang="en-US" altLang="zh-CN" dirty="0" smtClean="0"/>
              <a:t>ARE</a:t>
            </a:r>
            <a:r>
              <a:rPr lang="zh-CN" altLang="en-US" dirty="0" smtClean="0"/>
              <a:t> </a:t>
            </a:r>
            <a:r>
              <a:rPr lang="en-US" altLang="zh-CN" dirty="0"/>
              <a:t>with</a:t>
            </a:r>
            <a:r>
              <a:rPr lang="zh-CN" altLang="en-US" dirty="0"/>
              <a:t> </a:t>
            </a:r>
            <a:r>
              <a:rPr lang="en-US" altLang="zh-CN" dirty="0" smtClean="0"/>
              <a:t>FIMT-DD</a:t>
            </a:r>
          </a:p>
          <a:p>
            <a:pPr lvl="2"/>
            <a:r>
              <a:rPr lang="en-US" dirty="0"/>
              <a:t>P</a:t>
            </a:r>
            <a:r>
              <a:rPr lang="en-US" dirty="0" smtClean="0"/>
              <a:t>redicted </a:t>
            </a:r>
            <a:r>
              <a:rPr lang="en-US" dirty="0"/>
              <a:t>likelihood of disk failures is close to </a:t>
            </a:r>
            <a:r>
              <a:rPr lang="en-US" dirty="0" smtClean="0"/>
              <a:t>actual </a:t>
            </a:r>
            <a:r>
              <a:rPr lang="en-US" dirty="0"/>
              <a:t>likelihood </a:t>
            </a:r>
          </a:p>
          <a:p>
            <a:pPr lvl="3"/>
            <a:r>
              <a:rPr lang="en-US" dirty="0"/>
              <a:t>M</a:t>
            </a:r>
            <a:r>
              <a:rPr lang="en-US" dirty="0" smtClean="0"/>
              <a:t>eans </a:t>
            </a:r>
            <a:r>
              <a:rPr lang="en-US" dirty="0"/>
              <a:t>of ARE are -0.0014, -0.27, 0.13, 0.29, and 0.58 (in days</a:t>
            </a:r>
            <a:r>
              <a:rPr lang="en-US" altLang="zh-CN" dirty="0"/>
              <a:t>)</a:t>
            </a:r>
          </a:p>
          <a:p>
            <a:pPr lvl="2"/>
            <a:r>
              <a:rPr lang="en-US" dirty="0" smtClean="0"/>
              <a:t>ARE </a:t>
            </a:r>
            <a:r>
              <a:rPr lang="en-US" dirty="0"/>
              <a:t>for D4 is up to +20 </a:t>
            </a:r>
            <a:r>
              <a:rPr lang="en-US" dirty="0" smtClean="0"/>
              <a:t>days </a:t>
            </a:r>
            <a:endParaRPr lang="en-US" dirty="0"/>
          </a:p>
          <a:p>
            <a:pPr lvl="3"/>
            <a:r>
              <a:rPr lang="en-US" altLang="zh-CN" dirty="0"/>
              <a:t>F</a:t>
            </a:r>
            <a:r>
              <a:rPr lang="en-US" dirty="0"/>
              <a:t>ailure symptoms (e.g., sector errors) for D4 last longer </a:t>
            </a:r>
            <a:r>
              <a:rPr lang="en-US" dirty="0" smtClean="0"/>
              <a:t>due </a:t>
            </a:r>
            <a:r>
              <a:rPr lang="en-US" dirty="0"/>
              <a:t>to </a:t>
            </a:r>
            <a:r>
              <a:rPr lang="en-US" dirty="0" smtClean="0"/>
              <a:t>older </a:t>
            </a:r>
            <a:r>
              <a:rPr lang="en-US" dirty="0"/>
              <a:t>average </a:t>
            </a:r>
            <a:r>
              <a:rPr lang="en-US" dirty="0" smtClean="0"/>
              <a:t>age</a:t>
            </a:r>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22</a:t>
            </a:fld>
            <a:endParaRPr lang="en-US"/>
          </a:p>
        </p:txBody>
      </p:sp>
      <p:pic>
        <p:nvPicPr>
          <p:cNvPr id="5" name="Picture 4"/>
          <p:cNvPicPr>
            <a:picLocks noChangeAspect="1"/>
          </p:cNvPicPr>
          <p:nvPr/>
        </p:nvPicPr>
        <p:blipFill>
          <a:blip r:embed="rId3"/>
          <a:stretch>
            <a:fillRect/>
          </a:stretch>
        </p:blipFill>
        <p:spPr>
          <a:xfrm>
            <a:off x="-1" y="4221088"/>
            <a:ext cx="12188825" cy="1786196"/>
          </a:xfrm>
          <a:prstGeom prst="rect">
            <a:avLst/>
          </a:prstGeom>
        </p:spPr>
      </p:pic>
    </p:spTree>
    <p:extLst>
      <p:ext uri="{BB962C8B-B14F-4D97-AF65-F5344CB8AC3E}">
        <p14:creationId xmlns:p14="http://schemas.microsoft.com/office/powerpoint/2010/main" val="174289336"/>
      </p:ext>
    </p:extLst>
  </p:cSld>
  <p:clrMapOvr>
    <a:masterClrMapping/>
  </p:clrMapOvr>
  <mc:AlternateContent xmlns:mc="http://schemas.openxmlformats.org/markup-compatibility/2006" xmlns:p14="http://schemas.microsoft.com/office/powerpoint/2010/main">
    <mc:Choice Requires="p14">
      <p:transition spd="slow" p14:dur="2000" advTm="39632"/>
    </mc:Choice>
    <mc:Fallback xmlns="">
      <p:transition spd="slow" advTm="3963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Evaluation</a:t>
            </a:r>
            <a:endParaRPr lang="en-US" dirty="0"/>
          </a:p>
        </p:txBody>
      </p:sp>
      <p:sp>
        <p:nvSpPr>
          <p:cNvPr id="3" name="Content Placeholder 2"/>
          <p:cNvSpPr>
            <a:spLocks noGrp="1"/>
          </p:cNvSpPr>
          <p:nvPr>
            <p:ph idx="1"/>
          </p:nvPr>
        </p:nvSpPr>
        <p:spPr/>
        <p:txBody>
          <a:bodyPr/>
          <a:lstStyle/>
          <a:p>
            <a:r>
              <a:rPr lang="en-US" altLang="zh-CN" dirty="0"/>
              <a:t>Impact</a:t>
            </a:r>
            <a:r>
              <a:rPr lang="zh-CN" altLang="en-US" dirty="0"/>
              <a:t> </a:t>
            </a:r>
            <a:r>
              <a:rPr lang="en-US" altLang="zh-CN" dirty="0"/>
              <a:t>of</a:t>
            </a:r>
            <a:r>
              <a:rPr lang="zh-CN" altLang="en-US" dirty="0"/>
              <a:t> </a:t>
            </a:r>
            <a:r>
              <a:rPr lang="en-US" altLang="zh-CN" dirty="0" smtClean="0"/>
              <a:t>false</a:t>
            </a:r>
            <a:r>
              <a:rPr lang="zh-CN" altLang="en-US" dirty="0" smtClean="0"/>
              <a:t> </a:t>
            </a:r>
            <a:r>
              <a:rPr lang="en-US" altLang="zh-CN" dirty="0" smtClean="0"/>
              <a:t>positive</a:t>
            </a:r>
            <a:r>
              <a:rPr lang="zh-CN" altLang="en-US" dirty="0" smtClean="0"/>
              <a:t> </a:t>
            </a:r>
            <a:r>
              <a:rPr lang="en-US" altLang="zh-CN" dirty="0" smtClean="0"/>
              <a:t>rate</a:t>
            </a:r>
            <a:r>
              <a:rPr lang="zh-CN" altLang="en-US" dirty="0" smtClean="0"/>
              <a:t> </a:t>
            </a:r>
            <a:r>
              <a:rPr lang="en-US" altLang="zh-CN" dirty="0" smtClean="0"/>
              <a:t>(FPR)</a:t>
            </a:r>
            <a:r>
              <a:rPr lang="zh-CN" altLang="en-US" dirty="0" smtClean="0"/>
              <a:t> </a:t>
            </a:r>
            <a:r>
              <a:rPr lang="en-US" altLang="zh-CN" dirty="0" smtClean="0"/>
              <a:t>thresholds</a:t>
            </a:r>
            <a:endParaRPr lang="en-US" altLang="zh-CN" dirty="0"/>
          </a:p>
          <a:p>
            <a:pPr lvl="1"/>
            <a:r>
              <a:rPr lang="en-US" dirty="0"/>
              <a:t>P</a:t>
            </a:r>
            <a:r>
              <a:rPr lang="en-US" dirty="0" smtClean="0"/>
              <a:t>rediction </a:t>
            </a:r>
            <a:r>
              <a:rPr lang="en-US" dirty="0"/>
              <a:t>accuracy of Bag and BA for D2 </a:t>
            </a:r>
            <a:r>
              <a:rPr lang="en-US" dirty="0" smtClean="0"/>
              <a:t>vs. </a:t>
            </a:r>
            <a:r>
              <a:rPr lang="en-US" dirty="0"/>
              <a:t>FPR threshold </a:t>
            </a:r>
            <a:r>
              <a:rPr lang="en-US" dirty="0" smtClean="0"/>
              <a:t>(0.5-2%)</a:t>
            </a:r>
          </a:p>
          <a:p>
            <a:pPr lvl="2"/>
            <a:r>
              <a:rPr lang="en-US" altLang="zh-CN" dirty="0" smtClean="0"/>
              <a:t>BA</a:t>
            </a:r>
            <a:r>
              <a:rPr lang="zh-CN" altLang="en-US" dirty="0" smtClean="0"/>
              <a:t> </a:t>
            </a:r>
            <a:r>
              <a:rPr lang="en-US" altLang="zh-CN" dirty="0" smtClean="0"/>
              <a:t>improves</a:t>
            </a:r>
            <a:r>
              <a:rPr lang="zh-CN" altLang="en-US" dirty="0" smtClean="0"/>
              <a:t> </a:t>
            </a:r>
            <a:r>
              <a:rPr lang="en-US" altLang="zh-CN" dirty="0"/>
              <a:t>precision</a:t>
            </a:r>
            <a:r>
              <a:rPr lang="zh-CN" altLang="en-US" dirty="0"/>
              <a:t> </a:t>
            </a:r>
            <a:r>
              <a:rPr lang="en-US" altLang="zh-CN" dirty="0"/>
              <a:t>and</a:t>
            </a:r>
            <a:r>
              <a:rPr lang="zh-CN" altLang="en-US" dirty="0"/>
              <a:t> </a:t>
            </a:r>
            <a:r>
              <a:rPr lang="en-US" altLang="zh-CN" dirty="0"/>
              <a:t>F1-score</a:t>
            </a:r>
            <a:r>
              <a:rPr lang="zh-CN" altLang="en-US" dirty="0"/>
              <a:t> </a:t>
            </a:r>
            <a:r>
              <a:rPr lang="en-US" altLang="zh-CN" dirty="0"/>
              <a:t>significantly,</a:t>
            </a:r>
            <a:r>
              <a:rPr lang="zh-CN" altLang="en-US" dirty="0"/>
              <a:t> </a:t>
            </a:r>
            <a:r>
              <a:rPr lang="en-US" altLang="zh-CN" dirty="0"/>
              <a:t>while</a:t>
            </a:r>
            <a:r>
              <a:rPr lang="zh-CN" altLang="en-US" dirty="0"/>
              <a:t> </a:t>
            </a:r>
            <a:r>
              <a:rPr lang="en-US" altLang="zh-CN" dirty="0" smtClean="0"/>
              <a:t>preserving</a:t>
            </a:r>
            <a:r>
              <a:rPr lang="zh-CN" altLang="en-US" dirty="0" smtClean="0"/>
              <a:t> </a:t>
            </a:r>
            <a:r>
              <a:rPr lang="en-US" altLang="zh-CN" dirty="0" smtClean="0"/>
              <a:t>recall</a:t>
            </a:r>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23</a:t>
            </a:fld>
            <a:endParaRPr lang="en-US"/>
          </a:p>
        </p:txBody>
      </p:sp>
      <p:pic>
        <p:nvPicPr>
          <p:cNvPr id="5" name="Picture 4"/>
          <p:cNvPicPr>
            <a:picLocks noChangeAspect="1"/>
          </p:cNvPicPr>
          <p:nvPr/>
        </p:nvPicPr>
        <p:blipFill rotWithShape="1">
          <a:blip r:embed="rId3"/>
          <a:srcRect b="12674"/>
          <a:stretch/>
        </p:blipFill>
        <p:spPr>
          <a:xfrm>
            <a:off x="1629916" y="3212976"/>
            <a:ext cx="8568952" cy="2396225"/>
          </a:xfrm>
          <a:prstGeom prst="rect">
            <a:avLst/>
          </a:prstGeom>
        </p:spPr>
      </p:pic>
    </p:spTree>
    <p:extLst>
      <p:ext uri="{BB962C8B-B14F-4D97-AF65-F5344CB8AC3E}">
        <p14:creationId xmlns:p14="http://schemas.microsoft.com/office/powerpoint/2010/main" val="929046896"/>
      </p:ext>
    </p:extLst>
  </p:cSld>
  <p:clrMapOvr>
    <a:masterClrMapping/>
  </p:clrMapOvr>
  <mc:AlternateContent xmlns:mc="http://schemas.openxmlformats.org/markup-compatibility/2006" xmlns:p14="http://schemas.microsoft.com/office/powerpoint/2010/main">
    <mc:Choice Requires="p14">
      <p:transition spd="slow" p14:dur="2000" advTm="39717"/>
    </mc:Choice>
    <mc:Fallback xmlns="">
      <p:transition spd="slow" advTm="3971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a:t>
            </a:r>
            <a:endParaRPr lang="en-US" dirty="0"/>
          </a:p>
        </p:txBody>
      </p:sp>
      <p:sp>
        <p:nvSpPr>
          <p:cNvPr id="3" name="Content Placeholder 2"/>
          <p:cNvSpPr>
            <a:spLocks noGrp="1"/>
          </p:cNvSpPr>
          <p:nvPr>
            <p:ph idx="1"/>
          </p:nvPr>
        </p:nvSpPr>
        <p:spPr/>
        <p:txBody>
          <a:bodyPr/>
          <a:lstStyle/>
          <a:p>
            <a:r>
              <a:rPr lang="en-US" altLang="zh-CN" dirty="0"/>
              <a:t>Execution</a:t>
            </a:r>
            <a:r>
              <a:rPr lang="zh-CN" altLang="en-US" dirty="0"/>
              <a:t> </a:t>
            </a:r>
            <a:r>
              <a:rPr lang="en-US" altLang="zh-CN" dirty="0"/>
              <a:t>performance</a:t>
            </a:r>
          </a:p>
          <a:p>
            <a:pPr lvl="1"/>
            <a:r>
              <a:rPr lang="en-US" dirty="0"/>
              <a:t>B</a:t>
            </a:r>
            <a:r>
              <a:rPr lang="en-US" dirty="0" smtClean="0"/>
              <a:t>reakdown </a:t>
            </a:r>
            <a:r>
              <a:rPr lang="en-US" dirty="0"/>
              <a:t>of </a:t>
            </a:r>
            <a:r>
              <a:rPr lang="en-US" dirty="0" smtClean="0"/>
              <a:t>per-day </a:t>
            </a:r>
            <a:r>
              <a:rPr lang="en-US" dirty="0"/>
              <a:t>execution time for D2 </a:t>
            </a:r>
          </a:p>
          <a:p>
            <a:pPr lvl="1"/>
            <a:r>
              <a:rPr lang="en-US" altLang="zh-CN" dirty="0"/>
              <a:t>S</a:t>
            </a:r>
            <a:r>
              <a:rPr lang="en-US" dirty="0" smtClean="0"/>
              <a:t>tandard </a:t>
            </a:r>
            <a:r>
              <a:rPr lang="en-US" dirty="0"/>
              <a:t>deviations of all five runs are in </a:t>
            </a:r>
            <a:r>
              <a:rPr lang="en-US" dirty="0" smtClean="0"/>
              <a:t>brackets</a:t>
            </a:r>
            <a:endParaRPr lang="en-US" dirty="0"/>
          </a:p>
          <a:p>
            <a:pPr lvl="1"/>
            <a:r>
              <a:rPr lang="en-US" dirty="0" err="1" smtClean="0"/>
              <a:t>S</a:t>
            </a:r>
            <a:r>
              <a:rPr lang="en-US" altLang="zh-CN" dirty="0" err="1" smtClean="0"/>
              <a:t>treamDFP</a:t>
            </a:r>
            <a:r>
              <a:rPr lang="en-US" dirty="0" smtClean="0"/>
              <a:t> </a:t>
            </a:r>
            <a:r>
              <a:rPr lang="en-US" dirty="0"/>
              <a:t>performs training and prediction within 13.5 seconds </a:t>
            </a:r>
            <a:r>
              <a:rPr lang="en-US" dirty="0" smtClean="0"/>
              <a:t>on daily </a:t>
            </a:r>
            <a:r>
              <a:rPr lang="en-US" dirty="0"/>
              <a:t>SMART data of 37 K </a:t>
            </a:r>
            <a:r>
              <a:rPr lang="en-US" dirty="0" smtClean="0"/>
              <a:t>disks overall</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24</a:t>
            </a:fld>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1720393143"/>
              </p:ext>
            </p:extLst>
          </p:nvPr>
        </p:nvGraphicFramePr>
        <p:xfrm>
          <a:off x="981846" y="3861048"/>
          <a:ext cx="10441158" cy="1280160"/>
        </p:xfrm>
        <a:graphic>
          <a:graphicData uri="http://schemas.openxmlformats.org/drawingml/2006/table">
            <a:tbl>
              <a:tblPr firstRow="1" bandRow="1">
                <a:tableStyleId>{5940675A-B579-460E-94D1-54222C63F5DA}</a:tableStyleId>
              </a:tblPr>
              <a:tblGrid>
                <a:gridCol w="1491594">
                  <a:extLst>
                    <a:ext uri="{9D8B030D-6E8A-4147-A177-3AD203B41FA5}">
                      <a16:colId xmlns:a16="http://schemas.microsoft.com/office/drawing/2014/main" val="20000"/>
                    </a:ext>
                  </a:extLst>
                </a:gridCol>
                <a:gridCol w="1491594">
                  <a:extLst>
                    <a:ext uri="{9D8B030D-6E8A-4147-A177-3AD203B41FA5}">
                      <a16:colId xmlns:a16="http://schemas.microsoft.com/office/drawing/2014/main" val="20001"/>
                    </a:ext>
                  </a:extLst>
                </a:gridCol>
                <a:gridCol w="1491594">
                  <a:extLst>
                    <a:ext uri="{9D8B030D-6E8A-4147-A177-3AD203B41FA5}">
                      <a16:colId xmlns:a16="http://schemas.microsoft.com/office/drawing/2014/main" val="20002"/>
                    </a:ext>
                  </a:extLst>
                </a:gridCol>
                <a:gridCol w="1293956">
                  <a:extLst>
                    <a:ext uri="{9D8B030D-6E8A-4147-A177-3AD203B41FA5}">
                      <a16:colId xmlns:a16="http://schemas.microsoft.com/office/drawing/2014/main" val="20003"/>
                    </a:ext>
                  </a:extLst>
                </a:gridCol>
                <a:gridCol w="1850553">
                  <a:extLst>
                    <a:ext uri="{9D8B030D-6E8A-4147-A177-3AD203B41FA5}">
                      <a16:colId xmlns:a16="http://schemas.microsoft.com/office/drawing/2014/main" val="20004"/>
                    </a:ext>
                  </a:extLst>
                </a:gridCol>
                <a:gridCol w="1330273">
                  <a:extLst>
                    <a:ext uri="{9D8B030D-6E8A-4147-A177-3AD203B41FA5}">
                      <a16:colId xmlns:a16="http://schemas.microsoft.com/office/drawing/2014/main" val="20005"/>
                    </a:ext>
                  </a:extLst>
                </a:gridCol>
                <a:gridCol w="1491594">
                  <a:extLst>
                    <a:ext uri="{9D8B030D-6E8A-4147-A177-3AD203B41FA5}">
                      <a16:colId xmlns:a16="http://schemas.microsoft.com/office/drawing/2014/main" val="20006"/>
                    </a:ext>
                  </a:extLst>
                </a:gridCol>
              </a:tblGrid>
              <a:tr h="370840">
                <a:tc>
                  <a:txBody>
                    <a:bodyPr/>
                    <a:lstStyle/>
                    <a:p>
                      <a:pPr algn="ctr"/>
                      <a:r>
                        <a:rPr lang="en-US" altLang="zh-CN" b="1" dirty="0" smtClean="0"/>
                        <a:t>Step</a:t>
                      </a:r>
                      <a:endParaRPr lang="en-US" b="1" dirty="0"/>
                    </a:p>
                  </a:txBody>
                  <a:tcPr anchor="ctr"/>
                </a:tc>
                <a:tc>
                  <a:txBody>
                    <a:bodyPr/>
                    <a:lstStyle/>
                    <a:p>
                      <a:pPr algn="ctr"/>
                      <a:r>
                        <a:rPr lang="en-US" altLang="zh-CN" b="1" dirty="0" smtClean="0"/>
                        <a:t>Feature</a:t>
                      </a:r>
                      <a:r>
                        <a:rPr lang="zh-CN" altLang="en-US" b="1" dirty="0" smtClean="0"/>
                        <a:t> </a:t>
                      </a:r>
                      <a:r>
                        <a:rPr lang="en-US" altLang="zh-CN" b="1" dirty="0" smtClean="0"/>
                        <a:t>extraction</a:t>
                      </a:r>
                      <a:endParaRPr lang="en-US" b="1" dirty="0"/>
                    </a:p>
                  </a:txBody>
                  <a:tcPr anchor="ctr"/>
                </a:tc>
                <a:tc>
                  <a:txBody>
                    <a:bodyPr/>
                    <a:lstStyle/>
                    <a:p>
                      <a:pPr algn="ctr"/>
                      <a:r>
                        <a:rPr lang="en-US" altLang="zh-CN" b="1" dirty="0" smtClean="0"/>
                        <a:t>Buffering</a:t>
                      </a:r>
                      <a:endParaRPr lang="en-US" b="1" dirty="0"/>
                    </a:p>
                  </a:txBody>
                  <a:tcPr anchor="ctr"/>
                </a:tc>
                <a:tc>
                  <a:txBody>
                    <a:bodyPr/>
                    <a:lstStyle/>
                    <a:p>
                      <a:pPr algn="ctr"/>
                      <a:r>
                        <a:rPr lang="en-US" altLang="zh-CN" b="1" dirty="0" smtClean="0"/>
                        <a:t>Online</a:t>
                      </a:r>
                      <a:r>
                        <a:rPr lang="zh-CN" altLang="en-US" b="1" dirty="0" smtClean="0"/>
                        <a:t> </a:t>
                      </a:r>
                      <a:r>
                        <a:rPr lang="en-US" altLang="zh-CN" b="1" dirty="0" smtClean="0"/>
                        <a:t>labeling</a:t>
                      </a:r>
                      <a:endParaRPr lang="en-US" b="1" dirty="0"/>
                    </a:p>
                  </a:txBody>
                  <a:tcPr anchor="ctr"/>
                </a:tc>
                <a:tc>
                  <a:txBody>
                    <a:bodyPr/>
                    <a:lstStyle/>
                    <a:p>
                      <a:pPr algn="ctr"/>
                      <a:r>
                        <a:rPr lang="en-US" altLang="zh-CN" b="1" dirty="0" err="1" smtClean="0"/>
                        <a:t>Downsampling</a:t>
                      </a:r>
                      <a:endParaRPr lang="en-US" b="1" dirty="0"/>
                    </a:p>
                  </a:txBody>
                  <a:tcPr anchor="ctr"/>
                </a:tc>
                <a:tc>
                  <a:txBody>
                    <a:bodyPr/>
                    <a:lstStyle/>
                    <a:p>
                      <a:pPr algn="ctr"/>
                      <a:r>
                        <a:rPr lang="en-US" altLang="zh-CN" b="1" dirty="0" smtClean="0"/>
                        <a:t>Training</a:t>
                      </a:r>
                      <a:endParaRPr lang="en-US" b="1" dirty="0"/>
                    </a:p>
                  </a:txBody>
                  <a:tcPr anchor="ctr"/>
                </a:tc>
                <a:tc>
                  <a:txBody>
                    <a:bodyPr/>
                    <a:lstStyle/>
                    <a:p>
                      <a:pPr algn="ctr"/>
                      <a:r>
                        <a:rPr lang="en-US" altLang="zh-CN" b="1" dirty="0" smtClean="0"/>
                        <a:t>Prediction</a:t>
                      </a:r>
                      <a:endParaRPr lang="en-US" b="1" dirty="0"/>
                    </a:p>
                  </a:txBody>
                  <a:tcPr anchor="ctr"/>
                </a:tc>
                <a:extLst>
                  <a:ext uri="{0D108BD9-81ED-4DB2-BD59-A6C34878D82A}">
                    <a16:rowId xmlns:a16="http://schemas.microsoft.com/office/drawing/2014/main" val="10000"/>
                  </a:ext>
                </a:extLst>
              </a:tr>
              <a:tr h="370840">
                <a:tc>
                  <a:txBody>
                    <a:bodyPr/>
                    <a:lstStyle/>
                    <a:p>
                      <a:pPr algn="ctr"/>
                      <a:r>
                        <a:rPr lang="en-US" altLang="zh-CN" dirty="0" smtClean="0"/>
                        <a:t>Time</a:t>
                      </a:r>
                      <a:endParaRPr lang="en-US" dirty="0"/>
                    </a:p>
                  </a:txBody>
                  <a:tcPr anchor="ctr"/>
                </a:tc>
                <a:tc>
                  <a:txBody>
                    <a:bodyPr/>
                    <a:lstStyle/>
                    <a:p>
                      <a:pPr algn="ctr"/>
                      <a:r>
                        <a:rPr lang="en-US" altLang="zh-CN" dirty="0" smtClean="0"/>
                        <a:t>0.0055</a:t>
                      </a:r>
                      <a:r>
                        <a:rPr lang="zh-CN" altLang="en-US" baseline="0" dirty="0" smtClean="0"/>
                        <a:t> </a:t>
                      </a:r>
                      <a:r>
                        <a:rPr lang="en-US" altLang="zh-CN" baseline="0" dirty="0" smtClean="0"/>
                        <a:t>s</a:t>
                      </a:r>
                    </a:p>
                    <a:p>
                      <a:pPr algn="ctr"/>
                      <a:r>
                        <a:rPr lang="en-US" altLang="zh-CN" baseline="0" dirty="0" smtClean="0"/>
                        <a:t>(0.069</a:t>
                      </a:r>
                      <a:r>
                        <a:rPr lang="zh-CN" altLang="en-US" baseline="0" dirty="0" smtClean="0"/>
                        <a:t> </a:t>
                      </a:r>
                      <a:r>
                        <a:rPr lang="en-US" altLang="zh-CN" baseline="0" dirty="0" err="1" smtClean="0"/>
                        <a:t>ms</a:t>
                      </a:r>
                      <a:r>
                        <a:rPr lang="en-US" altLang="zh-CN" baseline="0" dirty="0" smtClean="0"/>
                        <a:t>)</a:t>
                      </a:r>
                      <a:endParaRPr lang="en-US" dirty="0"/>
                    </a:p>
                  </a:txBody>
                  <a:tcPr anchor="ctr"/>
                </a:tc>
                <a:tc>
                  <a:txBody>
                    <a:bodyPr/>
                    <a:lstStyle/>
                    <a:p>
                      <a:pPr algn="ctr"/>
                      <a:r>
                        <a:rPr lang="en-US" altLang="zh-CN" dirty="0" smtClean="0"/>
                        <a:t>0.093</a:t>
                      </a:r>
                      <a:r>
                        <a:rPr lang="zh-CN" altLang="en-US" dirty="0" smtClean="0"/>
                        <a:t> </a:t>
                      </a:r>
                      <a:r>
                        <a:rPr lang="en-US" altLang="zh-CN" dirty="0" smtClean="0"/>
                        <a:t>s</a:t>
                      </a:r>
                    </a:p>
                    <a:p>
                      <a:pPr algn="ctr"/>
                      <a:r>
                        <a:rPr lang="en-US" altLang="zh-CN" dirty="0" smtClean="0"/>
                        <a:t>(9.6</a:t>
                      </a:r>
                      <a:r>
                        <a:rPr lang="zh-CN" altLang="en-US" baseline="0" dirty="0" smtClean="0"/>
                        <a:t> </a:t>
                      </a:r>
                      <a:r>
                        <a:rPr lang="en-US" altLang="zh-CN" baseline="0" dirty="0" err="1" smtClean="0"/>
                        <a:t>ms</a:t>
                      </a:r>
                      <a:r>
                        <a:rPr lang="en-US" altLang="zh-CN" baseline="0" dirty="0" smtClean="0"/>
                        <a:t>)</a:t>
                      </a:r>
                      <a:endParaRPr lang="en-US" dirty="0"/>
                    </a:p>
                  </a:txBody>
                  <a:tcPr anchor="ctr"/>
                </a:tc>
                <a:tc>
                  <a:txBody>
                    <a:bodyPr/>
                    <a:lstStyle/>
                    <a:p>
                      <a:pPr algn="ctr"/>
                      <a:r>
                        <a:rPr lang="en-US" altLang="zh-CN" dirty="0" smtClean="0"/>
                        <a:t>0.42</a:t>
                      </a:r>
                      <a:r>
                        <a:rPr lang="zh-CN" altLang="en-US" dirty="0" smtClean="0"/>
                        <a:t> </a:t>
                      </a:r>
                      <a:r>
                        <a:rPr lang="en-US" altLang="zh-CN" dirty="0" smtClean="0"/>
                        <a:t>s</a:t>
                      </a:r>
                    </a:p>
                    <a:p>
                      <a:pPr algn="ctr"/>
                      <a:r>
                        <a:rPr lang="en-US" altLang="zh-CN" dirty="0" smtClean="0"/>
                        <a:t>(30.8</a:t>
                      </a:r>
                      <a:r>
                        <a:rPr lang="zh-CN" altLang="en-US" dirty="0" smtClean="0"/>
                        <a:t> </a:t>
                      </a:r>
                      <a:r>
                        <a:rPr lang="en-US" altLang="zh-CN" dirty="0" err="1" smtClean="0"/>
                        <a:t>ms</a:t>
                      </a:r>
                      <a:r>
                        <a:rPr lang="en-US" altLang="zh-CN" dirty="0" smtClean="0"/>
                        <a:t>)</a:t>
                      </a:r>
                      <a:endParaRPr lang="en-US" dirty="0"/>
                    </a:p>
                  </a:txBody>
                  <a:tcPr anchor="ctr"/>
                </a:tc>
                <a:tc>
                  <a:txBody>
                    <a:bodyPr/>
                    <a:lstStyle/>
                    <a:p>
                      <a:pPr algn="ctr"/>
                      <a:r>
                        <a:rPr lang="en-US" altLang="zh-CN" dirty="0" smtClean="0"/>
                        <a:t>0.52</a:t>
                      </a:r>
                      <a:r>
                        <a:rPr lang="zh-CN" altLang="en-US" dirty="0" smtClean="0"/>
                        <a:t> </a:t>
                      </a:r>
                      <a:r>
                        <a:rPr lang="en-US" altLang="zh-CN" dirty="0" smtClean="0"/>
                        <a:t>s</a:t>
                      </a:r>
                    </a:p>
                    <a:p>
                      <a:pPr algn="ctr"/>
                      <a:r>
                        <a:rPr lang="en-US" altLang="zh-CN" dirty="0" smtClean="0"/>
                        <a:t>(19.0</a:t>
                      </a:r>
                      <a:r>
                        <a:rPr lang="zh-CN" altLang="en-US" dirty="0" smtClean="0"/>
                        <a:t> </a:t>
                      </a:r>
                      <a:r>
                        <a:rPr lang="en-US" altLang="zh-CN" dirty="0" err="1" smtClean="0"/>
                        <a:t>ms</a:t>
                      </a:r>
                      <a:r>
                        <a:rPr lang="en-US" altLang="zh-CN" dirty="0" smtClean="0"/>
                        <a:t>)</a:t>
                      </a:r>
                      <a:endParaRPr lang="en-US" dirty="0"/>
                    </a:p>
                  </a:txBody>
                  <a:tcPr anchor="ctr"/>
                </a:tc>
                <a:tc>
                  <a:txBody>
                    <a:bodyPr/>
                    <a:lstStyle/>
                    <a:p>
                      <a:pPr algn="ctr"/>
                      <a:r>
                        <a:rPr lang="en-US" altLang="zh-CN" dirty="0" smtClean="0"/>
                        <a:t>10.6</a:t>
                      </a:r>
                      <a:r>
                        <a:rPr lang="zh-CN" altLang="en-US" dirty="0" smtClean="0"/>
                        <a:t> </a:t>
                      </a:r>
                      <a:r>
                        <a:rPr lang="en-US" altLang="zh-CN" dirty="0" smtClean="0"/>
                        <a:t>s</a:t>
                      </a:r>
                    </a:p>
                    <a:p>
                      <a:pPr algn="ctr"/>
                      <a:r>
                        <a:rPr lang="en-US" altLang="zh-CN" dirty="0" smtClean="0"/>
                        <a:t>(0.75</a:t>
                      </a:r>
                      <a:r>
                        <a:rPr lang="zh-CN" altLang="en-US" baseline="0" dirty="0" smtClean="0"/>
                        <a:t> </a:t>
                      </a:r>
                      <a:r>
                        <a:rPr lang="en-US" altLang="zh-CN" baseline="0" dirty="0" smtClean="0"/>
                        <a:t>s)</a:t>
                      </a:r>
                      <a:endParaRPr lang="en-US" dirty="0"/>
                    </a:p>
                  </a:txBody>
                  <a:tcPr anchor="ctr"/>
                </a:tc>
                <a:tc>
                  <a:txBody>
                    <a:bodyPr/>
                    <a:lstStyle/>
                    <a:p>
                      <a:pPr algn="ctr"/>
                      <a:r>
                        <a:rPr lang="en-US" altLang="zh-CN" dirty="0" smtClean="0"/>
                        <a:t>1.9</a:t>
                      </a:r>
                      <a:r>
                        <a:rPr lang="zh-CN" altLang="en-US" dirty="0" smtClean="0"/>
                        <a:t> </a:t>
                      </a:r>
                      <a:r>
                        <a:rPr lang="en-US" altLang="zh-CN" dirty="0" smtClean="0"/>
                        <a:t>s</a:t>
                      </a:r>
                    </a:p>
                    <a:p>
                      <a:pPr algn="ctr"/>
                      <a:r>
                        <a:rPr lang="en-US" altLang="zh-CN" dirty="0" smtClean="0"/>
                        <a:t>(0.14</a:t>
                      </a:r>
                      <a:r>
                        <a:rPr lang="zh-CN" altLang="en-US" dirty="0" smtClean="0"/>
                        <a:t> </a:t>
                      </a:r>
                      <a:r>
                        <a:rPr lang="en-US" altLang="zh-CN" dirty="0" smtClean="0"/>
                        <a:t>s)</a:t>
                      </a:r>
                      <a:endParaRPr lang="en-US" dirty="0"/>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9782224"/>
      </p:ext>
    </p:extLst>
  </p:cSld>
  <p:clrMapOvr>
    <a:masterClrMapping/>
  </p:clrMapOvr>
  <mc:AlternateContent xmlns:mc="http://schemas.openxmlformats.org/markup-compatibility/2006" xmlns:p14="http://schemas.microsoft.com/office/powerpoint/2010/main">
    <mc:Choice Requires="p14">
      <p:transition spd="slow" p14:dur="2000" advTm="33218"/>
    </mc:Choice>
    <mc:Fallback xmlns="">
      <p:transition spd="slow" advTm="3321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altLang="zh-CN" dirty="0" err="1"/>
              <a:t>StreamDFP</a:t>
            </a:r>
            <a:r>
              <a:rPr lang="en-US" altLang="zh-CN" dirty="0"/>
              <a:t> is a general</a:t>
            </a:r>
            <a:r>
              <a:rPr lang="zh-CN" altLang="en-US" dirty="0"/>
              <a:t> </a:t>
            </a:r>
            <a:r>
              <a:rPr lang="en-US" altLang="zh-CN" dirty="0"/>
              <a:t>stream</a:t>
            </a:r>
            <a:r>
              <a:rPr lang="zh-CN" altLang="en-US" dirty="0"/>
              <a:t> </a:t>
            </a:r>
            <a:r>
              <a:rPr lang="en-US" altLang="zh-CN" dirty="0"/>
              <a:t>mining</a:t>
            </a:r>
            <a:r>
              <a:rPr lang="zh-CN" altLang="en-US" dirty="0"/>
              <a:t> </a:t>
            </a:r>
            <a:r>
              <a:rPr lang="en-US" altLang="zh-CN" dirty="0"/>
              <a:t>framework</a:t>
            </a:r>
            <a:r>
              <a:rPr lang="zh-CN" altLang="en-US" dirty="0"/>
              <a:t> </a:t>
            </a:r>
            <a:r>
              <a:rPr lang="en-US" altLang="zh-CN" dirty="0"/>
              <a:t>for</a:t>
            </a:r>
            <a:r>
              <a:rPr lang="zh-CN" altLang="en-US" dirty="0"/>
              <a:t> </a:t>
            </a:r>
            <a:r>
              <a:rPr lang="en-US" altLang="zh-CN" dirty="0"/>
              <a:t>disk</a:t>
            </a:r>
            <a:r>
              <a:rPr lang="zh-CN" altLang="en-US" dirty="0"/>
              <a:t> </a:t>
            </a:r>
            <a:r>
              <a:rPr lang="en-US" altLang="zh-CN" dirty="0"/>
              <a:t>failure</a:t>
            </a:r>
            <a:r>
              <a:rPr lang="zh-CN" altLang="en-US" dirty="0"/>
              <a:t> </a:t>
            </a:r>
            <a:r>
              <a:rPr lang="en-US" altLang="zh-CN" dirty="0"/>
              <a:t>prediction</a:t>
            </a:r>
            <a:r>
              <a:rPr lang="zh-CN" altLang="en-US" dirty="0"/>
              <a:t> </a:t>
            </a:r>
            <a:r>
              <a:rPr lang="en-US" altLang="zh-CN" dirty="0"/>
              <a:t>with</a:t>
            </a:r>
            <a:r>
              <a:rPr lang="zh-CN" altLang="en-US" dirty="0"/>
              <a:t> </a:t>
            </a:r>
            <a:r>
              <a:rPr lang="en-US" altLang="zh-CN" dirty="0"/>
              <a:t>concept-drift</a:t>
            </a:r>
            <a:r>
              <a:rPr lang="zh-CN" altLang="en-US" dirty="0"/>
              <a:t> </a:t>
            </a:r>
            <a:r>
              <a:rPr lang="en-US" altLang="zh-CN" dirty="0"/>
              <a:t>adaptation</a:t>
            </a:r>
          </a:p>
          <a:p>
            <a:pPr lvl="1"/>
            <a:r>
              <a:rPr lang="en-US" dirty="0"/>
              <a:t>Prototype implementation of </a:t>
            </a:r>
            <a:r>
              <a:rPr lang="en-US" altLang="zh-CN" dirty="0" err="1"/>
              <a:t>StreamDFP</a:t>
            </a:r>
            <a:endParaRPr lang="en-US" altLang="zh-CN" dirty="0"/>
          </a:p>
          <a:p>
            <a:r>
              <a:rPr lang="en-US" altLang="zh-CN" dirty="0"/>
              <a:t>Measurement study</a:t>
            </a:r>
            <a:r>
              <a:rPr lang="zh-CN" altLang="en-US" dirty="0"/>
              <a:t> </a:t>
            </a:r>
            <a:r>
              <a:rPr lang="en-US" altLang="zh-CN" dirty="0"/>
              <a:t>of</a:t>
            </a:r>
            <a:r>
              <a:rPr lang="zh-CN" altLang="en-US" dirty="0"/>
              <a:t> </a:t>
            </a:r>
            <a:r>
              <a:rPr lang="en-US" altLang="zh-CN" dirty="0"/>
              <a:t>concept-drift</a:t>
            </a:r>
          </a:p>
          <a:p>
            <a:pPr lvl="1"/>
            <a:r>
              <a:rPr lang="en-US" altLang="zh-CN" dirty="0"/>
              <a:t>O</a:t>
            </a:r>
            <a:r>
              <a:rPr lang="en-US" altLang="zh-CN" dirty="0" smtClean="0"/>
              <a:t>n</a:t>
            </a:r>
            <a:r>
              <a:rPr lang="zh-CN" altLang="en-US" dirty="0" smtClean="0"/>
              <a:t> </a:t>
            </a:r>
            <a:r>
              <a:rPr lang="en-US" altLang="zh-CN" dirty="0"/>
              <a:t>5</a:t>
            </a:r>
            <a:r>
              <a:rPr lang="zh-CN" altLang="en-US" dirty="0" smtClean="0"/>
              <a:t> </a:t>
            </a:r>
            <a:r>
              <a:rPr lang="en-US" altLang="zh-CN" dirty="0"/>
              <a:t>SMART</a:t>
            </a:r>
            <a:r>
              <a:rPr lang="zh-CN" altLang="en-US" dirty="0"/>
              <a:t> </a:t>
            </a:r>
            <a:r>
              <a:rPr lang="en-US" altLang="zh-CN" dirty="0"/>
              <a:t>datasets</a:t>
            </a:r>
            <a:r>
              <a:rPr lang="zh-CN" altLang="en-US" dirty="0"/>
              <a:t> </a:t>
            </a:r>
            <a:r>
              <a:rPr lang="en-US" altLang="zh-CN" dirty="0"/>
              <a:t>from</a:t>
            </a:r>
            <a:r>
              <a:rPr lang="zh-CN" altLang="en-US" dirty="0"/>
              <a:t> </a:t>
            </a:r>
            <a:r>
              <a:rPr lang="en-US" altLang="zh-CN" dirty="0" err="1"/>
              <a:t>Backblaze</a:t>
            </a:r>
            <a:r>
              <a:rPr lang="zh-CN" altLang="en-US" dirty="0"/>
              <a:t> </a:t>
            </a:r>
            <a:r>
              <a:rPr lang="en-US" altLang="zh-CN" dirty="0"/>
              <a:t>and</a:t>
            </a:r>
            <a:r>
              <a:rPr lang="zh-CN" altLang="en-US" dirty="0"/>
              <a:t> </a:t>
            </a:r>
            <a:r>
              <a:rPr lang="en-US" altLang="zh-CN" dirty="0" smtClean="0"/>
              <a:t>Alibaba</a:t>
            </a:r>
            <a:r>
              <a:rPr lang="zh-CN" altLang="en-US" dirty="0" smtClean="0"/>
              <a:t> </a:t>
            </a:r>
            <a:r>
              <a:rPr lang="en-US" altLang="zh-CN" dirty="0" smtClean="0"/>
              <a:t>Cloud</a:t>
            </a:r>
            <a:endParaRPr lang="en-US" dirty="0"/>
          </a:p>
          <a:p>
            <a:r>
              <a:rPr lang="en-US" altLang="zh-CN" dirty="0"/>
              <a:t>Evaluation</a:t>
            </a:r>
            <a:r>
              <a:rPr lang="zh-CN" altLang="en-US" dirty="0"/>
              <a:t> </a:t>
            </a:r>
            <a:r>
              <a:rPr lang="en-US" altLang="zh-CN" dirty="0"/>
              <a:t>on</a:t>
            </a:r>
            <a:r>
              <a:rPr lang="zh-CN" altLang="en-US" dirty="0"/>
              <a:t> </a:t>
            </a:r>
            <a:r>
              <a:rPr lang="en-US" altLang="zh-CN" dirty="0"/>
              <a:t>prediction</a:t>
            </a:r>
            <a:r>
              <a:rPr lang="zh-CN" altLang="en-US" dirty="0"/>
              <a:t> </a:t>
            </a:r>
            <a:r>
              <a:rPr lang="en-US" altLang="zh-CN" dirty="0"/>
              <a:t>accuracy</a:t>
            </a:r>
            <a:r>
              <a:rPr lang="zh-CN" altLang="en-US" dirty="0"/>
              <a:t> </a:t>
            </a:r>
            <a:r>
              <a:rPr lang="en-US" altLang="zh-CN" dirty="0"/>
              <a:t>and</a:t>
            </a:r>
            <a:r>
              <a:rPr lang="zh-CN" altLang="en-US" dirty="0"/>
              <a:t> </a:t>
            </a:r>
            <a:r>
              <a:rPr lang="en-US" altLang="zh-CN" dirty="0"/>
              <a:t>processing</a:t>
            </a:r>
            <a:r>
              <a:rPr lang="zh-CN" altLang="en-US" dirty="0"/>
              <a:t> </a:t>
            </a:r>
            <a:r>
              <a:rPr lang="en-US" altLang="zh-CN" dirty="0"/>
              <a:t>performance</a:t>
            </a:r>
          </a:p>
          <a:p>
            <a:pPr lvl="1"/>
            <a:r>
              <a:rPr lang="en-US" altLang="zh-CN" dirty="0"/>
              <a:t>I</a:t>
            </a:r>
            <a:r>
              <a:rPr lang="en-US" altLang="zh-CN" dirty="0" smtClean="0"/>
              <a:t>mprove</a:t>
            </a:r>
            <a:r>
              <a:rPr lang="zh-CN" altLang="en-US" dirty="0" smtClean="0"/>
              <a:t> </a:t>
            </a:r>
            <a:r>
              <a:rPr lang="en-US" altLang="zh-CN" dirty="0" smtClean="0"/>
              <a:t>prediction</a:t>
            </a:r>
            <a:r>
              <a:rPr lang="zh-CN" altLang="en-US" dirty="0" smtClean="0"/>
              <a:t> </a:t>
            </a:r>
            <a:r>
              <a:rPr lang="en-US" altLang="zh-CN" dirty="0"/>
              <a:t>accuracy</a:t>
            </a:r>
            <a:r>
              <a:rPr lang="zh-CN" altLang="en-US" dirty="0"/>
              <a:t> </a:t>
            </a:r>
            <a:r>
              <a:rPr lang="en-US" altLang="zh-CN" dirty="0"/>
              <a:t>significantly</a:t>
            </a:r>
            <a:r>
              <a:rPr lang="zh-CN" altLang="en-US" dirty="0"/>
              <a:t> </a:t>
            </a:r>
            <a:r>
              <a:rPr lang="en-US" altLang="zh-CN" dirty="0"/>
              <a:t>and</a:t>
            </a:r>
            <a:r>
              <a:rPr lang="zh-CN" altLang="en-US" dirty="0"/>
              <a:t> </a:t>
            </a:r>
            <a:r>
              <a:rPr lang="en-US" altLang="zh-CN" dirty="0"/>
              <a:t>support</a:t>
            </a:r>
            <a:r>
              <a:rPr lang="zh-CN" altLang="en-US" dirty="0"/>
              <a:t> </a:t>
            </a:r>
            <a:r>
              <a:rPr lang="en-US" altLang="zh-CN" dirty="0"/>
              <a:t>fast</a:t>
            </a:r>
            <a:r>
              <a:rPr lang="zh-CN" altLang="en-US" dirty="0"/>
              <a:t> </a:t>
            </a:r>
            <a:r>
              <a:rPr lang="en-US" altLang="zh-CN" dirty="0"/>
              <a:t>processing</a:t>
            </a:r>
            <a:endParaRPr lang="en-US" dirty="0"/>
          </a:p>
          <a:p>
            <a:r>
              <a:rPr lang="en-US" dirty="0"/>
              <a:t>Source code:</a:t>
            </a:r>
          </a:p>
          <a:p>
            <a:pPr lvl="1"/>
            <a:r>
              <a:rPr lang="en-US" b="1" u="sng" dirty="0">
                <a:solidFill>
                  <a:srgbClr val="FF0000"/>
                </a:solidFill>
              </a:rPr>
              <a:t>http://</a:t>
            </a:r>
            <a:r>
              <a:rPr lang="en-US" b="1" u="sng" dirty="0" err="1">
                <a:solidFill>
                  <a:srgbClr val="FF0000"/>
                </a:solidFill>
              </a:rPr>
              <a:t>adslab.cse.cuhk.edu.hk</a:t>
            </a:r>
            <a:r>
              <a:rPr lang="en-US" b="1" u="sng" dirty="0">
                <a:solidFill>
                  <a:srgbClr val="FF0000"/>
                </a:solidFill>
              </a:rPr>
              <a:t>/software/</a:t>
            </a:r>
            <a:r>
              <a:rPr lang="en-US" altLang="zh-CN" b="1" u="sng" dirty="0" err="1">
                <a:solidFill>
                  <a:srgbClr val="FF0000"/>
                </a:solidFill>
              </a:rPr>
              <a:t>streamdfp</a:t>
            </a:r>
            <a:r>
              <a:rPr lang="en-US" b="1" u="sng" dirty="0">
                <a:solidFill>
                  <a:srgbClr val="FF0000"/>
                </a:solidFill>
              </a:rPr>
              <a:t> </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25</a:t>
            </a:fld>
            <a:endParaRPr lang="en-US"/>
          </a:p>
        </p:txBody>
      </p:sp>
    </p:spTree>
    <p:extLst>
      <p:ext uri="{BB962C8B-B14F-4D97-AF65-F5344CB8AC3E}">
        <p14:creationId xmlns:p14="http://schemas.microsoft.com/office/powerpoint/2010/main" val="1117657135"/>
      </p:ext>
    </p:extLst>
  </p:cSld>
  <p:clrMapOvr>
    <a:masterClrMapping/>
  </p:clrMapOvr>
  <mc:AlternateContent xmlns:mc="http://schemas.openxmlformats.org/markup-compatibility/2006" xmlns:p14="http://schemas.microsoft.com/office/powerpoint/2010/main">
    <mc:Choice Requires="p14">
      <p:transition spd="slow" p14:dur="2000" advTm="44953"/>
    </mc:Choice>
    <mc:Fallback xmlns="">
      <p:transition spd="slow" advTm="4495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0" y="2857500"/>
            <a:ext cx="10969943" cy="1143000"/>
          </a:xfrm>
        </p:spPr>
        <p:txBody>
          <a:bodyPr/>
          <a:lstStyle/>
          <a:p>
            <a:r>
              <a:rPr lang="en-US" dirty="0"/>
              <a:t>Thank You!</a:t>
            </a:r>
            <a:br>
              <a:rPr lang="en-US" dirty="0"/>
            </a:br>
            <a:r>
              <a:rPr lang="en-US" dirty="0"/>
              <a:t>Q </a:t>
            </a:r>
            <a:r>
              <a:rPr lang="en-US" altLang="zh-CN" dirty="0"/>
              <a:t>&amp; A</a:t>
            </a:r>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26</a:t>
            </a:fld>
            <a:endParaRPr lang="en-US"/>
          </a:p>
        </p:txBody>
      </p:sp>
    </p:spTree>
    <p:extLst>
      <p:ext uri="{BB962C8B-B14F-4D97-AF65-F5344CB8AC3E}">
        <p14:creationId xmlns:p14="http://schemas.microsoft.com/office/powerpoint/2010/main" val="4149197342"/>
      </p:ext>
    </p:extLst>
  </p:cSld>
  <p:clrMapOvr>
    <a:masterClrMapping/>
  </p:clrMapOvr>
  <mc:AlternateContent xmlns:mc="http://schemas.openxmlformats.org/markup-compatibility/2006" xmlns:p14="http://schemas.microsoft.com/office/powerpoint/2010/main">
    <mc:Choice Requires="p14">
      <p:transition spd="slow" p14:dur="2000" advTm="5383"/>
    </mc:Choice>
    <mc:Fallback xmlns="">
      <p:transition spd="slow" advTm="538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Motivation</a:t>
            </a:r>
            <a:endParaRPr lang="en-US" dirty="0"/>
          </a:p>
        </p:txBody>
      </p:sp>
      <p:sp>
        <p:nvSpPr>
          <p:cNvPr id="3" name="Content Placeholder 2"/>
          <p:cNvSpPr>
            <a:spLocks noGrp="1"/>
          </p:cNvSpPr>
          <p:nvPr>
            <p:ph idx="1"/>
          </p:nvPr>
        </p:nvSpPr>
        <p:spPr>
          <a:xfrm>
            <a:off x="609441" y="1772815"/>
            <a:ext cx="10969943" cy="4353349"/>
          </a:xfrm>
        </p:spPr>
        <p:txBody>
          <a:bodyPr/>
          <a:lstStyle/>
          <a:p>
            <a:r>
              <a:rPr lang="en-US" altLang="zh-CN" dirty="0"/>
              <a:t>Existing</a:t>
            </a:r>
            <a:r>
              <a:rPr lang="zh-CN" altLang="en-US" dirty="0"/>
              <a:t> </a:t>
            </a:r>
            <a:r>
              <a:rPr lang="en-US" altLang="zh-CN" dirty="0"/>
              <a:t>disk</a:t>
            </a:r>
            <a:r>
              <a:rPr lang="zh-CN" altLang="en-US" dirty="0"/>
              <a:t> </a:t>
            </a:r>
            <a:r>
              <a:rPr lang="en-US" altLang="zh-CN" dirty="0"/>
              <a:t>failure</a:t>
            </a:r>
            <a:r>
              <a:rPr lang="zh-CN" altLang="en-US" dirty="0"/>
              <a:t> </a:t>
            </a:r>
            <a:r>
              <a:rPr lang="en-US" altLang="zh-CN" dirty="0"/>
              <a:t>prediction</a:t>
            </a:r>
            <a:r>
              <a:rPr lang="zh-CN" altLang="en-US" dirty="0"/>
              <a:t> </a:t>
            </a:r>
            <a:r>
              <a:rPr lang="en-US" altLang="zh-CN" dirty="0"/>
              <a:t>schemes</a:t>
            </a:r>
            <a:r>
              <a:rPr lang="zh-CN" altLang="en-US" dirty="0"/>
              <a:t> </a:t>
            </a:r>
            <a:r>
              <a:rPr lang="en-US" altLang="zh-CN" dirty="0"/>
              <a:t>are</a:t>
            </a:r>
            <a:r>
              <a:rPr lang="zh-CN" altLang="en-US" dirty="0"/>
              <a:t> </a:t>
            </a:r>
            <a:r>
              <a:rPr lang="en-US" altLang="zh-CN" dirty="0"/>
              <a:t>mostly</a:t>
            </a:r>
            <a:r>
              <a:rPr lang="zh-CN" altLang="en-US" dirty="0"/>
              <a:t> </a:t>
            </a:r>
            <a:r>
              <a:rPr lang="en-US" altLang="zh-CN" i="1" dirty="0" smtClean="0"/>
              <a:t>offline</a:t>
            </a:r>
          </a:p>
          <a:p>
            <a:pPr lvl="1"/>
            <a:r>
              <a:rPr lang="en-US" altLang="zh-CN" dirty="0" smtClean="0"/>
              <a:t>All</a:t>
            </a:r>
            <a:r>
              <a:rPr lang="zh-CN" altLang="en-US" dirty="0" smtClean="0"/>
              <a:t> </a:t>
            </a:r>
            <a:r>
              <a:rPr lang="en-US" altLang="zh-CN" dirty="0" smtClean="0"/>
              <a:t>training</a:t>
            </a:r>
            <a:r>
              <a:rPr lang="zh-CN" altLang="en-US" dirty="0" smtClean="0"/>
              <a:t> </a:t>
            </a:r>
            <a:r>
              <a:rPr lang="en-US" altLang="zh-CN" dirty="0" smtClean="0"/>
              <a:t>data</a:t>
            </a:r>
            <a:r>
              <a:rPr lang="zh-CN" altLang="en-US" dirty="0" smtClean="0"/>
              <a:t> </a:t>
            </a:r>
            <a:r>
              <a:rPr lang="en-US" altLang="zh-CN" dirty="0" smtClean="0"/>
              <a:t>must</a:t>
            </a:r>
            <a:r>
              <a:rPr lang="zh-CN" altLang="en-US" dirty="0" smtClean="0"/>
              <a:t> </a:t>
            </a:r>
            <a:r>
              <a:rPr lang="en-US" altLang="zh-CN" dirty="0" smtClean="0"/>
              <a:t>be</a:t>
            </a:r>
            <a:r>
              <a:rPr lang="zh-CN" altLang="en-US" dirty="0" smtClean="0"/>
              <a:t> </a:t>
            </a:r>
            <a:r>
              <a:rPr lang="en-US" altLang="zh-CN" dirty="0" smtClean="0"/>
              <a:t>available</a:t>
            </a:r>
            <a:r>
              <a:rPr lang="zh-CN" altLang="en-US" dirty="0" smtClean="0"/>
              <a:t> </a:t>
            </a:r>
            <a:r>
              <a:rPr lang="en-US" altLang="zh-CN" dirty="0" smtClean="0"/>
              <a:t>before</a:t>
            </a:r>
            <a:r>
              <a:rPr lang="zh-CN" altLang="en-US" dirty="0" smtClean="0"/>
              <a:t> </a:t>
            </a:r>
            <a:r>
              <a:rPr lang="en-US" altLang="zh-CN" dirty="0" smtClean="0"/>
              <a:t>training</a:t>
            </a:r>
            <a:r>
              <a:rPr lang="zh-CN" altLang="en-US" dirty="0" smtClean="0"/>
              <a:t> </a:t>
            </a:r>
            <a:r>
              <a:rPr lang="en-US" altLang="zh-CN" dirty="0" smtClean="0"/>
              <a:t>any</a:t>
            </a:r>
            <a:r>
              <a:rPr lang="zh-CN" altLang="en-US" dirty="0" smtClean="0"/>
              <a:t> </a:t>
            </a:r>
            <a:r>
              <a:rPr lang="en-US" altLang="zh-CN" dirty="0" smtClean="0"/>
              <a:t>prediction</a:t>
            </a:r>
            <a:r>
              <a:rPr lang="zh-CN" altLang="en-US" dirty="0" smtClean="0"/>
              <a:t> </a:t>
            </a:r>
            <a:r>
              <a:rPr lang="en-US" altLang="zh-CN" dirty="0" smtClean="0"/>
              <a:t>model</a:t>
            </a:r>
          </a:p>
          <a:p>
            <a:r>
              <a:rPr lang="en-US" altLang="zh-CN" dirty="0" smtClean="0"/>
              <a:t>In practice </a:t>
            </a:r>
          </a:p>
          <a:p>
            <a:pPr lvl="1"/>
            <a:r>
              <a:rPr lang="en-US" altLang="zh-CN" dirty="0"/>
              <a:t>D</a:t>
            </a:r>
            <a:r>
              <a:rPr lang="en-US" altLang="zh-CN" dirty="0" smtClean="0"/>
              <a:t>isk</a:t>
            </a:r>
            <a:r>
              <a:rPr lang="zh-CN" altLang="en-US" dirty="0" smtClean="0"/>
              <a:t> </a:t>
            </a:r>
            <a:r>
              <a:rPr lang="en-US" altLang="zh-CN" dirty="0" smtClean="0"/>
              <a:t>logs</a:t>
            </a:r>
            <a:r>
              <a:rPr lang="zh-CN" altLang="en-US" dirty="0" smtClean="0"/>
              <a:t> </a:t>
            </a:r>
            <a:r>
              <a:rPr lang="en-US" altLang="zh-CN" dirty="0" smtClean="0"/>
              <a:t>are</a:t>
            </a:r>
            <a:r>
              <a:rPr lang="zh-CN" altLang="en-US" dirty="0" smtClean="0"/>
              <a:t> </a:t>
            </a:r>
            <a:r>
              <a:rPr lang="en-US" altLang="zh-CN" dirty="0" smtClean="0"/>
              <a:t>continuously</a:t>
            </a:r>
            <a:r>
              <a:rPr lang="zh-CN" altLang="en-US" dirty="0" smtClean="0"/>
              <a:t> </a:t>
            </a:r>
            <a:r>
              <a:rPr lang="en-US" altLang="zh-CN" dirty="0" smtClean="0"/>
              <a:t>generated</a:t>
            </a:r>
            <a:r>
              <a:rPr lang="zh-CN" altLang="en-US" dirty="0" smtClean="0"/>
              <a:t> </a:t>
            </a:r>
            <a:r>
              <a:rPr lang="en-US" altLang="zh-CN" dirty="0" smtClean="0"/>
              <a:t>from</a:t>
            </a:r>
            <a:r>
              <a:rPr lang="zh-CN" altLang="en-US" dirty="0" smtClean="0"/>
              <a:t> </a:t>
            </a:r>
            <a:r>
              <a:rPr lang="en-US" altLang="zh-CN" dirty="0" smtClean="0"/>
              <a:t>disks</a:t>
            </a:r>
            <a:r>
              <a:rPr lang="zh-CN" altLang="en-US" dirty="0" smtClean="0"/>
              <a:t> </a:t>
            </a:r>
            <a:r>
              <a:rPr lang="en-US" altLang="zh-CN" dirty="0" smtClean="0"/>
              <a:t>over</a:t>
            </a:r>
            <a:r>
              <a:rPr lang="zh-CN" altLang="en-US" dirty="0" smtClean="0"/>
              <a:t> </a:t>
            </a:r>
            <a:r>
              <a:rPr lang="en-US" altLang="zh-CN" dirty="0" smtClean="0"/>
              <a:t>time</a:t>
            </a:r>
          </a:p>
          <a:p>
            <a:pPr lvl="1"/>
            <a:r>
              <a:rPr lang="en-US" altLang="zh-CN" dirty="0"/>
              <a:t>D</a:t>
            </a:r>
            <a:r>
              <a:rPr lang="en-US" altLang="zh-CN" dirty="0" smtClean="0"/>
              <a:t>isk population is enormous in production environments</a:t>
            </a:r>
          </a:p>
          <a:p>
            <a:r>
              <a:rPr lang="en-US" altLang="zh-CN" b="1" dirty="0">
                <a:solidFill>
                  <a:srgbClr val="FF0000"/>
                </a:solidFill>
              </a:rPr>
              <a:t>I</a:t>
            </a:r>
            <a:r>
              <a:rPr lang="en-US" altLang="zh-CN" b="1" dirty="0" smtClean="0">
                <a:solidFill>
                  <a:srgbClr val="FF0000"/>
                </a:solidFill>
              </a:rPr>
              <a:t>nfeasible</a:t>
            </a:r>
            <a:r>
              <a:rPr lang="zh-CN" altLang="en-US" b="1" dirty="0" smtClean="0">
                <a:solidFill>
                  <a:srgbClr val="FF0000"/>
                </a:solidFill>
              </a:rPr>
              <a:t> </a:t>
            </a:r>
            <a:r>
              <a:rPr lang="en-US" altLang="zh-CN" b="1" dirty="0" smtClean="0">
                <a:solidFill>
                  <a:srgbClr val="FF0000"/>
                </a:solidFill>
              </a:rPr>
              <a:t>to</a:t>
            </a:r>
            <a:r>
              <a:rPr lang="zh-CN" altLang="en-US" b="1" dirty="0" smtClean="0">
                <a:solidFill>
                  <a:srgbClr val="FF0000"/>
                </a:solidFill>
              </a:rPr>
              <a:t> </a:t>
            </a:r>
            <a:r>
              <a:rPr lang="en-US" altLang="zh-CN" b="1" dirty="0" smtClean="0">
                <a:solidFill>
                  <a:srgbClr val="FF0000"/>
                </a:solidFill>
              </a:rPr>
              <a:t>keep</a:t>
            </a:r>
            <a:r>
              <a:rPr lang="zh-CN" altLang="en-US" b="1" dirty="0" smtClean="0">
                <a:solidFill>
                  <a:srgbClr val="FF0000"/>
                </a:solidFill>
              </a:rPr>
              <a:t> </a:t>
            </a:r>
            <a:r>
              <a:rPr lang="en-US" altLang="zh-CN" b="1" dirty="0" smtClean="0">
                <a:solidFill>
                  <a:srgbClr val="FF0000"/>
                </a:solidFill>
              </a:rPr>
              <a:t>all</a:t>
            </a:r>
            <a:r>
              <a:rPr lang="zh-CN" altLang="en-US" b="1" dirty="0" smtClean="0">
                <a:solidFill>
                  <a:srgbClr val="FF0000"/>
                </a:solidFill>
              </a:rPr>
              <a:t> </a:t>
            </a:r>
            <a:r>
              <a:rPr lang="en-US" altLang="zh-CN" b="1" dirty="0" smtClean="0">
                <a:solidFill>
                  <a:srgbClr val="FF0000"/>
                </a:solidFill>
              </a:rPr>
              <a:t>past</a:t>
            </a:r>
            <a:r>
              <a:rPr lang="zh-CN" altLang="en-US" b="1" dirty="0" smtClean="0">
                <a:solidFill>
                  <a:srgbClr val="FF0000"/>
                </a:solidFill>
              </a:rPr>
              <a:t> </a:t>
            </a:r>
            <a:r>
              <a:rPr lang="en-US" altLang="zh-CN" b="1" dirty="0" smtClean="0">
                <a:solidFill>
                  <a:srgbClr val="FF0000"/>
                </a:solidFill>
              </a:rPr>
              <a:t>data</a:t>
            </a:r>
            <a:r>
              <a:rPr lang="zh-CN" altLang="en-US" b="1" dirty="0" smtClean="0">
                <a:solidFill>
                  <a:srgbClr val="FF0000"/>
                </a:solidFill>
              </a:rPr>
              <a:t> </a:t>
            </a:r>
            <a:r>
              <a:rPr lang="en-US" altLang="zh-CN" b="1" dirty="0" smtClean="0">
                <a:solidFill>
                  <a:srgbClr val="FF0000"/>
                </a:solidFill>
              </a:rPr>
              <a:t>for</a:t>
            </a:r>
            <a:r>
              <a:rPr lang="zh-CN" altLang="en-US" b="1" dirty="0" smtClean="0">
                <a:solidFill>
                  <a:srgbClr val="FF0000"/>
                </a:solidFill>
              </a:rPr>
              <a:t> </a:t>
            </a:r>
            <a:r>
              <a:rPr lang="en-US" altLang="zh-CN" b="1" dirty="0" smtClean="0">
                <a:solidFill>
                  <a:srgbClr val="FF0000"/>
                </a:solidFill>
              </a:rPr>
              <a:t>training</a:t>
            </a:r>
            <a:r>
              <a:rPr lang="zh-CN" altLang="en-US" b="1" dirty="0" smtClean="0">
                <a:solidFill>
                  <a:srgbClr val="FF0000"/>
                </a:solidFill>
              </a:rPr>
              <a:t> </a:t>
            </a:r>
            <a:r>
              <a:rPr lang="en-US" altLang="zh-CN" b="1" dirty="0" smtClean="0">
                <a:solidFill>
                  <a:srgbClr val="FF0000"/>
                </a:solidFill>
              </a:rPr>
              <a:t>in</a:t>
            </a:r>
            <a:r>
              <a:rPr lang="zh-CN" altLang="en-US" b="1" dirty="0" smtClean="0">
                <a:solidFill>
                  <a:srgbClr val="FF0000"/>
                </a:solidFill>
              </a:rPr>
              <a:t> </a:t>
            </a:r>
            <a:r>
              <a:rPr lang="en-US" altLang="zh-CN" b="1" dirty="0" smtClean="0">
                <a:solidFill>
                  <a:srgbClr val="FF0000"/>
                </a:solidFill>
              </a:rPr>
              <a:t>a</a:t>
            </a:r>
            <a:r>
              <a:rPr lang="zh-CN" altLang="en-US" b="1" dirty="0" smtClean="0">
                <a:solidFill>
                  <a:srgbClr val="FF0000"/>
                </a:solidFill>
              </a:rPr>
              <a:t> </a:t>
            </a:r>
            <a:r>
              <a:rPr lang="en-US" altLang="zh-CN" b="1" dirty="0" smtClean="0">
                <a:solidFill>
                  <a:srgbClr val="FF0000"/>
                </a:solidFill>
              </a:rPr>
              <a:t>long-term</a:t>
            </a:r>
            <a:r>
              <a:rPr lang="zh-CN" altLang="en-US" b="1" dirty="0" smtClean="0">
                <a:solidFill>
                  <a:srgbClr val="FF0000"/>
                </a:solidFill>
              </a:rPr>
              <a:t> </a:t>
            </a:r>
            <a:r>
              <a:rPr lang="en-US" altLang="zh-CN" b="1" dirty="0" smtClean="0">
                <a:solidFill>
                  <a:srgbClr val="FF0000"/>
                </a:solidFill>
              </a:rPr>
              <a:t>use</a:t>
            </a: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3</a:t>
            </a:fld>
            <a:endParaRPr lang="en-US"/>
          </a:p>
        </p:txBody>
      </p:sp>
    </p:spTree>
    <p:extLst>
      <p:ext uri="{BB962C8B-B14F-4D97-AF65-F5344CB8AC3E}">
        <p14:creationId xmlns:p14="http://schemas.microsoft.com/office/powerpoint/2010/main" val="1035848881"/>
      </p:ext>
    </p:extLst>
  </p:cSld>
  <p:clrMapOvr>
    <a:masterClrMapping/>
  </p:clrMapOvr>
  <mc:AlternateContent xmlns:mc="http://schemas.openxmlformats.org/markup-compatibility/2006" xmlns:p14="http://schemas.microsoft.com/office/powerpoint/2010/main">
    <mc:Choice Requires="p14">
      <p:transition spd="slow" p14:dur="2000" advTm="46042"/>
    </mc:Choice>
    <mc:Fallback xmlns="">
      <p:transition spd="slow" advTm="4604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Motivation</a:t>
            </a:r>
            <a:endParaRPr lang="en-US" dirty="0"/>
          </a:p>
        </p:txBody>
      </p:sp>
      <p:sp>
        <p:nvSpPr>
          <p:cNvPr id="3" name="Content Placeholder 2"/>
          <p:cNvSpPr>
            <a:spLocks noGrp="1"/>
          </p:cNvSpPr>
          <p:nvPr>
            <p:ph idx="1"/>
          </p:nvPr>
        </p:nvSpPr>
        <p:spPr/>
        <p:txBody>
          <a:bodyPr/>
          <a:lstStyle/>
          <a:p>
            <a:r>
              <a:rPr lang="en-US" altLang="zh-CN" dirty="0" smtClean="0"/>
              <a:t>How</a:t>
            </a:r>
            <a:r>
              <a:rPr lang="zh-CN" altLang="en-US" dirty="0" smtClean="0"/>
              <a:t> </a:t>
            </a:r>
            <a:r>
              <a:rPr lang="en-US" altLang="zh-CN" dirty="0" smtClean="0"/>
              <a:t>to</a:t>
            </a:r>
            <a:r>
              <a:rPr lang="zh-CN" altLang="en-US" dirty="0" smtClean="0"/>
              <a:t> </a:t>
            </a:r>
            <a:r>
              <a:rPr lang="en-US" altLang="zh-CN" dirty="0" smtClean="0"/>
              <a:t>generalize</a:t>
            </a:r>
            <a:r>
              <a:rPr lang="zh-CN" altLang="en-US" dirty="0" smtClean="0"/>
              <a:t> </a:t>
            </a:r>
            <a:r>
              <a:rPr lang="en-US" altLang="zh-CN" dirty="0" smtClean="0"/>
              <a:t>online</a:t>
            </a:r>
            <a:r>
              <a:rPr lang="zh-CN" altLang="en-US" dirty="0" smtClean="0"/>
              <a:t> </a:t>
            </a:r>
            <a:r>
              <a:rPr lang="en-US" altLang="zh-CN" dirty="0" smtClean="0"/>
              <a:t>disk</a:t>
            </a:r>
            <a:r>
              <a:rPr lang="zh-CN" altLang="en-US" dirty="0" smtClean="0"/>
              <a:t> </a:t>
            </a:r>
            <a:r>
              <a:rPr lang="en-US" altLang="zh-CN" dirty="0" smtClean="0"/>
              <a:t>failure</a:t>
            </a:r>
            <a:r>
              <a:rPr lang="zh-CN" altLang="en-US" dirty="0" smtClean="0"/>
              <a:t> </a:t>
            </a:r>
            <a:r>
              <a:rPr lang="en-US" altLang="zh-CN" dirty="0" smtClean="0"/>
              <a:t>prediction</a:t>
            </a:r>
            <a:r>
              <a:rPr lang="zh-CN" altLang="en-US" dirty="0" smtClean="0"/>
              <a:t> </a:t>
            </a:r>
            <a:r>
              <a:rPr lang="en-US" altLang="zh-CN" dirty="0" smtClean="0"/>
              <a:t>for</a:t>
            </a:r>
            <a:r>
              <a:rPr lang="zh-CN" altLang="en-US" dirty="0" smtClean="0"/>
              <a:t> </a:t>
            </a:r>
            <a:r>
              <a:rPr lang="en-US" altLang="zh-CN" dirty="0" smtClean="0"/>
              <a:t>various</a:t>
            </a:r>
            <a:r>
              <a:rPr lang="zh-CN" altLang="en-US" dirty="0" smtClean="0"/>
              <a:t> </a:t>
            </a:r>
            <a:r>
              <a:rPr lang="en-US" altLang="zh-CN" dirty="0" smtClean="0"/>
              <a:t>machine</a:t>
            </a:r>
            <a:r>
              <a:rPr lang="zh-CN" altLang="en-US" dirty="0" smtClean="0"/>
              <a:t> </a:t>
            </a:r>
            <a:r>
              <a:rPr lang="en-US" altLang="zh-CN" dirty="0" smtClean="0"/>
              <a:t>learning</a:t>
            </a:r>
            <a:r>
              <a:rPr lang="zh-CN" altLang="en-US" dirty="0" smtClean="0"/>
              <a:t> </a:t>
            </a:r>
            <a:r>
              <a:rPr lang="en-US" altLang="zh-CN" dirty="0" smtClean="0"/>
              <a:t>algorithms?</a:t>
            </a:r>
          </a:p>
          <a:p>
            <a:pPr lvl="1"/>
            <a:r>
              <a:rPr lang="en-US" altLang="zh-CN" dirty="0"/>
              <a:t>I</a:t>
            </a:r>
            <a:r>
              <a:rPr lang="en-US" altLang="zh-CN" dirty="0" smtClean="0"/>
              <a:t>mpractical</a:t>
            </a:r>
            <a:r>
              <a:rPr lang="zh-CN" altLang="en-US" dirty="0" smtClean="0"/>
              <a:t> </a:t>
            </a:r>
            <a:r>
              <a:rPr lang="en-US" altLang="zh-CN" dirty="0" smtClean="0"/>
              <a:t>to</a:t>
            </a:r>
            <a:r>
              <a:rPr lang="zh-CN" altLang="en-US" dirty="0" smtClean="0"/>
              <a:t> </a:t>
            </a:r>
            <a:r>
              <a:rPr lang="en-US" altLang="zh-CN" dirty="0" smtClean="0"/>
              <a:t>identify</a:t>
            </a:r>
            <a:r>
              <a:rPr lang="zh-CN" altLang="en-US" dirty="0" smtClean="0"/>
              <a:t> </a:t>
            </a:r>
            <a:r>
              <a:rPr lang="en-US" altLang="zh-CN" dirty="0" smtClean="0"/>
              <a:t>the</a:t>
            </a:r>
            <a:r>
              <a:rPr lang="zh-CN" altLang="en-US" dirty="0" smtClean="0"/>
              <a:t> </a:t>
            </a:r>
            <a:r>
              <a:rPr lang="en-US" altLang="zh-CN" dirty="0" smtClean="0"/>
              <a:t>“best”</a:t>
            </a:r>
            <a:r>
              <a:rPr lang="zh-CN" altLang="en-US" dirty="0" smtClean="0"/>
              <a:t> </a:t>
            </a:r>
            <a:r>
              <a:rPr lang="en-US" altLang="zh-CN" dirty="0" smtClean="0"/>
              <a:t>learning</a:t>
            </a:r>
            <a:r>
              <a:rPr lang="zh-CN" altLang="en-US" dirty="0" smtClean="0"/>
              <a:t> </a:t>
            </a:r>
            <a:r>
              <a:rPr lang="en-US" altLang="zh-CN" dirty="0" smtClean="0"/>
              <a:t>algorithm</a:t>
            </a:r>
            <a:r>
              <a:rPr lang="zh-CN" altLang="en-US" dirty="0" smtClean="0"/>
              <a:t> </a:t>
            </a:r>
            <a:r>
              <a:rPr lang="en-US" altLang="zh-CN" dirty="0" smtClean="0"/>
              <a:t>for</a:t>
            </a:r>
            <a:r>
              <a:rPr lang="zh-CN" altLang="en-US" dirty="0" smtClean="0"/>
              <a:t> </a:t>
            </a:r>
            <a:r>
              <a:rPr lang="en-US" altLang="zh-CN" dirty="0" smtClean="0"/>
              <a:t>all</a:t>
            </a:r>
            <a:r>
              <a:rPr lang="zh-CN" altLang="en-US" dirty="0" smtClean="0"/>
              <a:t> </a:t>
            </a:r>
            <a:r>
              <a:rPr lang="en-US" altLang="zh-CN" dirty="0" smtClean="0"/>
              <a:t>disk</a:t>
            </a:r>
            <a:r>
              <a:rPr lang="zh-CN" altLang="en-US" dirty="0" smtClean="0"/>
              <a:t> </a:t>
            </a:r>
            <a:r>
              <a:rPr lang="en-US" altLang="zh-CN" dirty="0" smtClean="0"/>
              <a:t>models</a:t>
            </a:r>
          </a:p>
          <a:p>
            <a:pPr lvl="1"/>
            <a:r>
              <a:rPr lang="en-US" altLang="zh-CN" b="1" dirty="0" smtClean="0">
                <a:solidFill>
                  <a:srgbClr val="FF0000"/>
                </a:solidFill>
              </a:rPr>
              <a:t>Concept</a:t>
            </a:r>
            <a:r>
              <a:rPr lang="zh-CN" altLang="en-US" b="1" dirty="0" smtClean="0">
                <a:solidFill>
                  <a:srgbClr val="FF0000"/>
                </a:solidFill>
              </a:rPr>
              <a:t> </a:t>
            </a:r>
            <a:r>
              <a:rPr lang="en-US" altLang="zh-CN" b="1" dirty="0" smtClean="0">
                <a:solidFill>
                  <a:srgbClr val="FF0000"/>
                </a:solidFill>
              </a:rPr>
              <a:t>drift</a:t>
            </a:r>
            <a:r>
              <a:rPr lang="en-US" altLang="zh-CN" dirty="0" smtClean="0"/>
              <a:t>:</a:t>
            </a:r>
            <a:r>
              <a:rPr lang="zh-CN" altLang="en-US" dirty="0" smtClean="0"/>
              <a:t> </a:t>
            </a:r>
            <a:r>
              <a:rPr lang="en-US" altLang="zh-CN" dirty="0" smtClean="0"/>
              <a:t>statistical</a:t>
            </a:r>
            <a:r>
              <a:rPr lang="zh-CN" altLang="en-US" dirty="0" smtClean="0"/>
              <a:t> </a:t>
            </a:r>
            <a:r>
              <a:rPr lang="en-US" altLang="zh-CN" dirty="0" smtClean="0"/>
              <a:t>patterns</a:t>
            </a:r>
            <a:r>
              <a:rPr lang="zh-CN" altLang="en-US" dirty="0" smtClean="0"/>
              <a:t> </a:t>
            </a:r>
            <a:r>
              <a:rPr lang="en-US" altLang="zh-CN" dirty="0" smtClean="0"/>
              <a:t>of</a:t>
            </a:r>
            <a:r>
              <a:rPr lang="zh-CN" altLang="en-US" dirty="0" smtClean="0"/>
              <a:t> </a:t>
            </a:r>
            <a:r>
              <a:rPr lang="en-US" altLang="zh-CN" dirty="0" smtClean="0"/>
              <a:t>disk</a:t>
            </a:r>
            <a:r>
              <a:rPr lang="zh-CN" altLang="en-US" dirty="0" smtClean="0"/>
              <a:t> </a:t>
            </a:r>
            <a:r>
              <a:rPr lang="en-US" altLang="zh-CN" dirty="0" smtClean="0"/>
              <a:t>logs</a:t>
            </a:r>
            <a:r>
              <a:rPr lang="zh-CN" altLang="en-US" dirty="0" smtClean="0"/>
              <a:t> </a:t>
            </a:r>
            <a:r>
              <a:rPr lang="en-US" altLang="zh-CN" dirty="0" smtClean="0"/>
              <a:t>vary</a:t>
            </a:r>
            <a:r>
              <a:rPr lang="zh-CN" altLang="en-US" dirty="0" smtClean="0"/>
              <a:t> </a:t>
            </a:r>
            <a:r>
              <a:rPr lang="en-US" altLang="zh-CN" dirty="0" smtClean="0"/>
              <a:t>over</a:t>
            </a:r>
            <a:r>
              <a:rPr lang="zh-CN" altLang="en-US" dirty="0" smtClean="0"/>
              <a:t> </a:t>
            </a:r>
            <a:r>
              <a:rPr lang="en-US" altLang="zh-CN" dirty="0" smtClean="0"/>
              <a:t>time</a:t>
            </a:r>
            <a:r>
              <a:rPr lang="zh-CN" altLang="en-US" dirty="0" smtClean="0"/>
              <a:t>     </a:t>
            </a:r>
            <a:endParaRPr lang="en-US" altLang="zh-CN" b="1" dirty="0" smtClean="0">
              <a:solidFill>
                <a:srgbClr val="C00000"/>
              </a:solidFill>
            </a:endParaRPr>
          </a:p>
          <a:p>
            <a:pPr lvl="2"/>
            <a:r>
              <a:rPr lang="en-US" altLang="zh-CN" dirty="0"/>
              <a:t>D</a:t>
            </a:r>
            <a:r>
              <a:rPr lang="en-US" altLang="zh-CN" dirty="0" smtClean="0"/>
              <a:t>ue</a:t>
            </a:r>
            <a:r>
              <a:rPr lang="zh-CN" altLang="en-US" dirty="0" smtClean="0"/>
              <a:t> </a:t>
            </a:r>
            <a:r>
              <a:rPr lang="en-US" altLang="zh-CN" dirty="0" smtClean="0"/>
              <a:t>to</a:t>
            </a:r>
            <a:r>
              <a:rPr lang="zh-CN" altLang="en-US" dirty="0" smtClean="0"/>
              <a:t> </a:t>
            </a:r>
            <a:r>
              <a:rPr lang="en-US" altLang="zh-CN" dirty="0" smtClean="0"/>
              <a:t>aging</a:t>
            </a:r>
            <a:r>
              <a:rPr lang="zh-CN" altLang="en-US" dirty="0" smtClean="0"/>
              <a:t> </a:t>
            </a:r>
            <a:r>
              <a:rPr lang="en-US" altLang="zh-CN" dirty="0" smtClean="0"/>
              <a:t>of</a:t>
            </a:r>
            <a:r>
              <a:rPr lang="zh-CN" altLang="en-US" dirty="0" smtClean="0"/>
              <a:t> </a:t>
            </a:r>
            <a:r>
              <a:rPr lang="en-US" altLang="zh-CN" dirty="0" smtClean="0"/>
              <a:t>disks,</a:t>
            </a:r>
            <a:r>
              <a:rPr lang="zh-CN" altLang="en-US" dirty="0" smtClean="0"/>
              <a:t> </a:t>
            </a:r>
            <a:r>
              <a:rPr lang="en-US" altLang="zh-CN" dirty="0" smtClean="0"/>
              <a:t>or</a:t>
            </a:r>
            <a:r>
              <a:rPr lang="zh-CN" altLang="en-US" dirty="0" smtClean="0"/>
              <a:t> </a:t>
            </a:r>
            <a:r>
              <a:rPr lang="en-US" altLang="zh-CN" dirty="0" smtClean="0"/>
              <a:t>addition/removals</a:t>
            </a:r>
            <a:r>
              <a:rPr lang="zh-CN" altLang="en-US" dirty="0" smtClean="0"/>
              <a:t> </a:t>
            </a:r>
            <a:r>
              <a:rPr lang="en-US" altLang="zh-CN" dirty="0" smtClean="0"/>
              <a:t>of</a:t>
            </a:r>
            <a:r>
              <a:rPr lang="zh-CN" altLang="en-US" dirty="0" smtClean="0"/>
              <a:t> </a:t>
            </a:r>
            <a:r>
              <a:rPr lang="en-US" altLang="zh-CN" dirty="0" smtClean="0"/>
              <a:t>disks</a:t>
            </a:r>
            <a:r>
              <a:rPr lang="zh-CN" altLang="en-US" dirty="0" smtClean="0"/>
              <a:t> </a:t>
            </a:r>
            <a:r>
              <a:rPr lang="en-US" altLang="zh-CN" dirty="0" smtClean="0"/>
              <a:t>in</a:t>
            </a:r>
            <a:r>
              <a:rPr lang="zh-CN" altLang="en-US" dirty="0" smtClean="0"/>
              <a:t> </a:t>
            </a:r>
            <a:r>
              <a:rPr lang="en-US" altLang="zh-CN" dirty="0" smtClean="0"/>
              <a:t>production</a:t>
            </a:r>
          </a:p>
          <a:p>
            <a:pPr lvl="1"/>
            <a:r>
              <a:rPr lang="en-US" altLang="zh-CN" dirty="0" smtClean="0"/>
              <a:t>Difficult to identify</a:t>
            </a:r>
            <a:r>
              <a:rPr lang="zh-CN" altLang="en-US" dirty="0" smtClean="0"/>
              <a:t> </a:t>
            </a:r>
            <a:r>
              <a:rPr lang="en-US" altLang="zh-CN" dirty="0" smtClean="0"/>
              <a:t>proper</a:t>
            </a:r>
            <a:r>
              <a:rPr lang="zh-CN" altLang="en-US" dirty="0" smtClean="0"/>
              <a:t> </a:t>
            </a:r>
            <a:r>
              <a:rPr lang="en-US" altLang="zh-CN" dirty="0" smtClean="0"/>
              <a:t>window</a:t>
            </a:r>
            <a:r>
              <a:rPr lang="zh-CN" altLang="en-US" dirty="0" smtClean="0"/>
              <a:t> </a:t>
            </a:r>
            <a:r>
              <a:rPr lang="en-US" altLang="zh-CN" dirty="0" smtClean="0"/>
              <a:t>size</a:t>
            </a:r>
            <a:r>
              <a:rPr lang="zh-CN" altLang="en-US" dirty="0" smtClean="0"/>
              <a:t> </a:t>
            </a:r>
            <a:r>
              <a:rPr lang="en-US" altLang="zh-CN" dirty="0" smtClean="0"/>
              <a:t>of</a:t>
            </a:r>
            <a:r>
              <a:rPr lang="zh-CN" altLang="en-US" dirty="0" smtClean="0"/>
              <a:t> </a:t>
            </a:r>
            <a:r>
              <a:rPr lang="en-US" altLang="zh-CN" dirty="0" smtClean="0"/>
              <a:t>samples</a:t>
            </a:r>
            <a:r>
              <a:rPr lang="zh-CN" altLang="en-US" dirty="0" smtClean="0"/>
              <a:t> </a:t>
            </a:r>
            <a:r>
              <a:rPr lang="en-US" altLang="zh-CN" dirty="0" smtClean="0"/>
              <a:t>for</a:t>
            </a:r>
            <a:r>
              <a:rPr lang="zh-CN" altLang="en-US" dirty="0" smtClean="0"/>
              <a:t> </a:t>
            </a:r>
            <a:r>
              <a:rPr lang="en-US" altLang="zh-CN" dirty="0" smtClean="0"/>
              <a:t>training</a:t>
            </a:r>
          </a:p>
          <a:p>
            <a:pPr lvl="2"/>
            <a:r>
              <a:rPr lang="en-US" dirty="0" smtClean="0"/>
              <a:t>Too </a:t>
            </a:r>
            <a:r>
              <a:rPr lang="en-US" dirty="0" smtClean="0"/>
              <a:t>few samples</a:t>
            </a:r>
            <a:r>
              <a:rPr lang="zh-CN" altLang="en-US" dirty="0" smtClean="0"/>
              <a:t> </a:t>
            </a:r>
            <a:r>
              <a:rPr lang="zh-CN" altLang="en-US" dirty="0" smtClean="0">
                <a:sym typeface="Wingdings"/>
              </a:rPr>
              <a:t></a:t>
            </a:r>
            <a:r>
              <a:rPr lang="zh-CN" altLang="en-US" dirty="0" smtClean="0"/>
              <a:t> </a:t>
            </a:r>
            <a:r>
              <a:rPr lang="en-US" altLang="zh-CN" dirty="0" smtClean="0"/>
              <a:t>in</a:t>
            </a:r>
            <a:r>
              <a:rPr lang="en-US" dirty="0" smtClean="0"/>
              <a:t>sufficient samples to build an accurate prediction model</a:t>
            </a:r>
          </a:p>
          <a:p>
            <a:pPr lvl="2"/>
            <a:r>
              <a:rPr lang="en-US" dirty="0" smtClean="0"/>
              <a:t>Too </a:t>
            </a:r>
            <a:r>
              <a:rPr lang="en-US" dirty="0" smtClean="0"/>
              <a:t>many samples</a:t>
            </a:r>
            <a:r>
              <a:rPr lang="zh-CN" altLang="en-US" dirty="0" smtClean="0"/>
              <a:t> </a:t>
            </a:r>
            <a:r>
              <a:rPr lang="zh-CN" altLang="en-US" dirty="0" smtClean="0">
                <a:sym typeface="Wingdings"/>
              </a:rPr>
              <a:t> </a:t>
            </a:r>
            <a:r>
              <a:rPr lang="en-US" dirty="0" smtClean="0"/>
              <a:t>old samples cannot capture </a:t>
            </a:r>
            <a:r>
              <a:rPr lang="en-US" altLang="zh-CN" dirty="0" smtClean="0"/>
              <a:t>current</a:t>
            </a:r>
            <a:r>
              <a:rPr lang="zh-CN" altLang="en-US" dirty="0" smtClean="0"/>
              <a:t> </a:t>
            </a:r>
            <a:r>
              <a:rPr lang="en-US" dirty="0" smtClean="0"/>
              <a:t>failure characteristics</a:t>
            </a:r>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4</a:t>
            </a:fld>
            <a:endParaRPr lang="en-US"/>
          </a:p>
        </p:txBody>
      </p:sp>
    </p:spTree>
    <p:extLst>
      <p:ext uri="{BB962C8B-B14F-4D97-AF65-F5344CB8AC3E}">
        <p14:creationId xmlns:p14="http://schemas.microsoft.com/office/powerpoint/2010/main" val="1016553544"/>
      </p:ext>
    </p:extLst>
  </p:cSld>
  <p:clrMapOvr>
    <a:masterClrMapping/>
  </p:clrMapOvr>
  <mc:AlternateContent xmlns:mc="http://schemas.openxmlformats.org/markup-compatibility/2006" xmlns:p14="http://schemas.microsoft.com/office/powerpoint/2010/main">
    <mc:Choice Requires="p14">
      <p:transition spd="slow" p14:dur="2000" advTm="61557"/>
    </mc:Choice>
    <mc:Fallback xmlns="">
      <p:transition spd="slow" advTm="6155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Our</a:t>
            </a:r>
            <a:r>
              <a:rPr lang="zh-CN" altLang="en-US" dirty="0"/>
              <a:t> </a:t>
            </a:r>
            <a:r>
              <a:rPr lang="en-US" altLang="zh-CN" dirty="0" smtClean="0"/>
              <a:t>Contributions</a:t>
            </a:r>
            <a:endParaRPr lang="en-US" dirty="0"/>
          </a:p>
        </p:txBody>
      </p:sp>
      <p:sp>
        <p:nvSpPr>
          <p:cNvPr id="3" name="Content Placeholder 2"/>
          <p:cNvSpPr>
            <a:spLocks noGrp="1"/>
          </p:cNvSpPr>
          <p:nvPr>
            <p:ph idx="1"/>
          </p:nvPr>
        </p:nvSpPr>
        <p:spPr>
          <a:xfrm>
            <a:off x="609441" y="1486940"/>
            <a:ext cx="10969943" cy="4678364"/>
          </a:xfrm>
        </p:spPr>
        <p:txBody>
          <a:bodyPr/>
          <a:lstStyle/>
          <a:p>
            <a:r>
              <a:rPr lang="en-US" altLang="zh-CN" b="1" dirty="0" err="1">
                <a:solidFill>
                  <a:srgbClr val="FF0000"/>
                </a:solidFill>
              </a:rPr>
              <a:t>StreamDFP</a:t>
            </a:r>
            <a:r>
              <a:rPr lang="en-US" altLang="zh-CN" dirty="0"/>
              <a:t>,</a:t>
            </a:r>
            <a:r>
              <a:rPr lang="zh-CN" altLang="en-US" dirty="0"/>
              <a:t> </a:t>
            </a:r>
            <a:r>
              <a:rPr lang="en-US" altLang="zh-CN" dirty="0"/>
              <a:t>a</a:t>
            </a:r>
            <a:r>
              <a:rPr lang="zh-CN" altLang="en-US" dirty="0"/>
              <a:t> </a:t>
            </a:r>
            <a:r>
              <a:rPr lang="en-US" altLang="zh-CN" dirty="0"/>
              <a:t>general</a:t>
            </a:r>
            <a:r>
              <a:rPr lang="zh-CN" altLang="en-US" dirty="0"/>
              <a:t> </a:t>
            </a:r>
            <a:r>
              <a:rPr lang="en-US" altLang="zh-CN" dirty="0"/>
              <a:t>stream</a:t>
            </a:r>
            <a:r>
              <a:rPr lang="zh-CN" altLang="en-US" dirty="0"/>
              <a:t> </a:t>
            </a:r>
            <a:r>
              <a:rPr lang="en-US" altLang="zh-CN" dirty="0"/>
              <a:t>mining</a:t>
            </a:r>
            <a:r>
              <a:rPr lang="zh-CN" altLang="en-US" dirty="0"/>
              <a:t> </a:t>
            </a:r>
            <a:r>
              <a:rPr lang="en-US" altLang="zh-CN" dirty="0"/>
              <a:t>framework</a:t>
            </a:r>
            <a:r>
              <a:rPr lang="zh-CN" altLang="en-US" dirty="0"/>
              <a:t> </a:t>
            </a:r>
            <a:r>
              <a:rPr lang="en-US" altLang="zh-CN" dirty="0"/>
              <a:t>for</a:t>
            </a:r>
            <a:r>
              <a:rPr lang="zh-CN" altLang="en-US" dirty="0"/>
              <a:t> </a:t>
            </a:r>
            <a:r>
              <a:rPr lang="en-US" altLang="zh-CN" dirty="0"/>
              <a:t>disk</a:t>
            </a:r>
            <a:r>
              <a:rPr lang="zh-CN" altLang="en-US" dirty="0"/>
              <a:t> </a:t>
            </a:r>
            <a:r>
              <a:rPr lang="en-US" altLang="zh-CN" dirty="0"/>
              <a:t>failure</a:t>
            </a:r>
            <a:r>
              <a:rPr lang="zh-CN" altLang="en-US" dirty="0"/>
              <a:t> </a:t>
            </a:r>
            <a:r>
              <a:rPr lang="en-US" altLang="zh-CN" dirty="0"/>
              <a:t>prediction</a:t>
            </a:r>
          </a:p>
          <a:p>
            <a:pPr lvl="1"/>
            <a:r>
              <a:rPr lang="en-US" altLang="zh-CN" dirty="0"/>
              <a:t>C</a:t>
            </a:r>
            <a:r>
              <a:rPr lang="en-US" altLang="zh-CN" dirty="0" smtClean="0"/>
              <a:t>omplete</a:t>
            </a:r>
            <a:r>
              <a:rPr lang="zh-CN" altLang="en-US" dirty="0" smtClean="0"/>
              <a:t> </a:t>
            </a:r>
            <a:r>
              <a:rPr lang="en-US" altLang="zh-CN" dirty="0"/>
              <a:t>design</a:t>
            </a:r>
            <a:r>
              <a:rPr lang="zh-CN" altLang="en-US" dirty="0"/>
              <a:t> </a:t>
            </a:r>
            <a:r>
              <a:rPr lang="en-US" altLang="zh-CN" dirty="0"/>
              <a:t>and</a:t>
            </a:r>
            <a:r>
              <a:rPr lang="zh-CN" altLang="en-US" dirty="0"/>
              <a:t> </a:t>
            </a:r>
            <a:r>
              <a:rPr lang="en-US" altLang="zh-CN" dirty="0"/>
              <a:t>prototype</a:t>
            </a:r>
          </a:p>
          <a:p>
            <a:r>
              <a:rPr lang="en-US" altLang="zh-CN" dirty="0"/>
              <a:t>Extensive</a:t>
            </a:r>
            <a:r>
              <a:rPr lang="zh-CN" altLang="en-US" dirty="0"/>
              <a:t> </a:t>
            </a:r>
            <a:r>
              <a:rPr lang="en-US" altLang="zh-CN" dirty="0"/>
              <a:t>measurement</a:t>
            </a:r>
            <a:r>
              <a:rPr lang="zh-CN" altLang="en-US" dirty="0"/>
              <a:t> </a:t>
            </a:r>
            <a:r>
              <a:rPr lang="en-US" altLang="zh-CN" dirty="0"/>
              <a:t>study</a:t>
            </a:r>
            <a:r>
              <a:rPr lang="zh-CN" altLang="en-US" dirty="0"/>
              <a:t> </a:t>
            </a:r>
            <a:r>
              <a:rPr lang="en-US" altLang="zh-CN" dirty="0"/>
              <a:t>on</a:t>
            </a:r>
            <a:r>
              <a:rPr lang="zh-CN" altLang="en-US" dirty="0"/>
              <a:t> </a:t>
            </a:r>
            <a:r>
              <a:rPr lang="en-US" altLang="zh-CN" dirty="0"/>
              <a:t>5</a:t>
            </a:r>
            <a:r>
              <a:rPr lang="zh-CN" altLang="en-US" dirty="0"/>
              <a:t> </a:t>
            </a:r>
            <a:r>
              <a:rPr lang="en-US" altLang="zh-CN" dirty="0"/>
              <a:t>SMART</a:t>
            </a:r>
            <a:r>
              <a:rPr lang="zh-CN" altLang="en-US" dirty="0"/>
              <a:t> </a:t>
            </a:r>
            <a:r>
              <a:rPr lang="en-US" altLang="zh-CN" dirty="0"/>
              <a:t>datasets</a:t>
            </a:r>
          </a:p>
          <a:p>
            <a:pPr lvl="1"/>
            <a:r>
              <a:rPr lang="en-US" altLang="zh-CN" dirty="0"/>
              <a:t>E</a:t>
            </a:r>
            <a:r>
              <a:rPr lang="en-US" altLang="zh-CN" dirty="0" smtClean="0"/>
              <a:t>xistence</a:t>
            </a:r>
            <a:r>
              <a:rPr lang="zh-CN" altLang="en-US" dirty="0" smtClean="0"/>
              <a:t> </a:t>
            </a:r>
            <a:r>
              <a:rPr lang="en-US" altLang="zh-CN" dirty="0"/>
              <a:t>of</a:t>
            </a:r>
            <a:r>
              <a:rPr lang="zh-CN" altLang="en-US" dirty="0"/>
              <a:t> </a:t>
            </a:r>
            <a:r>
              <a:rPr lang="en-US" altLang="zh-CN" dirty="0"/>
              <a:t>concept</a:t>
            </a:r>
            <a:r>
              <a:rPr lang="zh-CN" altLang="en-US" dirty="0"/>
              <a:t> </a:t>
            </a:r>
            <a:r>
              <a:rPr lang="en-US" altLang="zh-CN" dirty="0" smtClean="0"/>
              <a:t>drift</a:t>
            </a:r>
            <a:endParaRPr lang="en-US" altLang="zh-CN" dirty="0"/>
          </a:p>
          <a:p>
            <a:pPr lvl="1"/>
            <a:r>
              <a:rPr lang="en-US" altLang="zh-CN" dirty="0" smtClean="0"/>
              <a:t>Variations</a:t>
            </a:r>
            <a:r>
              <a:rPr lang="zh-CN" altLang="en-US" dirty="0" smtClean="0"/>
              <a:t> </a:t>
            </a:r>
            <a:r>
              <a:rPr lang="en-US" altLang="zh-CN" dirty="0"/>
              <a:t>of</a:t>
            </a:r>
            <a:r>
              <a:rPr lang="zh-CN" altLang="en-US" dirty="0"/>
              <a:t> </a:t>
            </a:r>
            <a:r>
              <a:rPr lang="en-US" altLang="zh-CN" dirty="0" smtClean="0"/>
              <a:t>concept drift</a:t>
            </a:r>
            <a:r>
              <a:rPr lang="zh-CN" altLang="en-US" dirty="0" smtClean="0"/>
              <a:t> </a:t>
            </a:r>
            <a:r>
              <a:rPr lang="en-US" altLang="zh-CN" dirty="0"/>
              <a:t>across</a:t>
            </a:r>
            <a:r>
              <a:rPr lang="zh-CN" altLang="en-US" dirty="0"/>
              <a:t> </a:t>
            </a:r>
            <a:r>
              <a:rPr lang="en-US" altLang="zh-CN" dirty="0"/>
              <a:t>healthy/failed</a:t>
            </a:r>
            <a:r>
              <a:rPr lang="zh-CN" altLang="en-US" dirty="0"/>
              <a:t> </a:t>
            </a:r>
            <a:r>
              <a:rPr lang="en-US" altLang="zh-CN" dirty="0"/>
              <a:t>disks,</a:t>
            </a:r>
            <a:r>
              <a:rPr lang="zh-CN" altLang="en-US" dirty="0"/>
              <a:t> </a:t>
            </a:r>
            <a:r>
              <a:rPr lang="en-US" altLang="zh-CN" dirty="0"/>
              <a:t>disk</a:t>
            </a:r>
            <a:r>
              <a:rPr lang="zh-CN" altLang="en-US" dirty="0"/>
              <a:t> </a:t>
            </a:r>
            <a:r>
              <a:rPr lang="en-US" altLang="zh-CN" dirty="0"/>
              <a:t>models,</a:t>
            </a:r>
            <a:r>
              <a:rPr lang="zh-CN" altLang="en-US" dirty="0"/>
              <a:t> </a:t>
            </a:r>
            <a:r>
              <a:rPr lang="en-US" altLang="zh-CN" dirty="0"/>
              <a:t>and</a:t>
            </a:r>
            <a:r>
              <a:rPr lang="zh-CN" altLang="en-US" dirty="0"/>
              <a:t> </a:t>
            </a:r>
            <a:r>
              <a:rPr lang="en-US" altLang="zh-CN" dirty="0"/>
              <a:t>SMART</a:t>
            </a:r>
            <a:r>
              <a:rPr lang="zh-CN" altLang="en-US" dirty="0"/>
              <a:t> </a:t>
            </a:r>
            <a:r>
              <a:rPr lang="en-US" altLang="zh-CN" dirty="0"/>
              <a:t>attributes</a:t>
            </a:r>
          </a:p>
          <a:p>
            <a:r>
              <a:rPr lang="en-US" altLang="zh-CN" dirty="0"/>
              <a:t>Evaluation</a:t>
            </a:r>
            <a:r>
              <a:rPr lang="zh-CN" altLang="en-US" dirty="0"/>
              <a:t> </a:t>
            </a:r>
            <a:r>
              <a:rPr lang="en-US" altLang="zh-CN" dirty="0"/>
              <a:t>of</a:t>
            </a:r>
            <a:r>
              <a:rPr lang="zh-CN" altLang="en-US" dirty="0"/>
              <a:t> </a:t>
            </a:r>
            <a:r>
              <a:rPr lang="en-US" altLang="zh-CN" dirty="0"/>
              <a:t>9</a:t>
            </a:r>
            <a:r>
              <a:rPr lang="zh-CN" altLang="en-US" dirty="0"/>
              <a:t> </a:t>
            </a:r>
            <a:r>
              <a:rPr lang="en-US" altLang="zh-CN" dirty="0"/>
              <a:t>decision-tree-based</a:t>
            </a:r>
            <a:r>
              <a:rPr lang="zh-CN" altLang="en-US" dirty="0"/>
              <a:t> </a:t>
            </a:r>
            <a:r>
              <a:rPr lang="en-US" altLang="zh-CN" dirty="0"/>
              <a:t>algorithms</a:t>
            </a:r>
            <a:r>
              <a:rPr lang="zh-CN" altLang="en-US" dirty="0"/>
              <a:t> </a:t>
            </a:r>
            <a:r>
              <a:rPr lang="en-US" altLang="zh-CN" dirty="0" smtClean="0"/>
              <a:t>on</a:t>
            </a:r>
            <a:r>
              <a:rPr lang="zh-CN" altLang="en-US" dirty="0" smtClean="0"/>
              <a:t> </a:t>
            </a:r>
            <a:r>
              <a:rPr lang="en-US" altLang="zh-CN" dirty="0"/>
              <a:t>5</a:t>
            </a:r>
            <a:r>
              <a:rPr lang="zh-CN" altLang="en-US" dirty="0"/>
              <a:t> </a:t>
            </a:r>
            <a:r>
              <a:rPr lang="en-US" altLang="zh-CN" dirty="0"/>
              <a:t>datasets</a:t>
            </a:r>
          </a:p>
          <a:p>
            <a:pPr lvl="1"/>
            <a:r>
              <a:rPr lang="en-US" altLang="zh-CN" dirty="0"/>
              <a:t>I</a:t>
            </a:r>
            <a:r>
              <a:rPr lang="en-US" altLang="zh-CN" dirty="0" smtClean="0"/>
              <a:t>mprove</a:t>
            </a:r>
            <a:r>
              <a:rPr lang="zh-CN" altLang="en-US" dirty="0" smtClean="0"/>
              <a:t> </a:t>
            </a:r>
            <a:r>
              <a:rPr lang="en-US" altLang="zh-CN" dirty="0"/>
              <a:t>F1-score</a:t>
            </a:r>
            <a:r>
              <a:rPr lang="zh-CN" altLang="en-US" dirty="0"/>
              <a:t> </a:t>
            </a:r>
            <a:r>
              <a:rPr lang="en-US" altLang="zh-CN" dirty="0"/>
              <a:t>by</a:t>
            </a:r>
            <a:r>
              <a:rPr lang="zh-CN" altLang="en-US" dirty="0"/>
              <a:t> </a:t>
            </a:r>
            <a:r>
              <a:rPr lang="en-US" altLang="zh-CN" dirty="0"/>
              <a:t>26.8-53.2%</a:t>
            </a:r>
            <a:r>
              <a:rPr lang="zh-CN" altLang="en-US" dirty="0"/>
              <a:t> </a:t>
            </a:r>
            <a:r>
              <a:rPr lang="en-US" altLang="zh-CN" dirty="0"/>
              <a:t>through</a:t>
            </a:r>
            <a:r>
              <a:rPr lang="zh-CN" altLang="en-US" dirty="0"/>
              <a:t> </a:t>
            </a:r>
            <a:r>
              <a:rPr lang="en-US" altLang="zh-CN" dirty="0"/>
              <a:t>concept-drift</a:t>
            </a:r>
            <a:r>
              <a:rPr lang="zh-CN" altLang="en-US" dirty="0"/>
              <a:t> </a:t>
            </a:r>
            <a:r>
              <a:rPr lang="en-US" altLang="zh-CN" dirty="0"/>
              <a:t>adaptation</a:t>
            </a:r>
          </a:p>
          <a:p>
            <a:pPr lvl="1"/>
            <a:r>
              <a:rPr lang="en-US" altLang="zh-CN" dirty="0" smtClean="0"/>
              <a:t>Fast</a:t>
            </a:r>
            <a:r>
              <a:rPr lang="zh-CN" altLang="en-US" dirty="0" smtClean="0"/>
              <a:t> </a:t>
            </a:r>
            <a:r>
              <a:rPr lang="en-US" altLang="zh-CN" dirty="0"/>
              <a:t>stream</a:t>
            </a:r>
            <a:r>
              <a:rPr lang="zh-CN" altLang="en-US" dirty="0"/>
              <a:t> </a:t>
            </a:r>
            <a:r>
              <a:rPr lang="en-US" altLang="zh-CN" dirty="0" smtClean="0"/>
              <a:t>processing</a:t>
            </a:r>
            <a:endParaRPr lang="en-US" dirty="0"/>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5</a:t>
            </a:fld>
            <a:endParaRPr lang="en-US"/>
          </a:p>
        </p:txBody>
      </p:sp>
    </p:spTree>
    <p:extLst>
      <p:ext uri="{BB962C8B-B14F-4D97-AF65-F5344CB8AC3E}">
        <p14:creationId xmlns:p14="http://schemas.microsoft.com/office/powerpoint/2010/main" val="306280316"/>
      </p:ext>
    </p:extLst>
  </p:cSld>
  <p:clrMapOvr>
    <a:masterClrMapping/>
  </p:clrMapOvr>
  <mc:AlternateContent xmlns:mc="http://schemas.openxmlformats.org/markup-compatibility/2006" xmlns:p14="http://schemas.microsoft.com/office/powerpoint/2010/main">
    <mc:Choice Requires="p14">
      <p:transition spd="slow" p14:dur="2000" advTm="48726"/>
    </mc:Choice>
    <mc:Fallback xmlns="">
      <p:transition spd="slow" advTm="4872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Disk</a:t>
            </a:r>
            <a:r>
              <a:rPr lang="zh-CN" altLang="en-US" dirty="0"/>
              <a:t> </a:t>
            </a:r>
            <a:r>
              <a:rPr lang="en-US" altLang="zh-CN" dirty="0"/>
              <a:t>Failure</a:t>
            </a:r>
            <a:r>
              <a:rPr lang="zh-CN" altLang="en-US" dirty="0"/>
              <a:t> </a:t>
            </a:r>
            <a:r>
              <a:rPr lang="en-US" altLang="zh-CN" dirty="0"/>
              <a:t>Prediction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zh-CN" dirty="0"/>
                  <a:t>Formulate</a:t>
                </a:r>
                <a:r>
                  <a:rPr lang="zh-CN" altLang="en-US" dirty="0"/>
                  <a:t> </a:t>
                </a:r>
                <a:r>
                  <a:rPr lang="en-US" altLang="zh-CN" dirty="0"/>
                  <a:t>disk</a:t>
                </a:r>
                <a:r>
                  <a:rPr lang="zh-CN" altLang="en-US" dirty="0"/>
                  <a:t> </a:t>
                </a:r>
                <a:r>
                  <a:rPr lang="en-US" altLang="zh-CN" dirty="0"/>
                  <a:t>failure</a:t>
                </a:r>
                <a:r>
                  <a:rPr lang="zh-CN" altLang="en-US" dirty="0"/>
                  <a:t> </a:t>
                </a:r>
                <a:r>
                  <a:rPr lang="en-US" altLang="zh-CN" dirty="0"/>
                  <a:t>prediction</a:t>
                </a:r>
                <a:r>
                  <a:rPr lang="zh-CN" altLang="en-US" dirty="0"/>
                  <a:t> </a:t>
                </a:r>
                <a:r>
                  <a:rPr lang="en-US" altLang="zh-CN" dirty="0"/>
                  <a:t>as</a:t>
                </a:r>
                <a:r>
                  <a:rPr lang="zh-CN" altLang="en-US" dirty="0"/>
                  <a:t> </a:t>
                </a:r>
                <a:r>
                  <a:rPr lang="en-US" altLang="zh-CN" dirty="0"/>
                  <a:t>a</a:t>
                </a:r>
                <a:r>
                  <a:rPr lang="zh-CN" altLang="en-US" dirty="0"/>
                  <a:t> </a:t>
                </a:r>
                <a:r>
                  <a:rPr lang="en-US" altLang="zh-CN" b="1" dirty="0">
                    <a:solidFill>
                      <a:srgbClr val="FF0000"/>
                    </a:solidFill>
                  </a:rPr>
                  <a:t>stream</a:t>
                </a:r>
                <a:r>
                  <a:rPr lang="zh-CN" altLang="en-US" b="1" dirty="0">
                    <a:solidFill>
                      <a:srgbClr val="FF0000"/>
                    </a:solidFill>
                  </a:rPr>
                  <a:t> </a:t>
                </a:r>
                <a:r>
                  <a:rPr lang="en-US" altLang="zh-CN" b="1" dirty="0">
                    <a:solidFill>
                      <a:srgbClr val="FF0000"/>
                    </a:solidFill>
                  </a:rPr>
                  <a:t>mining</a:t>
                </a:r>
                <a:r>
                  <a:rPr lang="zh-CN" altLang="en-US" b="1" dirty="0">
                    <a:solidFill>
                      <a:srgbClr val="FF0000"/>
                    </a:solidFill>
                  </a:rPr>
                  <a:t> </a:t>
                </a:r>
                <a:r>
                  <a:rPr lang="en-US" altLang="zh-CN" b="1" dirty="0">
                    <a:solidFill>
                      <a:srgbClr val="FF0000"/>
                    </a:solidFill>
                  </a:rPr>
                  <a:t>problem</a:t>
                </a:r>
              </a:p>
              <a:p>
                <a:pPr lvl="1"/>
                <a14:m>
                  <m:oMath xmlns:m="http://schemas.openxmlformats.org/officeDocument/2006/math">
                    <m:sSubSup>
                      <m:sSubSupPr>
                        <m:ctrlPr>
                          <a:rPr lang="en-US" altLang="zh-CN" i="1">
                            <a:latin typeface="Cambria Math" panose="02040503050406030204" pitchFamily="18" charset="0"/>
                          </a:rPr>
                        </m:ctrlPr>
                      </m:sSubSupPr>
                      <m:e>
                        <m:r>
                          <a:rPr lang="en-US" altLang="zh-CN" b="1" i="1">
                            <a:latin typeface="Cambria Math" charset="0"/>
                          </a:rPr>
                          <m:t>𝒙</m:t>
                        </m:r>
                      </m:e>
                      <m:sub>
                        <m:r>
                          <a:rPr lang="en-US" altLang="zh-CN" i="1">
                            <a:latin typeface="Cambria Math" charset="0"/>
                          </a:rPr>
                          <m:t>𝑡</m:t>
                        </m:r>
                      </m:sub>
                      <m:sup>
                        <m:r>
                          <a:rPr lang="en-US" altLang="zh-CN" i="1">
                            <a:latin typeface="Cambria Math" charset="0"/>
                          </a:rPr>
                          <m:t>𝑖</m:t>
                        </m:r>
                      </m:sup>
                    </m:sSubSup>
                  </m:oMath>
                </a14:m>
                <a:r>
                  <a:rPr lang="en-US" altLang="zh-CN" dirty="0"/>
                  <a:t>,</a:t>
                </a:r>
                <a:r>
                  <a:rPr lang="zh-CN" altLang="en-US" dirty="0"/>
                  <a:t> </a:t>
                </a:r>
                <a:r>
                  <a:rPr lang="en-US" altLang="zh-CN" dirty="0"/>
                  <a:t>SMART</a:t>
                </a:r>
                <a:r>
                  <a:rPr lang="zh-CN" altLang="en-US" dirty="0"/>
                  <a:t> </a:t>
                </a:r>
                <a:r>
                  <a:rPr lang="en-US" altLang="zh-CN" dirty="0"/>
                  <a:t>attributes</a:t>
                </a:r>
                <a:r>
                  <a:rPr lang="zh-CN" altLang="en-US" dirty="0"/>
                  <a:t> </a:t>
                </a:r>
                <a:r>
                  <a:rPr lang="en-US" altLang="zh-CN" dirty="0"/>
                  <a:t>emitted</a:t>
                </a:r>
                <a:r>
                  <a:rPr lang="zh-CN" altLang="en-US" dirty="0"/>
                  <a:t> </a:t>
                </a:r>
                <a:r>
                  <a:rPr lang="en-US" altLang="zh-CN" dirty="0"/>
                  <a:t>by</a:t>
                </a:r>
                <a:r>
                  <a:rPr lang="zh-CN" altLang="en-US" dirty="0"/>
                  <a:t> </a:t>
                </a:r>
                <a:r>
                  <a:rPr lang="en-US" altLang="zh-CN" dirty="0"/>
                  <a:t>disk</a:t>
                </a:r>
                <a:r>
                  <a:rPr lang="zh-CN" altLang="en-US" dirty="0"/>
                  <a:t> </a:t>
                </a:r>
                <a14:m>
                  <m:oMath xmlns:m="http://schemas.openxmlformats.org/officeDocument/2006/math">
                    <m:r>
                      <a:rPr lang="en-US" altLang="zh-CN" i="1">
                        <a:latin typeface="Cambria Math" charset="0"/>
                      </a:rPr>
                      <m:t>𝑖</m:t>
                    </m:r>
                  </m:oMath>
                </a14:m>
                <a:r>
                  <a:rPr lang="zh-CN" altLang="en-US" i="1" dirty="0"/>
                  <a:t> </a:t>
                </a:r>
                <a:r>
                  <a:rPr lang="en-US" altLang="zh-CN" dirty="0"/>
                  <a:t>at</a:t>
                </a:r>
                <a:r>
                  <a:rPr lang="zh-CN" altLang="en-US" dirty="0"/>
                  <a:t> </a:t>
                </a:r>
                <a:r>
                  <a:rPr lang="en-US" altLang="zh-CN" dirty="0"/>
                  <a:t>time</a:t>
                </a:r>
                <a:r>
                  <a:rPr lang="zh-CN" altLang="en-US" dirty="0"/>
                  <a:t> </a:t>
                </a:r>
                <a14:m>
                  <m:oMath xmlns:m="http://schemas.openxmlformats.org/officeDocument/2006/math">
                    <m:r>
                      <a:rPr lang="en-US" altLang="zh-CN" i="1">
                        <a:latin typeface="Cambria Math" charset="0"/>
                      </a:rPr>
                      <m:t>𝑡</m:t>
                    </m:r>
                  </m:oMath>
                </a14:m>
                <a:endParaRPr lang="en-US" altLang="zh-CN" dirty="0"/>
              </a:p>
              <a:p>
                <a:pPr lvl="1"/>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charset="0"/>
                          </a:rPr>
                          <m:t>𝑦</m:t>
                        </m:r>
                      </m:e>
                      <m:sub>
                        <m:r>
                          <a:rPr lang="en-US" altLang="zh-CN" i="1">
                            <a:latin typeface="Cambria Math" charset="0"/>
                          </a:rPr>
                          <m:t>𝑡</m:t>
                        </m:r>
                      </m:sub>
                      <m:sup>
                        <m:r>
                          <a:rPr lang="en-US" altLang="zh-CN" i="1">
                            <a:latin typeface="Cambria Math" charset="0"/>
                          </a:rPr>
                          <m:t>𝑖</m:t>
                        </m:r>
                      </m:sup>
                    </m:sSubSup>
                  </m:oMath>
                </a14:m>
                <a:r>
                  <a:rPr lang="en-US" altLang="zh-CN" dirty="0"/>
                  <a:t>,</a:t>
                </a:r>
                <a:r>
                  <a:rPr lang="zh-CN" altLang="en-US" dirty="0"/>
                  <a:t> </a:t>
                </a:r>
                <a:r>
                  <a:rPr lang="en-US" altLang="zh-CN" dirty="0"/>
                  <a:t>failure</a:t>
                </a:r>
                <a:r>
                  <a:rPr lang="zh-CN" altLang="en-US" dirty="0"/>
                  <a:t> </a:t>
                </a:r>
                <a:r>
                  <a:rPr lang="en-US" altLang="zh-CN" dirty="0"/>
                  <a:t>status</a:t>
                </a:r>
                <a:r>
                  <a:rPr lang="zh-CN" altLang="en-US" dirty="0"/>
                  <a:t> </a:t>
                </a:r>
                <a:r>
                  <a:rPr lang="en-US" altLang="zh-CN" dirty="0"/>
                  <a:t>of</a:t>
                </a:r>
                <a:r>
                  <a:rPr lang="zh-CN" altLang="en-US" dirty="0"/>
                  <a:t> </a:t>
                </a:r>
                <a:r>
                  <a:rPr lang="en-US" altLang="zh-CN" dirty="0"/>
                  <a:t>disk</a:t>
                </a:r>
                <a:r>
                  <a:rPr lang="zh-CN" altLang="en-US" dirty="0"/>
                  <a:t> </a:t>
                </a:r>
                <a14:m>
                  <m:oMath xmlns:m="http://schemas.openxmlformats.org/officeDocument/2006/math">
                    <m:r>
                      <a:rPr lang="en-US" altLang="zh-CN" i="1">
                        <a:latin typeface="Cambria Math" charset="0"/>
                      </a:rPr>
                      <m:t>𝑖</m:t>
                    </m:r>
                  </m:oMath>
                </a14:m>
                <a:r>
                  <a:rPr lang="zh-CN" altLang="en-US" i="1" dirty="0"/>
                  <a:t> </a:t>
                </a:r>
                <a:r>
                  <a:rPr lang="en-US" altLang="zh-CN" dirty="0"/>
                  <a:t>at</a:t>
                </a:r>
                <a:r>
                  <a:rPr lang="zh-CN" altLang="en-US" dirty="0"/>
                  <a:t> </a:t>
                </a:r>
                <a:r>
                  <a:rPr lang="en-US" altLang="zh-CN" dirty="0"/>
                  <a:t>time</a:t>
                </a:r>
                <a:r>
                  <a:rPr lang="zh-CN" altLang="en-US" dirty="0"/>
                  <a:t> </a:t>
                </a:r>
                <a14:m>
                  <m:oMath xmlns:m="http://schemas.openxmlformats.org/officeDocument/2006/math">
                    <m:r>
                      <a:rPr lang="en-US" altLang="zh-CN" i="1">
                        <a:latin typeface="Cambria Math" charset="0"/>
                      </a:rPr>
                      <m:t>𝑡</m:t>
                    </m:r>
                  </m:oMath>
                </a14:m>
                <a:endParaRPr lang="en-US" altLang="zh-CN" dirty="0"/>
              </a:p>
              <a:p>
                <a:pPr lvl="1"/>
                <a14:m>
                  <m:oMath xmlns:m="http://schemas.openxmlformats.org/officeDocument/2006/math">
                    <m:sSubSup>
                      <m:sSubSupPr>
                        <m:ctrlPr>
                          <a:rPr lang="en-US" altLang="zh-CN" i="1">
                            <a:latin typeface="Cambria Math" panose="02040503050406030204" pitchFamily="18" charset="0"/>
                          </a:rPr>
                        </m:ctrlPr>
                      </m:sSubSupPr>
                      <m:e>
                        <m:acc>
                          <m:accPr>
                            <m:chr m:val="̂"/>
                            <m:ctrlPr>
                              <a:rPr lang="en-US" altLang="zh-CN" i="1">
                                <a:latin typeface="Cambria Math" panose="02040503050406030204" pitchFamily="18" charset="0"/>
                              </a:rPr>
                            </m:ctrlPr>
                          </m:accPr>
                          <m:e>
                            <m:r>
                              <a:rPr lang="en-US" altLang="zh-CN" i="1">
                                <a:latin typeface="Cambria Math" charset="0"/>
                              </a:rPr>
                              <m:t>𝑦</m:t>
                            </m:r>
                          </m:e>
                        </m:acc>
                      </m:e>
                      <m:sub>
                        <m:r>
                          <a:rPr lang="en-US" altLang="zh-CN" i="1">
                            <a:latin typeface="Cambria Math" charset="0"/>
                          </a:rPr>
                          <m:t>𝑡</m:t>
                        </m:r>
                      </m:sub>
                      <m:sup>
                        <m:r>
                          <a:rPr lang="en-US" altLang="zh-CN" i="1">
                            <a:latin typeface="Cambria Math" charset="0"/>
                          </a:rPr>
                          <m:t>𝑖</m:t>
                        </m:r>
                      </m:sup>
                    </m:sSubSup>
                  </m:oMath>
                </a14:m>
                <a:r>
                  <a:rPr lang="en-US" altLang="zh-CN" dirty="0"/>
                  <a:t>,</a:t>
                </a:r>
                <a:r>
                  <a:rPr lang="zh-CN" altLang="en-US" dirty="0"/>
                  <a:t> </a:t>
                </a:r>
                <a:r>
                  <a:rPr lang="en-US" altLang="zh-CN" dirty="0"/>
                  <a:t>predicted</a:t>
                </a:r>
                <a:r>
                  <a:rPr lang="zh-CN" altLang="en-US" dirty="0"/>
                  <a:t> </a:t>
                </a:r>
                <a:r>
                  <a:rPr lang="en-US" altLang="zh-CN" dirty="0"/>
                  <a:t>failure</a:t>
                </a:r>
                <a:r>
                  <a:rPr lang="zh-CN" altLang="en-US" dirty="0"/>
                  <a:t> </a:t>
                </a:r>
                <a:r>
                  <a:rPr lang="en-US" altLang="zh-CN" dirty="0"/>
                  <a:t>status</a:t>
                </a:r>
                <a:r>
                  <a:rPr lang="zh-CN" altLang="en-US" dirty="0"/>
                  <a:t> </a:t>
                </a:r>
                <a:r>
                  <a:rPr lang="en-US" altLang="zh-CN" dirty="0"/>
                  <a:t>of</a:t>
                </a:r>
                <a:r>
                  <a:rPr lang="zh-CN" altLang="en-US" dirty="0"/>
                  <a:t> </a:t>
                </a:r>
                <a:r>
                  <a:rPr lang="en-US" altLang="zh-CN" dirty="0"/>
                  <a:t>disk</a:t>
                </a:r>
                <a:r>
                  <a:rPr lang="zh-CN" altLang="en-US" dirty="0"/>
                  <a:t> </a:t>
                </a:r>
                <a14:m>
                  <m:oMath xmlns:m="http://schemas.openxmlformats.org/officeDocument/2006/math">
                    <m:r>
                      <a:rPr lang="en-US" altLang="zh-CN" i="1">
                        <a:latin typeface="Cambria Math" charset="0"/>
                      </a:rPr>
                      <m:t>𝑖</m:t>
                    </m:r>
                  </m:oMath>
                </a14:m>
                <a:r>
                  <a:rPr lang="zh-CN" altLang="en-US" dirty="0" smtClean="0"/>
                  <a:t> </a:t>
                </a:r>
                <a:r>
                  <a:rPr lang="en-US" altLang="zh-CN" dirty="0"/>
                  <a:t>at</a:t>
                </a:r>
                <a:r>
                  <a:rPr lang="zh-CN" altLang="en-US" dirty="0"/>
                  <a:t> </a:t>
                </a:r>
                <a:r>
                  <a:rPr lang="en-US" altLang="zh-CN" dirty="0"/>
                  <a:t>time</a:t>
                </a:r>
                <a:r>
                  <a:rPr lang="zh-CN" altLang="en-US" dirty="0"/>
                  <a:t> </a:t>
                </a:r>
                <a14:m>
                  <m:oMath xmlns:m="http://schemas.openxmlformats.org/officeDocument/2006/math">
                    <m:r>
                      <a:rPr lang="en-US" altLang="zh-CN" i="1">
                        <a:latin typeface="Cambria Math" charset="0"/>
                      </a:rPr>
                      <m:t>𝑡</m:t>
                    </m:r>
                  </m:oMath>
                </a14:m>
                <a:endParaRPr lang="en-US" altLang="zh-CN" dirty="0"/>
              </a:p>
              <a:p>
                <a:pPr lvl="1"/>
                <a:r>
                  <a:rPr lang="en-US" altLang="zh-CN" dirty="0"/>
                  <a:t>positive</a:t>
                </a:r>
                <a:r>
                  <a:rPr lang="zh-CN" altLang="en-US" dirty="0"/>
                  <a:t> </a:t>
                </a:r>
                <a:r>
                  <a:rPr lang="en-US" altLang="zh-CN" dirty="0"/>
                  <a:t>(negative)</a:t>
                </a:r>
                <a:r>
                  <a:rPr lang="zh-CN" altLang="en-US" dirty="0"/>
                  <a:t> </a:t>
                </a:r>
                <a:r>
                  <a:rPr lang="en-US" altLang="zh-CN" dirty="0"/>
                  <a:t>samples</a:t>
                </a:r>
                <a:r>
                  <a:rPr lang="zh-CN" altLang="en-US" dirty="0"/>
                  <a:t> </a:t>
                </a:r>
                <a:r>
                  <a:rPr lang="en-US" altLang="zh-CN" dirty="0"/>
                  <a:t>correspond</a:t>
                </a:r>
                <a:r>
                  <a:rPr lang="zh-CN" altLang="en-US" dirty="0"/>
                  <a:t> </a:t>
                </a:r>
                <a:r>
                  <a:rPr lang="en-US" altLang="zh-CN" dirty="0"/>
                  <a:t>to</a:t>
                </a:r>
                <a:r>
                  <a:rPr lang="zh-CN" altLang="en-US" dirty="0"/>
                  <a:t> </a:t>
                </a:r>
                <a:r>
                  <a:rPr lang="en-US" altLang="zh-CN" dirty="0"/>
                  <a:t>failed</a:t>
                </a:r>
                <a:r>
                  <a:rPr lang="zh-CN" altLang="en-US" dirty="0"/>
                  <a:t> </a:t>
                </a:r>
                <a:r>
                  <a:rPr lang="en-US" altLang="zh-CN" dirty="0"/>
                  <a:t>(healthy)</a:t>
                </a:r>
                <a:r>
                  <a:rPr lang="zh-CN" altLang="en-US" dirty="0"/>
                  <a:t> </a:t>
                </a:r>
                <a:r>
                  <a:rPr lang="en-US" altLang="zh-CN" dirty="0"/>
                  <a:t>disks</a:t>
                </a:r>
              </a:p>
              <a:p>
                <a:r>
                  <a:rPr lang="en-US" altLang="zh-CN" dirty="0" smtClean="0"/>
                  <a:t>Two</a:t>
                </a:r>
                <a:r>
                  <a:rPr lang="zh-CN" altLang="en-US" dirty="0" smtClean="0"/>
                  <a:t> </a:t>
                </a:r>
                <a:r>
                  <a:rPr lang="en-US" altLang="zh-CN" dirty="0"/>
                  <a:t>types</a:t>
                </a:r>
                <a:r>
                  <a:rPr lang="zh-CN" altLang="en-US" dirty="0"/>
                  <a:t> </a:t>
                </a:r>
                <a:r>
                  <a:rPr lang="en-US" altLang="zh-CN" dirty="0"/>
                  <a:t>of</a:t>
                </a:r>
                <a:r>
                  <a:rPr lang="zh-CN" altLang="en-US" dirty="0"/>
                  <a:t> </a:t>
                </a:r>
                <a:r>
                  <a:rPr lang="en-US" altLang="zh-CN" dirty="0" smtClean="0"/>
                  <a:t>prediction</a:t>
                </a:r>
                <a:r>
                  <a:rPr lang="zh-CN" altLang="en-US" dirty="0" smtClean="0"/>
                  <a:t> </a:t>
                </a:r>
                <a:endParaRPr lang="en-US" altLang="zh-CN" dirty="0"/>
              </a:p>
              <a:p>
                <a:pPr lvl="1"/>
                <a:r>
                  <a:rPr lang="en-US" altLang="zh-CN" dirty="0"/>
                  <a:t>C</a:t>
                </a:r>
                <a:r>
                  <a:rPr lang="en-US" altLang="zh-CN" dirty="0" smtClean="0"/>
                  <a:t>lassification:</a:t>
                </a:r>
                <a:r>
                  <a:rPr lang="zh-CN" altLang="en-US" dirty="0" smtClean="0"/>
                  <a:t> </a:t>
                </a:r>
                <a:r>
                  <a:rPr lang="en-US" altLang="zh-CN" dirty="0"/>
                  <a:t>predict</a:t>
                </a:r>
                <a:r>
                  <a:rPr lang="zh-CN" altLang="en-US" dirty="0"/>
                  <a:t> </a:t>
                </a:r>
                <a:r>
                  <a:rPr lang="en-US" altLang="zh-CN" dirty="0"/>
                  <a:t>disk</a:t>
                </a:r>
                <a:r>
                  <a:rPr lang="zh-CN" altLang="en-US" dirty="0"/>
                  <a:t> </a:t>
                </a:r>
                <a14:m>
                  <m:oMath xmlns:m="http://schemas.openxmlformats.org/officeDocument/2006/math">
                    <m:r>
                      <a:rPr lang="en-US" altLang="zh-CN" i="1">
                        <a:latin typeface="Cambria Math" charset="0"/>
                      </a:rPr>
                      <m:t>𝑖</m:t>
                    </m:r>
                  </m:oMath>
                </a14:m>
                <a:r>
                  <a:rPr lang="zh-CN" altLang="en-US" dirty="0"/>
                  <a:t> </a:t>
                </a:r>
                <a:r>
                  <a:rPr lang="en-US" altLang="zh-CN" dirty="0"/>
                  <a:t>is</a:t>
                </a:r>
                <a:r>
                  <a:rPr lang="zh-CN" altLang="en-US" dirty="0"/>
                  <a:t> </a:t>
                </a:r>
                <a:r>
                  <a:rPr lang="en-US" altLang="zh-CN" dirty="0"/>
                  <a:t>healthy</a:t>
                </a:r>
                <a:r>
                  <a:rPr lang="zh-CN" altLang="en-US" dirty="0"/>
                  <a:t> </a:t>
                </a:r>
                <a:r>
                  <a:rPr lang="en-US" altLang="zh-CN" dirty="0"/>
                  <a:t>or</a:t>
                </a:r>
                <a:r>
                  <a:rPr lang="zh-CN" altLang="en-US" dirty="0"/>
                  <a:t> </a:t>
                </a:r>
                <a:r>
                  <a:rPr lang="en-US" altLang="zh-CN" dirty="0"/>
                  <a:t>failed</a:t>
                </a:r>
                <a:r>
                  <a:rPr lang="zh-CN" altLang="en-US" dirty="0"/>
                  <a:t> </a:t>
                </a:r>
                <a:endParaRPr lang="en-US" altLang="zh-CN" dirty="0" smtClean="0"/>
              </a:p>
              <a:p>
                <a:pPr lvl="1"/>
                <a:r>
                  <a:rPr lang="en-US" altLang="zh-CN" dirty="0"/>
                  <a:t>R</a:t>
                </a:r>
                <a:r>
                  <a:rPr lang="en-US" altLang="zh-CN" dirty="0" smtClean="0"/>
                  <a:t>egression:</a:t>
                </a:r>
                <a:r>
                  <a:rPr lang="zh-CN" altLang="en-US" dirty="0" smtClean="0"/>
                  <a:t> </a:t>
                </a:r>
                <a:r>
                  <a:rPr lang="en-US" altLang="zh-CN" dirty="0" smtClean="0"/>
                  <a:t>predict</a:t>
                </a:r>
                <a:r>
                  <a:rPr lang="zh-CN" altLang="en-US" dirty="0" smtClean="0"/>
                  <a:t> </a:t>
                </a:r>
                <a:r>
                  <a:rPr lang="en-US" altLang="zh-CN" dirty="0"/>
                  <a:t>likelihood</a:t>
                </a:r>
                <a:r>
                  <a:rPr lang="zh-CN" altLang="en-US" dirty="0"/>
                  <a:t> </a:t>
                </a:r>
                <a:r>
                  <a:rPr lang="en-US" altLang="zh-CN" dirty="0"/>
                  <a:t>that</a:t>
                </a:r>
                <a:r>
                  <a:rPr lang="zh-CN" altLang="en-US" dirty="0"/>
                  <a:t> </a:t>
                </a:r>
                <a:r>
                  <a:rPr lang="en-US" altLang="zh-CN" dirty="0"/>
                  <a:t>disk</a:t>
                </a:r>
                <a:r>
                  <a:rPr lang="zh-CN" altLang="en-US" dirty="0"/>
                  <a:t> </a:t>
                </a:r>
                <a14:m>
                  <m:oMath xmlns:m="http://schemas.openxmlformats.org/officeDocument/2006/math">
                    <m:r>
                      <a:rPr lang="en-US" altLang="zh-CN" i="1">
                        <a:latin typeface="Cambria Math" charset="0"/>
                      </a:rPr>
                      <m:t>𝑖</m:t>
                    </m:r>
                  </m:oMath>
                </a14:m>
                <a:r>
                  <a:rPr lang="zh-CN" altLang="en-US" dirty="0"/>
                  <a:t> </a:t>
                </a:r>
                <a:r>
                  <a:rPr lang="en-US" altLang="zh-CN" dirty="0"/>
                  <a:t>is</a:t>
                </a:r>
                <a:r>
                  <a:rPr lang="zh-CN" altLang="en-US" dirty="0"/>
                  <a:t> </a:t>
                </a:r>
                <a:r>
                  <a:rPr lang="en-US" altLang="zh-CN" dirty="0" smtClean="0"/>
                  <a:t>failed</a:t>
                </a:r>
                <a:endParaRPr lang="en-US" altLang="zh-C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00" t="-1434"/>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6</a:t>
            </a:fld>
            <a:endParaRPr lang="en-US"/>
          </a:p>
        </p:txBody>
      </p:sp>
    </p:spTree>
    <p:extLst>
      <p:ext uri="{BB962C8B-B14F-4D97-AF65-F5344CB8AC3E}">
        <p14:creationId xmlns:p14="http://schemas.microsoft.com/office/powerpoint/2010/main" val="1780363181"/>
      </p:ext>
    </p:extLst>
  </p:cSld>
  <p:clrMapOvr>
    <a:masterClrMapping/>
  </p:clrMapOvr>
  <mc:AlternateContent xmlns:mc="http://schemas.openxmlformats.org/markup-compatibility/2006" xmlns:p14="http://schemas.microsoft.com/office/powerpoint/2010/main">
    <mc:Choice Requires="p14">
      <p:transition spd="slow" p14:dur="2000" advTm="54103"/>
    </mc:Choice>
    <mc:Fallback xmlns="">
      <p:transition spd="slow" advTm="5410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Concept</a:t>
            </a:r>
            <a:r>
              <a:rPr lang="zh-CN" altLang="en-US" dirty="0"/>
              <a:t> </a:t>
            </a:r>
            <a:r>
              <a:rPr lang="en-US" altLang="zh-CN" dirty="0"/>
              <a:t>Drift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CN" dirty="0"/>
                  <a:t>R</a:t>
                </a:r>
                <a:r>
                  <a:rPr lang="en-US" altLang="zh-CN" dirty="0" smtClean="0"/>
                  <a:t>elationship</a:t>
                </a:r>
                <a:r>
                  <a:rPr lang="zh-CN" altLang="en-US" dirty="0" smtClean="0"/>
                  <a:t> </a:t>
                </a:r>
                <a:r>
                  <a:rPr lang="en-US" altLang="zh-CN" dirty="0" smtClean="0"/>
                  <a:t>between</a:t>
                </a:r>
                <a:r>
                  <a:rPr lang="zh-CN" altLang="en-US" dirty="0" smtClean="0"/>
                  <a:t> </a:t>
                </a:r>
                <a:r>
                  <a:rPr lang="en-US" altLang="zh-CN" dirty="0"/>
                  <a:t>input</a:t>
                </a:r>
                <a:r>
                  <a:rPr lang="zh-CN" altLang="en-US" dirty="0"/>
                  <a:t> </a:t>
                </a:r>
                <a:r>
                  <a:rPr lang="en-US" altLang="zh-CN" dirty="0"/>
                  <a:t>variables</a:t>
                </a:r>
                <a:r>
                  <a:rPr lang="zh-CN" altLang="en-US" dirty="0"/>
                  <a:t> </a:t>
                </a:r>
                <a:r>
                  <a:rPr lang="en-US" altLang="zh-CN" dirty="0"/>
                  <a:t>and</a:t>
                </a:r>
                <a:r>
                  <a:rPr lang="zh-CN" altLang="en-US" dirty="0"/>
                  <a:t> </a:t>
                </a:r>
                <a:r>
                  <a:rPr lang="en-US" altLang="zh-CN" dirty="0"/>
                  <a:t>target</a:t>
                </a:r>
                <a:r>
                  <a:rPr lang="zh-CN" altLang="en-US" dirty="0"/>
                  <a:t> </a:t>
                </a:r>
                <a:r>
                  <a:rPr lang="en-US" altLang="zh-CN" dirty="0"/>
                  <a:t>variable</a:t>
                </a:r>
                <a:r>
                  <a:rPr lang="zh-CN" altLang="en-US" dirty="0"/>
                  <a:t> </a:t>
                </a:r>
                <a:r>
                  <a:rPr lang="en-US" altLang="zh-CN" dirty="0"/>
                  <a:t>continuously</a:t>
                </a:r>
                <a:r>
                  <a:rPr lang="zh-CN" altLang="en-US" dirty="0"/>
                  <a:t> </a:t>
                </a:r>
                <a:r>
                  <a:rPr lang="en-US" altLang="zh-CN" dirty="0"/>
                  <a:t>changes</a:t>
                </a:r>
                <a:r>
                  <a:rPr lang="zh-CN" altLang="en-US" dirty="0"/>
                  <a:t> </a:t>
                </a:r>
                <a:r>
                  <a:rPr lang="en-US" altLang="zh-CN" dirty="0"/>
                  <a:t>over</a:t>
                </a:r>
                <a:r>
                  <a:rPr lang="zh-CN" altLang="en-US" dirty="0"/>
                  <a:t> </a:t>
                </a:r>
                <a:r>
                  <a:rPr lang="en-US" altLang="zh-CN" dirty="0" smtClean="0"/>
                  <a:t>time</a:t>
                </a:r>
                <a:endParaRPr lang="en-US" altLang="zh-CN" dirty="0"/>
              </a:p>
              <a:p>
                <a:pPr lvl="1"/>
                <a:r>
                  <a:rPr lang="en-US" altLang="zh-CN" dirty="0"/>
                  <a:t>Let</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0</m:t>
                        </m:r>
                      </m:sub>
                    </m:sSub>
                  </m:oMath>
                </a14:m>
                <a:r>
                  <a:rPr lang="zh-CN" altLang="en-US" dirty="0"/>
                  <a:t> </a:t>
                </a:r>
                <a:r>
                  <a:rPr lang="en-US" altLang="zh-CN" dirty="0"/>
                  <a:t>and</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oMath>
                </a14:m>
                <a:r>
                  <a:rPr lang="zh-CN" altLang="en-US" dirty="0"/>
                  <a:t> </a:t>
                </a:r>
                <a:r>
                  <a:rPr lang="en-US" altLang="zh-CN" dirty="0"/>
                  <a:t>be</a:t>
                </a:r>
                <a:r>
                  <a:rPr lang="zh-CN" altLang="en-US" dirty="0"/>
                  <a:t> </a:t>
                </a:r>
                <a:r>
                  <a:rPr lang="en-US" altLang="zh-CN" dirty="0"/>
                  <a:t>two</a:t>
                </a:r>
                <a:r>
                  <a:rPr lang="zh-CN" altLang="en-US" dirty="0"/>
                  <a:t> </a:t>
                </a:r>
                <a:r>
                  <a:rPr lang="en-US" altLang="zh-CN" dirty="0"/>
                  <a:t>time</a:t>
                </a:r>
                <a:r>
                  <a:rPr lang="zh-CN" altLang="en-US" dirty="0"/>
                  <a:t> </a:t>
                </a:r>
                <a:r>
                  <a:rPr lang="en-US" altLang="zh-CN" dirty="0"/>
                  <a:t>points</a:t>
                </a:r>
                <a:r>
                  <a:rPr lang="zh-CN" altLang="en-US" dirty="0"/>
                  <a:t> </a:t>
                </a:r>
                <a:r>
                  <a:rPr lang="en-US" altLang="zh-CN" dirty="0"/>
                  <a:t>in</a:t>
                </a:r>
                <a:r>
                  <a:rPr lang="zh-CN" altLang="en-US" dirty="0"/>
                  <a:t> </a:t>
                </a:r>
                <a:r>
                  <a:rPr lang="en-US" altLang="zh-CN" dirty="0"/>
                  <a:t>a</a:t>
                </a:r>
                <a:r>
                  <a:rPr lang="zh-CN" altLang="en-US" dirty="0"/>
                  <a:t> </a:t>
                </a:r>
                <a:r>
                  <a:rPr lang="en-US" altLang="zh-CN" dirty="0"/>
                  <a:t>stream</a:t>
                </a:r>
                <a:r>
                  <a:rPr lang="zh-CN" altLang="en-US" dirty="0"/>
                  <a:t> </a:t>
                </a:r>
                <a:r>
                  <a:rPr lang="en-US" altLang="zh-CN" dirty="0"/>
                  <a:t>(assuming</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0</m:t>
                        </m:r>
                      </m:sub>
                    </m:sSub>
                    <m:r>
                      <a:rPr lang="en-US" altLang="zh-CN">
                        <a:latin typeface="Cambria Math" charset="0"/>
                      </a:rPr>
                      <m:t>&lt;</m:t>
                    </m:r>
                    <m:r>
                      <a:rPr lang="zh-CN" altLang="en-US">
                        <a:latin typeface="Cambria Math" charset="0"/>
                      </a:rPr>
                      <m:t> </m:t>
                    </m:r>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oMath>
                </a14:m>
                <a:r>
                  <a:rPr lang="en-US" altLang="zh-CN" dirty="0"/>
                  <a:t>)</a:t>
                </a:r>
              </a:p>
              <a:p>
                <a:pPr lvl="1"/>
                <a:r>
                  <a:rPr lang="en-US" altLang="zh-CN" dirty="0"/>
                  <a:t>Let</a:t>
                </a:r>
                <a:r>
                  <a:rPr lang="zh-CN" altLang="en-US" dirty="0"/>
                  <a:t> </a:t>
                </a:r>
                <a14:m>
                  <m:oMath xmlns:m="http://schemas.openxmlformats.org/officeDocument/2006/math">
                    <m:r>
                      <a:rPr lang="en-US" altLang="zh-CN" i="1">
                        <a:latin typeface="Cambria Math" charset="0"/>
                      </a:rPr>
                      <m:t>𝑝</m:t>
                    </m:r>
                    <m:r>
                      <a:rPr lang="en-US" altLang="zh-CN" i="1">
                        <a:latin typeface="Cambria Math" charset="0"/>
                      </a:rPr>
                      <m:t>(</m:t>
                    </m:r>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r>
                      <a:rPr lang="en-US" altLang="zh-CN" i="1">
                        <a:latin typeface="Cambria Math" charset="0"/>
                      </a:rPr>
                      <m:t>,</m:t>
                    </m:r>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r>
                      <a:rPr lang="en-US" altLang="zh-CN" i="1">
                        <a:latin typeface="Cambria Math" charset="0"/>
                      </a:rPr>
                      <m:t>)</m:t>
                    </m:r>
                  </m:oMath>
                </a14:m>
                <a:r>
                  <a:rPr lang="zh-CN" altLang="en-US" dirty="0"/>
                  <a:t> </a:t>
                </a:r>
                <a:r>
                  <a:rPr lang="en-US" altLang="zh-CN" dirty="0" smtClean="0"/>
                  <a:t>be</a:t>
                </a:r>
                <a:r>
                  <a:rPr lang="zh-CN" altLang="en-US" dirty="0" smtClean="0"/>
                  <a:t> </a:t>
                </a:r>
                <a:r>
                  <a:rPr lang="en-US" altLang="zh-CN" dirty="0"/>
                  <a:t>joint</a:t>
                </a:r>
                <a:r>
                  <a:rPr lang="zh-CN" altLang="en-US" dirty="0"/>
                  <a:t> </a:t>
                </a:r>
                <a:r>
                  <a:rPr lang="en-US" altLang="zh-CN" dirty="0"/>
                  <a:t>probability</a:t>
                </a:r>
                <a:r>
                  <a:rPr lang="zh-CN" altLang="en-US" dirty="0"/>
                  <a:t> </a:t>
                </a:r>
                <a:r>
                  <a:rPr lang="en-US" altLang="zh-CN" dirty="0"/>
                  <a:t>of</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oMath>
                </a14:m>
                <a:r>
                  <a:rPr lang="zh-CN" altLang="en-US" dirty="0"/>
                  <a:t> </a:t>
                </a:r>
                <a:r>
                  <a:rPr lang="en-US" altLang="zh-CN" dirty="0"/>
                  <a:t>and</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oMath>
                </a14:m>
                <a:r>
                  <a:rPr lang="zh-CN" altLang="en-US" dirty="0"/>
                  <a:t> </a:t>
                </a:r>
                <a:r>
                  <a:rPr lang="en-US" altLang="zh-CN" dirty="0"/>
                  <a:t>at</a:t>
                </a:r>
                <a:r>
                  <a:rPr lang="zh-CN" altLang="en-US" dirty="0"/>
                  <a:t> </a:t>
                </a:r>
                <a:r>
                  <a:rPr lang="en-US" altLang="zh-CN" dirty="0"/>
                  <a:t>time</a:t>
                </a:r>
                <a:r>
                  <a:rPr lang="zh-CN" altLang="en-US" dirty="0"/>
                  <a:t> </a:t>
                </a:r>
                <a14:m>
                  <m:oMath xmlns:m="http://schemas.openxmlformats.org/officeDocument/2006/math">
                    <m:r>
                      <a:rPr lang="en-US" altLang="zh-CN" i="1">
                        <a:latin typeface="Cambria Math" charset="0"/>
                      </a:rPr>
                      <m:t>𝑡</m:t>
                    </m:r>
                  </m:oMath>
                </a14:m>
                <a:endParaRPr lang="en-US" altLang="zh-CN" dirty="0"/>
              </a:p>
              <a:p>
                <a:pPr lvl="1"/>
                <a:r>
                  <a:rPr lang="en-US" altLang="zh-CN" dirty="0"/>
                  <a:t>Concept</a:t>
                </a:r>
                <a:r>
                  <a:rPr lang="zh-CN" altLang="en-US" dirty="0"/>
                  <a:t> </a:t>
                </a:r>
                <a:r>
                  <a:rPr lang="en-US" altLang="zh-CN" dirty="0"/>
                  <a:t>drift</a:t>
                </a:r>
                <a:r>
                  <a:rPr lang="zh-CN" altLang="en-US" dirty="0"/>
                  <a:t> </a:t>
                </a:r>
                <a:r>
                  <a:rPr lang="en-US" altLang="zh-CN" dirty="0"/>
                  <a:t>occurs</a:t>
                </a:r>
                <a:r>
                  <a:rPr lang="zh-CN" altLang="en-US" dirty="0"/>
                  <a:t> </a:t>
                </a:r>
                <a:r>
                  <a:rPr lang="en-US" altLang="zh-CN" dirty="0"/>
                  <a:t>if</a:t>
                </a:r>
                <a:r>
                  <a:rPr lang="zh-CN" altLang="en-US" dirty="0"/>
                  <a:t> </a:t>
                </a:r>
                <a14:m>
                  <m:oMath xmlns:m="http://schemas.openxmlformats.org/officeDocument/2006/math">
                    <m:r>
                      <a:rPr lang="en-US" altLang="zh-CN" i="1">
                        <a:latin typeface="Cambria Math" charset="0"/>
                      </a:rPr>
                      <m:t>𝑝</m:t>
                    </m:r>
                    <m:r>
                      <a:rPr lang="en-US" altLang="zh-CN" i="1">
                        <a:latin typeface="Cambria Math" charset="0"/>
                      </a:rPr>
                      <m:t>(</m:t>
                    </m:r>
                    <m:sSub>
                      <m:sSubPr>
                        <m:ctrlPr>
                          <a:rPr lang="en-US" altLang="zh-CN" i="1">
                            <a:latin typeface="Cambria Math" panose="02040503050406030204" pitchFamily="18" charset="0"/>
                          </a:rPr>
                        </m:ctrlPr>
                      </m:sSubPr>
                      <m:e>
                        <m:r>
                          <a:rPr lang="en-US" altLang="zh-CN" b="1" i="1">
                            <a:latin typeface="Cambria Math" charset="0"/>
                          </a:rPr>
                          <m:t>𝒙</m:t>
                        </m:r>
                      </m:e>
                      <m:sub>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0</m:t>
                            </m:r>
                          </m:sub>
                        </m:sSub>
                      </m:sub>
                    </m:sSub>
                    <m:r>
                      <a:rPr lang="en-US" altLang="zh-CN" i="1">
                        <a:latin typeface="Cambria Math" charset="0"/>
                      </a:rPr>
                      <m:t>,</m:t>
                    </m:r>
                    <m:sSub>
                      <m:sSubPr>
                        <m:ctrlPr>
                          <a:rPr lang="en-US" altLang="zh-CN" i="1">
                            <a:latin typeface="Cambria Math" panose="02040503050406030204" pitchFamily="18" charset="0"/>
                          </a:rPr>
                        </m:ctrlPr>
                      </m:sSubPr>
                      <m:e>
                        <m:r>
                          <a:rPr lang="en-US" altLang="zh-CN" i="1">
                            <a:latin typeface="Cambria Math" charset="0"/>
                          </a:rPr>
                          <m:t>𝑦</m:t>
                        </m:r>
                      </m:e>
                      <m:sub>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0</m:t>
                            </m:r>
                          </m:sub>
                        </m:sSub>
                      </m:sub>
                    </m:sSub>
                    <m:r>
                      <a:rPr lang="en-US" altLang="zh-CN" i="1">
                        <a:latin typeface="Cambria Math" charset="0"/>
                      </a:rPr>
                      <m:t>)</m:t>
                    </m:r>
                    <m:r>
                      <a:rPr lang="en-US" altLang="zh-CN" i="1">
                        <a:latin typeface="Cambria Math" charset="0"/>
                        <a:ea typeface="Cambria Math" charset="0"/>
                        <a:cs typeface="Cambria Math" charset="0"/>
                      </a:rPr>
                      <m:t>≠</m:t>
                    </m:r>
                    <m:r>
                      <a:rPr lang="en-US" altLang="zh-CN" i="1">
                        <a:latin typeface="Cambria Math" charset="0"/>
                      </a:rPr>
                      <m:t>𝑝</m:t>
                    </m:r>
                    <m:r>
                      <a:rPr lang="en-US" altLang="zh-CN" i="1">
                        <a:latin typeface="Cambria Math" charset="0"/>
                      </a:rPr>
                      <m:t>(</m:t>
                    </m:r>
                    <m:sSub>
                      <m:sSubPr>
                        <m:ctrlPr>
                          <a:rPr lang="en-US" altLang="zh-CN" i="1">
                            <a:latin typeface="Cambria Math" panose="02040503050406030204" pitchFamily="18" charset="0"/>
                          </a:rPr>
                        </m:ctrlPr>
                      </m:sSubPr>
                      <m:e>
                        <m:r>
                          <a:rPr lang="en-US" altLang="zh-CN" b="1" i="1">
                            <a:latin typeface="Cambria Math" charset="0"/>
                          </a:rPr>
                          <m:t>𝒙</m:t>
                        </m:r>
                      </m:e>
                      <m:sub>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sub>
                    </m:sSub>
                    <m:r>
                      <a:rPr lang="en-US" altLang="zh-CN" i="1">
                        <a:latin typeface="Cambria Math" charset="0"/>
                      </a:rPr>
                      <m:t>,</m:t>
                    </m:r>
                    <m:sSub>
                      <m:sSubPr>
                        <m:ctrlPr>
                          <a:rPr lang="en-US" altLang="zh-CN" i="1">
                            <a:latin typeface="Cambria Math" panose="02040503050406030204" pitchFamily="18" charset="0"/>
                          </a:rPr>
                        </m:ctrlPr>
                      </m:sSubPr>
                      <m:e>
                        <m:r>
                          <a:rPr lang="en-US" altLang="zh-CN" i="1">
                            <a:latin typeface="Cambria Math" charset="0"/>
                          </a:rPr>
                          <m:t>𝑦</m:t>
                        </m:r>
                      </m:e>
                      <m:sub>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sub>
                    </m:sSub>
                    <m:r>
                      <a:rPr lang="en-US" altLang="zh-CN" i="1">
                        <a:latin typeface="Cambria Math" charset="0"/>
                      </a:rPr>
                      <m:t>)</m:t>
                    </m:r>
                  </m:oMath>
                </a14:m>
                <a:r>
                  <a:rPr lang="en-US" altLang="zh-CN" dirty="0"/>
                  <a:t>;</a:t>
                </a:r>
                <a:r>
                  <a:rPr lang="zh-CN" altLang="en-US" dirty="0"/>
                  <a:t> </a:t>
                </a:r>
                <a:r>
                  <a:rPr lang="en-US" altLang="zh-CN" dirty="0" smtClean="0"/>
                  <a:t>prediction</a:t>
                </a:r>
                <a:r>
                  <a:rPr lang="zh-CN" altLang="en-US" dirty="0" smtClean="0"/>
                  <a:t> </a:t>
                </a:r>
                <a:r>
                  <a:rPr lang="en-US" altLang="zh-CN" dirty="0"/>
                  <a:t>model</a:t>
                </a:r>
                <a:r>
                  <a:rPr lang="zh-CN" altLang="en-US" dirty="0"/>
                  <a:t> </a:t>
                </a:r>
                <a:r>
                  <a:rPr lang="en-US" altLang="zh-CN" dirty="0" smtClean="0"/>
                  <a:t>cannot accurately</a:t>
                </a:r>
                <a:r>
                  <a:rPr lang="zh-CN" altLang="en-US" dirty="0" smtClean="0"/>
                  <a:t> </a:t>
                </a:r>
                <a:r>
                  <a:rPr lang="en-US" altLang="zh-CN" dirty="0"/>
                  <a:t>map</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charset="0"/>
                          </a:rPr>
                          <m:t>𝒙</m:t>
                        </m:r>
                      </m:e>
                      <m:sub>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sub>
                    </m:sSub>
                  </m:oMath>
                </a14:m>
                <a:r>
                  <a:rPr lang="zh-CN" altLang="en-US" dirty="0"/>
                  <a:t> </a:t>
                </a:r>
                <a:r>
                  <a:rPr lang="en-US" altLang="zh-CN" dirty="0"/>
                  <a:t>to</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charset="0"/>
                          </a:rPr>
                          <m:t>𝑦</m:t>
                        </m:r>
                      </m:e>
                      <m:sub>
                        <m:sSub>
                          <m:sSubPr>
                            <m:ctrlPr>
                              <a:rPr lang="en-US" altLang="zh-CN" i="1">
                                <a:latin typeface="Cambria Math" panose="02040503050406030204" pitchFamily="18" charset="0"/>
                              </a:rPr>
                            </m:ctrlPr>
                          </m:sSubPr>
                          <m:e>
                            <m:r>
                              <a:rPr lang="en-US" altLang="zh-CN" i="1">
                                <a:latin typeface="Cambria Math" charset="0"/>
                              </a:rPr>
                              <m:t>𝑡</m:t>
                            </m:r>
                          </m:e>
                          <m:sub>
                            <m:r>
                              <a:rPr lang="en-US" altLang="zh-CN" i="1">
                                <a:latin typeface="Cambria Math" charset="0"/>
                              </a:rPr>
                              <m:t>1</m:t>
                            </m:r>
                          </m:sub>
                        </m:sSub>
                      </m:sub>
                    </m:sSub>
                  </m:oMath>
                </a14:m>
                <a:endParaRPr lang="en-US" altLang="zh-CN" dirty="0"/>
              </a:p>
              <a:p>
                <a:r>
                  <a:rPr lang="en-US" altLang="zh-CN" dirty="0" smtClean="0"/>
                  <a:t>Bayesian</a:t>
                </a:r>
                <a:r>
                  <a:rPr lang="zh-CN" altLang="en-US" dirty="0" smtClean="0"/>
                  <a:t> </a:t>
                </a:r>
                <a:r>
                  <a:rPr lang="en-US" altLang="zh-CN" dirty="0"/>
                  <a:t>decision</a:t>
                </a:r>
                <a:r>
                  <a:rPr lang="zh-CN" altLang="en-US" dirty="0"/>
                  <a:t> </a:t>
                </a:r>
                <a:r>
                  <a:rPr lang="en-US" altLang="zh-CN" dirty="0" smtClean="0"/>
                  <a:t>theory</a:t>
                </a:r>
                <a:r>
                  <a:rPr lang="en-US" altLang="zh-CN" dirty="0"/>
                  <a:t>:</a:t>
                </a:r>
                <a:endParaRPr lang="en-US" dirty="0"/>
              </a:p>
              <a:p>
                <a:pPr lvl="1"/>
                <a:r>
                  <a:rPr lang="en-US" altLang="zh-CN" dirty="0" smtClean="0"/>
                  <a:t>Changes</a:t>
                </a:r>
                <a:r>
                  <a:rPr lang="zh-CN" altLang="en-US" dirty="0" smtClean="0"/>
                  <a:t> </a:t>
                </a:r>
                <a:r>
                  <a:rPr lang="en-US" altLang="zh-CN" dirty="0"/>
                  <a:t>of</a:t>
                </a:r>
                <a:r>
                  <a:rPr lang="zh-CN" altLang="en-US" dirty="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e>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r>
                  <a:rPr lang="zh-CN" altLang="en-US" dirty="0"/>
                  <a:t> </a:t>
                </a:r>
                <a:r>
                  <a:rPr lang="en-US" altLang="zh-CN" dirty="0"/>
                  <a:t>can</a:t>
                </a:r>
                <a:r>
                  <a:rPr lang="zh-CN" altLang="en-US" dirty="0"/>
                  <a:t> </a:t>
                </a:r>
                <a:r>
                  <a:rPr lang="en-US" altLang="zh-CN" dirty="0"/>
                  <a:t>be</a:t>
                </a:r>
                <a:r>
                  <a:rPr lang="zh-CN" altLang="en-US" dirty="0"/>
                  <a:t> </a:t>
                </a:r>
                <a:r>
                  <a:rPr lang="en-US" altLang="zh-CN" dirty="0"/>
                  <a:t>characterized</a:t>
                </a:r>
                <a:r>
                  <a:rPr lang="zh-CN" altLang="en-US" dirty="0"/>
                  <a:t> </a:t>
                </a:r>
                <a:r>
                  <a:rPr lang="en-US" altLang="zh-CN" dirty="0"/>
                  <a:t>as</a:t>
                </a:r>
                <a:r>
                  <a:rPr lang="zh-CN" altLang="en-US" dirty="0"/>
                  <a:t> </a:t>
                </a:r>
                <a:r>
                  <a:rPr lang="en-US" altLang="zh-CN" dirty="0" smtClean="0"/>
                  <a:t>changes</a:t>
                </a:r>
                <a:r>
                  <a:rPr lang="zh-CN" altLang="en-US" dirty="0" smtClean="0"/>
                  <a:t> </a:t>
                </a:r>
                <a:r>
                  <a:rPr lang="en-US" altLang="zh-CN" dirty="0"/>
                  <a:t>in</a:t>
                </a:r>
                <a:r>
                  <a:rPr lang="zh-CN" altLang="en-US" dirty="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e>
                    </m:d>
                  </m:oMath>
                </a14:m>
                <a:r>
                  <a:rPr lang="en-US" altLang="zh-CN" dirty="0"/>
                  <a:t>,</a:t>
                </a:r>
                <a:r>
                  <a:rPr lang="zh-CN" altLang="en-US" dirty="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r>
                  <a:rPr lang="en-US" altLang="zh-CN" dirty="0"/>
                  <a:t>,</a:t>
                </a:r>
                <a:r>
                  <a:rPr lang="zh-CN" altLang="en-US" dirty="0"/>
                  <a:t> </a:t>
                </a:r>
                <a:r>
                  <a:rPr lang="en-US" altLang="zh-CN" dirty="0"/>
                  <a:t>and</a:t>
                </a:r>
                <a:r>
                  <a:rPr lang="zh-CN" altLang="en-US" dirty="0"/>
                  <a:t> </a:t>
                </a:r>
                <a14:m>
                  <m:oMath xmlns:m="http://schemas.openxmlformats.org/officeDocument/2006/math">
                    <m:r>
                      <a:rPr lang="en-US" altLang="zh-CN" i="1">
                        <a:latin typeface="Cambria Math" charset="0"/>
                      </a:rPr>
                      <m:t>𝑝</m:t>
                    </m:r>
                    <m:r>
                      <a:rPr lang="en-US" altLang="zh-CN" i="1">
                        <a:latin typeface="Cambria Math" charset="0"/>
                      </a:rPr>
                      <m:t>(</m:t>
                    </m:r>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r>
                      <a:rPr lang="en-US" altLang="zh-CN" i="1">
                        <a:latin typeface="Cambria Math" charset="0"/>
                      </a:rPr>
                      <m:t>|</m:t>
                    </m:r>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r>
                      <a:rPr lang="en-US" altLang="zh-CN" i="1">
                        <a:latin typeface="Cambria Math"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00" t="-1434" r="-222"/>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7</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5086300" y="4149080"/>
                <a:ext cx="3075329" cy="744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000" i="1">
                          <a:latin typeface="Cambria Math" charset="0"/>
                        </a:rPr>
                        <m:t>𝑝</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charset="0"/>
                                </a:rPr>
                                <m:t>𝑦</m:t>
                              </m:r>
                            </m:e>
                            <m:sub>
                              <m:r>
                                <a:rPr lang="en-US" altLang="zh-CN" sz="2000" i="1">
                                  <a:latin typeface="Cambria Math" charset="0"/>
                                </a:rPr>
                                <m:t>𝑡</m:t>
                              </m:r>
                            </m:sub>
                          </m:sSub>
                        </m:e>
                        <m:e>
                          <m:sSub>
                            <m:sSubPr>
                              <m:ctrlPr>
                                <a:rPr lang="en-US" altLang="zh-CN" sz="2000" i="1">
                                  <a:latin typeface="Cambria Math" panose="02040503050406030204" pitchFamily="18" charset="0"/>
                                </a:rPr>
                              </m:ctrlPr>
                            </m:sSubPr>
                            <m:e>
                              <m:r>
                                <a:rPr lang="en-US" altLang="zh-CN" sz="2000" b="1" i="1">
                                  <a:latin typeface="Cambria Math" charset="0"/>
                                </a:rPr>
                                <m:t>𝒙</m:t>
                              </m:r>
                            </m:e>
                            <m:sub>
                              <m:r>
                                <a:rPr lang="en-US" altLang="zh-CN" sz="2000" i="1">
                                  <a:latin typeface="Cambria Math" charset="0"/>
                                </a:rPr>
                                <m:t>𝑡</m:t>
                              </m:r>
                            </m:sub>
                          </m:sSub>
                        </m:e>
                      </m:d>
                      <m:r>
                        <a:rPr lang="en-US" altLang="zh-CN" sz="2000" i="1">
                          <a:latin typeface="Cambria Math" charset="0"/>
                        </a:rPr>
                        <m:t>=</m:t>
                      </m:r>
                      <m:r>
                        <a:rPr lang="zh-CN" altLang="en-US" sz="2000" i="1">
                          <a:latin typeface="Cambria Math" charset="0"/>
                        </a:rPr>
                        <m:t> </m:t>
                      </m:r>
                      <m:f>
                        <m:fPr>
                          <m:ctrlPr>
                            <a:rPr lang="mr-IN" altLang="zh-CN" sz="2000" i="1">
                              <a:latin typeface="Cambria Math" panose="02040503050406030204" pitchFamily="18" charset="0"/>
                            </a:rPr>
                          </m:ctrlPr>
                        </m:fPr>
                        <m:num>
                          <m:r>
                            <a:rPr lang="en-US" altLang="zh-CN" sz="2000" i="1">
                              <a:latin typeface="Cambria Math" charset="0"/>
                            </a:rPr>
                            <m:t>𝑝</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charset="0"/>
                                    </a:rPr>
                                    <m:t>𝑦</m:t>
                                  </m:r>
                                </m:e>
                                <m:sub>
                                  <m:r>
                                    <a:rPr lang="en-US" altLang="zh-CN" sz="2000" i="1">
                                      <a:latin typeface="Cambria Math" charset="0"/>
                                    </a:rPr>
                                    <m:t>𝑡</m:t>
                                  </m:r>
                                </m:sub>
                              </m:sSub>
                            </m:e>
                          </m:d>
                          <m:r>
                            <a:rPr lang="en-US" altLang="zh-CN" sz="2000" i="1">
                              <a:latin typeface="Cambria Math" charset="0"/>
                            </a:rPr>
                            <m:t>𝑝</m:t>
                          </m:r>
                          <m:r>
                            <a:rPr lang="en-US" altLang="zh-CN" sz="2000" i="1">
                              <a:latin typeface="Cambria Math" charset="0"/>
                            </a:rPr>
                            <m:t>(</m:t>
                          </m:r>
                          <m:sSub>
                            <m:sSubPr>
                              <m:ctrlPr>
                                <a:rPr lang="en-US" altLang="zh-CN" sz="2000" i="1">
                                  <a:latin typeface="Cambria Math" panose="02040503050406030204" pitchFamily="18" charset="0"/>
                                </a:rPr>
                              </m:ctrlPr>
                            </m:sSubPr>
                            <m:e>
                              <m:r>
                                <a:rPr lang="en-US" altLang="zh-CN" sz="2000" b="1" i="1">
                                  <a:latin typeface="Cambria Math" charset="0"/>
                                </a:rPr>
                                <m:t>𝒙</m:t>
                              </m:r>
                            </m:e>
                            <m:sub>
                              <m:r>
                                <a:rPr lang="en-US" altLang="zh-CN" sz="2000" i="1">
                                  <a:latin typeface="Cambria Math" charset="0"/>
                                </a:rPr>
                                <m:t>𝑡</m:t>
                              </m:r>
                            </m:sub>
                          </m:sSub>
                          <m:r>
                            <a:rPr lang="en-US" altLang="zh-CN" sz="2000" i="1">
                              <a:latin typeface="Cambria Math" charset="0"/>
                            </a:rPr>
                            <m:t>|</m:t>
                          </m:r>
                          <m:sSub>
                            <m:sSubPr>
                              <m:ctrlPr>
                                <a:rPr lang="en-US" altLang="zh-CN" sz="2000" i="1">
                                  <a:latin typeface="Cambria Math" panose="02040503050406030204" pitchFamily="18" charset="0"/>
                                </a:rPr>
                              </m:ctrlPr>
                            </m:sSubPr>
                            <m:e>
                              <m:r>
                                <a:rPr lang="en-US" altLang="zh-CN" sz="2000" i="1">
                                  <a:latin typeface="Cambria Math" charset="0"/>
                                </a:rPr>
                                <m:t>𝑦</m:t>
                              </m:r>
                            </m:e>
                            <m:sub>
                              <m:r>
                                <a:rPr lang="en-US" altLang="zh-CN" sz="2000" i="1">
                                  <a:latin typeface="Cambria Math" charset="0"/>
                                </a:rPr>
                                <m:t>𝑡</m:t>
                              </m:r>
                            </m:sub>
                          </m:sSub>
                          <m:r>
                            <a:rPr lang="en-US" altLang="zh-CN" sz="2000" i="1">
                              <a:latin typeface="Cambria Math" charset="0"/>
                            </a:rPr>
                            <m:t>)</m:t>
                          </m:r>
                        </m:num>
                        <m:den>
                          <m:r>
                            <a:rPr lang="en-US" altLang="zh-CN" sz="2000" i="1">
                              <a:latin typeface="Cambria Math" charset="0"/>
                            </a:rPr>
                            <m:t>𝑝</m:t>
                          </m:r>
                          <m:r>
                            <a:rPr lang="en-US" altLang="zh-CN" sz="2000" i="1">
                              <a:latin typeface="Cambria Math" charset="0"/>
                            </a:rPr>
                            <m:t>(</m:t>
                          </m:r>
                          <m:sSub>
                            <m:sSubPr>
                              <m:ctrlPr>
                                <a:rPr lang="en-US" altLang="zh-CN" sz="2000" i="1">
                                  <a:latin typeface="Cambria Math" panose="02040503050406030204" pitchFamily="18" charset="0"/>
                                </a:rPr>
                              </m:ctrlPr>
                            </m:sSubPr>
                            <m:e>
                              <m:r>
                                <a:rPr lang="en-US" altLang="zh-CN" sz="2000" b="1" i="1">
                                  <a:latin typeface="Cambria Math" charset="0"/>
                                </a:rPr>
                                <m:t>𝒙</m:t>
                              </m:r>
                            </m:e>
                            <m:sub>
                              <m:r>
                                <a:rPr lang="en-US" altLang="zh-CN" sz="2000" i="1">
                                  <a:latin typeface="Cambria Math" charset="0"/>
                                </a:rPr>
                                <m:t>𝑡</m:t>
                              </m:r>
                            </m:sub>
                          </m:sSub>
                          <m:r>
                            <a:rPr lang="en-US" altLang="zh-CN" sz="2000" i="1">
                              <a:latin typeface="Cambria Math" charset="0"/>
                            </a:rPr>
                            <m:t>)</m:t>
                          </m:r>
                        </m:den>
                      </m:f>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086300" y="4149080"/>
                <a:ext cx="3075329" cy="74424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41842399"/>
      </p:ext>
    </p:extLst>
  </p:cSld>
  <p:clrMapOvr>
    <a:masterClrMapping/>
  </p:clrMapOvr>
  <mc:AlternateContent xmlns:mc="http://schemas.openxmlformats.org/markup-compatibility/2006" xmlns:p14="http://schemas.microsoft.com/office/powerpoint/2010/main">
    <mc:Choice Requires="p14">
      <p:transition spd="slow" p14:dur="2000" advTm="64142"/>
    </mc:Choice>
    <mc:Fallback xmlns="">
      <p:transition spd="slow" advTm="6414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Change</a:t>
            </a:r>
            <a:r>
              <a:rPr lang="zh-CN" altLang="en-US" dirty="0"/>
              <a:t> </a:t>
            </a:r>
            <a:r>
              <a:rPr lang="en-US" altLang="zh-CN" dirty="0"/>
              <a:t>Detection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zh-CN" dirty="0" smtClean="0"/>
                  <a:t>Identify</a:t>
                </a:r>
                <a:r>
                  <a:rPr lang="zh-CN" altLang="en-US" dirty="0" smtClean="0"/>
                  <a:t> </a:t>
                </a:r>
                <a:r>
                  <a:rPr lang="en-US" altLang="zh-CN" dirty="0"/>
                  <a:t>existence</a:t>
                </a:r>
                <a:r>
                  <a:rPr lang="zh-CN" altLang="en-US" dirty="0"/>
                  <a:t> </a:t>
                </a:r>
                <a:r>
                  <a:rPr lang="en-US" altLang="zh-CN" dirty="0"/>
                  <a:t>of</a:t>
                </a:r>
                <a:r>
                  <a:rPr lang="zh-CN" altLang="en-US" dirty="0"/>
                  <a:t> </a:t>
                </a:r>
                <a:r>
                  <a:rPr lang="en-US" altLang="zh-CN" dirty="0"/>
                  <a:t>concept</a:t>
                </a:r>
                <a:r>
                  <a:rPr lang="zh-CN" altLang="en-US" dirty="0"/>
                  <a:t> </a:t>
                </a:r>
                <a:r>
                  <a:rPr lang="en-US" altLang="zh-CN" dirty="0"/>
                  <a:t>drift</a:t>
                </a:r>
                <a:r>
                  <a:rPr lang="zh-CN" altLang="en-US" dirty="0"/>
                  <a:t> </a:t>
                </a:r>
                <a:r>
                  <a:rPr lang="en-US" altLang="zh-CN" dirty="0"/>
                  <a:t>in</a:t>
                </a:r>
                <a:r>
                  <a:rPr lang="zh-CN" altLang="en-US" dirty="0"/>
                  <a:t> </a:t>
                </a:r>
                <a14:m>
                  <m:oMath xmlns:m="http://schemas.openxmlformats.org/officeDocument/2006/math">
                    <m:r>
                      <a:rPr lang="en-US" altLang="zh-CN" i="1">
                        <a:latin typeface="Cambria Math" charset="0"/>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charset="0"/>
                              </a:rPr>
                              <m:t>𝑦</m:t>
                            </m:r>
                          </m:e>
                          <m:sub>
                            <m:r>
                              <a:rPr lang="en-US" altLang="zh-CN" i="1">
                                <a:latin typeface="Cambria Math" charset="0"/>
                              </a:rPr>
                              <m:t>𝑡</m:t>
                            </m:r>
                          </m:sub>
                        </m:sSub>
                      </m:e>
                      <m:e>
                        <m:sSub>
                          <m:sSubPr>
                            <m:ctrlPr>
                              <a:rPr lang="en-US" altLang="zh-CN" i="1">
                                <a:latin typeface="Cambria Math" panose="02040503050406030204" pitchFamily="18" charset="0"/>
                              </a:rPr>
                            </m:ctrlPr>
                          </m:sSubPr>
                          <m:e>
                            <m:r>
                              <a:rPr lang="en-US" altLang="zh-CN" b="1" i="1">
                                <a:latin typeface="Cambria Math" charset="0"/>
                              </a:rPr>
                              <m:t>𝒙</m:t>
                            </m:r>
                          </m:e>
                          <m:sub>
                            <m:r>
                              <a:rPr lang="en-US" altLang="zh-CN" i="1">
                                <a:latin typeface="Cambria Math" charset="0"/>
                              </a:rPr>
                              <m:t>𝑡</m:t>
                            </m:r>
                          </m:sub>
                        </m:sSub>
                      </m:e>
                    </m:d>
                  </m:oMath>
                </a14:m>
                <a:endParaRPr lang="en-US" altLang="zh-CN" dirty="0"/>
              </a:p>
              <a:p>
                <a:pPr lvl="1"/>
                <a:r>
                  <a:rPr lang="en-US" altLang="zh-CN" dirty="0"/>
                  <a:t>A</a:t>
                </a:r>
                <a:r>
                  <a:rPr lang="en-US" altLang="zh-CN" dirty="0" smtClean="0"/>
                  <a:t>bsolute</a:t>
                </a:r>
                <a:r>
                  <a:rPr lang="zh-CN" altLang="en-US" dirty="0" smtClean="0"/>
                  <a:t> </a:t>
                </a:r>
                <a:r>
                  <a:rPr lang="en-US" altLang="zh-CN" dirty="0"/>
                  <a:t>error</a:t>
                </a:r>
                <a:r>
                  <a:rPr lang="zh-CN" altLang="en-US" dirty="0"/>
                  <a:t> </a:t>
                </a:r>
                <a14:m>
                  <m:oMath xmlns:m="http://schemas.openxmlformats.org/officeDocument/2006/math">
                    <m:sSubSup>
                      <m:sSubSupPr>
                        <m:ctrlPr>
                          <a:rPr lang="en-US" altLang="zh-CN" i="1">
                            <a:latin typeface="Cambria Math" panose="02040503050406030204" pitchFamily="18" charset="0"/>
                            <a:ea typeface="Cambria Math" charset="0"/>
                            <a:cs typeface="Cambria Math" charset="0"/>
                          </a:rPr>
                        </m:ctrlPr>
                      </m:sSubSupPr>
                      <m:e>
                        <m:r>
                          <a:rPr lang="en-US" altLang="zh-CN" i="1">
                            <a:latin typeface="Cambria Math" charset="0"/>
                            <a:ea typeface="Cambria Math" charset="0"/>
                            <a:cs typeface="Cambria Math" charset="0"/>
                          </a:rPr>
                          <m:t>𝜖</m:t>
                        </m:r>
                      </m:e>
                      <m:sub>
                        <m:r>
                          <a:rPr lang="en-US" altLang="zh-CN" i="1">
                            <a:latin typeface="Cambria Math" charset="0"/>
                            <a:ea typeface="Cambria Math" charset="0"/>
                            <a:cs typeface="Cambria Math" charset="0"/>
                          </a:rPr>
                          <m:t>𝑡</m:t>
                        </m:r>
                      </m:sub>
                      <m:sup>
                        <m:r>
                          <a:rPr lang="en-US" altLang="zh-CN" i="1">
                            <a:latin typeface="Cambria Math" charset="0"/>
                            <a:ea typeface="Cambria Math" charset="0"/>
                            <a:cs typeface="Cambria Math" charset="0"/>
                          </a:rPr>
                          <m:t>𝑖</m:t>
                        </m:r>
                      </m:sup>
                    </m:sSubSup>
                  </m:oMath>
                </a14:m>
                <a:r>
                  <a:rPr lang="zh-CN" altLang="en-US" dirty="0"/>
                  <a:t> </a:t>
                </a:r>
                <a:r>
                  <a:rPr lang="en-US" altLang="zh-CN" dirty="0"/>
                  <a:t>for</a:t>
                </a:r>
                <a:r>
                  <a:rPr lang="zh-CN" altLang="en-US" dirty="0"/>
                  <a:t> </a:t>
                </a:r>
                <a:r>
                  <a:rPr lang="en-US" altLang="zh-CN" dirty="0"/>
                  <a:t>disk</a:t>
                </a:r>
                <a:r>
                  <a:rPr lang="zh-CN" altLang="en-US" dirty="0"/>
                  <a:t> </a:t>
                </a:r>
                <a14:m>
                  <m:oMath xmlns:m="http://schemas.openxmlformats.org/officeDocument/2006/math">
                    <m:r>
                      <a:rPr lang="en-US" altLang="zh-CN" i="1">
                        <a:latin typeface="Cambria Math" charset="0"/>
                      </a:rPr>
                      <m:t>𝑖</m:t>
                    </m:r>
                  </m:oMath>
                </a14:m>
                <a:r>
                  <a:rPr lang="zh-CN" altLang="en-US" dirty="0"/>
                  <a:t> </a:t>
                </a:r>
                <a:r>
                  <a:rPr lang="en-US" altLang="zh-CN" dirty="0"/>
                  <a:t>at</a:t>
                </a:r>
                <a:r>
                  <a:rPr lang="zh-CN" altLang="en-US" dirty="0"/>
                  <a:t> </a:t>
                </a:r>
                <a:r>
                  <a:rPr lang="en-US" altLang="zh-CN" dirty="0"/>
                  <a:t>time</a:t>
                </a:r>
                <a:r>
                  <a:rPr lang="zh-CN" altLang="en-US" dirty="0"/>
                  <a:t> </a:t>
                </a:r>
                <a14:m>
                  <m:oMath xmlns:m="http://schemas.openxmlformats.org/officeDocument/2006/math">
                    <m:r>
                      <a:rPr lang="en-US" altLang="zh-CN" i="1">
                        <a:latin typeface="Cambria Math" charset="0"/>
                      </a:rPr>
                      <m:t>𝑡</m:t>
                    </m:r>
                  </m:oMath>
                </a14:m>
                <a:r>
                  <a:rPr lang="en-US" altLang="zh-CN" dirty="0"/>
                  <a:t>:</a:t>
                </a:r>
                <a:r>
                  <a:rPr lang="zh-CN" altLang="en-US" dirty="0"/>
                  <a:t> </a:t>
                </a:r>
                <a14:m>
                  <m:oMath xmlns:m="http://schemas.openxmlformats.org/officeDocument/2006/math">
                    <m:sSubSup>
                      <m:sSubSupPr>
                        <m:ctrlPr>
                          <a:rPr lang="en-US" altLang="zh-CN" i="1">
                            <a:latin typeface="Cambria Math" panose="02040503050406030204" pitchFamily="18" charset="0"/>
                            <a:ea typeface="Cambria Math" charset="0"/>
                            <a:cs typeface="Cambria Math" charset="0"/>
                          </a:rPr>
                        </m:ctrlPr>
                      </m:sSubSupPr>
                      <m:e>
                        <m:r>
                          <a:rPr lang="en-US" altLang="zh-CN" i="1">
                            <a:latin typeface="Cambria Math" charset="0"/>
                            <a:ea typeface="Cambria Math" charset="0"/>
                            <a:cs typeface="Cambria Math" charset="0"/>
                          </a:rPr>
                          <m:t>𝜖</m:t>
                        </m:r>
                      </m:e>
                      <m:sub>
                        <m:r>
                          <a:rPr lang="en-US" altLang="zh-CN" i="1">
                            <a:latin typeface="Cambria Math" charset="0"/>
                            <a:ea typeface="Cambria Math" charset="0"/>
                            <a:cs typeface="Cambria Math" charset="0"/>
                          </a:rPr>
                          <m:t>𝑡</m:t>
                        </m:r>
                      </m:sub>
                      <m:sup>
                        <m:r>
                          <a:rPr lang="en-US" altLang="zh-CN" i="1">
                            <a:latin typeface="Cambria Math" charset="0"/>
                            <a:ea typeface="Cambria Math" charset="0"/>
                            <a:cs typeface="Cambria Math" charset="0"/>
                          </a:rPr>
                          <m:t>𝑖</m:t>
                        </m:r>
                      </m:sup>
                    </m:sSubSup>
                    <m:r>
                      <a:rPr lang="en-US" altLang="zh-CN" i="1">
                        <a:latin typeface="Cambria Math" charset="0"/>
                        <a:ea typeface="Cambria Math" charset="0"/>
                        <a:cs typeface="Cambria Math" charset="0"/>
                      </a:rPr>
                      <m:t>=</m:t>
                    </m:r>
                    <m:d>
                      <m:dPr>
                        <m:begChr m:val="|"/>
                        <m:endChr m:val="|"/>
                        <m:ctrlPr>
                          <a:rPr lang="en-US" altLang="zh-CN" i="1">
                            <a:latin typeface="Cambria Math" panose="02040503050406030204" pitchFamily="18" charset="0"/>
                            <a:ea typeface="Cambria Math" charset="0"/>
                            <a:cs typeface="Cambria Math" charset="0"/>
                          </a:rPr>
                        </m:ctrlPr>
                      </m:dPr>
                      <m:e>
                        <m:sSubSup>
                          <m:sSubSupPr>
                            <m:ctrlPr>
                              <a:rPr lang="en-US" altLang="zh-CN" i="1">
                                <a:latin typeface="Cambria Math" panose="02040503050406030204" pitchFamily="18" charset="0"/>
                              </a:rPr>
                            </m:ctrlPr>
                          </m:sSubSupPr>
                          <m:e>
                            <m:acc>
                              <m:accPr>
                                <m:chr m:val="̂"/>
                                <m:ctrlPr>
                                  <a:rPr lang="en-US" altLang="zh-CN" i="1">
                                    <a:latin typeface="Cambria Math" panose="02040503050406030204" pitchFamily="18" charset="0"/>
                                  </a:rPr>
                                </m:ctrlPr>
                              </m:accPr>
                              <m:e>
                                <m:r>
                                  <a:rPr lang="en-US" altLang="zh-CN" i="1">
                                    <a:latin typeface="Cambria Math" charset="0"/>
                                  </a:rPr>
                                  <m:t>𝑦</m:t>
                                </m:r>
                              </m:e>
                            </m:acc>
                          </m:e>
                          <m:sub>
                            <m:r>
                              <a:rPr lang="en-US" altLang="zh-CN" i="1">
                                <a:latin typeface="Cambria Math" charset="0"/>
                              </a:rPr>
                              <m:t>𝑡</m:t>
                            </m:r>
                          </m:sub>
                          <m:sup>
                            <m:r>
                              <a:rPr lang="en-US" altLang="zh-CN" i="1">
                                <a:latin typeface="Cambria Math" charset="0"/>
                              </a:rPr>
                              <m:t>𝑖</m:t>
                            </m:r>
                          </m:sup>
                        </m:sSubSup>
                        <m:r>
                          <a:rPr lang="en-US" altLang="zh-CN" i="1">
                            <a:latin typeface="Cambria Math" charset="0"/>
                          </a:rPr>
                          <m:t>−</m:t>
                        </m:r>
                        <m:sSubSup>
                          <m:sSubSupPr>
                            <m:ctrlPr>
                              <a:rPr lang="en-US" altLang="zh-CN" i="1">
                                <a:latin typeface="Cambria Math" panose="02040503050406030204" pitchFamily="18" charset="0"/>
                              </a:rPr>
                            </m:ctrlPr>
                          </m:sSubSupPr>
                          <m:e>
                            <m:r>
                              <a:rPr lang="en-US" altLang="zh-CN" i="1">
                                <a:latin typeface="Cambria Math" charset="0"/>
                              </a:rPr>
                              <m:t>𝑦</m:t>
                            </m:r>
                          </m:e>
                          <m:sub>
                            <m:r>
                              <a:rPr lang="en-US" altLang="zh-CN" i="1">
                                <a:latin typeface="Cambria Math" charset="0"/>
                              </a:rPr>
                              <m:t>𝑡</m:t>
                            </m:r>
                          </m:sub>
                          <m:sup>
                            <m:r>
                              <a:rPr lang="en-US" altLang="zh-CN" i="1">
                                <a:latin typeface="Cambria Math" charset="0"/>
                              </a:rPr>
                              <m:t>𝑖</m:t>
                            </m:r>
                          </m:sup>
                        </m:sSubSup>
                      </m:e>
                    </m:d>
                  </m:oMath>
                </a14:m>
                <a:endParaRPr lang="en-US" altLang="zh-CN" dirty="0" smtClean="0">
                  <a:ea typeface="Cambria Math" charset="0"/>
                  <a:cs typeface="Cambria Math" charset="0"/>
                </a:endParaRPr>
              </a:p>
              <a:p>
                <a:pPr lvl="1"/>
                <a:r>
                  <a:rPr lang="en-US" altLang="zh-CN" dirty="0"/>
                  <a:t>T</a:t>
                </a:r>
                <a:r>
                  <a:rPr lang="en-US" altLang="zh-CN" dirty="0" smtClean="0"/>
                  <a:t>ake</a:t>
                </a:r>
                <a:r>
                  <a:rPr lang="zh-CN" altLang="en-US" dirty="0" smtClean="0"/>
                  <a:t> </a:t>
                </a:r>
                <a:r>
                  <a:rPr lang="en-US" altLang="zh-CN" dirty="0"/>
                  <a:t>a</a:t>
                </a:r>
                <a:r>
                  <a:rPr lang="zh-CN" altLang="en-US" dirty="0"/>
                  <a:t> </a:t>
                </a:r>
                <a:r>
                  <a:rPr lang="en-US" altLang="zh-CN" dirty="0"/>
                  <a:t>stream</a:t>
                </a:r>
                <a:r>
                  <a:rPr lang="zh-CN" altLang="en-US" dirty="0"/>
                  <a:t> </a:t>
                </a:r>
                <a:r>
                  <a:rPr lang="en-US" altLang="zh-CN" dirty="0"/>
                  <a:t>of</a:t>
                </a:r>
                <a:r>
                  <a:rPr lang="zh-CN" altLang="en-US" dirty="0"/>
                  <a:t> </a:t>
                </a:r>
                <a14:m>
                  <m:oMath xmlns:m="http://schemas.openxmlformats.org/officeDocument/2006/math">
                    <m:sSubSup>
                      <m:sSubSupPr>
                        <m:ctrlPr>
                          <a:rPr lang="en-US" altLang="zh-CN" i="1">
                            <a:latin typeface="Cambria Math" panose="02040503050406030204" pitchFamily="18" charset="0"/>
                            <a:ea typeface="Cambria Math" charset="0"/>
                            <a:cs typeface="Cambria Math" charset="0"/>
                          </a:rPr>
                        </m:ctrlPr>
                      </m:sSubSupPr>
                      <m:e>
                        <m:r>
                          <a:rPr lang="en-US" altLang="zh-CN" i="1">
                            <a:latin typeface="Cambria Math" charset="0"/>
                            <a:ea typeface="Cambria Math" charset="0"/>
                            <a:cs typeface="Cambria Math" charset="0"/>
                          </a:rPr>
                          <m:t>𝜖</m:t>
                        </m:r>
                      </m:e>
                      <m:sub>
                        <m:r>
                          <a:rPr lang="en-US" altLang="zh-CN" i="1">
                            <a:latin typeface="Cambria Math" charset="0"/>
                            <a:ea typeface="Cambria Math" charset="0"/>
                            <a:cs typeface="Cambria Math" charset="0"/>
                          </a:rPr>
                          <m:t>𝑡</m:t>
                        </m:r>
                      </m:sub>
                      <m:sup>
                        <m:r>
                          <a:rPr lang="en-US" altLang="zh-CN" i="1">
                            <a:latin typeface="Cambria Math" charset="0"/>
                            <a:ea typeface="Cambria Math" charset="0"/>
                            <a:cs typeface="Cambria Math" charset="0"/>
                          </a:rPr>
                          <m:t>𝑖</m:t>
                        </m:r>
                      </m:sup>
                    </m:sSubSup>
                  </m:oMath>
                </a14:m>
                <a:r>
                  <a:rPr lang="en-US" altLang="zh-CN" dirty="0"/>
                  <a:t>’s</a:t>
                </a:r>
                <a:r>
                  <a:rPr lang="zh-CN" altLang="en-US" dirty="0"/>
                  <a:t> </a:t>
                </a:r>
                <a:r>
                  <a:rPr lang="en-US" altLang="zh-CN" dirty="0"/>
                  <a:t>over</a:t>
                </a:r>
                <a:r>
                  <a:rPr lang="zh-CN" altLang="en-US" dirty="0"/>
                  <a:t> </a:t>
                </a:r>
                <a:r>
                  <a:rPr lang="en-US" altLang="zh-CN" dirty="0"/>
                  <a:t>a</a:t>
                </a:r>
                <a:r>
                  <a:rPr lang="zh-CN" altLang="en-US" dirty="0"/>
                  <a:t> </a:t>
                </a:r>
                <a:r>
                  <a:rPr lang="en-US" altLang="zh-CN" dirty="0"/>
                  <a:t>time</a:t>
                </a:r>
                <a:r>
                  <a:rPr lang="zh-CN" altLang="en-US" dirty="0"/>
                  <a:t> </a:t>
                </a:r>
                <a:r>
                  <a:rPr lang="en-US" altLang="zh-CN" dirty="0"/>
                  <a:t>window</a:t>
                </a:r>
                <a:r>
                  <a:rPr lang="zh-CN" altLang="en-US" dirty="0"/>
                  <a:t> </a:t>
                </a:r>
                <a:r>
                  <a:rPr lang="en-US" altLang="zh-CN" dirty="0"/>
                  <a:t>as</a:t>
                </a:r>
                <a:r>
                  <a:rPr lang="zh-CN" altLang="en-US" dirty="0"/>
                  <a:t> </a:t>
                </a:r>
                <a:r>
                  <a:rPr lang="en-US" altLang="zh-CN" dirty="0"/>
                  <a:t>input</a:t>
                </a:r>
                <a:r>
                  <a:rPr lang="zh-CN" altLang="en-US" dirty="0"/>
                  <a:t> </a:t>
                </a:r>
                <a:r>
                  <a:rPr lang="en-US" altLang="zh-CN" dirty="0"/>
                  <a:t>in</a:t>
                </a:r>
                <a:r>
                  <a:rPr lang="zh-CN" altLang="en-US" dirty="0"/>
                  <a:t> </a:t>
                </a:r>
                <a:r>
                  <a:rPr lang="en-US" altLang="zh-CN" dirty="0"/>
                  <a:t>change</a:t>
                </a:r>
                <a:r>
                  <a:rPr lang="zh-CN" altLang="en-US" dirty="0"/>
                  <a:t> </a:t>
                </a:r>
                <a:r>
                  <a:rPr lang="en-US" altLang="zh-CN" dirty="0" smtClean="0"/>
                  <a:t>detection</a:t>
                </a:r>
                <a:endParaRPr lang="en-US" altLang="zh-CN" dirty="0"/>
              </a:p>
              <a:p>
                <a:r>
                  <a:rPr lang="en-US" altLang="zh-CN" dirty="0"/>
                  <a:t>C</a:t>
                </a:r>
                <a:r>
                  <a:rPr lang="en-US" altLang="zh-CN" dirty="0" smtClean="0"/>
                  <a:t>hange</a:t>
                </a:r>
                <a:r>
                  <a:rPr lang="zh-CN" altLang="en-US" dirty="0" smtClean="0"/>
                  <a:t> </a:t>
                </a:r>
                <a:r>
                  <a:rPr lang="en-US" altLang="zh-CN" dirty="0" smtClean="0"/>
                  <a:t>detectors</a:t>
                </a:r>
                <a:endParaRPr lang="en-US" altLang="zh-CN" dirty="0"/>
              </a:p>
              <a:p>
                <a:pPr lvl="1"/>
                <a:r>
                  <a:rPr lang="en-US" altLang="zh-CN" dirty="0" err="1" smtClean="0"/>
                  <a:t>ADaptive</a:t>
                </a:r>
                <a:r>
                  <a:rPr lang="zh-CN" altLang="en-US" dirty="0" smtClean="0">
                    <a:latin typeface="+mn-ea"/>
                  </a:rPr>
                  <a:t> </a:t>
                </a:r>
                <a:r>
                  <a:rPr lang="en-US" altLang="zh-CN" dirty="0"/>
                  <a:t>Sliding</a:t>
                </a:r>
                <a:r>
                  <a:rPr lang="zh-CN" altLang="en-US" dirty="0"/>
                  <a:t> </a:t>
                </a:r>
                <a:r>
                  <a:rPr lang="en-US" altLang="zh-CN" dirty="0"/>
                  <a:t>Window</a:t>
                </a:r>
                <a:r>
                  <a:rPr lang="zh-CN" altLang="en-US" dirty="0"/>
                  <a:t> </a:t>
                </a:r>
                <a:r>
                  <a:rPr lang="en-US" altLang="zh-CN" dirty="0"/>
                  <a:t>(ADWIN</a:t>
                </a:r>
                <a:r>
                  <a:rPr lang="en-US" altLang="zh-CN" dirty="0" smtClean="0"/>
                  <a:t>) </a:t>
                </a:r>
                <a:r>
                  <a:rPr lang="en-US" altLang="zh-CN" sz="1800" dirty="0" smtClean="0">
                    <a:solidFill>
                      <a:srgbClr val="C00000"/>
                    </a:solidFill>
                  </a:rPr>
                  <a:t>[</a:t>
                </a:r>
                <a:r>
                  <a:rPr lang="en-US" altLang="zh-CN" sz="1800" dirty="0" smtClean="0">
                    <a:solidFill>
                      <a:srgbClr val="C00000"/>
                    </a:solidFill>
                  </a:rPr>
                  <a:t>SDM’07]</a:t>
                </a:r>
                <a:r>
                  <a:rPr lang="en-US" altLang="zh-CN" dirty="0" smtClean="0">
                    <a:latin typeface="+mn-ea"/>
                  </a:rPr>
                  <a:t>,</a:t>
                </a:r>
                <a:r>
                  <a:rPr lang="zh-CN" altLang="en-US" dirty="0" smtClean="0">
                    <a:latin typeface="+mn-ea"/>
                  </a:rPr>
                  <a:t> </a:t>
                </a:r>
                <a:r>
                  <a:rPr lang="en-US" altLang="zh-CN" dirty="0" smtClean="0">
                    <a:latin typeface="+mn-ea"/>
                  </a:rPr>
                  <a:t>a</a:t>
                </a:r>
                <a:r>
                  <a:rPr lang="zh-CN" altLang="en-US" dirty="0" smtClean="0">
                    <a:latin typeface="+mn-ea"/>
                  </a:rPr>
                  <a:t> </a:t>
                </a:r>
                <a:r>
                  <a:rPr lang="en-US" altLang="zh-CN" dirty="0" smtClean="0">
                    <a:latin typeface="+mn-ea"/>
                  </a:rPr>
                  <a:t>variable-size</a:t>
                </a:r>
                <a:r>
                  <a:rPr lang="zh-CN" altLang="en-US" dirty="0" smtClean="0">
                    <a:latin typeface="+mn-ea"/>
                  </a:rPr>
                  <a:t> </a:t>
                </a:r>
                <a:r>
                  <a:rPr lang="en-US" altLang="zh-CN" dirty="0" smtClean="0">
                    <a:latin typeface="+mn-ea"/>
                  </a:rPr>
                  <a:t>sliding</a:t>
                </a:r>
                <a:r>
                  <a:rPr lang="zh-CN" altLang="en-US" dirty="0" smtClean="0">
                    <a:latin typeface="+mn-ea"/>
                  </a:rPr>
                  <a:t> </a:t>
                </a:r>
                <a:r>
                  <a:rPr lang="en-US" altLang="zh-CN" dirty="0" smtClean="0">
                    <a:latin typeface="+mn-ea"/>
                  </a:rPr>
                  <a:t>detection</a:t>
                </a:r>
                <a:r>
                  <a:rPr lang="zh-CN" altLang="en-US" dirty="0" smtClean="0">
                    <a:latin typeface="+mn-ea"/>
                  </a:rPr>
                  <a:t> </a:t>
                </a:r>
                <a:r>
                  <a:rPr lang="en-US" altLang="zh-CN" dirty="0" smtClean="0">
                    <a:latin typeface="+mn-ea"/>
                  </a:rPr>
                  <a:t>window</a:t>
                </a:r>
                <a:r>
                  <a:rPr lang="zh-CN" altLang="en-US" dirty="0" smtClean="0">
                    <a:latin typeface="+mn-ea"/>
                  </a:rPr>
                  <a:t> </a:t>
                </a:r>
                <a:r>
                  <a:rPr lang="en-US" altLang="zh-CN" dirty="0" smtClean="0">
                    <a:latin typeface="+mn-ea"/>
                  </a:rPr>
                  <a:t>of</a:t>
                </a:r>
                <a:r>
                  <a:rPr lang="zh-CN" altLang="en-US" dirty="0" smtClean="0">
                    <a:latin typeface="+mn-ea"/>
                  </a:rPr>
                  <a:t> </a:t>
                </a:r>
                <a:r>
                  <a:rPr lang="en-US" altLang="zh-CN" dirty="0" smtClean="0">
                    <a:latin typeface="+mn-ea"/>
                  </a:rPr>
                  <a:t>most</a:t>
                </a:r>
                <a:r>
                  <a:rPr lang="zh-CN" altLang="en-US" dirty="0" smtClean="0">
                    <a:latin typeface="+mn-ea"/>
                  </a:rPr>
                  <a:t> </a:t>
                </a:r>
                <a:r>
                  <a:rPr lang="en-US" altLang="zh-CN" dirty="0" smtClean="0">
                    <a:latin typeface="+mn-ea"/>
                  </a:rPr>
                  <a:t>recent</a:t>
                </a:r>
                <a:r>
                  <a:rPr lang="zh-CN" altLang="en-US" dirty="0" smtClean="0">
                    <a:latin typeface="+mn-ea"/>
                  </a:rPr>
                  <a:t> </a:t>
                </a:r>
                <a:r>
                  <a:rPr lang="en-US" altLang="zh-CN" dirty="0" smtClean="0">
                    <a:latin typeface="+mn-ea"/>
                  </a:rPr>
                  <a:t>samples</a:t>
                </a:r>
              </a:p>
              <a:p>
                <a:pPr lvl="1"/>
                <a:r>
                  <a:rPr lang="en-US" altLang="zh-CN" dirty="0" smtClean="0">
                    <a:latin typeface="+mn-ea"/>
                  </a:rPr>
                  <a:t>Page-Hinckley</a:t>
                </a:r>
                <a:r>
                  <a:rPr lang="zh-CN" altLang="en-US" dirty="0" smtClean="0">
                    <a:latin typeface="+mn-ea"/>
                  </a:rPr>
                  <a:t> </a:t>
                </a:r>
                <a:r>
                  <a:rPr lang="en-US" altLang="zh-CN" dirty="0" smtClean="0">
                    <a:latin typeface="+mn-ea"/>
                  </a:rPr>
                  <a:t>(PH)</a:t>
                </a:r>
                <a:r>
                  <a:rPr lang="zh-CN" altLang="en-US" dirty="0" smtClean="0">
                    <a:latin typeface="+mn-ea"/>
                  </a:rPr>
                  <a:t> </a:t>
                </a:r>
                <a:r>
                  <a:rPr lang="en-US" altLang="zh-CN" dirty="0" smtClean="0">
                    <a:latin typeface="+mn-ea"/>
                  </a:rPr>
                  <a:t>test </a:t>
                </a:r>
              </a:p>
              <a:p>
                <a:pPr lvl="1"/>
                <a:r>
                  <a:rPr lang="en-US" altLang="zh-CN" dirty="0" smtClean="0">
                    <a:latin typeface="+mn-ea"/>
                  </a:rPr>
                  <a:t>Drift</a:t>
                </a:r>
                <a:r>
                  <a:rPr lang="zh-CN" altLang="en-US" dirty="0" smtClean="0">
                    <a:latin typeface="+mn-ea"/>
                  </a:rPr>
                  <a:t> </a:t>
                </a:r>
                <a:r>
                  <a:rPr lang="en-US" altLang="zh-CN" dirty="0">
                    <a:latin typeface="+mn-ea"/>
                  </a:rPr>
                  <a:t>Detection</a:t>
                </a:r>
                <a:r>
                  <a:rPr lang="zh-CN" altLang="en-US" dirty="0">
                    <a:latin typeface="+mn-ea"/>
                  </a:rPr>
                  <a:t> </a:t>
                </a:r>
                <a:r>
                  <a:rPr lang="en-US" altLang="zh-CN" dirty="0">
                    <a:latin typeface="+mn-ea"/>
                  </a:rPr>
                  <a:t>Model</a:t>
                </a:r>
                <a:r>
                  <a:rPr lang="zh-CN" altLang="en-US" dirty="0">
                    <a:latin typeface="+mn-ea"/>
                  </a:rPr>
                  <a:t> </a:t>
                </a:r>
                <a:r>
                  <a:rPr lang="en-US" altLang="zh-CN" dirty="0">
                    <a:latin typeface="+mn-ea"/>
                  </a:rPr>
                  <a:t>(DDM</a:t>
                </a:r>
                <a:r>
                  <a:rPr lang="en-US" altLang="zh-CN" dirty="0" smtClean="0">
                    <a:latin typeface="+mn-ea"/>
                  </a:rPr>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00" t="-1434"/>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8</a:t>
            </a:fld>
            <a:endParaRPr lang="en-US"/>
          </a:p>
        </p:txBody>
      </p:sp>
    </p:spTree>
    <p:extLst>
      <p:ext uri="{BB962C8B-B14F-4D97-AF65-F5344CB8AC3E}">
        <p14:creationId xmlns:p14="http://schemas.microsoft.com/office/powerpoint/2010/main" val="1701547256"/>
      </p:ext>
    </p:extLst>
  </p:cSld>
  <p:clrMapOvr>
    <a:masterClrMapping/>
  </p:clrMapOvr>
  <mc:AlternateContent xmlns:mc="http://schemas.openxmlformats.org/markup-compatibility/2006" xmlns:p14="http://schemas.microsoft.com/office/powerpoint/2010/main">
    <mc:Choice Requires="p14">
      <p:transition spd="slow" p14:dur="2000" advTm="54803"/>
    </mc:Choice>
    <mc:Fallback xmlns="">
      <p:transition spd="slow" advTm="5480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Incremental</a:t>
            </a:r>
            <a:r>
              <a:rPr lang="zh-CN" altLang="en-US" dirty="0"/>
              <a:t> </a:t>
            </a:r>
            <a:r>
              <a:rPr lang="en-US" altLang="zh-CN" dirty="0"/>
              <a:t>Learning</a:t>
            </a:r>
            <a:r>
              <a:rPr lang="zh-CN" altLang="en-US" dirty="0"/>
              <a:t> </a:t>
            </a:r>
            <a:r>
              <a:rPr lang="en-US" altLang="zh-CN" dirty="0"/>
              <a:t>Algorithms</a:t>
            </a:r>
            <a:endParaRPr lang="en-US" dirty="0"/>
          </a:p>
        </p:txBody>
      </p:sp>
      <p:sp>
        <p:nvSpPr>
          <p:cNvPr id="3" name="Content Placeholder 2"/>
          <p:cNvSpPr>
            <a:spLocks noGrp="1"/>
          </p:cNvSpPr>
          <p:nvPr>
            <p:ph idx="1"/>
          </p:nvPr>
        </p:nvSpPr>
        <p:spPr/>
        <p:txBody>
          <a:bodyPr/>
          <a:lstStyle/>
          <a:p>
            <a:r>
              <a:rPr lang="en-US" altLang="zh-CN" dirty="0"/>
              <a:t>S</a:t>
            </a:r>
            <a:r>
              <a:rPr lang="en-US" altLang="zh-CN" dirty="0" smtClean="0"/>
              <a:t>tate-of-the-art</a:t>
            </a:r>
            <a:r>
              <a:rPr lang="zh-CN" altLang="en-US" dirty="0" smtClean="0"/>
              <a:t> </a:t>
            </a:r>
            <a:r>
              <a:rPr lang="en-US" altLang="zh-CN" dirty="0" smtClean="0"/>
              <a:t>algorithms</a:t>
            </a:r>
            <a:r>
              <a:rPr lang="zh-CN" altLang="en-US" dirty="0" smtClean="0"/>
              <a:t> </a:t>
            </a:r>
            <a:r>
              <a:rPr lang="en-US" altLang="zh-CN" dirty="0" smtClean="0"/>
              <a:t>based</a:t>
            </a:r>
            <a:r>
              <a:rPr lang="zh-CN" altLang="en-US" dirty="0" smtClean="0"/>
              <a:t> </a:t>
            </a:r>
            <a:r>
              <a:rPr lang="en-US" altLang="zh-CN" dirty="0" smtClean="0"/>
              <a:t>on</a:t>
            </a:r>
            <a:r>
              <a:rPr lang="zh-CN" altLang="en-US" dirty="0" smtClean="0"/>
              <a:t> </a:t>
            </a:r>
            <a:r>
              <a:rPr lang="en-US" altLang="zh-CN" b="1" dirty="0" smtClean="0">
                <a:solidFill>
                  <a:srgbClr val="FF0000"/>
                </a:solidFill>
              </a:rPr>
              <a:t>decision</a:t>
            </a:r>
            <a:r>
              <a:rPr lang="zh-CN" altLang="en-US" b="1" dirty="0" smtClean="0">
                <a:solidFill>
                  <a:srgbClr val="FF0000"/>
                </a:solidFill>
              </a:rPr>
              <a:t> </a:t>
            </a:r>
            <a:r>
              <a:rPr lang="en-US" altLang="zh-CN" b="1" dirty="0" smtClean="0">
                <a:solidFill>
                  <a:srgbClr val="FF0000"/>
                </a:solidFill>
              </a:rPr>
              <a:t>trees</a:t>
            </a:r>
            <a:endParaRPr lang="en-US" b="1" dirty="0">
              <a:solidFill>
                <a:srgbClr val="FF0000"/>
              </a:solidFill>
            </a:endParaRPr>
          </a:p>
        </p:txBody>
      </p:sp>
      <p:sp>
        <p:nvSpPr>
          <p:cNvPr id="4" name="Slide Number Placeholder 3"/>
          <p:cNvSpPr>
            <a:spLocks noGrp="1"/>
          </p:cNvSpPr>
          <p:nvPr>
            <p:ph type="sldNum" sz="quarter" idx="11"/>
          </p:nvPr>
        </p:nvSpPr>
        <p:spPr/>
        <p:txBody>
          <a:bodyPr/>
          <a:lstStyle/>
          <a:p>
            <a:pPr>
              <a:defRPr/>
            </a:pPr>
            <a:fld id="{3FFE790D-BCFB-4008-9260-CA63AEE325FD}" type="slidenum">
              <a:rPr lang="en-US" smtClean="0"/>
              <a:pPr>
                <a:defRPr/>
              </a:pPr>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36781311"/>
              </p:ext>
            </p:extLst>
          </p:nvPr>
        </p:nvGraphicFramePr>
        <p:xfrm>
          <a:off x="981844" y="2096864"/>
          <a:ext cx="10369151" cy="3708400"/>
        </p:xfrm>
        <a:graphic>
          <a:graphicData uri="http://schemas.openxmlformats.org/drawingml/2006/table">
            <a:tbl>
              <a:tblPr firstRow="1" bandRow="1">
                <a:tableStyleId>{2D5ABB26-0587-4C30-8999-92F81FD0307C}</a:tableStyleId>
              </a:tblPr>
              <a:tblGrid>
                <a:gridCol w="2088232">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gridCol w="2088231">
                  <a:extLst>
                    <a:ext uri="{9D8B030D-6E8A-4147-A177-3AD203B41FA5}">
                      <a16:colId xmlns:a16="http://schemas.microsoft.com/office/drawing/2014/main" val="20002"/>
                    </a:ext>
                  </a:extLst>
                </a:gridCol>
              </a:tblGrid>
              <a:tr h="370840">
                <a:tc>
                  <a:txBody>
                    <a:bodyPr/>
                    <a:lstStyle/>
                    <a:p>
                      <a:r>
                        <a:rPr lang="en-US" altLang="zh-CN" b="1" dirty="0" smtClean="0"/>
                        <a:t>Category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1" dirty="0" smtClean="0"/>
                        <a:t>Algorithm</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1" dirty="0" smtClean="0"/>
                        <a:t>Change</a:t>
                      </a:r>
                      <a:r>
                        <a:rPr lang="zh-CN" altLang="en-US" b="1" baseline="0" dirty="0" smtClean="0"/>
                        <a:t> </a:t>
                      </a:r>
                      <a:r>
                        <a:rPr lang="en-US" altLang="zh-CN" b="1" baseline="0" dirty="0" smtClean="0"/>
                        <a:t>detector</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rowSpan="2">
                  <a:txBody>
                    <a:bodyPr/>
                    <a:lstStyle/>
                    <a:p>
                      <a:r>
                        <a:rPr lang="en-US" altLang="zh-CN" dirty="0" smtClean="0"/>
                        <a:t>Classification</a:t>
                      </a:r>
                      <a:r>
                        <a:rPr lang="zh-CN" altLang="en-US" dirty="0" smtClean="0"/>
                        <a:t> </a:t>
                      </a:r>
                      <a:r>
                        <a:rPr lang="en-US" altLang="zh-CN" dirty="0" smtClean="0"/>
                        <a:t>tree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err="1" smtClean="0"/>
                        <a:t>Hoeffding</a:t>
                      </a:r>
                      <a:r>
                        <a:rPr lang="zh-CN" altLang="en-US" baseline="0" dirty="0" smtClean="0"/>
                        <a:t> </a:t>
                      </a:r>
                      <a:r>
                        <a:rPr lang="en-US" altLang="zh-CN" baseline="0" dirty="0" smtClean="0"/>
                        <a:t>tree</a:t>
                      </a:r>
                      <a:r>
                        <a:rPr lang="zh-CN" altLang="en-US" baseline="0" dirty="0" smtClean="0"/>
                        <a:t> </a:t>
                      </a:r>
                      <a:r>
                        <a:rPr lang="en-US" altLang="zh-CN" baseline="0" dirty="0" smtClean="0"/>
                        <a:t>(HT)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None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altLang="zh-CN" dirty="0" err="1" smtClean="0"/>
                        <a:t>Hoeffding</a:t>
                      </a:r>
                      <a:r>
                        <a:rPr lang="zh-CN" altLang="en-US" dirty="0" smtClean="0"/>
                        <a:t> </a:t>
                      </a:r>
                      <a:r>
                        <a:rPr lang="en-US" altLang="zh-CN" dirty="0" smtClean="0"/>
                        <a:t>adaptive</a:t>
                      </a:r>
                      <a:r>
                        <a:rPr lang="zh-CN" altLang="en-US" baseline="0" dirty="0" smtClean="0"/>
                        <a:t> </a:t>
                      </a:r>
                      <a:r>
                        <a:rPr lang="en-US" altLang="zh-CN" baseline="0" dirty="0" smtClean="0"/>
                        <a:t>tree</a:t>
                      </a:r>
                      <a:r>
                        <a:rPr lang="zh-CN" altLang="en-US" baseline="0" dirty="0" smtClean="0"/>
                        <a:t> </a:t>
                      </a:r>
                      <a:r>
                        <a:rPr lang="en-US" altLang="zh-CN" baseline="0" dirty="0" smtClean="0"/>
                        <a:t>(HAT)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ADWIN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altLang="zh-CN" dirty="0" smtClean="0"/>
                        <a:t>Regression</a:t>
                      </a:r>
                      <a:r>
                        <a:rPr lang="zh-CN" altLang="en-US" baseline="0" dirty="0" smtClean="0"/>
                        <a:t> </a:t>
                      </a:r>
                      <a:r>
                        <a:rPr lang="en-US" altLang="zh-CN" baseline="0" dirty="0" smtClean="0"/>
                        <a:t>tree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Fast</a:t>
                      </a:r>
                      <a:r>
                        <a:rPr lang="zh-CN" altLang="en-US" dirty="0" smtClean="0"/>
                        <a:t> </a:t>
                      </a:r>
                      <a:r>
                        <a:rPr lang="en-US" altLang="zh-CN" dirty="0" smtClean="0"/>
                        <a:t>incremental</a:t>
                      </a:r>
                      <a:r>
                        <a:rPr lang="zh-CN" altLang="en-US" baseline="0" dirty="0" smtClean="0"/>
                        <a:t> </a:t>
                      </a:r>
                      <a:r>
                        <a:rPr lang="en-US" altLang="zh-CN" baseline="0" dirty="0" smtClean="0"/>
                        <a:t>model</a:t>
                      </a:r>
                      <a:r>
                        <a:rPr lang="zh-CN" altLang="en-US" baseline="0" dirty="0" smtClean="0"/>
                        <a:t> </a:t>
                      </a:r>
                      <a:r>
                        <a:rPr lang="en-US" altLang="zh-CN" baseline="0" dirty="0" smtClean="0"/>
                        <a:t>trees</a:t>
                      </a:r>
                      <a:r>
                        <a:rPr lang="zh-CN" altLang="en-US" baseline="0" dirty="0" smtClean="0"/>
                        <a:t> </a:t>
                      </a:r>
                      <a:r>
                        <a:rPr lang="en-US" altLang="zh-CN" baseline="0" dirty="0" smtClean="0"/>
                        <a:t>with</a:t>
                      </a:r>
                      <a:r>
                        <a:rPr lang="zh-CN" altLang="en-US" baseline="0" dirty="0" smtClean="0"/>
                        <a:t> </a:t>
                      </a:r>
                      <a:r>
                        <a:rPr lang="en-US" altLang="zh-CN" baseline="0" dirty="0" smtClean="0"/>
                        <a:t>drift</a:t>
                      </a:r>
                      <a:r>
                        <a:rPr lang="zh-CN" altLang="en-US" baseline="0" dirty="0" smtClean="0"/>
                        <a:t> </a:t>
                      </a:r>
                      <a:r>
                        <a:rPr lang="en-US" altLang="zh-CN" baseline="0" dirty="0" smtClean="0"/>
                        <a:t>detection</a:t>
                      </a:r>
                      <a:r>
                        <a:rPr lang="zh-CN" altLang="en-US" baseline="0" dirty="0" smtClean="0"/>
                        <a:t> </a:t>
                      </a:r>
                      <a:r>
                        <a:rPr lang="en-US" altLang="zh-CN" baseline="0" dirty="0" smtClean="0"/>
                        <a:t>(FIMT-DD)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PH</a:t>
                      </a:r>
                      <a:r>
                        <a:rPr lang="zh-CN" altLang="en-US" baseline="0" dirty="0" smtClean="0"/>
                        <a:t> </a:t>
                      </a:r>
                      <a:r>
                        <a:rPr lang="en-US" altLang="zh-CN" dirty="0" smtClean="0"/>
                        <a:t>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rowSpan="6">
                  <a:txBody>
                    <a:bodyPr/>
                    <a:lstStyle/>
                    <a:p>
                      <a:r>
                        <a:rPr lang="en-US" altLang="zh-CN" dirty="0" smtClean="0"/>
                        <a:t>Ensemble</a:t>
                      </a:r>
                      <a:r>
                        <a:rPr lang="zh-CN" altLang="en-US" dirty="0" smtClean="0"/>
                        <a:t> </a:t>
                      </a:r>
                      <a:r>
                        <a:rPr lang="en-US" altLang="zh-CN" dirty="0" smtClean="0"/>
                        <a:t>learning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err="1" smtClean="0"/>
                        <a:t>Oza’s</a:t>
                      </a:r>
                      <a:r>
                        <a:rPr lang="zh-CN" altLang="en-US" dirty="0" smtClean="0"/>
                        <a:t> </a:t>
                      </a:r>
                      <a:r>
                        <a:rPr lang="en-US" altLang="zh-CN" dirty="0" smtClean="0"/>
                        <a:t>bagging</a:t>
                      </a:r>
                      <a:r>
                        <a:rPr lang="zh-CN" altLang="en-US" baseline="0" dirty="0" smtClean="0"/>
                        <a:t> </a:t>
                      </a:r>
                      <a:r>
                        <a:rPr lang="en-US" altLang="zh-CN" baseline="0" dirty="0" smtClean="0"/>
                        <a:t>(Bag)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None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r>
                        <a:rPr lang="en-US" altLang="zh-CN" dirty="0" err="1" smtClean="0"/>
                        <a:t>Oza’s</a:t>
                      </a:r>
                      <a:r>
                        <a:rPr lang="zh-CN" altLang="en-US" dirty="0" smtClean="0"/>
                        <a:t> </a:t>
                      </a:r>
                      <a:r>
                        <a:rPr lang="en-US" altLang="zh-CN" dirty="0" smtClean="0"/>
                        <a:t>boosting</a:t>
                      </a:r>
                      <a:r>
                        <a:rPr lang="zh-CN" altLang="en-US" baseline="0" dirty="0" smtClean="0"/>
                        <a:t> </a:t>
                      </a:r>
                      <a:r>
                        <a:rPr lang="en-US" altLang="zh-CN" baseline="0" dirty="0" smtClean="0"/>
                        <a:t>(Boost)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None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r>
                        <a:rPr lang="en-US" altLang="zh-CN" dirty="0" smtClean="0"/>
                        <a:t>Online</a:t>
                      </a:r>
                      <a:r>
                        <a:rPr lang="zh-CN" altLang="en-US" dirty="0" smtClean="0"/>
                        <a:t> </a:t>
                      </a:r>
                      <a:r>
                        <a:rPr lang="en-US" altLang="zh-CN" dirty="0" smtClean="0"/>
                        <a:t>random</a:t>
                      </a:r>
                      <a:r>
                        <a:rPr lang="zh-CN" altLang="en-US" baseline="0" dirty="0" smtClean="0"/>
                        <a:t> </a:t>
                      </a:r>
                      <a:r>
                        <a:rPr lang="en-US" altLang="zh-CN" baseline="0" dirty="0" smtClean="0"/>
                        <a:t>forests</a:t>
                      </a:r>
                      <a:r>
                        <a:rPr lang="zh-CN" altLang="en-US" baseline="0" dirty="0" smtClean="0"/>
                        <a:t> </a:t>
                      </a:r>
                      <a:r>
                        <a:rPr lang="en-US" altLang="zh-CN" baseline="0" dirty="0" smtClean="0"/>
                        <a:t>(RF)</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None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vMerge="1">
                  <a:txBody>
                    <a:bodyPr/>
                    <a:lstStyle/>
                    <a:p>
                      <a:endParaRPr lang="en-US" dirty="0"/>
                    </a:p>
                  </a:txBody>
                  <a:tcPr/>
                </a:tc>
                <a:tc>
                  <a:txBody>
                    <a:bodyPr/>
                    <a:lstStyle/>
                    <a:p>
                      <a:r>
                        <a:rPr lang="en-US" altLang="zh-CN" dirty="0" smtClean="0"/>
                        <a:t>Bagging</a:t>
                      </a:r>
                      <a:r>
                        <a:rPr lang="zh-CN" altLang="en-US" dirty="0" smtClean="0"/>
                        <a:t> </a:t>
                      </a:r>
                      <a:r>
                        <a:rPr lang="en-US" altLang="zh-CN" dirty="0" smtClean="0"/>
                        <a:t>with</a:t>
                      </a:r>
                      <a:r>
                        <a:rPr lang="zh-CN" altLang="en-US" dirty="0" smtClean="0"/>
                        <a:t> </a:t>
                      </a:r>
                      <a:r>
                        <a:rPr lang="en-US" altLang="zh-CN" dirty="0" smtClean="0"/>
                        <a:t>ADWIN</a:t>
                      </a:r>
                      <a:r>
                        <a:rPr lang="zh-CN" altLang="en-US" dirty="0" smtClean="0"/>
                        <a:t> </a:t>
                      </a:r>
                      <a:r>
                        <a:rPr lang="en-US" altLang="zh-CN" dirty="0" smtClean="0"/>
                        <a:t>(BA)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ADWIN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vMerge="1">
                  <a:txBody>
                    <a:bodyPr/>
                    <a:lstStyle/>
                    <a:p>
                      <a:endParaRPr lang="en-US" dirty="0"/>
                    </a:p>
                  </a:txBody>
                  <a:tcPr/>
                </a:tc>
                <a:tc>
                  <a:txBody>
                    <a:bodyPr/>
                    <a:lstStyle/>
                    <a:p>
                      <a:r>
                        <a:rPr lang="en-US" altLang="zh-CN" dirty="0" smtClean="0"/>
                        <a:t>Boosting-like</a:t>
                      </a:r>
                      <a:r>
                        <a:rPr lang="zh-CN" altLang="en-US" baseline="0" dirty="0" smtClean="0"/>
                        <a:t> </a:t>
                      </a:r>
                      <a:r>
                        <a:rPr lang="en-US" altLang="zh-CN" baseline="0" dirty="0" smtClean="0"/>
                        <a:t>online</a:t>
                      </a:r>
                      <a:r>
                        <a:rPr lang="zh-CN" altLang="en-US" baseline="0" dirty="0" smtClean="0"/>
                        <a:t> </a:t>
                      </a:r>
                      <a:r>
                        <a:rPr lang="en-US" altLang="zh-CN" baseline="0" dirty="0" smtClean="0"/>
                        <a:t>ensemble</a:t>
                      </a:r>
                      <a:r>
                        <a:rPr lang="zh-CN" altLang="en-US" baseline="0" dirty="0" smtClean="0"/>
                        <a:t> </a:t>
                      </a:r>
                      <a:r>
                        <a:rPr lang="en-US" altLang="zh-CN" baseline="0" dirty="0" smtClean="0"/>
                        <a:t>(BOLE)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DDM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vMerge="1">
                  <a:txBody>
                    <a:bodyPr/>
                    <a:lstStyle/>
                    <a:p>
                      <a:endParaRPr lang="en-US" dirty="0"/>
                    </a:p>
                  </a:txBody>
                  <a:tcPr/>
                </a:tc>
                <a:tc>
                  <a:txBody>
                    <a:bodyPr/>
                    <a:lstStyle/>
                    <a:p>
                      <a:r>
                        <a:rPr lang="en-US" altLang="zh-CN" dirty="0" smtClean="0"/>
                        <a:t>Adaptive</a:t>
                      </a:r>
                      <a:r>
                        <a:rPr lang="zh-CN" altLang="en-US" dirty="0" smtClean="0"/>
                        <a:t> </a:t>
                      </a:r>
                      <a:r>
                        <a:rPr lang="en-US" altLang="zh-CN" dirty="0" smtClean="0"/>
                        <a:t>random</a:t>
                      </a:r>
                      <a:r>
                        <a:rPr lang="zh-CN" altLang="en-US" dirty="0" smtClean="0"/>
                        <a:t> </a:t>
                      </a:r>
                      <a:r>
                        <a:rPr lang="en-US" altLang="zh-CN" dirty="0" smtClean="0"/>
                        <a:t>forests</a:t>
                      </a:r>
                      <a:r>
                        <a:rPr lang="zh-CN" altLang="en-US" baseline="0" dirty="0" smtClean="0"/>
                        <a:t> </a:t>
                      </a:r>
                      <a:r>
                        <a:rPr lang="en-US" altLang="zh-CN" baseline="0" dirty="0" smtClean="0"/>
                        <a:t>(ARF)</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ADWIN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88392874"/>
      </p:ext>
    </p:extLst>
  </p:cSld>
  <p:clrMapOvr>
    <a:masterClrMapping/>
  </p:clrMapOvr>
  <mc:AlternateContent xmlns:mc="http://schemas.openxmlformats.org/markup-compatibility/2006" xmlns:p14="http://schemas.microsoft.com/office/powerpoint/2010/main">
    <mc:Choice Requires="p14">
      <p:transition spd="slow" p14:dur="2000" advTm="77819"/>
    </mc:Choice>
    <mc:Fallback xmlns="">
      <p:transition spd="slow" advTm="77819"/>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tc20" id="{51B8514E-A2E3-CA41-B7C8-0970AFD250BC}" vid="{54E7A2A6-0007-134D-890E-59494D67095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cuhk</Template>
  <TotalTime>2836</TotalTime>
  <Words>4929</Words>
  <Application>Microsoft Office PowerPoint</Application>
  <PresentationFormat>Custom</PresentationFormat>
  <Paragraphs>448</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宋体</vt:lpstr>
      <vt:lpstr>Arial</vt:lpstr>
      <vt:lpstr>Cambria Math</vt:lpstr>
      <vt:lpstr>Wingdings</vt:lpstr>
      <vt:lpstr>Default Design</vt:lpstr>
      <vt:lpstr>Toward Adaptive Disk Failure Prediction  via Stream Mining</vt:lpstr>
      <vt:lpstr>Background</vt:lpstr>
      <vt:lpstr>Motivation</vt:lpstr>
      <vt:lpstr>Motivation</vt:lpstr>
      <vt:lpstr>Our Contributions</vt:lpstr>
      <vt:lpstr>Disk Failure Prediction</vt:lpstr>
      <vt:lpstr>Concept Drift</vt:lpstr>
      <vt:lpstr>Change Detection</vt:lpstr>
      <vt:lpstr>Incremental Learning Algorithms</vt:lpstr>
      <vt:lpstr>Datasets</vt:lpstr>
      <vt:lpstr>Measurement Analysis</vt:lpstr>
      <vt:lpstr>Measurement Analysis</vt:lpstr>
      <vt:lpstr>Measurement Analysis</vt:lpstr>
      <vt:lpstr>StreamDFP</vt:lpstr>
      <vt:lpstr>StreamDFP Architecture</vt:lpstr>
      <vt:lpstr>StreamDFP Design</vt:lpstr>
      <vt:lpstr>Design of StreamDFP</vt:lpstr>
      <vt:lpstr>Design of StreamDFP</vt:lpstr>
      <vt:lpstr>Evaluation</vt:lpstr>
      <vt:lpstr>Evaluation</vt:lpstr>
      <vt:lpstr>Evaluation</vt:lpstr>
      <vt:lpstr>Evaluation</vt:lpstr>
      <vt:lpstr>Evaluation</vt:lpstr>
      <vt:lpstr>Evaluation</vt:lpstr>
      <vt:lpstr>Conclusion</vt:lpstr>
      <vt:lpstr>Thank You! 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Austere Flash Caching with Deduplication and Compression</dc:title>
  <dc:creator>shujiehan00001@gmail.com</dc:creator>
  <cp:lastModifiedBy>CSE</cp:lastModifiedBy>
  <cp:revision>317</cp:revision>
  <cp:lastPrinted>2019-02-20T08:11:33Z</cp:lastPrinted>
  <dcterms:created xsi:type="dcterms:W3CDTF">2020-10-01T10:05:44Z</dcterms:created>
  <dcterms:modified xsi:type="dcterms:W3CDTF">2020-10-15T07:40:46Z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