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6" r:id="rId2"/>
    <p:sldId id="372" r:id="rId3"/>
    <p:sldId id="371" r:id="rId4"/>
    <p:sldId id="392" r:id="rId5"/>
    <p:sldId id="373" r:id="rId6"/>
    <p:sldId id="374" r:id="rId7"/>
    <p:sldId id="393" r:id="rId8"/>
    <p:sldId id="394" r:id="rId9"/>
    <p:sldId id="376" r:id="rId10"/>
    <p:sldId id="395" r:id="rId11"/>
    <p:sldId id="396" r:id="rId12"/>
    <p:sldId id="388" r:id="rId13"/>
    <p:sldId id="397" r:id="rId14"/>
    <p:sldId id="398" r:id="rId15"/>
    <p:sldId id="399" r:id="rId16"/>
    <p:sldId id="400" r:id="rId17"/>
    <p:sldId id="401" r:id="rId18"/>
    <p:sldId id="389" r:id="rId19"/>
    <p:sldId id="382" r:id="rId20"/>
    <p:sldId id="383" r:id="rId21"/>
    <p:sldId id="384" r:id="rId22"/>
    <p:sldId id="402" r:id="rId2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0000"/>
    <a:srgbClr val="3333CC"/>
    <a:srgbClr val="FFFF66"/>
    <a:srgbClr val="FF66FF"/>
    <a:srgbClr val="FFFF00"/>
    <a:srgbClr val="CCEC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948" autoAdjust="0"/>
  </p:normalViewPr>
  <p:slideViewPr>
    <p:cSldViewPr>
      <p:cViewPr varScale="1">
        <p:scale>
          <a:sx n="64" d="100"/>
          <a:sy n="64" d="100"/>
        </p:scale>
        <p:origin x="-13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490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EC486EC7-B4F1-4F04-B7FF-C486E6087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10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4600D095-13D5-439B-AA5E-03D3CC9BD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42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</a:t>
            </a:r>
            <a:r>
              <a:rPr lang="en-US" smtClean="0"/>
              <a:t>work is applicable </a:t>
            </a:r>
            <a:r>
              <a:rPr lang="en-US" dirty="0" smtClean="0"/>
              <a:t>to general</a:t>
            </a:r>
            <a:r>
              <a:rPr lang="en-US" baseline="0" dirty="0" smtClean="0"/>
              <a:t> distributed storage systems.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02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altLang="zh-CN" dirty="0" smtClean="0"/>
              <a:t>Consider an</a:t>
            </a:r>
            <a:r>
              <a:rPr lang="en-US" altLang="zh-CN" baseline="0" dirty="0" smtClean="0"/>
              <a:t> organization in which users store their backup data in a cloud-of-clouds;</a:t>
            </a:r>
          </a:p>
          <a:p>
            <a:pPr marL="228600" indent="-228600">
              <a:buAutoNum type="arabicPeriod"/>
            </a:pPr>
            <a:r>
              <a:rPr lang="en-US" altLang="zh-CN" baseline="0" dirty="0" smtClean="0"/>
              <a:t>In each cloud, a virtual machine is rented by the organization for </a:t>
            </a:r>
            <a:r>
              <a:rPr lang="en-US" altLang="zh-CN" baseline="0" dirty="0" err="1" smtClean="0"/>
              <a:t>deduplication</a:t>
            </a:r>
            <a:r>
              <a:rPr lang="en-US" altLang="zh-CN" baseline="0" dirty="0" smtClean="0"/>
              <a:t>;</a:t>
            </a:r>
          </a:p>
          <a:p>
            <a:pPr marL="228600" indent="-228600">
              <a:buAutoNum type="arabicPeriod"/>
            </a:pPr>
            <a:r>
              <a:rPr lang="en-US" altLang="zh-CN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To reduce both storage and bandwidth overheads, each user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deduplicates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its own dispersed data by checking with each </a:t>
            </a:r>
            <a:r>
              <a:rPr lang="en-US" altLang="zh-CN" baseline="0" dirty="0" smtClean="0"/>
              <a:t>virtual machine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for the existence of duplicate data;</a:t>
            </a:r>
          </a:p>
          <a:p>
            <a:pPr marL="228600" indent="-228600">
              <a:buAutoNum type="arabicPeriod"/>
            </a:pPr>
            <a:r>
              <a:rPr lang="en-US" altLang="zh-CN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But, cross-user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deduplication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should be avoided on the user side due to side-channel attacks;</a:t>
            </a:r>
          </a:p>
          <a:p>
            <a:pPr marL="228600" indent="-228600">
              <a:buAutoNum type="arabicPeriod"/>
            </a:pPr>
            <a:r>
              <a:rPr lang="en-US" altLang="zh-CN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Instead, cross-user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deduplication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can be performed by each </a:t>
            </a:r>
            <a:r>
              <a:rPr lang="en-US" altLang="zh-CN" baseline="0" dirty="0" smtClean="0"/>
              <a:t>virtual machine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on the cloud side to achieve additional storage saving.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To reduce computational overhead, hashes are generated from each group of </a:t>
            </a:r>
            <a:r>
              <a:rPr lang="en-US" altLang="zh-CN" i="1" dirty="0" smtClean="0"/>
              <a:t>k</a:t>
            </a:r>
            <a:r>
              <a:rPr lang="en-US" altLang="zh-CN" dirty="0" smtClean="0"/>
              <a:t>-</a:t>
            </a:r>
            <a:r>
              <a:rPr lang="en-US" altLang="zh-CN" i="1" dirty="0" smtClean="0"/>
              <a:t>r</a:t>
            </a:r>
            <a:r>
              <a:rPr lang="en-US" altLang="zh-CN" dirty="0" smtClean="0"/>
              <a:t> words of the secret rather than the whole secret </a:t>
            </a:r>
            <a:endParaRPr lang="zh-CN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95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Nothing about the CAONT package can be inferred unless the whole package is obtained</a:t>
            </a:r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4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Traditional dispersal algorithms with convergent dispersal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0D095-13D5-439B-AA5E-03D3CC9BD5C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99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D5A66-9C2F-42FF-B09E-B62E67AA1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86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720C1-C97C-4A95-8CC7-E9C91CBF4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94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9E9CD-6400-4048-A621-93BAB80D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5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E790D-BCFB-4008-9260-CA63AEE32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5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3C469-7C95-4280-A06B-E0B75510F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3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DC131-9A15-4746-A2F6-35F31BCF5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88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AF1C9-0564-4621-92FB-D00C85A93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1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E25E5-12CD-4826-A5AF-2C98E7658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3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9D020-3E06-4B10-9F51-23473D21C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3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BF5AF-EDEE-436D-9ACF-174E09867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DDACC-B398-4434-9A27-1DB8A041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5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400800"/>
            <a:ext cx="5562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C80DFAE-88B7-49D3-8F2D-B101E877E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Font typeface="Wingdings" pitchFamily="2" charset="2"/>
        <a:buChar char="Ø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5.png"/><Relationship Id="rId4" Type="http://schemas.openxmlformats.org/officeDocument/2006/relationships/image" Target="../media/image18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EF720D6-AEC9-4997-8E17-32CC54C1FF7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19200"/>
            <a:ext cx="9144000" cy="2286000"/>
          </a:xfrm>
          <a:noFill/>
          <a:ln w="127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sz="3600" dirty="0" smtClean="0"/>
              <a:t>Convergent Dispersal: </a:t>
            </a:r>
            <a:br>
              <a:rPr lang="en-US" altLang="zh-CN" sz="3600" dirty="0" smtClean="0"/>
            </a:br>
            <a:r>
              <a:rPr lang="en-US" altLang="zh-CN" sz="3600" dirty="0" smtClean="0"/>
              <a:t>Toward Storage-Efficient Security </a:t>
            </a:r>
            <a:br>
              <a:rPr lang="en-US" altLang="zh-CN" sz="3600" dirty="0" smtClean="0"/>
            </a:br>
            <a:r>
              <a:rPr lang="en-US" altLang="zh-CN" sz="3600" dirty="0" smtClean="0"/>
              <a:t>in a Cloud-of-Clouds</a:t>
            </a:r>
            <a:endParaRPr lang="en-US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505200"/>
            <a:ext cx="9144000" cy="30480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</a:pPr>
            <a:endParaRPr lang="en-US" altLang="zh-CN" sz="2400" b="1" dirty="0" smtClean="0"/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zh-CN" sz="2400" dirty="0" err="1" smtClean="0"/>
              <a:t>Mingqiang</a:t>
            </a:r>
            <a:r>
              <a:rPr lang="en-US" altLang="zh-CN" sz="2400" dirty="0" smtClean="0"/>
              <a:t> Li</a:t>
            </a:r>
            <a:r>
              <a:rPr lang="en-US" altLang="zh-CN" sz="2400" baseline="30000" dirty="0" smtClean="0"/>
              <a:t>1</a:t>
            </a:r>
            <a:r>
              <a:rPr lang="en-US" altLang="zh-CN" sz="2400" dirty="0" smtClean="0"/>
              <a:t>, Chuan Qin</a:t>
            </a:r>
            <a:r>
              <a:rPr lang="en-US" altLang="zh-CN" sz="2400" baseline="30000" dirty="0" smtClean="0"/>
              <a:t>1</a:t>
            </a:r>
            <a:r>
              <a:rPr lang="en-US" altLang="zh-CN" sz="2400" dirty="0" smtClean="0"/>
              <a:t>, </a:t>
            </a:r>
            <a:r>
              <a:rPr lang="en-US" altLang="zh-CN" sz="2400" b="1" u="sng" dirty="0" smtClean="0"/>
              <a:t>Patrick P. C. Lee</a:t>
            </a:r>
            <a:r>
              <a:rPr lang="en-US" altLang="zh-CN" sz="2400" baseline="30000" dirty="0" smtClean="0"/>
              <a:t>1</a:t>
            </a:r>
            <a:r>
              <a:rPr lang="en-US" altLang="zh-CN" sz="2400" dirty="0" smtClean="0"/>
              <a:t>, Jin Li</a:t>
            </a:r>
            <a:r>
              <a:rPr lang="en-US" altLang="zh-CN" sz="2400" baseline="30000" dirty="0" smtClean="0"/>
              <a:t>2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zh-CN" sz="2000" i="1" baseline="30000" dirty="0" smtClean="0"/>
              <a:t>1</a:t>
            </a:r>
            <a:r>
              <a:rPr lang="en-US" altLang="zh-CN" sz="2000" i="1" dirty="0" smtClean="0"/>
              <a:t>The Chinese University of Hong Kong, </a:t>
            </a:r>
            <a:r>
              <a:rPr lang="en-US" altLang="zh-CN" sz="2000" i="1" baseline="30000" dirty="0" smtClean="0"/>
              <a:t>2</a:t>
            </a:r>
            <a:r>
              <a:rPr lang="en-US" altLang="zh-CN" sz="2000" i="1" dirty="0" smtClean="0"/>
              <a:t>Guangzhou University</a:t>
            </a:r>
            <a:endParaRPr lang="en-US" sz="2000" i="1" dirty="0" smtClean="0"/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endParaRPr lang="en-US" altLang="zh-CN" sz="2400" dirty="0" smtClean="0">
              <a:solidFill>
                <a:srgbClr val="00B050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400" dirty="0" err="1" smtClean="0"/>
              <a:t>HotStorage</a:t>
            </a:r>
            <a:r>
              <a:rPr lang="en-US" sz="2400" dirty="0" smtClean="0"/>
              <a:t> ’14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zh-CN" sz="2400" dirty="0" smtClean="0">
                <a:solidFill>
                  <a:srgbClr val="00B050"/>
                </a:solidFill>
              </a:rPr>
              <a:t> </a:t>
            </a:r>
            <a:endParaRPr lang="en-US" sz="2400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495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Convergent Dispersal</a:t>
            </a:r>
            <a:r>
              <a:rPr lang="en-US" dirty="0" smtClean="0"/>
              <a:t>: a data dispersal design that preserves both </a:t>
            </a:r>
            <a:r>
              <a:rPr lang="en-US" dirty="0" err="1" smtClean="0"/>
              <a:t>dedup</a:t>
            </a:r>
            <a:r>
              <a:rPr lang="en-US" dirty="0" smtClean="0"/>
              <a:t> and keyless security</a:t>
            </a:r>
          </a:p>
          <a:p>
            <a:pPr lvl="1"/>
            <a:r>
              <a:rPr lang="en-US" dirty="0" smtClean="0"/>
              <a:t>Can be generalized for any distributed storage systems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Two implementations:</a:t>
            </a:r>
          </a:p>
          <a:p>
            <a:pPr lvl="1"/>
            <a:r>
              <a:rPr lang="en-US" dirty="0" smtClean="0"/>
              <a:t>CRSSS: builds on RSSS </a:t>
            </a:r>
            <a:r>
              <a:rPr lang="en-US" sz="1800" dirty="0"/>
              <a:t>[</a:t>
            </a:r>
            <a:r>
              <a:rPr lang="en-US" sz="1800" dirty="0" err="1"/>
              <a:t>Blakley</a:t>
            </a:r>
            <a:r>
              <a:rPr lang="en-US" sz="1800" dirty="0"/>
              <a:t> and Meadows, CRYPTO’84]</a:t>
            </a:r>
            <a:endParaRPr lang="en-US" dirty="0" smtClean="0"/>
          </a:p>
          <a:p>
            <a:pPr lvl="1"/>
            <a:r>
              <a:rPr lang="en-US" dirty="0" smtClean="0"/>
              <a:t>CAONT-RS: builds on AONT-RS </a:t>
            </a:r>
            <a:r>
              <a:rPr lang="en-US" sz="1600" dirty="0"/>
              <a:t>[</a:t>
            </a:r>
            <a:r>
              <a:rPr lang="en-US" sz="1600" dirty="0" err="1"/>
              <a:t>Resch</a:t>
            </a:r>
            <a:r>
              <a:rPr lang="en-US" sz="1600" dirty="0"/>
              <a:t> et al., FAST’11]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 smtClean="0"/>
              <a:t>Evaluation on computational performance</a:t>
            </a:r>
          </a:p>
          <a:p>
            <a:pPr lvl="1"/>
            <a:r>
              <a:rPr lang="en-US" dirty="0" smtClean="0"/>
              <a:t>CRSSS and CAONT-RS are complementary in performance for different parameters</a:t>
            </a:r>
          </a:p>
          <a:p>
            <a:pPr lvl="1"/>
            <a:r>
              <a:rPr lang="en-US" dirty="0" smtClean="0"/>
              <a:t>Best of CRSSS and CAONT-RS achieves ≥ 200MB/s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9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70037"/>
            <a:ext cx="8382000" cy="4449763"/>
          </a:xfrm>
        </p:spPr>
        <p:txBody>
          <a:bodyPr/>
          <a:lstStyle/>
          <a:p>
            <a:r>
              <a:rPr lang="en-US" dirty="0" smtClean="0"/>
              <a:t>Inspired by convergent encryption </a:t>
            </a:r>
            <a:r>
              <a:rPr lang="en-US" sz="1600" dirty="0" smtClean="0"/>
              <a:t>[</a:t>
            </a:r>
            <a:r>
              <a:rPr lang="en-US" altLang="zh-CN" sz="1600" dirty="0"/>
              <a:t>Douceur </a:t>
            </a:r>
            <a:r>
              <a:rPr lang="en-US" altLang="zh-CN" sz="1600" dirty="0" smtClean="0"/>
              <a:t>et al., ICDCS’02]</a:t>
            </a:r>
          </a:p>
          <a:p>
            <a:pPr lvl="1"/>
            <a:r>
              <a:rPr lang="en-US" dirty="0" smtClean="0"/>
              <a:t>Key is derived from cryptographic hash of the content</a:t>
            </a:r>
          </a:p>
          <a:p>
            <a:pPr lvl="1"/>
            <a:r>
              <a:rPr lang="en-US" dirty="0" smtClean="0"/>
              <a:t>Key is deterministic:</a:t>
            </a:r>
            <a:r>
              <a:rPr lang="en-US" dirty="0" smtClean="0">
                <a:sym typeface="Wingdings" panose="05000000000000000000" pitchFamily="2" charset="2"/>
              </a:rPr>
              <a:t> same content  same </a:t>
            </a:r>
            <a:r>
              <a:rPr lang="en-US" dirty="0" err="1" smtClean="0">
                <a:sym typeface="Wingdings" panose="05000000000000000000" pitchFamily="2" charset="2"/>
              </a:rPr>
              <a:t>ciphertext</a:t>
            </a:r>
            <a:endParaRPr lang="en-US" dirty="0" smtClean="0"/>
          </a:p>
          <a:p>
            <a:r>
              <a:rPr lang="en-US" dirty="0" smtClean="0"/>
              <a:t>Convergent dispersal: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160" t="11125" r="3510" b="9079"/>
          <a:stretch>
            <a:fillRect/>
          </a:stretch>
        </p:blipFill>
        <p:spPr bwMode="auto">
          <a:xfrm>
            <a:off x="2438400" y="4506271"/>
            <a:ext cx="4572000" cy="1361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上弧形箭头 5"/>
          <p:cNvSpPr/>
          <p:nvPr/>
        </p:nvSpPr>
        <p:spPr bwMode="auto">
          <a:xfrm>
            <a:off x="2971800" y="4279498"/>
            <a:ext cx="1818393" cy="521102"/>
          </a:xfrm>
          <a:prstGeom prst="curvedDownArrow">
            <a:avLst/>
          </a:prstGeom>
          <a:solidFill>
            <a:srgbClr val="CC00CC"/>
          </a:solidFill>
          <a:ln w="9525" cap="flat" cmpd="sng" algn="ctr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3620869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CC00CC"/>
                </a:solidFill>
              </a:rPr>
              <a:t>Replace random information with secret’s hashes</a:t>
            </a:r>
            <a:endParaRPr lang="zh-CN" altLang="en-US" b="1" dirty="0">
              <a:solidFill>
                <a:srgbClr val="CC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5943600"/>
            <a:ext cx="4147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Same secret </a:t>
            </a:r>
            <a:r>
              <a:rPr lang="en-US" sz="2400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same shares</a:t>
            </a:r>
            <a:endParaRPr lang="en-US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5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362" t="2824" r="2362" b="2118"/>
          <a:stretch>
            <a:fillRect/>
          </a:stretch>
        </p:blipFill>
        <p:spPr bwMode="auto">
          <a:xfrm>
            <a:off x="1929143" y="1828800"/>
            <a:ext cx="538605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Deployment Scenario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9" name="圆角矩形标注 18"/>
          <p:cNvSpPr/>
          <p:nvPr/>
        </p:nvSpPr>
        <p:spPr bwMode="auto">
          <a:xfrm>
            <a:off x="228600" y="5791200"/>
            <a:ext cx="3505200" cy="987972"/>
          </a:xfrm>
          <a:prstGeom prst="wedgeRoundRectCallout">
            <a:avLst>
              <a:gd name="adj1" fmla="val -4825"/>
              <a:gd name="adj2" fmla="val -92120"/>
              <a:gd name="adj3" fmla="val 16667"/>
            </a:avLst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altLang="zh-CN" sz="2000" b="1" dirty="0" smtClean="0">
                <a:solidFill>
                  <a:srgbClr val="FF0000"/>
                </a:solidFill>
                <a:latin typeface="Arial" charset="0"/>
              </a:rPr>
              <a:t>Avoids cross-user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Arial" charset="0"/>
              </a:rPr>
              <a:t>dedup</a:t>
            </a:r>
            <a:r>
              <a:rPr lang="en-US" altLang="zh-CN" sz="2000" b="1" dirty="0" smtClean="0">
                <a:solidFill>
                  <a:srgbClr val="FF0000"/>
                </a:solidFill>
                <a:latin typeface="Arial" charset="0"/>
              </a:rPr>
              <a:t> due to side-channel attacks </a:t>
            </a:r>
            <a:r>
              <a:rPr lang="en-US" altLang="zh-CN" sz="1400" b="1" dirty="0" smtClean="0">
                <a:solidFill>
                  <a:srgbClr val="FF0000"/>
                </a:solidFill>
                <a:latin typeface="Arial" charset="0"/>
              </a:rPr>
              <a:t>[</a:t>
            </a:r>
            <a:r>
              <a:rPr lang="en-US" altLang="zh-CN" sz="1400" b="1" dirty="0" err="1" smtClean="0">
                <a:solidFill>
                  <a:srgbClr val="FF0000"/>
                </a:solidFill>
                <a:latin typeface="Arial" charset="0"/>
              </a:rPr>
              <a:t>Harnik</a:t>
            </a:r>
            <a:r>
              <a:rPr lang="en-US" altLang="zh-CN" sz="1400" b="1" dirty="0" smtClean="0">
                <a:solidFill>
                  <a:srgbClr val="FF0000"/>
                </a:solidFill>
                <a:latin typeface="Arial" charset="0"/>
              </a:rPr>
              <a:t> et al</a:t>
            </a:r>
            <a:r>
              <a:rPr lang="en-US" altLang="zh-CN" sz="1400" b="1" smtClean="0">
                <a:solidFill>
                  <a:srgbClr val="FF0000"/>
                </a:solidFill>
                <a:latin typeface="Arial" charset="0"/>
              </a:rPr>
              <a:t>., IEEE S&amp;P’10</a:t>
            </a:r>
            <a:r>
              <a:rPr lang="en-US" altLang="zh-CN" sz="1400" b="1" dirty="0" smtClean="0">
                <a:solidFill>
                  <a:srgbClr val="FF0000"/>
                </a:solidFill>
                <a:latin typeface="Arial" charset="0"/>
              </a:rPr>
              <a:t>]</a:t>
            </a:r>
            <a:endParaRPr lang="zh-CN" altLang="en-US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8" name="圆角矩形 17"/>
          <p:cNvSpPr/>
          <p:nvPr/>
        </p:nvSpPr>
        <p:spPr bwMode="auto">
          <a:xfrm>
            <a:off x="4724400" y="1981200"/>
            <a:ext cx="990600" cy="4114800"/>
          </a:xfrm>
          <a:prstGeom prst="roundRect">
            <a:avLst/>
          </a:prstGeom>
          <a:noFill/>
          <a:ln w="57150">
            <a:solidFill>
              <a:srgbClr val="FFC000"/>
            </a:solidFill>
            <a:prstDash val="sys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圆角矩形标注 11"/>
          <p:cNvSpPr/>
          <p:nvPr/>
        </p:nvSpPr>
        <p:spPr bwMode="auto">
          <a:xfrm>
            <a:off x="3988676" y="1447800"/>
            <a:ext cx="2590800" cy="304800"/>
          </a:xfrm>
          <a:prstGeom prst="wedgeRoundRectCallout">
            <a:avLst>
              <a:gd name="adj1" fmla="val 8592"/>
              <a:gd name="adj2" fmla="val 103977"/>
              <a:gd name="adj3" fmla="val 16667"/>
            </a:avLst>
          </a:prstGeom>
          <a:solidFill>
            <a:srgbClr val="FFC00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Owned by organization</a:t>
            </a:r>
            <a:endParaRPr kumimoji="0" lang="zh-CN" altLang="en-US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276600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Single-user </a:t>
            </a:r>
            <a:r>
              <a:rPr lang="en-US" sz="2000" b="1" dirty="0" err="1" smtClean="0"/>
              <a:t>dedup</a:t>
            </a:r>
            <a:r>
              <a:rPr lang="en-US" sz="2000" b="1" dirty="0" smtClean="0"/>
              <a:t> before uploads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81291" y="1905000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Organization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330966" y="3348335"/>
            <a:ext cx="15844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Cross-user </a:t>
            </a:r>
            <a:r>
              <a:rPr lang="en-US" sz="2000" b="1" dirty="0" err="1" smtClean="0"/>
              <a:t>dedup</a:t>
            </a:r>
            <a:r>
              <a:rPr lang="en-US" sz="2000" b="1" dirty="0" smtClean="0"/>
              <a:t> by VMs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12" grpId="0" animBg="1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CRSSS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3400"/>
          </a:xfrm>
        </p:spPr>
        <p:txBody>
          <a:bodyPr/>
          <a:lstStyle/>
          <a:p>
            <a:r>
              <a:rPr lang="en-US" dirty="0" smtClean="0"/>
              <a:t>Example: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6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655332"/>
            <a:ext cx="8254029" cy="35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圆角矩形 5"/>
          <p:cNvSpPr/>
          <p:nvPr/>
        </p:nvSpPr>
        <p:spPr bwMode="auto">
          <a:xfrm>
            <a:off x="2057400" y="4572000"/>
            <a:ext cx="2095500" cy="990600"/>
          </a:xfrm>
          <a:prstGeom prst="roundRect">
            <a:avLst/>
          </a:prstGeom>
          <a:noFill/>
          <a:ln w="38100" cap="flat" cmpd="sng" algn="ctr">
            <a:solidFill>
              <a:srgbClr val="92D05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cxnSp>
        <p:nvCxnSpPr>
          <p:cNvPr id="7" name="直接箭头连接符 7"/>
          <p:cNvCxnSpPr/>
          <p:nvPr/>
        </p:nvCxnSpPr>
        <p:spPr bwMode="auto">
          <a:xfrm flipV="1">
            <a:off x="3962400" y="2883932"/>
            <a:ext cx="381000" cy="1524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2438400" y="22098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00B050"/>
                </a:solidFill>
              </a:rPr>
              <a:t>Replace </a:t>
            </a:r>
            <a:r>
              <a:rPr lang="en-US" altLang="zh-CN" sz="2000" b="1" i="1" dirty="0" smtClean="0">
                <a:solidFill>
                  <a:srgbClr val="00B050"/>
                </a:solidFill>
              </a:rPr>
              <a:t>r</a:t>
            </a:r>
            <a:r>
              <a:rPr lang="en-US" altLang="zh-CN" sz="2000" b="1" dirty="0" smtClean="0">
                <a:solidFill>
                  <a:srgbClr val="00B050"/>
                </a:solidFill>
              </a:rPr>
              <a:t> random words with </a:t>
            </a:r>
            <a:r>
              <a:rPr lang="en-US" altLang="zh-CN" sz="2000" b="1" i="1" dirty="0" smtClean="0">
                <a:solidFill>
                  <a:srgbClr val="00B050"/>
                </a:solidFill>
              </a:rPr>
              <a:t>r</a:t>
            </a:r>
            <a:r>
              <a:rPr lang="en-US" altLang="zh-CN" sz="2000" b="1" dirty="0" smtClean="0">
                <a:solidFill>
                  <a:srgbClr val="00B050"/>
                </a:solidFill>
              </a:rPr>
              <a:t> hashes</a:t>
            </a:r>
            <a:endParaRPr lang="zh-CN" altLang="en-US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39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CRSSS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Generate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dirty="0"/>
              <a:t> hashes from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dirty="0"/>
              <a:t> secret words</a:t>
            </a:r>
            <a:r>
              <a:rPr lang="en-US" altLang="zh-CN" dirty="0" smtClean="0"/>
              <a:t>:</a:t>
            </a:r>
          </a:p>
          <a:p>
            <a:endParaRPr lang="en-US" altLang="zh-CN" dirty="0"/>
          </a:p>
          <a:p>
            <a:endParaRPr lang="en-US" altLang="zh-CN" dirty="0"/>
          </a:p>
          <a:p>
            <a:pPr>
              <a:buNone/>
            </a:pPr>
            <a:r>
              <a:rPr lang="en-US" altLang="zh-CN" dirty="0"/>
              <a:t>	</a:t>
            </a:r>
            <a:endParaRPr lang="en-US" altLang="zh-CN" dirty="0" smtClean="0"/>
          </a:p>
          <a:p>
            <a:pPr lvl="1"/>
            <a:r>
              <a:rPr lang="en-US" altLang="zh-CN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dirty="0" smtClean="0"/>
              <a:t> = data block of the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dirty="0" smtClean="0"/>
              <a:t> secret words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en-US" altLang="zh-CN" i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zh-CN" dirty="0" smtClean="0"/>
              <a:t>index</a:t>
            </a:r>
            <a:endParaRPr lang="en-US" altLang="zh-CN" dirty="0"/>
          </a:p>
          <a:p>
            <a:pPr lvl="1"/>
            <a:r>
              <a:rPr lang="en-US" altLang="zh-CN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dirty="0"/>
              <a:t> </a:t>
            </a:r>
            <a:r>
              <a:rPr lang="en-US" altLang="zh-CN" dirty="0" smtClean="0"/>
              <a:t>= cryptographic </a:t>
            </a:r>
            <a:r>
              <a:rPr lang="en-US" altLang="zh-CN" dirty="0"/>
              <a:t>hash function (e.g., SHA-256</a:t>
            </a:r>
            <a:r>
              <a:rPr lang="en-US" altLang="zh-CN" dirty="0" smtClean="0"/>
              <a:t>)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516813"/>
            <a:ext cx="6934200" cy="106458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460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CAONT-RS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/>
          <a:lstStyle/>
          <a:p>
            <a:r>
              <a:rPr lang="en-US" altLang="zh-CN" dirty="0" smtClean="0"/>
              <a:t>Example: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=4,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=3,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-1 =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dirty="0" smtClean="0"/>
              <a:t>:</a:t>
            </a:r>
            <a:endParaRPr lang="en-US" altLang="zh-C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0"/>
            <a:ext cx="859814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圆角矩形 5"/>
          <p:cNvSpPr/>
          <p:nvPr/>
        </p:nvSpPr>
        <p:spPr bwMode="auto">
          <a:xfrm>
            <a:off x="1371600" y="5105400"/>
            <a:ext cx="1676400" cy="605852"/>
          </a:xfrm>
          <a:prstGeom prst="roundRect">
            <a:avLst/>
          </a:prstGeom>
          <a:noFill/>
          <a:ln w="38100" cap="flat" cmpd="sng" algn="ctr">
            <a:solidFill>
              <a:srgbClr val="92D05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直接箭头连接符 6"/>
          <p:cNvCxnSpPr/>
          <p:nvPr/>
        </p:nvCxnSpPr>
        <p:spPr bwMode="auto">
          <a:xfrm>
            <a:off x="2218544" y="5726243"/>
            <a:ext cx="1134256" cy="44595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3352800" y="59436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B050"/>
                </a:solidFill>
              </a:rPr>
              <a:t>Replace the random key with a hash</a:t>
            </a:r>
            <a:endParaRPr lang="zh-CN" altLang="en-US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55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CAONT-RS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altLang="zh-CN" dirty="0"/>
              <a:t>Transform </a:t>
            </a:r>
            <a:r>
              <a:rPr lang="en-US" altLang="zh-CN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dirty="0"/>
              <a:t> secret words </a:t>
            </a:r>
            <a:r>
              <a:rPr lang="en-US" altLang="zh-CN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dirty="0"/>
              <a:t>, </a:t>
            </a:r>
            <a:r>
              <a:rPr lang="en-US" altLang="zh-CN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dirty="0"/>
              <a:t>, …, </a:t>
            </a:r>
            <a:r>
              <a:rPr lang="en-US" altLang="zh-CN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i="1" baseline="-25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baseline="-25000" dirty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altLang="zh-CN" dirty="0"/>
              <a:t> into </a:t>
            </a:r>
            <a:r>
              <a:rPr lang="en-US" altLang="zh-CN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+1</a:t>
            </a:r>
            <a:r>
              <a:rPr lang="en-US" altLang="zh-CN" dirty="0"/>
              <a:t> CAONT words </a:t>
            </a:r>
            <a:r>
              <a:rPr lang="en-US" altLang="zh-CN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dirty="0"/>
              <a:t>, </a:t>
            </a:r>
            <a:r>
              <a:rPr lang="en-US" altLang="zh-CN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dirty="0"/>
              <a:t>, …, </a:t>
            </a:r>
            <a:r>
              <a:rPr lang="en-US" altLang="zh-CN" i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i="1" baseline="-250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dirty="0" smtClean="0"/>
              <a:t>: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>
              <a:solidFill>
                <a:srgbClr val="3333CC"/>
              </a:solidFill>
              <a:latin typeface="Arial Unicode MS"/>
              <a:ea typeface="Arial Unicode MS"/>
              <a:cs typeface="Arial Unicode MS"/>
            </a:endParaRPr>
          </a:p>
          <a:p>
            <a:pPr lvl="1"/>
            <a:endParaRPr lang="en-US" altLang="zh-CN" dirty="0">
              <a:solidFill>
                <a:srgbClr val="3333CC"/>
              </a:solidFill>
              <a:latin typeface="Arial Unicode MS"/>
              <a:ea typeface="Arial Unicode MS"/>
              <a:cs typeface="Arial Unicode MS"/>
            </a:endParaRPr>
          </a:p>
          <a:p>
            <a:pPr lvl="1"/>
            <a:r>
              <a:rPr lang="en-US" altLang="zh-CN" dirty="0" smtClean="0">
                <a:solidFill>
                  <a:srgbClr val="3333CC"/>
                </a:solidFill>
                <a:latin typeface="Arial Unicode MS"/>
                <a:ea typeface="Arial Unicode MS"/>
                <a:cs typeface="Arial Unicode MS"/>
              </a:rPr>
              <a:t>⊕</a:t>
            </a:r>
            <a:r>
              <a:rPr lang="en-US" altLang="zh-CN" dirty="0" smtClean="0"/>
              <a:t> = </a:t>
            </a:r>
            <a:r>
              <a:rPr lang="en-US" altLang="zh-CN" dirty="0"/>
              <a:t>XOR </a:t>
            </a:r>
            <a:r>
              <a:rPr lang="en-US" altLang="zh-CN" dirty="0" smtClean="0"/>
              <a:t>operator </a:t>
            </a:r>
            <a:endParaRPr lang="en-US" altLang="zh-CN" dirty="0"/>
          </a:p>
          <a:p>
            <a:pPr lvl="1"/>
            <a:r>
              <a:rPr lang="en-US" altLang="zh-CN" i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i="1" baseline="-250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key</a:t>
            </a:r>
            <a:r>
              <a:rPr lang="en-US" altLang="zh-CN" dirty="0"/>
              <a:t> </a:t>
            </a:r>
            <a:r>
              <a:rPr lang="en-US" altLang="zh-CN" dirty="0" smtClean="0"/>
              <a:t>= </a:t>
            </a:r>
            <a:r>
              <a:rPr lang="en-US" altLang="zh-CN" dirty="0">
                <a:solidFill>
                  <a:srgbClr val="FF0000"/>
                </a:solidFill>
              </a:rPr>
              <a:t>hash key </a:t>
            </a:r>
            <a:r>
              <a:rPr lang="en-US" altLang="zh-CN" dirty="0" smtClean="0"/>
              <a:t>generated from </a:t>
            </a:r>
            <a:r>
              <a:rPr lang="en-US" altLang="zh-CN" dirty="0"/>
              <a:t>the secret </a:t>
            </a:r>
            <a:r>
              <a:rPr lang="en-US" altLang="zh-CN" dirty="0" smtClean="0"/>
              <a:t>via a </a:t>
            </a:r>
            <a:r>
              <a:rPr lang="en-US" altLang="zh-CN" dirty="0"/>
              <a:t>cryptographic hash function </a:t>
            </a:r>
            <a:r>
              <a:rPr lang="en-US" altLang="zh-CN" dirty="0" smtClean="0"/>
              <a:t>(e.g., </a:t>
            </a:r>
            <a:r>
              <a:rPr lang="en-US" altLang="zh-CN" dirty="0"/>
              <a:t>SHA-256</a:t>
            </a:r>
            <a:r>
              <a:rPr lang="en-US" altLang="zh-CN" dirty="0" smtClean="0"/>
              <a:t>) </a:t>
            </a:r>
            <a:endParaRPr lang="en-US" altLang="zh-CN" dirty="0"/>
          </a:p>
          <a:p>
            <a:pPr lvl="1"/>
            <a:r>
              <a:rPr lang="en-US" altLang="zh-CN" i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dirty="0"/>
              <a:t> </a:t>
            </a:r>
            <a:r>
              <a:rPr lang="en-US" altLang="zh-CN" dirty="0" smtClean="0"/>
              <a:t>= index</a:t>
            </a:r>
            <a:endParaRPr lang="en-US" altLang="zh-CN" dirty="0"/>
          </a:p>
          <a:p>
            <a:pPr lvl="1"/>
            <a:r>
              <a:rPr lang="en-US" altLang="zh-CN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dirty="0"/>
              <a:t> </a:t>
            </a:r>
            <a:r>
              <a:rPr lang="en-US" altLang="zh-CN" dirty="0" smtClean="0"/>
              <a:t>= encryption </a:t>
            </a:r>
            <a:r>
              <a:rPr lang="en-US" altLang="zh-CN" dirty="0"/>
              <a:t>function </a:t>
            </a:r>
            <a:r>
              <a:rPr lang="en-US" altLang="zh-CN" dirty="0" smtClean="0"/>
              <a:t>(e.g., </a:t>
            </a:r>
            <a:r>
              <a:rPr lang="en-US" altLang="zh-CN" dirty="0"/>
              <a:t>AES-256</a:t>
            </a:r>
            <a:r>
              <a:rPr lang="en-US" altLang="zh-CN" dirty="0" smtClean="0"/>
              <a:t>)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17347" b="28231"/>
          <a:stretch>
            <a:fillRect/>
          </a:stretch>
        </p:blipFill>
        <p:spPr bwMode="auto">
          <a:xfrm>
            <a:off x="866400" y="2819400"/>
            <a:ext cx="7668000" cy="5400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t="15094" r="3158" b="16981"/>
          <a:stretch>
            <a:fillRect/>
          </a:stretch>
        </p:blipFill>
        <p:spPr bwMode="auto">
          <a:xfrm>
            <a:off x="838200" y="3435600"/>
            <a:ext cx="5867400" cy="510209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324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Evaluate the computational throughput of CRSSS and CAONT-RS</a:t>
            </a:r>
          </a:p>
          <a:p>
            <a:r>
              <a:rPr lang="en-US" dirty="0" smtClean="0"/>
              <a:t>Setup:</a:t>
            </a:r>
          </a:p>
          <a:p>
            <a:pPr lvl="1"/>
            <a:r>
              <a:rPr lang="en-US" dirty="0" err="1" smtClean="0"/>
              <a:t>OpenSSL</a:t>
            </a:r>
            <a:r>
              <a:rPr lang="en-US" dirty="0" smtClean="0"/>
              <a:t> for encryption (AES-256) and hash (SHA-256)</a:t>
            </a:r>
          </a:p>
          <a:p>
            <a:pPr lvl="1"/>
            <a:r>
              <a:rPr lang="en-US" dirty="0" err="1" smtClean="0"/>
              <a:t>Jerasure</a:t>
            </a:r>
            <a:r>
              <a:rPr lang="en-US" dirty="0" smtClean="0"/>
              <a:t> </a:t>
            </a:r>
            <a:r>
              <a:rPr lang="en-US" sz="1600" dirty="0" smtClean="0"/>
              <a:t>[Plank, 2014]</a:t>
            </a:r>
            <a:r>
              <a:rPr lang="en-US" dirty="0" smtClean="0"/>
              <a:t> &amp; GF-Complete </a:t>
            </a:r>
            <a:r>
              <a:rPr lang="en-US" sz="1600" dirty="0" smtClean="0"/>
              <a:t>[Plank, 2013]</a:t>
            </a:r>
            <a:r>
              <a:rPr lang="en-US" dirty="0" smtClean="0"/>
              <a:t> for encoding</a:t>
            </a:r>
          </a:p>
          <a:p>
            <a:pPr lvl="1"/>
            <a:r>
              <a:rPr lang="en-US" dirty="0" smtClean="0"/>
              <a:t>Implementation in C</a:t>
            </a:r>
            <a:endParaRPr lang="en-US" dirty="0"/>
          </a:p>
          <a:p>
            <a:r>
              <a:rPr lang="en-US" dirty="0" smtClean="0"/>
              <a:t>Compare:</a:t>
            </a:r>
          </a:p>
          <a:p>
            <a:pPr lvl="1"/>
            <a:r>
              <a:rPr lang="en-US" dirty="0" smtClean="0"/>
              <a:t>RSSS vs. CRSSS</a:t>
            </a:r>
          </a:p>
          <a:p>
            <a:pPr lvl="1"/>
            <a:r>
              <a:rPr lang="en-US" dirty="0" smtClean="0"/>
              <a:t>AONT-RS vs. CAONT-RS</a:t>
            </a:r>
          </a:p>
          <a:p>
            <a:pPr lvl="1"/>
            <a:r>
              <a:rPr lang="en-US" dirty="0" smtClean="0"/>
              <a:t>CRSSS vs. CAONT-RS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7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 l="1136" b="3748"/>
          <a:stretch>
            <a:fillRect/>
          </a:stretch>
        </p:blipFill>
        <p:spPr bwMode="auto">
          <a:xfrm>
            <a:off x="76200" y="1524000"/>
            <a:ext cx="5647868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Evaluation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6553200" y="6400799"/>
            <a:ext cx="2133600" cy="360000"/>
          </a:xfrm>
        </p:spPr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6" name="矩形 15"/>
          <p:cNvSpPr/>
          <p:nvPr/>
        </p:nvSpPr>
        <p:spPr bwMode="auto">
          <a:xfrm>
            <a:off x="5791200" y="2209800"/>
            <a:ext cx="3200400" cy="1219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6881" y="2286000"/>
            <a:ext cx="2944719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68299" y="2590800"/>
            <a:ext cx="2474182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62572" y="2895600"/>
            <a:ext cx="2479909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7" cstate="print"/>
          <a:srcRect t="7143" b="7143"/>
          <a:stretch>
            <a:fillRect/>
          </a:stretch>
        </p:blipFill>
        <p:spPr bwMode="auto">
          <a:xfrm>
            <a:off x="6459618" y="3200400"/>
            <a:ext cx="2482863" cy="18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37014" y="1676400"/>
            <a:ext cx="131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= n - k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Evaluation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b="1904"/>
          <a:stretch>
            <a:fillRect/>
          </a:stretch>
        </p:blipFill>
        <p:spPr bwMode="auto">
          <a:xfrm>
            <a:off x="76200" y="1524000"/>
            <a:ext cx="5638652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 bwMode="auto">
          <a:xfrm>
            <a:off x="5791200" y="2209800"/>
            <a:ext cx="3200400" cy="2438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6881" y="2286000"/>
            <a:ext cx="2944719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8299" y="2590800"/>
            <a:ext cx="2474182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62572" y="2895600"/>
            <a:ext cx="2479909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/>
          <a:srcRect t="7143" b="7143"/>
          <a:stretch>
            <a:fillRect/>
          </a:stretch>
        </p:blipFill>
        <p:spPr bwMode="auto">
          <a:xfrm>
            <a:off x="6459618" y="3200400"/>
            <a:ext cx="2482863" cy="18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18281" y="3429000"/>
            <a:ext cx="3154519" cy="2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77051" y="3733800"/>
            <a:ext cx="2695749" cy="2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7961" y="4038600"/>
            <a:ext cx="2749680" cy="24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75481" y="4343400"/>
            <a:ext cx="2667718" cy="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内容占位符 2"/>
          <p:cNvSpPr txBox="1">
            <a:spLocks/>
          </p:cNvSpPr>
          <p:nvPr/>
        </p:nvSpPr>
        <p:spPr bwMode="auto">
          <a:xfrm>
            <a:off x="152400" y="5562600"/>
            <a:ext cx="8839200" cy="121920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rgbClr val="FF0000"/>
                </a:solidFill>
              </a:rPr>
              <a:t>CRSSS has much higher overhead (~30%) than RSSS due to more hash computations; yet, CAONT-RS has limited overhead (~8%) over AONT-RS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37014" y="1676400"/>
            <a:ext cx="131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= n - k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793478"/>
            <a:ext cx="5243085" cy="1540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5119688"/>
            <a:ext cx="2202363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5915" y="1828800"/>
            <a:ext cx="5243085" cy="1540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Single Cloud Problems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cxnSp>
        <p:nvCxnSpPr>
          <p:cNvPr id="17" name="直接箭头连接符 16"/>
          <p:cNvCxnSpPr/>
          <p:nvPr/>
        </p:nvCxnSpPr>
        <p:spPr bwMode="auto">
          <a:xfrm>
            <a:off x="3124200" y="5119688"/>
            <a:ext cx="533400" cy="519112"/>
          </a:xfrm>
          <a:prstGeom prst="straightConnector1">
            <a:avLst/>
          </a:prstGeom>
          <a:ln w="57150">
            <a:solidFill>
              <a:srgbClr val="3333CC"/>
            </a:solidFill>
            <a:prstDash val="sysDot"/>
            <a:headEnd type="triangle" w="med" len="med"/>
            <a:tailEnd type="triangl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乘号 5"/>
          <p:cNvSpPr/>
          <p:nvPr/>
        </p:nvSpPr>
        <p:spPr bwMode="auto">
          <a:xfrm>
            <a:off x="5715000" y="2150122"/>
            <a:ext cx="1143000" cy="990600"/>
          </a:xfrm>
          <a:prstGeom prst="mathMultiply">
            <a:avLst>
              <a:gd name="adj1" fmla="val 17839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Single point of failure: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Vendor lock-in:</a:t>
            </a:r>
            <a:endParaRPr lang="zh-CN" altLang="en-US" dirty="0"/>
          </a:p>
        </p:txBody>
      </p:sp>
      <p:sp>
        <p:nvSpPr>
          <p:cNvPr id="11" name="左箭头 10"/>
          <p:cNvSpPr/>
          <p:nvPr/>
        </p:nvSpPr>
        <p:spPr bwMode="auto">
          <a:xfrm rot="19284573">
            <a:off x="4485983" y="4747364"/>
            <a:ext cx="1611702" cy="1291840"/>
          </a:xfrm>
          <a:prstGeom prst="leftArrow">
            <a:avLst/>
          </a:prstGeom>
          <a:noFill/>
          <a:ln w="28575" cap="flat" cmpd="sng" algn="ctr">
            <a:solidFill>
              <a:srgbClr val="3333CC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latin typeface="Arial" charset="0"/>
              </a:rPr>
              <a:t>Costly Migration</a:t>
            </a:r>
            <a:r>
              <a:rPr kumimoji="0" lang="en-US" altLang="zh-CN" b="1" i="0" u="none" strike="noStrike" cap="none" normalizeH="0" dirty="0" smtClean="0">
                <a:ln>
                  <a:noFill/>
                </a:ln>
                <a:solidFill>
                  <a:srgbClr val="3333CC"/>
                </a:solidFill>
                <a:latin typeface="Arial" charset="0"/>
              </a:rPr>
              <a:t> </a:t>
            </a:r>
            <a:endParaRPr kumimoji="0" lang="zh-CN" altLang="en-US" b="1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b="-304"/>
          <a:stretch>
            <a:fillRect/>
          </a:stretch>
        </p:blipFill>
        <p:spPr bwMode="auto">
          <a:xfrm>
            <a:off x="89194" y="1524000"/>
            <a:ext cx="5549606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Evaluation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内容占位符 2"/>
          <p:cNvSpPr txBox="1">
            <a:spLocks/>
          </p:cNvSpPr>
          <p:nvPr/>
        </p:nvSpPr>
        <p:spPr bwMode="auto">
          <a:xfrm>
            <a:off x="152400" y="5562600"/>
            <a:ext cx="8763000" cy="121920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rgbClr val="FF0000"/>
                </a:solidFill>
              </a:rPr>
              <a:t>CRSSS and CAONT-RS are complementary in performance: CRSSS decreases in throughput due to more hashes, while CAONT-RS increases in throughput due to RS encoding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5791200" y="3352800"/>
            <a:ext cx="32004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8281" y="3429000"/>
            <a:ext cx="3154519" cy="2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7051" y="3733800"/>
            <a:ext cx="2695749" cy="2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837014" y="1676400"/>
            <a:ext cx="131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= n - k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524000"/>
            <a:ext cx="5593902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Evaluation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内容占位符 2"/>
          <p:cNvSpPr txBox="1">
            <a:spLocks/>
          </p:cNvSpPr>
          <p:nvPr/>
        </p:nvSpPr>
        <p:spPr bwMode="auto">
          <a:xfrm>
            <a:off x="381000" y="5562600"/>
            <a:ext cx="8382000" cy="121920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rgbClr val="FF0000"/>
                </a:solidFill>
              </a:rPr>
              <a:t>For smaller </a:t>
            </a:r>
            <a:r>
              <a:rPr lang="en-US" altLang="zh-CN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dirty="0" smtClean="0">
                <a:solidFill>
                  <a:srgbClr val="FF0000"/>
                </a:solidFill>
              </a:rPr>
              <a:t>, CRSSS achieves much higher throughput (&gt;400MB/s), but with higher storage overhead </a:t>
            </a:r>
            <a:br>
              <a:rPr lang="en-US" altLang="zh-CN" sz="2400" dirty="0" smtClean="0">
                <a:solidFill>
                  <a:srgbClr val="FF0000"/>
                </a:solidFill>
              </a:rPr>
            </a:br>
            <a:r>
              <a:rPr lang="en-US" altLang="zh-CN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tradeoff between throughput and storage</a:t>
            </a:r>
            <a:endParaRPr lang="en-US" altLang="zh-CN" sz="2400" dirty="0" smtClean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990600" y="1905000"/>
            <a:ext cx="4572000" cy="1828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5791200" y="3352800"/>
            <a:ext cx="3200400" cy="1295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8281" y="3429000"/>
            <a:ext cx="3154519" cy="2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7051" y="3733800"/>
            <a:ext cx="2695749" cy="2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961" y="4038600"/>
            <a:ext cx="2749680" cy="24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75481" y="4343400"/>
            <a:ext cx="2667718" cy="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837014" y="1676400"/>
            <a:ext cx="131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= n - k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dirty="0" smtClean="0"/>
              <a:t>Defines a framework of </a:t>
            </a:r>
            <a:r>
              <a:rPr lang="en-US" b="1" dirty="0" smtClean="0">
                <a:solidFill>
                  <a:srgbClr val="FF0000"/>
                </a:solidFill>
              </a:rPr>
              <a:t>convergent dispersal</a:t>
            </a:r>
            <a:r>
              <a:rPr lang="en-US" dirty="0" smtClean="0"/>
              <a:t> that enables keyless security and </a:t>
            </a:r>
            <a:r>
              <a:rPr lang="en-US" dirty="0" err="1" smtClean="0"/>
              <a:t>deduplication</a:t>
            </a:r>
            <a:endParaRPr lang="en-US" dirty="0" smtClean="0"/>
          </a:p>
          <a:p>
            <a:r>
              <a:rPr lang="en-US" dirty="0" smtClean="0"/>
              <a:t>Two implementations based on state-of-the-art: </a:t>
            </a:r>
            <a:r>
              <a:rPr lang="en-US" b="1" dirty="0" smtClean="0">
                <a:solidFill>
                  <a:srgbClr val="FF0000"/>
                </a:solidFill>
              </a:rPr>
              <a:t>CRSSS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CAONT-RS</a:t>
            </a:r>
          </a:p>
          <a:p>
            <a:pPr lvl="1"/>
            <a:r>
              <a:rPr lang="en-US" dirty="0" smtClean="0"/>
              <a:t>Both are complementary in performance</a:t>
            </a:r>
          </a:p>
          <a:p>
            <a:r>
              <a:rPr lang="en-US" dirty="0" smtClean="0"/>
              <a:t>Future work:</a:t>
            </a:r>
          </a:p>
          <a:p>
            <a:pPr lvl="1"/>
            <a:r>
              <a:rPr lang="en-US" dirty="0" smtClean="0"/>
              <a:t>Complete cloud storage prototype</a:t>
            </a:r>
          </a:p>
          <a:p>
            <a:pPr lvl="1"/>
            <a:r>
              <a:rPr lang="en-US" dirty="0" smtClean="0"/>
              <a:t>Cost-performance analysis</a:t>
            </a:r>
          </a:p>
          <a:p>
            <a:pPr lvl="1"/>
            <a:r>
              <a:rPr lang="en-US" dirty="0"/>
              <a:t>Security </a:t>
            </a:r>
            <a:r>
              <a:rPr lang="en-US" dirty="0" smtClean="0"/>
              <a:t>analysis</a:t>
            </a:r>
          </a:p>
          <a:p>
            <a:pPr lvl="1"/>
            <a:r>
              <a:rPr lang="en-US" dirty="0" smtClean="0"/>
              <a:t>Evaluation in real-world deployment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1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Cloud-of-Clouds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4876800"/>
            <a:ext cx="8610600" cy="1676400"/>
          </a:xfrm>
        </p:spPr>
        <p:txBody>
          <a:bodyPr/>
          <a:lstStyle/>
          <a:p>
            <a:r>
              <a:rPr lang="en-US" altLang="zh-CN" dirty="0" smtClean="0"/>
              <a:t>Exploits </a:t>
            </a:r>
            <a:r>
              <a:rPr lang="en-US" altLang="zh-CN" dirty="0" smtClean="0">
                <a:solidFill>
                  <a:srgbClr val="FF0000"/>
                </a:solidFill>
              </a:rPr>
              <a:t>diversity</a:t>
            </a:r>
            <a:r>
              <a:rPr lang="en-US" altLang="zh-CN" dirty="0" smtClean="0"/>
              <a:t> of multiple cloud storage vendors:</a:t>
            </a:r>
          </a:p>
          <a:p>
            <a:pPr lvl="1"/>
            <a:r>
              <a:rPr lang="en-US" altLang="zh-CN" dirty="0" smtClean="0"/>
              <a:t>Provides fault tolerance</a:t>
            </a:r>
          </a:p>
          <a:p>
            <a:pPr lvl="1"/>
            <a:r>
              <a:rPr lang="en-US" altLang="zh-CN" dirty="0" smtClean="0"/>
              <a:t>Avoids vendor lock-in</a:t>
            </a:r>
          </a:p>
          <a:p>
            <a:pPr lvl="1"/>
            <a:r>
              <a:rPr lang="en-US" altLang="zh-CN" b="1" dirty="0" smtClean="0">
                <a:solidFill>
                  <a:srgbClr val="FF0000"/>
                </a:solidFill>
              </a:rPr>
              <a:t>Improves security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4103" t="3488" r="5641" b="831"/>
          <a:stretch>
            <a:fillRect/>
          </a:stretch>
        </p:blipFill>
        <p:spPr bwMode="auto">
          <a:xfrm>
            <a:off x="1600200" y="1593272"/>
            <a:ext cx="6019800" cy="328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Diversity </a:t>
            </a:r>
            <a:r>
              <a:rPr lang="en-US" dirty="0" smtClean="0">
                <a:sym typeface="Wingdings" panose="05000000000000000000" pitchFamily="2" charset="2"/>
              </a:rPr>
              <a:t>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5029200"/>
          </a:xfrm>
        </p:spPr>
        <p:txBody>
          <a:bodyPr/>
          <a:lstStyle/>
          <a:p>
            <a:r>
              <a:rPr lang="en-US" b="1" dirty="0" smtClean="0"/>
              <a:t>Threat model</a:t>
            </a:r>
            <a:r>
              <a:rPr lang="en-US" dirty="0" smtClean="0"/>
              <a:t>: provides data confidentiality  </a:t>
            </a:r>
          </a:p>
          <a:p>
            <a:r>
              <a:rPr lang="en-US" dirty="0" smtClean="0"/>
              <a:t>Traditional encryption:</a:t>
            </a:r>
          </a:p>
          <a:p>
            <a:pPr lvl="1"/>
            <a:r>
              <a:rPr lang="en-US" dirty="0" smtClean="0"/>
              <a:t>Encrypts data with a </a:t>
            </a:r>
            <a:r>
              <a:rPr lang="en-US" b="1" dirty="0" smtClean="0"/>
              <a:t>key</a:t>
            </a:r>
            <a:r>
              <a:rPr lang="en-US" dirty="0" smtClean="0"/>
              <a:t> and protects the key</a:t>
            </a:r>
          </a:p>
          <a:p>
            <a:pPr lvl="1"/>
            <a:r>
              <a:rPr lang="en-US" dirty="0" smtClean="0"/>
              <a:t>Key management is challenging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Leveraging diversity: </a:t>
            </a:r>
          </a:p>
          <a:p>
            <a:pPr lvl="1"/>
            <a:r>
              <a:rPr lang="en-US" dirty="0"/>
              <a:t>Disperses </a:t>
            </a:r>
            <a:r>
              <a:rPr lang="en-US" dirty="0" smtClean="0"/>
              <a:t>data across </a:t>
            </a:r>
            <a:r>
              <a:rPr lang="en-US" dirty="0"/>
              <a:t>multiple </a:t>
            </a:r>
            <a:r>
              <a:rPr lang="en-US" dirty="0" smtClean="0"/>
              <a:t>clouds</a:t>
            </a:r>
            <a:endParaRPr lang="en-US" b="1" dirty="0" smtClean="0"/>
          </a:p>
          <a:p>
            <a:pPr lvl="1"/>
            <a:r>
              <a:rPr lang="en-US" dirty="0" smtClean="0"/>
              <a:t>Data remains confidential even if a subset of clouds is compromised</a:t>
            </a:r>
          </a:p>
          <a:p>
            <a:pPr lvl="2"/>
            <a:r>
              <a:rPr lang="en-US" dirty="0" smtClean="0"/>
              <a:t>Assumption: infeasible for attackers to </a:t>
            </a:r>
            <a:r>
              <a:rPr lang="en-US" dirty="0"/>
              <a:t>compromise all clouds</a:t>
            </a:r>
          </a:p>
          <a:p>
            <a:pPr lvl="1"/>
            <a:r>
              <a:rPr lang="en-US" dirty="0" smtClean="0"/>
              <a:t>Security is achieved without keys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keyless security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8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837" t="1753" r="3546" b="1753"/>
          <a:stretch>
            <a:fillRect/>
          </a:stretch>
        </p:blipFill>
        <p:spPr bwMode="auto">
          <a:xfrm>
            <a:off x="1752600" y="1507836"/>
            <a:ext cx="5562600" cy="3624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Keyless Security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3400" y="5257800"/>
            <a:ext cx="8001000" cy="1401763"/>
          </a:xfrm>
        </p:spPr>
        <p:txBody>
          <a:bodyPr/>
          <a:lstStyle/>
          <a:p>
            <a:r>
              <a:rPr lang="en-US" altLang="zh-CN" dirty="0" smtClean="0"/>
              <a:t>Major building block: </a:t>
            </a:r>
            <a:r>
              <a:rPr lang="en-US" altLang="zh-CN" b="1" dirty="0" smtClean="0">
                <a:solidFill>
                  <a:srgbClr val="FF0000"/>
                </a:solidFill>
              </a:rPr>
              <a:t>dispersal algorithm</a:t>
            </a:r>
          </a:p>
          <a:p>
            <a:pPr lvl="1"/>
            <a:r>
              <a:rPr lang="en-US" altLang="zh-CN" dirty="0" smtClean="0"/>
              <a:t>Given a </a:t>
            </a:r>
            <a:r>
              <a:rPr lang="en-US" altLang="zh-CN" dirty="0" smtClean="0">
                <a:solidFill>
                  <a:srgbClr val="FF0000"/>
                </a:solidFill>
              </a:rPr>
              <a:t>secret</a:t>
            </a:r>
            <a:r>
              <a:rPr lang="en-US" altLang="zh-CN" dirty="0" smtClean="0"/>
              <a:t>, outputs </a:t>
            </a:r>
            <a:r>
              <a:rPr lang="en-US" altLang="zh-CN" dirty="0" smtClean="0">
                <a:sym typeface="Wingdings" panose="05000000000000000000" pitchFamily="2" charset="2"/>
              </a:rPr>
              <a:t>multiple </a:t>
            </a:r>
            <a:r>
              <a:rPr lang="en-US" altLang="zh-CN" dirty="0" smtClean="0">
                <a:solidFill>
                  <a:srgbClr val="FF0000"/>
                </a:solidFill>
                <a:sym typeface="Wingdings" panose="05000000000000000000" pitchFamily="2" charset="2"/>
              </a:rPr>
              <a:t>shares</a:t>
            </a:r>
            <a:r>
              <a:rPr lang="en-US" altLang="zh-CN" dirty="0" smtClean="0"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en-US" altLang="zh-CN" dirty="0" smtClean="0">
                <a:sym typeface="Wingdings" panose="05000000000000000000" pitchFamily="2" charset="2"/>
              </a:rPr>
              <a:t>Secret remains inaccessible without enough shares</a:t>
            </a:r>
            <a:endParaRPr lang="en-US" altLang="zh-CN" dirty="0" smtClean="0"/>
          </a:p>
          <a:p>
            <a:pPr marL="457200" lvl="1" indent="0">
              <a:buNone/>
            </a:pPr>
            <a:endParaRPr lang="en-US" altLang="zh-CN" b="1" dirty="0" smtClean="0">
              <a:solidFill>
                <a:srgbClr val="FF0000"/>
              </a:solidFill>
            </a:endParaRPr>
          </a:p>
          <a:p>
            <a:pPr lvl="1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Dispersal Algorithm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dirty="0" smtClean="0"/>
              <a:t> dispersal algorithm: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 smtClean="0"/>
              <a:t>Secret is dispersed into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dirty="0" smtClean="0"/>
              <a:t> shares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 smtClean="0"/>
              <a:t>Secret can be reconstructed from any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dirty="0" smtClean="0"/>
              <a:t> shares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&lt; n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 smtClean="0"/>
              <a:t>Secret cannot be inferred (even partially) from any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dirty="0" smtClean="0"/>
              <a:t> shares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&lt; k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 smtClean="0"/>
              <a:t>Example: (4, 3, 2)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6886" b="3693"/>
          <a:stretch>
            <a:fillRect/>
          </a:stretch>
        </p:blipFill>
        <p:spPr bwMode="auto">
          <a:xfrm>
            <a:off x="957943" y="4531759"/>
            <a:ext cx="5214257" cy="164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 bwMode="auto">
          <a:xfrm flipV="1">
            <a:off x="6067425" y="4948238"/>
            <a:ext cx="1057275" cy="23336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>
            <a:off x="6057900" y="4795838"/>
            <a:ext cx="1066800" cy="8572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4620153"/>
            <a:ext cx="117451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 bwMode="auto">
          <a:xfrm flipV="1">
            <a:off x="6067425" y="5043488"/>
            <a:ext cx="1057275" cy="50006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6067425" y="5791200"/>
            <a:ext cx="1090612" cy="16192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dash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6067425" y="5586412"/>
            <a:ext cx="1090612" cy="4286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dash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7095956" y="556260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C000"/>
                </a:solidFill>
              </a:rPr>
              <a:t>Nothing!</a:t>
            </a:r>
            <a:endParaRPr lang="en-US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the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Ramp secret sharing scheme (RSSS</a:t>
            </a:r>
            <a:r>
              <a:rPr lang="en-US" dirty="0"/>
              <a:t>) </a:t>
            </a:r>
            <a:r>
              <a:rPr lang="en-US" sz="1800" dirty="0" smtClean="0"/>
              <a:t>[</a:t>
            </a:r>
            <a:r>
              <a:rPr lang="en-US" sz="1800" dirty="0" err="1" smtClean="0"/>
              <a:t>Blakley</a:t>
            </a:r>
            <a:r>
              <a:rPr lang="en-US" sz="1800" dirty="0" smtClean="0"/>
              <a:t> </a:t>
            </a:r>
            <a:r>
              <a:rPr lang="en-US" sz="1800" dirty="0"/>
              <a:t>and </a:t>
            </a:r>
            <a:r>
              <a:rPr lang="en-US" sz="1800" dirty="0" smtClean="0"/>
              <a:t>Meadows, CRYPTO’84]</a:t>
            </a:r>
            <a:endParaRPr lang="en-US" dirty="0" smtClean="0"/>
          </a:p>
          <a:p>
            <a:pPr lvl="1"/>
            <a:r>
              <a:rPr lang="en-US" dirty="0" smtClean="0"/>
              <a:t>Combines Rabin’s information dispersal </a:t>
            </a:r>
            <a:r>
              <a:rPr lang="en-US" i="1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= 0</a:t>
            </a:r>
            <a:r>
              <a:rPr lang="en-US" i="1" dirty="0" smtClean="0">
                <a:solidFill>
                  <a:srgbClr val="FF0000"/>
                </a:solidFill>
              </a:rPr>
              <a:t>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Shamir’s secret sharing scheme </a:t>
            </a:r>
            <a:r>
              <a:rPr lang="en-US" i="1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= k-1</a:t>
            </a:r>
            <a:r>
              <a:rPr lang="en-US" i="1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dirty="0" smtClean="0"/>
              <a:t>Makes tradeoff between storage space and security</a:t>
            </a:r>
          </a:p>
          <a:p>
            <a:r>
              <a:rPr lang="en-US" dirty="0" smtClean="0"/>
              <a:t>AONT-RS </a:t>
            </a:r>
            <a:r>
              <a:rPr lang="en-US" sz="1800" dirty="0" smtClean="0"/>
              <a:t>[</a:t>
            </a:r>
            <a:r>
              <a:rPr lang="en-US" sz="1800" dirty="0" err="1" smtClean="0"/>
              <a:t>Resch</a:t>
            </a:r>
            <a:r>
              <a:rPr lang="en-US" sz="1800" dirty="0" smtClean="0"/>
              <a:t> et al., FAST’11]</a:t>
            </a:r>
            <a:endParaRPr lang="en-US" dirty="0" smtClean="0"/>
          </a:p>
          <a:p>
            <a:pPr lvl="1"/>
            <a:r>
              <a:rPr lang="en-US" dirty="0" smtClean="0"/>
              <a:t>Combines all-or-nothing-transform and Reed-Solomon encoding</a:t>
            </a:r>
          </a:p>
          <a:p>
            <a:pPr>
              <a:spcBef>
                <a:spcPts val="3000"/>
              </a:spcBef>
            </a:pPr>
            <a:r>
              <a:rPr lang="en-US" i="1" dirty="0" smtClean="0"/>
              <a:t>Main idea: embeds random information into dispersed data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1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Deduplication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Cloud storage uses </a:t>
            </a:r>
            <a:r>
              <a:rPr lang="en-US" b="1" dirty="0" smtClean="0">
                <a:solidFill>
                  <a:srgbClr val="FF0000"/>
                </a:solidFill>
              </a:rPr>
              <a:t>deduplication</a:t>
            </a:r>
            <a:r>
              <a:rPr lang="en-US" dirty="0" smtClean="0"/>
              <a:t> to save cost</a:t>
            </a:r>
          </a:p>
          <a:p>
            <a:r>
              <a:rPr lang="en-US" dirty="0" smtClean="0"/>
              <a:t>Deduplication avoids storing multiple data copies with identical content</a:t>
            </a:r>
          </a:p>
          <a:p>
            <a:pPr lvl="1"/>
            <a:r>
              <a:rPr lang="en-US" dirty="0" smtClean="0"/>
              <a:t>Saves storage space</a:t>
            </a:r>
          </a:p>
          <a:p>
            <a:pPr lvl="1"/>
            <a:r>
              <a:rPr lang="en-US" dirty="0" smtClean="0"/>
              <a:t>Saves write bandwidth</a:t>
            </a:r>
          </a:p>
          <a:p>
            <a:r>
              <a:rPr lang="en-US" dirty="0" smtClean="0"/>
              <a:t>However, state-of-the-art dispersal algorithms break deduplication</a:t>
            </a:r>
          </a:p>
          <a:p>
            <a:pPr lvl="1"/>
            <a:r>
              <a:rPr lang="en-US" dirty="0" smtClean="0"/>
              <a:t>Root cause: </a:t>
            </a:r>
            <a:r>
              <a:rPr lang="en-US" b="1" dirty="0" smtClean="0"/>
              <a:t>security builds on embedded randomness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7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l="2941" t="4812" r="2217" b="3138"/>
          <a:stretch>
            <a:fillRect/>
          </a:stretch>
        </p:blipFill>
        <p:spPr bwMode="auto">
          <a:xfrm>
            <a:off x="1970400" y="3522769"/>
            <a:ext cx="5040000" cy="211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2188" t="4334" r="1550" b="2643"/>
          <a:stretch>
            <a:fillRect/>
          </a:stretch>
        </p:blipFill>
        <p:spPr bwMode="auto">
          <a:xfrm>
            <a:off x="1970400" y="1465369"/>
            <a:ext cx="5040000" cy="21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err="1" smtClean="0"/>
              <a:t>Deduplication</a:t>
            </a:r>
            <a:endParaRPr lang="zh-CN" altLang="en-US" b="0" dirty="0">
              <a:solidFill>
                <a:srgbClr val="3333CC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cxnSp>
        <p:nvCxnSpPr>
          <p:cNvPr id="8" name="直接箭头连接符 7"/>
          <p:cNvCxnSpPr/>
          <p:nvPr/>
        </p:nvCxnSpPr>
        <p:spPr bwMode="auto">
          <a:xfrm flipH="1">
            <a:off x="1295400" y="3141769"/>
            <a:ext cx="685800" cy="381000"/>
          </a:xfrm>
          <a:prstGeom prst="straightConnector1">
            <a:avLst/>
          </a:prstGeom>
          <a:ln>
            <a:solidFill>
              <a:srgbClr val="00B0F0"/>
            </a:solidFill>
            <a:headEnd type="arrow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2400" y="3522769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70C0"/>
                </a:solidFill>
              </a:rPr>
              <a:t>Identical content</a:t>
            </a:r>
            <a:endParaRPr lang="zh-CN" altLang="en-US" sz="2000" b="1" dirty="0">
              <a:solidFill>
                <a:srgbClr val="0070C0"/>
              </a:solidFill>
            </a:endParaRPr>
          </a:p>
        </p:txBody>
      </p:sp>
      <p:cxnSp>
        <p:nvCxnSpPr>
          <p:cNvPr id="14" name="直接箭头连接符 13"/>
          <p:cNvCxnSpPr/>
          <p:nvPr/>
        </p:nvCxnSpPr>
        <p:spPr bwMode="auto">
          <a:xfrm flipH="1" flipV="1">
            <a:off x="1295400" y="4290079"/>
            <a:ext cx="609600" cy="604290"/>
          </a:xfrm>
          <a:prstGeom prst="straightConnector1">
            <a:avLst/>
          </a:prstGeom>
          <a:ln>
            <a:solidFill>
              <a:srgbClr val="00B0F0"/>
            </a:solidFill>
            <a:headEnd type="arrow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 bwMode="auto">
          <a:xfrm>
            <a:off x="6934200" y="2760769"/>
            <a:ext cx="609600" cy="762000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 bwMode="auto">
          <a:xfrm flipV="1">
            <a:off x="6934200" y="4437171"/>
            <a:ext cx="685800" cy="685798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858000" y="3675169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Different shares!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676400" y="1553237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CC00CC"/>
                </a:solidFill>
              </a:rPr>
              <a:t>Random information</a:t>
            </a:r>
            <a:endParaRPr lang="zh-CN" altLang="en-US" b="1" dirty="0">
              <a:solidFill>
                <a:srgbClr val="CC00CC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665600" y="3539747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92D050"/>
                </a:solidFill>
              </a:rPr>
              <a:t>Random information</a:t>
            </a:r>
            <a:endParaRPr lang="zh-CN" altLang="en-US" b="1" dirty="0" smtClean="0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70" y="5879068"/>
            <a:ext cx="6732930" cy="830997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Q: Can we preserve both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deduplication</a:t>
            </a:r>
            <a:r>
              <a:rPr lang="en-US" sz="2400" b="1" i="1" dirty="0" smtClean="0">
                <a:solidFill>
                  <a:srgbClr val="FF0000"/>
                </a:solidFill>
              </a:rPr>
              <a:t> and keyless security in dispersal algorithms? 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4180200" y="1465369"/>
            <a:ext cx="620400" cy="457200"/>
          </a:xfrm>
          <a:prstGeom prst="rect">
            <a:avLst/>
          </a:prstGeom>
          <a:solidFill>
            <a:srgbClr val="CC00CC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159179" y="3493866"/>
            <a:ext cx="620400" cy="457200"/>
          </a:xfrm>
          <a:prstGeom prst="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0000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7879</TotalTime>
  <Words>950</Words>
  <Application>Microsoft Office PowerPoint</Application>
  <PresentationFormat>On-screen Show (4:3)</PresentationFormat>
  <Paragraphs>172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Convergent Dispersal:  Toward Storage-Efficient Security  in a Cloud-of-Clouds</vt:lpstr>
      <vt:lpstr>Single Cloud Problems</vt:lpstr>
      <vt:lpstr>Cloud-of-Clouds</vt:lpstr>
      <vt:lpstr>Diversity  Security</vt:lpstr>
      <vt:lpstr>Keyless Security </vt:lpstr>
      <vt:lpstr>Dispersal Algorithm</vt:lpstr>
      <vt:lpstr>State of the Art</vt:lpstr>
      <vt:lpstr>Deduplication</vt:lpstr>
      <vt:lpstr>Deduplication</vt:lpstr>
      <vt:lpstr>Our Contributions</vt:lpstr>
      <vt:lpstr>Key Idea</vt:lpstr>
      <vt:lpstr>Deployment Scenario</vt:lpstr>
      <vt:lpstr>CRSSS</vt:lpstr>
      <vt:lpstr>CRSSS</vt:lpstr>
      <vt:lpstr>CAONT-RS</vt:lpstr>
      <vt:lpstr>CAONT-RS</vt:lpstr>
      <vt:lpstr>Evaluation Setup</vt:lpstr>
      <vt:lpstr>Evaluation</vt:lpstr>
      <vt:lpstr>Evaluation</vt:lpstr>
      <vt:lpstr>Evaluation</vt:lpstr>
      <vt:lpstr>Evaluation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Convergent Dispersal</dc:title>
  <dc:subject>HotStorage '14</dc:subject>
  <dc:creator>Mingqiang Li;Patrick Lee</dc:creator>
  <cp:lastModifiedBy>Patrick Lee</cp:lastModifiedBy>
  <cp:revision>767</cp:revision>
  <cp:lastPrinted>1601-01-01T00:00:00Z</cp:lastPrinted>
  <dcterms:created xsi:type="dcterms:W3CDTF">1601-01-01T00:00:00Z</dcterms:created>
  <dcterms:modified xsi:type="dcterms:W3CDTF">2014-06-17T15:10:41Z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