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541" r:id="rId2"/>
    <p:sldId id="840" r:id="rId3"/>
    <p:sldId id="841" r:id="rId4"/>
    <p:sldId id="842" r:id="rId5"/>
    <p:sldId id="843" r:id="rId6"/>
    <p:sldId id="878" r:id="rId7"/>
    <p:sldId id="858" r:id="rId8"/>
    <p:sldId id="863" r:id="rId9"/>
    <p:sldId id="874" r:id="rId10"/>
    <p:sldId id="866" r:id="rId11"/>
    <p:sldId id="867" r:id="rId12"/>
    <p:sldId id="868" r:id="rId13"/>
    <p:sldId id="869" r:id="rId14"/>
    <p:sldId id="871" r:id="rId15"/>
    <p:sldId id="872" r:id="rId16"/>
    <p:sldId id="870" r:id="rId17"/>
  </p:sldIdLst>
  <p:sldSz cx="12188825" cy="6858000"/>
  <p:notesSz cx="6794500" cy="9906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000"/>
    <a:srgbClr val="FFF2B5"/>
    <a:srgbClr val="FFFFA4"/>
    <a:srgbClr val="3333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46" autoAdjust="0"/>
    <p:restoredTop sz="69789" autoAdjust="0"/>
  </p:normalViewPr>
  <p:slideViewPr>
    <p:cSldViewPr>
      <p:cViewPr varScale="1">
        <p:scale>
          <a:sx n="87" d="100"/>
          <a:sy n="87" d="100"/>
        </p:scale>
        <p:origin x="1133" y="77"/>
      </p:cViewPr>
      <p:guideLst>
        <p:guide orient="horz" pos="2160"/>
        <p:guide pos="3839"/>
      </p:guideLst>
    </p:cSldViewPr>
  </p:slideViewPr>
  <p:outlineViewPr>
    <p:cViewPr>
      <p:scale>
        <a:sx n="33" d="100"/>
        <a:sy n="33" d="100"/>
      </p:scale>
      <p:origin x="0" y="12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28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6838" y="742950"/>
            <a:ext cx="6600825"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746" y="4705678"/>
            <a:ext cx="5435010" cy="4456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600450"/>
          </a:xfrm>
        </p:spPr>
      </p:sp>
      <p:sp>
        <p:nvSpPr>
          <p:cNvPr id="3" name="Notes Placeholder 2"/>
          <p:cNvSpPr>
            <a:spLocks noGrp="1"/>
          </p:cNvSpPr>
          <p:nvPr>
            <p:ph type="body" idx="1"/>
          </p:nvPr>
        </p:nvSpPr>
        <p:spPr/>
        <p:txBody>
          <a:bodyPr/>
          <a:lstStyle/>
          <a:p>
            <a:r>
              <a:rPr lang="en-US" dirty="0"/>
              <a:t>Hello everyone, I am Qiuping Wang from CUHK. I am going to present xxx, which is a joint work with our collaborators from CUHK and Alibaba Group.</a:t>
            </a:r>
          </a:p>
        </p:txBody>
      </p:sp>
    </p:spTree>
    <p:extLst>
      <p:ext uri="{BB962C8B-B14F-4D97-AF65-F5344CB8AC3E}">
        <p14:creationId xmlns:p14="http://schemas.microsoft.com/office/powerpoint/2010/main" val="2888628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To estimate the lifespans and thus the BITs for each block, we conduct probability-based analysis for user-written blocks and GC-rewritten blocks.</a:t>
            </a:r>
          </a:p>
          <a:p>
            <a:r>
              <a:rPr kumimoji="1" lang="en-US" altLang="zh-CN" dirty="0"/>
              <a:t>For user-written blocks, we try to use the lifespan of the invalidated block to infer the lifespan of a user-written block. Our intuition is that ….</a:t>
            </a:r>
          </a:p>
          <a:p>
            <a:r>
              <a:rPr kumimoji="1" lang="en-US" altLang="zh-CN" dirty="0"/>
              <a:t>Specifically, we study the probability of the lifespan of a user-written block being smaller than u0 given the condition that the lifespan of its invalidated block is smaller than v0.</a:t>
            </a:r>
          </a:p>
          <a:p>
            <a:r>
              <a:rPr kumimoji="1" lang="en-US" altLang="zh-CN" dirty="0"/>
              <a:t>We find that the conditional probabilities are high for different combinations of </a:t>
            </a:r>
            <a:r>
              <a:rPr kumimoji="1" lang="en-US" altLang="zh-CN"/>
              <a:t>small u0 and v0 </a:t>
            </a:r>
            <a:r>
              <a:rPr kumimoji="1" lang="en-US" altLang="zh-CN" dirty="0"/>
              <a:t>in Alibaba Cloud block traces.</a:t>
            </a:r>
          </a:p>
          <a:p>
            <a:r>
              <a:rPr kumimoji="1" lang="en-US" altLang="zh-CN" dirty="0"/>
              <a:t>This finding indicates that the intuition holds. If the invalidated block has short lifespan, we can say that it is highly likely that the new user-written block also has short lifespan.</a:t>
            </a:r>
            <a:endParaRPr kumimoji="1" lang="zh-CN" altLang="en-US" dirty="0"/>
          </a:p>
        </p:txBody>
      </p:sp>
    </p:spTree>
    <p:extLst>
      <p:ext uri="{BB962C8B-B14F-4D97-AF65-F5344CB8AC3E}">
        <p14:creationId xmlns:p14="http://schemas.microsoft.com/office/powerpoint/2010/main" val="2922373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kumimoji="1" lang="en-US" altLang="zh-CN" dirty="0"/>
                  <a:t>For GC-rewritten blocks, we try to use the age of the GC-rewritten block to infer its residual lifespan. The residual lifespan is defined as the number of written bytes in the workload since the rewrite of the block until the invalidation of a GC-rewritten block. our intuition is that xxx.</a:t>
                </a:r>
              </a:p>
              <a:p>
                <a:r>
                  <a:rPr kumimoji="1" lang="en-US" altLang="zh-CN" dirty="0"/>
                  <a:t>Specifically, we study the probability of the residual lifespan of a GC-rewritten block being smaller than r0 given the condition that its age passes g0 when being rewritten.</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a:t>We find that the conditional probabilities drop significantly when </a:t>
                </a:r>
                <a14:m>
                  <m:oMath xmlns:m="http://schemas.openxmlformats.org/officeDocument/2006/math">
                    <m:sSub>
                      <m:sSubPr>
                        <m:ctrlPr>
                          <a:rPr kumimoji="1" lang="en-US" altLang="zh-CN" i="1">
                            <a:latin typeface="Cambria Math" panose="02040503050406030204" pitchFamily="18" charset="0"/>
                          </a:rPr>
                        </m:ctrlPr>
                      </m:sSubPr>
                      <m:e>
                        <m:r>
                          <a:rPr kumimoji="1" lang="en-US" altLang="zh-CN" i="1">
                            <a:latin typeface="Cambria Math" panose="02040503050406030204" pitchFamily="18" charset="0"/>
                          </a:rPr>
                          <m:t>𝑔</m:t>
                        </m:r>
                      </m:e>
                      <m:sub>
                        <m:r>
                          <a:rPr kumimoji="1" lang="en-US" altLang="zh-CN" i="1">
                            <a:latin typeface="Cambria Math" panose="02040503050406030204" pitchFamily="18" charset="0"/>
                          </a:rPr>
                          <m:t>0</m:t>
                        </m:r>
                      </m:sub>
                    </m:sSub>
                  </m:oMath>
                </a14:m>
                <a:r>
                  <a:rPr kumimoji="1" lang="en-US" altLang="zh-CN" dirty="0"/>
                  <a:t> increases in Alibaba Cloud block traces.</a:t>
                </a:r>
              </a:p>
              <a:p>
                <a:r>
                  <a:rPr kumimoji="1" lang="en-US" altLang="zh-CN" dirty="0"/>
                  <a:t>This means that GC-rewritten blocks of different ages can indeed have distinguishable remaining lifespans, and thus we can effectively infer their residual lifespans via their ages.</a:t>
                </a:r>
                <a:endParaRPr kumimoji="1" lang="zh-CN" altLang="en-US" dirty="0"/>
              </a:p>
            </p:txBody>
          </p:sp>
        </mc:Choice>
        <mc:Fallback xmlns="">
          <p:sp>
            <p:nvSpPr>
              <p:cNvPr id="3" name="备注占位符 2"/>
              <p:cNvSpPr>
                <a:spLocks noGrp="1"/>
              </p:cNvSpPr>
              <p:nvPr>
                <p:ph type="body" idx="1"/>
              </p:nvPr>
            </p:nvSpPr>
            <p:spPr/>
            <p:txBody>
              <a:bodyPr/>
              <a:lstStyle/>
              <a:p>
                <a:r>
                  <a:rPr kumimoji="1" lang="en-US" altLang="zh-CN" dirty="0"/>
                  <a:t>For GC-rewritten blocks, we try to use the age of the GC-rewritten block to infer its residual lifespan. The residual lifespan is defined as the number of written bytes in the workload since the rewrite of the block until the invalidation of a GC-rewritten block. our intuition is that xxx.</a:t>
                </a:r>
              </a:p>
              <a:p>
                <a:r>
                  <a:rPr kumimoji="1" lang="en-US" altLang="zh-CN" dirty="0"/>
                  <a:t>Specifically, we study the probability of the remaining lifespan of a GC-rewritten block being smaller than r0 given the condition that its age passes g0 when being rewritten.</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a:t>We find that the conditional probabilities drop significantly when </a:t>
                </a:r>
                <a:r>
                  <a:rPr kumimoji="1" lang="en-US" altLang="zh-CN" i="0">
                    <a:latin typeface="Cambria Math" panose="02040503050406030204" pitchFamily="18" charset="0"/>
                  </a:rPr>
                  <a:t>𝑔_0</a:t>
                </a:r>
                <a:r>
                  <a:rPr kumimoji="1" lang="en-US" altLang="zh-CN" dirty="0"/>
                  <a:t> increases in Alibaba Cloud block traces.</a:t>
                </a:r>
              </a:p>
              <a:p>
                <a:r>
                  <a:rPr kumimoji="1" lang="en-US" altLang="zh-CN" dirty="0"/>
                  <a:t>This means that GC-rewritten blocks of different ages can indeed have distinguishable remaining lifespans, and thus we can effectively infer their residual lifespans via their ages.</a:t>
                </a:r>
                <a:endParaRPr kumimoji="1" lang="zh-CN" altLang="en-US" dirty="0"/>
              </a:p>
            </p:txBody>
          </p:sp>
        </mc:Fallback>
      </mc:AlternateContent>
    </p:spTree>
    <p:extLst>
      <p:ext uri="{BB962C8B-B14F-4D97-AF65-F5344CB8AC3E}">
        <p14:creationId xmlns:p14="http://schemas.microsoft.com/office/powerpoint/2010/main" val="3840478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We thus implement </a:t>
            </a:r>
            <a:r>
              <a:rPr kumimoji="1" lang="en-US" altLang="zh-CN" dirty="0" err="1"/>
              <a:t>SepBIT</a:t>
            </a:r>
            <a:r>
              <a:rPr kumimoji="1" lang="en-US" altLang="zh-CN" dirty="0"/>
              <a:t> as follows.</a:t>
            </a:r>
          </a:p>
          <a:p>
            <a:r>
              <a:rPr kumimoji="1" lang="en-US" altLang="zh-CN" dirty="0"/>
              <a:t>We set the thresholds of the separations according to the workload on-the-fly. Specifically, we monitor the segment lifespan, which is defined as the number of written bytes for a segment since its first append until its collection.</a:t>
            </a:r>
          </a:p>
          <a:p>
            <a:r>
              <a:rPr kumimoji="1" lang="en-US" altLang="zh-CN" dirty="0"/>
              <a:t>We compute a value ell that is the average segment lifespan of the collected segments in Class 1 for each 16 collected segments.</a:t>
            </a:r>
          </a:p>
          <a:p>
            <a:r>
              <a:rPr kumimoji="1" lang="en-US" altLang="zh-CN" dirty="0"/>
              <a:t>Then, for classes 1 and 2 which store estimated short-lived and long-lived blocks </a:t>
            </a:r>
            <a:r>
              <a:rPr kumimoji="1" lang="en-US" altLang="zh-CN" dirty="0" err="1"/>
              <a:t>respecticaly</a:t>
            </a:r>
            <a:r>
              <a:rPr kumimoji="1" lang="en-US" altLang="zh-CN" dirty="0"/>
              <a:t>, we use ell as the lifespan threshold according to the lifespans of the invalidated blocks of the user-written </a:t>
            </a:r>
            <a:r>
              <a:rPr kumimoji="1" lang="en-US" altLang="zh-CN" dirty="0" err="1"/>
              <a:t>blcoks</a:t>
            </a:r>
            <a:r>
              <a:rPr kumimoji="1" lang="en-US" altLang="zh-CN" dirty="0"/>
              <a:t>.</a:t>
            </a:r>
          </a:p>
          <a:p>
            <a:r>
              <a:rPr kumimoji="1" lang="en-US" altLang="zh-CN" dirty="0"/>
              <a:t>For Classes 4-6, which store the GC-rewritten blocks that are not previously from segments in Class 1, we use 4ell and 16ell as the age thresholds according to the ages of the rewritten blocks.</a:t>
            </a:r>
          </a:p>
          <a:p>
            <a:r>
              <a:rPr kumimoji="1" lang="en-US" altLang="zh-CN" dirty="0"/>
              <a:t>We thus achieve memory efficiency, in that we only need to track the blocks whose ages are less than ell in memory, with the age information of all the blocks in the flash storage and they can be retrieved along with the blocks during GC.</a:t>
            </a:r>
            <a:endParaRPr kumimoji="1" lang="zh-CN" altLang="en-US" dirty="0"/>
          </a:p>
        </p:txBody>
      </p:sp>
    </p:spTree>
    <p:extLst>
      <p:ext uri="{BB962C8B-B14F-4D97-AF65-F5344CB8AC3E}">
        <p14:creationId xmlns:p14="http://schemas.microsoft.com/office/powerpoint/2010/main" val="3687222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We conduct both trace analysis and prototype evaluation.</a:t>
            </a:r>
          </a:p>
          <a:p>
            <a:r>
              <a:rPr kumimoji="1" lang="en-US" altLang="zh-CN" dirty="0"/>
              <a:t>We use 186 volumes</a:t>
            </a:r>
            <a:r>
              <a:rPr kumimoji="1" lang="zh-CN" altLang="en-US" dirty="0"/>
              <a:t> </a:t>
            </a:r>
            <a:r>
              <a:rPr kumimoji="1" lang="en-US" altLang="zh-CN" dirty="0"/>
              <a:t>in Alibaba Cloud block traces and vary segment selection algorithms, segment sizes, and GP threshold for GC. We compare </a:t>
            </a:r>
            <a:r>
              <a:rPr kumimoji="1" lang="en-US" altLang="zh-CN" dirty="0" err="1"/>
              <a:t>SepBIT</a:t>
            </a:r>
            <a:r>
              <a:rPr kumimoji="1" lang="en-US" altLang="zh-CN" dirty="0"/>
              <a:t> with 11 schemes including 8 existing schemes proposed in last two decades and Future Knowledge, which stems from our ideal data placement as an oracle scheme.</a:t>
            </a:r>
          </a:p>
          <a:p>
            <a:r>
              <a:rPr kumimoji="1" lang="en-US" altLang="zh-CN" dirty="0"/>
              <a:t>We also build a C++ prototype and use emulated zoned storage devices because it shares the same storage abstraction as Alibaba Cloud ESSDs and is easier to reproduce.</a:t>
            </a:r>
            <a:endParaRPr kumimoji="1" lang="zh-CN" altLang="en-US" dirty="0"/>
          </a:p>
        </p:txBody>
      </p:sp>
    </p:spTree>
    <p:extLst>
      <p:ext uri="{BB962C8B-B14F-4D97-AF65-F5344CB8AC3E}">
        <p14:creationId xmlns:p14="http://schemas.microsoft.com/office/powerpoint/2010/main" val="3782036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err="1"/>
              <a:t>SepBIT</a:t>
            </a:r>
            <a:r>
              <a:rPr kumimoji="1" lang="en-US" altLang="zh-CN" dirty="0"/>
              <a:t> outperforms all existing schemes under all combinations of the settings.</a:t>
            </a:r>
          </a:p>
          <a:p>
            <a:r>
              <a:rPr kumimoji="1" lang="en-US" altLang="zh-CN" dirty="0"/>
              <a:t>We present the results under Cost-Benefit selection algorithm here, it reduces overall WA by 9.1-20.2%, it approaches the overall WA of the oracle scheme FK.</a:t>
            </a:r>
          </a:p>
          <a:p>
            <a:r>
              <a:rPr kumimoji="1" lang="en-US" altLang="zh-CN" dirty="0" err="1"/>
              <a:t>SepBIt</a:t>
            </a:r>
            <a:r>
              <a:rPr kumimoji="1" lang="en-US" altLang="zh-CN" dirty="0"/>
              <a:t> also realizes the lowest 75</a:t>
            </a:r>
            <a:r>
              <a:rPr kumimoji="1" lang="en-US" altLang="zh-CN" baseline="30000" dirty="0"/>
              <a:t>th</a:t>
            </a:r>
            <a:r>
              <a:rPr kumimoji="1" lang="en-US" altLang="zh-CN" dirty="0"/>
              <a:t> percentiles among all existing schemes.</a:t>
            </a:r>
            <a:endParaRPr kumimoji="1" lang="zh-CN" altLang="en-US" dirty="0"/>
          </a:p>
        </p:txBody>
      </p:sp>
    </p:spTree>
    <p:extLst>
      <p:ext uri="{BB962C8B-B14F-4D97-AF65-F5344CB8AC3E}">
        <p14:creationId xmlns:p14="http://schemas.microsoft.com/office/powerpoint/2010/main" val="35052582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We prototype </a:t>
            </a:r>
            <a:r>
              <a:rPr kumimoji="1" lang="en-US" altLang="zh-CN" dirty="0" err="1"/>
              <a:t>SepBIT</a:t>
            </a:r>
            <a:r>
              <a:rPr kumimoji="1" lang="en-US" altLang="zh-CN" dirty="0"/>
              <a:t> and compare it with the best candidates of existing schemes in our trace analysis results.</a:t>
            </a:r>
          </a:p>
          <a:p>
            <a:r>
              <a:rPr kumimoji="1" lang="en-US" altLang="zh-CN" dirty="0"/>
              <a:t>On 20 write-heavy volumes, </a:t>
            </a:r>
            <a:r>
              <a:rPr kumimoji="1" lang="en-US" altLang="zh-CN" dirty="0" err="1"/>
              <a:t>SepBIT</a:t>
            </a:r>
            <a:r>
              <a:rPr kumimoji="1" lang="en-US" altLang="zh-CN" dirty="0"/>
              <a:t> achieves the highest throughput for 25</a:t>
            </a:r>
            <a:r>
              <a:rPr kumimoji="1" lang="en-US" altLang="zh-CN" baseline="30000" dirty="0"/>
              <a:t>th</a:t>
            </a:r>
            <a:r>
              <a:rPr kumimoji="1" lang="en-US" altLang="zh-CN" dirty="0"/>
              <a:t> and 50</a:t>
            </a:r>
            <a:r>
              <a:rPr kumimoji="1" lang="en-US" altLang="zh-CN" baseline="30000" dirty="0"/>
              <a:t>th</a:t>
            </a:r>
            <a:r>
              <a:rPr kumimoji="1" lang="en-US" altLang="zh-CN" dirty="0"/>
              <a:t> percentiles, 20% higher than the second best.</a:t>
            </a:r>
            <a:endParaRPr kumimoji="1" lang="zh-CN" altLang="en-US" dirty="0"/>
          </a:p>
        </p:txBody>
      </p:sp>
    </p:spTree>
    <p:extLst>
      <p:ext uri="{BB962C8B-B14F-4D97-AF65-F5344CB8AC3E}">
        <p14:creationId xmlns:p14="http://schemas.microsoft.com/office/powerpoint/2010/main" val="2525289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dirty="0">
                <a:solidFill>
                  <a:schemeClr val="tx1"/>
                </a:solidFill>
                <a:effectLst/>
                <a:latin typeface="Arial" charset="0"/>
                <a:ea typeface="+mn-ea"/>
                <a:cs typeface="+mn-cs"/>
              </a:rPr>
              <a:t>Thank you so much for your interest and attention.</a:t>
            </a:r>
            <a:r>
              <a:rPr kumimoji="1" lang="en-US" altLang="zh-CN" dirty="0"/>
              <a:t> I welcome all your questions.</a:t>
            </a:r>
            <a:endParaRPr kumimoji="1" lang="zh-CN" altLang="en-US" dirty="0"/>
          </a:p>
        </p:txBody>
      </p:sp>
    </p:spTree>
    <p:extLst>
      <p:ext uri="{BB962C8B-B14F-4D97-AF65-F5344CB8AC3E}">
        <p14:creationId xmlns:p14="http://schemas.microsoft.com/office/powerpoint/2010/main" val="1491608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We motivate our problem from our production cloud block storage system Alibaba Cloud Enhanced SSDs.</a:t>
            </a:r>
          </a:p>
          <a:p>
            <a:pPr marL="171450" indent="-171450">
              <a:buFont typeface="Arial" panose="020B0604020202020204" pitchFamily="34" charset="0"/>
              <a:buChar char="•"/>
            </a:pPr>
            <a:r>
              <a:rPr lang="en-US" altLang="zh-CN" dirty="0"/>
              <a:t>Alibaba Cloud ESSDs use the log-structured design atop a distributed storage platform named </a:t>
            </a:r>
            <a:r>
              <a:rPr lang="en-US" altLang="zh-CN" dirty="0" err="1"/>
              <a:t>Pangu</a:t>
            </a:r>
            <a:r>
              <a:rPr lang="en-US" altLang="zh-CN" dirty="0"/>
              <a:t>, which provides append interfaces for its upper-layer applications.</a:t>
            </a:r>
          </a:p>
          <a:p>
            <a:pPr marL="171450" indent="-171450">
              <a:buFont typeface="Arial" panose="020B0604020202020204" pitchFamily="34" charset="0"/>
              <a:buChar char="•"/>
            </a:pPr>
            <a:r>
              <a:rPr lang="en-US" altLang="zh-CN" dirty="0"/>
              <a:t>They are backed by flash-based storage </a:t>
            </a:r>
            <a:r>
              <a:rPr lang="en-US" altLang="zh-CN"/>
              <a:t>and achieve </a:t>
            </a:r>
            <a:r>
              <a:rPr lang="en-US" altLang="zh-CN" dirty="0"/>
              <a:t>around 100us latency and </a:t>
            </a:r>
            <a:r>
              <a:rPr lang="en-US" altLang="zh-CN" dirty="0" err="1"/>
              <a:t>upto</a:t>
            </a:r>
            <a:r>
              <a:rPr lang="en-US" altLang="zh-CN" dirty="0"/>
              <a:t> 1M IOPS.</a:t>
            </a:r>
          </a:p>
          <a:p>
            <a:pPr marL="171450" indent="-171450">
              <a:buFont typeface="Arial" panose="020B0604020202020204" pitchFamily="34" charset="0"/>
              <a:buChar char="•"/>
            </a:pPr>
            <a:r>
              <a:rPr lang="en-US" altLang="zh-CN" dirty="0"/>
              <a:t>Each ESSD is a block-level volume as an append-only log that is subscribed by the users.</a:t>
            </a:r>
          </a:p>
          <a:p>
            <a:pPr marL="171450" indent="-171450">
              <a:buFont typeface="Arial" panose="020B0604020202020204" pitchFamily="34" charset="0"/>
              <a:buChar char="•"/>
            </a:pPr>
            <a:r>
              <a:rPr lang="en-US" altLang="zh-CN" dirty="0"/>
              <a:t>Each log contains segments of hundreds of MiBs. And each segment is further composed of blocks of several KiB.</a:t>
            </a:r>
          </a:p>
          <a:p>
            <a:pPr marL="171450" indent="-171450">
              <a:buFont typeface="Arial" panose="020B0604020202020204" pitchFamily="34" charset="0"/>
              <a:buChar char="•"/>
            </a:pPr>
            <a:r>
              <a:rPr lang="en-US" altLang="zh-CN" dirty="0"/>
              <a:t>Those blocks are identified by logical block addresses (LBAs)</a:t>
            </a:r>
          </a:p>
        </p:txBody>
      </p:sp>
      <p:sp>
        <p:nvSpPr>
          <p:cNvPr id="4" name="Slide Number Placeholder 3"/>
          <p:cNvSpPr>
            <a:spLocks noGrp="1"/>
          </p:cNvSpPr>
          <p:nvPr>
            <p:ph type="sldNum" sz="quarter" idx="5"/>
          </p:nvPr>
        </p:nvSpPr>
        <p:spPr/>
        <p:txBody>
          <a:bodyPr/>
          <a:lstStyle/>
          <a:p>
            <a:fld id="{ECEA1F27-C59C-4704-98E0-7336D92A2864}" type="slidenum">
              <a:rPr lang="en-US" smtClean="0"/>
              <a:t>2</a:t>
            </a:fld>
            <a:endParaRPr lang="en-US"/>
          </a:p>
        </p:txBody>
      </p:sp>
    </p:spTree>
    <p:extLst>
      <p:ext uri="{BB962C8B-B14F-4D97-AF65-F5344CB8AC3E}">
        <p14:creationId xmlns:p14="http://schemas.microsoft.com/office/powerpoint/2010/main" val="3224963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The log-structured storage needs garbage collection for space reclamation of the stale blocks invalidated by the updates</a:t>
            </a:r>
          </a:p>
          <a:p>
            <a:pPr marL="628650" lvl="1" indent="-171450">
              <a:buFont typeface="Arial" panose="020B0604020202020204" pitchFamily="34" charset="0"/>
              <a:buChar char="•"/>
            </a:pPr>
            <a:r>
              <a:rPr lang="en-US" altLang="zh-CN" dirty="0"/>
              <a:t>We abstract GC as a three-phase procedure.</a:t>
            </a:r>
          </a:p>
          <a:p>
            <a:pPr marL="628650" lvl="1" indent="-171450">
              <a:buFont typeface="Arial" panose="020B0604020202020204" pitchFamily="34" charset="0"/>
              <a:buChar char="•"/>
            </a:pPr>
            <a:r>
              <a:rPr lang="en-US" altLang="zh-CN" dirty="0"/>
              <a:t>Upon the system garbage proportion (i.e., the percentage of the invalid blocks in all blocks) exceed a threshold, the system triggers GC</a:t>
            </a:r>
          </a:p>
          <a:p>
            <a:pPr marL="628650" lvl="1" indent="-171450">
              <a:buFont typeface="Arial" panose="020B0604020202020204" pitchFamily="34" charset="0"/>
              <a:buChar char="•"/>
            </a:pPr>
            <a:r>
              <a:rPr lang="en-US" altLang="zh-CN" dirty="0"/>
              <a:t>GC selects segments according to some algorithm. For example, Greedy selects the segments with highest GP</a:t>
            </a:r>
          </a:p>
          <a:p>
            <a:pPr marL="628650" lvl="1" indent="-171450">
              <a:buFont typeface="Arial" panose="020B0604020202020204" pitchFamily="34" charset="0"/>
              <a:buChar char="•"/>
            </a:pPr>
            <a:r>
              <a:rPr lang="en-US" altLang="zh-CN" dirty="0"/>
              <a:t>GC rewrites the valid blocks inside the segments, and then deletes the old segments so that the occupied space can be reused.</a:t>
            </a:r>
          </a:p>
          <a:p>
            <a:pPr marL="171450" lvl="0" indent="-171450">
              <a:buFont typeface="Arial" panose="020B0604020202020204" pitchFamily="34" charset="0"/>
              <a:buChar char="•"/>
            </a:pPr>
            <a:r>
              <a:rPr lang="en-US" altLang="zh-CN" dirty="0"/>
              <a:t>This procedure incurs write amplification due to repeated rewrites of valid blocks, which further leads to reduced flash storage lifespan and provisioned bandwidth that can be sold to users at Alibaba Cloud ESSDs.</a:t>
            </a:r>
          </a:p>
          <a:p>
            <a:pPr marL="628650" lvl="1" indent="-171450">
              <a:buFont typeface="Arial" panose="020B0604020202020204" pitchFamily="34" charset="0"/>
              <a:buChar char="•"/>
            </a:pPr>
            <a:endParaRPr lang="en-US" altLang="zh-CN" dirty="0"/>
          </a:p>
        </p:txBody>
      </p:sp>
      <p:sp>
        <p:nvSpPr>
          <p:cNvPr id="4" name="Slide Number Placeholder 3"/>
          <p:cNvSpPr>
            <a:spLocks noGrp="1"/>
          </p:cNvSpPr>
          <p:nvPr>
            <p:ph type="sldNum" sz="quarter" idx="5"/>
          </p:nvPr>
        </p:nvSpPr>
        <p:spPr/>
        <p:txBody>
          <a:bodyPr/>
          <a:lstStyle/>
          <a:p>
            <a:fld id="{ECEA1F27-C59C-4704-98E0-7336D92A2864}" type="slidenum">
              <a:rPr lang="en-US" smtClean="0"/>
              <a:t>3</a:t>
            </a:fld>
            <a:endParaRPr lang="en-US"/>
          </a:p>
        </p:txBody>
      </p:sp>
    </p:spTree>
    <p:extLst>
      <p:ext uri="{BB962C8B-B14F-4D97-AF65-F5344CB8AC3E}">
        <p14:creationId xmlns:p14="http://schemas.microsoft.com/office/powerpoint/2010/main" val="1591115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In this paper, we explore data placement for WA mitigation.</a:t>
            </a:r>
          </a:p>
          <a:p>
            <a:pPr marL="171450" indent="-171450">
              <a:buFont typeface="Arial" panose="020B0604020202020204" pitchFamily="34" charset="0"/>
              <a:buChar char="•"/>
            </a:pPr>
            <a:r>
              <a:rPr lang="en-US" altLang="zh-CN" dirty="0"/>
              <a:t>We assume each write/update in the workload to an LBA first introduces one user-written block.</a:t>
            </a:r>
          </a:p>
          <a:p>
            <a:pPr marL="628650" lvl="1" indent="-171450">
              <a:buFont typeface="Arial" panose="020B0604020202020204" pitchFamily="34" charset="0"/>
              <a:buChar char="•"/>
            </a:pPr>
            <a:r>
              <a:rPr lang="en-US" altLang="zh-CN" dirty="0"/>
              <a:t>GC may rewrite the block and introduces zero or multiple GC-rewritten blocks. Thus, the WA equals to.</a:t>
            </a:r>
          </a:p>
          <a:p>
            <a:pPr marL="171450" indent="-171450">
              <a:buFont typeface="Arial" panose="020B0604020202020204" pitchFamily="34" charset="0"/>
              <a:buChar char="•"/>
            </a:pPr>
            <a:r>
              <a:rPr lang="en-US" altLang="zh-CN" dirty="0"/>
              <a:t>As a result, data placement sees two types of blocks – user-written and GC-rewritten blocks. It assigns them to different open segments. The open segments do not exceed their maximum sizes and are </a:t>
            </a:r>
            <a:r>
              <a:rPr lang="en-US" altLang="zh-CN" dirty="0" err="1"/>
              <a:t>appendable</a:t>
            </a:r>
            <a:r>
              <a:rPr lang="en-US" altLang="zh-CN" dirty="0"/>
              <a:t>. GC will collect the sealed segments that reach their </a:t>
            </a:r>
            <a:r>
              <a:rPr lang="en-US" altLang="zh-CN" dirty="0" err="1"/>
              <a:t>maxmium</a:t>
            </a:r>
            <a:r>
              <a:rPr lang="en-US" altLang="zh-CN" dirty="0"/>
              <a:t> sizes and rewrites their valid blocks as GC-rewritten blocks.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The aim is to separate blocks into groups according to their properties, such that the blocks in the same group are more likely to be </a:t>
            </a:r>
            <a:r>
              <a:rPr lang="en-US" altLang="zh-CN"/>
              <a:t>invalidated together, and thus the </a:t>
            </a:r>
            <a:r>
              <a:rPr lang="en-US" altLang="zh-CN" dirty="0"/>
              <a:t>system can produce high GP segments for GC, i.e., less rewrites of valid blocks.</a:t>
            </a:r>
          </a:p>
        </p:txBody>
      </p:sp>
      <p:sp>
        <p:nvSpPr>
          <p:cNvPr id="4" name="Slide Number Placeholder 3"/>
          <p:cNvSpPr>
            <a:spLocks noGrp="1"/>
          </p:cNvSpPr>
          <p:nvPr>
            <p:ph type="sldNum" sz="quarter" idx="5"/>
          </p:nvPr>
        </p:nvSpPr>
        <p:spPr/>
        <p:txBody>
          <a:bodyPr/>
          <a:lstStyle/>
          <a:p>
            <a:fld id="{ECEA1F27-C59C-4704-98E0-7336D92A2864}" type="slidenum">
              <a:rPr lang="en-US" smtClean="0"/>
              <a:t>4</a:t>
            </a:fld>
            <a:endParaRPr lang="en-US"/>
          </a:p>
        </p:txBody>
      </p:sp>
    </p:spTree>
    <p:extLst>
      <p:ext uri="{BB962C8B-B14F-4D97-AF65-F5344CB8AC3E}">
        <p14:creationId xmlns:p14="http://schemas.microsoft.com/office/powerpoint/2010/main" val="1760543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We propose </a:t>
            </a:r>
            <a:r>
              <a:rPr lang="en-US" altLang="zh-CN" dirty="0" err="1"/>
              <a:t>SepBIT</a:t>
            </a:r>
            <a:r>
              <a:rPr lang="en-US" altLang="zh-CN" dirty="0"/>
              <a:t>, which separates blocks via the inferences of the block invalidation time (abbreviated to BIT)</a:t>
            </a:r>
          </a:p>
          <a:p>
            <a:pPr marL="171450" indent="-171450">
              <a:buFont typeface="Arial" panose="020B0604020202020204" pitchFamily="34" charset="0"/>
              <a:buChar char="•"/>
            </a:pPr>
            <a:r>
              <a:rPr lang="en-US" altLang="zh-CN" dirty="0"/>
              <a:t>Its method establishes on effective BIT inferences based on mathematical and trace analysis. It separates each set of user-written blocks and GC-rewritten blocks by BIT inference.</a:t>
            </a:r>
          </a:p>
          <a:p>
            <a:pPr marL="171450" indent="-171450">
              <a:buFont typeface="Arial" panose="020B0604020202020204" pitchFamily="34" charset="0"/>
              <a:buChar char="•"/>
            </a:pPr>
            <a:r>
              <a:rPr lang="en-US" altLang="zh-CN" dirty="0" err="1"/>
              <a:t>SepBIT</a:t>
            </a:r>
            <a:r>
              <a:rPr lang="en-US" altLang="zh-CN" dirty="0"/>
              <a:t> is now deployed at Alibaba Cloud ESSDs.</a:t>
            </a:r>
          </a:p>
          <a:p>
            <a:pPr marL="171450" indent="-171450">
              <a:buFont typeface="Arial" panose="020B0604020202020204" pitchFamily="34" charset="0"/>
              <a:buChar char="•"/>
            </a:pPr>
            <a:r>
              <a:rPr lang="en-US" altLang="zh-CN" dirty="0"/>
              <a:t>We verify the its effectiveness via extensive trace analysis and prototype evaluation.</a:t>
            </a:r>
          </a:p>
        </p:txBody>
      </p:sp>
      <p:sp>
        <p:nvSpPr>
          <p:cNvPr id="4" name="Slide Number Placeholder 3"/>
          <p:cNvSpPr>
            <a:spLocks noGrp="1"/>
          </p:cNvSpPr>
          <p:nvPr>
            <p:ph type="sldNum" sz="quarter" idx="5"/>
          </p:nvPr>
        </p:nvSpPr>
        <p:spPr/>
        <p:txBody>
          <a:bodyPr/>
          <a:lstStyle/>
          <a:p>
            <a:fld id="{ECEA1F27-C59C-4704-98E0-7336D92A2864}" type="slidenum">
              <a:rPr lang="en-US" smtClean="0"/>
              <a:t>5</a:t>
            </a:fld>
            <a:endParaRPr lang="en-US"/>
          </a:p>
        </p:txBody>
      </p:sp>
    </p:spTree>
    <p:extLst>
      <p:ext uri="{BB962C8B-B14F-4D97-AF65-F5344CB8AC3E}">
        <p14:creationId xmlns:p14="http://schemas.microsoft.com/office/powerpoint/2010/main" val="4106584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We first discover an ideal data placement scheme that achieves the minimum WA of 1 with the knowledge of BITs.</a:t>
            </a:r>
          </a:p>
          <a:p>
            <a:pPr marL="171450" indent="-171450">
              <a:buFont typeface="Arial" panose="020B0604020202020204" pitchFamily="34" charset="0"/>
              <a:buChar char="•"/>
            </a:pPr>
            <a:r>
              <a:rPr lang="en-US" altLang="zh-CN" dirty="0"/>
              <a:t>Its idea is to strictly place all written blocks based on their invalidation orders (i.e., the BITs), such that GC can select the segments whose blocks are the earliest invalidated with no rewrites of valid blocks.</a:t>
            </a:r>
          </a:p>
          <a:p>
            <a:pPr marL="171450" indent="-171450">
              <a:buFont typeface="Arial" panose="020B0604020202020204" pitchFamily="34" charset="0"/>
              <a:buChar char="•"/>
            </a:pPr>
            <a:endParaRPr lang="en-US" altLang="zh-CN" dirty="0"/>
          </a:p>
          <a:p>
            <a:pPr marL="171450" indent="-171450">
              <a:buFont typeface="Arial" panose="020B0604020202020204" pitchFamily="34" charset="0"/>
              <a:buChar char="•"/>
            </a:pPr>
            <a:r>
              <a:rPr lang="en-US" altLang="zh-CN" dirty="0"/>
              <a:t>We observe that the optimal result of the ideal data placement scheme stems from its two impractical assumptions.</a:t>
            </a:r>
          </a:p>
          <a:p>
            <a:pPr marL="171450" indent="-171450">
              <a:buFont typeface="Arial" panose="020B0604020202020204" pitchFamily="34" charset="0"/>
              <a:buChar char="•"/>
            </a:pPr>
            <a:r>
              <a:rPr lang="en-US" altLang="zh-CN" dirty="0"/>
              <a:t>First, it needs to know the invalidation order (time) of each written blocks</a:t>
            </a:r>
          </a:p>
          <a:p>
            <a:pPr marL="171450" indent="-171450">
              <a:buFont typeface="Arial" panose="020B0604020202020204" pitchFamily="34" charset="0"/>
              <a:buChar char="•"/>
            </a:pPr>
            <a:r>
              <a:rPr lang="en-US" altLang="zh-CN" dirty="0"/>
              <a:t>Second, it needs to reserve memory/storage for all the written blocks in advance.</a:t>
            </a:r>
          </a:p>
          <a:p>
            <a:pPr marL="171450" indent="-171450">
              <a:buFont typeface="Arial" panose="020B0604020202020204" pitchFamily="34" charset="0"/>
              <a:buChar char="•"/>
            </a:pPr>
            <a:endParaRPr lang="en-US" altLang="zh-CN" dirty="0"/>
          </a:p>
          <a:p>
            <a:pPr marL="171450" indent="-171450">
              <a:buFont typeface="Arial" panose="020B0604020202020204" pitchFamily="34" charset="0"/>
              <a:buChar char="•"/>
            </a:pPr>
            <a:r>
              <a:rPr lang="en-US" altLang="zh-CN" dirty="0"/>
              <a:t>As a result, an effective practical method needs accurate estimation the BIT of each written block</a:t>
            </a:r>
          </a:p>
          <a:p>
            <a:pPr marL="171450" indent="-171450">
              <a:buFont typeface="Arial" panose="020B0604020202020204" pitchFamily="34" charset="0"/>
              <a:buChar char="•"/>
            </a:pPr>
            <a:r>
              <a:rPr lang="en-US" altLang="zh-CN" dirty="0"/>
              <a:t>And in the face of limited memory/storage space, it has to group blocks of close BITs together.</a:t>
            </a:r>
          </a:p>
        </p:txBody>
      </p:sp>
      <p:sp>
        <p:nvSpPr>
          <p:cNvPr id="4" name="Slide Number Placeholder 3"/>
          <p:cNvSpPr>
            <a:spLocks noGrp="1"/>
          </p:cNvSpPr>
          <p:nvPr>
            <p:ph type="sldNum" sz="quarter" idx="5"/>
          </p:nvPr>
        </p:nvSpPr>
        <p:spPr/>
        <p:txBody>
          <a:bodyPr/>
          <a:lstStyle/>
          <a:p>
            <a:fld id="{ECEA1F27-C59C-4704-98E0-7336D92A2864}" type="slidenum">
              <a:rPr lang="en-US" smtClean="0"/>
              <a:t>6</a:t>
            </a:fld>
            <a:endParaRPr lang="en-US"/>
          </a:p>
        </p:txBody>
      </p:sp>
    </p:spTree>
    <p:extLst>
      <p:ext uri="{BB962C8B-B14F-4D97-AF65-F5344CB8AC3E}">
        <p14:creationId xmlns:p14="http://schemas.microsoft.com/office/powerpoint/2010/main" val="3064238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We further conduct trace-analysis based on the block lifespan to derive three observations.</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t>The lifespan is defined as number of bytes written in the workload from when a block is written until it is invalidated (or until the end of the trace)</a:t>
            </a:r>
          </a:p>
          <a:p>
            <a:pPr marL="171450" lvl="0" indent="-171450">
              <a:buFont typeface="Arial" panose="020B0604020202020204" pitchFamily="34" charset="0"/>
              <a:buChar char="•"/>
            </a:pPr>
            <a:r>
              <a:rPr lang="en-US" altLang="zh-CN" dirty="0"/>
              <a:t>We use Alibaba cloud block traces that span one-month period in January 2020, and select 186 write-heavy volumes for validity of the analysis.</a:t>
            </a:r>
          </a:p>
          <a:p>
            <a:pPr marL="628650" lvl="1" indent="-171450">
              <a:buFont typeface="Arial" panose="020B0604020202020204" pitchFamily="34" charset="0"/>
              <a:buChar char="•"/>
            </a:pPr>
            <a:r>
              <a:rPr lang="en-US" altLang="zh-CN" dirty="0"/>
              <a:t>Those volumes have large write working set sizes and large write traffic sizes</a:t>
            </a:r>
          </a:p>
          <a:p>
            <a:pPr marL="171450" lvl="0" indent="-171450">
              <a:buFont typeface="Arial" panose="020B0604020202020204" pitchFamily="34" charset="0"/>
              <a:buChar char="•"/>
            </a:pPr>
            <a:r>
              <a:rPr lang="en-US" altLang="zh-CN" dirty="0"/>
              <a:t>Our observations are also validated on Tencent Cloud block traces.</a:t>
            </a:r>
          </a:p>
        </p:txBody>
      </p:sp>
      <p:sp>
        <p:nvSpPr>
          <p:cNvPr id="4" name="Slide Number Placeholder 3"/>
          <p:cNvSpPr>
            <a:spLocks noGrp="1"/>
          </p:cNvSpPr>
          <p:nvPr>
            <p:ph type="sldNum" sz="quarter" idx="5"/>
          </p:nvPr>
        </p:nvSpPr>
        <p:spPr/>
        <p:txBody>
          <a:bodyPr/>
          <a:lstStyle/>
          <a:p>
            <a:fld id="{ECEA1F27-C59C-4704-98E0-7336D92A2864}" type="slidenum">
              <a:rPr lang="en-US" smtClean="0"/>
              <a:t>7</a:t>
            </a:fld>
            <a:endParaRPr lang="en-US"/>
          </a:p>
        </p:txBody>
      </p:sp>
    </p:spTree>
    <p:extLst>
      <p:ext uri="{BB962C8B-B14F-4D97-AF65-F5344CB8AC3E}">
        <p14:creationId xmlns:p14="http://schemas.microsoft.com/office/powerpoint/2010/main" val="2880688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zh-CN" dirty="0"/>
              <a:t>Observation 1 that user-written blocks generally have short lifespans.</a:t>
            </a:r>
          </a:p>
          <a:p>
            <a:pPr marL="628650" lvl="1" indent="-171450">
              <a:buFont typeface="Arial" panose="020B0604020202020204" pitchFamily="34" charset="0"/>
              <a:buChar char="•"/>
            </a:pPr>
            <a:r>
              <a:rPr lang="en-US" altLang="zh-CN" dirty="0"/>
              <a:t>We find that majority of volumes have high percentages of user-written blocks whose lifespans are smaller than a small percentage, for example, only 10%, of their write working</a:t>
            </a:r>
            <a:r>
              <a:rPr lang="zh-CN" altLang="en-US" dirty="0"/>
              <a:t> </a:t>
            </a:r>
            <a:r>
              <a:rPr lang="en-US" altLang="zh-CN" dirty="0"/>
              <a:t>set sizes.</a:t>
            </a:r>
          </a:p>
          <a:p>
            <a:pPr marL="628650" lvl="1" indent="-171450">
              <a:buFont typeface="Arial" panose="020B0604020202020204" pitchFamily="34" charset="0"/>
              <a:buChar char="•"/>
            </a:pPr>
            <a:r>
              <a:rPr lang="en-US" altLang="zh-CN" dirty="0"/>
              <a:t>In contrast, GC-rewritten blocks generally have long lifespans, in that they survive after the GC to their corresponding segments.</a:t>
            </a:r>
          </a:p>
          <a:p>
            <a:pPr marL="628650" lvl="1" indent="-171450">
              <a:buFont typeface="Arial" panose="020B0604020202020204" pitchFamily="34" charset="0"/>
              <a:buChar char="•"/>
            </a:pPr>
            <a:r>
              <a:rPr lang="en-US" altLang="zh-CN" dirty="0"/>
              <a:t>Thus, the user-written blocks and GC-rewritten blocks have different BIT patterns.</a:t>
            </a:r>
          </a:p>
          <a:p>
            <a:pPr marL="171450" lvl="0" indent="-171450">
              <a:buFont typeface="Arial" panose="020B0604020202020204" pitchFamily="34" charset="0"/>
              <a:buChar char="•"/>
            </a:pPr>
            <a:r>
              <a:rPr lang="en-US" altLang="zh-CN" dirty="0"/>
              <a:t>Observation 2</a:t>
            </a:r>
            <a:r>
              <a:rPr lang="zh-CN" altLang="en-US" dirty="0"/>
              <a:t> </a:t>
            </a:r>
            <a:r>
              <a:rPr lang="en-US" altLang="zh-CN" dirty="0"/>
              <a:t>says</a:t>
            </a:r>
            <a:r>
              <a:rPr lang="zh-CN" altLang="en-US" dirty="0"/>
              <a:t> </a:t>
            </a:r>
            <a:r>
              <a:rPr lang="en-US" altLang="zh-CN" dirty="0"/>
              <a:t>that </a:t>
            </a:r>
            <a:r>
              <a:rPr lang="en-US" altLang="zh-CN" dirty="0">
                <a:solidFill>
                  <a:srgbClr val="FF0000"/>
                </a:solidFill>
              </a:rPr>
              <a:t>Frequently updated blocks have highly varying lifespans</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zh-CN" dirty="0">
                <a:solidFill>
                  <a:srgbClr val="FF0000"/>
                </a:solidFill>
              </a:rPr>
              <a:t>We see </a:t>
            </a:r>
            <a:r>
              <a:rPr lang="en-US" altLang="zh-CN" dirty="0"/>
              <a:t>Large variations in different groups of frequently updated blocks in each volume</a:t>
            </a:r>
          </a:p>
          <a:p>
            <a:pPr marL="171450" lvl="0" indent="-171450">
              <a:buFont typeface="Arial" panose="020B0604020202020204" pitchFamily="34" charset="0"/>
              <a:buChar char="•"/>
            </a:pPr>
            <a:r>
              <a:rPr lang="en-US" altLang="zh-CN" dirty="0"/>
              <a:t>Observation 3 says </a:t>
            </a:r>
            <a:r>
              <a:rPr lang="en-US" altLang="zh-CN" dirty="0">
                <a:solidFill>
                  <a:srgbClr val="FF0000"/>
                </a:solidFill>
              </a:rPr>
              <a:t>Rarely updated blocks dominate with highly varying lifespans</a:t>
            </a:r>
          </a:p>
          <a:p>
            <a:pPr marL="628650" lvl="1" indent="-171450">
              <a:buFont typeface="Arial" panose="020B0604020202020204" pitchFamily="34" charset="0"/>
              <a:buChar char="•"/>
            </a:pPr>
            <a:r>
              <a:rPr lang="en-US" altLang="zh-CN" dirty="0">
                <a:solidFill>
                  <a:srgbClr val="FF0000"/>
                </a:solidFill>
              </a:rPr>
              <a:t>We find that the lifespans the rarely updated blocks span both long and short ranges</a:t>
            </a:r>
            <a:endParaRPr lang="en-US" altLang="zh-CN" dirty="0"/>
          </a:p>
          <a:p>
            <a:pPr marL="628650" lvl="1" indent="-171450">
              <a:buFont typeface="Arial" panose="020B0604020202020204" pitchFamily="34" charset="0"/>
              <a:buChar char="•"/>
            </a:pPr>
            <a:r>
              <a:rPr lang="en-US" altLang="zh-CN" dirty="0"/>
              <a:t>We further find that the lifespans of …</a:t>
            </a:r>
          </a:p>
          <a:p>
            <a:pPr marL="171450" lvl="0" indent="-171450">
              <a:buFont typeface="Arial" panose="020B0604020202020204" pitchFamily="34" charset="0"/>
              <a:buChar char="•"/>
            </a:pPr>
            <a:r>
              <a:rPr lang="en-US" altLang="zh-CN" dirty="0"/>
              <a:t>The observations suggest that temperature-based placement, e.g., are ineffective in BIT inference</a:t>
            </a:r>
          </a:p>
        </p:txBody>
      </p:sp>
      <p:sp>
        <p:nvSpPr>
          <p:cNvPr id="4" name="Slide Number Placeholder 3"/>
          <p:cNvSpPr>
            <a:spLocks noGrp="1"/>
          </p:cNvSpPr>
          <p:nvPr>
            <p:ph type="sldNum" sz="quarter" idx="5"/>
          </p:nvPr>
        </p:nvSpPr>
        <p:spPr/>
        <p:txBody>
          <a:bodyPr/>
          <a:lstStyle/>
          <a:p>
            <a:fld id="{ECEA1F27-C59C-4704-98E0-7336D92A2864}" type="slidenum">
              <a:rPr lang="en-US" smtClean="0"/>
              <a:t>8</a:t>
            </a:fld>
            <a:endParaRPr lang="en-US"/>
          </a:p>
        </p:txBody>
      </p:sp>
    </p:spTree>
    <p:extLst>
      <p:ext uri="{BB962C8B-B14F-4D97-AF65-F5344CB8AC3E}">
        <p14:creationId xmlns:p14="http://schemas.microsoft.com/office/powerpoint/2010/main" val="183054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Without using temperature-based metrics, </a:t>
            </a:r>
            <a:r>
              <a:rPr kumimoji="1" lang="en-US" altLang="zh-CN" dirty="0" err="1"/>
              <a:t>SepBIT</a:t>
            </a:r>
            <a:r>
              <a:rPr kumimoji="1" lang="en-US" altLang="zh-CN" dirty="0"/>
              <a:t> first separates all written blocks into two groups, user-written blocks and GC-rewritten blocks, because they have different BIT patterns.</a:t>
            </a:r>
          </a:p>
          <a:p>
            <a:endParaRPr kumimoji="1" lang="en-US" altLang="zh-CN" dirty="0"/>
          </a:p>
          <a:p>
            <a:r>
              <a:rPr kumimoji="1" lang="en-US" altLang="zh-CN" dirty="0" err="1"/>
              <a:t>SepBIT</a:t>
            </a:r>
            <a:r>
              <a:rPr kumimoji="1" lang="en-US" altLang="zh-CN" dirty="0"/>
              <a:t> further separates each set of user-written blocks and GC-rewritten blocks into six classes in total.</a:t>
            </a:r>
          </a:p>
          <a:p>
            <a:r>
              <a:rPr kumimoji="1" lang="en-US" altLang="zh-CN" dirty="0"/>
              <a:t>1. For user-written blocks, Class 1 stores estimated short-lived blocks because they have similar BITs if they are written near the same time. Class 2 stores the remaining long-lived blocks because they span large BIT ranges.</a:t>
            </a:r>
          </a:p>
          <a:p>
            <a:r>
              <a:rPr kumimoji="1" lang="en-US" altLang="zh-CN" dirty="0"/>
              <a:t>2. For GC-rewritten blocks, Class 3 stores the estimated short-lived blocks that are identified in user-written blocks. For the remaining blocks, </a:t>
            </a:r>
            <a:r>
              <a:rPr kumimoji="1" lang="en-US" altLang="zh-CN" dirty="0" err="1"/>
              <a:t>SepBIT</a:t>
            </a:r>
            <a:r>
              <a:rPr kumimoji="1" lang="en-US" altLang="zh-CN" dirty="0"/>
              <a:t> groups them into three classes with similar BITs inferred.</a:t>
            </a:r>
          </a:p>
          <a:p>
            <a:endParaRPr kumimoji="1" lang="en-US" altLang="zh-CN" dirty="0"/>
          </a:p>
          <a:p>
            <a:r>
              <a:rPr kumimoji="1" lang="en-US" altLang="zh-CN" dirty="0"/>
              <a:t>Although we assume six classes here, we validate the WA </a:t>
            </a:r>
            <a:r>
              <a:rPr kumimoji="1" lang="en-US" altLang="zh-CN" dirty="0" err="1"/>
              <a:t>migitation</a:t>
            </a:r>
            <a:r>
              <a:rPr kumimoji="1" lang="en-US" altLang="zh-CN" dirty="0"/>
              <a:t> of </a:t>
            </a:r>
            <a:r>
              <a:rPr kumimoji="1" lang="en-US" altLang="zh-CN" dirty="0" err="1"/>
              <a:t>SepBIT</a:t>
            </a:r>
            <a:r>
              <a:rPr kumimoji="1" lang="en-US" altLang="zh-CN" dirty="0"/>
              <a:t> is not sensitive to the number of classes.</a:t>
            </a:r>
            <a:endParaRPr kumimoji="1" lang="zh-CN" altLang="en-US" dirty="0"/>
          </a:p>
        </p:txBody>
      </p:sp>
    </p:spTree>
    <p:extLst>
      <p:ext uri="{BB962C8B-B14F-4D97-AF65-F5344CB8AC3E}">
        <p14:creationId xmlns:p14="http://schemas.microsoft.com/office/powerpoint/2010/main" val="240559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200"/>
            </a:lvl1pPr>
          </a:lstStyle>
          <a:p>
            <a:pPr>
              <a:defRPr/>
            </a:pPr>
            <a:fld id="{35DD5A66-9C2F-42FF-B09E-B62E67AA1448}" type="slidenum">
              <a:rPr lang="en-US" smtClean="0"/>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1143000"/>
          </a:xfrm>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609441" y="1447801"/>
            <a:ext cx="10969943" cy="4678364"/>
          </a:xfrm>
        </p:spPr>
        <p:txBody>
          <a:bodyPr/>
          <a:lstStyle>
            <a:lvl1pPr>
              <a:lnSpc>
                <a:spcPct val="100000"/>
              </a:lnSpc>
              <a:defRPr sz="28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000"/>
            </a:lvl1pPr>
          </a:lstStyle>
          <a:p>
            <a:pPr>
              <a:defRPr/>
            </a:pPr>
            <a:fld id="{3FFE790D-BCFB-4008-9260-CA63AEE325FD}" type="slidenum">
              <a:rPr lang="en-US" smtClean="0"/>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441" y="274638"/>
            <a:ext cx="1096994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441" y="1600201"/>
            <a:ext cx="1096994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09441" y="6400801"/>
            <a:ext cx="741486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5325" y="6400801"/>
            <a:ext cx="284405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lnSpc>
          <a:spcPct val="105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5000"/>
        </a:lnSpc>
        <a:spcBef>
          <a:spcPct val="20000"/>
        </a:spcBef>
        <a:spcAft>
          <a:spcPct val="0"/>
        </a:spcAft>
        <a:buChar char="•"/>
        <a:defRPr sz="2400">
          <a:solidFill>
            <a:schemeClr val="tx1"/>
          </a:solidFill>
          <a:latin typeface="+mn-lt"/>
        </a:defRPr>
      </a:lvl2pPr>
      <a:lvl3pPr marL="1143000" indent="-228600" algn="l" rtl="0" eaLnBrk="0" fontAlgn="base" hangingPunct="0">
        <a:lnSpc>
          <a:spcPct val="105000"/>
        </a:lnSpc>
        <a:spcBef>
          <a:spcPct val="20000"/>
        </a:spcBef>
        <a:spcAft>
          <a:spcPct val="0"/>
        </a:spcAft>
        <a:buChar char="•"/>
        <a:defRPr sz="2000">
          <a:solidFill>
            <a:schemeClr val="tx1"/>
          </a:solidFill>
          <a:latin typeface="+mn-lt"/>
        </a:defRPr>
      </a:lvl3pPr>
      <a:lvl4pPr marL="1600200" indent="-228600" algn="l" rtl="0" eaLnBrk="0" fontAlgn="base" hangingPunct="0">
        <a:lnSpc>
          <a:spcPct val="105000"/>
        </a:lnSpc>
        <a:spcBef>
          <a:spcPct val="20000"/>
        </a:spcBef>
        <a:spcAft>
          <a:spcPct val="0"/>
        </a:spcAft>
        <a:buChar char="•"/>
        <a:defRPr>
          <a:solidFill>
            <a:schemeClr val="tx1"/>
          </a:solidFill>
          <a:latin typeface="+mn-lt"/>
        </a:defRPr>
      </a:lvl4pPr>
      <a:lvl5pPr marL="2057400" indent="-228600" algn="l" rtl="0" eaLnBrk="0" fontAlgn="base" hangingPunct="0">
        <a:lnSpc>
          <a:spcPct val="105000"/>
        </a:lnSpc>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hyperlink" Target="http://adslab.cse.cuhk.edu.hk/software/sepbi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28801"/>
            <a:ext cx="12188825" cy="1771651"/>
          </a:xfrm>
        </p:spPr>
        <p:txBody>
          <a:bodyPr/>
          <a:lstStyle/>
          <a:p>
            <a:r>
              <a:rPr lang="en-US" altLang="zh-CN" sz="3200" dirty="0"/>
              <a:t>Separating Data via Block Invalidation Time Inference for Write Ampliﬁcation Reduction in Log-Structured Storage</a:t>
            </a:r>
            <a:endParaRPr lang="en-US" sz="3200" dirty="0"/>
          </a:p>
        </p:txBody>
      </p:sp>
      <p:sp>
        <p:nvSpPr>
          <p:cNvPr id="3" name="Subtitle 2"/>
          <p:cNvSpPr>
            <a:spLocks noGrp="1"/>
          </p:cNvSpPr>
          <p:nvPr>
            <p:ph type="subTitle" idx="1"/>
          </p:nvPr>
        </p:nvSpPr>
        <p:spPr>
          <a:xfrm>
            <a:off x="406294" y="3886200"/>
            <a:ext cx="11376237" cy="2209800"/>
          </a:xfrm>
        </p:spPr>
        <p:txBody>
          <a:bodyPr/>
          <a:lstStyle/>
          <a:p>
            <a:r>
              <a:rPr lang="en-US" altLang="zh-CN" sz="2400" b="1" dirty="0"/>
              <a:t>Qiuping Wang</a:t>
            </a:r>
            <a:r>
              <a:rPr lang="en-US" altLang="zh-CN" sz="2400" b="1" baseline="30000" dirty="0"/>
              <a:t>1,2</a:t>
            </a:r>
            <a:r>
              <a:rPr lang="en-US" altLang="zh-CN" sz="2400" dirty="0"/>
              <a:t>, </a:t>
            </a:r>
            <a:r>
              <a:rPr lang="en-US" altLang="zh-CN" sz="2400" dirty="0" err="1"/>
              <a:t>Jinhong</a:t>
            </a:r>
            <a:r>
              <a:rPr lang="en-US" altLang="zh-CN" sz="2400" dirty="0"/>
              <a:t> Li</a:t>
            </a:r>
            <a:r>
              <a:rPr lang="en-US" altLang="zh-CN" sz="2400" baseline="30000" dirty="0"/>
              <a:t>1</a:t>
            </a:r>
            <a:r>
              <a:rPr lang="en-US" altLang="zh-CN" sz="2400" dirty="0"/>
              <a:t>, Patrick P. C. Lee</a:t>
            </a:r>
            <a:r>
              <a:rPr lang="en-US" altLang="zh-CN" sz="2400" baseline="30000" dirty="0"/>
              <a:t>1</a:t>
            </a:r>
            <a:r>
              <a:rPr lang="en-US" altLang="zh-CN" sz="2400" dirty="0"/>
              <a:t>,</a:t>
            </a:r>
            <a:br>
              <a:rPr lang="en-US" altLang="zh-CN" sz="2400" dirty="0"/>
            </a:br>
            <a:r>
              <a:rPr lang="en-US" altLang="zh-CN" sz="2400" dirty="0"/>
              <a:t>Tao Ouyang</a:t>
            </a:r>
            <a:r>
              <a:rPr lang="en-US" altLang="zh-CN" sz="2400" baseline="30000" dirty="0"/>
              <a:t>2</a:t>
            </a:r>
            <a:r>
              <a:rPr lang="en-US" altLang="zh-CN" sz="2400" dirty="0"/>
              <a:t>, Chao Shi</a:t>
            </a:r>
            <a:r>
              <a:rPr lang="en-US" altLang="zh-CN" sz="2400" baseline="30000" dirty="0"/>
              <a:t>2</a:t>
            </a:r>
            <a:r>
              <a:rPr lang="en-US" altLang="zh-CN" sz="2400" dirty="0"/>
              <a:t>, </a:t>
            </a:r>
            <a:r>
              <a:rPr lang="en-US" altLang="zh-CN" sz="2400" dirty="0" err="1"/>
              <a:t>Lilong</a:t>
            </a:r>
            <a:r>
              <a:rPr lang="en-US" altLang="zh-CN" sz="2400" dirty="0"/>
              <a:t> Huang</a:t>
            </a:r>
            <a:r>
              <a:rPr lang="en-US" altLang="zh-CN" sz="2400" baseline="30000" dirty="0"/>
              <a:t>2</a:t>
            </a:r>
          </a:p>
          <a:p>
            <a:r>
              <a:rPr lang="en-US" sz="2400" baseline="30000" dirty="0"/>
              <a:t>1</a:t>
            </a:r>
            <a:r>
              <a:rPr lang="en-US" sz="2400" dirty="0"/>
              <a:t>The Chinese University of Hong Kong (CUHK)</a:t>
            </a:r>
            <a:br>
              <a:rPr lang="en-US" sz="2400" dirty="0"/>
            </a:br>
            <a:r>
              <a:rPr lang="en-US" sz="2400" baseline="30000" dirty="0"/>
              <a:t>2</a:t>
            </a:r>
            <a:r>
              <a:rPr lang="en-US" altLang="zh-CN" sz="2400" dirty="0"/>
              <a:t>Alibaba Group</a:t>
            </a:r>
            <a:endParaRPr lang="en-US" sz="2400" dirty="0"/>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a:p>
        </p:txBody>
      </p:sp>
    </p:spTree>
    <p:extLst>
      <p:ext uri="{BB962C8B-B14F-4D97-AF65-F5344CB8AC3E}">
        <p14:creationId xmlns:p14="http://schemas.microsoft.com/office/powerpoint/2010/main" val="2630473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E682F6-D19F-4448-97B9-7DFC75851D9B}"/>
              </a:ext>
            </a:extLst>
          </p:cNvPr>
          <p:cNvSpPr>
            <a:spLocks noGrp="1"/>
          </p:cNvSpPr>
          <p:nvPr>
            <p:ph type="title"/>
          </p:nvPr>
        </p:nvSpPr>
        <p:spPr/>
        <p:txBody>
          <a:bodyPr/>
          <a:lstStyle/>
          <a:p>
            <a:r>
              <a:rPr kumimoji="1" lang="en-US" altLang="zh-CN" dirty="0"/>
              <a:t>User-Written Block Separation</a:t>
            </a:r>
            <a:endParaRPr kumimoji="1"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83159634-3DCE-294A-98D1-EEB80840EB00}"/>
                  </a:ext>
                </a:extLst>
              </p:cNvPr>
              <p:cNvSpPr>
                <a:spLocks noGrp="1"/>
              </p:cNvSpPr>
              <p:nvPr>
                <p:ph idx="1"/>
              </p:nvPr>
            </p:nvSpPr>
            <p:spPr/>
            <p:txBody>
              <a:bodyPr/>
              <a:lstStyle/>
              <a:p>
                <a:r>
                  <a:rPr kumimoji="1" lang="en-US" altLang="zh-CN" dirty="0"/>
                  <a:t>Intuition: </a:t>
                </a:r>
                <a:r>
                  <a:rPr kumimoji="1" lang="en-US" altLang="zh-CN" dirty="0">
                    <a:solidFill>
                      <a:srgbClr val="FF0000"/>
                    </a:solidFill>
                  </a:rPr>
                  <a:t>Any user-written block </a:t>
                </a:r>
                <a:br>
                  <a:rPr kumimoji="1" lang="en-US" altLang="zh-CN" dirty="0">
                    <a:solidFill>
                      <a:srgbClr val="FF0000"/>
                    </a:solidFill>
                  </a:rPr>
                </a:br>
                <a:r>
                  <a:rPr kumimoji="1" lang="en-US" altLang="zh-CN" dirty="0">
                    <a:solidFill>
                      <a:srgbClr val="FF0000"/>
                    </a:solidFill>
                  </a:rPr>
                  <a:t>that invalidates a short-lived block</a:t>
                </a:r>
                <a:br>
                  <a:rPr kumimoji="1" lang="en-US" altLang="zh-CN" dirty="0">
                    <a:solidFill>
                      <a:srgbClr val="FF0000"/>
                    </a:solidFill>
                  </a:rPr>
                </a:br>
                <a:r>
                  <a:rPr kumimoji="1" lang="en-US" altLang="zh-CN" dirty="0">
                    <a:solidFill>
                      <a:srgbClr val="FF0000"/>
                    </a:solidFill>
                  </a:rPr>
                  <a:t>is also likely to be a short-lived block</a:t>
                </a:r>
                <a:br>
                  <a:rPr kumimoji="1" lang="en-US" altLang="zh-CN" dirty="0"/>
                </a:br>
                <a:endParaRPr kumimoji="1" lang="en-US" altLang="zh-CN" dirty="0"/>
              </a:p>
              <a:p>
                <a:r>
                  <a:rPr kumimoji="1" lang="en-US" altLang="zh-CN" dirty="0"/>
                  <a:t>Analysis</a:t>
                </a:r>
              </a:p>
              <a:p>
                <a:pPr lvl="1"/>
                <a:r>
                  <a:rPr kumimoji="1" lang="en-US" altLang="zh-CN" dirty="0"/>
                  <a:t>Probability analysis: </a:t>
                </a:r>
                <a14:m>
                  <m:oMath xmlns:m="http://schemas.openxmlformats.org/officeDocument/2006/math">
                    <m:r>
                      <m:rPr>
                        <m:nor/>
                      </m:rPr>
                      <a:rPr kumimoji="1" lang="en-US" altLang="zh-CN" smtClean="0">
                        <a:solidFill>
                          <a:srgbClr val="FF0000"/>
                        </a:solidFill>
                        <a:latin typeface="Cambria Math" panose="02040503050406030204" pitchFamily="18" charset="0"/>
                      </a:rPr>
                      <m:t>Pr</m:t>
                    </m:r>
                    <m:r>
                      <m:rPr>
                        <m:nor/>
                      </m:rPr>
                      <a:rPr kumimoji="1" lang="en-US" altLang="zh-CN" smtClean="0">
                        <a:solidFill>
                          <a:srgbClr val="FF0000"/>
                        </a:solidFill>
                        <a:latin typeface="Cambria Math" panose="02040503050406030204" pitchFamily="18" charset="0"/>
                      </a:rPr>
                      <m:t>(</m:t>
                    </m:r>
                    <m:r>
                      <a:rPr kumimoji="1" lang="en-US" altLang="zh-CN" i="1">
                        <a:solidFill>
                          <a:srgbClr val="FF0000"/>
                        </a:solidFill>
                        <a:latin typeface="Cambria Math" panose="02040503050406030204" pitchFamily="18" charset="0"/>
                      </a:rPr>
                      <m:t>𝑢</m:t>
                    </m:r>
                    <m:r>
                      <a:rPr kumimoji="1" lang="en-US" altLang="zh-CN" i="1">
                        <a:solidFill>
                          <a:srgbClr val="FF0000"/>
                        </a:solidFill>
                        <a:latin typeface="Cambria Math" panose="02040503050406030204" pitchFamily="18" charset="0"/>
                      </a:rPr>
                      <m:t>≤</m:t>
                    </m:r>
                    <m:sSub>
                      <m:sSubPr>
                        <m:ctrlPr>
                          <a:rPr kumimoji="1" lang="en-US" altLang="zh-CN" i="1">
                            <a:solidFill>
                              <a:srgbClr val="FF0000"/>
                            </a:solidFill>
                            <a:latin typeface="Cambria Math" panose="02040503050406030204" pitchFamily="18" charset="0"/>
                          </a:rPr>
                        </m:ctrlPr>
                      </m:sSubPr>
                      <m:e>
                        <m:r>
                          <a:rPr kumimoji="1" lang="en-US" altLang="zh-CN" i="1">
                            <a:solidFill>
                              <a:srgbClr val="FF0000"/>
                            </a:solidFill>
                            <a:latin typeface="Cambria Math" panose="02040503050406030204" pitchFamily="18" charset="0"/>
                          </a:rPr>
                          <m:t>𝑢</m:t>
                        </m:r>
                      </m:e>
                      <m:sub>
                        <m:r>
                          <a:rPr kumimoji="1" lang="en-US" altLang="zh-CN" i="1">
                            <a:solidFill>
                              <a:srgbClr val="FF0000"/>
                            </a:solidFill>
                            <a:latin typeface="Cambria Math" panose="02040503050406030204" pitchFamily="18" charset="0"/>
                          </a:rPr>
                          <m:t>0</m:t>
                        </m:r>
                      </m:sub>
                    </m:sSub>
                    <m:r>
                      <a:rPr kumimoji="1" lang="en-US" altLang="zh-CN" i="1">
                        <a:solidFill>
                          <a:srgbClr val="FF0000"/>
                        </a:solidFill>
                        <a:latin typeface="Cambria Math" panose="02040503050406030204" pitchFamily="18" charset="0"/>
                      </a:rPr>
                      <m:t>|</m:t>
                    </m:r>
                    <m:r>
                      <a:rPr kumimoji="1" lang="en-US" altLang="zh-CN" i="1">
                        <a:solidFill>
                          <a:srgbClr val="FF0000"/>
                        </a:solidFill>
                        <a:latin typeface="Cambria Math" panose="02040503050406030204" pitchFamily="18" charset="0"/>
                      </a:rPr>
                      <m:t>𝑣</m:t>
                    </m:r>
                    <m:r>
                      <a:rPr kumimoji="1" lang="en-US" altLang="zh-CN" i="1">
                        <a:solidFill>
                          <a:srgbClr val="FF0000"/>
                        </a:solidFill>
                        <a:latin typeface="Cambria Math" panose="02040503050406030204" pitchFamily="18" charset="0"/>
                      </a:rPr>
                      <m:t>≤</m:t>
                    </m:r>
                    <m:sSub>
                      <m:sSubPr>
                        <m:ctrlPr>
                          <a:rPr kumimoji="1" lang="en-US" altLang="zh-CN" i="1">
                            <a:solidFill>
                              <a:srgbClr val="FF0000"/>
                            </a:solidFill>
                            <a:latin typeface="Cambria Math" panose="02040503050406030204" pitchFamily="18" charset="0"/>
                          </a:rPr>
                        </m:ctrlPr>
                      </m:sSubPr>
                      <m:e>
                        <m:r>
                          <a:rPr kumimoji="1" lang="en-US" altLang="zh-CN" i="1">
                            <a:solidFill>
                              <a:srgbClr val="FF0000"/>
                            </a:solidFill>
                            <a:latin typeface="Cambria Math" panose="02040503050406030204" pitchFamily="18" charset="0"/>
                          </a:rPr>
                          <m:t>𝑣</m:t>
                        </m:r>
                      </m:e>
                      <m:sub>
                        <m:r>
                          <a:rPr kumimoji="1" lang="en-US" altLang="zh-CN" i="1">
                            <a:solidFill>
                              <a:srgbClr val="FF0000"/>
                            </a:solidFill>
                            <a:latin typeface="Cambria Math" panose="02040503050406030204" pitchFamily="18" charset="0"/>
                          </a:rPr>
                          <m:t>0</m:t>
                        </m:r>
                      </m:sub>
                    </m:sSub>
                    <m:r>
                      <m:rPr>
                        <m:nor/>
                      </m:rPr>
                      <a:rPr kumimoji="1" lang="en-US" altLang="zh-CN">
                        <a:solidFill>
                          <a:srgbClr val="FF0000"/>
                        </a:solidFill>
                        <a:latin typeface="Cambria Math" panose="02040503050406030204" pitchFamily="18" charset="0"/>
                      </a:rPr>
                      <m:t>)</m:t>
                    </m:r>
                  </m:oMath>
                </a14:m>
                <a:endParaRPr kumimoji="1" lang="en-US" altLang="zh-CN" dirty="0">
                  <a:solidFill>
                    <a:srgbClr val="FF0000"/>
                  </a:solidFill>
                </a:endParaRPr>
              </a:p>
              <a:p>
                <a:pPr lvl="1"/>
                <a14:m>
                  <m:oMath xmlns:m="http://schemas.openxmlformats.org/officeDocument/2006/math">
                    <m:r>
                      <a:rPr kumimoji="1" lang="en-US" altLang="zh-CN" i="1">
                        <a:latin typeface="Cambria Math" panose="02040503050406030204" pitchFamily="18" charset="0"/>
                      </a:rPr>
                      <m:t>𝑢</m:t>
                    </m:r>
                    <m:r>
                      <a:rPr kumimoji="1" lang="en-US" altLang="zh-CN" i="1">
                        <a:latin typeface="Cambria Math" panose="02040503050406030204" pitchFamily="18" charset="0"/>
                      </a:rPr>
                      <m:t>, </m:t>
                    </m:r>
                    <m:r>
                      <a:rPr kumimoji="1" lang="en-US" altLang="zh-CN" i="1">
                        <a:latin typeface="Cambria Math" panose="02040503050406030204" pitchFamily="18" charset="0"/>
                      </a:rPr>
                      <m:t>𝑣</m:t>
                    </m:r>
                  </m:oMath>
                </a14:m>
                <a:r>
                  <a:rPr kumimoji="1" lang="en-US" altLang="zh-CN" dirty="0"/>
                  <a:t>: lifespans of user-written block and invalidated block, respectively</a:t>
                </a:r>
              </a:p>
              <a:p>
                <a:r>
                  <a:rPr kumimoji="1" lang="en-US" altLang="zh-CN" dirty="0"/>
                  <a:t>High conditional probabilities in Alibaba Cloud block traces</a:t>
                </a:r>
              </a:p>
              <a:p>
                <a:pPr lvl="1"/>
                <a:r>
                  <a:rPr kumimoji="1" lang="en-US" altLang="zh-CN" dirty="0"/>
                  <a:t>e.g., 77.8-90.9% for </a:t>
                </a:r>
                <a14:m>
                  <m:oMath xmlns:m="http://schemas.openxmlformats.org/officeDocument/2006/math">
                    <m:sSub>
                      <m:sSubPr>
                        <m:ctrlPr>
                          <a:rPr kumimoji="1" lang="en-US" altLang="zh-CN" b="0" i="1" smtClean="0">
                            <a:latin typeface="Cambria Math" panose="02040503050406030204" pitchFamily="18" charset="0"/>
                          </a:rPr>
                        </m:ctrlPr>
                      </m:sSubPr>
                      <m:e>
                        <m:r>
                          <a:rPr kumimoji="1" lang="en-US" altLang="zh-CN" b="0" i="1" smtClean="0">
                            <a:latin typeface="Cambria Math" panose="02040503050406030204" pitchFamily="18" charset="0"/>
                          </a:rPr>
                          <m:t>𝑣</m:t>
                        </m:r>
                      </m:e>
                      <m:sub>
                        <m:r>
                          <a:rPr kumimoji="1" lang="en-US" altLang="zh-CN" b="0" i="1" smtClean="0">
                            <a:latin typeface="Cambria Math" panose="02040503050406030204" pitchFamily="18" charset="0"/>
                          </a:rPr>
                          <m:t>0</m:t>
                        </m:r>
                      </m:sub>
                    </m:sSub>
                  </m:oMath>
                </a14:m>
                <a:r>
                  <a:rPr kumimoji="1" lang="en-US" altLang="zh-CN" dirty="0"/>
                  <a:t>= 40% and </a:t>
                </a:r>
                <a14:m>
                  <m:oMath xmlns:m="http://schemas.openxmlformats.org/officeDocument/2006/math">
                    <m:sSub>
                      <m:sSubPr>
                        <m:ctrlPr>
                          <a:rPr kumimoji="1" lang="en-US" altLang="zh-CN" b="0" i="1" smtClean="0">
                            <a:latin typeface="Cambria Math" panose="02040503050406030204" pitchFamily="18" charset="0"/>
                          </a:rPr>
                        </m:ctrlPr>
                      </m:sSubPr>
                      <m:e>
                        <m:r>
                          <a:rPr kumimoji="1" lang="en-US" altLang="zh-CN" b="0" i="1" smtClean="0">
                            <a:latin typeface="Cambria Math" panose="02040503050406030204" pitchFamily="18" charset="0"/>
                          </a:rPr>
                          <m:t>𝑢</m:t>
                        </m:r>
                      </m:e>
                      <m:sub>
                        <m:r>
                          <a:rPr kumimoji="1" lang="en-US" altLang="zh-CN" b="0" i="1" smtClean="0">
                            <a:latin typeface="Cambria Math" panose="02040503050406030204" pitchFamily="18" charset="0"/>
                          </a:rPr>
                          <m:t>0</m:t>
                        </m:r>
                      </m:sub>
                    </m:sSub>
                  </m:oMath>
                </a14:m>
                <a:r>
                  <a:rPr kumimoji="1" lang="en-US" altLang="zh-CN" dirty="0"/>
                  <a:t> in [2.5%,40%] of write WSS</a:t>
                </a:r>
                <a:endParaRPr kumimoji="1" lang="en-US" altLang="zh-CN" dirty="0">
                  <a:solidFill>
                    <a:srgbClr val="FF0000"/>
                  </a:solidFill>
                </a:endParaRPr>
              </a:p>
            </p:txBody>
          </p:sp>
        </mc:Choice>
        <mc:Fallback xmlns="">
          <p:sp>
            <p:nvSpPr>
              <p:cNvPr id="3" name="内容占位符 2">
                <a:extLst>
                  <a:ext uri="{FF2B5EF4-FFF2-40B4-BE49-F238E27FC236}">
                    <a16:creationId xmlns:a16="http://schemas.microsoft.com/office/drawing/2014/main" id="{83159634-3DCE-294A-98D1-EEB80840EB00}"/>
                  </a:ext>
                </a:extLst>
              </p:cNvPr>
              <p:cNvSpPr>
                <a:spLocks noGrp="1" noRot="1" noChangeAspect="1" noMove="1" noResize="1" noEditPoints="1" noAdjustHandles="1" noChangeArrowheads="1" noChangeShapeType="1" noTextEdit="1"/>
              </p:cNvSpPr>
              <p:nvPr>
                <p:ph idx="1"/>
              </p:nvPr>
            </p:nvSpPr>
            <p:spPr>
              <a:blipFill>
                <a:blip r:embed="rId3"/>
                <a:stretch>
                  <a:fillRect l="-1000" t="-1434"/>
                </a:stretch>
              </a:blipFill>
            </p:spPr>
            <p:txBody>
              <a:bodyPr/>
              <a:lstStyle/>
              <a:p>
                <a:r>
                  <a:rPr lang="en-US">
                    <a:noFill/>
                  </a:rPr>
                  <a:t> </a:t>
                </a:r>
              </a:p>
            </p:txBody>
          </p:sp>
        </mc:Fallback>
      </mc:AlternateContent>
      <p:sp>
        <p:nvSpPr>
          <p:cNvPr id="4" name="灯片编号占位符 3">
            <a:extLst>
              <a:ext uri="{FF2B5EF4-FFF2-40B4-BE49-F238E27FC236}">
                <a16:creationId xmlns:a16="http://schemas.microsoft.com/office/drawing/2014/main" id="{673714FA-F8D9-AB45-A455-1DE4E4F03D6C}"/>
              </a:ext>
            </a:extLst>
          </p:cNvPr>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pic>
        <p:nvPicPr>
          <p:cNvPr id="6" name="Picture 5">
            <a:extLst>
              <a:ext uri="{FF2B5EF4-FFF2-40B4-BE49-F238E27FC236}">
                <a16:creationId xmlns:a16="http://schemas.microsoft.com/office/drawing/2014/main" id="{9E6E8EF1-B227-4FA7-90CD-3DFB03702AC3}"/>
              </a:ext>
            </a:extLst>
          </p:cNvPr>
          <p:cNvPicPr>
            <a:picLocks noChangeAspect="1"/>
          </p:cNvPicPr>
          <p:nvPr/>
        </p:nvPicPr>
        <p:blipFill>
          <a:blip r:embed="rId4"/>
          <a:stretch>
            <a:fillRect/>
          </a:stretch>
        </p:blipFill>
        <p:spPr>
          <a:xfrm>
            <a:off x="6780212" y="1600200"/>
            <a:ext cx="5181602" cy="1435510"/>
          </a:xfrm>
          <a:prstGeom prst="rect">
            <a:avLst/>
          </a:prstGeom>
        </p:spPr>
      </p:pic>
    </p:spTree>
    <p:extLst>
      <p:ext uri="{BB962C8B-B14F-4D97-AF65-F5344CB8AC3E}">
        <p14:creationId xmlns:p14="http://schemas.microsoft.com/office/powerpoint/2010/main" val="141073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E682F6-D19F-4448-97B9-7DFC75851D9B}"/>
              </a:ext>
            </a:extLst>
          </p:cNvPr>
          <p:cNvSpPr>
            <a:spLocks noGrp="1"/>
          </p:cNvSpPr>
          <p:nvPr>
            <p:ph type="title"/>
          </p:nvPr>
        </p:nvSpPr>
        <p:spPr/>
        <p:txBody>
          <a:bodyPr/>
          <a:lstStyle/>
          <a:p>
            <a:r>
              <a:rPr kumimoji="1" lang="en-US" altLang="zh-CN" dirty="0"/>
              <a:t>GC-rewritten Block Separation</a:t>
            </a:r>
            <a:endParaRPr kumimoji="1"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83159634-3DCE-294A-98D1-EEB80840EB00}"/>
                  </a:ext>
                </a:extLst>
              </p:cNvPr>
              <p:cNvSpPr>
                <a:spLocks noGrp="1"/>
              </p:cNvSpPr>
              <p:nvPr>
                <p:ph idx="1"/>
              </p:nvPr>
            </p:nvSpPr>
            <p:spPr>
              <a:xfrm>
                <a:off x="609440" y="1433745"/>
                <a:ext cx="10969943" cy="4983165"/>
              </a:xfrm>
            </p:spPr>
            <p:txBody>
              <a:bodyPr/>
              <a:lstStyle/>
              <a:p>
                <a:r>
                  <a:rPr kumimoji="1" lang="en-US" altLang="zh-CN" dirty="0"/>
                  <a:t>Intuition: </a:t>
                </a:r>
                <a:r>
                  <a:rPr kumimoji="1" lang="en-US" altLang="zh-CN" dirty="0">
                    <a:solidFill>
                      <a:srgbClr val="FF0000"/>
                    </a:solidFill>
                  </a:rPr>
                  <a:t>Any GC-rewritten block </a:t>
                </a:r>
                <a:br>
                  <a:rPr kumimoji="1" lang="en-US" altLang="zh-CN" dirty="0">
                    <a:solidFill>
                      <a:srgbClr val="FF0000"/>
                    </a:solidFill>
                  </a:rPr>
                </a:br>
                <a:r>
                  <a:rPr kumimoji="1" lang="en-US" altLang="zh-CN" dirty="0">
                    <a:solidFill>
                      <a:srgbClr val="FF0000"/>
                    </a:solidFill>
                  </a:rPr>
                  <a:t>with a smaller age is likely to </a:t>
                </a:r>
                <a:br>
                  <a:rPr kumimoji="1" lang="en-US" altLang="zh-CN" dirty="0">
                    <a:solidFill>
                      <a:srgbClr val="FF0000"/>
                    </a:solidFill>
                  </a:rPr>
                </a:br>
                <a:r>
                  <a:rPr kumimoji="1" lang="en-US" altLang="zh-CN" dirty="0">
                    <a:solidFill>
                      <a:srgbClr val="FF0000"/>
                    </a:solidFill>
                  </a:rPr>
                  <a:t>have a short residual lifespan</a:t>
                </a:r>
                <a:br>
                  <a:rPr kumimoji="1" lang="en-US" altLang="zh-CN" dirty="0">
                    <a:solidFill>
                      <a:srgbClr val="FF0000"/>
                    </a:solidFill>
                  </a:rPr>
                </a:br>
                <a:endParaRPr kumimoji="1" lang="en-US" altLang="zh-CN" dirty="0">
                  <a:solidFill>
                    <a:srgbClr val="FF0000"/>
                  </a:solidFill>
                </a:endParaRPr>
              </a:p>
              <a:p>
                <a:r>
                  <a:rPr kumimoji="1" lang="en-US" altLang="zh-CN" dirty="0"/>
                  <a:t>Analysis</a:t>
                </a:r>
              </a:p>
              <a:p>
                <a:pPr lvl="1"/>
                <a:r>
                  <a:rPr kumimoji="1" lang="en-US" altLang="zh-CN" dirty="0"/>
                  <a:t>Probability analysis: </a:t>
                </a:r>
                <a14:m>
                  <m:oMath xmlns:m="http://schemas.openxmlformats.org/officeDocument/2006/math">
                    <m:r>
                      <m:rPr>
                        <m:nor/>
                      </m:rPr>
                      <a:rPr kumimoji="1" lang="en-US" altLang="zh-CN" i="0" smtClean="0">
                        <a:solidFill>
                          <a:srgbClr val="FF0000"/>
                        </a:solidFill>
                        <a:latin typeface="Cambria Math" panose="02040503050406030204" pitchFamily="18" charset="0"/>
                      </a:rPr>
                      <m:t>Pr</m:t>
                    </m:r>
                    <m:r>
                      <m:rPr>
                        <m:nor/>
                      </m:rPr>
                      <a:rPr kumimoji="1" lang="en-US" altLang="zh-CN" i="0" smtClean="0">
                        <a:solidFill>
                          <a:srgbClr val="FF0000"/>
                        </a:solidFill>
                        <a:latin typeface="Cambria Math" panose="02040503050406030204" pitchFamily="18" charset="0"/>
                      </a:rPr>
                      <m:t>(</m:t>
                    </m:r>
                    <m:r>
                      <a:rPr kumimoji="1" lang="en-US" altLang="zh-CN" b="0" i="1" smtClean="0">
                        <a:solidFill>
                          <a:srgbClr val="FF0000"/>
                        </a:solidFill>
                        <a:latin typeface="Cambria Math" panose="02040503050406030204" pitchFamily="18" charset="0"/>
                      </a:rPr>
                      <m:t>𝑢</m:t>
                    </m:r>
                    <m:r>
                      <a:rPr kumimoji="1" lang="en-US" altLang="zh-CN" b="0" i="1" smtClean="0">
                        <a:solidFill>
                          <a:srgbClr val="FF0000"/>
                        </a:solidFill>
                        <a:latin typeface="Cambria Math" panose="02040503050406030204" pitchFamily="18" charset="0"/>
                      </a:rPr>
                      <m:t>≤</m:t>
                    </m:r>
                    <m:sSub>
                      <m:sSubPr>
                        <m:ctrlPr>
                          <a:rPr kumimoji="1" lang="en-US" altLang="zh-CN" i="1" smtClean="0">
                            <a:solidFill>
                              <a:srgbClr val="FF0000"/>
                            </a:solidFill>
                            <a:latin typeface="Cambria Math" panose="02040503050406030204" pitchFamily="18" charset="0"/>
                          </a:rPr>
                        </m:ctrlPr>
                      </m:sSubPr>
                      <m:e>
                        <m:r>
                          <a:rPr kumimoji="1" lang="en-US" altLang="zh-CN" b="0" i="1" smtClean="0">
                            <a:solidFill>
                              <a:srgbClr val="FF0000"/>
                            </a:solidFill>
                            <a:latin typeface="Cambria Math" panose="02040503050406030204" pitchFamily="18" charset="0"/>
                          </a:rPr>
                          <m:t>𝑔</m:t>
                        </m:r>
                      </m:e>
                      <m:sub>
                        <m:r>
                          <a:rPr kumimoji="1" lang="en-US" altLang="zh-CN" b="0" i="1" smtClean="0">
                            <a:solidFill>
                              <a:srgbClr val="FF0000"/>
                            </a:solidFill>
                            <a:latin typeface="Cambria Math" panose="02040503050406030204" pitchFamily="18" charset="0"/>
                          </a:rPr>
                          <m:t>0</m:t>
                        </m:r>
                      </m:sub>
                    </m:sSub>
                    <m:r>
                      <a:rPr kumimoji="1" lang="en-US" altLang="zh-CN" b="0" i="1" smtClean="0">
                        <a:solidFill>
                          <a:srgbClr val="FF0000"/>
                        </a:solidFill>
                        <a:latin typeface="Cambria Math" panose="02040503050406030204" pitchFamily="18" charset="0"/>
                      </a:rPr>
                      <m:t>+</m:t>
                    </m:r>
                    <m:sSub>
                      <m:sSubPr>
                        <m:ctrlPr>
                          <a:rPr kumimoji="1" lang="en-US" altLang="zh-CN" i="1" smtClean="0">
                            <a:solidFill>
                              <a:srgbClr val="FF0000"/>
                            </a:solidFill>
                            <a:latin typeface="Cambria Math" panose="02040503050406030204" pitchFamily="18" charset="0"/>
                          </a:rPr>
                        </m:ctrlPr>
                      </m:sSubPr>
                      <m:e>
                        <m:r>
                          <a:rPr kumimoji="1" lang="en-US" altLang="zh-CN" b="0" i="1" smtClean="0">
                            <a:solidFill>
                              <a:srgbClr val="FF0000"/>
                            </a:solidFill>
                            <a:latin typeface="Cambria Math" panose="02040503050406030204" pitchFamily="18" charset="0"/>
                          </a:rPr>
                          <m:t>𝑟</m:t>
                        </m:r>
                      </m:e>
                      <m:sub>
                        <m:r>
                          <a:rPr kumimoji="1" lang="en-US" altLang="zh-CN" b="0" i="1" smtClean="0">
                            <a:solidFill>
                              <a:srgbClr val="FF0000"/>
                            </a:solidFill>
                            <a:latin typeface="Cambria Math" panose="02040503050406030204" pitchFamily="18" charset="0"/>
                          </a:rPr>
                          <m:t>0</m:t>
                        </m:r>
                      </m:sub>
                    </m:sSub>
                    <m:r>
                      <a:rPr kumimoji="1" lang="en-US" altLang="zh-CN" b="0" i="1" smtClean="0">
                        <a:solidFill>
                          <a:srgbClr val="FF0000"/>
                        </a:solidFill>
                        <a:latin typeface="Cambria Math" panose="02040503050406030204" pitchFamily="18" charset="0"/>
                      </a:rPr>
                      <m:t>|</m:t>
                    </m:r>
                    <m:r>
                      <a:rPr kumimoji="1" lang="en-US" altLang="zh-CN" b="0" i="1" smtClean="0">
                        <a:solidFill>
                          <a:srgbClr val="FF0000"/>
                        </a:solidFill>
                        <a:latin typeface="Cambria Math" panose="02040503050406030204" pitchFamily="18" charset="0"/>
                      </a:rPr>
                      <m:t>𝑢</m:t>
                    </m:r>
                    <m:r>
                      <a:rPr kumimoji="1" lang="en-US" altLang="zh-CN" b="0" i="1" smtClean="0">
                        <a:solidFill>
                          <a:srgbClr val="FF0000"/>
                        </a:solidFill>
                        <a:latin typeface="Cambria Math" panose="02040503050406030204" pitchFamily="18" charset="0"/>
                      </a:rPr>
                      <m:t>≥</m:t>
                    </m:r>
                    <m:sSub>
                      <m:sSubPr>
                        <m:ctrlPr>
                          <a:rPr kumimoji="1" lang="en-US" altLang="zh-CN" i="1" smtClean="0">
                            <a:solidFill>
                              <a:srgbClr val="FF0000"/>
                            </a:solidFill>
                            <a:latin typeface="Cambria Math" panose="02040503050406030204" pitchFamily="18" charset="0"/>
                          </a:rPr>
                        </m:ctrlPr>
                      </m:sSubPr>
                      <m:e>
                        <m:r>
                          <a:rPr kumimoji="1" lang="en-US" altLang="zh-CN" b="0" i="1" smtClean="0">
                            <a:solidFill>
                              <a:srgbClr val="FF0000"/>
                            </a:solidFill>
                            <a:latin typeface="Cambria Math" panose="02040503050406030204" pitchFamily="18" charset="0"/>
                          </a:rPr>
                          <m:t>𝑔</m:t>
                        </m:r>
                      </m:e>
                      <m:sub>
                        <m:r>
                          <a:rPr kumimoji="1" lang="en-US" altLang="zh-CN" b="0" i="1" smtClean="0">
                            <a:solidFill>
                              <a:srgbClr val="FF0000"/>
                            </a:solidFill>
                            <a:latin typeface="Cambria Math" panose="02040503050406030204" pitchFamily="18" charset="0"/>
                          </a:rPr>
                          <m:t>0</m:t>
                        </m:r>
                      </m:sub>
                    </m:sSub>
                    <m:r>
                      <m:rPr>
                        <m:nor/>
                      </m:rPr>
                      <a:rPr kumimoji="1" lang="en-US" altLang="zh-CN" i="0" smtClean="0">
                        <a:solidFill>
                          <a:srgbClr val="FF0000"/>
                        </a:solidFill>
                        <a:latin typeface="Cambria Math" panose="02040503050406030204" pitchFamily="18" charset="0"/>
                      </a:rPr>
                      <m:t>)</m:t>
                    </m:r>
                  </m:oMath>
                </a14:m>
                <a:endParaRPr kumimoji="1" lang="en-US" altLang="zh-CN" dirty="0"/>
              </a:p>
              <a:p>
                <a:pPr lvl="1"/>
                <a14:m>
                  <m:oMath xmlns:m="http://schemas.openxmlformats.org/officeDocument/2006/math">
                    <m:sSub>
                      <m:sSubPr>
                        <m:ctrlPr>
                          <a:rPr kumimoji="1" lang="en-US" altLang="zh-CN" b="0" i="1" smtClean="0">
                            <a:latin typeface="Cambria Math" panose="02040503050406030204" pitchFamily="18" charset="0"/>
                          </a:rPr>
                        </m:ctrlPr>
                      </m:sSubPr>
                      <m:e>
                        <m:r>
                          <a:rPr kumimoji="1" lang="en-US" altLang="zh-CN" b="0" i="1" smtClean="0">
                            <a:latin typeface="Cambria Math" panose="02040503050406030204" pitchFamily="18" charset="0"/>
                          </a:rPr>
                          <m:t>𝑔</m:t>
                        </m:r>
                      </m:e>
                      <m:sub>
                        <m:r>
                          <a:rPr kumimoji="1" lang="en-US" altLang="zh-CN" b="0" i="1" smtClean="0">
                            <a:latin typeface="Cambria Math" panose="02040503050406030204" pitchFamily="18" charset="0"/>
                          </a:rPr>
                          <m:t>0</m:t>
                        </m:r>
                      </m:sub>
                    </m:sSub>
                    <m:r>
                      <a:rPr kumimoji="1" lang="en-US" altLang="zh-CN" b="0" i="0" smtClean="0">
                        <a:latin typeface="Cambria Math" panose="02040503050406030204" pitchFamily="18" charset="0"/>
                      </a:rPr>
                      <m:t>, </m:t>
                    </m:r>
                    <m:sSub>
                      <m:sSubPr>
                        <m:ctrlPr>
                          <a:rPr kumimoji="1" lang="en-US" altLang="zh-CN" b="0" i="1" smtClean="0">
                            <a:latin typeface="Cambria Math" panose="02040503050406030204" pitchFamily="18" charset="0"/>
                          </a:rPr>
                        </m:ctrlPr>
                      </m:sSubPr>
                      <m:e>
                        <m:r>
                          <m:rPr>
                            <m:sty m:val="p"/>
                          </m:rPr>
                          <a:rPr kumimoji="1" lang="en-US" altLang="zh-CN" b="0" i="0" smtClean="0">
                            <a:latin typeface="Cambria Math" panose="02040503050406030204" pitchFamily="18" charset="0"/>
                          </a:rPr>
                          <m:t>r</m:t>
                        </m:r>
                      </m:e>
                      <m:sub>
                        <m:r>
                          <a:rPr kumimoji="1" lang="en-US" altLang="zh-CN" b="0" i="0" smtClean="0">
                            <a:latin typeface="Cambria Math" panose="02040503050406030204" pitchFamily="18" charset="0"/>
                          </a:rPr>
                          <m:t>0</m:t>
                        </m:r>
                      </m:sub>
                    </m:sSub>
                  </m:oMath>
                </a14:m>
                <a:r>
                  <a:rPr kumimoji="1" lang="en-US" altLang="zh-CN" b="0" dirty="0"/>
                  <a:t>: thresholds of age and residual lifespans, respectively</a:t>
                </a:r>
              </a:p>
              <a:p>
                <a:r>
                  <a:rPr kumimoji="1" lang="en-US" altLang="zh-CN" dirty="0"/>
                  <a:t>Conditional probabilities drop significantly when </a:t>
                </a:r>
                <a14:m>
                  <m:oMath xmlns:m="http://schemas.openxmlformats.org/officeDocument/2006/math">
                    <m:sSub>
                      <m:sSubPr>
                        <m:ctrlPr>
                          <a:rPr kumimoji="1" lang="en-US" altLang="zh-CN" i="1">
                            <a:latin typeface="Cambria Math" panose="02040503050406030204" pitchFamily="18" charset="0"/>
                          </a:rPr>
                        </m:ctrlPr>
                      </m:sSubPr>
                      <m:e>
                        <m:r>
                          <a:rPr kumimoji="1" lang="en-US" altLang="zh-CN" i="1">
                            <a:latin typeface="Cambria Math" panose="02040503050406030204" pitchFamily="18" charset="0"/>
                          </a:rPr>
                          <m:t>𝑔</m:t>
                        </m:r>
                      </m:e>
                      <m:sub>
                        <m:r>
                          <a:rPr kumimoji="1" lang="en-US" altLang="zh-CN" i="1">
                            <a:latin typeface="Cambria Math" panose="02040503050406030204" pitchFamily="18" charset="0"/>
                          </a:rPr>
                          <m:t>0</m:t>
                        </m:r>
                      </m:sub>
                    </m:sSub>
                  </m:oMath>
                </a14:m>
                <a:r>
                  <a:rPr kumimoji="1" lang="en-US" altLang="zh-CN" dirty="0"/>
                  <a:t> increases in Alibaba Cloud block traces</a:t>
                </a:r>
              </a:p>
              <a:p>
                <a:pPr lvl="1"/>
                <a:r>
                  <a:rPr kumimoji="1" lang="en-US" altLang="zh-CN" dirty="0"/>
                  <a:t>From 90% to 14.5% when </a:t>
                </a:r>
                <a14:m>
                  <m:oMath xmlns:m="http://schemas.openxmlformats.org/officeDocument/2006/math">
                    <m:sSub>
                      <m:sSubPr>
                        <m:ctrlPr>
                          <a:rPr kumimoji="1" lang="en-US" altLang="zh-CN" b="0" i="1" smtClean="0">
                            <a:latin typeface="Cambria Math" panose="02040503050406030204" pitchFamily="18" charset="0"/>
                          </a:rPr>
                        </m:ctrlPr>
                      </m:sSubPr>
                      <m:e>
                        <m:r>
                          <a:rPr kumimoji="1" lang="en-US" altLang="zh-CN" b="0" i="1" smtClean="0">
                            <a:latin typeface="Cambria Math" panose="02040503050406030204" pitchFamily="18" charset="0"/>
                          </a:rPr>
                          <m:t>𝑔</m:t>
                        </m:r>
                      </m:e>
                      <m:sub>
                        <m:r>
                          <a:rPr kumimoji="1" lang="en-US" altLang="zh-CN" b="0" i="1" smtClean="0">
                            <a:latin typeface="Cambria Math" panose="02040503050406030204" pitchFamily="18" charset="0"/>
                          </a:rPr>
                          <m:t>0</m:t>
                        </m:r>
                      </m:sub>
                    </m:sSub>
                  </m:oMath>
                </a14:m>
                <a:r>
                  <a:rPr kumimoji="1" lang="en-US" altLang="zh-CN" dirty="0"/>
                  <a:t> increases from 0.8X to 6.4X write WSS</a:t>
                </a:r>
              </a:p>
              <a:p>
                <a:pPr marL="457200" lvl="1" indent="0">
                  <a:buNone/>
                </a:pPr>
                <a:endParaRPr kumimoji="1" lang="en-US" altLang="zh-CN" dirty="0"/>
              </a:p>
            </p:txBody>
          </p:sp>
        </mc:Choice>
        <mc:Fallback xmlns="">
          <p:sp>
            <p:nvSpPr>
              <p:cNvPr id="3" name="内容占位符 2">
                <a:extLst>
                  <a:ext uri="{FF2B5EF4-FFF2-40B4-BE49-F238E27FC236}">
                    <a16:creationId xmlns:a16="http://schemas.microsoft.com/office/drawing/2014/main" id="{83159634-3DCE-294A-98D1-EEB80840EB00}"/>
                  </a:ext>
                </a:extLst>
              </p:cNvPr>
              <p:cNvSpPr>
                <a:spLocks noGrp="1" noRot="1" noChangeAspect="1" noMove="1" noResize="1" noEditPoints="1" noAdjustHandles="1" noChangeArrowheads="1" noChangeShapeType="1" noTextEdit="1"/>
              </p:cNvSpPr>
              <p:nvPr>
                <p:ph idx="1"/>
              </p:nvPr>
            </p:nvSpPr>
            <p:spPr>
              <a:xfrm>
                <a:off x="609440" y="1433745"/>
                <a:ext cx="10969943" cy="4983165"/>
              </a:xfrm>
              <a:blipFill>
                <a:blip r:embed="rId3"/>
                <a:stretch>
                  <a:fillRect l="-1000" t="-1222"/>
                </a:stretch>
              </a:blipFill>
            </p:spPr>
            <p:txBody>
              <a:bodyPr/>
              <a:lstStyle/>
              <a:p>
                <a:r>
                  <a:rPr lang="en-US">
                    <a:noFill/>
                  </a:rPr>
                  <a:t> </a:t>
                </a:r>
              </a:p>
            </p:txBody>
          </p:sp>
        </mc:Fallback>
      </mc:AlternateContent>
      <p:sp>
        <p:nvSpPr>
          <p:cNvPr id="4" name="灯片编号占位符 3">
            <a:extLst>
              <a:ext uri="{FF2B5EF4-FFF2-40B4-BE49-F238E27FC236}">
                <a16:creationId xmlns:a16="http://schemas.microsoft.com/office/drawing/2014/main" id="{673714FA-F8D9-AB45-A455-1DE4E4F03D6C}"/>
              </a:ext>
            </a:extLst>
          </p:cNvPr>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pic>
        <p:nvPicPr>
          <p:cNvPr id="5" name="Picture 4">
            <a:extLst>
              <a:ext uri="{FF2B5EF4-FFF2-40B4-BE49-F238E27FC236}">
                <a16:creationId xmlns:a16="http://schemas.microsoft.com/office/drawing/2014/main" id="{3F66060E-75BC-4BE5-AC56-2E4313E65F2D}"/>
              </a:ext>
            </a:extLst>
          </p:cNvPr>
          <p:cNvPicPr>
            <a:picLocks noChangeAspect="1"/>
          </p:cNvPicPr>
          <p:nvPr/>
        </p:nvPicPr>
        <p:blipFill>
          <a:blip r:embed="rId4"/>
          <a:stretch>
            <a:fillRect/>
          </a:stretch>
        </p:blipFill>
        <p:spPr>
          <a:xfrm>
            <a:off x="6450486" y="1693846"/>
            <a:ext cx="5435126" cy="1481678"/>
          </a:xfrm>
          <a:prstGeom prst="rect">
            <a:avLst/>
          </a:prstGeom>
        </p:spPr>
      </p:pic>
    </p:spTree>
    <p:extLst>
      <p:ext uri="{BB962C8B-B14F-4D97-AF65-F5344CB8AC3E}">
        <p14:creationId xmlns:p14="http://schemas.microsoft.com/office/powerpoint/2010/main" val="425351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E682F6-D19F-4448-97B9-7DFC75851D9B}"/>
              </a:ext>
            </a:extLst>
          </p:cNvPr>
          <p:cNvSpPr>
            <a:spLocks noGrp="1"/>
          </p:cNvSpPr>
          <p:nvPr>
            <p:ph type="title"/>
          </p:nvPr>
        </p:nvSpPr>
        <p:spPr/>
        <p:txBody>
          <a:bodyPr/>
          <a:lstStyle/>
          <a:p>
            <a:r>
              <a:rPr kumimoji="1" lang="en-US" altLang="zh-CN" dirty="0" err="1"/>
              <a:t>SepBIT</a:t>
            </a:r>
            <a:r>
              <a:rPr kumimoji="1" lang="en-US" altLang="zh-CN" dirty="0"/>
              <a:t> Implementation</a:t>
            </a:r>
            <a:endParaRPr kumimoji="1"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83159634-3DCE-294A-98D1-EEB80840EB00}"/>
                  </a:ext>
                </a:extLst>
              </p:cNvPr>
              <p:cNvSpPr>
                <a:spLocks noGrp="1"/>
              </p:cNvSpPr>
              <p:nvPr>
                <p:ph idx="1"/>
              </p:nvPr>
            </p:nvSpPr>
            <p:spPr>
              <a:xfrm>
                <a:off x="609441" y="1524000"/>
                <a:ext cx="10969943" cy="4724400"/>
              </a:xfrm>
            </p:spPr>
            <p:txBody>
              <a:bodyPr/>
              <a:lstStyle/>
              <a:p>
                <a14:m>
                  <m:oMath xmlns:m="http://schemas.openxmlformats.org/officeDocument/2006/math">
                    <m:r>
                      <a:rPr kumimoji="1" lang="en-US" altLang="zh-CN" i="1" smtClean="0">
                        <a:latin typeface="Cambria Math" panose="02040503050406030204" pitchFamily="18" charset="0"/>
                        <a:ea typeface="Cambria Math" panose="02040503050406030204" pitchFamily="18" charset="0"/>
                      </a:rPr>
                      <m:t>ℓ</m:t>
                    </m:r>
                  </m:oMath>
                </a14:m>
                <a:r>
                  <a:rPr kumimoji="1" lang="en-US" altLang="zh-CN" dirty="0"/>
                  <a:t>: average </a:t>
                </a:r>
                <a:r>
                  <a:rPr kumimoji="1" lang="en-US" altLang="zh-CN" dirty="0">
                    <a:solidFill>
                      <a:srgbClr val="FF0000"/>
                    </a:solidFill>
                  </a:rPr>
                  <a:t>segment lifespan</a:t>
                </a:r>
                <a:r>
                  <a:rPr kumimoji="1" lang="en-US" altLang="zh-CN" dirty="0"/>
                  <a:t> of collected segments in Class 1</a:t>
                </a:r>
              </a:p>
              <a:p>
                <a:pPr lvl="1"/>
                <a:r>
                  <a:rPr kumimoji="1" lang="en-US" altLang="zh-CN" dirty="0"/>
                  <a:t>Segment lifespan: #bytes written since first append until collection</a:t>
                </a:r>
              </a:p>
              <a:p>
                <a:pPr lvl="1"/>
                <a:r>
                  <a:rPr kumimoji="1" lang="en-US" altLang="zh-CN" dirty="0"/>
                  <a:t>Compute</a:t>
                </a:r>
                <a:r>
                  <a:rPr kumimoji="1" lang="en-US" altLang="zh-CN" dirty="0">
                    <a:ea typeface="Cambria Math" panose="02040503050406030204" pitchFamily="18" charset="0"/>
                  </a:rPr>
                  <a:t> </a:t>
                </a:r>
                <a14:m>
                  <m:oMath xmlns:m="http://schemas.openxmlformats.org/officeDocument/2006/math">
                    <m:r>
                      <a:rPr kumimoji="1" lang="en-US" altLang="zh-CN" i="1">
                        <a:latin typeface="Cambria Math" panose="02040503050406030204" pitchFamily="18" charset="0"/>
                        <a:ea typeface="Cambria Math" panose="02040503050406030204" pitchFamily="18" charset="0"/>
                      </a:rPr>
                      <m:t>ℓ</m:t>
                    </m:r>
                  </m:oMath>
                </a14:m>
                <a:r>
                  <a:rPr kumimoji="1" lang="en-US" altLang="zh-CN" dirty="0"/>
                  <a:t> for each fixed number (e.g., 16) of collected segments</a:t>
                </a:r>
              </a:p>
              <a:p>
                <a:r>
                  <a:rPr kumimoji="1" lang="en-US" altLang="zh-CN" dirty="0"/>
                  <a:t>Threshold selection</a:t>
                </a:r>
              </a:p>
              <a:p>
                <a:pPr lvl="1"/>
                <a:r>
                  <a:rPr kumimoji="1" lang="en-US" altLang="zh-CN" dirty="0"/>
                  <a:t>Classes 1 and 2: Use </a:t>
                </a:r>
                <a14:m>
                  <m:oMath xmlns:m="http://schemas.openxmlformats.org/officeDocument/2006/math">
                    <m:r>
                      <a:rPr kumimoji="1" lang="en-US" altLang="zh-CN" i="1">
                        <a:latin typeface="Cambria Math" panose="02040503050406030204" pitchFamily="18" charset="0"/>
                        <a:ea typeface="Cambria Math" panose="02040503050406030204" pitchFamily="18" charset="0"/>
                      </a:rPr>
                      <m:t>ℓ</m:t>
                    </m:r>
                  </m:oMath>
                </a14:m>
                <a:r>
                  <a:rPr kumimoji="1" lang="en-US" altLang="zh-CN" dirty="0"/>
                  <a:t> as </a:t>
                </a:r>
                <a:r>
                  <a:rPr kumimoji="1" lang="en-US" altLang="zh-CN" dirty="0">
                    <a:solidFill>
                      <a:srgbClr val="FF0000"/>
                    </a:solidFill>
                  </a:rPr>
                  <a:t>lifespan threshold</a:t>
                </a:r>
                <a:r>
                  <a:rPr kumimoji="1" lang="en-US" altLang="zh-CN" dirty="0"/>
                  <a:t> for user-written blocks based on the lifespans of their invalidated blocks</a:t>
                </a:r>
              </a:p>
              <a:p>
                <a:pPr lvl="2"/>
                <a:r>
                  <a:rPr kumimoji="1" lang="en-US" altLang="zh-CN" dirty="0"/>
                  <a:t>Track (in memory) blocks whose ages are less than </a:t>
                </a:r>
                <a14:m>
                  <m:oMath xmlns:m="http://schemas.openxmlformats.org/officeDocument/2006/math">
                    <m:r>
                      <a:rPr kumimoji="1" lang="en-US" altLang="zh-CN" i="1">
                        <a:latin typeface="Cambria Math" panose="02040503050406030204" pitchFamily="18" charset="0"/>
                        <a:ea typeface="Cambria Math" panose="02040503050406030204" pitchFamily="18" charset="0"/>
                      </a:rPr>
                      <m:t>ℓ</m:t>
                    </m:r>
                  </m:oMath>
                </a14:m>
                <a:endParaRPr kumimoji="1" lang="en-US" altLang="zh-CN" dirty="0"/>
              </a:p>
              <a:p>
                <a:pPr lvl="1"/>
                <a:r>
                  <a:rPr kumimoji="1" lang="en-US" altLang="zh-CN" dirty="0"/>
                  <a:t>Classes 4-6: Use </a:t>
                </a:r>
                <a14:m>
                  <m:oMath xmlns:m="http://schemas.openxmlformats.org/officeDocument/2006/math">
                    <m:r>
                      <a:rPr kumimoji="1" lang="en-US" altLang="zh-CN" b="0" i="0" smtClean="0">
                        <a:latin typeface="Cambria Math" panose="02040503050406030204" pitchFamily="18" charset="0"/>
                        <a:ea typeface="Cambria Math" panose="02040503050406030204" pitchFamily="18" charset="0"/>
                      </a:rPr>
                      <m:t>4</m:t>
                    </m:r>
                    <m:r>
                      <a:rPr kumimoji="1" lang="en-US" altLang="zh-CN" i="1">
                        <a:latin typeface="Cambria Math" panose="02040503050406030204" pitchFamily="18" charset="0"/>
                        <a:ea typeface="Cambria Math" panose="02040503050406030204" pitchFamily="18" charset="0"/>
                      </a:rPr>
                      <m:t>ℓ</m:t>
                    </m:r>
                  </m:oMath>
                </a14:m>
                <a:r>
                  <a:rPr kumimoji="1" lang="en-US" altLang="zh-CN" dirty="0"/>
                  <a:t> and </a:t>
                </a:r>
                <a14:m>
                  <m:oMath xmlns:m="http://schemas.openxmlformats.org/officeDocument/2006/math">
                    <m:r>
                      <a:rPr kumimoji="1" lang="en-US" altLang="zh-CN" b="0" i="0" smtClean="0">
                        <a:latin typeface="Cambria Math" panose="02040503050406030204" pitchFamily="18" charset="0"/>
                        <a:ea typeface="Cambria Math" panose="02040503050406030204" pitchFamily="18" charset="0"/>
                      </a:rPr>
                      <m:t>16</m:t>
                    </m:r>
                    <m:r>
                      <a:rPr kumimoji="1" lang="en-US" altLang="zh-CN" i="1">
                        <a:latin typeface="Cambria Math" panose="02040503050406030204" pitchFamily="18" charset="0"/>
                        <a:ea typeface="Cambria Math" panose="02040503050406030204" pitchFamily="18" charset="0"/>
                      </a:rPr>
                      <m:t>ℓ</m:t>
                    </m:r>
                  </m:oMath>
                </a14:m>
                <a:r>
                  <a:rPr kumimoji="1" lang="en-US" altLang="zh-CN" dirty="0"/>
                  <a:t> as </a:t>
                </a:r>
                <a:r>
                  <a:rPr kumimoji="1" lang="en-US" altLang="zh-CN" dirty="0">
                    <a:solidFill>
                      <a:srgbClr val="FF0000"/>
                    </a:solidFill>
                  </a:rPr>
                  <a:t>age thresholds</a:t>
                </a:r>
                <a:r>
                  <a:rPr kumimoji="1" lang="en-US" altLang="zh-CN" dirty="0"/>
                  <a:t> for GC-rewritten blocks according to their ages</a:t>
                </a:r>
              </a:p>
              <a:p>
                <a:pPr lvl="2"/>
                <a:r>
                  <a:rPr kumimoji="1" lang="en-US" altLang="zh-CN" dirty="0"/>
                  <a:t>Maintain age information for each block in flash page spare space</a:t>
                </a:r>
              </a:p>
            </p:txBody>
          </p:sp>
        </mc:Choice>
        <mc:Fallback xmlns="">
          <p:sp>
            <p:nvSpPr>
              <p:cNvPr id="3" name="内容占位符 2">
                <a:extLst>
                  <a:ext uri="{FF2B5EF4-FFF2-40B4-BE49-F238E27FC236}">
                    <a16:creationId xmlns:a16="http://schemas.microsoft.com/office/drawing/2014/main" id="{83159634-3DCE-294A-98D1-EEB80840EB00}"/>
                  </a:ext>
                </a:extLst>
              </p:cNvPr>
              <p:cNvSpPr>
                <a:spLocks noGrp="1" noRot="1" noChangeAspect="1" noMove="1" noResize="1" noEditPoints="1" noAdjustHandles="1" noChangeArrowheads="1" noChangeShapeType="1" noTextEdit="1"/>
              </p:cNvSpPr>
              <p:nvPr>
                <p:ph idx="1"/>
              </p:nvPr>
            </p:nvSpPr>
            <p:spPr>
              <a:xfrm>
                <a:off x="609441" y="1524000"/>
                <a:ext cx="10969943" cy="4724400"/>
              </a:xfrm>
              <a:blipFill>
                <a:blip r:embed="rId3"/>
                <a:stretch>
                  <a:fillRect l="-1000" t="-1290" r="-1222"/>
                </a:stretch>
              </a:blipFill>
            </p:spPr>
            <p:txBody>
              <a:bodyPr/>
              <a:lstStyle/>
              <a:p>
                <a:r>
                  <a:rPr lang="en-US">
                    <a:noFill/>
                  </a:rPr>
                  <a:t> </a:t>
                </a:r>
              </a:p>
            </p:txBody>
          </p:sp>
        </mc:Fallback>
      </mc:AlternateContent>
      <p:sp>
        <p:nvSpPr>
          <p:cNvPr id="4" name="灯片编号占位符 3">
            <a:extLst>
              <a:ext uri="{FF2B5EF4-FFF2-40B4-BE49-F238E27FC236}">
                <a16:creationId xmlns:a16="http://schemas.microsoft.com/office/drawing/2014/main" id="{673714FA-F8D9-AB45-A455-1DE4E4F03D6C}"/>
              </a:ext>
            </a:extLst>
          </p:cNvPr>
          <p:cNvSpPr>
            <a:spLocks noGrp="1"/>
          </p:cNvSpPr>
          <p:nvPr>
            <p:ph type="sldNum" sz="quarter" idx="11"/>
          </p:nvPr>
        </p:nvSpPr>
        <p:spPr/>
        <p:txBody>
          <a:bodyPr/>
          <a:lstStyle/>
          <a:p>
            <a:pPr>
              <a:defRPr/>
            </a:pPr>
            <a:fld id="{3FFE790D-BCFB-4008-9260-CA63AEE325FD}" type="slidenum">
              <a:rPr lang="en-US" smtClean="0"/>
              <a:pPr>
                <a:defRPr/>
              </a:pPr>
              <a:t>12</a:t>
            </a:fld>
            <a:endParaRPr lang="en-US"/>
          </a:p>
        </p:txBody>
      </p:sp>
    </p:spTree>
    <p:extLst>
      <p:ext uri="{BB962C8B-B14F-4D97-AF65-F5344CB8AC3E}">
        <p14:creationId xmlns:p14="http://schemas.microsoft.com/office/powerpoint/2010/main" val="406546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B678D8-D563-F848-9010-71560D945D36}"/>
              </a:ext>
            </a:extLst>
          </p:cNvPr>
          <p:cNvSpPr>
            <a:spLocks noGrp="1"/>
          </p:cNvSpPr>
          <p:nvPr>
            <p:ph type="title"/>
          </p:nvPr>
        </p:nvSpPr>
        <p:spPr/>
        <p:txBody>
          <a:bodyPr/>
          <a:lstStyle/>
          <a:p>
            <a:r>
              <a:rPr kumimoji="1" lang="en-US" altLang="zh-CN" dirty="0"/>
              <a:t>Evaluation</a:t>
            </a:r>
            <a:endParaRPr kumimoji="1" lang="zh-CN" altLang="en-US" dirty="0"/>
          </a:p>
        </p:txBody>
      </p:sp>
      <p:sp>
        <p:nvSpPr>
          <p:cNvPr id="3" name="内容占位符 2">
            <a:extLst>
              <a:ext uri="{FF2B5EF4-FFF2-40B4-BE49-F238E27FC236}">
                <a16:creationId xmlns:a16="http://schemas.microsoft.com/office/drawing/2014/main" id="{320F3A12-36B1-6047-893B-66135849B82C}"/>
              </a:ext>
            </a:extLst>
          </p:cNvPr>
          <p:cNvSpPr>
            <a:spLocks noGrp="1"/>
          </p:cNvSpPr>
          <p:nvPr>
            <p:ph idx="1"/>
          </p:nvPr>
        </p:nvSpPr>
        <p:spPr>
          <a:xfrm>
            <a:off x="609441" y="1523999"/>
            <a:ext cx="10969943" cy="4602165"/>
          </a:xfrm>
        </p:spPr>
        <p:txBody>
          <a:bodyPr/>
          <a:lstStyle/>
          <a:p>
            <a:r>
              <a:rPr kumimoji="1" lang="en-US" altLang="zh-CN" dirty="0"/>
              <a:t>Trace analysis for per-volume WA</a:t>
            </a:r>
          </a:p>
          <a:p>
            <a:pPr lvl="1"/>
            <a:r>
              <a:rPr kumimoji="1" lang="en-US" altLang="zh-CN" dirty="0"/>
              <a:t>186 volumes from Alibaba block traces</a:t>
            </a:r>
          </a:p>
          <a:p>
            <a:pPr lvl="2"/>
            <a:r>
              <a:rPr kumimoji="1" lang="en-US" altLang="zh-CN" dirty="0"/>
              <a:t>Varying segment selection algorithms: Greedy and Cost-Benefit</a:t>
            </a:r>
          </a:p>
          <a:p>
            <a:pPr lvl="2"/>
            <a:r>
              <a:rPr kumimoji="1" lang="en-US" altLang="zh-CN" dirty="0"/>
              <a:t>Varying segment sizes and GP thresholds for GC</a:t>
            </a:r>
          </a:p>
          <a:p>
            <a:pPr lvl="1"/>
            <a:r>
              <a:rPr kumimoji="1" lang="en-US" altLang="zh-CN" dirty="0"/>
              <a:t>Schemes: 12 schemes, including 8 state-of-the-art placement schemes and FK (oracle scheme)</a:t>
            </a:r>
          </a:p>
          <a:p>
            <a:r>
              <a:rPr kumimoji="1" lang="en-US" altLang="zh-CN" dirty="0"/>
              <a:t>Prototype evaluation for throughput</a:t>
            </a:r>
          </a:p>
          <a:p>
            <a:pPr lvl="1"/>
            <a:r>
              <a:rPr kumimoji="1" lang="en-US" altLang="zh-CN" dirty="0"/>
              <a:t>Build C++ prototype implementing </a:t>
            </a:r>
            <a:r>
              <a:rPr kumimoji="1" lang="en-US" altLang="zh-CN" dirty="0" err="1"/>
              <a:t>SepBIT</a:t>
            </a:r>
            <a:endParaRPr kumimoji="1" lang="en-US" altLang="zh-CN" dirty="0"/>
          </a:p>
          <a:p>
            <a:pPr lvl="1"/>
            <a:r>
              <a:rPr kumimoji="1" lang="en-US" altLang="zh-CN" dirty="0"/>
              <a:t>Use emulated zoned storage devices using Optane PM</a:t>
            </a:r>
          </a:p>
          <a:p>
            <a:pPr lvl="2"/>
            <a:r>
              <a:rPr kumimoji="1" lang="en-US" altLang="zh-CN" dirty="0"/>
              <a:t>For reproducibility and best match with production storage at Alibaba</a:t>
            </a:r>
          </a:p>
        </p:txBody>
      </p:sp>
      <p:sp>
        <p:nvSpPr>
          <p:cNvPr id="4" name="灯片编号占位符 3">
            <a:extLst>
              <a:ext uri="{FF2B5EF4-FFF2-40B4-BE49-F238E27FC236}">
                <a16:creationId xmlns:a16="http://schemas.microsoft.com/office/drawing/2014/main" id="{53013D4A-9936-AA44-9DBC-748026781C7F}"/>
              </a:ext>
            </a:extLst>
          </p:cNvPr>
          <p:cNvSpPr>
            <a:spLocks noGrp="1"/>
          </p:cNvSpPr>
          <p:nvPr>
            <p:ph type="sldNum" sz="quarter" idx="11"/>
          </p:nvPr>
        </p:nvSpPr>
        <p:spPr/>
        <p:txBody>
          <a:bodyPr/>
          <a:lstStyle/>
          <a:p>
            <a:pPr>
              <a:defRPr/>
            </a:pPr>
            <a:fld id="{3FFE790D-BCFB-4008-9260-CA63AEE325FD}" type="slidenum">
              <a:rPr lang="en-US" smtClean="0"/>
              <a:pPr>
                <a:defRPr/>
              </a:pPr>
              <a:t>13</a:t>
            </a:fld>
            <a:endParaRPr lang="en-US"/>
          </a:p>
        </p:txBody>
      </p:sp>
    </p:spTree>
    <p:extLst>
      <p:ext uri="{BB962C8B-B14F-4D97-AF65-F5344CB8AC3E}">
        <p14:creationId xmlns:p14="http://schemas.microsoft.com/office/powerpoint/2010/main" val="2766523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B678D8-D563-F848-9010-71560D945D36}"/>
              </a:ext>
            </a:extLst>
          </p:cNvPr>
          <p:cNvSpPr>
            <a:spLocks noGrp="1"/>
          </p:cNvSpPr>
          <p:nvPr>
            <p:ph type="title"/>
          </p:nvPr>
        </p:nvSpPr>
        <p:spPr/>
        <p:txBody>
          <a:bodyPr/>
          <a:lstStyle/>
          <a:p>
            <a:r>
              <a:rPr kumimoji="1" lang="en-US" altLang="zh-CN" dirty="0"/>
              <a:t>Trace Analysis on WA</a:t>
            </a:r>
            <a:endParaRPr kumimoji="1" lang="zh-CN" altLang="en-US" dirty="0"/>
          </a:p>
        </p:txBody>
      </p:sp>
      <p:sp>
        <p:nvSpPr>
          <p:cNvPr id="3" name="内容占位符 2">
            <a:extLst>
              <a:ext uri="{FF2B5EF4-FFF2-40B4-BE49-F238E27FC236}">
                <a16:creationId xmlns:a16="http://schemas.microsoft.com/office/drawing/2014/main" id="{320F3A12-36B1-6047-893B-66135849B82C}"/>
              </a:ext>
            </a:extLst>
          </p:cNvPr>
          <p:cNvSpPr>
            <a:spLocks noGrp="1"/>
          </p:cNvSpPr>
          <p:nvPr>
            <p:ph idx="1"/>
          </p:nvPr>
        </p:nvSpPr>
        <p:spPr>
          <a:xfrm>
            <a:off x="609441" y="1600200"/>
            <a:ext cx="10969943" cy="4678364"/>
          </a:xfrm>
        </p:spPr>
        <p:txBody>
          <a:bodyPr/>
          <a:lstStyle/>
          <a:p>
            <a:r>
              <a:rPr kumimoji="1" lang="en-US" altLang="zh-CN" dirty="0" err="1"/>
              <a:t>SepBIT</a:t>
            </a:r>
            <a:r>
              <a:rPr kumimoji="1" lang="en-US" altLang="zh-CN" dirty="0"/>
              <a:t> reduces overall WA of existing schemes by </a:t>
            </a:r>
            <a:r>
              <a:rPr kumimoji="1" lang="en-US" altLang="zh-CN" b="1" dirty="0">
                <a:solidFill>
                  <a:srgbClr val="FF0000"/>
                </a:solidFill>
              </a:rPr>
              <a:t>9.1-20.2% </a:t>
            </a:r>
          </a:p>
          <a:p>
            <a:pPr lvl="1"/>
            <a:r>
              <a:rPr kumimoji="1" lang="en-US" altLang="zh-CN" dirty="0"/>
              <a:t>Only 3.1% higher overall WA than Future Knowledge (FK)</a:t>
            </a:r>
          </a:p>
          <a:p>
            <a:r>
              <a:rPr kumimoji="1" lang="en-US" altLang="zh-CN" dirty="0" err="1"/>
              <a:t>SepBIT</a:t>
            </a:r>
            <a:r>
              <a:rPr kumimoji="1" lang="en-US" altLang="zh-CN" dirty="0"/>
              <a:t> has lowest 75</a:t>
            </a:r>
            <a:r>
              <a:rPr kumimoji="1" lang="en-US" altLang="zh-CN" baseline="30000" dirty="0"/>
              <a:t>th</a:t>
            </a:r>
            <a:r>
              <a:rPr kumimoji="1" lang="en-US" altLang="zh-CN" dirty="0"/>
              <a:t> percentile in per-volume WA</a:t>
            </a:r>
          </a:p>
        </p:txBody>
      </p:sp>
      <p:sp>
        <p:nvSpPr>
          <p:cNvPr id="4" name="灯片编号占位符 3">
            <a:extLst>
              <a:ext uri="{FF2B5EF4-FFF2-40B4-BE49-F238E27FC236}">
                <a16:creationId xmlns:a16="http://schemas.microsoft.com/office/drawing/2014/main" id="{53013D4A-9936-AA44-9DBC-748026781C7F}"/>
              </a:ext>
            </a:extLst>
          </p:cNvPr>
          <p:cNvSpPr>
            <a:spLocks noGrp="1"/>
          </p:cNvSpPr>
          <p:nvPr>
            <p:ph type="sldNum" sz="quarter" idx="11"/>
          </p:nvPr>
        </p:nvSpPr>
        <p:spPr/>
        <p:txBody>
          <a:bodyPr/>
          <a:lstStyle/>
          <a:p>
            <a:pPr>
              <a:defRPr/>
            </a:pPr>
            <a:fld id="{3FFE790D-BCFB-4008-9260-CA63AEE325FD}" type="slidenum">
              <a:rPr lang="en-US" smtClean="0"/>
              <a:pPr>
                <a:defRPr/>
              </a:pPr>
              <a:t>14</a:t>
            </a:fld>
            <a:endParaRPr lang="en-US"/>
          </a:p>
        </p:txBody>
      </p:sp>
      <p:pic>
        <p:nvPicPr>
          <p:cNvPr id="8" name="图片 7">
            <a:extLst>
              <a:ext uri="{FF2B5EF4-FFF2-40B4-BE49-F238E27FC236}">
                <a16:creationId xmlns:a16="http://schemas.microsoft.com/office/drawing/2014/main" id="{1607A8C3-DA78-B64E-89F9-BB1A20982D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812" y="3810001"/>
            <a:ext cx="6248761" cy="1620839"/>
          </a:xfrm>
          <a:prstGeom prst="rect">
            <a:avLst/>
          </a:prstGeom>
        </p:spPr>
      </p:pic>
      <p:pic>
        <p:nvPicPr>
          <p:cNvPr id="10" name="图片 9">
            <a:extLst>
              <a:ext uri="{FF2B5EF4-FFF2-40B4-BE49-F238E27FC236}">
                <a16:creationId xmlns:a16="http://schemas.microsoft.com/office/drawing/2014/main" id="{2A1A8A53-DF62-2240-8FCE-E03EAC177D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9573" y="3810000"/>
            <a:ext cx="5336020" cy="1620839"/>
          </a:xfrm>
          <a:prstGeom prst="rect">
            <a:avLst/>
          </a:prstGeom>
        </p:spPr>
      </p:pic>
      <p:sp>
        <p:nvSpPr>
          <p:cNvPr id="6" name="TextBox 5">
            <a:extLst>
              <a:ext uri="{FF2B5EF4-FFF2-40B4-BE49-F238E27FC236}">
                <a16:creationId xmlns:a16="http://schemas.microsoft.com/office/drawing/2014/main" id="{BE1F5EE8-C915-4420-AAC9-5EF2D7C91108}"/>
              </a:ext>
            </a:extLst>
          </p:cNvPr>
          <p:cNvSpPr txBox="1"/>
          <p:nvPr/>
        </p:nvSpPr>
        <p:spPr>
          <a:xfrm>
            <a:off x="2055812" y="5550974"/>
            <a:ext cx="2920479" cy="369332"/>
          </a:xfrm>
          <a:prstGeom prst="rect">
            <a:avLst/>
          </a:prstGeom>
          <a:noFill/>
        </p:spPr>
        <p:txBody>
          <a:bodyPr wrap="none" rtlCol="0">
            <a:spAutoFit/>
          </a:bodyPr>
          <a:lstStyle/>
          <a:p>
            <a:r>
              <a:rPr lang="en-US" u="sng" dirty="0"/>
              <a:t>Overall WA of Cost-Benefit</a:t>
            </a:r>
          </a:p>
        </p:txBody>
      </p:sp>
      <p:sp>
        <p:nvSpPr>
          <p:cNvPr id="9" name="TextBox 8">
            <a:extLst>
              <a:ext uri="{FF2B5EF4-FFF2-40B4-BE49-F238E27FC236}">
                <a16:creationId xmlns:a16="http://schemas.microsoft.com/office/drawing/2014/main" id="{F138518A-B4BF-4201-99DB-94FDA1840A53}"/>
              </a:ext>
            </a:extLst>
          </p:cNvPr>
          <p:cNvSpPr txBox="1"/>
          <p:nvPr/>
        </p:nvSpPr>
        <p:spPr>
          <a:xfrm>
            <a:off x="7601892" y="5504935"/>
            <a:ext cx="3369320" cy="369332"/>
          </a:xfrm>
          <a:prstGeom prst="rect">
            <a:avLst/>
          </a:prstGeom>
          <a:noFill/>
        </p:spPr>
        <p:txBody>
          <a:bodyPr wrap="none" rtlCol="0">
            <a:spAutoFit/>
          </a:bodyPr>
          <a:lstStyle/>
          <a:p>
            <a:r>
              <a:rPr lang="en-US" u="sng" dirty="0"/>
              <a:t>Per-volume WA of Cost-Benefit</a:t>
            </a:r>
          </a:p>
        </p:txBody>
      </p:sp>
    </p:spTree>
    <p:extLst>
      <p:ext uri="{BB962C8B-B14F-4D97-AF65-F5344CB8AC3E}">
        <p14:creationId xmlns:p14="http://schemas.microsoft.com/office/powerpoint/2010/main" val="1904342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B678D8-D563-F848-9010-71560D945D36}"/>
              </a:ext>
            </a:extLst>
          </p:cNvPr>
          <p:cNvSpPr>
            <a:spLocks noGrp="1"/>
          </p:cNvSpPr>
          <p:nvPr>
            <p:ph type="title"/>
          </p:nvPr>
        </p:nvSpPr>
        <p:spPr/>
        <p:txBody>
          <a:bodyPr/>
          <a:lstStyle/>
          <a:p>
            <a:r>
              <a:rPr kumimoji="1" lang="en-US" altLang="zh-CN" dirty="0"/>
              <a:t>Prototype Throughput</a:t>
            </a:r>
            <a:endParaRPr kumimoji="1" lang="zh-CN" altLang="en-US" dirty="0"/>
          </a:p>
        </p:txBody>
      </p:sp>
      <p:sp>
        <p:nvSpPr>
          <p:cNvPr id="3" name="内容占位符 2">
            <a:extLst>
              <a:ext uri="{FF2B5EF4-FFF2-40B4-BE49-F238E27FC236}">
                <a16:creationId xmlns:a16="http://schemas.microsoft.com/office/drawing/2014/main" id="{320F3A12-36B1-6047-893B-66135849B82C}"/>
              </a:ext>
            </a:extLst>
          </p:cNvPr>
          <p:cNvSpPr>
            <a:spLocks noGrp="1"/>
          </p:cNvSpPr>
          <p:nvPr>
            <p:ph idx="1"/>
          </p:nvPr>
        </p:nvSpPr>
        <p:spPr/>
        <p:txBody>
          <a:bodyPr/>
          <a:lstStyle/>
          <a:p>
            <a:r>
              <a:rPr kumimoji="1" lang="en-US" altLang="zh-CN" dirty="0"/>
              <a:t>Throughput on 20 write-heavy volumes</a:t>
            </a:r>
          </a:p>
          <a:p>
            <a:r>
              <a:rPr kumimoji="1" lang="en-US" altLang="zh-CN" dirty="0" err="1"/>
              <a:t>SepBIT</a:t>
            </a:r>
            <a:r>
              <a:rPr kumimoji="1" lang="en-US" altLang="zh-CN" dirty="0"/>
              <a:t> achieves the highest throughput</a:t>
            </a:r>
          </a:p>
          <a:p>
            <a:pPr lvl="1"/>
            <a:r>
              <a:rPr kumimoji="1" lang="en-US" altLang="zh-CN" dirty="0"/>
              <a:t>25th and 50th percentiles: </a:t>
            </a:r>
            <a:r>
              <a:rPr kumimoji="1" lang="en-US" altLang="zh-CN" b="1" dirty="0">
                <a:solidFill>
                  <a:srgbClr val="FF0000"/>
                </a:solidFill>
              </a:rPr>
              <a:t>28.3% and 20.4% </a:t>
            </a:r>
            <a:r>
              <a:rPr kumimoji="1" lang="en-US" altLang="zh-CN" dirty="0"/>
              <a:t>higher than the second best, respectively</a:t>
            </a:r>
          </a:p>
          <a:p>
            <a:pPr lvl="2"/>
            <a:endParaRPr kumimoji="1" lang="en-US" altLang="zh-CN" dirty="0"/>
          </a:p>
        </p:txBody>
      </p:sp>
      <p:sp>
        <p:nvSpPr>
          <p:cNvPr id="4" name="灯片编号占位符 3">
            <a:extLst>
              <a:ext uri="{FF2B5EF4-FFF2-40B4-BE49-F238E27FC236}">
                <a16:creationId xmlns:a16="http://schemas.microsoft.com/office/drawing/2014/main" id="{53013D4A-9936-AA44-9DBC-748026781C7F}"/>
              </a:ext>
            </a:extLst>
          </p:cNvPr>
          <p:cNvSpPr>
            <a:spLocks noGrp="1"/>
          </p:cNvSpPr>
          <p:nvPr>
            <p:ph type="sldNum" sz="quarter" idx="11"/>
          </p:nvPr>
        </p:nvSpPr>
        <p:spPr/>
        <p:txBody>
          <a:bodyPr/>
          <a:lstStyle/>
          <a:p>
            <a:pPr>
              <a:defRPr/>
            </a:pPr>
            <a:fld id="{3FFE790D-BCFB-4008-9260-CA63AEE325FD}" type="slidenum">
              <a:rPr lang="en-US" smtClean="0"/>
              <a:pPr>
                <a:defRPr/>
              </a:pPr>
              <a:t>15</a:t>
            </a:fld>
            <a:endParaRPr lang="en-US"/>
          </a:p>
        </p:txBody>
      </p:sp>
      <p:pic>
        <p:nvPicPr>
          <p:cNvPr id="9" name="图片 8">
            <a:extLst>
              <a:ext uri="{FF2B5EF4-FFF2-40B4-BE49-F238E27FC236}">
                <a16:creationId xmlns:a16="http://schemas.microsoft.com/office/drawing/2014/main" id="{D11624CB-CE9F-594E-A213-972A652362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6290" y="3836374"/>
            <a:ext cx="3474323" cy="2040743"/>
          </a:xfrm>
          <a:prstGeom prst="rect">
            <a:avLst/>
          </a:prstGeom>
        </p:spPr>
      </p:pic>
      <p:pic>
        <p:nvPicPr>
          <p:cNvPr id="11" name="图片 10">
            <a:extLst>
              <a:ext uri="{FF2B5EF4-FFF2-40B4-BE49-F238E27FC236}">
                <a16:creationId xmlns:a16="http://schemas.microsoft.com/office/drawing/2014/main" id="{EBEB638A-3D3F-0942-8816-4C02133972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6212" y="3810000"/>
            <a:ext cx="3584162" cy="2040743"/>
          </a:xfrm>
          <a:prstGeom prst="rect">
            <a:avLst/>
          </a:prstGeom>
        </p:spPr>
      </p:pic>
      <p:sp>
        <p:nvSpPr>
          <p:cNvPr id="5" name="TextBox 4">
            <a:extLst>
              <a:ext uri="{FF2B5EF4-FFF2-40B4-BE49-F238E27FC236}">
                <a16:creationId xmlns:a16="http://schemas.microsoft.com/office/drawing/2014/main" id="{C0136B48-E011-40C8-BB40-A344EDB63469}"/>
              </a:ext>
            </a:extLst>
          </p:cNvPr>
          <p:cNvSpPr txBox="1"/>
          <p:nvPr/>
        </p:nvSpPr>
        <p:spPr>
          <a:xfrm>
            <a:off x="2208212" y="5956136"/>
            <a:ext cx="2249334" cy="369332"/>
          </a:xfrm>
          <a:prstGeom prst="rect">
            <a:avLst/>
          </a:prstGeom>
          <a:noFill/>
        </p:spPr>
        <p:txBody>
          <a:bodyPr wrap="none" rtlCol="0">
            <a:spAutoFit/>
          </a:bodyPr>
          <a:lstStyle/>
          <a:p>
            <a:r>
              <a:rPr lang="en-US" u="sng" dirty="0"/>
              <a:t>Absolute throughput</a:t>
            </a:r>
          </a:p>
        </p:txBody>
      </p:sp>
      <p:sp>
        <p:nvSpPr>
          <p:cNvPr id="8" name="TextBox 7">
            <a:extLst>
              <a:ext uri="{FF2B5EF4-FFF2-40B4-BE49-F238E27FC236}">
                <a16:creationId xmlns:a16="http://schemas.microsoft.com/office/drawing/2014/main" id="{C441770F-EB76-4747-A46D-953E48BB551C}"/>
              </a:ext>
            </a:extLst>
          </p:cNvPr>
          <p:cNvSpPr txBox="1"/>
          <p:nvPr/>
        </p:nvSpPr>
        <p:spPr>
          <a:xfrm>
            <a:off x="7461975" y="5930578"/>
            <a:ext cx="2518638" cy="369332"/>
          </a:xfrm>
          <a:prstGeom prst="rect">
            <a:avLst/>
          </a:prstGeom>
          <a:noFill/>
        </p:spPr>
        <p:txBody>
          <a:bodyPr wrap="none" rtlCol="0">
            <a:spAutoFit/>
          </a:bodyPr>
          <a:lstStyle/>
          <a:p>
            <a:r>
              <a:rPr lang="en-US" u="sng" dirty="0"/>
              <a:t>Normalized throughput</a:t>
            </a:r>
          </a:p>
        </p:txBody>
      </p:sp>
    </p:spTree>
    <p:extLst>
      <p:ext uri="{BB962C8B-B14F-4D97-AF65-F5344CB8AC3E}">
        <p14:creationId xmlns:p14="http://schemas.microsoft.com/office/powerpoint/2010/main" val="658518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ACC34-0343-3E45-B5C0-C2D7C7DDD804}"/>
              </a:ext>
            </a:extLst>
          </p:cNvPr>
          <p:cNvSpPr>
            <a:spLocks noGrp="1"/>
          </p:cNvSpPr>
          <p:nvPr>
            <p:ph type="title"/>
          </p:nvPr>
        </p:nvSpPr>
        <p:spPr/>
        <p:txBody>
          <a:bodyPr/>
          <a:lstStyle/>
          <a:p>
            <a:r>
              <a:rPr kumimoji="1" lang="en-US" altLang="zh-CN" dirty="0"/>
              <a:t>Conclusion</a:t>
            </a:r>
            <a:endParaRPr kumimoji="1" lang="zh-CN" altLang="en-US" dirty="0"/>
          </a:p>
        </p:txBody>
      </p:sp>
      <p:sp>
        <p:nvSpPr>
          <p:cNvPr id="3" name="内容占位符 2">
            <a:extLst>
              <a:ext uri="{FF2B5EF4-FFF2-40B4-BE49-F238E27FC236}">
                <a16:creationId xmlns:a16="http://schemas.microsoft.com/office/drawing/2014/main" id="{206482CE-6442-DE44-B1E4-6122082C5C93}"/>
              </a:ext>
            </a:extLst>
          </p:cNvPr>
          <p:cNvSpPr>
            <a:spLocks noGrp="1"/>
          </p:cNvSpPr>
          <p:nvPr>
            <p:ph idx="1"/>
          </p:nvPr>
        </p:nvSpPr>
        <p:spPr>
          <a:xfrm>
            <a:off x="609441" y="1676400"/>
            <a:ext cx="10969943" cy="3581399"/>
          </a:xfrm>
        </p:spPr>
        <p:txBody>
          <a:bodyPr/>
          <a:lstStyle/>
          <a:p>
            <a:r>
              <a:rPr kumimoji="1" lang="en-US" altLang="zh-CN" b="1" dirty="0" err="1">
                <a:solidFill>
                  <a:srgbClr val="FF0000"/>
                </a:solidFill>
              </a:rPr>
              <a:t>SepBIT</a:t>
            </a:r>
            <a:r>
              <a:rPr kumimoji="1" lang="en-US" altLang="zh-CN" dirty="0"/>
              <a:t> is a novel data placement scheme that mitigates WA in log-structured storage via BIT inference</a:t>
            </a:r>
          </a:p>
          <a:p>
            <a:pPr lvl="1"/>
            <a:r>
              <a:rPr kumimoji="1" lang="en-US" altLang="zh-CN" dirty="0"/>
              <a:t>Infers BIT patterns based on trace analysis</a:t>
            </a:r>
          </a:p>
          <a:p>
            <a:pPr lvl="1"/>
            <a:r>
              <a:rPr kumimoji="1" lang="en-US" altLang="zh-CN" dirty="0"/>
              <a:t>Deployed at Alibaba Cloud ESSDs</a:t>
            </a:r>
          </a:p>
          <a:p>
            <a:pPr lvl="1"/>
            <a:endParaRPr kumimoji="1" lang="en-US" altLang="zh-CN" dirty="0"/>
          </a:p>
          <a:p>
            <a:r>
              <a:rPr kumimoji="1" lang="en-US" altLang="zh-CN" dirty="0"/>
              <a:t>See paper, technical report, and source code for more details</a:t>
            </a:r>
          </a:p>
          <a:p>
            <a:pPr lvl="1"/>
            <a:endParaRPr kumimoji="1" lang="en-US" altLang="zh-CN" dirty="0"/>
          </a:p>
          <a:p>
            <a:r>
              <a:rPr kumimoji="1" lang="en-US" altLang="zh-CN" dirty="0"/>
              <a:t>Source code: </a:t>
            </a:r>
            <a:r>
              <a:rPr kumimoji="1" lang="en-US" altLang="zh-CN" dirty="0">
                <a:hlinkClick r:id="rId3"/>
              </a:rPr>
              <a:t>http://adslab.cse.cuhk.edu.hk/software/sepbit</a:t>
            </a:r>
            <a:r>
              <a:rPr kumimoji="1" lang="en-US" altLang="zh-CN" dirty="0"/>
              <a:t> </a:t>
            </a:r>
          </a:p>
          <a:p>
            <a:pPr lvl="1"/>
            <a:endParaRPr kumimoji="1" lang="en-US" altLang="zh-CN" dirty="0"/>
          </a:p>
        </p:txBody>
      </p:sp>
      <p:sp>
        <p:nvSpPr>
          <p:cNvPr id="4" name="灯片编号占位符 3">
            <a:extLst>
              <a:ext uri="{FF2B5EF4-FFF2-40B4-BE49-F238E27FC236}">
                <a16:creationId xmlns:a16="http://schemas.microsoft.com/office/drawing/2014/main" id="{16B6A7F0-5872-0444-8F5B-D24819E5E0FD}"/>
              </a:ext>
            </a:extLst>
          </p:cNvPr>
          <p:cNvSpPr>
            <a:spLocks noGrp="1"/>
          </p:cNvSpPr>
          <p:nvPr>
            <p:ph type="sldNum" sz="quarter" idx="11"/>
          </p:nvPr>
        </p:nvSpPr>
        <p:spPr/>
        <p:txBody>
          <a:bodyPr/>
          <a:lstStyle/>
          <a:p>
            <a:pPr>
              <a:defRPr/>
            </a:pPr>
            <a:fld id="{3FFE790D-BCFB-4008-9260-CA63AEE325FD}" type="slidenum">
              <a:rPr lang="en-US" smtClean="0"/>
              <a:pPr>
                <a:defRPr/>
              </a:pPr>
              <a:t>16</a:t>
            </a:fld>
            <a:endParaRPr lang="en-US"/>
          </a:p>
        </p:txBody>
      </p:sp>
    </p:spTree>
    <p:extLst>
      <p:ext uri="{BB962C8B-B14F-4D97-AF65-F5344CB8AC3E}">
        <p14:creationId xmlns:p14="http://schemas.microsoft.com/office/powerpoint/2010/main" val="250436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Log-Structured Storage</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609441" y="1345590"/>
                <a:ext cx="10969943" cy="1660239"/>
              </a:xfrm>
            </p:spPr>
            <p:txBody>
              <a:bodyPr/>
              <a:lstStyle/>
              <a:p>
                <a:r>
                  <a:rPr lang="en-US" dirty="0"/>
                  <a:t>Alibaba Cloud ESSDs</a:t>
                </a:r>
              </a:p>
              <a:p>
                <a:pPr lvl="1"/>
                <a:r>
                  <a:rPr lang="en-US" dirty="0"/>
                  <a:t>Log-structured block storage atop Alibaba Cloud </a:t>
                </a:r>
                <a:r>
                  <a:rPr lang="en-US" dirty="0" err="1"/>
                  <a:t>Pangu</a:t>
                </a:r>
                <a:endParaRPr lang="en-US" dirty="0"/>
              </a:p>
              <a:p>
                <a:pPr lvl="1"/>
                <a:r>
                  <a:rPr lang="en-US" dirty="0"/>
                  <a:t>Backed by flash-based storage, with ~</a:t>
                </a:r>
                <a:r>
                  <a:rPr lang="en-US" altLang="zh-CN" dirty="0"/>
                  <a:t>100</a:t>
                </a:r>
                <a14:m>
                  <m:oMath xmlns:m="http://schemas.openxmlformats.org/officeDocument/2006/math">
                    <m:r>
                      <a:rPr lang="en-US" altLang="zh-CN" i="1" smtClean="0">
                        <a:latin typeface="Cambria Math" panose="02040503050406030204" pitchFamily="18" charset="0"/>
                        <a:ea typeface="Cambria Math" panose="02040503050406030204" pitchFamily="18" charset="0"/>
                      </a:rPr>
                      <m:t>𝜇</m:t>
                    </m:r>
                  </m:oMath>
                </a14:m>
                <a:r>
                  <a:rPr lang="en-US" dirty="0"/>
                  <a:t>s latency and up to 1M IOPS</a:t>
                </a:r>
              </a:p>
            </p:txBody>
          </p:sp>
        </mc:Choice>
        <mc:Fallback xmlns="">
          <p:sp>
            <p:nvSpPr>
              <p:cNvPr id="3" name="Content Placeholder 2">
                <a:extLst>
                  <a:ext uri="{FF2B5EF4-FFF2-40B4-BE49-F238E27FC236}">
                    <a16:creationId xmlns:a16="http://schemas.microsoft.com/office/drawing/2014/main" id="{ABD834EA-FE3E-E54B-A852-799E7770EB58}"/>
                  </a:ext>
                </a:extLst>
              </p:cNvPr>
              <p:cNvSpPr>
                <a:spLocks noGrp="1" noRot="1" noChangeAspect="1" noMove="1" noResize="1" noEditPoints="1" noAdjustHandles="1" noChangeArrowheads="1" noChangeShapeType="1" noTextEdit="1"/>
              </p:cNvSpPr>
              <p:nvPr>
                <p:ph idx="1"/>
              </p:nvPr>
            </p:nvSpPr>
            <p:spPr>
              <a:xfrm>
                <a:off x="609441" y="1345590"/>
                <a:ext cx="10969943" cy="1660239"/>
              </a:xfrm>
              <a:blipFill>
                <a:blip r:embed="rId3"/>
                <a:stretch>
                  <a:fillRect l="-1000" t="-404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2</a:t>
            </a:fld>
            <a:endParaRPr lang="en-US" dirty="0"/>
          </a:p>
        </p:txBody>
      </p:sp>
      <p:grpSp>
        <p:nvGrpSpPr>
          <p:cNvPr id="5" name="Group 4">
            <a:extLst>
              <a:ext uri="{FF2B5EF4-FFF2-40B4-BE49-F238E27FC236}">
                <a16:creationId xmlns:a16="http://schemas.microsoft.com/office/drawing/2014/main" id="{075373F9-B8D3-45F4-AD49-80AECCB98BD6}"/>
              </a:ext>
            </a:extLst>
          </p:cNvPr>
          <p:cNvGrpSpPr/>
          <p:nvPr/>
        </p:nvGrpSpPr>
        <p:grpSpPr>
          <a:xfrm>
            <a:off x="6475412" y="3568186"/>
            <a:ext cx="5281826" cy="2070614"/>
            <a:chOff x="4713767" y="4876800"/>
            <a:chExt cx="4276245" cy="1676400"/>
          </a:xfrm>
        </p:grpSpPr>
        <p:sp>
          <p:nvSpPr>
            <p:cNvPr id="26" name="圆角矩形 25">
              <a:extLst>
                <a:ext uri="{FF2B5EF4-FFF2-40B4-BE49-F238E27FC236}">
                  <a16:creationId xmlns:a16="http://schemas.microsoft.com/office/drawing/2014/main" id="{9F572900-CDE4-1546-A3A8-136981B5F7CD}"/>
                </a:ext>
              </a:extLst>
            </p:cNvPr>
            <p:cNvSpPr/>
            <p:nvPr/>
          </p:nvSpPr>
          <p:spPr>
            <a:xfrm>
              <a:off x="6124953" y="4880191"/>
              <a:ext cx="1129405" cy="311278"/>
            </a:xfrm>
            <a:prstGeom prst="roundRect">
              <a:avLst/>
            </a:prstGeom>
            <a:solidFill>
              <a:schemeClr val="accent5"/>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User</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cxnSp>
          <p:nvCxnSpPr>
            <p:cNvPr id="27" name="直线箭头连接符 26">
              <a:extLst>
                <a:ext uri="{FF2B5EF4-FFF2-40B4-BE49-F238E27FC236}">
                  <a16:creationId xmlns:a16="http://schemas.microsoft.com/office/drawing/2014/main" id="{8696E28D-8F54-3A4E-8032-2CE844B05302}"/>
                </a:ext>
              </a:extLst>
            </p:cNvPr>
            <p:cNvCxnSpPr>
              <a:cxnSpLocks/>
              <a:stCxn id="26" idx="2"/>
              <a:endCxn id="30" idx="0"/>
            </p:cNvCxnSpPr>
            <p:nvPr/>
          </p:nvCxnSpPr>
          <p:spPr>
            <a:xfrm flipH="1">
              <a:off x="6113557" y="5191469"/>
              <a:ext cx="576099" cy="2000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圆角矩形 27">
              <a:extLst>
                <a:ext uri="{FF2B5EF4-FFF2-40B4-BE49-F238E27FC236}">
                  <a16:creationId xmlns:a16="http://schemas.microsoft.com/office/drawing/2014/main" id="{6A776556-76BE-4D48-929E-C0D3A0E5E1F9}"/>
                </a:ext>
              </a:extLst>
            </p:cNvPr>
            <p:cNvSpPr/>
            <p:nvPr/>
          </p:nvSpPr>
          <p:spPr>
            <a:xfrm>
              <a:off x="4909653" y="5348689"/>
              <a:ext cx="3656648" cy="529250"/>
            </a:xfrm>
            <a:prstGeom prst="roundRect">
              <a:avLst/>
            </a:prstGeom>
            <a:solidFill>
              <a:srgbClr val="FFF2B5"/>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			     </a:t>
              </a:r>
            </a:p>
          </p:txBody>
        </p:sp>
        <p:sp>
          <p:nvSpPr>
            <p:cNvPr id="29" name="圆角矩形 28">
              <a:extLst>
                <a:ext uri="{FF2B5EF4-FFF2-40B4-BE49-F238E27FC236}">
                  <a16:creationId xmlns:a16="http://schemas.microsoft.com/office/drawing/2014/main" id="{E3C642F3-220A-2B41-8E03-60D5A195503E}"/>
                </a:ext>
              </a:extLst>
            </p:cNvPr>
            <p:cNvSpPr/>
            <p:nvPr/>
          </p:nvSpPr>
          <p:spPr>
            <a:xfrm>
              <a:off x="4985834" y="5391487"/>
              <a:ext cx="731843" cy="423699"/>
            </a:xfrm>
            <a:prstGeom prst="roundRect">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Log</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0" name="圆角矩形 29">
              <a:extLst>
                <a:ext uri="{FF2B5EF4-FFF2-40B4-BE49-F238E27FC236}">
                  <a16:creationId xmlns:a16="http://schemas.microsoft.com/office/drawing/2014/main" id="{C1407757-3717-8A4F-8CFA-1B1D05B43ABD}"/>
                </a:ext>
              </a:extLst>
            </p:cNvPr>
            <p:cNvSpPr/>
            <p:nvPr/>
          </p:nvSpPr>
          <p:spPr>
            <a:xfrm>
              <a:off x="5747635" y="5391487"/>
              <a:ext cx="731843" cy="423699"/>
            </a:xfrm>
            <a:prstGeom prst="roundRect">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Log</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1" name="圆角矩形 30">
              <a:extLst>
                <a:ext uri="{FF2B5EF4-FFF2-40B4-BE49-F238E27FC236}">
                  <a16:creationId xmlns:a16="http://schemas.microsoft.com/office/drawing/2014/main" id="{30E82F2E-79FA-5D4A-8A55-8AED7CDF77CD}"/>
                </a:ext>
              </a:extLst>
            </p:cNvPr>
            <p:cNvSpPr/>
            <p:nvPr/>
          </p:nvSpPr>
          <p:spPr>
            <a:xfrm>
              <a:off x="6509437" y="5391487"/>
              <a:ext cx="731843" cy="423699"/>
            </a:xfrm>
            <a:prstGeom prst="roundRect">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Log</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2" name="圆角矩形 31">
              <a:extLst>
                <a:ext uri="{FF2B5EF4-FFF2-40B4-BE49-F238E27FC236}">
                  <a16:creationId xmlns:a16="http://schemas.microsoft.com/office/drawing/2014/main" id="{23D722A8-AE6A-B844-8BBF-58F569143E80}"/>
                </a:ext>
              </a:extLst>
            </p:cNvPr>
            <p:cNvSpPr/>
            <p:nvPr/>
          </p:nvSpPr>
          <p:spPr>
            <a:xfrm>
              <a:off x="7271238" y="5391487"/>
              <a:ext cx="731843" cy="423699"/>
            </a:xfrm>
            <a:prstGeom prst="roundRect">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Log</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3" name="圆角矩形 32">
              <a:extLst>
                <a:ext uri="{FF2B5EF4-FFF2-40B4-BE49-F238E27FC236}">
                  <a16:creationId xmlns:a16="http://schemas.microsoft.com/office/drawing/2014/main" id="{04BC2D42-CB2C-8544-B21C-557976508A9A}"/>
                </a:ext>
              </a:extLst>
            </p:cNvPr>
            <p:cNvSpPr/>
            <p:nvPr/>
          </p:nvSpPr>
          <p:spPr>
            <a:xfrm>
              <a:off x="5504116" y="5943574"/>
              <a:ext cx="1142702" cy="380901"/>
            </a:xfrm>
            <a:prstGeom prst="roundRect">
              <a:avLst/>
            </a:prstGeom>
            <a:solidFill>
              <a:srgbClr val="00B0F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Segment</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4" name="圆角矩形 33">
              <a:extLst>
                <a:ext uri="{FF2B5EF4-FFF2-40B4-BE49-F238E27FC236}">
                  <a16:creationId xmlns:a16="http://schemas.microsoft.com/office/drawing/2014/main" id="{FBF92922-148D-0D4D-B7F4-2AD8EAE20D22}"/>
                </a:ext>
              </a:extLst>
            </p:cNvPr>
            <p:cNvSpPr/>
            <p:nvPr/>
          </p:nvSpPr>
          <p:spPr>
            <a:xfrm>
              <a:off x="5427935" y="6019754"/>
              <a:ext cx="1142702" cy="380901"/>
            </a:xfrm>
            <a:prstGeom prst="roundRect">
              <a:avLst/>
            </a:prstGeom>
            <a:solidFill>
              <a:srgbClr val="00B0F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Segment</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5" name="圆角矩形 34">
              <a:extLst>
                <a:ext uri="{FF2B5EF4-FFF2-40B4-BE49-F238E27FC236}">
                  <a16:creationId xmlns:a16="http://schemas.microsoft.com/office/drawing/2014/main" id="{B7524AD0-767A-E94C-86C2-C084A6C631EC}"/>
                </a:ext>
              </a:extLst>
            </p:cNvPr>
            <p:cNvSpPr/>
            <p:nvPr/>
          </p:nvSpPr>
          <p:spPr>
            <a:xfrm>
              <a:off x="5351755" y="6095934"/>
              <a:ext cx="1142702" cy="380901"/>
            </a:xfrm>
            <a:prstGeom prst="roundRect">
              <a:avLst/>
            </a:prstGeom>
            <a:solidFill>
              <a:srgbClr val="00B0F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Segment</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cxnSp>
          <p:nvCxnSpPr>
            <p:cNvPr id="36" name="直线连接符 35">
              <a:extLst>
                <a:ext uri="{FF2B5EF4-FFF2-40B4-BE49-F238E27FC236}">
                  <a16:creationId xmlns:a16="http://schemas.microsoft.com/office/drawing/2014/main" id="{5C5A3B6C-C0EF-704B-83AD-47D18AF1AEEA}"/>
                </a:ext>
              </a:extLst>
            </p:cNvPr>
            <p:cNvCxnSpPr>
              <a:cxnSpLocks/>
            </p:cNvCxnSpPr>
            <p:nvPr/>
          </p:nvCxnSpPr>
          <p:spPr>
            <a:xfrm flipV="1">
              <a:off x="4713767" y="5245180"/>
              <a:ext cx="4276245" cy="33298"/>
            </a:xfrm>
            <a:prstGeom prst="line">
              <a:avLst/>
            </a:prstGeom>
            <a:ln w="19050">
              <a:solidFill>
                <a:schemeClr val="dk1"/>
              </a:solidFill>
              <a:prstDash val="dash"/>
            </a:ln>
          </p:spPr>
          <p:style>
            <a:lnRef idx="1">
              <a:schemeClr val="dk1"/>
            </a:lnRef>
            <a:fillRef idx="0">
              <a:schemeClr val="dk1"/>
            </a:fillRef>
            <a:effectRef idx="0">
              <a:schemeClr val="dk1"/>
            </a:effectRef>
            <a:fontRef idx="minor">
              <a:schemeClr val="tx1"/>
            </a:fontRef>
          </p:style>
        </p:cxnSp>
        <p:sp>
          <p:nvSpPr>
            <p:cNvPr id="37" name="圆角矩形 30">
              <a:extLst>
                <a:ext uri="{FF2B5EF4-FFF2-40B4-BE49-F238E27FC236}">
                  <a16:creationId xmlns:a16="http://schemas.microsoft.com/office/drawing/2014/main" id="{E3AC8F02-27DE-9C4E-A1D2-1BC645CC91E6}"/>
                </a:ext>
              </a:extLst>
            </p:cNvPr>
            <p:cNvSpPr/>
            <p:nvPr/>
          </p:nvSpPr>
          <p:spPr>
            <a:xfrm>
              <a:off x="7158730" y="5987211"/>
              <a:ext cx="1831282" cy="565989"/>
            </a:xfrm>
            <a:prstGeom prst="roundRect">
              <a:avLst/>
            </a:prstGeom>
            <a:solidFill>
              <a:srgbClr val="00B0F0"/>
            </a:solidFill>
            <a:ln>
              <a:solidFill>
                <a:schemeClr val="tx1"/>
              </a:solidFill>
            </a:ln>
          </p:spPr>
          <p:style>
            <a:lnRef idx="2">
              <a:schemeClr val="accent1"/>
            </a:lnRef>
            <a:fillRef idx="1">
              <a:schemeClr val="lt1"/>
            </a:fillRef>
            <a:effectRef idx="0">
              <a:schemeClr val="accent1"/>
            </a:effectRef>
            <a:fontRef idx="minor">
              <a:schemeClr val="dk1"/>
            </a:fontRef>
          </p:style>
          <p:txBody>
            <a:bodyPr rIns="91416" rtlCol="0" anchor="ctr"/>
            <a:lstStyle/>
            <a:p>
              <a:pPr algn="r"/>
              <a:r>
                <a:rPr kumimoji="1" lang="en-US" altLang="zh-CN" b="1" dirty="0">
                  <a:ln w="0"/>
                  <a:solidFill>
                    <a:schemeClr val="tx1"/>
                  </a:solidFill>
                  <a:latin typeface="Times New Roman" panose="02020603050405020304" pitchFamily="18" charset="0"/>
                  <a:cs typeface="Times New Roman" panose="02020603050405020304" pitchFamily="18" charset="0"/>
                </a:rPr>
                <a:t>…</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sp>
          <p:nvSpPr>
            <p:cNvPr id="38" name="圆角矩形 18">
              <a:extLst>
                <a:ext uri="{FF2B5EF4-FFF2-40B4-BE49-F238E27FC236}">
                  <a16:creationId xmlns:a16="http://schemas.microsoft.com/office/drawing/2014/main" id="{67A90EFA-8622-1143-B5CF-1AFA1D6D3456}"/>
                </a:ext>
              </a:extLst>
            </p:cNvPr>
            <p:cNvSpPr/>
            <p:nvPr/>
          </p:nvSpPr>
          <p:spPr>
            <a:xfrm>
              <a:off x="7217171" y="6059415"/>
              <a:ext cx="634488" cy="423699"/>
            </a:xfrm>
            <a:prstGeom prst="roundRect">
              <a:avLst/>
            </a:prstGeom>
            <a:solidFill>
              <a:schemeClr val="tx2">
                <a:lumMod val="40000"/>
                <a:lumOff val="6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lIns="0" rIns="0" rtlCol="0" anchor="ctr"/>
            <a:lstStyle/>
            <a:p>
              <a:pPr algn="ctr"/>
              <a:r>
                <a:rPr kumimoji="1" lang="en-US" altLang="zh-CN" sz="1600" b="1" dirty="0">
                  <a:ln w="0"/>
                  <a:solidFill>
                    <a:schemeClr val="tx1"/>
                  </a:solidFill>
                  <a:latin typeface="Times New Roman" panose="02020603050405020304" pitchFamily="18" charset="0"/>
                  <a:cs typeface="Times New Roman" panose="02020603050405020304" pitchFamily="18" charset="0"/>
                </a:rPr>
                <a:t>Block</a:t>
              </a:r>
              <a:endParaRPr kumimoji="1" lang="zh-CN" altLang="en-US" sz="1600" b="1" dirty="0">
                <a:ln w="0"/>
                <a:solidFill>
                  <a:schemeClr val="tx1"/>
                </a:solidFill>
                <a:latin typeface="Times New Roman" panose="02020603050405020304" pitchFamily="18" charset="0"/>
                <a:cs typeface="Times New Roman" panose="02020603050405020304" pitchFamily="18" charset="0"/>
              </a:endParaRPr>
            </a:p>
          </p:txBody>
        </p:sp>
        <p:sp>
          <p:nvSpPr>
            <p:cNvPr id="39" name="圆角矩形 18">
              <a:extLst>
                <a:ext uri="{FF2B5EF4-FFF2-40B4-BE49-F238E27FC236}">
                  <a16:creationId xmlns:a16="http://schemas.microsoft.com/office/drawing/2014/main" id="{5629AC2D-5346-C24A-B8F9-36B1D714E2EF}"/>
                </a:ext>
              </a:extLst>
            </p:cNvPr>
            <p:cNvSpPr/>
            <p:nvPr/>
          </p:nvSpPr>
          <p:spPr>
            <a:xfrm>
              <a:off x="7930969" y="6059415"/>
              <a:ext cx="634488" cy="423699"/>
            </a:xfrm>
            <a:prstGeom prst="roundRect">
              <a:avLst/>
            </a:prstGeom>
            <a:solidFill>
              <a:schemeClr val="tx2">
                <a:lumMod val="40000"/>
                <a:lumOff val="6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lIns="0" rIns="0" rtlCol="0" anchor="ctr"/>
            <a:lstStyle/>
            <a:p>
              <a:pPr algn="ctr"/>
              <a:r>
                <a:rPr kumimoji="1" lang="en-US" altLang="zh-CN" sz="1600" b="1" dirty="0">
                  <a:ln w="0"/>
                  <a:solidFill>
                    <a:schemeClr val="tx1"/>
                  </a:solidFill>
                  <a:latin typeface="Times New Roman" panose="02020603050405020304" pitchFamily="18" charset="0"/>
                  <a:cs typeface="Times New Roman" panose="02020603050405020304" pitchFamily="18" charset="0"/>
                </a:rPr>
                <a:t>Block</a:t>
              </a:r>
              <a:endParaRPr kumimoji="1" lang="zh-CN" altLang="en-US" sz="1600" b="1" dirty="0">
                <a:ln w="0"/>
                <a:solidFill>
                  <a:schemeClr val="tx1"/>
                </a:solidFill>
                <a:latin typeface="Times New Roman" panose="02020603050405020304" pitchFamily="18" charset="0"/>
                <a:cs typeface="Times New Roman" panose="02020603050405020304" pitchFamily="18" charset="0"/>
              </a:endParaRPr>
            </a:p>
          </p:txBody>
        </p:sp>
        <p:cxnSp>
          <p:nvCxnSpPr>
            <p:cNvPr id="40" name="直线连接符 39">
              <a:extLst>
                <a:ext uri="{FF2B5EF4-FFF2-40B4-BE49-F238E27FC236}">
                  <a16:creationId xmlns:a16="http://schemas.microsoft.com/office/drawing/2014/main" id="{D11FAFCD-2C86-2F45-B605-B93EE32DE928}"/>
                </a:ext>
              </a:extLst>
            </p:cNvPr>
            <p:cNvCxnSpPr>
              <a:cxnSpLocks/>
            </p:cNvCxnSpPr>
            <p:nvPr/>
          </p:nvCxnSpPr>
          <p:spPr>
            <a:xfrm flipV="1">
              <a:off x="6486109" y="6009171"/>
              <a:ext cx="672622" cy="88851"/>
            </a:xfrm>
            <a:prstGeom prst="line">
              <a:avLst/>
            </a:prstGeom>
            <a:ln w="12700">
              <a:solidFill>
                <a:schemeClr val="dk1"/>
              </a:solidFill>
              <a:prstDash val="dash"/>
            </a:ln>
          </p:spPr>
          <p:style>
            <a:lnRef idx="1">
              <a:schemeClr val="dk1"/>
            </a:lnRef>
            <a:fillRef idx="0">
              <a:schemeClr val="dk1"/>
            </a:fillRef>
            <a:effectRef idx="0">
              <a:schemeClr val="dk1"/>
            </a:effectRef>
            <a:fontRef idx="minor">
              <a:schemeClr val="tx1"/>
            </a:fontRef>
          </p:style>
        </p:cxnSp>
        <p:cxnSp>
          <p:nvCxnSpPr>
            <p:cNvPr id="41" name="直线连接符 39">
              <a:extLst>
                <a:ext uri="{FF2B5EF4-FFF2-40B4-BE49-F238E27FC236}">
                  <a16:creationId xmlns:a16="http://schemas.microsoft.com/office/drawing/2014/main" id="{6A8C20D9-4FC1-D240-AFC0-02E23C4A82FB}"/>
                </a:ext>
              </a:extLst>
            </p:cNvPr>
            <p:cNvCxnSpPr>
              <a:cxnSpLocks/>
            </p:cNvCxnSpPr>
            <p:nvPr/>
          </p:nvCxnSpPr>
          <p:spPr>
            <a:xfrm>
              <a:off x="6454802" y="6486228"/>
              <a:ext cx="703929" cy="0"/>
            </a:xfrm>
            <a:prstGeom prst="line">
              <a:avLst/>
            </a:prstGeom>
            <a:ln w="12700">
              <a:solidFill>
                <a:schemeClr val="dk1"/>
              </a:solidFill>
              <a:prstDash val="dash"/>
            </a:ln>
          </p:spPr>
          <p:style>
            <a:lnRef idx="1">
              <a:schemeClr val="dk1"/>
            </a:lnRef>
            <a:fillRef idx="0">
              <a:schemeClr val="dk1"/>
            </a:fillRef>
            <a:effectRef idx="0">
              <a:schemeClr val="dk1"/>
            </a:effectRef>
            <a:fontRef idx="minor">
              <a:schemeClr val="tx1"/>
            </a:fontRef>
          </p:style>
        </p:cxnSp>
        <p:sp>
          <p:nvSpPr>
            <p:cNvPr id="42" name="圆角矩形 9">
              <a:extLst>
                <a:ext uri="{FF2B5EF4-FFF2-40B4-BE49-F238E27FC236}">
                  <a16:creationId xmlns:a16="http://schemas.microsoft.com/office/drawing/2014/main" id="{F63BDC98-568C-A945-A2F4-22D42872A74B}"/>
                </a:ext>
              </a:extLst>
            </p:cNvPr>
            <p:cNvSpPr/>
            <p:nvPr/>
          </p:nvSpPr>
          <p:spPr>
            <a:xfrm>
              <a:off x="4970032" y="4876800"/>
              <a:ext cx="1059293" cy="305388"/>
            </a:xfrm>
            <a:prstGeom prst="roundRect">
              <a:avLst/>
            </a:prstGeom>
            <a:solidFill>
              <a:schemeClr val="accent5"/>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User</a:t>
              </a:r>
              <a:endParaRPr kumimoji="1" lang="zh-CN" altLang="en-US" b="1" dirty="0">
                <a:ln w="0"/>
                <a:solidFill>
                  <a:schemeClr val="tx1"/>
                </a:solidFill>
                <a:latin typeface="Times New Roman" panose="02020603050405020304" pitchFamily="18" charset="0"/>
                <a:cs typeface="Times New Roman" panose="02020603050405020304" pitchFamily="18" charset="0"/>
              </a:endParaRPr>
            </a:p>
          </p:txBody>
        </p:sp>
        <p:cxnSp>
          <p:nvCxnSpPr>
            <p:cNvPr id="43" name="直线箭头连接符 12">
              <a:extLst>
                <a:ext uri="{FF2B5EF4-FFF2-40B4-BE49-F238E27FC236}">
                  <a16:creationId xmlns:a16="http://schemas.microsoft.com/office/drawing/2014/main" id="{E9B1A6F2-6BE0-0B4E-B150-37173BE11436}"/>
                </a:ext>
              </a:extLst>
            </p:cNvPr>
            <p:cNvCxnSpPr>
              <a:cxnSpLocks/>
              <a:stCxn id="42" idx="2"/>
              <a:endCxn id="29" idx="0"/>
            </p:cNvCxnSpPr>
            <p:nvPr/>
          </p:nvCxnSpPr>
          <p:spPr>
            <a:xfrm flipH="1">
              <a:off x="5351756" y="5182188"/>
              <a:ext cx="147923" cy="2092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直线连接符 39">
              <a:extLst>
                <a:ext uri="{FF2B5EF4-FFF2-40B4-BE49-F238E27FC236}">
                  <a16:creationId xmlns:a16="http://schemas.microsoft.com/office/drawing/2014/main" id="{D855C846-7452-5448-ABC0-CC5E30A87952}"/>
                </a:ext>
              </a:extLst>
            </p:cNvPr>
            <p:cNvCxnSpPr>
              <a:cxnSpLocks/>
            </p:cNvCxnSpPr>
            <p:nvPr/>
          </p:nvCxnSpPr>
          <p:spPr>
            <a:xfrm flipV="1">
              <a:off x="5541655" y="5787453"/>
              <a:ext cx="223183" cy="200841"/>
            </a:xfrm>
            <a:prstGeom prst="line">
              <a:avLst/>
            </a:prstGeom>
            <a:ln w="12700">
              <a:solidFill>
                <a:schemeClr val="dk1"/>
              </a:solidFill>
              <a:prstDash val="dash"/>
            </a:ln>
          </p:spPr>
          <p:style>
            <a:lnRef idx="1">
              <a:schemeClr val="dk1"/>
            </a:lnRef>
            <a:fillRef idx="0">
              <a:schemeClr val="dk1"/>
            </a:fillRef>
            <a:effectRef idx="0">
              <a:schemeClr val="dk1"/>
            </a:effectRef>
            <a:fontRef idx="minor">
              <a:schemeClr val="tx1"/>
            </a:fontRef>
          </p:style>
        </p:cxnSp>
        <p:cxnSp>
          <p:nvCxnSpPr>
            <p:cNvPr id="45" name="直线连接符 39">
              <a:extLst>
                <a:ext uri="{FF2B5EF4-FFF2-40B4-BE49-F238E27FC236}">
                  <a16:creationId xmlns:a16="http://schemas.microsoft.com/office/drawing/2014/main" id="{6F51DB17-9A43-4647-8CA0-E310BBF57E2E}"/>
                </a:ext>
              </a:extLst>
            </p:cNvPr>
            <p:cNvCxnSpPr>
              <a:cxnSpLocks/>
            </p:cNvCxnSpPr>
            <p:nvPr/>
          </p:nvCxnSpPr>
          <p:spPr>
            <a:xfrm>
              <a:off x="6468641" y="5803666"/>
              <a:ext cx="178177" cy="206654"/>
            </a:xfrm>
            <a:prstGeom prst="line">
              <a:avLst/>
            </a:prstGeom>
            <a:ln w="12700">
              <a:solidFill>
                <a:schemeClr val="dk1"/>
              </a:solidFill>
              <a:prstDash val="dash"/>
            </a:ln>
          </p:spPr>
          <p:style>
            <a:lnRef idx="1">
              <a:schemeClr val="dk1"/>
            </a:lnRef>
            <a:fillRef idx="0">
              <a:schemeClr val="dk1"/>
            </a:fillRef>
            <a:effectRef idx="0">
              <a:schemeClr val="dk1"/>
            </a:effectRef>
            <a:fontRef idx="minor">
              <a:schemeClr val="tx1"/>
            </a:fontRef>
          </p:style>
        </p:cxnSp>
      </p:grpSp>
      <p:sp>
        <p:nvSpPr>
          <p:cNvPr id="46" name="Content Placeholder 2">
            <a:extLst>
              <a:ext uri="{FF2B5EF4-FFF2-40B4-BE49-F238E27FC236}">
                <a16:creationId xmlns:a16="http://schemas.microsoft.com/office/drawing/2014/main" id="{0E653506-B4DA-432D-90DC-74BDA4F94B25}"/>
              </a:ext>
            </a:extLst>
          </p:cNvPr>
          <p:cNvSpPr txBox="1">
            <a:spLocks/>
          </p:cNvSpPr>
          <p:nvPr/>
        </p:nvSpPr>
        <p:spPr bwMode="auto">
          <a:xfrm>
            <a:off x="617971" y="2985888"/>
            <a:ext cx="5991516" cy="3134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kern="0" dirty="0"/>
              <a:t>Abstraction</a:t>
            </a:r>
          </a:p>
          <a:p>
            <a:pPr lvl="1"/>
            <a:r>
              <a:rPr lang="en-US" kern="0" dirty="0"/>
              <a:t>Each ESSD is a block-level </a:t>
            </a:r>
            <a:r>
              <a:rPr lang="en-US" b="1" kern="0" dirty="0">
                <a:solidFill>
                  <a:srgbClr val="FF0000"/>
                </a:solidFill>
              </a:rPr>
              <a:t>volume</a:t>
            </a:r>
            <a:r>
              <a:rPr lang="en-US" kern="0" dirty="0"/>
              <a:t> as an append-only log</a:t>
            </a:r>
          </a:p>
          <a:p>
            <a:pPr lvl="1"/>
            <a:r>
              <a:rPr lang="en-US" kern="0" dirty="0"/>
              <a:t>Each log contains </a:t>
            </a:r>
            <a:r>
              <a:rPr lang="en-US" b="1" kern="0" dirty="0">
                <a:solidFill>
                  <a:srgbClr val="FF0000"/>
                </a:solidFill>
              </a:rPr>
              <a:t>segments</a:t>
            </a:r>
            <a:r>
              <a:rPr lang="en-US" altLang="zh-CN" kern="0" dirty="0"/>
              <a:t> (hundreds of MiB) composed of </a:t>
            </a:r>
            <a:r>
              <a:rPr lang="en-US" b="1" kern="0" dirty="0">
                <a:solidFill>
                  <a:srgbClr val="FF0000"/>
                </a:solidFill>
              </a:rPr>
              <a:t>blocks</a:t>
            </a:r>
            <a:r>
              <a:rPr lang="en-US" kern="0" dirty="0"/>
              <a:t> (several KiB), each identified by logical block addresses (</a:t>
            </a:r>
            <a:r>
              <a:rPr lang="en-US" b="1" kern="0" dirty="0">
                <a:solidFill>
                  <a:srgbClr val="FF0000"/>
                </a:solidFill>
              </a:rPr>
              <a:t>LBAs</a:t>
            </a:r>
            <a:r>
              <a:rPr lang="en-US" kern="0" dirty="0"/>
              <a:t>)</a:t>
            </a:r>
          </a:p>
        </p:txBody>
      </p:sp>
    </p:spTree>
    <p:extLst>
      <p:ext uri="{BB962C8B-B14F-4D97-AF65-F5344CB8AC3E}">
        <p14:creationId xmlns:p14="http://schemas.microsoft.com/office/powerpoint/2010/main" val="1237159378"/>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Garbage Collection</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379412" y="1752600"/>
            <a:ext cx="10969943" cy="4267200"/>
          </a:xfrm>
        </p:spPr>
        <p:txBody>
          <a:bodyPr/>
          <a:lstStyle/>
          <a:p>
            <a:r>
              <a:rPr lang="en-US" dirty="0"/>
              <a:t>Space reclamation of invalid (stale) blocks</a:t>
            </a:r>
          </a:p>
          <a:p>
            <a:pPr lvl="1"/>
            <a:r>
              <a:rPr lang="en-US" b="1" dirty="0">
                <a:solidFill>
                  <a:srgbClr val="FF0000"/>
                </a:solidFill>
              </a:rPr>
              <a:t>Triggering</a:t>
            </a:r>
            <a:r>
              <a:rPr lang="en-US" dirty="0"/>
              <a:t>: garbage proportion (GP) over a threshold, e.g., 15%</a:t>
            </a:r>
          </a:p>
          <a:p>
            <a:pPr lvl="2"/>
            <a:r>
              <a:rPr lang="en-US" dirty="0"/>
              <a:t>Garbage proportion = #invalid blocks / (#invalid blocks + #valid blocks)</a:t>
            </a:r>
          </a:p>
          <a:p>
            <a:pPr lvl="1"/>
            <a:r>
              <a:rPr lang="en-US" b="1" dirty="0">
                <a:solidFill>
                  <a:srgbClr val="FF0000"/>
                </a:solidFill>
              </a:rPr>
              <a:t>Selection</a:t>
            </a:r>
            <a:r>
              <a:rPr lang="en-US" dirty="0"/>
              <a:t>: select segments according to some algorithm, e.g., Greedy</a:t>
            </a:r>
          </a:p>
          <a:p>
            <a:pPr lvl="1"/>
            <a:r>
              <a:rPr lang="en-US" b="1" dirty="0">
                <a:solidFill>
                  <a:srgbClr val="FF0000"/>
                </a:solidFill>
              </a:rPr>
              <a:t>Rewriting</a:t>
            </a:r>
            <a:r>
              <a:rPr lang="en-US" dirty="0"/>
              <a:t>: rewrite valid blocks, delete old segments and reuse space</a:t>
            </a:r>
            <a:br>
              <a:rPr lang="en-US" dirty="0"/>
            </a:br>
            <a:endParaRPr lang="en-US" dirty="0"/>
          </a:p>
          <a:p>
            <a:r>
              <a:rPr lang="en-US" b="1" dirty="0">
                <a:solidFill>
                  <a:srgbClr val="FF0000"/>
                </a:solidFill>
              </a:rPr>
              <a:t>Write amplification (WA)</a:t>
            </a:r>
            <a:r>
              <a:rPr lang="en-US" dirty="0"/>
              <a:t>: repeated rewrites of valid blocks</a:t>
            </a:r>
          </a:p>
          <a:p>
            <a:pPr lvl="1"/>
            <a:r>
              <a:rPr lang="en-US" dirty="0"/>
              <a:t>Reduced flash lifespan and bandwidth at Alibaba Cloud ESSDs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3</a:t>
            </a:fld>
            <a:endParaRPr lang="en-US" dirty="0"/>
          </a:p>
        </p:txBody>
      </p:sp>
    </p:spTree>
    <p:extLst>
      <p:ext uri="{BB962C8B-B14F-4D97-AF65-F5344CB8AC3E}">
        <p14:creationId xmlns:p14="http://schemas.microsoft.com/office/powerpoint/2010/main" val="515954321"/>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Data Placement</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386048" y="1219200"/>
            <a:ext cx="10969943" cy="1953661"/>
          </a:xfrm>
        </p:spPr>
        <p:txBody>
          <a:bodyPr/>
          <a:lstStyle/>
          <a:p>
            <a:r>
              <a:rPr lang="en-US" dirty="0"/>
              <a:t>Each write/update to an LBA gives one </a:t>
            </a:r>
            <a:r>
              <a:rPr lang="en-US" b="1" dirty="0">
                <a:solidFill>
                  <a:srgbClr val="FF0000"/>
                </a:solidFill>
              </a:rPr>
              <a:t>user-written block </a:t>
            </a:r>
            <a:r>
              <a:rPr lang="en-US" dirty="0"/>
              <a:t>and zero or multiple </a:t>
            </a:r>
            <a:r>
              <a:rPr lang="en-US" b="1" dirty="0">
                <a:solidFill>
                  <a:srgbClr val="FF0000"/>
                </a:solidFill>
              </a:rPr>
              <a:t>GC-rewritten blocks</a:t>
            </a:r>
          </a:p>
          <a:p>
            <a:pPr lvl="1"/>
            <a:r>
              <a:rPr lang="en-US" dirty="0"/>
              <a:t>WA = 1 + #GC-rewritten blocks / #user-written blocks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4</a:t>
            </a:fld>
            <a:endParaRPr lang="en-US" dirty="0"/>
          </a:p>
        </p:txBody>
      </p:sp>
      <p:grpSp>
        <p:nvGrpSpPr>
          <p:cNvPr id="5" name="Group 4">
            <a:extLst>
              <a:ext uri="{FF2B5EF4-FFF2-40B4-BE49-F238E27FC236}">
                <a16:creationId xmlns:a16="http://schemas.microsoft.com/office/drawing/2014/main" id="{BB8F3BB1-EDDA-4E17-8463-A7B9918006AF}"/>
              </a:ext>
            </a:extLst>
          </p:cNvPr>
          <p:cNvGrpSpPr/>
          <p:nvPr/>
        </p:nvGrpSpPr>
        <p:grpSpPr>
          <a:xfrm>
            <a:off x="5789612" y="3352800"/>
            <a:ext cx="6036210" cy="2876617"/>
            <a:chOff x="2372383" y="3581400"/>
            <a:chExt cx="6036210" cy="2876617"/>
          </a:xfrm>
        </p:grpSpPr>
        <p:sp>
          <p:nvSpPr>
            <p:cNvPr id="25" name="圆角矩形 24">
              <a:extLst>
                <a:ext uri="{FF2B5EF4-FFF2-40B4-BE49-F238E27FC236}">
                  <a16:creationId xmlns:a16="http://schemas.microsoft.com/office/drawing/2014/main" id="{61CC0D4E-4F0C-AC42-9A88-25592870A34C}"/>
                </a:ext>
              </a:extLst>
            </p:cNvPr>
            <p:cNvSpPr/>
            <p:nvPr/>
          </p:nvSpPr>
          <p:spPr>
            <a:xfrm>
              <a:off x="3656012" y="4464425"/>
              <a:ext cx="4481342" cy="1454941"/>
            </a:xfrm>
            <a:prstGeom prst="roundRect">
              <a:avLst/>
            </a:prstGeom>
            <a:ln w="127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zh-CN" altLang="en-US" dirty="0"/>
            </a:p>
          </p:txBody>
        </p:sp>
        <p:sp>
          <p:nvSpPr>
            <p:cNvPr id="46" name="圆角矩形 45">
              <a:extLst>
                <a:ext uri="{FF2B5EF4-FFF2-40B4-BE49-F238E27FC236}">
                  <a16:creationId xmlns:a16="http://schemas.microsoft.com/office/drawing/2014/main" id="{9AF2F700-72B8-BC4D-BDFE-407AC145B200}"/>
                </a:ext>
              </a:extLst>
            </p:cNvPr>
            <p:cNvSpPr/>
            <p:nvPr/>
          </p:nvSpPr>
          <p:spPr>
            <a:xfrm>
              <a:off x="3727438" y="3953619"/>
              <a:ext cx="3471342" cy="447745"/>
            </a:xfrm>
            <a:prstGeom prst="round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Data Placement</a:t>
              </a:r>
            </a:p>
          </p:txBody>
        </p:sp>
        <p:cxnSp>
          <p:nvCxnSpPr>
            <p:cNvPr id="47" name="直线箭头连接符 46">
              <a:extLst>
                <a:ext uri="{FF2B5EF4-FFF2-40B4-BE49-F238E27FC236}">
                  <a16:creationId xmlns:a16="http://schemas.microsoft.com/office/drawing/2014/main" id="{28418B39-41DD-694A-A340-CFD79C5A99BB}"/>
                </a:ext>
              </a:extLst>
            </p:cNvPr>
            <p:cNvCxnSpPr>
              <a:endCxn id="46" idx="0"/>
            </p:cNvCxnSpPr>
            <p:nvPr/>
          </p:nvCxnSpPr>
          <p:spPr>
            <a:xfrm>
              <a:off x="5463109" y="3623598"/>
              <a:ext cx="0" cy="33002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8" name="文本框 47">
              <a:extLst>
                <a:ext uri="{FF2B5EF4-FFF2-40B4-BE49-F238E27FC236}">
                  <a16:creationId xmlns:a16="http://schemas.microsoft.com/office/drawing/2014/main" id="{70D866F0-0A13-2945-AC21-EACECAA630B5}"/>
                </a:ext>
              </a:extLst>
            </p:cNvPr>
            <p:cNvSpPr txBox="1"/>
            <p:nvPr/>
          </p:nvSpPr>
          <p:spPr>
            <a:xfrm>
              <a:off x="5454407" y="3581400"/>
              <a:ext cx="2204514" cy="369332"/>
            </a:xfrm>
            <a:prstGeom prst="rect">
              <a:avLst/>
            </a:prstGeom>
            <a:noFill/>
          </p:spPr>
          <p:txBody>
            <a:bodyPr wrap="none" rtlCol="0">
              <a:spAutoFit/>
            </a:bodyPr>
            <a:lstStyle/>
            <a:p>
              <a:r>
                <a:rPr kumimoji="1" lang="en-US" altLang="zh-CN" b="1" dirty="0">
                  <a:latin typeface="Times New Roman" panose="02020603050405020304" pitchFamily="18" charset="0"/>
                  <a:cs typeface="Times New Roman" panose="02020603050405020304" pitchFamily="18" charset="0"/>
                </a:rPr>
                <a:t>User-Written Blocks</a:t>
              </a:r>
              <a:endParaRPr kumimoji="1" lang="zh-CN" altLang="en-US" b="1" dirty="0">
                <a:latin typeface="Times New Roman" panose="02020603050405020304" pitchFamily="18" charset="0"/>
                <a:cs typeface="Times New Roman" panose="02020603050405020304" pitchFamily="18" charset="0"/>
              </a:endParaRPr>
            </a:p>
          </p:txBody>
        </p:sp>
        <p:sp>
          <p:nvSpPr>
            <p:cNvPr id="49" name="文本框 48">
              <a:extLst>
                <a:ext uri="{FF2B5EF4-FFF2-40B4-BE49-F238E27FC236}">
                  <a16:creationId xmlns:a16="http://schemas.microsoft.com/office/drawing/2014/main" id="{CDBCF15C-6850-A444-B367-08706FAE4FE7}"/>
                </a:ext>
              </a:extLst>
            </p:cNvPr>
            <p:cNvSpPr txBox="1"/>
            <p:nvPr/>
          </p:nvSpPr>
          <p:spPr>
            <a:xfrm>
              <a:off x="2372383" y="4781694"/>
              <a:ext cx="1164598" cy="923330"/>
            </a:xfrm>
            <a:prstGeom prst="rect">
              <a:avLst/>
            </a:prstGeom>
            <a:noFill/>
          </p:spPr>
          <p:txBody>
            <a:bodyPr wrap="square" rtlCol="0">
              <a:spAutoFit/>
            </a:bodyPr>
            <a:lstStyle/>
            <a:p>
              <a:pPr algn="ctr"/>
              <a:r>
                <a:rPr kumimoji="1" lang="en-US" altLang="zh-CN" b="1" dirty="0">
                  <a:latin typeface="Times New Roman" panose="02020603050405020304" pitchFamily="18" charset="0"/>
                  <a:cs typeface="Times New Roman" panose="02020603050405020304" pitchFamily="18" charset="0"/>
                </a:rPr>
                <a:t>GC-</a:t>
              </a:r>
            </a:p>
            <a:p>
              <a:pPr algn="ctr"/>
              <a:r>
                <a:rPr kumimoji="1" lang="en-US" altLang="zh-CN" b="1" dirty="0">
                  <a:latin typeface="Times New Roman" panose="02020603050405020304" pitchFamily="18" charset="0"/>
                  <a:cs typeface="Times New Roman" panose="02020603050405020304" pitchFamily="18" charset="0"/>
                </a:rPr>
                <a:t>Rewritten Blocks</a:t>
              </a:r>
              <a:endParaRPr kumimoji="1" lang="zh-CN" altLang="en-US" b="1" dirty="0">
                <a:latin typeface="Times New Roman" panose="02020603050405020304" pitchFamily="18" charset="0"/>
                <a:cs typeface="Times New Roman" panose="02020603050405020304" pitchFamily="18" charset="0"/>
              </a:endParaRPr>
            </a:p>
          </p:txBody>
        </p:sp>
        <p:sp>
          <p:nvSpPr>
            <p:cNvPr id="50" name="圆角矩形 49">
              <a:extLst>
                <a:ext uri="{FF2B5EF4-FFF2-40B4-BE49-F238E27FC236}">
                  <a16:creationId xmlns:a16="http://schemas.microsoft.com/office/drawing/2014/main" id="{EE611B69-43D0-8E4D-BB30-3F1C9F312511}"/>
                </a:ext>
              </a:extLst>
            </p:cNvPr>
            <p:cNvSpPr/>
            <p:nvPr/>
          </p:nvSpPr>
          <p:spPr>
            <a:xfrm>
              <a:off x="5939716" y="5174340"/>
              <a:ext cx="2078607" cy="4477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(Sealed) Segment</a:t>
              </a:r>
            </a:p>
          </p:txBody>
        </p:sp>
        <p:sp>
          <p:nvSpPr>
            <p:cNvPr id="51" name="文本框 50">
              <a:extLst>
                <a:ext uri="{FF2B5EF4-FFF2-40B4-BE49-F238E27FC236}">
                  <a16:creationId xmlns:a16="http://schemas.microsoft.com/office/drawing/2014/main" id="{8FE1EE14-9657-F147-936A-31FF53303362}"/>
                </a:ext>
              </a:extLst>
            </p:cNvPr>
            <p:cNvSpPr txBox="1"/>
            <p:nvPr/>
          </p:nvSpPr>
          <p:spPr>
            <a:xfrm>
              <a:off x="6428243" y="6088685"/>
              <a:ext cx="1980350" cy="369332"/>
            </a:xfrm>
            <a:prstGeom prst="rect">
              <a:avLst/>
            </a:prstGeom>
            <a:noFill/>
          </p:spPr>
          <p:txBody>
            <a:bodyPr wrap="none" rtlCol="0">
              <a:spAutoFit/>
            </a:bodyPr>
            <a:lstStyle/>
            <a:p>
              <a:r>
                <a:rPr kumimoji="1" lang="en-US" altLang="zh-CN" b="1" dirty="0">
                  <a:latin typeface="Times New Roman" panose="02020603050405020304" pitchFamily="18" charset="0"/>
                  <a:cs typeface="Times New Roman" panose="02020603050405020304" pitchFamily="18" charset="0"/>
                </a:rPr>
                <a:t>Read Valid Blocks</a:t>
              </a:r>
              <a:endParaRPr kumimoji="1" lang="zh-CN" altLang="en-US" b="1" dirty="0">
                <a:latin typeface="Times New Roman" panose="02020603050405020304" pitchFamily="18" charset="0"/>
                <a:cs typeface="Times New Roman" panose="02020603050405020304" pitchFamily="18" charset="0"/>
              </a:endParaRPr>
            </a:p>
          </p:txBody>
        </p:sp>
        <p:sp>
          <p:nvSpPr>
            <p:cNvPr id="52" name="圆角矩形 51">
              <a:extLst>
                <a:ext uri="{FF2B5EF4-FFF2-40B4-BE49-F238E27FC236}">
                  <a16:creationId xmlns:a16="http://schemas.microsoft.com/office/drawing/2014/main" id="{8BCC547C-F112-6140-851B-57DBC4B83660}"/>
                </a:ext>
              </a:extLst>
            </p:cNvPr>
            <p:cNvSpPr/>
            <p:nvPr/>
          </p:nvSpPr>
          <p:spPr>
            <a:xfrm>
              <a:off x="3737948" y="5994087"/>
              <a:ext cx="2505278" cy="44774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Garbage Collection</a:t>
              </a:r>
            </a:p>
          </p:txBody>
        </p:sp>
        <p:cxnSp>
          <p:nvCxnSpPr>
            <p:cNvPr id="53" name="曲线连接符 52">
              <a:extLst>
                <a:ext uri="{FF2B5EF4-FFF2-40B4-BE49-F238E27FC236}">
                  <a16:creationId xmlns:a16="http://schemas.microsoft.com/office/drawing/2014/main" id="{2A67B1BB-14E9-0148-A0B1-394CEE34ABC2}"/>
                </a:ext>
              </a:extLst>
            </p:cNvPr>
            <p:cNvCxnSpPr>
              <a:cxnSpLocks/>
              <a:stCxn id="50" idx="2"/>
              <a:endCxn id="52" idx="3"/>
            </p:cNvCxnSpPr>
            <p:nvPr/>
          </p:nvCxnSpPr>
          <p:spPr>
            <a:xfrm rot="5400000">
              <a:off x="6313186" y="5552126"/>
              <a:ext cx="595874" cy="735794"/>
            </a:xfrm>
            <a:prstGeom prst="curvedConnector2">
              <a:avLst/>
            </a:prstGeom>
            <a:ln w="19050">
              <a:tailEnd type="triangle"/>
            </a:ln>
          </p:spPr>
          <p:style>
            <a:lnRef idx="1">
              <a:schemeClr val="dk1"/>
            </a:lnRef>
            <a:fillRef idx="0">
              <a:schemeClr val="dk1"/>
            </a:fillRef>
            <a:effectRef idx="0">
              <a:schemeClr val="dk1"/>
            </a:effectRef>
            <a:fontRef idx="minor">
              <a:schemeClr val="tx1"/>
            </a:fontRef>
          </p:style>
        </p:cxnSp>
        <p:cxnSp>
          <p:nvCxnSpPr>
            <p:cNvPr id="54" name="曲线连接符 53">
              <a:extLst>
                <a:ext uri="{FF2B5EF4-FFF2-40B4-BE49-F238E27FC236}">
                  <a16:creationId xmlns:a16="http://schemas.microsoft.com/office/drawing/2014/main" id="{DF49B736-513E-B842-8FCB-494570B39A29}"/>
                </a:ext>
              </a:extLst>
            </p:cNvPr>
            <p:cNvCxnSpPr>
              <a:cxnSpLocks/>
              <a:stCxn id="52" idx="1"/>
              <a:endCxn id="46" idx="1"/>
            </p:cNvCxnSpPr>
            <p:nvPr/>
          </p:nvCxnSpPr>
          <p:spPr>
            <a:xfrm rot="10800000">
              <a:off x="3727438" y="4177492"/>
              <a:ext cx="10510" cy="2040468"/>
            </a:xfrm>
            <a:prstGeom prst="curvedConnector3">
              <a:avLst>
                <a:gd name="adj1" fmla="val 2275071"/>
              </a:avLst>
            </a:prstGeom>
            <a:ln w="19050">
              <a:tailEnd type="triangle"/>
            </a:ln>
          </p:spPr>
          <p:style>
            <a:lnRef idx="1">
              <a:schemeClr val="dk1"/>
            </a:lnRef>
            <a:fillRef idx="0">
              <a:schemeClr val="dk1"/>
            </a:fillRef>
            <a:effectRef idx="0">
              <a:schemeClr val="dk1"/>
            </a:effectRef>
            <a:fontRef idx="minor">
              <a:schemeClr val="tx1"/>
            </a:fontRef>
          </p:style>
        </p:cxnSp>
        <p:sp>
          <p:nvSpPr>
            <p:cNvPr id="55" name="文本框 54">
              <a:extLst>
                <a:ext uri="{FF2B5EF4-FFF2-40B4-BE49-F238E27FC236}">
                  <a16:creationId xmlns:a16="http://schemas.microsoft.com/office/drawing/2014/main" id="{86CB52C3-8B7A-9C47-B791-B72C47753AED}"/>
                </a:ext>
              </a:extLst>
            </p:cNvPr>
            <p:cNvSpPr txBox="1"/>
            <p:nvPr/>
          </p:nvSpPr>
          <p:spPr>
            <a:xfrm>
              <a:off x="5631939" y="5580990"/>
              <a:ext cx="569387" cy="369332"/>
            </a:xfrm>
            <a:prstGeom prst="rect">
              <a:avLst/>
            </a:prstGeom>
            <a:noFill/>
          </p:spPr>
          <p:txBody>
            <a:bodyPr wrap="none" rtlCol="0">
              <a:spAutoFit/>
            </a:bodyPr>
            <a:lstStyle/>
            <a:p>
              <a:r>
                <a:rPr kumimoji="1" lang="en-US" altLang="zh-CN" b="1" dirty="0">
                  <a:latin typeface="Times New Roman" panose="02020603050405020304" pitchFamily="18" charset="0"/>
                  <a:cs typeface="Times New Roman" panose="02020603050405020304" pitchFamily="18" charset="0"/>
                </a:rPr>
                <a:t>Log</a:t>
              </a:r>
              <a:endParaRPr kumimoji="1" lang="zh-CN" altLang="en-US" b="1" dirty="0">
                <a:latin typeface="Times New Roman" panose="02020603050405020304" pitchFamily="18" charset="0"/>
                <a:cs typeface="Times New Roman" panose="02020603050405020304" pitchFamily="18" charset="0"/>
              </a:endParaRPr>
            </a:p>
          </p:txBody>
        </p:sp>
        <p:sp>
          <p:nvSpPr>
            <p:cNvPr id="56" name="文本框 55">
              <a:extLst>
                <a:ext uri="{FF2B5EF4-FFF2-40B4-BE49-F238E27FC236}">
                  <a16:creationId xmlns:a16="http://schemas.microsoft.com/office/drawing/2014/main" id="{E4E6783E-D8BC-8546-9514-EFDDDA8370A3}"/>
                </a:ext>
              </a:extLst>
            </p:cNvPr>
            <p:cNvSpPr txBox="1"/>
            <p:nvPr/>
          </p:nvSpPr>
          <p:spPr>
            <a:xfrm>
              <a:off x="6771270" y="4844215"/>
              <a:ext cx="415498" cy="369332"/>
            </a:xfrm>
            <a:prstGeom prst="rect">
              <a:avLst/>
            </a:prstGeom>
            <a:noFill/>
          </p:spPr>
          <p:txBody>
            <a:bodyPr wrap="none" rtlCol="0">
              <a:spAutoFit/>
            </a:bodyPr>
            <a:lstStyle/>
            <a:p>
              <a:r>
                <a:rPr kumimoji="1" lang="en-US" altLang="zh-CN" dirty="0">
                  <a:latin typeface="Times New Roman" panose="02020603050405020304" pitchFamily="18" charset="0"/>
                  <a:cs typeface="Times New Roman" panose="02020603050405020304" pitchFamily="18" charset="0"/>
                </a:rPr>
                <a:t>…</a:t>
              </a:r>
              <a:endParaRPr kumimoji="1" lang="zh-CN" altLang="en-US" dirty="0">
                <a:latin typeface="Times New Roman" panose="02020603050405020304" pitchFamily="18" charset="0"/>
                <a:cs typeface="Times New Roman" panose="02020603050405020304" pitchFamily="18" charset="0"/>
              </a:endParaRPr>
            </a:p>
          </p:txBody>
        </p:sp>
        <p:sp>
          <p:nvSpPr>
            <p:cNvPr id="57" name="圆角矩形 56">
              <a:extLst>
                <a:ext uri="{FF2B5EF4-FFF2-40B4-BE49-F238E27FC236}">
                  <a16:creationId xmlns:a16="http://schemas.microsoft.com/office/drawing/2014/main" id="{B5C2564D-5166-E144-A460-0A6B714F5274}"/>
                </a:ext>
              </a:extLst>
            </p:cNvPr>
            <p:cNvSpPr/>
            <p:nvPr/>
          </p:nvSpPr>
          <p:spPr>
            <a:xfrm>
              <a:off x="3802118" y="4567415"/>
              <a:ext cx="2078606" cy="4477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(Open) Segment</a:t>
              </a:r>
            </a:p>
          </p:txBody>
        </p:sp>
        <p:sp>
          <p:nvSpPr>
            <p:cNvPr id="58" name="圆角矩形 57">
              <a:extLst>
                <a:ext uri="{FF2B5EF4-FFF2-40B4-BE49-F238E27FC236}">
                  <a16:creationId xmlns:a16="http://schemas.microsoft.com/office/drawing/2014/main" id="{AF890F58-04D1-4348-8AAC-220C8121C9FE}"/>
                </a:ext>
              </a:extLst>
            </p:cNvPr>
            <p:cNvSpPr/>
            <p:nvPr/>
          </p:nvSpPr>
          <p:spPr>
            <a:xfrm>
              <a:off x="3802117" y="5184480"/>
              <a:ext cx="2078607" cy="4477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(Sealed) Segment</a:t>
              </a:r>
            </a:p>
          </p:txBody>
        </p:sp>
        <p:sp>
          <p:nvSpPr>
            <p:cNvPr id="59" name="文本框 58">
              <a:extLst>
                <a:ext uri="{FF2B5EF4-FFF2-40B4-BE49-F238E27FC236}">
                  <a16:creationId xmlns:a16="http://schemas.microsoft.com/office/drawing/2014/main" id="{E16C18F6-467E-3A49-92DF-C288B800176B}"/>
                </a:ext>
              </a:extLst>
            </p:cNvPr>
            <p:cNvSpPr txBox="1"/>
            <p:nvPr/>
          </p:nvSpPr>
          <p:spPr>
            <a:xfrm>
              <a:off x="4628494" y="4840635"/>
              <a:ext cx="415498" cy="369332"/>
            </a:xfrm>
            <a:prstGeom prst="rect">
              <a:avLst/>
            </a:prstGeom>
            <a:noFill/>
          </p:spPr>
          <p:txBody>
            <a:bodyPr wrap="none" rtlCol="0">
              <a:spAutoFit/>
            </a:bodyPr>
            <a:lstStyle/>
            <a:p>
              <a:r>
                <a:rPr kumimoji="1" lang="en-US" altLang="zh-CN" dirty="0">
                  <a:latin typeface="Times New Roman" panose="02020603050405020304" pitchFamily="18" charset="0"/>
                  <a:cs typeface="Times New Roman" panose="02020603050405020304" pitchFamily="18" charset="0"/>
                </a:rPr>
                <a:t>…</a:t>
              </a:r>
              <a:endParaRPr kumimoji="1" lang="zh-CN" altLang="en-US" dirty="0">
                <a:latin typeface="Times New Roman" panose="02020603050405020304" pitchFamily="18" charset="0"/>
                <a:cs typeface="Times New Roman" panose="02020603050405020304" pitchFamily="18" charset="0"/>
              </a:endParaRPr>
            </a:p>
          </p:txBody>
        </p:sp>
        <p:sp>
          <p:nvSpPr>
            <p:cNvPr id="60" name="圆角矩形 59">
              <a:extLst>
                <a:ext uri="{FF2B5EF4-FFF2-40B4-BE49-F238E27FC236}">
                  <a16:creationId xmlns:a16="http://schemas.microsoft.com/office/drawing/2014/main" id="{665FCC75-A895-8042-8526-940BE273B97B}"/>
                </a:ext>
              </a:extLst>
            </p:cNvPr>
            <p:cNvSpPr/>
            <p:nvPr/>
          </p:nvSpPr>
          <p:spPr>
            <a:xfrm>
              <a:off x="5939717" y="4557275"/>
              <a:ext cx="2078606" cy="4477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b="1" dirty="0">
                  <a:ln w="0"/>
                  <a:solidFill>
                    <a:schemeClr val="tx1"/>
                  </a:solidFill>
                  <a:latin typeface="Times New Roman" panose="02020603050405020304" pitchFamily="18" charset="0"/>
                  <a:cs typeface="Times New Roman" panose="02020603050405020304" pitchFamily="18" charset="0"/>
                </a:rPr>
                <a:t>(Open) Segment</a:t>
              </a:r>
            </a:p>
          </p:txBody>
        </p:sp>
        <p:cxnSp>
          <p:nvCxnSpPr>
            <p:cNvPr id="61" name="直线箭头连接符 60">
              <a:extLst>
                <a:ext uri="{FF2B5EF4-FFF2-40B4-BE49-F238E27FC236}">
                  <a16:creationId xmlns:a16="http://schemas.microsoft.com/office/drawing/2014/main" id="{C6C2E5EA-8D6D-B144-A2E4-FD7B4AFDA299}"/>
                </a:ext>
              </a:extLst>
            </p:cNvPr>
            <p:cNvCxnSpPr>
              <a:cxnSpLocks/>
              <a:stCxn id="46" idx="2"/>
              <a:endCxn id="57" idx="0"/>
            </p:cNvCxnSpPr>
            <p:nvPr/>
          </p:nvCxnSpPr>
          <p:spPr>
            <a:xfrm flipH="1">
              <a:off x="4841421" y="4401364"/>
              <a:ext cx="621688" cy="16605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62" name="直线箭头连接符 61">
              <a:extLst>
                <a:ext uri="{FF2B5EF4-FFF2-40B4-BE49-F238E27FC236}">
                  <a16:creationId xmlns:a16="http://schemas.microsoft.com/office/drawing/2014/main" id="{95907022-AFE4-794B-8676-71C7360AD79A}"/>
                </a:ext>
              </a:extLst>
            </p:cNvPr>
            <p:cNvCxnSpPr>
              <a:cxnSpLocks/>
              <a:stCxn id="46" idx="2"/>
              <a:endCxn id="60" idx="0"/>
            </p:cNvCxnSpPr>
            <p:nvPr/>
          </p:nvCxnSpPr>
          <p:spPr>
            <a:xfrm>
              <a:off x="5463109" y="4401364"/>
              <a:ext cx="1515911" cy="15591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23" name="Content Placeholder 2">
            <a:extLst>
              <a:ext uri="{FF2B5EF4-FFF2-40B4-BE49-F238E27FC236}">
                <a16:creationId xmlns:a16="http://schemas.microsoft.com/office/drawing/2014/main" id="{2E4735E9-89F2-4C87-9054-A4D619A38EAC}"/>
              </a:ext>
            </a:extLst>
          </p:cNvPr>
          <p:cNvSpPr txBox="1">
            <a:spLocks/>
          </p:cNvSpPr>
          <p:nvPr/>
        </p:nvSpPr>
        <p:spPr bwMode="auto">
          <a:xfrm>
            <a:off x="395751" y="2999484"/>
            <a:ext cx="6200882" cy="2260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0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kern="0" dirty="0"/>
              <a:t>Goal: separates blocks into groups by properties</a:t>
            </a:r>
            <a:endParaRPr lang="en-US" altLang="zh-CN" kern="0" dirty="0"/>
          </a:p>
          <a:p>
            <a:pPr lvl="1"/>
            <a:r>
              <a:rPr lang="en-US" altLang="zh-CN" kern="0" dirty="0"/>
              <a:t>Produce high-GP segments for GC</a:t>
            </a:r>
            <a:endParaRPr lang="en-US" kern="0" dirty="0"/>
          </a:p>
        </p:txBody>
      </p:sp>
    </p:spTree>
    <p:extLst>
      <p:ext uri="{BB962C8B-B14F-4D97-AF65-F5344CB8AC3E}">
        <p14:creationId xmlns:p14="http://schemas.microsoft.com/office/powerpoint/2010/main" val="2277742092"/>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Contribution</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386048" y="1828800"/>
            <a:ext cx="10969943" cy="3581400"/>
          </a:xfrm>
        </p:spPr>
        <p:txBody>
          <a:bodyPr/>
          <a:lstStyle/>
          <a:p>
            <a:r>
              <a:rPr lang="en-US" b="1" dirty="0" err="1">
                <a:solidFill>
                  <a:srgbClr val="FF0000"/>
                </a:solidFill>
              </a:rPr>
              <a:t>SepBIT</a:t>
            </a:r>
            <a:r>
              <a:rPr lang="en-US" dirty="0"/>
              <a:t>: Separates blocks via </a:t>
            </a:r>
            <a:r>
              <a:rPr lang="en-US" altLang="zh-CN" b="1" dirty="0">
                <a:solidFill>
                  <a:srgbClr val="FF0000"/>
                </a:solidFill>
              </a:rPr>
              <a:t>block invalidation time (BIT)</a:t>
            </a:r>
            <a:r>
              <a:rPr lang="en-US" altLang="zh-CN" dirty="0"/>
              <a:t> inference </a:t>
            </a:r>
            <a:r>
              <a:rPr lang="en-US" altLang="zh-CN" sz="1800" dirty="0"/>
              <a:t>[He, EuroSys’17]</a:t>
            </a:r>
            <a:endParaRPr lang="en-US" altLang="zh-CN" dirty="0"/>
          </a:p>
          <a:p>
            <a:pPr lvl="1"/>
            <a:r>
              <a:rPr lang="en-US" dirty="0"/>
              <a:t>Effective BIT inference based on mathematical and trace analyses</a:t>
            </a:r>
          </a:p>
          <a:p>
            <a:pPr lvl="2"/>
            <a:r>
              <a:rPr lang="en-US" dirty="0"/>
              <a:t>Separates each set of user-written blocks and GC-rewritten blocks by BIT inference</a:t>
            </a:r>
          </a:p>
          <a:p>
            <a:pPr lvl="1"/>
            <a:r>
              <a:rPr lang="en-US" dirty="0"/>
              <a:t>Deployed at Alibaba Cloud ESSDs</a:t>
            </a:r>
          </a:p>
          <a:p>
            <a:r>
              <a:rPr lang="en-US" dirty="0"/>
              <a:t>Extensive trace analysis and prototype evaluation to validate </a:t>
            </a:r>
            <a:r>
              <a:rPr lang="en-US" dirty="0" err="1"/>
              <a:t>SepBIT</a:t>
            </a:r>
            <a:r>
              <a:rPr lang="en-US" dirty="0"/>
              <a:t> effectiveness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5</a:t>
            </a:fld>
            <a:endParaRPr lang="en-US" dirty="0"/>
          </a:p>
        </p:txBody>
      </p:sp>
    </p:spTree>
    <p:extLst>
      <p:ext uri="{BB962C8B-B14F-4D97-AF65-F5344CB8AC3E}">
        <p14:creationId xmlns:p14="http://schemas.microsoft.com/office/powerpoint/2010/main" val="462878429"/>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Ideal Data Placement and Limitations</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386048" y="1447800"/>
            <a:ext cx="10969943" cy="5089526"/>
          </a:xfrm>
        </p:spPr>
        <p:txBody>
          <a:bodyPr/>
          <a:lstStyle/>
          <a:p>
            <a:r>
              <a:rPr lang="en-US" dirty="0"/>
              <a:t>Ideal data placement can achieve the minimum WA of 1</a:t>
            </a:r>
          </a:p>
          <a:p>
            <a:pPr lvl="1"/>
            <a:r>
              <a:rPr lang="en-US" dirty="0"/>
              <a:t>Strictly places all written blocks based on their invalidation orders</a:t>
            </a:r>
          </a:p>
          <a:p>
            <a:pPr lvl="1"/>
            <a:r>
              <a:rPr lang="en-US" dirty="0"/>
              <a:t>Selects segments whose blocks are earliest invalidated for GC</a:t>
            </a:r>
          </a:p>
          <a:p>
            <a:pPr lvl="2"/>
            <a:r>
              <a:rPr lang="en-US" dirty="0"/>
              <a:t>No rewrites of valid blocks</a:t>
            </a:r>
          </a:p>
          <a:p>
            <a:r>
              <a:rPr lang="en-US" dirty="0"/>
              <a:t>Impractical assumptions:</a:t>
            </a:r>
          </a:p>
          <a:p>
            <a:pPr lvl="1"/>
            <a:r>
              <a:rPr lang="en-US" dirty="0"/>
              <a:t>Future knowledge: the invalidation order (time) of each written block</a:t>
            </a:r>
          </a:p>
          <a:p>
            <a:pPr lvl="1"/>
            <a:r>
              <a:rPr lang="en-US" dirty="0"/>
              <a:t>Space reservation: memory/storage reservation for all written blocks</a:t>
            </a:r>
          </a:p>
          <a:p>
            <a:r>
              <a:rPr lang="en-US" dirty="0"/>
              <a:t>Practical solution:</a:t>
            </a:r>
          </a:p>
          <a:p>
            <a:pPr lvl="1"/>
            <a:r>
              <a:rPr lang="en-US" dirty="0"/>
              <a:t>Infers accurately the BIT for each written block</a:t>
            </a:r>
          </a:p>
          <a:p>
            <a:pPr lvl="1"/>
            <a:r>
              <a:rPr lang="en-US" dirty="0"/>
              <a:t>Groups blocks of close BITs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6</a:t>
            </a:fld>
            <a:endParaRPr lang="en-US" dirty="0"/>
          </a:p>
        </p:txBody>
      </p:sp>
    </p:spTree>
    <p:extLst>
      <p:ext uri="{BB962C8B-B14F-4D97-AF65-F5344CB8AC3E}">
        <p14:creationId xmlns:p14="http://schemas.microsoft.com/office/powerpoint/2010/main" val="1671920727"/>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Observations</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386048" y="1600200"/>
            <a:ext cx="11118564" cy="4495800"/>
          </a:xfrm>
        </p:spPr>
        <p:txBody>
          <a:bodyPr/>
          <a:lstStyle/>
          <a:p>
            <a:r>
              <a:rPr lang="en-US" dirty="0"/>
              <a:t>Derive three observations based on </a:t>
            </a:r>
            <a:r>
              <a:rPr lang="en-US" b="1" dirty="0">
                <a:solidFill>
                  <a:srgbClr val="FF0000"/>
                </a:solidFill>
              </a:rPr>
              <a:t>lifespan</a:t>
            </a:r>
            <a:r>
              <a:rPr lang="en-US" dirty="0"/>
              <a:t> analysis</a:t>
            </a:r>
          </a:p>
          <a:p>
            <a:pPr lvl="1"/>
            <a:r>
              <a:rPr lang="en-US" dirty="0"/>
              <a:t>Lifespan: number of bytes written from when a block is written until it is invalidated (or until the end of the trace)</a:t>
            </a:r>
          </a:p>
          <a:p>
            <a:r>
              <a:rPr lang="en-US" dirty="0"/>
              <a:t>Focus on Alibaba Cloud block traces:</a:t>
            </a:r>
          </a:p>
          <a:p>
            <a:pPr lvl="1"/>
            <a:r>
              <a:rPr lang="en-US" dirty="0"/>
              <a:t>186 out of 1000 volumes over one full month in January 2020</a:t>
            </a:r>
          </a:p>
          <a:p>
            <a:pPr lvl="2"/>
            <a:r>
              <a:rPr lang="en-US" dirty="0"/>
              <a:t>Large write working set size (WSS) (# unique LBAs written x block size): 10GiB - 1TiB</a:t>
            </a:r>
          </a:p>
          <a:p>
            <a:pPr lvl="2"/>
            <a:r>
              <a:rPr lang="en-US" dirty="0"/>
              <a:t>Large write trafﬁc size: 43GiB - 36.2TiB.</a:t>
            </a:r>
          </a:p>
          <a:p>
            <a:r>
              <a:rPr lang="en-US" dirty="0"/>
              <a:t>Also validated on Tencent Cloud block traces</a:t>
            </a:r>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7</a:t>
            </a:fld>
            <a:endParaRPr lang="en-US" dirty="0"/>
          </a:p>
        </p:txBody>
      </p:sp>
    </p:spTree>
    <p:extLst>
      <p:ext uri="{BB962C8B-B14F-4D97-AF65-F5344CB8AC3E}">
        <p14:creationId xmlns:p14="http://schemas.microsoft.com/office/powerpoint/2010/main" val="3522268110"/>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F313-FCE6-BB44-A9C9-0FC4DD9D2531}"/>
              </a:ext>
            </a:extLst>
          </p:cNvPr>
          <p:cNvSpPr>
            <a:spLocks noGrp="1"/>
          </p:cNvSpPr>
          <p:nvPr>
            <p:ph type="title"/>
          </p:nvPr>
        </p:nvSpPr>
        <p:spPr/>
        <p:txBody>
          <a:bodyPr/>
          <a:lstStyle/>
          <a:p>
            <a:r>
              <a:rPr lang="en-US" altLang="zh-CN" dirty="0"/>
              <a:t>Observations</a:t>
            </a:r>
            <a:endParaRPr lang="en-US" dirty="0"/>
          </a:p>
        </p:txBody>
      </p:sp>
      <p:sp>
        <p:nvSpPr>
          <p:cNvPr id="3" name="Content Placeholder 2">
            <a:extLst>
              <a:ext uri="{FF2B5EF4-FFF2-40B4-BE49-F238E27FC236}">
                <a16:creationId xmlns:a16="http://schemas.microsoft.com/office/drawing/2014/main" id="{ABD834EA-FE3E-E54B-A852-799E7770EB58}"/>
              </a:ext>
            </a:extLst>
          </p:cNvPr>
          <p:cNvSpPr>
            <a:spLocks noGrp="1"/>
          </p:cNvSpPr>
          <p:nvPr>
            <p:ph idx="1"/>
          </p:nvPr>
        </p:nvSpPr>
        <p:spPr>
          <a:xfrm>
            <a:off x="531812" y="1371600"/>
            <a:ext cx="10969943" cy="4860926"/>
          </a:xfrm>
        </p:spPr>
        <p:txBody>
          <a:bodyPr/>
          <a:lstStyle/>
          <a:p>
            <a:r>
              <a:rPr lang="en-US" dirty="0"/>
              <a:t>O1: </a:t>
            </a:r>
            <a:r>
              <a:rPr lang="en-US" dirty="0">
                <a:solidFill>
                  <a:srgbClr val="FF0000"/>
                </a:solidFill>
              </a:rPr>
              <a:t>User-written blocks generally have short lifespans</a:t>
            </a:r>
          </a:p>
          <a:p>
            <a:pPr lvl="1"/>
            <a:r>
              <a:rPr lang="en-US" altLang="zh-CN" dirty="0"/>
              <a:t>e.g., 10% of write WSS</a:t>
            </a:r>
          </a:p>
          <a:p>
            <a:pPr lvl="1"/>
            <a:r>
              <a:rPr lang="en-US" dirty="0"/>
              <a:t>GC-rewritten blocks have long lifespans</a:t>
            </a:r>
          </a:p>
          <a:p>
            <a:r>
              <a:rPr lang="en-US" altLang="zh-CN" dirty="0"/>
              <a:t>O2: </a:t>
            </a:r>
            <a:r>
              <a:rPr lang="en-US" altLang="zh-CN" dirty="0">
                <a:solidFill>
                  <a:srgbClr val="FF0000"/>
                </a:solidFill>
              </a:rPr>
              <a:t>Frequently updated blocks have highly varying lifespans</a:t>
            </a:r>
            <a:endParaRPr lang="en-US" altLang="zh-CN" dirty="0"/>
          </a:p>
          <a:p>
            <a:pPr lvl="1"/>
            <a:r>
              <a:rPr lang="en-US" altLang="zh-CN" dirty="0"/>
              <a:t>Large variations in different groups of frequently updated blocks</a:t>
            </a:r>
          </a:p>
          <a:p>
            <a:r>
              <a:rPr lang="en-US" altLang="zh-CN" dirty="0"/>
              <a:t>O3: </a:t>
            </a:r>
            <a:r>
              <a:rPr lang="en-US" altLang="zh-CN" dirty="0">
                <a:solidFill>
                  <a:srgbClr val="FF0000"/>
                </a:solidFill>
              </a:rPr>
              <a:t>Rarely updated blocks dominate with highly varying lifespans</a:t>
            </a:r>
            <a:endParaRPr lang="en-US" altLang="zh-CN" dirty="0"/>
          </a:p>
          <a:p>
            <a:pPr lvl="1"/>
            <a:r>
              <a:rPr lang="en-US" altLang="zh-CN" dirty="0"/>
              <a:t>Spanning both long and short ranges</a:t>
            </a:r>
          </a:p>
          <a:p>
            <a:pPr>
              <a:spcBef>
                <a:spcPts val="3000"/>
              </a:spcBef>
            </a:pPr>
            <a:r>
              <a:rPr lang="en-US" altLang="zh-CN" i="1" dirty="0"/>
              <a:t>Temperature-based placement (e.g., via access frequencies) are ineffective in BIT inference</a:t>
            </a:r>
          </a:p>
          <a:p>
            <a:endParaRPr lang="en-US" dirty="0"/>
          </a:p>
        </p:txBody>
      </p:sp>
      <p:sp>
        <p:nvSpPr>
          <p:cNvPr id="4" name="Slide Number Placeholder 3">
            <a:extLst>
              <a:ext uri="{FF2B5EF4-FFF2-40B4-BE49-F238E27FC236}">
                <a16:creationId xmlns:a16="http://schemas.microsoft.com/office/drawing/2014/main" id="{63F6C99A-5327-F14B-A03D-03362AA4B2A0}"/>
              </a:ext>
            </a:extLst>
          </p:cNvPr>
          <p:cNvSpPr>
            <a:spLocks noGrp="1"/>
          </p:cNvSpPr>
          <p:nvPr>
            <p:ph type="sldNum" sz="quarter" idx="11"/>
          </p:nvPr>
        </p:nvSpPr>
        <p:spPr/>
        <p:txBody>
          <a:bodyPr/>
          <a:lstStyle/>
          <a:p>
            <a:pPr>
              <a:defRPr/>
            </a:pPr>
            <a:fld id="{3FFE790D-BCFB-4008-9260-CA63AEE325FD}" type="slidenum">
              <a:rPr lang="en-US" smtClean="0"/>
              <a:pPr>
                <a:defRPr/>
              </a:pPr>
              <a:t>8</a:t>
            </a:fld>
            <a:endParaRPr lang="en-US" dirty="0"/>
          </a:p>
        </p:txBody>
      </p:sp>
    </p:spTree>
    <p:extLst>
      <p:ext uri="{BB962C8B-B14F-4D97-AF65-F5344CB8AC3E}">
        <p14:creationId xmlns:p14="http://schemas.microsoft.com/office/powerpoint/2010/main" val="376791658"/>
      </p:ext>
    </p:extLst>
  </p:cSld>
  <p:clrMapOvr>
    <a:masterClrMapping/>
  </p:clrMapOvr>
  <mc:AlternateContent xmlns:mc="http://schemas.openxmlformats.org/markup-compatibility/2006" xmlns:p14="http://schemas.microsoft.com/office/powerpoint/2010/main">
    <mc:Choice Requires="p14">
      <p:transition spd="slow" p14:dur="2000" advTm="65964"/>
    </mc:Choice>
    <mc:Fallback xmlns="">
      <p:transition spd="slow" advTm="65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E5D8E4-BE62-544B-9BE8-5288AEF0BC9F}"/>
              </a:ext>
            </a:extLst>
          </p:cNvPr>
          <p:cNvSpPr>
            <a:spLocks noGrp="1"/>
          </p:cNvSpPr>
          <p:nvPr>
            <p:ph type="title"/>
          </p:nvPr>
        </p:nvSpPr>
        <p:spPr/>
        <p:txBody>
          <a:bodyPr/>
          <a:lstStyle/>
          <a:p>
            <a:r>
              <a:rPr kumimoji="1" lang="en-US" altLang="zh-CN" dirty="0" err="1"/>
              <a:t>SepBIT</a:t>
            </a:r>
            <a:r>
              <a:rPr kumimoji="1" lang="en-US" altLang="zh-CN" dirty="0"/>
              <a:t> Design</a:t>
            </a:r>
            <a:endParaRPr kumimoji="1" lang="zh-CN" altLang="en-US" dirty="0"/>
          </a:p>
        </p:txBody>
      </p:sp>
      <p:sp>
        <p:nvSpPr>
          <p:cNvPr id="3" name="内容占位符 2">
            <a:extLst>
              <a:ext uri="{FF2B5EF4-FFF2-40B4-BE49-F238E27FC236}">
                <a16:creationId xmlns:a16="http://schemas.microsoft.com/office/drawing/2014/main" id="{9855F45D-CBB0-E94E-80DF-9E60B5519A61}"/>
              </a:ext>
            </a:extLst>
          </p:cNvPr>
          <p:cNvSpPr>
            <a:spLocks noGrp="1"/>
          </p:cNvSpPr>
          <p:nvPr>
            <p:ph idx="1"/>
          </p:nvPr>
        </p:nvSpPr>
        <p:spPr>
          <a:xfrm>
            <a:off x="609441" y="1219200"/>
            <a:ext cx="10969943" cy="4678364"/>
          </a:xfrm>
        </p:spPr>
        <p:txBody>
          <a:bodyPr/>
          <a:lstStyle/>
          <a:p>
            <a:r>
              <a:rPr kumimoji="1" lang="en-US" altLang="zh-CN" dirty="0"/>
              <a:t>User-written blocks</a:t>
            </a:r>
          </a:p>
          <a:p>
            <a:pPr lvl="1"/>
            <a:r>
              <a:rPr kumimoji="1" lang="en-US" altLang="zh-CN" b="1" dirty="0">
                <a:solidFill>
                  <a:srgbClr val="FF0000"/>
                </a:solidFill>
              </a:rPr>
              <a:t>Short-lived</a:t>
            </a:r>
            <a:r>
              <a:rPr kumimoji="1" lang="en-US" altLang="zh-CN" dirty="0"/>
              <a:t> blocks (Class 1) written near the same time have similar BITs</a:t>
            </a:r>
          </a:p>
          <a:p>
            <a:pPr lvl="1"/>
            <a:r>
              <a:rPr kumimoji="1" lang="en-US" altLang="zh-CN" dirty="0"/>
              <a:t>Remaining </a:t>
            </a:r>
            <a:r>
              <a:rPr kumimoji="1" lang="en-US" altLang="zh-CN" b="1" dirty="0">
                <a:solidFill>
                  <a:srgbClr val="FF0000"/>
                </a:solidFill>
              </a:rPr>
              <a:t>long-lived blocks</a:t>
            </a:r>
            <a:r>
              <a:rPr kumimoji="1" lang="en-US" altLang="zh-CN" dirty="0"/>
              <a:t> (Class 2) span large BIT ranges</a:t>
            </a:r>
          </a:p>
          <a:p>
            <a:r>
              <a:rPr kumimoji="1" lang="en-US" altLang="zh-CN" dirty="0"/>
              <a:t>GC-rewritten blocks</a:t>
            </a:r>
          </a:p>
          <a:p>
            <a:pPr lvl="1"/>
            <a:r>
              <a:rPr kumimoji="1" lang="en-US" altLang="zh-CN" dirty="0"/>
              <a:t>Short-lived blocks (Class 3) identified in user-written blocks</a:t>
            </a:r>
          </a:p>
          <a:p>
            <a:pPr lvl="1"/>
            <a:r>
              <a:rPr kumimoji="1" lang="en-US" altLang="zh-CN" dirty="0"/>
              <a:t>Blocks with similar BITs inferred are grouped to Classes 4-6</a:t>
            </a:r>
          </a:p>
        </p:txBody>
      </p:sp>
      <p:sp>
        <p:nvSpPr>
          <p:cNvPr id="4" name="灯片编号占位符 3">
            <a:extLst>
              <a:ext uri="{FF2B5EF4-FFF2-40B4-BE49-F238E27FC236}">
                <a16:creationId xmlns:a16="http://schemas.microsoft.com/office/drawing/2014/main" id="{582C0557-E723-554D-8014-085C38BBE609}"/>
              </a:ext>
            </a:extLst>
          </p:cNvPr>
          <p:cNvSpPr>
            <a:spLocks noGrp="1"/>
          </p:cNvSpPr>
          <p:nvPr>
            <p:ph type="sldNum" sz="quarter" idx="11"/>
          </p:nvPr>
        </p:nvSpPr>
        <p:spPr/>
        <p:txBody>
          <a:bodyPr/>
          <a:lstStyle/>
          <a:p>
            <a:pPr>
              <a:defRPr/>
            </a:pPr>
            <a:fld id="{3FFE790D-BCFB-4008-9260-CA63AEE325FD}" type="slidenum">
              <a:rPr lang="en-US" smtClean="0"/>
              <a:pPr>
                <a:defRPr/>
              </a:pPr>
              <a:t>9</a:t>
            </a:fld>
            <a:endParaRPr lang="en-US"/>
          </a:p>
        </p:txBody>
      </p:sp>
      <p:pic>
        <p:nvPicPr>
          <p:cNvPr id="5" name="Picture 4">
            <a:extLst>
              <a:ext uri="{FF2B5EF4-FFF2-40B4-BE49-F238E27FC236}">
                <a16:creationId xmlns:a16="http://schemas.microsoft.com/office/drawing/2014/main" id="{0A54990E-DDF5-4371-8A24-44E32EB2E677}"/>
              </a:ext>
            </a:extLst>
          </p:cNvPr>
          <p:cNvPicPr>
            <a:picLocks noChangeAspect="1"/>
          </p:cNvPicPr>
          <p:nvPr/>
        </p:nvPicPr>
        <p:blipFill>
          <a:blip r:embed="rId3"/>
          <a:stretch>
            <a:fillRect/>
          </a:stretch>
        </p:blipFill>
        <p:spPr>
          <a:xfrm>
            <a:off x="4799012" y="4264960"/>
            <a:ext cx="5877146" cy="2440640"/>
          </a:xfrm>
          <a:prstGeom prst="rect">
            <a:avLst/>
          </a:prstGeom>
        </p:spPr>
      </p:pic>
      <p:sp>
        <p:nvSpPr>
          <p:cNvPr id="7" name="TextBox 6">
            <a:extLst>
              <a:ext uri="{FF2B5EF4-FFF2-40B4-BE49-F238E27FC236}">
                <a16:creationId xmlns:a16="http://schemas.microsoft.com/office/drawing/2014/main" id="{34AF3AA5-D669-4F85-A0FA-02B153A02A74}"/>
              </a:ext>
            </a:extLst>
          </p:cNvPr>
          <p:cNvSpPr txBox="1"/>
          <p:nvPr/>
        </p:nvSpPr>
        <p:spPr>
          <a:xfrm>
            <a:off x="1217612" y="5353183"/>
            <a:ext cx="3352800" cy="646331"/>
          </a:xfrm>
          <a:prstGeom prst="rect">
            <a:avLst/>
          </a:prstGeom>
          <a:noFill/>
        </p:spPr>
        <p:txBody>
          <a:bodyPr wrap="square" rtlCol="0">
            <a:spAutoFit/>
          </a:bodyPr>
          <a:lstStyle/>
          <a:p>
            <a:r>
              <a:rPr lang="en-US" i="1" dirty="0"/>
              <a:t>Note: WA reduction of </a:t>
            </a:r>
            <a:r>
              <a:rPr lang="en-US" i="1" dirty="0" err="1"/>
              <a:t>SepBIT</a:t>
            </a:r>
            <a:r>
              <a:rPr lang="en-US" i="1" dirty="0"/>
              <a:t> is less sensitive to # of classes</a:t>
            </a:r>
          </a:p>
        </p:txBody>
      </p:sp>
    </p:spTree>
    <p:extLst>
      <p:ext uri="{BB962C8B-B14F-4D97-AF65-F5344CB8AC3E}">
        <p14:creationId xmlns:p14="http://schemas.microsoft.com/office/powerpoint/2010/main" val="3699326038"/>
      </p:ext>
    </p:extLst>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23842</TotalTime>
  <Words>2847</Words>
  <Application>Microsoft Office PowerPoint</Application>
  <PresentationFormat>Custom</PresentationFormat>
  <Paragraphs>244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宋体</vt:lpstr>
      <vt:lpstr>Arial</vt:lpstr>
      <vt:lpstr>Cambria Math</vt:lpstr>
      <vt:lpstr>Times New Roman</vt:lpstr>
      <vt:lpstr>Wingdings</vt:lpstr>
      <vt:lpstr>Default Design</vt:lpstr>
      <vt:lpstr>Separating Data via Block Invalidation Time Inference for Write Ampliﬁcation Reduction in Log-Structured Storage</vt:lpstr>
      <vt:lpstr>Log-Structured Storage</vt:lpstr>
      <vt:lpstr>Garbage Collection</vt:lpstr>
      <vt:lpstr>Data Placement</vt:lpstr>
      <vt:lpstr>Contribution</vt:lpstr>
      <vt:lpstr>Ideal Data Placement and Limitations</vt:lpstr>
      <vt:lpstr>Observations</vt:lpstr>
      <vt:lpstr>Observations</vt:lpstr>
      <vt:lpstr>SepBIT Design</vt:lpstr>
      <vt:lpstr>User-Written Block Separation</vt:lpstr>
      <vt:lpstr>GC-rewritten Block Separation</vt:lpstr>
      <vt:lpstr>SepBIT Implementation</vt:lpstr>
      <vt:lpstr>Evaluation</vt:lpstr>
      <vt:lpstr>Trace Analysis on WA</vt:lpstr>
      <vt:lpstr>Prototype Throughput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Lee</dc:creator>
  <cp:lastModifiedBy>pclee</cp:lastModifiedBy>
  <cp:revision>1926</cp:revision>
  <cp:lastPrinted>2019-02-20T08:11:33Z</cp:lastPrinted>
  <dcterms:created xsi:type="dcterms:W3CDTF">1601-01-01T00:00:00Z</dcterms:created>
  <dcterms:modified xsi:type="dcterms:W3CDTF">2022-02-09T05:57:04Z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