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60" r:id="rId2"/>
    <p:sldId id="571" r:id="rId3"/>
    <p:sldId id="572" r:id="rId4"/>
    <p:sldId id="524" r:id="rId5"/>
    <p:sldId id="561" r:id="rId6"/>
    <p:sldId id="565" r:id="rId7"/>
    <p:sldId id="567" r:id="rId8"/>
    <p:sldId id="577" r:id="rId9"/>
    <p:sldId id="554" r:id="rId10"/>
    <p:sldId id="578" r:id="rId11"/>
    <p:sldId id="543" r:id="rId12"/>
    <p:sldId id="526" r:id="rId13"/>
    <p:sldId id="547" r:id="rId14"/>
    <p:sldId id="556" r:id="rId15"/>
    <p:sldId id="534" r:id="rId16"/>
    <p:sldId id="553" r:id="rId17"/>
    <p:sldId id="517" r:id="rId18"/>
    <p:sldId id="552" r:id="rId19"/>
  </p:sldIdLst>
  <p:sldSz cx="9144000" cy="5143500" type="screen16x9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429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858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02883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37178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14729" algn="l" defTabSz="68589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057674" algn="l" defTabSz="68589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00620" algn="l" defTabSz="68589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743566" algn="l" defTabSz="68589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C000"/>
    <a:srgbClr val="3333CC"/>
    <a:srgbClr val="FF66A3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5" autoAdjust="0"/>
    <p:restoredTop sz="97368" autoAdjust="0"/>
  </p:normalViewPr>
  <p:slideViewPr>
    <p:cSldViewPr>
      <p:cViewPr varScale="1">
        <p:scale>
          <a:sx n="86" d="100"/>
          <a:sy n="86" d="100"/>
        </p:scale>
        <p:origin x="-834" y="-51"/>
      </p:cViewPr>
      <p:guideLst>
        <p:guide orient="horz" pos="2160"/>
        <p:guide orient="horz" pos="1620"/>
        <p:guide pos="3839"/>
        <p:guide pos="2880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94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891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837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7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729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5965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062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062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67430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06338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062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062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46" indent="0" algn="ctr">
              <a:buNone/>
              <a:defRPr/>
            </a:lvl2pPr>
            <a:lvl3pPr marL="685891" indent="0" algn="ctr">
              <a:buNone/>
              <a:defRPr/>
            </a:lvl3pPr>
            <a:lvl4pPr marL="1028837" indent="0" algn="ctr">
              <a:buNone/>
              <a:defRPr/>
            </a:lvl4pPr>
            <a:lvl5pPr marL="1371783" indent="0" algn="ctr">
              <a:buNone/>
              <a:defRPr/>
            </a:lvl5pPr>
            <a:lvl6pPr marL="1714729" indent="0" algn="ctr">
              <a:buNone/>
              <a:defRPr/>
            </a:lvl6pPr>
            <a:lvl7pPr marL="2057674" indent="0" algn="ctr">
              <a:buNone/>
              <a:defRPr/>
            </a:lvl7pPr>
            <a:lvl8pPr marL="2400620" indent="0" algn="ctr">
              <a:buNone/>
              <a:defRPr/>
            </a:lvl8pPr>
            <a:lvl9pPr marL="274356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05601" y="4902995"/>
            <a:ext cx="2133600" cy="240506"/>
          </a:xfr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5725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1"/>
            <a:ext cx="8229600" cy="3508773"/>
          </a:xfrm>
        </p:spPr>
        <p:txBody>
          <a:bodyPr/>
          <a:lstStyle>
            <a:lvl1pPr>
              <a:lnSpc>
                <a:spcPct val="100000"/>
              </a:lnSpc>
              <a:defRPr sz="21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5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05601" y="4902995"/>
            <a:ext cx="2133600" cy="240506"/>
          </a:xfr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46" indent="0">
              <a:buNone/>
              <a:defRPr sz="1400"/>
            </a:lvl2pPr>
            <a:lvl3pPr marL="685891" indent="0">
              <a:buNone/>
              <a:defRPr sz="1200"/>
            </a:lvl3pPr>
            <a:lvl4pPr marL="1028837" indent="0">
              <a:buNone/>
              <a:defRPr sz="1100"/>
            </a:lvl4pPr>
            <a:lvl5pPr marL="1371783" indent="0">
              <a:buNone/>
              <a:defRPr sz="1100"/>
            </a:lvl5pPr>
            <a:lvl6pPr marL="1714729" indent="0">
              <a:buNone/>
              <a:defRPr sz="1100"/>
            </a:lvl6pPr>
            <a:lvl7pPr marL="2057674" indent="0">
              <a:buNone/>
              <a:defRPr sz="1100"/>
            </a:lvl7pPr>
            <a:lvl8pPr marL="2400620" indent="0">
              <a:buNone/>
              <a:defRPr sz="1100"/>
            </a:lvl8pPr>
            <a:lvl9pPr marL="274356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4800601"/>
            <a:ext cx="5562600" cy="24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4800601"/>
            <a:ext cx="2133600" cy="24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342946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685891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028837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371783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57209" indent="-257209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87" indent="-214341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2pPr>
      <a:lvl3pPr marL="857364" indent="-171473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200310" indent="-171473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543256" indent="-171473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886201" indent="-17147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229147" indent="-17147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572093" indent="-17147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2915039" indent="-17147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uchonghu/ecwid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pclee@cse.cuhk.edu.hk" TargetMode="External"/><Relationship Id="rId2" Type="http://schemas.openxmlformats.org/officeDocument/2006/relationships/hyperlink" Target="mailto:yuchonghu@hust.edu.c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1"/>
            <a:ext cx="9144000" cy="1328738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Exploiting Combined Locality for Wide-Stripe </a:t>
            </a:r>
            <a:br>
              <a:rPr lang="en-US" altLang="zh-CN" sz="2800" dirty="0">
                <a:solidFill>
                  <a:schemeClr val="tx1"/>
                </a:solidFill>
              </a:rPr>
            </a:br>
            <a:r>
              <a:rPr lang="en-US" altLang="zh-CN" sz="2800" dirty="0">
                <a:solidFill>
                  <a:schemeClr val="tx1"/>
                </a:solidFill>
              </a:rPr>
              <a:t>Erasure Coding in Distributed Storage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57450"/>
            <a:ext cx="9144000" cy="2057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err="1"/>
              <a:t>Yuchong</a:t>
            </a:r>
            <a:r>
              <a:rPr lang="en-US" altLang="zh-CN" dirty="0"/>
              <a:t> Hu</a:t>
            </a:r>
            <a:r>
              <a:rPr lang="en-US" altLang="zh-CN" baseline="30000" dirty="0"/>
              <a:t>1</a:t>
            </a:r>
            <a:r>
              <a:rPr lang="en-US" altLang="zh-CN" dirty="0"/>
              <a:t>, </a:t>
            </a:r>
            <a:r>
              <a:rPr lang="en-US" altLang="zh-CN" dirty="0" err="1"/>
              <a:t>Liangfeng</a:t>
            </a:r>
            <a:r>
              <a:rPr lang="en-US" altLang="zh-CN" dirty="0"/>
              <a:t> Cheng</a:t>
            </a:r>
            <a:r>
              <a:rPr lang="en-US" altLang="zh-CN" baseline="30000" dirty="0"/>
              <a:t>1</a:t>
            </a:r>
            <a:r>
              <a:rPr lang="en-US" altLang="zh-CN" dirty="0"/>
              <a:t>, </a:t>
            </a:r>
            <a:r>
              <a:rPr lang="en-US" altLang="zh-CN" dirty="0" err="1"/>
              <a:t>Qiaori</a:t>
            </a:r>
            <a:r>
              <a:rPr lang="en-US" altLang="zh-CN" dirty="0"/>
              <a:t> Yao</a:t>
            </a:r>
            <a:r>
              <a:rPr lang="en-US" altLang="zh-CN" baseline="30000" dirty="0"/>
              <a:t>1</a:t>
            </a:r>
            <a:r>
              <a:rPr lang="en-US" altLang="zh-CN" dirty="0"/>
              <a:t>,</a:t>
            </a:r>
            <a:r>
              <a:rPr lang="en-US" altLang="zh-CN" baseline="30000" dirty="0"/>
              <a:t/>
            </a:r>
            <a:br>
              <a:rPr lang="en-US" altLang="zh-CN" baseline="30000" dirty="0"/>
            </a:br>
            <a:r>
              <a:rPr lang="en-US" altLang="zh-CN" dirty="0"/>
              <a:t>Patrick P. C. Lee</a:t>
            </a:r>
            <a:r>
              <a:rPr lang="en-US" altLang="zh-CN" baseline="30000" dirty="0"/>
              <a:t>2</a:t>
            </a:r>
            <a:r>
              <a:rPr lang="en-US" altLang="zh-CN" dirty="0"/>
              <a:t>, </a:t>
            </a:r>
            <a:r>
              <a:rPr lang="en-US" altLang="zh-CN" dirty="0" err="1"/>
              <a:t>Weichun</a:t>
            </a:r>
            <a:r>
              <a:rPr lang="en-US" altLang="zh-CN" dirty="0"/>
              <a:t> Wang</a:t>
            </a:r>
            <a:r>
              <a:rPr lang="en-US" altLang="zh-CN" baseline="30000" dirty="0"/>
              <a:t>3</a:t>
            </a:r>
            <a:r>
              <a:rPr lang="en-US" altLang="zh-CN" dirty="0"/>
              <a:t> , Wei Chen</a:t>
            </a:r>
            <a:r>
              <a:rPr lang="en-US" altLang="zh-CN" baseline="30000" dirty="0"/>
              <a:t>3</a:t>
            </a:r>
            <a:r>
              <a:rPr lang="en-US" altLang="zh-CN" dirty="0"/>
              <a:t>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altLang="zh-CN" sz="1800" baseline="30000" dirty="0"/>
              <a:t>1</a:t>
            </a:r>
            <a:r>
              <a:rPr lang="en-US" altLang="zh-CN" sz="1800" dirty="0"/>
              <a:t>Huazhong University of Science and Technology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aseline="30000" dirty="0"/>
              <a:t>2</a:t>
            </a:r>
            <a:r>
              <a:rPr lang="en-US" sz="1800" dirty="0"/>
              <a:t>The Chinese University of Hong Kong, </a:t>
            </a:r>
            <a:r>
              <a:rPr lang="en-US" altLang="zh-CN" sz="1800" baseline="30000" dirty="0"/>
              <a:t>3</a:t>
            </a:r>
            <a:r>
              <a:rPr lang="en-US" altLang="zh-CN" sz="1800" dirty="0"/>
              <a:t>HIKVISION</a:t>
            </a:r>
            <a:r>
              <a:rPr lang="en-US" sz="1800" baseline="30000" dirty="0"/>
              <a:t> </a:t>
            </a:r>
            <a:r>
              <a:rPr lang="en-US" altLang="zh-CN" sz="1800" baseline="30000" dirty="0"/>
              <a:t>  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endParaRPr lang="en-US" altLang="zh-CN" sz="1800" dirty="0"/>
          </a:p>
          <a:p>
            <a:pPr>
              <a:lnSpc>
                <a:spcPct val="100000"/>
              </a:lnSpc>
            </a:pPr>
            <a:r>
              <a:rPr lang="en-US" altLang="zh-CN" sz="1800" dirty="0"/>
              <a:t>Speaker: </a:t>
            </a:r>
            <a:r>
              <a:rPr lang="en-US" altLang="zh-CN" sz="1800" b="1" dirty="0" err="1"/>
              <a:t>Yuchong</a:t>
            </a:r>
            <a:r>
              <a:rPr lang="en-US" altLang="zh-CN" sz="1800" b="1" dirty="0"/>
              <a:t> </a:t>
            </a:r>
            <a:r>
              <a:rPr lang="en-US" altLang="zh-CN" sz="1800" b="1" dirty="0" err="1"/>
              <a:t>Hu</a:t>
            </a:r>
            <a:endParaRPr lang="en-US" altLang="zh-CN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Locality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0352" y="1005841"/>
            <a:ext cx="8156448" cy="3547110"/>
          </a:xfrm>
        </p:spPr>
        <p:txBody>
          <a:bodyPr/>
          <a:lstStyle/>
          <a:p>
            <a:r>
              <a:rPr lang="en-US" sz="2000" dirty="0"/>
              <a:t>Definition: (</a:t>
            </a:r>
            <a:r>
              <a:rPr lang="en-US" sz="2000" dirty="0" err="1"/>
              <a:t>n,k,r,z</a:t>
            </a:r>
            <a:r>
              <a:rPr lang="en-US" sz="2000" dirty="0"/>
              <a:t>) CL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n,k,r</a:t>
            </a:r>
            <a:r>
              <a:rPr lang="en-US" dirty="0"/>
              <a:t>) LRC + (</a:t>
            </a:r>
            <a:r>
              <a:rPr lang="en-US" dirty="0" err="1"/>
              <a:t>n,k,z</a:t>
            </a:r>
            <a:r>
              <a:rPr lang="en-US" dirty="0"/>
              <a:t>) TL</a:t>
            </a:r>
          </a:p>
          <a:p>
            <a:pPr lvl="1"/>
            <a:r>
              <a:rPr lang="en-US" sz="1900" b="1" dirty="0"/>
              <a:t>c: </a:t>
            </a:r>
            <a:r>
              <a:rPr lang="en-US" sz="1900" dirty="0"/>
              <a:t>number of chunks of a stripe in a rack</a:t>
            </a:r>
          </a:p>
          <a:p>
            <a:pPr lvl="1"/>
            <a:r>
              <a:rPr lang="en-US" sz="1900" b="1" dirty="0"/>
              <a:t>f: </a:t>
            </a:r>
            <a:r>
              <a:rPr lang="en-US" altLang="zh-CN" sz="1900" dirty="0"/>
              <a:t>number of tolerable node failures of a stripe</a:t>
            </a:r>
          </a:p>
          <a:p>
            <a:pPr lvl="1"/>
            <a:r>
              <a:rPr lang="en-US" altLang="zh-CN" sz="1900" dirty="0"/>
              <a:t>Requirement: c ≤ f; otherwise, a rack failure leads to data loss</a:t>
            </a:r>
          </a:p>
          <a:p>
            <a:r>
              <a:rPr lang="en-US" sz="2000" dirty="0"/>
              <a:t>Design idea:</a:t>
            </a:r>
          </a:p>
          <a:p>
            <a:pPr lvl="1"/>
            <a:r>
              <a:rPr lang="en-US" dirty="0"/>
              <a:t>If c increases, a local inner-rack repair covers more chunks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reducing </a:t>
            </a:r>
            <a:r>
              <a:rPr lang="en-US" dirty="0" smtClean="0"/>
              <a:t>more cross-rack </a:t>
            </a:r>
            <a:r>
              <a:rPr lang="en-US" dirty="0"/>
              <a:t>repair bandwidth</a:t>
            </a:r>
          </a:p>
          <a:p>
            <a:pPr lvl="1"/>
            <a:r>
              <a:rPr lang="en-US" dirty="0"/>
              <a:t>Minimum cross-rack repair bandwidth: </a:t>
            </a:r>
            <a:r>
              <a:rPr lang="en-US" b="1" dirty="0">
                <a:solidFill>
                  <a:srgbClr val="FF0000"/>
                </a:solidFill>
              </a:rPr>
              <a:t>when c = f</a:t>
            </a:r>
          </a:p>
          <a:p>
            <a:pPr lvl="1"/>
            <a:r>
              <a:rPr lang="en-US" dirty="0"/>
              <a:t>Selection of LRC: </a:t>
            </a:r>
            <a:r>
              <a:rPr lang="en-US" altLang="zh-CN" b="1" dirty="0">
                <a:solidFill>
                  <a:srgbClr val="FF0000"/>
                </a:solidFill>
              </a:rPr>
              <a:t>Azure-LRC</a:t>
            </a:r>
            <a:r>
              <a:rPr lang="en-US" altLang="zh-CN" dirty="0"/>
              <a:t> has largest f under same (</a:t>
            </a:r>
            <a:r>
              <a:rPr lang="en-US" altLang="zh-CN" dirty="0" err="1"/>
              <a:t>n,k,r</a:t>
            </a:r>
            <a:r>
              <a:rPr lang="en-US" altLang="zh-CN" dirty="0"/>
              <a:t>)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0" y="4724400"/>
            <a:ext cx="9144000" cy="43815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n-US" altLang="zh-CN" b="1" dirty="0">
                <a:solidFill>
                  <a:srgbClr val="FFC000"/>
                </a:solidFill>
              </a:rPr>
              <a:t>Construction of CL: Azure-LRC coded chunks placed in racks satisfying c = f </a:t>
            </a:r>
          </a:p>
        </p:txBody>
      </p:sp>
    </p:spTree>
    <p:extLst>
      <p:ext uri="{BB962C8B-B14F-4D97-AF65-F5344CB8AC3E}">
        <p14:creationId xmlns="" xmlns:p14="http://schemas.microsoft.com/office/powerpoint/2010/main" val="35718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998" y="948658"/>
            <a:ext cx="5133058" cy="346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矩形 12"/>
          <p:cNvSpPr/>
          <p:nvPr/>
        </p:nvSpPr>
        <p:spPr>
          <a:xfrm>
            <a:off x="5715000" y="1885950"/>
            <a:ext cx="3276600" cy="1131089"/>
          </a:xfrm>
          <a:prstGeom prst="rect">
            <a:avLst/>
          </a:prstGeom>
        </p:spPr>
        <p:txBody>
          <a:bodyPr wrap="square" lIns="68589" tIns="34295" rIns="68589" bIns="34295">
            <a:spAutoFit/>
          </a:bodyPr>
          <a:lstStyle/>
          <a:p>
            <a:pPr>
              <a:spcBef>
                <a:spcPts val="900"/>
              </a:spcBef>
            </a:pPr>
            <a:r>
              <a:rPr lang="pt-BR" altLang="zh-CN" b="1" u="sng" dirty="0"/>
              <a:t>LRC</a:t>
            </a:r>
            <a:r>
              <a:rPr lang="pt-BR" altLang="zh-CN" dirty="0"/>
              <a:t>: (n,k,r) Azure-LRC</a:t>
            </a:r>
          </a:p>
          <a:p>
            <a:pPr>
              <a:spcBef>
                <a:spcPts val="900"/>
              </a:spcBef>
            </a:pPr>
            <a:r>
              <a:rPr lang="pt-BR" altLang="zh-CN" b="1" u="sng" dirty="0"/>
              <a:t>TL</a:t>
            </a:r>
            <a:r>
              <a:rPr lang="pt-BR" altLang="zh-CN" dirty="0"/>
              <a:t>: (n,k,z) Topology Locality</a:t>
            </a:r>
          </a:p>
          <a:p>
            <a:pPr>
              <a:spcBef>
                <a:spcPts val="900"/>
              </a:spcBef>
            </a:pPr>
            <a:r>
              <a:rPr lang="pt-BR" altLang="zh-CN" b="1" u="sng" dirty="0"/>
              <a:t>CL</a:t>
            </a:r>
            <a:r>
              <a:rPr lang="pt-BR" altLang="zh-CN" dirty="0"/>
              <a:t>: (n,k,r,z) </a:t>
            </a:r>
            <a:r>
              <a:rPr lang="en-US" altLang="zh-CN" dirty="0"/>
              <a:t>Combined Locality</a:t>
            </a:r>
          </a:p>
        </p:txBody>
      </p:sp>
      <p:sp>
        <p:nvSpPr>
          <p:cNvPr id="25" name="矩形 24"/>
          <p:cNvSpPr/>
          <p:nvPr/>
        </p:nvSpPr>
        <p:spPr bwMode="auto">
          <a:xfrm>
            <a:off x="0" y="4552950"/>
            <a:ext cx="9144000" cy="59055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b="1" dirty="0">
                <a:solidFill>
                  <a:srgbClr val="FFC000"/>
                </a:solidFill>
              </a:rPr>
              <a:t>CL outperforms TL and LRC in terms of trade-off of </a:t>
            </a:r>
          </a:p>
          <a:p>
            <a:pPr algn="ctr"/>
            <a:r>
              <a:rPr lang="en-US" altLang="zh-CN" b="1" dirty="0">
                <a:solidFill>
                  <a:srgbClr val="FFC000"/>
                </a:solidFill>
              </a:rPr>
              <a:t>redundancy and cross-rack repair bandwidth</a:t>
            </a:r>
          </a:p>
        </p:txBody>
      </p:sp>
    </p:spTree>
    <p:extLst>
      <p:ext uri="{BB962C8B-B14F-4D97-AF65-F5344CB8AC3E}">
        <p14:creationId xmlns="" xmlns:p14="http://schemas.microsoft.com/office/powerpoint/2010/main" val="35718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85800" y="1352550"/>
            <a:ext cx="7715175" cy="3127773"/>
          </a:xfrm>
        </p:spPr>
        <p:txBody>
          <a:bodyPr/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ECWide</a:t>
            </a:r>
            <a:r>
              <a:rPr lang="en-US" altLang="zh-CN" sz="2000" dirty="0"/>
              <a:t>: a wide-stripe erasure-coded storage system</a:t>
            </a:r>
          </a:p>
          <a:p>
            <a:endParaRPr lang="en-US" altLang="zh-CN" sz="2000" dirty="0"/>
          </a:p>
          <a:p>
            <a:r>
              <a:rPr lang="en-US" altLang="zh-CN" sz="2000" dirty="0"/>
              <a:t>Goals:</a:t>
            </a:r>
          </a:p>
          <a:p>
            <a:pPr lvl="1"/>
            <a:r>
              <a:rPr lang="en-US" altLang="zh-CN" dirty="0"/>
              <a:t>Minimum cross-rack repair bandwidth: realizes </a:t>
            </a:r>
            <a:r>
              <a:rPr lang="en-US" altLang="zh-CN" dirty="0">
                <a:solidFill>
                  <a:srgbClr val="FF0000"/>
                </a:solidFill>
              </a:rPr>
              <a:t>combined locality</a:t>
            </a:r>
          </a:p>
          <a:p>
            <a:pPr lvl="1"/>
            <a:r>
              <a:rPr lang="en-US" altLang="zh-CN" dirty="0"/>
              <a:t>Efficient encoding: proposes a </a:t>
            </a:r>
            <a:r>
              <a:rPr lang="en-US" altLang="zh-CN" dirty="0">
                <a:solidFill>
                  <a:srgbClr val="FF0000"/>
                </a:solidFill>
              </a:rPr>
              <a:t>multi-node encoding</a:t>
            </a:r>
            <a:r>
              <a:rPr lang="en-US" altLang="zh-CN" dirty="0"/>
              <a:t> design</a:t>
            </a:r>
          </a:p>
          <a:p>
            <a:pPr lvl="1"/>
            <a:r>
              <a:rPr lang="en-US" altLang="zh-CN" dirty="0"/>
              <a:t>Efficient parity updates: proposes an </a:t>
            </a:r>
            <a:r>
              <a:rPr lang="en-US" altLang="zh-CN" dirty="0">
                <a:solidFill>
                  <a:srgbClr val="FF0000"/>
                </a:solidFill>
              </a:rPr>
              <a:t>inner-rack parity update</a:t>
            </a:r>
            <a:r>
              <a:rPr lang="en-US" altLang="zh-CN" dirty="0"/>
              <a:t> design</a:t>
            </a:r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34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in ECWide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369" y="1927572"/>
            <a:ext cx="347276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849611"/>
            <a:ext cx="2901194" cy="285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直接连接符 23"/>
          <p:cNvCxnSpPr/>
          <p:nvPr/>
        </p:nvCxnSpPr>
        <p:spPr bwMode="auto">
          <a:xfrm>
            <a:off x="2819400" y="1942437"/>
            <a:ext cx="685800" cy="1357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25"/>
          <p:cNvCxnSpPr/>
          <p:nvPr/>
        </p:nvCxnSpPr>
        <p:spPr bwMode="auto">
          <a:xfrm rot="16200000" flipH="1">
            <a:off x="2599587" y="2831427"/>
            <a:ext cx="1144760" cy="7051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组合 30"/>
          <p:cNvGrpSpPr/>
          <p:nvPr/>
        </p:nvGrpSpPr>
        <p:grpSpPr>
          <a:xfrm>
            <a:off x="3124200" y="3980347"/>
            <a:ext cx="3581400" cy="609600"/>
            <a:chOff x="8661914" y="3276600"/>
            <a:chExt cx="3526909" cy="4419600"/>
          </a:xfrm>
        </p:grpSpPr>
        <p:sp>
          <p:nvSpPr>
            <p:cNvPr id="32" name="圆角矩形标注 31"/>
            <p:cNvSpPr/>
            <p:nvPr/>
          </p:nvSpPr>
          <p:spPr>
            <a:xfrm>
              <a:off x="8661914" y="3276600"/>
              <a:ext cx="3526909" cy="4419600"/>
            </a:xfrm>
            <a:prstGeom prst="wedgeRoundRectCallout">
              <a:avLst>
                <a:gd name="adj1" fmla="val -20992"/>
                <a:gd name="adj2" fmla="val -167630"/>
                <a:gd name="adj3" fmla="val 1666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8661917" y="3429002"/>
              <a:ext cx="3520605" cy="3793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/>
                <a:t>ECWide selects one node N4 as </a:t>
              </a:r>
              <a:r>
                <a:rPr lang="en-US" altLang="zh-CN" sz="1400" b="1" dirty="0">
                  <a:solidFill>
                    <a:srgbClr val="3333CC"/>
                  </a:solidFill>
                </a:rPr>
                <a:t>local repairer</a:t>
              </a:r>
              <a:r>
                <a:rPr lang="en-US" altLang="zh-CN" sz="1400" dirty="0"/>
                <a:t> to perform local repair </a:t>
              </a:r>
            </a:p>
          </p:txBody>
        </p:sp>
      </p:grpSp>
      <p:grpSp>
        <p:nvGrpSpPr>
          <p:cNvPr id="5" name="组合 33"/>
          <p:cNvGrpSpPr/>
          <p:nvPr/>
        </p:nvGrpSpPr>
        <p:grpSpPr>
          <a:xfrm>
            <a:off x="6934200" y="1849611"/>
            <a:ext cx="1447800" cy="1539740"/>
            <a:chOff x="8167134" y="3288101"/>
            <a:chExt cx="3656011" cy="6184551"/>
          </a:xfrm>
        </p:grpSpPr>
        <p:sp>
          <p:nvSpPr>
            <p:cNvPr id="35" name="圆角矩形标注 34"/>
            <p:cNvSpPr/>
            <p:nvPr/>
          </p:nvSpPr>
          <p:spPr>
            <a:xfrm>
              <a:off x="8167134" y="3288101"/>
              <a:ext cx="3526909" cy="5815263"/>
            </a:xfrm>
            <a:prstGeom prst="wedgeRoundRectCallout">
              <a:avLst>
                <a:gd name="adj1" fmla="val -86385"/>
                <a:gd name="adj2" fmla="val -25531"/>
                <a:gd name="adj3" fmla="val 1666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8167134" y="3786033"/>
              <a:ext cx="3656011" cy="56866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/>
                <a:t>ECWide selects one node </a:t>
              </a:r>
              <a:r>
                <a:rPr lang="en-US" altLang="zh-CN" sz="1400" u="sng" dirty="0"/>
                <a:t>N</a:t>
              </a:r>
              <a:r>
                <a:rPr lang="en-US" altLang="zh-CN" sz="1400" dirty="0"/>
                <a:t>1 as</a:t>
              </a:r>
            </a:p>
            <a:p>
              <a:r>
                <a:rPr lang="en-US" altLang="zh-CN" sz="1400" b="1" dirty="0">
                  <a:solidFill>
                    <a:srgbClr val="3333CC"/>
                  </a:solidFill>
                </a:rPr>
                <a:t>requestor</a:t>
              </a:r>
              <a:r>
                <a:rPr lang="en-US" altLang="zh-CN" sz="1400" dirty="0"/>
                <a:t> to reconstruct lost chunk </a:t>
              </a:r>
            </a:p>
            <a:p>
              <a:endParaRPr lang="en-US" altLang="zh-CN" sz="1600" dirty="0"/>
            </a:p>
          </p:txBody>
        </p:sp>
      </p:grp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81000" y="1272828"/>
            <a:ext cx="8153400" cy="297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Single-chunk repair:</a:t>
            </a:r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="" xmlns:p14="http://schemas.microsoft.com/office/powerpoint/2010/main" val="35718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in ECWide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81000" y="1276350"/>
            <a:ext cx="8001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kern="0" dirty="0"/>
              <a:t>Full-node repair:</a:t>
            </a:r>
          </a:p>
          <a:p>
            <a:pPr lvl="1">
              <a:spcBef>
                <a:spcPts val="600"/>
              </a:spcBef>
            </a:pPr>
            <a:r>
              <a:rPr lang="en-US" altLang="zh-CN" sz="1800" kern="0" dirty="0"/>
              <a:t>Multiple single-chunk repairs in parallel</a:t>
            </a:r>
          </a:p>
          <a:p>
            <a:pPr lvl="1">
              <a:spcBef>
                <a:spcPts val="900"/>
              </a:spcBef>
            </a:pPr>
            <a:r>
              <a:rPr lang="en-US" altLang="zh-CN" sz="1800" kern="0" dirty="0"/>
              <a:t>Problem: Different single-chunk repairs may choose identical nodes as requestors or local repairers </a:t>
            </a:r>
            <a:r>
              <a:rPr lang="en-US" altLang="zh-CN" sz="1800" kern="0" dirty="0">
                <a:sym typeface="Wingdings" panose="05000000000000000000" pitchFamily="2" charset="2"/>
              </a:rPr>
              <a:t> </a:t>
            </a:r>
            <a:r>
              <a:rPr lang="en-US" altLang="zh-CN" sz="1800" kern="0" dirty="0">
                <a:solidFill>
                  <a:srgbClr val="FF0000"/>
                </a:solidFill>
              </a:rPr>
              <a:t>degraded parallel performance</a:t>
            </a:r>
          </a:p>
          <a:p>
            <a:pPr lvl="1">
              <a:spcBef>
                <a:spcPts val="900"/>
              </a:spcBef>
            </a:pPr>
            <a:r>
              <a:rPr lang="en-US" altLang="zh-CN" sz="1800" kern="0" dirty="0"/>
              <a:t>Method: Always select </a:t>
            </a:r>
            <a:r>
              <a:rPr lang="en-US" altLang="zh-CN" sz="1800" kern="0" dirty="0">
                <a:solidFill>
                  <a:srgbClr val="FF0000"/>
                </a:solidFill>
              </a:rPr>
              <a:t>least-recently-selected (LRS) </a:t>
            </a:r>
            <a:r>
              <a:rPr lang="en-US" altLang="zh-CN" sz="1800" kern="0" dirty="0"/>
              <a:t>nodes as requestors or local repairers</a:t>
            </a:r>
          </a:p>
          <a:p>
            <a:pPr lvl="2">
              <a:spcBef>
                <a:spcPts val="600"/>
              </a:spcBef>
            </a:pPr>
            <a:r>
              <a:rPr lang="en-US" altLang="zh-CN" sz="1600" kern="0" dirty="0"/>
              <a:t>A doubly-linked list tracks which node has been recently selected</a:t>
            </a:r>
          </a:p>
          <a:p>
            <a:pPr lvl="2">
              <a:spcBef>
                <a:spcPts val="300"/>
              </a:spcBef>
            </a:pPr>
            <a:r>
              <a:rPr lang="en-US" altLang="zh-CN" sz="1600" kern="0" dirty="0"/>
              <a:t>A </a:t>
            </a:r>
            <a:r>
              <a:rPr lang="en-US" altLang="zh-CN" sz="1600" kern="0" dirty="0" err="1"/>
              <a:t>hashmap</a:t>
            </a:r>
            <a:r>
              <a:rPr lang="en-US" altLang="zh-CN" sz="1600" kern="0" dirty="0"/>
              <a:t> holds the node ID and the node address of the list</a:t>
            </a:r>
          </a:p>
          <a:p>
            <a:pPr lvl="2"/>
            <a:endParaRPr lang="en-US" altLang="zh-CN" sz="1400" kern="0" dirty="0"/>
          </a:p>
          <a:p>
            <a:pPr lvl="2"/>
            <a:endParaRPr lang="en-US" altLang="zh-CN" sz="1400" kern="0" dirty="0"/>
          </a:p>
          <a:p>
            <a:pPr lvl="1"/>
            <a:endParaRPr lang="en-US" altLang="zh-CN" sz="1800" kern="0" dirty="0">
              <a:solidFill>
                <a:srgbClr val="FF0000"/>
              </a:solidFill>
            </a:endParaRPr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="" xmlns:p14="http://schemas.microsoft.com/office/powerpoint/2010/main" val="35718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533400" y="1200150"/>
            <a:ext cx="8001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Two ECWide prototypes:</a:t>
            </a:r>
          </a:p>
          <a:p>
            <a:pPr lvl="1">
              <a:spcBef>
                <a:spcPts val="600"/>
              </a:spcBef>
            </a:pPr>
            <a:r>
              <a:rPr lang="en-US" altLang="zh-CN" sz="1800" b="1" kern="0" dirty="0">
                <a:solidFill>
                  <a:srgbClr val="FF0000"/>
                </a:solidFill>
              </a:rPr>
              <a:t>ECWide-C</a:t>
            </a:r>
            <a:r>
              <a:rPr lang="en-US" altLang="zh-CN" sz="1800" kern="0" dirty="0"/>
              <a:t>: for cold storage</a:t>
            </a:r>
          </a:p>
          <a:p>
            <a:pPr lvl="2"/>
            <a:r>
              <a:rPr lang="en-US" altLang="zh-CN" sz="1600" kern="0" dirty="0"/>
              <a:t>Large-sized chunks (e.g., 64MiB in HDFS)</a:t>
            </a:r>
          </a:p>
          <a:p>
            <a:pPr lvl="2"/>
            <a:r>
              <a:rPr lang="en-US" altLang="zh-CN" sz="1600" kern="0" dirty="0"/>
              <a:t>Mainly implemented in Java with about 1,500 </a:t>
            </a:r>
            <a:r>
              <a:rPr lang="en-US" altLang="zh-CN" sz="1600" kern="0" dirty="0" err="1"/>
              <a:t>SLoC</a:t>
            </a:r>
            <a:endParaRPr lang="en-US" altLang="zh-CN" sz="1600" kern="0" dirty="0"/>
          </a:p>
          <a:p>
            <a:pPr lvl="2"/>
            <a:r>
              <a:rPr lang="en-US" altLang="zh-CN" sz="1600" kern="0" dirty="0"/>
              <a:t>Encoding implemented in C++ with about 300 </a:t>
            </a:r>
            <a:r>
              <a:rPr lang="en-US" altLang="zh-CN" sz="1600" kern="0" dirty="0" err="1"/>
              <a:t>SLoC</a:t>
            </a:r>
            <a:r>
              <a:rPr lang="en-US" altLang="zh-CN" sz="1600" kern="0" dirty="0"/>
              <a:t> on Intel ISA-L</a:t>
            </a:r>
            <a:endParaRPr lang="en-US" altLang="zh-CN" sz="1400" kern="0" dirty="0"/>
          </a:p>
          <a:p>
            <a:pPr lvl="1">
              <a:spcBef>
                <a:spcPts val="600"/>
              </a:spcBef>
            </a:pPr>
            <a:r>
              <a:rPr lang="en-US" sz="1800" b="1" kern="0" dirty="0">
                <a:solidFill>
                  <a:srgbClr val="FF0000"/>
                </a:solidFill>
              </a:rPr>
              <a:t>ECWide-H</a:t>
            </a:r>
            <a:r>
              <a:rPr lang="en-US" sz="1800" kern="0" dirty="0"/>
              <a:t>: for hot storage </a:t>
            </a:r>
          </a:p>
          <a:p>
            <a:pPr lvl="2">
              <a:spcBef>
                <a:spcPts val="600"/>
              </a:spcBef>
            </a:pPr>
            <a:r>
              <a:rPr lang="en-US" sz="1600" kern="0" dirty="0"/>
              <a:t>Small-size chunks (e.g. 4KiB </a:t>
            </a:r>
            <a:r>
              <a:rPr lang="en-US" altLang="zh-CN" sz="1600" baseline="-25000" dirty="0"/>
              <a:t>[Zhang et al., FAST’16]</a:t>
            </a:r>
            <a:r>
              <a:rPr lang="en-US" sz="1600" kern="0" dirty="0"/>
              <a:t>)</a:t>
            </a:r>
          </a:p>
          <a:p>
            <a:pPr lvl="2"/>
            <a:r>
              <a:rPr lang="en-US" sz="1600" kern="0" dirty="0"/>
              <a:t>Built on Memcached</a:t>
            </a:r>
          </a:p>
          <a:p>
            <a:pPr lvl="2"/>
            <a:r>
              <a:rPr lang="en-US" altLang="zh-CN" sz="1600" kern="0" dirty="0"/>
              <a:t>Extending </a:t>
            </a:r>
            <a:r>
              <a:rPr lang="en-US" altLang="zh-CN" sz="1600" kern="0" dirty="0" err="1"/>
              <a:t>libMemcached</a:t>
            </a:r>
            <a:r>
              <a:rPr lang="en-US" altLang="zh-CN" sz="1600" kern="0" dirty="0"/>
              <a:t> with about 3000 </a:t>
            </a:r>
            <a:r>
              <a:rPr lang="en-US" altLang="zh-CN" sz="1600" kern="0" dirty="0" err="1"/>
              <a:t>SLoC</a:t>
            </a:r>
            <a:r>
              <a:rPr lang="en-US" altLang="zh-CN" sz="1600" kern="0" dirty="0"/>
              <a:t> in C</a:t>
            </a:r>
            <a:endParaRPr lang="en-US" sz="1600" kern="0" dirty="0"/>
          </a:p>
        </p:txBody>
      </p:sp>
    </p:spTree>
    <p:extLst>
      <p:ext uri="{BB962C8B-B14F-4D97-AF65-F5344CB8AC3E}">
        <p14:creationId xmlns="" xmlns:p14="http://schemas.microsoft.com/office/powerpoint/2010/main" val="16308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ECWide</a:t>
            </a:r>
            <a:r>
              <a:rPr lang="en-US" altLang="zh-CN" dirty="0"/>
              <a:t>-H Experiments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4048" y="1047750"/>
            <a:ext cx="8382000" cy="1295400"/>
          </a:xfrm>
        </p:spPr>
        <p:txBody>
          <a:bodyPr/>
          <a:lstStyle/>
          <a:p>
            <a:r>
              <a:rPr lang="en-US" altLang="zh-CN" sz="2000" dirty="0">
                <a:cs typeface="Arial" panose="020B0604020202020204" pitchFamily="34" charset="0"/>
              </a:rPr>
              <a:t>CL shows lower single-chunk repair time than TL </a:t>
            </a:r>
            <a:r>
              <a:rPr lang="en-US" altLang="zh-CN" sz="2000" dirty="0"/>
              <a:t>(up to 90.5%) </a:t>
            </a:r>
            <a:r>
              <a:rPr lang="en-US" altLang="zh-CN" sz="2000" dirty="0">
                <a:cs typeface="Arial" panose="020B0604020202020204" pitchFamily="34" charset="0"/>
              </a:rPr>
              <a:t>and LRC </a:t>
            </a:r>
            <a:r>
              <a:rPr lang="en-US" altLang="zh-CN" sz="2000" dirty="0"/>
              <a:t>(up to 87.9%) with ultra-low redundancy (1.063)</a:t>
            </a:r>
            <a:endParaRPr lang="en-US" altLang="zh-CN" sz="2000" dirty="0">
              <a:cs typeface="Arial" panose="020B0604020202020204" pitchFamily="34" charset="0"/>
            </a:endParaRPr>
          </a:p>
          <a:p>
            <a:r>
              <a:rPr lang="en-US" altLang="zh-CN" sz="2000" dirty="0"/>
              <a:t>CL shows highest full-node repair rate; higher gain via LRS </a:t>
            </a:r>
            <a:endParaRPr lang="en-US" altLang="zh-CN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4400551"/>
            <a:ext cx="2157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/>
              <a:t>Single-chunk repair </a:t>
            </a:r>
            <a:endParaRPr lang="zh-CN" alt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4400551"/>
            <a:ext cx="1737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/>
              <a:t>full-node repair </a:t>
            </a:r>
            <a:endParaRPr lang="zh-CN" altLang="en-US" sz="16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343150"/>
            <a:ext cx="6172200" cy="205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64E6FAC-2877-4B9F-BF9C-19A53BC901A8}"/>
              </a:ext>
            </a:extLst>
          </p:cNvPr>
          <p:cNvSpPr txBox="1"/>
          <p:nvPr/>
        </p:nvSpPr>
        <p:spPr>
          <a:xfrm>
            <a:off x="1905000" y="4781550"/>
            <a:ext cx="4998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More experiments on </a:t>
            </a:r>
            <a:r>
              <a:rPr lang="en-US" sz="1400" i="1" dirty="0" smtClean="0"/>
              <a:t>ECWide-</a:t>
            </a:r>
            <a:r>
              <a:rPr lang="en-US" altLang="zh-CN" sz="1400" i="1" dirty="0" smtClean="0"/>
              <a:t>C</a:t>
            </a:r>
            <a:r>
              <a:rPr lang="en-US" sz="1400" i="1" dirty="0" smtClean="0"/>
              <a:t> </a:t>
            </a:r>
            <a:r>
              <a:rPr lang="en-US" sz="1400" i="1" dirty="0"/>
              <a:t>and ECWide-H in the paper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3AD15CF-02AD-414B-B89A-C571E88699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87070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28" y="1200150"/>
            <a:ext cx="8229600" cy="3051574"/>
          </a:xfrm>
        </p:spPr>
        <p:txBody>
          <a:bodyPr/>
          <a:lstStyle/>
          <a:p>
            <a:r>
              <a:rPr lang="en-US" sz="2000" dirty="0"/>
              <a:t>Propose combined locality to first address the wide-stripe repair problem systematically</a:t>
            </a:r>
          </a:p>
          <a:p>
            <a:r>
              <a:rPr lang="en-US" sz="2000" dirty="0"/>
              <a:t>Design ECWide, a </a:t>
            </a:r>
            <a:r>
              <a:rPr lang="en-US" sz="2000" dirty="0" smtClean="0"/>
              <a:t>system </a:t>
            </a:r>
            <a:r>
              <a:rPr lang="en-US" sz="2000" dirty="0"/>
              <a:t>that realizes combined locality, multi-node encoding, and inner-rack parity updates</a:t>
            </a:r>
          </a:p>
          <a:p>
            <a:r>
              <a:rPr lang="en-US" sz="2000" dirty="0"/>
              <a:t>Implement ECWide for both cold and hot storage systems</a:t>
            </a:r>
          </a:p>
          <a:p>
            <a:r>
              <a:rPr lang="en-US" sz="2000" dirty="0"/>
              <a:t>Show </a:t>
            </a:r>
            <a:r>
              <a:rPr lang="en-US" sz="2000" dirty="0" err="1" smtClean="0"/>
              <a:t>ECWide’s</a:t>
            </a:r>
            <a:r>
              <a:rPr lang="en-US" sz="2000" dirty="0" smtClean="0"/>
              <a:t> </a:t>
            </a:r>
            <a:r>
              <a:rPr lang="en-US" sz="2000" dirty="0"/>
              <a:t>efficiency in repair, encoding, and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0" y="4019550"/>
            <a:ext cx="9144000" cy="346259"/>
          </a:xfrm>
          <a:prstGeom prst="rect">
            <a:avLst/>
          </a:prstGeom>
        </p:spPr>
        <p:txBody>
          <a:bodyPr wrap="square" lIns="68589" tIns="34295" rIns="68589" bIns="34295">
            <a:spAutoFit/>
          </a:bodyPr>
          <a:lstStyle/>
          <a:p>
            <a:pPr algn="ctr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ECWide source code: </a:t>
            </a:r>
            <a:r>
              <a:rPr lang="en-US" altLang="zh-CN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https://github.com/yuchonghu/ecwide</a:t>
            </a:r>
            <a:r>
              <a:rPr lang="en-US" altLang="zh-CN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6723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71650"/>
            <a:ext cx="9144000" cy="857250"/>
          </a:xfrm>
        </p:spPr>
        <p:txBody>
          <a:bodyPr/>
          <a:lstStyle/>
          <a:p>
            <a:r>
              <a:rPr lang="en-US" altLang="zh-CN" dirty="0"/>
              <a:t>THANK YOU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3181350"/>
            <a:ext cx="9144000" cy="1413274"/>
          </a:xfrm>
        </p:spPr>
        <p:txBody>
          <a:bodyPr/>
          <a:lstStyle/>
          <a:p>
            <a:pPr lvl="1" algn="ctr">
              <a:buNone/>
            </a:pPr>
            <a:r>
              <a:rPr lang="en-US" altLang="zh-CN" dirty="0"/>
              <a:t>Contacts:</a:t>
            </a:r>
          </a:p>
          <a:p>
            <a:pPr lvl="1" algn="ctr">
              <a:buNone/>
            </a:pPr>
            <a:r>
              <a:rPr lang="en-US" altLang="zh-CN" dirty="0" err="1"/>
              <a:t>Yuchong</a:t>
            </a:r>
            <a:r>
              <a:rPr lang="en-US" altLang="zh-CN" dirty="0"/>
              <a:t> Hu </a:t>
            </a:r>
            <a:r>
              <a:rPr lang="en-US" altLang="zh-CN" dirty="0">
                <a:hlinkClick r:id="rId2"/>
              </a:rPr>
              <a:t>yuchonghu@hust.edu.cn</a:t>
            </a:r>
            <a:r>
              <a:rPr lang="en-US" altLang="zh-CN" dirty="0"/>
              <a:t> </a:t>
            </a:r>
          </a:p>
          <a:p>
            <a:pPr lvl="1" algn="ctr">
              <a:buNone/>
            </a:pPr>
            <a:r>
              <a:rPr lang="en-US" altLang="zh-CN" dirty="0"/>
              <a:t>Patrick Lee </a:t>
            </a:r>
            <a:r>
              <a:rPr lang="en-US" altLang="zh-CN" dirty="0">
                <a:hlinkClick r:id="rId3"/>
              </a:rPr>
              <a:t>pclee@cse.cuhk.edu.hk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98" y="1123950"/>
            <a:ext cx="8574733" cy="3458846"/>
          </a:xfrm>
        </p:spPr>
        <p:txBody>
          <a:bodyPr/>
          <a:lstStyle/>
          <a:p>
            <a:r>
              <a:rPr lang="en-US" altLang="zh-CN" sz="2000" dirty="0"/>
              <a:t>L</a:t>
            </a:r>
            <a:r>
              <a:rPr lang="en-US" sz="2000" dirty="0"/>
              <a:t>ow-cost redundancy while maintaining availability</a:t>
            </a:r>
          </a:p>
          <a:p>
            <a:pPr lvl="1"/>
            <a:r>
              <a:rPr lang="en-US" dirty="0"/>
              <a:t>Parameters: n and k</a:t>
            </a:r>
          </a:p>
          <a:p>
            <a:pPr lvl="1"/>
            <a:r>
              <a:rPr lang="en-US" dirty="0"/>
              <a:t>Stripe: k data chunks and n-k parity chunks</a:t>
            </a:r>
          </a:p>
          <a:p>
            <a:pPr lvl="1"/>
            <a:r>
              <a:rPr lang="en-US" dirty="0"/>
              <a:t>Redundancy: n/k</a:t>
            </a:r>
          </a:p>
          <a:p>
            <a:pPr lvl="1"/>
            <a:endParaRPr lang="en-US" altLang="zh-CN" dirty="0"/>
          </a:p>
          <a:p>
            <a:pPr>
              <a:spcBef>
                <a:spcPts val="450"/>
              </a:spcBef>
            </a:pPr>
            <a:r>
              <a:rPr lang="en-US" sz="2000" dirty="0"/>
              <a:t>State-of-the-art erasure coding</a:t>
            </a:r>
          </a:p>
          <a:p>
            <a:pPr lvl="1">
              <a:spcBef>
                <a:spcPts val="450"/>
              </a:spcBef>
            </a:pPr>
            <a:r>
              <a:rPr lang="en-US" altLang="zh-CN" dirty="0"/>
              <a:t>Parameters: n ≤ 20, n-k = 3 or 4</a:t>
            </a:r>
            <a:endParaRPr lang="en-US" dirty="0"/>
          </a:p>
          <a:p>
            <a:pPr lvl="1">
              <a:spcBef>
                <a:spcPts val="450"/>
              </a:spcBef>
            </a:pPr>
            <a:r>
              <a:rPr lang="en-US" dirty="0"/>
              <a:t>Stripe: medium range</a:t>
            </a:r>
          </a:p>
          <a:p>
            <a:pPr lvl="1">
              <a:spcBef>
                <a:spcPts val="450"/>
              </a:spcBef>
            </a:pPr>
            <a:r>
              <a:rPr lang="en-US" dirty="0"/>
              <a:t>Redundancy: from 1.18 to 1.50</a:t>
            </a:r>
          </a:p>
          <a:p>
            <a:pPr lvl="1">
              <a:spcBef>
                <a:spcPts val="450"/>
              </a:spcBef>
            </a:pPr>
            <a:endParaRPr lang="en-US" dirty="0"/>
          </a:p>
          <a:p>
            <a:pPr lvl="2">
              <a:spcBef>
                <a:spcPts val="450"/>
              </a:spcBef>
            </a:pPr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6715" y="2647950"/>
            <a:ext cx="3937685" cy="2149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BA36C0C-F8D3-4D3F-8203-F78BB9D0FB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52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Wide-stripe 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153400" cy="3535046"/>
          </a:xfrm>
        </p:spPr>
        <p:txBody>
          <a:bodyPr/>
          <a:lstStyle/>
          <a:p>
            <a:r>
              <a:rPr lang="en-US" altLang="zh-CN" sz="2000" dirty="0"/>
              <a:t>Motivation</a:t>
            </a:r>
          </a:p>
          <a:p>
            <a:pPr lvl="1"/>
            <a:r>
              <a:rPr lang="en-US" altLang="zh-CN" dirty="0"/>
              <a:t>Can we </a:t>
            </a:r>
            <a:r>
              <a:rPr lang="en-US" altLang="zh-CN" dirty="0">
                <a:solidFill>
                  <a:srgbClr val="FF0000"/>
                </a:solidFill>
              </a:rPr>
              <a:t>further</a:t>
            </a:r>
            <a:r>
              <a:rPr lang="en-US" altLang="zh-CN" dirty="0"/>
              <a:t> reduce </a:t>
            </a:r>
            <a:r>
              <a:rPr lang="en-US" altLang="zh-CN" dirty="0" smtClean="0"/>
              <a:t>redundancy?</a:t>
            </a:r>
            <a:endParaRPr lang="en-US" altLang="zh-CN" dirty="0"/>
          </a:p>
          <a:p>
            <a:pPr lvl="1"/>
            <a:r>
              <a:rPr lang="en-US" altLang="zh-CN" dirty="0"/>
              <a:t>Small redundancy reduction (e.g., from 1.5 to 1.33) can save millions of dollars in production </a:t>
            </a:r>
            <a:r>
              <a:rPr lang="en-US" altLang="zh-CN" baseline="-25000" dirty="0"/>
              <a:t>[Plank and Huang, FAST’13]</a:t>
            </a:r>
          </a:p>
          <a:p>
            <a:r>
              <a:rPr lang="en-US" altLang="zh-CN" sz="2000" dirty="0"/>
              <a:t>Wide stripes</a:t>
            </a:r>
            <a:endParaRPr lang="en-US" sz="2000" dirty="0"/>
          </a:p>
          <a:p>
            <a:pPr lvl="1"/>
            <a:r>
              <a:rPr lang="en-US" dirty="0"/>
              <a:t>Parameters: n and k are very large while n-k = 3 or 4.</a:t>
            </a:r>
          </a:p>
          <a:p>
            <a:pPr lvl="1"/>
            <a:r>
              <a:rPr lang="en-US" dirty="0"/>
              <a:t>Redundancy: n/k </a:t>
            </a:r>
            <a:r>
              <a:rPr lang="en-US" dirty="0">
                <a:sym typeface="Wingdings" pitchFamily="2" charset="2"/>
              </a:rPr>
              <a:t> 1 (near-optimal)</a:t>
            </a:r>
            <a:endParaRPr lang="en-US" dirty="0"/>
          </a:p>
          <a:p>
            <a:pPr lvl="1"/>
            <a:r>
              <a:rPr lang="en-US" altLang="zh-CN" dirty="0" smtClean="0"/>
              <a:t>Goal: </a:t>
            </a:r>
            <a:r>
              <a:rPr lang="en-US" altLang="zh-CN" dirty="0" smtClean="0">
                <a:solidFill>
                  <a:srgbClr val="FF0000"/>
                </a:solidFill>
                <a:sym typeface="Wingdings" pitchFamily="2" charset="2"/>
              </a:rPr>
              <a:t>Extreme</a:t>
            </a:r>
            <a:r>
              <a:rPr lang="en-US" altLang="zh-CN" dirty="0" smtClean="0">
                <a:sym typeface="Wingdings" pitchFamily="2" charset="2"/>
              </a:rPr>
              <a:t> storage savings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Example</a:t>
            </a:r>
            <a:r>
              <a:rPr lang="en-US" altLang="zh-CN" dirty="0"/>
              <a:t>: VAST</a:t>
            </a:r>
            <a:r>
              <a:rPr lang="en-US" altLang="zh-CN" baseline="30000" dirty="0"/>
              <a:t> </a:t>
            </a:r>
            <a:r>
              <a:rPr lang="en-US" altLang="zh-CN" dirty="0"/>
              <a:t>considers (</a:t>
            </a:r>
            <a:r>
              <a:rPr lang="en-US" altLang="zh-CN" dirty="0" err="1"/>
              <a:t>n,k</a:t>
            </a:r>
            <a:r>
              <a:rPr lang="en-US" altLang="zh-CN" dirty="0"/>
              <a:t>) = (154,150) with redundancy = 1.027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180E3C9-FE2C-4201-A000-76EBA281D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52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Wide Stripes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00150"/>
            <a:ext cx="8229600" cy="2743200"/>
          </a:xfrm>
        </p:spPr>
        <p:txBody>
          <a:bodyPr/>
          <a:lstStyle/>
          <a:p>
            <a:r>
              <a:rPr lang="en-US" sz="2000" dirty="0"/>
              <a:t>Expensive repair</a:t>
            </a:r>
            <a:endParaRPr lang="en-US" sz="2000" b="1" dirty="0">
              <a:solidFill>
                <a:srgbClr val="FF0000"/>
              </a:solidFill>
            </a:endParaRPr>
          </a:p>
          <a:p>
            <a:pPr lvl="1"/>
            <a:r>
              <a:rPr lang="en-US" altLang="zh-CN" dirty="0"/>
              <a:t>(</a:t>
            </a:r>
            <a:r>
              <a:rPr lang="en-US" altLang="zh-CN" dirty="0" err="1"/>
              <a:t>n,k</a:t>
            </a:r>
            <a:r>
              <a:rPr lang="en-US" altLang="zh-CN" dirty="0"/>
              <a:t>) RS code repairs a chunk by retrieving k chunks</a:t>
            </a:r>
          </a:p>
          <a:p>
            <a:pPr lvl="1"/>
            <a:r>
              <a:rPr lang="en-US" dirty="0"/>
              <a:t>Large k in wide stripes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altLang="zh-CN" dirty="0">
                <a:solidFill>
                  <a:srgbClr val="FF0000"/>
                </a:solidFill>
              </a:rPr>
              <a:t>more bandwidth and I/O</a:t>
            </a: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CN" sz="2000" dirty="0"/>
              <a:t>Expensive encoding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Limited CPU cache</a:t>
            </a:r>
            <a:r>
              <a:rPr lang="en-US" altLang="zh-CN" dirty="0"/>
              <a:t>: as k increases,  </a:t>
            </a:r>
          </a:p>
          <a:p>
            <a:pPr lvl="1">
              <a:buNone/>
            </a:pPr>
            <a:r>
              <a:rPr lang="en-US" altLang="zh-CN" dirty="0"/>
              <a:t>    more difficult to fit wide stripes in cache</a:t>
            </a:r>
          </a:p>
          <a:p>
            <a:r>
              <a:rPr lang="en-US" altLang="zh-CN" sz="2000" dirty="0"/>
              <a:t>Expensive updates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Same as in traditional stripes</a:t>
            </a:r>
            <a:r>
              <a:rPr lang="en-US" altLang="zh-CN" dirty="0"/>
              <a:t>: any updated data chunk causes all n-k parity chunks to be updated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343150"/>
            <a:ext cx="2934444" cy="153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99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in Erasure-coded Repair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963" y="857250"/>
            <a:ext cx="8287837" cy="3508773"/>
          </a:xfrm>
        </p:spPr>
        <p:txBody>
          <a:bodyPr/>
          <a:lstStyle/>
          <a:p>
            <a:r>
              <a:rPr lang="en-US" sz="2000" dirty="0"/>
              <a:t>Parity locality</a:t>
            </a:r>
          </a:p>
          <a:p>
            <a:pPr lvl="1"/>
            <a:r>
              <a:rPr lang="en-US" dirty="0"/>
              <a:t>Locally repairable codes (LRCs): (</a:t>
            </a:r>
            <a:r>
              <a:rPr lang="en-US" dirty="0" err="1"/>
              <a:t>n,k,r</a:t>
            </a:r>
            <a:r>
              <a:rPr lang="en-US" dirty="0"/>
              <a:t>) Azure-LRC </a:t>
            </a:r>
            <a:r>
              <a:rPr lang="en-US" baseline="-25000" dirty="0"/>
              <a:t>[</a:t>
            </a:r>
            <a:r>
              <a:rPr lang="en-US" altLang="zh-CN" baseline="-25000" dirty="0"/>
              <a:t>Huang. ATC’12</a:t>
            </a:r>
            <a:r>
              <a:rPr lang="en-US" baseline="-25000" dirty="0"/>
              <a:t>]</a:t>
            </a:r>
          </a:p>
          <a:p>
            <a:pPr lvl="1"/>
            <a:r>
              <a:rPr lang="en-US" b="1" dirty="0"/>
              <a:t>Reducing repair penalty</a:t>
            </a:r>
            <a:r>
              <a:rPr lang="en-US" dirty="0"/>
              <a:t>: encodes every r data chunks into a parity chunk, so repairing a lost chunk only accesses r </a:t>
            </a:r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 </a:t>
            </a:r>
            <a:r>
              <a:rPr lang="en-US" dirty="0" smtClean="0"/>
              <a:t>chunks (r &lt; k)</a:t>
            </a:r>
            <a:endParaRPr lang="en-US" dirty="0"/>
          </a:p>
          <a:p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r="57914"/>
          <a:stretch>
            <a:fillRect/>
          </a:stretch>
        </p:blipFill>
        <p:spPr bwMode="auto">
          <a:xfrm>
            <a:off x="2031428" y="2228850"/>
            <a:ext cx="2159572" cy="28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028950"/>
            <a:ext cx="1905000" cy="93103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en-US" altLang="zh-CN" sz="1400" dirty="0" smtClean="0"/>
              <a:t>Repair bandwidth</a:t>
            </a:r>
            <a:r>
              <a:rPr lang="en-US" altLang="zh-CN" sz="1400" dirty="0"/>
              <a:t>: 2 </a:t>
            </a:r>
            <a:r>
              <a:rPr lang="en-US" altLang="zh-CN" sz="1400" dirty="0" smtClean="0"/>
              <a:t>chunks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Redundancy: 1.6</a:t>
            </a:r>
            <a:endParaRPr lang="zh-CN" altLang="en-US" sz="1400" dirty="0"/>
          </a:p>
        </p:txBody>
      </p:sp>
      <p:sp>
        <p:nvSpPr>
          <p:cNvPr id="7" name="矩形 6"/>
          <p:cNvSpPr/>
          <p:nvPr/>
        </p:nvSpPr>
        <p:spPr bwMode="auto">
          <a:xfrm>
            <a:off x="1992284" y="4781550"/>
            <a:ext cx="228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12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in Erasure-coded Repair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963" y="857250"/>
            <a:ext cx="8287837" cy="3508773"/>
          </a:xfrm>
        </p:spPr>
        <p:txBody>
          <a:bodyPr/>
          <a:lstStyle/>
          <a:p>
            <a:r>
              <a:rPr lang="en-US" sz="2000" dirty="0"/>
              <a:t>Topology locality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n,k</a:t>
            </a:r>
            <a:r>
              <a:rPr lang="en-US" dirty="0"/>
              <a:t>) RS-coded chunks placed in z racks: (</a:t>
            </a:r>
            <a:r>
              <a:rPr lang="en-US" dirty="0" err="1"/>
              <a:t>n,k,z</a:t>
            </a:r>
            <a:r>
              <a:rPr lang="en-US" dirty="0"/>
              <a:t>) TL</a:t>
            </a:r>
            <a:endParaRPr lang="en-US" baseline="30000" dirty="0"/>
          </a:p>
          <a:p>
            <a:pPr lvl="1"/>
            <a:r>
              <a:rPr lang="en-US" b="1" dirty="0"/>
              <a:t>Reducing cross-rack repair bandwidth</a:t>
            </a:r>
            <a:r>
              <a:rPr lang="en-US" dirty="0"/>
              <a:t>: splits a repair operation into </a:t>
            </a:r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 inner-rack repair and cross-rack repair sub-operations</a:t>
            </a:r>
          </a:p>
          <a:p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42086" b="8062"/>
          <a:stretch>
            <a:fillRect/>
          </a:stretch>
        </p:blipFill>
        <p:spPr bwMode="auto">
          <a:xfrm>
            <a:off x="4191000" y="2228850"/>
            <a:ext cx="29718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010400" y="2971800"/>
            <a:ext cx="2133601" cy="1146478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en-US" altLang="zh-CN" sz="1400" dirty="0" smtClean="0"/>
              <a:t>Cross-rack </a:t>
            </a:r>
            <a:r>
              <a:rPr lang="en-US" altLang="zh-CN" sz="1400" dirty="0"/>
              <a:t>repair </a:t>
            </a:r>
          </a:p>
          <a:p>
            <a:r>
              <a:rPr lang="en-US" altLang="zh-CN" sz="1400" dirty="0"/>
              <a:t>bandwidth: 7 </a:t>
            </a:r>
            <a:r>
              <a:rPr lang="en-US" altLang="zh-CN" sz="1400" dirty="0" smtClean="0"/>
              <a:t>chunks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Redundancy: 1.15 (optimal)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4800600" y="4781550"/>
            <a:ext cx="228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58421" t="89273"/>
          <a:stretch>
            <a:fillRect/>
          </a:stretch>
        </p:blipFill>
        <p:spPr bwMode="auto">
          <a:xfrm>
            <a:off x="5410200" y="4781550"/>
            <a:ext cx="2133600" cy="30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812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locality schemes for wide stripes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5222"/>
            <a:ext cx="7924800" cy="3340801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Trade-off </a:t>
            </a:r>
            <a:r>
              <a:rPr lang="en-US" sz="2000" dirty="0"/>
              <a:t>between redundancy and repair penalty</a:t>
            </a:r>
          </a:p>
          <a:p>
            <a:pPr lvl="1"/>
            <a:r>
              <a:rPr lang="en-US" dirty="0"/>
              <a:t>Parity locality incurs </a:t>
            </a:r>
            <a:r>
              <a:rPr lang="en-US" b="1" u="sng" dirty="0"/>
              <a:t>high redundancy</a:t>
            </a:r>
            <a:endParaRPr lang="en-US" baseline="30000" dirty="0"/>
          </a:p>
          <a:p>
            <a:pPr lvl="1"/>
            <a:r>
              <a:rPr lang="en-US" dirty="0" smtClean="0"/>
              <a:t>Topology locality incurs </a:t>
            </a:r>
            <a:r>
              <a:rPr lang="en-US" b="1" u="sng" dirty="0" smtClean="0"/>
              <a:t>high cross-rack repair bandwidth</a:t>
            </a:r>
            <a:endParaRPr lang="en-US" u="sng" dirty="0"/>
          </a:p>
          <a:p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428" y="2228850"/>
            <a:ext cx="5131372" cy="28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7010400" y="2971800"/>
            <a:ext cx="2133601" cy="1146478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en-US" altLang="zh-CN" sz="1400" b="1" u="sng" dirty="0" smtClean="0">
                <a:solidFill>
                  <a:srgbClr val="FF0000"/>
                </a:solidFill>
              </a:rPr>
              <a:t>Cross-rack repair </a:t>
            </a:r>
          </a:p>
          <a:p>
            <a:r>
              <a:rPr lang="en-US" altLang="zh-CN" sz="1400" b="1" u="sng" dirty="0" smtClean="0">
                <a:solidFill>
                  <a:srgbClr val="FF0000"/>
                </a:solidFill>
              </a:rPr>
              <a:t>bandwidth: 7 chunks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Redundancy: 1.15 (optimal)</a:t>
            </a:r>
          </a:p>
        </p:txBody>
      </p:sp>
      <p:sp>
        <p:nvSpPr>
          <p:cNvPr id="8" name="矩形 7"/>
          <p:cNvSpPr/>
          <p:nvPr/>
        </p:nvSpPr>
        <p:spPr bwMode="auto">
          <a:xfrm>
            <a:off x="1992284" y="4781550"/>
            <a:ext cx="228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800600" y="4781550"/>
            <a:ext cx="228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028950"/>
            <a:ext cx="1905000" cy="93103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en-US" altLang="zh-CN" sz="1400" b="1" u="sng" dirty="0">
                <a:solidFill>
                  <a:srgbClr val="FF0000"/>
                </a:solidFill>
              </a:rPr>
              <a:t>Redundancy: 1.6</a:t>
            </a:r>
          </a:p>
          <a:p>
            <a:endParaRPr lang="en-US" altLang="zh-CN" sz="1400" dirty="0"/>
          </a:p>
          <a:p>
            <a:r>
              <a:rPr lang="en-US" altLang="zh-CN" sz="1400" dirty="0"/>
              <a:t>Cross-rack repair </a:t>
            </a:r>
          </a:p>
          <a:p>
            <a:r>
              <a:rPr lang="en-US" altLang="zh-CN" sz="1400" dirty="0"/>
              <a:t>bandwidth: 2 chunks</a:t>
            </a:r>
            <a:endParaRPr lang="zh-CN" alt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3812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95350"/>
            <a:ext cx="8610600" cy="1428750"/>
          </a:xfrm>
        </p:spPr>
        <p:txBody>
          <a:bodyPr/>
          <a:lstStyle/>
          <a:p>
            <a:pPr>
              <a:spcBef>
                <a:spcPts val="450"/>
              </a:spcBef>
            </a:pPr>
            <a:r>
              <a:rPr lang="en-US" altLang="zh-CN" sz="2000" dirty="0"/>
              <a:t>Combined Locality: (</a:t>
            </a:r>
            <a:r>
              <a:rPr lang="en-US" altLang="zh-CN" sz="2000" dirty="0" err="1"/>
              <a:t>n,k,r,z</a:t>
            </a:r>
            <a:r>
              <a:rPr lang="en-US" altLang="zh-CN" sz="2000" dirty="0"/>
              <a:t>) CL</a:t>
            </a:r>
          </a:p>
          <a:p>
            <a:pPr lvl="1">
              <a:spcBef>
                <a:spcPts val="450"/>
              </a:spcBef>
            </a:pPr>
            <a:r>
              <a:rPr lang="en-US" altLang="zh-CN" dirty="0"/>
              <a:t>Idea: </a:t>
            </a:r>
            <a:r>
              <a:rPr lang="en-US" altLang="zh-CN" dirty="0">
                <a:solidFill>
                  <a:srgbClr val="FF0000"/>
                </a:solidFill>
              </a:rPr>
              <a:t>combine parity locality and topology locality</a:t>
            </a:r>
            <a:r>
              <a:rPr lang="en-US" altLang="zh-CN" dirty="0"/>
              <a:t> for better trade-off</a:t>
            </a:r>
          </a:p>
          <a:p>
            <a:pPr lvl="1">
              <a:spcBef>
                <a:spcPts val="450"/>
              </a:spcBef>
            </a:pPr>
            <a:r>
              <a:rPr lang="en-US" altLang="zh-CN" dirty="0"/>
              <a:t>Example: (26,20,5,9) CL = (26,20,5) Azure-LRC placed in 9 racks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095501"/>
            <a:ext cx="2972574" cy="292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3048000" y="2552700"/>
            <a:ext cx="5105400" cy="1867188"/>
          </a:xfrm>
          <a:prstGeom prst="rect">
            <a:avLst/>
          </a:prstGeom>
        </p:spPr>
        <p:txBody>
          <a:bodyPr wrap="square" lIns="68589" tIns="34295" rIns="68589" bIns="34295">
            <a:spAutoFit/>
          </a:bodyPr>
          <a:lstStyle/>
          <a:p>
            <a:pPr lvl="2">
              <a:spcBef>
                <a:spcPts val="450"/>
              </a:spcBef>
              <a:buFont typeface="Wingdings" pitchFamily="2" charset="2"/>
              <a:buChar char="Ø"/>
            </a:pPr>
            <a:r>
              <a:rPr lang="en-US" altLang="zh-CN" sz="1600" dirty="0"/>
              <a:t> Cross-rack repair bandwidth: only one chunk</a:t>
            </a:r>
          </a:p>
          <a:p>
            <a:pPr lvl="3">
              <a:spcBef>
                <a:spcPts val="450"/>
              </a:spcBef>
              <a:buFont typeface="Arial" pitchFamily="34" charset="0"/>
              <a:buChar char="•"/>
            </a:pPr>
            <a:r>
              <a:rPr lang="en-US" altLang="zh-CN" sz="1600" dirty="0"/>
              <a:t> less than TL (7 chunks) </a:t>
            </a:r>
          </a:p>
          <a:p>
            <a:pPr lvl="3">
              <a:spcBef>
                <a:spcPts val="450"/>
              </a:spcBef>
              <a:buFont typeface="Arial" pitchFamily="34" charset="0"/>
              <a:buChar char="•"/>
            </a:pPr>
            <a:r>
              <a:rPr lang="en-US" altLang="zh-CN" sz="1600" dirty="0"/>
              <a:t> less than LRC (2 chunks) </a:t>
            </a:r>
          </a:p>
          <a:p>
            <a:pPr lvl="2">
              <a:spcBef>
                <a:spcPts val="450"/>
              </a:spcBef>
              <a:buFont typeface="Wingdings" pitchFamily="2" charset="2"/>
              <a:buChar char="Ø"/>
            </a:pPr>
            <a:r>
              <a:rPr lang="en-US" altLang="zh-CN" sz="1600" dirty="0"/>
              <a:t> The redundancy: 1.3</a:t>
            </a:r>
          </a:p>
          <a:p>
            <a:pPr lvl="3">
              <a:spcBef>
                <a:spcPts val="450"/>
              </a:spcBef>
              <a:buFont typeface="Arial" pitchFamily="34" charset="0"/>
              <a:buChar char="•"/>
            </a:pPr>
            <a:r>
              <a:rPr lang="en-US" altLang="zh-CN" sz="1600" dirty="0"/>
              <a:t> lower than LRC (1.6) </a:t>
            </a:r>
          </a:p>
          <a:p>
            <a:pPr lvl="3">
              <a:spcBef>
                <a:spcPts val="450"/>
              </a:spcBef>
              <a:buFont typeface="Arial" pitchFamily="34" charset="0"/>
              <a:buChar char="•"/>
            </a:pPr>
            <a:r>
              <a:rPr lang="en-US" altLang="zh-CN" sz="1600" dirty="0"/>
              <a:t> closer to TL (1.15)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679DFC9-0850-4ED1-B640-947E0BEE8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52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06077"/>
            <a:ext cx="8153400" cy="3851673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First</a:t>
            </a:r>
            <a:r>
              <a:rPr lang="en-US" sz="2000" dirty="0"/>
              <a:t> systematic study on wide-stripe repair problem</a:t>
            </a:r>
          </a:p>
          <a:p>
            <a:pPr lvl="1"/>
            <a:r>
              <a:rPr lang="en-US" dirty="0"/>
              <a:t>Construction details of </a:t>
            </a:r>
            <a:r>
              <a:rPr lang="en-US" altLang="zh-CN" b="1" dirty="0"/>
              <a:t>combined locality</a:t>
            </a:r>
            <a:r>
              <a:rPr lang="en-US" altLang="zh-CN" dirty="0"/>
              <a:t> </a:t>
            </a:r>
            <a:endParaRPr lang="en-US" dirty="0"/>
          </a:p>
          <a:p>
            <a:pPr lvl="1"/>
            <a:r>
              <a:rPr lang="en-US" dirty="0"/>
              <a:t>Trade-off analysis between redundancy and cross-rack repair bandwidth</a:t>
            </a:r>
          </a:p>
          <a:p>
            <a:pPr lvl="1"/>
            <a:r>
              <a:rPr lang="en-US" dirty="0"/>
              <a:t>Reliability analysis on combined locality</a:t>
            </a:r>
          </a:p>
          <a:p>
            <a:r>
              <a:rPr lang="en-US" sz="2000" b="1" dirty="0" err="1">
                <a:solidFill>
                  <a:srgbClr val="FF0000"/>
                </a:solidFill>
              </a:rPr>
              <a:t>ECWide</a:t>
            </a:r>
            <a:r>
              <a:rPr lang="en-US" sz="2000" b="1" dirty="0">
                <a:solidFill>
                  <a:srgbClr val="FF0000"/>
                </a:solidFill>
              </a:rPr>
              <a:t>: </a:t>
            </a:r>
            <a:r>
              <a:rPr lang="en-US" sz="2000" dirty="0"/>
              <a:t>design of a wide-stripe erasure-coded system</a:t>
            </a:r>
          </a:p>
          <a:p>
            <a:pPr lvl="1"/>
            <a:r>
              <a:rPr lang="en-US" dirty="0"/>
              <a:t>Combined locality for single-chunk repair and full-node repair</a:t>
            </a:r>
          </a:p>
          <a:p>
            <a:pPr lvl="1"/>
            <a:r>
              <a:rPr lang="en-US" dirty="0"/>
              <a:t>Efficient encoding via </a:t>
            </a:r>
            <a:r>
              <a:rPr lang="en-US" b="1" dirty="0"/>
              <a:t>multi-node encoding</a:t>
            </a:r>
            <a:r>
              <a:rPr lang="en-US" dirty="0"/>
              <a:t> </a:t>
            </a:r>
          </a:p>
          <a:p>
            <a:pPr lvl="1"/>
            <a:r>
              <a:rPr lang="en-US" altLang="zh-CN" dirty="0"/>
              <a:t>Efficient updates via </a:t>
            </a:r>
            <a:r>
              <a:rPr lang="en-US" altLang="zh-CN" b="1" dirty="0"/>
              <a:t>inner-rack parity updates</a:t>
            </a:r>
            <a:endParaRPr lang="en-US" dirty="0"/>
          </a:p>
          <a:p>
            <a:pPr lvl="1"/>
            <a:r>
              <a:rPr lang="en-US" altLang="zh-CN" sz="1700" dirty="0"/>
              <a:t>Two </a:t>
            </a:r>
            <a:r>
              <a:rPr lang="en-US" altLang="zh-CN" sz="1700" dirty="0" err="1"/>
              <a:t>ECWide</a:t>
            </a:r>
            <a:r>
              <a:rPr lang="en-US" altLang="zh-CN" sz="1700" dirty="0"/>
              <a:t> prototypes: cold (ECWide-C) and hot (ECWide-H)  storage</a:t>
            </a:r>
          </a:p>
          <a:p>
            <a:r>
              <a:rPr lang="en-US" altLang="zh-CN" sz="2000" dirty="0"/>
              <a:t>Evaluation: s</a:t>
            </a:r>
            <a:r>
              <a:rPr lang="en-US" dirty="0"/>
              <a:t>ingle-chunk repair time reduced by 90.5% with ultra-low storage (1.063×)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64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10814</TotalTime>
  <Words>974</Words>
  <Application>Microsoft Office PowerPoint</Application>
  <PresentationFormat>全屏显示(16:9)</PresentationFormat>
  <Paragraphs>162</Paragraphs>
  <Slides>18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Default Design</vt:lpstr>
      <vt:lpstr>Exploiting Combined Locality for Wide-Stripe  Erasure Coding in Distributed Storage</vt:lpstr>
      <vt:lpstr>Erasure Coding</vt:lpstr>
      <vt:lpstr>Wide-stripe Erasure Coding</vt:lpstr>
      <vt:lpstr>Challenges for Wide Stripes</vt:lpstr>
      <vt:lpstr>Locality in Erasure-coded Repair</vt:lpstr>
      <vt:lpstr>Locality in Erasure-coded Repair</vt:lpstr>
      <vt:lpstr>Existing locality schemes for wide stripes</vt:lpstr>
      <vt:lpstr>Motivating Example</vt:lpstr>
      <vt:lpstr>Our Contributions</vt:lpstr>
      <vt:lpstr>Combined Locality</vt:lpstr>
      <vt:lpstr>Trade-off Analysis</vt:lpstr>
      <vt:lpstr>ECWide</vt:lpstr>
      <vt:lpstr>Repair in ECWide</vt:lpstr>
      <vt:lpstr>Repair in ECWide</vt:lpstr>
      <vt:lpstr>Implementation</vt:lpstr>
      <vt:lpstr>ECWide-H Experiments</vt:lpstr>
      <vt:lpstr>Conclusions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wxia</cp:lastModifiedBy>
  <cp:revision>855</cp:revision>
  <cp:lastPrinted>1601-01-01T00:00:00Z</cp:lastPrinted>
  <dcterms:created xsi:type="dcterms:W3CDTF">1601-01-01T00:00:00Z</dcterms:created>
  <dcterms:modified xsi:type="dcterms:W3CDTF">2021-02-09T07:00:13Z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