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66" r:id="rId2"/>
    <p:sldId id="289" r:id="rId3"/>
    <p:sldId id="337" r:id="rId4"/>
    <p:sldId id="290" r:id="rId5"/>
    <p:sldId id="292" r:id="rId6"/>
    <p:sldId id="293" r:id="rId7"/>
    <p:sldId id="345" r:id="rId8"/>
    <p:sldId id="295" r:id="rId9"/>
    <p:sldId id="294" r:id="rId10"/>
    <p:sldId id="338" r:id="rId11"/>
    <p:sldId id="339" r:id="rId12"/>
    <p:sldId id="291" r:id="rId13"/>
    <p:sldId id="299" r:id="rId14"/>
    <p:sldId id="342" r:id="rId15"/>
    <p:sldId id="343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  <p:sldId id="312" r:id="rId27"/>
    <p:sldId id="313" r:id="rId28"/>
    <p:sldId id="314" r:id="rId29"/>
    <p:sldId id="315" r:id="rId30"/>
    <p:sldId id="316" r:id="rId31"/>
    <p:sldId id="317" r:id="rId32"/>
    <p:sldId id="300" r:id="rId33"/>
    <p:sldId id="318" r:id="rId34"/>
    <p:sldId id="319" r:id="rId35"/>
    <p:sldId id="320" r:id="rId36"/>
    <p:sldId id="321" r:id="rId37"/>
    <p:sldId id="322" r:id="rId38"/>
    <p:sldId id="323" r:id="rId39"/>
    <p:sldId id="324" r:id="rId40"/>
    <p:sldId id="340" r:id="rId41"/>
    <p:sldId id="329" r:id="rId42"/>
    <p:sldId id="330" r:id="rId43"/>
    <p:sldId id="344" r:id="rId44"/>
    <p:sldId id="328" r:id="rId4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33CC"/>
    <a:srgbClr val="FFFF00"/>
    <a:srgbClr val="FFFF66"/>
    <a:srgbClr val="CCECF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75" autoAdjust="0"/>
  </p:normalViewPr>
  <p:slideViewPr>
    <p:cSldViewPr>
      <p:cViewPr varScale="1">
        <p:scale>
          <a:sx n="72" d="100"/>
          <a:sy n="72" d="100"/>
        </p:scale>
        <p:origin x="-10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490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EC486EC7-B4F1-4F04-B7FF-C486E60875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610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4600D095-13D5-439B-AA5E-03D3CC9BD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7424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D5A66-9C2F-42FF-B09E-B62E67AA14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98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720C1-C97C-4A95-8CC7-E9C91CBF40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9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9E9CD-6400-4048-A621-93BAB80D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5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E790D-BCFB-4008-9260-CA63AEE325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57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3C469-7C95-4280-A06B-E0B75510F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36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8DC131-9A15-4746-A2F6-35F31BCF5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48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AF1C9-0564-4621-92FB-D00C85A93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8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E25E5-12CD-4826-A5AF-2C98E7658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33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9D020-3E06-4B10-9F51-23473D21C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034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BF5AF-EDEE-436D-9ACF-174E098673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33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DDACC-B398-4434-9A27-1DB8A0412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953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400800"/>
            <a:ext cx="5562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C80DFAE-88B7-49D3-8F2D-B101E877E4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EF720D6-AEC9-4997-8E17-32CC54C1FF7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219200"/>
            <a:ext cx="9144000" cy="2286000"/>
          </a:xfrm>
          <a:noFill/>
          <a:ln w="12700"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STAIR Codes: </a:t>
            </a:r>
            <a:br>
              <a:rPr lang="en-US" altLang="zh-CN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CN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General Family of Erasure Codes</a:t>
            </a:r>
            <a:br>
              <a:rPr lang="en-US" altLang="zh-CN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CN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Tolerating Device and Sector Failures </a:t>
            </a:r>
            <a:br>
              <a:rPr lang="en-US" altLang="zh-CN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zh-CN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Practical Storage Systems</a:t>
            </a:r>
            <a:endParaRPr lang="en-US" sz="3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505200"/>
            <a:ext cx="8610600" cy="3048000"/>
          </a:xfrm>
        </p:spPr>
        <p:txBody>
          <a:bodyPr/>
          <a:lstStyle/>
          <a:p>
            <a:pPr eaLnBrk="1" hangingPunct="1">
              <a:spcBef>
                <a:spcPts val="0"/>
              </a:spcBef>
              <a:spcAft>
                <a:spcPts val="600"/>
              </a:spcAft>
            </a:pPr>
            <a:endParaRPr lang="en-US" altLang="zh-CN" sz="2400" b="1" dirty="0" smtClean="0"/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altLang="zh-CN" sz="2400" dirty="0" err="1" smtClean="0"/>
              <a:t>Mingqiang</a:t>
            </a:r>
            <a:r>
              <a:rPr lang="en-US" altLang="zh-CN" sz="2400" dirty="0" smtClean="0"/>
              <a:t> Li and </a:t>
            </a:r>
            <a:r>
              <a:rPr lang="en-US" altLang="zh-CN" sz="2400" u="sng" dirty="0" smtClean="0"/>
              <a:t>Patrick P. C. Lee</a:t>
            </a:r>
            <a:endParaRPr lang="en-US" sz="2400" u="sng" baseline="30000" dirty="0" smtClean="0"/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2000" i="1" dirty="0" smtClean="0"/>
              <a:t>The Chinese University of Hong Kong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endParaRPr lang="en-US" altLang="zh-CN" sz="2400" dirty="0" smtClean="0">
              <a:solidFill>
                <a:srgbClr val="00B050"/>
              </a:solidFill>
            </a:endParaRP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/>
              <a:t>FAST ’14</a:t>
            </a:r>
          </a:p>
          <a:p>
            <a:pPr eaLnBrk="1" hangingPunct="1">
              <a:spcBef>
                <a:spcPts val="0"/>
              </a:spcBef>
              <a:spcAft>
                <a:spcPts val="600"/>
              </a:spcAft>
            </a:pPr>
            <a:r>
              <a:rPr lang="en-US" altLang="zh-CN" sz="2400" dirty="0" smtClean="0">
                <a:solidFill>
                  <a:srgbClr val="00B050"/>
                </a:solidFill>
              </a:rPr>
              <a:t> </a:t>
            </a:r>
            <a:endParaRPr lang="en-US" sz="24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Ideas of STAIR Codes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82000" cy="4648200"/>
          </a:xfrm>
        </p:spPr>
        <p:txBody>
          <a:bodyPr/>
          <a:lstStyle/>
          <a:p>
            <a:r>
              <a:rPr lang="en-US" sz="2400" dirty="0" smtClean="0"/>
              <a:t>Sector failure coverage vector </a:t>
            </a:r>
            <a:r>
              <a:rPr lang="en-US" altLang="zh-CN" sz="2400" b="1" dirty="0"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dirty="0" smtClean="0"/>
          </a:p>
          <a:p>
            <a:pPr lvl="1"/>
            <a:r>
              <a:rPr lang="en-US" sz="2000" dirty="0" smtClean="0"/>
              <a:t>Defines a pattern of how sector failures occur, rather than how many sector failures would occur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Code structure based on two encoding phases</a:t>
            </a:r>
          </a:p>
          <a:p>
            <a:pPr lvl="1"/>
            <a:r>
              <a:rPr lang="en-US" sz="2000" dirty="0" smtClean="0"/>
              <a:t>Each phase builds on an MDS code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Two encoding methods: upstairs and downstairs encoding</a:t>
            </a:r>
          </a:p>
          <a:p>
            <a:pPr lvl="1"/>
            <a:r>
              <a:rPr lang="en-US" sz="2000" dirty="0" smtClean="0"/>
              <a:t>Reuse computed parity results in encoding</a:t>
            </a:r>
          </a:p>
          <a:p>
            <a:pPr lvl="1"/>
            <a:r>
              <a:rPr lang="en-US" sz="2000" dirty="0" smtClean="0"/>
              <a:t>Provide complementary performance gains</a:t>
            </a:r>
          </a:p>
          <a:p>
            <a:pPr marL="457200" lvl="1" indent="0">
              <a:buNone/>
            </a:pPr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29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Sector Failure Coverage Vector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93837"/>
            <a:ext cx="8534400" cy="4602163"/>
          </a:xfrm>
        </p:spPr>
        <p:txBody>
          <a:bodyPr/>
          <a:lstStyle/>
          <a:p>
            <a:r>
              <a:rPr lang="en-US" altLang="zh-CN" dirty="0" smtClean="0">
                <a:cs typeface="Times New Roman" pitchFamily="18" charset="0"/>
              </a:rPr>
              <a:t>SD codes define </a:t>
            </a:r>
            <a:r>
              <a:rPr lang="en-US" altLang="zh-C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dirty="0" smtClean="0">
                <a:cs typeface="Times New Roman" pitchFamily="18" charset="0"/>
              </a:rPr>
              <a:t> </a:t>
            </a:r>
          </a:p>
          <a:p>
            <a:pPr lvl="1"/>
            <a:r>
              <a:rPr lang="en-US" altLang="zh-CN" dirty="0" smtClean="0">
                <a:cs typeface="Times New Roman" pitchFamily="18" charset="0"/>
              </a:rPr>
              <a:t>Tolerate any combination of </a:t>
            </a:r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zh-CN" dirty="0" smtClean="0">
                <a:cs typeface="Times New Roman" pitchFamily="18" charset="0"/>
              </a:rPr>
              <a:t>sector failures per stripe</a:t>
            </a:r>
          </a:p>
          <a:p>
            <a:pPr lvl="1"/>
            <a:r>
              <a:rPr lang="en-US" altLang="zh-CN" dirty="0" smtClean="0">
                <a:cs typeface="Times New Roman" pitchFamily="18" charset="0"/>
              </a:rPr>
              <a:t>Currently limited to 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≤ 3 </a:t>
            </a:r>
            <a:r>
              <a:rPr lang="en-US" altLang="zh-CN" dirty="0" smtClean="0">
                <a:cs typeface="Times New Roman" pitchFamily="18" charset="0"/>
              </a:rPr>
              <a:t> </a:t>
            </a:r>
          </a:p>
          <a:p>
            <a:pPr>
              <a:spcBef>
                <a:spcPts val="3600"/>
              </a:spcBef>
            </a:pPr>
            <a:r>
              <a:rPr lang="en-US" altLang="zh-CN" dirty="0" smtClean="0">
                <a:cs typeface="Times New Roman" pitchFamily="18" charset="0"/>
              </a:rPr>
              <a:t>STAIR codes define sector failure coverage vector 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 =</a:t>
            </a:r>
            <a:r>
              <a:rPr lang="en-US" altLang="zh-CN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…, e</a:t>
            </a:r>
            <a:r>
              <a:rPr lang="en-US" altLang="zh-CN" i="1" baseline="-25000" dirty="0" smtClean="0">
                <a:latin typeface="Times New Roman" pitchFamily="18" charset="0"/>
                <a:cs typeface="Times New Roman" pitchFamily="18" charset="0"/>
              </a:rPr>
              <a:t>m′</a:t>
            </a:r>
            <a:r>
              <a:rPr lang="en-US" altLang="zh-CN" baseline="-25000" dirty="0" smtClean="0"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zh-C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Bounds # of partially failed devices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m′</a:t>
            </a:r>
          </a:p>
          <a:p>
            <a:pPr lvl="1"/>
            <a:r>
              <a:rPr lang="en-US" dirty="0" smtClean="0">
                <a:cs typeface="Times New Roman" pitchFamily="18" charset="0"/>
              </a:rPr>
              <a:t>Bounds # of sector failures per device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(0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≤ l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≤ m′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-1)</a:t>
            </a:r>
          </a:p>
          <a:p>
            <a:pPr lvl="2"/>
            <a:r>
              <a:rPr lang="en-US" altLang="zh-CN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 e</a:t>
            </a:r>
            <a:r>
              <a:rPr lang="en-US" altLang="zh-CN" i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l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= s</a:t>
            </a:r>
            <a:endParaRPr lang="en-US" altLang="zh-CN" i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altLang="zh-CN" dirty="0" smtClean="0">
                <a:cs typeface="Times New Roman" pitchFamily="18" charset="0"/>
              </a:rPr>
              <a:t>Rationale: sector failures come in small bursts </a:t>
            </a:r>
            <a:br>
              <a:rPr lang="en-US" altLang="zh-CN" dirty="0" smtClean="0">
                <a:cs typeface="Times New Roman" pitchFamily="18" charset="0"/>
              </a:rPr>
            </a:br>
            <a:r>
              <a:rPr lang="en-US" altLang="zh-CN" dirty="0" smtClean="0">
                <a:cs typeface="Times New Roman" pitchFamily="18" charset="0"/>
                <a:sym typeface="Wingdings" panose="05000000000000000000" pitchFamily="2" charset="2"/>
              </a:rPr>
              <a:t> Can d</a:t>
            </a:r>
            <a:r>
              <a:rPr lang="en-US" altLang="zh-CN" dirty="0" smtClean="0"/>
              <a:t>efine small </a:t>
            </a:r>
            <a:r>
              <a:rPr lang="en-US" altLang="zh-C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m′ </a:t>
            </a:r>
            <a:r>
              <a:rPr lang="en-US" altLang="zh-CN" dirty="0" smtClean="0">
                <a:cs typeface="Times New Roman" panose="02020603050405020304" pitchFamily="18" charset="0"/>
              </a:rPr>
              <a:t>and</a:t>
            </a:r>
            <a:r>
              <a:rPr lang="en-US" altLang="zh-CN" dirty="0" smtClean="0"/>
              <a:t> reasonable size </a:t>
            </a:r>
            <a:r>
              <a:rPr lang="en-US" altLang="zh-C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zh-CN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dirty="0" smtClean="0"/>
              <a:t> for bursts </a:t>
            </a:r>
            <a:endParaRPr lang="en-US" altLang="zh-CN" dirty="0" smtClean="0">
              <a:cs typeface="Times New Roman" pitchFamily="18" charset="0"/>
            </a:endParaRPr>
          </a:p>
          <a:p>
            <a:pPr lvl="2"/>
            <a:endParaRPr lang="en-US" altLang="zh-CN" dirty="0" smtClean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56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524000"/>
            <a:ext cx="5257800" cy="3093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 smtClean="0"/>
              <a:t>Sector Failure Coverage Vector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4876800"/>
            <a:ext cx="8839200" cy="182880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altLang="zh-CN" sz="2600" dirty="0" smtClean="0"/>
              <a:t>Set </a:t>
            </a:r>
            <a:r>
              <a:rPr lang="en-US" altLang="zh-CN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=(1, 3)</a:t>
            </a:r>
            <a:r>
              <a:rPr lang="en-US" altLang="zh-CN" sz="2600" dirty="0" smtClean="0"/>
              <a:t>: </a:t>
            </a:r>
          </a:p>
          <a:p>
            <a:pPr lvl="1">
              <a:lnSpc>
                <a:spcPct val="110000"/>
              </a:lnSpc>
            </a:pPr>
            <a:r>
              <a:rPr lang="en-US" altLang="zh-CN" sz="2200" dirty="0" smtClean="0"/>
              <a:t>At most </a:t>
            </a:r>
            <a:r>
              <a:rPr lang="en-US" altLang="zh-CN" sz="2200" b="1" dirty="0" smtClean="0">
                <a:solidFill>
                  <a:srgbClr val="3333CC"/>
                </a:solidFill>
              </a:rPr>
              <a:t>2</a:t>
            </a:r>
            <a:r>
              <a:rPr lang="en-US" altLang="zh-CN" sz="2200" dirty="0" smtClean="0"/>
              <a:t> devices (aside entirely failed devices) have sector failures</a:t>
            </a:r>
          </a:p>
          <a:p>
            <a:pPr lvl="2"/>
            <a:r>
              <a:rPr lang="en-US" altLang="zh-CN" sz="1900" dirty="0" smtClean="0"/>
              <a:t>One device has at most </a:t>
            </a:r>
            <a:r>
              <a:rPr lang="en-US" altLang="zh-CN" sz="1900" b="1" dirty="0" smtClean="0">
                <a:solidFill>
                  <a:srgbClr val="3333CC"/>
                </a:solidFill>
              </a:rPr>
              <a:t>3</a:t>
            </a:r>
            <a:r>
              <a:rPr lang="en-US" altLang="zh-CN" sz="1900" dirty="0" smtClean="0"/>
              <a:t> sector failures, and </a:t>
            </a:r>
          </a:p>
          <a:p>
            <a:pPr lvl="2">
              <a:lnSpc>
                <a:spcPct val="110000"/>
              </a:lnSpc>
            </a:pPr>
            <a:r>
              <a:rPr lang="en-US" altLang="zh-CN" sz="1900" dirty="0" smtClean="0"/>
              <a:t>Another one has at most </a:t>
            </a:r>
            <a:r>
              <a:rPr lang="en-US" altLang="zh-CN" sz="1900" b="1" dirty="0" smtClean="0">
                <a:solidFill>
                  <a:srgbClr val="3333CC"/>
                </a:solidFill>
              </a:rPr>
              <a:t>1</a:t>
            </a:r>
            <a:r>
              <a:rPr lang="en-US" altLang="zh-CN" sz="1900" dirty="0" smtClean="0"/>
              <a:t> sector failure</a:t>
            </a:r>
            <a:endParaRPr lang="zh-CN" altLang="en-US" sz="19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2819400"/>
            <a:ext cx="6324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Parity Layout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71600"/>
            <a:ext cx="1813230" cy="1066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1" name="TextBox 20"/>
          <p:cNvSpPr txBox="1"/>
          <p:nvPr/>
        </p:nvSpPr>
        <p:spPr>
          <a:xfrm>
            <a:off x="2286000" y="2057400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=(1, 3)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 global parity sectors</a:t>
            </a:r>
            <a:endParaRPr lang="zh-CN" altLang="en-US" sz="2000" b="1" dirty="0">
              <a:solidFill>
                <a:srgbClr val="7030A0"/>
              </a:solidFill>
            </a:endParaRPr>
          </a:p>
        </p:txBody>
      </p:sp>
      <p:cxnSp>
        <p:nvCxnSpPr>
          <p:cNvPr id="24" name="直接箭头连接符 23"/>
          <p:cNvCxnSpPr>
            <a:endCxn id="39" idx="0"/>
          </p:cNvCxnSpPr>
          <p:nvPr/>
        </p:nvCxnSpPr>
        <p:spPr bwMode="auto">
          <a:xfrm>
            <a:off x="4038600" y="2514600"/>
            <a:ext cx="1676400" cy="1524000"/>
          </a:xfrm>
          <a:prstGeom prst="straightConnector1">
            <a:avLst/>
          </a:prstGeom>
          <a:ln>
            <a:solidFill>
              <a:srgbClr val="7030A0"/>
            </a:solidFill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 bwMode="auto">
          <a:xfrm>
            <a:off x="4038600" y="2514600"/>
            <a:ext cx="2133600" cy="990600"/>
          </a:xfrm>
          <a:prstGeom prst="straightConnector1">
            <a:avLst/>
          </a:prstGeom>
          <a:ln>
            <a:solidFill>
              <a:srgbClr val="7030A0"/>
            </a:solidFill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直接箭头连接符 35"/>
          <p:cNvCxnSpPr/>
          <p:nvPr/>
        </p:nvCxnSpPr>
        <p:spPr bwMode="auto">
          <a:xfrm>
            <a:off x="7315200" y="2438400"/>
            <a:ext cx="0" cy="435114"/>
          </a:xfrm>
          <a:prstGeom prst="straightConnector1">
            <a:avLst/>
          </a:prstGeom>
          <a:ln>
            <a:solidFill>
              <a:srgbClr val="7030A0"/>
            </a:solidFill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矩形 36"/>
          <p:cNvSpPr/>
          <p:nvPr/>
        </p:nvSpPr>
        <p:spPr bwMode="auto">
          <a:xfrm>
            <a:off x="7010400" y="2895600"/>
            <a:ext cx="609600" cy="16002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38" name="矩形 37"/>
          <p:cNvSpPr/>
          <p:nvPr/>
        </p:nvSpPr>
        <p:spPr bwMode="auto">
          <a:xfrm>
            <a:off x="6172200" y="3276600"/>
            <a:ext cx="609600" cy="12192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39" name="矩形 38"/>
          <p:cNvSpPr/>
          <p:nvPr/>
        </p:nvSpPr>
        <p:spPr bwMode="auto">
          <a:xfrm>
            <a:off x="5410200" y="4038600"/>
            <a:ext cx="609600" cy="4572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8" name="内容占位符 2"/>
          <p:cNvSpPr>
            <a:spLocks noGrp="1"/>
          </p:cNvSpPr>
          <p:nvPr>
            <p:ph idx="1"/>
          </p:nvPr>
        </p:nvSpPr>
        <p:spPr>
          <a:xfrm>
            <a:off x="457200" y="4876800"/>
            <a:ext cx="8153400" cy="1219200"/>
          </a:xfrm>
        </p:spPr>
        <p:txBody>
          <a:bodyPr/>
          <a:lstStyle/>
          <a:p>
            <a:r>
              <a:rPr lang="en-US" altLang="zh-CN" sz="2400" b="1" dirty="0" smtClean="0"/>
              <a:t>Q:</a:t>
            </a:r>
            <a:r>
              <a:rPr lang="en-US" altLang="zh-CN" sz="2400" dirty="0" smtClean="0"/>
              <a:t> How to generate the </a:t>
            </a:r>
            <a:r>
              <a:rPr lang="en-US" altLang="zh-CN" sz="2400" b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=(1, 3)</a:t>
            </a:r>
            <a:r>
              <a:rPr lang="en-US" altLang="zh-CN" sz="2400" dirty="0" smtClean="0">
                <a:solidFill>
                  <a:srgbClr val="3333CC"/>
                </a:solidFill>
              </a:rPr>
              <a:t> </a:t>
            </a:r>
            <a:r>
              <a:rPr lang="en-US" altLang="zh-CN" sz="2400" dirty="0" smtClean="0"/>
              <a:t>global parity sectors and the </a:t>
            </a:r>
            <a:r>
              <a:rPr lang="en-US" altLang="zh-CN" sz="2400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4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altLang="zh-CN" sz="2400" dirty="0" smtClean="0"/>
              <a:t> parity device? </a:t>
            </a:r>
            <a:endParaRPr lang="zh-CN" alt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6553200" y="1752600"/>
            <a:ext cx="1447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 parity </a:t>
            </a:r>
          </a:p>
          <a:p>
            <a:pPr algn="ctr"/>
            <a:r>
              <a:rPr lang="en-US" altLang="zh-CN" sz="2000" b="1" dirty="0" smtClean="0">
                <a:solidFill>
                  <a:srgbClr val="7030A0"/>
                </a:solidFill>
              </a:rPr>
              <a:t>device</a:t>
            </a:r>
            <a:endParaRPr lang="zh-CN" altLang="en-US" sz="2000" b="1" dirty="0">
              <a:solidFill>
                <a:srgbClr val="7030A0"/>
              </a:solidFill>
            </a:endParaRPr>
          </a:p>
        </p:txBody>
      </p:sp>
      <p:sp>
        <p:nvSpPr>
          <p:cNvPr id="16" name="内容占位符 2"/>
          <p:cNvSpPr txBox="1">
            <a:spLocks/>
          </p:cNvSpPr>
          <p:nvPr/>
        </p:nvSpPr>
        <p:spPr bwMode="auto">
          <a:xfrm>
            <a:off x="457200" y="6019800"/>
            <a:ext cx="8153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400" b="1" kern="0" dirty="0" smtClean="0"/>
              <a:t>A:</a:t>
            </a:r>
            <a:r>
              <a:rPr lang="en-US" altLang="zh-CN" sz="2400" kern="0" dirty="0" smtClean="0"/>
              <a:t> Use two MDS codes </a:t>
            </a:r>
            <a:r>
              <a:rPr lang="en-US" altLang="zh-CN" sz="2400" i="1" kern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400" i="1" kern="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row</a:t>
            </a:r>
            <a:r>
              <a:rPr lang="en-US" altLang="zh-CN" sz="2400" kern="0" dirty="0" smtClean="0"/>
              <a:t> and </a:t>
            </a:r>
            <a:r>
              <a:rPr lang="en-US" altLang="zh-CN" sz="2400" i="1" kern="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400" i="1" kern="0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</a:t>
            </a:r>
            <a:endParaRPr lang="zh-CN" altLang="en-US" sz="2400" i="1" kern="0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Encoding Phases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83591"/>
            <a:ext cx="7583557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Box 14"/>
          <p:cNvSpPr txBox="1"/>
          <p:nvPr/>
        </p:nvSpPr>
        <p:spPr>
          <a:xfrm>
            <a:off x="3352800" y="1303853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 smtClean="0">
                <a:solidFill>
                  <a:srgbClr val="FF0000"/>
                </a:solidFill>
              </a:rPr>
              <a:t>Phase 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39000" y="3913763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 smtClean="0">
                <a:solidFill>
                  <a:srgbClr val="FF0000"/>
                </a:solidFill>
              </a:rPr>
              <a:t>Phase 2</a:t>
            </a:r>
          </a:p>
        </p:txBody>
      </p:sp>
      <p:sp>
        <p:nvSpPr>
          <p:cNvPr id="20" name="矩形 19"/>
          <p:cNvSpPr/>
          <p:nvPr/>
        </p:nvSpPr>
        <p:spPr bwMode="auto">
          <a:xfrm>
            <a:off x="5638800" y="3793391"/>
            <a:ext cx="533400" cy="3048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21" name="矩形 20"/>
          <p:cNvSpPr/>
          <p:nvPr/>
        </p:nvSpPr>
        <p:spPr bwMode="auto">
          <a:xfrm>
            <a:off x="6324600" y="3793391"/>
            <a:ext cx="457200" cy="9906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23" name="直接箭头连接符 22"/>
          <p:cNvCxnSpPr/>
          <p:nvPr/>
        </p:nvCxnSpPr>
        <p:spPr bwMode="auto">
          <a:xfrm flipV="1">
            <a:off x="6324600" y="4823196"/>
            <a:ext cx="205409" cy="530913"/>
          </a:xfrm>
          <a:prstGeom prst="straightConnector1">
            <a:avLst/>
          </a:prstGeom>
          <a:ln>
            <a:solidFill>
              <a:srgbClr val="7030A0"/>
            </a:solidFill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 bwMode="auto">
          <a:xfrm flipH="1" flipV="1">
            <a:off x="5882309" y="4823196"/>
            <a:ext cx="442291" cy="530913"/>
          </a:xfrm>
          <a:prstGeom prst="straightConnector1">
            <a:avLst/>
          </a:prstGeom>
          <a:ln>
            <a:solidFill>
              <a:srgbClr val="7030A0"/>
            </a:solidFill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9" name="矩形 28"/>
          <p:cNvSpPr/>
          <p:nvPr/>
        </p:nvSpPr>
        <p:spPr bwMode="auto">
          <a:xfrm>
            <a:off x="5029200" y="2345591"/>
            <a:ext cx="457200" cy="12954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30" name="TextBox 29"/>
          <p:cNvSpPr txBox="1"/>
          <p:nvPr/>
        </p:nvSpPr>
        <p:spPr>
          <a:xfrm>
            <a:off x="7010400" y="1888391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 parity device</a:t>
            </a:r>
            <a:endParaRPr lang="zh-CN" altLang="en-US" sz="2000" b="1" dirty="0">
              <a:solidFill>
                <a:srgbClr val="7030A0"/>
              </a:solidFill>
            </a:endParaRPr>
          </a:p>
        </p:txBody>
      </p:sp>
      <p:cxnSp>
        <p:nvCxnSpPr>
          <p:cNvPr id="31" name="直接箭头连接符 30"/>
          <p:cNvCxnSpPr/>
          <p:nvPr/>
        </p:nvCxnSpPr>
        <p:spPr bwMode="auto">
          <a:xfrm flipH="1">
            <a:off x="5486400" y="2139077"/>
            <a:ext cx="1676400" cy="685800"/>
          </a:xfrm>
          <a:prstGeom prst="straightConnector1">
            <a:avLst/>
          </a:prstGeom>
          <a:ln>
            <a:solidFill>
              <a:srgbClr val="7030A0"/>
            </a:solidFill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648200" y="5285363"/>
            <a:ext cx="37263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=(1, 3)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 global parity sectors</a:t>
            </a:r>
            <a:endParaRPr lang="zh-CN" altLang="en-US" sz="2000" b="1" dirty="0">
              <a:solidFill>
                <a:srgbClr val="7030A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57200" y="3913763"/>
            <a:ext cx="4808054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data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 parity devices + intermediate parities</a:t>
            </a:r>
          </a:p>
          <a:p>
            <a:endParaRPr lang="en-US" altLang="zh-CN" b="1" dirty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intermediate parities  global parity sectors</a:t>
            </a:r>
            <a:endParaRPr lang="zh-CN" altLang="en-US" sz="2400" b="1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0327" y="6241774"/>
            <a:ext cx="7971673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Q: </a:t>
            </a:r>
            <a:r>
              <a:rPr lang="en-US" sz="2400" i="1" dirty="0" smtClean="0">
                <a:solidFill>
                  <a:srgbClr val="FF0000"/>
                </a:solidFill>
              </a:rPr>
              <a:t>How to keep the global parity sectors inside a stripe?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46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59001"/>
            <a:ext cx="7585200" cy="3197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Encoding Phases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28" name="矩形 27"/>
          <p:cNvSpPr/>
          <p:nvPr/>
        </p:nvSpPr>
        <p:spPr bwMode="auto">
          <a:xfrm>
            <a:off x="5638800" y="3743742"/>
            <a:ext cx="533400" cy="3048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32" name="矩形 31"/>
          <p:cNvSpPr/>
          <p:nvPr/>
        </p:nvSpPr>
        <p:spPr bwMode="auto">
          <a:xfrm>
            <a:off x="6324600" y="3743742"/>
            <a:ext cx="457200" cy="9906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33" name="直接箭头连接符 32"/>
          <p:cNvCxnSpPr>
            <a:stCxn id="38" idx="0"/>
            <a:endCxn id="28" idx="2"/>
          </p:cNvCxnSpPr>
          <p:nvPr/>
        </p:nvCxnSpPr>
        <p:spPr bwMode="auto">
          <a:xfrm flipH="1" flipV="1">
            <a:off x="5905500" y="4048542"/>
            <a:ext cx="419100" cy="882372"/>
          </a:xfrm>
          <a:prstGeom prst="straightConnector1">
            <a:avLst/>
          </a:prstGeom>
          <a:ln>
            <a:solidFill>
              <a:srgbClr val="7030A0"/>
            </a:solidFill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>
            <a:stCxn id="38" idx="0"/>
            <a:endCxn id="32" idx="2"/>
          </p:cNvCxnSpPr>
          <p:nvPr/>
        </p:nvCxnSpPr>
        <p:spPr bwMode="auto">
          <a:xfrm flipV="1">
            <a:off x="6324600" y="4734342"/>
            <a:ext cx="228600" cy="196572"/>
          </a:xfrm>
          <a:prstGeom prst="straightConnector1">
            <a:avLst/>
          </a:prstGeom>
          <a:ln>
            <a:solidFill>
              <a:srgbClr val="7030A0"/>
            </a:solidFill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 bwMode="auto">
          <a:xfrm>
            <a:off x="5029200" y="2295942"/>
            <a:ext cx="457200" cy="12954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36" name="TextBox 35"/>
          <p:cNvSpPr txBox="1"/>
          <p:nvPr/>
        </p:nvSpPr>
        <p:spPr>
          <a:xfrm>
            <a:off x="7010400" y="1838742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 parity device</a:t>
            </a:r>
            <a:endParaRPr lang="zh-CN" altLang="en-US" sz="2000" b="1" dirty="0">
              <a:solidFill>
                <a:srgbClr val="7030A0"/>
              </a:solidFill>
            </a:endParaRPr>
          </a:p>
        </p:txBody>
      </p:sp>
      <p:cxnSp>
        <p:nvCxnSpPr>
          <p:cNvPr id="37" name="直接箭头连接符 36"/>
          <p:cNvCxnSpPr/>
          <p:nvPr/>
        </p:nvCxnSpPr>
        <p:spPr bwMode="auto">
          <a:xfrm flipH="1">
            <a:off x="5486400" y="2089428"/>
            <a:ext cx="1676400" cy="685800"/>
          </a:xfrm>
          <a:prstGeom prst="straightConnector1">
            <a:avLst/>
          </a:prstGeom>
          <a:ln>
            <a:solidFill>
              <a:srgbClr val="7030A0"/>
            </a:solidFill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991100" y="4854714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=(1, 3)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 outside global parity sectors</a:t>
            </a:r>
            <a:endParaRPr lang="zh-CN" altLang="en-US" sz="2000" b="1" dirty="0">
              <a:solidFill>
                <a:srgbClr val="7030A0"/>
              </a:solidFill>
            </a:endParaRPr>
          </a:p>
        </p:txBody>
      </p:sp>
      <p:sp>
        <p:nvSpPr>
          <p:cNvPr id="39" name="矩形 38"/>
          <p:cNvSpPr/>
          <p:nvPr/>
        </p:nvSpPr>
        <p:spPr bwMode="auto">
          <a:xfrm>
            <a:off x="3657600" y="3232428"/>
            <a:ext cx="533400" cy="3810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40" name="矩形 39"/>
          <p:cNvSpPr/>
          <p:nvPr/>
        </p:nvSpPr>
        <p:spPr bwMode="auto">
          <a:xfrm>
            <a:off x="4343400" y="2622828"/>
            <a:ext cx="457200" cy="9906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41" name="直接箭头连接符 40"/>
          <p:cNvCxnSpPr/>
          <p:nvPr/>
        </p:nvCxnSpPr>
        <p:spPr bwMode="auto">
          <a:xfrm flipV="1">
            <a:off x="4038600" y="3613428"/>
            <a:ext cx="0" cy="457200"/>
          </a:xfrm>
          <a:prstGeom prst="straightConnector1">
            <a:avLst/>
          </a:prstGeom>
          <a:ln>
            <a:solidFill>
              <a:srgbClr val="7030A0"/>
            </a:solidFill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42" name="直接箭头连接符 41"/>
          <p:cNvCxnSpPr/>
          <p:nvPr/>
        </p:nvCxnSpPr>
        <p:spPr bwMode="auto">
          <a:xfrm flipV="1">
            <a:off x="4038600" y="3613428"/>
            <a:ext cx="609600" cy="457200"/>
          </a:xfrm>
          <a:prstGeom prst="straightConnector1">
            <a:avLst/>
          </a:prstGeom>
          <a:ln>
            <a:solidFill>
              <a:srgbClr val="7030A0"/>
            </a:solidFill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2514600" y="4048542"/>
            <a:ext cx="266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=(1, 3)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 inside </a:t>
            </a:r>
          </a:p>
          <a:p>
            <a:pPr algn="ctr"/>
            <a:r>
              <a:rPr lang="en-US" altLang="zh-CN" sz="2000" b="1" dirty="0" smtClean="0">
                <a:solidFill>
                  <a:srgbClr val="7030A0"/>
                </a:solidFill>
              </a:rPr>
              <a:t>global parity sectors</a:t>
            </a:r>
            <a:endParaRPr lang="zh-CN" altLang="en-US" sz="2000" b="1" dirty="0">
              <a:solidFill>
                <a:srgbClr val="7030A0"/>
              </a:solidFill>
            </a:endParaRPr>
          </a:p>
        </p:txBody>
      </p:sp>
      <p:sp>
        <p:nvSpPr>
          <p:cNvPr id="50" name="内容占位符 2"/>
          <p:cNvSpPr txBox="1">
            <a:spLocks/>
          </p:cNvSpPr>
          <p:nvPr/>
        </p:nvSpPr>
        <p:spPr bwMode="auto">
          <a:xfrm>
            <a:off x="304800" y="5715000"/>
            <a:ext cx="8305800" cy="838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lang="en-US" altLang="zh-CN" sz="2400" b="1" i="1" dirty="0" smtClean="0">
                <a:solidFill>
                  <a:srgbClr val="FF0000"/>
                </a:solidFill>
              </a:rPr>
              <a:t>A</a:t>
            </a:r>
            <a:r>
              <a:rPr lang="en-US" altLang="zh-CN" sz="2400" i="1" dirty="0" smtClean="0">
                <a:solidFill>
                  <a:srgbClr val="FF0000"/>
                </a:solidFill>
              </a:rPr>
              <a:t>:</a:t>
            </a:r>
            <a:r>
              <a:rPr lang="en-US" altLang="zh-CN" sz="2400" dirty="0" smtClean="0">
                <a:solidFill>
                  <a:srgbClr val="FF0000"/>
                </a:solidFill>
              </a:rPr>
              <a:t> set outside global parity sectors as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zeroes</a:t>
            </a:r>
            <a:r>
              <a:rPr lang="en-US" altLang="zh-CN" sz="2400" dirty="0" smtClean="0">
                <a:solidFill>
                  <a:srgbClr val="FF0000"/>
                </a:solidFill>
              </a:rPr>
              <a:t>; reconstruct inside global parity sectors</a:t>
            </a:r>
            <a:endParaRPr kumimoji="0" lang="zh-CN" altLang="en-US" sz="2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352800" y="127629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 smtClean="0">
                <a:solidFill>
                  <a:srgbClr val="FF0000"/>
                </a:solidFill>
              </a:rPr>
              <a:t>Phase 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239000" y="3864114"/>
            <a:ext cx="1371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i="1" dirty="0" smtClean="0">
                <a:solidFill>
                  <a:srgbClr val="FF0000"/>
                </a:solidFill>
              </a:rPr>
              <a:t>Phase 2</a:t>
            </a:r>
          </a:p>
        </p:txBody>
      </p:sp>
    </p:spTree>
    <p:extLst>
      <p:ext uri="{BB962C8B-B14F-4D97-AF65-F5344CB8AC3E}">
        <p14:creationId xmlns:p14="http://schemas.microsoft.com/office/powerpoint/2010/main" val="28584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Augmented Rows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8" name="内容占位符 2"/>
          <p:cNvSpPr>
            <a:spLocks noGrp="1"/>
          </p:cNvSpPr>
          <p:nvPr>
            <p:ph idx="1"/>
          </p:nvPr>
        </p:nvSpPr>
        <p:spPr>
          <a:xfrm>
            <a:off x="457200" y="4419600"/>
            <a:ext cx="8458200" cy="2362200"/>
          </a:xfrm>
        </p:spPr>
        <p:txBody>
          <a:bodyPr>
            <a:noAutofit/>
          </a:bodyPr>
          <a:lstStyle/>
          <a:p>
            <a:r>
              <a:rPr lang="en-US" altLang="zh-CN" sz="2400" dirty="0" smtClean="0"/>
              <a:t>Q: How do we compute inside parity sectors? </a:t>
            </a:r>
          </a:p>
          <a:p>
            <a:pPr lvl="1"/>
            <a:r>
              <a:rPr lang="en-US" altLang="zh-CN" sz="2000" dirty="0" smtClean="0"/>
              <a:t>A: Augment a stripe</a:t>
            </a:r>
          </a:p>
          <a:p>
            <a:r>
              <a:rPr lang="en-US" altLang="zh-CN" sz="2400" dirty="0" smtClean="0"/>
              <a:t>Encode each column with </a:t>
            </a:r>
            <a:r>
              <a:rPr lang="en-US" altLang="zh-CN" sz="24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400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</a:t>
            </a:r>
            <a:r>
              <a:rPr lang="en-US" altLang="zh-CN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400" dirty="0" smtClean="0">
                <a:latin typeface="+mj-lt"/>
                <a:cs typeface="Times New Roman" panose="02020603050405020304" pitchFamily="18" charset="0"/>
              </a:rPr>
              <a:t>to form </a:t>
            </a:r>
            <a:r>
              <a:rPr lang="en-US" altLang="zh-CN" sz="2400" b="1" dirty="0" smtClean="0">
                <a:solidFill>
                  <a:srgbClr val="FF0000"/>
                </a:solidFill>
                <a:latin typeface="+mj-lt"/>
                <a:cs typeface="Times New Roman" panose="02020603050405020304" pitchFamily="18" charset="0"/>
              </a:rPr>
              <a:t>augmented rows</a:t>
            </a:r>
            <a:endParaRPr lang="en-US" altLang="zh-CN" sz="2400" b="1" baseline="-25000" dirty="0" smtClean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  <a:p>
            <a:pPr lvl="1"/>
            <a:r>
              <a:rPr lang="en-US" altLang="zh-CN" sz="2000" dirty="0" smtClean="0">
                <a:cs typeface="Times New Roman" panose="02020603050405020304" pitchFamily="18" charset="0"/>
              </a:rPr>
              <a:t>Generate virtual parities in augmented rows</a:t>
            </a:r>
          </a:p>
          <a:p>
            <a:r>
              <a:rPr lang="en-US" altLang="zh-CN" sz="2400" dirty="0" smtClean="0"/>
              <a:t>Each augmented row is a </a:t>
            </a:r>
            <a:r>
              <a:rPr lang="en-US" altLang="zh-CN" sz="2400" dirty="0" err="1" smtClean="0"/>
              <a:t>codeword</a:t>
            </a:r>
            <a:r>
              <a:rPr lang="en-US" altLang="zh-CN" sz="2400" dirty="0" smtClean="0"/>
              <a:t> of </a:t>
            </a:r>
            <a:r>
              <a:rPr lang="en-US" altLang="zh-CN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40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row</a:t>
            </a:r>
            <a:r>
              <a:rPr lang="en-US" altLang="zh-CN" sz="2400" dirty="0" smtClean="0"/>
              <a:t> </a:t>
            </a:r>
            <a:endParaRPr lang="zh-CN" altLang="en-US" sz="24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295400"/>
            <a:ext cx="6842149" cy="29390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413" y="2107677"/>
            <a:ext cx="8509787" cy="353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Upstairs Encoding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447800"/>
            <a:ext cx="7505700" cy="533400"/>
          </a:xfrm>
        </p:spPr>
        <p:txBody>
          <a:bodyPr>
            <a:noAutofit/>
          </a:bodyPr>
          <a:lstStyle/>
          <a:p>
            <a:r>
              <a:rPr lang="en-US" altLang="zh-CN" dirty="0" smtClean="0"/>
              <a:t>Idea: Generate parities in upstairs direction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cxnSp>
        <p:nvCxnSpPr>
          <p:cNvPr id="6" name="直接箭头连接符 5"/>
          <p:cNvCxnSpPr/>
          <p:nvPr/>
        </p:nvCxnSpPr>
        <p:spPr bwMode="auto">
          <a:xfrm flipV="1">
            <a:off x="4343400" y="2412477"/>
            <a:ext cx="1524000" cy="1447800"/>
          </a:xfrm>
          <a:prstGeom prst="straightConnector1">
            <a:avLst/>
          </a:prstGeom>
          <a:ln w="57150">
            <a:solidFill>
              <a:srgbClr val="FF0000"/>
            </a:solidFill>
            <a:headEnd type="none" w="med" len="med"/>
            <a:tailEnd type="arrow" w="med" len="med"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571500" y="5791200"/>
            <a:ext cx="7543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zh-CN" sz="280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Can be generalized</a:t>
            </a:r>
            <a:r>
              <a:rPr kumimoji="0" lang="en-US" altLang="zh-CN" sz="280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 </a:t>
            </a:r>
            <a:r>
              <a:rPr lang="en-US" altLang="zh-CN" sz="2800" kern="0" dirty="0" smtClean="0">
                <a:latin typeface="+mn-lt"/>
              </a:rPr>
              <a:t>as </a:t>
            </a:r>
            <a:r>
              <a:rPr lang="en-US" altLang="zh-CN" sz="2800" b="1" kern="0" dirty="0" smtClean="0">
                <a:solidFill>
                  <a:srgbClr val="FF0000"/>
                </a:solidFill>
                <a:latin typeface="+mn-lt"/>
              </a:rPr>
              <a:t>upstairs </a:t>
            </a:r>
            <a:r>
              <a:rPr kumimoji="0" lang="en-US" altLang="zh-CN" sz="2800" b="1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decoding </a:t>
            </a:r>
            <a:r>
              <a:rPr kumimoji="0" lang="en-US" altLang="zh-CN" sz="280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for recovering </a:t>
            </a:r>
            <a:r>
              <a:rPr lang="en-US" altLang="zh-CN" sz="2800" kern="0" dirty="0" smtClean="0">
                <a:latin typeface="+mn-lt"/>
              </a:rPr>
              <a:t>failures</a:t>
            </a:r>
            <a:endParaRPr kumimoji="0" lang="zh-CN" altLang="en-US" sz="280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Upstairs Encoding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413" y="2209800"/>
            <a:ext cx="8509787" cy="353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直接箭头连接符 5"/>
          <p:cNvCxnSpPr/>
          <p:nvPr/>
        </p:nvCxnSpPr>
        <p:spPr bwMode="auto">
          <a:xfrm>
            <a:off x="838200" y="5524500"/>
            <a:ext cx="0" cy="49530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 bwMode="auto">
          <a:xfrm>
            <a:off x="533400" y="4267200"/>
            <a:ext cx="609600" cy="12954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8" name="TextBox 7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Upstairs Encoding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413" y="2209800"/>
            <a:ext cx="8509787" cy="353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 bwMode="auto">
          <a:xfrm>
            <a:off x="1371600" y="4267200"/>
            <a:ext cx="609600" cy="12954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9" name="直接箭头连接符 8"/>
          <p:cNvCxnSpPr/>
          <p:nvPr/>
        </p:nvCxnSpPr>
        <p:spPr bwMode="auto">
          <a:xfrm>
            <a:off x="1676400" y="5524500"/>
            <a:ext cx="0" cy="49530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Device and Sector Failures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6200" y="1600200"/>
            <a:ext cx="8991600" cy="1371600"/>
          </a:xfrm>
        </p:spPr>
        <p:txBody>
          <a:bodyPr/>
          <a:lstStyle/>
          <a:p>
            <a:r>
              <a:rPr lang="en-US" altLang="zh-CN" sz="2400" dirty="0" smtClean="0"/>
              <a:t>Storage systems susceptible to both device and sector failures</a:t>
            </a:r>
          </a:p>
          <a:p>
            <a:pPr lvl="1">
              <a:defRPr/>
            </a:pPr>
            <a:r>
              <a:rPr lang="en-US" altLang="zh-CN" sz="2000" i="1" dirty="0" smtClean="0"/>
              <a:t>Device failure</a:t>
            </a:r>
            <a:r>
              <a:rPr lang="en-US" altLang="zh-CN" sz="2000" dirty="0" smtClean="0"/>
              <a:t>: data loss in an entire device</a:t>
            </a:r>
          </a:p>
          <a:p>
            <a:pPr lvl="1">
              <a:defRPr/>
            </a:pPr>
            <a:r>
              <a:rPr lang="en-US" altLang="zh-CN" sz="2000" i="1" dirty="0" smtClean="0"/>
              <a:t>Sector failure</a:t>
            </a:r>
            <a:r>
              <a:rPr lang="en-US" altLang="zh-CN" sz="2000" dirty="0" smtClean="0"/>
              <a:t>: data loss in a sector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971800" y="5968426"/>
            <a:ext cx="304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 smtClean="0"/>
              <a:t>Annual sector failure rate </a:t>
            </a:r>
            <a:br>
              <a:rPr lang="en-US" altLang="zh-CN" sz="1400" b="1" dirty="0" smtClean="0"/>
            </a:br>
            <a:r>
              <a:rPr lang="en-US" altLang="zh-CN" sz="1400" dirty="0"/>
              <a:t>[</a:t>
            </a:r>
            <a:r>
              <a:rPr lang="en-US" altLang="zh-CN" sz="1400" dirty="0" err="1" smtClean="0"/>
              <a:t>Bairavasundaram</a:t>
            </a:r>
            <a:r>
              <a:rPr lang="en-US" altLang="zh-CN" sz="1400" dirty="0" smtClean="0"/>
              <a:t> et al., SIGMETRICS ’07</a:t>
            </a:r>
            <a:r>
              <a:rPr lang="en-US" altLang="zh-CN" sz="1400" dirty="0"/>
              <a:t>]</a:t>
            </a:r>
            <a:endParaRPr lang="zh-CN" alt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5968426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 smtClean="0"/>
              <a:t>Annual disk failure rate</a:t>
            </a:r>
            <a:br>
              <a:rPr lang="en-US" altLang="zh-CN" sz="1400" b="1" dirty="0" smtClean="0"/>
            </a:br>
            <a:r>
              <a:rPr lang="en-US" altLang="zh-CN" sz="1400" dirty="0" smtClean="0"/>
              <a:t>[</a:t>
            </a:r>
            <a:r>
              <a:rPr lang="en-US" altLang="zh-CN" sz="1400" dirty="0" err="1" smtClean="0"/>
              <a:t>Pinheiro</a:t>
            </a:r>
            <a:r>
              <a:rPr lang="en-US" altLang="zh-CN" sz="1400" dirty="0" smtClean="0"/>
              <a:t> et al., FAST’07</a:t>
            </a:r>
            <a:r>
              <a:rPr lang="en-US" altLang="zh-CN" sz="1400" dirty="0"/>
              <a:t>]</a:t>
            </a:r>
            <a:endParaRPr lang="zh-CN" alt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6096000" y="5968426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1" dirty="0" err="1" smtClean="0"/>
              <a:t>Burstiness</a:t>
            </a:r>
            <a:r>
              <a:rPr lang="en-US" altLang="zh-CN" sz="1400" b="1" dirty="0" smtClean="0"/>
              <a:t> of sector failures </a:t>
            </a:r>
            <a:br>
              <a:rPr lang="en-US" altLang="zh-CN" sz="1400" b="1" dirty="0" smtClean="0"/>
            </a:br>
            <a:r>
              <a:rPr lang="en-US" altLang="zh-CN" sz="1400" dirty="0" smtClean="0"/>
              <a:t>[Schroeder et al., FAST ’10]</a:t>
            </a:r>
            <a:endParaRPr lang="zh-CN" altLang="en-US" sz="1400" dirty="0"/>
          </a:p>
        </p:txBody>
      </p:sp>
      <p:grpSp>
        <p:nvGrpSpPr>
          <p:cNvPr id="18" name="组合 17"/>
          <p:cNvGrpSpPr/>
          <p:nvPr/>
        </p:nvGrpSpPr>
        <p:grpSpPr>
          <a:xfrm>
            <a:off x="35495" y="3581401"/>
            <a:ext cx="2790001" cy="2286000"/>
            <a:chOff x="35495" y="3352800"/>
            <a:chExt cx="2790001" cy="2286000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28600" y="3429000"/>
              <a:ext cx="2596896" cy="2133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TextBox 14"/>
            <p:cNvSpPr txBox="1"/>
            <p:nvPr/>
          </p:nvSpPr>
          <p:spPr>
            <a:xfrm rot="16200000">
              <a:off x="-124972" y="4226122"/>
              <a:ext cx="582544" cy="2616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en-US" altLang="zh-CN" sz="1050" b="1" dirty="0" smtClean="0">
                  <a:latin typeface="Times New Roman" pitchFamily="18" charset="0"/>
                  <a:cs typeface="Times New Roman" pitchFamily="18" charset="0"/>
                </a:rPr>
                <a:t>× %</a:t>
              </a:r>
              <a:endParaRPr lang="zh-CN" altLang="en-US" sz="105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7" name="矩形 16"/>
            <p:cNvSpPr/>
            <p:nvPr/>
          </p:nvSpPr>
          <p:spPr bwMode="auto">
            <a:xfrm>
              <a:off x="76200" y="3352800"/>
              <a:ext cx="2743200" cy="2286000"/>
            </a:xfrm>
            <a:prstGeom prst="rect">
              <a:avLst/>
            </a:prstGeom>
            <a:noFill/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2971800" y="3581400"/>
            <a:ext cx="3048000" cy="2286001"/>
            <a:chOff x="3048000" y="3428999"/>
            <a:chExt cx="2895600" cy="2133601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 l="3910"/>
            <a:stretch>
              <a:fillRect/>
            </a:stretch>
          </p:blipFill>
          <p:spPr bwMode="auto">
            <a:xfrm>
              <a:off x="3200400" y="3487578"/>
              <a:ext cx="2733321" cy="2057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TextBox 15"/>
            <p:cNvSpPr txBox="1"/>
            <p:nvPr/>
          </p:nvSpPr>
          <p:spPr>
            <a:xfrm rot="16200000">
              <a:off x="2234005" y="4257234"/>
              <a:ext cx="1904999" cy="24853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en-US" altLang="zh-CN" sz="1050" b="1" dirty="0" smtClean="0">
                  <a:latin typeface="Times New Roman" pitchFamily="18" charset="0"/>
                  <a:cs typeface="Times New Roman" pitchFamily="18" charset="0"/>
                </a:rPr>
                <a:t>× 1e+09 for 500GB disks</a:t>
              </a:r>
              <a:endParaRPr lang="zh-CN" altLang="en-US" sz="105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9" name="矩形 18"/>
            <p:cNvSpPr/>
            <p:nvPr/>
          </p:nvSpPr>
          <p:spPr bwMode="auto">
            <a:xfrm>
              <a:off x="3048000" y="3429000"/>
              <a:ext cx="2895600" cy="2133600"/>
            </a:xfrm>
            <a:prstGeom prst="rect">
              <a:avLst/>
            </a:prstGeom>
            <a:noFill/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156961" y="3581401"/>
            <a:ext cx="2910839" cy="2286000"/>
            <a:chOff x="6233161" y="3429000"/>
            <a:chExt cx="2910839" cy="2286000"/>
          </a:xfrm>
        </p:grpSpPr>
        <p:pic>
          <p:nvPicPr>
            <p:cNvPr id="13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233161" y="3429000"/>
              <a:ext cx="2910839" cy="22327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1" name="矩形 20"/>
            <p:cNvSpPr/>
            <p:nvPr/>
          </p:nvSpPr>
          <p:spPr bwMode="auto">
            <a:xfrm>
              <a:off x="6248400" y="3429000"/>
              <a:ext cx="2895600" cy="2286000"/>
            </a:xfrm>
            <a:prstGeom prst="rect">
              <a:avLst/>
            </a:prstGeom>
            <a:noFill/>
            <a:ln w="9525" cap="flat" cmpd="sng" algn="ctr">
              <a:solidFill>
                <a:srgbClr val="00B0F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3" name="椭圆 22"/>
          <p:cNvSpPr/>
          <p:nvPr/>
        </p:nvSpPr>
        <p:spPr bwMode="auto">
          <a:xfrm rot="19306866">
            <a:off x="6554601" y="3890935"/>
            <a:ext cx="869178" cy="331546"/>
          </a:xfrm>
          <a:prstGeom prst="ellipse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5" name="直接箭头连接符 24"/>
          <p:cNvCxnSpPr/>
          <p:nvPr/>
        </p:nvCxnSpPr>
        <p:spPr bwMode="auto">
          <a:xfrm flipH="1">
            <a:off x="7239000" y="3505200"/>
            <a:ext cx="76200" cy="381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" name="TextBox 28"/>
          <p:cNvSpPr txBox="1"/>
          <p:nvPr/>
        </p:nvSpPr>
        <p:spPr>
          <a:xfrm>
            <a:off x="6324600" y="2971800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rgbClr val="FF0000"/>
                </a:solidFill>
              </a:rPr>
              <a:t>(c) Sector failure bursts can be long (&gt; 5)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sp>
        <p:nvSpPr>
          <p:cNvPr id="32" name="矩形 31"/>
          <p:cNvSpPr/>
          <p:nvPr/>
        </p:nvSpPr>
        <p:spPr bwMode="auto">
          <a:xfrm>
            <a:off x="3048000" y="3810001"/>
            <a:ext cx="152400" cy="16002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zh-CN" altLang="en-US" smtClean="0"/>
          </a:p>
        </p:txBody>
      </p:sp>
      <p:sp>
        <p:nvSpPr>
          <p:cNvPr id="36" name="TextBox 35"/>
          <p:cNvSpPr txBox="1"/>
          <p:nvPr/>
        </p:nvSpPr>
        <p:spPr>
          <a:xfrm>
            <a:off x="3124200" y="298198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rgbClr val="FF0000"/>
                </a:solidFill>
              </a:rPr>
              <a:t>(b) Sector failures can be more frequent than disk failures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cxnSp>
        <p:nvCxnSpPr>
          <p:cNvPr id="37" name="直接箭头连接符 36"/>
          <p:cNvCxnSpPr/>
          <p:nvPr/>
        </p:nvCxnSpPr>
        <p:spPr bwMode="auto">
          <a:xfrm>
            <a:off x="3886200" y="3505200"/>
            <a:ext cx="762000" cy="5334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直接箭头连接符 39"/>
          <p:cNvCxnSpPr/>
          <p:nvPr/>
        </p:nvCxnSpPr>
        <p:spPr bwMode="auto">
          <a:xfrm flipH="1">
            <a:off x="3276600" y="3505200"/>
            <a:ext cx="609600" cy="381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矩形 42"/>
          <p:cNvSpPr/>
          <p:nvPr/>
        </p:nvSpPr>
        <p:spPr bwMode="auto">
          <a:xfrm>
            <a:off x="3505200" y="3810000"/>
            <a:ext cx="2438400" cy="1447800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latinLnBrk="0">
              <a:lnSpc>
                <a:spcPct val="100000"/>
              </a:lnSpc>
              <a:buClrTx/>
              <a:buSzTx/>
              <a:buFontTx/>
              <a:buNone/>
              <a:tabLst/>
            </a:pPr>
            <a:endParaRPr lang="zh-CN" altLang="en-US" smtClean="0"/>
          </a:p>
        </p:txBody>
      </p:sp>
      <p:sp>
        <p:nvSpPr>
          <p:cNvPr id="49" name="TextBox 48"/>
          <p:cNvSpPr txBox="1"/>
          <p:nvPr/>
        </p:nvSpPr>
        <p:spPr>
          <a:xfrm>
            <a:off x="152400" y="29718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rgbClr val="FF0000"/>
                </a:solidFill>
              </a:rPr>
              <a:t>(a) Annual disk failure rate: 1~10%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  <p:cxnSp>
        <p:nvCxnSpPr>
          <p:cNvPr id="50" name="直接箭头连接符 49"/>
          <p:cNvCxnSpPr/>
          <p:nvPr/>
        </p:nvCxnSpPr>
        <p:spPr bwMode="auto">
          <a:xfrm>
            <a:off x="762000" y="3505200"/>
            <a:ext cx="381000" cy="3810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  <p:bldP spid="23" grpId="0" animBg="1"/>
      <p:bldP spid="29" grpId="0"/>
      <p:bldP spid="32" grpId="0" animBg="1"/>
      <p:bldP spid="36" grpId="0"/>
      <p:bldP spid="43" grpId="0" animBg="1"/>
      <p:bldP spid="4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Upstairs Encoding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413" y="2209800"/>
            <a:ext cx="8509787" cy="353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 bwMode="auto">
          <a:xfrm>
            <a:off x="2209800" y="4267200"/>
            <a:ext cx="609600" cy="12954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9" name="直接箭头连接符 8"/>
          <p:cNvCxnSpPr/>
          <p:nvPr/>
        </p:nvCxnSpPr>
        <p:spPr bwMode="auto">
          <a:xfrm>
            <a:off x="2514600" y="5524500"/>
            <a:ext cx="0" cy="49530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Upstairs Encoding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413" y="2209800"/>
            <a:ext cx="8509787" cy="353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 bwMode="auto">
          <a:xfrm>
            <a:off x="3048000" y="4267200"/>
            <a:ext cx="609600" cy="12954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9" name="直接箭头连接符 8"/>
          <p:cNvCxnSpPr/>
          <p:nvPr/>
        </p:nvCxnSpPr>
        <p:spPr bwMode="auto">
          <a:xfrm>
            <a:off x="3352800" y="5524500"/>
            <a:ext cx="0" cy="49530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Upstairs Encoding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413" y="2209800"/>
            <a:ext cx="8509787" cy="353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 bwMode="auto">
          <a:xfrm>
            <a:off x="3810000" y="4267200"/>
            <a:ext cx="685800" cy="12954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9" name="直接箭头连接符 8"/>
          <p:cNvCxnSpPr/>
          <p:nvPr/>
        </p:nvCxnSpPr>
        <p:spPr bwMode="auto">
          <a:xfrm>
            <a:off x="4191000" y="5524500"/>
            <a:ext cx="0" cy="49530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Upstairs Encoding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413" y="2209800"/>
            <a:ext cx="8509787" cy="353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 bwMode="auto">
          <a:xfrm>
            <a:off x="4648200" y="4267200"/>
            <a:ext cx="1524000" cy="4572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14" name="直接箭头连接符 13"/>
          <p:cNvCxnSpPr/>
          <p:nvPr/>
        </p:nvCxnSpPr>
        <p:spPr bwMode="auto">
          <a:xfrm>
            <a:off x="8610600" y="44196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Upstairs Encoding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413" y="2209800"/>
            <a:ext cx="8509787" cy="353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 bwMode="auto">
          <a:xfrm>
            <a:off x="4648200" y="3657600"/>
            <a:ext cx="685800" cy="3810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8" name="矩形 7"/>
          <p:cNvSpPr/>
          <p:nvPr/>
        </p:nvSpPr>
        <p:spPr bwMode="auto">
          <a:xfrm>
            <a:off x="4648200" y="4724400"/>
            <a:ext cx="685800" cy="8382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13" name="直接箭头连接符 12"/>
          <p:cNvCxnSpPr/>
          <p:nvPr/>
        </p:nvCxnSpPr>
        <p:spPr bwMode="auto">
          <a:xfrm>
            <a:off x="5029200" y="5524500"/>
            <a:ext cx="0" cy="49530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Upstairs Encoding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413" y="2209800"/>
            <a:ext cx="8509787" cy="353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 bwMode="auto">
          <a:xfrm>
            <a:off x="5486400" y="4724400"/>
            <a:ext cx="685800" cy="3810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10" name="直接箭头连接符 9"/>
          <p:cNvCxnSpPr/>
          <p:nvPr/>
        </p:nvCxnSpPr>
        <p:spPr bwMode="auto">
          <a:xfrm>
            <a:off x="8610600" y="48768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Upstairs Encoding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413" y="2209800"/>
            <a:ext cx="8509787" cy="353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 bwMode="auto">
          <a:xfrm>
            <a:off x="5486400" y="5105400"/>
            <a:ext cx="685800" cy="4572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9" name="直接箭头连接符 8"/>
          <p:cNvCxnSpPr/>
          <p:nvPr/>
        </p:nvCxnSpPr>
        <p:spPr bwMode="auto">
          <a:xfrm>
            <a:off x="8610600" y="53340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Upstairs Encoding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413" y="2209800"/>
            <a:ext cx="8509787" cy="353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 bwMode="auto">
          <a:xfrm>
            <a:off x="5486400" y="2819400"/>
            <a:ext cx="685800" cy="12954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8" name="直接箭头连接符 7"/>
          <p:cNvCxnSpPr/>
          <p:nvPr/>
        </p:nvCxnSpPr>
        <p:spPr bwMode="auto">
          <a:xfrm>
            <a:off x="5867400" y="5524500"/>
            <a:ext cx="0" cy="49530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Upstairs Encoding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413" y="2209800"/>
            <a:ext cx="8509787" cy="353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矩形 6"/>
          <p:cNvSpPr/>
          <p:nvPr/>
        </p:nvSpPr>
        <p:spPr bwMode="auto">
          <a:xfrm>
            <a:off x="6324600" y="2438400"/>
            <a:ext cx="685800" cy="3810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8" name="直接箭头连接符 7"/>
          <p:cNvCxnSpPr/>
          <p:nvPr/>
        </p:nvCxnSpPr>
        <p:spPr bwMode="auto">
          <a:xfrm>
            <a:off x="8610600" y="25908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Upstairs Encoding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413" y="2209800"/>
            <a:ext cx="8509787" cy="353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 bwMode="auto">
          <a:xfrm>
            <a:off x="6324600" y="2819400"/>
            <a:ext cx="685800" cy="4572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9" name="直接箭头连接符 8"/>
          <p:cNvCxnSpPr/>
          <p:nvPr/>
        </p:nvCxnSpPr>
        <p:spPr bwMode="auto">
          <a:xfrm>
            <a:off x="8610600" y="30480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Erasure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4953000"/>
          </a:xfrm>
        </p:spPr>
        <p:txBody>
          <a:bodyPr/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Erasure coding</a:t>
            </a:r>
            <a:r>
              <a:rPr lang="en-US" sz="2400" dirty="0" smtClean="0"/>
              <a:t>: adds redundancy to data</a:t>
            </a:r>
          </a:p>
          <a:p>
            <a:r>
              <a:rPr lang="en-US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(N,K) </a:t>
            </a:r>
            <a:r>
              <a:rPr lang="en-US" sz="24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systematic MDS codes</a:t>
            </a:r>
            <a:endParaRPr lang="en-US" sz="2400" dirty="0" smtClean="0"/>
          </a:p>
          <a:p>
            <a:pPr lvl="1"/>
            <a:r>
              <a:rPr lang="en-US" sz="2000" dirty="0" smtClean="0"/>
              <a:t>Encodes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000" dirty="0" smtClean="0"/>
              <a:t> data pieces to create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N-K</a:t>
            </a: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FF0000"/>
                </a:solidFill>
              </a:rPr>
              <a:t>parity </a:t>
            </a:r>
            <a:r>
              <a:rPr lang="en-US" sz="2000" dirty="0" smtClean="0"/>
              <a:t>pieces</a:t>
            </a:r>
          </a:p>
          <a:p>
            <a:pPr lvl="1"/>
            <a:r>
              <a:rPr lang="en-US" sz="2000" dirty="0" smtClean="0"/>
              <a:t>Stripes the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 smtClean="0"/>
              <a:t> pieces across disks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Any </a:t>
            </a:r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en-US" sz="2000" dirty="0" smtClean="0">
                <a:sym typeface="Wingdings" panose="05000000000000000000" pitchFamily="2" charset="2"/>
              </a:rPr>
              <a:t> out of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</a:t>
            </a:r>
            <a:r>
              <a:rPr lang="en-US" sz="2000" dirty="0" smtClean="0">
                <a:sym typeface="Wingdings" panose="05000000000000000000" pitchFamily="2" charset="2"/>
              </a:rPr>
              <a:t> pieces can recover original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en-US" sz="2000" dirty="0" smtClean="0">
                <a:sym typeface="Wingdings" panose="05000000000000000000" pitchFamily="2" charset="2"/>
              </a:rPr>
              <a:t> data pieces and the </a:t>
            </a:r>
            <a:r>
              <a:rPr lang="en-US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N-K</a:t>
            </a:r>
            <a:r>
              <a:rPr lang="en-US" sz="2000" dirty="0"/>
              <a:t> parity</a:t>
            </a:r>
            <a:r>
              <a:rPr lang="en-US" sz="2000" i="1" dirty="0">
                <a:solidFill>
                  <a:srgbClr val="FF0000"/>
                </a:solidFill>
              </a:rPr>
              <a:t> </a:t>
            </a:r>
            <a:r>
              <a:rPr lang="en-US" sz="2000" dirty="0"/>
              <a:t>pieces</a:t>
            </a:r>
            <a:r>
              <a:rPr lang="en-US" sz="2000" dirty="0" smtClean="0">
                <a:sym typeface="Wingdings" panose="05000000000000000000" pitchFamily="2" charset="2"/>
              </a:rPr>
              <a:t>  fault tolerance</a:t>
            </a:r>
          </a:p>
          <a:p>
            <a:r>
              <a:rPr lang="en-US" sz="2400" dirty="0" smtClean="0"/>
              <a:t>Three erasure coding schemes:</a:t>
            </a:r>
          </a:p>
          <a:p>
            <a:pPr lvl="1"/>
            <a:r>
              <a:rPr lang="en-US" sz="2000" dirty="0" smtClean="0"/>
              <a:t>Traditional RAID and erasure codes (e.g., Reed-Solomon codes)</a:t>
            </a:r>
          </a:p>
          <a:p>
            <a:pPr lvl="1"/>
            <a:r>
              <a:rPr lang="en-US" sz="2000" dirty="0" smtClean="0"/>
              <a:t>Intra-Device Redundancy (IDR)</a:t>
            </a:r>
          </a:p>
          <a:p>
            <a:pPr lvl="1"/>
            <a:r>
              <a:rPr lang="en-US" sz="2000" dirty="0" smtClean="0"/>
              <a:t>Sector-Disk (SD) </a:t>
            </a:r>
            <a:r>
              <a:rPr lang="en-US" sz="2000" dirty="0"/>
              <a:t>c</a:t>
            </a:r>
            <a:r>
              <a:rPr lang="en-US" sz="2000" dirty="0" smtClean="0"/>
              <a:t>odes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4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Upstairs Encoding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413" y="2209800"/>
            <a:ext cx="8509787" cy="353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 bwMode="auto">
          <a:xfrm>
            <a:off x="6324600" y="3200400"/>
            <a:ext cx="685800" cy="4572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9" name="直接箭头连接符 8"/>
          <p:cNvCxnSpPr/>
          <p:nvPr/>
        </p:nvCxnSpPr>
        <p:spPr bwMode="auto">
          <a:xfrm>
            <a:off x="8610600" y="34290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Upstairs Encoding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9413" y="2209800"/>
            <a:ext cx="8509787" cy="3531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矩形 7"/>
          <p:cNvSpPr/>
          <p:nvPr/>
        </p:nvSpPr>
        <p:spPr bwMode="auto">
          <a:xfrm>
            <a:off x="6324600" y="3657600"/>
            <a:ext cx="685800" cy="4572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9" name="直接箭头连接符 8"/>
          <p:cNvCxnSpPr/>
          <p:nvPr/>
        </p:nvCxnSpPr>
        <p:spPr bwMode="auto">
          <a:xfrm>
            <a:off x="8610600" y="38862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9701" y="5867400"/>
            <a:ext cx="6057899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Notes: parity computations reuse previously computed parities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5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Downstairs Encoding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09800"/>
            <a:ext cx="8534400" cy="3541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直接箭头连接符 6"/>
          <p:cNvCxnSpPr/>
          <p:nvPr/>
        </p:nvCxnSpPr>
        <p:spPr bwMode="auto">
          <a:xfrm flipV="1">
            <a:off x="4343400" y="2514600"/>
            <a:ext cx="1524000" cy="1447800"/>
          </a:xfrm>
          <a:prstGeom prst="straightConnector1">
            <a:avLst/>
          </a:prstGeom>
          <a:ln w="57150">
            <a:solidFill>
              <a:srgbClr val="FF0000"/>
            </a:solidFill>
            <a:headEnd type="arrow" w="med" len="med"/>
            <a:tailEnd type="none" w="med" len="med"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  <a:extLst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609600" y="5943600"/>
            <a:ext cx="8153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lvl="0" indent="-342900">
              <a:spcBef>
                <a:spcPct val="50000"/>
              </a:spcBef>
              <a:buFont typeface="Wingdings" pitchFamily="2" charset="2"/>
              <a:buChar char="Ø"/>
            </a:pPr>
            <a:r>
              <a:rPr kumimoji="0" lang="en-US" altLang="zh-CN" sz="2400" b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Cannot </a:t>
            </a:r>
            <a:r>
              <a:rPr lang="en-US" altLang="zh-CN" sz="2400" kern="0" dirty="0" smtClean="0">
                <a:latin typeface="+mn-lt"/>
              </a:rPr>
              <a:t>be generalized for decoding</a:t>
            </a:r>
            <a:endParaRPr kumimoji="0" lang="zh-CN" altLang="en-US" sz="24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609600" y="1447800"/>
            <a:ext cx="79248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buFont typeface="Wingdings" pitchFamily="2" charset="2"/>
              <a:buChar char="Ø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2400" kern="0" dirty="0" smtClean="0"/>
              <a:t>Another idea: Generate parities in downstairs direction</a:t>
            </a:r>
            <a:endParaRPr lang="zh-CN" altLang="en-US" sz="2400" b="1" kern="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Downstairs Encoding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09800"/>
            <a:ext cx="8534400" cy="3541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10" name="矩形 9"/>
          <p:cNvSpPr/>
          <p:nvPr/>
        </p:nvSpPr>
        <p:spPr bwMode="auto">
          <a:xfrm>
            <a:off x="6324600" y="2438400"/>
            <a:ext cx="2286000" cy="3810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11" name="直接箭头连接符 10"/>
          <p:cNvCxnSpPr/>
          <p:nvPr/>
        </p:nvCxnSpPr>
        <p:spPr bwMode="auto">
          <a:xfrm>
            <a:off x="8610600" y="25908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Downstairs Encoding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09800"/>
            <a:ext cx="8534400" cy="3541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10" name="矩形 9"/>
          <p:cNvSpPr/>
          <p:nvPr/>
        </p:nvSpPr>
        <p:spPr bwMode="auto">
          <a:xfrm>
            <a:off x="8001000" y="2819400"/>
            <a:ext cx="609600" cy="12954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13" name="直接箭头连接符 12"/>
          <p:cNvCxnSpPr/>
          <p:nvPr/>
        </p:nvCxnSpPr>
        <p:spPr bwMode="auto">
          <a:xfrm>
            <a:off x="8305800" y="5524500"/>
            <a:ext cx="0" cy="49530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Downstairs Encoding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09800"/>
            <a:ext cx="8534400" cy="3541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10" name="矩形 9"/>
          <p:cNvSpPr/>
          <p:nvPr/>
        </p:nvSpPr>
        <p:spPr bwMode="auto">
          <a:xfrm>
            <a:off x="5486400" y="2819400"/>
            <a:ext cx="2286000" cy="4572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11" name="直接箭头连接符 10"/>
          <p:cNvCxnSpPr/>
          <p:nvPr/>
        </p:nvCxnSpPr>
        <p:spPr bwMode="auto">
          <a:xfrm>
            <a:off x="8610600" y="30480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Downstairs Encoding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09800"/>
            <a:ext cx="8534400" cy="3541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12" name="矩形 11"/>
          <p:cNvSpPr/>
          <p:nvPr/>
        </p:nvSpPr>
        <p:spPr bwMode="auto">
          <a:xfrm>
            <a:off x="5486400" y="3200400"/>
            <a:ext cx="2286000" cy="4572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14" name="直接箭头连接符 13"/>
          <p:cNvCxnSpPr/>
          <p:nvPr/>
        </p:nvCxnSpPr>
        <p:spPr bwMode="auto">
          <a:xfrm>
            <a:off x="8610600" y="34290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Downstairs Encoding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09800"/>
            <a:ext cx="8534400" cy="3541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10" name="矩形 9"/>
          <p:cNvSpPr/>
          <p:nvPr/>
        </p:nvSpPr>
        <p:spPr bwMode="auto">
          <a:xfrm>
            <a:off x="7162800" y="3657600"/>
            <a:ext cx="609600" cy="4572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13" name="直接箭头连接符 12"/>
          <p:cNvCxnSpPr/>
          <p:nvPr/>
        </p:nvCxnSpPr>
        <p:spPr bwMode="auto">
          <a:xfrm>
            <a:off x="7467600" y="5524500"/>
            <a:ext cx="0" cy="49530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981200" y="6320135"/>
            <a:ext cx="525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sz="2400" b="1" i="1" baseline="-25000" dirty="0" smtClean="0">
                <a:latin typeface="Times New Roman" pitchFamily="18" charset="0"/>
                <a:cs typeface="Times New Roman" pitchFamily="18" charset="0"/>
              </a:rPr>
              <a:t>row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</a:rPr>
              <a:t>(10,7) code       </a:t>
            </a:r>
            <a:r>
              <a:rPr lang="en-US" altLang="zh-CN" sz="2400" b="1" i="1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</a:t>
            </a:r>
            <a:r>
              <a:rPr lang="en-US" altLang="zh-CN" sz="2400" b="1" i="1" baseline="-25000" dirty="0" err="1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col</a:t>
            </a:r>
            <a:r>
              <a:rPr lang="en-US" altLang="zh-CN" sz="2400" b="1" dirty="0" smtClean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: </a:t>
            </a:r>
            <a:r>
              <a:rPr lang="en-US" altLang="zh-CN" sz="2400" b="1" dirty="0" smtClean="0">
                <a:latin typeface="+mn-lt"/>
                <a:cs typeface="Times New Roman" pitchFamily="18" charset="0"/>
                <a:sym typeface="Wingdings" panose="05000000000000000000" pitchFamily="2" charset="2"/>
              </a:rPr>
              <a:t>(7,4) code</a:t>
            </a:r>
            <a:endParaRPr lang="zh-CN" altLang="en-US" sz="2400" b="1" dirty="0">
              <a:latin typeface="+mn-lt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Downstairs Encoding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209800"/>
            <a:ext cx="8534400" cy="3541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457200" y="1447801"/>
            <a:ext cx="8229600" cy="685800"/>
          </a:xfrm>
        </p:spPr>
        <p:txBody>
          <a:bodyPr/>
          <a:lstStyle/>
          <a:p>
            <a:r>
              <a:rPr lang="en-US" altLang="zh-CN" sz="2400" dirty="0" smtClean="0"/>
              <a:t>Detailed steps:</a:t>
            </a:r>
            <a:endParaRPr lang="zh-CN" altLang="en-US" sz="2400" dirty="0"/>
          </a:p>
        </p:txBody>
      </p:sp>
      <p:sp>
        <p:nvSpPr>
          <p:cNvPr id="10" name="矩形 9"/>
          <p:cNvSpPr/>
          <p:nvPr/>
        </p:nvSpPr>
        <p:spPr bwMode="auto">
          <a:xfrm>
            <a:off x="4648200" y="3657600"/>
            <a:ext cx="2286000" cy="4572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11" name="直接箭头连接符 10"/>
          <p:cNvCxnSpPr/>
          <p:nvPr/>
        </p:nvCxnSpPr>
        <p:spPr bwMode="auto">
          <a:xfrm>
            <a:off x="8610600" y="3886200"/>
            <a:ext cx="457200" cy="0"/>
          </a:xfrm>
          <a:prstGeom prst="straightConnector1">
            <a:avLst/>
          </a:prstGeom>
          <a:ln>
            <a:solidFill>
              <a:srgbClr val="FF0000"/>
            </a:solidFill>
            <a:headEnd type="arrow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600" y="5867400"/>
            <a:ext cx="7543801" cy="830997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Like upstairs encoding, parity computations reuse previously computed parities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8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304800" y="4648200"/>
            <a:ext cx="4648200" cy="1828800"/>
            <a:chOff x="304800" y="2209800"/>
            <a:chExt cx="8534400" cy="3541336"/>
          </a:xfrm>
        </p:grpSpPr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4800" y="2209800"/>
              <a:ext cx="8534400" cy="3541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9" name="直接箭头连接符 8"/>
            <p:cNvCxnSpPr/>
            <p:nvPr/>
          </p:nvCxnSpPr>
          <p:spPr bwMode="auto">
            <a:xfrm flipV="1">
              <a:off x="4343400" y="2514600"/>
              <a:ext cx="1524000" cy="144780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arrow" w="med" len="med"/>
              <a:tailEnd type="none" w="med" len="med"/>
            </a:ln>
            <a:effectLst>
              <a:glow rad="101600">
                <a:schemeClr val="accent5">
                  <a:satMod val="17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Choosing Encoding Methods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29200" y="1676400"/>
            <a:ext cx="4038600" cy="47244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The two methods are </a:t>
            </a:r>
            <a:r>
              <a:rPr lang="en-US" altLang="zh-CN" b="1" dirty="0" smtClean="0">
                <a:solidFill>
                  <a:srgbClr val="FF0000"/>
                </a:solidFill>
              </a:rPr>
              <a:t>complementary</a:t>
            </a:r>
          </a:p>
          <a:p>
            <a:r>
              <a:rPr lang="en-US" altLang="zh-CN" dirty="0" smtClean="0"/>
              <a:t>Intuition:</a:t>
            </a:r>
          </a:p>
          <a:p>
            <a:pPr lvl="1"/>
            <a:r>
              <a:rPr lang="en-US" altLang="zh-CN" dirty="0" smtClean="0">
                <a:solidFill>
                  <a:srgbClr val="3333CC"/>
                </a:solidFill>
              </a:rPr>
              <a:t>Choose upstairs encoding for large </a:t>
            </a:r>
            <a:r>
              <a:rPr lang="en-US" altLang="zh-CN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′</a:t>
            </a:r>
            <a:endParaRPr lang="en-US" altLang="zh-CN" dirty="0" smtClean="0">
              <a:solidFill>
                <a:srgbClr val="3333CC"/>
              </a:solidFill>
            </a:endParaRPr>
          </a:p>
          <a:p>
            <a:pPr lvl="1"/>
            <a:r>
              <a:rPr lang="en-US" altLang="zh-CN" dirty="0" smtClean="0">
                <a:solidFill>
                  <a:srgbClr val="3333CC"/>
                </a:solidFill>
              </a:rPr>
              <a:t>Choose downstairs encoding for small </a:t>
            </a:r>
            <a:r>
              <a:rPr lang="en-US" altLang="zh-CN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′</a:t>
            </a:r>
            <a:endParaRPr lang="en-US" altLang="zh-CN" dirty="0" smtClean="0">
              <a:solidFill>
                <a:srgbClr val="3333CC"/>
              </a:solidFill>
            </a:endParaRPr>
          </a:p>
          <a:p>
            <a:r>
              <a:rPr lang="en-US" altLang="zh-CN" dirty="0" smtClean="0"/>
              <a:t>Details in paper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grpSp>
        <p:nvGrpSpPr>
          <p:cNvPr id="7" name="组合 6"/>
          <p:cNvGrpSpPr/>
          <p:nvPr/>
        </p:nvGrpSpPr>
        <p:grpSpPr>
          <a:xfrm>
            <a:off x="329413" y="1600200"/>
            <a:ext cx="4626121" cy="1828800"/>
            <a:chOff x="329413" y="2209800"/>
            <a:chExt cx="8509787" cy="3531123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29413" y="2209800"/>
              <a:ext cx="8509787" cy="35311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6" name="直接箭头连接符 5"/>
            <p:cNvCxnSpPr/>
            <p:nvPr/>
          </p:nvCxnSpPr>
          <p:spPr bwMode="auto">
            <a:xfrm flipV="1">
              <a:off x="4343400" y="2514600"/>
              <a:ext cx="1524000" cy="1447800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none" w="med" len="med"/>
              <a:tailEnd type="arrow" w="med" len="med"/>
            </a:ln>
            <a:effectLst>
              <a:glow rad="101600">
                <a:schemeClr val="accent5">
                  <a:satMod val="175000"/>
                  <a:alpha val="40000"/>
                </a:schemeClr>
              </a:glow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prst="angle"/>
            </a:sp3d>
            <a:extLst/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2" name="右箭头 11"/>
          <p:cNvSpPr/>
          <p:nvPr/>
        </p:nvSpPr>
        <p:spPr bwMode="auto">
          <a:xfrm rot="16200000">
            <a:off x="1910752" y="3358553"/>
            <a:ext cx="381000" cy="369495"/>
          </a:xfrm>
          <a:prstGeom prst="rightArrow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右箭头 12"/>
          <p:cNvSpPr/>
          <p:nvPr/>
        </p:nvSpPr>
        <p:spPr bwMode="auto">
          <a:xfrm rot="5400000">
            <a:off x="1899247" y="4349152"/>
            <a:ext cx="381000" cy="369495"/>
          </a:xfrm>
          <a:prstGeom prst="rightArrow">
            <a:avLst/>
          </a:prstGeom>
          <a:ln>
            <a:solidFill>
              <a:srgbClr val="FF000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2000" y="3805535"/>
            <a:ext cx="2590800" cy="461665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=(1, 3) </a:t>
            </a:r>
            <a:r>
              <a:rPr lang="en-US" altLang="zh-CN" sz="2400" dirty="0" smtClean="0">
                <a:solidFill>
                  <a:srgbClr val="FF0000"/>
                </a:solidFill>
                <a:latin typeface="+mn-lt"/>
                <a:cs typeface="Times New Roman" pitchFamily="18" charset="0"/>
              </a:rPr>
              <a:t>with </a:t>
            </a:r>
            <a:r>
              <a:rPr lang="en-US" altLang="zh-CN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′=2</a:t>
            </a:r>
            <a:endParaRPr lang="zh-CN" altLang="en-US" sz="2400" dirty="0">
              <a:solidFill>
                <a:srgbClr val="FF0000"/>
              </a:solidFill>
              <a:latin typeface="+mn-lt"/>
              <a:cs typeface="Times New Roman" pitchFamily="18" charset="0"/>
            </a:endParaRPr>
          </a:p>
        </p:txBody>
      </p:sp>
      <p:cxnSp>
        <p:nvCxnSpPr>
          <p:cNvPr id="15" name="直接连接符 14"/>
          <p:cNvCxnSpPr/>
          <p:nvPr/>
        </p:nvCxnSpPr>
        <p:spPr bwMode="auto">
          <a:xfrm>
            <a:off x="3962400" y="1371600"/>
            <a:ext cx="0" cy="5334000"/>
          </a:xfrm>
          <a:prstGeom prst="line">
            <a:avLst/>
          </a:prstGeom>
          <a:ln>
            <a:solidFill>
              <a:srgbClr val="7030A0"/>
            </a:solidFill>
            <a:prstDash val="solid"/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6" name="直接连接符 15"/>
          <p:cNvCxnSpPr/>
          <p:nvPr/>
        </p:nvCxnSpPr>
        <p:spPr bwMode="auto">
          <a:xfrm>
            <a:off x="4876800" y="1371600"/>
            <a:ext cx="0" cy="5334000"/>
          </a:xfrm>
          <a:prstGeom prst="line">
            <a:avLst/>
          </a:prstGeom>
          <a:ln>
            <a:solidFill>
              <a:srgbClr val="7030A0"/>
            </a:solidFill>
            <a:prstDash val="solid"/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cxnSp>
        <p:nvCxnSpPr>
          <p:cNvPr id="18" name="直接箭头连接符 17"/>
          <p:cNvCxnSpPr/>
          <p:nvPr/>
        </p:nvCxnSpPr>
        <p:spPr bwMode="auto">
          <a:xfrm>
            <a:off x="3962400" y="4038600"/>
            <a:ext cx="914400" cy="0"/>
          </a:xfrm>
          <a:prstGeom prst="straightConnector1">
            <a:avLst/>
          </a:prstGeom>
          <a:ln>
            <a:solidFill>
              <a:srgbClr val="7030A0"/>
            </a:solidFill>
            <a:headEnd type="arrow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cxnSp>
      <p:sp>
        <p:nvSpPr>
          <p:cNvPr id="19" name="TextBox 18"/>
          <p:cNvSpPr txBox="1"/>
          <p:nvPr/>
        </p:nvSpPr>
        <p:spPr>
          <a:xfrm>
            <a:off x="3962400" y="3581400"/>
            <a:ext cx="914400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4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′=2</a:t>
            </a:r>
            <a:endParaRPr lang="zh-CN" altLang="en-US" sz="2400" dirty="0">
              <a:solidFill>
                <a:srgbClr val="7030A0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33400" y="1828800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i="1" dirty="0" smtClean="0">
                <a:solidFill>
                  <a:srgbClr val="3333CC"/>
                </a:solidFill>
              </a:rPr>
              <a:t>Upstairs</a:t>
            </a:r>
            <a:endParaRPr lang="zh-CN" altLang="en-US" sz="3200" b="1" i="1" dirty="0">
              <a:solidFill>
                <a:srgbClr val="3333CC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04800" y="4876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3200" b="1" i="1" dirty="0" smtClean="0">
                <a:solidFill>
                  <a:srgbClr val="3333CC"/>
                </a:solidFill>
              </a:rPr>
              <a:t>Downstairs</a:t>
            </a:r>
            <a:endParaRPr lang="zh-CN" altLang="en-US" sz="3200" b="1" i="1" dirty="0">
              <a:solidFill>
                <a:srgbClr val="33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19629" y="2590800"/>
            <a:ext cx="4624371" cy="3039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90" y="2944757"/>
            <a:ext cx="4076001" cy="2398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Mixed Failure Scenario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371600"/>
            <a:ext cx="7848600" cy="1219200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Consider an example failure scenario with</a:t>
            </a:r>
          </a:p>
          <a:p>
            <a:pPr lvl="1"/>
            <a:r>
              <a:rPr lang="en-US" altLang="zh-CN" sz="2000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altLang="zh-CN" sz="2000" dirty="0" smtClean="0"/>
              <a:t> entirely failed device, and </a:t>
            </a:r>
          </a:p>
          <a:p>
            <a:pPr lvl="1"/>
            <a:r>
              <a:rPr lang="en-US" altLang="zh-CN" sz="2000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′=2</a:t>
            </a:r>
            <a:r>
              <a:rPr lang="en-US" altLang="zh-CN" sz="2000" b="1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 smtClean="0"/>
              <a:t>partially failed devices with </a:t>
            </a:r>
            <a:r>
              <a:rPr lang="en-US" altLang="zh-CN" sz="2000" b="1" dirty="0" smtClean="0">
                <a:solidFill>
                  <a:srgbClr val="3333CC"/>
                </a:solidFill>
              </a:rPr>
              <a:t>1</a:t>
            </a:r>
            <a:r>
              <a:rPr lang="en-US" altLang="zh-CN" sz="2000" dirty="0" smtClean="0"/>
              <a:t> and </a:t>
            </a:r>
            <a:r>
              <a:rPr lang="en-US" altLang="zh-CN" sz="2000" b="1" dirty="0" smtClean="0">
                <a:solidFill>
                  <a:srgbClr val="3333CC"/>
                </a:solidFill>
              </a:rPr>
              <a:t>3</a:t>
            </a:r>
            <a:r>
              <a:rPr lang="en-US" altLang="zh-CN" sz="2000" dirty="0" smtClean="0"/>
              <a:t> sector failures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62000" y="5786199"/>
            <a:ext cx="7467600" cy="919401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indent="-457200" algn="ctr"/>
            <a:r>
              <a:rPr lang="en-US" altLang="zh-CN" sz="2400" b="1" dirty="0" smtClean="0"/>
              <a:t>Question: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 </a:t>
            </a:r>
            <a:r>
              <a:rPr lang="en-US" altLang="zh-CN" sz="2400" b="1" i="1" dirty="0" smtClean="0">
                <a:solidFill>
                  <a:srgbClr val="FF0000"/>
                </a:solidFill>
              </a:rPr>
              <a:t>How can we efficiently tolerate such a mixed failure scenario via erasure coding?</a:t>
            </a:r>
            <a:endParaRPr lang="zh-CN" altLang="en-US" sz="2400" b="1" i="1" dirty="0">
              <a:solidFill>
                <a:srgbClr val="FF0000"/>
              </a:solidFill>
            </a:endParaRPr>
          </a:p>
        </p:txBody>
      </p:sp>
      <p:sp>
        <p:nvSpPr>
          <p:cNvPr id="8" name="虚尾箭头 7"/>
          <p:cNvSpPr/>
          <p:nvPr/>
        </p:nvSpPr>
        <p:spPr bwMode="auto">
          <a:xfrm>
            <a:off x="4267200" y="3597147"/>
            <a:ext cx="685800" cy="533400"/>
          </a:xfrm>
          <a:prstGeom prst="stripedRightArrow">
            <a:avLst/>
          </a:prstGeom>
          <a:ln w="12700"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r>
              <a:rPr lang="en-US" sz="2400" dirty="0" smtClean="0"/>
              <a:t>Implementation</a:t>
            </a:r>
          </a:p>
          <a:p>
            <a:pPr lvl="1"/>
            <a:r>
              <a:rPr lang="en-US" sz="2000" dirty="0" smtClean="0"/>
              <a:t>Built on libraries </a:t>
            </a:r>
            <a:r>
              <a:rPr lang="en-US" sz="2000" dirty="0" err="1" smtClean="0"/>
              <a:t>Jerasure</a:t>
            </a:r>
            <a:r>
              <a:rPr lang="en-US" sz="2000" dirty="0" smtClean="0"/>
              <a:t> </a:t>
            </a:r>
            <a:r>
              <a:rPr lang="en-US" sz="1200" dirty="0" smtClean="0"/>
              <a:t>[Plank, FAST’09]</a:t>
            </a:r>
            <a:r>
              <a:rPr lang="en-US" sz="2000" dirty="0" smtClean="0"/>
              <a:t> and GF-Complete </a:t>
            </a:r>
            <a:r>
              <a:rPr lang="en-US" sz="1200" dirty="0" smtClean="0"/>
              <a:t>[Plank, FAST’13]</a:t>
            </a:r>
            <a:endParaRPr lang="en-US" sz="2000" dirty="0" smtClean="0"/>
          </a:p>
          <a:p>
            <a:pPr lvl="1"/>
            <a:endParaRPr lang="en-US" sz="2000" dirty="0"/>
          </a:p>
          <a:p>
            <a:r>
              <a:rPr lang="en-US" altLang="zh-CN" sz="2400" dirty="0" err="1" smtClean="0"/>
              <a:t>Testbed</a:t>
            </a:r>
            <a:r>
              <a:rPr lang="en-US" altLang="zh-CN" sz="2400" dirty="0" smtClean="0"/>
              <a:t> machine: </a:t>
            </a:r>
          </a:p>
          <a:p>
            <a:pPr lvl="1"/>
            <a:r>
              <a:rPr lang="en-US" altLang="zh-CN" sz="2000" dirty="0" smtClean="0"/>
              <a:t>Intel </a:t>
            </a:r>
            <a:r>
              <a:rPr lang="en-US" altLang="zh-CN" sz="2000" dirty="0"/>
              <a:t>Core i5-3570 </a:t>
            </a:r>
            <a:r>
              <a:rPr lang="en-US" altLang="zh-CN" sz="2000" dirty="0" smtClean="0"/>
              <a:t>CPU </a:t>
            </a:r>
            <a:r>
              <a:rPr lang="en-US" altLang="zh-CN" sz="2000" dirty="0"/>
              <a:t>3.40GHz with </a:t>
            </a:r>
            <a:r>
              <a:rPr lang="en-US" altLang="zh-CN" sz="2000" dirty="0" smtClean="0"/>
              <a:t>SSE4.2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Comparisons with RS codes and SD codes</a:t>
            </a:r>
          </a:p>
          <a:p>
            <a:pPr lvl="1"/>
            <a:r>
              <a:rPr lang="en-US" sz="2000" dirty="0" smtClean="0"/>
              <a:t>Storage saving</a:t>
            </a:r>
          </a:p>
          <a:p>
            <a:pPr lvl="1"/>
            <a:r>
              <a:rPr lang="en-US" sz="2000" dirty="0" smtClean="0"/>
              <a:t>Encoding/decoding speeds</a:t>
            </a:r>
          </a:p>
          <a:p>
            <a:pPr lvl="1"/>
            <a:r>
              <a:rPr lang="en-US" sz="2000" dirty="0" smtClean="0"/>
              <a:t>Update cost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2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Storage Space Saving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2057400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STAIR codes save               devices compared to traditional erasure codes using device-level fault tolerance</a:t>
            </a:r>
          </a:p>
          <a:p>
            <a:pPr lvl="1"/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sz="2000" dirty="0"/>
              <a:t> = </a:t>
            </a:r>
            <a:r>
              <a:rPr lang="en-US" altLang="zh-CN" sz="2000" dirty="0" smtClean="0"/>
              <a:t># </a:t>
            </a:r>
            <a:r>
              <a:rPr lang="en-US" altLang="zh-CN" sz="2000" dirty="0"/>
              <a:t>of tolerable sector failures</a:t>
            </a:r>
          </a:p>
          <a:p>
            <a:pPr lvl="1"/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m′</a:t>
            </a:r>
            <a:r>
              <a:rPr lang="en-US" altLang="zh-CN" sz="2000" dirty="0"/>
              <a:t> = # of partially failed devices</a:t>
            </a:r>
          </a:p>
          <a:p>
            <a:pPr lvl="1"/>
            <a:r>
              <a:rPr lang="en-US" altLang="zh-CN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CN" sz="2000" dirty="0"/>
              <a:t> = chunk </a:t>
            </a:r>
            <a:r>
              <a:rPr lang="en-US" altLang="zh-CN" sz="2000" dirty="0" smtClean="0"/>
              <a:t>size</a:t>
            </a:r>
            <a:endParaRPr lang="zh-CN" altLang="en-US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70731" y="1447800"/>
            <a:ext cx="1048869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9493" y="3505200"/>
            <a:ext cx="8782107" cy="25146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7" name="内容占位符 2"/>
          <p:cNvSpPr txBox="1">
            <a:spLocks/>
          </p:cNvSpPr>
          <p:nvPr/>
        </p:nvSpPr>
        <p:spPr bwMode="auto">
          <a:xfrm>
            <a:off x="1295400" y="6134100"/>
            <a:ext cx="63246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en-US" altLang="zh-CN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As </a:t>
            </a:r>
            <a:r>
              <a:rPr kumimoji="0" lang="en-US" altLang="zh-CN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kumimoji="0" lang="en-US" altLang="zh-CN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 increases, </a:t>
            </a:r>
            <a:r>
              <a:rPr lang="en-US" altLang="zh-CN" sz="2400" b="1" i="1" kern="0" dirty="0" smtClean="0">
                <a:solidFill>
                  <a:srgbClr val="FF0000"/>
                </a:solidFill>
                <a:latin typeface="+mn-lt"/>
              </a:rPr>
              <a:t># of devices saved</a:t>
            </a:r>
            <a:r>
              <a:rPr kumimoji="0" lang="en-US" altLang="zh-CN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 </a:t>
            </a:r>
            <a:r>
              <a:rPr lang="en-US" altLang="zh-CN" sz="2400" b="1" i="1" kern="0" dirty="0">
                <a:solidFill>
                  <a:srgbClr val="FF0000"/>
                </a:solidFill>
                <a:latin typeface="+mn-lt"/>
                <a:sym typeface="Symbol"/>
              </a:rPr>
              <a:t></a:t>
            </a:r>
            <a:r>
              <a:rPr kumimoji="0" lang="en-US" altLang="zh-CN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</a:rPr>
              <a:t> </a:t>
            </a:r>
            <a:r>
              <a:rPr kumimoji="0" lang="en-US" altLang="zh-CN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m′</a:t>
            </a:r>
            <a:endParaRPr kumimoji="0" lang="en-US" altLang="zh-CN" sz="2400" b="1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-4170" b="56905"/>
          <a:stretch>
            <a:fillRect/>
          </a:stretch>
        </p:blipFill>
        <p:spPr bwMode="auto">
          <a:xfrm>
            <a:off x="152400" y="1759594"/>
            <a:ext cx="8915400" cy="251921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Encoding Speed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7" name="内容占位符 2"/>
          <p:cNvSpPr txBox="1">
            <a:spLocks/>
          </p:cNvSpPr>
          <p:nvPr/>
        </p:nvSpPr>
        <p:spPr bwMode="auto">
          <a:xfrm>
            <a:off x="152400" y="4724400"/>
            <a:ext cx="845820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4488" marR="0" lvl="0" indent="-344488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altLang="zh-CN" sz="2400" kern="0" dirty="0">
                <a:latin typeface="+mn-lt"/>
              </a:rPr>
              <a:t>E</a:t>
            </a:r>
            <a:r>
              <a:rPr kumimoji="0" lang="en-US" altLang="zh-CN" sz="2400" b="0" i="0" u="none" strike="noStrike" kern="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+mn-lt"/>
              </a:rPr>
              <a:t>ncoding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 speed of STAIR codes is on order of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 1000MB/s</a:t>
            </a:r>
            <a:endParaRPr kumimoji="0" lang="en-US" altLang="zh-CN" sz="24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</a:endParaRPr>
          </a:p>
          <a:p>
            <a:pPr marL="344488" marR="0" lvl="0" indent="-344488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STAIR codes 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improve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 encoding speed of SD codes 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by 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sym typeface="Symbol"/>
              </a:rPr>
              <a:t></a:t>
            </a:r>
            <a:r>
              <a:rPr kumimoji="0" lang="en-US" altLang="zh-CN" sz="2400" b="1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100%</a:t>
            </a:r>
            <a:r>
              <a:rPr kumimoji="0" lang="en-US" altLang="zh-CN" sz="2400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, due </a:t>
            </a:r>
            <a:r>
              <a:rPr kumimoji="0" lang="en-US" altLang="zh-CN" sz="240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to </a:t>
            </a:r>
            <a:r>
              <a:rPr kumimoji="0" lang="en-US" altLang="zh-CN" sz="240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</a:rPr>
              <a:t>parity reuse</a:t>
            </a:r>
          </a:p>
          <a:p>
            <a:pPr marL="344488" marR="0" lvl="0" indent="-344488" algn="l" defTabSz="914400" rtl="0" eaLnBrk="0" fontAlgn="base" latinLnBrk="0" hangingPunct="0">
              <a:spcBef>
                <a:spcPct val="5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altLang="zh-CN" sz="2400" b="0" kern="0" baseline="0" dirty="0" smtClean="0">
                <a:latin typeface="+mn-lt"/>
              </a:rPr>
              <a:t>Similar results for decoding</a:t>
            </a:r>
            <a:endParaRPr kumimoji="0" lang="zh-CN" altLang="en-US" sz="2400" b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67400" y="1219200"/>
            <a:ext cx="2743200" cy="715089"/>
          </a:xfrm>
          <a:prstGeom prst="wedgeRoundRectCallout">
            <a:avLst>
              <a:gd name="adj1" fmla="val -15031"/>
              <a:gd name="adj2" fmla="val 76271"/>
              <a:gd name="adj3" fmla="val 16667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 = </a:t>
            </a:r>
            <a:r>
              <a:rPr lang="en-US" altLang="zh-CN" dirty="0" smtClean="0">
                <a:solidFill>
                  <a:srgbClr val="7030A0"/>
                </a:solidFill>
                <a:latin typeface="+mn-lt"/>
                <a:cs typeface="Times New Roman" pitchFamily="18" charset="0"/>
              </a:rPr>
              <a:t>number of devices</a:t>
            </a:r>
          </a:p>
          <a:p>
            <a:pPr algn="ctr"/>
            <a:r>
              <a:rPr lang="en-US" altLang="zh-CN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zh-C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=16</a:t>
            </a:r>
            <a:r>
              <a:rPr lang="en-US" altLang="zh-CN" dirty="0" smtClean="0">
                <a:solidFill>
                  <a:srgbClr val="7030A0"/>
                </a:solidFill>
              </a:rPr>
              <a:t> (sectors per chunk)</a:t>
            </a:r>
            <a:endParaRPr lang="zh-CN" alt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Update Cost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t="2257" b="-7915"/>
          <a:stretch>
            <a:fillRect/>
          </a:stretch>
        </p:blipFill>
        <p:spPr bwMode="auto">
          <a:xfrm>
            <a:off x="228600" y="1447800"/>
            <a:ext cx="8686800" cy="297920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2667000" y="1760007"/>
            <a:ext cx="4800600" cy="408623"/>
          </a:xfrm>
          <a:prstGeom prst="roundRect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C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=16</a:t>
            </a:r>
            <a:r>
              <a:rPr lang="en-US" altLang="zh-CN" dirty="0" smtClean="0">
                <a:solidFill>
                  <a:srgbClr val="7030A0"/>
                </a:solidFill>
              </a:rPr>
              <a:t> (devices) and </a:t>
            </a:r>
            <a:r>
              <a:rPr lang="en-US" altLang="zh-CN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altLang="zh-CN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=16</a:t>
            </a:r>
            <a:r>
              <a:rPr lang="en-US" altLang="zh-CN" dirty="0" smtClean="0">
                <a:solidFill>
                  <a:srgbClr val="7030A0"/>
                </a:solidFill>
              </a:rPr>
              <a:t> (sectors per chunk)</a:t>
            </a:r>
            <a:endParaRPr lang="zh-CN" altLang="en-US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4781490"/>
            <a:ext cx="8458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altLang="zh-CN" sz="2400" b="1" kern="0" dirty="0">
                <a:solidFill>
                  <a:srgbClr val="FF0000"/>
                </a:solidFill>
                <a:latin typeface="+mn-lt"/>
              </a:rPr>
              <a:t>H</a:t>
            </a:r>
            <a:r>
              <a:rPr lang="en-US" altLang="zh-CN" sz="2400" b="1" kern="0" dirty="0" smtClean="0">
                <a:solidFill>
                  <a:srgbClr val="FF0000"/>
                </a:solidFill>
                <a:latin typeface="+mn-lt"/>
              </a:rPr>
              <a:t>igher update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penalty </a:t>
            </a:r>
            <a:r>
              <a:rPr lang="en-US" altLang="zh-CN" sz="2400" b="1" kern="0" dirty="0" smtClean="0">
                <a:solidFill>
                  <a:srgbClr val="FF0000"/>
                </a:solidFill>
                <a:latin typeface="+mn-lt"/>
              </a:rPr>
              <a:t>than traditional codes</a:t>
            </a:r>
            <a:r>
              <a:rPr lang="en-US" altLang="zh-CN" sz="2400" kern="0" dirty="0" smtClean="0">
                <a:latin typeface="+mn-lt"/>
              </a:rPr>
              <a:t>, due to global parity sectors</a:t>
            </a:r>
          </a:p>
          <a:p>
            <a:pPr marL="342900" indent="-342900">
              <a:spcBef>
                <a:spcPct val="50000"/>
              </a:spcBef>
              <a:buFont typeface="Wingdings" pitchFamily="2" charset="2"/>
              <a:buChar char="Ø"/>
              <a:defRPr/>
            </a:pPr>
            <a:r>
              <a:rPr lang="en-US" altLang="zh-CN" sz="2400" kern="0" dirty="0" smtClean="0">
                <a:latin typeface="+mn-lt"/>
              </a:rPr>
              <a:t>Good for systems with rare updates (e.g., backup) or many full-stripe writes (e.g., SSDs)</a:t>
            </a:r>
            <a:endParaRPr lang="zh-CN" altLang="en-US" sz="2400" kern="0" dirty="0">
              <a:latin typeface="+mn-lt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4198407"/>
            <a:ext cx="8610600" cy="381000"/>
          </a:xfrm>
          <a:prstGeom prst="roundRect">
            <a:avLst/>
          </a:prstGeom>
          <a:ln>
            <a:noFill/>
          </a:ln>
        </p:spPr>
        <p:txBody>
          <a:bodyPr>
            <a:noAutofit/>
          </a:bodyPr>
          <a:lstStyle/>
          <a:p>
            <a:pPr>
              <a:buNone/>
              <a:defRPr/>
            </a:pPr>
            <a:r>
              <a:rPr lang="en-US" altLang="zh-CN" sz="1800" i="1" dirty="0" smtClean="0"/>
              <a:t>(Update penalty: average # of updated parity sectors for updating a data sector)</a:t>
            </a:r>
            <a:endParaRPr lang="zh-CN" altLang="en-US" sz="18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410200" y="6245423"/>
            <a:ext cx="2819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zh-CN" sz="1400" dirty="0" smtClean="0"/>
              <a:t>[</a:t>
            </a:r>
            <a:r>
              <a:rPr lang="en-US" altLang="zh-CN" sz="1400" i="1" dirty="0" smtClean="0"/>
              <a:t>Plank et al., FAST ’13, TOS’14</a:t>
            </a:r>
            <a:r>
              <a:rPr lang="en-US" altLang="zh-CN" sz="1400" dirty="0" smtClean="0"/>
              <a:t>]</a:t>
            </a:r>
            <a:endParaRPr lang="zh-CN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r>
              <a:rPr lang="en-US" altLang="zh-CN" dirty="0" smtClean="0"/>
              <a:t>STAIR codes: a general family of erasure codes for tolerating both device and sector failures in a space-efficient manner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Complementary upstairs encoding and downstairs encoding with improved encoding speed via parity reuse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Open source STAIR Coding Library (in C):</a:t>
            </a:r>
          </a:p>
          <a:p>
            <a:pPr lvl="1"/>
            <a:r>
              <a:rPr lang="en-US" altLang="zh-CN" b="1" dirty="0" smtClean="0">
                <a:solidFill>
                  <a:srgbClr val="3333CC"/>
                </a:solidFill>
              </a:rPr>
              <a:t>http://ansrlab.cse.cuhk.edu.hk/software/stair</a:t>
            </a:r>
            <a:endParaRPr lang="zh-CN" altLang="en-US" b="1" dirty="0">
              <a:solidFill>
                <a:srgbClr val="3333CC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altLang="zh-CN" sz="3600" dirty="0" smtClean="0"/>
              <a:t>Traditional RAID and Erasure Codes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4999037"/>
            <a:ext cx="8153400" cy="1477963"/>
          </a:xfrm>
        </p:spPr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Overkill</a:t>
            </a:r>
            <a:r>
              <a:rPr lang="en-US" altLang="zh-CN" dirty="0" smtClean="0"/>
              <a:t> to use </a:t>
            </a:r>
            <a:r>
              <a:rPr lang="en-US" altLang="zh-CN" b="1" u="sng" dirty="0" smtClean="0">
                <a:solidFill>
                  <a:srgbClr val="7030A0"/>
                </a:solidFill>
              </a:rPr>
              <a:t>2 parity devices</a:t>
            </a:r>
            <a:r>
              <a:rPr lang="en-US" altLang="zh-CN" dirty="0" smtClean="0"/>
              <a:t> to tolerate </a:t>
            </a:r>
            <a:r>
              <a:rPr lang="en-US" altLang="zh-CN" i="1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dirty="0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′=2</a:t>
            </a:r>
            <a:r>
              <a:rPr lang="en-US" altLang="zh-CN" dirty="0" smtClean="0">
                <a:solidFill>
                  <a:srgbClr val="3333CC"/>
                </a:solidFill>
              </a:rPr>
              <a:t> </a:t>
            </a:r>
            <a:r>
              <a:rPr lang="en-US" altLang="zh-CN" dirty="0" smtClean="0"/>
              <a:t>partially failed devices</a:t>
            </a:r>
          </a:p>
          <a:p>
            <a:pPr lvl="1"/>
            <a:r>
              <a:rPr lang="en-US" altLang="zh-CN" dirty="0" smtClean="0"/>
              <a:t>Device-level tolerance only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3966" y="2943225"/>
            <a:ext cx="6312234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0"/>
            <a:ext cx="1813230" cy="1066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右大括号 6"/>
          <p:cNvSpPr/>
          <p:nvPr/>
        </p:nvSpPr>
        <p:spPr bwMode="auto">
          <a:xfrm rot="16200000">
            <a:off x="3174666" y="1228725"/>
            <a:ext cx="381000" cy="3200400"/>
          </a:xfrm>
          <a:prstGeom prst="rightBrace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右大括号 7"/>
          <p:cNvSpPr/>
          <p:nvPr/>
        </p:nvSpPr>
        <p:spPr bwMode="auto">
          <a:xfrm rot="16200000">
            <a:off x="6298866" y="1990725"/>
            <a:ext cx="381000" cy="1676400"/>
          </a:xfrm>
          <a:prstGeom prst="rightBrace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74566" y="2257425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>
                <a:solidFill>
                  <a:srgbClr val="7030A0"/>
                </a:solidFill>
              </a:rPr>
              <a:t>5 data devices</a:t>
            </a:r>
            <a:endParaRPr lang="zh-CN" altLang="en-US" sz="2000" b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81600" y="1651337"/>
            <a:ext cx="3886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7030A0"/>
                </a:solidFill>
              </a:rPr>
              <a:t>3 parity devices to tolerate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 entirely failed device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CN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′=2</a:t>
            </a:r>
            <a:r>
              <a:rPr lang="en-US" altLang="zh-CN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partially failed devices </a:t>
            </a:r>
            <a:endParaRPr lang="zh-CN" altLang="en-US" sz="2000" b="1" dirty="0">
              <a:solidFill>
                <a:srgbClr val="7030A0"/>
              </a:solidFill>
            </a:endParaRPr>
          </a:p>
        </p:txBody>
      </p:sp>
      <p:sp>
        <p:nvSpPr>
          <p:cNvPr id="11" name="矩形 10"/>
          <p:cNvSpPr/>
          <p:nvPr/>
        </p:nvSpPr>
        <p:spPr bwMode="auto">
          <a:xfrm>
            <a:off x="5422566" y="3048000"/>
            <a:ext cx="1371600" cy="16002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12" name="直接箭头连接符 11"/>
          <p:cNvCxnSpPr/>
          <p:nvPr/>
        </p:nvCxnSpPr>
        <p:spPr bwMode="auto">
          <a:xfrm flipV="1">
            <a:off x="5486400" y="4648200"/>
            <a:ext cx="381000" cy="457200"/>
          </a:xfrm>
          <a:prstGeom prst="straightConnector1">
            <a:avLst/>
          </a:prstGeom>
          <a:ln>
            <a:solidFill>
              <a:srgbClr val="7030A0"/>
            </a:solidFill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015936"/>
            <a:ext cx="6324600" cy="178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 smtClean="0"/>
              <a:t>Intra-Device Redundancy (IDR)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5181600"/>
            <a:ext cx="8382000" cy="990600"/>
          </a:xfrm>
        </p:spPr>
        <p:txBody>
          <a:bodyPr/>
          <a:lstStyle/>
          <a:p>
            <a:r>
              <a:rPr lang="en-US" altLang="zh-CN" dirty="0" smtClean="0"/>
              <a:t>Still </a:t>
            </a:r>
            <a:r>
              <a:rPr lang="en-US" altLang="zh-CN" b="1" dirty="0" smtClean="0">
                <a:solidFill>
                  <a:srgbClr val="FF0000"/>
                </a:solidFill>
              </a:rPr>
              <a:t>overkill</a:t>
            </a:r>
            <a:r>
              <a:rPr lang="en-US" altLang="zh-CN" dirty="0" smtClean="0"/>
              <a:t> to add parity sectors per data device</a:t>
            </a:r>
            <a:endParaRPr lang="zh-CN" altLang="en-US" b="1" dirty="0">
              <a:solidFill>
                <a:srgbClr val="3333CC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00200"/>
            <a:ext cx="1813230" cy="1066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TextBox 8"/>
          <p:cNvSpPr txBox="1"/>
          <p:nvPr/>
        </p:nvSpPr>
        <p:spPr>
          <a:xfrm>
            <a:off x="2286000" y="1956137"/>
            <a:ext cx="411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solidFill>
                  <a:srgbClr val="7030A0"/>
                </a:solidFill>
              </a:rPr>
              <a:t>3 parity sectors per data device to tolerate a sector failure burst of length 3</a:t>
            </a:r>
            <a:endParaRPr lang="zh-CN" altLang="en-US" sz="2000" b="1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53200" y="19812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 parity </a:t>
            </a:r>
          </a:p>
          <a:p>
            <a:pPr algn="ctr"/>
            <a:r>
              <a:rPr lang="en-US" altLang="zh-CN" sz="2000" b="1" dirty="0" smtClean="0">
                <a:solidFill>
                  <a:srgbClr val="7030A0"/>
                </a:solidFill>
              </a:rPr>
              <a:t>device</a:t>
            </a:r>
            <a:endParaRPr lang="zh-CN" altLang="en-US" sz="2000" b="1" dirty="0">
              <a:solidFill>
                <a:srgbClr val="7030A0"/>
              </a:solidFill>
            </a:endParaRPr>
          </a:p>
        </p:txBody>
      </p:sp>
      <p:cxnSp>
        <p:nvCxnSpPr>
          <p:cNvPr id="13" name="直接箭头连接符 12"/>
          <p:cNvCxnSpPr/>
          <p:nvPr/>
        </p:nvCxnSpPr>
        <p:spPr bwMode="auto">
          <a:xfrm>
            <a:off x="7315200" y="2667000"/>
            <a:ext cx="0" cy="435114"/>
          </a:xfrm>
          <a:prstGeom prst="straightConnector1">
            <a:avLst/>
          </a:prstGeom>
          <a:ln>
            <a:solidFill>
              <a:srgbClr val="7030A0"/>
            </a:solidFill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 bwMode="auto">
          <a:xfrm>
            <a:off x="1371600" y="3505200"/>
            <a:ext cx="5410200" cy="12192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22" name="左弧形箭头 21"/>
          <p:cNvSpPr/>
          <p:nvPr/>
        </p:nvSpPr>
        <p:spPr bwMode="auto">
          <a:xfrm>
            <a:off x="1828800" y="2514600"/>
            <a:ext cx="457200" cy="1295400"/>
          </a:xfrm>
          <a:prstGeom prst="curvedRightArrow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矩形 22"/>
          <p:cNvSpPr/>
          <p:nvPr/>
        </p:nvSpPr>
        <p:spPr bwMode="auto">
          <a:xfrm>
            <a:off x="7010400" y="3124200"/>
            <a:ext cx="609600" cy="16002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14" name="TextBox 13"/>
          <p:cNvSpPr txBox="1"/>
          <p:nvPr/>
        </p:nvSpPr>
        <p:spPr>
          <a:xfrm>
            <a:off x="4648200" y="1216223"/>
            <a:ext cx="3429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/>
              <a:t>[</a:t>
            </a:r>
            <a:r>
              <a:rPr lang="en-US" altLang="zh-CN" sz="1400" i="1" dirty="0" err="1" smtClean="0"/>
              <a:t>Dholakia</a:t>
            </a:r>
            <a:r>
              <a:rPr lang="en-US" altLang="zh-CN" sz="1400" i="1" dirty="0" smtClean="0"/>
              <a:t> et al., TOS 2008]</a:t>
            </a:r>
            <a:endParaRPr lang="zh-CN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Sector-Disk (SD) Codes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04800" y="1373089"/>
            <a:ext cx="8610600" cy="5408712"/>
          </a:xfrm>
        </p:spPr>
        <p:txBody>
          <a:bodyPr/>
          <a:lstStyle/>
          <a:p>
            <a:r>
              <a:rPr lang="en-US" altLang="zh-CN" dirty="0"/>
              <a:t>S</a:t>
            </a:r>
            <a:r>
              <a:rPr lang="en-US" altLang="zh-CN" dirty="0" smtClean="0"/>
              <a:t>imultaneously tolerate </a:t>
            </a:r>
          </a:p>
          <a:p>
            <a:pPr lvl="1"/>
            <a:r>
              <a:rPr lang="en-US" altLang="zh-C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zh-CN" dirty="0" smtClean="0"/>
              <a:t> entirely failed devices</a:t>
            </a:r>
          </a:p>
          <a:p>
            <a:pPr lvl="1"/>
            <a:r>
              <a:rPr lang="en-US" altLang="zh-CN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zh-CN" dirty="0" smtClean="0"/>
              <a:t> failed sectors (per stripe) in partially failed devices</a:t>
            </a:r>
          </a:p>
          <a:p>
            <a:r>
              <a:rPr lang="en-US" altLang="zh-CN" dirty="0"/>
              <a:t>Construction currently limited to </a:t>
            </a:r>
            <a:r>
              <a:rPr lang="en-US" altLang="zh-C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≤ 3</a:t>
            </a:r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sz="2800" dirty="0" smtClean="0"/>
          </a:p>
          <a:p>
            <a:endParaRPr lang="en-US" altLang="zh-CN" sz="2400" dirty="0" smtClean="0"/>
          </a:p>
          <a:p>
            <a:r>
              <a:rPr lang="en-US" altLang="zh-CN" sz="2400" dirty="0" smtClean="0"/>
              <a:t>How to tolerate our mixed failure scenario?</a:t>
            </a:r>
          </a:p>
          <a:p>
            <a:pPr lvl="1"/>
            <a:r>
              <a:rPr lang="en-US" altLang="zh-CN" sz="2000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altLang="zh-CN" sz="2000" dirty="0"/>
              <a:t> entirely failed device, and </a:t>
            </a:r>
          </a:p>
          <a:p>
            <a:pPr lvl="1"/>
            <a:r>
              <a:rPr lang="en-US" altLang="zh-CN" sz="2000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′=2</a:t>
            </a:r>
            <a:r>
              <a:rPr lang="en-US" altLang="zh-CN" sz="2000" b="1" i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000" dirty="0"/>
              <a:t>partially failed devices with </a:t>
            </a:r>
            <a:r>
              <a:rPr lang="en-US" altLang="zh-CN" sz="2000" b="1" dirty="0">
                <a:solidFill>
                  <a:srgbClr val="3333CC"/>
                </a:solidFill>
              </a:rPr>
              <a:t>1</a:t>
            </a:r>
            <a:r>
              <a:rPr lang="en-US" altLang="zh-CN" sz="2000" dirty="0"/>
              <a:t> and </a:t>
            </a:r>
            <a:r>
              <a:rPr lang="en-US" altLang="zh-CN" sz="2000" b="1" dirty="0">
                <a:solidFill>
                  <a:srgbClr val="3333CC"/>
                </a:solidFill>
              </a:rPr>
              <a:t>3</a:t>
            </a:r>
            <a:r>
              <a:rPr lang="en-US" altLang="zh-CN" sz="2000" dirty="0"/>
              <a:t> sector failures</a:t>
            </a:r>
            <a:endParaRPr lang="zh-CN" altLang="en-US" sz="2000" dirty="0"/>
          </a:p>
          <a:p>
            <a:pPr lvl="1"/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419600" y="1219200"/>
            <a:ext cx="457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/>
              <a:t>[</a:t>
            </a:r>
            <a:r>
              <a:rPr lang="en-US" altLang="zh-CN" sz="1400" i="1" dirty="0" smtClean="0"/>
              <a:t>Plank et al., FAST ’13, TOS’14</a:t>
            </a:r>
            <a:r>
              <a:rPr lang="en-US" altLang="zh-CN" sz="1400" dirty="0" smtClean="0"/>
              <a:t>]</a:t>
            </a:r>
            <a:endParaRPr lang="zh-CN" altLang="en-US" sz="1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365" y="3713922"/>
            <a:ext cx="4489818" cy="1295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urved Up Arrow 4"/>
          <p:cNvSpPr/>
          <p:nvPr/>
        </p:nvSpPr>
        <p:spPr bwMode="auto">
          <a:xfrm>
            <a:off x="4343400" y="4780723"/>
            <a:ext cx="1905000" cy="400877"/>
          </a:xfrm>
          <a:prstGeom prst="curvedUp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5426765" y="4094923"/>
            <a:ext cx="685800" cy="1524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04165" y="4580668"/>
            <a:ext cx="1877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dirty="0" smtClean="0"/>
              <a:t> parity sectors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6338443" y="3966725"/>
            <a:ext cx="20088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000" dirty="0" smtClean="0"/>
              <a:t> parity devices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55611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015936"/>
            <a:ext cx="6324600" cy="1784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Sector-Disk (SD) Codes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447800" y="5075237"/>
            <a:ext cx="6019800" cy="1401763"/>
          </a:xfrm>
        </p:spPr>
        <p:txBody>
          <a:bodyPr/>
          <a:lstStyle/>
          <a:p>
            <a:r>
              <a:rPr lang="en-US" altLang="zh-CN" dirty="0" smtClean="0"/>
              <a:t>Such an SD code is </a:t>
            </a:r>
            <a:r>
              <a:rPr lang="en-US" altLang="zh-CN" b="1" dirty="0" smtClean="0">
                <a:solidFill>
                  <a:srgbClr val="FF0000"/>
                </a:solidFill>
              </a:rPr>
              <a:t>unavailable</a:t>
            </a: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600200"/>
            <a:ext cx="1813230" cy="10668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TextBox 8"/>
          <p:cNvSpPr txBox="1"/>
          <p:nvPr/>
        </p:nvSpPr>
        <p:spPr>
          <a:xfrm>
            <a:off x="2057400" y="2111514"/>
            <a:ext cx="4267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altLang="zh-C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=4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 global parity sectors to tolerate any 4 sector failures</a:t>
            </a:r>
            <a:endParaRPr lang="zh-CN" altLang="en-US" sz="2000" b="1" dirty="0">
              <a:solidFill>
                <a:srgbClr val="7030A0"/>
              </a:solidFill>
            </a:endParaRPr>
          </a:p>
        </p:txBody>
      </p:sp>
      <p:cxnSp>
        <p:nvCxnSpPr>
          <p:cNvPr id="13" name="直接箭头连接符 12"/>
          <p:cNvCxnSpPr/>
          <p:nvPr/>
        </p:nvCxnSpPr>
        <p:spPr bwMode="auto">
          <a:xfrm>
            <a:off x="7315200" y="2667000"/>
            <a:ext cx="0" cy="435114"/>
          </a:xfrm>
          <a:prstGeom prst="straightConnector1">
            <a:avLst/>
          </a:prstGeom>
          <a:ln>
            <a:solidFill>
              <a:srgbClr val="7030A0"/>
            </a:solidFill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矩形 18"/>
          <p:cNvSpPr/>
          <p:nvPr/>
        </p:nvSpPr>
        <p:spPr bwMode="auto">
          <a:xfrm>
            <a:off x="3810000" y="4267200"/>
            <a:ext cx="2971800" cy="4572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sp>
        <p:nvSpPr>
          <p:cNvPr id="23" name="矩形 22"/>
          <p:cNvSpPr/>
          <p:nvPr/>
        </p:nvSpPr>
        <p:spPr bwMode="auto">
          <a:xfrm>
            <a:off x="7010400" y="3124200"/>
            <a:ext cx="609600" cy="1600200"/>
          </a:xfrm>
          <a:prstGeom prst="rect">
            <a:avLst/>
          </a:prstGeom>
          <a:ln>
            <a:solidFill>
              <a:srgbClr val="7030A0"/>
            </a:solidFill>
            <a:headEnd type="none" w="med" len="med"/>
            <a:tailEnd type="none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zh-CN" altLang="en-US" smtClean="0"/>
          </a:p>
        </p:txBody>
      </p:sp>
      <p:cxnSp>
        <p:nvCxnSpPr>
          <p:cNvPr id="15" name="直接箭头连接符 14"/>
          <p:cNvCxnSpPr/>
          <p:nvPr/>
        </p:nvCxnSpPr>
        <p:spPr bwMode="auto">
          <a:xfrm>
            <a:off x="3505200" y="2743200"/>
            <a:ext cx="1524000" cy="1447800"/>
          </a:xfrm>
          <a:prstGeom prst="straightConnector1">
            <a:avLst/>
          </a:prstGeom>
          <a:ln>
            <a:solidFill>
              <a:srgbClr val="7030A0"/>
            </a:solidFill>
            <a:headEnd type="none" w="med" len="med"/>
            <a:tailEnd type="arrow" w="med" len="med"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553200" y="1981200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CN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=1</a:t>
            </a:r>
            <a:r>
              <a:rPr lang="en-US" altLang="zh-CN" sz="2000" b="1" dirty="0" smtClean="0">
                <a:solidFill>
                  <a:srgbClr val="7030A0"/>
                </a:solidFill>
              </a:rPr>
              <a:t> parity </a:t>
            </a:r>
          </a:p>
          <a:p>
            <a:pPr algn="ctr"/>
            <a:r>
              <a:rPr lang="en-US" altLang="zh-CN" sz="2000" b="1" dirty="0" smtClean="0">
                <a:solidFill>
                  <a:srgbClr val="7030A0"/>
                </a:solidFill>
              </a:rPr>
              <a:t>device</a:t>
            </a:r>
            <a:endParaRPr lang="zh-CN" altLang="en-US" sz="2000" b="1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19600" y="1219200"/>
            <a:ext cx="4572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dirty="0" smtClean="0"/>
              <a:t>[</a:t>
            </a:r>
            <a:r>
              <a:rPr lang="en-US" altLang="zh-CN" sz="1400" i="1" dirty="0" smtClean="0"/>
              <a:t>Plank et al., FAST ’13, TOS’14</a:t>
            </a:r>
            <a:r>
              <a:rPr lang="en-US" altLang="zh-CN" sz="1400" dirty="0" smtClean="0"/>
              <a:t>]</a:t>
            </a:r>
            <a:endParaRPr lang="zh-CN" alt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Our 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47800"/>
            <a:ext cx="8077200" cy="4525963"/>
          </a:xfrm>
        </p:spPr>
        <p:txBody>
          <a:bodyPr/>
          <a:lstStyle/>
          <a:p>
            <a:r>
              <a:rPr lang="en-US" altLang="zh-CN" dirty="0" smtClean="0"/>
              <a:t>Construct a </a:t>
            </a:r>
            <a:r>
              <a:rPr lang="en-US" altLang="zh-CN" b="1" dirty="0" smtClean="0">
                <a:solidFill>
                  <a:srgbClr val="FF0000"/>
                </a:solidFill>
              </a:rPr>
              <a:t>general, space-efficient</a:t>
            </a:r>
            <a:r>
              <a:rPr lang="en-US" altLang="zh-CN" dirty="0" smtClean="0"/>
              <a:t> family of erasure codes to tolerate both device and sector failures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altLang="zh-CN" b="1" dirty="0" smtClean="0">
                <a:solidFill>
                  <a:srgbClr val="FF0000"/>
                </a:solidFill>
              </a:rPr>
              <a:t>General</a:t>
            </a:r>
            <a:r>
              <a:rPr lang="en-US" altLang="zh-CN" dirty="0" smtClean="0"/>
              <a:t>: without any restriction on </a:t>
            </a:r>
          </a:p>
          <a:p>
            <a:pPr lvl="2"/>
            <a:r>
              <a:rPr lang="en-US" altLang="zh-CN" i="1" dirty="0" smtClean="0"/>
              <a:t>size of a storage array,</a:t>
            </a:r>
          </a:p>
          <a:p>
            <a:pPr lvl="2"/>
            <a:r>
              <a:rPr lang="en-US" altLang="zh-CN" i="1" dirty="0" smtClean="0"/>
              <a:t>number of tolerable device failures, or</a:t>
            </a:r>
          </a:p>
          <a:p>
            <a:pPr lvl="2"/>
            <a:r>
              <a:rPr lang="en-US" altLang="zh-CN" i="1" dirty="0" smtClean="0"/>
              <a:t>number of tolerable sector failures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altLang="zh-CN" b="1" dirty="0" smtClean="0">
                <a:solidFill>
                  <a:srgbClr val="FF0000"/>
                </a:solidFill>
              </a:rPr>
              <a:t>Space-efficient</a:t>
            </a:r>
            <a:r>
              <a:rPr lang="en-US" altLang="zh-CN" dirty="0" smtClean="0"/>
              <a:t>: </a:t>
            </a:r>
          </a:p>
          <a:p>
            <a:pPr marL="1147763" lvl="2" indent="-290513"/>
            <a:r>
              <a:rPr lang="en-US" altLang="zh-CN" dirty="0" smtClean="0"/>
              <a:t>number of global parity sectors = number of sector failures (like SD codes)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E790D-BCFB-4008-9260-CA63AEE325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3810000" y="5486400"/>
            <a:ext cx="3666565" cy="1295400"/>
            <a:chOff x="3810000" y="5486400"/>
            <a:chExt cx="3666565" cy="1295400"/>
          </a:xfrm>
        </p:grpSpPr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019240" y="5486400"/>
              <a:ext cx="1457325" cy="12954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1" name="TextBox 10"/>
            <p:cNvSpPr txBox="1"/>
            <p:nvPr/>
          </p:nvSpPr>
          <p:spPr>
            <a:xfrm>
              <a:off x="4495800" y="5675293"/>
              <a:ext cx="160020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800" b="1" i="1" dirty="0" smtClean="0">
                  <a:solidFill>
                    <a:srgbClr val="FF0000"/>
                  </a:solidFill>
                </a:rPr>
                <a:t>STAIR </a:t>
              </a:r>
            </a:p>
            <a:p>
              <a:pPr algn="ctr"/>
              <a:r>
                <a:rPr lang="en-US" altLang="zh-CN" sz="2800" b="1" i="1" dirty="0" smtClean="0">
                  <a:solidFill>
                    <a:srgbClr val="FF0000"/>
                  </a:solidFill>
                </a:rPr>
                <a:t>Codes</a:t>
              </a:r>
              <a:endParaRPr lang="zh-CN" altLang="en-US" sz="28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12" name="虚尾箭头 4"/>
            <p:cNvSpPr/>
            <p:nvPr/>
          </p:nvSpPr>
          <p:spPr bwMode="auto">
            <a:xfrm>
              <a:off x="3810000" y="5905500"/>
              <a:ext cx="685800" cy="457200"/>
            </a:xfrm>
            <a:prstGeom prst="stripedRightArrow">
              <a:avLst/>
            </a:prstGeom>
            <a:solidFill>
              <a:srgbClr val="FFFF00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2400" b="1" i="0" u="none" strike="noStrike" cap="none" normalizeH="0" baseline="0" dirty="0" smtClean="0">
                <a:ln>
                  <a:noFill/>
                </a:ln>
                <a:effectLst/>
                <a:latin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FF0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5131</TotalTime>
  <Words>1554</Words>
  <Application>Microsoft Office PowerPoint</Application>
  <PresentationFormat>On-screen Show (4:3)</PresentationFormat>
  <Paragraphs>289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Default Design</vt:lpstr>
      <vt:lpstr>STAIR Codes:  A General Family of Erasure Codes for Tolerating Device and Sector Failures  in Practical Storage Systems</vt:lpstr>
      <vt:lpstr>Device and Sector Failures</vt:lpstr>
      <vt:lpstr>Erasure Coding</vt:lpstr>
      <vt:lpstr>Mixed Failure Scenario</vt:lpstr>
      <vt:lpstr>Traditional RAID and Erasure Codes</vt:lpstr>
      <vt:lpstr>Intra-Device Redundancy (IDR)</vt:lpstr>
      <vt:lpstr>Sector-Disk (SD) Codes</vt:lpstr>
      <vt:lpstr>Sector-Disk (SD) Codes</vt:lpstr>
      <vt:lpstr>Our Work</vt:lpstr>
      <vt:lpstr>Key Ideas of STAIR Codes</vt:lpstr>
      <vt:lpstr>Sector Failure Coverage Vector</vt:lpstr>
      <vt:lpstr>Sector Failure Coverage Vector</vt:lpstr>
      <vt:lpstr>Parity Layout</vt:lpstr>
      <vt:lpstr>Two Encoding Phases</vt:lpstr>
      <vt:lpstr>Two Encoding Phases</vt:lpstr>
      <vt:lpstr>Augmented Rows</vt:lpstr>
      <vt:lpstr>Upstairs Encoding</vt:lpstr>
      <vt:lpstr>Upstairs Encoding</vt:lpstr>
      <vt:lpstr>Upstairs Encoding</vt:lpstr>
      <vt:lpstr>Upstairs Encoding</vt:lpstr>
      <vt:lpstr>Upstairs Encoding</vt:lpstr>
      <vt:lpstr>Upstairs Encoding</vt:lpstr>
      <vt:lpstr>Upstairs Encoding</vt:lpstr>
      <vt:lpstr>Upstairs Encoding</vt:lpstr>
      <vt:lpstr>Upstairs Encoding</vt:lpstr>
      <vt:lpstr>Upstairs Encoding</vt:lpstr>
      <vt:lpstr>Upstairs Encoding</vt:lpstr>
      <vt:lpstr>Upstairs Encoding</vt:lpstr>
      <vt:lpstr>Upstairs Encoding</vt:lpstr>
      <vt:lpstr>Upstairs Encoding</vt:lpstr>
      <vt:lpstr>Upstairs Encoding</vt:lpstr>
      <vt:lpstr>Downstairs Encoding</vt:lpstr>
      <vt:lpstr>Downstairs Encoding</vt:lpstr>
      <vt:lpstr>Downstairs Encoding</vt:lpstr>
      <vt:lpstr>Downstairs Encoding</vt:lpstr>
      <vt:lpstr>Downstairs Encoding</vt:lpstr>
      <vt:lpstr>Downstairs Encoding</vt:lpstr>
      <vt:lpstr>Downstairs Encoding</vt:lpstr>
      <vt:lpstr>Choosing Encoding Methods</vt:lpstr>
      <vt:lpstr>Evaluation</vt:lpstr>
      <vt:lpstr>Storage Space Saving</vt:lpstr>
      <vt:lpstr>Encoding Speed</vt:lpstr>
      <vt:lpstr>Update Cost</vt:lpstr>
      <vt:lpstr>Conclusions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STAIR Codes</dc:title>
  <dc:subject>FAST '14</dc:subject>
  <dc:creator>Mingqiang Li</dc:creator>
  <cp:lastModifiedBy> </cp:lastModifiedBy>
  <cp:revision>354</cp:revision>
  <cp:lastPrinted>1601-01-01T00:00:00Z</cp:lastPrinted>
  <dcterms:created xsi:type="dcterms:W3CDTF">1601-01-01T00:00:00Z</dcterms:created>
  <dcterms:modified xsi:type="dcterms:W3CDTF">2014-02-19T00:21:31Z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