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0" r:id="rId2"/>
    <p:sldId id="291" r:id="rId3"/>
    <p:sldId id="292" r:id="rId4"/>
    <p:sldId id="293" r:id="rId5"/>
    <p:sldId id="297" r:id="rId6"/>
    <p:sldId id="295" r:id="rId7"/>
    <p:sldId id="294" r:id="rId8"/>
    <p:sldId id="263" r:id="rId9"/>
    <p:sldId id="260" r:id="rId10"/>
    <p:sldId id="264" r:id="rId11"/>
    <p:sldId id="281" r:id="rId12"/>
    <p:sldId id="266" r:id="rId13"/>
    <p:sldId id="257" r:id="rId14"/>
    <p:sldId id="262" r:id="rId15"/>
    <p:sldId id="282" r:id="rId16"/>
    <p:sldId id="258" r:id="rId17"/>
    <p:sldId id="289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98" r:id="rId26"/>
    <p:sldId id="277" r:id="rId27"/>
    <p:sldId id="279" r:id="rId28"/>
    <p:sldId id="286" r:id="rId29"/>
    <p:sldId id="287" r:id="rId30"/>
    <p:sldId id="288" r:id="rId31"/>
    <p:sldId id="283" r:id="rId32"/>
    <p:sldId id="284" r:id="rId33"/>
    <p:sldId id="299" r:id="rId34"/>
    <p:sldId id="285" r:id="rId35"/>
    <p:sldId id="300" r:id="rId36"/>
    <p:sldId id="278" r:id="rId37"/>
    <p:sldId id="28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1" autoAdjust="0"/>
    <p:restoredTop sz="87354" autoAdjust="0"/>
  </p:normalViewPr>
  <p:slideViewPr>
    <p:cSldViewPr snapToGrid="0">
      <p:cViewPr varScale="1">
        <p:scale>
          <a:sx n="65" d="100"/>
          <a:sy n="65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AB827-5DA0-4E4D-B781-2FFB6B68F4CC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1EFF8-74DD-45FD-BC66-A1CB0E23E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EFF8-74DD-45FD-BC66-A1CB0E23EC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8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EFF8-74DD-45FD-BC66-A1CB0E23EC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20% less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EFF8-74DD-45FD-BC66-A1CB0E23EC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3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</a:t>
            </a:r>
            <a:r>
              <a:rPr lang="en-US" baseline="0" dirty="0" smtClean="0"/>
              <a:t> has ~50% loss</a:t>
            </a:r>
            <a:endParaRPr lang="en-US" dirty="0" smtClean="0"/>
          </a:p>
          <a:p>
            <a:r>
              <a:rPr lang="en-US" dirty="0" smtClean="0"/>
              <a:t>Recovery of PLR 3x</a:t>
            </a:r>
            <a:r>
              <a:rPr lang="en-US" baseline="0" dirty="0" smtClean="0"/>
              <a:t> better than PL, 9.2</a:t>
            </a:r>
            <a:r>
              <a:rPr lang="en-US" baseline="0" smtClean="0"/>
              <a:t>% worse than 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1EFF8-74DD-45FD-BC66-A1CB0E23EC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2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4704"/>
            <a:ext cx="9144000" cy="23042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08720"/>
            <a:ext cx="8686800" cy="11430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12976"/>
            <a:ext cx="8686800" cy="6858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B26FD-1DF0-475A-9110-4D5CF59209F3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0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472608"/>
          </a:xfrm>
        </p:spPr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4D51-991F-48AE-937C-90F882195B77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51520" y="76200"/>
            <a:ext cx="864096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14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A1525-AEEB-4994-8713-3F3EE9B6D58E}" type="datetime1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6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D7A8F-D6D5-4D67-AD89-DF7EA34909C3}" type="datetime1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89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1300"/>
            <a:ext cx="9144000" cy="266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25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E09B9946-EA1D-4478-ADF2-344B1E416E7A}" type="datetime1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525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694C9FAB-ADF8-4AE9-A310-A8069EA3BDF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nsrlab.cse.cuhk.edu.hk/software/codf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5" y="1605263"/>
            <a:ext cx="8686800" cy="1053109"/>
          </a:xfrm>
        </p:spPr>
        <p:txBody>
          <a:bodyPr/>
          <a:lstStyle/>
          <a:p>
            <a:pPr algn="ctr"/>
            <a:r>
              <a:rPr lang="en-US" dirty="0" smtClean="0"/>
              <a:t>Parity Logging with Reserved Space: </a:t>
            </a:r>
            <a:br>
              <a:rPr lang="en-US" dirty="0" smtClean="0"/>
            </a:br>
            <a:r>
              <a:rPr lang="en-US" sz="2800" dirty="0" smtClean="0"/>
              <a:t>Towards Efficient Updates and Recovery in Erasure-coded Clustered Storage</a:t>
            </a:r>
            <a:br>
              <a:rPr lang="en-US" sz="2800" dirty="0" smtClean="0"/>
            </a:br>
            <a:endParaRPr lang="en-US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50" y="3212976"/>
            <a:ext cx="8686800" cy="1962339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Jeremy C. W. </a:t>
            </a:r>
            <a:r>
              <a:rPr lang="en-US" i="1" dirty="0" smtClean="0">
                <a:solidFill>
                  <a:schemeClr val="tx1"/>
                </a:solidFill>
              </a:rPr>
              <a:t>Chan*, </a:t>
            </a:r>
            <a:r>
              <a:rPr lang="en-US" i="1" dirty="0">
                <a:solidFill>
                  <a:schemeClr val="tx1"/>
                </a:solidFill>
              </a:rPr>
              <a:t>Qian </a:t>
            </a:r>
            <a:r>
              <a:rPr lang="en-US" i="1" dirty="0" smtClean="0">
                <a:solidFill>
                  <a:schemeClr val="tx1"/>
                </a:solidFill>
              </a:rPr>
              <a:t>Ding*, </a:t>
            </a:r>
            <a:r>
              <a:rPr lang="en-US" i="1" u="sng" dirty="0">
                <a:solidFill>
                  <a:schemeClr val="tx1"/>
                </a:solidFill>
              </a:rPr>
              <a:t>Patrick P. C. Lee</a:t>
            </a:r>
            <a:r>
              <a:rPr lang="en-US" i="1" dirty="0">
                <a:solidFill>
                  <a:schemeClr val="tx1"/>
                </a:solidFill>
              </a:rPr>
              <a:t>, Helen H. W. </a:t>
            </a:r>
            <a:r>
              <a:rPr lang="en-US" i="1" dirty="0" smtClean="0">
                <a:solidFill>
                  <a:schemeClr val="tx1"/>
                </a:solidFill>
              </a:rPr>
              <a:t>Chan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</a:rPr>
              <a:t>The Chinese University of Hong Kong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FAST’14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6090" y="6150075"/>
            <a:ext cx="524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The first two authors contributed equally to this work.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1086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66800"/>
            <a:ext cx="8640960" cy="531452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Updates are intensive</a:t>
            </a:r>
          </a:p>
          <a:p>
            <a:pPr lvl="1"/>
            <a:r>
              <a:rPr lang="en-US" sz="2400" dirty="0"/>
              <a:t>9 in 10 </a:t>
            </a:r>
            <a:r>
              <a:rPr lang="en-US" sz="2400" dirty="0" smtClean="0"/>
              <a:t>volumes show more </a:t>
            </a:r>
            <a:r>
              <a:rPr lang="en-US" sz="2400" dirty="0"/>
              <a:t>than </a:t>
            </a:r>
            <a:r>
              <a:rPr lang="en-US" sz="2400" dirty="0" smtClean="0"/>
              <a:t>90</a:t>
            </a:r>
            <a:r>
              <a:rPr lang="en-US" sz="2400" dirty="0"/>
              <a:t>% </a:t>
            </a:r>
            <a:r>
              <a:rPr lang="en-US" sz="2400" dirty="0" smtClean="0"/>
              <a:t>update writes over all writes</a:t>
            </a:r>
            <a:endParaRPr lang="en-US" sz="2400" dirty="0"/>
          </a:p>
          <a:p>
            <a:r>
              <a:rPr lang="en-US" sz="2800" b="1" dirty="0" smtClean="0">
                <a:solidFill>
                  <a:schemeClr val="accent2"/>
                </a:solidFill>
              </a:rPr>
              <a:t>Update coverage varies</a:t>
            </a:r>
          </a:p>
          <a:p>
            <a:pPr lvl="1"/>
            <a:r>
              <a:rPr lang="en-US" sz="2400" dirty="0" smtClean="0"/>
              <a:t>Measured by the fraction of WSS that is updated at least once throughout the trace period</a:t>
            </a:r>
          </a:p>
          <a:p>
            <a:pPr lvl="1"/>
            <a:r>
              <a:rPr lang="en-US" sz="2400" dirty="0" smtClean="0"/>
              <a:t>Large variation among different workloads</a:t>
            </a:r>
          </a:p>
          <a:p>
            <a:pPr lvl="2"/>
            <a:r>
              <a:rPr lang="en-US" sz="2000" dirty="0" smtClean="0"/>
              <a:t>need a dynamic algorithm for handling updates</a:t>
            </a:r>
          </a:p>
          <a:p>
            <a:endParaRPr lang="en-US" dirty="0" smtClean="0"/>
          </a:p>
          <a:p>
            <a:r>
              <a:rPr lang="en-US" dirty="0" smtClean="0"/>
              <a:t>Similar observations for Harvard traces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 Trace </a:t>
            </a:r>
            <a:r>
              <a:rPr lang="en-US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3031219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928026"/>
            <a:ext cx="8640960" cy="34533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Objective #1: </a:t>
            </a:r>
            <a:r>
              <a:rPr lang="en-US" dirty="0" smtClean="0"/>
              <a:t>Efficient handling of small</a:t>
            </a:r>
            <a:r>
              <a:rPr lang="en-US" dirty="0"/>
              <a:t>, </a:t>
            </a:r>
            <a:r>
              <a:rPr lang="en-US" dirty="0" smtClean="0"/>
              <a:t>intensive </a:t>
            </a:r>
            <a:r>
              <a:rPr lang="en-US" dirty="0"/>
              <a:t>updates in an </a:t>
            </a:r>
            <a:r>
              <a:rPr lang="en-US" dirty="0" smtClean="0"/>
              <a:t>erasure-coded </a:t>
            </a:r>
            <a:r>
              <a:rPr lang="en-US" dirty="0"/>
              <a:t>clustered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07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6821524" y="2718322"/>
            <a:ext cx="780644" cy="5890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720" y="4140199"/>
            <a:ext cx="8892480" cy="23427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Make use of </a:t>
            </a:r>
            <a:r>
              <a:rPr lang="en-US" sz="3600" b="1" dirty="0" smtClean="0">
                <a:solidFill>
                  <a:srgbClr val="FF0000"/>
                </a:solidFill>
              </a:rPr>
              <a:t>linearity</a:t>
            </a:r>
            <a:r>
              <a:rPr lang="en-US" sz="3600" dirty="0" smtClean="0"/>
              <a:t> of erasure coding</a:t>
            </a:r>
          </a:p>
          <a:p>
            <a:pPr lvl="1">
              <a:lnSpc>
                <a:spcPct val="120000"/>
              </a:lnSpc>
            </a:pPr>
            <a:r>
              <a:rPr lang="en-US" sz="3100" dirty="0" err="1" smtClean="0"/>
              <a:t>CodFS</a:t>
            </a:r>
            <a:r>
              <a:rPr lang="en-US" sz="3100" dirty="0" smtClean="0"/>
              <a:t> reduces network traffic by only sending parity delta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600" b="1" dirty="0" smtClean="0"/>
              <a:t>Question: </a:t>
            </a:r>
            <a:br>
              <a:rPr lang="en-US" sz="3600" b="1" dirty="0" smtClean="0"/>
            </a:br>
            <a:r>
              <a:rPr lang="en-US" sz="3600" dirty="0" smtClean="0"/>
              <a:t>How to save data update (A’) and parity delta (</a:t>
            </a:r>
            <a:r>
              <a:rPr lang="el-GR" sz="3600" dirty="0"/>
              <a:t>Δ</a:t>
            </a:r>
            <a:r>
              <a:rPr lang="en-US" sz="3600" dirty="0" smtClean="0"/>
              <a:t>A) on disk?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Network Traffic in Parity Updates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4463" y="1504563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62842" y="1504563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86628" y="1504563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97227" y="1504563"/>
            <a:ext cx="3429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7" idx="3"/>
            <a:endCxn id="9" idx="1"/>
          </p:cNvCxnSpPr>
          <p:nvPr/>
        </p:nvCxnSpPr>
        <p:spPr>
          <a:xfrm>
            <a:off x="2829528" y="1733163"/>
            <a:ext cx="22676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ross 19"/>
          <p:cNvSpPr/>
          <p:nvPr/>
        </p:nvSpPr>
        <p:spPr>
          <a:xfrm>
            <a:off x="1618436" y="1597378"/>
            <a:ext cx="187564" cy="250085"/>
          </a:xfrm>
          <a:prstGeom prst="plus">
            <a:avLst>
              <a:gd name="adj" fmla="val 39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/>
          <p:cNvSpPr/>
          <p:nvPr/>
        </p:nvSpPr>
        <p:spPr>
          <a:xfrm>
            <a:off x="2249517" y="1597378"/>
            <a:ext cx="187564" cy="250085"/>
          </a:xfrm>
          <a:prstGeom prst="plus">
            <a:avLst>
              <a:gd name="adj" fmla="val 39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48984" y="796378"/>
            <a:ext cx="2181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Linear combination with some encoding coefficient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24463" y="2788610"/>
            <a:ext cx="3429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A’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62842" y="2788610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486628" y="2788610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453312" y="2788610"/>
            <a:ext cx="350197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P’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7" idx="3"/>
            <a:endCxn id="28" idx="1"/>
          </p:cNvCxnSpPr>
          <p:nvPr/>
        </p:nvCxnSpPr>
        <p:spPr>
          <a:xfrm>
            <a:off x="2829528" y="3017210"/>
            <a:ext cx="62378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ross 29"/>
          <p:cNvSpPr/>
          <p:nvPr/>
        </p:nvSpPr>
        <p:spPr>
          <a:xfrm>
            <a:off x="1618436" y="2881425"/>
            <a:ext cx="187564" cy="250085"/>
          </a:xfrm>
          <a:prstGeom prst="plus">
            <a:avLst>
              <a:gd name="adj" fmla="val 39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ross 30"/>
          <p:cNvSpPr/>
          <p:nvPr/>
        </p:nvSpPr>
        <p:spPr>
          <a:xfrm>
            <a:off x="2249517" y="2881425"/>
            <a:ext cx="187564" cy="250085"/>
          </a:xfrm>
          <a:prstGeom prst="plus">
            <a:avLst>
              <a:gd name="adj" fmla="val 39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5" idx="2"/>
            <a:endCxn id="25" idx="0"/>
          </p:cNvCxnSpPr>
          <p:nvPr/>
        </p:nvCxnSpPr>
        <p:spPr>
          <a:xfrm>
            <a:off x="1395913" y="1961764"/>
            <a:ext cx="0" cy="82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440" y="2149815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A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098184" y="2780514"/>
            <a:ext cx="3429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64012" y="2793873"/>
            <a:ext cx="209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equivalent to</a:t>
            </a:r>
            <a:endParaRPr lang="en-US" sz="2400" dirty="0"/>
          </a:p>
        </p:txBody>
      </p:sp>
      <p:sp>
        <p:nvSpPr>
          <p:cNvPr id="42" name="Cross 41"/>
          <p:cNvSpPr/>
          <p:nvPr/>
        </p:nvSpPr>
        <p:spPr>
          <a:xfrm>
            <a:off x="6521340" y="2881425"/>
            <a:ext cx="187564" cy="250085"/>
          </a:xfrm>
          <a:prstGeom prst="plus">
            <a:avLst>
              <a:gd name="adj" fmla="val 39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99468" y="2777866"/>
            <a:ext cx="1714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ross 48"/>
          <p:cNvSpPr/>
          <p:nvPr/>
        </p:nvSpPr>
        <p:spPr>
          <a:xfrm>
            <a:off x="7118064" y="2881425"/>
            <a:ext cx="187564" cy="250085"/>
          </a:xfrm>
          <a:prstGeom prst="plus">
            <a:avLst>
              <a:gd name="adj" fmla="val 391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285916" y="1808821"/>
            <a:ext cx="187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applying the same encoding coefficient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54" idx="3"/>
          </p:cNvCxnSpPr>
          <p:nvPr/>
        </p:nvCxnSpPr>
        <p:spPr>
          <a:xfrm flipV="1">
            <a:off x="7602168" y="3006467"/>
            <a:ext cx="598252" cy="6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434845" y="3394950"/>
            <a:ext cx="2292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p</a:t>
            </a:r>
            <a:r>
              <a:rPr lang="en-US" sz="2400" b="1" i="1" dirty="0" smtClean="0">
                <a:solidFill>
                  <a:schemeClr val="accent2"/>
                </a:solidFill>
              </a:rPr>
              <a:t>arity delta</a:t>
            </a:r>
            <a:r>
              <a:rPr lang="en-US" sz="2400" b="1" dirty="0" smtClean="0">
                <a:solidFill>
                  <a:schemeClr val="accent2"/>
                </a:solidFill>
              </a:rPr>
              <a:t> (</a:t>
            </a:r>
            <a:r>
              <a:rPr lang="el-GR" sz="2400" b="1" dirty="0" smtClean="0">
                <a:solidFill>
                  <a:schemeClr val="accent2"/>
                </a:solidFill>
              </a:rPr>
              <a:t>Δ</a:t>
            </a:r>
            <a:r>
              <a:rPr lang="en-US" sz="2400" b="1" dirty="0" smtClean="0">
                <a:solidFill>
                  <a:schemeClr val="accent2"/>
                </a:solidFill>
              </a:rPr>
              <a:t>A)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56658" y="2110587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315660" y="2789743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376000" y="2791840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224775" y="2837566"/>
            <a:ext cx="36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200420" y="2804836"/>
            <a:ext cx="350197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P’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755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4100"/>
            <a:ext cx="8640960" cy="2458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Used in host-based file systems (e.g., NTFS and ext4)</a:t>
            </a:r>
          </a:p>
          <a:p>
            <a:r>
              <a:rPr lang="en-US" sz="2800" dirty="0" smtClean="0"/>
              <a:t>Also used for parity updates in RAID systems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Update Approach #1: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in-place updates (overwrite)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2849" y="4094350"/>
            <a:ext cx="2502440" cy="680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468" y="4206218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87454" y="4206218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0733" y="4206218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275" y="4176712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059110" y="4115796"/>
            <a:ext cx="2502440" cy="680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53715" y="4227664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16994" y="4227664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32264" y="419815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10430" y="3157140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744912" y="3132662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197729" y="4227664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85281" y="4227183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>
            <a:stCxn id="17" idx="2"/>
            <a:endCxn id="19" idx="0"/>
          </p:cNvCxnSpPr>
          <p:nvPr/>
        </p:nvCxnSpPr>
        <p:spPr>
          <a:xfrm flipH="1">
            <a:off x="6365535" y="3589863"/>
            <a:ext cx="459631" cy="63732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30266" y="4459768"/>
            <a:ext cx="13934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22901" y="5012033"/>
            <a:ext cx="366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significant I/O to read and update parities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0271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010321"/>
            <a:ext cx="8801100" cy="19868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300" dirty="0" smtClean="0"/>
              <a:t>Used by most clustered storage systems (e.g. GFS</a:t>
            </a:r>
            <a:r>
              <a:rPr lang="en-US" sz="3300" dirty="0"/>
              <a:t>, </a:t>
            </a:r>
            <a:r>
              <a:rPr lang="en-US" sz="3300" dirty="0" smtClean="0"/>
              <a:t>Azure)</a:t>
            </a:r>
            <a:endParaRPr lang="en-US" sz="2800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Original concept from log-structured file system (LFS)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Convert random writes to sequential writes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Update Approach #2: 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log-based updates (logging)</a:t>
            </a:r>
            <a:endParaRPr lang="en-US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92849" y="4005986"/>
            <a:ext cx="2502440" cy="680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31468" y="4117854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787454" y="4117854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50733" y="4117854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66003" y="4088348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6059110" y="4027432"/>
            <a:ext cx="2502440" cy="6809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653715" y="4139300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116994" y="4139300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271176" y="4109794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Disk</a:t>
            </a:r>
            <a:endParaRPr 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5954512" y="3112710"/>
            <a:ext cx="106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 A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040354" y="3088232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197729" y="4139300"/>
            <a:ext cx="3429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554741" y="4144791"/>
            <a:ext cx="16050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Straight Arrow Connector 55"/>
          <p:cNvCxnSpPr>
            <a:stCxn id="53" idx="2"/>
            <a:endCxn id="55" idx="0"/>
          </p:cNvCxnSpPr>
          <p:nvPr/>
        </p:nvCxnSpPr>
        <p:spPr>
          <a:xfrm>
            <a:off x="7120606" y="3545433"/>
            <a:ext cx="514388" cy="5993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30266" y="4371404"/>
            <a:ext cx="13934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65123" y="4859633"/>
            <a:ext cx="3425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fragmentation to chunk 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188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928026"/>
            <a:ext cx="8640960" cy="345330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Objective </a:t>
            </a:r>
            <a:r>
              <a:rPr lang="en-US" b="1" dirty="0" smtClean="0"/>
              <a:t>#2: </a:t>
            </a:r>
            <a:r>
              <a:rPr lang="en-US" dirty="0" smtClean="0"/>
              <a:t>Preserves </a:t>
            </a:r>
            <a:r>
              <a:rPr lang="en-US" dirty="0" err="1" smtClean="0"/>
              <a:t>sequentiality</a:t>
            </a:r>
            <a:r>
              <a:rPr lang="en-US" dirty="0" smtClean="0"/>
              <a:t> in large read (e.g. recovery) for both data and parity chunks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18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179255"/>
              </p:ext>
            </p:extLst>
          </p:nvPr>
        </p:nvGraphicFramePr>
        <p:xfrm>
          <a:off x="1900946" y="1422163"/>
          <a:ext cx="6938254" cy="4032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6829"/>
                <a:gridCol w="1962150"/>
                <a:gridCol w="1819275"/>
              </a:tblGrid>
              <a:tr h="74055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 Update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Parity Delta</a:t>
                      </a:r>
                      <a:endParaRPr lang="en-US" sz="2400" dirty="0"/>
                    </a:p>
                  </a:txBody>
                  <a:tcPr marL="68580" marR="68580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Full-overwrite (FO)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 marL="68580" marR="68580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Full-logging</a:t>
                      </a:r>
                      <a:r>
                        <a:rPr lang="en-US" sz="2400" baseline="0" dirty="0" smtClean="0"/>
                        <a:t> (FL)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 marL="68580" marR="68580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Parity-logging (PL)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 marL="68580" marR="68580"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Parity-logging with reserved space (PLR)</a:t>
                      </a:r>
                      <a:endParaRPr lang="en-US" sz="24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 marL="68580" marR="6858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Update Schemes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0422" y="5633857"/>
            <a:ext cx="327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O: Overwrite	L: Logging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5189" y="4622847"/>
            <a:ext cx="1574085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Our Proposal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569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8115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00488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80445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736093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8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18115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6480" y="27019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9613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86353" y="3466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0961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2822" y="42682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0961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62822" y="51030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6979245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22129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43899" y="2701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67032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43772" y="3466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6703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0242" y="42682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6703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020242" y="5103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7871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6454877" y="270198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6426362" y="3247450"/>
            <a:ext cx="574938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426361" y="4049577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426361" y="4884464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438044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6445149" y="3466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435421" y="426820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445149" y="51030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40435" y="11917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18270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80767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17512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500488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83" name="TextBox 82"/>
          <p:cNvSpPr txBox="1"/>
          <p:nvPr/>
        </p:nvSpPr>
        <p:spPr>
          <a:xfrm>
            <a:off x="4080445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84" name="TextBox 83"/>
          <p:cNvSpPr txBox="1"/>
          <p:nvPr/>
        </p:nvSpPr>
        <p:spPr>
          <a:xfrm>
            <a:off x="6736093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155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18115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438044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979245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6480" y="27019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9613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86353" y="3466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0961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2822" y="42682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0961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62822" y="51030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2129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43899" y="2701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67032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43772" y="3466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6703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0242" y="42682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6703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020242" y="5103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7871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6908" y="2454469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6908" y="404957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6908" y="4884464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856766" y="325444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39758" y="2454469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57427" y="3247662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55757" y="34611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57427" y="4049577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5757" y="426305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885432" y="510883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791329" y="34660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426362" y="3247450"/>
            <a:ext cx="574938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426361" y="4049577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426361" y="4884464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640435" y="11917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218270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080767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517512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767335" y="973081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643530" y="11917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1500488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4080445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99" name="TextBox 98"/>
          <p:cNvSpPr txBox="1"/>
          <p:nvPr/>
        </p:nvSpPr>
        <p:spPr>
          <a:xfrm>
            <a:off x="6736093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  <p:sp>
        <p:nvSpPr>
          <p:cNvPr id="100" name="TextBox 99"/>
          <p:cNvSpPr txBox="1"/>
          <p:nvPr/>
        </p:nvSpPr>
        <p:spPr>
          <a:xfrm>
            <a:off x="6454877" y="270198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445149" y="3466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6435421" y="426820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445149" y="51030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010001" y="4885628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15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320" y="1519084"/>
            <a:ext cx="8892480" cy="49706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Clustered storage systems </a:t>
            </a:r>
            <a:r>
              <a:rPr lang="en-US" dirty="0" smtClean="0"/>
              <a:t>provide scalable storage by striping data across multiple nodes</a:t>
            </a:r>
          </a:p>
          <a:p>
            <a:pPr lvl="1"/>
            <a:r>
              <a:rPr lang="en-US" dirty="0" smtClean="0"/>
              <a:t>e.g., GFS, HDFS, Azure, </a:t>
            </a:r>
            <a:r>
              <a:rPr lang="en-US" dirty="0" err="1" smtClean="0"/>
              <a:t>Ceph</a:t>
            </a:r>
            <a:r>
              <a:rPr lang="en-US" dirty="0" smtClean="0"/>
              <a:t>, </a:t>
            </a:r>
            <a:r>
              <a:rPr lang="en-US" dirty="0" err="1" smtClean="0"/>
              <a:t>Panasas</a:t>
            </a:r>
            <a:r>
              <a:rPr lang="en-US" dirty="0" smtClean="0"/>
              <a:t>, </a:t>
            </a:r>
            <a:r>
              <a:rPr lang="en-US" dirty="0" err="1" smtClean="0"/>
              <a:t>Lustre</a:t>
            </a:r>
            <a:r>
              <a:rPr lang="en-US" dirty="0" smtClean="0"/>
              <a:t>, etc.</a:t>
            </a:r>
            <a:endParaRPr lang="en-US" dirty="0"/>
          </a:p>
          <a:p>
            <a:r>
              <a:rPr lang="en-US" dirty="0" smtClean="0"/>
              <a:t>Maintain data availability with </a:t>
            </a:r>
            <a:r>
              <a:rPr lang="en-US" dirty="0" smtClean="0">
                <a:solidFill>
                  <a:srgbClr val="FF0000"/>
                </a:solidFill>
              </a:rPr>
              <a:t>redundancy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Erasure coding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95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18115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438044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79245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6480" y="27019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9613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86353" y="3466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0961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2822" y="42682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0961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62822" y="51030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2129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43899" y="2701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67032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43772" y="3466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6703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0242" y="42682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6703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020242" y="5103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7871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6908" y="2454469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6908" y="404957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6908" y="4884464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856766" y="325444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39758" y="2454469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57427" y="3247662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55757" y="34611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57427" y="4049577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5757" y="426305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10001" y="4885628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85432" y="510883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791329" y="34660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038057" y="26680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856766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219349" y="347307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038057" y="325444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038057" y="42682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856766" y="40495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065258" y="51042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883966" y="4885628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93853" y="26778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497982" y="2449534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693853" y="34758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497982" y="324745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693852" y="42779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497981" y="4049577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693852" y="51139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497981" y="4885628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26362" y="3247450"/>
            <a:ext cx="574938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426361" y="4049577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426361" y="4884464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138565" y="26727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7092549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7265889" y="347786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219873" y="325444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7268885" y="42729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7222868" y="40495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7654633" y="510905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7608616" y="4885628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171872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640435" y="11917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218270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080767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517512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121822" y="1191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5699657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5562153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998898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767335" y="973081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4643530" y="11917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1500488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4080445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6736093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6454877" y="270198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6445149" y="3466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435421" y="426820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445149" y="51030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568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18115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438044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79245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6480" y="27019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9613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86353" y="3466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0961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2822" y="42682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0961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62822" y="51030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2129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43899" y="2701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67032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43772" y="3466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6703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0242" y="42682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6703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020242" y="5103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7871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6908" y="2454469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6908" y="404957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6908" y="4884464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856766" y="325444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39758" y="2454469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57427" y="3247662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55757" y="34611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57427" y="4049577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5757" y="4270610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04304" y="4885628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81580" y="510883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791329" y="34660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038057" y="26680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856766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219349" y="347307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038057" y="325444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038057" y="42682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856766" y="40495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065258" y="51042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883966" y="4885628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93853" y="26778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497982" y="2449534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693853" y="34758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497982" y="324745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693852" y="42779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497981" y="4049577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693852" y="51139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497981" y="4885628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26362" y="3247450"/>
            <a:ext cx="574938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426361" y="4049577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426361" y="4884464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092549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219873" y="325444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222868" y="40495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608616" y="4885628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171872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088973" y="2454469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88973" y="40495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088973" y="4885628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140171" y="3248684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155186" y="34660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6653720" y="2454469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852544" y="325444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852544" y="404957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100890" y="4885628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758415" y="346114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7768143" y="426820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137783" y="511398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3640435" y="11917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4218270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080767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3517512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5121822" y="1191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5699657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5562153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998898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767335" y="973081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643530" y="11917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6257260" y="973081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6213907" y="119171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1500488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4080445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6736093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7138565" y="26727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7265889" y="347786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7268885" y="42729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7654633" y="510905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454877" y="270198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6445149" y="3466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435421" y="426820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445149" y="51030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8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18115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438044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6979245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6480" y="27019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9613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86353" y="3466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0961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2822" y="42682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0961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62822" y="51030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2129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43899" y="2701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67032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43772" y="3466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6703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0242" y="42682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6703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020242" y="5103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7871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6908" y="2454469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6908" y="404957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6908" y="4884464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856766" y="325444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39758" y="2454469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057427" y="3247662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55757" y="34611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057427" y="4049577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955757" y="427024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004304" y="4885628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91329" y="34660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038057" y="26680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856766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219349" y="347307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038057" y="325444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038057" y="42682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856766" y="40495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065258" y="51042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883966" y="4885628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93853" y="26778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497982" y="2449534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693853" y="34758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497982" y="324745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693852" y="42779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497981" y="4049577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693852" y="51139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497981" y="4885628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26362" y="3247450"/>
            <a:ext cx="574938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426361" y="4049577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6426361" y="4884464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7092549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219873" y="325444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222868" y="40495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7608616" y="4885628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171872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088973" y="2454469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88973" y="40495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088973" y="4885628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140171" y="3248684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155186" y="34660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6653720" y="2454469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852544" y="325444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7852544" y="404957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100584" y="4885628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2067497" y="24493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692889" y="325444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067497" y="40495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067497" y="4885628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2692888" y="34660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c’</a:t>
            </a:r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7307662" y="2454469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200438" y="325444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164676" y="346114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8200438" y="404957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8164676" y="425627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8171872" y="4885628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136110" y="511398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c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3640435" y="11917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4218270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4080767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3517512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5121822" y="1191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5699657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5562153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998898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767335" y="973081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4643530" y="11917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6257260" y="973081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6213907" y="119171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6623007" y="973081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6557767" y="119171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c’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1500488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080445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6736093" y="6050603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454877" y="270198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6445149" y="3466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6435421" y="426820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6445149" y="51030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6881580" y="510883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7137783" y="511398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7758415" y="346114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7768143" y="426820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7138565" y="26727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7265889" y="347786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73" name="TextBox 172"/>
          <p:cNvSpPr txBox="1"/>
          <p:nvPr/>
        </p:nvSpPr>
        <p:spPr>
          <a:xfrm>
            <a:off x="7268885" y="42729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7654633" y="510905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54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34728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62823" y="885217"/>
            <a:ext cx="7040394" cy="642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Update Schemes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94361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20830" y="1634248"/>
            <a:ext cx="2465962" cy="43093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97768" y="6089515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1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4733" y="6089515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2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98749" y="6089515"/>
            <a:ext cx="1784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 Node 3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7646" y="2283294"/>
            <a:ext cx="642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534" y="3088364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37646" y="3883494"/>
            <a:ext cx="569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390" y="471838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5664" y="973081"/>
            <a:ext cx="1702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stream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72281" y="1225686"/>
            <a:ext cx="34066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86480" y="27019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9613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86353" y="346608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0961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362822" y="426820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20961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362822" y="510309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22129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640435" y="119171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18270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80767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43899" y="270198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867032" y="3247450"/>
            <a:ext cx="574938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043772" y="34660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867032" y="4049577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020242" y="426820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3867032" y="4884464"/>
            <a:ext cx="574939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020242" y="510309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3878715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6908" y="2454469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216908" y="404957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216908" y="4884464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856766" y="3254447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791329" y="34660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517512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121822" y="119171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699657" y="120143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5562153" y="97308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998898" y="973081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767335" y="973081"/>
            <a:ext cx="90583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643530" y="11917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038057" y="26680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1856766" y="24493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219349" y="347307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2038057" y="325444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2038057" y="426820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1856766" y="4049577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2065258" y="510425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1883966" y="4885628"/>
            <a:ext cx="563255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93853" y="2677893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497982" y="2449534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693853" y="34758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497982" y="3247450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4693852" y="427793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4497981" y="4049577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693852" y="511398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4497981" y="4885628"/>
            <a:ext cx="563903" cy="252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257260" y="973081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6213907" y="119171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4088973" y="2454469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88973" y="40495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088973" y="4885628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140171" y="3248684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5155186" y="34660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6623007" y="973081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6557767" y="1191711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c’</a:t>
            </a:r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2067497" y="24493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692889" y="325444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067497" y="4049577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067497" y="4885628"/>
            <a:ext cx="259902" cy="25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2692888" y="346608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c’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0647" y="1891264"/>
            <a:ext cx="97115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</a:t>
            </a:r>
            <a:r>
              <a:rPr lang="en-US" dirty="0" smtClean="0"/>
              <a:t>: disk seek for chunk b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2" idx="2"/>
            <a:endCxn id="64" idx="1"/>
          </p:cNvCxnSpPr>
          <p:nvPr/>
        </p:nvCxnSpPr>
        <p:spPr>
          <a:xfrm flipH="1">
            <a:off x="3867032" y="2814595"/>
            <a:ext cx="1799190" cy="559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" idx="2"/>
            <a:endCxn id="122" idx="1"/>
          </p:cNvCxnSpPr>
          <p:nvPr/>
        </p:nvCxnSpPr>
        <p:spPr>
          <a:xfrm flipH="1">
            <a:off x="5140171" y="2814595"/>
            <a:ext cx="526052" cy="560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140171" y="3866753"/>
            <a:ext cx="105000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FL&amp;PL</a:t>
            </a:r>
            <a:r>
              <a:rPr lang="en-US" dirty="0" smtClean="0"/>
              <a:t>: disk seek for parity chunk b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148" idx="3"/>
          </p:cNvCxnSpPr>
          <p:nvPr/>
        </p:nvCxnSpPr>
        <p:spPr>
          <a:xfrm flipV="1">
            <a:off x="6190176" y="4175880"/>
            <a:ext cx="236185" cy="29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4787531" y="5501611"/>
            <a:ext cx="172018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PLR</a:t>
            </a:r>
            <a:r>
              <a:rPr lang="en-US" dirty="0" smtClean="0"/>
              <a:t>: No seeks for both data and parity</a:t>
            </a:r>
            <a:endParaRPr lang="en-US" dirty="0"/>
          </a:p>
        </p:txBody>
      </p:sp>
      <p:sp>
        <p:nvSpPr>
          <p:cNvPr id="186" name="TextBox 185"/>
          <p:cNvSpPr txBox="1"/>
          <p:nvPr/>
        </p:nvSpPr>
        <p:spPr>
          <a:xfrm>
            <a:off x="7418405" y="973082"/>
            <a:ext cx="115156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</a:t>
            </a:r>
            <a:r>
              <a:rPr lang="en-US" dirty="0" smtClean="0"/>
              <a:t>: extra read for merging parity</a:t>
            </a:r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6438044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6979245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6439758" y="2454469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7057427" y="3247662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955757" y="3461144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7057427" y="4049577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955757" y="426305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8" name="Rectangle 157"/>
          <p:cNvSpPr/>
          <p:nvPr/>
        </p:nvSpPr>
        <p:spPr>
          <a:xfrm>
            <a:off x="7004304" y="4885628"/>
            <a:ext cx="90583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6426362" y="3247450"/>
            <a:ext cx="574938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426361" y="4049577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426361" y="4884464"/>
            <a:ext cx="574939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7092549" y="24493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7219873" y="325444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222868" y="4049577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608616" y="4885628"/>
            <a:ext cx="563255" cy="252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8171872" y="4884464"/>
            <a:ext cx="563255" cy="252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6653720" y="2454469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852544" y="325444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852544" y="404957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100584" y="4885628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307662" y="2454469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8200438" y="325444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164676" y="346114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5" name="Rectangle 174"/>
          <p:cNvSpPr/>
          <p:nvPr/>
        </p:nvSpPr>
        <p:spPr>
          <a:xfrm>
            <a:off x="8200438" y="4049577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164676" y="425627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8171872" y="4885628"/>
            <a:ext cx="247316" cy="2526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8136110" y="511398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c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6454877" y="270198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6445149" y="346608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6435421" y="4268207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82" name="TextBox 181"/>
          <p:cNvSpPr txBox="1"/>
          <p:nvPr/>
        </p:nvSpPr>
        <p:spPr>
          <a:xfrm>
            <a:off x="6445149" y="510309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+b</a:t>
            </a:r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6881580" y="510883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7137783" y="511398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7758415" y="3461144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7768143" y="4268207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7138565" y="26727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90" name="TextBox 189"/>
          <p:cNvSpPr txBox="1"/>
          <p:nvPr/>
        </p:nvSpPr>
        <p:spPr>
          <a:xfrm>
            <a:off x="7265889" y="347786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7268885" y="427299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sp>
        <p:nvSpPr>
          <p:cNvPr id="192" name="TextBox 191"/>
          <p:cNvSpPr txBox="1"/>
          <p:nvPr/>
        </p:nvSpPr>
        <p:spPr>
          <a:xfrm>
            <a:off x="7654633" y="5109050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c+d</a:t>
            </a:r>
            <a:endParaRPr lang="en-US" dirty="0"/>
          </a:p>
        </p:txBody>
      </p:sp>
      <p:cxnSp>
        <p:nvCxnSpPr>
          <p:cNvPr id="44" name="Straight Arrow Connector 43"/>
          <p:cNvCxnSpPr>
            <a:stCxn id="148" idx="3"/>
          </p:cNvCxnSpPr>
          <p:nvPr/>
        </p:nvCxnSpPr>
        <p:spPr>
          <a:xfrm flipV="1">
            <a:off x="6190176" y="4175880"/>
            <a:ext cx="1662368" cy="291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6" idx="1"/>
            <a:endCxn id="168" idx="1"/>
          </p:cNvCxnSpPr>
          <p:nvPr/>
        </p:nvCxnSpPr>
        <p:spPr>
          <a:xfrm flipH="1">
            <a:off x="6653720" y="1573247"/>
            <a:ext cx="764685" cy="10075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051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- </a:t>
            </a:r>
            <a:r>
              <a:rPr lang="en-US" dirty="0" err="1" smtClean="0"/>
              <a:t>CodFS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141" y="926561"/>
            <a:ext cx="5267190" cy="26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6447" y="3882613"/>
            <a:ext cx="5275253" cy="22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75985" y="1800413"/>
            <a:ext cx="1081231" cy="132296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03383" y="3882612"/>
            <a:ext cx="5061217" cy="229552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03384" y="3123381"/>
            <a:ext cx="572601" cy="7592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9331" y="3123381"/>
            <a:ext cx="3495269" cy="75923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6432" y="3482502"/>
            <a:ext cx="34800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CodFS</a:t>
            </a:r>
            <a:r>
              <a:rPr lang="en-US" sz="2800" dirty="0" smtClean="0"/>
              <a:t> Architecture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Exploits parallelization across nodes and within each node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400" dirty="0" smtClean="0"/>
              <a:t>Provides a file system interface based on FUSE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3813" y="6152416"/>
            <a:ext cx="3300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OSD: Modular Design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460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16000"/>
            <a:ext cx="8640960" cy="5365328"/>
          </a:xfrm>
        </p:spPr>
        <p:txBody>
          <a:bodyPr/>
          <a:lstStyle/>
          <a:p>
            <a:r>
              <a:rPr lang="en-US" dirty="0" err="1" smtClean="0"/>
              <a:t>Testbed</a:t>
            </a:r>
            <a:r>
              <a:rPr lang="en-US" dirty="0" smtClean="0"/>
              <a:t>: 22 nodes with commodity hardware</a:t>
            </a:r>
          </a:p>
          <a:p>
            <a:pPr lvl="1"/>
            <a:r>
              <a:rPr lang="en-US" dirty="0" smtClean="0"/>
              <a:t>12-node storage cluster </a:t>
            </a:r>
          </a:p>
          <a:p>
            <a:pPr lvl="1"/>
            <a:r>
              <a:rPr lang="en-US" dirty="0" smtClean="0"/>
              <a:t>10 client nodes sending </a:t>
            </a:r>
          </a:p>
          <a:p>
            <a:pPr lvl="1"/>
            <a:r>
              <a:rPr lang="en-US" dirty="0" smtClean="0"/>
              <a:t>Connected via a Gigabit switch</a:t>
            </a:r>
          </a:p>
          <a:p>
            <a:r>
              <a:rPr lang="en-US" dirty="0" smtClean="0"/>
              <a:t>Experiments</a:t>
            </a:r>
            <a:endParaRPr lang="en-US" dirty="0"/>
          </a:p>
          <a:p>
            <a:pPr lvl="1"/>
            <a:r>
              <a:rPr lang="en-US" dirty="0" smtClean="0"/>
              <a:t>Baseline tests</a:t>
            </a:r>
          </a:p>
          <a:p>
            <a:pPr lvl="2"/>
            <a:r>
              <a:rPr lang="en-US" dirty="0" smtClean="0"/>
              <a:t>Show </a:t>
            </a:r>
            <a:r>
              <a:rPr lang="en-US" dirty="0" err="1" smtClean="0"/>
              <a:t>CodFS</a:t>
            </a:r>
            <a:r>
              <a:rPr lang="en-US" dirty="0" smtClean="0"/>
              <a:t> can achieve theoretical throughput</a:t>
            </a:r>
          </a:p>
          <a:p>
            <a:pPr lvl="1"/>
            <a:r>
              <a:rPr lang="en-US" dirty="0" smtClean="0"/>
              <a:t>Synthetic workload evaluation</a:t>
            </a:r>
          </a:p>
          <a:p>
            <a:pPr lvl="1"/>
            <a:r>
              <a:rPr lang="en-US" dirty="0" smtClean="0"/>
              <a:t>Real-world workload evaluation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73094" y="4961883"/>
            <a:ext cx="2284044" cy="400110"/>
            <a:chOff x="5973094" y="4961883"/>
            <a:chExt cx="2284044" cy="400110"/>
          </a:xfrm>
        </p:grpSpPr>
        <p:sp>
          <p:nvSpPr>
            <p:cNvPr id="5" name="TextBox 4"/>
            <p:cNvSpPr txBox="1"/>
            <p:nvPr/>
          </p:nvSpPr>
          <p:spPr>
            <a:xfrm>
              <a:off x="6327058" y="4961883"/>
              <a:ext cx="1930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Focus of this talk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5973094" y="5161938"/>
              <a:ext cx="294968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3729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Workload Evaluation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3619" y="1577017"/>
            <a:ext cx="203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Random Write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65199" y="1796638"/>
            <a:ext cx="3513133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Logging parity (FL, PL, PLR) helps random writes by saving disk seeks and parity read overhead</a:t>
            </a:r>
          </a:p>
          <a:p>
            <a:endParaRPr lang="en-US" sz="2800" dirty="0"/>
          </a:p>
          <a:p>
            <a:r>
              <a:rPr lang="en-US" sz="2800" dirty="0" smtClean="0"/>
              <a:t>FO has 20% less IOPS than others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63602" y="5743397"/>
            <a:ext cx="3761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IOZone</a:t>
            </a:r>
            <a:r>
              <a:rPr lang="en-US" sz="2400" dirty="0" smtClean="0"/>
              <a:t> record length: 128KB</a:t>
            </a:r>
          </a:p>
          <a:p>
            <a:r>
              <a:rPr lang="en-US" sz="2400" dirty="0" smtClean="0"/>
              <a:t>RDP coding (6,4)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6" y="2038682"/>
            <a:ext cx="4825120" cy="369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953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58" y="1477971"/>
            <a:ext cx="4190409" cy="322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Workload Evaluation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3779" y="1016306"/>
            <a:ext cx="31614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Sequential Read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1691" y="1064315"/>
            <a:ext cx="27485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/>
            </a:lvl1pPr>
          </a:lstStyle>
          <a:p>
            <a:r>
              <a:rPr lang="en-US" dirty="0"/>
              <a:t>Recovery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5306" y="4791662"/>
            <a:ext cx="2709449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seeks in recovery for FO and PLR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6336" y="4791663"/>
            <a:ext cx="3115196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Only FL needs disk seeks in reading data chunk</a:t>
            </a:r>
            <a:endParaRPr lang="en-US" sz="2800" dirty="0"/>
          </a:p>
        </p:txBody>
      </p:sp>
      <p:sp>
        <p:nvSpPr>
          <p:cNvPr id="2" name="Right Brace 1"/>
          <p:cNvSpPr/>
          <p:nvPr/>
        </p:nvSpPr>
        <p:spPr>
          <a:xfrm>
            <a:off x="8555623" y="2256299"/>
            <a:ext cx="106913" cy="212970"/>
          </a:xfrm>
          <a:prstGeom prst="rightBrac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02112" y="1644251"/>
            <a:ext cx="9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merge overhead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9" y="1504857"/>
            <a:ext cx="4178943" cy="317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939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2458" y="3498812"/>
            <a:ext cx="2981542" cy="28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Storage Overhead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7225" y="3426819"/>
            <a:ext cx="3166475" cy="302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841" y="86575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PLR (6,4)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4840" y="1449410"/>
            <a:ext cx="196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FO/FL/PL (8,6)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840" y="2084384"/>
            <a:ext cx="196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FO/FL/PL (8,4)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25799" y="92412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44100" y="92412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6152" y="92412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988829" y="92412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09839" y="924125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27509" y="924125"/>
            <a:ext cx="295172" cy="393563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952982" y="924125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82126" y="926349"/>
            <a:ext cx="295172" cy="393563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28275" y="3808019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2764" y="3837202"/>
            <a:ext cx="126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Chunk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8275" y="4372223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82981" y="4372222"/>
            <a:ext cx="136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Parity Chunk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8275" y="4931185"/>
            <a:ext cx="295172" cy="393563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82981" y="4931184"/>
            <a:ext cx="165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Reserved Space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025799" y="1517512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44100" y="1517512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66152" y="1517512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988829" y="1517512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025799" y="211843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44100" y="211843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66152" y="211843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88829" y="211843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309281" y="2116210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32672" y="2116210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954647" y="2116210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280496" y="2116053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09281" y="1517511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32672" y="1517511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954647" y="1517511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80496" y="1518940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72663" y="930972"/>
            <a:ext cx="4471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 (8,6) is still 20% slower than PLR (6,4) in random writes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PLR and FO are still much faster than FL and PL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643101" y="3112925"/>
            <a:ext cx="203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Random Write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97977" y="3112924"/>
            <a:ext cx="1354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29207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500" y="908720"/>
            <a:ext cx="9055100" cy="547260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Remaining problem</a:t>
            </a:r>
          </a:p>
          <a:p>
            <a:pPr lvl="1"/>
            <a:r>
              <a:rPr lang="en-US" sz="2400" dirty="0" smtClean="0"/>
              <a:t>What is the appropriate reserved space size?</a:t>
            </a:r>
          </a:p>
          <a:p>
            <a:pPr lvl="2"/>
            <a:r>
              <a:rPr lang="en-US" sz="2000" dirty="0" smtClean="0"/>
              <a:t>Too small – </a:t>
            </a:r>
            <a:r>
              <a:rPr lang="en-US" sz="2000" smtClean="0"/>
              <a:t>frequent </a:t>
            </a:r>
            <a:r>
              <a:rPr lang="en-US" sz="2000" smtClean="0"/>
              <a:t>merges</a:t>
            </a:r>
            <a:endParaRPr lang="en-US" sz="2000" dirty="0" smtClean="0"/>
          </a:p>
          <a:p>
            <a:pPr lvl="2"/>
            <a:r>
              <a:rPr lang="en-US" sz="2000" dirty="0" smtClean="0"/>
              <a:t>Too large – waste of space</a:t>
            </a:r>
          </a:p>
          <a:p>
            <a:pPr lvl="1"/>
            <a:r>
              <a:rPr lang="en-US" sz="2400" dirty="0" smtClean="0"/>
              <a:t>Can we shrink the reserved space if it is not used?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Baseline approach</a:t>
            </a:r>
          </a:p>
          <a:p>
            <a:pPr lvl="1"/>
            <a:r>
              <a:rPr lang="en-US" sz="2400" dirty="0" smtClean="0"/>
              <a:t>Fixed reserved space size</a:t>
            </a:r>
          </a:p>
          <a:p>
            <a:r>
              <a:rPr lang="en-US" sz="2800" b="1" dirty="0" smtClean="0">
                <a:solidFill>
                  <a:schemeClr val="accent1"/>
                </a:solidFill>
              </a:rPr>
              <a:t>Workload-aware management approach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Predict</a:t>
            </a:r>
            <a:r>
              <a:rPr lang="en-US" sz="2400" dirty="0" smtClean="0"/>
              <a:t>: exponential moving average to guess reserved space size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Shrink</a:t>
            </a:r>
            <a:r>
              <a:rPr lang="en-US" sz="2400" dirty="0" smtClean="0"/>
              <a:t>: release unused space back to system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</a:rPr>
              <a:t>Merge</a:t>
            </a:r>
            <a:r>
              <a:rPr lang="en-US" sz="2400" dirty="0" smtClean="0"/>
              <a:t>: merge all parity deltas back to parity chunk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Resizing of Reserved Space</a:t>
            </a:r>
          </a:p>
        </p:txBody>
      </p:sp>
    </p:spTree>
    <p:extLst>
      <p:ext uri="{BB962C8B-B14F-4D97-AF65-F5344CB8AC3E}">
        <p14:creationId xmlns:p14="http://schemas.microsoft.com/office/powerpoint/2010/main" val="1863558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800" y="1054100"/>
            <a:ext cx="8648700" cy="5549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With explosive data growth, enterprises move to erasure-coded storage to save footprints and cost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e.g., 3-way replication has 200% overhead; erasure coding can reduce overhead to 33% </a:t>
            </a:r>
            <a:r>
              <a:rPr lang="en-US" sz="2000" dirty="0" smtClean="0"/>
              <a:t>[Huang, ATC’12]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E</a:t>
            </a:r>
            <a:r>
              <a:rPr lang="en-US" dirty="0" smtClean="0"/>
              <a:t>rasure coding recap: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Encodes data chunks to create parity chunks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Any subset of data/parity chunks can recover original data chunks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Erasure coding introduces two challenges: </a:t>
            </a:r>
            <a:br>
              <a:rPr lang="en-US" dirty="0" smtClean="0"/>
            </a:br>
            <a:r>
              <a:rPr lang="en-US" dirty="0" smtClean="0"/>
              <a:t>(1) updates and (2) recovery/degraded 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83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3" y="4351002"/>
            <a:ext cx="4519932" cy="65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46" y="1801738"/>
            <a:ext cx="3852604" cy="67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5834965" y="1070042"/>
            <a:ext cx="3041525" cy="6420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31536" y="6525346"/>
            <a:ext cx="2133600" cy="365125"/>
          </a:xfrm>
        </p:spPr>
        <p:txBody>
          <a:bodyPr/>
          <a:lstStyle/>
          <a:p>
            <a:fld id="{694C9FAB-ADF8-4AE9-A310-A8069EA3BDF8}" type="slidenum">
              <a:rPr lang="en-US" smtClean="0"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Resizing of Reserved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013" y="844498"/>
            <a:ext cx="444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1: Compute utility using past </a:t>
            </a:r>
            <a:br>
              <a:rPr lang="en-US" sz="2400" dirty="0" smtClean="0"/>
            </a:br>
            <a:r>
              <a:rPr lang="en-US" sz="2400" dirty="0" smtClean="0"/>
              <a:t>workload pattern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013" y="3548790"/>
            <a:ext cx="4444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2: Compute utility using past </a:t>
            </a:r>
            <a:br>
              <a:rPr lang="en-US" sz="2400" dirty="0" smtClean="0"/>
            </a:br>
            <a:r>
              <a:rPr lang="en-US" sz="2400" dirty="0" smtClean="0"/>
              <a:t>workload pattern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15957" y="2237369"/>
            <a:ext cx="606202" cy="6539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327" y="2828631"/>
            <a:ext cx="119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smoothing factor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59420" y="2821082"/>
            <a:ext cx="133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current usage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26191" y="1755846"/>
            <a:ext cx="679454" cy="71437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650240" y="2482736"/>
            <a:ext cx="178631" cy="408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93376" y="2317365"/>
            <a:ext cx="178631" cy="4085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1408" y="2813556"/>
            <a:ext cx="1162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previous usage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 rot="5400000">
            <a:off x="2143743" y="4154478"/>
            <a:ext cx="228599" cy="192609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156250" y="5253017"/>
            <a:ext cx="241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no. of chunk to shrink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4930" y="5676947"/>
            <a:ext cx="296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 3: Perform shrink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5872203" y="119639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4608" y="119639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535346" y="1196395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872472" y="1196395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207673" y="1196395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536817" y="1198619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068099" y="1415768"/>
            <a:ext cx="0" cy="48887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41245" y="1231102"/>
            <a:ext cx="94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8212474" y="1196395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551346" y="1198619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872902" y="1196395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34965" y="2708721"/>
            <a:ext cx="3041525" cy="6420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81931" y="283507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14336" y="283507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545074" y="2835074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82200" y="2835074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17401" y="2835074"/>
            <a:ext cx="295172" cy="393563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546545" y="2837298"/>
            <a:ext cx="295172" cy="393563"/>
          </a:xfrm>
          <a:prstGeom prst="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2202" y="2835074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561074" y="2837298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882630" y="283507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973149" y="2837206"/>
            <a:ext cx="94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355258" y="1801738"/>
            <a:ext cx="0" cy="8128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279516" y="1967476"/>
            <a:ext cx="94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shrink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834965" y="4403567"/>
            <a:ext cx="3041525" cy="6420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891659" y="4529920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224064" y="4529920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45074" y="4529920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882200" y="4529920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207673" y="4529920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536817" y="4532144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212474" y="4529920"/>
            <a:ext cx="295172" cy="393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551346" y="4532144"/>
            <a:ext cx="295172" cy="393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72902" y="4529920"/>
            <a:ext cx="295172" cy="39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973149" y="4532052"/>
            <a:ext cx="94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7355258" y="3486856"/>
            <a:ext cx="0" cy="8128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96252" y="3633139"/>
            <a:ext cx="1480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write new data chunks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291848" y="5196825"/>
            <a:ext cx="369651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shrinking </a:t>
            </a:r>
            <a:r>
              <a:rPr lang="en-US" sz="2000" dirty="0"/>
              <a:t>reserved space as a multiple of chunk </a:t>
            </a:r>
            <a:r>
              <a:rPr lang="en-US" sz="2000" dirty="0" smtClean="0"/>
              <a:t>size avoids </a:t>
            </a:r>
            <a:r>
              <a:rPr lang="en-US" sz="2000" dirty="0"/>
              <a:t>creating unusable </a:t>
            </a:r>
            <a:r>
              <a:rPr lang="en-US" sz="2000" dirty="0" smtClean="0"/>
              <a:t>“holes”</a:t>
            </a:r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9" y="6106612"/>
            <a:ext cx="2600041" cy="3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5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Resizing of Reserved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4534" y="3887236"/>
            <a:ext cx="1787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Shrink + merge performs a merge after the daily shrinking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4534" y="2379690"/>
            <a:ext cx="1875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Shrink only performs shrinking at 00:00 and 12:00 each day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4412" y="1869630"/>
            <a:ext cx="210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16MB baseline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69037" y="6147881"/>
            <a:ext cx="45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*(10,8) Cauchy RS Coding with 16MB segments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" y="1674436"/>
            <a:ext cx="7144609" cy="341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1133" y="843439"/>
            <a:ext cx="554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Reserved space overhead under different </a:t>
            </a:r>
            <a:r>
              <a:rPr lang="en-US" sz="2400" b="1" dirty="0" smtClean="0"/>
              <a:t>shrink strategies </a:t>
            </a:r>
            <a:r>
              <a:rPr lang="en-US" sz="2400" b="1" dirty="0"/>
              <a:t>in </a:t>
            </a:r>
            <a:r>
              <a:rPr lang="en-US" sz="2400" b="1" dirty="0" smtClean="0"/>
              <a:t>Harvard </a:t>
            </a:r>
            <a:r>
              <a:rPr lang="en-US" sz="2400" b="1" dirty="0"/>
              <a:t>trace</a:t>
            </a:r>
          </a:p>
        </p:txBody>
      </p:sp>
    </p:spTree>
    <p:extLst>
      <p:ext uri="{BB962C8B-B14F-4D97-AF65-F5344CB8AC3E}">
        <p14:creationId xmlns:p14="http://schemas.microsoft.com/office/powerpoint/2010/main" val="2904790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Penalty of Over-shrinking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419" y="5435418"/>
            <a:ext cx="595697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Less than 1% of writes are stalled by a merge operation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422475" y="3445064"/>
            <a:ext cx="14761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Penalty of inaccurate prediction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6" y="1865815"/>
            <a:ext cx="6942871" cy="333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 flipH="1">
            <a:off x="7069599" y="3638145"/>
            <a:ext cx="274783" cy="814169"/>
          </a:xfrm>
          <a:prstGeom prst="leftBrace">
            <a:avLst>
              <a:gd name="adj1" fmla="val 8333"/>
              <a:gd name="adj2" fmla="val 4914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07375" y="1097151"/>
            <a:ext cx="65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Average number of merges per 1000 </a:t>
            </a:r>
            <a:r>
              <a:rPr lang="en-US" sz="2400" b="1" dirty="0" smtClean="0">
                <a:latin typeface="+mj-lt"/>
              </a:rPr>
              <a:t>writes</a:t>
            </a:r>
            <a:r>
              <a:rPr lang="en-US" sz="2400" b="1" dirty="0">
                <a:latin typeface="+mj-lt"/>
              </a:rPr>
              <a:t> under different shrink strategies in the Harvard trace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9037" y="6147881"/>
            <a:ext cx="45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*(10,8) Cauchy RS Coding with 16MB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24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87794"/>
            <a:ext cx="8640960" cy="4493534"/>
          </a:xfrm>
        </p:spPr>
        <p:txBody>
          <a:bodyPr/>
          <a:lstStyle/>
          <a:p>
            <a:r>
              <a:rPr lang="en-US" dirty="0" smtClean="0"/>
              <a:t>Latency analysis</a:t>
            </a:r>
          </a:p>
          <a:p>
            <a:r>
              <a:rPr lang="en-US" dirty="0" smtClean="0"/>
              <a:t>Metadata management</a:t>
            </a:r>
          </a:p>
          <a:p>
            <a:r>
              <a:rPr lang="en-US" dirty="0" smtClean="0"/>
              <a:t>Consistency / locking</a:t>
            </a:r>
          </a:p>
          <a:p>
            <a:r>
              <a:rPr lang="en-US" dirty="0" smtClean="0"/>
              <a:t>Applicability to different workloads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055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393" y="1117600"/>
            <a:ext cx="8640960" cy="52637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000" dirty="0" smtClean="0"/>
              <a:t>Key idea: Parity logging with reserved space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/>
              <a:t>Keep parity updates next to parity chunks to reduce disk seeks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3000" dirty="0" smtClean="0"/>
              <a:t>Workload aware scheme to predict and adjust the reserved space size</a:t>
            </a:r>
            <a:endParaRPr lang="en-US" sz="3000" dirty="0"/>
          </a:p>
          <a:p>
            <a:pPr>
              <a:lnSpc>
                <a:spcPct val="120000"/>
              </a:lnSpc>
            </a:pPr>
            <a:r>
              <a:rPr lang="en-US" sz="3000" dirty="0" smtClean="0"/>
              <a:t>Build </a:t>
            </a:r>
            <a:r>
              <a:rPr lang="en-US" sz="3000" dirty="0" err="1" smtClean="0"/>
              <a:t>CodFS</a:t>
            </a:r>
            <a:r>
              <a:rPr lang="en-US" sz="3000" dirty="0" smtClean="0"/>
              <a:t> prototype that achieves </a:t>
            </a:r>
            <a:r>
              <a:rPr lang="en-US" sz="3000" b="1" dirty="0" smtClean="0">
                <a:solidFill>
                  <a:schemeClr val="accent2"/>
                </a:solidFill>
              </a:rPr>
              <a:t>efficient updates </a:t>
            </a:r>
            <a:r>
              <a:rPr lang="en-US" sz="3000" dirty="0" smtClean="0"/>
              <a:t>and </a:t>
            </a:r>
            <a:r>
              <a:rPr lang="en-US" sz="3000" b="1" dirty="0" smtClean="0">
                <a:solidFill>
                  <a:schemeClr val="accent2"/>
                </a:solidFill>
              </a:rPr>
              <a:t>fast</a:t>
            </a:r>
            <a:r>
              <a:rPr lang="en-US" sz="3000" dirty="0" smtClean="0">
                <a:solidFill>
                  <a:schemeClr val="accent2"/>
                </a:solidFill>
              </a:rPr>
              <a:t> </a:t>
            </a:r>
            <a:r>
              <a:rPr lang="en-US" sz="3000" b="1" dirty="0" smtClean="0">
                <a:solidFill>
                  <a:schemeClr val="accent2"/>
                </a:solidFill>
              </a:rPr>
              <a:t>recovery</a:t>
            </a:r>
            <a:endParaRPr lang="en-US" sz="3000" b="1" dirty="0">
              <a:solidFill>
                <a:schemeClr val="accent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000" dirty="0" smtClean="0"/>
              <a:t>Source code:</a:t>
            </a:r>
            <a:br>
              <a:rPr lang="en-US" sz="3000" dirty="0" smtClean="0"/>
            </a:br>
            <a:r>
              <a:rPr lang="en-US" sz="3000" b="1" dirty="0" smtClean="0">
                <a:hlinkClick r:id="rId2"/>
              </a:rPr>
              <a:t>http://ansrlab.cse.cuhk.edu.hk/software/codfs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89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20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4" y="1984361"/>
            <a:ext cx="8698738" cy="414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 Cambridge Traces Replay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26861" y="1753528"/>
            <a:ext cx="269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Update Throughput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4013" y="918155"/>
            <a:ext cx="302336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PLR ~ PL ~ FL &gt;&gt; FO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21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4" y="2196235"/>
            <a:ext cx="8745165" cy="41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 Cambridge Traces Replay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8806" y="1886768"/>
            <a:ext cx="2924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Recovery Throughput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31693" y="909857"/>
            <a:ext cx="403211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Narrow" pitchFamily="34" charset="0"/>
              </a:rPr>
              <a:t>PLR ~ FO &gt;&gt; FL ~ PL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9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5900"/>
            <a:ext cx="864096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   Updates are expensive</a:t>
            </a:r>
            <a:endParaRPr lang="en-US" sz="2800" dirty="0" smtClean="0"/>
          </a:p>
          <a:p>
            <a:r>
              <a:rPr lang="en-US" sz="2800" dirty="0" smtClean="0"/>
              <a:t>When a data chunk is updated, its encoded parity chunks need to be updated</a:t>
            </a:r>
          </a:p>
          <a:p>
            <a:r>
              <a:rPr lang="en-US" sz="2800" dirty="0" smtClean="0"/>
              <a:t>Two update approaches:</a:t>
            </a:r>
          </a:p>
          <a:p>
            <a:pPr lvl="1"/>
            <a:r>
              <a:rPr lang="en-US" sz="2400" dirty="0" smtClean="0"/>
              <a:t>In-place updates: overwrites existing chunks</a:t>
            </a:r>
          </a:p>
          <a:p>
            <a:pPr lvl="1"/>
            <a:r>
              <a:rPr lang="en-US" sz="2400" dirty="0" smtClean="0"/>
              <a:t>Log-based updates: appends changes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79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5900"/>
            <a:ext cx="864096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   Recovery/degraded reads are expensive</a:t>
            </a:r>
            <a:endParaRPr lang="en-US" sz="2800" dirty="0" smtClean="0"/>
          </a:p>
          <a:p>
            <a:r>
              <a:rPr lang="en-US" sz="2800" dirty="0" smtClean="0"/>
              <a:t>Failures are common</a:t>
            </a:r>
          </a:p>
          <a:p>
            <a:pPr lvl="1"/>
            <a:r>
              <a:rPr lang="en-US" sz="2400" dirty="0" smtClean="0"/>
              <a:t>Data may be permanently loss due to crashes</a:t>
            </a:r>
          </a:p>
          <a:p>
            <a:pPr lvl="1"/>
            <a:r>
              <a:rPr lang="en-US" sz="2400" dirty="0" smtClean="0"/>
              <a:t>90% of failures are transient (e.g., reboots, power loss, network connectivity loss, stragglers) </a:t>
            </a:r>
            <a:r>
              <a:rPr lang="en-US" sz="1800" dirty="0" smtClean="0"/>
              <a:t>[Ford, OSDI’10]</a:t>
            </a:r>
            <a:endParaRPr lang="en-US" sz="2400" dirty="0" smtClean="0"/>
          </a:p>
          <a:p>
            <a:r>
              <a:rPr lang="en-US" sz="2800" dirty="0" smtClean="0"/>
              <a:t>Recovery/degraded read approach:</a:t>
            </a:r>
          </a:p>
          <a:p>
            <a:pPr lvl="1"/>
            <a:r>
              <a:rPr lang="en-US" sz="2400" dirty="0" smtClean="0"/>
              <a:t>Reads enough data and parity chunks</a:t>
            </a:r>
          </a:p>
          <a:p>
            <a:pPr lvl="1"/>
            <a:r>
              <a:rPr lang="en-US" sz="2400" dirty="0" smtClean="0"/>
              <a:t>Reconstructs lost/unavailable chunks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34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82700"/>
            <a:ext cx="8640960" cy="5080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achieve both efficient updates and fast recovery in clustered storage systems? </a:t>
            </a:r>
          </a:p>
          <a:p>
            <a:r>
              <a:rPr lang="en-US" sz="2800" dirty="0" smtClean="0"/>
              <a:t>Target scenario:</a:t>
            </a:r>
          </a:p>
          <a:p>
            <a:pPr lvl="1"/>
            <a:r>
              <a:rPr lang="en-US" sz="2400" dirty="0" smtClean="0"/>
              <a:t>Server </a:t>
            </a:r>
            <a:r>
              <a:rPr lang="en-US" sz="2400" dirty="0"/>
              <a:t>w</a:t>
            </a:r>
            <a:r>
              <a:rPr lang="en-US" sz="2400" dirty="0" smtClean="0"/>
              <a:t>orkloads with frequent updates</a:t>
            </a:r>
          </a:p>
          <a:p>
            <a:pPr lvl="1"/>
            <a:r>
              <a:rPr lang="en-US" sz="2400" dirty="0" smtClean="0"/>
              <a:t>Commodity configurations with frequent failures</a:t>
            </a:r>
          </a:p>
          <a:p>
            <a:pPr lvl="1"/>
            <a:r>
              <a:rPr lang="en-US" sz="2400" dirty="0" smtClean="0"/>
              <a:t>Disk-based storage</a:t>
            </a:r>
          </a:p>
          <a:p>
            <a:r>
              <a:rPr lang="en-US" sz="2800" dirty="0"/>
              <a:t>Potential bottlenecks in clustered storage systems</a:t>
            </a:r>
          </a:p>
          <a:p>
            <a:pPr lvl="1"/>
            <a:r>
              <a:rPr lang="en-US" sz="2400" dirty="0"/>
              <a:t>Network </a:t>
            </a:r>
            <a:r>
              <a:rPr lang="en-US" sz="2400" dirty="0" smtClean="0"/>
              <a:t>I/O</a:t>
            </a:r>
            <a:endParaRPr lang="en-US" sz="2400" dirty="0"/>
          </a:p>
          <a:p>
            <a:pPr lvl="1"/>
            <a:r>
              <a:rPr lang="en-US" sz="2400" dirty="0"/>
              <a:t>Disk </a:t>
            </a:r>
            <a:r>
              <a:rPr lang="en-US" sz="2400" dirty="0" smtClean="0"/>
              <a:t>I/O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600" y="1054100"/>
            <a:ext cx="9042400" cy="5511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300" dirty="0" smtClean="0"/>
              <a:t>Propose </a:t>
            </a:r>
            <a:r>
              <a:rPr lang="en-US" sz="3300" b="1" dirty="0" smtClean="0">
                <a:solidFill>
                  <a:srgbClr val="FF0000"/>
                </a:solidFill>
              </a:rPr>
              <a:t>parity-logging with reserved space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Uses hybrid in-place and </a:t>
            </a:r>
            <a:r>
              <a:rPr lang="en-US" smtClean="0"/>
              <a:t>log-based updates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Puts deltas in a reserved space next to parity chunks to mitigate disk seeks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Predicts and reclaims reserved space in workload-aware manner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A</a:t>
            </a:r>
            <a:r>
              <a:rPr lang="en-US" b="1" dirty="0" smtClean="0"/>
              <a:t>chieves </a:t>
            </a:r>
            <a:r>
              <a:rPr lang="en-US" b="1" dirty="0"/>
              <a:t>both efficient updates and fast recovery</a:t>
            </a:r>
            <a:endParaRPr lang="en-US" b="1" dirty="0" smtClean="0"/>
          </a:p>
          <a:p>
            <a:pPr>
              <a:lnSpc>
                <a:spcPct val="110000"/>
              </a:lnSpc>
            </a:pPr>
            <a:r>
              <a:rPr lang="en-US" sz="3300" dirty="0" smtClean="0"/>
              <a:t>Build a clustered storage system prototype </a:t>
            </a:r>
            <a:r>
              <a:rPr lang="en-US" sz="3300" b="1" dirty="0" err="1" smtClean="0">
                <a:solidFill>
                  <a:srgbClr val="FF0000"/>
                </a:solidFill>
              </a:rPr>
              <a:t>CodFS</a:t>
            </a:r>
            <a:endParaRPr lang="en-US" sz="3300" b="1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dirty="0" smtClean="0"/>
              <a:t>Incorporates different erasure coding and update schemes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Released as open-source software</a:t>
            </a:r>
          </a:p>
          <a:p>
            <a:pPr>
              <a:lnSpc>
                <a:spcPct val="110000"/>
              </a:lnSpc>
            </a:pPr>
            <a:r>
              <a:rPr lang="en-US" sz="3300" dirty="0" smtClean="0"/>
              <a:t>Conduct extensive trace-driven </a:t>
            </a:r>
            <a:r>
              <a:rPr lang="en-US" sz="3300" dirty="0" err="1" smtClean="0"/>
              <a:t>testbed</a:t>
            </a:r>
            <a:r>
              <a:rPr lang="en-US" sz="3300" dirty="0" smtClean="0"/>
              <a:t> experiments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95400"/>
            <a:ext cx="8640960" cy="50859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/>
              <a:t>MSR Cambridge traces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Block-level I/O traces captured by Microsoft Research Cambridge in 2007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36 volumes (179 disks) on 13 servers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W</a:t>
            </a:r>
            <a:r>
              <a:rPr lang="en-US" sz="2400" dirty="0" smtClean="0"/>
              <a:t>orkloads including home directories and project directories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b="1" dirty="0" smtClean="0"/>
              <a:t>Harvard NFS traces (DEAS03)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NFS requests/responses of a NetApp file server in 2003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Mixed workloads including email, research and development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Trace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06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9FAB-ADF8-4AE9-A310-A8069EA3BDF8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MSR Trace Analysis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04363" y="3685081"/>
            <a:ext cx="7055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Distribution of update size in 10 volumes of MSR Cambridge traces</a:t>
            </a:r>
            <a:endParaRPr lang="en-US" sz="20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51520" y="4289503"/>
            <a:ext cx="8640960" cy="1799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accent2"/>
                </a:solidFill>
              </a:rPr>
              <a:t>Updates are small</a:t>
            </a:r>
          </a:p>
          <a:p>
            <a:pPr lvl="1"/>
            <a:r>
              <a:rPr lang="en-US" sz="2400" dirty="0" smtClean="0"/>
              <a:t>All updates are smaller than 512KB</a:t>
            </a:r>
          </a:p>
          <a:p>
            <a:pPr lvl="1"/>
            <a:r>
              <a:rPr lang="en-US" sz="2400" dirty="0" smtClean="0"/>
              <a:t>8 in 10 volumes show more than 60% of tiny updates </a:t>
            </a:r>
            <a:r>
              <a:rPr lang="en-US" sz="2400" dirty="0"/>
              <a:t>(</a:t>
            </a:r>
            <a:r>
              <a:rPr lang="en-US" sz="2400" dirty="0" smtClean="0"/>
              <a:t>&lt;4KB)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20" y="1067580"/>
            <a:ext cx="4444960" cy="253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842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csci4180_hbase</Template>
  <TotalTime>2652</TotalTime>
  <Words>1685</Words>
  <Application>Microsoft Office PowerPoint</Application>
  <PresentationFormat>On-screen Show (4:3)</PresentationFormat>
  <Paragraphs>537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lec12</vt:lpstr>
      <vt:lpstr>Parity Logging with Reserved Space:  Towards Efficient Updates and Recovery in Erasure-coded Clustered Storage </vt:lpstr>
      <vt:lpstr>Motivation</vt:lpstr>
      <vt:lpstr>Motivation</vt:lpstr>
      <vt:lpstr>Challenges</vt:lpstr>
      <vt:lpstr>Challenges</vt:lpstr>
      <vt:lpstr>Challenges</vt:lpstr>
      <vt:lpstr>Our Contributions</vt:lpstr>
      <vt:lpstr>Background: Trace Analysis</vt:lpstr>
      <vt:lpstr>MSR Trace Analysis</vt:lpstr>
      <vt:lpstr>MSR Trace Analysis</vt:lpstr>
      <vt:lpstr>PowerPoint Presentation</vt:lpstr>
      <vt:lpstr>Saving Network Traffic in Parity Updates</vt:lpstr>
      <vt:lpstr>Update Approach #1: in-place updates (overwrite)</vt:lpstr>
      <vt:lpstr>Update Approach #2: log-based updates (logging)</vt:lpstr>
      <vt:lpstr>PowerPoint Presentation</vt:lpstr>
      <vt:lpstr>Parity Update Schemes</vt:lpstr>
      <vt:lpstr>Parity Update Schemes</vt:lpstr>
      <vt:lpstr>Parity Update Schemes</vt:lpstr>
      <vt:lpstr>Parity Update Schemes</vt:lpstr>
      <vt:lpstr>Parity Update Schemes</vt:lpstr>
      <vt:lpstr>Parity Update Schemes</vt:lpstr>
      <vt:lpstr>Parity Update Schemes</vt:lpstr>
      <vt:lpstr>Parity Update Schemes</vt:lpstr>
      <vt:lpstr>Implementation - CodFS</vt:lpstr>
      <vt:lpstr>Experiments </vt:lpstr>
      <vt:lpstr>Synthetic Workload Evaluation</vt:lpstr>
      <vt:lpstr>Synthetic Workload Evaluation</vt:lpstr>
      <vt:lpstr>Fixing Storage Overhead</vt:lpstr>
      <vt:lpstr>Dynamic Resizing of Reserved Space</vt:lpstr>
      <vt:lpstr>Dynamic Resizing of Reserved Space</vt:lpstr>
      <vt:lpstr>Dynamic Resizing of Reserved Space</vt:lpstr>
      <vt:lpstr>Penalty of Over-shrinking</vt:lpstr>
      <vt:lpstr>Open Issues</vt:lpstr>
      <vt:lpstr>Conclusions</vt:lpstr>
      <vt:lpstr>Backup</vt:lpstr>
      <vt:lpstr>MSR Cambridge Traces Replay</vt:lpstr>
      <vt:lpstr>MSR Cambridge Traces Replay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Parity Logging with Reserved Space:  Towards Efficient Updates and Recovery in Erasure-coded Clustered Storage FAST’14 (to appear)</dc:title>
  <dc:creator>Jeremy Chan</dc:creator>
  <cp:lastModifiedBy> </cp:lastModifiedBy>
  <cp:revision>102</cp:revision>
  <dcterms:created xsi:type="dcterms:W3CDTF">2013-12-08T08:16:40Z</dcterms:created>
  <dcterms:modified xsi:type="dcterms:W3CDTF">2014-02-18T23:22:37Z</dcterms:modified>
</cp:coreProperties>
</file>