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41" r:id="rId2"/>
    <p:sldId id="565" r:id="rId3"/>
    <p:sldId id="566" r:id="rId4"/>
    <p:sldId id="569" r:id="rId5"/>
    <p:sldId id="570" r:id="rId6"/>
    <p:sldId id="572" r:id="rId7"/>
    <p:sldId id="574" r:id="rId8"/>
    <p:sldId id="588" r:id="rId9"/>
    <p:sldId id="576" r:id="rId10"/>
    <p:sldId id="578" r:id="rId11"/>
    <p:sldId id="580" r:id="rId12"/>
    <p:sldId id="581" r:id="rId13"/>
    <p:sldId id="582" r:id="rId14"/>
    <p:sldId id="791" r:id="rId15"/>
    <p:sldId id="587" r:id="rId16"/>
  </p:sldIdLst>
  <p:sldSz cx="12188825" cy="6858000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7" autoAdjust="0"/>
    <p:restoredTop sz="81046" autoAdjust="0"/>
  </p:normalViewPr>
  <p:slideViewPr>
    <p:cSldViewPr>
      <p:cViewPr varScale="1">
        <p:scale>
          <a:sx n="59" d="100"/>
          <a:sy n="59" d="100"/>
        </p:scale>
        <p:origin x="1026" y="7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280" y="96"/>
      </p:cViewPr>
      <p:guideLst>
        <p:guide orient="horz" pos="3120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78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28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21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46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Q1: Given a large number of chunks, it must incur low overhead. Blinded key generation in server-aided MLE prohibits frequency counting.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Q2: It must produce distinct sequences of ciphertext chunks for identical files, while preserving deduplication effectiveness</a:t>
            </a:r>
            <a:endParaRPr lang="zh-CN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Q3: It is critical to automatically configure t to make actual storage blowup controllable for different workloads. First, t is a system-level parameter, which is counter-intuitive for users to configure. Second, the same t will lead to different storage blowups for different workloads. </a:t>
            </a:r>
            <a:endParaRPr lang="zh-CN" altLang="en-US" dirty="0"/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55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1"/>
            <a:ext cx="12188825" cy="1771651"/>
          </a:xfrm>
        </p:spPr>
        <p:txBody>
          <a:bodyPr/>
          <a:lstStyle/>
          <a:p>
            <a:r>
              <a:rPr lang="en-US" altLang="zh-CN" sz="3600" dirty="0">
                <a:solidFill>
                  <a:schemeClr val="tx1"/>
                </a:solidFill>
              </a:rPr>
              <a:t>Balancing Storage Efficiency and Data Confidentiality with Tunable Encrypted Deduplication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86200"/>
            <a:ext cx="11376237" cy="2209800"/>
          </a:xfrm>
        </p:spPr>
        <p:txBody>
          <a:bodyPr/>
          <a:lstStyle/>
          <a:p>
            <a:r>
              <a:rPr lang="en-US" altLang="zh-CN" sz="2400" dirty="0" err="1"/>
              <a:t>Jingwei</a:t>
            </a:r>
            <a:r>
              <a:rPr lang="en-US" altLang="zh-CN" sz="2400" dirty="0"/>
              <a:t> Li</a:t>
            </a:r>
            <a:r>
              <a:rPr lang="en-US" altLang="zh-CN" sz="2400" baseline="30000" dirty="0"/>
              <a:t>*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Zuoru</a:t>
            </a:r>
            <a:r>
              <a:rPr lang="en-US" altLang="zh-CN" sz="2400" dirty="0"/>
              <a:t> Yang</a:t>
            </a:r>
            <a:r>
              <a:rPr lang="en-US" altLang="zh-CN" sz="2400" baseline="30000" dirty="0"/>
              <a:t>#</a:t>
            </a:r>
            <a:r>
              <a:rPr lang="en-US" altLang="zh-CN" sz="2400" dirty="0"/>
              <a:t>, Yanjing Ren</a:t>
            </a:r>
            <a:r>
              <a:rPr lang="en-US" altLang="zh-CN" sz="2400" baseline="30000" dirty="0"/>
              <a:t>*</a:t>
            </a:r>
            <a:r>
              <a:rPr lang="en-US" altLang="zh-CN" sz="2400" dirty="0"/>
              <a:t>, </a:t>
            </a:r>
            <a:r>
              <a:rPr lang="en-US" altLang="zh-CN" sz="2400" b="1" dirty="0"/>
              <a:t>Patrick P. C. Lee</a:t>
            </a:r>
            <a:r>
              <a:rPr lang="en-US" altLang="zh-CN" sz="2400" b="1" baseline="30000" dirty="0"/>
              <a:t>#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Xiaosong</a:t>
            </a:r>
            <a:r>
              <a:rPr lang="en-US" altLang="zh-CN" sz="2400" dirty="0"/>
              <a:t> Zhang</a:t>
            </a:r>
            <a:r>
              <a:rPr lang="en-US" altLang="zh-CN" sz="2400" baseline="30000" dirty="0"/>
              <a:t>*</a:t>
            </a:r>
          </a:p>
          <a:p>
            <a:r>
              <a:rPr lang="en-US" altLang="zh-CN" sz="2400" baseline="30000" dirty="0"/>
              <a:t>*</a:t>
            </a:r>
            <a:r>
              <a:rPr lang="en-US" altLang="zh-CN" sz="2400" dirty="0"/>
              <a:t>University of Electronic Science and Technology </a:t>
            </a:r>
            <a:r>
              <a:rPr lang="en-US" altLang="zh-CN" sz="2400"/>
              <a:t>of </a:t>
            </a:r>
            <a:r>
              <a:rPr lang="en-US" altLang="zh-CN" sz="2400" smtClean="0"/>
              <a:t>China (UESTC)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aseline="30000" dirty="0"/>
              <a:t>#</a:t>
            </a:r>
            <a:r>
              <a:rPr lang="en-US" sz="2400" dirty="0"/>
              <a:t>The Chinese University of </a:t>
            </a:r>
            <a:r>
              <a:rPr lang="en-US" sz="2400"/>
              <a:t>Hong </a:t>
            </a:r>
            <a:r>
              <a:rPr lang="en-US" sz="2400" smtClean="0"/>
              <a:t>Kong (CUHK)</a:t>
            </a:r>
            <a:endParaRPr lang="en-US" sz="2400" dirty="0"/>
          </a:p>
          <a:p>
            <a:r>
              <a:rPr lang="en-US" sz="2400" dirty="0" err="1"/>
              <a:t>EuroSys</a:t>
            </a:r>
            <a:r>
              <a:rPr lang="en-US" sz="2400" dirty="0"/>
              <a:t>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7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42A372-E79E-45A5-AF68-F9655C912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Probabilistic Key Generation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B0461A-D60B-4FBD-9ADB-CB18DF5F5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698194"/>
            <a:ext cx="10969943" cy="2416606"/>
          </a:xfrm>
        </p:spPr>
        <p:txBody>
          <a:bodyPr/>
          <a:lstStyle/>
          <a:p>
            <a:r>
              <a:rPr lang="en-US" altLang="zh-CN" dirty="0"/>
              <a:t>Selects K uniformly from candidate keys derived from 0, 1,…, ⌊f/t⌋</a:t>
            </a:r>
          </a:p>
          <a:p>
            <a:pPr lvl="1"/>
            <a:r>
              <a:rPr lang="en-US" altLang="zh-CN" dirty="0"/>
              <a:t>Enables probabilistic encryption on identical files</a:t>
            </a:r>
          </a:p>
          <a:p>
            <a:pPr lvl="1"/>
            <a:r>
              <a:rPr lang="en-US" altLang="zh-CN" b="1" dirty="0">
                <a:solidFill>
                  <a:srgbClr val="FF0000"/>
                </a:solidFill>
              </a:rPr>
              <a:t>Maintains deduplication effectiveness</a:t>
            </a:r>
          </a:p>
          <a:p>
            <a:pPr lvl="2"/>
            <a:r>
              <a:rPr lang="en-US" altLang="zh-CN" b="1" dirty="0"/>
              <a:t>Reason</a:t>
            </a:r>
            <a:r>
              <a:rPr lang="en-US" altLang="zh-CN" dirty="0"/>
              <a:t>: f is cumulative; keys derived from 0, 1,…, ⌊f/t⌋-1 have been used to encrypt some old copies of M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74CAC52-F205-4B2E-BE9D-5E1EA6B18D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43" name="组合 41">
            <a:extLst>
              <a:ext uri="{FF2B5EF4-FFF2-40B4-BE49-F238E27FC236}">
                <a16:creationId xmlns:a16="http://schemas.microsoft.com/office/drawing/2014/main" id="{A5CDBB61-77D1-4C09-9866-59F7695E14FE}"/>
              </a:ext>
            </a:extLst>
          </p:cNvPr>
          <p:cNvGrpSpPr/>
          <p:nvPr/>
        </p:nvGrpSpPr>
        <p:grpSpPr>
          <a:xfrm>
            <a:off x="1042770" y="4178596"/>
            <a:ext cx="10539630" cy="2051653"/>
            <a:chOff x="895963" y="3938751"/>
            <a:chExt cx="10539630" cy="2051653"/>
          </a:xfrm>
        </p:grpSpPr>
        <p:sp>
          <p:nvSpPr>
            <p:cNvPr id="44" name="矩形 4">
              <a:extLst>
                <a:ext uri="{FF2B5EF4-FFF2-40B4-BE49-F238E27FC236}">
                  <a16:creationId xmlns:a16="http://schemas.microsoft.com/office/drawing/2014/main" id="{DD145E02-1FEE-4F2E-B0E6-366243FB3E84}"/>
                </a:ext>
              </a:extLst>
            </p:cNvPr>
            <p:cNvSpPr/>
            <p:nvPr/>
          </p:nvSpPr>
          <p:spPr bwMode="auto">
            <a:xfrm>
              <a:off x="9380551" y="4846608"/>
              <a:ext cx="441146" cy="39660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5" name="矩形 5">
              <a:extLst>
                <a:ext uri="{FF2B5EF4-FFF2-40B4-BE49-F238E27FC236}">
                  <a16:creationId xmlns:a16="http://schemas.microsoft.com/office/drawing/2014/main" id="{E0998F8A-BA1F-4FD8-ACC8-E2A26497BFE5}"/>
                </a:ext>
              </a:extLst>
            </p:cNvPr>
            <p:cNvSpPr/>
            <p:nvPr/>
          </p:nvSpPr>
          <p:spPr bwMode="auto">
            <a:xfrm>
              <a:off x="8391811" y="4846608"/>
              <a:ext cx="441146" cy="39660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矩形 6">
              <a:extLst>
                <a:ext uri="{FF2B5EF4-FFF2-40B4-BE49-F238E27FC236}">
                  <a16:creationId xmlns:a16="http://schemas.microsoft.com/office/drawing/2014/main" id="{D9D2F6C2-D273-4647-811E-472A300EA942}"/>
                </a:ext>
              </a:extLst>
            </p:cNvPr>
            <p:cNvSpPr/>
            <p:nvPr/>
          </p:nvSpPr>
          <p:spPr bwMode="auto">
            <a:xfrm>
              <a:off x="7483671" y="4846608"/>
              <a:ext cx="441146" cy="39660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矩形 7">
              <a:extLst>
                <a:ext uri="{FF2B5EF4-FFF2-40B4-BE49-F238E27FC236}">
                  <a16:creationId xmlns:a16="http://schemas.microsoft.com/office/drawing/2014/main" id="{F1D00F66-B0D0-4C16-BF8E-FF6A35F2CCBE}"/>
                </a:ext>
              </a:extLst>
            </p:cNvPr>
            <p:cNvSpPr/>
            <p:nvPr/>
          </p:nvSpPr>
          <p:spPr bwMode="auto">
            <a:xfrm>
              <a:off x="6521627" y="4846608"/>
              <a:ext cx="441146" cy="39660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文本框 8">
              <a:extLst>
                <a:ext uri="{FF2B5EF4-FFF2-40B4-BE49-F238E27FC236}">
                  <a16:creationId xmlns:a16="http://schemas.microsoft.com/office/drawing/2014/main" id="{C9768CD1-A59E-4304-BF91-50200B8C8001}"/>
                </a:ext>
              </a:extLst>
            </p:cNvPr>
            <p:cNvSpPr txBox="1"/>
            <p:nvPr/>
          </p:nvSpPr>
          <p:spPr>
            <a:xfrm>
              <a:off x="6936077" y="47536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…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49" name="文本框 9">
              <a:extLst>
                <a:ext uri="{FF2B5EF4-FFF2-40B4-BE49-F238E27FC236}">
                  <a16:creationId xmlns:a16="http://schemas.microsoft.com/office/drawing/2014/main" id="{733DB36E-E999-45D2-8678-552A15C95485}"/>
                </a:ext>
              </a:extLst>
            </p:cNvPr>
            <p:cNvSpPr txBox="1"/>
            <p:nvPr/>
          </p:nvSpPr>
          <p:spPr>
            <a:xfrm>
              <a:off x="7897140" y="475364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…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0" name="文本框 10">
              <a:extLst>
                <a:ext uri="{FF2B5EF4-FFF2-40B4-BE49-F238E27FC236}">
                  <a16:creationId xmlns:a16="http://schemas.microsoft.com/office/drawing/2014/main" id="{368CC374-1EE7-4160-B615-410978A37F8E}"/>
                </a:ext>
              </a:extLst>
            </p:cNvPr>
            <p:cNvSpPr txBox="1"/>
            <p:nvPr/>
          </p:nvSpPr>
          <p:spPr>
            <a:xfrm>
              <a:off x="8828774" y="475364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…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1" name="文本框 11">
              <a:extLst>
                <a:ext uri="{FF2B5EF4-FFF2-40B4-BE49-F238E27FC236}">
                  <a16:creationId xmlns:a16="http://schemas.microsoft.com/office/drawing/2014/main" id="{B5778C1F-287A-4CF2-B0AE-73D1A57F884A}"/>
                </a:ext>
              </a:extLst>
            </p:cNvPr>
            <p:cNvSpPr txBox="1"/>
            <p:nvPr/>
          </p:nvSpPr>
          <p:spPr>
            <a:xfrm>
              <a:off x="5975960" y="47536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…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2" name="矩形 13">
              <a:extLst>
                <a:ext uri="{FF2B5EF4-FFF2-40B4-BE49-F238E27FC236}">
                  <a16:creationId xmlns:a16="http://schemas.microsoft.com/office/drawing/2014/main" id="{71556E58-01E5-4D77-8E17-3FDD89944737}"/>
                </a:ext>
              </a:extLst>
            </p:cNvPr>
            <p:cNvSpPr/>
            <p:nvPr/>
          </p:nvSpPr>
          <p:spPr bwMode="auto">
            <a:xfrm>
              <a:off x="5529209" y="4846608"/>
              <a:ext cx="441146" cy="39660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矩形 14">
              <a:extLst>
                <a:ext uri="{FF2B5EF4-FFF2-40B4-BE49-F238E27FC236}">
                  <a16:creationId xmlns:a16="http://schemas.microsoft.com/office/drawing/2014/main" id="{4122D257-3708-4731-8E13-75BA18774900}"/>
                </a:ext>
              </a:extLst>
            </p:cNvPr>
            <p:cNvSpPr/>
            <p:nvPr/>
          </p:nvSpPr>
          <p:spPr bwMode="auto">
            <a:xfrm>
              <a:off x="4540469" y="4846608"/>
              <a:ext cx="441146" cy="39660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" name="矩形 15">
              <a:extLst>
                <a:ext uri="{FF2B5EF4-FFF2-40B4-BE49-F238E27FC236}">
                  <a16:creationId xmlns:a16="http://schemas.microsoft.com/office/drawing/2014/main" id="{6A1541DC-6ACA-4793-9A7C-667D224EFB96}"/>
                </a:ext>
              </a:extLst>
            </p:cNvPr>
            <p:cNvSpPr/>
            <p:nvPr/>
          </p:nvSpPr>
          <p:spPr bwMode="auto">
            <a:xfrm>
              <a:off x="3632329" y="4846608"/>
              <a:ext cx="441146" cy="39660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" name="矩形 16">
              <a:extLst>
                <a:ext uri="{FF2B5EF4-FFF2-40B4-BE49-F238E27FC236}">
                  <a16:creationId xmlns:a16="http://schemas.microsoft.com/office/drawing/2014/main" id="{2C0DE159-EF5E-446F-95F0-7CE47911ADA1}"/>
                </a:ext>
              </a:extLst>
            </p:cNvPr>
            <p:cNvSpPr/>
            <p:nvPr/>
          </p:nvSpPr>
          <p:spPr bwMode="auto">
            <a:xfrm>
              <a:off x="1649523" y="4869076"/>
              <a:ext cx="441146" cy="39660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" name="文本框 17">
              <a:extLst>
                <a:ext uri="{FF2B5EF4-FFF2-40B4-BE49-F238E27FC236}">
                  <a16:creationId xmlns:a16="http://schemas.microsoft.com/office/drawing/2014/main" id="{A95BD614-908C-44DD-B53D-423DFB26ABE3}"/>
                </a:ext>
              </a:extLst>
            </p:cNvPr>
            <p:cNvSpPr txBox="1"/>
            <p:nvPr/>
          </p:nvSpPr>
          <p:spPr>
            <a:xfrm>
              <a:off x="3084735" y="47536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…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7" name="文本框 18">
              <a:extLst>
                <a:ext uri="{FF2B5EF4-FFF2-40B4-BE49-F238E27FC236}">
                  <a16:creationId xmlns:a16="http://schemas.microsoft.com/office/drawing/2014/main" id="{A4D89559-169C-46BE-B62C-0EF9776090AD}"/>
                </a:ext>
              </a:extLst>
            </p:cNvPr>
            <p:cNvSpPr txBox="1"/>
            <p:nvPr/>
          </p:nvSpPr>
          <p:spPr>
            <a:xfrm>
              <a:off x="4045798" y="475364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…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8" name="文本框 19">
              <a:extLst>
                <a:ext uri="{FF2B5EF4-FFF2-40B4-BE49-F238E27FC236}">
                  <a16:creationId xmlns:a16="http://schemas.microsoft.com/office/drawing/2014/main" id="{1830E3D1-8C43-4F95-A79C-074F6F4A286A}"/>
                </a:ext>
              </a:extLst>
            </p:cNvPr>
            <p:cNvSpPr txBox="1"/>
            <p:nvPr/>
          </p:nvSpPr>
          <p:spPr>
            <a:xfrm>
              <a:off x="4977432" y="475364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…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9" name="文本框 20">
              <a:extLst>
                <a:ext uri="{FF2B5EF4-FFF2-40B4-BE49-F238E27FC236}">
                  <a16:creationId xmlns:a16="http://schemas.microsoft.com/office/drawing/2014/main" id="{7484ECEB-736D-4AF0-BD48-C6D3549C7450}"/>
                </a:ext>
              </a:extLst>
            </p:cNvPr>
            <p:cNvSpPr txBox="1"/>
            <p:nvPr/>
          </p:nvSpPr>
          <p:spPr>
            <a:xfrm>
              <a:off x="2124618" y="4753638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………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60" name="箭头: 右 21">
              <a:extLst>
                <a:ext uri="{FF2B5EF4-FFF2-40B4-BE49-F238E27FC236}">
                  <a16:creationId xmlns:a16="http://schemas.microsoft.com/office/drawing/2014/main" id="{66ECB90F-DEAB-46F2-9163-013DE494214D}"/>
                </a:ext>
              </a:extLst>
            </p:cNvPr>
            <p:cNvSpPr/>
            <p:nvPr/>
          </p:nvSpPr>
          <p:spPr bwMode="auto">
            <a:xfrm>
              <a:off x="1649523" y="5310112"/>
              <a:ext cx="8281065" cy="306498"/>
            </a:xfrm>
            <a:prstGeom prst="rightArrow">
              <a:avLst/>
            </a:prstGeom>
            <a:solidFill>
              <a:srgbClr val="F79646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文本框 22">
              <a:extLst>
                <a:ext uri="{FF2B5EF4-FFF2-40B4-BE49-F238E27FC236}">
                  <a16:creationId xmlns:a16="http://schemas.microsoft.com/office/drawing/2014/main" id="{F06BFD28-946D-46B9-9207-8B6B9D74CC8F}"/>
                </a:ext>
              </a:extLst>
            </p:cNvPr>
            <p:cNvSpPr txBox="1"/>
            <p:nvPr/>
          </p:nvSpPr>
          <p:spPr>
            <a:xfrm>
              <a:off x="8612384" y="5590294"/>
              <a:ext cx="28232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Processing sequence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62" name="文本框 23">
              <a:extLst>
                <a:ext uri="{FF2B5EF4-FFF2-40B4-BE49-F238E27FC236}">
                  <a16:creationId xmlns:a16="http://schemas.microsoft.com/office/drawing/2014/main" id="{CBB7D372-C16A-46A0-88E9-3D7560873417}"/>
                </a:ext>
              </a:extLst>
            </p:cNvPr>
            <p:cNvSpPr txBox="1"/>
            <p:nvPr/>
          </p:nvSpPr>
          <p:spPr>
            <a:xfrm>
              <a:off x="9601124" y="4854170"/>
              <a:ext cx="452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🔒</a:t>
              </a:r>
            </a:p>
          </p:txBody>
        </p:sp>
        <p:sp>
          <p:nvSpPr>
            <p:cNvPr id="63" name="文本框 24">
              <a:extLst>
                <a:ext uri="{FF2B5EF4-FFF2-40B4-BE49-F238E27FC236}">
                  <a16:creationId xmlns:a16="http://schemas.microsoft.com/office/drawing/2014/main" id="{A090E161-DAE5-47C5-BE77-8E5005A8823F}"/>
                </a:ext>
              </a:extLst>
            </p:cNvPr>
            <p:cNvSpPr txBox="1"/>
            <p:nvPr/>
          </p:nvSpPr>
          <p:spPr>
            <a:xfrm>
              <a:off x="9248463" y="4474167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🔑 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K</a:t>
              </a:r>
              <a:r>
                <a:rPr kumimoji="0" lang="en-US" altLang="zh-CN" sz="18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0</a:t>
              </a:r>
              <a:endParaRPr kumimoji="0" lang="zh-CN" altLang="en-US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64" name="文本框 25">
              <a:extLst>
                <a:ext uri="{FF2B5EF4-FFF2-40B4-BE49-F238E27FC236}">
                  <a16:creationId xmlns:a16="http://schemas.microsoft.com/office/drawing/2014/main" id="{BD2F7B42-3136-4F40-8A28-C60B79ECDAA7}"/>
                </a:ext>
              </a:extLst>
            </p:cNvPr>
            <p:cNvSpPr txBox="1"/>
            <p:nvPr/>
          </p:nvSpPr>
          <p:spPr>
            <a:xfrm>
              <a:off x="8666120" y="4847565"/>
              <a:ext cx="452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🔒</a:t>
              </a:r>
            </a:p>
          </p:txBody>
        </p:sp>
        <p:sp>
          <p:nvSpPr>
            <p:cNvPr id="65" name="文本框 26">
              <a:extLst>
                <a:ext uri="{FF2B5EF4-FFF2-40B4-BE49-F238E27FC236}">
                  <a16:creationId xmlns:a16="http://schemas.microsoft.com/office/drawing/2014/main" id="{CF5D210A-507A-43AD-A052-C4815335F411}"/>
                </a:ext>
              </a:extLst>
            </p:cNvPr>
            <p:cNvSpPr txBox="1"/>
            <p:nvPr/>
          </p:nvSpPr>
          <p:spPr>
            <a:xfrm>
              <a:off x="8313459" y="4467562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🔑 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K</a:t>
              </a:r>
              <a:r>
                <a:rPr kumimoji="0" lang="en-US" altLang="zh-CN" sz="18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0</a:t>
              </a:r>
              <a:endParaRPr kumimoji="0" lang="zh-CN" altLang="en-US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66" name="文本框 27">
              <a:extLst>
                <a:ext uri="{FF2B5EF4-FFF2-40B4-BE49-F238E27FC236}">
                  <a16:creationId xmlns:a16="http://schemas.microsoft.com/office/drawing/2014/main" id="{95B51E29-456C-47B3-9B6F-403D1B2979EF}"/>
                </a:ext>
              </a:extLst>
            </p:cNvPr>
            <p:cNvSpPr txBox="1"/>
            <p:nvPr/>
          </p:nvSpPr>
          <p:spPr>
            <a:xfrm>
              <a:off x="7733446" y="4854170"/>
              <a:ext cx="452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🔒</a:t>
              </a:r>
            </a:p>
          </p:txBody>
        </p:sp>
        <p:sp>
          <p:nvSpPr>
            <p:cNvPr id="67" name="文本框 28">
              <a:extLst>
                <a:ext uri="{FF2B5EF4-FFF2-40B4-BE49-F238E27FC236}">
                  <a16:creationId xmlns:a16="http://schemas.microsoft.com/office/drawing/2014/main" id="{871800DD-E87D-4232-8D1A-02B74CF6E51F}"/>
                </a:ext>
              </a:extLst>
            </p:cNvPr>
            <p:cNvSpPr txBox="1"/>
            <p:nvPr/>
          </p:nvSpPr>
          <p:spPr>
            <a:xfrm>
              <a:off x="7380785" y="4474167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🔑 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K</a:t>
              </a:r>
              <a:r>
                <a:rPr kumimoji="0" lang="en-US" altLang="zh-CN" sz="18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1</a:t>
              </a:r>
              <a:endParaRPr kumimoji="0" lang="zh-CN" altLang="en-US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68" name="文本框 29">
              <a:extLst>
                <a:ext uri="{FF2B5EF4-FFF2-40B4-BE49-F238E27FC236}">
                  <a16:creationId xmlns:a16="http://schemas.microsoft.com/office/drawing/2014/main" id="{FCD455B0-F194-4F59-B7D8-186CEE86ED1C}"/>
                </a:ext>
              </a:extLst>
            </p:cNvPr>
            <p:cNvSpPr txBox="1"/>
            <p:nvPr/>
          </p:nvSpPr>
          <p:spPr>
            <a:xfrm>
              <a:off x="6776059" y="4845971"/>
              <a:ext cx="452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🔒</a:t>
              </a:r>
            </a:p>
          </p:txBody>
        </p:sp>
        <p:sp>
          <p:nvSpPr>
            <p:cNvPr id="69" name="文本框 30">
              <a:extLst>
                <a:ext uri="{FF2B5EF4-FFF2-40B4-BE49-F238E27FC236}">
                  <a16:creationId xmlns:a16="http://schemas.microsoft.com/office/drawing/2014/main" id="{90CA58B5-D176-4DDE-AF8E-D7562D4EC816}"/>
                </a:ext>
              </a:extLst>
            </p:cNvPr>
            <p:cNvSpPr txBox="1"/>
            <p:nvPr/>
          </p:nvSpPr>
          <p:spPr>
            <a:xfrm>
              <a:off x="6423398" y="4465968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🔑 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K</a:t>
              </a:r>
              <a:r>
                <a:rPr kumimoji="0" lang="en-US" altLang="zh-CN" sz="18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1</a:t>
              </a:r>
              <a:endParaRPr kumimoji="0" lang="zh-CN" altLang="en-US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70" name="文本框 31">
              <a:extLst>
                <a:ext uri="{FF2B5EF4-FFF2-40B4-BE49-F238E27FC236}">
                  <a16:creationId xmlns:a16="http://schemas.microsoft.com/office/drawing/2014/main" id="{0D0F01F4-166C-4D5A-9B23-AD1A6A0E85DA}"/>
                </a:ext>
              </a:extLst>
            </p:cNvPr>
            <p:cNvSpPr txBox="1"/>
            <p:nvPr/>
          </p:nvSpPr>
          <p:spPr>
            <a:xfrm>
              <a:off x="5786574" y="4854170"/>
              <a:ext cx="452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🔒</a:t>
              </a:r>
            </a:p>
          </p:txBody>
        </p:sp>
        <p:sp>
          <p:nvSpPr>
            <p:cNvPr id="71" name="文本框 32">
              <a:extLst>
                <a:ext uri="{FF2B5EF4-FFF2-40B4-BE49-F238E27FC236}">
                  <a16:creationId xmlns:a16="http://schemas.microsoft.com/office/drawing/2014/main" id="{57BB3332-786B-454B-BF03-ACD8577C0118}"/>
                </a:ext>
              </a:extLst>
            </p:cNvPr>
            <p:cNvSpPr txBox="1"/>
            <p:nvPr/>
          </p:nvSpPr>
          <p:spPr>
            <a:xfrm>
              <a:off x="5433913" y="4474167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🔑 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K</a:t>
              </a:r>
              <a:r>
                <a:rPr kumimoji="0" lang="en-US" altLang="zh-CN" sz="18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2</a:t>
              </a:r>
              <a:endParaRPr kumimoji="0" lang="zh-CN" altLang="en-US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72" name="文本框 33">
              <a:extLst>
                <a:ext uri="{FF2B5EF4-FFF2-40B4-BE49-F238E27FC236}">
                  <a16:creationId xmlns:a16="http://schemas.microsoft.com/office/drawing/2014/main" id="{CBAED04E-A24A-46F5-AD30-240148A8753A}"/>
                </a:ext>
              </a:extLst>
            </p:cNvPr>
            <p:cNvSpPr txBox="1"/>
            <p:nvPr/>
          </p:nvSpPr>
          <p:spPr>
            <a:xfrm>
              <a:off x="4810417" y="4845971"/>
              <a:ext cx="452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🔒</a:t>
              </a:r>
            </a:p>
          </p:txBody>
        </p:sp>
        <p:sp>
          <p:nvSpPr>
            <p:cNvPr id="73" name="文本框 34">
              <a:extLst>
                <a:ext uri="{FF2B5EF4-FFF2-40B4-BE49-F238E27FC236}">
                  <a16:creationId xmlns:a16="http://schemas.microsoft.com/office/drawing/2014/main" id="{DBB1E4C2-81CA-40D1-8335-AFC922AFFD5E}"/>
                </a:ext>
              </a:extLst>
            </p:cNvPr>
            <p:cNvSpPr txBox="1"/>
            <p:nvPr/>
          </p:nvSpPr>
          <p:spPr>
            <a:xfrm>
              <a:off x="4457756" y="4465968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🔑 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K</a:t>
              </a:r>
              <a:r>
                <a:rPr kumimoji="0" lang="en-US" altLang="zh-CN" sz="18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2</a:t>
              </a:r>
              <a:endParaRPr kumimoji="0" lang="zh-CN" altLang="en-US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74" name="文本框 35">
              <a:extLst>
                <a:ext uri="{FF2B5EF4-FFF2-40B4-BE49-F238E27FC236}">
                  <a16:creationId xmlns:a16="http://schemas.microsoft.com/office/drawing/2014/main" id="{D89A9C61-2780-43C5-8894-2F7D6291C00D}"/>
                </a:ext>
              </a:extLst>
            </p:cNvPr>
            <p:cNvSpPr txBox="1"/>
            <p:nvPr/>
          </p:nvSpPr>
          <p:spPr>
            <a:xfrm>
              <a:off x="3861250" y="4845971"/>
              <a:ext cx="452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🔒</a:t>
              </a:r>
            </a:p>
          </p:txBody>
        </p:sp>
        <p:sp>
          <p:nvSpPr>
            <p:cNvPr id="75" name="文本框 36">
              <a:extLst>
                <a:ext uri="{FF2B5EF4-FFF2-40B4-BE49-F238E27FC236}">
                  <a16:creationId xmlns:a16="http://schemas.microsoft.com/office/drawing/2014/main" id="{98801AFB-DA05-430C-88A1-C1F0A2E4053F}"/>
                </a:ext>
              </a:extLst>
            </p:cNvPr>
            <p:cNvSpPr txBox="1"/>
            <p:nvPr/>
          </p:nvSpPr>
          <p:spPr>
            <a:xfrm>
              <a:off x="3508589" y="4465968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🔑 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K</a:t>
              </a:r>
              <a:r>
                <a:rPr kumimoji="0" lang="en-US" altLang="zh-CN" sz="18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3</a:t>
              </a:r>
              <a:endParaRPr kumimoji="0" lang="zh-CN" altLang="en-US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76" name="文本框 38">
              <a:extLst>
                <a:ext uri="{FF2B5EF4-FFF2-40B4-BE49-F238E27FC236}">
                  <a16:creationId xmlns:a16="http://schemas.microsoft.com/office/drawing/2014/main" id="{626859C9-A595-40A6-932D-21369EB8BAAB}"/>
                </a:ext>
              </a:extLst>
            </p:cNvPr>
            <p:cNvSpPr txBox="1"/>
            <p:nvPr/>
          </p:nvSpPr>
          <p:spPr>
            <a:xfrm>
              <a:off x="895963" y="4460543"/>
              <a:ext cx="26164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🔑 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K ← {K</a:t>
              </a:r>
              <a:r>
                <a:rPr kumimoji="0" lang="en-US" altLang="zh-CN" sz="18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0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, K</a:t>
              </a:r>
              <a:r>
                <a:rPr kumimoji="0" lang="en-US" altLang="zh-CN" sz="18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1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, K</a:t>
              </a:r>
              <a:r>
                <a:rPr kumimoji="0" lang="en-US" altLang="zh-CN" sz="18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2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, K</a:t>
              </a:r>
              <a:r>
                <a:rPr kumimoji="0" lang="en-US" altLang="zh-CN" sz="18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3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}</a:t>
              </a:r>
              <a:endParaRPr kumimoji="0" lang="zh-CN" altLang="en-US" sz="18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77" name="右大括号 39">
              <a:extLst>
                <a:ext uri="{FF2B5EF4-FFF2-40B4-BE49-F238E27FC236}">
                  <a16:creationId xmlns:a16="http://schemas.microsoft.com/office/drawing/2014/main" id="{0632B9A5-C4DB-40B0-87E2-3647F4809E66}"/>
                </a:ext>
              </a:extLst>
            </p:cNvPr>
            <p:cNvSpPr/>
            <p:nvPr/>
          </p:nvSpPr>
          <p:spPr bwMode="auto">
            <a:xfrm rot="16200000">
              <a:off x="6629974" y="1321794"/>
              <a:ext cx="226494" cy="6156955"/>
            </a:xfrm>
            <a:prstGeom prst="rightBrac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文本框 40">
              <a:extLst>
                <a:ext uri="{FF2B5EF4-FFF2-40B4-BE49-F238E27FC236}">
                  <a16:creationId xmlns:a16="http://schemas.microsoft.com/office/drawing/2014/main" id="{7163D6D5-953A-41C0-825C-611FAFF90DD5}"/>
                </a:ext>
              </a:extLst>
            </p:cNvPr>
            <p:cNvSpPr txBox="1"/>
            <p:nvPr/>
          </p:nvSpPr>
          <p:spPr>
            <a:xfrm>
              <a:off x="5304122" y="3938751"/>
              <a:ext cx="30700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Already encrypted chunks</a:t>
              </a:r>
              <a:endPara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14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DE1B6D-6F80-4534-888C-98FEAC68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Automated Parameter Configuration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5CF4B9-33E2-431A-8299-BE15641FC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600199"/>
            <a:ext cx="10969943" cy="4525965"/>
          </a:xfrm>
        </p:spPr>
        <p:txBody>
          <a:bodyPr/>
          <a:lstStyle/>
          <a:p>
            <a:r>
              <a:rPr lang="en-US" altLang="zh-CN" dirty="0"/>
              <a:t>Configure t by </a:t>
            </a:r>
            <a:r>
              <a:rPr lang="en-US" altLang="zh-CN" b="1" dirty="0">
                <a:solidFill>
                  <a:srgbClr val="FF0000"/>
                </a:solidFill>
              </a:rPr>
              <a:t>solving optimization problem</a:t>
            </a:r>
            <a:r>
              <a:rPr lang="en-US" altLang="zh-CN" dirty="0"/>
              <a:t>, given: </a:t>
            </a:r>
          </a:p>
          <a:p>
            <a:pPr lvl="1"/>
            <a:r>
              <a:rPr lang="en-US" altLang="zh-CN" dirty="0"/>
              <a:t>Frequency distribution for a batch of plaintext chunks</a:t>
            </a:r>
          </a:p>
          <a:p>
            <a:pPr lvl="1"/>
            <a:r>
              <a:rPr lang="en-US" altLang="zh-CN" dirty="0"/>
              <a:t>Affordable storage blowup b over exact deduplication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Goal: </a:t>
            </a:r>
            <a:r>
              <a:rPr lang="en-US" altLang="zh-CN" b="1" dirty="0">
                <a:solidFill>
                  <a:srgbClr val="FF0000"/>
                </a:solidFill>
              </a:rPr>
              <a:t>minimize frequency leakage</a:t>
            </a:r>
          </a:p>
          <a:p>
            <a:pPr lvl="1"/>
            <a:r>
              <a:rPr lang="en-US" altLang="zh-CN" dirty="0"/>
              <a:t>Quantify frequency leakage by </a:t>
            </a:r>
            <a:r>
              <a:rPr lang="en-US" altLang="zh-CN" dirty="0" err="1"/>
              <a:t>Kullback-Leibler</a:t>
            </a:r>
            <a:r>
              <a:rPr lang="en-US" altLang="zh-CN" dirty="0"/>
              <a:t> distance (KLD) </a:t>
            </a:r>
          </a:p>
          <a:p>
            <a:pPr lvl="2"/>
            <a:r>
              <a:rPr lang="en-US" altLang="zh-CN" dirty="0"/>
              <a:t>KLD: relative entropy to uniform distribution</a:t>
            </a:r>
          </a:p>
          <a:p>
            <a:pPr lvl="1"/>
            <a:r>
              <a:rPr lang="en-US" altLang="zh-CN" dirty="0"/>
              <a:t>A lower KLD implies </a:t>
            </a:r>
            <a:r>
              <a:rPr lang="en-US" altLang="zh-CN" dirty="0" smtClean="0"/>
              <a:t>higher robustness against </a:t>
            </a:r>
            <a:r>
              <a:rPr lang="en-US" altLang="zh-CN" smtClean="0"/>
              <a:t>frequency analysis</a:t>
            </a:r>
            <a:endParaRPr lang="en-US" altLang="zh-CN" dirty="0"/>
          </a:p>
          <a:p>
            <a:pPr lvl="1"/>
            <a:r>
              <a:rPr lang="en-US" altLang="zh-CN" dirty="0"/>
              <a:t>Configure t from the returned optimal frequency </a:t>
            </a:r>
            <a:r>
              <a:rPr lang="en-US" altLang="zh-CN" dirty="0" smtClean="0"/>
              <a:t>distribution of </a:t>
            </a:r>
            <a:r>
              <a:rPr lang="en-US" altLang="zh-CN" dirty="0" err="1" smtClean="0"/>
              <a:t>ciphertext</a:t>
            </a:r>
            <a:r>
              <a:rPr lang="en-US" altLang="zh-CN" dirty="0" smtClean="0"/>
              <a:t> chunks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1AE0965-918F-43E9-AEED-ACC17F060D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452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E98570-DBB7-49B2-9257-1C123DC53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B33621-BA26-44FA-9E03-FBADBF891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722436"/>
            <a:ext cx="10969943" cy="4297364"/>
          </a:xfrm>
        </p:spPr>
        <p:txBody>
          <a:bodyPr/>
          <a:lstStyle/>
          <a:p>
            <a:r>
              <a:rPr lang="en-US" altLang="zh-CN" dirty="0" err="1"/>
              <a:t>TEDStore</a:t>
            </a:r>
            <a:r>
              <a:rPr lang="en-US" altLang="zh-CN" dirty="0"/>
              <a:t> realizes TED in </a:t>
            </a:r>
            <a:r>
              <a:rPr lang="en-US" altLang="zh-CN" dirty="0" smtClean="0"/>
              <a:t>encrypted deduplication </a:t>
            </a:r>
            <a:r>
              <a:rPr lang="en-US" altLang="zh-CN" dirty="0"/>
              <a:t>storage</a:t>
            </a:r>
          </a:p>
          <a:p>
            <a:pPr lvl="1"/>
            <a:r>
              <a:rPr lang="en-US" altLang="zh-CN" dirty="0"/>
              <a:t>~4.5K line of C++ code in Linux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Trace analysis</a:t>
            </a:r>
          </a:p>
          <a:p>
            <a:pPr lvl="1"/>
            <a:r>
              <a:rPr lang="en-US" altLang="zh-CN" dirty="0"/>
              <a:t>FSL: file system snapshots (42 backups; 3.08TB raw data)</a:t>
            </a:r>
          </a:p>
          <a:p>
            <a:pPr lvl="1"/>
            <a:r>
              <a:rPr lang="en-US" altLang="zh-CN" dirty="0"/>
              <a:t>MS: windows file system snapshots (30 backups; 3.91TB raw data)</a:t>
            </a:r>
          </a:p>
          <a:p>
            <a:r>
              <a:rPr lang="en-US" altLang="zh-CN" dirty="0"/>
              <a:t>Prototype experiments</a:t>
            </a:r>
          </a:p>
          <a:p>
            <a:pPr lvl="1"/>
            <a:r>
              <a:rPr lang="en-US" altLang="zh-CN" dirty="0"/>
              <a:t>Local 10 </a:t>
            </a:r>
            <a:r>
              <a:rPr lang="en-US" altLang="zh-CN" dirty="0" err="1"/>
              <a:t>GbE</a:t>
            </a:r>
            <a:r>
              <a:rPr lang="en-US" altLang="zh-CN" dirty="0"/>
              <a:t> cluster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2635CAA-C219-432B-B8F7-CE4A7C7C8D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53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F5EEB6-E9F3-463E-A771-E53A1AEDA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Trade-off Analysis (FSL Dataset)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B81EC6-A173-446A-9C2F-B0383C1E8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531029"/>
            <a:ext cx="11457496" cy="4717371"/>
          </a:xfrm>
        </p:spPr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sz="2399" dirty="0"/>
          </a:p>
          <a:p>
            <a:r>
              <a:rPr lang="en-US" altLang="zh-CN" dirty="0" smtClean="0"/>
              <a:t>Basic TED </a:t>
            </a:r>
            <a:r>
              <a:rPr lang="en-US" altLang="zh-CN" dirty="0"/>
              <a:t>and </a:t>
            </a:r>
            <a:r>
              <a:rPr lang="en-US" altLang="zh-CN" dirty="0" smtClean="0"/>
              <a:t>Full TED </a:t>
            </a:r>
            <a:r>
              <a:rPr lang="en-US" altLang="zh-CN" dirty="0"/>
              <a:t>effectively balance trade-off</a:t>
            </a:r>
          </a:p>
          <a:p>
            <a:r>
              <a:rPr lang="en-US" altLang="zh-CN" dirty="0" smtClean="0"/>
              <a:t>Full TED </a:t>
            </a:r>
            <a:r>
              <a:rPr lang="en-US" altLang="zh-CN" dirty="0"/>
              <a:t>readily configures actual storage </a:t>
            </a:r>
            <a:r>
              <a:rPr lang="en-US" altLang="zh-CN" dirty="0" smtClean="0"/>
              <a:t>blowup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9615A37-705A-4086-9580-8D3673FB61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5" name="内容占位符 5">
            <a:extLst>
              <a:ext uri="{FF2B5EF4-FFF2-40B4-BE49-F238E27FC236}">
                <a16:creationId xmlns:a16="http://schemas.microsoft.com/office/drawing/2014/main" id="{F52CFE35-6502-4510-BEC6-E0887ACD04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12" y="1597220"/>
            <a:ext cx="6658970" cy="1553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51DA82E-1F70-45A4-A163-F4F92C5587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13" y="3295213"/>
            <a:ext cx="6658970" cy="1553054"/>
          </a:xfrm>
          <a:prstGeom prst="rect">
            <a:avLst/>
          </a:prstGeom>
        </p:spPr>
      </p:pic>
      <p:sp>
        <p:nvSpPr>
          <p:cNvPr id="8" name="内容占位符 2">
            <a:extLst>
              <a:ext uri="{FF2B5EF4-FFF2-40B4-BE49-F238E27FC236}">
                <a16:creationId xmlns:a16="http://schemas.microsoft.com/office/drawing/2014/main" id="{317546A7-5A09-40BD-B459-A87AF3DCA5AE}"/>
              </a:ext>
            </a:extLst>
          </p:cNvPr>
          <p:cNvSpPr txBox="1">
            <a:spLocks/>
          </p:cNvSpPr>
          <p:nvPr/>
        </p:nvSpPr>
        <p:spPr bwMode="auto">
          <a:xfrm>
            <a:off x="7999412" y="1744465"/>
            <a:ext cx="3915125" cy="320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kern="0" dirty="0"/>
              <a:t>Schemes</a:t>
            </a:r>
          </a:p>
          <a:p>
            <a:pPr lvl="1"/>
            <a:r>
              <a:rPr lang="en-US" altLang="zh-CN" kern="0" dirty="0"/>
              <a:t>MLE</a:t>
            </a:r>
          </a:p>
          <a:p>
            <a:pPr lvl="1"/>
            <a:r>
              <a:rPr lang="en-US" altLang="zh-CN" kern="0" dirty="0"/>
              <a:t>SKE</a:t>
            </a:r>
          </a:p>
          <a:p>
            <a:pPr lvl="1"/>
            <a:r>
              <a:rPr lang="en-US" altLang="zh-CN" kern="0" dirty="0" err="1"/>
              <a:t>MinHash</a:t>
            </a:r>
            <a:r>
              <a:rPr lang="en-US" altLang="zh-CN" kern="0" dirty="0"/>
              <a:t> </a:t>
            </a:r>
            <a:r>
              <a:rPr lang="en-US" altLang="zh-CN" sz="1600" kern="0" dirty="0"/>
              <a:t>[Li et al., DSN’17]</a:t>
            </a:r>
            <a:endParaRPr lang="en-US" altLang="zh-CN" kern="0" dirty="0"/>
          </a:p>
          <a:p>
            <a:pPr lvl="1"/>
            <a:r>
              <a:rPr lang="en-US" altLang="zh-CN" kern="0" dirty="0" smtClean="0"/>
              <a:t>Basic TED </a:t>
            </a:r>
            <a:r>
              <a:rPr lang="en-US" altLang="zh-CN" kern="0" dirty="0"/>
              <a:t>(varying t)</a:t>
            </a:r>
          </a:p>
          <a:p>
            <a:pPr lvl="1"/>
            <a:r>
              <a:rPr lang="en-US" altLang="zh-CN" kern="0" dirty="0" smtClean="0"/>
              <a:t>Full TED </a:t>
            </a:r>
            <a:r>
              <a:rPr lang="en-US" altLang="zh-CN" kern="0" dirty="0"/>
              <a:t>(varying b)</a:t>
            </a:r>
          </a:p>
        </p:txBody>
      </p:sp>
    </p:spTree>
    <p:extLst>
      <p:ext uri="{BB962C8B-B14F-4D97-AF65-F5344CB8AC3E}">
        <p14:creationId xmlns:p14="http://schemas.microsoft.com/office/powerpoint/2010/main" val="835510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EF9657-4A41-4EAD-98D7-BACE95B40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Prototype Experiments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79E6AB-9044-409C-BBC1-F6C4FCB60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9D50215-6D40-405C-ACE1-5979AF6F61F1}"/>
              </a:ext>
            </a:extLst>
          </p:cNvPr>
          <p:cNvSpPr txBox="1"/>
          <p:nvPr/>
        </p:nvSpPr>
        <p:spPr>
          <a:xfrm>
            <a:off x="9434506" y="2319816"/>
            <a:ext cx="2374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Computational time per 1MB of uploads</a:t>
            </a:r>
            <a:endParaRPr lang="zh-CN" altLang="en-US" b="1" dirty="0"/>
          </a:p>
        </p:txBody>
      </p:sp>
      <p:sp>
        <p:nvSpPr>
          <p:cNvPr id="11" name="左大括号 10">
            <a:extLst>
              <a:ext uri="{FF2B5EF4-FFF2-40B4-BE49-F238E27FC236}">
                <a16:creationId xmlns:a16="http://schemas.microsoft.com/office/drawing/2014/main" id="{DBF78CFE-E0E2-4F55-B82D-DEC513A2F2CE}"/>
              </a:ext>
            </a:extLst>
          </p:cNvPr>
          <p:cNvSpPr/>
          <p:nvPr/>
        </p:nvSpPr>
        <p:spPr bwMode="auto">
          <a:xfrm>
            <a:off x="2588668" y="2879067"/>
            <a:ext cx="103490" cy="1142702"/>
          </a:xfrm>
          <a:prstGeom prst="leftBrac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6" tIns="45708" rIns="91416" bIns="45708" numCol="1" rtlCol="0" anchor="t" anchorCtr="0" compatLnSpc="1">
            <a:prstTxWarp prst="textNoShape">
              <a:avLst/>
            </a:prstTxWarp>
          </a:bodyPr>
          <a:lstStyle/>
          <a:p>
            <a:pPr defTabSz="914126"/>
            <a:endParaRPr lang="zh-CN" altLang="en-US" sz="1799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5F6CFDC-F29F-4ED7-973E-9E5009619A09}"/>
              </a:ext>
            </a:extLst>
          </p:cNvPr>
          <p:cNvSpPr txBox="1"/>
          <p:nvPr/>
        </p:nvSpPr>
        <p:spPr>
          <a:xfrm>
            <a:off x="508191" y="3250415"/>
            <a:ext cx="2080477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999" b="1" dirty="0">
                <a:solidFill>
                  <a:srgbClr val="FF0000"/>
                </a:solidFill>
              </a:rPr>
              <a:t>TED operations</a:t>
            </a:r>
            <a:endParaRPr lang="zh-CN" altLang="en-US" sz="1999" b="1" dirty="0">
              <a:solidFill>
                <a:srgbClr val="FF0000"/>
              </a:solidFill>
            </a:endParaRPr>
          </a:p>
        </p:txBody>
      </p:sp>
      <p:graphicFrame>
        <p:nvGraphicFramePr>
          <p:cNvPr id="14" name="表格 5">
            <a:extLst>
              <a:ext uri="{FF2B5EF4-FFF2-40B4-BE49-F238E27FC236}">
                <a16:creationId xmlns:a16="http://schemas.microsoft.com/office/drawing/2014/main" id="{BCB7918C-8E82-4920-B245-306B1877E2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7621964"/>
              </p:ext>
            </p:extLst>
          </p:nvPr>
        </p:nvGraphicFramePr>
        <p:xfrm>
          <a:off x="2755623" y="1402080"/>
          <a:ext cx="6528351" cy="3017520"/>
        </p:xfrm>
        <a:graphic>
          <a:graphicData uri="http://schemas.openxmlformats.org/drawingml/2006/table">
            <a:tbl>
              <a:tblPr firstRow="1" bandRow="1"/>
              <a:tblGrid>
                <a:gridCol w="1848351">
                  <a:extLst>
                    <a:ext uri="{9D8B030D-6E8A-4147-A177-3AD203B41FA5}">
                      <a16:colId xmlns:a16="http://schemas.microsoft.com/office/drawing/2014/main" val="1706678349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460730640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2667695424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dirty="0"/>
                        <a:t>Steps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i="0" dirty="0"/>
                        <a:t>Fast </a:t>
                      </a:r>
                    </a:p>
                    <a:p>
                      <a:pPr algn="ctr"/>
                      <a:r>
                        <a:rPr lang="en-US" altLang="zh-CN" i="0" dirty="0"/>
                        <a:t>(MD5, AES-128)</a:t>
                      </a:r>
                      <a:endParaRPr lang="zh-CN" altLang="en-US" i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i="0" dirty="0"/>
                        <a:t>Secure</a:t>
                      </a:r>
                    </a:p>
                    <a:p>
                      <a:pPr algn="ctr"/>
                      <a:r>
                        <a:rPr lang="en-US" altLang="zh-CN" i="0" dirty="0"/>
                        <a:t> (SHA-256, AES-256)</a:t>
                      </a:r>
                      <a:endParaRPr lang="zh-CN" altLang="en-US" i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10935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altLang="zh-CN" sz="2000" dirty="0"/>
                        <a:t>Chunking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sz="2000" dirty="0"/>
                        <a:t>0.8ms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7032498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altLang="zh-CN" sz="2000" dirty="0"/>
                        <a:t>Fingerprinting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sz="2000" dirty="0"/>
                        <a:t>1.7ms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sz="2000" dirty="0"/>
                        <a:t>2.6ms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05669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altLang="zh-CN" sz="2000" dirty="0"/>
                        <a:t>Hashing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sz="2000" dirty="0"/>
                        <a:t>0.4ms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32715349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altLang="zh-CN" sz="2000" dirty="0"/>
                        <a:t>Key Seeding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sz="2000" dirty="0"/>
                        <a:t>0.01ms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sz="2000" dirty="0"/>
                        <a:t>0.04ms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5745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altLang="zh-CN" sz="2000" dirty="0"/>
                        <a:t>Key Derivation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sz="2000" dirty="0"/>
                        <a:t>0.07ms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sz="2000" dirty="0"/>
                        <a:t>0.1ms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95521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altLang="zh-CN" sz="2000" dirty="0"/>
                        <a:t>Encryption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sz="2000" dirty="0"/>
                        <a:t>3.7ms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altLang="zh-CN" sz="2000" dirty="0"/>
                        <a:t>4.9ms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723367"/>
                  </a:ext>
                </a:extLst>
              </a:tr>
            </a:tbl>
          </a:graphicData>
        </a:graphic>
      </p:graphicFrame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6543D0A4-A41A-4DE2-841C-3D6D6CF83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4572000"/>
            <a:ext cx="11457496" cy="1981200"/>
          </a:xfrm>
        </p:spPr>
        <p:txBody>
          <a:bodyPr/>
          <a:lstStyle/>
          <a:p>
            <a:r>
              <a:rPr lang="en-US" altLang="zh-CN" dirty="0"/>
              <a:t>TED incurs limited overhead (7.2% for Fast; 6.1% for Secure)</a:t>
            </a:r>
          </a:p>
          <a:p>
            <a:r>
              <a:rPr lang="en-US" altLang="zh-CN" dirty="0"/>
              <a:t>More results in paper:</a:t>
            </a:r>
          </a:p>
          <a:p>
            <a:pPr lvl="1"/>
            <a:r>
              <a:rPr lang="en-US" altLang="zh-CN" dirty="0"/>
              <a:t>TED achieves ~</a:t>
            </a:r>
            <a:r>
              <a:rPr lang="en-US" altLang="zh-CN" b="1" dirty="0"/>
              <a:t>30X</a:t>
            </a:r>
            <a:r>
              <a:rPr lang="en-US" altLang="zh-CN" dirty="0"/>
              <a:t> key generation speedup over existing approaches</a:t>
            </a:r>
            <a:endParaRPr lang="en-US" altLang="zh-CN" sz="3200" dirty="0"/>
          </a:p>
          <a:p>
            <a:pPr lvl="1"/>
            <a:r>
              <a:rPr lang="en-US" altLang="zh-CN" dirty="0"/>
              <a:t>Multi-client upload/download performance</a:t>
            </a:r>
          </a:p>
        </p:txBody>
      </p:sp>
    </p:spTree>
    <p:extLst>
      <p:ext uri="{BB962C8B-B14F-4D97-AF65-F5344CB8AC3E}">
        <p14:creationId xmlns:p14="http://schemas.microsoft.com/office/powerpoint/2010/main" val="417203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06DF13-4EC1-4D78-8ED6-C01C33208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8E7260-DC82-4EE3-B42E-F36CC44F8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676399"/>
            <a:ext cx="10969943" cy="4449765"/>
          </a:xfrm>
        </p:spPr>
        <p:txBody>
          <a:bodyPr/>
          <a:lstStyle/>
          <a:p>
            <a:r>
              <a:rPr lang="en-US" altLang="zh-CN" dirty="0"/>
              <a:t>TED: encrypted deduplication primitive that enables controllable trade-off between storage efficiency and data confidentiality</a:t>
            </a:r>
          </a:p>
          <a:p>
            <a:pPr lvl="1"/>
            <a:r>
              <a:rPr lang="en-US" altLang="zh-CN" dirty="0"/>
              <a:t>Sketch-based frequency counting</a:t>
            </a:r>
          </a:p>
          <a:p>
            <a:pPr lvl="1"/>
            <a:r>
              <a:rPr lang="en-US" altLang="zh-CN" dirty="0"/>
              <a:t>Probabilistic key generation</a:t>
            </a:r>
          </a:p>
          <a:p>
            <a:pPr lvl="1"/>
            <a:r>
              <a:rPr lang="en-US" altLang="zh-CN" dirty="0"/>
              <a:t>Automated parameter configuration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Source code: </a:t>
            </a:r>
            <a:r>
              <a:rPr lang="en-US" altLang="zh-CN" b="1" u="sng" dirty="0">
                <a:solidFill>
                  <a:srgbClr val="FF0000"/>
                </a:solidFill>
              </a:rPr>
              <a:t>http://adslab.cse.cuhk.edu.hk/software/ted</a:t>
            </a:r>
            <a:endParaRPr lang="zh-CN" alt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AC5BF50-BB5D-4529-84C7-C0244A5EB1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772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F313-FCE6-BB44-A9C9-0FC4DD9D2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Deduplication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834EA-FE3E-E54B-A852-799E7770E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514273"/>
            <a:ext cx="10969943" cy="4611891"/>
          </a:xfrm>
        </p:spPr>
        <p:txBody>
          <a:bodyPr/>
          <a:lstStyle/>
          <a:p>
            <a:r>
              <a:rPr lang="en-US" dirty="0"/>
              <a:t>Deduplication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coarse-grained compression</a:t>
            </a:r>
          </a:p>
          <a:p>
            <a:pPr lvl="1"/>
            <a:r>
              <a:rPr lang="en-US" dirty="0"/>
              <a:t>Units: </a:t>
            </a:r>
            <a:r>
              <a:rPr lang="en-US" b="1" dirty="0">
                <a:solidFill>
                  <a:srgbClr val="FF0000"/>
                </a:solidFill>
              </a:rPr>
              <a:t>chunks </a:t>
            </a:r>
            <a:r>
              <a:rPr lang="en-US" dirty="0"/>
              <a:t>(fixed- or variable-size)</a:t>
            </a:r>
          </a:p>
          <a:p>
            <a:r>
              <a:rPr lang="en-US" dirty="0"/>
              <a:t>Stores only one copy of duplicate chunks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2589FFF4-EA56-4069-983B-5B26808B7C4E}"/>
              </a:ext>
            </a:extLst>
          </p:cNvPr>
          <p:cNvGrpSpPr/>
          <p:nvPr/>
        </p:nvGrpSpPr>
        <p:grpSpPr>
          <a:xfrm>
            <a:off x="2327175" y="3429000"/>
            <a:ext cx="7534474" cy="2647103"/>
            <a:chOff x="2337266" y="3933825"/>
            <a:chExt cx="7517468" cy="2647793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F5F4DAA0-74B1-FD4D-99A7-FC70503B971B}"/>
                </a:ext>
              </a:extLst>
            </p:cNvPr>
            <p:cNvGrpSpPr/>
            <p:nvPr/>
          </p:nvGrpSpPr>
          <p:grpSpPr>
            <a:xfrm>
              <a:off x="2337266" y="3933825"/>
              <a:ext cx="7065429" cy="2647793"/>
              <a:chOff x="3313874" y="4124764"/>
              <a:chExt cx="6253330" cy="2561630"/>
            </a:xfrm>
          </p:grpSpPr>
          <p:sp>
            <p:nvSpPr>
              <p:cNvPr id="6" name="Rounded Rectangle 5">
                <a:extLst>
                  <a:ext uri="{FF2B5EF4-FFF2-40B4-BE49-F238E27FC236}">
                    <a16:creationId xmlns:a16="http://schemas.microsoft.com/office/drawing/2014/main" id="{F80076A5-A12B-604A-86A3-73FA6981FB99}"/>
                  </a:ext>
                </a:extLst>
              </p:cNvPr>
              <p:cNvSpPr/>
              <p:nvPr/>
            </p:nvSpPr>
            <p:spPr>
              <a:xfrm>
                <a:off x="3313874" y="4124764"/>
                <a:ext cx="6253330" cy="2561630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7" name="Rounded Rectangle 6">
                <a:extLst>
                  <a:ext uri="{FF2B5EF4-FFF2-40B4-BE49-F238E27FC236}">
                    <a16:creationId xmlns:a16="http://schemas.microsoft.com/office/drawing/2014/main" id="{DFB95BFF-CEA0-7F45-A77A-0EFFCE004610}"/>
                  </a:ext>
                </a:extLst>
              </p:cNvPr>
              <p:cNvSpPr/>
              <p:nvPr/>
            </p:nvSpPr>
            <p:spPr>
              <a:xfrm>
                <a:off x="3697210" y="6084197"/>
                <a:ext cx="1385053" cy="541977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 w="254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F406CA5-B67F-1447-ABEC-70F7E05E5FCD}"/>
                  </a:ext>
                </a:extLst>
              </p:cNvPr>
              <p:cNvSpPr/>
              <p:nvPr/>
            </p:nvSpPr>
            <p:spPr>
              <a:xfrm>
                <a:off x="3817649" y="6264856"/>
                <a:ext cx="240879" cy="240879"/>
              </a:xfrm>
              <a:prstGeom prst="rect">
                <a:avLst/>
              </a:prstGeom>
              <a:solidFill>
                <a:srgbClr val="C00000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44C7689-CFC0-5448-B578-17300BB8A705}"/>
                  </a:ext>
                </a:extLst>
              </p:cNvPr>
              <p:cNvSpPr/>
              <p:nvPr/>
            </p:nvSpPr>
            <p:spPr>
              <a:xfrm>
                <a:off x="4118748" y="6264856"/>
                <a:ext cx="240879" cy="240879"/>
              </a:xfrm>
              <a:prstGeom prst="rect">
                <a:avLst/>
              </a:prstGeom>
              <a:solidFill>
                <a:srgbClr val="4F81BD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3F5CF21-FD26-0A49-93CE-238448B6205B}"/>
                  </a:ext>
                </a:extLst>
              </p:cNvPr>
              <p:cNvSpPr/>
              <p:nvPr/>
            </p:nvSpPr>
            <p:spPr>
              <a:xfrm>
                <a:off x="4419846" y="6264856"/>
                <a:ext cx="240879" cy="240879"/>
              </a:xfrm>
              <a:prstGeom prst="rect">
                <a:avLst/>
              </a:prstGeom>
              <a:solidFill>
                <a:srgbClr val="9BBB59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6E95768-E377-6745-9066-9D2353B4792F}"/>
                  </a:ext>
                </a:extLst>
              </p:cNvPr>
              <p:cNvSpPr/>
              <p:nvPr/>
            </p:nvSpPr>
            <p:spPr>
              <a:xfrm>
                <a:off x="4720945" y="6264856"/>
                <a:ext cx="240879" cy="240879"/>
              </a:xfrm>
              <a:prstGeom prst="rect">
                <a:avLst/>
              </a:prstGeom>
              <a:solidFill>
                <a:srgbClr val="8064A2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23DD2913-EDAF-6E4A-BC04-C3F99BBBB3AA}"/>
                  </a:ext>
                </a:extLst>
              </p:cNvPr>
              <p:cNvGrpSpPr/>
              <p:nvPr/>
            </p:nvGrpSpPr>
            <p:grpSpPr>
              <a:xfrm>
                <a:off x="3456331" y="5722878"/>
                <a:ext cx="415308" cy="481758"/>
                <a:chOff x="4876800" y="2209800"/>
                <a:chExt cx="1905000" cy="2209800"/>
              </a:xfrm>
              <a:solidFill>
                <a:srgbClr val="4F81BD">
                  <a:lumMod val="40000"/>
                  <a:lumOff val="60000"/>
                </a:srgbClr>
              </a:solidFill>
            </p:grpSpPr>
            <p:sp>
              <p:nvSpPr>
                <p:cNvPr id="13" name="Rounded Rectangle 12">
                  <a:extLst>
                    <a:ext uri="{FF2B5EF4-FFF2-40B4-BE49-F238E27FC236}">
                      <a16:creationId xmlns:a16="http://schemas.microsoft.com/office/drawing/2014/main" id="{2A1C7156-0E08-8D48-BC5D-F745B3E4504B}"/>
                    </a:ext>
                  </a:extLst>
                </p:cNvPr>
                <p:cNvSpPr/>
                <p:nvPr/>
              </p:nvSpPr>
              <p:spPr>
                <a:xfrm>
                  <a:off x="4876800" y="2209800"/>
                  <a:ext cx="1905000" cy="2209800"/>
                </a:xfrm>
                <a:prstGeom prst="roundRect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E7F24200-98AA-8F46-9D0F-2FE7BDFCC44C}"/>
                    </a:ext>
                  </a:extLst>
                </p:cNvPr>
                <p:cNvCxnSpPr/>
                <p:nvPr/>
              </p:nvCxnSpPr>
              <p:spPr>
                <a:xfrm>
                  <a:off x="5181600" y="25908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C414E0A3-E182-3549-BC44-7BE46AC8E51D}"/>
                    </a:ext>
                  </a:extLst>
                </p:cNvPr>
                <p:cNvCxnSpPr/>
                <p:nvPr/>
              </p:nvCxnSpPr>
              <p:spPr>
                <a:xfrm>
                  <a:off x="5311140" y="28956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3DFB8E56-EE2F-2E48-AE90-F30D6D40E038}"/>
                    </a:ext>
                  </a:extLst>
                </p:cNvPr>
                <p:cNvCxnSpPr/>
                <p:nvPr/>
              </p:nvCxnSpPr>
              <p:spPr>
                <a:xfrm>
                  <a:off x="5181600" y="32004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0F19C826-F388-C747-9F64-4A0B0AA3B4B7}"/>
                    </a:ext>
                  </a:extLst>
                </p:cNvPr>
                <p:cNvCxnSpPr/>
                <p:nvPr/>
              </p:nvCxnSpPr>
              <p:spPr>
                <a:xfrm>
                  <a:off x="5246370" y="39624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</p:grpSp>
          <p:sp>
            <p:nvSpPr>
              <p:cNvPr id="18" name="Rounded Rectangle 17">
                <a:extLst>
                  <a:ext uri="{FF2B5EF4-FFF2-40B4-BE49-F238E27FC236}">
                    <a16:creationId xmlns:a16="http://schemas.microsoft.com/office/drawing/2014/main" id="{154F7B7A-F519-EB40-A4DD-4F3401BCC8E8}"/>
                  </a:ext>
                </a:extLst>
              </p:cNvPr>
              <p:cNvSpPr/>
              <p:nvPr/>
            </p:nvSpPr>
            <p:spPr>
              <a:xfrm>
                <a:off x="3817649" y="4940022"/>
                <a:ext cx="1385053" cy="541977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 w="254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ADB9963-FB36-2B4E-99B0-5E525BB36D3C}"/>
                  </a:ext>
                </a:extLst>
              </p:cNvPr>
              <p:cNvSpPr/>
              <p:nvPr/>
            </p:nvSpPr>
            <p:spPr>
              <a:xfrm>
                <a:off x="3938089" y="5120681"/>
                <a:ext cx="240879" cy="240879"/>
              </a:xfrm>
              <a:prstGeom prst="rect">
                <a:avLst/>
              </a:prstGeom>
              <a:solidFill>
                <a:srgbClr val="C00000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0055BD2-0B40-5048-8CD7-F42EFDADD7AB}"/>
                  </a:ext>
                </a:extLst>
              </p:cNvPr>
              <p:cNvSpPr/>
              <p:nvPr/>
            </p:nvSpPr>
            <p:spPr>
              <a:xfrm>
                <a:off x="4239187" y="5120681"/>
                <a:ext cx="240879" cy="240879"/>
              </a:xfrm>
              <a:prstGeom prst="rect">
                <a:avLst/>
              </a:prstGeom>
              <a:solidFill>
                <a:srgbClr val="C00000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4EB30FF-9C53-AB4C-9F08-8342E81B0C7C}"/>
                  </a:ext>
                </a:extLst>
              </p:cNvPr>
              <p:cNvSpPr/>
              <p:nvPr/>
            </p:nvSpPr>
            <p:spPr>
              <a:xfrm>
                <a:off x="4540286" y="5120681"/>
                <a:ext cx="240879" cy="240879"/>
              </a:xfrm>
              <a:prstGeom prst="rect">
                <a:avLst/>
              </a:prstGeom>
              <a:solidFill>
                <a:srgbClr val="CC9900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8CB65A9-3058-1844-9F45-AA5B49DBDE22}"/>
                  </a:ext>
                </a:extLst>
              </p:cNvPr>
              <p:cNvSpPr/>
              <p:nvPr/>
            </p:nvSpPr>
            <p:spPr>
              <a:xfrm>
                <a:off x="4841384" y="5120681"/>
                <a:ext cx="240879" cy="240879"/>
              </a:xfrm>
              <a:prstGeom prst="rect">
                <a:avLst/>
              </a:prstGeom>
              <a:solidFill>
                <a:srgbClr val="8064A2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80575138-FBD8-9D4F-A6E9-957C8ED767E2}"/>
                  </a:ext>
                </a:extLst>
              </p:cNvPr>
              <p:cNvGrpSpPr/>
              <p:nvPr/>
            </p:nvGrpSpPr>
            <p:grpSpPr>
              <a:xfrm>
                <a:off x="3576770" y="4578704"/>
                <a:ext cx="415308" cy="481758"/>
                <a:chOff x="4876800" y="2209800"/>
                <a:chExt cx="1905000" cy="2209800"/>
              </a:xfrm>
              <a:solidFill>
                <a:srgbClr val="F79646"/>
              </a:solidFill>
            </p:grpSpPr>
            <p:sp>
              <p:nvSpPr>
                <p:cNvPr id="24" name="Rounded Rectangle 23">
                  <a:extLst>
                    <a:ext uri="{FF2B5EF4-FFF2-40B4-BE49-F238E27FC236}">
                      <a16:creationId xmlns:a16="http://schemas.microsoft.com/office/drawing/2014/main" id="{4EDAB275-E2C6-F949-A6FC-D401A9EA8EA0}"/>
                    </a:ext>
                  </a:extLst>
                </p:cNvPr>
                <p:cNvSpPr/>
                <p:nvPr/>
              </p:nvSpPr>
              <p:spPr>
                <a:xfrm>
                  <a:off x="4876800" y="2209800"/>
                  <a:ext cx="1905000" cy="2209800"/>
                </a:xfrm>
                <a:prstGeom prst="roundRect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EF214996-473E-B44D-8BC2-61D09B76C0D2}"/>
                    </a:ext>
                  </a:extLst>
                </p:cNvPr>
                <p:cNvCxnSpPr/>
                <p:nvPr/>
              </p:nvCxnSpPr>
              <p:spPr>
                <a:xfrm>
                  <a:off x="5181600" y="25908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88A3F902-9290-FD40-A954-B03A5DA233D3}"/>
                    </a:ext>
                  </a:extLst>
                </p:cNvPr>
                <p:cNvCxnSpPr/>
                <p:nvPr/>
              </p:nvCxnSpPr>
              <p:spPr>
                <a:xfrm>
                  <a:off x="5311140" y="28956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907D6B34-37C4-A042-9EB8-23817EA62094}"/>
                    </a:ext>
                  </a:extLst>
                </p:cNvPr>
                <p:cNvCxnSpPr/>
                <p:nvPr/>
              </p:nvCxnSpPr>
              <p:spPr>
                <a:xfrm>
                  <a:off x="5181600" y="32004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0EBBEFC4-98EF-5248-A5F4-B23E5F7F5A32}"/>
                    </a:ext>
                  </a:extLst>
                </p:cNvPr>
                <p:cNvCxnSpPr/>
                <p:nvPr/>
              </p:nvCxnSpPr>
              <p:spPr>
                <a:xfrm>
                  <a:off x="5246370" y="39624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</p:grpSp>
          <p:sp>
            <p:nvSpPr>
              <p:cNvPr id="29" name="Rounded Rectangle 28">
                <a:extLst>
                  <a:ext uri="{FF2B5EF4-FFF2-40B4-BE49-F238E27FC236}">
                    <a16:creationId xmlns:a16="http://schemas.microsoft.com/office/drawing/2014/main" id="{C526F504-322A-B346-85F1-DB0651C6D9F3}"/>
                  </a:ext>
                </a:extLst>
              </p:cNvPr>
              <p:cNvSpPr/>
              <p:nvPr/>
            </p:nvSpPr>
            <p:spPr>
              <a:xfrm>
                <a:off x="5503801" y="4578704"/>
                <a:ext cx="1385053" cy="541977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5781C58-D347-4548-8A34-4B847F65B42C}"/>
                  </a:ext>
                </a:extLst>
              </p:cNvPr>
              <p:cNvSpPr/>
              <p:nvPr/>
            </p:nvSpPr>
            <p:spPr>
              <a:xfrm>
                <a:off x="5624241" y="4759363"/>
                <a:ext cx="240879" cy="240879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2B9FCD11-E0B0-8D48-8F36-B831A69A879A}"/>
                  </a:ext>
                </a:extLst>
              </p:cNvPr>
              <p:cNvSpPr/>
              <p:nvPr/>
            </p:nvSpPr>
            <p:spPr>
              <a:xfrm>
                <a:off x="5925339" y="4759363"/>
                <a:ext cx="240879" cy="240879"/>
              </a:xfrm>
              <a:prstGeom prst="rect">
                <a:avLst/>
              </a:prstGeom>
              <a:solidFill>
                <a:srgbClr val="4F81BD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8623DF65-3EDE-2B4B-897F-DE689F8050BD}"/>
                  </a:ext>
                </a:extLst>
              </p:cNvPr>
              <p:cNvSpPr/>
              <p:nvPr/>
            </p:nvSpPr>
            <p:spPr>
              <a:xfrm>
                <a:off x="6226438" y="4759363"/>
                <a:ext cx="240879" cy="240879"/>
              </a:xfrm>
              <a:prstGeom prst="rect">
                <a:avLst/>
              </a:prstGeom>
              <a:solidFill>
                <a:srgbClr val="CC9900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5F94950-C560-E747-B019-6FB414B92ACF}"/>
                  </a:ext>
                </a:extLst>
              </p:cNvPr>
              <p:cNvSpPr/>
              <p:nvPr/>
            </p:nvSpPr>
            <p:spPr>
              <a:xfrm>
                <a:off x="6527536" y="4759363"/>
                <a:ext cx="240879" cy="240879"/>
              </a:xfrm>
              <a:prstGeom prst="rect">
                <a:avLst/>
              </a:prstGeom>
              <a:solidFill>
                <a:srgbClr val="00B0F0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AC7AFE08-A0A4-E844-8CED-5D579A61602B}"/>
                  </a:ext>
                </a:extLst>
              </p:cNvPr>
              <p:cNvGrpSpPr/>
              <p:nvPr/>
            </p:nvGrpSpPr>
            <p:grpSpPr>
              <a:xfrm>
                <a:off x="5262922" y="4217385"/>
                <a:ext cx="415308" cy="481758"/>
                <a:chOff x="4876800" y="2209800"/>
                <a:chExt cx="1905000" cy="2209800"/>
              </a:xfrm>
              <a:solidFill>
                <a:srgbClr val="9BBB59"/>
              </a:solidFill>
            </p:grpSpPr>
            <p:sp>
              <p:nvSpPr>
                <p:cNvPr id="35" name="Rounded Rectangle 34">
                  <a:extLst>
                    <a:ext uri="{FF2B5EF4-FFF2-40B4-BE49-F238E27FC236}">
                      <a16:creationId xmlns:a16="http://schemas.microsoft.com/office/drawing/2014/main" id="{6024FD86-2806-834A-AA62-223A2BD93E74}"/>
                    </a:ext>
                  </a:extLst>
                </p:cNvPr>
                <p:cNvSpPr/>
                <p:nvPr/>
              </p:nvSpPr>
              <p:spPr>
                <a:xfrm>
                  <a:off x="4876800" y="2209800"/>
                  <a:ext cx="1905000" cy="2209800"/>
                </a:xfrm>
                <a:prstGeom prst="roundRect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44DF52FD-8F2D-2F4D-8DAD-77F69BE13375}"/>
                    </a:ext>
                  </a:extLst>
                </p:cNvPr>
                <p:cNvCxnSpPr/>
                <p:nvPr/>
              </p:nvCxnSpPr>
              <p:spPr>
                <a:xfrm>
                  <a:off x="5181600" y="25908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3F5C66A1-B03E-FB4B-BD80-7DED1E9B3501}"/>
                    </a:ext>
                  </a:extLst>
                </p:cNvPr>
                <p:cNvCxnSpPr/>
                <p:nvPr/>
              </p:nvCxnSpPr>
              <p:spPr>
                <a:xfrm>
                  <a:off x="5311140" y="28956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DDAC1F1F-1000-9E49-95C0-A8E1320583AC}"/>
                    </a:ext>
                  </a:extLst>
                </p:cNvPr>
                <p:cNvCxnSpPr/>
                <p:nvPr/>
              </p:nvCxnSpPr>
              <p:spPr>
                <a:xfrm>
                  <a:off x="5181600" y="32004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44281A8F-97A7-DE41-A9BD-1338E13CDAB3}"/>
                    </a:ext>
                  </a:extLst>
                </p:cNvPr>
                <p:cNvCxnSpPr/>
                <p:nvPr/>
              </p:nvCxnSpPr>
              <p:spPr>
                <a:xfrm>
                  <a:off x="5246370" y="3962400"/>
                  <a:ext cx="1165860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</a:ln>
                <a:effectLst/>
              </p:spPr>
            </p:cxnSp>
          </p:grp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EB16355D-D117-6E4F-87C4-716819654F61}"/>
                  </a:ext>
                </a:extLst>
              </p:cNvPr>
              <p:cNvSpPr/>
              <p:nvPr/>
            </p:nvSpPr>
            <p:spPr>
              <a:xfrm>
                <a:off x="6949074" y="6264856"/>
                <a:ext cx="1264614" cy="301099"/>
              </a:xfrm>
              <a:prstGeom prst="ellipse">
                <a:avLst/>
              </a:prstGeom>
              <a:solidFill>
                <a:sysClr val="windowText" lastClr="000000">
                  <a:lumMod val="65000"/>
                  <a:lumOff val="35000"/>
                </a:sysClr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C1952375-05A1-9D49-9B65-A384A626057B}"/>
                  </a:ext>
                </a:extLst>
              </p:cNvPr>
              <p:cNvSpPr/>
              <p:nvPr/>
            </p:nvSpPr>
            <p:spPr>
              <a:xfrm>
                <a:off x="6949074" y="6144417"/>
                <a:ext cx="1264614" cy="301099"/>
              </a:xfrm>
              <a:prstGeom prst="ellipse">
                <a:avLst/>
              </a:prstGeom>
              <a:solidFill>
                <a:sysClr val="windowText" lastClr="000000">
                  <a:lumMod val="65000"/>
                  <a:lumOff val="35000"/>
                </a:sysClr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041D0C0-9660-EB44-8B87-67E2118E8D2E}"/>
                  </a:ext>
                </a:extLst>
              </p:cNvPr>
              <p:cNvSpPr/>
              <p:nvPr/>
            </p:nvSpPr>
            <p:spPr>
              <a:xfrm>
                <a:off x="6949074" y="6023977"/>
                <a:ext cx="1264614" cy="301099"/>
              </a:xfrm>
              <a:prstGeom prst="ellipse">
                <a:avLst/>
              </a:prstGeom>
              <a:solidFill>
                <a:sysClr val="windowText" lastClr="000000">
                  <a:lumMod val="65000"/>
                  <a:lumOff val="35000"/>
                </a:sysClr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7AC0487B-45A5-6A42-BECC-3144D7A65385}"/>
                  </a:ext>
                </a:extLst>
              </p:cNvPr>
              <p:cNvSpPr/>
              <p:nvPr/>
            </p:nvSpPr>
            <p:spPr>
              <a:xfrm>
                <a:off x="6949074" y="5903538"/>
                <a:ext cx="1264614" cy="301099"/>
              </a:xfrm>
              <a:prstGeom prst="ellipse">
                <a:avLst/>
              </a:prstGeom>
              <a:solidFill>
                <a:sysClr val="windowText" lastClr="000000">
                  <a:lumMod val="65000"/>
                  <a:lumOff val="35000"/>
                </a:sysClr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8D886357-778A-074D-9E65-39B07629F0B2}"/>
                  </a:ext>
                </a:extLst>
              </p:cNvPr>
              <p:cNvSpPr/>
              <p:nvPr/>
            </p:nvSpPr>
            <p:spPr>
              <a:xfrm>
                <a:off x="6949074" y="5542219"/>
                <a:ext cx="240879" cy="240879"/>
              </a:xfrm>
              <a:prstGeom prst="rect">
                <a:avLst/>
              </a:prstGeom>
              <a:solidFill>
                <a:srgbClr val="C00000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A634D938-627B-C649-A7C9-9FFD52042D4D}"/>
                  </a:ext>
                </a:extLst>
              </p:cNvPr>
              <p:cNvSpPr/>
              <p:nvPr/>
            </p:nvSpPr>
            <p:spPr>
              <a:xfrm>
                <a:off x="7250173" y="5542219"/>
                <a:ext cx="240879" cy="240879"/>
              </a:xfrm>
              <a:prstGeom prst="rect">
                <a:avLst/>
              </a:prstGeom>
              <a:solidFill>
                <a:srgbClr val="CC9900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06569EF-E157-804F-97FB-53149A2478CC}"/>
                  </a:ext>
                </a:extLst>
              </p:cNvPr>
              <p:cNvSpPr/>
              <p:nvPr/>
            </p:nvSpPr>
            <p:spPr>
              <a:xfrm>
                <a:off x="7551271" y="5542219"/>
                <a:ext cx="240879" cy="240879"/>
              </a:xfrm>
              <a:prstGeom prst="rect">
                <a:avLst/>
              </a:prstGeom>
              <a:solidFill>
                <a:srgbClr val="8064A2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3C1F8B58-265C-8C46-B334-C84FF2FEEBF7}"/>
                  </a:ext>
                </a:extLst>
              </p:cNvPr>
              <p:cNvSpPr/>
              <p:nvPr/>
            </p:nvSpPr>
            <p:spPr>
              <a:xfrm>
                <a:off x="7852370" y="5542219"/>
                <a:ext cx="240879" cy="240879"/>
              </a:xfrm>
              <a:prstGeom prst="rect">
                <a:avLst/>
              </a:prstGeom>
              <a:solidFill>
                <a:srgbClr val="9BBB59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78B42FA2-42BA-0C44-A39A-8E99E36F503D}"/>
                  </a:ext>
                </a:extLst>
              </p:cNvPr>
              <p:cNvSpPr/>
              <p:nvPr/>
            </p:nvSpPr>
            <p:spPr>
              <a:xfrm>
                <a:off x="7731931" y="5843318"/>
                <a:ext cx="240879" cy="240879"/>
              </a:xfrm>
              <a:prstGeom prst="rect">
                <a:avLst/>
              </a:prstGeom>
              <a:solidFill>
                <a:srgbClr val="00B0F0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534EE439-9CE3-BE43-AF5B-46D214685659}"/>
                  </a:ext>
                </a:extLst>
              </p:cNvPr>
              <p:cNvSpPr/>
              <p:nvPr/>
            </p:nvSpPr>
            <p:spPr>
              <a:xfrm>
                <a:off x="7430832" y="5843318"/>
                <a:ext cx="240879" cy="240879"/>
              </a:xfrm>
              <a:prstGeom prst="rect">
                <a:avLst/>
              </a:prstGeom>
              <a:solidFill>
                <a:srgbClr val="4F81BD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32FB3A2-0ADA-CA40-8A1A-329998691E9F}"/>
                  </a:ext>
                </a:extLst>
              </p:cNvPr>
              <p:cNvSpPr/>
              <p:nvPr/>
            </p:nvSpPr>
            <p:spPr>
              <a:xfrm>
                <a:off x="7129733" y="5843318"/>
                <a:ext cx="240879" cy="240879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51" name="Rounded Rectangle 50">
                <a:extLst>
                  <a:ext uri="{FF2B5EF4-FFF2-40B4-BE49-F238E27FC236}">
                    <a16:creationId xmlns:a16="http://schemas.microsoft.com/office/drawing/2014/main" id="{E1B732DF-E448-8C4D-88CD-366135B6D59E}"/>
                  </a:ext>
                </a:extLst>
              </p:cNvPr>
              <p:cNvSpPr/>
              <p:nvPr/>
            </p:nvSpPr>
            <p:spPr>
              <a:xfrm>
                <a:off x="7020722" y="4433345"/>
                <a:ext cx="2442788" cy="776627"/>
              </a:xfrm>
              <a:prstGeom prst="roundRect">
                <a:avLst/>
              </a:prstGeom>
              <a:solidFill>
                <a:srgbClr val="C0504D"/>
              </a:solidFill>
              <a:ln w="38100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999" b="1" kern="0" dirty="0">
                  <a:latin typeface="+mn-lt"/>
                </a:endParaRPr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AD6EE94E-7289-A348-AE8E-8AB034DCBBA0}"/>
                  </a:ext>
                </a:extLst>
              </p:cNvPr>
              <p:cNvSpPr/>
              <p:nvPr/>
            </p:nvSpPr>
            <p:spPr>
              <a:xfrm>
                <a:off x="4542795" y="5453145"/>
                <a:ext cx="2319714" cy="608470"/>
              </a:xfrm>
              <a:custGeom>
                <a:avLst/>
                <a:gdLst>
                  <a:gd name="connsiteX0" fmla="*/ 0 w 2935111"/>
                  <a:gd name="connsiteY0" fmla="*/ 0 h 769526"/>
                  <a:gd name="connsiteX1" fmla="*/ 372534 w 2935111"/>
                  <a:gd name="connsiteY1" fmla="*/ 474133 h 769526"/>
                  <a:gd name="connsiteX2" fmla="*/ 1275645 w 2935111"/>
                  <a:gd name="connsiteY2" fmla="*/ 270933 h 769526"/>
                  <a:gd name="connsiteX3" fmla="*/ 1964267 w 2935111"/>
                  <a:gd name="connsiteY3" fmla="*/ 688622 h 769526"/>
                  <a:gd name="connsiteX4" fmla="*/ 2935111 w 2935111"/>
                  <a:gd name="connsiteY4" fmla="*/ 756356 h 7695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5111" h="769526">
                    <a:moveTo>
                      <a:pt x="0" y="0"/>
                    </a:moveTo>
                    <a:cubicBezTo>
                      <a:pt x="79963" y="214489"/>
                      <a:pt x="159927" y="428978"/>
                      <a:pt x="372534" y="474133"/>
                    </a:cubicBezTo>
                    <a:cubicBezTo>
                      <a:pt x="585142" y="519289"/>
                      <a:pt x="1010356" y="235185"/>
                      <a:pt x="1275645" y="270933"/>
                    </a:cubicBezTo>
                    <a:cubicBezTo>
                      <a:pt x="1540934" y="306681"/>
                      <a:pt x="1687689" y="607718"/>
                      <a:pt x="1964267" y="688622"/>
                    </a:cubicBezTo>
                    <a:cubicBezTo>
                      <a:pt x="2240845" y="769526"/>
                      <a:pt x="2587978" y="762941"/>
                      <a:pt x="2935111" y="756356"/>
                    </a:cubicBezTo>
                  </a:path>
                </a:pathLst>
              </a:custGeom>
              <a:noFill/>
              <a:ln w="57150" cap="flat" cmpd="sng" algn="ctr">
                <a:solidFill>
                  <a:srgbClr val="C0504D">
                    <a:lumMod val="75000"/>
                  </a:srgbClr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53" name="Freeform 52">
                <a:extLst>
                  <a:ext uri="{FF2B5EF4-FFF2-40B4-BE49-F238E27FC236}">
                    <a16:creationId xmlns:a16="http://schemas.microsoft.com/office/drawing/2014/main" id="{897B61FE-6CAD-E94F-B79D-64374CEC4665}"/>
                  </a:ext>
                </a:extLst>
              </p:cNvPr>
              <p:cNvSpPr/>
              <p:nvPr/>
            </p:nvSpPr>
            <p:spPr>
              <a:xfrm>
                <a:off x="5068463" y="6175781"/>
                <a:ext cx="1775227" cy="380137"/>
              </a:xfrm>
              <a:custGeom>
                <a:avLst/>
                <a:gdLst>
                  <a:gd name="connsiteX0" fmla="*/ 0 w 2246489"/>
                  <a:gd name="connsiteY0" fmla="*/ 316089 h 481659"/>
                  <a:gd name="connsiteX1" fmla="*/ 857955 w 2246489"/>
                  <a:gd name="connsiteY1" fmla="*/ 474133 h 481659"/>
                  <a:gd name="connsiteX2" fmla="*/ 1490133 w 2246489"/>
                  <a:gd name="connsiteY2" fmla="*/ 270933 h 481659"/>
                  <a:gd name="connsiteX3" fmla="*/ 1580444 w 2246489"/>
                  <a:gd name="connsiteY3" fmla="*/ 67733 h 481659"/>
                  <a:gd name="connsiteX4" fmla="*/ 2246489 w 2246489"/>
                  <a:gd name="connsiteY4" fmla="*/ 0 h 4816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46489" h="481659">
                    <a:moveTo>
                      <a:pt x="0" y="316089"/>
                    </a:moveTo>
                    <a:cubicBezTo>
                      <a:pt x="304800" y="398874"/>
                      <a:pt x="609600" y="481659"/>
                      <a:pt x="857955" y="474133"/>
                    </a:cubicBezTo>
                    <a:cubicBezTo>
                      <a:pt x="1106310" y="466607"/>
                      <a:pt x="1369718" y="338666"/>
                      <a:pt x="1490133" y="270933"/>
                    </a:cubicBezTo>
                    <a:cubicBezTo>
                      <a:pt x="1610548" y="203200"/>
                      <a:pt x="1454385" y="112888"/>
                      <a:pt x="1580444" y="67733"/>
                    </a:cubicBezTo>
                    <a:cubicBezTo>
                      <a:pt x="1706503" y="22578"/>
                      <a:pt x="1976496" y="11289"/>
                      <a:pt x="2246489" y="0"/>
                    </a:cubicBezTo>
                  </a:path>
                </a:pathLst>
              </a:custGeom>
              <a:noFill/>
              <a:ln w="57150" cap="flat" cmpd="sng" algn="ctr">
                <a:solidFill>
                  <a:srgbClr val="C0504D">
                    <a:lumMod val="75000"/>
                  </a:srgbClr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54" name="Freeform 53">
                <a:extLst>
                  <a:ext uri="{FF2B5EF4-FFF2-40B4-BE49-F238E27FC236}">
                    <a16:creationId xmlns:a16="http://schemas.microsoft.com/office/drawing/2014/main" id="{82ACCDBD-F29E-114B-BDD6-FE14195DE21D}"/>
                  </a:ext>
                </a:extLst>
              </p:cNvPr>
              <p:cNvSpPr/>
              <p:nvPr/>
            </p:nvSpPr>
            <p:spPr>
              <a:xfrm>
                <a:off x="5925339" y="5150791"/>
                <a:ext cx="900787" cy="752747"/>
              </a:xfrm>
              <a:custGeom>
                <a:avLst/>
                <a:gdLst>
                  <a:gd name="connsiteX0" fmla="*/ 0 w 1140178"/>
                  <a:gd name="connsiteY0" fmla="*/ 0 h 952029"/>
                  <a:gd name="connsiteX1" fmla="*/ 180622 w 1140178"/>
                  <a:gd name="connsiteY1" fmla="*/ 282222 h 952029"/>
                  <a:gd name="connsiteX2" fmla="*/ 564445 w 1140178"/>
                  <a:gd name="connsiteY2" fmla="*/ 349955 h 952029"/>
                  <a:gd name="connsiteX3" fmla="*/ 733778 w 1140178"/>
                  <a:gd name="connsiteY3" fmla="*/ 575733 h 952029"/>
                  <a:gd name="connsiteX4" fmla="*/ 914400 w 1140178"/>
                  <a:gd name="connsiteY4" fmla="*/ 891822 h 952029"/>
                  <a:gd name="connsiteX5" fmla="*/ 1140178 w 1140178"/>
                  <a:gd name="connsiteY5" fmla="*/ 936978 h 952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40178" h="952029">
                    <a:moveTo>
                      <a:pt x="0" y="0"/>
                    </a:moveTo>
                    <a:cubicBezTo>
                      <a:pt x="43274" y="111948"/>
                      <a:pt x="86548" y="223896"/>
                      <a:pt x="180622" y="282222"/>
                    </a:cubicBezTo>
                    <a:cubicBezTo>
                      <a:pt x="274696" y="340548"/>
                      <a:pt x="472252" y="301037"/>
                      <a:pt x="564445" y="349955"/>
                    </a:cubicBezTo>
                    <a:cubicBezTo>
                      <a:pt x="656638" y="398874"/>
                      <a:pt x="675452" y="485422"/>
                      <a:pt x="733778" y="575733"/>
                    </a:cubicBezTo>
                    <a:cubicBezTo>
                      <a:pt x="792104" y="666044"/>
                      <a:pt x="846667" y="831615"/>
                      <a:pt x="914400" y="891822"/>
                    </a:cubicBezTo>
                    <a:cubicBezTo>
                      <a:pt x="982133" y="952029"/>
                      <a:pt x="1061155" y="944503"/>
                      <a:pt x="1140178" y="936978"/>
                    </a:cubicBezTo>
                  </a:path>
                </a:pathLst>
              </a:custGeom>
              <a:noFill/>
              <a:ln w="57150" cap="flat" cmpd="sng" algn="ctr">
                <a:solidFill>
                  <a:srgbClr val="C0504D">
                    <a:lumMod val="75000"/>
                  </a:srgbClr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52D9940A-890F-4459-8292-A68A5356FDDA}"/>
                </a:ext>
              </a:extLst>
            </p:cNvPr>
            <p:cNvSpPr txBox="1"/>
            <p:nvPr/>
          </p:nvSpPr>
          <p:spPr>
            <a:xfrm>
              <a:off x="5911162" y="4284554"/>
              <a:ext cx="39435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999" b="1" kern="0" dirty="0">
                  <a:solidFill>
                    <a:schemeClr val="bg1"/>
                  </a:solidFill>
                </a:rPr>
                <a:t>Storage space saved </a:t>
              </a:r>
            </a:p>
            <a:p>
              <a:pPr algn="ctr"/>
              <a:r>
                <a:rPr lang="en-US" altLang="zh-CN" sz="1999" b="1" kern="0" dirty="0">
                  <a:solidFill>
                    <a:schemeClr val="bg1"/>
                  </a:solidFill>
                </a:rPr>
                <a:t>by 5/12 = 42%!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071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8E410-D951-BE44-ABF1-72639E80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Encrypted Deduplication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6A1D1-6A07-EC4B-89A2-BC294D84C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600200"/>
            <a:ext cx="10969943" cy="4614325"/>
          </a:xfrm>
          <a:effectLst/>
        </p:spPr>
        <p:txBody>
          <a:bodyPr/>
          <a:lstStyle/>
          <a:p>
            <a:r>
              <a:rPr lang="en-US" dirty="0"/>
              <a:t>Augments deduplication with encryption for data confidentiality</a:t>
            </a:r>
          </a:p>
          <a:p>
            <a:r>
              <a:rPr lang="en-US" dirty="0"/>
              <a:t>Application: outsourced storage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01C8C4-98B2-5D48-B28F-6032A08EF4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AutoShape 2">
            <a:extLst>
              <a:ext uri="{FF2B5EF4-FFF2-40B4-BE49-F238E27FC236}">
                <a16:creationId xmlns:a16="http://schemas.microsoft.com/office/drawing/2014/main" id="{785F2DEC-5F5A-4139-8195-14BC5C0417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2052" y="3201115"/>
            <a:ext cx="304721" cy="30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191768C-2E65-44BA-907D-E661C636C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1627" y="3353475"/>
            <a:ext cx="961774" cy="1180792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B19F5C9B-7E81-491C-93D3-D604DF42CC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7050" y="4762808"/>
            <a:ext cx="1190928" cy="1180792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6D5944FA-8C69-43E4-AEA9-686DF6276978}"/>
              </a:ext>
            </a:extLst>
          </p:cNvPr>
          <p:cNvSpPr/>
          <p:nvPr/>
        </p:nvSpPr>
        <p:spPr bwMode="auto">
          <a:xfrm>
            <a:off x="4287978" y="4027297"/>
            <a:ext cx="1637873" cy="4285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16" tIns="45708" rIns="91416" bIns="45708" numCol="1" rtlCol="0" anchor="t" anchorCtr="0" compatLnSpc="1">
            <a:prstTxWarp prst="textNoShape">
              <a:avLst/>
            </a:prstTxWarp>
          </a:bodyPr>
          <a:lstStyle/>
          <a:p>
            <a:pPr algn="ctr" defTabSz="914126"/>
            <a:r>
              <a:rPr lang="en-US" altLang="zh-CN" sz="1999" b="1" dirty="0">
                <a:solidFill>
                  <a:schemeClr val="tx1"/>
                </a:solidFill>
                <a:latin typeface="Arial" charset="0"/>
              </a:rPr>
              <a:t>Encryption</a:t>
            </a:r>
            <a:endParaRPr lang="zh-CN" altLang="en-US" sz="2399" b="1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57F7F545-1D41-4B4C-8FF0-708F1F0AAA53}"/>
              </a:ext>
            </a:extLst>
          </p:cNvPr>
          <p:cNvCxnSpPr/>
          <p:nvPr/>
        </p:nvCxnSpPr>
        <p:spPr bwMode="auto">
          <a:xfrm>
            <a:off x="4433443" y="3412645"/>
            <a:ext cx="0" cy="6148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4B102901-B67D-450F-AA26-62606D5E97AA}"/>
              </a:ext>
            </a:extLst>
          </p:cNvPr>
          <p:cNvCxnSpPr/>
          <p:nvPr/>
        </p:nvCxnSpPr>
        <p:spPr bwMode="auto">
          <a:xfrm>
            <a:off x="5925851" y="4265122"/>
            <a:ext cx="138529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矩形 24">
            <a:extLst>
              <a:ext uri="{FF2B5EF4-FFF2-40B4-BE49-F238E27FC236}">
                <a16:creationId xmlns:a16="http://schemas.microsoft.com/office/drawing/2014/main" id="{FA2FADFE-2336-45EA-A868-C001B2F549C6}"/>
              </a:ext>
            </a:extLst>
          </p:cNvPr>
          <p:cNvSpPr/>
          <p:nvPr/>
        </p:nvSpPr>
        <p:spPr bwMode="auto">
          <a:xfrm>
            <a:off x="4287978" y="5460435"/>
            <a:ext cx="1637873" cy="4285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16" tIns="45708" rIns="91416" bIns="45708" numCol="1" rtlCol="0" anchor="t" anchorCtr="0" compatLnSpc="1">
            <a:prstTxWarp prst="textNoShape">
              <a:avLst/>
            </a:prstTxWarp>
          </a:bodyPr>
          <a:lstStyle/>
          <a:p>
            <a:pPr algn="ctr" defTabSz="914126"/>
            <a:r>
              <a:rPr lang="en-US" altLang="zh-CN" sz="1999" b="1" dirty="0">
                <a:solidFill>
                  <a:schemeClr val="tx1"/>
                </a:solidFill>
                <a:latin typeface="Arial" charset="0"/>
              </a:rPr>
              <a:t>Encryption</a:t>
            </a:r>
            <a:endParaRPr lang="zh-CN" altLang="en-US" sz="2399" b="1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C67BC4AD-5843-4580-9C04-83260B25FB99}"/>
              </a:ext>
            </a:extLst>
          </p:cNvPr>
          <p:cNvCxnSpPr/>
          <p:nvPr/>
        </p:nvCxnSpPr>
        <p:spPr bwMode="auto">
          <a:xfrm>
            <a:off x="4433443" y="4845782"/>
            <a:ext cx="0" cy="6148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F8FB678B-FB4E-4CEB-87F0-76E98887FEAE}"/>
              </a:ext>
            </a:extLst>
          </p:cNvPr>
          <p:cNvCxnSpPr/>
          <p:nvPr/>
        </p:nvCxnSpPr>
        <p:spPr bwMode="auto">
          <a:xfrm>
            <a:off x="5925851" y="5698260"/>
            <a:ext cx="138529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831B0B7D-BE13-4C49-8DF6-693244467DBF}"/>
              </a:ext>
            </a:extLst>
          </p:cNvPr>
          <p:cNvGrpSpPr/>
          <p:nvPr/>
        </p:nvGrpSpPr>
        <p:grpSpPr>
          <a:xfrm>
            <a:off x="6306625" y="3809660"/>
            <a:ext cx="415498" cy="428513"/>
            <a:chOff x="5115131" y="4192908"/>
            <a:chExt cx="415606" cy="428625"/>
          </a:xfrm>
        </p:grpSpPr>
        <p:sp>
          <p:nvSpPr>
            <p:cNvPr id="31" name="矩形: 折角 30">
              <a:extLst>
                <a:ext uri="{FF2B5EF4-FFF2-40B4-BE49-F238E27FC236}">
                  <a16:creationId xmlns:a16="http://schemas.microsoft.com/office/drawing/2014/main" id="{AA85E096-3368-4D7E-A7BC-D1A968E7D7BA}"/>
                </a:ext>
              </a:extLst>
            </p:cNvPr>
            <p:cNvSpPr/>
            <p:nvPr/>
          </p:nvSpPr>
          <p:spPr bwMode="auto">
            <a:xfrm>
              <a:off x="5153911" y="4192908"/>
              <a:ext cx="323850" cy="428625"/>
            </a:xfrm>
            <a:prstGeom prst="foldedCorner">
              <a:avLst>
                <a:gd name="adj" fmla="val 50000"/>
              </a:avLst>
            </a:prstGeom>
            <a:solidFill>
              <a:schemeClr val="accent3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16" tIns="45708" rIns="91416" bIns="45708" numCol="1" rtlCol="0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zh-CN" altLang="en-US" sz="1799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32F0A125-B5AF-4265-B1F5-12AB4CA8C742}"/>
                </a:ext>
              </a:extLst>
            </p:cNvPr>
            <p:cNvSpPr txBox="1"/>
            <p:nvPr/>
          </p:nvSpPr>
          <p:spPr>
            <a:xfrm>
              <a:off x="5115131" y="4192908"/>
              <a:ext cx="415606" cy="369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/>
                <a:t>🔒</a:t>
              </a: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8CE2D4A7-027E-4A77-B75E-F25671EB8256}"/>
              </a:ext>
            </a:extLst>
          </p:cNvPr>
          <p:cNvGrpSpPr/>
          <p:nvPr/>
        </p:nvGrpSpPr>
        <p:grpSpPr>
          <a:xfrm>
            <a:off x="7445278" y="3962400"/>
            <a:ext cx="492315" cy="1847171"/>
            <a:chOff x="5678196" y="4471151"/>
            <a:chExt cx="492443" cy="1847652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EAE1C84C-AE8C-4155-957E-B6AC5EA4689A}"/>
                </a:ext>
              </a:extLst>
            </p:cNvPr>
            <p:cNvSpPr/>
            <p:nvPr/>
          </p:nvSpPr>
          <p:spPr bwMode="auto">
            <a:xfrm>
              <a:off x="5678196" y="4471151"/>
              <a:ext cx="492443" cy="1847652"/>
            </a:xfrm>
            <a:prstGeom prst="rect">
              <a:avLst/>
            </a:pr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6" tIns="45708" rIns="91416" bIns="45708" numCol="1" rtlCol="0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zh-CN" altLang="en-US" sz="1799" dirty="0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855D2726-5183-4A4F-8090-89ADD3B106BB}"/>
                </a:ext>
              </a:extLst>
            </p:cNvPr>
            <p:cNvSpPr txBox="1"/>
            <p:nvPr/>
          </p:nvSpPr>
          <p:spPr>
            <a:xfrm>
              <a:off x="5678196" y="4516827"/>
              <a:ext cx="492442" cy="1787173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none" rtlCol="0">
              <a:spAutoFit/>
            </a:bodyPr>
            <a:lstStyle/>
            <a:p>
              <a:r>
                <a:rPr lang="en-US" altLang="zh-CN" sz="1999" b="1" dirty="0"/>
                <a:t>Deduplication</a:t>
              </a:r>
              <a:endParaRPr lang="zh-CN" altLang="en-US" b="1" dirty="0"/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CA4B90B3-A32A-4A80-81E2-57D3E05432C7}"/>
              </a:ext>
            </a:extLst>
          </p:cNvPr>
          <p:cNvGrpSpPr/>
          <p:nvPr/>
        </p:nvGrpSpPr>
        <p:grpSpPr>
          <a:xfrm>
            <a:off x="6345395" y="5178161"/>
            <a:ext cx="415498" cy="428513"/>
            <a:chOff x="5115131" y="4192908"/>
            <a:chExt cx="415606" cy="428625"/>
          </a:xfrm>
        </p:grpSpPr>
        <p:sp>
          <p:nvSpPr>
            <p:cNvPr id="38" name="矩形: 折角 37">
              <a:extLst>
                <a:ext uri="{FF2B5EF4-FFF2-40B4-BE49-F238E27FC236}">
                  <a16:creationId xmlns:a16="http://schemas.microsoft.com/office/drawing/2014/main" id="{097DA576-5B00-48F4-B32A-2352433FDE4C}"/>
                </a:ext>
              </a:extLst>
            </p:cNvPr>
            <p:cNvSpPr/>
            <p:nvPr/>
          </p:nvSpPr>
          <p:spPr bwMode="auto">
            <a:xfrm>
              <a:off x="5153911" y="4192908"/>
              <a:ext cx="323850" cy="428625"/>
            </a:xfrm>
            <a:prstGeom prst="foldedCorner">
              <a:avLst>
                <a:gd name="adj" fmla="val 50000"/>
              </a:avLst>
            </a:prstGeom>
            <a:solidFill>
              <a:schemeClr val="accent3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16" tIns="45708" rIns="91416" bIns="45708" numCol="1" rtlCol="0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zh-CN" altLang="en-US" sz="1799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D15A6260-8E40-45B3-982C-876BEFA2DB27}"/>
                </a:ext>
              </a:extLst>
            </p:cNvPr>
            <p:cNvSpPr txBox="1"/>
            <p:nvPr/>
          </p:nvSpPr>
          <p:spPr>
            <a:xfrm>
              <a:off x="5115131" y="4192908"/>
              <a:ext cx="415606" cy="369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/>
                <a:t>🔒</a:t>
              </a:r>
            </a:p>
          </p:txBody>
        </p:sp>
      </p:grpSp>
      <p:sp>
        <p:nvSpPr>
          <p:cNvPr id="41" name="矩形 40">
            <a:extLst>
              <a:ext uri="{FF2B5EF4-FFF2-40B4-BE49-F238E27FC236}">
                <a16:creationId xmlns:a16="http://schemas.microsoft.com/office/drawing/2014/main" id="{EF500AE5-6C24-4719-8988-97380EB89EF2}"/>
              </a:ext>
            </a:extLst>
          </p:cNvPr>
          <p:cNvSpPr/>
          <p:nvPr/>
        </p:nvSpPr>
        <p:spPr bwMode="auto">
          <a:xfrm>
            <a:off x="7311147" y="3654220"/>
            <a:ext cx="1780628" cy="2289380"/>
          </a:xfrm>
          <a:prstGeom prst="rect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6" tIns="45708" rIns="91416" bIns="45708" numCol="1" rtlCol="0" anchor="t" anchorCtr="0" compatLnSpc="1">
            <a:prstTxWarp prst="textNoShape">
              <a:avLst/>
            </a:prstTxWarp>
          </a:bodyPr>
          <a:lstStyle/>
          <a:p>
            <a:pPr defTabSz="914126"/>
            <a:endParaRPr lang="zh-CN" altLang="en-US" sz="1799"/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FC1114BB-ABF8-4D97-BC01-D1B7EA325EE3}"/>
              </a:ext>
            </a:extLst>
          </p:cNvPr>
          <p:cNvGrpSpPr/>
          <p:nvPr/>
        </p:nvGrpSpPr>
        <p:grpSpPr>
          <a:xfrm>
            <a:off x="8062201" y="4343400"/>
            <a:ext cx="862289" cy="965044"/>
            <a:chOff x="6261505" y="4637837"/>
            <a:chExt cx="862514" cy="965295"/>
          </a:xfrm>
        </p:grpSpPr>
        <p:sp>
          <p:nvSpPr>
            <p:cNvPr id="43" name="圆柱体 42">
              <a:extLst>
                <a:ext uri="{FF2B5EF4-FFF2-40B4-BE49-F238E27FC236}">
                  <a16:creationId xmlns:a16="http://schemas.microsoft.com/office/drawing/2014/main" id="{B3199408-F79E-4A65-9961-6FFA5BE247A1}"/>
                </a:ext>
              </a:extLst>
            </p:cNvPr>
            <p:cNvSpPr/>
            <p:nvPr/>
          </p:nvSpPr>
          <p:spPr bwMode="auto">
            <a:xfrm>
              <a:off x="6261505" y="4637837"/>
              <a:ext cx="557714" cy="660495"/>
            </a:xfrm>
            <a:prstGeom prst="can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6" tIns="45708" rIns="91416" bIns="45708" numCol="1" rtlCol="0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zh-CN" altLang="en-US" sz="1799"/>
            </a:p>
          </p:txBody>
        </p:sp>
        <p:sp>
          <p:nvSpPr>
            <p:cNvPr id="47" name="圆柱体 46">
              <a:extLst>
                <a:ext uri="{FF2B5EF4-FFF2-40B4-BE49-F238E27FC236}">
                  <a16:creationId xmlns:a16="http://schemas.microsoft.com/office/drawing/2014/main" id="{1C45A38F-62B8-4B84-9607-C0A8204CC209}"/>
                </a:ext>
              </a:extLst>
            </p:cNvPr>
            <p:cNvSpPr/>
            <p:nvPr/>
          </p:nvSpPr>
          <p:spPr bwMode="auto">
            <a:xfrm>
              <a:off x="6413905" y="4790237"/>
              <a:ext cx="557714" cy="660495"/>
            </a:xfrm>
            <a:prstGeom prst="can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6" tIns="45708" rIns="91416" bIns="45708" numCol="1" rtlCol="0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zh-CN" altLang="en-US" sz="1799"/>
            </a:p>
          </p:txBody>
        </p:sp>
        <p:sp>
          <p:nvSpPr>
            <p:cNvPr id="48" name="圆柱体 47">
              <a:extLst>
                <a:ext uri="{FF2B5EF4-FFF2-40B4-BE49-F238E27FC236}">
                  <a16:creationId xmlns:a16="http://schemas.microsoft.com/office/drawing/2014/main" id="{9D4442FC-4197-4148-9D49-C2C47F6E994C}"/>
                </a:ext>
              </a:extLst>
            </p:cNvPr>
            <p:cNvSpPr/>
            <p:nvPr/>
          </p:nvSpPr>
          <p:spPr bwMode="auto">
            <a:xfrm>
              <a:off x="6566305" y="4942637"/>
              <a:ext cx="557714" cy="660495"/>
            </a:xfrm>
            <a:prstGeom prst="can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6" tIns="45708" rIns="91416" bIns="45708" numCol="1" rtlCol="0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zh-CN" altLang="en-US" sz="1799"/>
            </a:p>
          </p:txBody>
        </p:sp>
      </p:grpSp>
      <p:sp>
        <p:nvSpPr>
          <p:cNvPr id="46" name="文本框 45">
            <a:extLst>
              <a:ext uri="{FF2B5EF4-FFF2-40B4-BE49-F238E27FC236}">
                <a16:creationId xmlns:a16="http://schemas.microsoft.com/office/drawing/2014/main" id="{9426DA5B-C6F7-4F1D-9FC8-553E743F3B39}"/>
              </a:ext>
            </a:extLst>
          </p:cNvPr>
          <p:cNvSpPr txBox="1"/>
          <p:nvPr/>
        </p:nvSpPr>
        <p:spPr>
          <a:xfrm>
            <a:off x="7179652" y="3262560"/>
            <a:ext cx="2043617" cy="3692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Storage Provider</a:t>
            </a:r>
            <a:endParaRPr lang="zh-CN" altLang="en-US" b="1" dirty="0"/>
          </a:p>
        </p:txBody>
      </p:sp>
      <p:sp>
        <p:nvSpPr>
          <p:cNvPr id="36" name="文本框 6">
            <a:extLst>
              <a:ext uri="{FF2B5EF4-FFF2-40B4-BE49-F238E27FC236}">
                <a16:creationId xmlns:a16="http://schemas.microsoft.com/office/drawing/2014/main" id="{5A58918C-8396-46BA-8AE4-C793D88C6E64}"/>
              </a:ext>
            </a:extLst>
          </p:cNvPr>
          <p:cNvSpPr txBox="1"/>
          <p:nvPr/>
        </p:nvSpPr>
        <p:spPr>
          <a:xfrm>
            <a:off x="228667" y="4193858"/>
            <a:ext cx="2746202" cy="1199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399" b="1" i="1" dirty="0">
                <a:solidFill>
                  <a:srgbClr val="FF0000"/>
                </a:solidFill>
              </a:rPr>
              <a:t>Which </a:t>
            </a:r>
            <a:r>
              <a:rPr lang="en-US" altLang="zh-CN" sz="2399" b="1" i="1" dirty="0" smtClean="0">
                <a:solidFill>
                  <a:srgbClr val="FF0000"/>
                </a:solidFill>
              </a:rPr>
              <a:t>crypto </a:t>
            </a:r>
            <a:r>
              <a:rPr lang="en-US" altLang="zh-CN" sz="2399" b="1" i="1" dirty="0">
                <a:solidFill>
                  <a:srgbClr val="FF0000"/>
                </a:solidFill>
              </a:rPr>
              <a:t>primitive should be used?</a:t>
            </a:r>
            <a:endParaRPr lang="zh-CN" altLang="en-US" sz="2399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97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5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C78289-7804-4FE2-9E18-2B28A7FED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Encryption Primitives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A5CFFD-FF12-43E3-B676-10680F809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11047571" cy="4678364"/>
          </a:xfrm>
        </p:spPr>
        <p:txBody>
          <a:bodyPr/>
          <a:lstStyle/>
          <a:p>
            <a:r>
              <a:rPr lang="en-US" altLang="zh-CN" b="1" dirty="0"/>
              <a:t>Symmetric-key encryption (SKE)</a:t>
            </a:r>
          </a:p>
          <a:p>
            <a:pPr lvl="1"/>
            <a:r>
              <a:rPr lang="en-US" altLang="zh-CN" dirty="0"/>
              <a:t>Derives a random key for chunk encryption/decryption</a:t>
            </a:r>
          </a:p>
          <a:p>
            <a:pPr lvl="1"/>
            <a:r>
              <a:rPr lang="en-US" altLang="zh-CN" dirty="0"/>
              <a:t>Ensures confidentiality, but </a:t>
            </a:r>
            <a:r>
              <a:rPr lang="en-US" altLang="zh-CN" b="1" dirty="0">
                <a:solidFill>
                  <a:srgbClr val="3333CC"/>
                </a:solidFill>
              </a:rPr>
              <a:t>prohibits deduplication</a:t>
            </a:r>
            <a:r>
              <a:rPr lang="en-US" altLang="zh-CN" dirty="0">
                <a:solidFill>
                  <a:srgbClr val="3333CC"/>
                </a:solidFill>
              </a:rPr>
              <a:t> </a:t>
            </a:r>
            <a:r>
              <a:rPr lang="en-US" altLang="zh-CN" dirty="0"/>
              <a:t>of duplicate chunks</a:t>
            </a:r>
          </a:p>
          <a:p>
            <a:r>
              <a:rPr lang="en-US" altLang="zh-CN" b="1" dirty="0"/>
              <a:t>Message-locked encryption (MLE) </a:t>
            </a:r>
            <a:r>
              <a:rPr lang="en-US" altLang="zh-CN" sz="1800" dirty="0"/>
              <a:t>[</a:t>
            </a:r>
            <a:r>
              <a:rPr lang="en-US" altLang="zh-CN" sz="1800" dirty="0" err="1"/>
              <a:t>Bellare</a:t>
            </a:r>
            <a:r>
              <a:rPr lang="en-US" altLang="zh-CN" sz="1800" dirty="0"/>
              <a:t> et al., Eurocrypt’13]</a:t>
            </a:r>
            <a:r>
              <a:rPr lang="en-US" altLang="zh-CN" dirty="0"/>
              <a:t> </a:t>
            </a:r>
          </a:p>
          <a:p>
            <a:pPr lvl="1"/>
            <a:r>
              <a:rPr lang="en-US" altLang="zh-CN" dirty="0"/>
              <a:t>Derives a deterministic key from chunk content</a:t>
            </a:r>
          </a:p>
          <a:p>
            <a:pPr lvl="1"/>
            <a:r>
              <a:rPr lang="en-US" altLang="zh-CN" dirty="0"/>
              <a:t>Supports deduplication, but </a:t>
            </a:r>
            <a:r>
              <a:rPr lang="en-US" altLang="zh-CN" b="1" dirty="0">
                <a:solidFill>
                  <a:srgbClr val="3333CC"/>
                </a:solidFill>
              </a:rPr>
              <a:t>leaks frequency distribution</a:t>
            </a:r>
            <a:r>
              <a:rPr lang="en-US" altLang="zh-CN" dirty="0">
                <a:solidFill>
                  <a:srgbClr val="3333CC"/>
                </a:solidFill>
              </a:rPr>
              <a:t> </a:t>
            </a:r>
            <a:r>
              <a:rPr lang="en-US" altLang="zh-CN" dirty="0"/>
              <a:t>of plaintext chunks </a:t>
            </a:r>
            <a:r>
              <a:rPr lang="en-US" altLang="zh-CN" sz="1400" dirty="0"/>
              <a:t>[Li et al., DSN’17]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B8D147B-D48B-435D-81FB-4C896ED2C9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C883CC9-CA1F-4412-9F6B-0997636E3464}"/>
              </a:ext>
            </a:extLst>
          </p:cNvPr>
          <p:cNvSpPr txBox="1"/>
          <p:nvPr/>
        </p:nvSpPr>
        <p:spPr>
          <a:xfrm>
            <a:off x="836612" y="5172285"/>
            <a:ext cx="10668305" cy="523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799" b="1" dirty="0">
                <a:solidFill>
                  <a:srgbClr val="FF0000"/>
                </a:solidFill>
              </a:rPr>
              <a:t>Pose a dilemma </a:t>
            </a:r>
            <a:r>
              <a:rPr lang="en-US" altLang="zh-CN" sz="2799" b="1" dirty="0" smtClean="0">
                <a:solidFill>
                  <a:srgbClr val="FF0000"/>
                </a:solidFill>
              </a:rPr>
              <a:t>of </a:t>
            </a:r>
            <a:r>
              <a:rPr lang="en-US" altLang="zh-CN" sz="2799" b="1" dirty="0">
                <a:solidFill>
                  <a:srgbClr val="FF0000"/>
                </a:solidFill>
              </a:rPr>
              <a:t>choosing the right cryptographic primitive</a:t>
            </a:r>
            <a:endParaRPr lang="zh-CN" altLang="en-US" sz="2799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17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81607F-18AD-436F-BCC5-8A65A3F5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Our Contributions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B64F5D-ADD7-4B01-9250-83E1ADFCE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93836"/>
            <a:ext cx="10969943" cy="4678364"/>
          </a:xfrm>
        </p:spPr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TED</a:t>
            </a:r>
            <a:r>
              <a:rPr lang="en-US" altLang="zh-CN" dirty="0"/>
              <a:t>: a tunable encrypted deduplication primitive for balancing trade-off between storage efficiency and data confidentiality</a:t>
            </a:r>
          </a:p>
          <a:p>
            <a:pPr lvl="1"/>
            <a:r>
              <a:rPr lang="en-US" altLang="zh-CN" dirty="0"/>
              <a:t>Includes three new designs</a:t>
            </a:r>
          </a:p>
          <a:p>
            <a:pPr lvl="1"/>
            <a:r>
              <a:rPr lang="en-US" altLang="zh-CN" dirty="0"/>
              <a:t>Minimizes frequency leakage via a configurable storage blowup factor</a:t>
            </a:r>
          </a:p>
          <a:p>
            <a:pPr lvl="1"/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 err="1">
                <a:solidFill>
                  <a:srgbClr val="FF0000"/>
                </a:solidFill>
              </a:rPr>
              <a:t>TEDStore</a:t>
            </a:r>
            <a:r>
              <a:rPr lang="en-US" altLang="zh-CN" dirty="0"/>
              <a:t>: encrypted deduplication prototype based on TED</a:t>
            </a:r>
          </a:p>
          <a:p>
            <a:pPr lvl="1"/>
            <a:r>
              <a:rPr lang="en-US" altLang="zh-CN" dirty="0"/>
              <a:t>TED incurs only limited performance overhead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Extensive trace-driven analysis and prototype experiments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8AB4E3C-74CC-464D-AF71-8F3D0E8963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632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F64998-4E8C-4727-88E3-98FF218F1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212" y="1295400"/>
            <a:ext cx="11506199" cy="5165726"/>
          </a:xfrm>
        </p:spPr>
        <p:txBody>
          <a:bodyPr/>
          <a:lstStyle/>
          <a:p>
            <a:r>
              <a:rPr lang="en-US" altLang="zh-CN" dirty="0"/>
              <a:t>Key derivation with three inputs: chunk </a:t>
            </a:r>
            <a:r>
              <a:rPr lang="en-US" altLang="zh-CN" b="1" dirty="0">
                <a:solidFill>
                  <a:srgbClr val="FF0000"/>
                </a:solidFill>
              </a:rPr>
              <a:t>M</a:t>
            </a:r>
            <a:r>
              <a:rPr lang="en-US" altLang="zh-CN" dirty="0"/>
              <a:t>, current frequency </a:t>
            </a:r>
            <a:r>
              <a:rPr lang="en-US" altLang="zh-CN" b="1" dirty="0">
                <a:solidFill>
                  <a:srgbClr val="FF0000"/>
                </a:solidFill>
              </a:rPr>
              <a:t>f</a:t>
            </a:r>
            <a:r>
              <a:rPr lang="en-US" altLang="zh-CN" dirty="0"/>
              <a:t>, and balance parameter </a:t>
            </a:r>
            <a:r>
              <a:rPr lang="en-US" altLang="zh-CN" b="1" dirty="0">
                <a:solidFill>
                  <a:srgbClr val="FF0000"/>
                </a:solidFill>
              </a:rPr>
              <a:t>t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marL="457063" lvl="1" indent="0">
              <a:buNone/>
            </a:pPr>
            <a:endParaRPr lang="en-US" altLang="zh-CN" dirty="0"/>
          </a:p>
          <a:p>
            <a:pPr lvl="1"/>
            <a:r>
              <a:rPr lang="en-US" altLang="zh-CN" dirty="0"/>
              <a:t>f: cumulative and increases with number of duplicates of M</a:t>
            </a:r>
          </a:p>
          <a:p>
            <a:pPr lvl="1"/>
            <a:r>
              <a:rPr lang="en-US" altLang="zh-CN" dirty="0"/>
              <a:t>t: controls </a:t>
            </a:r>
            <a:r>
              <a:rPr lang="en-US" altLang="zh-CN" sz="2399" dirty="0" smtClean="0"/>
              <a:t>maximum allowed </a:t>
            </a:r>
            <a:r>
              <a:rPr lang="en-US" altLang="zh-CN" sz="2399" dirty="0"/>
              <a:t>number of duplicate copies for a ciphertext chunk</a:t>
            </a:r>
            <a:endParaRPr lang="en-US" altLang="zh-CN" dirty="0"/>
          </a:p>
          <a:p>
            <a:r>
              <a:rPr lang="en-US" altLang="zh-CN" dirty="0"/>
              <a:t>Special cases:</a:t>
            </a:r>
          </a:p>
          <a:p>
            <a:pPr lvl="1"/>
            <a:r>
              <a:rPr lang="en-US" altLang="zh-CN" dirty="0"/>
              <a:t>t = 1 </a:t>
            </a:r>
            <a:r>
              <a:rPr lang="en-US" altLang="zh-CN" dirty="0">
                <a:sym typeface="Wingdings" panose="05000000000000000000" pitchFamily="2" charset="2"/>
              </a:rPr>
              <a:t></a:t>
            </a:r>
            <a:r>
              <a:rPr lang="en-US" altLang="zh-CN" dirty="0"/>
              <a:t> SKE</a:t>
            </a:r>
          </a:p>
          <a:p>
            <a:pPr lvl="1"/>
            <a:r>
              <a:rPr lang="en-US" altLang="zh-CN" dirty="0"/>
              <a:t>t → ∞ </a:t>
            </a:r>
            <a:r>
              <a:rPr lang="en-US" altLang="zh-CN" dirty="0">
                <a:sym typeface="Wingdings" panose="05000000000000000000" pitchFamily="2" charset="2"/>
              </a:rPr>
              <a:t></a:t>
            </a:r>
            <a:r>
              <a:rPr lang="en-US" altLang="zh-CN" dirty="0"/>
              <a:t> MLE</a:t>
            </a:r>
          </a:p>
          <a:p>
            <a:endParaRPr lang="en-US" altLang="zh-CN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13A3EF19-2691-45DB-A581-4EAC92BF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Idea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62F519-2203-45F1-BF78-2D1987DFDF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4" name="组合 29">
            <a:extLst>
              <a:ext uri="{FF2B5EF4-FFF2-40B4-BE49-F238E27FC236}">
                <a16:creationId xmlns:a16="http://schemas.microsoft.com/office/drawing/2014/main" id="{F0234E67-A3D9-4B8D-B4EF-C39D2B9F934E}"/>
              </a:ext>
            </a:extLst>
          </p:cNvPr>
          <p:cNvGrpSpPr/>
          <p:nvPr/>
        </p:nvGrpSpPr>
        <p:grpSpPr>
          <a:xfrm>
            <a:off x="2436812" y="2384167"/>
            <a:ext cx="6934200" cy="1273433"/>
            <a:chOff x="2742535" y="2366355"/>
            <a:chExt cx="6934200" cy="1273433"/>
          </a:xfrm>
        </p:grpSpPr>
        <p:sp>
          <p:nvSpPr>
            <p:cNvPr id="25" name="矩形 27">
              <a:extLst>
                <a:ext uri="{FF2B5EF4-FFF2-40B4-BE49-F238E27FC236}">
                  <a16:creationId xmlns:a16="http://schemas.microsoft.com/office/drawing/2014/main" id="{55097AD5-E250-4F76-8467-C5FE6460FD65}"/>
                </a:ext>
              </a:extLst>
            </p:cNvPr>
            <p:cNvSpPr/>
            <p:nvPr/>
          </p:nvSpPr>
          <p:spPr bwMode="auto">
            <a:xfrm>
              <a:off x="7140463" y="2990432"/>
              <a:ext cx="2536272" cy="50506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91440" rIns="91440" bIns="9144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2400" kern="0" dirty="0">
                  <a:solidFill>
                    <a:srgbClr val="FF0000"/>
                  </a:solidFill>
                  <a:latin typeface="Arial"/>
                </a:rPr>
                <a:t>K = </a:t>
              </a:r>
              <a:r>
                <a:rPr lang="en-US" altLang="zh-CN" sz="2400" b="1" kern="0" dirty="0">
                  <a:solidFill>
                    <a:srgbClr val="FF0000"/>
                  </a:solidFill>
                  <a:latin typeface="Arial"/>
                </a:rPr>
                <a:t>H</a:t>
              </a:r>
              <a:r>
                <a:rPr lang="en-US" altLang="zh-CN" sz="2400" kern="0" dirty="0">
                  <a:solidFill>
                    <a:srgbClr val="FF0000"/>
                  </a:solidFill>
                  <a:latin typeface="Arial"/>
                </a:rPr>
                <a:t>(M || ⌊f/t⌋)</a:t>
              </a:r>
              <a:endParaRPr lang="zh-CN" altLang="en-US" sz="2400" kern="0" dirty="0">
                <a:solidFill>
                  <a:srgbClr val="FF0000"/>
                </a:solidFill>
                <a:latin typeface="Arial"/>
              </a:endParaRPr>
            </a:p>
          </p:txBody>
        </p:sp>
        <p:grpSp>
          <p:nvGrpSpPr>
            <p:cNvPr id="26" name="组合 22">
              <a:extLst>
                <a:ext uri="{FF2B5EF4-FFF2-40B4-BE49-F238E27FC236}">
                  <a16:creationId xmlns:a16="http://schemas.microsoft.com/office/drawing/2014/main" id="{539A82D1-AD34-41FB-A6C4-1F47E12A5B71}"/>
                </a:ext>
              </a:extLst>
            </p:cNvPr>
            <p:cNvGrpSpPr/>
            <p:nvPr/>
          </p:nvGrpSpPr>
          <p:grpSpPr>
            <a:xfrm>
              <a:off x="2742535" y="2366355"/>
              <a:ext cx="3939412" cy="1273433"/>
              <a:chOff x="1915738" y="3037091"/>
              <a:chExt cx="3939412" cy="1638690"/>
            </a:xfrm>
          </p:grpSpPr>
          <p:sp>
            <p:nvSpPr>
              <p:cNvPr id="29" name="矩形 6">
                <a:extLst>
                  <a:ext uri="{FF2B5EF4-FFF2-40B4-BE49-F238E27FC236}">
                    <a16:creationId xmlns:a16="http://schemas.microsoft.com/office/drawing/2014/main" id="{18B2B5DD-530E-4577-91DF-1B4C8D652292}"/>
                  </a:ext>
                </a:extLst>
              </p:cNvPr>
              <p:cNvSpPr/>
              <p:nvPr/>
            </p:nvSpPr>
            <p:spPr bwMode="auto">
              <a:xfrm>
                <a:off x="1915738" y="3877378"/>
                <a:ext cx="441146" cy="510363"/>
              </a:xfrm>
              <a:prstGeom prst="rect">
                <a:avLst/>
              </a:prstGeom>
              <a:solidFill>
                <a:srgbClr val="9BBB59">
                  <a:lumMod val="20000"/>
                  <a:lumOff val="80000"/>
                </a:srgbClr>
              </a:solidFill>
              <a:ln w="25400" cap="flat" cmpd="sng" algn="ctr">
                <a:solidFill>
                  <a:srgbClr val="9BBB59">
                    <a:lumMod val="75000"/>
                  </a:srgbClr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1" name="矩形: 圆角 7">
                <a:extLst>
                  <a:ext uri="{FF2B5EF4-FFF2-40B4-BE49-F238E27FC236}">
                    <a16:creationId xmlns:a16="http://schemas.microsoft.com/office/drawing/2014/main" id="{AD72FE83-ECBD-41C1-953C-0FCFBB3AE7E3}"/>
                  </a:ext>
                </a:extLst>
              </p:cNvPr>
              <p:cNvSpPr/>
              <p:nvPr/>
            </p:nvSpPr>
            <p:spPr bwMode="auto">
              <a:xfrm>
                <a:off x="2987748" y="3687742"/>
                <a:ext cx="1573617" cy="988039"/>
              </a:xfrm>
              <a:prstGeom prst="roundRect">
                <a:avLst/>
              </a:prstGeom>
              <a:solidFill>
                <a:srgbClr val="F79646"/>
              </a:solidFill>
              <a:ln w="25400" cap="flat" cmpd="sng" algn="ctr">
                <a:solidFill>
                  <a:srgbClr val="C0504D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Hash Function</a:t>
                </a:r>
                <a:endParaRPr kumimoji="0" lang="zh-CN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2" name="箭头: 右 8">
                <a:extLst>
                  <a:ext uri="{FF2B5EF4-FFF2-40B4-BE49-F238E27FC236}">
                    <a16:creationId xmlns:a16="http://schemas.microsoft.com/office/drawing/2014/main" id="{CE37F48A-26A1-4FAE-A776-D6DF7516DE1A}"/>
                  </a:ext>
                </a:extLst>
              </p:cNvPr>
              <p:cNvSpPr/>
              <p:nvPr/>
            </p:nvSpPr>
            <p:spPr bwMode="auto">
              <a:xfrm>
                <a:off x="2493333" y="3868498"/>
                <a:ext cx="414669" cy="499730"/>
              </a:xfrm>
              <a:prstGeom prst="rightArrow">
                <a:avLst/>
              </a:prstGeom>
              <a:solidFill>
                <a:srgbClr val="C0504D"/>
              </a:solidFill>
              <a:ln w="25400" cap="flat" cmpd="sng" algn="ctr">
                <a:solidFill>
                  <a:srgbClr val="C0504D">
                    <a:shade val="50000"/>
                  </a:srgbClr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3" name="矩形 9">
                <a:extLst>
                  <a:ext uri="{FF2B5EF4-FFF2-40B4-BE49-F238E27FC236}">
                    <a16:creationId xmlns:a16="http://schemas.microsoft.com/office/drawing/2014/main" id="{9FEC5042-F27F-485D-A681-00272DAB7443}"/>
                  </a:ext>
                </a:extLst>
              </p:cNvPr>
              <p:cNvSpPr/>
              <p:nvPr/>
            </p:nvSpPr>
            <p:spPr>
              <a:xfrm>
                <a:off x="1915738" y="3840171"/>
                <a:ext cx="4411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</a:t>
                </a:r>
                <a:endPara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34" name="直接箭头连接符 12">
                <a:extLst>
                  <a:ext uri="{FF2B5EF4-FFF2-40B4-BE49-F238E27FC236}">
                    <a16:creationId xmlns:a16="http://schemas.microsoft.com/office/drawing/2014/main" id="{792E00F0-50B1-4A7A-A80A-EEBACEBD16A6}"/>
                  </a:ext>
                </a:extLst>
              </p:cNvPr>
              <p:cNvCxnSpPr/>
              <p:nvPr/>
            </p:nvCxnSpPr>
            <p:spPr bwMode="auto">
              <a:xfrm>
                <a:off x="3498112" y="3316951"/>
                <a:ext cx="0" cy="370793"/>
              </a:xfrm>
              <a:prstGeom prst="straightConnector1">
                <a:avLst/>
              </a:prstGeom>
              <a:solidFill>
                <a:srgbClr val="4F81BD"/>
              </a:solidFill>
              <a:ln w="38100" cap="flat" cmpd="sng" algn="ctr">
                <a:solidFill>
                  <a:srgbClr val="F79646">
                    <a:lumMod val="75000"/>
                  </a:srgbClr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5" name="文本框 15">
                <a:extLst>
                  <a:ext uri="{FF2B5EF4-FFF2-40B4-BE49-F238E27FC236}">
                    <a16:creationId xmlns:a16="http://schemas.microsoft.com/office/drawing/2014/main" id="{6C363D93-DFAA-40A6-B5F4-87EFB8A2F881}"/>
                  </a:ext>
                </a:extLst>
              </p:cNvPr>
              <p:cNvSpPr txBox="1"/>
              <p:nvPr/>
            </p:nvSpPr>
            <p:spPr>
              <a:xfrm>
                <a:off x="3220816" y="3037091"/>
                <a:ext cx="269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</a:rPr>
                  <a:t>f</a:t>
                </a: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cxnSp>
            <p:nvCxnSpPr>
              <p:cNvPr id="36" name="直接箭头连接符 16">
                <a:extLst>
                  <a:ext uri="{FF2B5EF4-FFF2-40B4-BE49-F238E27FC236}">
                    <a16:creationId xmlns:a16="http://schemas.microsoft.com/office/drawing/2014/main" id="{267CC581-A14A-4CCD-B14E-417BE1BC52ED}"/>
                  </a:ext>
                </a:extLst>
              </p:cNvPr>
              <p:cNvCxnSpPr/>
              <p:nvPr/>
            </p:nvCxnSpPr>
            <p:spPr bwMode="auto">
              <a:xfrm>
                <a:off x="4033284" y="3316951"/>
                <a:ext cx="0" cy="370793"/>
              </a:xfrm>
              <a:prstGeom prst="straightConnector1">
                <a:avLst/>
              </a:prstGeom>
              <a:solidFill>
                <a:srgbClr val="4F81BD"/>
              </a:solidFill>
              <a:ln w="38100" cap="flat" cmpd="sng" algn="ctr">
                <a:solidFill>
                  <a:srgbClr val="F79646">
                    <a:lumMod val="75000"/>
                  </a:srgbClr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7" name="文本框 17">
                <a:extLst>
                  <a:ext uri="{FF2B5EF4-FFF2-40B4-BE49-F238E27FC236}">
                    <a16:creationId xmlns:a16="http://schemas.microsoft.com/office/drawing/2014/main" id="{98E6CCE2-E303-4AA9-9404-F4D89176C61E}"/>
                  </a:ext>
                </a:extLst>
              </p:cNvPr>
              <p:cNvSpPr txBox="1"/>
              <p:nvPr/>
            </p:nvSpPr>
            <p:spPr>
              <a:xfrm>
                <a:off x="3759561" y="3037091"/>
                <a:ext cx="269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</a:rPr>
                  <a:t>t</a:t>
                </a: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39" name="箭头: 右 19">
                <a:extLst>
                  <a:ext uri="{FF2B5EF4-FFF2-40B4-BE49-F238E27FC236}">
                    <a16:creationId xmlns:a16="http://schemas.microsoft.com/office/drawing/2014/main" id="{1A694777-E735-4E23-98A9-FE37B279125F}"/>
                  </a:ext>
                </a:extLst>
              </p:cNvPr>
              <p:cNvSpPr/>
              <p:nvPr/>
            </p:nvSpPr>
            <p:spPr bwMode="auto">
              <a:xfrm>
                <a:off x="4666807" y="3863661"/>
                <a:ext cx="414669" cy="499730"/>
              </a:xfrm>
              <a:prstGeom prst="rightArrow">
                <a:avLst/>
              </a:prstGeom>
              <a:solidFill>
                <a:srgbClr val="C0504D"/>
              </a:solidFill>
              <a:ln w="25400" cap="flat" cmpd="sng" algn="ctr">
                <a:solidFill>
                  <a:srgbClr val="C0504D">
                    <a:shade val="50000"/>
                  </a:srgbClr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0" name="文本框 20">
                <a:extLst>
                  <a:ext uri="{FF2B5EF4-FFF2-40B4-BE49-F238E27FC236}">
                    <a16:creationId xmlns:a16="http://schemas.microsoft.com/office/drawing/2014/main" id="{FCBF88A2-2F74-4BDB-B5B6-FE0377E7982F}"/>
                  </a:ext>
                </a:extLst>
              </p:cNvPr>
              <p:cNvSpPr txBox="1"/>
              <p:nvPr/>
            </p:nvSpPr>
            <p:spPr>
              <a:xfrm>
                <a:off x="5023164" y="3840171"/>
                <a:ext cx="6783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</a:rPr>
                  <a:t>🔑</a:t>
                </a:r>
              </a:p>
            </p:txBody>
          </p:sp>
          <p:sp>
            <p:nvSpPr>
              <p:cNvPr id="41" name="文本框 21">
                <a:extLst>
                  <a:ext uri="{FF2B5EF4-FFF2-40B4-BE49-F238E27FC236}">
                    <a16:creationId xmlns:a16="http://schemas.microsoft.com/office/drawing/2014/main" id="{B77B341B-5D2E-45DB-8656-24ABC42CDCE8}"/>
                  </a:ext>
                </a:extLst>
              </p:cNvPr>
              <p:cNvSpPr txBox="1"/>
              <p:nvPr/>
            </p:nvSpPr>
            <p:spPr>
              <a:xfrm>
                <a:off x="5465300" y="3863661"/>
                <a:ext cx="389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</a:rPr>
                  <a:t>K</a:t>
                </a: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32789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666C83-B868-457B-9900-ECC8BB002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Overview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3550D9-1299-44AC-80BC-38840AE9E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412" y="4872166"/>
            <a:ext cx="10748517" cy="1776126"/>
          </a:xfrm>
        </p:spPr>
        <p:txBody>
          <a:bodyPr/>
          <a:lstStyle/>
          <a:p>
            <a:r>
              <a:rPr lang="en-US" altLang="zh-CN" dirty="0"/>
              <a:t>TED builds on </a:t>
            </a:r>
            <a:r>
              <a:rPr lang="en-US" altLang="zh-CN" b="1" dirty="0"/>
              <a:t>server-aided MLE </a:t>
            </a:r>
            <a:r>
              <a:rPr lang="en-US" altLang="zh-CN" b="1" dirty="0" smtClean="0"/>
              <a:t>architecture</a:t>
            </a:r>
            <a:r>
              <a:rPr lang="en-US" altLang="zh-CN" dirty="0" smtClean="0"/>
              <a:t> in </a:t>
            </a:r>
            <a:r>
              <a:rPr lang="en-US" altLang="zh-CN" dirty="0" err="1" smtClean="0"/>
              <a:t>DupLESS</a:t>
            </a:r>
            <a:r>
              <a:rPr lang="en-US" altLang="zh-CN" b="1" dirty="0" smtClean="0"/>
              <a:t> </a:t>
            </a:r>
            <a:r>
              <a:rPr lang="en-US" altLang="zh-CN" sz="1800" dirty="0"/>
              <a:t>[</a:t>
            </a:r>
            <a:r>
              <a:rPr lang="en-US" altLang="zh-CN" sz="1800" dirty="0" err="1"/>
              <a:t>Bellare</a:t>
            </a:r>
            <a:r>
              <a:rPr lang="en-US" altLang="zh-CN" sz="1800" dirty="0"/>
              <a:t> et al., Security’13]</a:t>
            </a:r>
            <a:endParaRPr lang="en-US" altLang="zh-CN" dirty="0"/>
          </a:p>
          <a:p>
            <a:pPr lvl="1"/>
            <a:r>
              <a:rPr lang="en-US" altLang="zh-CN" dirty="0"/>
              <a:t>Key generation by </a:t>
            </a:r>
            <a:r>
              <a:rPr lang="en-US" altLang="zh-CN" b="1" dirty="0">
                <a:solidFill>
                  <a:srgbClr val="FF0000"/>
                </a:solidFill>
              </a:rPr>
              <a:t>key manager</a:t>
            </a:r>
            <a:r>
              <a:rPr lang="en-US" altLang="zh-CN" dirty="0"/>
              <a:t> to prevent offline brute-force attacks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BDCD7A9-2948-42AE-99BE-5446BDFEE3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29" name="Group 3">
            <a:extLst>
              <a:ext uri="{FF2B5EF4-FFF2-40B4-BE49-F238E27FC236}">
                <a16:creationId xmlns:a16="http://schemas.microsoft.com/office/drawing/2014/main" id="{4B3814B7-55AB-4DC5-898C-9345DAECE85D}"/>
              </a:ext>
            </a:extLst>
          </p:cNvPr>
          <p:cNvGrpSpPr/>
          <p:nvPr/>
        </p:nvGrpSpPr>
        <p:grpSpPr>
          <a:xfrm>
            <a:off x="1289814" y="1838459"/>
            <a:ext cx="9612372" cy="2358545"/>
            <a:chOff x="1949657" y="1404360"/>
            <a:chExt cx="7773791" cy="1907420"/>
          </a:xfrm>
        </p:grpSpPr>
        <p:sp>
          <p:nvSpPr>
            <p:cNvPr id="30" name="矩形 1">
              <a:extLst>
                <a:ext uri="{FF2B5EF4-FFF2-40B4-BE49-F238E27FC236}">
                  <a16:creationId xmlns:a16="http://schemas.microsoft.com/office/drawing/2014/main" id="{50D35550-6602-48B1-8B24-3378E1654F31}"/>
                </a:ext>
              </a:extLst>
            </p:cNvPr>
            <p:cNvSpPr/>
            <p:nvPr/>
          </p:nvSpPr>
          <p:spPr>
            <a:xfrm>
              <a:off x="6739132" y="1985289"/>
              <a:ext cx="2984316" cy="132649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" name="矩形 36">
              <a:extLst>
                <a:ext uri="{FF2B5EF4-FFF2-40B4-BE49-F238E27FC236}">
                  <a16:creationId xmlns:a16="http://schemas.microsoft.com/office/drawing/2014/main" id="{804A3480-E5C8-47C3-B784-4528FA8EE0B1}"/>
                </a:ext>
              </a:extLst>
            </p:cNvPr>
            <p:cNvSpPr/>
            <p:nvPr/>
          </p:nvSpPr>
          <p:spPr>
            <a:xfrm>
              <a:off x="7003342" y="2614033"/>
              <a:ext cx="1632204" cy="524711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Deduplication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" name="文本框 37">
              <a:extLst>
                <a:ext uri="{FF2B5EF4-FFF2-40B4-BE49-F238E27FC236}">
                  <a16:creationId xmlns:a16="http://schemas.microsoft.com/office/drawing/2014/main" id="{B30709D8-1239-433C-8388-5E8133756662}"/>
                </a:ext>
              </a:extLst>
            </p:cNvPr>
            <p:cNvSpPr txBox="1"/>
            <p:nvPr/>
          </p:nvSpPr>
          <p:spPr>
            <a:xfrm>
              <a:off x="7270187" y="2090511"/>
              <a:ext cx="1276568" cy="373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Provider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矩形 1">
              <a:extLst>
                <a:ext uri="{FF2B5EF4-FFF2-40B4-BE49-F238E27FC236}">
                  <a16:creationId xmlns:a16="http://schemas.microsoft.com/office/drawing/2014/main" id="{C6B959C0-7419-4CAB-8F71-D45B3A1DE21D}"/>
                </a:ext>
              </a:extLst>
            </p:cNvPr>
            <p:cNvSpPr/>
            <p:nvPr/>
          </p:nvSpPr>
          <p:spPr>
            <a:xfrm>
              <a:off x="4933595" y="1404360"/>
              <a:ext cx="1805537" cy="465509"/>
            </a:xfrm>
            <a:prstGeom prst="rect">
              <a:avLst/>
            </a:prstGeom>
            <a:solidFill>
              <a:srgbClr val="C0504D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Key Manager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pic>
          <p:nvPicPr>
            <p:cNvPr id="34" name="Picture 47" descr="A close up of a logo&#10;&#10;Description automatically generated">
              <a:extLst>
                <a:ext uri="{FF2B5EF4-FFF2-40B4-BE49-F238E27FC236}">
                  <a16:creationId xmlns:a16="http://schemas.microsoft.com/office/drawing/2014/main" id="{98AFEC2A-5C37-445E-BED6-6DFD7B345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0318" y="1927729"/>
              <a:ext cx="305780" cy="349463"/>
            </a:xfrm>
            <a:prstGeom prst="rect">
              <a:avLst/>
            </a:prstGeom>
          </p:spPr>
        </p:pic>
        <p:grpSp>
          <p:nvGrpSpPr>
            <p:cNvPr id="39" name="Group 61">
              <a:extLst>
                <a:ext uri="{FF2B5EF4-FFF2-40B4-BE49-F238E27FC236}">
                  <a16:creationId xmlns:a16="http://schemas.microsoft.com/office/drawing/2014/main" id="{DAF407D8-49D4-4900-8756-D4B87CFDA818}"/>
                </a:ext>
              </a:extLst>
            </p:cNvPr>
            <p:cNvGrpSpPr/>
            <p:nvPr/>
          </p:nvGrpSpPr>
          <p:grpSpPr>
            <a:xfrm>
              <a:off x="1949657" y="1870501"/>
              <a:ext cx="2983938" cy="1441279"/>
              <a:chOff x="1949657" y="1714874"/>
              <a:chExt cx="2983938" cy="1441279"/>
            </a:xfrm>
          </p:grpSpPr>
          <p:grpSp>
            <p:nvGrpSpPr>
              <p:cNvPr id="66" name="Group 60">
                <a:extLst>
                  <a:ext uri="{FF2B5EF4-FFF2-40B4-BE49-F238E27FC236}">
                    <a16:creationId xmlns:a16="http://schemas.microsoft.com/office/drawing/2014/main" id="{4E61A56C-43B6-46FE-8E9F-AB11B542014D}"/>
                  </a:ext>
                </a:extLst>
              </p:cNvPr>
              <p:cNvGrpSpPr/>
              <p:nvPr/>
            </p:nvGrpSpPr>
            <p:grpSpPr>
              <a:xfrm>
                <a:off x="1949657" y="1714874"/>
                <a:ext cx="2983938" cy="1441279"/>
                <a:chOff x="1949657" y="1419908"/>
                <a:chExt cx="2983938" cy="1441279"/>
              </a:xfrm>
            </p:grpSpPr>
            <p:sp>
              <p:nvSpPr>
                <p:cNvPr id="68" name="文本框 53">
                  <a:extLst>
                    <a:ext uri="{FF2B5EF4-FFF2-40B4-BE49-F238E27FC236}">
                      <a16:creationId xmlns:a16="http://schemas.microsoft.com/office/drawing/2014/main" id="{E93BA6B4-752C-42B0-B7B1-47014D49422D}"/>
                    </a:ext>
                  </a:extLst>
                </p:cNvPr>
                <p:cNvSpPr txBox="1"/>
                <p:nvPr/>
              </p:nvSpPr>
              <p:spPr>
                <a:xfrm>
                  <a:off x="2239414" y="1419908"/>
                  <a:ext cx="2296530" cy="37336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2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rPr>
                    <a:t>Clients</a:t>
                  </a:r>
                  <a:endParaRPr kumimoji="0" lang="zh-CN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" name="矩形 1">
                  <a:extLst>
                    <a:ext uri="{FF2B5EF4-FFF2-40B4-BE49-F238E27FC236}">
                      <a16:creationId xmlns:a16="http://schemas.microsoft.com/office/drawing/2014/main" id="{A1CCEA78-3E08-4382-9F99-6CA857F62558}"/>
                    </a:ext>
                  </a:extLst>
                </p:cNvPr>
                <p:cNvSpPr/>
                <p:nvPr/>
              </p:nvSpPr>
              <p:spPr>
                <a:xfrm>
                  <a:off x="1949657" y="1795201"/>
                  <a:ext cx="2533579" cy="697747"/>
                </a:xfrm>
                <a:prstGeom prst="rect">
                  <a:avLst/>
                </a:prstGeom>
                <a:solidFill>
                  <a:srgbClr val="F79646"/>
                </a:solidFill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0" name="矩形 1">
                  <a:extLst>
                    <a:ext uri="{FF2B5EF4-FFF2-40B4-BE49-F238E27FC236}">
                      <a16:creationId xmlns:a16="http://schemas.microsoft.com/office/drawing/2014/main" id="{824528EC-05EA-4848-AF1F-97F5D082EF8B}"/>
                    </a:ext>
                  </a:extLst>
                </p:cNvPr>
                <p:cNvSpPr/>
                <p:nvPr/>
              </p:nvSpPr>
              <p:spPr>
                <a:xfrm>
                  <a:off x="2044636" y="1983220"/>
                  <a:ext cx="2686087" cy="697747"/>
                </a:xfrm>
                <a:prstGeom prst="rect">
                  <a:avLst/>
                </a:prstGeom>
                <a:solidFill>
                  <a:srgbClr val="F79646"/>
                </a:solidFill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71" name="Group 13">
                  <a:extLst>
                    <a:ext uri="{FF2B5EF4-FFF2-40B4-BE49-F238E27FC236}">
                      <a16:creationId xmlns:a16="http://schemas.microsoft.com/office/drawing/2014/main" id="{D052D2C5-9CC5-4B19-891D-868EF41D26AB}"/>
                    </a:ext>
                  </a:extLst>
                </p:cNvPr>
                <p:cNvGrpSpPr/>
                <p:nvPr/>
              </p:nvGrpSpPr>
              <p:grpSpPr>
                <a:xfrm>
                  <a:off x="2153264" y="2163440"/>
                  <a:ext cx="2780331" cy="697747"/>
                  <a:chOff x="2153264" y="2163440"/>
                  <a:chExt cx="2780331" cy="697747"/>
                </a:xfrm>
              </p:grpSpPr>
              <p:sp>
                <p:nvSpPr>
                  <p:cNvPr id="72" name="矩形 57">
                    <a:extLst>
                      <a:ext uri="{FF2B5EF4-FFF2-40B4-BE49-F238E27FC236}">
                        <a16:creationId xmlns:a16="http://schemas.microsoft.com/office/drawing/2014/main" id="{04C905D5-0709-4E2D-A6C8-6EA09F9FB241}"/>
                      </a:ext>
                    </a:extLst>
                  </p:cNvPr>
                  <p:cNvSpPr/>
                  <p:nvPr/>
                </p:nvSpPr>
                <p:spPr>
                  <a:xfrm>
                    <a:off x="2153264" y="2163440"/>
                    <a:ext cx="2780331" cy="697747"/>
                  </a:xfrm>
                  <a:prstGeom prst="rect">
                    <a:avLst/>
                  </a:prstGeom>
                  <a:solidFill>
                    <a:srgbClr val="F79646"/>
                  </a:solidFill>
                  <a:ln w="254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" name="矩形 58">
                    <a:extLst>
                      <a:ext uri="{FF2B5EF4-FFF2-40B4-BE49-F238E27FC236}">
                        <a16:creationId xmlns:a16="http://schemas.microsoft.com/office/drawing/2014/main" id="{D131DEC4-D985-4618-BD40-D93C43CA070D}"/>
                      </a:ext>
                    </a:extLst>
                  </p:cNvPr>
                  <p:cNvSpPr/>
                  <p:nvPr/>
                </p:nvSpPr>
                <p:spPr>
                  <a:xfrm>
                    <a:off x="2293202" y="2273113"/>
                    <a:ext cx="858196" cy="468624"/>
                  </a:xfrm>
                  <a:prstGeom prst="rect">
                    <a:avLst/>
                  </a:prstGeom>
                  <a:solidFill>
                    <a:srgbClr val="F79646">
                      <a:lumMod val="20000"/>
                      <a:lumOff val="80000"/>
                    </a:srgbClr>
                  </a:solidFill>
                  <a:ln w="127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lIns="0" r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C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 panose="020B0604020202020204" pitchFamily="34" charset="0"/>
                      </a:rPr>
                      <a:t>Chunk</a:t>
                    </a:r>
                    <a:endParaRPr kumimoji="0" lang="zh-CN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4" name="TextBox 11">
                    <a:extLst>
                      <a:ext uri="{FF2B5EF4-FFF2-40B4-BE49-F238E27FC236}">
                        <a16:creationId xmlns:a16="http://schemas.microsoft.com/office/drawing/2014/main" id="{EED8EFC1-3812-4204-806E-56A60F41DF73}"/>
                      </a:ext>
                    </a:extLst>
                  </p:cNvPr>
                  <p:cNvSpPr txBox="1"/>
                  <p:nvPr/>
                </p:nvSpPr>
                <p:spPr>
                  <a:xfrm>
                    <a:off x="3097035" y="2244500"/>
                    <a:ext cx="441146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CN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…</a:t>
                    </a: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5" name="矩形 2">
                    <a:extLst>
                      <a:ext uri="{FF2B5EF4-FFF2-40B4-BE49-F238E27FC236}">
                        <a16:creationId xmlns:a16="http://schemas.microsoft.com/office/drawing/2014/main" id="{9DCE79E0-9204-4E60-A335-0EB000C80DBC}"/>
                      </a:ext>
                    </a:extLst>
                  </p:cNvPr>
                  <p:cNvSpPr/>
                  <p:nvPr/>
                </p:nvSpPr>
                <p:spPr>
                  <a:xfrm>
                    <a:off x="3475874" y="2269740"/>
                    <a:ext cx="858196" cy="468624"/>
                  </a:xfrm>
                  <a:prstGeom prst="rect">
                    <a:avLst/>
                  </a:prstGeom>
                  <a:solidFill>
                    <a:srgbClr val="F79646">
                      <a:lumMod val="20000"/>
                      <a:lumOff val="80000"/>
                    </a:srgbClr>
                  </a:solidFill>
                  <a:ln w="127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lIns="0" r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C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 panose="020B0604020202020204" pitchFamily="34" charset="0"/>
                      </a:rPr>
                      <a:t>Chunk</a:t>
                    </a:r>
                    <a:endParaRPr kumimoji="0" lang="zh-CN" altLang="en-US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6" name="矩形 2">
                    <a:extLst>
                      <a:ext uri="{FF2B5EF4-FFF2-40B4-BE49-F238E27FC236}">
                        <a16:creationId xmlns:a16="http://schemas.microsoft.com/office/drawing/2014/main" id="{855A2BCA-31E0-40B5-8AD8-A9E684D5E542}"/>
                      </a:ext>
                    </a:extLst>
                  </p:cNvPr>
                  <p:cNvSpPr/>
                  <p:nvPr/>
                </p:nvSpPr>
                <p:spPr>
                  <a:xfrm>
                    <a:off x="4414997" y="2273181"/>
                    <a:ext cx="420666" cy="465183"/>
                  </a:xfrm>
                  <a:prstGeom prst="rect">
                    <a:avLst/>
                  </a:prstGeom>
                  <a:solidFill>
                    <a:srgbClr val="F79646">
                      <a:lumMod val="20000"/>
                      <a:lumOff val="80000"/>
                    </a:srgbClr>
                  </a:solidFill>
                  <a:ln w="127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pic>
            <p:nvPicPr>
              <p:cNvPr id="67" name="Picture 53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F5BF1C25-72BD-483D-A45A-9C37A547D2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51621" y="2644685"/>
                <a:ext cx="312106" cy="312106"/>
              </a:xfrm>
              <a:prstGeom prst="rect">
                <a:avLst/>
              </a:prstGeom>
            </p:spPr>
          </p:pic>
        </p:grpSp>
        <p:sp>
          <p:nvSpPr>
            <p:cNvPr id="45" name="Can 46">
              <a:extLst>
                <a:ext uri="{FF2B5EF4-FFF2-40B4-BE49-F238E27FC236}">
                  <a16:creationId xmlns:a16="http://schemas.microsoft.com/office/drawing/2014/main" id="{754017EF-6AFB-438A-837A-4EFCA538ED63}"/>
                </a:ext>
              </a:extLst>
            </p:cNvPr>
            <p:cNvSpPr/>
            <p:nvPr/>
          </p:nvSpPr>
          <p:spPr>
            <a:xfrm>
              <a:off x="8998139" y="2098562"/>
              <a:ext cx="548962" cy="290601"/>
            </a:xfrm>
            <a:prstGeom prst="can">
              <a:avLst/>
            </a:prstGeom>
            <a:solidFill>
              <a:srgbClr val="EEECE1">
                <a:lumMod val="9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7" name="Can 48">
              <a:extLst>
                <a:ext uri="{FF2B5EF4-FFF2-40B4-BE49-F238E27FC236}">
                  <a16:creationId xmlns:a16="http://schemas.microsoft.com/office/drawing/2014/main" id="{509539E4-A500-4FDA-AB5B-691DBB4653CF}"/>
                </a:ext>
              </a:extLst>
            </p:cNvPr>
            <p:cNvSpPr/>
            <p:nvPr/>
          </p:nvSpPr>
          <p:spPr>
            <a:xfrm>
              <a:off x="8997564" y="2496255"/>
              <a:ext cx="548962" cy="290601"/>
            </a:xfrm>
            <a:prstGeom prst="can">
              <a:avLst/>
            </a:prstGeom>
            <a:solidFill>
              <a:srgbClr val="EEECE1">
                <a:lumMod val="9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1" name="Can 52">
              <a:extLst>
                <a:ext uri="{FF2B5EF4-FFF2-40B4-BE49-F238E27FC236}">
                  <a16:creationId xmlns:a16="http://schemas.microsoft.com/office/drawing/2014/main" id="{23EB9788-666F-4734-9E01-FD937CC4E241}"/>
                </a:ext>
              </a:extLst>
            </p:cNvPr>
            <p:cNvSpPr/>
            <p:nvPr/>
          </p:nvSpPr>
          <p:spPr>
            <a:xfrm>
              <a:off x="8997564" y="2907596"/>
              <a:ext cx="548962" cy="290601"/>
            </a:xfrm>
            <a:prstGeom prst="can">
              <a:avLst/>
            </a:prstGeom>
            <a:solidFill>
              <a:srgbClr val="EEECE1">
                <a:lumMod val="9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63" name="Elbow Connector 16">
              <a:extLst>
                <a:ext uri="{FF2B5EF4-FFF2-40B4-BE49-F238E27FC236}">
                  <a16:creationId xmlns:a16="http://schemas.microsoft.com/office/drawing/2014/main" id="{2712420E-0AF7-427A-A858-A39EE0181D6F}"/>
                </a:ext>
              </a:extLst>
            </p:cNvPr>
            <p:cNvCxnSpPr>
              <a:cxnSpLocks/>
              <a:stCxn id="76" idx="0"/>
              <a:endCxn id="33" idx="2"/>
            </p:cNvCxnSpPr>
            <p:nvPr/>
          </p:nvCxnSpPr>
          <p:spPr>
            <a:xfrm rot="5400000" flipH="1" flipV="1">
              <a:off x="4803895" y="1691304"/>
              <a:ext cx="853905" cy="1211034"/>
            </a:xfrm>
            <a:prstGeom prst="bentConnector3">
              <a:avLst>
                <a:gd name="adj1" fmla="val 54028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64" name="Left-Right Arrow 14">
              <a:extLst>
                <a:ext uri="{FF2B5EF4-FFF2-40B4-BE49-F238E27FC236}">
                  <a16:creationId xmlns:a16="http://schemas.microsoft.com/office/drawing/2014/main" id="{0456FB4B-EDC6-4974-8572-B4414255E220}"/>
                </a:ext>
              </a:extLst>
            </p:cNvPr>
            <p:cNvSpPr/>
            <p:nvPr/>
          </p:nvSpPr>
          <p:spPr>
            <a:xfrm>
              <a:off x="4854391" y="2839194"/>
              <a:ext cx="2136642" cy="267876"/>
            </a:xfrm>
            <a:prstGeom prst="leftRightArrow">
              <a:avLst/>
            </a:prstGeom>
            <a:solidFill>
              <a:srgbClr val="EEECE1">
                <a:lumMod val="9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5" name="Right Arrow 83">
              <a:extLst>
                <a:ext uri="{FF2B5EF4-FFF2-40B4-BE49-F238E27FC236}">
                  <a16:creationId xmlns:a16="http://schemas.microsoft.com/office/drawing/2014/main" id="{1C23ED72-5992-44DD-8D5B-72CBE6F8D06E}"/>
                </a:ext>
              </a:extLst>
            </p:cNvPr>
            <p:cNvSpPr/>
            <p:nvPr/>
          </p:nvSpPr>
          <p:spPr>
            <a:xfrm>
              <a:off x="8731178" y="2640675"/>
              <a:ext cx="218179" cy="414499"/>
            </a:xfrm>
            <a:prstGeom prst="rightArrow">
              <a:avLst/>
            </a:prstGeom>
            <a:solidFill>
              <a:srgbClr val="EEECE1">
                <a:lumMod val="9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368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FE62F-E4CF-4BB9-8D0C-D8DD76493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D46D0-BD43-466D-9CF5-41C50E019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922" y="1646235"/>
            <a:ext cx="11173090" cy="4373565"/>
          </a:xfrm>
        </p:spPr>
        <p:txBody>
          <a:bodyPr/>
          <a:lstStyle/>
          <a:p>
            <a:r>
              <a:rPr lang="en-US" dirty="0"/>
              <a:t>Q1: How does the key manager learn chunk frequencies?</a:t>
            </a:r>
          </a:p>
          <a:p>
            <a:pPr lvl="1"/>
            <a:r>
              <a:rPr lang="en-US" dirty="0"/>
              <a:t>Low overhead required even for many chunks</a:t>
            </a:r>
          </a:p>
          <a:p>
            <a:pPr lvl="1"/>
            <a:endParaRPr lang="en-US" dirty="0"/>
          </a:p>
          <a:p>
            <a:r>
              <a:rPr lang="en-US" dirty="0"/>
              <a:t>Q2: How does the key manager generate keys for chunks?</a:t>
            </a:r>
          </a:p>
          <a:p>
            <a:pPr lvl="1"/>
            <a:r>
              <a:rPr lang="en-US" dirty="0"/>
              <a:t>Distinct sequences of ciphertext chunks required for identical files</a:t>
            </a:r>
          </a:p>
          <a:p>
            <a:pPr lvl="1"/>
            <a:endParaRPr lang="en-US" dirty="0"/>
          </a:p>
          <a:p>
            <a:r>
              <a:rPr lang="en-US" dirty="0"/>
              <a:t>Q3: How should the balance parameter t be configured in practice? </a:t>
            </a:r>
          </a:p>
          <a:p>
            <a:pPr lvl="1"/>
            <a:r>
              <a:rPr lang="en-US" dirty="0"/>
              <a:t>Adaptive for different workloads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73D2C3-4F5F-4584-A4CA-0F2B421E82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47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849A0E-4ADD-4111-8E90-B1E9C9FAD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Sketch-based Frequency Counting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343D49-4DE4-4680-9F8B-2C31C115C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4495800"/>
            <a:ext cx="10969943" cy="1736317"/>
          </a:xfrm>
        </p:spPr>
        <p:txBody>
          <a:bodyPr/>
          <a:lstStyle/>
          <a:p>
            <a:r>
              <a:rPr lang="en-US" altLang="zh-CN" dirty="0"/>
              <a:t>Key manager estimates f via Count-Min Sketch </a:t>
            </a:r>
            <a:r>
              <a:rPr lang="en-US" altLang="zh-CN" sz="2000" dirty="0"/>
              <a:t>[</a:t>
            </a:r>
            <a:r>
              <a:rPr lang="en-US" altLang="zh-CN" sz="2000" dirty="0" err="1"/>
              <a:t>Cormode</a:t>
            </a:r>
            <a:r>
              <a:rPr lang="en-US" altLang="zh-CN" sz="2000" dirty="0"/>
              <a:t> 2005]</a:t>
            </a:r>
            <a:endParaRPr lang="en-US" altLang="zh-CN" dirty="0"/>
          </a:p>
          <a:p>
            <a:pPr lvl="1"/>
            <a:r>
              <a:rPr lang="en-US" altLang="zh-CN" dirty="0"/>
              <a:t>Fixed memory usage with provable error bounds </a:t>
            </a:r>
            <a:endParaRPr lang="zh-CN" altLang="en-US" dirty="0"/>
          </a:p>
          <a:p>
            <a:r>
              <a:rPr lang="en-US" altLang="zh-CN" dirty="0"/>
              <a:t>Client sends </a:t>
            </a:r>
            <a:r>
              <a:rPr lang="en-US" altLang="zh-CN" b="1" dirty="0">
                <a:solidFill>
                  <a:srgbClr val="FF0000"/>
                </a:solidFill>
              </a:rPr>
              <a:t>short hashes</a:t>
            </a:r>
            <a:r>
              <a:rPr lang="en-US" altLang="zh-CN" dirty="0"/>
              <a:t> {</a:t>
            </a:r>
            <a:r>
              <a:rPr lang="en-US" altLang="zh-CN" b="1" dirty="0"/>
              <a:t>H</a:t>
            </a:r>
            <a:r>
              <a:rPr lang="en-US" altLang="zh-CN" baseline="-25000" dirty="0"/>
              <a:t>i</a:t>
            </a:r>
            <a:r>
              <a:rPr lang="en-US" altLang="zh-CN" dirty="0"/>
              <a:t>(M)} to key manager</a:t>
            </a:r>
          </a:p>
          <a:p>
            <a:pPr lvl="1"/>
            <a:r>
              <a:rPr lang="en-US" altLang="zh-CN" dirty="0"/>
              <a:t>Key manager cannot </a:t>
            </a:r>
            <a:r>
              <a:rPr lang="en-US" altLang="zh-CN" dirty="0" smtClean="0"/>
              <a:t>readily infer M from short hashes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03FD688-0915-4651-AB8F-E0153197D6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67" name="组合 64">
            <a:extLst>
              <a:ext uri="{FF2B5EF4-FFF2-40B4-BE49-F238E27FC236}">
                <a16:creationId xmlns:a16="http://schemas.microsoft.com/office/drawing/2014/main" id="{B198F7F4-42BC-4B49-B9AF-ED607A17F527}"/>
              </a:ext>
            </a:extLst>
          </p:cNvPr>
          <p:cNvGrpSpPr/>
          <p:nvPr/>
        </p:nvGrpSpPr>
        <p:grpSpPr>
          <a:xfrm>
            <a:off x="723559" y="1319201"/>
            <a:ext cx="10744881" cy="2943878"/>
            <a:chOff x="609600" y="3617260"/>
            <a:chExt cx="10744881" cy="2943878"/>
          </a:xfrm>
        </p:grpSpPr>
        <p:grpSp>
          <p:nvGrpSpPr>
            <p:cNvPr id="68" name="组合 4">
              <a:extLst>
                <a:ext uri="{FF2B5EF4-FFF2-40B4-BE49-F238E27FC236}">
                  <a16:creationId xmlns:a16="http://schemas.microsoft.com/office/drawing/2014/main" id="{0E8E7BE1-24AA-46AF-9B8E-622D04CDD0D5}"/>
                </a:ext>
              </a:extLst>
            </p:cNvPr>
            <p:cNvGrpSpPr/>
            <p:nvPr/>
          </p:nvGrpSpPr>
          <p:grpSpPr>
            <a:xfrm>
              <a:off x="609600" y="3617260"/>
              <a:ext cx="7163616" cy="2943878"/>
              <a:chOff x="867043" y="3627437"/>
              <a:chExt cx="7163616" cy="2943878"/>
            </a:xfrm>
          </p:grpSpPr>
          <p:sp>
            <p:nvSpPr>
              <p:cNvPr id="70" name="左大括号 5">
                <a:extLst>
                  <a:ext uri="{FF2B5EF4-FFF2-40B4-BE49-F238E27FC236}">
                    <a16:creationId xmlns:a16="http://schemas.microsoft.com/office/drawing/2014/main" id="{0A86542C-D5A2-4661-B8B5-2AB3B0B67120}"/>
                  </a:ext>
                </a:extLst>
              </p:cNvPr>
              <p:cNvSpPr/>
              <p:nvPr/>
            </p:nvSpPr>
            <p:spPr bwMode="auto">
              <a:xfrm rot="16200000">
                <a:off x="4002026" y="3917921"/>
                <a:ext cx="253318" cy="4280510"/>
              </a:xfrm>
              <a:prstGeom prst="leftBrac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1" name="文本框 6">
                <a:extLst>
                  <a:ext uri="{FF2B5EF4-FFF2-40B4-BE49-F238E27FC236}">
                    <a16:creationId xmlns:a16="http://schemas.microsoft.com/office/drawing/2014/main" id="{DDDD0183-7947-4F9A-840B-0F3E7DBDB07C}"/>
                  </a:ext>
                </a:extLst>
              </p:cNvPr>
              <p:cNvSpPr txBox="1"/>
              <p:nvPr/>
            </p:nvSpPr>
            <p:spPr>
              <a:xfrm>
                <a:off x="2808896" y="6109650"/>
                <a:ext cx="2895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</a:rPr>
                  <a:t>w </a:t>
                </a:r>
                <a:r>
                  <a:rPr kumimoji="0" lang="en-US" altLang="zh-CN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</a:rPr>
                  <a:t>counters per row</a:t>
                </a:r>
                <a:endPara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2" name="Oval 5">
                <a:extLst>
                  <a:ext uri="{FF2B5EF4-FFF2-40B4-BE49-F238E27FC236}">
                    <a16:creationId xmlns:a16="http://schemas.microsoft.com/office/drawing/2014/main" id="{9ACD81E0-7CE5-4970-8D0B-1ED8DB8A7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7043" y="4636209"/>
                <a:ext cx="772870" cy="464185"/>
              </a:xfrm>
              <a:prstGeom prst="ellips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宋体" panose="02010600030101010101" pitchFamily="2" charset="-122"/>
                  </a:rPr>
                  <a:t>M</a:t>
                </a: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</a:endParaRPr>
              </a:p>
            </p:txBody>
          </p:sp>
          <p:sp>
            <p:nvSpPr>
              <p:cNvPr id="73" name="Rectangle 6">
                <a:extLst>
                  <a:ext uri="{FF2B5EF4-FFF2-40B4-BE49-F238E27FC236}">
                    <a16:creationId xmlns:a16="http://schemas.microsoft.com/office/drawing/2014/main" id="{4FF7FF5E-7D2C-424D-9425-42FFF6BA82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8429" y="4016757"/>
                <a:ext cx="4280512" cy="464185"/>
              </a:xfrm>
              <a:prstGeom prst="rect">
                <a:avLst/>
              </a:prstGeom>
              <a:noFill/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</a:endParaRPr>
              </a:p>
            </p:txBody>
          </p:sp>
          <p:sp>
            <p:nvSpPr>
              <p:cNvPr id="74" name="Rectangle 7">
                <a:extLst>
                  <a:ext uri="{FF2B5EF4-FFF2-40B4-BE49-F238E27FC236}">
                    <a16:creationId xmlns:a16="http://schemas.microsoft.com/office/drawing/2014/main" id="{850F14C5-47B7-4551-84BF-E05358EFB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8429" y="4171485"/>
                <a:ext cx="475612" cy="309457"/>
              </a:xfrm>
              <a:prstGeom prst="rect">
                <a:avLst/>
              </a:prstGeom>
              <a:solidFill>
                <a:srgbClr val="C0504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</a:endParaRPr>
              </a:p>
            </p:txBody>
          </p:sp>
          <p:sp>
            <p:nvSpPr>
              <p:cNvPr id="75" name="Rectangle 8">
                <a:extLst>
                  <a:ext uri="{FF2B5EF4-FFF2-40B4-BE49-F238E27FC236}">
                    <a16:creationId xmlns:a16="http://schemas.microsoft.com/office/drawing/2014/main" id="{483EA765-8312-47D9-BB07-FC5B98EE66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4042" y="4326214"/>
                <a:ext cx="475612" cy="154728"/>
              </a:xfrm>
              <a:prstGeom prst="rect">
                <a:avLst/>
              </a:prstGeom>
              <a:solidFill>
                <a:srgbClr val="C0504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</a:endParaRPr>
              </a:p>
            </p:txBody>
          </p:sp>
          <p:sp>
            <p:nvSpPr>
              <p:cNvPr id="76" name="Rectangle 9">
                <a:extLst>
                  <a:ext uri="{FF2B5EF4-FFF2-40B4-BE49-F238E27FC236}">
                    <a16:creationId xmlns:a16="http://schemas.microsoft.com/office/drawing/2014/main" id="{F0724984-84A8-42EB-BBDD-4335395DC0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9654" y="4068737"/>
                <a:ext cx="475612" cy="412205"/>
              </a:xfrm>
              <a:prstGeom prst="rect">
                <a:avLst/>
              </a:prstGeom>
              <a:solidFill>
                <a:srgbClr val="C0504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</a:endParaRPr>
              </a:p>
            </p:txBody>
          </p:sp>
          <p:sp>
            <p:nvSpPr>
              <p:cNvPr id="77" name="Rectangle 10">
                <a:extLst>
                  <a:ext uri="{FF2B5EF4-FFF2-40B4-BE49-F238E27FC236}">
                    <a16:creationId xmlns:a16="http://schemas.microsoft.com/office/drawing/2014/main" id="{D5B4E045-C259-4020-83AE-4B3E00CB42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5267" y="4378194"/>
                <a:ext cx="475612" cy="102749"/>
              </a:xfrm>
              <a:prstGeom prst="rect">
                <a:avLst/>
              </a:prstGeom>
              <a:solidFill>
                <a:srgbClr val="C0504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</a:endParaRPr>
              </a:p>
            </p:txBody>
          </p:sp>
          <p:sp>
            <p:nvSpPr>
              <p:cNvPr id="78" name="Rectangle 11">
                <a:extLst>
                  <a:ext uri="{FF2B5EF4-FFF2-40B4-BE49-F238E27FC236}">
                    <a16:creationId xmlns:a16="http://schemas.microsoft.com/office/drawing/2014/main" id="{3C6A8E72-ED20-4823-8751-42E0EBE82B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0879" y="4223465"/>
                <a:ext cx="475612" cy="257477"/>
              </a:xfrm>
              <a:prstGeom prst="rect">
                <a:avLst/>
              </a:prstGeom>
              <a:solidFill>
                <a:srgbClr val="C0504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</a:endParaRPr>
              </a:p>
            </p:txBody>
          </p:sp>
          <p:sp>
            <p:nvSpPr>
              <p:cNvPr id="79" name="Rectangle 12">
                <a:extLst>
                  <a:ext uri="{FF2B5EF4-FFF2-40B4-BE49-F238E27FC236}">
                    <a16:creationId xmlns:a16="http://schemas.microsoft.com/office/drawing/2014/main" id="{04DE23B6-D507-4A8A-840A-936072D18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2104" y="4428963"/>
                <a:ext cx="475612" cy="51979"/>
              </a:xfrm>
              <a:prstGeom prst="rect">
                <a:avLst/>
              </a:prstGeom>
              <a:solidFill>
                <a:srgbClr val="C0504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</a:endParaRPr>
              </a:p>
            </p:txBody>
          </p:sp>
          <p:sp>
            <p:nvSpPr>
              <p:cNvPr id="80" name="Rectangle 13">
                <a:extLst>
                  <a:ext uri="{FF2B5EF4-FFF2-40B4-BE49-F238E27FC236}">
                    <a16:creationId xmlns:a16="http://schemas.microsoft.com/office/drawing/2014/main" id="{FD45DEE5-8EEE-4849-9B4D-AA67F88548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7717" y="4378194"/>
                <a:ext cx="475612" cy="102749"/>
              </a:xfrm>
              <a:prstGeom prst="rect">
                <a:avLst/>
              </a:prstGeom>
              <a:solidFill>
                <a:srgbClr val="C0504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</a:endParaRPr>
              </a:p>
            </p:txBody>
          </p:sp>
          <p:sp>
            <p:nvSpPr>
              <p:cNvPr id="81" name="Rectangle 14">
                <a:extLst>
                  <a:ext uri="{FF2B5EF4-FFF2-40B4-BE49-F238E27FC236}">
                    <a16:creationId xmlns:a16="http://schemas.microsoft.com/office/drawing/2014/main" id="{022FB9DC-2EE4-4B6B-9CF7-0AD8A7DAB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3329" y="4223465"/>
                <a:ext cx="475612" cy="257477"/>
              </a:xfrm>
              <a:prstGeom prst="rect">
                <a:avLst/>
              </a:prstGeom>
              <a:solidFill>
                <a:srgbClr val="C0504D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</a:endParaRPr>
              </a:p>
            </p:txBody>
          </p:sp>
          <p:sp>
            <p:nvSpPr>
              <p:cNvPr id="82" name="Line 14">
                <a:extLst>
                  <a:ext uri="{FF2B5EF4-FFF2-40B4-BE49-F238E27FC236}">
                    <a16:creationId xmlns:a16="http://schemas.microsoft.com/office/drawing/2014/main" id="{DB1F0371-026E-4AC6-A5B9-5007CB4C3D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64042" y="4016757"/>
                <a:ext cx="0" cy="464185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3" name="Line 15">
                <a:extLst>
                  <a:ext uri="{FF2B5EF4-FFF2-40B4-BE49-F238E27FC236}">
                    <a16:creationId xmlns:a16="http://schemas.microsoft.com/office/drawing/2014/main" id="{8BAD1C9E-3101-4E21-9B28-FA5763B91A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9654" y="4016757"/>
                <a:ext cx="0" cy="464185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4" name="Line 16">
                <a:extLst>
                  <a:ext uri="{FF2B5EF4-FFF2-40B4-BE49-F238E27FC236}">
                    <a16:creationId xmlns:a16="http://schemas.microsoft.com/office/drawing/2014/main" id="{1A1DB0BD-E7E3-403C-8E79-380302E684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15267" y="4016757"/>
                <a:ext cx="0" cy="464185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5" name="Line 17">
                <a:extLst>
                  <a:ext uri="{FF2B5EF4-FFF2-40B4-BE49-F238E27FC236}">
                    <a16:creationId xmlns:a16="http://schemas.microsoft.com/office/drawing/2014/main" id="{58D84CC4-61F7-4EA3-A3AB-62C7263C8F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90879" y="4016757"/>
                <a:ext cx="0" cy="464185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6" name="Line 18">
                <a:extLst>
                  <a:ext uri="{FF2B5EF4-FFF2-40B4-BE49-F238E27FC236}">
                    <a16:creationId xmlns:a16="http://schemas.microsoft.com/office/drawing/2014/main" id="{1CEE151E-94DF-4CC7-B48C-5245BF5C38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6492" y="4016757"/>
                <a:ext cx="0" cy="464185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7" name="Line 19">
                <a:extLst>
                  <a:ext uri="{FF2B5EF4-FFF2-40B4-BE49-F238E27FC236}">
                    <a16:creationId xmlns:a16="http://schemas.microsoft.com/office/drawing/2014/main" id="{87358343-7126-44B7-A52F-B7F7E57989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2104" y="4016757"/>
                <a:ext cx="0" cy="464185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8" name="Line 20">
                <a:extLst>
                  <a:ext uri="{FF2B5EF4-FFF2-40B4-BE49-F238E27FC236}">
                    <a16:creationId xmlns:a16="http://schemas.microsoft.com/office/drawing/2014/main" id="{293B865D-5DA7-492B-9871-1ABDC3D0F6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7717" y="4016757"/>
                <a:ext cx="0" cy="464185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9" name="Line 21">
                <a:extLst>
                  <a:ext uri="{FF2B5EF4-FFF2-40B4-BE49-F238E27FC236}">
                    <a16:creationId xmlns:a16="http://schemas.microsoft.com/office/drawing/2014/main" id="{E49DB997-B238-44E5-BE4D-C351C945B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93329" y="4016757"/>
                <a:ext cx="0" cy="464185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0" name="Rectangle 23">
                <a:extLst>
                  <a:ext uri="{FF2B5EF4-FFF2-40B4-BE49-F238E27FC236}">
                    <a16:creationId xmlns:a16="http://schemas.microsoft.com/office/drawing/2014/main" id="{9DBE61CA-60A4-4DCE-9FE3-B91EA11C10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8429" y="4016757"/>
                <a:ext cx="4280512" cy="1856739"/>
              </a:xfrm>
              <a:prstGeom prst="rect">
                <a:avLst/>
              </a:prstGeom>
              <a:noFill/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</a:endParaRPr>
              </a:p>
            </p:txBody>
          </p:sp>
          <p:sp>
            <p:nvSpPr>
              <p:cNvPr id="91" name="Line 23">
                <a:extLst>
                  <a:ext uri="{FF2B5EF4-FFF2-40B4-BE49-F238E27FC236}">
                    <a16:creationId xmlns:a16="http://schemas.microsoft.com/office/drawing/2014/main" id="{6B2026E2-14C3-46B8-9ED7-0DCEB895E7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64042" y="4016757"/>
                <a:ext cx="0" cy="1856739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2" name="Line 24">
                <a:extLst>
                  <a:ext uri="{FF2B5EF4-FFF2-40B4-BE49-F238E27FC236}">
                    <a16:creationId xmlns:a16="http://schemas.microsoft.com/office/drawing/2014/main" id="{5B544BA0-F3AC-4213-964C-9862E4A90E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9654" y="4016757"/>
                <a:ext cx="0" cy="1856739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3" name="Line 25">
                <a:extLst>
                  <a:ext uri="{FF2B5EF4-FFF2-40B4-BE49-F238E27FC236}">
                    <a16:creationId xmlns:a16="http://schemas.microsoft.com/office/drawing/2014/main" id="{DAACD115-04B1-4B62-84D5-A97B8F56B9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15267" y="4016757"/>
                <a:ext cx="0" cy="1856739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4" name="Line 26">
                <a:extLst>
                  <a:ext uri="{FF2B5EF4-FFF2-40B4-BE49-F238E27FC236}">
                    <a16:creationId xmlns:a16="http://schemas.microsoft.com/office/drawing/2014/main" id="{BA4F826A-8852-4C73-8FDA-343AB8CCED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90879" y="4016757"/>
                <a:ext cx="0" cy="1856739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5" name="Line 27">
                <a:extLst>
                  <a:ext uri="{FF2B5EF4-FFF2-40B4-BE49-F238E27FC236}">
                    <a16:creationId xmlns:a16="http://schemas.microsoft.com/office/drawing/2014/main" id="{7F88FB33-8004-4216-AACF-B1A74E4345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6492" y="4016757"/>
                <a:ext cx="0" cy="1856739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6" name="Line 28">
                <a:extLst>
                  <a:ext uri="{FF2B5EF4-FFF2-40B4-BE49-F238E27FC236}">
                    <a16:creationId xmlns:a16="http://schemas.microsoft.com/office/drawing/2014/main" id="{A1D8E9E0-E64E-4E11-A5E6-79D27BE3E1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2104" y="4016757"/>
                <a:ext cx="0" cy="1856739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7" name="Line 29">
                <a:extLst>
                  <a:ext uri="{FF2B5EF4-FFF2-40B4-BE49-F238E27FC236}">
                    <a16:creationId xmlns:a16="http://schemas.microsoft.com/office/drawing/2014/main" id="{266E3A2B-763A-4B36-8C95-7D20C8E7C3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7717" y="4016757"/>
                <a:ext cx="0" cy="1856739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8" name="Line 30">
                <a:extLst>
                  <a:ext uri="{FF2B5EF4-FFF2-40B4-BE49-F238E27FC236}">
                    <a16:creationId xmlns:a16="http://schemas.microsoft.com/office/drawing/2014/main" id="{F0BD5B46-70E3-42F7-B78B-3046CED08D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93329" y="4016757"/>
                <a:ext cx="0" cy="1856739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9" name="Line 31">
                <a:extLst>
                  <a:ext uri="{FF2B5EF4-FFF2-40B4-BE49-F238E27FC236}">
                    <a16:creationId xmlns:a16="http://schemas.microsoft.com/office/drawing/2014/main" id="{46B8023C-DEDB-44B0-9937-2CCC19F6A5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88429" y="4480942"/>
                <a:ext cx="4280512" cy="0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00" name="Line 32">
                <a:extLst>
                  <a:ext uri="{FF2B5EF4-FFF2-40B4-BE49-F238E27FC236}">
                    <a16:creationId xmlns:a16="http://schemas.microsoft.com/office/drawing/2014/main" id="{FEA1C1C7-8ED2-4413-97BE-A2FAE841BB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88429" y="4945127"/>
                <a:ext cx="4280512" cy="0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01" name="Line 33">
                <a:extLst>
                  <a:ext uri="{FF2B5EF4-FFF2-40B4-BE49-F238E27FC236}">
                    <a16:creationId xmlns:a16="http://schemas.microsoft.com/office/drawing/2014/main" id="{0A4FFA33-F847-4477-9082-E668856918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88429" y="5409311"/>
                <a:ext cx="4280512" cy="0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02" name="TextBox 52">
                <a:extLst>
                  <a:ext uri="{FF2B5EF4-FFF2-40B4-BE49-F238E27FC236}">
                    <a16:creationId xmlns:a16="http://schemas.microsoft.com/office/drawing/2014/main" id="{62E63A86-6134-4D26-A2FA-559A52A9805A}"/>
                  </a:ext>
                </a:extLst>
              </p:cNvPr>
              <p:cNvSpPr txBox="1"/>
              <p:nvPr/>
            </p:nvSpPr>
            <p:spPr>
              <a:xfrm>
                <a:off x="3045491" y="3627437"/>
                <a:ext cx="22365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</a:rPr>
                  <a:t>Count-Min Sketch</a:t>
                </a:r>
              </a:p>
            </p:txBody>
          </p:sp>
          <p:sp>
            <p:nvSpPr>
              <p:cNvPr id="103" name="左大括号 38">
                <a:extLst>
                  <a:ext uri="{FF2B5EF4-FFF2-40B4-BE49-F238E27FC236}">
                    <a16:creationId xmlns:a16="http://schemas.microsoft.com/office/drawing/2014/main" id="{2AFD4C68-CA64-4383-8B23-49E377F49C1D}"/>
                  </a:ext>
                </a:extLst>
              </p:cNvPr>
              <p:cNvSpPr/>
              <p:nvPr/>
            </p:nvSpPr>
            <p:spPr bwMode="auto">
              <a:xfrm rot="10800000">
                <a:off x="6354722" y="4027331"/>
                <a:ext cx="253318" cy="1805287"/>
              </a:xfrm>
              <a:prstGeom prst="leftBrac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4" name="文本框 39">
                <a:extLst>
                  <a:ext uri="{FF2B5EF4-FFF2-40B4-BE49-F238E27FC236}">
                    <a16:creationId xmlns:a16="http://schemas.microsoft.com/office/drawing/2014/main" id="{F34695C0-02A8-4EDC-B21E-680D794BBDFC}"/>
                  </a:ext>
                </a:extLst>
              </p:cNvPr>
              <p:cNvSpPr txBox="1"/>
              <p:nvPr/>
            </p:nvSpPr>
            <p:spPr>
              <a:xfrm>
                <a:off x="6567120" y="4714293"/>
                <a:ext cx="10806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</a:rPr>
                  <a:t>r rows</a:t>
                </a:r>
                <a:endPara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05" name="Rectangle 9">
                <a:extLst>
                  <a:ext uri="{FF2B5EF4-FFF2-40B4-BE49-F238E27FC236}">
                    <a16:creationId xmlns:a16="http://schemas.microsoft.com/office/drawing/2014/main" id="{562D39CC-D7D2-420D-BEFE-57406DE4E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6491" y="4526107"/>
                <a:ext cx="475612" cy="412205"/>
              </a:xfrm>
              <a:prstGeom prst="rect">
                <a:avLst/>
              </a:prstGeom>
              <a:solidFill>
                <a:srgbClr val="4BACC6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06" name="Rectangle 9">
                <a:extLst>
                  <a:ext uri="{FF2B5EF4-FFF2-40B4-BE49-F238E27FC236}">
                    <a16:creationId xmlns:a16="http://schemas.microsoft.com/office/drawing/2014/main" id="{381F8442-153E-48BC-A18F-A357A39E4E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9654" y="5459957"/>
                <a:ext cx="475612" cy="412205"/>
              </a:xfrm>
              <a:prstGeom prst="rect">
                <a:avLst/>
              </a:prstGeom>
              <a:solidFill>
                <a:srgbClr val="F79646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07" name="Rectangle 9">
                <a:extLst>
                  <a:ext uri="{FF2B5EF4-FFF2-40B4-BE49-F238E27FC236}">
                    <a16:creationId xmlns:a16="http://schemas.microsoft.com/office/drawing/2014/main" id="{57A81C9E-451E-4923-BCFF-ECC44579D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3329" y="4990388"/>
                <a:ext cx="475612" cy="412205"/>
              </a:xfrm>
              <a:prstGeom prst="rect">
                <a:avLst/>
              </a:prstGeom>
              <a:solidFill>
                <a:srgbClr val="9BBB59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08" name="Rectangle 8">
                <a:extLst>
                  <a:ext uri="{FF2B5EF4-FFF2-40B4-BE49-F238E27FC236}">
                    <a16:creationId xmlns:a16="http://schemas.microsoft.com/office/drawing/2014/main" id="{DB9C4302-66FA-44A1-8B25-D842E658B3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6491" y="5257299"/>
                <a:ext cx="475612" cy="154728"/>
              </a:xfrm>
              <a:prstGeom prst="rect">
                <a:avLst/>
              </a:prstGeom>
              <a:solidFill>
                <a:srgbClr val="9BBB59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09" name="Rectangle 8">
                <a:extLst>
                  <a:ext uri="{FF2B5EF4-FFF2-40B4-BE49-F238E27FC236}">
                    <a16:creationId xmlns:a16="http://schemas.microsoft.com/office/drawing/2014/main" id="{3329317A-09E4-417F-BEEA-965FA2556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7080" y="4793113"/>
                <a:ext cx="475612" cy="154728"/>
              </a:xfrm>
              <a:prstGeom prst="rect">
                <a:avLst/>
              </a:prstGeom>
              <a:solidFill>
                <a:srgbClr val="4BACC6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10" name="Rectangle 8">
                <a:extLst>
                  <a:ext uri="{FF2B5EF4-FFF2-40B4-BE49-F238E27FC236}">
                    <a16:creationId xmlns:a16="http://schemas.microsoft.com/office/drawing/2014/main" id="{71FF2BEF-DBCC-4781-966F-C249A6325A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1163" y="5711077"/>
                <a:ext cx="475612" cy="154728"/>
              </a:xfrm>
              <a:prstGeom prst="rect">
                <a:avLst/>
              </a:prstGeom>
              <a:solidFill>
                <a:srgbClr val="F79646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11" name="Rectangle 7">
                <a:extLst>
                  <a:ext uri="{FF2B5EF4-FFF2-40B4-BE49-F238E27FC236}">
                    <a16:creationId xmlns:a16="http://schemas.microsoft.com/office/drawing/2014/main" id="{E2159C6B-9554-4ED3-9CB0-61B163D04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7714" y="4640892"/>
                <a:ext cx="475612" cy="309457"/>
              </a:xfrm>
              <a:prstGeom prst="rect">
                <a:avLst/>
              </a:prstGeom>
              <a:solidFill>
                <a:srgbClr val="4BACC6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12" name="Rectangle 7">
                <a:extLst>
                  <a:ext uri="{FF2B5EF4-FFF2-40B4-BE49-F238E27FC236}">
                    <a16:creationId xmlns:a16="http://schemas.microsoft.com/office/drawing/2014/main" id="{CD6860B8-9AD7-4774-ADBD-A82978BF3D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2534" y="5099943"/>
                <a:ext cx="475612" cy="309457"/>
              </a:xfrm>
              <a:prstGeom prst="rect">
                <a:avLst/>
              </a:prstGeom>
              <a:solidFill>
                <a:srgbClr val="9BBB59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13" name="Rectangle 7">
                <a:extLst>
                  <a:ext uri="{FF2B5EF4-FFF2-40B4-BE49-F238E27FC236}">
                    <a16:creationId xmlns:a16="http://schemas.microsoft.com/office/drawing/2014/main" id="{F43485B6-B432-4E1E-8429-40CF4932C4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4838" y="5563951"/>
                <a:ext cx="475612" cy="309457"/>
              </a:xfrm>
              <a:prstGeom prst="rect">
                <a:avLst/>
              </a:prstGeom>
              <a:solidFill>
                <a:srgbClr val="F79646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14" name="Rectangle 12">
                <a:extLst>
                  <a:ext uri="{FF2B5EF4-FFF2-40B4-BE49-F238E27FC236}">
                    <a16:creationId xmlns:a16="http://schemas.microsoft.com/office/drawing/2014/main" id="{4519763B-E29E-41BE-B90F-8AE5639E7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4042" y="4896578"/>
                <a:ext cx="475612" cy="51979"/>
              </a:xfrm>
              <a:prstGeom prst="rect">
                <a:avLst/>
              </a:prstGeom>
              <a:solidFill>
                <a:srgbClr val="4BACC6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15" name="Rectangle 12">
                <a:extLst>
                  <a:ext uri="{FF2B5EF4-FFF2-40B4-BE49-F238E27FC236}">
                    <a16:creationId xmlns:a16="http://schemas.microsoft.com/office/drawing/2014/main" id="{905DF509-57A9-4E94-9595-FAE76E1FFA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8463" y="5353973"/>
                <a:ext cx="475612" cy="51979"/>
              </a:xfrm>
              <a:prstGeom prst="rect">
                <a:avLst/>
              </a:prstGeom>
              <a:solidFill>
                <a:srgbClr val="9BBB59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16" name="Rectangle 12">
                <a:extLst>
                  <a:ext uri="{FF2B5EF4-FFF2-40B4-BE49-F238E27FC236}">
                    <a16:creationId xmlns:a16="http://schemas.microsoft.com/office/drawing/2014/main" id="{26E445F2-6B5C-46B6-916A-9B8172DBF2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8795" y="5816295"/>
                <a:ext cx="475612" cy="51979"/>
              </a:xfrm>
              <a:prstGeom prst="rect">
                <a:avLst/>
              </a:prstGeom>
              <a:solidFill>
                <a:srgbClr val="F79646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17" name="Text Box 37">
                <a:extLst>
                  <a:ext uri="{FF2B5EF4-FFF2-40B4-BE49-F238E27FC236}">
                    <a16:creationId xmlns:a16="http://schemas.microsoft.com/office/drawing/2014/main" id="{B4C5E75C-FB9B-4024-A847-676E62B310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3869" y="4080832"/>
                <a:ext cx="50406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宋体" panose="02010600030101010101" pitchFamily="2" charset="-122"/>
                  </a:rPr>
                  <a:t>+1</a:t>
                </a:r>
              </a:p>
            </p:txBody>
          </p:sp>
          <p:sp>
            <p:nvSpPr>
              <p:cNvPr id="118" name="Text Box 37">
                <a:extLst>
                  <a:ext uri="{FF2B5EF4-FFF2-40B4-BE49-F238E27FC236}">
                    <a16:creationId xmlns:a16="http://schemas.microsoft.com/office/drawing/2014/main" id="{73EC289E-E3FC-4480-B592-2AD2244989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79558" y="4515712"/>
                <a:ext cx="50406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+mn-lt"/>
                    <a:ea typeface="宋体" panose="02010600030101010101" pitchFamily="2" charset="-122"/>
                  </a:rPr>
                  <a:t>+1</a:t>
                </a:r>
              </a:p>
            </p:txBody>
          </p:sp>
          <p:sp>
            <p:nvSpPr>
              <p:cNvPr id="119" name="Text Box 37">
                <a:extLst>
                  <a:ext uri="{FF2B5EF4-FFF2-40B4-BE49-F238E27FC236}">
                    <a16:creationId xmlns:a16="http://schemas.microsoft.com/office/drawing/2014/main" id="{97B02E86-EE83-4F99-B977-6F4922DE86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2001" y="4982385"/>
                <a:ext cx="50406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+mn-lt"/>
                    <a:ea typeface="宋体" panose="02010600030101010101" pitchFamily="2" charset="-122"/>
                  </a:rPr>
                  <a:t>+1</a:t>
                </a:r>
              </a:p>
            </p:txBody>
          </p:sp>
          <p:sp>
            <p:nvSpPr>
              <p:cNvPr id="120" name="Text Box 37">
                <a:extLst>
                  <a:ext uri="{FF2B5EF4-FFF2-40B4-BE49-F238E27FC236}">
                    <a16:creationId xmlns:a16="http://schemas.microsoft.com/office/drawing/2014/main" id="{807E25AD-075A-4BEF-84EE-B991D8C972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63482" y="5477554"/>
                <a:ext cx="50406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+mn-lt"/>
                    <a:ea typeface="宋体" panose="02010600030101010101" pitchFamily="2" charset="-122"/>
                  </a:rPr>
                  <a:t>+1</a:t>
                </a:r>
              </a:p>
            </p:txBody>
          </p:sp>
          <p:sp>
            <p:nvSpPr>
              <p:cNvPr id="121" name="Text Box 44">
                <a:extLst>
                  <a:ext uri="{FF2B5EF4-FFF2-40B4-BE49-F238E27FC236}">
                    <a16:creationId xmlns:a16="http://schemas.microsoft.com/office/drawing/2014/main" id="{7FB1BC16-B579-4B46-9CAE-574D57F707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0204" y="4239737"/>
                <a:ext cx="772870" cy="400118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C3300"/>
                    </a:solidFill>
                    <a:effectLst/>
                    <a:uLnTx/>
                    <a:uFillTx/>
                    <a:latin typeface="+mn-lt"/>
                    <a:ea typeface="宋体" panose="02010600030101010101" pitchFamily="2" charset="-122"/>
                  </a:rPr>
                  <a:t>H</a:t>
                </a:r>
                <a:r>
                  <a:rPr kumimoji="0" lang="en-US" altLang="zh-CN" sz="2000" b="1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CC3300"/>
                    </a:solidFill>
                    <a:effectLst/>
                    <a:uLnTx/>
                    <a:uFillTx/>
                    <a:latin typeface="+mn-lt"/>
                    <a:ea typeface="宋体" panose="02010600030101010101" pitchFamily="2" charset="-122"/>
                  </a:rPr>
                  <a:t>1</a:t>
                </a:r>
                <a:r>
                  <a:rPr kumimoji="0" lang="en-US" altLang="zh-CN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C3300"/>
                    </a:solidFill>
                    <a:effectLst/>
                    <a:uLnTx/>
                    <a:uFillTx/>
                    <a:latin typeface="+mn-lt"/>
                    <a:ea typeface="宋体" panose="02010600030101010101" pitchFamily="2" charset="-122"/>
                  </a:rPr>
                  <a:t>(M)</a:t>
                </a:r>
              </a:p>
            </p:txBody>
          </p:sp>
          <p:sp>
            <p:nvSpPr>
              <p:cNvPr id="122" name="Text Box 45">
                <a:extLst>
                  <a:ext uri="{FF2B5EF4-FFF2-40B4-BE49-F238E27FC236}">
                    <a16:creationId xmlns:a16="http://schemas.microsoft.com/office/drawing/2014/main" id="{000F6C21-D667-45AA-B4E6-7CEF0599C0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34505" y="5621528"/>
                <a:ext cx="889296" cy="400118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+mn-lt"/>
                    <a:ea typeface="宋体" panose="02010600030101010101" pitchFamily="2" charset="-122"/>
                  </a:rPr>
                  <a:t>H</a:t>
                </a:r>
                <a:r>
                  <a:rPr kumimoji="0" lang="en-US" altLang="zh-CN" sz="2000" b="1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+mn-lt"/>
                    <a:ea typeface="宋体" panose="02010600030101010101" pitchFamily="2" charset="-122"/>
                  </a:rPr>
                  <a:t>r</a:t>
                </a:r>
                <a:r>
                  <a:rPr kumimoji="0" lang="en-US" altLang="zh-CN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+mn-lt"/>
                    <a:ea typeface="宋体" panose="02010600030101010101" pitchFamily="2" charset="-122"/>
                  </a:rPr>
                  <a:t>(M)</a:t>
                </a:r>
              </a:p>
            </p:txBody>
          </p:sp>
          <p:sp>
            <p:nvSpPr>
              <p:cNvPr id="123" name="Line 40">
                <a:extLst>
                  <a:ext uri="{FF2B5EF4-FFF2-40B4-BE49-F238E27FC236}">
                    <a16:creationId xmlns:a16="http://schemas.microsoft.com/office/drawing/2014/main" id="{47C22923-8271-46C0-8C38-D65B0C08E7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31718" y="4343671"/>
                <a:ext cx="1378827" cy="502262"/>
              </a:xfrm>
              <a:prstGeom prst="line">
                <a:avLst/>
              </a:prstGeom>
              <a:noFill/>
              <a:ln w="381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24" name="Line 40">
                <a:extLst>
                  <a:ext uri="{FF2B5EF4-FFF2-40B4-BE49-F238E27FC236}">
                    <a16:creationId xmlns:a16="http://schemas.microsoft.com/office/drawing/2014/main" id="{016B06DF-4707-43C4-95A8-129523306E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14591" y="4732910"/>
                <a:ext cx="2312003" cy="105647"/>
              </a:xfrm>
              <a:prstGeom prst="line">
                <a:avLst/>
              </a:prstGeom>
              <a:noFill/>
              <a:ln w="381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25" name="Line 40">
                <a:extLst>
                  <a:ext uri="{FF2B5EF4-FFF2-40B4-BE49-F238E27FC236}">
                    <a16:creationId xmlns:a16="http://schemas.microsoft.com/office/drawing/2014/main" id="{E29AC630-DCBD-49D6-9CB6-492DFE7D37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1719" y="4829079"/>
                <a:ext cx="3734823" cy="367715"/>
              </a:xfrm>
              <a:prstGeom prst="line">
                <a:avLst/>
              </a:prstGeom>
              <a:noFill/>
              <a:ln w="381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26" name="Line 40">
                <a:extLst>
                  <a:ext uri="{FF2B5EF4-FFF2-40B4-BE49-F238E27FC236}">
                    <a16:creationId xmlns:a16="http://schemas.microsoft.com/office/drawing/2014/main" id="{0255B687-2BB0-4194-8C30-BE7D59AA9C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1719" y="4829080"/>
                <a:ext cx="1402651" cy="874306"/>
              </a:xfrm>
              <a:prstGeom prst="line">
                <a:avLst/>
              </a:prstGeom>
              <a:noFill/>
              <a:ln w="381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27" name="右箭头 91">
                <a:extLst>
                  <a:ext uri="{FF2B5EF4-FFF2-40B4-BE49-F238E27FC236}">
                    <a16:creationId xmlns:a16="http://schemas.microsoft.com/office/drawing/2014/main" id="{88BC80A3-367E-4040-BC51-25E64562C983}"/>
                  </a:ext>
                </a:extLst>
              </p:cNvPr>
              <p:cNvSpPr/>
              <p:nvPr/>
            </p:nvSpPr>
            <p:spPr bwMode="auto">
              <a:xfrm>
                <a:off x="7574181" y="4803444"/>
                <a:ext cx="456478" cy="333316"/>
              </a:xfrm>
              <a:prstGeom prst="rightArrow">
                <a:avLst/>
              </a:prstGeom>
              <a:solidFill>
                <a:srgbClr val="C0504D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69" name="文本框 63">
              <a:extLst>
                <a:ext uri="{FF2B5EF4-FFF2-40B4-BE49-F238E27FC236}">
                  <a16:creationId xmlns:a16="http://schemas.microsoft.com/office/drawing/2014/main" id="{958EF526-A6F1-4CFE-9EBA-F0568100DF79}"/>
                </a:ext>
              </a:extLst>
            </p:cNvPr>
            <p:cNvSpPr txBox="1"/>
            <p:nvPr/>
          </p:nvSpPr>
          <p:spPr>
            <a:xfrm>
              <a:off x="7773216" y="4529628"/>
              <a:ext cx="35812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rPr>
                <a:t>f = minimum counter indexed by (</a:t>
              </a:r>
              <a:r>
                <a:rPr kumimoji="0" lang="en-US" altLang="zh-CN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rPr>
                <a:t>i</a:t>
              </a: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rPr>
                <a:t>, 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rPr>
                <a:t>H</a:t>
              </a:r>
              <a:r>
                <a:rPr kumimoji="0" lang="en-US" altLang="zh-CN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rPr>
                <a:t>i</a:t>
              </a: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</a:rPr>
                <a:t>(M))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83924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14812</TotalTime>
  <Words>952</Words>
  <Application>Microsoft Office PowerPoint</Application>
  <PresentationFormat>Custom</PresentationFormat>
  <Paragraphs>217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宋体</vt:lpstr>
      <vt:lpstr>Arial</vt:lpstr>
      <vt:lpstr>Calibri</vt:lpstr>
      <vt:lpstr>Wingdings</vt:lpstr>
      <vt:lpstr>Default Design</vt:lpstr>
      <vt:lpstr>Balancing Storage Efficiency and Data Confidentiality with Tunable Encrypted Deduplication</vt:lpstr>
      <vt:lpstr>Deduplication</vt:lpstr>
      <vt:lpstr>Encrypted Deduplication</vt:lpstr>
      <vt:lpstr>Encryption Primitives</vt:lpstr>
      <vt:lpstr>Our Contributions</vt:lpstr>
      <vt:lpstr>Main Idea</vt:lpstr>
      <vt:lpstr>Design Overview</vt:lpstr>
      <vt:lpstr>Questions</vt:lpstr>
      <vt:lpstr>Sketch-based Frequency Counting</vt:lpstr>
      <vt:lpstr>Probabilistic Key Generation</vt:lpstr>
      <vt:lpstr>Automated Parameter Configuration</vt:lpstr>
      <vt:lpstr>Evaluation</vt:lpstr>
      <vt:lpstr>Trade-off Analysis (FSL Dataset)</vt:lpstr>
      <vt:lpstr>Prototype Experiments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pclee</cp:lastModifiedBy>
  <cp:revision>972</cp:revision>
  <cp:lastPrinted>2019-02-20T08:11:33Z</cp:lastPrinted>
  <dcterms:created xsi:type="dcterms:W3CDTF">1601-01-01T00:00:00Z</dcterms:created>
  <dcterms:modified xsi:type="dcterms:W3CDTF">2020-04-23T03:18:09Z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