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1" r:id="rId2"/>
    <p:sldId id="850" r:id="rId3"/>
    <p:sldId id="849" r:id="rId4"/>
    <p:sldId id="851" r:id="rId5"/>
    <p:sldId id="852" r:id="rId6"/>
    <p:sldId id="853" r:id="rId7"/>
    <p:sldId id="856" r:id="rId8"/>
    <p:sldId id="857" r:id="rId9"/>
    <p:sldId id="858" r:id="rId10"/>
    <p:sldId id="854" r:id="rId11"/>
    <p:sldId id="859" r:id="rId12"/>
    <p:sldId id="860" r:id="rId13"/>
    <p:sldId id="855" r:id="rId14"/>
    <p:sldId id="861" r:id="rId15"/>
    <p:sldId id="862" r:id="rId16"/>
    <p:sldId id="863" r:id="rId17"/>
    <p:sldId id="864" r:id="rId18"/>
    <p:sldId id="848" r:id="rId19"/>
    <p:sldId id="611" r:id="rId20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 autoAdjust="0"/>
    <p:restoredTop sz="75300" autoAdjust="0"/>
  </p:normalViewPr>
  <p:slideViewPr>
    <p:cSldViewPr>
      <p:cViewPr>
        <p:scale>
          <a:sx n="100" d="100"/>
          <a:sy n="100" d="100"/>
        </p:scale>
        <p:origin x="1560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5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83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50" y="9409719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</a:t>
            </a:r>
            <a:r>
              <a:rPr lang="en-US" dirty="0" smtClean="0"/>
              <a:t>I</a:t>
            </a:r>
            <a:r>
              <a:rPr lang="en-US" baseline="0" dirty="0" smtClean="0"/>
              <a:t> a</a:t>
            </a:r>
            <a:r>
              <a:rPr lang="en-US" dirty="0" smtClean="0"/>
              <a:t>m </a:t>
            </a:r>
            <a:r>
              <a:rPr lang="en-US" dirty="0" err="1" smtClean="0"/>
              <a:t>Shujie</a:t>
            </a:r>
            <a:r>
              <a:rPr lang="en-US" dirty="0" smtClean="0"/>
              <a:t> Han from </a:t>
            </a:r>
            <a:r>
              <a:rPr lang="en-US" altLang="zh-CN" sz="1200" dirty="0"/>
              <a:t>The Chinese University of Hong Kong</a:t>
            </a:r>
            <a:r>
              <a:rPr lang="en-US" altLang="zh-CN" sz="1200" dirty="0" smtClean="0"/>
              <a:t>.</a:t>
            </a:r>
          </a:p>
          <a:p>
            <a:r>
              <a:rPr lang="en-US" altLang="zh-CN" sz="1200" dirty="0" smtClean="0"/>
              <a:t>I</a:t>
            </a:r>
            <a:r>
              <a:rPr lang="en-US" altLang="zh-CN" sz="1200" baseline="0" dirty="0" smtClean="0"/>
              <a:t> a</a:t>
            </a:r>
            <a:r>
              <a:rPr lang="en-US" altLang="zh-CN" sz="1200" dirty="0" smtClean="0"/>
              <a:t>m </a:t>
            </a:r>
            <a:r>
              <a:rPr lang="en-US" altLang="zh-CN" sz="1200" dirty="0"/>
              <a:t>going to </a:t>
            </a:r>
            <a:r>
              <a:rPr lang="en-US" dirty="0"/>
              <a:t>present the </a:t>
            </a:r>
            <a:r>
              <a:rPr lang="en-US" dirty="0" smtClean="0"/>
              <a:t>work</a:t>
            </a:r>
            <a:r>
              <a:rPr lang="en-US" baseline="0" dirty="0" smtClean="0"/>
              <a:t> “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</a:p>
          <a:p>
            <a:r>
              <a:rPr lang="en-US" altLang="zh-CN" baseline="0" dirty="0" smtClean="0"/>
              <a:t>failure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large-scale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deployment”.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joint work with </a:t>
            </a:r>
            <a:r>
              <a:rPr lang="en-US" dirty="0" smtClean="0"/>
              <a:t>Fan Xu,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Patrick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Lee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folks from</a:t>
            </a:r>
            <a:r>
              <a:rPr lang="en-US" baseline="0" dirty="0" smtClean="0"/>
              <a:t> Alibaba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propose Wear-out-updating Ensemble</a:t>
            </a:r>
            <a:r>
              <a:rPr lang="en-US" baseline="0" dirty="0" smtClean="0"/>
              <a:t> Feature Ranking,</a:t>
            </a:r>
          </a:p>
          <a:p>
            <a:r>
              <a:rPr lang="en-US" baseline="0" dirty="0" smtClean="0"/>
              <a:t>a general feature selection approach for SSD failure prediction.</a:t>
            </a:r>
          </a:p>
          <a:p>
            <a:r>
              <a:rPr lang="en-US" baseline="0" dirty="0" smtClean="0"/>
              <a:t>WEFR addresses the following challenges: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Robust feature selection. Different feature selection approaches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may select different features. Also, a feature selection is not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always the optimal for various drive models. Thus, WEFR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will combine different feature selection approaches to select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features in a robust manner.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Automated feature selection. The effectiveness of SMART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attributes as features and the optimal number of 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selected features var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across drive models. Thus, WEFR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will determine the number of selected features automatically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for different drive models.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Updating feature selection. The selected features vary with 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different wear-out degrees. Also, the wear-out degrees of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SSDs increase with time. Thus, WEFR will select features </a:t>
            </a:r>
          </a:p>
          <a:p>
            <a:pPr marL="457200" lvl="1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SSDs with different values of MWI_N and update the </a:t>
            </a:r>
          </a:p>
          <a:p>
            <a:pPr marL="457200" lvl="1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selected features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Let's</a:t>
            </a:r>
            <a:r>
              <a:rPr lang="en-US" baseline="0" dirty="0" smtClean="0"/>
              <a:t> look at </a:t>
            </a:r>
            <a:r>
              <a:rPr lang="en-US" dirty="0" smtClean="0"/>
              <a:t>the workflow</a:t>
            </a:r>
            <a:r>
              <a:rPr lang="en-US" baseline="0" dirty="0" smtClean="0"/>
              <a:t> of WEFR.</a:t>
            </a:r>
          </a:p>
          <a:p>
            <a:r>
              <a:rPr lang="en-US" altLang="zh-CN" baseline="0" dirty="0" smtClean="0"/>
              <a:t>I</a:t>
            </a:r>
            <a:r>
              <a:rPr lang="en-US" baseline="0" dirty="0" smtClean="0"/>
              <a:t>t takes the features of SMART attributes from the same</a:t>
            </a:r>
          </a:p>
          <a:p>
            <a:r>
              <a:rPr lang="en-US" baseline="0" dirty="0" smtClean="0"/>
              <a:t>drive model as inputs. It performs preliminary feature selection</a:t>
            </a:r>
          </a:p>
          <a:p>
            <a:r>
              <a:rPr lang="en-US" baseline="0" dirty="0" smtClean="0"/>
              <a:t>approaches and ranks features with feature importance. To</a:t>
            </a:r>
          </a:p>
          <a:p>
            <a:r>
              <a:rPr lang="en-US" baseline="0" dirty="0" smtClean="0"/>
              <a:t>prevent the bias of some ineffective feature selection approach,</a:t>
            </a:r>
          </a:p>
          <a:p>
            <a:r>
              <a:rPr lang="en-US" baseline="0" dirty="0" smtClean="0"/>
              <a:t>it removes the rankings with large deviations from others and</a:t>
            </a:r>
          </a:p>
          <a:p>
            <a:r>
              <a:rPr lang="en-US" baseline="0" dirty="0" smtClean="0"/>
              <a:t>obtains the final rankings by the mean of rankings.</a:t>
            </a:r>
          </a:p>
          <a:p>
            <a:r>
              <a:rPr lang="en-US" baseline="0" dirty="0" smtClean="0"/>
              <a:t>It automatically determines the feature count and selects the</a:t>
            </a:r>
          </a:p>
          <a:p>
            <a:r>
              <a:rPr lang="en-US" baseline="0" dirty="0" smtClean="0"/>
              <a:t>final features. If it detects change points for survival rate of</a:t>
            </a:r>
          </a:p>
          <a:p>
            <a:r>
              <a:rPr lang="en-US" baseline="0" dirty="0" smtClean="0"/>
              <a:t>MWI_N, it updates the selected features for the SSD groups</a:t>
            </a:r>
          </a:p>
          <a:p>
            <a:r>
              <a:rPr lang="en-US" baseline="0" dirty="0" smtClean="0"/>
              <a:t>with different groups of MWI_N. Finally, it outputs the </a:t>
            </a:r>
            <a:r>
              <a:rPr lang="en-US" altLang="zh-CN" baseline="0" dirty="0" smtClean="0"/>
              <a:t>selected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features.</a:t>
            </a:r>
          </a:p>
        </p:txBody>
      </p:sp>
    </p:spTree>
    <p:extLst>
      <p:ext uri="{BB962C8B-B14F-4D97-AF65-F5344CB8AC3E}">
        <p14:creationId xmlns:p14="http://schemas.microsoft.com/office/powerpoint/2010/main" val="8690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design.</a:t>
            </a:r>
            <a:endParaRPr lang="en-US" dirty="0" smtClean="0"/>
          </a:p>
          <a:p>
            <a:r>
              <a:rPr lang="en-US" dirty="0" smtClean="0"/>
              <a:t>For robust feature selection, WEFR</a:t>
            </a:r>
            <a:r>
              <a:rPr lang="en-US" baseline="0" dirty="0" smtClean="0"/>
              <a:t> performs preliminary</a:t>
            </a:r>
          </a:p>
          <a:p>
            <a:r>
              <a:rPr lang="en-US" baseline="0" dirty="0" smtClean="0"/>
              <a:t>feature selection with common feature selection approaches.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 the rankings of features for some feature selection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approaches may substantially differ from other feature selection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approaches, it is necessary to check and remove such outliers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 rankings automatically.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Thus, </a:t>
            </a:r>
            <a:r>
              <a:rPr lang="en-US" baseline="0" dirty="0" smtClean="0"/>
              <a:t>WEFR first examines similari</a:t>
            </a:r>
            <a:r>
              <a:rPr lang="en-US" altLang="zh-CN" baseline="0" dirty="0" smtClean="0"/>
              <a:t>ties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between the rankings </a:t>
            </a:r>
            <a:r>
              <a:rPr lang="en-US" altLang="zh-CN" baseline="0" dirty="0" smtClean="0"/>
              <a:t>from </a:t>
            </a:r>
            <a:r>
              <a:rPr lang="en-US" baseline="0" dirty="0" smtClean="0"/>
              <a:t>two feature selection approaches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the Kendall Tau rank distance and next filters out the outlier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feature selection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automated feature selection, WEFR first measures the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effectiveness of a feature to classify different classes by applying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ensemble of complexity measures and then determines the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feature count automatically by using the results of feature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effectiveness.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updating feature selection, WEFR detects change points</a:t>
            </a:r>
          </a:p>
          <a:p>
            <a:r>
              <a:rPr lang="en-US" baseline="0" dirty="0" smtClean="0"/>
              <a:t>of the survival rate using the Bayesian change point detection </a:t>
            </a:r>
          </a:p>
          <a:p>
            <a:r>
              <a:rPr lang="en-US" baseline="0" dirty="0" smtClean="0"/>
              <a:t>and divides SSDs into different groups of MWI_N with the threshold</a:t>
            </a:r>
          </a:p>
          <a:p>
            <a:r>
              <a:rPr lang="en-US" baseline="0" dirty="0" smtClean="0"/>
              <a:t>of MWI_N (i.e., the most significant change point of the survival rate </a:t>
            </a:r>
          </a:p>
          <a:p>
            <a:r>
              <a:rPr lang="en-US" baseline="0" dirty="0" smtClean="0"/>
              <a:t>corresponding to the MWI_N).</a:t>
            </a:r>
          </a:p>
          <a:p>
            <a:r>
              <a:rPr lang="en-US" baseline="0" dirty="0" smtClean="0"/>
              <a:t>Also, it periodically checks the change points of MWI_N (one week in</a:t>
            </a:r>
          </a:p>
          <a:p>
            <a:r>
              <a:rPr lang="en-US" baseline="0" dirty="0" smtClean="0"/>
              <a:t>our case) and updates the selected features for each group of MWI_N.</a:t>
            </a:r>
          </a:p>
        </p:txBody>
      </p:sp>
    </p:spTree>
    <p:extLst>
      <p:ext uri="{BB962C8B-B14F-4D97-AF65-F5344CB8AC3E}">
        <p14:creationId xmlns:p14="http://schemas.microsoft.com/office/powerpoint/2010/main" val="2023105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</a:t>
            </a:r>
            <a:r>
              <a:rPr lang="en-US" dirty="0" smtClean="0"/>
              <a:t>e divide the 24-month</a:t>
            </a:r>
            <a:r>
              <a:rPr lang="en-US" baseline="0" dirty="0" smtClean="0"/>
              <a:t> samples, </a:t>
            </a:r>
          </a:p>
          <a:p>
            <a:r>
              <a:rPr lang="en-US" baseline="0" dirty="0" smtClean="0"/>
              <a:t>including positive and negative samples into the training </a:t>
            </a:r>
          </a:p>
          <a:p>
            <a:r>
              <a:rPr lang="en-US" baseline="0" dirty="0" smtClean="0"/>
              <a:t>and testing phases by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time. </a:t>
            </a:r>
          </a:p>
          <a:p>
            <a:r>
              <a:rPr lang="en-US" baseline="0" dirty="0" smtClean="0"/>
              <a:t>We use the first 21, 22, and 23 months as training</a:t>
            </a:r>
          </a:p>
          <a:p>
            <a:r>
              <a:rPr lang="en-US" baseline="0" dirty="0" smtClean="0"/>
              <a:t>phases for the 22th, 23th, and 24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altLang="zh-CN" baseline="0" dirty="0" smtClean="0"/>
              <a:t>month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as testing phases, </a:t>
            </a:r>
          </a:p>
          <a:p>
            <a:r>
              <a:rPr lang="en-US" baseline="0" dirty="0" smtClean="0"/>
              <a:t>respectively.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training phase, we set the ratio of training period</a:t>
            </a:r>
          </a:p>
          <a:p>
            <a:r>
              <a:rPr lang="en-US" baseline="0" dirty="0" smtClean="0"/>
              <a:t>length to validation period length as 8:2. We use Random</a:t>
            </a:r>
          </a:p>
          <a:p>
            <a:r>
              <a:rPr lang="en-US" baseline="0" dirty="0" smtClean="0"/>
              <a:t>Forest as the prediction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evaluate the prediction accuracy of WEFR with the</a:t>
            </a:r>
          </a:p>
          <a:p>
            <a:r>
              <a:rPr lang="en-US" baseline="0" dirty="0" smtClean="0"/>
              <a:t>precision, recall, and F0.5-score. From our practical</a:t>
            </a:r>
          </a:p>
          <a:p>
            <a:r>
              <a:rPr lang="en-US" baseline="0" dirty="0" smtClean="0"/>
              <a:t>experience, we use the F0.5-score to weigh the precision</a:t>
            </a:r>
          </a:p>
          <a:p>
            <a:r>
              <a:rPr lang="en-US" baseline="0" dirty="0" smtClean="0"/>
              <a:t>twice as important as recall, so as to reduce the cost of</a:t>
            </a:r>
          </a:p>
          <a:p>
            <a:r>
              <a:rPr lang="en-US" baseline="0" dirty="0" smtClean="0"/>
              <a:t>replacing a healthy SSD.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24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first evaluate the effectiveness</a:t>
            </a:r>
            <a:r>
              <a:rPr lang="en-US" altLang="zh-CN" baseline="0" dirty="0" smtClean="0"/>
              <a:t> of robust feature</a:t>
            </a:r>
          </a:p>
          <a:p>
            <a:r>
              <a:rPr lang="en-US" altLang="zh-CN" baseline="0" dirty="0" smtClean="0"/>
              <a:t>selection. We compare the prediction accuracy of</a:t>
            </a:r>
          </a:p>
          <a:p>
            <a:r>
              <a:rPr lang="en-US" altLang="zh-CN" baseline="0" dirty="0" smtClean="0"/>
              <a:t>WEFR with no feature selection (i.e., using all features)</a:t>
            </a:r>
          </a:p>
          <a:p>
            <a:r>
              <a:rPr lang="en-US" altLang="zh-CN" baseline="0" dirty="0" smtClean="0"/>
              <a:t>and five state-of-the-art feature selection approaches.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the five state-of-the-art feature selection approaches,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tune the percentage of selected features linearly from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10% to 100% to find the highest prediction accuracy.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table shows that overall, WEFR improves </a:t>
            </a:r>
          </a:p>
          <a:p>
            <a:r>
              <a:rPr lang="en-US" altLang="zh-CN" baseline="0" dirty="0" smtClean="0"/>
              <a:t>the </a:t>
            </a:r>
            <a:r>
              <a:rPr lang="en-US" baseline="0" dirty="0" smtClean="0"/>
              <a:t>F0.5-score by 10% compared to no feature</a:t>
            </a:r>
          </a:p>
          <a:p>
            <a:r>
              <a:rPr lang="en-US" baseline="0" dirty="0" smtClean="0"/>
              <a:t>selection for all drive models.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WEFR generally improves the F0.5-score by</a:t>
            </a:r>
          </a:p>
          <a:p>
            <a:r>
              <a:rPr lang="en-US" baseline="0" dirty="0" smtClean="0"/>
              <a:t>4-6% compared to the state-of-the-art feature selection</a:t>
            </a:r>
          </a:p>
          <a:p>
            <a:r>
              <a:rPr lang="en-US" baseline="0" dirty="0" smtClean="0"/>
              <a:t>approaches.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64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next evaluate the effectiveness</a:t>
            </a:r>
            <a:r>
              <a:rPr lang="en-US" altLang="zh-CN" baseline="0" dirty="0" smtClean="0"/>
              <a:t> of automated feature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selection in WEFR.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Specifically, we compare WEFR with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a fixed percentage of selected features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(varied linearly increasing from 10% to 100%).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figure shows that the F0.5-score of WEFR</a:t>
            </a:r>
          </a:p>
          <a:p>
            <a:r>
              <a:rPr lang="en-US" baseline="0" dirty="0" smtClean="0"/>
              <a:t>is always higher than or equal to the highest F0.5-score when</a:t>
            </a:r>
          </a:p>
          <a:p>
            <a:r>
              <a:rPr lang="en-US" baseline="0" dirty="0" smtClean="0"/>
              <a:t>fixing the percentage of selected features for the six drive models.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Also, using automated feature selection is more flexible than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tuning for the appropriate percentage of selected features in production.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32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next evaluate the effectiveness of updating feature</a:t>
            </a:r>
          </a:p>
          <a:p>
            <a:r>
              <a:rPr lang="en-US" baseline="0" dirty="0" smtClean="0"/>
              <a:t>selection.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compare WEFR with and without updating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feature selection for SSD failure prediction on MA1, MA2,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MC1, and MC2. Recall that there is no change point of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survival rate for MWI_N for MB1 and MB2.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table shows that WEFR improves the precision and </a:t>
            </a:r>
          </a:p>
          <a:p>
            <a:r>
              <a:rPr lang="en-US" baseline="0" dirty="0" smtClean="0"/>
              <a:t>F0.5-score with updating selected features for MA1, MA2, </a:t>
            </a:r>
          </a:p>
          <a:p>
            <a:r>
              <a:rPr lang="en-US" baseline="0" dirty="0" smtClean="0"/>
              <a:t>MC1, and MC2 compared to no updating feature selection.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confirms that feature importance scores vary with MWI_N and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necessary to update the selected features with MWI_N.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8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evaluate</a:t>
            </a:r>
            <a:r>
              <a:rPr lang="en-US" baseline="0" dirty="0" smtClean="0"/>
              <a:t> the runtime performance of the state-of-the-art</a:t>
            </a:r>
          </a:p>
          <a:p>
            <a:r>
              <a:rPr lang="en-US" baseline="0" dirty="0" smtClean="0"/>
              <a:t>feature selection approaches and WEFR using MC1 </a:t>
            </a:r>
          </a:p>
          <a:p>
            <a:r>
              <a:rPr lang="en-US" baseline="0" dirty="0" smtClean="0"/>
              <a:t>(i.e., the drive model with the largest population).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shows the average runtimes with MC1 over 20</a:t>
            </a:r>
          </a:p>
          <a:p>
            <a:r>
              <a:rPr lang="en-US" baseline="0" dirty="0" smtClean="0"/>
              <a:t>rounds. We observe that the Spearman correlation is the</a:t>
            </a:r>
          </a:p>
          <a:p>
            <a:r>
              <a:rPr lang="en-US" baseline="0" dirty="0" smtClean="0"/>
              <a:t>slowest one among the state-of-the-art approaches. </a:t>
            </a:r>
          </a:p>
          <a:p>
            <a:r>
              <a:rPr lang="en-US" baseline="0" dirty="0" smtClean="0"/>
              <a:t>WEFR executes the state-of-the-art approaches in parallel,</a:t>
            </a:r>
          </a:p>
          <a:p>
            <a:r>
              <a:rPr lang="en-US" baseline="0" dirty="0" smtClean="0"/>
              <a:t>so its runtime is comparable with those approaches.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42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conclude,</a:t>
            </a:r>
            <a:r>
              <a:rPr lang="en-US" baseline="0" dirty="0" smtClean="0"/>
              <a:t> we propose </a:t>
            </a:r>
            <a:r>
              <a:rPr lang="en-US" dirty="0" smtClean="0"/>
              <a:t>WEFR,</a:t>
            </a:r>
            <a:r>
              <a:rPr lang="en-US" baseline="0" dirty="0" smtClean="0"/>
              <a:t> a general feature selection</a:t>
            </a:r>
          </a:p>
          <a:p>
            <a:r>
              <a:rPr lang="en-US" baseline="0" dirty="0" smtClean="0"/>
              <a:t>to select features from SMART attributes. WEFR combines</a:t>
            </a:r>
          </a:p>
          <a:p>
            <a:r>
              <a:rPr lang="en-US" baseline="0" dirty="0" smtClean="0"/>
              <a:t>different feature selection approaches for robust feature </a:t>
            </a:r>
          </a:p>
          <a:p>
            <a:r>
              <a:rPr lang="en-US" baseline="0" dirty="0" smtClean="0"/>
              <a:t>selection, determines the feature count automatically, and</a:t>
            </a:r>
          </a:p>
          <a:p>
            <a:r>
              <a:rPr lang="en-US" baseline="0" dirty="0" smtClean="0"/>
              <a:t>updates the selected features with changes of wear-out degrees.</a:t>
            </a:r>
          </a:p>
          <a:p>
            <a:r>
              <a:rPr lang="en-US" baseline="0" dirty="0" smtClean="0"/>
              <a:t>Our evaluation on nearly 500K SSDs shows that WEFR</a:t>
            </a:r>
          </a:p>
          <a:p>
            <a:r>
              <a:rPr lang="en-US" baseline="0" dirty="0" smtClean="0"/>
              <a:t>generally improves the prediction accuracy across the six</a:t>
            </a:r>
          </a:p>
          <a:p>
            <a:r>
              <a:rPr lang="en-US" baseline="0" dirty="0" smtClean="0"/>
              <a:t>drive models. Our dataset </a:t>
            </a:r>
            <a:r>
              <a:rPr lang="en-US" baseline="0" smtClean="0"/>
              <a:t>is released for public 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60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smtClean="0"/>
              <a:t>questions and comments.</a:t>
            </a: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18042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Maintaining storage reliability is critical for large-scale data centers. </a:t>
            </a:r>
            <a:endParaRPr lang="en-US" altLang="zh-CN" dirty="0" smtClean="0"/>
          </a:p>
          <a:p>
            <a:r>
              <a:rPr lang="en-US" altLang="zh-CN" dirty="0" smtClean="0"/>
              <a:t>As solid-state drives</a:t>
            </a:r>
            <a:r>
              <a:rPr lang="en-US" altLang="zh-CN" baseline="0" dirty="0" smtClean="0"/>
              <a:t> have become the mainstream building blocks</a:t>
            </a:r>
          </a:p>
          <a:p>
            <a:r>
              <a:rPr lang="en-US" baseline="0" dirty="0" smtClean="0"/>
              <a:t>in large-scale data centers, the storage reliability of data centers</a:t>
            </a:r>
          </a:p>
          <a:p>
            <a:r>
              <a:rPr lang="en-US" baseline="0" dirty="0" smtClean="0"/>
              <a:t>depends on the reliability of SSDs.</a:t>
            </a:r>
          </a:p>
          <a:p>
            <a:r>
              <a:rPr lang="en-US" baseline="0" dirty="0" smtClean="0"/>
              <a:t>However, large-scale SSD deployment is often challenged by prevalent</a:t>
            </a:r>
          </a:p>
          <a:p>
            <a:r>
              <a:rPr lang="en-US" baseline="0" dirty="0" smtClean="0"/>
              <a:t>SSD failures.</a:t>
            </a:r>
          </a:p>
          <a:p>
            <a:r>
              <a:rPr lang="en-US" baseline="0" dirty="0" smtClean="0"/>
              <a:t>To complement traditional redundancy protection schemes, we explore </a:t>
            </a:r>
          </a:p>
          <a:p>
            <a:r>
              <a:rPr lang="en-US" baseline="0" dirty="0" smtClean="0"/>
              <a:t>SSD failure prediction with machine learning techniques as a proactive</a:t>
            </a:r>
          </a:p>
          <a:p>
            <a:r>
              <a:rPr lang="en-US" baseline="0" dirty="0" smtClean="0"/>
              <a:t>fault tolerance mechanism based on SMART logs, instead of proprietary </a:t>
            </a:r>
          </a:p>
          <a:p>
            <a:r>
              <a:rPr lang="en-US" baseline="0" dirty="0" smtClean="0"/>
              <a:t>attributes, so as to study general SSD failure prediction, which may be</a:t>
            </a:r>
          </a:p>
          <a:p>
            <a:r>
              <a:rPr lang="en-US" baseline="0" dirty="0" smtClean="0"/>
              <a:t>applicable for general production environments.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prerequisite of general SSD failure prediction is feature selection, </a:t>
            </a:r>
          </a:p>
          <a:p>
            <a:r>
              <a:rPr lang="en-US" baseline="0" dirty="0" smtClean="0"/>
              <a:t>which aims to select the effective learning features.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particular, some learning features are weakly correlated to failures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bring noises into the failure prediction. Such uncorrelated learning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features may decrease the prediction accuracy. Thus, we need to select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effective learning features and filter out uncorrelated ones.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However, there exist some challenges.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feature selection approach may be inapplicable for all drive models.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Various feature selection approaches may select different sets of features.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Most existing studies select features based on statistical analysis, without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considering SSD characteristics.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9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work makes the following contributions: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motivate our work via a measurement study on feature importance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characterization using a dataset of nearly 500K SSDs at Alibaba.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find that the learning features have different correlations with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SSD failures across different drive models, and various feature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selection approaches select different sets of learning features.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Also, the selected learning features vary with the wear-out degree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a drive model. </a:t>
            </a: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We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propose </a:t>
            </a:r>
            <a:r>
              <a:rPr lang="en-US" altLang="zh-CN" baseline="0" dirty="0" smtClean="0"/>
              <a:t>WEFR, which selects the SMART attributes as features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in an automated and robust manner and updates features with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wear-out degree for a drive model.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WEFR can be used for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large-scale SSD failure prediction of different drive models and vendors.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conduct trace-driven evaluation on WEFR using our dataset. WEFR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improves F0.5-score by 10% and 4-6% compared to no feature selection 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and existing approaches, respectively, with comparable runtime performance.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We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release our dataset for public use.</a:t>
            </a:r>
          </a:p>
          <a:p>
            <a:pPr marL="457200" lvl="1" indent="0">
              <a:buFontTx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2343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collect nearly 500K SSDs</a:t>
            </a:r>
            <a:r>
              <a:rPr lang="en-US" altLang="zh-CN" baseline="0" dirty="0" smtClean="0"/>
              <a:t> of six drive models from 3 vendors</a:t>
            </a:r>
          </a:p>
          <a:p>
            <a:r>
              <a:rPr lang="en-US" altLang="zh-CN" baseline="0" dirty="0" smtClean="0"/>
              <a:t>over a two-year span from January 2018 to December 2019 at</a:t>
            </a:r>
          </a:p>
          <a:p>
            <a:r>
              <a:rPr lang="en-US" altLang="zh-CN" baseline="0" dirty="0" smtClean="0"/>
              <a:t>Alibaba.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Our dataset includes two data types: SMART logs and trouble tickets.</a:t>
            </a:r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basis.</a:t>
            </a:r>
          </a:p>
          <a:p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attribute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numerical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values.</a:t>
            </a:r>
          </a:p>
          <a:p>
            <a:r>
              <a:rPr lang="en-US" altLang="zh-CN" baseline="0" dirty="0" smtClean="0"/>
              <a:t>The dataset spans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attributes.</a:t>
            </a:r>
          </a:p>
          <a:p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maintenance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 generates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trouble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tickets,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detecting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abnormal behaviors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failures.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covers 7K trouble tickets.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table shows the basic statistics, including the flash technology,</a:t>
            </a:r>
          </a:p>
          <a:p>
            <a:r>
              <a:rPr lang="en-US" altLang="zh-CN" baseline="0" dirty="0" smtClean="0"/>
              <a:t>percentage of SSDs in the whole SSD population, percentage of</a:t>
            </a:r>
          </a:p>
          <a:p>
            <a:r>
              <a:rPr lang="en-US" altLang="zh-CN" baseline="0" dirty="0" smtClean="0"/>
              <a:t>SSD failures in the whole SSD failures, and annualized failure rates.</a:t>
            </a:r>
          </a:p>
        </p:txBody>
      </p:sp>
    </p:spTree>
    <p:extLst>
      <p:ext uri="{BB962C8B-B14F-4D97-AF65-F5344CB8AC3E}">
        <p14:creationId xmlns:p14="http://schemas.microsoft.com/office/powerpoint/2010/main" val="61409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formulate </a:t>
            </a:r>
            <a:r>
              <a:rPr lang="en-US" altLang="zh-CN" dirty="0" smtClean="0"/>
              <a:t>SSD failure prediction as an offline</a:t>
            </a:r>
            <a:r>
              <a:rPr lang="en-US" altLang="zh-CN" baseline="0" dirty="0" smtClean="0"/>
              <a:t> classification</a:t>
            </a:r>
          </a:p>
          <a:p>
            <a:r>
              <a:rPr lang="en-US" baseline="0" dirty="0" smtClean="0"/>
              <a:t>problem to predict whether an SSD will fail within </a:t>
            </a:r>
            <a:r>
              <a:rPr lang="en-US" altLang="zh-CN" baseline="0" dirty="0" smtClean="0"/>
              <a:t>near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fut</a:t>
            </a:r>
            <a:r>
              <a:rPr lang="en-US" altLang="zh-CN" baseline="0" dirty="0" smtClean="0"/>
              <a:t>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(e.g., within the next 30 days)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view raw and normalized values of each SMART</a:t>
            </a:r>
          </a:p>
          <a:p>
            <a:r>
              <a:rPr lang="en-US" baseline="0" dirty="0" smtClean="0"/>
              <a:t>attribute as two features and call a vector of features as input</a:t>
            </a:r>
          </a:p>
          <a:p>
            <a:r>
              <a:rPr lang="en-US" baseline="0" dirty="0" smtClean="0"/>
              <a:t>variables. We view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 an indicator variable </a:t>
            </a:r>
          </a:p>
          <a:p>
            <a:r>
              <a:rPr lang="en-US" altLang="zh-CN" baseline="0" dirty="0" smtClean="0"/>
              <a:t>(called 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 variable)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healthy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failed).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We consider five state-of-the-art feature selection approaches</a:t>
            </a:r>
          </a:p>
          <a:p>
            <a:r>
              <a:rPr lang="en-US" altLang="zh-CN" baseline="0" dirty="0" smtClean="0"/>
              <a:t>for SSD failure prediction, including Pearson correlation, Spearman</a:t>
            </a:r>
          </a:p>
          <a:p>
            <a:r>
              <a:rPr lang="en-US" altLang="zh-CN" baseline="0" dirty="0" smtClean="0"/>
              <a:t>correlation, J-index, Random forest, and </a:t>
            </a:r>
            <a:r>
              <a:rPr lang="en-US" altLang="zh-CN" baseline="0" dirty="0" err="1" smtClean="0"/>
              <a:t>XGBoost</a:t>
            </a:r>
            <a:r>
              <a:rPr lang="en-US" altLang="zh-CN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9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next characterize</a:t>
            </a:r>
            <a:r>
              <a:rPr lang="en-US" baseline="0" dirty="0" smtClean="0"/>
              <a:t> the feature importance.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attribute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feature.</a:t>
            </a:r>
            <a:endParaRPr lang="en-US" dirty="0" smtClean="0"/>
          </a:p>
          <a:p>
            <a:r>
              <a:rPr lang="en-US" dirty="0" smtClean="0"/>
              <a:t>We refer to the effectiveness</a:t>
            </a:r>
            <a:r>
              <a:rPr lang="en-US" baseline="0" dirty="0" smtClean="0"/>
              <a:t> of features for predicting SSD</a:t>
            </a:r>
          </a:p>
          <a:p>
            <a:r>
              <a:rPr lang="en-US" baseline="0" dirty="0" smtClean="0"/>
              <a:t>failures as</a:t>
            </a:r>
            <a:r>
              <a:rPr lang="en-US" dirty="0" smtClean="0"/>
              <a:t> feature importance. We calculate</a:t>
            </a:r>
            <a:r>
              <a:rPr lang="en-US" baseline="0" dirty="0" smtClean="0"/>
              <a:t> </a:t>
            </a:r>
            <a:r>
              <a:rPr lang="en-US" altLang="zh-CN" dirty="0" smtClean="0"/>
              <a:t>the feature</a:t>
            </a:r>
          </a:p>
          <a:p>
            <a:r>
              <a:rPr lang="en-US" altLang="zh-CN" baseline="0" dirty="0" smtClean="0"/>
              <a:t>importance score of all features using Random Forest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</a:t>
            </a:r>
          </a:p>
          <a:p>
            <a:r>
              <a:rPr lang="en-US" altLang="zh-CN" baseline="0" dirty="0" smtClean="0"/>
              <a:t>importance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shows the top and last three important features</a:t>
            </a:r>
          </a:p>
          <a:p>
            <a:r>
              <a:rPr lang="en-US" baseline="0" dirty="0" smtClean="0"/>
              <a:t>to predict SSD failures for each drive model. </a:t>
            </a:r>
          </a:p>
          <a:p>
            <a:r>
              <a:rPr lang="en-US" baseline="0" dirty="0" smtClean="0"/>
              <a:t>We observe that there are different correlations between</a:t>
            </a:r>
          </a:p>
          <a:p>
            <a:r>
              <a:rPr lang="en-US" baseline="0" dirty="0" smtClean="0"/>
              <a:t>features and SSD failures</a:t>
            </a:r>
            <a:r>
              <a:rPr lang="en-US" altLang="zh-CN" baseline="0" dirty="0" smtClean="0"/>
              <a:t>.</a:t>
            </a:r>
            <a:r>
              <a:rPr 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features,</a:t>
            </a:r>
          </a:p>
          <a:p>
            <a:r>
              <a:rPr lang="en-US" baseline="0" dirty="0" smtClean="0"/>
              <a:t>there also exist trivial 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(e.g.,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importance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scores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0.001).</a:t>
            </a:r>
          </a:p>
          <a:p>
            <a:r>
              <a:rPr lang="en-US" baseline="0" dirty="0" smtClean="0"/>
              <a:t>Such trivial features may decrease the prediction accuracy as</a:t>
            </a:r>
          </a:p>
          <a:p>
            <a:r>
              <a:rPr lang="en-US" baseline="0" dirty="0" smtClean="0"/>
              <a:t>noises.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Thus,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 selection is necessary for predicting SSD</a:t>
            </a:r>
          </a:p>
          <a:p>
            <a:r>
              <a:rPr lang="en-US" baseline="0" dirty="0" smtClean="0"/>
              <a:t>failures.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9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measure the feature importance with</a:t>
            </a:r>
            <a:r>
              <a:rPr lang="en-US" baseline="0" dirty="0" smtClean="0"/>
              <a:t> the five</a:t>
            </a:r>
          </a:p>
          <a:p>
            <a:r>
              <a:rPr lang="en-US" baseline="0" dirty="0" smtClean="0"/>
              <a:t>state-of-the-art feature selection approaches to</a:t>
            </a:r>
          </a:p>
          <a:p>
            <a:r>
              <a:rPr lang="en-US" baseline="0" dirty="0" smtClean="0"/>
              <a:t>examine the selected features that are different</a:t>
            </a:r>
          </a:p>
          <a:p>
            <a:r>
              <a:rPr lang="en-US" baseline="0" dirty="0" smtClean="0"/>
              <a:t>across feature selection approaches.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shows that the rankings of the top five </a:t>
            </a:r>
          </a:p>
          <a:p>
            <a:r>
              <a:rPr lang="en-US" baseline="0" dirty="0" smtClean="0"/>
              <a:t>important features for MC1 vary across feature </a:t>
            </a:r>
          </a:p>
          <a:p>
            <a:r>
              <a:rPr lang="en-US" baseline="0" dirty="0" smtClean="0"/>
              <a:t>selection approaches. This finding also holds for</a:t>
            </a:r>
          </a:p>
          <a:p>
            <a:r>
              <a:rPr lang="en-US" baseline="0" dirty="0" smtClean="0"/>
              <a:t>the other drive models, which are not shown in the table.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different rankings bring the following issues:</a:t>
            </a:r>
          </a:p>
          <a:p>
            <a:pPr marL="285750" indent="-285750">
              <a:buAutoNum type="romanLcParenR"/>
            </a:pPr>
            <a:r>
              <a:rPr lang="en-US" baseline="0" dirty="0" smtClean="0"/>
              <a:t>Which feature selection approach is more effective?</a:t>
            </a:r>
          </a:p>
          <a:p>
            <a:pPr marL="285750" indent="-285750">
              <a:buAutoNum type="romanLcParenR"/>
            </a:pPr>
            <a:r>
              <a:rPr lang="en-US" baseline="0" dirty="0" smtClean="0"/>
              <a:t>How many important features should we select?</a:t>
            </a:r>
          </a:p>
          <a:p>
            <a:pPr marL="285750" indent="-285750">
              <a:buAutoNum type="romanLcParenR"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will provide an automated and robust feature selection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method to address the issues.</a:t>
            </a:r>
            <a:endParaRPr lang="en-US" dirty="0" smtClean="0"/>
          </a:p>
          <a:p>
            <a:pPr marL="285750" indent="-285750">
              <a:buAutoNum type="roman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5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 read/write workloads are correlated with SSD failures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via the media wear-out,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dirty="0" smtClean="0"/>
              <a:t>we study the relationship between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wear-out</a:t>
            </a:r>
            <a:r>
              <a:rPr lang="en-US" baseline="0" dirty="0" smtClean="0"/>
              <a:t> degree and SSD failures.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quantify the wear-out degree, we use MWI_N, which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indicates the percentage of the remaining erase cycles for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SSD; a lower MWI_N means a higher wear-out degree.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measure the survival rate on each value in the range of MWI_N.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observe that the survival rate changes with MWI_N for</a:t>
            </a:r>
          </a:p>
          <a:p>
            <a:r>
              <a:rPr lang="en-US" baseline="0" dirty="0" smtClean="0"/>
              <a:t>MA1, MA2, MC1, and MC2, while it does not show a clear</a:t>
            </a:r>
          </a:p>
          <a:p>
            <a:r>
              <a:rPr lang="en-US" baseline="0" dirty="0" smtClean="0"/>
              <a:t>trend for MB1 and MB2 due to a small range, which we omit</a:t>
            </a:r>
          </a:p>
          <a:p>
            <a:r>
              <a:rPr lang="en-US" baseline="0" dirty="0" smtClean="0"/>
              <a:t>here. Also, SSD characteristics may change with the wear-out</a:t>
            </a:r>
          </a:p>
          <a:p>
            <a:r>
              <a:rPr lang="en-US" baseline="0" dirty="0" smtClean="0"/>
              <a:t>degree.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identify the changes of survival rate using the Bayesian</a:t>
            </a:r>
          </a:p>
          <a:p>
            <a:r>
              <a:rPr lang="en-US" baseline="0" dirty="0" smtClean="0"/>
              <a:t>change point detection. Please refer to the details in the paper.</a:t>
            </a:r>
          </a:p>
          <a:p>
            <a:r>
              <a:rPr lang="en-US" baseline="0" dirty="0" smtClean="0"/>
              <a:t>In this figure, the green points are the change points.</a:t>
            </a:r>
          </a:p>
        </p:txBody>
      </p:sp>
    </p:spTree>
    <p:extLst>
      <p:ext uri="{BB962C8B-B14F-4D97-AF65-F5344CB8AC3E}">
        <p14:creationId xmlns:p14="http://schemas.microsoft.com/office/powerpoint/2010/main" val="132275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next</a:t>
            </a:r>
            <a:r>
              <a:rPr lang="en-US" baseline="0" dirty="0" smtClean="0"/>
              <a:t> divide SSDs into two groups of different values of MWI_N</a:t>
            </a:r>
          </a:p>
          <a:p>
            <a:r>
              <a:rPr lang="en-US" baseline="0" dirty="0" smtClean="0"/>
              <a:t>by the threshold of MWI_N corresponding to the most significant </a:t>
            </a:r>
          </a:p>
          <a:p>
            <a:r>
              <a:rPr lang="en-US" baseline="0" dirty="0" smtClean="0"/>
              <a:t>change point of survival rate.</a:t>
            </a:r>
          </a:p>
          <a:p>
            <a:r>
              <a:rPr lang="en-US" baseline="0" dirty="0" smtClean="0"/>
              <a:t>We examine the feature importance with different groups of MWI_N.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shows that the top five important features vary across</a:t>
            </a:r>
          </a:p>
          <a:p>
            <a:r>
              <a:rPr lang="en-US" baseline="0" dirty="0" smtClean="0"/>
              <a:t>different groups of MWI_N for the four drive models (note that there is </a:t>
            </a:r>
          </a:p>
          <a:p>
            <a:r>
              <a:rPr lang="en-US" baseline="0" dirty="0" smtClean="0"/>
              <a:t>no change point for MB1 and MB2).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observe that MWI_N and POH_R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(i.e., raw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value of power-on hours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important for the groups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 low MWI_N values than those with high MWI_N values.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observation indicates that MWI_N has greater impact 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predicting SSD failures with low MWI_N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values.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Thus, we need to update features when predicting SSD failures with MWI_N.</a:t>
            </a:r>
          </a:p>
        </p:txBody>
      </p:sp>
    </p:spTree>
    <p:extLst>
      <p:ext uri="{BB962C8B-B14F-4D97-AF65-F5344CB8AC3E}">
        <p14:creationId xmlns:p14="http://schemas.microsoft.com/office/powerpoint/2010/main" val="13035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altLang="zh-CN" dirty="0" smtClean="0"/>
              <a:t>General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Large-scale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SSD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Deployment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86200"/>
            <a:ext cx="11376237" cy="2209800"/>
          </a:xfrm>
        </p:spPr>
        <p:txBody>
          <a:bodyPr/>
          <a:lstStyle/>
          <a:p>
            <a:r>
              <a:rPr lang="en-US" altLang="zh-CN" sz="2400" dirty="0"/>
              <a:t>Fan Xu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b="1" dirty="0" err="1" smtClean="0"/>
              <a:t>Shujie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Han</a:t>
            </a:r>
            <a:r>
              <a:rPr lang="en-US" altLang="zh-CN" sz="2400" b="1" baseline="30000" dirty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Patrick P. C. </a:t>
            </a:r>
            <a:r>
              <a:rPr lang="en-US" sz="2400" dirty="0" smtClean="0"/>
              <a:t>Lee</a:t>
            </a:r>
            <a:r>
              <a:rPr lang="en-US" altLang="zh-CN" sz="2400" baseline="30000" dirty="0"/>
              <a:t>2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 smtClean="0"/>
              <a:t>Yi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Liu</a:t>
            </a:r>
            <a:r>
              <a:rPr lang="en-US" altLang="zh-CN" sz="2400" baseline="30000" dirty="0"/>
              <a:t>1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Cheng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He</a:t>
            </a:r>
            <a:r>
              <a:rPr lang="en-US" altLang="zh-CN" sz="2400" baseline="30000" dirty="0"/>
              <a:t>1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Jiongzhou</a:t>
            </a:r>
            <a:r>
              <a:rPr lang="en-US" altLang="zh-CN" sz="2400" dirty="0" smtClean="0"/>
              <a:t> Liu</a:t>
            </a:r>
            <a:r>
              <a:rPr lang="en-US" altLang="zh-CN" sz="2400" baseline="30000" dirty="0" smtClean="0"/>
              <a:t>1</a:t>
            </a:r>
          </a:p>
          <a:p>
            <a:r>
              <a:rPr lang="en-US" altLang="zh-CN" sz="2400" baseline="30000" dirty="0"/>
              <a:t>1</a:t>
            </a:r>
            <a:r>
              <a:rPr lang="en-US" altLang="zh-CN" sz="2400" dirty="0"/>
              <a:t>Alibaba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Group</a:t>
            </a:r>
            <a:endParaRPr lang="en-US" sz="2400" baseline="30000" dirty="0"/>
          </a:p>
          <a:p>
            <a:r>
              <a:rPr lang="en-US" altLang="zh-CN" sz="2400" baseline="30000" dirty="0" smtClean="0"/>
              <a:t>2</a:t>
            </a:r>
            <a:r>
              <a:rPr lang="en-US" sz="2400" dirty="0" smtClean="0"/>
              <a:t>The </a:t>
            </a:r>
            <a:r>
              <a:rPr lang="en-US" sz="2400" dirty="0"/>
              <a:t>Chinese University of Hong </a:t>
            </a:r>
            <a:r>
              <a:rPr lang="en-US" sz="2400" dirty="0" smtClean="0"/>
              <a:t>Kong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558"/>
    </mc:Choice>
    <mc:Fallback>
      <p:transition advTm="185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Wear-out-updating Ensemble Feature Ranking</a:t>
            </a:r>
          </a:p>
          <a:p>
            <a:pPr lvl="1"/>
            <a:r>
              <a:rPr lang="en-US" dirty="0" smtClean="0"/>
              <a:t>General feature selection for SSD failure prediction</a:t>
            </a:r>
          </a:p>
          <a:p>
            <a:r>
              <a:rPr lang="en-US" dirty="0" smtClean="0"/>
              <a:t>Challenges and key techniques</a:t>
            </a:r>
          </a:p>
          <a:p>
            <a:pPr lvl="1"/>
            <a:r>
              <a:rPr lang="en-US" dirty="0" smtClean="0"/>
              <a:t>Robust feature selection</a:t>
            </a:r>
          </a:p>
          <a:p>
            <a:pPr lvl="2"/>
            <a:r>
              <a:rPr lang="en-US" dirty="0" smtClean="0"/>
              <a:t>Combine different feature selection approaches</a:t>
            </a:r>
          </a:p>
          <a:p>
            <a:pPr lvl="1"/>
            <a:r>
              <a:rPr lang="en-US" dirty="0" smtClean="0"/>
              <a:t>Automated feature selection</a:t>
            </a:r>
          </a:p>
          <a:p>
            <a:pPr lvl="2"/>
            <a:r>
              <a:rPr lang="en-US" dirty="0" smtClean="0"/>
              <a:t>Determine the number of selected features automatically</a:t>
            </a:r>
          </a:p>
          <a:p>
            <a:pPr lvl="1"/>
            <a:r>
              <a:rPr lang="en-US" dirty="0" smtClean="0"/>
              <a:t>Updating feature selection</a:t>
            </a:r>
          </a:p>
          <a:p>
            <a:pPr lvl="2"/>
            <a:r>
              <a:rPr lang="en-US" dirty="0" smtClean="0"/>
              <a:t>Select features with different values of MWI_N</a:t>
            </a:r>
          </a:p>
          <a:p>
            <a:pPr lvl="2"/>
            <a:r>
              <a:rPr lang="en-US" dirty="0" smtClean="0"/>
              <a:t>Update the selected features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5"/>
    </mc:Choice>
    <mc:Fallback xmlns="">
      <p:transition spd="slow" advTm="813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Input: all features of SMART attributes from the same drive model</a:t>
            </a:r>
          </a:p>
          <a:p>
            <a:pPr lvl="1"/>
            <a:r>
              <a:rPr lang="en-US" dirty="0"/>
              <a:t>Robust feature selection</a:t>
            </a:r>
          </a:p>
          <a:p>
            <a:pPr lvl="2"/>
            <a:r>
              <a:rPr lang="en-US" dirty="0"/>
              <a:t>Perform preliminary feature </a:t>
            </a:r>
            <a:r>
              <a:rPr lang="en-US" dirty="0" smtClean="0"/>
              <a:t>selection</a:t>
            </a:r>
            <a:endParaRPr lang="en-US" dirty="0"/>
          </a:p>
          <a:p>
            <a:pPr lvl="2"/>
            <a:r>
              <a:rPr lang="en-US" altLang="zh-CN" dirty="0"/>
              <a:t>Filter out the outlier feature selection </a:t>
            </a:r>
            <a:r>
              <a:rPr lang="en-US" altLang="zh-CN" dirty="0" smtClean="0"/>
              <a:t>approach by </a:t>
            </a:r>
            <a:r>
              <a:rPr lang="en-US" altLang="zh-CN" smtClean="0"/>
              <a:t>checking similarities of rankings</a:t>
            </a:r>
            <a:endParaRPr lang="en-US" altLang="zh-CN" dirty="0"/>
          </a:p>
          <a:p>
            <a:pPr lvl="1"/>
            <a:r>
              <a:rPr lang="en-US" altLang="zh-CN" dirty="0"/>
              <a:t>Automated feature selection</a:t>
            </a:r>
          </a:p>
          <a:p>
            <a:pPr lvl="2"/>
            <a:r>
              <a:rPr lang="en-US" dirty="0"/>
              <a:t>Automatically determine the feature count</a:t>
            </a:r>
          </a:p>
          <a:p>
            <a:pPr lvl="1"/>
            <a:r>
              <a:rPr lang="en-US" dirty="0"/>
              <a:t>Updating feature selection</a:t>
            </a:r>
          </a:p>
          <a:p>
            <a:pPr lvl="2"/>
            <a:r>
              <a:rPr lang="en-US" dirty="0"/>
              <a:t>Detect change points for survival rate </a:t>
            </a:r>
          </a:p>
          <a:p>
            <a:pPr lvl="2"/>
            <a:r>
              <a:rPr lang="en-US" dirty="0"/>
              <a:t>Update selected features with wear-out degree</a:t>
            </a:r>
          </a:p>
          <a:p>
            <a:pPr lvl="1"/>
            <a:r>
              <a:rPr lang="en-US" altLang="zh-CN" dirty="0"/>
              <a:t>Output: selected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53"/>
    </mc:Choice>
    <mc:Fallback xmlns="">
      <p:transition spd="slow" advTm="539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Robust feature selection</a:t>
            </a:r>
          </a:p>
          <a:p>
            <a:pPr lvl="1"/>
            <a:r>
              <a:rPr lang="en-US" altLang="zh-CN" dirty="0" smtClean="0"/>
              <a:t>Perform preliminary feature selection approaches</a:t>
            </a:r>
          </a:p>
          <a:p>
            <a:pPr lvl="1"/>
            <a:r>
              <a:rPr lang="en-US" altLang="zh-CN" dirty="0" smtClean="0"/>
              <a:t>Examine the similarity between rankings of preliminary feature selection</a:t>
            </a:r>
          </a:p>
          <a:p>
            <a:pPr lvl="1"/>
            <a:r>
              <a:rPr lang="en-US" altLang="zh-CN" dirty="0" smtClean="0"/>
              <a:t>Filter out the outlier feature selection approach</a:t>
            </a:r>
          </a:p>
          <a:p>
            <a:r>
              <a:rPr lang="en-US" dirty="0" smtClean="0"/>
              <a:t>Automated feature selection</a:t>
            </a:r>
          </a:p>
          <a:p>
            <a:pPr lvl="1"/>
            <a:r>
              <a:rPr lang="en-US" dirty="0" smtClean="0"/>
              <a:t>Measure feature effectiveness and determine feature count automatically</a:t>
            </a:r>
          </a:p>
          <a:p>
            <a:r>
              <a:rPr lang="en-US" dirty="0" smtClean="0"/>
              <a:t>Updating feature selection</a:t>
            </a:r>
          </a:p>
          <a:p>
            <a:pPr lvl="1"/>
            <a:r>
              <a:rPr lang="en-US" dirty="0" smtClean="0"/>
              <a:t>Detect change points of survival rate and divide SSDs into different groups of MWI_N</a:t>
            </a:r>
          </a:p>
          <a:p>
            <a:pPr lvl="1"/>
            <a:r>
              <a:rPr lang="en-US" dirty="0" smtClean="0"/>
              <a:t>Update features for each group of MWI_N periodically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93"/>
    </mc:Choice>
    <mc:Fallback xmlns="">
      <p:transition spd="slow" advTm="1007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</a:p>
          <a:p>
            <a:pPr lvl="1"/>
            <a:r>
              <a:rPr lang="en-US" altLang="zh-CN" dirty="0" smtClean="0"/>
              <a:t>The first 21, 22, and 23 months as training phases for the 22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23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and 24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month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as testing phases</a:t>
            </a:r>
          </a:p>
          <a:p>
            <a:pPr lvl="1"/>
            <a:r>
              <a:rPr lang="en-US" dirty="0" smtClean="0"/>
              <a:t>Set ratio of training period length to validation period length as 8:2</a:t>
            </a:r>
          </a:p>
          <a:p>
            <a:pPr lvl="1"/>
            <a:r>
              <a:rPr lang="en-US" dirty="0" smtClean="0"/>
              <a:t>Use Random Forest as prediction model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altLang="zh-CN" dirty="0" smtClean="0"/>
              <a:t>Precision, recall,</a:t>
            </a:r>
            <a:r>
              <a:rPr lang="en-US" altLang="zh-CN" dirty="0"/>
              <a:t> </a:t>
            </a:r>
            <a:r>
              <a:rPr lang="en-US" dirty="0" smtClean="0"/>
              <a:t>F0.5-score</a:t>
            </a:r>
          </a:p>
          <a:p>
            <a:pPr lvl="1"/>
            <a:r>
              <a:rPr lang="en-US" altLang="zh-CN" dirty="0" smtClean="0"/>
              <a:t>F0.5-score is to weigh precision twice as important as recall, so as to reduce the cost of replacing a healthy SSD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4"/>
    </mc:Choice>
    <mc:Fallback xmlns="">
      <p:transition spd="slow" advTm="646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robust feature selection</a:t>
            </a:r>
          </a:p>
          <a:p>
            <a:pPr lvl="1"/>
            <a:r>
              <a:rPr lang="en-US" dirty="0" smtClean="0"/>
              <a:t>Overall, WEFR improves F0.5-score by 10% compared to no feature selection</a:t>
            </a:r>
          </a:p>
          <a:p>
            <a:pPr lvl="1"/>
            <a:r>
              <a:rPr lang="en-US" dirty="0" smtClean="0"/>
              <a:t>WEFR generally improves F0.5-score by 4-6% compared to the state-of-the-art feature selection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2" y="3789040"/>
            <a:ext cx="11772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6"/>
    </mc:Choice>
    <mc:Fallback xmlns="">
      <p:transition spd="slow" advTm="6234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automated feature selection</a:t>
            </a:r>
          </a:p>
          <a:p>
            <a:pPr lvl="1"/>
            <a:r>
              <a:rPr lang="en-US" dirty="0" smtClean="0"/>
              <a:t>F0.5-score of WEFR is always higher than or equal to the highest F0.5-score when fixing the percentage of selected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3193628"/>
            <a:ext cx="11709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98"/>
    </mc:Choice>
    <mc:Fallback xmlns="">
      <p:transition spd="slow" advTm="512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updating feature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40" y="2112965"/>
            <a:ext cx="5816600" cy="401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804" y="2112965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zh-CN" sz="2400" dirty="0"/>
              <a:t>WEFR</a:t>
            </a:r>
            <a:r>
              <a:rPr lang="zh-CN" altLang="en-US" sz="2400" dirty="0"/>
              <a:t> </a:t>
            </a:r>
            <a:r>
              <a:rPr lang="en-US" altLang="zh-CN" sz="2400" dirty="0"/>
              <a:t>improves precision and </a:t>
            </a:r>
            <a:r>
              <a:rPr lang="en-US" altLang="zh-CN" sz="2400" dirty="0" smtClean="0"/>
              <a:t>F0.5-score with updating selected features for MA1, MA2, MC1, and MC2 compared to no updating feature selection</a:t>
            </a:r>
            <a:endParaRPr lang="en-US" sz="2400" dirty="0"/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4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1"/>
    </mc:Choice>
    <mc:Fallback xmlns="">
      <p:transition spd="slow" advTm="532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of state-of-the-art feature selection and WEFR</a:t>
            </a:r>
          </a:p>
          <a:p>
            <a:pPr lvl="1"/>
            <a:r>
              <a:rPr lang="en-US" dirty="0" smtClean="0"/>
              <a:t>Average runtime with MC1 over 20 rounds</a:t>
            </a:r>
          </a:p>
          <a:p>
            <a:pPr lvl="1"/>
            <a:r>
              <a:rPr lang="en-US" dirty="0" smtClean="0"/>
              <a:t>Spearman correlation is the slowest one among state-of-the-art approaches</a:t>
            </a:r>
          </a:p>
          <a:p>
            <a:pPr lvl="1"/>
            <a:r>
              <a:rPr lang="en-US" dirty="0" smtClean="0"/>
              <a:t>WEFR executes state-of-the-art approaches in parallel, so its runtime is comparable with those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36" y="4221088"/>
            <a:ext cx="71395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9"/>
    </mc:Choice>
    <mc:Fallback xmlns="">
      <p:transition spd="slow" advTm="355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WEFR, general feature selection to select features from SMART attributes</a:t>
            </a:r>
          </a:p>
          <a:p>
            <a:pPr lvl="1"/>
            <a:r>
              <a:rPr lang="en-US" dirty="0" smtClean="0"/>
              <a:t>Robust feature selection</a:t>
            </a:r>
          </a:p>
          <a:p>
            <a:pPr lvl="1"/>
            <a:r>
              <a:rPr lang="en-US" dirty="0" smtClean="0"/>
              <a:t>Determine feature count automatically</a:t>
            </a:r>
          </a:p>
          <a:p>
            <a:pPr lvl="1"/>
            <a:r>
              <a:rPr lang="en-US" dirty="0" smtClean="0"/>
              <a:t>Update features with wear-out degree</a:t>
            </a:r>
          </a:p>
          <a:p>
            <a:r>
              <a:rPr lang="en-US" dirty="0" smtClean="0"/>
              <a:t>Evaluation on nearly 500K SSDs</a:t>
            </a:r>
          </a:p>
          <a:p>
            <a:pPr lvl="1"/>
            <a:r>
              <a:rPr lang="en-US" dirty="0" smtClean="0"/>
              <a:t>WEFR generally improves the prediction </a:t>
            </a:r>
            <a:r>
              <a:rPr lang="en-US" smtClean="0"/>
              <a:t>accuracy across six drive models</a:t>
            </a:r>
          </a:p>
          <a:p>
            <a:r>
              <a:rPr lang="en-US" dirty="0" smtClean="0"/>
              <a:t>Dataset:</a:t>
            </a:r>
          </a:p>
          <a:p>
            <a:pPr lvl="1" latinLnBrk="1"/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 smtClean="0">
                <a:solidFill>
                  <a:srgbClr val="FF0000"/>
                </a:solidFill>
              </a:rPr>
              <a:t>github.com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alibaba-edu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dcbrain</a:t>
            </a:r>
            <a:r>
              <a:rPr lang="en-US" b="1" dirty="0" smtClean="0">
                <a:solidFill>
                  <a:srgbClr val="FF0000"/>
                </a:solidFill>
              </a:rPr>
              <a:t>/tree/master/</a:t>
            </a:r>
            <a:r>
              <a:rPr lang="en-US" b="1" dirty="0" err="1" smtClean="0">
                <a:solidFill>
                  <a:srgbClr val="FF0000"/>
                </a:solidFill>
              </a:rPr>
              <a:t>ssd_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smart_logs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5"/>
    </mc:Choice>
    <mc:Fallback xmlns="">
      <p:transition spd="slow" advTm="4155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857500"/>
            <a:ext cx="10969943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 </a:t>
            </a:r>
            <a:r>
              <a:rPr lang="en-US" altLang="zh-CN" dirty="0"/>
              <a:t>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"/>
    </mc:Choice>
    <mc:Fallback xmlns="">
      <p:transition spd="slow" advTm="57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Solid-state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drive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(SSD) failures are prevalent in production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Machine learning</a:t>
            </a:r>
            <a:r>
              <a:rPr lang="en-US" dirty="0" smtClean="0"/>
              <a:t> techniques complement traditional redundancy protection schemes</a:t>
            </a:r>
          </a:p>
          <a:p>
            <a:pPr lvl="1"/>
            <a:r>
              <a:rPr lang="en-US" dirty="0" smtClean="0"/>
              <a:t>Self-Monitoring Analysis and Reporting Technology (SMART) logs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Feature selection</a:t>
            </a:r>
            <a:r>
              <a:rPr lang="en-US" dirty="0" smtClean="0"/>
              <a:t> for general SSD failure prediction</a:t>
            </a:r>
          </a:p>
          <a:p>
            <a:pPr lvl="1"/>
            <a:r>
              <a:rPr lang="en-US" dirty="0" smtClean="0"/>
              <a:t>One feature selection approach may be inapplicable for all drive models</a:t>
            </a:r>
          </a:p>
          <a:p>
            <a:pPr lvl="1"/>
            <a:r>
              <a:rPr lang="en-US" dirty="0" smtClean="0"/>
              <a:t>Various feature selection approaches may select different sets of features</a:t>
            </a:r>
          </a:p>
          <a:p>
            <a:pPr lvl="1"/>
            <a:r>
              <a:rPr lang="en-US" dirty="0" smtClean="0"/>
              <a:t>Considering SSD characteristics, how to select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6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70"/>
    </mc:Choice>
    <mc:Fallback>
      <p:transition spd="slow" advTm="1070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study on nearly 500K SSDs at Alibaba</a:t>
            </a:r>
          </a:p>
          <a:p>
            <a:pPr lvl="1"/>
            <a:r>
              <a:rPr lang="en-US" altLang="zh-CN" dirty="0"/>
              <a:t>Feature importance characterization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WEFR</a:t>
            </a:r>
            <a:r>
              <a:rPr lang="en-US" dirty="0" smtClean="0"/>
              <a:t>, general feature selection for SSD failure prediction</a:t>
            </a:r>
          </a:p>
          <a:p>
            <a:pPr lvl="1"/>
            <a:r>
              <a:rPr lang="en-US" dirty="0" smtClean="0"/>
              <a:t>An automated and robust manner</a:t>
            </a:r>
          </a:p>
          <a:p>
            <a:pPr lvl="1"/>
            <a:r>
              <a:rPr lang="en-US" dirty="0" smtClean="0"/>
              <a:t>Update features with wear-out degree</a:t>
            </a:r>
          </a:p>
          <a:p>
            <a:r>
              <a:rPr lang="en-US" dirty="0" smtClean="0"/>
              <a:t>Evaluation on nearly 500K SSDs at Alibaba</a:t>
            </a:r>
          </a:p>
          <a:p>
            <a:pPr lvl="1"/>
            <a:r>
              <a:rPr lang="en-US" dirty="0"/>
              <a:t>Improve F0.5-score by 10% (4-6%) compared to no feature selection (existing approaches) with comparable runtime </a:t>
            </a:r>
            <a:r>
              <a:rPr lang="en-US" dirty="0" smtClean="0"/>
              <a:t>performance</a:t>
            </a:r>
          </a:p>
          <a:p>
            <a:r>
              <a:rPr lang="en-US" altLang="zh-CN" dirty="0" smtClean="0"/>
              <a:t>Release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public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80"/>
    </mc:Choice>
    <mc:Fallback>
      <p:transition spd="slow" advTm="406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nearly 500K SSDs of 6 drive models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vendors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two-year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span</a:t>
            </a:r>
            <a:r>
              <a:rPr lang="zh-CN" altLang="en-US" dirty="0" smtClean="0"/>
              <a:t> </a:t>
            </a:r>
            <a:r>
              <a:rPr lang="en-US" altLang="zh-CN" dirty="0" smtClean="0"/>
              <a:t>(Jan.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2019)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Alibaba</a:t>
            </a:r>
          </a:p>
          <a:p>
            <a:r>
              <a:rPr lang="en-US" altLang="zh-CN" dirty="0" smtClean="0"/>
              <a:t>Data types: SMART logs and trouble tickets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3140967"/>
            <a:ext cx="7272808" cy="30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75"/>
    </mc:Choice>
    <mc:Fallback xmlns="">
      <p:transition spd="slow" advTm="611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SSD</a:t>
            </a:r>
            <a:r>
              <a:rPr lang="zh-CN" altLang="en-US" dirty="0" smtClean="0"/>
              <a:t> </a:t>
            </a:r>
            <a:r>
              <a:rPr lang="en-US" dirty="0" smtClean="0"/>
              <a:t>Failure prediction</a:t>
            </a:r>
          </a:p>
          <a:p>
            <a:pPr lvl="1"/>
            <a:r>
              <a:rPr lang="en-US" dirty="0" smtClean="0"/>
              <a:t>Offline classification problem</a:t>
            </a:r>
          </a:p>
          <a:p>
            <a:pPr lvl="1"/>
            <a:r>
              <a:rPr lang="en-US" dirty="0" smtClean="0"/>
              <a:t>View raw and normalized values of each SMART attribute as two features</a:t>
            </a:r>
          </a:p>
          <a:p>
            <a:pPr lvl="1"/>
            <a:r>
              <a:rPr lang="en-US" dirty="0" smtClean="0"/>
              <a:t>Input variables: a vector of features</a:t>
            </a:r>
          </a:p>
          <a:p>
            <a:pPr lvl="1"/>
            <a:r>
              <a:rPr lang="en-US" dirty="0" smtClean="0"/>
              <a:t>Output variable: drive status (0 means healthy and 1 means failed)</a:t>
            </a:r>
          </a:p>
          <a:p>
            <a:r>
              <a:rPr lang="en-US" dirty="0" smtClean="0"/>
              <a:t>Feature selection approaches</a:t>
            </a:r>
          </a:p>
          <a:p>
            <a:pPr lvl="1"/>
            <a:r>
              <a:rPr lang="en-US" dirty="0" smtClean="0"/>
              <a:t>Pearson correlation, Spearman correlation, J-index, Random forest (RF), and </a:t>
            </a:r>
            <a:r>
              <a:rPr lang="en-US" dirty="0" err="1" smtClean="0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93"/>
    </mc:Choice>
    <mc:Fallback xmlns="">
      <p:transition spd="slow" advTm="504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Importance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importance for SSD failure prediction</a:t>
            </a:r>
          </a:p>
          <a:p>
            <a:pPr lvl="1"/>
            <a:r>
              <a:rPr lang="en-US" altLang="zh-CN" b="1" dirty="0" smtClean="0"/>
              <a:t>Feature importance</a:t>
            </a:r>
            <a:r>
              <a:rPr lang="en-US" altLang="zh-CN" dirty="0" smtClean="0"/>
              <a:t>: effectiveness of features for predicting SSD failures </a:t>
            </a:r>
          </a:p>
          <a:p>
            <a:pPr lvl="1"/>
            <a:r>
              <a:rPr lang="en-US" altLang="zh-CN" dirty="0" smtClean="0"/>
              <a:t>Feature importance scores for all features using Random forest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Different correlations between features and SSD failures</a:t>
            </a:r>
          </a:p>
          <a:p>
            <a:pPr lvl="1"/>
            <a:r>
              <a:rPr lang="en-US" dirty="0" smtClean="0"/>
              <a:t>Trivial features as noises may decrease the prediction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2" y="2924944"/>
            <a:ext cx="11658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83"/>
    </mc:Choice>
    <mc:Fallback xmlns="">
      <p:transition spd="slow" advTm="670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Importance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importance using different selection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Rankings of top five important features vary across feature selection approaches</a:t>
            </a:r>
          </a:p>
          <a:p>
            <a:pPr lvl="1"/>
            <a:r>
              <a:rPr lang="en-US" i="1" dirty="0" smtClean="0"/>
              <a:t>Which feature selection approach is more effective?</a:t>
            </a:r>
          </a:p>
          <a:p>
            <a:pPr lvl="1"/>
            <a:r>
              <a:rPr lang="en-US" i="1" dirty="0" smtClean="0"/>
              <a:t>How many important features should we select?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688" y="3903292"/>
            <a:ext cx="6581448" cy="22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4"/>
    </mc:Choice>
    <mc:Fallback xmlns="">
      <p:transition spd="slow" advTm="456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Importance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importance with different wear-out degrees</a:t>
            </a:r>
          </a:p>
          <a:p>
            <a:pPr lvl="1"/>
            <a:r>
              <a:rPr lang="en-US" altLang="zh-CN" dirty="0" smtClean="0"/>
              <a:t>Use normalized value of media wear-out indicator (MWI_N)</a:t>
            </a:r>
          </a:p>
          <a:p>
            <a:pPr lvl="1"/>
            <a:r>
              <a:rPr lang="en-US" dirty="0" smtClean="0"/>
              <a:t>Measure</a:t>
            </a:r>
            <a:r>
              <a:rPr lang="en-US" i="1" dirty="0" smtClean="0"/>
              <a:t> survival rate</a:t>
            </a:r>
            <a:r>
              <a:rPr lang="en-US" dirty="0" smtClean="0"/>
              <a:t> on each value in the range of MWI_N</a:t>
            </a:r>
          </a:p>
          <a:p>
            <a:pPr lvl="2"/>
            <a:r>
              <a:rPr lang="en-US" dirty="0" smtClean="0"/>
              <a:t>Survival rate changes with MWI_N for MA1, MA2, MC1, and MC2</a:t>
            </a:r>
          </a:p>
          <a:p>
            <a:pPr lvl="2"/>
            <a:r>
              <a:rPr lang="en-US" dirty="0" smtClean="0"/>
              <a:t>SSD characteristics may change with the wear-out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0" y="3812259"/>
            <a:ext cx="5346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28" y="3812259"/>
            <a:ext cx="5372100" cy="173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2244" y="5616973"/>
            <a:ext cx="10716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b="1" dirty="0" smtClean="0">
                <a:latin typeface="Times New Roman" charset="0"/>
                <a:ea typeface="Times New Roman" charset="0"/>
                <a:cs typeface="Times New Roman" charset="0"/>
              </a:rPr>
              <a:t>Fig.</a:t>
            </a:r>
            <a:r>
              <a:rPr lang="zh-CN" altLang="en-US" sz="17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700" b="1" dirty="0" smtClean="0">
                <a:latin typeface="Times New Roman" charset="0"/>
                <a:ea typeface="Times New Roman" charset="0"/>
                <a:cs typeface="Times New Roman" charset="0"/>
              </a:rPr>
              <a:t>1:</a:t>
            </a:r>
            <a:r>
              <a:rPr lang="en-US" altLang="zh-CN" sz="1700" dirty="0" smtClean="0">
                <a:latin typeface="Times New Roman" charset="0"/>
                <a:ea typeface="Times New Roman" charset="0"/>
                <a:cs typeface="Times New Roman" charset="0"/>
              </a:rPr>
              <a:t> Relationships between the survival rate and MWI_N. Green points are change points detected using the Bayesian change point detection.</a:t>
            </a:r>
            <a:r>
              <a:rPr lang="zh-CN" altLang="en-US" sz="1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700" dirty="0" smtClean="0">
                <a:latin typeface="Times New Roman" charset="0"/>
                <a:ea typeface="Times New Roman" charset="0"/>
                <a:cs typeface="Times New Roman" charset="0"/>
              </a:rPr>
              <a:t>We omit MB1 and MB2 here due to a small range of MWI_N.</a:t>
            </a:r>
            <a:endParaRPr lang="en-US" sz="17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66"/>
    </mc:Choice>
    <mc:Fallback xmlns="">
      <p:transition spd="slow" advTm="664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Importance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importance with different wear-out degrees</a:t>
            </a:r>
          </a:p>
          <a:p>
            <a:pPr lvl="1"/>
            <a:r>
              <a:rPr lang="en-US" dirty="0" smtClean="0"/>
              <a:t>Divide SSDs into two groups by the threshold of MWI_N</a:t>
            </a:r>
          </a:p>
          <a:p>
            <a:pPr lvl="1"/>
            <a:r>
              <a:rPr lang="en-US" dirty="0" smtClean="0"/>
              <a:t>Top five important features vary across different groups of MWI_N</a:t>
            </a:r>
          </a:p>
          <a:p>
            <a:pPr lvl="1"/>
            <a:r>
              <a:rPr lang="en-US" dirty="0" smtClean="0"/>
              <a:t>Need to update features when predicting SSD failures with MWI_N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60" y="3348903"/>
            <a:ext cx="6336704" cy="29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0"/>
    </mc:Choice>
    <mc:Fallback xmlns="">
      <p:transition spd="slow" advTm="649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dcs20streamdfp" id="{9D9A8CB5-260D-9943-A607-0BE795C4DF35}" vid="{D9BE9A0F-7476-C84B-9641-0D77BC3F1A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icdcs20streamdfp</Template>
  <TotalTime>6407</TotalTime>
  <Words>3141</Words>
  <Application>Microsoft Macintosh PowerPoint</Application>
  <PresentationFormat>Custom</PresentationFormat>
  <Paragraphs>404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Wingdings</vt:lpstr>
      <vt:lpstr>宋体</vt:lpstr>
      <vt:lpstr>Arial</vt:lpstr>
      <vt:lpstr>Default Design</vt:lpstr>
      <vt:lpstr>General Feature Selection for Failure Prediction in Large-scale SSD Deployment</vt:lpstr>
      <vt:lpstr>Motivation</vt:lpstr>
      <vt:lpstr>Our Contribution</vt:lpstr>
      <vt:lpstr>Data Collection</vt:lpstr>
      <vt:lpstr>Background</vt:lpstr>
      <vt:lpstr>Feature Importance Characterization</vt:lpstr>
      <vt:lpstr>Feature Importance Characterization</vt:lpstr>
      <vt:lpstr>Feature Importance Characterization</vt:lpstr>
      <vt:lpstr>Feature Importance Characterization</vt:lpstr>
      <vt:lpstr>WEFR</vt:lpstr>
      <vt:lpstr>WEFR</vt:lpstr>
      <vt:lpstr>WEFR</vt:lpstr>
      <vt:lpstr>Evaluation</vt:lpstr>
      <vt:lpstr>Evaluation</vt:lpstr>
      <vt:lpstr>Evaluation</vt:lpstr>
      <vt:lpstr>Evaluation</vt:lpstr>
      <vt:lpstr>Evaluation</vt:lpstr>
      <vt:lpstr>Conclusion</vt:lpstr>
      <vt:lpstr>Thank You! Q &amp; A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In-Depth Study of Correlated Failures in Production SSD-Based Data Centers </dc:title>
  <dc:creator>shujiehan00001@gmail.com</dc:creator>
  <cp:lastModifiedBy>shujiehan00001@gmail.com</cp:lastModifiedBy>
  <cp:revision>563</cp:revision>
  <cp:lastPrinted>2021-01-23T03:01:14Z</cp:lastPrinted>
  <dcterms:created xsi:type="dcterms:W3CDTF">2021-01-13T11:38:59Z</dcterms:created>
  <dcterms:modified xsi:type="dcterms:W3CDTF">2021-05-25T03:10:45Z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