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60" r:id="rId2"/>
    <p:sldId id="461" r:id="rId3"/>
    <p:sldId id="462" r:id="rId4"/>
    <p:sldId id="463" r:id="rId5"/>
    <p:sldId id="464" r:id="rId6"/>
    <p:sldId id="465" r:id="rId7"/>
    <p:sldId id="466" r:id="rId8"/>
    <p:sldId id="467" r:id="rId9"/>
    <p:sldId id="484" r:id="rId10"/>
    <p:sldId id="469" r:id="rId11"/>
    <p:sldId id="485" r:id="rId12"/>
    <p:sldId id="470" r:id="rId13"/>
    <p:sldId id="471" r:id="rId14"/>
    <p:sldId id="472" r:id="rId15"/>
    <p:sldId id="483" r:id="rId16"/>
    <p:sldId id="474" r:id="rId17"/>
    <p:sldId id="475" r:id="rId18"/>
    <p:sldId id="476" r:id="rId19"/>
    <p:sldId id="477" r:id="rId20"/>
    <p:sldId id="478" r:id="rId21"/>
    <p:sldId id="479" r:id="rId22"/>
    <p:sldId id="480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210" autoAdjust="0"/>
  </p:normalViewPr>
  <p:slideViewPr>
    <p:cSldViewPr>
      <p:cViewPr>
        <p:scale>
          <a:sx n="71" d="100"/>
          <a:sy n="71" d="100"/>
        </p:scale>
        <p:origin x="-11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7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05600" y="6537325"/>
            <a:ext cx="2133600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05600" y="6537325"/>
            <a:ext cx="2133600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freqanalys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0"/>
            <a:ext cx="9144000" cy="1771651"/>
          </a:xfrm>
        </p:spPr>
        <p:txBody>
          <a:bodyPr/>
          <a:lstStyle/>
          <a:p>
            <a:r>
              <a:rPr lang="en-US" sz="3600" dirty="0"/>
              <a:t>Information Leakage in Encrypted </a:t>
            </a:r>
            <a:r>
              <a:rPr lang="en-US" sz="3600" dirty="0" err="1" smtClean="0"/>
              <a:t>Deduplication</a:t>
            </a:r>
            <a:r>
              <a:rPr lang="en-US" sz="3600" dirty="0" smtClean="0"/>
              <a:t> via </a:t>
            </a:r>
            <a:r>
              <a:rPr lang="en-US" sz="3600" dirty="0"/>
              <a:t>Frequency Analysis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534400" cy="1752600"/>
          </a:xfrm>
        </p:spPr>
        <p:txBody>
          <a:bodyPr/>
          <a:lstStyle/>
          <a:p>
            <a:r>
              <a:rPr lang="en-US" sz="2400" dirty="0" err="1"/>
              <a:t>Jingwei</a:t>
            </a:r>
            <a:r>
              <a:rPr lang="en-US" sz="2400" dirty="0"/>
              <a:t> Li</a:t>
            </a:r>
            <a:r>
              <a:rPr lang="en-US" sz="2400" baseline="30000" dirty="0"/>
              <a:t>*</a:t>
            </a:r>
            <a:r>
              <a:rPr lang="en-US" sz="2400" dirty="0"/>
              <a:t>, </a:t>
            </a:r>
            <a:r>
              <a:rPr lang="en-US" sz="2400" dirty="0" err="1"/>
              <a:t>Chuan</a:t>
            </a:r>
            <a:r>
              <a:rPr lang="en-US" sz="2400" dirty="0"/>
              <a:t> Qin</a:t>
            </a:r>
            <a:r>
              <a:rPr lang="en-US" sz="2400" baseline="30000" dirty="0"/>
              <a:t>#</a:t>
            </a:r>
            <a:r>
              <a:rPr lang="en-US" sz="2400" dirty="0"/>
              <a:t>, </a:t>
            </a:r>
            <a:r>
              <a:rPr lang="en-US" sz="2400" b="1" dirty="0"/>
              <a:t>Patrick P. C. Lee</a:t>
            </a:r>
            <a:r>
              <a:rPr lang="en-US" sz="2400" b="1" baseline="30000" dirty="0"/>
              <a:t>#</a:t>
            </a:r>
            <a:r>
              <a:rPr lang="en-US" sz="2400" dirty="0"/>
              <a:t>, </a:t>
            </a:r>
            <a:r>
              <a:rPr lang="en-US" sz="2400" dirty="0" err="1"/>
              <a:t>Xiaosong</a:t>
            </a:r>
            <a:r>
              <a:rPr lang="en-US" sz="2400" dirty="0"/>
              <a:t> Zhang</a:t>
            </a:r>
            <a:r>
              <a:rPr lang="en-US" sz="2400" baseline="30000" dirty="0"/>
              <a:t>*</a:t>
            </a:r>
          </a:p>
          <a:p>
            <a:r>
              <a:rPr lang="en-US" sz="2000" baseline="30000" dirty="0"/>
              <a:t>*</a:t>
            </a:r>
            <a:r>
              <a:rPr lang="en-US" sz="2000" dirty="0"/>
              <a:t>University of Electronic Science and Technology of China</a:t>
            </a:r>
          </a:p>
          <a:p>
            <a:r>
              <a:rPr lang="en-US" sz="2000" baseline="30000" dirty="0" smtClean="0"/>
              <a:t>#</a:t>
            </a:r>
            <a:r>
              <a:rPr lang="en-US" sz="2000" dirty="0" smtClean="0"/>
              <a:t>The Chinese </a:t>
            </a:r>
            <a:r>
              <a:rPr lang="en-US" sz="2000" dirty="0"/>
              <a:t>University of Hong </a:t>
            </a:r>
            <a:r>
              <a:rPr lang="en-US" sz="2000" dirty="0" smtClean="0"/>
              <a:t>Kong</a:t>
            </a:r>
          </a:p>
          <a:p>
            <a:r>
              <a:rPr lang="en-US" sz="2000" dirty="0" smtClean="0"/>
              <a:t>DSN 2017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46179" y="3472934"/>
            <a:ext cx="8188221" cy="3156466"/>
            <a:chOff x="346179" y="3320534"/>
            <a:chExt cx="8188221" cy="3156466"/>
          </a:xfrm>
        </p:grpSpPr>
        <p:sp>
          <p:nvSpPr>
            <p:cNvPr id="5" name="Rectangle 4"/>
            <p:cNvSpPr/>
            <p:nvPr/>
          </p:nvSpPr>
          <p:spPr bwMode="auto">
            <a:xfrm>
              <a:off x="839492" y="4311134"/>
              <a:ext cx="914400" cy="5334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Chunk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5030492" y="3396734"/>
              <a:ext cx="3503908" cy="2667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335292" y="4006334"/>
              <a:ext cx="1104899" cy="1295400"/>
            </a:xfrm>
            <a:prstGeom prst="rect">
              <a:avLst/>
            </a:prstGeom>
            <a:solidFill>
              <a:srgbClr val="92D050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Dedup</a:t>
              </a:r>
              <a:r>
                <a:rPr lang="en-US" b="1" dirty="0"/>
                <a:t> </a:t>
              </a:r>
              <a:r>
                <a:rPr lang="en-US" b="1" dirty="0" smtClean="0"/>
                <a:t>module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>
              <a:off x="6630692" y="4293495"/>
              <a:ext cx="457200" cy="723900"/>
            </a:xfrm>
            <a:prstGeom prst="rightArrow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Flowchart: Magnetic Disk 8"/>
            <p:cNvSpPr/>
            <p:nvPr/>
          </p:nvSpPr>
          <p:spPr bwMode="auto">
            <a:xfrm>
              <a:off x="7240292" y="3549134"/>
              <a:ext cx="457200" cy="533400"/>
            </a:xfrm>
            <a:prstGeom prst="flowChartMagneticDisk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Flowchart: Magnetic Disk 13"/>
            <p:cNvSpPr/>
            <p:nvPr/>
          </p:nvSpPr>
          <p:spPr bwMode="auto">
            <a:xfrm>
              <a:off x="7240292" y="4158734"/>
              <a:ext cx="457200" cy="533400"/>
            </a:xfrm>
            <a:prstGeom prst="flowChartMagneticDisk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Flowchart: Magnetic Disk 14"/>
            <p:cNvSpPr/>
            <p:nvPr/>
          </p:nvSpPr>
          <p:spPr bwMode="auto">
            <a:xfrm>
              <a:off x="7240292" y="4768334"/>
              <a:ext cx="457200" cy="533400"/>
            </a:xfrm>
            <a:prstGeom prst="flowChartMagneticDisk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Flowchart: Magnetic Disk 15"/>
            <p:cNvSpPr/>
            <p:nvPr/>
          </p:nvSpPr>
          <p:spPr bwMode="auto">
            <a:xfrm>
              <a:off x="7240292" y="5377934"/>
              <a:ext cx="457200" cy="533400"/>
            </a:xfrm>
            <a:prstGeom prst="flowChartMagneticDisk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906292" y="4311134"/>
              <a:ext cx="914400" cy="5334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Chunk</a:t>
              </a:r>
            </a:p>
          </p:txBody>
        </p:sp>
        <p:sp>
          <p:nvSpPr>
            <p:cNvPr id="18" name="Right Arrow 17"/>
            <p:cNvSpPr/>
            <p:nvPr/>
          </p:nvSpPr>
          <p:spPr bwMode="auto">
            <a:xfrm>
              <a:off x="3125492" y="4425434"/>
              <a:ext cx="2133600" cy="342900"/>
            </a:xfrm>
            <a:prstGeom prst="rightArrow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6179" y="443107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...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734181" y="4577834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Disks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3892" y="6107668"/>
              <a:ext cx="2569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Deduplication</a:t>
              </a:r>
              <a:r>
                <a:rPr lang="en-US" b="1" dirty="0" smtClean="0"/>
                <a:t> system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8692" y="3320534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MLE protection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2973092" y="3689866"/>
              <a:ext cx="0" cy="206906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116092" y="4692134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/>
            <p:cNvSpPr txBox="1"/>
            <p:nvPr/>
          </p:nvSpPr>
          <p:spPr>
            <a:xfrm>
              <a:off x="3277892" y="5377934"/>
              <a:ext cx="1676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Tapped by adversary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Adversarial goal: </a:t>
            </a:r>
            <a:r>
              <a:rPr lang="en-US" b="1" dirty="0" smtClean="0">
                <a:solidFill>
                  <a:srgbClr val="FF0000"/>
                </a:solidFill>
              </a:rPr>
              <a:t>infer the content of plaintext chunks given the </a:t>
            </a:r>
            <a:r>
              <a:rPr lang="en-US" b="1" dirty="0" err="1" smtClean="0">
                <a:solidFill>
                  <a:srgbClr val="FF0000"/>
                </a:solidFill>
              </a:rPr>
              <a:t>ciphertext</a:t>
            </a:r>
            <a:r>
              <a:rPr lang="en-US" b="1" dirty="0" smtClean="0">
                <a:solidFill>
                  <a:srgbClr val="FF0000"/>
                </a:solidFill>
              </a:rPr>
              <a:t> chunks of the latest backup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</a:rPr>
              <a:t>Ciphertext</a:t>
            </a:r>
            <a:r>
              <a:rPr lang="en-US" b="1" dirty="0" smtClean="0">
                <a:solidFill>
                  <a:srgbClr val="0070C0"/>
                </a:solidFill>
              </a:rPr>
              <a:t>-only</a:t>
            </a:r>
            <a:r>
              <a:rPr lang="en-US" dirty="0" smtClean="0"/>
              <a:t>: only </a:t>
            </a:r>
            <a:r>
              <a:rPr lang="en-US" dirty="0" err="1" smtClean="0"/>
              <a:t>ciphertext</a:t>
            </a:r>
            <a:r>
              <a:rPr lang="en-US" dirty="0" smtClean="0"/>
              <a:t> chunks of latest backup known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Known-plaintext</a:t>
            </a:r>
            <a:r>
              <a:rPr lang="en-US" dirty="0" smtClean="0"/>
              <a:t>: some plaintext chunks of latest backup known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2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Infer critical files of an encrypted backup snapshot</a:t>
            </a:r>
          </a:p>
          <a:p>
            <a:pPr lvl="1"/>
            <a:r>
              <a:rPr lang="en-US" dirty="0"/>
              <a:t>e.g., system files, </a:t>
            </a:r>
            <a:r>
              <a:rPr lang="en-US" dirty="0" smtClean="0"/>
              <a:t>user </a:t>
            </a:r>
            <a:r>
              <a:rPr lang="en-US" dirty="0"/>
              <a:t>databases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How-to</a:t>
            </a:r>
            <a:r>
              <a:rPr lang="en-US" dirty="0" smtClean="0"/>
              <a:t>: Given plaintext chunks of some critical files, identify the </a:t>
            </a:r>
            <a:r>
              <a:rPr lang="en-US" dirty="0" err="1" smtClean="0"/>
              <a:t>ciphertext</a:t>
            </a:r>
            <a:r>
              <a:rPr lang="en-US" dirty="0" smtClean="0"/>
              <a:t> chunks that are inferred to those plaintext chunks</a:t>
            </a:r>
          </a:p>
          <a:p>
            <a:r>
              <a:rPr lang="en-US" dirty="0" smtClean="0"/>
              <a:t>The identified </a:t>
            </a:r>
            <a:r>
              <a:rPr lang="en-US" dirty="0" err="1" smtClean="0"/>
              <a:t>ciphertext</a:t>
            </a:r>
            <a:r>
              <a:rPr lang="en-US" dirty="0" smtClean="0"/>
              <a:t> chunks can be later attacked specifically (e.g., corruption or malicious attacks)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/>
              <a:t>Given </a:t>
            </a:r>
            <a:r>
              <a:rPr lang="en-US" dirty="0" smtClean="0"/>
              <a:t>prior </a:t>
            </a:r>
            <a:r>
              <a:rPr lang="en-US" dirty="0"/>
              <a:t>backup </a:t>
            </a:r>
            <a:r>
              <a:rPr lang="en-US" b="1" dirty="0" smtClean="0"/>
              <a:t>M</a:t>
            </a:r>
            <a:r>
              <a:rPr lang="en-US" dirty="0" smtClean="0"/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/>
              <a:t>apply frequency analysis to infer plaintext chunks in latest backup </a:t>
            </a:r>
            <a:r>
              <a:rPr lang="en-US" b="1" dirty="0" smtClean="0"/>
              <a:t>C</a:t>
            </a:r>
            <a:r>
              <a:rPr lang="en-US" dirty="0" smtClean="0"/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/>
              <a:t>Sort chunks of </a:t>
            </a:r>
            <a:r>
              <a:rPr lang="en-US" b="1" dirty="0"/>
              <a:t>M</a:t>
            </a:r>
            <a:r>
              <a:rPr lang="en-US" dirty="0"/>
              <a:t> and </a:t>
            </a:r>
            <a:r>
              <a:rPr lang="en-US" b="1" dirty="0"/>
              <a:t>C</a:t>
            </a:r>
            <a:r>
              <a:rPr lang="en-US" dirty="0"/>
              <a:t> by </a:t>
            </a:r>
            <a:r>
              <a:rPr lang="en-US" dirty="0" smtClean="0"/>
              <a:t>chunk frequency</a:t>
            </a:r>
            <a:endParaRPr lang="en-US" dirty="0"/>
          </a:p>
          <a:p>
            <a:pPr lvl="1"/>
            <a:r>
              <a:rPr lang="en-US" dirty="0"/>
              <a:t>Infer </a:t>
            </a:r>
            <a:r>
              <a:rPr lang="en-US" dirty="0" smtClean="0"/>
              <a:t>that </a:t>
            </a:r>
            <a:r>
              <a:rPr lang="en-US" dirty="0" err="1" smtClean="0">
                <a:solidFill>
                  <a:srgbClr val="FF0000"/>
                </a:solidFill>
              </a:rPr>
              <a:t>i-th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frequent chunk in 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plaintext </a:t>
            </a:r>
            <a:r>
              <a:rPr lang="en-US" dirty="0">
                <a:solidFill>
                  <a:srgbClr val="FF0000"/>
                </a:solidFill>
              </a:rPr>
              <a:t>chunk of </a:t>
            </a:r>
            <a:r>
              <a:rPr lang="en-US" dirty="0" err="1">
                <a:solidFill>
                  <a:srgbClr val="FF0000"/>
                </a:solidFill>
              </a:rPr>
              <a:t>i-th</a:t>
            </a:r>
            <a:r>
              <a:rPr lang="en-US" dirty="0">
                <a:solidFill>
                  <a:srgbClr val="FF0000"/>
                </a:solidFill>
              </a:rPr>
              <a:t> frequent chunk in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(Note: Numbers of chunks in </a:t>
            </a:r>
            <a:r>
              <a:rPr lang="en-US" sz="1600" b="1" dirty="0" smtClean="0"/>
              <a:t>M</a:t>
            </a:r>
            <a:r>
              <a:rPr lang="en-US" sz="1600" dirty="0" smtClean="0"/>
              <a:t> and </a:t>
            </a:r>
            <a:r>
              <a:rPr lang="en-US" sz="1600" b="1" dirty="0" smtClean="0"/>
              <a:t>C</a:t>
            </a:r>
            <a:r>
              <a:rPr lang="en-US" sz="1600" dirty="0" smtClean="0"/>
              <a:t> may differ)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/>
              <a:t>: small inference accuracy</a:t>
            </a:r>
          </a:p>
          <a:p>
            <a:pPr lvl="1"/>
            <a:r>
              <a:rPr lang="en-US" dirty="0"/>
              <a:t>Sensitive to data updates </a:t>
            </a:r>
          </a:p>
          <a:p>
            <a:pPr lvl="1"/>
            <a:r>
              <a:rPr lang="en-US" dirty="0"/>
              <a:t>Many </a:t>
            </a:r>
            <a:r>
              <a:rPr lang="en-US" dirty="0" smtClean="0"/>
              <a:t>“ties”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in frequency </a:t>
            </a:r>
            <a:r>
              <a:rPr lang="en-US" dirty="0" smtClean="0"/>
              <a:t>sorting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1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Locality-based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497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Chunk locality</a:t>
            </a:r>
            <a:r>
              <a:rPr lang="en-US" dirty="0"/>
              <a:t>: </a:t>
            </a:r>
            <a:r>
              <a:rPr lang="en-US" dirty="0" smtClean="0"/>
              <a:t>tendency of chunks and their neighbors to re-occur across </a:t>
            </a:r>
            <a:r>
              <a:rPr lang="en-US" dirty="0"/>
              <a:t>backups</a:t>
            </a:r>
          </a:p>
          <a:p>
            <a:pPr lvl="1"/>
            <a:r>
              <a:rPr lang="en-US" dirty="0" smtClean="0"/>
              <a:t>Example: if chunk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is surrounded by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in one backup</a:t>
            </a:r>
            <a:r>
              <a:rPr lang="en-US" dirty="0" smtClean="0"/>
              <a:t>, then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/>
              <a:t> is likely to be surrounded by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in next backup  </a:t>
            </a:r>
          </a:p>
          <a:p>
            <a:pPr lvl="1"/>
            <a:r>
              <a:rPr lang="en-US" dirty="0" smtClean="0"/>
              <a:t>Improve </a:t>
            </a:r>
            <a:r>
              <a:rPr lang="en-US" dirty="0" err="1" smtClean="0"/>
              <a:t>deduplication</a:t>
            </a:r>
            <a:r>
              <a:rPr lang="en-US" dirty="0" smtClean="0"/>
              <a:t> indexing </a:t>
            </a:r>
            <a:r>
              <a:rPr lang="en-US" baseline="30000" dirty="0" smtClean="0"/>
              <a:t>[</a:t>
            </a:r>
            <a:r>
              <a:rPr lang="en-US" baseline="30000" dirty="0"/>
              <a:t>Zhu, FAST’08; </a:t>
            </a:r>
            <a:r>
              <a:rPr lang="en-US" baseline="30000" dirty="0" err="1"/>
              <a:t>Lillibridge</a:t>
            </a:r>
            <a:r>
              <a:rPr lang="en-US" baseline="30000" dirty="0"/>
              <a:t>, FAST’09; Xia, ATC’11</a:t>
            </a:r>
            <a:r>
              <a:rPr lang="en-US" baseline="30000" dirty="0" smtClean="0"/>
              <a:t>]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3600"/>
              </a:spcBef>
            </a:pPr>
            <a:r>
              <a:rPr lang="en-US" dirty="0" smtClean="0"/>
              <a:t>Adapt </a:t>
            </a:r>
            <a:r>
              <a:rPr lang="en-US" dirty="0"/>
              <a:t>chunk locality </a:t>
            </a:r>
            <a:r>
              <a:rPr lang="en-US" dirty="0" smtClean="0"/>
              <a:t>to </a:t>
            </a:r>
            <a:r>
              <a:rPr lang="en-US" dirty="0"/>
              <a:t>frequency analysis</a:t>
            </a:r>
          </a:p>
          <a:p>
            <a:pPr lvl="1"/>
            <a:r>
              <a:rPr lang="en-US" dirty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is mapped </a:t>
            </a:r>
            <a:r>
              <a:rPr lang="en-US" dirty="0"/>
              <a:t>to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, then </a:t>
            </a:r>
            <a:r>
              <a:rPr lang="en-US" dirty="0" smtClean="0"/>
              <a:t>neighbors </a:t>
            </a:r>
            <a:r>
              <a:rPr lang="en-US" dirty="0"/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are </a:t>
            </a:r>
            <a:r>
              <a:rPr lang="en-US" dirty="0" smtClean="0"/>
              <a:t>also probably mapped to neighbors </a:t>
            </a:r>
            <a:r>
              <a:rPr lang="en-US" dirty="0"/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lvl="1"/>
            <a:r>
              <a:rPr lang="en-US" dirty="0" smtClean="0"/>
              <a:t>Iteratively </a:t>
            </a:r>
            <a:r>
              <a:rPr lang="en-US" dirty="0"/>
              <a:t>i</a:t>
            </a:r>
            <a:r>
              <a:rPr lang="en-US" dirty="0" smtClean="0"/>
              <a:t>nfer </a:t>
            </a:r>
            <a:r>
              <a:rPr lang="en-US" dirty="0"/>
              <a:t>more </a:t>
            </a:r>
            <a:r>
              <a:rPr lang="en-US" dirty="0" err="1"/>
              <a:t>ciphertext</a:t>
            </a:r>
            <a:r>
              <a:rPr lang="en-US" dirty="0"/>
              <a:t>-plaintext </a:t>
            </a:r>
            <a:r>
              <a:rPr lang="en-US" dirty="0" smtClean="0"/>
              <a:t>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Locality-based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944563"/>
          </a:xfrm>
        </p:spPr>
        <p:txBody>
          <a:bodyPr/>
          <a:lstStyle/>
          <a:p>
            <a:r>
              <a:rPr lang="en-US" dirty="0" smtClean="0"/>
              <a:t>Number of top-frequent pairs and size of inferred set are configurable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4495800" y="3248154"/>
            <a:ext cx="1219200" cy="409446"/>
            <a:chOff x="4495800" y="3248154"/>
            <a:chExt cx="1219200" cy="40944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724400" y="3248154"/>
              <a:ext cx="990600" cy="40944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(C,</a:t>
              </a:r>
              <a:r>
                <a:rPr lang="zh-CN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zh-CN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1" idx="3"/>
              <a:endCxn id="13" idx="1"/>
            </p:cNvCxnSpPr>
            <p:nvPr/>
          </p:nvCxnSpPr>
          <p:spPr bwMode="auto">
            <a:xfrm>
              <a:off x="4495800" y="3450097"/>
              <a:ext cx="228600" cy="27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" name="Rectangle 19"/>
          <p:cNvSpPr/>
          <p:nvPr/>
        </p:nvSpPr>
        <p:spPr bwMode="auto">
          <a:xfrm>
            <a:off x="2824802" y="2244114"/>
            <a:ext cx="6041066" cy="24157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1600" y="46598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loop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152400" y="2450068"/>
            <a:ext cx="4343400" cy="1588532"/>
            <a:chOff x="152400" y="2450068"/>
            <a:chExt cx="4343400" cy="1588532"/>
          </a:xfrm>
        </p:grpSpPr>
        <p:cxnSp>
          <p:nvCxnSpPr>
            <p:cNvPr id="8" name="Straight Arrow Connector 7"/>
            <p:cNvCxnSpPr>
              <a:stCxn id="7" idx="1"/>
              <a:endCxn id="11" idx="1"/>
            </p:cNvCxnSpPr>
            <p:nvPr/>
          </p:nvCxnSpPr>
          <p:spPr bwMode="auto">
            <a:xfrm>
              <a:off x="1066800" y="3441303"/>
              <a:ext cx="1986601" cy="8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Oval 4"/>
            <p:cNvSpPr/>
            <p:nvPr/>
          </p:nvSpPr>
          <p:spPr bwMode="auto">
            <a:xfrm>
              <a:off x="152400" y="2819400"/>
              <a:ext cx="685800" cy="4572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52400" y="3581400"/>
              <a:ext cx="685800" cy="4572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</a:t>
              </a:r>
            </a:p>
          </p:txBody>
        </p:sp>
        <p:sp>
          <p:nvSpPr>
            <p:cNvPr id="7" name="Right Brace 6"/>
            <p:cNvSpPr/>
            <p:nvPr/>
          </p:nvSpPr>
          <p:spPr bwMode="auto">
            <a:xfrm>
              <a:off x="914400" y="2920206"/>
              <a:ext cx="152400" cy="104219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" y="2450068"/>
              <a:ext cx="217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Frequency analysis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3053401" y="2974244"/>
              <a:ext cx="1442399" cy="951706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inferred</a:t>
              </a:r>
              <a:r>
                <a:rPr lang="zh-CN" altLang="en-US" dirty="0"/>
                <a:t> </a:t>
              </a:r>
              <a:r>
                <a:rPr lang="en-US" altLang="zh-CN" dirty="0"/>
                <a:t>set</a:t>
              </a:r>
              <a:r>
                <a:rPr lang="zh-CN" altLang="en-US" dirty="0"/>
                <a:t> </a:t>
              </a:r>
              <a:endParaRPr lang="en-US" altLang="zh-CN" dirty="0"/>
            </a:p>
            <a:p>
              <a:pPr algn="ctr"/>
              <a:r>
                <a:rPr lang="en-US" altLang="zh-CN" b="1" dirty="0"/>
                <a:t>G</a:t>
              </a:r>
              <a:r>
                <a:rPr lang="zh-CN" altLang="en-US" dirty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{(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)}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43000" y="3163669"/>
              <a:ext cx="160020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/>
                <a:t>top-frequent</a:t>
              </a:r>
              <a:r>
                <a:rPr lang="zh-CN" altLang="en-US" b="1" dirty="0" smtClean="0"/>
                <a:t> </a:t>
              </a:r>
              <a:r>
                <a:rPr lang="en-US" altLang="zh-CN" b="1" dirty="0" smtClean="0"/>
                <a:t>pairs</a:t>
              </a:r>
              <a:endParaRPr lang="en-US" b="1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774601" y="1840468"/>
            <a:ext cx="3626573" cy="1133776"/>
            <a:chOff x="3774601" y="1840468"/>
            <a:chExt cx="3626573" cy="1133776"/>
          </a:xfrm>
        </p:grpSpPr>
        <p:cxnSp>
          <p:nvCxnSpPr>
            <p:cNvPr id="18" name="Elbow Connector 17"/>
            <p:cNvCxnSpPr>
              <a:stCxn id="16" idx="0"/>
              <a:endCxn id="11" idx="0"/>
            </p:cNvCxnSpPr>
            <p:nvPr/>
          </p:nvCxnSpPr>
          <p:spPr bwMode="auto">
            <a:xfrm rot="16200000" flipH="1" flipV="1">
              <a:off x="5473011" y="1046080"/>
              <a:ext cx="229754" cy="3626573"/>
            </a:xfrm>
            <a:prstGeom prst="bentConnector3">
              <a:avLst>
                <a:gd name="adj1" fmla="val -9949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Box 18"/>
            <p:cNvSpPr txBox="1"/>
            <p:nvPr/>
          </p:nvSpPr>
          <p:spPr>
            <a:xfrm>
              <a:off x="4380810" y="1840468"/>
              <a:ext cx="217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Frequency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analysis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80199" y="2286000"/>
              <a:ext cx="1423467" cy="553998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b="1" dirty="0" smtClean="0"/>
                <a:t>top-frequent</a:t>
              </a:r>
              <a:r>
                <a:rPr lang="zh-CN" altLang="en-US" b="1" dirty="0" smtClean="0"/>
                <a:t> </a:t>
              </a:r>
              <a:r>
                <a:rPr lang="en-US" altLang="zh-CN" b="1" dirty="0" smtClean="0"/>
                <a:t/>
              </a:r>
              <a:br>
                <a:rPr lang="en-US" altLang="zh-CN" b="1" dirty="0" smtClean="0"/>
              </a:br>
              <a:r>
                <a:rPr lang="en-US" altLang="zh-CN" b="1" dirty="0" smtClean="0"/>
                <a:t>pairs</a:t>
              </a:r>
              <a:endParaRPr lang="en-US" b="1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721724" y="2744490"/>
            <a:ext cx="3037730" cy="1751310"/>
            <a:chOff x="5721724" y="2744490"/>
            <a:chExt cx="3037730" cy="1446510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6042893" y="2744490"/>
              <a:ext cx="2716561" cy="1446510"/>
            </a:xfrm>
            <a:prstGeom prst="round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b="1" u="sng" dirty="0" smtClean="0"/>
                <a:t>Associative arrays</a:t>
              </a:r>
            </a:p>
            <a:p>
              <a:pPr>
                <a:spcBef>
                  <a:spcPts val="600"/>
                </a:spcBef>
              </a:pPr>
              <a:r>
                <a:rPr lang="en-US" altLang="zh-CN" b="1" dirty="0" smtClean="0"/>
                <a:t>L</a:t>
              </a:r>
              <a:r>
                <a:rPr lang="en-US" altLang="zh-CN" b="1" baseline="-25000" dirty="0" smtClean="0"/>
                <a:t>C</a:t>
              </a:r>
              <a:r>
                <a:rPr lang="zh-CN" altLang="en-US" dirty="0" smtClean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/>
                <a:t>left</a:t>
              </a:r>
              <a:r>
                <a:rPr lang="zh-CN" altLang="en-US" dirty="0"/>
                <a:t> </a:t>
              </a:r>
              <a:r>
                <a:rPr lang="en-US" altLang="zh-CN" dirty="0"/>
                <a:t>chunks</a:t>
              </a:r>
              <a:r>
                <a:rPr lang="zh-CN" altLang="en-US" dirty="0"/>
                <a:t> </a:t>
              </a:r>
              <a:r>
                <a:rPr lang="en-US" altLang="zh-CN" dirty="0"/>
                <a:t>of</a:t>
              </a:r>
              <a:r>
                <a:rPr lang="zh-CN" altLang="en-US" dirty="0"/>
                <a:t> 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  <a:p>
              <a:r>
                <a:rPr lang="en-US" altLang="zh-CN" b="1" dirty="0"/>
                <a:t>L</a:t>
              </a:r>
              <a:r>
                <a:rPr lang="en-US" altLang="zh-CN" b="1" baseline="-25000" dirty="0"/>
                <a:t>M</a:t>
              </a:r>
              <a:r>
                <a:rPr lang="zh-CN" altLang="en-US" dirty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/>
                <a:t>left</a:t>
              </a:r>
              <a:r>
                <a:rPr lang="zh-CN" altLang="en-US" dirty="0"/>
                <a:t> </a:t>
              </a:r>
              <a:r>
                <a:rPr lang="en-US" altLang="zh-CN" dirty="0"/>
                <a:t>chunks</a:t>
              </a:r>
              <a:r>
                <a:rPr lang="zh-CN" altLang="en-US" dirty="0"/>
                <a:t> </a:t>
              </a:r>
              <a:r>
                <a:rPr lang="en-US" altLang="zh-CN" dirty="0"/>
                <a:t>of</a:t>
              </a:r>
              <a:r>
                <a:rPr lang="zh-CN" altLang="en-US" dirty="0"/>
                <a:t> 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  <a:p>
              <a:pPr>
                <a:spcBef>
                  <a:spcPts val="600"/>
                </a:spcBef>
              </a:pPr>
              <a:r>
                <a:rPr lang="en-US" altLang="zh-CN" b="1" dirty="0" smtClean="0"/>
                <a:t>R</a:t>
              </a:r>
              <a:r>
                <a:rPr lang="en-US" altLang="zh-CN" b="1" baseline="-25000" dirty="0" smtClean="0"/>
                <a:t>C</a:t>
              </a:r>
              <a:r>
                <a:rPr lang="zh-CN" altLang="en-US" dirty="0" smtClean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/>
                <a:t>right</a:t>
              </a:r>
              <a:r>
                <a:rPr lang="zh-CN" altLang="en-US" dirty="0"/>
                <a:t> </a:t>
              </a:r>
              <a:r>
                <a:rPr lang="en-US" altLang="zh-CN" dirty="0"/>
                <a:t>chunks</a:t>
              </a:r>
              <a:r>
                <a:rPr lang="zh-CN" altLang="en-US" dirty="0"/>
                <a:t> </a:t>
              </a:r>
              <a:r>
                <a:rPr lang="en-US" altLang="zh-CN" dirty="0"/>
                <a:t>of</a:t>
              </a:r>
              <a:r>
                <a:rPr lang="zh-CN" altLang="en-US" dirty="0"/>
                <a:t> </a:t>
              </a:r>
              <a:r>
                <a:rPr lang="en-US" altLang="zh-C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  <a:p>
              <a:r>
                <a:rPr lang="en-US" altLang="zh-CN" b="1" dirty="0"/>
                <a:t>R</a:t>
              </a:r>
              <a:r>
                <a:rPr lang="en-US" altLang="zh-CN" b="1" baseline="-25000" dirty="0"/>
                <a:t>M</a:t>
              </a:r>
              <a:r>
                <a:rPr lang="zh-CN" altLang="en-US" dirty="0"/>
                <a:t> </a:t>
              </a:r>
              <a:r>
                <a:rPr lang="en-US" altLang="zh-CN" dirty="0"/>
                <a:t>=</a:t>
              </a:r>
              <a:r>
                <a:rPr lang="zh-CN" altLang="en-US" dirty="0"/>
                <a:t> </a:t>
              </a:r>
              <a:r>
                <a:rPr lang="en-US" altLang="zh-CN" dirty="0"/>
                <a:t>right</a:t>
              </a:r>
              <a:r>
                <a:rPr lang="zh-CN" altLang="en-US" dirty="0"/>
                <a:t> </a:t>
              </a:r>
              <a:r>
                <a:rPr lang="en-US" altLang="zh-CN" dirty="0"/>
                <a:t>chunks</a:t>
              </a:r>
              <a:r>
                <a:rPr lang="zh-CN" altLang="en-US" dirty="0"/>
                <a:t> </a:t>
              </a:r>
              <a:r>
                <a:rPr lang="en-US" altLang="zh-CN" dirty="0"/>
                <a:t>of</a:t>
              </a:r>
              <a:r>
                <a:rPr lang="zh-CN" altLang="en-US" dirty="0"/>
                <a:t> </a:t>
              </a:r>
              <a:r>
                <a:rPr lang="en-US" altLang="zh-CN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>
              <a:off x="5721724" y="3336705"/>
              <a:ext cx="304800" cy="27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1301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/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ln w="19050"/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304800" y="1163794"/>
            <a:ext cx="8229600" cy="1289446"/>
            <a:chOff x="304800" y="1163794"/>
            <a:chExt cx="8229600" cy="1289446"/>
          </a:xfrm>
        </p:grpSpPr>
        <p:sp>
          <p:nvSpPr>
            <p:cNvPr id="5" name="Rectangle 4"/>
            <p:cNvSpPr/>
            <p:nvPr/>
          </p:nvSpPr>
          <p:spPr bwMode="auto">
            <a:xfrm>
              <a:off x="304800" y="209324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734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02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5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38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44800" y="209324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0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46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2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18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54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0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264800" y="209303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294400" y="1717288"/>
              <a:ext cx="360000" cy="360556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55334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37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734401" y="1717288"/>
              <a:ext cx="360000" cy="360556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9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45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81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8174400" y="1717988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15622" y="1535668"/>
              <a:ext cx="351378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C</a:t>
              </a:r>
              <a:endParaRPr lang="en-US" b="1" dirty="0"/>
            </a:p>
          </p:txBody>
        </p:sp>
        <p:sp>
          <p:nvSpPr>
            <p:cNvPr id="27" name="Right Brace 26"/>
            <p:cNvSpPr/>
            <p:nvPr/>
          </p:nvSpPr>
          <p:spPr bwMode="auto">
            <a:xfrm rot="16200000">
              <a:off x="2362449" y="-204951"/>
              <a:ext cx="204701" cy="4320000"/>
            </a:xfrm>
            <a:prstGeom prst="righ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ight Brace 27"/>
            <p:cNvSpPr/>
            <p:nvPr/>
          </p:nvSpPr>
          <p:spPr bwMode="auto">
            <a:xfrm rot="16200000">
              <a:off x="6805800" y="-63599"/>
              <a:ext cx="216268" cy="3239068"/>
            </a:xfrm>
            <a:prstGeom prst="righ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38245" y="1163794"/>
              <a:ext cx="377026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M</a:t>
              </a:r>
              <a:endParaRPr lang="en-US" b="1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04800" y="2076394"/>
            <a:ext cx="8231440" cy="1391894"/>
            <a:chOff x="304800" y="2076394"/>
            <a:chExt cx="8231440" cy="13918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296240" y="267188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657174" y="2671676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kumimoji="0" lang="en-US" altLang="zh-CN" b="1" i="1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016240" y="267167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376240" y="2671676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altLang="zh-CN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736240" y="267188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096240" y="267167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456240" y="2671676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816240" y="267167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176240" y="267167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9" name="Straight Arrow Connector 38"/>
            <p:cNvCxnSpPr>
              <a:endCxn id="31" idx="0"/>
            </p:cNvCxnSpPr>
            <p:nvPr/>
          </p:nvCxnSpPr>
          <p:spPr bwMode="auto">
            <a:xfrm>
              <a:off x="5832000" y="2076394"/>
              <a:ext cx="5174" cy="5952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>
              <a:endCxn id="33" idx="0"/>
            </p:cNvCxnSpPr>
            <p:nvPr/>
          </p:nvCxnSpPr>
          <p:spPr bwMode="auto">
            <a:xfrm>
              <a:off x="6553200" y="2076394"/>
              <a:ext cx="3040" cy="5952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>
              <a:endCxn id="36" idx="0"/>
            </p:cNvCxnSpPr>
            <p:nvPr/>
          </p:nvCxnSpPr>
          <p:spPr bwMode="auto">
            <a:xfrm>
              <a:off x="7620000" y="2076394"/>
              <a:ext cx="16240" cy="5952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Rectangle 41"/>
            <p:cNvSpPr/>
            <p:nvPr/>
          </p:nvSpPr>
          <p:spPr bwMode="auto">
            <a:xfrm>
              <a:off x="30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kumimoji="0" lang="en-US" altLang="zh-CN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65734" y="3108288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02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5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384800" y="3108288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74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104800" y="3108288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46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82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184800" y="3108288"/>
              <a:ext cx="360000" cy="3600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354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90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264800" y="3108288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4" name="Straight Arrow Connector 53"/>
            <p:cNvCxnSpPr>
              <a:stCxn id="13" idx="2"/>
              <a:endCxn id="50" idx="0"/>
            </p:cNvCxnSpPr>
            <p:nvPr/>
          </p:nvCxnSpPr>
          <p:spPr bwMode="auto">
            <a:xfrm>
              <a:off x="3364800" y="2453034"/>
              <a:ext cx="0" cy="65525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>
              <a:stCxn id="10" idx="2"/>
              <a:endCxn id="47" idx="0"/>
            </p:cNvCxnSpPr>
            <p:nvPr/>
          </p:nvCxnSpPr>
          <p:spPr bwMode="auto">
            <a:xfrm>
              <a:off x="2284800" y="2453034"/>
              <a:ext cx="0" cy="65525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Arrow Connector 55"/>
            <p:cNvCxnSpPr>
              <a:stCxn id="6" idx="2"/>
            </p:cNvCxnSpPr>
            <p:nvPr/>
          </p:nvCxnSpPr>
          <p:spPr bwMode="auto">
            <a:xfrm flipH="1">
              <a:off x="834044" y="2453034"/>
              <a:ext cx="11690" cy="64634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>
              <a:stCxn id="8" idx="2"/>
              <a:endCxn id="45" idx="0"/>
            </p:cNvCxnSpPr>
            <p:nvPr/>
          </p:nvCxnSpPr>
          <p:spPr bwMode="auto">
            <a:xfrm>
              <a:off x="1564800" y="2453034"/>
              <a:ext cx="0" cy="65525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TextBox 57"/>
            <p:cNvSpPr txBox="1"/>
            <p:nvPr/>
          </p:nvSpPr>
          <p:spPr>
            <a:xfrm>
              <a:off x="3755341" y="2514600"/>
              <a:ext cx="1502459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 smtClean="0">
                  <a:latin typeface="+mn-ea"/>
                  <a:cs typeface="Times New Roman" charset="0"/>
                </a:rPr>
                <a:t>map</a:t>
              </a:r>
              <a:r>
                <a:rPr lang="zh-CN" altLang="en-US" sz="1600" dirty="0" smtClean="0">
                  <a:latin typeface="+mn-ea"/>
                  <a:cs typeface="Times New Roman" charset="0"/>
                </a:rPr>
                <a:t> </a:t>
              </a:r>
              <a:r>
                <a:rPr lang="en-US" altLang="zh-CN" sz="1600" b="1" dirty="0" smtClean="0">
                  <a:solidFill>
                    <a:srgbClr val="FF0000"/>
                  </a:solidFill>
                  <a:latin typeface="+mn-ea"/>
                  <a:cs typeface="Times New Roman" charset="0"/>
                </a:rPr>
                <a:t>most</a:t>
              </a:r>
              <a:r>
                <a:rPr lang="zh-CN" altLang="en-US" sz="1600" b="1" dirty="0" smtClean="0">
                  <a:solidFill>
                    <a:srgbClr val="FF0000"/>
                  </a:solidFill>
                  <a:latin typeface="+mn-ea"/>
                  <a:cs typeface="Times New Roman" charset="0"/>
                </a:rPr>
                <a:t> </a:t>
              </a:r>
              <a:r>
                <a:rPr lang="en-US" altLang="zh-CN" sz="1600" b="1" dirty="0" err="1" smtClean="0">
                  <a:solidFill>
                    <a:srgbClr val="FF0000"/>
                  </a:solidFill>
                  <a:latin typeface="+mn-ea"/>
                  <a:cs typeface="Times New Roman" charset="0"/>
                </a:rPr>
                <a:t>freq</a:t>
              </a:r>
              <a:r>
                <a:rPr lang="zh-CN" altLang="en-US" sz="1600" dirty="0" smtClean="0">
                  <a:latin typeface="+mn-ea"/>
                  <a:cs typeface="Times New Roman" charset="0"/>
                </a:rPr>
                <a:t> </a:t>
              </a:r>
              <a:r>
                <a:rPr lang="en-US" altLang="zh-CN" sz="1600" dirty="0" smtClean="0">
                  <a:latin typeface="+mn-ea"/>
                  <a:cs typeface="Times New Roman" charset="0"/>
                </a:rPr>
                <a:t>chunks</a:t>
              </a:r>
              <a:endParaRPr lang="en-US" sz="1600" dirty="0">
                <a:latin typeface="+mn-ea"/>
                <a:cs typeface="Times New Roman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304800" y="3031676"/>
            <a:ext cx="8229600" cy="1504155"/>
            <a:chOff x="304800" y="3031676"/>
            <a:chExt cx="8229600" cy="1504155"/>
          </a:xfrm>
        </p:grpSpPr>
        <p:sp>
          <p:nvSpPr>
            <p:cNvPr id="88" name="TextBox 87"/>
            <p:cNvSpPr txBox="1"/>
            <p:nvPr/>
          </p:nvSpPr>
          <p:spPr>
            <a:xfrm>
              <a:off x="3525601" y="3530025"/>
              <a:ext cx="1960799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 smtClean="0">
                  <a:latin typeface="+mn-ea"/>
                  <a:cs typeface="Times New Roman" charset="0"/>
                </a:rPr>
                <a:t>map</a:t>
              </a:r>
              <a:r>
                <a:rPr lang="zh-CN" altLang="en-US" sz="1600" dirty="0" smtClean="0">
                  <a:latin typeface="+mn-ea"/>
                  <a:cs typeface="Times New Roman" charset="0"/>
                </a:rPr>
                <a:t> </a:t>
              </a:r>
              <a:r>
                <a:rPr lang="en-US" altLang="zh-CN" sz="1600" b="1" dirty="0" smtClean="0">
                  <a:solidFill>
                    <a:srgbClr val="00B050"/>
                  </a:solidFill>
                  <a:latin typeface="+mn-ea"/>
                  <a:cs typeface="Times New Roman" charset="0"/>
                </a:rPr>
                <a:t>left</a:t>
              </a:r>
              <a:r>
                <a:rPr lang="en-US" altLang="zh-CN" sz="1600" dirty="0">
                  <a:latin typeface="+mn-ea"/>
                  <a:cs typeface="Times New Roman" charset="0"/>
                </a:rPr>
                <a:t>/</a:t>
              </a:r>
              <a:r>
                <a:rPr lang="en-US" altLang="zh-CN" sz="1600" b="1" dirty="0" smtClean="0">
                  <a:solidFill>
                    <a:srgbClr val="7030A0"/>
                  </a:solidFill>
                  <a:latin typeface="+mn-ea"/>
                  <a:cs typeface="Times New Roman" charset="0"/>
                </a:rPr>
                <a:t>right</a:t>
              </a:r>
              <a:r>
                <a:rPr lang="zh-CN" altLang="en-US" sz="1600" b="1" dirty="0" smtClean="0">
                  <a:solidFill>
                    <a:srgbClr val="FF0000"/>
                  </a:solidFill>
                  <a:latin typeface="+mn-ea"/>
                  <a:cs typeface="Times New Roman" charset="0"/>
                </a:rPr>
                <a:t> </a:t>
              </a:r>
              <a:r>
                <a:rPr lang="en-US" altLang="zh-CN" sz="1600" dirty="0" smtClean="0">
                  <a:latin typeface="+mn-ea"/>
                  <a:cs typeface="Times New Roman" charset="0"/>
                </a:rPr>
                <a:t>chunks</a:t>
              </a:r>
              <a:endParaRPr lang="en-US" sz="1600" dirty="0">
                <a:latin typeface="+mn-ea"/>
                <a:cs typeface="Times New Roman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294400" y="3679992"/>
              <a:ext cx="360000" cy="360000"/>
            </a:xfrm>
            <a:prstGeom prst="rect">
              <a:avLst/>
            </a:prstGeom>
            <a:solidFill>
              <a:srgbClr val="00B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55334" y="367978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014400" y="3679786"/>
              <a:ext cx="360000" cy="360000"/>
            </a:xfrm>
            <a:prstGeom prst="rect">
              <a:avLst/>
            </a:prstGeom>
            <a:solidFill>
              <a:srgbClr val="00B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374400" y="367978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734400" y="3679992"/>
              <a:ext cx="360000" cy="360000"/>
            </a:xfrm>
            <a:prstGeom prst="rect">
              <a:avLst/>
            </a:prstGeom>
            <a:solidFill>
              <a:srgbClr val="7030A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094400" y="367978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7454400" y="367978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7814400" y="3679786"/>
              <a:ext cx="360000" cy="360000"/>
            </a:xfrm>
            <a:prstGeom prst="rect">
              <a:avLst/>
            </a:prstGeom>
            <a:solidFill>
              <a:srgbClr val="7030A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8174400" y="3679786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8" name="Straight Arrow Connector 67"/>
            <p:cNvCxnSpPr>
              <a:stCxn id="31" idx="2"/>
              <a:endCxn id="59" idx="0"/>
            </p:cNvCxnSpPr>
            <p:nvPr/>
          </p:nvCxnSpPr>
          <p:spPr bwMode="auto">
            <a:xfrm flipH="1">
              <a:off x="5474400" y="3031676"/>
              <a:ext cx="362774" cy="6483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/>
            <p:cNvCxnSpPr>
              <a:stCxn id="33" idx="2"/>
              <a:endCxn id="61" idx="0"/>
            </p:cNvCxnSpPr>
            <p:nvPr/>
          </p:nvCxnSpPr>
          <p:spPr bwMode="auto">
            <a:xfrm flipH="1">
              <a:off x="6194400" y="3031676"/>
              <a:ext cx="361840" cy="64811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/>
            <p:cNvCxnSpPr>
              <a:stCxn id="33" idx="2"/>
              <a:endCxn id="63" idx="0"/>
            </p:cNvCxnSpPr>
            <p:nvPr/>
          </p:nvCxnSpPr>
          <p:spPr bwMode="auto">
            <a:xfrm>
              <a:off x="6556240" y="3031676"/>
              <a:ext cx="358160" cy="6483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Arrow Connector 70"/>
            <p:cNvCxnSpPr>
              <a:stCxn id="36" idx="2"/>
              <a:endCxn id="66" idx="0"/>
            </p:cNvCxnSpPr>
            <p:nvPr/>
          </p:nvCxnSpPr>
          <p:spPr bwMode="auto">
            <a:xfrm>
              <a:off x="7636240" y="3031676"/>
              <a:ext cx="358160" cy="64811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Rectangle 71"/>
            <p:cNvSpPr/>
            <p:nvPr/>
          </p:nvSpPr>
          <p:spPr bwMode="auto">
            <a:xfrm>
              <a:off x="304800" y="4172899"/>
              <a:ext cx="360000" cy="362932"/>
            </a:xfrm>
            <a:prstGeom prst="rect">
              <a:avLst/>
            </a:prstGeom>
            <a:solidFill>
              <a:srgbClr val="00B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65734" y="4174493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024800" y="4174493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5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384800" y="4174493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1744800" y="4172899"/>
              <a:ext cx="360000" cy="360000"/>
            </a:xfrm>
            <a:prstGeom prst="rect">
              <a:avLst/>
            </a:prstGeom>
            <a:solidFill>
              <a:srgbClr val="00B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104800" y="4174493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464800" y="4174493"/>
              <a:ext cx="360000" cy="360000"/>
            </a:xfrm>
            <a:prstGeom prst="rect">
              <a:avLst/>
            </a:prstGeom>
            <a:solidFill>
              <a:srgbClr val="7030A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824800" y="4174493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3184800" y="4174493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544800" y="4174493"/>
              <a:ext cx="360000" cy="360000"/>
            </a:xfrm>
            <a:prstGeom prst="rect">
              <a:avLst/>
            </a:prstGeom>
            <a:solidFill>
              <a:srgbClr val="7030A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3904800" y="4174493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4264800" y="4174493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84" name="Straight Arrow Connector 83"/>
            <p:cNvCxnSpPr>
              <a:stCxn id="43" idx="2"/>
              <a:endCxn id="72" idx="0"/>
            </p:cNvCxnSpPr>
            <p:nvPr/>
          </p:nvCxnSpPr>
          <p:spPr bwMode="auto">
            <a:xfrm flipH="1">
              <a:off x="484800" y="3468288"/>
              <a:ext cx="360934" cy="7046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Arrow Connector 84"/>
            <p:cNvCxnSpPr>
              <a:stCxn id="47" idx="2"/>
              <a:endCxn id="76" idx="0"/>
            </p:cNvCxnSpPr>
            <p:nvPr/>
          </p:nvCxnSpPr>
          <p:spPr bwMode="auto">
            <a:xfrm flipH="1">
              <a:off x="1924800" y="3468288"/>
              <a:ext cx="360000" cy="7046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Arrow Connector 85"/>
            <p:cNvCxnSpPr>
              <a:stCxn id="47" idx="2"/>
              <a:endCxn id="78" idx="0"/>
            </p:cNvCxnSpPr>
            <p:nvPr/>
          </p:nvCxnSpPr>
          <p:spPr bwMode="auto">
            <a:xfrm>
              <a:off x="2284800" y="3468288"/>
              <a:ext cx="360000" cy="7062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/>
            <p:cNvCxnSpPr>
              <a:stCxn id="50" idx="2"/>
              <a:endCxn id="81" idx="0"/>
            </p:cNvCxnSpPr>
            <p:nvPr/>
          </p:nvCxnSpPr>
          <p:spPr bwMode="auto">
            <a:xfrm>
              <a:off x="3364800" y="3468288"/>
              <a:ext cx="360000" cy="7062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1" name="Group 140"/>
          <p:cNvGrpSpPr/>
          <p:nvPr/>
        </p:nvGrpSpPr>
        <p:grpSpPr>
          <a:xfrm>
            <a:off x="304800" y="4039786"/>
            <a:ext cx="8229600" cy="1501815"/>
            <a:chOff x="304800" y="4039786"/>
            <a:chExt cx="8229600" cy="1501815"/>
          </a:xfrm>
        </p:grpSpPr>
        <p:sp>
          <p:nvSpPr>
            <p:cNvPr id="126" name="TextBox 125"/>
            <p:cNvSpPr txBox="1"/>
            <p:nvPr/>
          </p:nvSpPr>
          <p:spPr>
            <a:xfrm>
              <a:off x="3871332" y="4561512"/>
              <a:ext cx="1504020" cy="58477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 smtClean="0">
                  <a:latin typeface="+mn-ea"/>
                  <a:cs typeface="Times New Roman" charset="0"/>
                </a:rPr>
                <a:t>map</a:t>
              </a:r>
              <a:r>
                <a:rPr lang="zh-CN" altLang="en-US" sz="1600" dirty="0" smtClean="0">
                  <a:latin typeface="+mn-ea"/>
                  <a:cs typeface="Times New Roman" charset="0"/>
                </a:rPr>
                <a:t> </a:t>
              </a:r>
              <a:r>
                <a:rPr lang="en-US" altLang="zh-CN" sz="1600" b="1" dirty="0" smtClean="0">
                  <a:solidFill>
                    <a:srgbClr val="0070C0"/>
                  </a:solidFill>
                  <a:latin typeface="+mn-ea"/>
                  <a:cs typeface="Times New Roman" charset="0"/>
                </a:rPr>
                <a:t>right</a:t>
              </a:r>
              <a:r>
                <a:rPr lang="zh-CN" altLang="en-US" sz="1600" dirty="0" smtClean="0">
                  <a:solidFill>
                    <a:srgbClr val="FF0000"/>
                  </a:solidFill>
                  <a:latin typeface="+mn-ea"/>
                  <a:cs typeface="Times New Roman" charset="0"/>
                </a:rPr>
                <a:t> </a:t>
              </a:r>
              <a:r>
                <a:rPr lang="en-US" altLang="zh-CN" sz="1600" dirty="0" smtClean="0">
                  <a:latin typeface="+mn-ea"/>
                  <a:cs typeface="Times New Roman" charset="0"/>
                </a:rPr>
                <a:t>chunks</a:t>
              </a:r>
              <a:endParaRPr lang="en-US" sz="1600" dirty="0">
                <a:latin typeface="+mn-ea"/>
                <a:cs typeface="Times New Roman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304800" y="5181601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665734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024800" y="518160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5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38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74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10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6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824800" y="5181600"/>
              <a:ext cx="360000" cy="360000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18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3544800" y="51816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3904800" y="5181600"/>
              <a:ext cx="360000" cy="360000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4264800" y="518160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5294400" y="4669200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5655334" y="46689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6014400" y="46689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6374400" y="46689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6734400" y="4669198"/>
              <a:ext cx="360000" cy="36000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7094400" y="4668994"/>
              <a:ext cx="360000" cy="360000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7454400" y="46689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7814400" y="46689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8174400" y="4668994"/>
              <a:ext cx="360000" cy="360000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i="1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  <a:r>
                <a:rPr lang="en-US" b="1" i="1" baseline="-25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110" name="Straight Arrow Connector 109"/>
            <p:cNvCxnSpPr>
              <a:stCxn id="66" idx="2"/>
              <a:endCxn id="109" idx="0"/>
            </p:cNvCxnSpPr>
            <p:nvPr/>
          </p:nvCxnSpPr>
          <p:spPr bwMode="auto">
            <a:xfrm>
              <a:off x="7994400" y="4039786"/>
              <a:ext cx="360000" cy="62920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Arrow Connector 110"/>
            <p:cNvCxnSpPr>
              <a:stCxn id="63" idx="2"/>
              <a:endCxn id="106" idx="0"/>
            </p:cNvCxnSpPr>
            <p:nvPr/>
          </p:nvCxnSpPr>
          <p:spPr bwMode="auto">
            <a:xfrm>
              <a:off x="6914400" y="4039992"/>
              <a:ext cx="360000" cy="6290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Straight Arrow Connector 111"/>
            <p:cNvCxnSpPr>
              <a:stCxn id="78" idx="2"/>
              <a:endCxn id="96" idx="0"/>
            </p:cNvCxnSpPr>
            <p:nvPr/>
          </p:nvCxnSpPr>
          <p:spPr bwMode="auto">
            <a:xfrm>
              <a:off x="2644800" y="4534493"/>
              <a:ext cx="360000" cy="64710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Straight Arrow Connector 112"/>
            <p:cNvCxnSpPr>
              <a:stCxn id="81" idx="2"/>
              <a:endCxn id="99" idx="0"/>
            </p:cNvCxnSpPr>
            <p:nvPr/>
          </p:nvCxnSpPr>
          <p:spPr bwMode="auto">
            <a:xfrm>
              <a:off x="3724800" y="4534493"/>
              <a:ext cx="360000" cy="64710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" name="Group 142"/>
          <p:cNvGrpSpPr/>
          <p:nvPr/>
        </p:nvGrpSpPr>
        <p:grpSpPr>
          <a:xfrm>
            <a:off x="290724" y="5590997"/>
            <a:ext cx="8324033" cy="733603"/>
            <a:chOff x="290724" y="5590997"/>
            <a:chExt cx="8324033" cy="733603"/>
          </a:xfrm>
        </p:grpSpPr>
        <p:sp>
          <p:nvSpPr>
            <p:cNvPr id="114" name="Rectangle 113"/>
            <p:cNvSpPr/>
            <p:nvPr/>
          </p:nvSpPr>
          <p:spPr bwMode="auto">
            <a:xfrm>
              <a:off x="290724" y="5941434"/>
              <a:ext cx="360000" cy="362746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649276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1008342" y="5943394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5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36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28342" y="5941800"/>
              <a:ext cx="360000" cy="362356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08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44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80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316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352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3</a:t>
              </a:r>
              <a:endParaRPr kumimoji="0" lang="en-US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388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4248342" y="5943394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r>
                <a:rPr lang="en-US" i="1" baseline="-25000" dirty="0" smtClean="0"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endParaRPr kumimoji="0" lang="en-US" i="1" u="none" strike="noStrike" cap="none" normalizeH="0" baseline="-25000" dirty="0" smtClean="0">
                <a:ln>
                  <a:noFill/>
                </a:ln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147141" y="5955268"/>
              <a:ext cx="3467616" cy="369332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+mn-lt"/>
                  <a:ea typeface="Times New Roman" charset="0"/>
                  <a:cs typeface="Times New Roman" charset="0"/>
                </a:rPr>
                <a:t>I</a:t>
              </a:r>
              <a:r>
                <a:rPr lang="en-US" b="1" dirty="0" smtClean="0">
                  <a:latin typeface="+mn-lt"/>
                  <a:ea typeface="Times New Roman" charset="0"/>
                  <a:cs typeface="Times New Roman" charset="0"/>
                </a:rPr>
                <a:t>nfer </a:t>
              </a:r>
              <a:r>
                <a:rPr lang="en-US" b="1" dirty="0">
                  <a:latin typeface="+mn-lt"/>
                  <a:ea typeface="Times New Roman" charset="0"/>
                  <a:cs typeface="Times New Roman" charset="0"/>
                </a:rPr>
                <a:t>4 out of 5 </a:t>
              </a:r>
              <a:r>
                <a:rPr lang="en-US" b="1" dirty="0" smtClean="0">
                  <a:latin typeface="+mn-lt"/>
                  <a:ea typeface="Times New Roman" charset="0"/>
                  <a:cs typeface="Times New Roman" charset="0"/>
                </a:rPr>
                <a:t>unique chunks</a:t>
              </a:r>
              <a:endParaRPr lang="en-US" b="1" dirty="0">
                <a:latin typeface="+mn-lt"/>
                <a:ea typeface="Times New Roman" charset="0"/>
                <a:cs typeface="Times New Roman" charset="0"/>
              </a:endParaRPr>
            </a:p>
          </p:txBody>
        </p:sp>
        <p:sp>
          <p:nvSpPr>
            <p:cNvPr id="142" name="Down Arrow 141"/>
            <p:cNvSpPr/>
            <p:nvPr/>
          </p:nvSpPr>
          <p:spPr bwMode="auto">
            <a:xfrm>
              <a:off x="2315622" y="5590997"/>
              <a:ext cx="312720" cy="303000"/>
            </a:xfrm>
            <a:prstGeom prst="downArrow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883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Datasets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FSL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/>
              <a:t>[Sun, MSST’16]</a:t>
            </a:r>
            <a:r>
              <a:rPr lang="en-US" dirty="0" smtClean="0"/>
              <a:t>: 5 monthly backups from Jan 22 to May 21, 2013, covering 2.69 TB in total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Synthetic</a:t>
            </a:r>
            <a:r>
              <a:rPr lang="en-US" dirty="0" smtClean="0"/>
              <a:t>: 10 image snapshots derived from a Ubuntu image (4.28 GB space) via controlled modifications </a:t>
            </a:r>
            <a:r>
              <a:rPr lang="en-US" baseline="30000" dirty="0" smtClean="0"/>
              <a:t>[</a:t>
            </a:r>
            <a:r>
              <a:rPr lang="en-US" baseline="30000" dirty="0" err="1" smtClean="0"/>
              <a:t>Lillibridge</a:t>
            </a:r>
            <a:r>
              <a:rPr lang="en-US" baseline="30000" dirty="0" smtClean="0"/>
              <a:t>, FAST’13]</a:t>
            </a:r>
          </a:p>
          <a:p>
            <a:endParaRPr lang="en-US" dirty="0" smtClean="0"/>
          </a:p>
          <a:p>
            <a:r>
              <a:rPr lang="en-US" dirty="0" err="1" smtClean="0"/>
              <a:t>Testbed</a:t>
            </a:r>
            <a:r>
              <a:rPr lang="en-US" dirty="0" smtClean="0"/>
              <a:t>: Quad-core </a:t>
            </a:r>
            <a:r>
              <a:rPr lang="en-US" dirty="0"/>
              <a:t>3.0GHz CPU and 16GB </a:t>
            </a:r>
            <a:r>
              <a:rPr lang="en-US" dirty="0" smtClean="0"/>
              <a:t>RAM</a:t>
            </a:r>
          </a:p>
          <a:p>
            <a:pPr lvl="1"/>
            <a:r>
              <a:rPr lang="en-US" dirty="0" smtClean="0"/>
              <a:t>15 hours to process 500 GB of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Ciphertext</a:t>
            </a:r>
            <a:r>
              <a:rPr lang="en-US" dirty="0" smtClean="0"/>
              <a:t>-only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914400"/>
          </a:xfrm>
        </p:spPr>
        <p:txBody>
          <a:bodyPr/>
          <a:lstStyle/>
          <a:p>
            <a:r>
              <a:rPr lang="en-US" dirty="0" smtClean="0"/>
              <a:t>Locality-based attack has much higher inference rate than basic attack (e.g., 17.8% </a:t>
            </a:r>
            <a:r>
              <a:rPr lang="en-US" dirty="0" err="1" smtClean="0"/>
              <a:t>vs</a:t>
            </a:r>
            <a:r>
              <a:rPr lang="en-US" dirty="0" smtClean="0"/>
              <a:t> 0.0001% in FSL)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766" y="1371601"/>
            <a:ext cx="396977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364" y="4191000"/>
            <a:ext cx="3390672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FSL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Auxiliary: Prior backup in x-axis</a:t>
            </a:r>
          </a:p>
          <a:p>
            <a:r>
              <a:rPr lang="en-US" dirty="0" smtClean="0"/>
              <a:t>Target: Backup on May 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4191000"/>
            <a:ext cx="3531736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Synthetic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Auxiliary: Initial Ubuntu snapshot</a:t>
            </a:r>
          </a:p>
          <a:p>
            <a:r>
              <a:rPr lang="en-US" dirty="0" smtClean="0"/>
              <a:t>Target: Latest backup in x-axis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38" y="1352799"/>
            <a:ext cx="4112447" cy="268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4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Known-plaintext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676400"/>
          </a:xfrm>
        </p:spPr>
        <p:txBody>
          <a:bodyPr/>
          <a:lstStyle/>
          <a:p>
            <a:r>
              <a:rPr lang="en-US" dirty="0"/>
              <a:t>Slight increase in leakage rate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significant </a:t>
            </a:r>
            <a:r>
              <a:rPr lang="en-US" dirty="0"/>
              <a:t>increase in inference rate </a:t>
            </a:r>
          </a:p>
          <a:p>
            <a:pPr lvl="1"/>
            <a:r>
              <a:rPr lang="en-US" dirty="0"/>
              <a:t>FSL: from </a:t>
            </a:r>
            <a:r>
              <a:rPr lang="en-US" dirty="0" smtClean="0"/>
              <a:t>11.1% </a:t>
            </a:r>
            <a:r>
              <a:rPr lang="en-US" dirty="0"/>
              <a:t>to </a:t>
            </a:r>
            <a:r>
              <a:rPr lang="en-US" dirty="0" smtClean="0"/>
              <a:t>27.1%</a:t>
            </a:r>
            <a:endParaRPr lang="en-US" dirty="0"/>
          </a:p>
          <a:p>
            <a:pPr lvl="1"/>
            <a:r>
              <a:rPr lang="en-US" dirty="0"/>
              <a:t>Synthetic: from </a:t>
            </a:r>
            <a:r>
              <a:rPr lang="en-US" dirty="0" smtClean="0"/>
              <a:t>10.3% </a:t>
            </a:r>
            <a:r>
              <a:rPr lang="en-US" dirty="0"/>
              <a:t>to </a:t>
            </a:r>
            <a:r>
              <a:rPr lang="en-US" dirty="0" smtClean="0"/>
              <a:t>28.3%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62376"/>
            <a:ext cx="4700587" cy="320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7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Defense: </a:t>
            </a:r>
            <a:r>
              <a:rPr lang="en-US" dirty="0" err="1" smtClean="0"/>
              <a:t>MinHash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70037"/>
            <a:ext cx="8610600" cy="4525963"/>
          </a:xfrm>
        </p:spPr>
        <p:txBody>
          <a:bodyPr/>
          <a:lstStyle/>
          <a:p>
            <a:r>
              <a:rPr lang="en-US" dirty="0" err="1" smtClean="0"/>
              <a:t>MinHash</a:t>
            </a:r>
            <a:r>
              <a:rPr lang="en-US" dirty="0" smtClean="0"/>
              <a:t> </a:t>
            </a:r>
            <a:r>
              <a:rPr lang="en-US" dirty="0" err="1" smtClean="0"/>
              <a:t>deduplication</a:t>
            </a:r>
            <a:r>
              <a:rPr lang="en-US" dirty="0" smtClean="0"/>
              <a:t> shown to mitigate performance overhead </a:t>
            </a:r>
            <a:r>
              <a:rPr lang="en-US" baseline="30000" dirty="0" smtClean="0"/>
              <a:t>[</a:t>
            </a:r>
            <a:r>
              <a:rPr lang="en-US" baseline="30000" dirty="0" err="1"/>
              <a:t>Bhagwat</a:t>
            </a:r>
            <a:r>
              <a:rPr lang="en-US" baseline="30000" dirty="0"/>
              <a:t>, MASCOTS’09; Xia, </a:t>
            </a:r>
            <a:r>
              <a:rPr lang="en-US" baseline="30000" dirty="0" smtClean="0"/>
              <a:t>ATC’11; Qin</a:t>
            </a:r>
            <a:r>
              <a:rPr lang="en-US" baseline="30000" dirty="0"/>
              <a:t>, ToS’17]</a:t>
            </a:r>
          </a:p>
          <a:p>
            <a:pPr lvl="1"/>
            <a:r>
              <a:rPr lang="en-US" dirty="0" smtClean="0"/>
              <a:t>Storage efficiency only slightly degrades, by Border’s theorem</a:t>
            </a:r>
          </a:p>
          <a:p>
            <a:pPr>
              <a:spcBef>
                <a:spcPts val="3000"/>
              </a:spcBef>
            </a:pPr>
            <a:r>
              <a:rPr lang="en-US" dirty="0" err="1" smtClean="0"/>
              <a:t>MinHash</a:t>
            </a:r>
            <a:r>
              <a:rPr lang="en-US" dirty="0" smtClean="0"/>
              <a:t> encryption’s flow:</a:t>
            </a:r>
          </a:p>
          <a:p>
            <a:pPr lvl="1"/>
            <a:r>
              <a:rPr lang="en-US" dirty="0" smtClean="0"/>
              <a:t>Group chunks into </a:t>
            </a:r>
            <a:r>
              <a:rPr lang="en-US" b="1" dirty="0" smtClean="0">
                <a:solidFill>
                  <a:srgbClr val="FF0000"/>
                </a:solidFill>
              </a:rPr>
              <a:t>segments</a:t>
            </a:r>
          </a:p>
          <a:p>
            <a:pPr lvl="1"/>
            <a:r>
              <a:rPr lang="en-US" dirty="0" smtClean="0"/>
              <a:t>Choose </a:t>
            </a:r>
            <a:r>
              <a:rPr lang="en-US" b="1" dirty="0" smtClean="0">
                <a:solidFill>
                  <a:srgbClr val="FF0000"/>
                </a:solidFill>
              </a:rPr>
              <a:t>minimum-fingerprint (</a:t>
            </a:r>
            <a:r>
              <a:rPr lang="en-US" b="1" dirty="0" err="1" smtClean="0">
                <a:solidFill>
                  <a:srgbClr val="FF0000"/>
                </a:solidFill>
              </a:rPr>
              <a:t>minHash</a:t>
            </a:r>
            <a:r>
              <a:rPr lang="en-US" b="1" dirty="0" smtClean="0">
                <a:solidFill>
                  <a:srgbClr val="FF0000"/>
                </a:solidFill>
              </a:rPr>
              <a:t>) chunk </a:t>
            </a:r>
            <a:r>
              <a:rPr lang="en-US" dirty="0" smtClean="0"/>
              <a:t>of each segment</a:t>
            </a:r>
          </a:p>
          <a:p>
            <a:pPr lvl="1"/>
            <a:r>
              <a:rPr lang="en-US" dirty="0" smtClean="0"/>
              <a:t>Derive encryption key from the </a:t>
            </a:r>
            <a:r>
              <a:rPr lang="en-US" dirty="0" err="1" smtClean="0"/>
              <a:t>minHash</a:t>
            </a:r>
            <a:r>
              <a:rPr lang="en-US" dirty="0" smtClean="0"/>
              <a:t> chunk</a:t>
            </a:r>
          </a:p>
          <a:p>
            <a:pPr lvl="1"/>
            <a:r>
              <a:rPr lang="en-US" dirty="0" smtClean="0"/>
              <a:t>Encrypt every chunk in the segment with the derived key</a:t>
            </a:r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Disturb frequency ranking to combat frequency analysis, while maintaining </a:t>
            </a:r>
            <a:r>
              <a:rPr lang="en-US" dirty="0" err="1" smtClean="0"/>
              <a:t>deduplication</a:t>
            </a:r>
            <a:r>
              <a:rPr lang="en-US" dirty="0" smtClean="0"/>
              <a:t> saving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9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Explosion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525963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/>
              <a:t>Digital universe projected to grow from </a:t>
            </a:r>
            <a:r>
              <a:rPr lang="en-US" sz="2400" b="1" dirty="0">
                <a:solidFill>
                  <a:srgbClr val="00B050"/>
                </a:solidFill>
              </a:rPr>
              <a:t>4.4 ZB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in 2013 to </a:t>
            </a:r>
            <a:r>
              <a:rPr lang="en-US" sz="2400" b="1" dirty="0">
                <a:solidFill>
                  <a:srgbClr val="00B050"/>
                </a:solidFill>
                <a:sym typeface="Wingdings" panose="05000000000000000000" pitchFamily="2" charset="2"/>
              </a:rPr>
              <a:t>44 ZB </a:t>
            </a:r>
            <a:r>
              <a:rPr lang="en-US" sz="2400" dirty="0">
                <a:sym typeface="Wingdings" panose="05000000000000000000" pitchFamily="2" charset="2"/>
              </a:rPr>
              <a:t>in 2020 </a:t>
            </a:r>
            <a:r>
              <a:rPr lang="en-US" sz="2400" baseline="30000" dirty="0">
                <a:sym typeface="Wingdings" panose="05000000000000000000" pitchFamily="2" charset="2"/>
              </a:rPr>
              <a:t>[1] </a:t>
            </a:r>
            <a:r>
              <a:rPr lang="en-US" sz="2400" dirty="0">
                <a:sym typeface="Wingdings" panose="05000000000000000000" pitchFamily="2" charset="2"/>
              </a:rPr>
              <a:t>(Note: 1 ZB = </a:t>
            </a:r>
            <a:r>
              <a:rPr lang="en-US" sz="2400" dirty="0" smtClean="0">
                <a:sym typeface="Wingdings" panose="05000000000000000000" pitchFamily="2" charset="2"/>
              </a:rPr>
              <a:t>1 trillion GB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</a:p>
          <a:p>
            <a:r>
              <a:rPr lang="en-US" dirty="0" smtClean="0"/>
              <a:t>Data outsourcing to public clouds is common to ease data management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Deduplication</a:t>
            </a:r>
            <a:r>
              <a:rPr lang="en-US" dirty="0" smtClean="0"/>
              <a:t> removes content duplicates to save storage space</a:t>
            </a:r>
          </a:p>
          <a:p>
            <a:pPr lvl="1"/>
            <a:r>
              <a:rPr lang="en-US" dirty="0" smtClean="0"/>
              <a:t>50% space saving for Windows file system snapshots </a:t>
            </a:r>
            <a:r>
              <a:rPr lang="en-US" baseline="30000" dirty="0" smtClean="0"/>
              <a:t>[Meyer, FAST’11]</a:t>
            </a:r>
          </a:p>
          <a:p>
            <a:pPr lvl="1"/>
            <a:r>
              <a:rPr lang="en-US" dirty="0" smtClean="0"/>
              <a:t>98% space saving for backup data </a:t>
            </a:r>
            <a:r>
              <a:rPr lang="en-US" baseline="30000" dirty="0" smtClean="0"/>
              <a:t>[Wallace, FAST’12]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933" y="6581001"/>
            <a:ext cx="6059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[1] https://www.emc.com/leadership/digital-universe/2014iview/executive-summary.htm</a:t>
            </a:r>
          </a:p>
        </p:txBody>
      </p:sp>
    </p:spTree>
    <p:extLst>
      <p:ext uri="{BB962C8B-B14F-4D97-AF65-F5344CB8AC3E}">
        <p14:creationId xmlns:p14="http://schemas.microsoft.com/office/powerpoint/2010/main" val="33339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371600"/>
          </a:xfrm>
        </p:spPr>
        <p:txBody>
          <a:bodyPr/>
          <a:lstStyle/>
          <a:p>
            <a:r>
              <a:rPr lang="en-US" dirty="0" err="1"/>
              <a:t>MinHash</a:t>
            </a:r>
            <a:r>
              <a:rPr lang="en-US" dirty="0"/>
              <a:t> encryption </a:t>
            </a:r>
            <a:r>
              <a:rPr lang="en-US" dirty="0" smtClean="0"/>
              <a:t>significantly reduces </a:t>
            </a:r>
            <a:r>
              <a:rPr lang="en-US" dirty="0"/>
              <a:t>inference rate  </a:t>
            </a:r>
          </a:p>
          <a:p>
            <a:pPr lvl="1"/>
            <a:r>
              <a:rPr lang="en-US" dirty="0" smtClean="0"/>
              <a:t>FSL: from up to 27.1% to </a:t>
            </a:r>
            <a:r>
              <a:rPr lang="en-US" b="1" dirty="0" smtClean="0">
                <a:solidFill>
                  <a:srgbClr val="FF0000"/>
                </a:solidFill>
              </a:rPr>
              <a:t>0.45%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Synthetic: from up to 28.3% to </a:t>
            </a:r>
            <a:r>
              <a:rPr lang="en-US" b="1" dirty="0" smtClean="0">
                <a:solidFill>
                  <a:srgbClr val="FF0000"/>
                </a:solidFill>
              </a:rPr>
              <a:t>8%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6143"/>
            <a:ext cx="3924879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35668"/>
            <a:ext cx="399606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9639" y="44312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FSL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443126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Synthetic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59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143000"/>
          </a:xfrm>
        </p:spPr>
        <p:txBody>
          <a:bodyPr/>
          <a:lstStyle/>
          <a:p>
            <a:r>
              <a:rPr lang="en-US" dirty="0" smtClean="0"/>
              <a:t>Maintain storage saving</a:t>
            </a:r>
          </a:p>
          <a:p>
            <a:pPr lvl="1"/>
            <a:r>
              <a:rPr lang="en-US" dirty="0" smtClean="0"/>
              <a:t>3-4% off from exact chunk-based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4435"/>
            <a:ext cx="4114800" cy="289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19639" y="44312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FSL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443126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Synthetic</a:t>
            </a:r>
            <a:endParaRPr lang="en-US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42" y="1482534"/>
            <a:ext cx="4148158" cy="292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2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Locality-based </a:t>
            </a:r>
            <a:r>
              <a:rPr lang="en-US" dirty="0"/>
              <a:t>attack is a new </a:t>
            </a:r>
            <a:r>
              <a:rPr lang="en-US" dirty="0" smtClean="0"/>
              <a:t>frequency analysis </a:t>
            </a:r>
            <a:r>
              <a:rPr lang="en-US" dirty="0"/>
              <a:t>attack that severely </a:t>
            </a:r>
            <a:r>
              <a:rPr lang="en-US" dirty="0" smtClean="0"/>
              <a:t>compromises encrypted </a:t>
            </a:r>
            <a:r>
              <a:rPr lang="en-US" dirty="0" err="1" smtClean="0"/>
              <a:t>deduplication</a:t>
            </a:r>
            <a:r>
              <a:rPr lang="en-US" dirty="0"/>
              <a:t> </a:t>
            </a:r>
          </a:p>
          <a:p>
            <a:r>
              <a:rPr lang="en-US" dirty="0" err="1" smtClean="0"/>
              <a:t>MinHash</a:t>
            </a:r>
            <a:r>
              <a:rPr lang="en-US" dirty="0" smtClean="0"/>
              <a:t> </a:t>
            </a:r>
            <a:r>
              <a:rPr lang="en-US" dirty="0"/>
              <a:t>encryption effectively </a:t>
            </a:r>
            <a:r>
              <a:rPr lang="en-US" dirty="0" smtClean="0"/>
              <a:t>defends against frequency analysis, with </a:t>
            </a:r>
            <a:r>
              <a:rPr lang="en-US" dirty="0"/>
              <a:t>high storage </a:t>
            </a:r>
            <a:r>
              <a:rPr lang="en-US" dirty="0" smtClean="0"/>
              <a:t>efficiency</a:t>
            </a:r>
          </a:p>
          <a:p>
            <a:pPr lvl="1"/>
            <a:endParaRPr lang="en-US" dirty="0"/>
          </a:p>
          <a:p>
            <a:r>
              <a:rPr lang="en-US" dirty="0" smtClean="0"/>
              <a:t>Many open questions on both attack and defense sides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Source </a:t>
            </a:r>
            <a:r>
              <a:rPr lang="en-US" dirty="0"/>
              <a:t>code: </a:t>
            </a:r>
            <a:r>
              <a:rPr lang="en-US" b="1" u="sng" dirty="0">
                <a:hlinkClick r:id="rId2"/>
              </a:rPr>
              <a:t>http://adslab.cse.cuhk.edu.hk/software/freqanalysis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133600"/>
          </a:xfrm>
        </p:spPr>
        <p:txBody>
          <a:bodyPr/>
          <a:lstStyle/>
          <a:p>
            <a:r>
              <a:rPr lang="en-US" dirty="0" err="1" smtClean="0"/>
              <a:t>Deduplication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coarse-grained compression</a:t>
            </a:r>
          </a:p>
          <a:p>
            <a:r>
              <a:rPr lang="en-US" dirty="0" smtClean="0"/>
              <a:t>Unit: </a:t>
            </a:r>
            <a:r>
              <a:rPr lang="en-US" b="1" dirty="0" smtClean="0">
                <a:solidFill>
                  <a:srgbClr val="FF0000"/>
                </a:solidFill>
              </a:rPr>
              <a:t>chunk </a:t>
            </a:r>
            <a:r>
              <a:rPr lang="en-US" dirty="0" smtClean="0"/>
              <a:t>(fixed- or variable-size)</a:t>
            </a:r>
          </a:p>
          <a:p>
            <a:r>
              <a:rPr lang="en-US" dirty="0" smtClean="0"/>
              <a:t>Store only one copy of chunks with same content; other chunks refer to the copy by references (pointers)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2365" y="3885284"/>
            <a:ext cx="6323070" cy="2589448"/>
          </a:xfrm>
          <a:prstGeom prst="round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54123" y="5872535"/>
            <a:ext cx="1385053" cy="54197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4562" y="6053194"/>
            <a:ext cx="240879" cy="240879"/>
          </a:xfrm>
          <a:prstGeom prst="rect">
            <a:avLst/>
          </a:prstGeom>
          <a:solidFill>
            <a:srgbClr val="C000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75661" y="6053194"/>
            <a:ext cx="240879" cy="240879"/>
          </a:xfrm>
          <a:prstGeom prst="rect">
            <a:avLst/>
          </a:prstGeom>
          <a:solidFill>
            <a:srgbClr val="4F81BD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76759" y="6053194"/>
            <a:ext cx="240879" cy="240879"/>
          </a:xfrm>
          <a:prstGeom prst="rect">
            <a:avLst/>
          </a:prstGeom>
          <a:solidFill>
            <a:srgbClr val="9BBB59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77858" y="6053194"/>
            <a:ext cx="240879" cy="240879"/>
          </a:xfrm>
          <a:prstGeom prst="rect">
            <a:avLst/>
          </a:prstGeom>
          <a:solidFill>
            <a:srgbClr val="8064A2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613244" y="5511216"/>
            <a:ext cx="415308" cy="481758"/>
            <a:chOff x="4876800" y="2209800"/>
            <a:chExt cx="1905000" cy="2209800"/>
          </a:xfrm>
          <a:solidFill>
            <a:srgbClr val="4F81BD">
              <a:lumMod val="40000"/>
              <a:lumOff val="60000"/>
            </a:srgbClr>
          </a:solidFill>
        </p:grpSpPr>
        <p:sp>
          <p:nvSpPr>
            <p:cNvPr id="14" name="Rounded Rectangle 13"/>
            <p:cNvSpPr/>
            <p:nvPr/>
          </p:nvSpPr>
          <p:spPr>
            <a:xfrm>
              <a:off x="4876800" y="2209800"/>
              <a:ext cx="1905000" cy="2209800"/>
            </a:xfrm>
            <a:prstGeom prst="roundRect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181600" y="25908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5311140" y="28956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5181600" y="3200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5246370" y="3962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</p:grpSp>
      <p:sp>
        <p:nvSpPr>
          <p:cNvPr id="19" name="Rounded Rectangle 18"/>
          <p:cNvSpPr/>
          <p:nvPr/>
        </p:nvSpPr>
        <p:spPr>
          <a:xfrm>
            <a:off x="1974562" y="4728360"/>
            <a:ext cx="1385053" cy="54197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95002" y="4909019"/>
            <a:ext cx="240879" cy="240879"/>
          </a:xfrm>
          <a:prstGeom prst="rect">
            <a:avLst/>
          </a:prstGeom>
          <a:solidFill>
            <a:srgbClr val="C000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96100" y="4909019"/>
            <a:ext cx="240879" cy="240879"/>
          </a:xfrm>
          <a:prstGeom prst="rect">
            <a:avLst/>
          </a:prstGeom>
          <a:solidFill>
            <a:srgbClr val="C000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97199" y="4909019"/>
            <a:ext cx="240879" cy="240879"/>
          </a:xfrm>
          <a:prstGeom prst="rect">
            <a:avLst/>
          </a:prstGeom>
          <a:solidFill>
            <a:srgbClr val="CC99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98297" y="4909019"/>
            <a:ext cx="240879" cy="240879"/>
          </a:xfrm>
          <a:prstGeom prst="rect">
            <a:avLst/>
          </a:prstGeom>
          <a:solidFill>
            <a:srgbClr val="8064A2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733683" y="4367042"/>
            <a:ext cx="415308" cy="481758"/>
            <a:chOff x="4876800" y="2209800"/>
            <a:chExt cx="1905000" cy="2209800"/>
          </a:xfrm>
          <a:solidFill>
            <a:srgbClr val="F79646"/>
          </a:solidFill>
        </p:grpSpPr>
        <p:sp>
          <p:nvSpPr>
            <p:cNvPr id="25" name="Rounded Rectangle 24"/>
            <p:cNvSpPr/>
            <p:nvPr/>
          </p:nvSpPr>
          <p:spPr>
            <a:xfrm>
              <a:off x="4876800" y="2209800"/>
              <a:ext cx="1905000" cy="2209800"/>
            </a:xfrm>
            <a:prstGeom prst="roundRect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181600" y="25908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>
            <a:xfrm>
              <a:off x="5311140" y="28956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>
            <a:xfrm>
              <a:off x="5181600" y="3200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5246370" y="3962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</p:grpSp>
      <p:sp>
        <p:nvSpPr>
          <p:cNvPr id="30" name="Rounded Rectangle 29"/>
          <p:cNvSpPr/>
          <p:nvPr/>
        </p:nvSpPr>
        <p:spPr>
          <a:xfrm>
            <a:off x="3660714" y="4367042"/>
            <a:ext cx="1385053" cy="54197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1154" y="4547701"/>
            <a:ext cx="240879" cy="240879"/>
          </a:xfrm>
          <a:prstGeom prst="rect">
            <a:avLst/>
          </a:prstGeom>
          <a:solidFill>
            <a:srgbClr val="F79646">
              <a:lumMod val="50000"/>
            </a:srgbClr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82252" y="4547701"/>
            <a:ext cx="240879" cy="240879"/>
          </a:xfrm>
          <a:prstGeom prst="rect">
            <a:avLst/>
          </a:prstGeom>
          <a:solidFill>
            <a:srgbClr val="4F81BD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83351" y="4547701"/>
            <a:ext cx="240879" cy="240879"/>
          </a:xfrm>
          <a:prstGeom prst="rect">
            <a:avLst/>
          </a:prstGeom>
          <a:solidFill>
            <a:srgbClr val="CC99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684449" y="4547701"/>
            <a:ext cx="240879" cy="240879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419835" y="4005723"/>
            <a:ext cx="415308" cy="481758"/>
            <a:chOff x="4876800" y="2209800"/>
            <a:chExt cx="1905000" cy="2209800"/>
          </a:xfrm>
          <a:solidFill>
            <a:srgbClr val="9BBB59"/>
          </a:solidFill>
        </p:grpSpPr>
        <p:sp>
          <p:nvSpPr>
            <p:cNvPr id="36" name="Rounded Rectangle 35"/>
            <p:cNvSpPr/>
            <p:nvPr/>
          </p:nvSpPr>
          <p:spPr>
            <a:xfrm>
              <a:off x="4876800" y="2209800"/>
              <a:ext cx="1905000" cy="2209800"/>
            </a:xfrm>
            <a:prstGeom prst="roundRect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5181600" y="25908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>
            <a:xfrm>
              <a:off x="5311140" y="28956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>
            <a:xfrm>
              <a:off x="5181600" y="3200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>
            <a:xfrm>
              <a:off x="5246370" y="3962400"/>
              <a:ext cx="1165860" cy="0"/>
            </a:xfrm>
            <a:prstGeom prst="line">
              <a:avLst/>
            </a:prstGeom>
            <a:grpFill/>
            <a:ln w="2857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</p:cxnSp>
      </p:grpSp>
      <p:sp>
        <p:nvSpPr>
          <p:cNvPr id="41" name="Oval 40"/>
          <p:cNvSpPr/>
          <p:nvPr/>
        </p:nvSpPr>
        <p:spPr>
          <a:xfrm>
            <a:off x="5105987" y="6053194"/>
            <a:ext cx="1264614" cy="301099"/>
          </a:xfrm>
          <a:prstGeom prst="ellipse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105987" y="5932755"/>
            <a:ext cx="1264614" cy="301099"/>
          </a:xfrm>
          <a:prstGeom prst="ellipse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105987" y="5812315"/>
            <a:ext cx="1264614" cy="301099"/>
          </a:xfrm>
          <a:prstGeom prst="ellipse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105987" y="5691876"/>
            <a:ext cx="1264614" cy="301099"/>
          </a:xfrm>
          <a:prstGeom prst="ellipse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05987" y="5330557"/>
            <a:ext cx="240879" cy="240879"/>
          </a:xfrm>
          <a:prstGeom prst="rect">
            <a:avLst/>
          </a:prstGeom>
          <a:solidFill>
            <a:srgbClr val="C000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407086" y="5330557"/>
            <a:ext cx="240879" cy="240879"/>
          </a:xfrm>
          <a:prstGeom prst="rect">
            <a:avLst/>
          </a:prstGeom>
          <a:solidFill>
            <a:srgbClr val="CC990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08184" y="5330557"/>
            <a:ext cx="240879" cy="240879"/>
          </a:xfrm>
          <a:prstGeom prst="rect">
            <a:avLst/>
          </a:prstGeom>
          <a:solidFill>
            <a:srgbClr val="8064A2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09283" y="5330557"/>
            <a:ext cx="240879" cy="240879"/>
          </a:xfrm>
          <a:prstGeom prst="rect">
            <a:avLst/>
          </a:prstGeom>
          <a:solidFill>
            <a:srgbClr val="9BBB59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888844" y="5631656"/>
            <a:ext cx="240879" cy="240879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587745" y="5631656"/>
            <a:ext cx="240879" cy="240879"/>
          </a:xfrm>
          <a:prstGeom prst="rect">
            <a:avLst/>
          </a:prstGeom>
          <a:solidFill>
            <a:srgbClr val="4F81BD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286646" y="5631656"/>
            <a:ext cx="240879" cy="240879"/>
          </a:xfrm>
          <a:prstGeom prst="rect">
            <a:avLst/>
          </a:prstGeom>
          <a:solidFill>
            <a:srgbClr val="F79646">
              <a:lumMod val="50000"/>
            </a:srgbClr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407086" y="4186383"/>
            <a:ext cx="2107690" cy="782856"/>
          </a:xfrm>
          <a:prstGeom prst="roundRect">
            <a:avLst/>
          </a:prstGeom>
          <a:solidFill>
            <a:srgbClr val="C0504D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" lastClr="FFFFFF"/>
                </a:solidFill>
                <a:latin typeface="+mn-lt"/>
              </a:rPr>
              <a:t>Storage </a:t>
            </a:r>
            <a:r>
              <a:rPr lang="en-US" sz="1400" b="1" kern="0" dirty="0">
                <a:solidFill>
                  <a:sysClr val="window" lastClr="FFFFFF"/>
                </a:solidFill>
                <a:latin typeface="+mn-lt"/>
              </a:rPr>
              <a:t>space </a:t>
            </a:r>
            <a:r>
              <a:rPr lang="en-US" sz="1400" b="1" kern="0" dirty="0" smtClean="0">
                <a:solidFill>
                  <a:sysClr val="window" lastClr="FFFFFF"/>
                </a:solidFill>
                <a:latin typeface="+mn-lt"/>
              </a:rPr>
              <a:t>saved by </a:t>
            </a:r>
            <a:r>
              <a:rPr lang="en-US" sz="1400" b="1" kern="0" dirty="0">
                <a:solidFill>
                  <a:sysClr val="window" lastClr="FFFFFF"/>
                </a:solidFill>
                <a:latin typeface="+mn-lt"/>
              </a:rPr>
              <a:t>5/12 = 42%!</a:t>
            </a:r>
          </a:p>
        </p:txBody>
      </p:sp>
      <p:sp>
        <p:nvSpPr>
          <p:cNvPr id="53" name="Freeform 52"/>
          <p:cNvSpPr/>
          <p:nvPr/>
        </p:nvSpPr>
        <p:spPr>
          <a:xfrm>
            <a:off x="2699708" y="5241483"/>
            <a:ext cx="2319714" cy="608470"/>
          </a:xfrm>
          <a:custGeom>
            <a:avLst/>
            <a:gdLst>
              <a:gd name="connsiteX0" fmla="*/ 0 w 2935111"/>
              <a:gd name="connsiteY0" fmla="*/ 0 h 769526"/>
              <a:gd name="connsiteX1" fmla="*/ 372534 w 2935111"/>
              <a:gd name="connsiteY1" fmla="*/ 474133 h 769526"/>
              <a:gd name="connsiteX2" fmla="*/ 1275645 w 2935111"/>
              <a:gd name="connsiteY2" fmla="*/ 270933 h 769526"/>
              <a:gd name="connsiteX3" fmla="*/ 1964267 w 2935111"/>
              <a:gd name="connsiteY3" fmla="*/ 688622 h 769526"/>
              <a:gd name="connsiteX4" fmla="*/ 2935111 w 2935111"/>
              <a:gd name="connsiteY4" fmla="*/ 756356 h 7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111" h="769526">
                <a:moveTo>
                  <a:pt x="0" y="0"/>
                </a:moveTo>
                <a:cubicBezTo>
                  <a:pt x="79963" y="214489"/>
                  <a:pt x="159927" y="428978"/>
                  <a:pt x="372534" y="474133"/>
                </a:cubicBezTo>
                <a:cubicBezTo>
                  <a:pt x="585142" y="519289"/>
                  <a:pt x="1010356" y="235185"/>
                  <a:pt x="1275645" y="270933"/>
                </a:cubicBezTo>
                <a:cubicBezTo>
                  <a:pt x="1540934" y="306681"/>
                  <a:pt x="1687689" y="607718"/>
                  <a:pt x="1964267" y="688622"/>
                </a:cubicBezTo>
                <a:cubicBezTo>
                  <a:pt x="2240845" y="769526"/>
                  <a:pt x="2587978" y="762941"/>
                  <a:pt x="2935111" y="756356"/>
                </a:cubicBezTo>
              </a:path>
            </a:pathLst>
          </a:custGeom>
          <a:noFill/>
          <a:ln w="57150" cap="flat" cmpd="sng" algn="ctr">
            <a:solidFill>
              <a:srgbClr val="C0504D">
                <a:lumMod val="7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3225376" y="5964119"/>
            <a:ext cx="1775227" cy="380137"/>
          </a:xfrm>
          <a:custGeom>
            <a:avLst/>
            <a:gdLst>
              <a:gd name="connsiteX0" fmla="*/ 0 w 2246489"/>
              <a:gd name="connsiteY0" fmla="*/ 316089 h 481659"/>
              <a:gd name="connsiteX1" fmla="*/ 857955 w 2246489"/>
              <a:gd name="connsiteY1" fmla="*/ 474133 h 481659"/>
              <a:gd name="connsiteX2" fmla="*/ 1490133 w 2246489"/>
              <a:gd name="connsiteY2" fmla="*/ 270933 h 481659"/>
              <a:gd name="connsiteX3" fmla="*/ 1580444 w 2246489"/>
              <a:gd name="connsiteY3" fmla="*/ 67733 h 481659"/>
              <a:gd name="connsiteX4" fmla="*/ 2246489 w 2246489"/>
              <a:gd name="connsiteY4" fmla="*/ 0 h 481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6489" h="481659">
                <a:moveTo>
                  <a:pt x="0" y="316089"/>
                </a:moveTo>
                <a:cubicBezTo>
                  <a:pt x="304800" y="398874"/>
                  <a:pt x="609600" y="481659"/>
                  <a:pt x="857955" y="474133"/>
                </a:cubicBezTo>
                <a:cubicBezTo>
                  <a:pt x="1106310" y="466607"/>
                  <a:pt x="1369718" y="338666"/>
                  <a:pt x="1490133" y="270933"/>
                </a:cubicBezTo>
                <a:cubicBezTo>
                  <a:pt x="1610548" y="203200"/>
                  <a:pt x="1454385" y="112888"/>
                  <a:pt x="1580444" y="67733"/>
                </a:cubicBezTo>
                <a:cubicBezTo>
                  <a:pt x="1706503" y="22578"/>
                  <a:pt x="1976496" y="11289"/>
                  <a:pt x="2246489" y="0"/>
                </a:cubicBezTo>
              </a:path>
            </a:pathLst>
          </a:custGeom>
          <a:noFill/>
          <a:ln w="57150" cap="flat" cmpd="sng" algn="ctr">
            <a:solidFill>
              <a:srgbClr val="C0504D">
                <a:lumMod val="7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4082252" y="4939129"/>
            <a:ext cx="900787" cy="752747"/>
          </a:xfrm>
          <a:custGeom>
            <a:avLst/>
            <a:gdLst>
              <a:gd name="connsiteX0" fmla="*/ 0 w 1140178"/>
              <a:gd name="connsiteY0" fmla="*/ 0 h 952029"/>
              <a:gd name="connsiteX1" fmla="*/ 180622 w 1140178"/>
              <a:gd name="connsiteY1" fmla="*/ 282222 h 952029"/>
              <a:gd name="connsiteX2" fmla="*/ 564445 w 1140178"/>
              <a:gd name="connsiteY2" fmla="*/ 349955 h 952029"/>
              <a:gd name="connsiteX3" fmla="*/ 733778 w 1140178"/>
              <a:gd name="connsiteY3" fmla="*/ 575733 h 952029"/>
              <a:gd name="connsiteX4" fmla="*/ 914400 w 1140178"/>
              <a:gd name="connsiteY4" fmla="*/ 891822 h 952029"/>
              <a:gd name="connsiteX5" fmla="*/ 1140178 w 1140178"/>
              <a:gd name="connsiteY5" fmla="*/ 936978 h 952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0178" h="952029">
                <a:moveTo>
                  <a:pt x="0" y="0"/>
                </a:moveTo>
                <a:cubicBezTo>
                  <a:pt x="43274" y="111948"/>
                  <a:pt x="86548" y="223896"/>
                  <a:pt x="180622" y="282222"/>
                </a:cubicBezTo>
                <a:cubicBezTo>
                  <a:pt x="274696" y="340548"/>
                  <a:pt x="472252" y="301037"/>
                  <a:pt x="564445" y="349955"/>
                </a:cubicBezTo>
                <a:cubicBezTo>
                  <a:pt x="656638" y="398874"/>
                  <a:pt x="675452" y="485422"/>
                  <a:pt x="733778" y="575733"/>
                </a:cubicBezTo>
                <a:cubicBezTo>
                  <a:pt x="792104" y="666044"/>
                  <a:pt x="846667" y="831615"/>
                  <a:pt x="914400" y="891822"/>
                </a:cubicBezTo>
                <a:cubicBezTo>
                  <a:pt x="982133" y="952029"/>
                  <a:pt x="1061155" y="944503"/>
                  <a:pt x="1140178" y="936978"/>
                </a:cubicBezTo>
              </a:path>
            </a:pathLst>
          </a:custGeom>
          <a:noFill/>
          <a:ln w="57150" cap="flat" cmpd="sng" algn="ctr">
            <a:solidFill>
              <a:srgbClr val="C0504D">
                <a:lumMod val="7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5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vs.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194349"/>
          </a:xfrm>
        </p:spPr>
        <p:txBody>
          <a:bodyPr/>
          <a:lstStyle/>
          <a:p>
            <a:r>
              <a:rPr lang="en-US" dirty="0" smtClean="0"/>
              <a:t>Securing outsourced data is critical</a:t>
            </a:r>
          </a:p>
          <a:p>
            <a:r>
              <a:rPr lang="en-US" dirty="0" smtClean="0"/>
              <a:t>Traditional encryption is incompatible with </a:t>
            </a:r>
            <a:r>
              <a:rPr lang="en-US" dirty="0" err="1" smtClean="0"/>
              <a:t>deduplication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295400" y="2889588"/>
            <a:ext cx="6324600" cy="2912804"/>
            <a:chOff x="685800" y="2740223"/>
            <a:chExt cx="7239000" cy="3333932"/>
          </a:xfrm>
        </p:grpSpPr>
        <p:sp>
          <p:nvSpPr>
            <p:cNvPr id="5" name="矩形 4"/>
            <p:cNvSpPr/>
            <p:nvPr/>
          </p:nvSpPr>
          <p:spPr bwMode="auto">
            <a:xfrm>
              <a:off x="1505508" y="3319699"/>
              <a:ext cx="2357454" cy="5000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b="1" dirty="0" smtClean="0"/>
                <a:t>Plaintext</a:t>
              </a: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M</a:t>
              </a:r>
              <a:r>
                <a:rPr kumimoji="0" lang="en-US" altLang="zh-CN" sz="1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  <a:endParaRPr kumimoji="0" lang="zh-CN" altLang="en-US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5148846" y="3319699"/>
              <a:ext cx="2357454" cy="500066"/>
            </a:xfrm>
            <a:prstGeom prst="rect">
              <a:avLst/>
            </a:prstGeom>
            <a:solidFill>
              <a:srgbClr val="FF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err="1" smtClean="0">
                  <a:ln>
                    <a:noFill/>
                  </a:ln>
                  <a:effectLst/>
                  <a:latin typeface="Arial" charset="0"/>
                </a:rPr>
                <a:t>Ciphertext</a:t>
              </a: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 C</a:t>
              </a:r>
              <a:r>
                <a:rPr kumimoji="0" lang="en-US" altLang="zh-CN" sz="1800" b="1" i="0" u="none" strike="noStrike" cap="none" normalizeH="0" baseline="-25000" dirty="0" smtClean="0">
                  <a:ln>
                    <a:noFill/>
                  </a:ln>
                  <a:effectLst/>
                  <a:latin typeface="Arial" charset="0"/>
                </a:rPr>
                <a:t>1</a:t>
              </a:r>
              <a:endParaRPr kumimoji="0" lang="zh-CN" altLang="en-US" sz="1800" b="1" i="0" u="none" strike="noStrike" cap="none" normalizeH="0" baseline="-2500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5148846" y="5105649"/>
              <a:ext cx="2357454" cy="50006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Ciphertext</a:t>
              </a: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C</a:t>
              </a:r>
              <a:r>
                <a:rPr kumimoji="0" lang="en-US" altLang="zh-CN" sz="1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  <a:endParaRPr kumimoji="0" lang="zh-CN" altLang="en-US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直接箭头连接符 8"/>
            <p:cNvCxnSpPr>
              <a:stCxn id="5" idx="3"/>
              <a:endCxn id="6" idx="1"/>
            </p:cNvCxnSpPr>
            <p:nvPr/>
          </p:nvCxnSpPr>
          <p:spPr bwMode="auto">
            <a:xfrm>
              <a:off x="3862962" y="3569732"/>
              <a:ext cx="12858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箭头连接符 10"/>
            <p:cNvCxnSpPr>
              <a:stCxn id="16" idx="3"/>
              <a:endCxn id="7" idx="1"/>
            </p:cNvCxnSpPr>
            <p:nvPr/>
          </p:nvCxnSpPr>
          <p:spPr bwMode="auto">
            <a:xfrm>
              <a:off x="3887090" y="5352497"/>
              <a:ext cx="1261756" cy="31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0" name="Picture 2" descr="C:\Users\Administrator\AppData\Local\Microsoft\Windows\Temporary Internet Files\Content.IE5\K67VL2YP\key-icon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87617" y="3296601"/>
              <a:ext cx="636573" cy="636573"/>
            </a:xfrm>
            <a:prstGeom prst="rect">
              <a:avLst/>
            </a:prstGeom>
            <a:noFill/>
          </p:spPr>
        </p:pic>
        <p:pic>
          <p:nvPicPr>
            <p:cNvPr id="11" name="Picture 2" descr="C:\Users\Administrator\AppData\Local\Microsoft\Windows\Temporary Internet Files\Content.IE5\K67VL2YP\key-icon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05431" y="5034211"/>
              <a:ext cx="636573" cy="636573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4002653" y="3200400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K</a:t>
              </a:r>
              <a:endParaRPr lang="zh-CN" alt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6186" y="4966591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K’</a:t>
              </a:r>
              <a:endParaRPr lang="zh-CN" altLang="en-US" b="1" dirty="0"/>
            </a:p>
          </p:txBody>
        </p:sp>
        <p:sp>
          <p:nvSpPr>
            <p:cNvPr id="14" name="上下箭头 15"/>
            <p:cNvSpPr/>
            <p:nvPr/>
          </p:nvSpPr>
          <p:spPr bwMode="auto">
            <a:xfrm>
              <a:off x="6148978" y="3962641"/>
              <a:ext cx="285752" cy="1000132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禁止符 17"/>
            <p:cNvSpPr/>
            <p:nvPr/>
          </p:nvSpPr>
          <p:spPr bwMode="auto">
            <a:xfrm>
              <a:off x="6077540" y="4248393"/>
              <a:ext cx="428628" cy="428628"/>
            </a:xfrm>
            <a:prstGeom prst="noSmoking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矩形 4"/>
            <p:cNvSpPr/>
            <p:nvPr/>
          </p:nvSpPr>
          <p:spPr bwMode="auto">
            <a:xfrm>
              <a:off x="1529636" y="5102464"/>
              <a:ext cx="2357454" cy="5000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Plaintext M</a:t>
              </a:r>
              <a:r>
                <a:rPr kumimoji="0" lang="en-US" altLang="zh-CN" sz="1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  <a:endParaRPr kumimoji="0" lang="zh-CN" altLang="en-US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14212" y="4139541"/>
              <a:ext cx="12105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Can’t be </a:t>
              </a:r>
            </a:p>
            <a:p>
              <a:r>
                <a:rPr lang="en-US" b="1" i="1" dirty="0" err="1" smtClean="0"/>
                <a:t>dedup’ed</a:t>
              </a:r>
              <a:endParaRPr lang="en-US" b="1" i="1" dirty="0"/>
            </a:p>
          </p:txBody>
        </p:sp>
        <p:sp>
          <p:nvSpPr>
            <p:cNvPr id="18" name="上下箭头 15"/>
            <p:cNvSpPr/>
            <p:nvPr/>
          </p:nvSpPr>
          <p:spPr bwMode="auto">
            <a:xfrm>
              <a:off x="2541359" y="3929204"/>
              <a:ext cx="285752" cy="1000132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85041" y="4106103"/>
              <a:ext cx="12105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Can be </a:t>
              </a:r>
            </a:p>
            <a:p>
              <a:r>
                <a:rPr lang="en-US" b="1" i="1" dirty="0" err="1" smtClean="0"/>
                <a:t>dedup’ed</a:t>
              </a:r>
              <a:endParaRPr lang="en-US" b="1" i="1" dirty="0"/>
            </a:p>
          </p:txBody>
        </p:sp>
        <p:pic>
          <p:nvPicPr>
            <p:cNvPr id="20" name="Picture 11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743200"/>
              <a:ext cx="514104" cy="634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4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5486400"/>
              <a:ext cx="575393" cy="58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3" name="Elbow Connector 22"/>
            <p:cNvCxnSpPr/>
            <p:nvPr/>
          </p:nvCxnSpPr>
          <p:spPr bwMode="auto">
            <a:xfrm>
              <a:off x="1376767" y="2997474"/>
              <a:ext cx="3146950" cy="22860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Elbow Connector 24"/>
            <p:cNvCxnSpPr>
              <a:endCxn id="11" idx="2"/>
            </p:cNvCxnSpPr>
            <p:nvPr/>
          </p:nvCxnSpPr>
          <p:spPr bwMode="auto">
            <a:xfrm flipV="1">
              <a:off x="1365976" y="5670784"/>
              <a:ext cx="3157742" cy="262157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Box 27"/>
            <p:cNvSpPr txBox="1"/>
            <p:nvPr/>
          </p:nvSpPr>
          <p:spPr>
            <a:xfrm>
              <a:off x="2191840" y="2740223"/>
              <a:ext cx="1204350" cy="3360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00B050"/>
                  </a:solidFill>
                </a:rPr>
                <a:t>Alice’s key</a:t>
              </a:r>
              <a:endParaRPr lang="en-US" sz="14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46060" y="5455355"/>
            <a:ext cx="1240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Bob’s key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6031468"/>
            <a:ext cx="847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Duplicate chunks encrypted by different keys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different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ciphertext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chunks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Encrypted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Message-locked encryption (MLE) </a:t>
            </a:r>
            <a:r>
              <a:rPr lang="en-US" baseline="30000" dirty="0" smtClean="0"/>
              <a:t>[</a:t>
            </a:r>
            <a:r>
              <a:rPr lang="en-US" baseline="30000" dirty="0" err="1" smtClean="0"/>
              <a:t>Bellare</a:t>
            </a:r>
            <a:r>
              <a:rPr lang="en-US" baseline="30000" dirty="0" smtClean="0"/>
              <a:t>, EuroCrypt’13]</a:t>
            </a:r>
          </a:p>
          <a:p>
            <a:pPr lvl="1"/>
            <a:r>
              <a:rPr lang="en-US" dirty="0" smtClean="0"/>
              <a:t>A general framework using content-derived keys for encryption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矩形 4"/>
          <p:cNvSpPr/>
          <p:nvPr/>
        </p:nvSpPr>
        <p:spPr bwMode="auto">
          <a:xfrm>
            <a:off x="2032091" y="3110385"/>
            <a:ext cx="2044660" cy="4337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/>
              <a:t>Plaintext</a:t>
            </a:r>
            <a:r>
              <a:rPr kumimoji="0" lang="en-US" altLang="zh-CN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</a:t>
            </a:r>
            <a:r>
              <a:rPr kumimoji="0" lang="en-US" altLang="zh-CN" sz="1800" b="1" i="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zh-CN" altLang="en-US" sz="1800" b="1" i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矩形 5"/>
          <p:cNvSpPr/>
          <p:nvPr/>
        </p:nvSpPr>
        <p:spPr bwMode="auto">
          <a:xfrm>
            <a:off x="5192020" y="3110385"/>
            <a:ext cx="2044660" cy="43371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Ciphertext</a:t>
            </a:r>
            <a:r>
              <a:rPr kumimoji="0" lang="en-US" altLang="zh-CN" sz="1800" b="1" i="0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C</a:t>
            </a:r>
            <a:r>
              <a:rPr kumimoji="0" lang="en-US" altLang="zh-CN" sz="1800" b="1" i="0" strike="noStrike" cap="none" normalizeH="0" baseline="-25000" dirty="0" smtClean="0">
                <a:ln>
                  <a:noFill/>
                </a:ln>
                <a:effectLst/>
                <a:latin typeface="Arial" charset="0"/>
              </a:rPr>
              <a:t>1</a:t>
            </a:r>
            <a:endParaRPr kumimoji="0" lang="zh-CN" altLang="en-US" sz="1800" b="1" i="0" strike="noStrike" cap="none" normalizeH="0" baseline="-2500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" name="矩形 6"/>
          <p:cNvSpPr/>
          <p:nvPr/>
        </p:nvSpPr>
        <p:spPr bwMode="auto">
          <a:xfrm>
            <a:off x="5192020" y="4659370"/>
            <a:ext cx="2044660" cy="43371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Ciphertext</a:t>
            </a:r>
            <a:r>
              <a:rPr kumimoji="0" lang="en-US" altLang="zh-CN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</a:t>
            </a:r>
            <a:r>
              <a:rPr kumimoji="0" lang="en-US" altLang="zh-CN" sz="1800" b="1" i="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0" lang="zh-CN" altLang="en-US" sz="1800" b="1" i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直接箭头连接符 8"/>
          <p:cNvCxnSpPr>
            <a:stCxn id="6" idx="3"/>
            <a:endCxn id="7" idx="1"/>
          </p:cNvCxnSpPr>
          <p:nvPr/>
        </p:nvCxnSpPr>
        <p:spPr bwMode="auto">
          <a:xfrm>
            <a:off x="4076751" y="3327244"/>
            <a:ext cx="11152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接箭头连接符 10"/>
          <p:cNvCxnSpPr>
            <a:stCxn id="17" idx="3"/>
            <a:endCxn id="8" idx="1"/>
          </p:cNvCxnSpPr>
          <p:nvPr/>
        </p:nvCxnSpPr>
        <p:spPr bwMode="auto">
          <a:xfrm>
            <a:off x="4097678" y="4873466"/>
            <a:ext cx="1094343" cy="27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8329" y="3090352"/>
            <a:ext cx="552111" cy="552111"/>
          </a:xfrm>
          <a:prstGeom prst="rect">
            <a:avLst/>
          </a:prstGeom>
          <a:noFill/>
        </p:spPr>
      </p:pic>
      <p:pic>
        <p:nvPicPr>
          <p:cNvPr id="12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3780" y="4597411"/>
            <a:ext cx="552111" cy="55211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195247" y="3006915"/>
            <a:ext cx="681553" cy="34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4538763"/>
            <a:ext cx="681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</a:t>
            </a:r>
            <a:endParaRPr lang="zh-CN" altLang="en-US" b="1" dirty="0"/>
          </a:p>
        </p:txBody>
      </p:sp>
      <p:sp>
        <p:nvSpPr>
          <p:cNvPr id="15" name="上下箭头 15"/>
          <p:cNvSpPr/>
          <p:nvPr/>
        </p:nvSpPr>
        <p:spPr bwMode="auto">
          <a:xfrm>
            <a:off x="6059451" y="3657600"/>
            <a:ext cx="247838" cy="867431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矩形 4"/>
          <p:cNvSpPr/>
          <p:nvPr/>
        </p:nvSpPr>
        <p:spPr bwMode="auto">
          <a:xfrm>
            <a:off x="2053017" y="4656608"/>
            <a:ext cx="2044660" cy="4337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Plaintext M</a:t>
            </a:r>
            <a:r>
              <a:rPr kumimoji="0" lang="en-US" altLang="zh-CN" sz="1800" b="1" i="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0" lang="zh-CN" altLang="en-US" sz="1800" b="1" i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61812" y="3810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Can be </a:t>
            </a:r>
          </a:p>
          <a:p>
            <a:r>
              <a:rPr lang="en-US" b="1" i="1" dirty="0" err="1" smtClean="0"/>
              <a:t>dedup’ed</a:t>
            </a:r>
            <a:endParaRPr lang="en-US" b="1" i="1" dirty="0"/>
          </a:p>
        </p:txBody>
      </p:sp>
      <p:sp>
        <p:nvSpPr>
          <p:cNvPr id="19" name="上下箭头 15"/>
          <p:cNvSpPr/>
          <p:nvPr/>
        </p:nvSpPr>
        <p:spPr bwMode="auto">
          <a:xfrm>
            <a:off x="2930502" y="3657600"/>
            <a:ext cx="247838" cy="867431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6400" y="3792447"/>
            <a:ext cx="1146512" cy="612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Can be </a:t>
            </a:r>
          </a:p>
          <a:p>
            <a:r>
              <a:rPr lang="en-US" b="1" i="1" dirty="0" err="1" smtClean="0"/>
              <a:t>dedup’ed</a:t>
            </a:r>
            <a:endParaRPr lang="en-US" b="1" i="1" dirty="0"/>
          </a:p>
        </p:txBody>
      </p:sp>
      <p:pic>
        <p:nvPicPr>
          <p:cNvPr id="21" name="Picture 11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33" y="2610378"/>
            <a:ext cx="445891" cy="55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4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144" y="4989602"/>
            <a:ext cx="499048" cy="50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Straight Connector 36"/>
          <p:cNvCxnSpPr/>
          <p:nvPr/>
        </p:nvCxnSpPr>
        <p:spPr bwMode="auto">
          <a:xfrm>
            <a:off x="3054421" y="2885513"/>
            <a:ext cx="16585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4712982" y="2885513"/>
            <a:ext cx="0" cy="2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>
            <a:endCxn id="6" idx="0"/>
          </p:cNvCxnSpPr>
          <p:nvPr/>
        </p:nvCxnSpPr>
        <p:spPr bwMode="auto">
          <a:xfrm>
            <a:off x="3054420" y="2885513"/>
            <a:ext cx="1" cy="224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>
            <a:off x="3053146" y="5090324"/>
            <a:ext cx="0" cy="2598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3053146" y="5350133"/>
            <a:ext cx="165856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710432" y="5093086"/>
            <a:ext cx="1275" cy="2570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Box 59"/>
          <p:cNvSpPr txBox="1"/>
          <p:nvPr/>
        </p:nvSpPr>
        <p:spPr>
          <a:xfrm>
            <a:off x="2980979" y="2607796"/>
            <a:ext cx="1802355" cy="2914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Content-derived key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80979" y="5347314"/>
            <a:ext cx="1802355" cy="2914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Content-derived key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3" name="Content Placeholder 2"/>
          <p:cNvSpPr txBox="1">
            <a:spLocks/>
          </p:cNvSpPr>
          <p:nvPr/>
        </p:nvSpPr>
        <p:spPr bwMode="auto">
          <a:xfrm>
            <a:off x="457200" y="5943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Examples: Convergent encryption</a:t>
            </a:r>
            <a:r>
              <a:rPr lang="en-US" kern="0" baseline="30000" dirty="0" smtClean="0"/>
              <a:t> [Douceur, ICDCS’02]</a:t>
            </a:r>
            <a:r>
              <a:rPr lang="en-US" kern="0" dirty="0" smtClean="0"/>
              <a:t>; </a:t>
            </a:r>
            <a:br>
              <a:rPr lang="en-US" kern="0" dirty="0" smtClean="0"/>
            </a:br>
            <a:r>
              <a:rPr lang="en-US" kern="0" dirty="0" smtClean="0"/>
              <a:t>Server-aided MLE </a:t>
            </a:r>
            <a:r>
              <a:rPr lang="en-US" kern="0" baseline="30000" dirty="0" smtClean="0"/>
              <a:t>[</a:t>
            </a:r>
            <a:r>
              <a:rPr lang="en-US" kern="0" baseline="30000" dirty="0" err="1" smtClean="0"/>
              <a:t>Bellare</a:t>
            </a:r>
            <a:r>
              <a:rPr lang="en-US" kern="0" baseline="30000" dirty="0" smtClean="0"/>
              <a:t>, Security’13]</a:t>
            </a:r>
            <a:endParaRPr lang="en-US" kern="0" baseline="30000" dirty="0"/>
          </a:p>
        </p:txBody>
      </p:sp>
    </p:spTree>
    <p:extLst>
      <p:ext uri="{BB962C8B-B14F-4D97-AF65-F5344CB8AC3E}">
        <p14:creationId xmlns:p14="http://schemas.microsoft.com/office/powerpoint/2010/main" val="17161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MLE Fully Secure?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(Server-aided) MLE is </a:t>
            </a:r>
            <a:r>
              <a:rPr lang="en-US" b="1" dirty="0">
                <a:solidFill>
                  <a:srgbClr val="FF0000"/>
                </a:solidFill>
              </a:rPr>
              <a:t>deterministic encryption</a:t>
            </a:r>
          </a:p>
          <a:p>
            <a:pPr lvl="1"/>
            <a:r>
              <a:rPr lang="en-US" dirty="0" smtClean="0"/>
              <a:t>Same plaintexts lead </a:t>
            </a:r>
            <a:r>
              <a:rPr lang="en-US" dirty="0"/>
              <a:t>to same </a:t>
            </a:r>
            <a:r>
              <a:rPr lang="en-US" dirty="0" err="1" smtClean="0"/>
              <a:t>ciphertexts</a:t>
            </a:r>
            <a:endParaRPr lang="en-US" dirty="0"/>
          </a:p>
          <a:p>
            <a:pPr lvl="1"/>
            <a:r>
              <a:rPr lang="en-US" dirty="0" smtClean="0"/>
              <a:t>Leak </a:t>
            </a:r>
            <a:r>
              <a:rPr lang="en-US" dirty="0"/>
              <a:t>frequency distribution of plaintext </a:t>
            </a:r>
            <a:r>
              <a:rPr lang="en-US" dirty="0" smtClean="0"/>
              <a:t>chunks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Practical storage workloads exhibit </a:t>
            </a:r>
            <a:r>
              <a:rPr lang="en-US" b="1" dirty="0" smtClean="0">
                <a:solidFill>
                  <a:srgbClr val="FF0000"/>
                </a:solidFill>
              </a:rPr>
              <a:t>non-uniform</a:t>
            </a:r>
            <a:r>
              <a:rPr lang="en-US" dirty="0" smtClean="0"/>
              <a:t> frequency distribution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99.8% of chunks appear </a:t>
            </a:r>
            <a:br>
              <a:rPr lang="en-US" dirty="0" smtClean="0"/>
            </a:br>
            <a:r>
              <a:rPr lang="en-US" dirty="0" smtClean="0"/>
              <a:t>less than 100 times, </a:t>
            </a:r>
            <a:br>
              <a:rPr lang="en-US" dirty="0" smtClean="0"/>
            </a:br>
            <a:r>
              <a:rPr lang="en-US" dirty="0" smtClean="0"/>
              <a:t>while 30 chunks appear </a:t>
            </a:r>
            <a:br>
              <a:rPr lang="en-US" dirty="0" smtClean="0"/>
            </a:br>
            <a:r>
              <a:rPr lang="en-US" dirty="0" smtClean="0"/>
              <a:t>over 10,000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61834"/>
            <a:ext cx="3581400" cy="258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76800" y="6248400"/>
            <a:ext cx="339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Frequency distribution of FSL dataset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7553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Frequency analysis was proposed by Al-</a:t>
            </a:r>
            <a:r>
              <a:rPr lang="en-US" dirty="0" err="1"/>
              <a:t>Kindi</a:t>
            </a:r>
            <a:r>
              <a:rPr lang="en-US" dirty="0"/>
              <a:t>, an Arab polymath, in 9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  <a:p>
            <a:pPr lvl="1"/>
            <a:r>
              <a:rPr lang="en-US" dirty="0"/>
              <a:t>Break substitution ciphers</a:t>
            </a:r>
          </a:p>
          <a:p>
            <a:r>
              <a:rPr lang="en-US" dirty="0" smtClean="0"/>
              <a:t>Frequency </a:t>
            </a:r>
            <a:r>
              <a:rPr lang="en-US" dirty="0"/>
              <a:t>analysis </a:t>
            </a:r>
            <a:r>
              <a:rPr lang="en-US" dirty="0" smtClean="0"/>
              <a:t>against </a:t>
            </a:r>
            <a:r>
              <a:rPr lang="en-US" dirty="0"/>
              <a:t>encrypted </a:t>
            </a:r>
            <a:r>
              <a:rPr lang="en-US" dirty="0" smtClean="0"/>
              <a:t>deduplication:</a:t>
            </a:r>
            <a:endParaRPr lang="en-US" dirty="0"/>
          </a:p>
          <a:p>
            <a:pPr lvl="1"/>
            <a:r>
              <a:rPr lang="en-US" dirty="0" smtClean="0"/>
              <a:t>Acquire knowledge </a:t>
            </a:r>
            <a:r>
              <a:rPr lang="en-US" dirty="0"/>
              <a:t>of frequency </a:t>
            </a:r>
            <a:r>
              <a:rPr lang="en-US" dirty="0" smtClean="0"/>
              <a:t>distribution of plaintext chunks (e.g., via unintended data release </a:t>
            </a:r>
            <a:r>
              <a:rPr lang="en-US" baseline="30000" dirty="0" smtClean="0"/>
              <a:t>[*]</a:t>
            </a:r>
            <a:r>
              <a:rPr lang="en-US" dirty="0" smtClean="0"/>
              <a:t> or data breaches)</a:t>
            </a:r>
            <a:endParaRPr lang="en-US" dirty="0"/>
          </a:p>
          <a:p>
            <a:pPr lvl="1"/>
            <a:r>
              <a:rPr lang="en-US" dirty="0" smtClean="0"/>
              <a:t>Count </a:t>
            </a:r>
            <a:r>
              <a:rPr lang="en-US" dirty="0"/>
              <a:t>frequencies of </a:t>
            </a:r>
            <a:r>
              <a:rPr lang="en-US" dirty="0" err="1"/>
              <a:t>ciphertext</a:t>
            </a:r>
            <a:r>
              <a:rPr lang="en-US" dirty="0"/>
              <a:t> </a:t>
            </a:r>
            <a:r>
              <a:rPr lang="en-US" dirty="0" smtClean="0"/>
              <a:t>chunks</a:t>
            </a:r>
          </a:p>
          <a:p>
            <a:pPr lvl="1"/>
            <a:r>
              <a:rPr lang="en-US" dirty="0" smtClean="0"/>
              <a:t>Infer their plaintext </a:t>
            </a:r>
            <a:r>
              <a:rPr lang="en-US" dirty="0"/>
              <a:t>chunks </a:t>
            </a:r>
            <a:r>
              <a:rPr lang="en-US" dirty="0" smtClean="0"/>
              <a:t>from </a:t>
            </a:r>
            <a:r>
              <a:rPr lang="en-US" dirty="0" err="1"/>
              <a:t>ciphertext</a:t>
            </a:r>
            <a:r>
              <a:rPr lang="en-US" dirty="0"/>
              <a:t> </a:t>
            </a:r>
            <a:r>
              <a:rPr lang="en-US" dirty="0" smtClean="0"/>
              <a:t>frequency distribution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What </a:t>
            </a:r>
            <a:r>
              <a:rPr lang="en-US" b="1" dirty="0">
                <a:solidFill>
                  <a:srgbClr val="FF0000"/>
                </a:solidFill>
              </a:rPr>
              <a:t>is practical implication of frequency </a:t>
            </a:r>
            <a:r>
              <a:rPr lang="en-US" b="1" dirty="0" smtClean="0">
                <a:solidFill>
                  <a:srgbClr val="FF0000"/>
                </a:solidFill>
              </a:rPr>
              <a:t>analysis against </a:t>
            </a:r>
            <a:r>
              <a:rPr lang="en-US" b="1" dirty="0">
                <a:solidFill>
                  <a:srgbClr val="FF0000"/>
                </a:solidFill>
              </a:rPr>
              <a:t>encrypted </a:t>
            </a:r>
            <a:r>
              <a:rPr lang="en-US" b="1" dirty="0" err="1">
                <a:solidFill>
                  <a:srgbClr val="FF0000"/>
                </a:solidFill>
              </a:rPr>
              <a:t>deduplication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314" y="6550223"/>
            <a:ext cx="5147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[*] https://techcrunch.com/2006/08/07/aol-this-was-a-screw-up/</a:t>
            </a:r>
          </a:p>
        </p:txBody>
      </p:sp>
    </p:spTree>
    <p:extLst>
      <p:ext uri="{BB962C8B-B14F-4D97-AF65-F5344CB8AC3E}">
        <p14:creationId xmlns:p14="http://schemas.microsoft.com/office/powerpoint/2010/main" val="1488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Propose </a:t>
            </a:r>
            <a:r>
              <a:rPr lang="en-US" b="1" dirty="0">
                <a:solidFill>
                  <a:srgbClr val="FF0000"/>
                </a:solidFill>
              </a:rPr>
              <a:t>locality-based attack</a:t>
            </a:r>
            <a:r>
              <a:rPr lang="en-US" b="1" dirty="0"/>
              <a:t> </a:t>
            </a:r>
            <a:r>
              <a:rPr lang="en-US" dirty="0" smtClean="0"/>
              <a:t>to exploit </a:t>
            </a:r>
            <a:r>
              <a:rPr lang="en-US" b="1" dirty="0">
                <a:solidFill>
                  <a:srgbClr val="FF0000"/>
                </a:solidFill>
              </a:rPr>
              <a:t>chunk locality</a:t>
            </a:r>
            <a:r>
              <a:rPr lang="en-US" dirty="0"/>
              <a:t> to increase attack severity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</a:rPr>
              <a:t>Ciphertext</a:t>
            </a:r>
            <a:r>
              <a:rPr lang="en-US" b="1" dirty="0" smtClean="0">
                <a:solidFill>
                  <a:srgbClr val="0070C0"/>
                </a:solidFill>
              </a:rPr>
              <a:t>-only attack</a:t>
            </a:r>
            <a:r>
              <a:rPr lang="en-US" dirty="0" smtClean="0"/>
              <a:t>: infer </a:t>
            </a:r>
            <a:r>
              <a:rPr lang="en-US" b="1" dirty="0"/>
              <a:t>17.8%</a:t>
            </a:r>
            <a:r>
              <a:rPr lang="en-US" dirty="0"/>
              <a:t> </a:t>
            </a:r>
            <a:r>
              <a:rPr lang="en-US" dirty="0" smtClean="0"/>
              <a:t>of data (vs</a:t>
            </a:r>
            <a:r>
              <a:rPr lang="en-US" dirty="0"/>
              <a:t>. 0.0001% for classical frequency analysis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Known-plaintext attack</a:t>
            </a:r>
            <a:r>
              <a:rPr lang="en-US" dirty="0" smtClean="0"/>
              <a:t>: infer </a:t>
            </a:r>
            <a:r>
              <a:rPr lang="en-US" b="1" dirty="0" smtClean="0"/>
              <a:t>27.1</a:t>
            </a:r>
            <a:r>
              <a:rPr lang="en-US" b="1" dirty="0"/>
              <a:t>%</a:t>
            </a:r>
            <a:r>
              <a:rPr lang="en-US" dirty="0"/>
              <a:t> </a:t>
            </a:r>
            <a:r>
              <a:rPr lang="en-US" dirty="0" smtClean="0"/>
              <a:t>of data with only 0.2% </a:t>
            </a:r>
            <a:r>
              <a:rPr lang="en-US" dirty="0"/>
              <a:t>of data leakage</a:t>
            </a:r>
          </a:p>
          <a:p>
            <a:r>
              <a:rPr lang="en-US" dirty="0" smtClean="0"/>
              <a:t>Demonstrate </a:t>
            </a:r>
            <a:r>
              <a:rPr lang="en-US" b="1" dirty="0" err="1" smtClean="0">
                <a:solidFill>
                  <a:srgbClr val="FF0000"/>
                </a:solidFill>
              </a:rPr>
              <a:t>MinHash</a:t>
            </a:r>
            <a:r>
              <a:rPr lang="en-US" b="1" dirty="0" smtClean="0">
                <a:solidFill>
                  <a:srgbClr val="FF0000"/>
                </a:solidFill>
              </a:rPr>
              <a:t> encryption </a:t>
            </a:r>
            <a:r>
              <a:rPr lang="en-US" dirty="0" smtClean="0"/>
              <a:t>effectively resists frequency analysis</a:t>
            </a:r>
            <a:endParaRPr lang="en-US" dirty="0"/>
          </a:p>
          <a:p>
            <a:pPr lvl="1"/>
            <a:r>
              <a:rPr lang="en-US" dirty="0"/>
              <a:t>Suppress inference rate </a:t>
            </a:r>
            <a:r>
              <a:rPr lang="en-US" dirty="0" smtClean="0"/>
              <a:t>of a real-world dataset to </a:t>
            </a:r>
            <a:r>
              <a:rPr lang="en-US" dirty="0"/>
              <a:t>below </a:t>
            </a:r>
            <a:r>
              <a:rPr lang="en-US" b="1" dirty="0"/>
              <a:t>0.45</a:t>
            </a:r>
            <a:r>
              <a:rPr lang="en-US" b="1" dirty="0" smtClean="0"/>
              <a:t>%</a:t>
            </a:r>
            <a:r>
              <a:rPr lang="en-US" dirty="0" smtClean="0"/>
              <a:t>, </a:t>
            </a:r>
            <a:r>
              <a:rPr lang="en-US" dirty="0"/>
              <a:t>even with a small leakage (e.g., 0.2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Maintain </a:t>
            </a:r>
            <a:r>
              <a:rPr lang="en-US" dirty="0" err="1" smtClean="0"/>
              <a:t>deduplication</a:t>
            </a:r>
            <a:r>
              <a:rPr lang="en-US" dirty="0" smtClean="0"/>
              <a:t> saving as shown by prior work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800600"/>
          </a:xfrm>
        </p:spPr>
        <p:txBody>
          <a:bodyPr/>
          <a:lstStyle/>
          <a:p>
            <a:r>
              <a:rPr lang="en-US" dirty="0" smtClean="0"/>
              <a:t>Target </a:t>
            </a:r>
            <a:r>
              <a:rPr lang="en-US" b="1" dirty="0" smtClean="0">
                <a:solidFill>
                  <a:srgbClr val="FF0000"/>
                </a:solidFill>
              </a:rPr>
              <a:t>backup workloads</a:t>
            </a:r>
          </a:p>
          <a:p>
            <a:pPr lvl="1"/>
            <a:r>
              <a:rPr lang="en-US" dirty="0"/>
              <a:t>High content redundancy for deduplication </a:t>
            </a:r>
            <a:r>
              <a:rPr lang="en-US" baseline="30000" dirty="0"/>
              <a:t>[Zhu, FAST’08; Wallace, FAST’12]</a:t>
            </a:r>
          </a:p>
          <a:p>
            <a:pPr lvl="1"/>
            <a:r>
              <a:rPr lang="en-US" dirty="0"/>
              <a:t>Chunk locality </a:t>
            </a:r>
            <a:r>
              <a:rPr lang="en-US" baseline="30000" dirty="0"/>
              <a:t>[</a:t>
            </a:r>
            <a:r>
              <a:rPr lang="en-US" baseline="30000" dirty="0" err="1"/>
              <a:t>Lillibridge</a:t>
            </a:r>
            <a:r>
              <a:rPr lang="en-US" baseline="30000" dirty="0"/>
              <a:t>, FAST’09; Xia, ATC’11]</a:t>
            </a:r>
          </a:p>
          <a:p>
            <a:r>
              <a:rPr lang="en-US" dirty="0" smtClean="0"/>
              <a:t>Access to </a:t>
            </a:r>
            <a:r>
              <a:rPr lang="en-US" b="1" dirty="0" smtClean="0">
                <a:solidFill>
                  <a:srgbClr val="FF0000"/>
                </a:solidFill>
              </a:rPr>
              <a:t>auxiliary information</a:t>
            </a:r>
            <a:r>
              <a:rPr lang="en-US" dirty="0" smtClean="0"/>
              <a:t> (ground truth) </a:t>
            </a:r>
          </a:p>
          <a:p>
            <a:pPr lvl="1"/>
            <a:r>
              <a:rPr lang="en-US" dirty="0" smtClean="0"/>
              <a:t>Plaintext chunks of some prior backup</a:t>
            </a:r>
          </a:p>
          <a:p>
            <a:r>
              <a:rPr lang="en-US" dirty="0" smtClean="0"/>
              <a:t>Access to </a:t>
            </a:r>
            <a:r>
              <a:rPr lang="en-US" b="1" dirty="0" smtClean="0">
                <a:solidFill>
                  <a:srgbClr val="FF0000"/>
                </a:solidFill>
              </a:rPr>
              <a:t>logical order</a:t>
            </a:r>
            <a:r>
              <a:rPr lang="en-US" dirty="0" smtClean="0"/>
              <a:t> of </a:t>
            </a:r>
            <a:r>
              <a:rPr lang="en-US" dirty="0" err="1" smtClean="0"/>
              <a:t>ciphertext</a:t>
            </a:r>
            <a:r>
              <a:rPr lang="en-US" dirty="0" smtClean="0"/>
              <a:t> chunks of latest backup before deduplication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smtClean="0"/>
              <a:t>C</a:t>
            </a:r>
            <a:r>
              <a:rPr lang="en-US" dirty="0" smtClean="0"/>
              <a:t> = 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,C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Provide both frequency and locality information of latest backup</a:t>
            </a:r>
          </a:p>
          <a:p>
            <a:pPr lvl="1"/>
            <a:r>
              <a:rPr lang="en-US" dirty="0" smtClean="0"/>
              <a:t>Existing deduplication systems also process chunks in logical order (e.g., DDFS </a:t>
            </a:r>
            <a:r>
              <a:rPr lang="en-US" baseline="30000" dirty="0" smtClean="0"/>
              <a:t>[Zhu, FAST’08]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9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6091</TotalTime>
  <Words>1264</Words>
  <Application>Microsoft Office PowerPoint</Application>
  <PresentationFormat>On-screen Show (4:3)</PresentationFormat>
  <Paragraphs>308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Information Leakage in Encrypted Deduplication via Frequency Analysis</vt:lpstr>
      <vt:lpstr>Data Explosion</vt:lpstr>
      <vt:lpstr>Deduplication</vt:lpstr>
      <vt:lpstr>Encryption vs. Deduplication</vt:lpstr>
      <vt:lpstr>Encrypted Deduplication</vt:lpstr>
      <vt:lpstr>Is MLE Fully Secure? </vt:lpstr>
      <vt:lpstr>Frequency Analysis</vt:lpstr>
      <vt:lpstr>Our Contributions</vt:lpstr>
      <vt:lpstr>Threat Model</vt:lpstr>
      <vt:lpstr>Threat Model</vt:lpstr>
      <vt:lpstr>Security Implication</vt:lpstr>
      <vt:lpstr>Basic Attack</vt:lpstr>
      <vt:lpstr>Locality-based Attack</vt:lpstr>
      <vt:lpstr>Locality-based Attack</vt:lpstr>
      <vt:lpstr>Example</vt:lpstr>
      <vt:lpstr>Attack Evaluation</vt:lpstr>
      <vt:lpstr>Ciphertext-only</vt:lpstr>
      <vt:lpstr>Known-plaintext</vt:lpstr>
      <vt:lpstr>Defense: MinHash Encryption</vt:lpstr>
      <vt:lpstr>Defense Evaluation</vt:lpstr>
      <vt:lpstr>Storage Efficiency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Lee</cp:lastModifiedBy>
  <cp:revision>684</cp:revision>
  <cp:lastPrinted>1601-01-01T00:00:00Z</cp:lastPrinted>
  <dcterms:created xsi:type="dcterms:W3CDTF">1601-01-01T00:00:00Z</dcterms:created>
  <dcterms:modified xsi:type="dcterms:W3CDTF">2017-06-27T23:14:19Z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