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66" r:id="rId2"/>
    <p:sldId id="438" r:id="rId3"/>
    <p:sldId id="429" r:id="rId4"/>
    <p:sldId id="372" r:id="rId5"/>
    <p:sldId id="404" r:id="rId6"/>
    <p:sldId id="430" r:id="rId7"/>
    <p:sldId id="405" r:id="rId8"/>
    <p:sldId id="408" r:id="rId9"/>
    <p:sldId id="407" r:id="rId10"/>
    <p:sldId id="432" r:id="rId11"/>
    <p:sldId id="441" r:id="rId12"/>
    <p:sldId id="433" r:id="rId13"/>
    <p:sldId id="434" r:id="rId14"/>
    <p:sldId id="426" r:id="rId15"/>
    <p:sldId id="435" r:id="rId16"/>
    <p:sldId id="425" r:id="rId17"/>
    <p:sldId id="412" r:id="rId18"/>
    <p:sldId id="428" r:id="rId19"/>
    <p:sldId id="413" r:id="rId20"/>
    <p:sldId id="414" r:id="rId21"/>
    <p:sldId id="416" r:id="rId22"/>
    <p:sldId id="417" r:id="rId23"/>
    <p:sldId id="418" r:id="rId24"/>
    <p:sldId id="419" r:id="rId25"/>
    <p:sldId id="420" r:id="rId26"/>
    <p:sldId id="421" r:id="rId27"/>
    <p:sldId id="422" r:id="rId2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66FF"/>
    <a:srgbClr val="CC00CC"/>
    <a:srgbClr val="FF0000"/>
    <a:srgbClr val="3333CC"/>
    <a:srgbClr val="FFFF00"/>
    <a:srgbClr val="CCECF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731" autoAdjust="0"/>
  </p:normalViewPr>
  <p:slideViewPr>
    <p:cSldViewPr>
      <p:cViewPr varScale="1">
        <p:scale>
          <a:sx n="68" d="100"/>
          <a:sy n="68" d="100"/>
        </p:scale>
        <p:origin x="-12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490" y="-78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10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424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Our </a:t>
            </a:r>
            <a:r>
              <a:rPr lang="en-US" smtClean="0"/>
              <a:t>work is applicable </a:t>
            </a:r>
            <a:r>
              <a:rPr lang="en-US" dirty="0" smtClean="0"/>
              <a:t>to general</a:t>
            </a:r>
            <a:r>
              <a:rPr lang="en-US" baseline="0" dirty="0" smtClean="0"/>
              <a:t> distributed storage systems.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025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025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025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025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02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02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025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02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025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02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025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025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02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D5A66-9C2F-42FF-B09E-B62E67AA1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8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5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E790D-BCFB-4008-9260-CA63AEE325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57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3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8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3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00800"/>
            <a:ext cx="5562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ansrlab.cse.cuhk.edu.hk/software/ree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EF720D6-AEC9-4997-8E17-32CC54C1FF7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219200"/>
            <a:ext cx="9144000" cy="2286000"/>
          </a:xfrm>
          <a:noFill/>
          <a:ln w="127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zh-CN" sz="4000" dirty="0" smtClean="0"/>
              <a:t>Rekeying for </a:t>
            </a:r>
            <a:br>
              <a:rPr lang="en-US" altLang="zh-CN" sz="4000" dirty="0" smtClean="0"/>
            </a:br>
            <a:r>
              <a:rPr lang="en-US" altLang="zh-CN" sz="4000" dirty="0" smtClean="0"/>
              <a:t>Encrypted </a:t>
            </a:r>
            <a:r>
              <a:rPr lang="en-US" altLang="zh-CN" sz="4000" dirty="0" err="1" smtClean="0"/>
              <a:t>Deduplication</a:t>
            </a:r>
            <a:r>
              <a:rPr lang="en-US" altLang="zh-CN" sz="4000" dirty="0" smtClean="0"/>
              <a:t> Storage</a:t>
            </a:r>
            <a:endParaRPr lang="en-US" sz="4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505200"/>
            <a:ext cx="9144000" cy="3048000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endParaRPr lang="en-US" altLang="zh-CN" sz="2400" b="1" dirty="0" smtClean="0"/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altLang="zh-CN" sz="2400" b="1" dirty="0" err="1" smtClean="0"/>
              <a:t>Jingwei</a:t>
            </a:r>
            <a:r>
              <a:rPr lang="en-US" altLang="zh-CN" sz="2400" b="1" dirty="0" smtClean="0"/>
              <a:t> Li</a:t>
            </a:r>
            <a:r>
              <a:rPr lang="en-US" altLang="zh-CN" sz="2400" dirty="0" smtClean="0"/>
              <a:t>*, </a:t>
            </a:r>
            <a:r>
              <a:rPr lang="en-US" altLang="zh-CN" sz="2400" dirty="0" err="1" smtClean="0"/>
              <a:t>Chuan</a:t>
            </a:r>
            <a:r>
              <a:rPr lang="en-US" altLang="zh-CN" sz="2400" dirty="0" smtClean="0"/>
              <a:t> Qin*, Patrick P. C. Lee*, </a:t>
            </a:r>
            <a:r>
              <a:rPr lang="en-US" altLang="zh-CN" sz="2400" dirty="0" err="1" smtClean="0"/>
              <a:t>Jin</a:t>
            </a:r>
            <a:r>
              <a:rPr lang="en-US" altLang="zh-CN" sz="2400" dirty="0" smtClean="0"/>
              <a:t> Li</a:t>
            </a:r>
            <a:r>
              <a:rPr lang="en-US" altLang="zh-CN" sz="2400" baseline="30000" dirty="0" smtClean="0"/>
              <a:t>#</a:t>
            </a:r>
            <a:endParaRPr lang="en-US" sz="2000" i="1" baseline="30000" dirty="0" smtClean="0"/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altLang="zh-CN" sz="2400" dirty="0" smtClean="0"/>
              <a:t>*The Chinese University of Hong Kong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altLang="zh-CN" sz="2400" baseline="30000" dirty="0" smtClean="0"/>
              <a:t>#</a:t>
            </a:r>
            <a:r>
              <a:rPr lang="en-US" altLang="zh-CN" sz="2400" dirty="0" smtClean="0"/>
              <a:t>Guangzhou University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endParaRPr lang="en-US" altLang="zh-CN" sz="2400" dirty="0"/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altLang="zh-CN" sz="2000" dirty="0" smtClean="0"/>
              <a:t>DSN 2016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altLang="zh-CN" sz="2400" dirty="0" smtClean="0">
                <a:solidFill>
                  <a:srgbClr val="00B050"/>
                </a:solidFill>
              </a:rPr>
              <a:t> </a:t>
            </a:r>
            <a:endParaRPr lang="en-US" sz="24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REED Overview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5290682"/>
            <a:ext cx="8610600" cy="1234662"/>
          </a:xfrm>
        </p:spPr>
        <p:txBody>
          <a:bodyPr/>
          <a:lstStyle/>
          <a:p>
            <a:r>
              <a:rPr lang="en-US" altLang="zh-CN" dirty="0" smtClean="0"/>
              <a:t>Target workload: backup and archival storage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折角形 6"/>
          <p:cNvSpPr/>
          <p:nvPr/>
        </p:nvSpPr>
        <p:spPr bwMode="auto">
          <a:xfrm>
            <a:off x="1214414" y="2297962"/>
            <a:ext cx="642942" cy="642942"/>
          </a:xfrm>
          <a:prstGeom prst="foldedCorne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File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2071670" y="2297962"/>
            <a:ext cx="1571636" cy="642942"/>
          </a:xfrm>
          <a:prstGeom prst="rect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3108" y="194077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Client</a:t>
            </a:r>
            <a:endParaRPr lang="zh-CN" altLang="en-US" b="1" dirty="0"/>
          </a:p>
        </p:txBody>
      </p:sp>
      <p:sp>
        <p:nvSpPr>
          <p:cNvPr id="10" name="矩形 9"/>
          <p:cNvSpPr/>
          <p:nvPr/>
        </p:nvSpPr>
        <p:spPr bwMode="auto">
          <a:xfrm>
            <a:off x="2143108" y="2440838"/>
            <a:ext cx="928694" cy="42862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Chunk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43240" y="251227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…</a:t>
            </a:r>
            <a:endParaRPr lang="zh-CN" altLang="en-US" b="1" dirty="0"/>
          </a:p>
        </p:txBody>
      </p:sp>
      <p:cxnSp>
        <p:nvCxnSpPr>
          <p:cNvPr id="19" name="直接箭头连接符 18"/>
          <p:cNvCxnSpPr>
            <a:stCxn id="7" idx="3"/>
            <a:endCxn id="8" idx="1"/>
          </p:cNvCxnSpPr>
          <p:nvPr/>
        </p:nvCxnSpPr>
        <p:spPr bwMode="auto">
          <a:xfrm>
            <a:off x="1857356" y="2619433"/>
            <a:ext cx="21431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050" name="Picture 2" descr="C:\Users\Administrator\AppData\Local\Microsoft\Windows\Temporary Internet Files\Content.IE5\RY99B14S\cliente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2369400"/>
            <a:ext cx="439722" cy="439722"/>
          </a:xfrm>
          <a:prstGeom prst="rect">
            <a:avLst/>
          </a:prstGeom>
          <a:noFill/>
        </p:spPr>
      </p:pic>
      <p:sp>
        <p:nvSpPr>
          <p:cNvPr id="25" name="折角形 24"/>
          <p:cNvSpPr/>
          <p:nvPr/>
        </p:nvSpPr>
        <p:spPr bwMode="auto">
          <a:xfrm>
            <a:off x="1214414" y="3369532"/>
            <a:ext cx="642942" cy="642942"/>
          </a:xfrm>
          <a:prstGeom prst="foldedCorne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File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2071670" y="3369532"/>
            <a:ext cx="1571636" cy="642942"/>
          </a:xfrm>
          <a:prstGeom prst="rect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143108" y="401247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Client</a:t>
            </a:r>
            <a:endParaRPr lang="zh-CN" altLang="en-US" b="1" dirty="0"/>
          </a:p>
        </p:txBody>
      </p:sp>
      <p:sp>
        <p:nvSpPr>
          <p:cNvPr id="28" name="矩形 27"/>
          <p:cNvSpPr/>
          <p:nvPr/>
        </p:nvSpPr>
        <p:spPr bwMode="auto">
          <a:xfrm>
            <a:off x="2143108" y="3512408"/>
            <a:ext cx="928694" cy="42862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Chunk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143240" y="358384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…</a:t>
            </a:r>
            <a:endParaRPr lang="zh-CN" altLang="en-US" b="1" dirty="0"/>
          </a:p>
        </p:txBody>
      </p:sp>
      <p:cxnSp>
        <p:nvCxnSpPr>
          <p:cNvPr id="30" name="直接箭头连接符 29"/>
          <p:cNvCxnSpPr>
            <a:stCxn id="25" idx="3"/>
            <a:endCxn id="26" idx="1"/>
          </p:cNvCxnSpPr>
          <p:nvPr/>
        </p:nvCxnSpPr>
        <p:spPr bwMode="auto">
          <a:xfrm>
            <a:off x="1857356" y="3691003"/>
            <a:ext cx="21431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31" name="Picture 2" descr="C:\Users\Administrator\AppData\Local\Microsoft\Windows\Temporary Internet Files\Content.IE5\RY99B14S\cliente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3440970"/>
            <a:ext cx="439722" cy="439722"/>
          </a:xfrm>
          <a:prstGeom prst="rect">
            <a:avLst/>
          </a:prstGeom>
          <a:noFill/>
        </p:spPr>
      </p:pic>
      <p:sp>
        <p:nvSpPr>
          <p:cNvPr id="32" name="矩形 31"/>
          <p:cNvSpPr/>
          <p:nvPr/>
        </p:nvSpPr>
        <p:spPr bwMode="auto">
          <a:xfrm>
            <a:off x="3714744" y="4441102"/>
            <a:ext cx="1785950" cy="500066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Key Manager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33" name="云形 32"/>
          <p:cNvSpPr/>
          <p:nvPr/>
        </p:nvSpPr>
        <p:spPr bwMode="auto">
          <a:xfrm>
            <a:off x="4786314" y="1583582"/>
            <a:ext cx="3643338" cy="3000396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5357818" y="2297962"/>
            <a:ext cx="928694" cy="1582730"/>
          </a:xfrm>
          <a:prstGeom prst="rect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Server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流程图: 磁盘 35"/>
          <p:cNvSpPr/>
          <p:nvPr/>
        </p:nvSpPr>
        <p:spPr bwMode="auto">
          <a:xfrm>
            <a:off x="6858016" y="2655152"/>
            <a:ext cx="1285884" cy="928694"/>
          </a:xfrm>
          <a:prstGeom prst="flowChartMagneticDisk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Storage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Backend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786578" y="194077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Cloud</a:t>
            </a:r>
            <a:endParaRPr lang="zh-CN" altLang="en-US" b="1" dirty="0"/>
          </a:p>
        </p:txBody>
      </p:sp>
      <p:sp>
        <p:nvSpPr>
          <p:cNvPr id="40" name="圆角矩形 39"/>
          <p:cNvSpPr/>
          <p:nvPr/>
        </p:nvSpPr>
        <p:spPr bwMode="auto">
          <a:xfrm>
            <a:off x="4071934" y="2369400"/>
            <a:ext cx="714380" cy="500066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圆角矩形 40"/>
          <p:cNvSpPr/>
          <p:nvPr/>
        </p:nvSpPr>
        <p:spPr bwMode="auto">
          <a:xfrm>
            <a:off x="3714744" y="3440970"/>
            <a:ext cx="714380" cy="500066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3" name="直接箭头连接符 42"/>
          <p:cNvCxnSpPr>
            <a:stCxn id="40" idx="3"/>
            <a:endCxn id="34" idx="1"/>
          </p:cNvCxnSpPr>
          <p:nvPr/>
        </p:nvCxnSpPr>
        <p:spPr bwMode="auto">
          <a:xfrm>
            <a:off x="4786314" y="2619433"/>
            <a:ext cx="571504" cy="4698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直接箭头连接符 44"/>
          <p:cNvCxnSpPr>
            <a:stCxn id="41" idx="3"/>
          </p:cNvCxnSpPr>
          <p:nvPr/>
        </p:nvCxnSpPr>
        <p:spPr bwMode="auto">
          <a:xfrm flipV="1">
            <a:off x="4429124" y="3197008"/>
            <a:ext cx="928694" cy="4939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直接箭头连接符 61"/>
          <p:cNvCxnSpPr>
            <a:stCxn id="8" idx="3"/>
            <a:endCxn id="40" idx="1"/>
          </p:cNvCxnSpPr>
          <p:nvPr/>
        </p:nvCxnSpPr>
        <p:spPr bwMode="auto">
          <a:xfrm>
            <a:off x="3643306" y="2619433"/>
            <a:ext cx="428628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直接箭头连接符 63"/>
          <p:cNvCxnSpPr>
            <a:stCxn id="26" idx="3"/>
            <a:endCxn id="41" idx="1"/>
          </p:cNvCxnSpPr>
          <p:nvPr/>
        </p:nvCxnSpPr>
        <p:spPr bwMode="auto">
          <a:xfrm>
            <a:off x="3643306" y="3691003"/>
            <a:ext cx="71438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直接箭头连接符 76"/>
          <p:cNvCxnSpPr>
            <a:stCxn id="41" idx="2"/>
            <a:endCxn id="32" idx="0"/>
          </p:cNvCxnSpPr>
          <p:nvPr/>
        </p:nvCxnSpPr>
        <p:spPr bwMode="auto">
          <a:xfrm rot="16200000" flipH="1">
            <a:off x="4089793" y="3923176"/>
            <a:ext cx="500066" cy="5357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直接箭头连接符 80"/>
          <p:cNvCxnSpPr>
            <a:stCxn id="40" idx="2"/>
            <a:endCxn id="32" idx="0"/>
          </p:cNvCxnSpPr>
          <p:nvPr/>
        </p:nvCxnSpPr>
        <p:spPr bwMode="auto">
          <a:xfrm rot="16200000" flipH="1">
            <a:off x="3732603" y="3565986"/>
            <a:ext cx="1571636" cy="1785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" name="右箭头 91"/>
          <p:cNvSpPr/>
          <p:nvPr/>
        </p:nvSpPr>
        <p:spPr bwMode="auto">
          <a:xfrm>
            <a:off x="6357950" y="2798028"/>
            <a:ext cx="428628" cy="71438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051" name="Picture 3" descr="C:\Users\Administrator\AppData\Local\Microsoft\Windows\Temporary Internet Files\Content.IE5\PCBO480N\lock-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4810" y="2440838"/>
            <a:ext cx="388910" cy="388910"/>
          </a:xfrm>
          <a:prstGeom prst="rect">
            <a:avLst/>
          </a:prstGeom>
          <a:noFill/>
        </p:spPr>
      </p:pic>
      <p:pic>
        <p:nvPicPr>
          <p:cNvPr id="102" name="Picture 3" descr="C:\Users\Administrator\AppData\Local\Microsoft\Windows\Temporary Internet Files\Content.IE5\PCBO480N\lock-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7620" y="3512408"/>
            <a:ext cx="388910" cy="388910"/>
          </a:xfrm>
          <a:prstGeom prst="rect">
            <a:avLst/>
          </a:prstGeom>
          <a:noFill/>
        </p:spPr>
      </p:pic>
      <p:pic>
        <p:nvPicPr>
          <p:cNvPr id="103" name="Picture 2" descr="C:\Users\Administrator\AppData\Local\Microsoft\Windows\Temporary Internet Files\Content.IE5\K67VL2YP\key-icon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00562" y="3369532"/>
            <a:ext cx="214314" cy="214314"/>
          </a:xfrm>
          <a:prstGeom prst="rect">
            <a:avLst/>
          </a:prstGeom>
          <a:noFill/>
        </p:spPr>
      </p:pic>
      <p:pic>
        <p:nvPicPr>
          <p:cNvPr id="104" name="Picture 2" descr="C:\Users\Administrator\AppData\Local\Microsoft\Windows\Temporary Internet Files\Content.IE5\K67VL2YP\key-icon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71934" y="4155350"/>
            <a:ext cx="214314" cy="214314"/>
          </a:xfrm>
          <a:prstGeom prst="rect">
            <a:avLst/>
          </a:prstGeom>
          <a:noFill/>
        </p:spPr>
      </p:pic>
      <p:sp>
        <p:nvSpPr>
          <p:cNvPr id="106" name="TextBox 105"/>
          <p:cNvSpPr txBox="1"/>
          <p:nvPr/>
        </p:nvSpPr>
        <p:spPr>
          <a:xfrm>
            <a:off x="2143108" y="301234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…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CAONT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4941168"/>
            <a:ext cx="8610600" cy="1676400"/>
          </a:xfrm>
        </p:spPr>
        <p:txBody>
          <a:bodyPr/>
          <a:lstStyle/>
          <a:p>
            <a:r>
              <a:rPr lang="en-US" altLang="zh-CN" dirty="0" smtClean="0"/>
              <a:t>Limitation:</a:t>
            </a:r>
          </a:p>
          <a:p>
            <a:pPr lvl="1"/>
            <a:r>
              <a:rPr lang="en-US" altLang="zh-CN" dirty="0" smtClean="0"/>
              <a:t>Secure for unpredictable messages only </a:t>
            </a:r>
            <a:r>
              <a:rPr lang="en-US" altLang="zh-CN" smtClean="0"/>
              <a:t>(otherwise, vulnerable </a:t>
            </a:r>
            <a:r>
              <a:rPr lang="en-US" altLang="zh-CN" dirty="0" smtClean="0"/>
              <a:t>to brute-force </a:t>
            </a:r>
            <a:r>
              <a:rPr lang="en-US" altLang="zh-CN" smtClean="0"/>
              <a:t>dictionary attacks)</a:t>
            </a:r>
            <a:endParaRPr lang="en-US" altLang="zh-CN" sz="28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0" name="矩形 9"/>
          <p:cNvSpPr/>
          <p:nvPr/>
        </p:nvSpPr>
        <p:spPr bwMode="auto">
          <a:xfrm>
            <a:off x="1785918" y="2223674"/>
            <a:ext cx="428628" cy="157163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31640" y="1866484"/>
            <a:ext cx="1097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Chunk</a:t>
            </a:r>
            <a:endParaRPr lang="zh-CN" altLang="en-US" b="1" dirty="0"/>
          </a:p>
        </p:txBody>
      </p:sp>
      <p:sp>
        <p:nvSpPr>
          <p:cNvPr id="12" name="矩形 11"/>
          <p:cNvSpPr/>
          <p:nvPr/>
        </p:nvSpPr>
        <p:spPr bwMode="auto">
          <a:xfrm>
            <a:off x="2627784" y="2223674"/>
            <a:ext cx="428628" cy="164307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3500430" y="1937922"/>
            <a:ext cx="571504" cy="428628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</a:t>
            </a:r>
            <a:endParaRPr kumimoji="0" lang="zh-CN" altLang="en-US" sz="18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椭圆 17"/>
          <p:cNvSpPr/>
          <p:nvPr/>
        </p:nvSpPr>
        <p:spPr bwMode="auto">
          <a:xfrm>
            <a:off x="3571868" y="2580864"/>
            <a:ext cx="428628" cy="428628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圆角矩形 18"/>
          <p:cNvSpPr/>
          <p:nvPr/>
        </p:nvSpPr>
        <p:spPr bwMode="auto">
          <a:xfrm>
            <a:off x="3357554" y="3223806"/>
            <a:ext cx="857256" cy="42862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XOR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1" name="直接箭头连接符 20"/>
          <p:cNvCxnSpPr>
            <a:stCxn id="14" idx="2"/>
            <a:endCxn id="18" idx="0"/>
          </p:cNvCxnSpPr>
          <p:nvPr/>
        </p:nvCxnSpPr>
        <p:spPr bwMode="auto">
          <a:xfrm rot="5400000">
            <a:off x="3679025" y="2473707"/>
            <a:ext cx="21431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接箭头连接符 22"/>
          <p:cNvCxnSpPr>
            <a:stCxn id="18" idx="4"/>
            <a:endCxn id="19" idx="0"/>
          </p:cNvCxnSpPr>
          <p:nvPr/>
        </p:nvCxnSpPr>
        <p:spPr bwMode="auto">
          <a:xfrm rot="5400000">
            <a:off x="3679025" y="3116649"/>
            <a:ext cx="21431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圆角矩形 24"/>
          <p:cNvSpPr/>
          <p:nvPr/>
        </p:nvSpPr>
        <p:spPr bwMode="auto">
          <a:xfrm>
            <a:off x="4357686" y="1937922"/>
            <a:ext cx="857256" cy="42862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XOR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椭圆 25"/>
          <p:cNvSpPr/>
          <p:nvPr/>
        </p:nvSpPr>
        <p:spPr bwMode="auto">
          <a:xfrm>
            <a:off x="4572000" y="2580864"/>
            <a:ext cx="428628" cy="428628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5643570" y="2437988"/>
            <a:ext cx="428628" cy="207170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5643570" y="1937922"/>
            <a:ext cx="428628" cy="500066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0" name="直接箭头连接符 29"/>
          <p:cNvCxnSpPr>
            <a:stCxn id="14" idx="3"/>
            <a:endCxn id="25" idx="1"/>
          </p:cNvCxnSpPr>
          <p:nvPr/>
        </p:nvCxnSpPr>
        <p:spPr bwMode="auto">
          <a:xfrm>
            <a:off x="4071934" y="2152236"/>
            <a:ext cx="28575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接箭头连接符 33"/>
          <p:cNvCxnSpPr>
            <a:stCxn id="26" idx="0"/>
            <a:endCxn id="25" idx="2"/>
          </p:cNvCxnSpPr>
          <p:nvPr/>
        </p:nvCxnSpPr>
        <p:spPr bwMode="auto">
          <a:xfrm rot="5400000" flipH="1" flipV="1">
            <a:off x="4679157" y="2473707"/>
            <a:ext cx="21431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左大括号 38"/>
          <p:cNvSpPr/>
          <p:nvPr/>
        </p:nvSpPr>
        <p:spPr bwMode="auto">
          <a:xfrm>
            <a:off x="5214942" y="2437988"/>
            <a:ext cx="214314" cy="2071702"/>
          </a:xfrm>
          <a:prstGeom prst="leftBrace">
            <a:avLst>
              <a:gd name="adj1" fmla="val 8333"/>
              <a:gd name="adj2" fmla="val 1773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右箭头 39"/>
          <p:cNvSpPr/>
          <p:nvPr/>
        </p:nvSpPr>
        <p:spPr bwMode="auto">
          <a:xfrm>
            <a:off x="4357686" y="3366682"/>
            <a:ext cx="1214446" cy="214314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右箭头 40"/>
          <p:cNvSpPr/>
          <p:nvPr/>
        </p:nvSpPr>
        <p:spPr bwMode="auto">
          <a:xfrm>
            <a:off x="5286380" y="2009360"/>
            <a:ext cx="285752" cy="214314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矩形 45"/>
          <p:cNvSpPr/>
          <p:nvPr/>
        </p:nvSpPr>
        <p:spPr bwMode="auto">
          <a:xfrm>
            <a:off x="2500298" y="1866484"/>
            <a:ext cx="3643338" cy="27146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7" name="右箭头 46"/>
          <p:cNvSpPr/>
          <p:nvPr/>
        </p:nvSpPr>
        <p:spPr bwMode="auto">
          <a:xfrm>
            <a:off x="6156176" y="3068960"/>
            <a:ext cx="285752" cy="214314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右箭头 47"/>
          <p:cNvSpPr/>
          <p:nvPr/>
        </p:nvSpPr>
        <p:spPr bwMode="auto">
          <a:xfrm>
            <a:off x="2285984" y="2866616"/>
            <a:ext cx="285752" cy="214314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286116" y="136641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Hash Key</a:t>
            </a:r>
            <a:endParaRPr lang="zh-CN" altLang="en-US" b="1" dirty="0"/>
          </a:p>
        </p:txBody>
      </p:sp>
      <p:sp>
        <p:nvSpPr>
          <p:cNvPr id="52" name="右箭头 51"/>
          <p:cNvSpPr/>
          <p:nvPr/>
        </p:nvSpPr>
        <p:spPr bwMode="auto">
          <a:xfrm rot="5400000">
            <a:off x="3679025" y="1687889"/>
            <a:ext cx="214314" cy="285752"/>
          </a:xfrm>
          <a:prstGeom prst="rightArrow">
            <a:avLst>
              <a:gd name="adj1" fmla="val 44920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ight Brace 4"/>
          <p:cNvSpPr/>
          <p:nvPr/>
        </p:nvSpPr>
        <p:spPr bwMode="auto">
          <a:xfrm>
            <a:off x="3131840" y="2215031"/>
            <a:ext cx="207226" cy="1651717"/>
          </a:xfrm>
          <a:prstGeom prst="rightBrace">
            <a:avLst>
              <a:gd name="adj1" fmla="val 8333"/>
              <a:gd name="adj2" fmla="val 7981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矩形 26"/>
          <p:cNvSpPr/>
          <p:nvPr/>
        </p:nvSpPr>
        <p:spPr bwMode="auto">
          <a:xfrm>
            <a:off x="6500826" y="1937922"/>
            <a:ext cx="428628" cy="2571768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 smtClean="0"/>
              <a:t>CAONT  Package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04248" y="116632"/>
            <a:ext cx="2283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[Li, USENIX ATC’15]</a:t>
            </a:r>
          </a:p>
        </p:txBody>
      </p:sp>
    </p:spTree>
    <p:extLst>
      <p:ext uri="{BB962C8B-B14F-4D97-AF65-F5344CB8AC3E}">
        <p14:creationId xmlns:p14="http://schemas.microsoft.com/office/powerpoint/2010/main" val="270206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Basic Encryption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4797152"/>
            <a:ext cx="8610600" cy="2036440"/>
          </a:xfrm>
        </p:spPr>
        <p:txBody>
          <a:bodyPr/>
          <a:lstStyle/>
          <a:p>
            <a:r>
              <a:rPr lang="en-US" altLang="zh-CN" sz="2400" dirty="0" smtClean="0"/>
              <a:t>Two modifications to CAONT</a:t>
            </a:r>
          </a:p>
          <a:p>
            <a:pPr lvl="1"/>
            <a:r>
              <a:rPr lang="en-US" altLang="zh-CN" sz="2000" dirty="0" smtClean="0"/>
              <a:t>Replaces hash key by MLE key from key manager</a:t>
            </a:r>
          </a:p>
          <a:p>
            <a:pPr lvl="1"/>
            <a:r>
              <a:rPr lang="en-US" altLang="zh-CN" sz="2000" dirty="0" smtClean="0"/>
              <a:t>Add a canary for integrity checking</a:t>
            </a:r>
          </a:p>
          <a:p>
            <a:r>
              <a:rPr lang="en-US" altLang="zh-CN" sz="2400" dirty="0" smtClean="0"/>
              <a:t>Limitation: vulnerable to MLE key compromise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0" name="矩形 9"/>
          <p:cNvSpPr/>
          <p:nvPr/>
        </p:nvSpPr>
        <p:spPr bwMode="auto">
          <a:xfrm>
            <a:off x="1785918" y="2223674"/>
            <a:ext cx="428628" cy="157163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03648" y="1866484"/>
            <a:ext cx="1025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Chunk</a:t>
            </a:r>
            <a:endParaRPr lang="zh-CN" altLang="en-US" b="1" dirty="0"/>
          </a:p>
        </p:txBody>
      </p:sp>
      <p:sp>
        <p:nvSpPr>
          <p:cNvPr id="12" name="矩形 11"/>
          <p:cNvSpPr/>
          <p:nvPr/>
        </p:nvSpPr>
        <p:spPr bwMode="auto">
          <a:xfrm>
            <a:off x="2643174" y="2223674"/>
            <a:ext cx="428628" cy="164307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2643174" y="3866748"/>
            <a:ext cx="428628" cy="500066"/>
          </a:xfrm>
          <a:prstGeom prst="rect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3500430" y="1937922"/>
            <a:ext cx="571504" cy="428628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K</a:t>
            </a:r>
            <a:r>
              <a:rPr kumimoji="0" lang="en-US" altLang="zh-CN" sz="18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</a:t>
            </a:r>
            <a:endParaRPr kumimoji="0" lang="zh-CN" altLang="en-US" sz="18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椭圆 17"/>
          <p:cNvSpPr/>
          <p:nvPr/>
        </p:nvSpPr>
        <p:spPr bwMode="auto">
          <a:xfrm>
            <a:off x="3571868" y="2580864"/>
            <a:ext cx="428628" cy="428628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圆角矩形 18"/>
          <p:cNvSpPr/>
          <p:nvPr/>
        </p:nvSpPr>
        <p:spPr bwMode="auto">
          <a:xfrm>
            <a:off x="3357554" y="3223806"/>
            <a:ext cx="857256" cy="42862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XOR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1" name="直接箭头连接符 20"/>
          <p:cNvCxnSpPr>
            <a:stCxn id="14" idx="2"/>
            <a:endCxn id="18" idx="0"/>
          </p:cNvCxnSpPr>
          <p:nvPr/>
        </p:nvCxnSpPr>
        <p:spPr bwMode="auto">
          <a:xfrm rot="5400000">
            <a:off x="3679025" y="2473707"/>
            <a:ext cx="21431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接箭头连接符 22"/>
          <p:cNvCxnSpPr>
            <a:stCxn id="18" idx="4"/>
            <a:endCxn id="19" idx="0"/>
          </p:cNvCxnSpPr>
          <p:nvPr/>
        </p:nvCxnSpPr>
        <p:spPr bwMode="auto">
          <a:xfrm rot="5400000">
            <a:off x="3679025" y="3116649"/>
            <a:ext cx="21431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右大括号 23"/>
          <p:cNvSpPr/>
          <p:nvPr/>
        </p:nvSpPr>
        <p:spPr bwMode="auto">
          <a:xfrm>
            <a:off x="3143240" y="2223674"/>
            <a:ext cx="142876" cy="2143140"/>
          </a:xfrm>
          <a:prstGeom prst="rightBrace">
            <a:avLst>
              <a:gd name="adj1" fmla="val 8333"/>
              <a:gd name="adj2" fmla="val 56862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圆角矩形 24"/>
          <p:cNvSpPr/>
          <p:nvPr/>
        </p:nvSpPr>
        <p:spPr bwMode="auto">
          <a:xfrm>
            <a:off x="4357686" y="1937922"/>
            <a:ext cx="857256" cy="42862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XOR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椭圆 25"/>
          <p:cNvSpPr/>
          <p:nvPr/>
        </p:nvSpPr>
        <p:spPr bwMode="auto">
          <a:xfrm>
            <a:off x="4572000" y="2580864"/>
            <a:ext cx="428628" cy="428628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5643570" y="2437988"/>
            <a:ext cx="428628" cy="207170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5643570" y="1937922"/>
            <a:ext cx="428628" cy="500066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0" name="直接箭头连接符 29"/>
          <p:cNvCxnSpPr>
            <a:stCxn id="14" idx="3"/>
            <a:endCxn id="25" idx="1"/>
          </p:cNvCxnSpPr>
          <p:nvPr/>
        </p:nvCxnSpPr>
        <p:spPr bwMode="auto">
          <a:xfrm>
            <a:off x="4071934" y="2152236"/>
            <a:ext cx="28575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接箭头连接符 33"/>
          <p:cNvCxnSpPr>
            <a:stCxn id="26" idx="0"/>
            <a:endCxn id="25" idx="2"/>
          </p:cNvCxnSpPr>
          <p:nvPr/>
        </p:nvCxnSpPr>
        <p:spPr bwMode="auto">
          <a:xfrm rot="5400000" flipH="1" flipV="1">
            <a:off x="4679157" y="2473707"/>
            <a:ext cx="21431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左大括号 38"/>
          <p:cNvSpPr/>
          <p:nvPr/>
        </p:nvSpPr>
        <p:spPr bwMode="auto">
          <a:xfrm>
            <a:off x="5214942" y="2437988"/>
            <a:ext cx="214314" cy="2071702"/>
          </a:xfrm>
          <a:prstGeom prst="leftBrace">
            <a:avLst>
              <a:gd name="adj1" fmla="val 8333"/>
              <a:gd name="adj2" fmla="val 1773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右箭头 39"/>
          <p:cNvSpPr/>
          <p:nvPr/>
        </p:nvSpPr>
        <p:spPr bwMode="auto">
          <a:xfrm>
            <a:off x="4357686" y="3366682"/>
            <a:ext cx="1214446" cy="214314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右箭头 40"/>
          <p:cNvSpPr/>
          <p:nvPr/>
        </p:nvSpPr>
        <p:spPr bwMode="auto">
          <a:xfrm>
            <a:off x="5286380" y="2009360"/>
            <a:ext cx="285752" cy="214314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矩形 42"/>
          <p:cNvSpPr/>
          <p:nvPr/>
        </p:nvSpPr>
        <p:spPr bwMode="auto">
          <a:xfrm>
            <a:off x="6500826" y="1937922"/>
            <a:ext cx="519446" cy="785818"/>
          </a:xfrm>
          <a:prstGeom prst="rect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Stub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" name="矩形 43"/>
          <p:cNvSpPr/>
          <p:nvPr/>
        </p:nvSpPr>
        <p:spPr bwMode="auto">
          <a:xfrm>
            <a:off x="6500826" y="2723740"/>
            <a:ext cx="519446" cy="178595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Trimmed Package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矩形 45"/>
          <p:cNvSpPr/>
          <p:nvPr/>
        </p:nvSpPr>
        <p:spPr bwMode="auto">
          <a:xfrm>
            <a:off x="2500298" y="1866484"/>
            <a:ext cx="3643338" cy="27146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7" name="右箭头 46"/>
          <p:cNvSpPr/>
          <p:nvPr/>
        </p:nvSpPr>
        <p:spPr bwMode="auto">
          <a:xfrm>
            <a:off x="6215074" y="3366682"/>
            <a:ext cx="285752" cy="214314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右箭头 47"/>
          <p:cNvSpPr/>
          <p:nvPr/>
        </p:nvSpPr>
        <p:spPr bwMode="auto">
          <a:xfrm>
            <a:off x="2285984" y="2866616"/>
            <a:ext cx="285752" cy="214314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9" name="矩形标注 48"/>
          <p:cNvSpPr/>
          <p:nvPr/>
        </p:nvSpPr>
        <p:spPr bwMode="auto">
          <a:xfrm>
            <a:off x="3500430" y="3795310"/>
            <a:ext cx="1285884" cy="642942"/>
          </a:xfrm>
          <a:prstGeom prst="wedgeRectCallout">
            <a:avLst>
              <a:gd name="adj1" fmla="val -68501"/>
              <a:gd name="adj2" fmla="val 17893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Fix</a:t>
            </a:r>
            <a:r>
              <a:rPr kumimoji="0" lang="en-US" altLang="zh-CN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value canary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286116" y="136641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MLE Key</a:t>
            </a:r>
            <a:endParaRPr lang="zh-CN" altLang="en-US" b="1" dirty="0"/>
          </a:p>
        </p:txBody>
      </p:sp>
      <p:sp>
        <p:nvSpPr>
          <p:cNvPr id="52" name="右箭头 51"/>
          <p:cNvSpPr/>
          <p:nvPr/>
        </p:nvSpPr>
        <p:spPr bwMode="auto">
          <a:xfrm rot="5400000">
            <a:off x="3679025" y="1687889"/>
            <a:ext cx="214314" cy="285752"/>
          </a:xfrm>
          <a:prstGeom prst="rightArrow">
            <a:avLst>
              <a:gd name="adj1" fmla="val 44920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矩形 76"/>
          <p:cNvSpPr/>
          <p:nvPr/>
        </p:nvSpPr>
        <p:spPr bwMode="auto">
          <a:xfrm>
            <a:off x="1500166" y="1854342"/>
            <a:ext cx="2214578" cy="27146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86800" cy="1143000"/>
          </a:xfrm>
        </p:spPr>
        <p:txBody>
          <a:bodyPr/>
          <a:lstStyle/>
          <a:p>
            <a:r>
              <a:rPr lang="en-US" altLang="zh-CN" dirty="0" smtClean="0"/>
              <a:t>Enhanced Encryption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4797152"/>
            <a:ext cx="8610600" cy="2000264"/>
          </a:xfrm>
        </p:spPr>
        <p:txBody>
          <a:bodyPr/>
          <a:lstStyle/>
          <a:p>
            <a:r>
              <a:rPr lang="en-US" sz="2400" dirty="0" smtClean="0"/>
              <a:t>Resilient against MLE key leakage: </a:t>
            </a:r>
          </a:p>
          <a:p>
            <a:pPr lvl="1"/>
            <a:r>
              <a:rPr lang="en-US" altLang="zh-CN" sz="2000" dirty="0" smtClean="0"/>
              <a:t>First applies MLE to form a </a:t>
            </a:r>
            <a:r>
              <a:rPr lang="en-US" altLang="zh-CN" sz="2000" dirty="0" err="1" smtClean="0"/>
              <a:t>ciphertext</a:t>
            </a:r>
            <a:endParaRPr lang="en-US" altLang="zh-CN" sz="2000" dirty="0" smtClean="0"/>
          </a:p>
          <a:p>
            <a:pPr lvl="1"/>
            <a:r>
              <a:rPr lang="en-US" altLang="zh-CN" sz="2000" dirty="0" smtClean="0"/>
              <a:t>Then applies CAONT to the MLE </a:t>
            </a:r>
            <a:r>
              <a:rPr lang="en-US" altLang="zh-CN" sz="2000" dirty="0" err="1" smtClean="0"/>
              <a:t>ciphertext</a:t>
            </a:r>
            <a:endParaRPr lang="en-US" altLang="zh-CN" sz="2000" dirty="0" smtClean="0"/>
          </a:p>
          <a:p>
            <a:r>
              <a:rPr lang="en-US" altLang="zh-CN" sz="2400" dirty="0" smtClean="0"/>
              <a:t>Rationale: MLE </a:t>
            </a:r>
            <a:r>
              <a:rPr lang="en-US" altLang="zh-CN" sz="2400" dirty="0" err="1" smtClean="0"/>
              <a:t>ciphertext</a:t>
            </a:r>
            <a:r>
              <a:rPr lang="en-US" altLang="zh-CN" sz="2400" dirty="0" smtClean="0"/>
              <a:t> is further protected by CAONT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矩形 5"/>
          <p:cNvSpPr/>
          <p:nvPr/>
        </p:nvSpPr>
        <p:spPr bwMode="auto">
          <a:xfrm>
            <a:off x="714348" y="2211532"/>
            <a:ext cx="428628" cy="157163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1854342"/>
            <a:ext cx="961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Chunk</a:t>
            </a:r>
            <a:endParaRPr lang="zh-CN" altLang="en-US" b="1" dirty="0"/>
          </a:p>
        </p:txBody>
      </p:sp>
      <p:sp>
        <p:nvSpPr>
          <p:cNvPr id="9" name="矩形 8"/>
          <p:cNvSpPr/>
          <p:nvPr/>
        </p:nvSpPr>
        <p:spPr bwMode="auto">
          <a:xfrm>
            <a:off x="4214810" y="2425846"/>
            <a:ext cx="428628" cy="171451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  <a:r>
              <a:rPr kumimoji="0" lang="en-US" altLang="zh-CN" sz="18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4214810" y="1925780"/>
            <a:ext cx="428628" cy="500066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K</a:t>
            </a:r>
            <a:r>
              <a:rPr kumimoji="0" lang="en-US" altLang="zh-CN" sz="18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5072066" y="1925780"/>
            <a:ext cx="571504" cy="428628"/>
          </a:xfrm>
          <a:prstGeom prst="rect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b="1" dirty="0" smtClean="0"/>
              <a:t>h</a:t>
            </a:r>
            <a:endParaRPr lang="zh-CN" altLang="en-US" b="1" dirty="0" smtClean="0"/>
          </a:p>
        </p:txBody>
      </p:sp>
      <p:sp>
        <p:nvSpPr>
          <p:cNvPr id="12" name="椭圆 11"/>
          <p:cNvSpPr/>
          <p:nvPr/>
        </p:nvSpPr>
        <p:spPr bwMode="auto">
          <a:xfrm>
            <a:off x="5143504" y="2568722"/>
            <a:ext cx="428628" cy="428628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圆角矩形 12"/>
          <p:cNvSpPr/>
          <p:nvPr/>
        </p:nvSpPr>
        <p:spPr bwMode="auto">
          <a:xfrm>
            <a:off x="4929190" y="3211664"/>
            <a:ext cx="857256" cy="42862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XOR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" name="直接箭头连接符 13"/>
          <p:cNvCxnSpPr>
            <a:stCxn id="11" idx="2"/>
            <a:endCxn id="12" idx="0"/>
          </p:cNvCxnSpPr>
          <p:nvPr/>
        </p:nvCxnSpPr>
        <p:spPr bwMode="auto">
          <a:xfrm rot="5400000">
            <a:off x="5250661" y="2461565"/>
            <a:ext cx="21431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直接箭头连接符 14"/>
          <p:cNvCxnSpPr>
            <a:stCxn id="12" idx="4"/>
            <a:endCxn id="13" idx="0"/>
          </p:cNvCxnSpPr>
          <p:nvPr/>
        </p:nvCxnSpPr>
        <p:spPr bwMode="auto">
          <a:xfrm rot="5400000">
            <a:off x="5250661" y="3104507"/>
            <a:ext cx="21431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圆角矩形 16"/>
          <p:cNvSpPr/>
          <p:nvPr/>
        </p:nvSpPr>
        <p:spPr bwMode="auto">
          <a:xfrm>
            <a:off x="5929322" y="1925780"/>
            <a:ext cx="857256" cy="42862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XOR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7215206" y="2425846"/>
            <a:ext cx="428628" cy="207170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  <a:r>
              <a:rPr kumimoji="0" lang="en-US" altLang="zh-CN" sz="18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7215206" y="1925780"/>
            <a:ext cx="428628" cy="500066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1" name="直接箭头连接符 20"/>
          <p:cNvCxnSpPr>
            <a:stCxn id="11" idx="3"/>
            <a:endCxn id="17" idx="1"/>
          </p:cNvCxnSpPr>
          <p:nvPr/>
        </p:nvCxnSpPr>
        <p:spPr bwMode="auto">
          <a:xfrm>
            <a:off x="5643570" y="2140094"/>
            <a:ext cx="28575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接箭头连接符 21"/>
          <p:cNvCxnSpPr>
            <a:endCxn id="17" idx="2"/>
          </p:cNvCxnSpPr>
          <p:nvPr/>
        </p:nvCxnSpPr>
        <p:spPr bwMode="auto">
          <a:xfrm rot="5400000" flipH="1" flipV="1">
            <a:off x="6250793" y="2461565"/>
            <a:ext cx="21431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左大括号 22"/>
          <p:cNvSpPr/>
          <p:nvPr/>
        </p:nvSpPr>
        <p:spPr bwMode="auto">
          <a:xfrm>
            <a:off x="6786578" y="2425846"/>
            <a:ext cx="357190" cy="2071702"/>
          </a:xfrm>
          <a:prstGeom prst="leftBrace">
            <a:avLst>
              <a:gd name="adj1" fmla="val 8333"/>
              <a:gd name="adj2" fmla="val 21415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右箭头 23"/>
          <p:cNvSpPr/>
          <p:nvPr/>
        </p:nvSpPr>
        <p:spPr bwMode="auto">
          <a:xfrm>
            <a:off x="5929322" y="3354540"/>
            <a:ext cx="1214446" cy="214314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右箭头 24"/>
          <p:cNvSpPr/>
          <p:nvPr/>
        </p:nvSpPr>
        <p:spPr bwMode="auto">
          <a:xfrm>
            <a:off x="6858016" y="1997218"/>
            <a:ext cx="285752" cy="214314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8072462" y="1925780"/>
            <a:ext cx="531986" cy="785818"/>
          </a:xfrm>
          <a:prstGeom prst="rect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Stub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8072462" y="2711598"/>
            <a:ext cx="531986" cy="178595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Trimmed Package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4071934" y="1854342"/>
            <a:ext cx="3643338" cy="27146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右箭头 28"/>
          <p:cNvSpPr/>
          <p:nvPr/>
        </p:nvSpPr>
        <p:spPr bwMode="auto">
          <a:xfrm>
            <a:off x="7786710" y="3354540"/>
            <a:ext cx="285752" cy="214314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圆角矩形 33"/>
          <p:cNvSpPr/>
          <p:nvPr/>
        </p:nvSpPr>
        <p:spPr bwMode="auto">
          <a:xfrm>
            <a:off x="5929322" y="2568722"/>
            <a:ext cx="857256" cy="57150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Self-XOR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右大括号 36"/>
          <p:cNvSpPr/>
          <p:nvPr/>
        </p:nvSpPr>
        <p:spPr bwMode="auto">
          <a:xfrm>
            <a:off x="4714876" y="1925780"/>
            <a:ext cx="214314" cy="2143140"/>
          </a:xfrm>
          <a:prstGeom prst="rightBrace">
            <a:avLst>
              <a:gd name="adj1" fmla="val 8333"/>
              <a:gd name="adj2" fmla="val 9704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右大括号 38"/>
          <p:cNvSpPr/>
          <p:nvPr/>
        </p:nvSpPr>
        <p:spPr bwMode="auto">
          <a:xfrm>
            <a:off x="4714876" y="1925780"/>
            <a:ext cx="214314" cy="2214578"/>
          </a:xfrm>
          <a:prstGeom prst="rightBrace">
            <a:avLst>
              <a:gd name="adj1" fmla="val 8333"/>
              <a:gd name="adj2" fmla="val 70741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9" name="矩形 58"/>
          <p:cNvSpPr/>
          <p:nvPr/>
        </p:nvSpPr>
        <p:spPr bwMode="auto">
          <a:xfrm>
            <a:off x="3143240" y="2497284"/>
            <a:ext cx="428628" cy="164307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  <a:r>
              <a:rPr kumimoji="0" lang="en-US" altLang="zh-CN" sz="18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0" name="矩形 59"/>
          <p:cNvSpPr/>
          <p:nvPr/>
        </p:nvSpPr>
        <p:spPr bwMode="auto">
          <a:xfrm>
            <a:off x="3143240" y="1925780"/>
            <a:ext cx="428628" cy="500066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K</a:t>
            </a:r>
            <a:r>
              <a:rPr kumimoji="0" lang="en-US" altLang="zh-CN" sz="18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矩形 63"/>
          <p:cNvSpPr/>
          <p:nvPr/>
        </p:nvSpPr>
        <p:spPr bwMode="auto">
          <a:xfrm>
            <a:off x="2214546" y="1925780"/>
            <a:ext cx="571504" cy="428628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K</a:t>
            </a:r>
            <a:r>
              <a:rPr kumimoji="0" lang="en-US" altLang="zh-CN" sz="18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</a:t>
            </a:r>
            <a:endParaRPr kumimoji="0" lang="zh-CN" altLang="en-US" sz="18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000232" y="135427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MLE Key</a:t>
            </a:r>
            <a:endParaRPr lang="zh-CN" altLang="en-US" b="1" dirty="0"/>
          </a:p>
        </p:txBody>
      </p:sp>
      <p:sp>
        <p:nvSpPr>
          <p:cNvPr id="66" name="右箭头 65"/>
          <p:cNvSpPr/>
          <p:nvPr/>
        </p:nvSpPr>
        <p:spPr bwMode="auto">
          <a:xfrm rot="5400000">
            <a:off x="2393141" y="1675747"/>
            <a:ext cx="214314" cy="285752"/>
          </a:xfrm>
          <a:prstGeom prst="rightArrow">
            <a:avLst>
              <a:gd name="adj1" fmla="val 44920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矩形 66"/>
          <p:cNvSpPr/>
          <p:nvPr/>
        </p:nvSpPr>
        <p:spPr bwMode="auto">
          <a:xfrm>
            <a:off x="1571604" y="2211532"/>
            <a:ext cx="428628" cy="157163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椭圆 67"/>
          <p:cNvSpPr/>
          <p:nvPr/>
        </p:nvSpPr>
        <p:spPr bwMode="auto">
          <a:xfrm>
            <a:off x="2285984" y="2783036"/>
            <a:ext cx="428628" cy="428628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0" name="直接箭头连接符 69"/>
          <p:cNvCxnSpPr>
            <a:stCxn id="67" idx="3"/>
            <a:endCxn id="68" idx="2"/>
          </p:cNvCxnSpPr>
          <p:nvPr/>
        </p:nvCxnSpPr>
        <p:spPr bwMode="auto">
          <a:xfrm>
            <a:off x="2000232" y="2997350"/>
            <a:ext cx="28575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直接箭头连接符 71"/>
          <p:cNvCxnSpPr>
            <a:stCxn id="64" idx="2"/>
            <a:endCxn id="68" idx="0"/>
          </p:cNvCxnSpPr>
          <p:nvPr/>
        </p:nvCxnSpPr>
        <p:spPr bwMode="auto">
          <a:xfrm rot="5400000">
            <a:off x="2285984" y="2568722"/>
            <a:ext cx="428628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右箭头 74"/>
          <p:cNvSpPr/>
          <p:nvPr/>
        </p:nvSpPr>
        <p:spPr bwMode="auto">
          <a:xfrm>
            <a:off x="2857488" y="2068656"/>
            <a:ext cx="214314" cy="214314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右箭头 75"/>
          <p:cNvSpPr/>
          <p:nvPr/>
        </p:nvSpPr>
        <p:spPr bwMode="auto">
          <a:xfrm>
            <a:off x="2786050" y="2925912"/>
            <a:ext cx="285752" cy="214314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8" name="右箭头 77"/>
          <p:cNvSpPr/>
          <p:nvPr/>
        </p:nvSpPr>
        <p:spPr bwMode="auto">
          <a:xfrm>
            <a:off x="1214414" y="2854474"/>
            <a:ext cx="285752" cy="214314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右箭头 78"/>
          <p:cNvSpPr/>
          <p:nvPr/>
        </p:nvSpPr>
        <p:spPr bwMode="auto">
          <a:xfrm>
            <a:off x="3786182" y="2925912"/>
            <a:ext cx="285752" cy="214314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285984" y="421179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MLE</a:t>
            </a:r>
            <a:endParaRPr lang="zh-CN" altLang="en-US" b="1" dirty="0"/>
          </a:p>
        </p:txBody>
      </p:sp>
      <p:sp>
        <p:nvSpPr>
          <p:cNvPr id="81" name="TextBox 80"/>
          <p:cNvSpPr txBox="1"/>
          <p:nvPr/>
        </p:nvSpPr>
        <p:spPr>
          <a:xfrm>
            <a:off x="5357818" y="421179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CAONT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Comparison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/>
          <a:lstStyle/>
          <a:p>
            <a:r>
              <a:rPr lang="en-US" altLang="zh-CN" dirty="0" smtClean="0"/>
              <a:t>Basic encryption:</a:t>
            </a:r>
          </a:p>
          <a:p>
            <a:pPr lvl="1"/>
            <a:r>
              <a:rPr lang="en-US" altLang="zh-CN" dirty="0" smtClean="0"/>
              <a:t>Vulnerable to MLE key compromise</a:t>
            </a:r>
          </a:p>
          <a:p>
            <a:pPr lvl="2"/>
            <a:r>
              <a:rPr lang="en-US" altLang="zh-CN" dirty="0" smtClean="0"/>
              <a:t>Adversary can recover large part (trimmed package) of the original message with MLE key obtained</a:t>
            </a:r>
          </a:p>
          <a:p>
            <a:pPr lvl="1"/>
            <a:r>
              <a:rPr lang="en-US" altLang="zh-CN" dirty="0" smtClean="0"/>
              <a:t>Faster encryption</a:t>
            </a:r>
          </a:p>
          <a:p>
            <a:r>
              <a:rPr lang="en-US" altLang="zh-CN" dirty="0" smtClean="0"/>
              <a:t>Enhanced encryption:</a:t>
            </a:r>
          </a:p>
          <a:p>
            <a:pPr lvl="1"/>
            <a:r>
              <a:rPr lang="en-US" altLang="zh-CN" dirty="0" smtClean="0"/>
              <a:t>Higher security level </a:t>
            </a:r>
            <a:endParaRPr lang="en-US" altLang="zh-CN" dirty="0"/>
          </a:p>
          <a:p>
            <a:pPr lvl="2"/>
            <a:r>
              <a:rPr lang="en-US" altLang="zh-CN" dirty="0" smtClean="0"/>
              <a:t>Adversary needs both MLE key and file key to recover a message</a:t>
            </a:r>
          </a:p>
          <a:p>
            <a:pPr lvl="2"/>
            <a:r>
              <a:rPr lang="en-US" altLang="zh-CN" dirty="0" smtClean="0"/>
              <a:t>Even if MLE key is disclosed, remains secure for unpredictable messages</a:t>
            </a:r>
          </a:p>
          <a:p>
            <a:pPr lvl="1"/>
            <a:r>
              <a:rPr lang="en-US" altLang="zh-CN" dirty="0" smtClean="0"/>
              <a:t>Slower encryption</a:t>
            </a:r>
          </a:p>
          <a:p>
            <a:pPr lvl="1"/>
            <a:endParaRPr lang="en-US" altLang="zh-CN" dirty="0" smtClean="0"/>
          </a:p>
          <a:p>
            <a:pPr lvl="1"/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矩形 63"/>
          <p:cNvSpPr/>
          <p:nvPr/>
        </p:nvSpPr>
        <p:spPr bwMode="auto">
          <a:xfrm>
            <a:off x="1643042" y="1798466"/>
            <a:ext cx="4572032" cy="321471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Dynamic Access Control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5220954"/>
            <a:ext cx="8610600" cy="152041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dirty="0" smtClean="0"/>
              <a:t>Uses CP-ABE for access control</a:t>
            </a:r>
            <a:r>
              <a:rPr lang="en-US" sz="1800" dirty="0"/>
              <a:t> [</a:t>
            </a:r>
            <a:r>
              <a:rPr lang="en-US" sz="1800" dirty="0" err="1"/>
              <a:t>Bethencourt</a:t>
            </a:r>
            <a:r>
              <a:rPr lang="en-US" sz="1800" dirty="0"/>
              <a:t>, </a:t>
            </a:r>
            <a:r>
              <a:rPr lang="en-US" sz="1800" dirty="0" smtClean="0"/>
              <a:t>S&amp;P’07</a:t>
            </a:r>
            <a:r>
              <a:rPr lang="en-US" sz="1800" dirty="0"/>
              <a:t>]</a:t>
            </a:r>
            <a:r>
              <a:rPr lang="en-US" altLang="zh-CN" sz="1800" dirty="0"/>
              <a:t> </a:t>
            </a:r>
            <a:endParaRPr lang="en-US" altLang="zh-CN" sz="2200" dirty="0" smtClean="0">
              <a:ea typeface="+mn-ea"/>
              <a:cs typeface="+mn-cs"/>
            </a:endParaRPr>
          </a:p>
          <a:p>
            <a:pPr>
              <a:spcBef>
                <a:spcPts val="1200"/>
              </a:spcBef>
            </a:pPr>
            <a:r>
              <a:rPr lang="en-US" altLang="zh-CN" dirty="0" smtClean="0"/>
              <a:t>Uses key regression</a:t>
            </a:r>
            <a:r>
              <a:rPr lang="en-US" altLang="zh-CN" sz="2200" dirty="0" smtClean="0">
                <a:ea typeface="+mn-ea"/>
                <a:cs typeface="+mn-cs"/>
              </a:rPr>
              <a:t> </a:t>
            </a:r>
            <a:r>
              <a:rPr lang="en-US" altLang="zh-CN" dirty="0" smtClean="0"/>
              <a:t>for lazy revocation </a:t>
            </a:r>
            <a:r>
              <a:rPr lang="en-US" altLang="zh-CN" sz="1800" dirty="0"/>
              <a:t>[Kamara, </a:t>
            </a:r>
            <a:r>
              <a:rPr lang="en-US" altLang="zh-CN" sz="1800" dirty="0" smtClean="0"/>
              <a:t>NDSS’06]</a:t>
            </a:r>
            <a:endParaRPr lang="en-US" altLang="zh-CN" sz="2200" dirty="0" smtClean="0"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矩形 5"/>
          <p:cNvSpPr/>
          <p:nvPr/>
        </p:nvSpPr>
        <p:spPr bwMode="auto">
          <a:xfrm>
            <a:off x="4071364" y="1941342"/>
            <a:ext cx="1857388" cy="35719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File encryption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4071364" y="2512846"/>
            <a:ext cx="1857388" cy="35719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File decryption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4071364" y="3298664"/>
            <a:ext cx="1929396" cy="35719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CP-ABE enc.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4071364" y="4077072"/>
            <a:ext cx="1929396" cy="35719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CP-ABE </a:t>
            </a:r>
            <a:r>
              <a:rPr kumimoji="0" lang="en-US" altLang="zh-CN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dec</a:t>
            </a: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.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1928794" y="4084482"/>
            <a:ext cx="1857388" cy="35719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 smtClean="0"/>
              <a:t>Key regression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圆角矩形 11"/>
          <p:cNvSpPr/>
          <p:nvPr/>
        </p:nvSpPr>
        <p:spPr bwMode="auto">
          <a:xfrm>
            <a:off x="2428860" y="3370102"/>
            <a:ext cx="857256" cy="57150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Key state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椭圆 12"/>
          <p:cNvSpPr/>
          <p:nvPr/>
        </p:nvSpPr>
        <p:spPr bwMode="auto">
          <a:xfrm>
            <a:off x="2643174" y="2798598"/>
            <a:ext cx="428628" cy="428628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4" name="Picture 2" descr="C:\Users\Administrator\AppData\Local\Microsoft\Windows\Temporary Internet Files\Content.IE5\K67VL2YP\key-icon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2084218"/>
            <a:ext cx="571504" cy="571504"/>
          </a:xfrm>
          <a:prstGeom prst="rect">
            <a:avLst/>
          </a:prstGeom>
          <a:noFill/>
        </p:spPr>
      </p:pic>
      <p:cxnSp>
        <p:nvCxnSpPr>
          <p:cNvPr id="16" name="直接箭头连接符 15"/>
          <p:cNvCxnSpPr>
            <a:endCxn id="9" idx="1"/>
          </p:cNvCxnSpPr>
          <p:nvPr/>
        </p:nvCxnSpPr>
        <p:spPr bwMode="auto">
          <a:xfrm flipV="1">
            <a:off x="3286116" y="3477259"/>
            <a:ext cx="785248" cy="583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直接箭头连接符 17"/>
          <p:cNvCxnSpPr>
            <a:stCxn id="10" idx="1"/>
            <a:endCxn id="12" idx="3"/>
          </p:cNvCxnSpPr>
          <p:nvPr/>
        </p:nvCxnSpPr>
        <p:spPr bwMode="auto">
          <a:xfrm flipH="1" flipV="1">
            <a:off x="3286116" y="3655854"/>
            <a:ext cx="785248" cy="5998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接箭头连接符 19"/>
          <p:cNvCxnSpPr>
            <a:stCxn id="11" idx="0"/>
            <a:endCxn id="12" idx="2"/>
          </p:cNvCxnSpPr>
          <p:nvPr/>
        </p:nvCxnSpPr>
        <p:spPr bwMode="auto">
          <a:xfrm rot="5400000" flipH="1" flipV="1">
            <a:off x="2786050" y="4013044"/>
            <a:ext cx="14287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接箭头连接符 21"/>
          <p:cNvCxnSpPr>
            <a:stCxn id="12" idx="0"/>
            <a:endCxn id="13" idx="4"/>
          </p:cNvCxnSpPr>
          <p:nvPr/>
        </p:nvCxnSpPr>
        <p:spPr bwMode="auto">
          <a:xfrm rot="5400000" flipH="1" flipV="1">
            <a:off x="2786050" y="3298664"/>
            <a:ext cx="14287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接箭头连接符 30"/>
          <p:cNvCxnSpPr>
            <a:stCxn id="13" idx="0"/>
            <a:endCxn id="14" idx="2"/>
          </p:cNvCxnSpPr>
          <p:nvPr/>
        </p:nvCxnSpPr>
        <p:spPr bwMode="auto">
          <a:xfrm rot="5400000" flipH="1" flipV="1">
            <a:off x="2786050" y="2727160"/>
            <a:ext cx="14287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右箭头 34"/>
          <p:cNvSpPr/>
          <p:nvPr/>
        </p:nvSpPr>
        <p:spPr bwMode="auto">
          <a:xfrm>
            <a:off x="3214678" y="2298532"/>
            <a:ext cx="571504" cy="214314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左大括号 35"/>
          <p:cNvSpPr/>
          <p:nvPr/>
        </p:nvSpPr>
        <p:spPr bwMode="auto">
          <a:xfrm>
            <a:off x="3851920" y="1941342"/>
            <a:ext cx="142876" cy="928694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713686" y="214351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File key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572000" y="136983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MLE Key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45" name="右箭头 44"/>
          <p:cNvSpPr/>
          <p:nvPr/>
        </p:nvSpPr>
        <p:spPr bwMode="auto">
          <a:xfrm rot="5400000">
            <a:off x="4964909" y="1691309"/>
            <a:ext cx="214314" cy="285752"/>
          </a:xfrm>
          <a:prstGeom prst="rightArrow">
            <a:avLst>
              <a:gd name="adj1" fmla="val 44920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46" name="Picture 2" descr="C:\Users\Administrator\AppData\Local\Microsoft\Windows\Temporary Internet Files\Content.IE5\K67VL2YP\key-icon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4367954"/>
            <a:ext cx="357190" cy="357190"/>
          </a:xfrm>
          <a:prstGeom prst="rect">
            <a:avLst/>
          </a:prstGeom>
          <a:noFill/>
        </p:spPr>
      </p:pic>
      <p:sp>
        <p:nvSpPr>
          <p:cNvPr id="55" name="TextBox 54"/>
          <p:cNvSpPr txBox="1"/>
          <p:nvPr/>
        </p:nvSpPr>
        <p:spPr>
          <a:xfrm>
            <a:off x="1780218" y="4655986"/>
            <a:ext cx="2071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Private Derivation Key</a:t>
            </a:r>
            <a:endParaRPr lang="zh-CN" altLang="en-US" sz="1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4139952" y="4655986"/>
            <a:ext cx="2071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Private Access Key</a:t>
            </a:r>
            <a:endParaRPr lang="zh-CN" altLang="en-US" sz="1400" b="1" dirty="0"/>
          </a:p>
        </p:txBody>
      </p:sp>
      <p:pic>
        <p:nvPicPr>
          <p:cNvPr id="63" name="Picture 2" descr="C:\Users\Administrator\AppData\Local\Microsoft\Windows\Temporary Internet Files\Content.IE5\K67VL2YP\key-icon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4370234"/>
            <a:ext cx="357190" cy="357190"/>
          </a:xfrm>
          <a:prstGeom prst="rect">
            <a:avLst/>
          </a:prstGeom>
          <a:noFill/>
        </p:spPr>
      </p:pic>
      <p:sp>
        <p:nvSpPr>
          <p:cNvPr id="65" name="矩形 64"/>
          <p:cNvSpPr/>
          <p:nvPr/>
        </p:nvSpPr>
        <p:spPr bwMode="auto">
          <a:xfrm>
            <a:off x="6715140" y="3370102"/>
            <a:ext cx="1097220" cy="642942"/>
          </a:xfrm>
          <a:prstGeom prst="rect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REED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Server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8" name="直接箭头连接符 67"/>
          <p:cNvCxnSpPr>
            <a:stCxn id="9" idx="3"/>
          </p:cNvCxnSpPr>
          <p:nvPr/>
        </p:nvCxnSpPr>
        <p:spPr bwMode="auto">
          <a:xfrm>
            <a:off x="6000760" y="3477259"/>
            <a:ext cx="714380" cy="8929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直接箭头连接符 69"/>
          <p:cNvCxnSpPr>
            <a:endCxn id="10" idx="3"/>
          </p:cNvCxnSpPr>
          <p:nvPr/>
        </p:nvCxnSpPr>
        <p:spPr bwMode="auto">
          <a:xfrm flipH="1">
            <a:off x="6000760" y="3861048"/>
            <a:ext cx="714380" cy="39461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右大括号 73"/>
          <p:cNvSpPr/>
          <p:nvPr/>
        </p:nvSpPr>
        <p:spPr bwMode="auto">
          <a:xfrm>
            <a:off x="6000190" y="1941342"/>
            <a:ext cx="142876" cy="928694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7" name="直角双向箭头 76"/>
          <p:cNvSpPr/>
          <p:nvPr/>
        </p:nvSpPr>
        <p:spPr bwMode="auto">
          <a:xfrm rot="16200000">
            <a:off x="6286512" y="2298532"/>
            <a:ext cx="1000132" cy="1000132"/>
          </a:xfrm>
          <a:prstGeom prst="leftUpArrow">
            <a:avLst>
              <a:gd name="adj1" fmla="val 11325"/>
              <a:gd name="adj2" fmla="val 11325"/>
              <a:gd name="adj3" fmla="val 12302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714480" y="1412776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REED Client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Dynamic Access Control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Lazy revocation</a:t>
            </a:r>
          </a:p>
          <a:p>
            <a:pPr lvl="1"/>
            <a:r>
              <a:rPr lang="en-US" altLang="zh-CN" dirty="0" smtClean="0"/>
              <a:t>Current key state can derive previous states</a:t>
            </a:r>
          </a:p>
          <a:p>
            <a:pPr lvl="1"/>
            <a:r>
              <a:rPr lang="en-US" altLang="zh-CN" dirty="0" smtClean="0"/>
              <a:t>Revoked user cannot access future key states</a:t>
            </a:r>
          </a:p>
          <a:p>
            <a:pPr lvl="1"/>
            <a:r>
              <a:rPr lang="en-US" altLang="zh-CN" dirty="0" smtClean="0"/>
              <a:t>Allows user to access not-yet-updated files</a:t>
            </a:r>
          </a:p>
          <a:p>
            <a:pPr lvl="1"/>
            <a:r>
              <a:rPr lang="en-US" altLang="zh-CN" dirty="0" smtClean="0"/>
              <a:t>Defers file re-encryption (e.g. midnight update)</a:t>
            </a:r>
          </a:p>
          <a:p>
            <a:r>
              <a:rPr lang="en-US" altLang="zh-CN" b="1" dirty="0" smtClean="0">
                <a:solidFill>
                  <a:srgbClr val="FF0000"/>
                </a:solidFill>
              </a:rPr>
              <a:t>Active revocation</a:t>
            </a:r>
          </a:p>
          <a:p>
            <a:pPr lvl="1"/>
            <a:r>
              <a:rPr lang="en-US" altLang="zh-CN" dirty="0" smtClean="0"/>
              <a:t>Re-encryption happens immediately with new key</a:t>
            </a:r>
          </a:p>
          <a:p>
            <a:pPr lvl="1"/>
            <a:endParaRPr lang="en-US" altLang="zh-CN" dirty="0" smtClean="0"/>
          </a:p>
          <a:p>
            <a:pPr lvl="1"/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00808"/>
            <a:ext cx="8458200" cy="4852392"/>
          </a:xfrm>
        </p:spPr>
        <p:txBody>
          <a:bodyPr/>
          <a:lstStyle/>
          <a:p>
            <a:r>
              <a:rPr lang="en-US" dirty="0" smtClean="0"/>
              <a:t>Level 1: same as </a:t>
            </a:r>
            <a:r>
              <a:rPr lang="en-US" dirty="0" err="1" smtClean="0"/>
              <a:t>DupLESS</a:t>
            </a:r>
            <a:endParaRPr lang="en-US" dirty="0" smtClean="0"/>
          </a:p>
          <a:p>
            <a:pPr lvl="1"/>
            <a:r>
              <a:rPr lang="en-US" dirty="0" smtClean="0"/>
              <a:t>Adversary can access all trimmed packages, encrypted stubs, and encrypted key states</a:t>
            </a:r>
          </a:p>
          <a:p>
            <a:r>
              <a:rPr lang="en-US" dirty="0" smtClean="0"/>
              <a:t>Level 2</a:t>
            </a:r>
            <a:r>
              <a:rPr lang="en-US" dirty="0"/>
              <a:t>:</a:t>
            </a:r>
            <a:r>
              <a:rPr lang="en-US" dirty="0" smtClean="0"/>
              <a:t> colluding with revoked users</a:t>
            </a:r>
          </a:p>
          <a:p>
            <a:pPr lvl="1"/>
            <a:r>
              <a:rPr lang="en-US" dirty="0" smtClean="0"/>
              <a:t>Adversary can learn a set of private access keys from any revoked user</a:t>
            </a:r>
          </a:p>
          <a:p>
            <a:r>
              <a:rPr lang="en-US" dirty="0" smtClean="0"/>
              <a:t>Level </a:t>
            </a:r>
            <a:r>
              <a:rPr lang="en-US" dirty="0"/>
              <a:t>3: </a:t>
            </a:r>
            <a:r>
              <a:rPr lang="en-US" dirty="0" smtClean="0"/>
              <a:t>monitoring key generation</a:t>
            </a:r>
          </a:p>
          <a:p>
            <a:pPr lvl="1"/>
            <a:r>
              <a:rPr lang="en-US" dirty="0" smtClean="0"/>
              <a:t>Adversary </a:t>
            </a:r>
            <a:r>
              <a:rPr lang="en-US" dirty="0"/>
              <a:t>can monitor a subset of revoked users and identify </a:t>
            </a:r>
            <a:r>
              <a:rPr lang="en-US" dirty="0" smtClean="0"/>
              <a:t>MLE keys returned by key manager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9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32856"/>
            <a:ext cx="8458200" cy="4420344"/>
          </a:xfrm>
        </p:spPr>
        <p:txBody>
          <a:bodyPr/>
          <a:lstStyle/>
          <a:p>
            <a:r>
              <a:rPr lang="en-US" dirty="0" smtClean="0"/>
              <a:t>Basic encryption</a:t>
            </a:r>
          </a:p>
          <a:p>
            <a:pPr lvl="1"/>
            <a:r>
              <a:rPr lang="en-US" dirty="0" smtClean="0"/>
              <a:t>By checking the </a:t>
            </a:r>
            <a:r>
              <a:rPr lang="en-US" dirty="0" smtClean="0">
                <a:solidFill>
                  <a:srgbClr val="FF0000"/>
                </a:solidFill>
              </a:rPr>
              <a:t>canary</a:t>
            </a:r>
            <a:r>
              <a:rPr lang="en-US" dirty="0" smtClean="0"/>
              <a:t> attached to recovered chunks</a:t>
            </a:r>
          </a:p>
          <a:p>
            <a:r>
              <a:rPr lang="en-US" dirty="0" smtClean="0"/>
              <a:t>Enhanced encryption</a:t>
            </a:r>
          </a:p>
          <a:p>
            <a:pPr lvl="1"/>
            <a:r>
              <a:rPr lang="en-US" dirty="0" smtClean="0"/>
              <a:t>By comparing the </a:t>
            </a:r>
            <a:r>
              <a:rPr lang="en-US" dirty="0" smtClean="0">
                <a:solidFill>
                  <a:srgbClr val="FF0000"/>
                </a:solidFill>
              </a:rPr>
              <a:t>hash</a:t>
            </a:r>
            <a:r>
              <a:rPr lang="en-US" dirty="0" smtClean="0"/>
              <a:t> of MLE </a:t>
            </a:r>
            <a:r>
              <a:rPr lang="en-US" dirty="0" err="1" smtClean="0"/>
              <a:t>ciphertext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9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712968" cy="4924400"/>
          </a:xfrm>
        </p:spPr>
        <p:txBody>
          <a:bodyPr/>
          <a:lstStyle/>
          <a:p>
            <a:r>
              <a:rPr lang="en-US" dirty="0" smtClean="0"/>
              <a:t>Entities: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Client</a:t>
            </a:r>
            <a:r>
              <a:rPr lang="en-US" dirty="0" smtClean="0"/>
              <a:t>: chunking, encryption/decryption, upload/download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Key manager</a:t>
            </a:r>
            <a:r>
              <a:rPr lang="en-US" dirty="0" smtClean="0"/>
              <a:t>: MLE key generation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Server</a:t>
            </a:r>
            <a:r>
              <a:rPr lang="en-US" dirty="0" smtClean="0"/>
              <a:t>: deduplication, metadata storage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Cloud</a:t>
            </a:r>
            <a:r>
              <a:rPr lang="en-US" dirty="0" smtClean="0"/>
              <a:t>: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file recipe, stub, key states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Optimization: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Batch</a:t>
            </a:r>
            <a:r>
              <a:rPr lang="en-US" dirty="0" smtClean="0"/>
              <a:t> key generation requests to mitigate I/O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Cache</a:t>
            </a:r>
            <a:r>
              <a:rPr lang="en-US" dirty="0" smtClean="0"/>
              <a:t> previous MLE keys to reduce computation</a:t>
            </a:r>
            <a:endParaRPr lang="en-US" u="sng" dirty="0"/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Parallelize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key generation, encryption and upload via multi-threading</a:t>
            </a:r>
            <a:endParaRPr lang="en-US" sz="1800" dirty="0" smtClean="0"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98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en-US" dirty="0" smtClean="0"/>
              <a:t>Outsourcing data management to public cloud storage is common today</a:t>
            </a:r>
          </a:p>
          <a:p>
            <a:r>
              <a:rPr lang="en-US" dirty="0" smtClean="0"/>
              <a:t>Challenges:</a:t>
            </a:r>
          </a:p>
          <a:p>
            <a:pPr lvl="1"/>
            <a:r>
              <a:rPr lang="en-US" dirty="0"/>
              <a:t>Security in outsourced storage</a:t>
            </a:r>
          </a:p>
          <a:p>
            <a:pPr lvl="1"/>
            <a:r>
              <a:rPr lang="en-US" dirty="0" smtClean="0"/>
              <a:t>Storage efficiency</a:t>
            </a:r>
          </a:p>
          <a:p>
            <a:r>
              <a:rPr lang="en-US" dirty="0" smtClean="0"/>
              <a:t>Solutions: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Encryption</a:t>
            </a:r>
            <a:r>
              <a:rPr lang="en-US" dirty="0"/>
              <a:t>: encrypts </a:t>
            </a:r>
            <a:r>
              <a:rPr lang="en-US" dirty="0" smtClean="0"/>
              <a:t>data before outsourcing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Deduplication</a:t>
            </a:r>
            <a:r>
              <a:rPr lang="en-US" dirty="0" smtClean="0"/>
              <a:t>: stores one message for redundant messages with same content</a:t>
            </a:r>
          </a:p>
          <a:p>
            <a:pPr lvl="2"/>
            <a:r>
              <a:rPr lang="en-US" dirty="0" smtClean="0"/>
              <a:t>Compression can be further applied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601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16832"/>
            <a:ext cx="8458200" cy="4636368"/>
          </a:xfrm>
        </p:spPr>
        <p:txBody>
          <a:bodyPr/>
          <a:lstStyle/>
          <a:p>
            <a:r>
              <a:rPr lang="en-US" dirty="0" smtClean="0"/>
              <a:t>Datasets</a:t>
            </a:r>
          </a:p>
          <a:p>
            <a:pPr lvl="1"/>
            <a:r>
              <a:rPr lang="en-US" dirty="0" smtClean="0"/>
              <a:t>Synthetic dataset (2 GB files with unique chunks)</a:t>
            </a:r>
          </a:p>
          <a:p>
            <a:pPr lvl="1"/>
            <a:r>
              <a:rPr lang="en-US" dirty="0" smtClean="0"/>
              <a:t>FSL data trace (147 daily snapshots, 56.2 TB in total)</a:t>
            </a:r>
          </a:p>
          <a:p>
            <a:r>
              <a:rPr lang="en-US" dirty="0" smtClean="0"/>
              <a:t>Testbed</a:t>
            </a:r>
          </a:p>
          <a:p>
            <a:pPr lvl="1"/>
            <a:r>
              <a:rPr lang="en-US" dirty="0" smtClean="0"/>
              <a:t>Servers connected over a Gigabit LAN</a:t>
            </a:r>
          </a:p>
          <a:p>
            <a:pPr lvl="1">
              <a:spcBef>
                <a:spcPts val="1800"/>
              </a:spcBef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9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86800" cy="1143000"/>
          </a:xfrm>
        </p:spPr>
        <p:txBody>
          <a:bodyPr/>
          <a:lstStyle/>
          <a:p>
            <a:r>
              <a:rPr lang="en-US" altLang="zh-CN" dirty="0" smtClean="0"/>
              <a:t>MLE Key Generation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4941168"/>
            <a:ext cx="8500784" cy="1512168"/>
          </a:xfrm>
        </p:spPr>
        <p:txBody>
          <a:bodyPr/>
          <a:lstStyle/>
          <a:p>
            <a:r>
              <a:rPr lang="en-US" dirty="0" smtClean="0"/>
              <a:t>Key generation is expensive (for unique data)</a:t>
            </a:r>
          </a:p>
          <a:p>
            <a:pPr lvl="1"/>
            <a:r>
              <a:rPr lang="en-US" altLang="zh-CN" dirty="0" smtClean="0"/>
              <a:t>REED achieves 17.64 MB/s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6" name="图片 5" descr="Screenshot from 2016-05-06 16_11_0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472030"/>
            <a:ext cx="8094269" cy="32531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86800" cy="1143000"/>
          </a:xfrm>
        </p:spPr>
        <p:txBody>
          <a:bodyPr/>
          <a:lstStyle/>
          <a:p>
            <a:r>
              <a:rPr lang="en-US" altLang="zh-CN" dirty="0" smtClean="0"/>
              <a:t>Encryption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4941168"/>
            <a:ext cx="8500784" cy="1560236"/>
          </a:xfrm>
        </p:spPr>
        <p:txBody>
          <a:bodyPr/>
          <a:lstStyle/>
          <a:p>
            <a:r>
              <a:rPr lang="en-US" dirty="0" smtClean="0"/>
              <a:t>Encryption is not a bottleneck</a:t>
            </a:r>
          </a:p>
          <a:p>
            <a:pPr lvl="1"/>
            <a:r>
              <a:rPr lang="en-US" altLang="zh-CN" dirty="0" smtClean="0"/>
              <a:t>Basic: 203MB/s</a:t>
            </a:r>
          </a:p>
          <a:p>
            <a:pPr lvl="1"/>
            <a:r>
              <a:rPr lang="en-US" altLang="zh-CN" dirty="0" smtClean="0"/>
              <a:t>Enhanced:155MB/s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7" name="图片 6" descr="Screenshot from 2016-05-06 16_11_1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7439" y="1412776"/>
            <a:ext cx="5020825" cy="34748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86800" cy="1143000"/>
          </a:xfrm>
        </p:spPr>
        <p:txBody>
          <a:bodyPr/>
          <a:lstStyle/>
          <a:p>
            <a:r>
              <a:rPr lang="en-US" altLang="zh-CN" dirty="0" smtClean="0"/>
              <a:t>Data Transfer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4725144"/>
            <a:ext cx="8610600" cy="1800200"/>
          </a:xfrm>
        </p:spPr>
        <p:txBody>
          <a:bodyPr/>
          <a:lstStyle/>
          <a:p>
            <a:r>
              <a:rPr lang="en-US" dirty="0" smtClean="0"/>
              <a:t>Caching boosts overall performance</a:t>
            </a:r>
          </a:p>
          <a:p>
            <a:pPr lvl="1"/>
            <a:r>
              <a:rPr lang="en-US" altLang="zh-CN" dirty="0" smtClean="0"/>
              <a:t>First upload bounded by key generation (17MB/s)</a:t>
            </a:r>
          </a:p>
          <a:p>
            <a:pPr lvl="1"/>
            <a:r>
              <a:rPr lang="en-US" altLang="zh-CN" dirty="0" smtClean="0"/>
              <a:t>Second upload of identical data bounded by network (106MB/s)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6" name="图片 5" descr="Screenshot from 2016-05-06 16_11_29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31" y="1357868"/>
            <a:ext cx="4893297" cy="33672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86800" cy="1143000"/>
          </a:xfrm>
        </p:spPr>
        <p:txBody>
          <a:bodyPr/>
          <a:lstStyle/>
          <a:p>
            <a:r>
              <a:rPr lang="en-US" altLang="zh-CN" dirty="0" smtClean="0"/>
              <a:t>Rekeying Performance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4509120"/>
            <a:ext cx="8218892" cy="1568216"/>
          </a:xfrm>
        </p:spPr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ekeying delays remain small</a:t>
            </a:r>
          </a:p>
          <a:p>
            <a:pPr lvl="1"/>
            <a:r>
              <a:rPr lang="en-US" dirty="0" smtClean="0"/>
              <a:t>3.4s for 8 GB data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7" name="图片 6" descr="Screenshot from 2016-05-06 16_31_49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638090"/>
            <a:ext cx="8964488" cy="25829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86800" cy="1143000"/>
          </a:xfrm>
        </p:spPr>
        <p:txBody>
          <a:bodyPr/>
          <a:lstStyle/>
          <a:p>
            <a:r>
              <a:rPr lang="en-US" altLang="zh-CN" dirty="0" smtClean="0"/>
              <a:t>Storage Efficiency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4869160"/>
            <a:ext cx="8246720" cy="1800200"/>
          </a:xfrm>
        </p:spPr>
        <p:txBody>
          <a:bodyPr/>
          <a:lstStyle/>
          <a:p>
            <a:r>
              <a:rPr lang="en-US" dirty="0" smtClean="0"/>
              <a:t>Storage overhead of FSL traces</a:t>
            </a:r>
          </a:p>
          <a:p>
            <a:pPr lvl="1"/>
            <a:r>
              <a:rPr lang="en-US" altLang="zh-CN" dirty="0" smtClean="0"/>
              <a:t>Storage saving of 98.6%</a:t>
            </a:r>
          </a:p>
          <a:p>
            <a:pPr lvl="1"/>
            <a:r>
              <a:rPr lang="en-US" altLang="zh-CN" dirty="0" smtClean="0"/>
              <a:t>Reduces storage space for ~56 TB logical data to </a:t>
            </a:r>
            <a:br>
              <a:rPr lang="en-US" altLang="zh-CN" dirty="0" smtClean="0"/>
            </a:br>
            <a:r>
              <a:rPr lang="en-US" altLang="zh-CN" dirty="0" smtClean="0"/>
              <a:t>~431 GB physical data plus ~380 GB stub data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6" name="图片 5" descr="Screenshot from 2016-05-06 16_46_1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412776"/>
            <a:ext cx="8712968" cy="32450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86800" cy="1143000"/>
          </a:xfrm>
        </p:spPr>
        <p:txBody>
          <a:bodyPr/>
          <a:lstStyle/>
          <a:p>
            <a:r>
              <a:rPr lang="en-US" altLang="zh-CN" dirty="0" smtClean="0"/>
              <a:t>Trace-driven Upload/Download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4725144"/>
            <a:ext cx="8030696" cy="1703682"/>
          </a:xfrm>
        </p:spPr>
        <p:txBody>
          <a:bodyPr/>
          <a:lstStyle/>
          <a:p>
            <a:r>
              <a:rPr lang="en-US" dirty="0" smtClean="0"/>
              <a:t>7 consecutive daily backups</a:t>
            </a:r>
          </a:p>
          <a:p>
            <a:pPr lvl="1"/>
            <a:r>
              <a:rPr lang="en-US" altLang="zh-CN" dirty="0" smtClean="0"/>
              <a:t>First day around 13.1 MB/s due to key generation</a:t>
            </a:r>
          </a:p>
          <a:p>
            <a:pPr lvl="1"/>
            <a:r>
              <a:rPr lang="en-US" altLang="zh-CN" dirty="0" smtClean="0"/>
              <a:t>Later transfers reach around 105 MB/s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7" name="图片 6" descr="Screenshot from 2016-05-06 16_46_26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6762" y="1412776"/>
            <a:ext cx="4643470" cy="3270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en-US" dirty="0" smtClean="0"/>
              <a:t>REED: </a:t>
            </a:r>
          </a:p>
          <a:p>
            <a:pPr lvl="1"/>
            <a:r>
              <a:rPr lang="en-US" dirty="0" smtClean="0"/>
              <a:t>Enables rekeying for encrypted deduplication storage</a:t>
            </a:r>
          </a:p>
          <a:p>
            <a:pPr lvl="1"/>
            <a:r>
              <a:rPr lang="en-US" dirty="0" smtClean="0"/>
              <a:t>Proposes two encryption schemes</a:t>
            </a:r>
          </a:p>
          <a:p>
            <a:pPr lvl="1"/>
            <a:r>
              <a:rPr lang="en-US" dirty="0" smtClean="0"/>
              <a:t>Enables dynamic access control</a:t>
            </a:r>
          </a:p>
          <a:p>
            <a:pPr lvl="1"/>
            <a:r>
              <a:rPr lang="en-US" dirty="0" smtClean="0"/>
              <a:t>Implements a prototype</a:t>
            </a:r>
          </a:p>
          <a:p>
            <a:pPr lvl="1"/>
            <a:r>
              <a:rPr lang="en-US" dirty="0" smtClean="0"/>
              <a:t>Conducts extensive trace-driven evaluation</a:t>
            </a:r>
          </a:p>
          <a:p>
            <a:pPr marL="342900" lvl="1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800" dirty="0" smtClean="0"/>
              <a:t>Software:</a:t>
            </a:r>
            <a:br>
              <a:rPr lang="en-US" sz="2800" dirty="0" smtClean="0"/>
            </a:br>
            <a:r>
              <a:rPr lang="en-US" sz="2800" dirty="0">
                <a:solidFill>
                  <a:schemeClr val="bg2"/>
                </a:solidFill>
                <a:hlinkClick r:id="rId2"/>
              </a:rPr>
              <a:t>http</a:t>
            </a:r>
            <a:r>
              <a:rPr lang="en-US" sz="2800" dirty="0" smtClean="0">
                <a:solidFill>
                  <a:schemeClr val="bg2"/>
                </a:solidFill>
                <a:hlinkClick r:id="rId2"/>
              </a:rPr>
              <a:t>://ansrlab.cse.cuhk.edu.hk/software/reed</a:t>
            </a:r>
            <a:r>
              <a:rPr lang="en-US" sz="2800" dirty="0" smtClean="0">
                <a:solidFill>
                  <a:schemeClr val="bg2"/>
                </a:solidFill>
              </a:rPr>
              <a:t> </a:t>
            </a:r>
            <a:endParaRPr lang="en-US" sz="2800" dirty="0">
              <a:solidFill>
                <a:schemeClr val="bg2"/>
              </a:solidFill>
            </a:endParaRPr>
          </a:p>
          <a:p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97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 vs. Deduplication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41168"/>
            <a:ext cx="8229600" cy="1512168"/>
          </a:xfrm>
        </p:spPr>
        <p:txBody>
          <a:bodyPr/>
          <a:lstStyle/>
          <a:p>
            <a:r>
              <a:rPr lang="en-US" dirty="0" smtClean="0"/>
              <a:t>Traditional encryption </a:t>
            </a:r>
            <a:r>
              <a:rPr lang="en-US" b="1" dirty="0" smtClean="0">
                <a:solidFill>
                  <a:srgbClr val="FF0000"/>
                </a:solidFill>
              </a:rPr>
              <a:t>prohibits</a:t>
            </a:r>
            <a:r>
              <a:rPr lang="en-US" dirty="0" smtClean="0"/>
              <a:t> deduplication</a:t>
            </a:r>
          </a:p>
          <a:p>
            <a:pPr lvl="1"/>
            <a:r>
              <a:rPr lang="en-US" dirty="0" smtClean="0"/>
              <a:t>Same messages encrypted with different keys </a:t>
            </a:r>
            <a:br>
              <a:rPr lang="en-US" dirty="0" smtClean="0"/>
            </a:br>
            <a:r>
              <a:rPr lang="en-US" dirty="0" smtClean="0">
                <a:sym typeface="Wingdings" panose="05000000000000000000" pitchFamily="2" charset="2"/>
              </a:rPr>
              <a:t> different ciphers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矩形 4"/>
          <p:cNvSpPr/>
          <p:nvPr/>
        </p:nvSpPr>
        <p:spPr bwMode="auto">
          <a:xfrm>
            <a:off x="1307512" y="2060848"/>
            <a:ext cx="2357454" cy="50006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Message M1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4950850" y="2060848"/>
            <a:ext cx="2357454" cy="500066"/>
          </a:xfrm>
          <a:prstGeom prst="rect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C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4950850" y="3846798"/>
            <a:ext cx="2357454" cy="500066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C’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" name="直接箭头连接符 8"/>
          <p:cNvCxnSpPr>
            <a:stCxn id="5" idx="3"/>
            <a:endCxn id="6" idx="1"/>
          </p:cNvCxnSpPr>
          <p:nvPr/>
        </p:nvCxnSpPr>
        <p:spPr bwMode="auto">
          <a:xfrm>
            <a:off x="3664966" y="2310881"/>
            <a:ext cx="128588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直接箭头连接符 10"/>
          <p:cNvCxnSpPr>
            <a:stCxn id="17" idx="3"/>
            <a:endCxn id="7" idx="1"/>
          </p:cNvCxnSpPr>
          <p:nvPr/>
        </p:nvCxnSpPr>
        <p:spPr bwMode="auto">
          <a:xfrm>
            <a:off x="3689094" y="4093646"/>
            <a:ext cx="1261756" cy="31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26" name="Picture 2" descr="C:\Users\Administrator\AppData\Local\Microsoft\Windows\Temporary Internet Files\Content.IE5\K67VL2YP\key-icon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89621" y="2037750"/>
            <a:ext cx="636573" cy="636573"/>
          </a:xfrm>
          <a:prstGeom prst="rect">
            <a:avLst/>
          </a:prstGeom>
          <a:noFill/>
        </p:spPr>
      </p:pic>
      <p:pic>
        <p:nvPicPr>
          <p:cNvPr id="13" name="Picture 2" descr="C:\Users\Administrator\AppData\Local\Microsoft\Windows\Temporary Internet Files\Content.IE5\K67VL2YP\key-icon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7435" y="3775360"/>
            <a:ext cx="636573" cy="636573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3804657" y="1941549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K</a:t>
            </a:r>
            <a:endParaRPr lang="zh-CN" alt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858190" y="370774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K’</a:t>
            </a:r>
            <a:endParaRPr lang="zh-CN" altLang="en-US" b="1" dirty="0"/>
          </a:p>
        </p:txBody>
      </p:sp>
      <p:sp>
        <p:nvSpPr>
          <p:cNvPr id="16" name="上下箭头 15"/>
          <p:cNvSpPr/>
          <p:nvPr/>
        </p:nvSpPr>
        <p:spPr bwMode="auto">
          <a:xfrm>
            <a:off x="5950982" y="2703790"/>
            <a:ext cx="285752" cy="1000132"/>
          </a:xfrm>
          <a:prstGeom prst="up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禁止符 17"/>
          <p:cNvSpPr/>
          <p:nvPr/>
        </p:nvSpPr>
        <p:spPr bwMode="auto">
          <a:xfrm>
            <a:off x="5879544" y="2989542"/>
            <a:ext cx="428628" cy="428628"/>
          </a:xfrm>
          <a:prstGeom prst="noSmoking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矩形 4"/>
          <p:cNvSpPr/>
          <p:nvPr/>
        </p:nvSpPr>
        <p:spPr bwMode="auto">
          <a:xfrm>
            <a:off x="1331640" y="3843613"/>
            <a:ext cx="2357454" cy="50006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Message M2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16216" y="2880690"/>
            <a:ext cx="121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Can’t be </a:t>
            </a:r>
          </a:p>
          <a:p>
            <a:r>
              <a:rPr lang="en-US" b="1" i="1" dirty="0" err="1" smtClean="0"/>
              <a:t>dedup’ed</a:t>
            </a:r>
            <a:endParaRPr lang="en-US" b="1" i="1" dirty="0"/>
          </a:p>
        </p:txBody>
      </p:sp>
      <p:sp>
        <p:nvSpPr>
          <p:cNvPr id="20" name="上下箭头 15"/>
          <p:cNvSpPr/>
          <p:nvPr/>
        </p:nvSpPr>
        <p:spPr bwMode="auto">
          <a:xfrm>
            <a:off x="2343363" y="2670353"/>
            <a:ext cx="285752" cy="1000132"/>
          </a:xfrm>
          <a:prstGeom prst="up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9164" y="2926685"/>
            <a:ext cx="121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Can be </a:t>
            </a:r>
          </a:p>
          <a:p>
            <a:r>
              <a:rPr lang="en-US" b="1" i="1" dirty="0" err="1" smtClean="0"/>
              <a:t>dedup’ed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215974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 animBg="1"/>
      <p:bldP spid="14" grpId="0"/>
      <p:bldP spid="15" grpId="0"/>
      <p:bldP spid="16" grpId="0" animBg="1"/>
      <p:bldP spid="18" grpId="0" animBg="1"/>
      <p:bldP spid="10" grpId="0"/>
      <p:bldP spid="20" grpId="0" animBg="1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Encrypted </a:t>
            </a:r>
            <a:r>
              <a:rPr lang="en-US" altLang="zh-CN" dirty="0" err="1" smtClean="0"/>
              <a:t>Deduplication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96544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Message-locked encryption </a:t>
            </a:r>
            <a:r>
              <a:rPr lang="en-US" sz="1800" dirty="0" smtClean="0"/>
              <a:t>[</a:t>
            </a:r>
            <a:r>
              <a:rPr lang="en-US" sz="1800" dirty="0" err="1" smtClean="0"/>
              <a:t>Bellare</a:t>
            </a:r>
            <a:r>
              <a:rPr lang="en-US" sz="1800" dirty="0" smtClean="0"/>
              <a:t>, EUROCRYPT’13]</a:t>
            </a:r>
            <a:endParaRPr lang="en-US" altLang="zh-CN" sz="1800" dirty="0" smtClean="0"/>
          </a:p>
          <a:p>
            <a:pPr lvl="1"/>
            <a:r>
              <a:rPr lang="en-US" altLang="zh-CN" dirty="0" smtClean="0"/>
              <a:t>Derive encryption key from message itself</a:t>
            </a:r>
          </a:p>
          <a:p>
            <a:pPr lvl="1"/>
            <a:r>
              <a:rPr lang="en-US" altLang="zh-CN" dirty="0" smtClean="0"/>
              <a:t>Same message </a:t>
            </a:r>
            <a:r>
              <a:rPr lang="en-US" altLang="zh-CN" dirty="0" smtClean="0">
                <a:sym typeface="Wingdings" pitchFamily="2" charset="2"/>
              </a:rPr>
              <a:t> Identical cipher text</a:t>
            </a:r>
          </a:p>
          <a:p>
            <a:pPr lvl="1"/>
            <a:r>
              <a:rPr lang="en-US" altLang="zh-CN" dirty="0" smtClean="0">
                <a:sym typeface="Wingdings" pitchFamily="2" charset="2"/>
              </a:rPr>
              <a:t>e.g., </a:t>
            </a:r>
            <a:r>
              <a:rPr lang="en-US" altLang="zh-CN" b="1" dirty="0" smtClean="0">
                <a:solidFill>
                  <a:schemeClr val="accent6"/>
                </a:solidFill>
                <a:sym typeface="Wingdings" pitchFamily="2" charset="2"/>
              </a:rPr>
              <a:t>convergent encryption</a:t>
            </a:r>
            <a:r>
              <a:rPr lang="en-US" altLang="zh-CN" dirty="0" smtClean="0">
                <a:sym typeface="Wingdings" pitchFamily="2" charset="2"/>
              </a:rPr>
              <a:t>: key = message hash</a:t>
            </a:r>
            <a:endParaRPr lang="en-US" altLang="zh-CN" dirty="0" smtClean="0"/>
          </a:p>
          <a:p>
            <a:r>
              <a:rPr lang="en-US" b="1" dirty="0" err="1" smtClean="0">
                <a:solidFill>
                  <a:srgbClr val="FF0000"/>
                </a:solidFill>
              </a:rPr>
              <a:t>DupLESS</a:t>
            </a:r>
            <a:r>
              <a:rPr lang="en-US" dirty="0" smtClean="0"/>
              <a:t> </a:t>
            </a:r>
            <a:r>
              <a:rPr lang="en-US" sz="1800" dirty="0" smtClean="0"/>
              <a:t>[</a:t>
            </a:r>
            <a:r>
              <a:rPr lang="en-US" sz="1800" dirty="0" err="1" smtClean="0"/>
              <a:t>Bellare</a:t>
            </a:r>
            <a:r>
              <a:rPr lang="en-US" sz="1800" dirty="0" smtClean="0"/>
              <a:t>, USENIX Security’13]</a:t>
            </a:r>
          </a:p>
          <a:p>
            <a:pPr lvl="1"/>
            <a:r>
              <a:rPr lang="en-US" altLang="zh-CN" dirty="0" smtClean="0"/>
              <a:t>Realizes message-locked encryption</a:t>
            </a:r>
          </a:p>
          <a:p>
            <a:pPr lvl="1"/>
            <a:r>
              <a:rPr lang="en-US" altLang="zh-CN" dirty="0" smtClean="0"/>
              <a:t>A dedicated </a:t>
            </a:r>
            <a:r>
              <a:rPr lang="en-US" altLang="zh-CN" b="1" dirty="0" smtClean="0">
                <a:solidFill>
                  <a:schemeClr val="accent6"/>
                </a:solidFill>
              </a:rPr>
              <a:t>key manager</a:t>
            </a:r>
            <a:r>
              <a:rPr lang="en-US" altLang="zh-CN" dirty="0" smtClean="0">
                <a:solidFill>
                  <a:schemeClr val="accent6"/>
                </a:solidFill>
              </a:rPr>
              <a:t> </a:t>
            </a:r>
            <a:r>
              <a:rPr lang="en-US" altLang="zh-CN" dirty="0" smtClean="0"/>
              <a:t>for key generation</a:t>
            </a:r>
          </a:p>
          <a:p>
            <a:pPr lvl="1"/>
            <a:r>
              <a:rPr lang="en-US" altLang="zh-CN" b="1" dirty="0" smtClean="0">
                <a:solidFill>
                  <a:schemeClr val="accent2"/>
                </a:solidFill>
              </a:rPr>
              <a:t>MLE key </a:t>
            </a:r>
            <a:r>
              <a:rPr lang="en-US" altLang="zh-CN" dirty="0" smtClean="0"/>
              <a:t>generated by a </a:t>
            </a:r>
            <a:r>
              <a:rPr lang="en-US" altLang="zh-CN" b="1" dirty="0" smtClean="0">
                <a:solidFill>
                  <a:schemeClr val="accent6"/>
                </a:solidFill>
              </a:rPr>
              <a:t>derivation function</a:t>
            </a:r>
          </a:p>
          <a:p>
            <a:pPr lvl="2"/>
            <a:r>
              <a:rPr lang="en-US" altLang="zh-CN" dirty="0" smtClean="0"/>
              <a:t>Same messages </a:t>
            </a:r>
            <a:r>
              <a:rPr lang="en-US" altLang="zh-CN" dirty="0" smtClean="0">
                <a:sym typeface="Wingdings" panose="05000000000000000000" pitchFamily="2" charset="2"/>
              </a:rPr>
              <a:t> same ciphers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Ciphers appear random</a:t>
            </a:r>
          </a:p>
          <a:p>
            <a:pPr marL="742950" lvl="2" indent="-342900">
              <a:spcBef>
                <a:spcPct val="50000"/>
              </a:spcBef>
              <a:buFont typeface="Wingdings" pitchFamily="2" charset="2"/>
              <a:buChar char="Ø"/>
            </a:pPr>
            <a:endParaRPr lang="en-US" altLang="zh-CN" sz="2400" dirty="0" smtClean="0">
              <a:sym typeface="Wingdings" pitchFamily="2" charset="2"/>
            </a:endParaRPr>
          </a:p>
          <a:p>
            <a:pPr>
              <a:buNone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Rekeying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Rekeying</a:t>
            </a:r>
            <a:r>
              <a:rPr lang="en-US" altLang="zh-CN" dirty="0" smtClean="0"/>
              <a:t> renews security protection</a:t>
            </a:r>
          </a:p>
          <a:p>
            <a:pPr lvl="1"/>
            <a:r>
              <a:rPr lang="en-US" altLang="zh-CN" dirty="0" smtClean="0"/>
              <a:t>Replaces an existing key with a new encryption key</a:t>
            </a:r>
          </a:p>
          <a:p>
            <a:r>
              <a:rPr lang="en-US" altLang="zh-CN" dirty="0" smtClean="0"/>
              <a:t>Benefits:</a:t>
            </a:r>
          </a:p>
          <a:p>
            <a:pPr lvl="1"/>
            <a:r>
              <a:rPr lang="en-US" altLang="zh-CN" dirty="0" smtClean="0"/>
              <a:t>Protects against key compromise</a:t>
            </a:r>
          </a:p>
          <a:p>
            <a:pPr lvl="1"/>
            <a:r>
              <a:rPr lang="en-US" altLang="zh-CN" dirty="0" smtClean="0"/>
              <a:t>Revokes unauthorized users from accessing data</a:t>
            </a:r>
          </a:p>
          <a:p>
            <a:r>
              <a:rPr lang="en-US" altLang="zh-CN" dirty="0" smtClean="0"/>
              <a:t>Challenges:</a:t>
            </a:r>
          </a:p>
          <a:p>
            <a:pPr lvl="1"/>
            <a:r>
              <a:rPr lang="en-US" altLang="zh-CN" dirty="0" smtClean="0"/>
              <a:t>Renewing derivation function makes new data fail to be </a:t>
            </a:r>
            <a:r>
              <a:rPr lang="en-US" altLang="zh-CN" dirty="0" err="1" smtClean="0"/>
              <a:t>dedup’ed</a:t>
            </a:r>
            <a:r>
              <a:rPr lang="en-US" altLang="zh-CN" dirty="0" smtClean="0"/>
              <a:t> with old data</a:t>
            </a:r>
          </a:p>
          <a:p>
            <a:pPr lvl="1"/>
            <a:r>
              <a:rPr lang="en-US" altLang="zh-CN" dirty="0" smtClean="0"/>
              <a:t>Cipher re-encryption is expensive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Rekeying Challenges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altLang="zh-CN" sz="2400" dirty="0" smtClean="0"/>
              <a:t>Renewing derivation function (e.g., K </a:t>
            </a:r>
            <a:r>
              <a:rPr lang="en-US" altLang="zh-CN" sz="2400" dirty="0" smtClean="0">
                <a:sym typeface="Wingdings" panose="05000000000000000000" pitchFamily="2" charset="2"/>
              </a:rPr>
              <a:t> K’)</a:t>
            </a:r>
            <a:r>
              <a:rPr lang="en-US" altLang="zh-CN" sz="2400" dirty="0" smtClean="0"/>
              <a:t>: new data can’t be </a:t>
            </a:r>
            <a:r>
              <a:rPr lang="en-US" altLang="zh-CN" sz="2400" dirty="0" err="1" smtClean="0"/>
              <a:t>dedup’ed</a:t>
            </a:r>
            <a:r>
              <a:rPr lang="en-US" altLang="zh-CN" sz="2400" dirty="0" smtClean="0"/>
              <a:t> with old data: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r>
              <a:rPr lang="en-US" altLang="zh-CN" sz="2400" dirty="0" smtClean="0"/>
              <a:t>Cipher re-encryption with new key K’: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矩形 4"/>
          <p:cNvSpPr/>
          <p:nvPr/>
        </p:nvSpPr>
        <p:spPr bwMode="auto">
          <a:xfrm>
            <a:off x="1428728" y="2564904"/>
            <a:ext cx="2357454" cy="50006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Message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1428728" y="3577006"/>
            <a:ext cx="2357454" cy="500066"/>
          </a:xfrm>
          <a:prstGeom prst="rect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Old Cipher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pic>
        <p:nvPicPr>
          <p:cNvPr id="8" name="Picture 2" descr="C:\Users\Administrator\AppData\Local\Microsoft\Windows\Temporary Internet Files\Content.IE5\K67VL2YP\key-icon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91815" y="3072951"/>
            <a:ext cx="500065" cy="50006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714612" y="3136408"/>
            <a:ext cx="330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K</a:t>
            </a:r>
            <a:endParaRPr lang="zh-CN" altLang="en-US" b="1" dirty="0"/>
          </a:p>
        </p:txBody>
      </p:sp>
      <p:cxnSp>
        <p:nvCxnSpPr>
          <p:cNvPr id="14" name="直接箭头连接符 13"/>
          <p:cNvCxnSpPr>
            <a:stCxn id="5" idx="2"/>
            <a:endCxn id="6" idx="0"/>
          </p:cNvCxnSpPr>
          <p:nvPr/>
        </p:nvCxnSpPr>
        <p:spPr bwMode="auto">
          <a:xfrm>
            <a:off x="2607455" y="3064970"/>
            <a:ext cx="0" cy="51203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矩形 14"/>
          <p:cNvSpPr/>
          <p:nvPr/>
        </p:nvSpPr>
        <p:spPr bwMode="auto">
          <a:xfrm>
            <a:off x="5500694" y="2564904"/>
            <a:ext cx="2357454" cy="50006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Message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5500694" y="3577006"/>
            <a:ext cx="2357454" cy="500066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New Cipher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pic>
        <p:nvPicPr>
          <p:cNvPr id="17" name="Picture 2" descr="C:\Users\Administrator\AppData\Local\Microsoft\Windows\Temporary Internet Files\Content.IE5\K67VL2YP\key-icon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072951"/>
            <a:ext cx="500065" cy="500065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6072198" y="3131676"/>
            <a:ext cx="473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K’</a:t>
            </a:r>
            <a:endParaRPr lang="zh-CN" altLang="en-US" b="1" dirty="0"/>
          </a:p>
        </p:txBody>
      </p:sp>
      <p:cxnSp>
        <p:nvCxnSpPr>
          <p:cNvPr id="19" name="直接箭头连接符 18"/>
          <p:cNvCxnSpPr>
            <a:stCxn id="15" idx="2"/>
            <a:endCxn id="16" idx="0"/>
          </p:cNvCxnSpPr>
          <p:nvPr/>
        </p:nvCxnSpPr>
        <p:spPr bwMode="auto">
          <a:xfrm>
            <a:off x="6679421" y="3064970"/>
            <a:ext cx="0" cy="51203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接箭头连接符 26"/>
          <p:cNvCxnSpPr>
            <a:stCxn id="8" idx="3"/>
            <a:endCxn id="17" idx="1"/>
          </p:cNvCxnSpPr>
          <p:nvPr/>
        </p:nvCxnSpPr>
        <p:spPr bwMode="auto">
          <a:xfrm>
            <a:off x="3491880" y="3322984"/>
            <a:ext cx="208823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左右箭头 27"/>
          <p:cNvSpPr/>
          <p:nvPr/>
        </p:nvSpPr>
        <p:spPr bwMode="auto">
          <a:xfrm>
            <a:off x="3929058" y="3719882"/>
            <a:ext cx="1428760" cy="285752"/>
          </a:xfrm>
          <a:prstGeom prst="left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禁止符 28"/>
          <p:cNvSpPr/>
          <p:nvPr/>
        </p:nvSpPr>
        <p:spPr bwMode="auto">
          <a:xfrm>
            <a:off x="4429124" y="3577006"/>
            <a:ext cx="500066" cy="500066"/>
          </a:xfrm>
          <a:prstGeom prst="noSmoking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矩形 29"/>
          <p:cNvSpPr/>
          <p:nvPr/>
        </p:nvSpPr>
        <p:spPr bwMode="auto">
          <a:xfrm>
            <a:off x="1428728" y="5737246"/>
            <a:ext cx="2357454" cy="500066"/>
          </a:xfrm>
          <a:prstGeom prst="rect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Old Cipher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31" name="矩形 30"/>
          <p:cNvSpPr/>
          <p:nvPr/>
        </p:nvSpPr>
        <p:spPr bwMode="auto">
          <a:xfrm>
            <a:off x="3500430" y="5022866"/>
            <a:ext cx="2357454" cy="50006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Message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矩形 31"/>
          <p:cNvSpPr/>
          <p:nvPr/>
        </p:nvSpPr>
        <p:spPr bwMode="auto">
          <a:xfrm>
            <a:off x="5572132" y="5737246"/>
            <a:ext cx="2357454" cy="500066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New Cipher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36" name="直接箭头连接符 35"/>
          <p:cNvCxnSpPr>
            <a:stCxn id="30" idx="0"/>
            <a:endCxn id="31" idx="1"/>
          </p:cNvCxnSpPr>
          <p:nvPr/>
        </p:nvCxnSpPr>
        <p:spPr bwMode="auto">
          <a:xfrm rot="5400000" flipH="1" flipV="1">
            <a:off x="2821769" y="5058586"/>
            <a:ext cx="464347" cy="89297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直接箭头连接符 37"/>
          <p:cNvCxnSpPr>
            <a:stCxn id="31" idx="3"/>
            <a:endCxn id="32" idx="0"/>
          </p:cNvCxnSpPr>
          <p:nvPr/>
        </p:nvCxnSpPr>
        <p:spPr bwMode="auto">
          <a:xfrm>
            <a:off x="5857884" y="5272899"/>
            <a:ext cx="892975" cy="46434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39" name="Picture 2" descr="C:\Users\Administrator\AppData\Local\Microsoft\Windows\Temporary Internet Files\Content.IE5\K67VL2YP\key-icon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9767" y="5094304"/>
            <a:ext cx="500065" cy="500065"/>
          </a:xfrm>
          <a:prstGeom prst="rect">
            <a:avLst/>
          </a:prstGeom>
          <a:noFill/>
        </p:spPr>
      </p:pic>
      <p:sp>
        <p:nvSpPr>
          <p:cNvPr id="40" name="TextBox 39"/>
          <p:cNvSpPr txBox="1"/>
          <p:nvPr/>
        </p:nvSpPr>
        <p:spPr>
          <a:xfrm>
            <a:off x="2285984" y="5157192"/>
            <a:ext cx="330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K</a:t>
            </a:r>
            <a:endParaRPr lang="zh-CN" altLang="en-US" b="1" dirty="0"/>
          </a:p>
        </p:txBody>
      </p:sp>
      <p:pic>
        <p:nvPicPr>
          <p:cNvPr id="41" name="Picture 2" descr="C:\Users\Administrator\AppData\Local\Microsoft\Windows\Temporary Internet Files\Content.IE5\K67VL2YP\key-icon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5094304"/>
            <a:ext cx="500065" cy="500065"/>
          </a:xfrm>
          <a:prstGeom prst="rect">
            <a:avLst/>
          </a:prstGeom>
          <a:noFill/>
        </p:spPr>
      </p:pic>
      <p:sp>
        <p:nvSpPr>
          <p:cNvPr id="42" name="TextBox 41"/>
          <p:cNvSpPr txBox="1"/>
          <p:nvPr/>
        </p:nvSpPr>
        <p:spPr>
          <a:xfrm>
            <a:off x="6732240" y="5147900"/>
            <a:ext cx="473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K’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40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39472" cy="4953000"/>
          </a:xfrm>
        </p:spPr>
        <p:txBody>
          <a:bodyPr/>
          <a:lstStyle/>
          <a:p>
            <a:r>
              <a:rPr lang="en-US" dirty="0" smtClean="0"/>
              <a:t>Design </a:t>
            </a:r>
            <a:r>
              <a:rPr lang="en-US" b="1" dirty="0" smtClean="0">
                <a:solidFill>
                  <a:srgbClr val="FF0000"/>
                </a:solidFill>
              </a:rPr>
              <a:t>REED</a:t>
            </a:r>
            <a:r>
              <a:rPr lang="en-US" dirty="0" smtClean="0"/>
              <a:t>, a </a:t>
            </a:r>
            <a:r>
              <a:rPr lang="en-US" b="1" u="sng" dirty="0" smtClean="0"/>
              <a:t>Re</a:t>
            </a:r>
            <a:r>
              <a:rPr lang="en-US" dirty="0" smtClean="0"/>
              <a:t>keying-aware </a:t>
            </a:r>
            <a:r>
              <a:rPr lang="en-US" b="1" u="sng" dirty="0" smtClean="0"/>
              <a:t>E</a:t>
            </a:r>
            <a:r>
              <a:rPr lang="en-US" dirty="0" smtClean="0"/>
              <a:t>ncrypted </a:t>
            </a:r>
            <a:r>
              <a:rPr lang="en-US" b="1" u="sng" dirty="0" smtClean="0"/>
              <a:t>D</a:t>
            </a:r>
            <a:r>
              <a:rPr lang="en-US" dirty="0" smtClean="0"/>
              <a:t>eduplication storage system</a:t>
            </a:r>
          </a:p>
          <a:p>
            <a:pPr lvl="1"/>
            <a:r>
              <a:rPr lang="en-US" dirty="0" smtClean="0"/>
              <a:t>Provides secure and lightweight rekeying</a:t>
            </a:r>
          </a:p>
          <a:p>
            <a:pPr lvl="1"/>
            <a:r>
              <a:rPr lang="en-US" dirty="0" smtClean="0"/>
              <a:t>Preserves content similarity for deduplication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Two encryption schemes for REED</a:t>
            </a:r>
          </a:p>
          <a:p>
            <a:pPr lvl="1"/>
            <a:r>
              <a:rPr lang="en-US" b="1" dirty="0" smtClean="0"/>
              <a:t>Basic</a:t>
            </a:r>
            <a:r>
              <a:rPr lang="en-US" dirty="0" smtClean="0"/>
              <a:t>: high performance (203MB/s)</a:t>
            </a:r>
          </a:p>
          <a:p>
            <a:pPr lvl="1"/>
            <a:r>
              <a:rPr lang="en-US" b="1" dirty="0" smtClean="0"/>
              <a:t>Enhanced</a:t>
            </a:r>
            <a:r>
              <a:rPr lang="en-US" dirty="0" smtClean="0"/>
              <a:t>: resilient against key leakage (155MB/s)</a:t>
            </a:r>
            <a:endParaRPr lang="en-US" dirty="0"/>
          </a:p>
          <a:p>
            <a:pPr>
              <a:spcBef>
                <a:spcPts val="1800"/>
              </a:spcBef>
            </a:pPr>
            <a:r>
              <a:rPr lang="en-US" dirty="0" smtClean="0"/>
              <a:t>Enabling dynamic access control</a:t>
            </a:r>
          </a:p>
          <a:p>
            <a:r>
              <a:rPr lang="en-US" dirty="0" smtClean="0"/>
              <a:t>Testbed experiments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9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Threat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r>
              <a:rPr lang="en-US" altLang="zh-CN" b="1" dirty="0">
                <a:solidFill>
                  <a:srgbClr val="FF0000"/>
                </a:solidFill>
              </a:rPr>
              <a:t>Honest-but-curious</a:t>
            </a:r>
            <a:r>
              <a:rPr lang="en-US" altLang="zh-CN" dirty="0"/>
              <a:t> </a:t>
            </a:r>
            <a:r>
              <a:rPr lang="en-US" altLang="zh-CN" dirty="0" smtClean="0"/>
              <a:t>adversary, who can:</a:t>
            </a:r>
            <a:endParaRPr lang="en-US" altLang="zh-CN" dirty="0"/>
          </a:p>
          <a:p>
            <a:pPr lvl="1"/>
            <a:r>
              <a:rPr lang="en-US" altLang="zh-CN" dirty="0"/>
              <a:t>C</a:t>
            </a:r>
            <a:r>
              <a:rPr lang="en-US" altLang="zh-CN" dirty="0" smtClean="0"/>
              <a:t>ompromise </a:t>
            </a:r>
            <a:r>
              <a:rPr lang="en-US" altLang="zh-CN" dirty="0"/>
              <a:t>storage backend</a:t>
            </a:r>
          </a:p>
          <a:p>
            <a:pPr lvl="1"/>
            <a:r>
              <a:rPr lang="en-US" altLang="zh-CN" dirty="0"/>
              <a:t>Collude with any revoked client</a:t>
            </a:r>
          </a:p>
          <a:p>
            <a:pPr lvl="1"/>
            <a:r>
              <a:rPr lang="en-US" altLang="zh-CN" dirty="0"/>
              <a:t>Attempt to learn files beyond access scope</a:t>
            </a:r>
          </a:p>
          <a:p>
            <a:pPr lvl="1"/>
            <a:r>
              <a:rPr lang="en-US" altLang="zh-CN" dirty="0"/>
              <a:t>Monitor </a:t>
            </a:r>
            <a:r>
              <a:rPr lang="en-US" altLang="zh-CN" dirty="0" smtClean="0"/>
              <a:t>keys </a:t>
            </a:r>
            <a:r>
              <a:rPr lang="en-US" altLang="zh-CN" dirty="0"/>
              <a:t>returned by key manager</a:t>
            </a:r>
          </a:p>
          <a:p>
            <a:r>
              <a:rPr lang="en-US" altLang="zh-CN" dirty="0" smtClean="0"/>
              <a:t>Assumptions:</a:t>
            </a:r>
          </a:p>
          <a:p>
            <a:pPr lvl="1"/>
            <a:r>
              <a:rPr lang="en-US" altLang="zh-CN" dirty="0" smtClean="0"/>
              <a:t>Encrypted and authenticated communication between client and key manager (e.g., by SSL/TLS)</a:t>
            </a:r>
          </a:p>
          <a:p>
            <a:pPr lvl="1"/>
            <a:r>
              <a:rPr lang="en-US" altLang="zh-CN" dirty="0" smtClean="0"/>
              <a:t>Key manager cannot infer message content (OPRF)</a:t>
            </a:r>
          </a:p>
          <a:p>
            <a:pPr lvl="1"/>
            <a:r>
              <a:rPr lang="en-US" altLang="zh-CN" dirty="0" smtClean="0"/>
              <a:t>Key manager is deployed in protected zone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856984" cy="4752528"/>
          </a:xfrm>
        </p:spPr>
        <p:txBody>
          <a:bodyPr/>
          <a:lstStyle/>
          <a:p>
            <a:r>
              <a:rPr lang="en-US" dirty="0" smtClean="0"/>
              <a:t>Build security on two symmetric keys: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File key</a:t>
            </a:r>
            <a:r>
              <a:rPr lang="en-US" dirty="0" smtClean="0"/>
              <a:t>: </a:t>
            </a:r>
            <a:r>
              <a:rPr lang="en-US" b="1" dirty="0" smtClean="0">
                <a:solidFill>
                  <a:schemeClr val="accent6"/>
                </a:solidFill>
              </a:rPr>
              <a:t>renewable</a:t>
            </a:r>
            <a:r>
              <a:rPr lang="en-US" dirty="0" smtClean="0"/>
              <a:t>, controlling access for files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MLE key</a:t>
            </a:r>
            <a:r>
              <a:rPr lang="en-US" dirty="0" smtClean="0"/>
              <a:t>: </a:t>
            </a:r>
            <a:r>
              <a:rPr lang="en-US" b="1" dirty="0" smtClean="0">
                <a:solidFill>
                  <a:schemeClr val="accent6"/>
                </a:solidFill>
              </a:rPr>
              <a:t>unchanged</a:t>
            </a:r>
            <a:r>
              <a:rPr lang="en-US" dirty="0" smtClean="0"/>
              <a:t>, preserving deduplication</a:t>
            </a:r>
          </a:p>
          <a:p>
            <a:r>
              <a:rPr lang="en-US" dirty="0" smtClean="0"/>
              <a:t>Extends convergent all-or-nothing transform (CAONT) </a:t>
            </a:r>
            <a:r>
              <a:rPr lang="en-US" sz="1800" dirty="0" smtClean="0"/>
              <a:t>[Li, USENIX ATC’15]</a:t>
            </a:r>
            <a:endParaRPr lang="en-US" dirty="0" smtClean="0"/>
          </a:p>
          <a:p>
            <a:pPr lvl="1"/>
            <a:r>
              <a:rPr lang="en-US" dirty="0" smtClean="0"/>
              <a:t>Encrypts entire message using MLE key; and </a:t>
            </a:r>
            <a:br>
              <a:rPr lang="en-US" dirty="0" smtClean="0"/>
            </a:br>
            <a:r>
              <a:rPr lang="en-US" dirty="0" smtClean="0"/>
              <a:t>further encrypts a small part (</a:t>
            </a:r>
            <a:r>
              <a:rPr lang="en-US" b="1" dirty="0" smtClean="0"/>
              <a:t>stub</a:t>
            </a:r>
            <a:r>
              <a:rPr lang="en-US" dirty="0" smtClean="0"/>
              <a:t>) using file key</a:t>
            </a:r>
          </a:p>
          <a:p>
            <a:pPr lvl="1"/>
            <a:r>
              <a:rPr lang="en-US" dirty="0" smtClean="0"/>
              <a:t>Performs deduplication on large part; yet message </a:t>
            </a:r>
            <a:r>
              <a:rPr lang="en-US" dirty="0"/>
              <a:t>is unrecoverable with any small part unavailable</a:t>
            </a:r>
          </a:p>
          <a:p>
            <a:pPr lvl="1"/>
            <a:r>
              <a:rPr lang="en-US" dirty="0" smtClean="0"/>
              <a:t>Rekeying on stub (64 bytes, 0.78% for 8KB chunks)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9186</TotalTime>
  <Words>1083</Words>
  <Application>Microsoft Office PowerPoint</Application>
  <PresentationFormat>On-screen Show (4:3)</PresentationFormat>
  <Paragraphs>308</Paragraphs>
  <Slides>27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Default Design</vt:lpstr>
      <vt:lpstr>Rekeying for  Encrypted Deduplication Storage</vt:lpstr>
      <vt:lpstr>Cloud Storage</vt:lpstr>
      <vt:lpstr>Encryption vs. Deduplication</vt:lpstr>
      <vt:lpstr>Encrypted Deduplication</vt:lpstr>
      <vt:lpstr>Rekeying</vt:lpstr>
      <vt:lpstr>Rekeying Challenges</vt:lpstr>
      <vt:lpstr>Our Contributions</vt:lpstr>
      <vt:lpstr>Threat Model</vt:lpstr>
      <vt:lpstr>Main Idea</vt:lpstr>
      <vt:lpstr>REED Overview</vt:lpstr>
      <vt:lpstr>CAONT</vt:lpstr>
      <vt:lpstr>Basic Encryption</vt:lpstr>
      <vt:lpstr>Enhanced Encryption</vt:lpstr>
      <vt:lpstr>Comparison</vt:lpstr>
      <vt:lpstr>Dynamic Access Control</vt:lpstr>
      <vt:lpstr>Dynamic Access Control</vt:lpstr>
      <vt:lpstr>Confidentiality</vt:lpstr>
      <vt:lpstr>Integrity</vt:lpstr>
      <vt:lpstr>Implementation</vt:lpstr>
      <vt:lpstr>Evaluation</vt:lpstr>
      <vt:lpstr>MLE Key Generation</vt:lpstr>
      <vt:lpstr>Encryption</vt:lpstr>
      <vt:lpstr>Data Transfer</vt:lpstr>
      <vt:lpstr>Rekeying Performance</vt:lpstr>
      <vt:lpstr>Storage Efficiency</vt:lpstr>
      <vt:lpstr>Trace-driven Upload/Download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Convergent Dispersal</dc:title>
  <dc:subject>HotStorage '14</dc:subject>
  <dc:creator>Mingqiang Li;Patrick Lee</dc:creator>
  <cp:lastModifiedBy>Patrick Lee</cp:lastModifiedBy>
  <cp:revision>902</cp:revision>
  <cp:lastPrinted>1601-01-01T00:00:00Z</cp:lastPrinted>
  <dcterms:created xsi:type="dcterms:W3CDTF">1601-01-01T00:00:00Z</dcterms:created>
  <dcterms:modified xsi:type="dcterms:W3CDTF">2016-07-03T07:55:27Z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