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59" r:id="rId2"/>
    <p:sldId id="441" r:id="rId3"/>
    <p:sldId id="406" r:id="rId4"/>
    <p:sldId id="442" r:id="rId5"/>
    <p:sldId id="425" r:id="rId6"/>
    <p:sldId id="443" r:id="rId7"/>
    <p:sldId id="409" r:id="rId8"/>
    <p:sldId id="426" r:id="rId9"/>
    <p:sldId id="444" r:id="rId10"/>
    <p:sldId id="445" r:id="rId11"/>
    <p:sldId id="446" r:id="rId12"/>
    <p:sldId id="447" r:id="rId13"/>
    <p:sldId id="448" r:id="rId14"/>
    <p:sldId id="449" r:id="rId15"/>
    <p:sldId id="450" r:id="rId16"/>
    <p:sldId id="452" r:id="rId17"/>
    <p:sldId id="451" r:id="rId18"/>
    <p:sldId id="453" r:id="rId19"/>
    <p:sldId id="454" r:id="rId20"/>
    <p:sldId id="455" r:id="rId21"/>
    <p:sldId id="456" r:id="rId22"/>
    <p:sldId id="457" r:id="rId23"/>
    <p:sldId id="458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00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8" autoAdjust="0"/>
    <p:restoredTop sz="87731" autoAdjust="0"/>
  </p:normalViewPr>
  <p:slideViewPr>
    <p:cSldViewPr>
      <p:cViewPr varScale="1">
        <p:scale>
          <a:sx n="68" d="100"/>
          <a:sy n="68" d="100"/>
        </p:scale>
        <p:origin x="-10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77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Supports</a:t>
            </a:r>
            <a:r>
              <a:rPr lang="en-US" baseline="0" dirty="0" smtClean="0"/>
              <a:t> in-place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12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Blktrace</a:t>
            </a:r>
            <a:r>
              <a:rPr lang="en-US" dirty="0" smtClean="0"/>
              <a:t> </a:t>
            </a:r>
            <a:r>
              <a:rPr lang="en-US" dirty="0" err="1" smtClean="0"/>
              <a:t>utilty</a:t>
            </a:r>
            <a:endParaRPr lang="en-US" dirty="0" smtClean="0"/>
          </a:p>
          <a:p>
            <a:r>
              <a:rPr lang="en-US" dirty="0" smtClean="0"/>
              <a:t>Feed into SSD simulator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10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ansrlab.cse.cuhk.edu.hk/software/eplo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276350"/>
            <a:ext cx="8915400" cy="2152650"/>
          </a:xfrm>
        </p:spPr>
        <p:txBody>
          <a:bodyPr/>
          <a:lstStyle/>
          <a:p>
            <a:r>
              <a:rPr lang="en-US" altLang="zh-CN" sz="4000" dirty="0"/>
              <a:t>Elastic Parity Logging 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dirty="0" smtClean="0"/>
              <a:t>for SSD </a:t>
            </a:r>
            <a:r>
              <a:rPr lang="en-US" altLang="zh-CN" sz="4000" dirty="0"/>
              <a:t>RAID Arrays</a:t>
            </a:r>
            <a:endParaRPr lang="en-US" sz="3200" i="1" dirty="0" smtClean="0">
              <a:solidFill>
                <a:schemeClr val="tx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10000"/>
            <a:ext cx="9144000" cy="23622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Yongkun</a:t>
            </a:r>
            <a:r>
              <a:rPr lang="en-US" sz="2400" dirty="0" smtClean="0"/>
              <a:t> Li*, Helen Chan</a:t>
            </a:r>
            <a:r>
              <a:rPr lang="en-US" sz="2400" baseline="30000" dirty="0" smtClean="0"/>
              <a:t>#</a:t>
            </a:r>
            <a:r>
              <a:rPr lang="en-US" sz="2400" dirty="0" smtClean="0"/>
              <a:t>,</a:t>
            </a:r>
            <a:r>
              <a:rPr lang="en-US" sz="2400" b="1" dirty="0" smtClean="0"/>
              <a:t> Patrick P. C. Lee</a:t>
            </a:r>
            <a:r>
              <a:rPr lang="en-US" sz="2400" b="1" baseline="30000" dirty="0" smtClean="0"/>
              <a:t>#</a:t>
            </a:r>
            <a:r>
              <a:rPr lang="en-US" sz="2400" b="1" dirty="0" smtClean="0"/>
              <a:t>, </a:t>
            </a:r>
            <a:r>
              <a:rPr lang="en-US" sz="2400" dirty="0" err="1" smtClean="0"/>
              <a:t>Yinlong</a:t>
            </a:r>
            <a:r>
              <a:rPr lang="en-US" sz="2400" dirty="0" smtClean="0"/>
              <a:t> Xu*</a:t>
            </a:r>
          </a:p>
          <a:p>
            <a:pPr eaLnBrk="1" hangingPunct="1"/>
            <a:r>
              <a:rPr lang="en-US" altLang="zh-CN" sz="2400" dirty="0" smtClean="0"/>
              <a:t>*University of Science and Technology of China</a:t>
            </a:r>
            <a:br>
              <a:rPr lang="en-US" altLang="zh-CN" sz="2400" dirty="0" smtClean="0"/>
            </a:br>
            <a:r>
              <a:rPr lang="en-US" altLang="zh-CN" sz="2400" baseline="30000" dirty="0" smtClean="0"/>
              <a:t>#</a:t>
            </a:r>
            <a:r>
              <a:rPr lang="en-US" altLang="zh-CN" sz="2400" dirty="0" smtClean="0"/>
              <a:t>The Chinese University of Hong Kong</a:t>
            </a:r>
          </a:p>
          <a:p>
            <a:pPr eaLnBrk="1" hangingPunct="1"/>
            <a:r>
              <a:rPr lang="en-US" sz="2000" dirty="0" smtClean="0"/>
              <a:t>DSN 2016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7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EPLog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en-US" dirty="0" smtClean="0"/>
              <a:t>User-level block device layer</a:t>
            </a:r>
          </a:p>
          <a:p>
            <a:pPr lvl="1"/>
            <a:r>
              <a:rPr lang="en-US" dirty="0" smtClean="0"/>
              <a:t>SSD main array + </a:t>
            </a:r>
            <a:r>
              <a:rPr lang="en-US" dirty="0" err="1" smtClean="0"/>
              <a:t>harddisk</a:t>
            </a:r>
            <a:r>
              <a:rPr lang="en-US" dirty="0" smtClean="0"/>
              <a:t> log devices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25485"/>
            <a:ext cx="4572000" cy="418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0" y="4724400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Parity commit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Limitations:</a:t>
            </a:r>
          </a:p>
          <a:p>
            <a:pPr lvl="1"/>
            <a:r>
              <a:rPr lang="en-US" dirty="0" smtClean="0"/>
              <a:t>Extra footprints for log devices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xtra space for multiple versions of chunks</a:t>
            </a:r>
          </a:p>
          <a:p>
            <a:pPr lvl="1"/>
            <a:r>
              <a:rPr lang="en-US" dirty="0" smtClean="0"/>
              <a:t>Slow recovery before parity commit</a:t>
            </a:r>
          </a:p>
          <a:p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Write processing</a:t>
            </a:r>
          </a:p>
          <a:p>
            <a:pPr lvl="1"/>
            <a:r>
              <a:rPr lang="en-US" dirty="0" smtClean="0"/>
              <a:t>Parity commit</a:t>
            </a:r>
          </a:p>
          <a:p>
            <a:pPr lvl="1"/>
            <a:r>
              <a:rPr lang="en-US" dirty="0" smtClean="0"/>
              <a:t>Caching</a:t>
            </a:r>
          </a:p>
          <a:p>
            <a:pPr lvl="1"/>
            <a:r>
              <a:rPr lang="en-US" dirty="0" smtClean="0"/>
              <a:t>Metadata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1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Full-stripe new writes</a:t>
            </a:r>
          </a:p>
          <a:p>
            <a:pPr lvl="1"/>
            <a:r>
              <a:rPr lang="en-US" dirty="0" smtClean="0"/>
              <a:t>Write directly data/parity chunks to SSD main array</a:t>
            </a:r>
          </a:p>
          <a:p>
            <a:pPr lvl="1"/>
            <a:r>
              <a:rPr lang="en-US" dirty="0" smtClean="0"/>
              <a:t>Use </a:t>
            </a:r>
            <a:r>
              <a:rPr lang="en-US" i="1" dirty="0" smtClean="0"/>
              <a:t>k</a:t>
            </a:r>
            <a:r>
              <a:rPr lang="en-US" dirty="0" smtClean="0"/>
              <a:t>-of-</a:t>
            </a:r>
            <a:r>
              <a:rPr lang="en-US" i="1" dirty="0" smtClean="0"/>
              <a:t>n</a:t>
            </a:r>
            <a:r>
              <a:rPr lang="en-US" dirty="0" smtClean="0"/>
              <a:t> erasure coding</a:t>
            </a:r>
          </a:p>
          <a:p>
            <a:pPr lvl="2"/>
            <a:r>
              <a:rPr lang="en-US" dirty="0" smtClean="0"/>
              <a:t>e.g., RAID-5: </a:t>
            </a:r>
            <a:r>
              <a:rPr lang="en-US" i="1" dirty="0" smtClean="0"/>
              <a:t>k = n - 1</a:t>
            </a:r>
          </a:p>
          <a:p>
            <a:r>
              <a:rPr lang="en-US" dirty="0" smtClean="0"/>
              <a:t>Partial-stripe writes or updates</a:t>
            </a:r>
          </a:p>
          <a:p>
            <a:pPr lvl="1"/>
            <a:r>
              <a:rPr lang="en-US" dirty="0" smtClean="0"/>
              <a:t>Write data chunks to SSD main array</a:t>
            </a:r>
          </a:p>
          <a:p>
            <a:pPr lvl="1"/>
            <a:r>
              <a:rPr lang="en-US" dirty="0" smtClean="0"/>
              <a:t>Write log chunks to log devices in </a:t>
            </a:r>
            <a:r>
              <a:rPr lang="en-US" dirty="0" smtClean="0">
                <a:solidFill>
                  <a:srgbClr val="FF0000"/>
                </a:solidFill>
              </a:rPr>
              <a:t>append-only</a:t>
            </a:r>
            <a:r>
              <a:rPr lang="en-US" dirty="0" smtClean="0"/>
              <a:t> mode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Log chunks</a:t>
            </a:r>
            <a:r>
              <a:rPr lang="en-US" dirty="0" smtClean="0"/>
              <a:t>: parity chunks for elastic stripes</a:t>
            </a:r>
          </a:p>
          <a:p>
            <a:pPr lvl="2"/>
            <a:r>
              <a:rPr lang="en-US" dirty="0" smtClean="0"/>
              <a:t>Formed by </a:t>
            </a:r>
            <a:r>
              <a:rPr lang="en-US" i="1" dirty="0" smtClean="0"/>
              <a:t>k’</a:t>
            </a:r>
            <a:r>
              <a:rPr lang="en-US" dirty="0" smtClean="0"/>
              <a:t>-of-</a:t>
            </a:r>
            <a:r>
              <a:rPr lang="en-US" i="1" dirty="0" smtClean="0"/>
              <a:t>n’</a:t>
            </a:r>
            <a:r>
              <a:rPr lang="en-US" dirty="0" smtClean="0"/>
              <a:t> erasure coding</a:t>
            </a:r>
          </a:p>
          <a:p>
            <a:pPr lvl="2"/>
            <a:r>
              <a:rPr lang="en-US" i="1" dirty="0" smtClean="0"/>
              <a:t>k’</a:t>
            </a:r>
            <a:r>
              <a:rPr lang="en-US" dirty="0" smtClean="0"/>
              <a:t> = number of data chunks in an elastic stripe</a:t>
            </a:r>
          </a:p>
          <a:p>
            <a:pPr lvl="2"/>
            <a:r>
              <a:rPr lang="en-US" i="1" dirty="0" smtClean="0"/>
              <a:t>n’ – k’</a:t>
            </a:r>
            <a:r>
              <a:rPr lang="en-US" dirty="0" smtClean="0"/>
              <a:t> = number of tolerable failed devices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5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Parity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Commit latest updates to main array</a:t>
            </a:r>
          </a:p>
          <a:p>
            <a:pPr lvl="1"/>
            <a:r>
              <a:rPr lang="en-US" dirty="0"/>
              <a:t>Identify data </a:t>
            </a:r>
            <a:r>
              <a:rPr lang="en-US" dirty="0" smtClean="0"/>
              <a:t>stripes</a:t>
            </a:r>
            <a:endParaRPr lang="en-US" dirty="0"/>
          </a:p>
          <a:p>
            <a:pPr lvl="1"/>
            <a:r>
              <a:rPr lang="en-US" dirty="0"/>
              <a:t>Read </a:t>
            </a:r>
            <a:r>
              <a:rPr lang="en-US" dirty="0" smtClean="0"/>
              <a:t>latest versions of data </a:t>
            </a:r>
            <a:r>
              <a:rPr lang="en-US" dirty="0"/>
              <a:t>chunks from SSDs </a:t>
            </a:r>
          </a:p>
          <a:p>
            <a:pPr lvl="1"/>
            <a:r>
              <a:rPr lang="en-US" dirty="0" smtClean="0"/>
              <a:t>Re-compute parity chunks</a:t>
            </a:r>
            <a:endParaRPr lang="en-US" dirty="0"/>
          </a:p>
          <a:p>
            <a:pPr lvl="1"/>
            <a:r>
              <a:rPr lang="en-US" dirty="0"/>
              <a:t>Write back to SSDs</a:t>
            </a:r>
          </a:p>
          <a:p>
            <a:pPr lvl="1"/>
            <a:r>
              <a:rPr lang="en-US" dirty="0"/>
              <a:t>Release </a:t>
            </a:r>
            <a:r>
              <a:rPr lang="en-US" dirty="0" smtClean="0"/>
              <a:t>space</a:t>
            </a:r>
          </a:p>
          <a:p>
            <a:r>
              <a:rPr lang="en-US" dirty="0" smtClean="0"/>
              <a:t>Performed regularly or during idle time</a:t>
            </a:r>
          </a:p>
          <a:p>
            <a:r>
              <a:rPr lang="en-US" dirty="0" smtClean="0"/>
              <a:t>No need to access log devices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6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209800"/>
          </a:xfrm>
        </p:spPr>
        <p:txBody>
          <a:bodyPr/>
          <a:lstStyle/>
          <a:p>
            <a:r>
              <a:rPr lang="en-US" dirty="0" err="1" smtClean="0"/>
              <a:t>EPLog</a:t>
            </a:r>
            <a:r>
              <a:rPr lang="en-US" dirty="0" smtClean="0"/>
              <a:t> </a:t>
            </a:r>
            <a:r>
              <a:rPr lang="en-US" dirty="0"/>
              <a:t>offers an </a:t>
            </a:r>
            <a:r>
              <a:rPr lang="en-US" dirty="0">
                <a:solidFill>
                  <a:srgbClr val="FF0000"/>
                </a:solidFill>
              </a:rPr>
              <a:t>optional</a:t>
            </a:r>
            <a:r>
              <a:rPr lang="en-US" dirty="0"/>
              <a:t> caching feature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Stripe buffer</a:t>
            </a:r>
            <a:r>
              <a:rPr lang="en-US" dirty="0"/>
              <a:t>: New writes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Device buffers</a:t>
            </a:r>
            <a:r>
              <a:rPr lang="en-US" dirty="0"/>
              <a:t>: Updates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956" y="2895599"/>
            <a:ext cx="4797044" cy="3747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72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/>
              <a:t>Persistent metadata management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Full </a:t>
            </a:r>
            <a:r>
              <a:rPr lang="en-US" dirty="0">
                <a:solidFill>
                  <a:srgbClr val="FF0000"/>
                </a:solidFill>
              </a:rPr>
              <a:t>checkpoint</a:t>
            </a:r>
            <a:r>
              <a:rPr lang="en-US" dirty="0"/>
              <a:t>: </a:t>
            </a:r>
            <a:r>
              <a:rPr lang="en-US" dirty="0" smtClean="0"/>
              <a:t>flushes </a:t>
            </a:r>
            <a:r>
              <a:rPr lang="en-US" dirty="0"/>
              <a:t>all metadata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Incremental checkpoint</a:t>
            </a:r>
            <a:r>
              <a:rPr lang="en-US" dirty="0"/>
              <a:t>: </a:t>
            </a:r>
            <a:r>
              <a:rPr lang="en-US" dirty="0" smtClean="0"/>
              <a:t>flushes </a:t>
            </a:r>
            <a:r>
              <a:rPr lang="en-US" dirty="0"/>
              <a:t>modified metadata since the last checkpoint</a:t>
            </a:r>
          </a:p>
          <a:p>
            <a:r>
              <a:rPr lang="en-US" dirty="0"/>
              <a:t>Persistent metadata storage on SSDs</a:t>
            </a:r>
          </a:p>
          <a:p>
            <a:pPr lvl="1"/>
            <a:r>
              <a:rPr lang="en-US" dirty="0"/>
              <a:t>Separate data and metadata on SSDs</a:t>
            </a:r>
          </a:p>
          <a:p>
            <a:pPr lvl="1"/>
            <a:r>
              <a:rPr lang="en-US" dirty="0"/>
              <a:t>RAID-10 for metadata partitions</a:t>
            </a:r>
          </a:p>
          <a:p>
            <a:r>
              <a:rPr lang="en-US" dirty="0" smtClean="0"/>
              <a:t>Multi-threaded writes for performance gains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</a:t>
            </a:r>
          </a:p>
          <a:p>
            <a:pPr lvl="1"/>
            <a:r>
              <a:rPr lang="en-US" dirty="0" smtClean="0"/>
              <a:t>Reduced writes to SSDs slow down wearing </a:t>
            </a:r>
            <a:r>
              <a:rPr lang="en-US" dirty="0" smtClean="0">
                <a:sym typeface="Wingdings" panose="05000000000000000000" pitchFamily="2" charset="2"/>
              </a:rPr>
              <a:t> improves reliability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Extra </a:t>
            </a:r>
            <a:r>
              <a:rPr lang="en-US" dirty="0" err="1" smtClean="0">
                <a:sym typeface="Wingdings" panose="05000000000000000000" pitchFamily="2" charset="2"/>
              </a:rPr>
              <a:t>harddisk</a:t>
            </a:r>
            <a:r>
              <a:rPr lang="en-US" dirty="0" smtClean="0">
                <a:sym typeface="Wingdings" panose="05000000000000000000" pitchFamily="2" charset="2"/>
              </a:rPr>
              <a:t> log devices  degrades reliability</a:t>
            </a:r>
            <a:endParaRPr lang="en-US" dirty="0"/>
          </a:p>
          <a:p>
            <a:pPr lvl="2"/>
            <a:r>
              <a:rPr lang="en-US" dirty="0" smtClean="0"/>
              <a:t>Reduced to </a:t>
            </a:r>
            <a:r>
              <a:rPr lang="en-US" dirty="0"/>
              <a:t>SSDs slows down the wearing of SSDs and so improves reliability</a:t>
            </a:r>
          </a:p>
          <a:p>
            <a:r>
              <a:rPr lang="en-US" dirty="0" smtClean="0"/>
              <a:t>Compare </a:t>
            </a:r>
            <a:r>
              <a:rPr lang="en-US" dirty="0" err="1" smtClean="0"/>
              <a:t>EPLog</a:t>
            </a:r>
            <a:r>
              <a:rPr lang="en-US" dirty="0" smtClean="0"/>
              <a:t> and conventional SSD RAID via Markov MTTDL analysis</a:t>
            </a:r>
            <a:endParaRPr lang="en-US" dirty="0"/>
          </a:p>
          <a:p>
            <a:r>
              <a:rPr lang="en-US" dirty="0" smtClean="0"/>
              <a:t>Our key findings: 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EPLog</a:t>
            </a:r>
            <a:r>
              <a:rPr lang="en-US" b="1" dirty="0" smtClean="0">
                <a:solidFill>
                  <a:srgbClr val="FF0000"/>
                </a:solidFill>
              </a:rPr>
              <a:t> improves reliability in common settings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r>
              <a:rPr lang="en-US" dirty="0" smtClean="0"/>
              <a:t>Testbed</a:t>
            </a:r>
            <a:endParaRPr lang="en-US" dirty="0"/>
          </a:p>
          <a:p>
            <a:pPr lvl="1"/>
            <a:r>
              <a:rPr lang="en-US" dirty="0"/>
              <a:t>Linux Ubuntu 14.04 LTS with kernel 3.13</a:t>
            </a:r>
          </a:p>
          <a:p>
            <a:pPr lvl="1"/>
            <a:r>
              <a:rPr lang="en-US" dirty="0"/>
              <a:t>Plextor M5 Pro 128GB SSDs</a:t>
            </a:r>
          </a:p>
          <a:p>
            <a:pPr lvl="1"/>
            <a:r>
              <a:rPr lang="en-US" dirty="0"/>
              <a:t>Seagate ST1000DM003 7200RPM 1TB SATA HDDs</a:t>
            </a:r>
          </a:p>
          <a:p>
            <a:r>
              <a:rPr lang="en-US" dirty="0" smtClean="0"/>
              <a:t>Four public block-level traces</a:t>
            </a:r>
          </a:p>
          <a:p>
            <a:pPr lvl="1"/>
            <a:r>
              <a:rPr lang="en-US" dirty="0" smtClean="0"/>
              <a:t>Write-intensive; dominated by small random writes</a:t>
            </a:r>
          </a:p>
          <a:p>
            <a:r>
              <a:rPr lang="en-US" dirty="0" smtClean="0"/>
              <a:t>Three </a:t>
            </a:r>
            <a:r>
              <a:rPr lang="en-US" dirty="0"/>
              <a:t>schemes</a:t>
            </a:r>
          </a:p>
          <a:p>
            <a:pPr lvl="1"/>
            <a:r>
              <a:rPr lang="en-US" dirty="0"/>
              <a:t>Linux software RAID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mdadm</a:t>
            </a:r>
            <a:r>
              <a:rPr lang="en-US" dirty="0" smtClean="0"/>
              <a:t> </a:t>
            </a:r>
            <a:r>
              <a:rPr lang="en-US" dirty="0"/>
              <a:t>(MD)</a:t>
            </a:r>
          </a:p>
          <a:p>
            <a:pPr lvl="1"/>
            <a:r>
              <a:rPr lang="en-US" dirty="0"/>
              <a:t>Original parity logging (PL)</a:t>
            </a:r>
          </a:p>
          <a:p>
            <a:pPr lvl="1"/>
            <a:r>
              <a:rPr lang="en-US" dirty="0" err="1" smtClean="0"/>
              <a:t>EPLog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2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Size to SSDs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1066800"/>
          </a:xfrm>
        </p:spPr>
        <p:txBody>
          <a:bodyPr/>
          <a:lstStyle/>
          <a:p>
            <a:r>
              <a:rPr lang="en-US" dirty="0" err="1" smtClean="0"/>
              <a:t>EPLog</a:t>
            </a:r>
            <a:r>
              <a:rPr lang="en-US" dirty="0" smtClean="0"/>
              <a:t> has ~50% less writes than MD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14233" y="4781490"/>
            <a:ext cx="171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(6+2)-RAID-6</a:t>
            </a:r>
            <a:endParaRPr lang="en-US" sz="20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1453944"/>
            <a:ext cx="7134225" cy="3270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5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1066800"/>
          </a:xfrm>
        </p:spPr>
        <p:txBody>
          <a:bodyPr/>
          <a:lstStyle/>
          <a:p>
            <a:r>
              <a:rPr lang="en-US" dirty="0" err="1" smtClean="0"/>
              <a:t>EPLog</a:t>
            </a:r>
            <a:r>
              <a:rPr lang="en-US" dirty="0" smtClean="0"/>
              <a:t> has 77% fewer GC requests than MD </a:t>
            </a:r>
          </a:p>
          <a:p>
            <a:pPr lvl="1"/>
            <a:r>
              <a:rPr lang="en-US" dirty="0" smtClean="0"/>
              <a:t>Slightly fewer GCs than PL due to better </a:t>
            </a:r>
            <a:r>
              <a:rPr lang="en-US" dirty="0" err="1" smtClean="0"/>
              <a:t>sequentiality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104588" cy="3291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14233" y="4781490"/>
            <a:ext cx="171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(6+2)-RAID-6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713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 smtClean="0"/>
              <a:t>Solid-state drives (SSDs) are widely deployed in desktops and data centers </a:t>
            </a:r>
          </a:p>
          <a:p>
            <a:pPr lvl="1"/>
            <a:r>
              <a:rPr lang="en-US" dirty="0" smtClean="0"/>
              <a:t>Extensive field studies by Facebook </a:t>
            </a:r>
            <a:r>
              <a:rPr lang="en-US" sz="1600" dirty="0" smtClean="0"/>
              <a:t>[Meza, Sigmetrics’15]</a:t>
            </a:r>
            <a:r>
              <a:rPr lang="en-US" dirty="0" smtClean="0"/>
              <a:t>, Google </a:t>
            </a:r>
            <a:r>
              <a:rPr lang="en-US" sz="1600" dirty="0" smtClean="0"/>
              <a:t>[Schroeder, FAST’16]</a:t>
            </a:r>
            <a:endParaRPr lang="en-US" dirty="0" smtClean="0"/>
          </a:p>
          <a:p>
            <a:r>
              <a:rPr lang="en-US" dirty="0" smtClean="0"/>
              <a:t>Better performance, shock resistance, and power efficiency than </a:t>
            </a:r>
            <a:r>
              <a:rPr lang="en-US" dirty="0" err="1" smtClean="0"/>
              <a:t>harddisks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8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0"/>
            <a:ext cx="8458200" cy="1295400"/>
          </a:xfrm>
        </p:spPr>
        <p:txBody>
          <a:bodyPr/>
          <a:lstStyle/>
          <a:p>
            <a:r>
              <a:rPr lang="en-US" sz="2400" dirty="0" err="1"/>
              <a:t>EPLog</a:t>
            </a:r>
            <a:r>
              <a:rPr lang="en-US" sz="2400" dirty="0"/>
              <a:t> </a:t>
            </a:r>
            <a:r>
              <a:rPr lang="en-US" sz="2400" dirty="0" smtClean="0"/>
              <a:t>outperforms MD </a:t>
            </a:r>
            <a:r>
              <a:rPr lang="en-US" sz="2400" dirty="0"/>
              <a:t>by </a:t>
            </a:r>
            <a:r>
              <a:rPr lang="en-US" sz="2400" dirty="0" smtClean="0"/>
              <a:t>30-120% </a:t>
            </a:r>
            <a:r>
              <a:rPr lang="en-US" sz="2400" dirty="0"/>
              <a:t>and PL by </a:t>
            </a:r>
            <a:r>
              <a:rPr lang="en-US" sz="2400" dirty="0" smtClean="0"/>
              <a:t>190-300%</a:t>
            </a:r>
          </a:p>
          <a:p>
            <a:pPr lvl="1"/>
            <a:r>
              <a:rPr lang="en-US" sz="2000" dirty="0" smtClean="0"/>
              <a:t>No pre-reads</a:t>
            </a:r>
          </a:p>
          <a:p>
            <a:pPr lvl="1"/>
            <a:r>
              <a:rPr lang="en-US" sz="2000" dirty="0" smtClean="0"/>
              <a:t>Fewer log chunks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108283" cy="3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14233" y="4781490"/>
            <a:ext cx="171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(6+2)-RAID-6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030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1066800"/>
          </a:xfrm>
        </p:spPr>
        <p:txBody>
          <a:bodyPr/>
          <a:lstStyle/>
          <a:p>
            <a:r>
              <a:rPr lang="en-US" dirty="0" smtClean="0"/>
              <a:t>Caching reduces write size to SSDs with small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02" y="1450848"/>
            <a:ext cx="7098298" cy="327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14233" y="4781490"/>
            <a:ext cx="171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(6+2)-RAID-6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449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Parity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715963"/>
          </a:xfrm>
        </p:spPr>
        <p:txBody>
          <a:bodyPr/>
          <a:lstStyle/>
          <a:p>
            <a:r>
              <a:rPr lang="en-US" altLang="zh-CN" dirty="0"/>
              <a:t>Parity commit </a:t>
            </a:r>
            <a:r>
              <a:rPr lang="en-US" altLang="zh-CN" dirty="0" smtClean="0"/>
              <a:t>has limited overhead if it’s performed in groups of writes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21" y="1524000"/>
            <a:ext cx="7258179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14233" y="4781490"/>
            <a:ext cx="171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(6+2)-RAID-6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067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err="1" smtClean="0"/>
              <a:t>EPLog</a:t>
            </a:r>
            <a:r>
              <a:rPr lang="en-US" dirty="0" smtClean="0"/>
              <a:t> is a new SSD RAID design with reliability, endurance, and performance in mind</a:t>
            </a:r>
          </a:p>
          <a:p>
            <a:pPr lvl="1"/>
            <a:r>
              <a:rPr lang="en-US" dirty="0" smtClean="0"/>
              <a:t>Elastic parity logging</a:t>
            </a:r>
          </a:p>
          <a:p>
            <a:r>
              <a:rPr lang="en-US" dirty="0" err="1" smtClean="0"/>
              <a:t>EPLog</a:t>
            </a:r>
            <a:r>
              <a:rPr lang="en-US" dirty="0" smtClean="0"/>
              <a:t> design is backed by implementation, reliability analysis, extensive experiments</a:t>
            </a:r>
          </a:p>
          <a:p>
            <a:r>
              <a:rPr lang="en-US" dirty="0" smtClean="0"/>
              <a:t>Source code:</a:t>
            </a:r>
          </a:p>
          <a:p>
            <a:pPr lvl="1"/>
            <a:r>
              <a:rPr lang="en-US" dirty="0" smtClean="0">
                <a:hlinkClick r:id="rId2"/>
              </a:rPr>
              <a:t>http://ansrlab.cse.cuhk.edu.hk/software/eplog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SSDs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/>
          <a:lstStyle/>
          <a:p>
            <a:r>
              <a:rPr lang="en-US" dirty="0" smtClean="0"/>
              <a:t>Basic operations: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Read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00FF"/>
                </a:solidFill>
              </a:rPr>
              <a:t>write</a:t>
            </a:r>
            <a:r>
              <a:rPr lang="en-US" dirty="0" smtClean="0"/>
              <a:t>: per-page basis (e.g., 4KB, 8KB)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Erase</a:t>
            </a:r>
            <a:r>
              <a:rPr lang="en-US" dirty="0" smtClean="0"/>
              <a:t>: per-block basis (e.g., 64 or 128 pages)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Out-of-place write </a:t>
            </a:r>
            <a:r>
              <a:rPr lang="en-US" dirty="0" smtClean="0"/>
              <a:t>for updates:</a:t>
            </a:r>
          </a:p>
          <a:p>
            <a:pPr lvl="1"/>
            <a:r>
              <a:rPr lang="en-US" dirty="0" smtClean="0"/>
              <a:t>Write to a </a:t>
            </a:r>
            <a:r>
              <a:rPr lang="en-US" dirty="0" smtClean="0">
                <a:solidFill>
                  <a:srgbClr val="0000FF"/>
                </a:solidFill>
              </a:rPr>
              <a:t>clean</a:t>
            </a:r>
            <a:r>
              <a:rPr lang="en-US" dirty="0" smtClean="0"/>
              <a:t> page and mark it as </a:t>
            </a:r>
            <a:r>
              <a:rPr lang="en-US" dirty="0" smtClean="0">
                <a:solidFill>
                  <a:srgbClr val="0000FF"/>
                </a:solidFill>
              </a:rPr>
              <a:t>valid</a:t>
            </a:r>
          </a:p>
          <a:p>
            <a:pPr lvl="1"/>
            <a:r>
              <a:rPr lang="en-US" dirty="0" smtClean="0"/>
              <a:t>Mark the original page as </a:t>
            </a:r>
            <a:r>
              <a:rPr lang="en-US" dirty="0" smtClean="0">
                <a:solidFill>
                  <a:srgbClr val="0000FF"/>
                </a:solidFill>
              </a:rPr>
              <a:t>stale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Garbage collection (GC) </a:t>
            </a:r>
            <a:r>
              <a:rPr lang="en-US" dirty="0" smtClean="0"/>
              <a:t>reclaims stale pages</a:t>
            </a:r>
          </a:p>
          <a:p>
            <a:pPr lvl="1"/>
            <a:r>
              <a:rPr lang="en-US" dirty="0" smtClean="0"/>
              <a:t>Erase blocks and relocate any valid page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Reliability</a:t>
            </a:r>
            <a:endParaRPr lang="en-US" dirty="0"/>
          </a:p>
          <a:p>
            <a:pPr lvl="1"/>
            <a:r>
              <a:rPr lang="en-US" dirty="0" smtClean="0"/>
              <a:t>Flash </a:t>
            </a:r>
            <a:r>
              <a:rPr lang="en-US" dirty="0"/>
              <a:t>errors are </a:t>
            </a:r>
            <a:r>
              <a:rPr lang="en-US" dirty="0" smtClean="0"/>
              <a:t>commonplace</a:t>
            </a:r>
          </a:p>
          <a:p>
            <a:pPr lvl="1"/>
            <a:r>
              <a:rPr lang="en-US" dirty="0" smtClean="0"/>
              <a:t>Error-correcting codes aren’t bullet-proof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Endurance</a:t>
            </a:r>
            <a:endParaRPr lang="en-US" dirty="0"/>
          </a:p>
          <a:p>
            <a:pPr lvl="1"/>
            <a:r>
              <a:rPr lang="en-US" dirty="0" smtClean="0"/>
              <a:t>Blocks allow only limited P/E cycles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Performance</a:t>
            </a:r>
            <a:endParaRPr lang="en-US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oor </a:t>
            </a:r>
            <a:r>
              <a:rPr lang="en-US" dirty="0"/>
              <a:t>random write performance </a:t>
            </a:r>
            <a:endParaRPr lang="en-US" dirty="0" smtClean="0"/>
          </a:p>
          <a:p>
            <a:pPr lvl="1"/>
            <a:r>
              <a:rPr lang="en-US" dirty="0" smtClean="0"/>
              <a:t>GC overhead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6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SSD RAID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r>
              <a:rPr lang="en-US" altLang="zh-CN" dirty="0" smtClean="0"/>
              <a:t>RAID provides fault tolerance</a:t>
            </a:r>
          </a:p>
          <a:p>
            <a:pPr lvl="1"/>
            <a:r>
              <a:rPr lang="en-US" altLang="zh-CN" dirty="0" smtClean="0"/>
              <a:t>Each </a:t>
            </a:r>
            <a:r>
              <a:rPr lang="en-US" altLang="zh-CN" dirty="0" smtClean="0">
                <a:solidFill>
                  <a:srgbClr val="FF0000"/>
                </a:solidFill>
              </a:rPr>
              <a:t>stripe</a:t>
            </a:r>
            <a:r>
              <a:rPr lang="en-US" altLang="zh-CN" dirty="0" smtClean="0"/>
              <a:t> contains </a:t>
            </a:r>
            <a:r>
              <a:rPr lang="en-US" altLang="zh-CN" dirty="0" smtClean="0">
                <a:solidFill>
                  <a:srgbClr val="FF0000"/>
                </a:solidFill>
              </a:rPr>
              <a:t>data chunks </a:t>
            </a:r>
            <a:r>
              <a:rPr lang="en-US" altLang="zh-CN" dirty="0" smtClean="0"/>
              <a:t>and </a:t>
            </a:r>
            <a:r>
              <a:rPr lang="en-US" altLang="zh-CN" dirty="0" smtClean="0">
                <a:solidFill>
                  <a:srgbClr val="FF0000"/>
                </a:solidFill>
              </a:rPr>
              <a:t>parity chunks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Challenge:</a:t>
            </a:r>
          </a:p>
          <a:p>
            <a:pPr lvl="1"/>
            <a:r>
              <a:rPr lang="en-US" altLang="zh-CN" dirty="0" smtClean="0"/>
              <a:t>Parity updates aggravate small writes</a:t>
            </a:r>
          </a:p>
          <a:p>
            <a:pPr lvl="1"/>
            <a:r>
              <a:rPr lang="en-US" altLang="zh-CN" dirty="0" smtClean="0">
                <a:sym typeface="Wingdings" panose="05000000000000000000" pitchFamily="2" charset="2"/>
              </a:rPr>
              <a:t> degrade performance and endurance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637459" y="2805412"/>
            <a:ext cx="622116" cy="167971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2637459" y="2743200"/>
            <a:ext cx="622116" cy="124423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2637459" y="4380944"/>
            <a:ext cx="622116" cy="124423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2699670" y="2929835"/>
            <a:ext cx="497693" cy="31105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m1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2699670" y="3303104"/>
            <a:ext cx="497693" cy="31105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m4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699670" y="3676374"/>
            <a:ext cx="497693" cy="31105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m7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2609850" y="4517032"/>
            <a:ext cx="744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SSD</a:t>
            </a:r>
            <a:r>
              <a:rPr lang="en-US" altLang="en-US" baseline="-25000" dirty="0" smtClean="0"/>
              <a:t>1</a:t>
            </a:r>
            <a:endParaRPr lang="en-US" altLang="en-US" baseline="-25000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446209" y="2805412"/>
            <a:ext cx="622116" cy="167971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21"/>
          <p:cNvSpPr>
            <a:spLocks noChangeArrowheads="1"/>
          </p:cNvSpPr>
          <p:nvPr/>
        </p:nvSpPr>
        <p:spPr bwMode="auto">
          <a:xfrm>
            <a:off x="3446209" y="2743200"/>
            <a:ext cx="622116" cy="124423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22"/>
          <p:cNvSpPr>
            <a:spLocks noChangeArrowheads="1"/>
          </p:cNvSpPr>
          <p:nvPr/>
        </p:nvSpPr>
        <p:spPr bwMode="auto">
          <a:xfrm>
            <a:off x="3446209" y="4380944"/>
            <a:ext cx="622116" cy="124423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3508421" y="2929835"/>
            <a:ext cx="497693" cy="31105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m2</a:t>
            </a: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3508421" y="3303104"/>
            <a:ext cx="497693" cy="31105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m5</a:t>
            </a: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3508421" y="3676374"/>
            <a:ext cx="497693" cy="31105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c3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3448049" y="4517032"/>
            <a:ext cx="744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SSD</a:t>
            </a:r>
            <a:r>
              <a:rPr lang="en-US" altLang="en-US" baseline="-25000" dirty="0" smtClean="0"/>
              <a:t>2</a:t>
            </a:r>
            <a:endParaRPr lang="en-US" altLang="en-US" baseline="-25000" dirty="0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5063710" y="2805412"/>
            <a:ext cx="622116" cy="167971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31"/>
          <p:cNvSpPr>
            <a:spLocks noChangeArrowheads="1"/>
          </p:cNvSpPr>
          <p:nvPr/>
        </p:nvSpPr>
        <p:spPr bwMode="auto">
          <a:xfrm>
            <a:off x="5063710" y="2743200"/>
            <a:ext cx="622116" cy="124423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>
            <a:off x="5063710" y="4380944"/>
            <a:ext cx="622116" cy="124423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3"/>
          <p:cNvSpPr>
            <a:spLocks noChangeArrowheads="1"/>
          </p:cNvSpPr>
          <p:nvPr/>
        </p:nvSpPr>
        <p:spPr bwMode="auto">
          <a:xfrm>
            <a:off x="5125922" y="2929835"/>
            <a:ext cx="497693" cy="31105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c1</a:t>
            </a:r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5125922" y="3303104"/>
            <a:ext cx="497693" cy="31105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m6</a:t>
            </a:r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5125922" y="3676374"/>
            <a:ext cx="497693" cy="31105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m9</a:t>
            </a:r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5066136" y="4517032"/>
            <a:ext cx="744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SSD</a:t>
            </a:r>
            <a:r>
              <a:rPr lang="en-US" altLang="en-US" baseline="-25000" dirty="0" smtClean="0"/>
              <a:t>4</a:t>
            </a:r>
            <a:endParaRPr lang="en-US" altLang="en-US" baseline="-25000" dirty="0"/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254960" y="2805412"/>
            <a:ext cx="622116" cy="167971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45"/>
          <p:cNvSpPr>
            <a:spLocks noChangeArrowheads="1"/>
          </p:cNvSpPr>
          <p:nvPr/>
        </p:nvSpPr>
        <p:spPr bwMode="auto">
          <a:xfrm>
            <a:off x="4254960" y="2743200"/>
            <a:ext cx="622116" cy="124423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46"/>
          <p:cNvSpPr>
            <a:spLocks noChangeArrowheads="1"/>
          </p:cNvSpPr>
          <p:nvPr/>
        </p:nvSpPr>
        <p:spPr bwMode="auto">
          <a:xfrm>
            <a:off x="4254960" y="4380944"/>
            <a:ext cx="622116" cy="124423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4317171" y="2929835"/>
            <a:ext cx="497693" cy="31105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m3</a:t>
            </a:r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4317171" y="3303104"/>
            <a:ext cx="497693" cy="31105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c2</a:t>
            </a:r>
          </a:p>
        </p:txBody>
      </p:sp>
      <p:sp>
        <p:nvSpPr>
          <p:cNvPr id="44" name="Rectangle 49"/>
          <p:cNvSpPr>
            <a:spLocks noChangeArrowheads="1"/>
          </p:cNvSpPr>
          <p:nvPr/>
        </p:nvSpPr>
        <p:spPr bwMode="auto">
          <a:xfrm>
            <a:off x="4317171" y="3676374"/>
            <a:ext cx="497693" cy="31105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m8</a:t>
            </a:r>
          </a:p>
        </p:txBody>
      </p:sp>
      <p:sp>
        <p:nvSpPr>
          <p:cNvPr id="48" name="Text Box 53"/>
          <p:cNvSpPr txBox="1">
            <a:spLocks noChangeArrowheads="1"/>
          </p:cNvSpPr>
          <p:nvPr/>
        </p:nvSpPr>
        <p:spPr bwMode="auto">
          <a:xfrm>
            <a:off x="4210050" y="4517032"/>
            <a:ext cx="744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SSD</a:t>
            </a:r>
            <a:r>
              <a:rPr lang="en-US" altLang="en-US" baseline="-25000" dirty="0" smtClean="0"/>
              <a:t>3</a:t>
            </a:r>
            <a:endParaRPr lang="en-US" altLang="en-US" baseline="-25000" dirty="0"/>
          </a:p>
        </p:txBody>
      </p:sp>
      <p:sp>
        <p:nvSpPr>
          <p:cNvPr id="49" name="Rectangle 54"/>
          <p:cNvSpPr>
            <a:spLocks noChangeArrowheads="1"/>
          </p:cNvSpPr>
          <p:nvPr/>
        </p:nvSpPr>
        <p:spPr bwMode="auto">
          <a:xfrm>
            <a:off x="2590800" y="2910394"/>
            <a:ext cx="3219449" cy="346051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 flipH="1">
            <a:off x="5623615" y="2992045"/>
            <a:ext cx="643836" cy="913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56"/>
          <p:cNvSpPr txBox="1">
            <a:spLocks noChangeArrowheads="1"/>
          </p:cNvSpPr>
          <p:nvPr/>
        </p:nvSpPr>
        <p:spPr bwMode="auto">
          <a:xfrm>
            <a:off x="6267451" y="2830811"/>
            <a:ext cx="22097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c1 = m1 + m2 + </a:t>
            </a:r>
            <a:r>
              <a:rPr lang="en-US" altLang="en-US" dirty="0" smtClean="0"/>
              <a:t>m3</a:t>
            </a:r>
            <a:br>
              <a:rPr lang="en-US" altLang="en-US" dirty="0" smtClean="0"/>
            </a:br>
            <a:r>
              <a:rPr lang="en-US" altLang="en-US" dirty="0" smtClean="0"/>
              <a:t>‘+’ means XOR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2814284" y="4039139"/>
            <a:ext cx="37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 rot="5400000">
            <a:off x="3664152" y="4039139"/>
            <a:ext cx="37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 rot="5400000">
            <a:off x="4451551" y="4039139"/>
            <a:ext cx="37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5400000">
            <a:off x="5290784" y="4039139"/>
            <a:ext cx="37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4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EPLog</a:t>
            </a:r>
            <a:r>
              <a:rPr lang="en-US" dirty="0" smtClean="0"/>
              <a:t>: a new RAID design for SSD RAID arrays via </a:t>
            </a:r>
            <a:r>
              <a:rPr lang="en-US" dirty="0" smtClean="0">
                <a:solidFill>
                  <a:srgbClr val="FF0000"/>
                </a:solidFill>
              </a:rPr>
              <a:t>elastic parity logging</a:t>
            </a:r>
          </a:p>
          <a:p>
            <a:pPr lvl="1"/>
            <a:r>
              <a:rPr lang="en-US" dirty="0" smtClean="0"/>
              <a:t>Redirects writes to separate log devices</a:t>
            </a:r>
          </a:p>
          <a:p>
            <a:pPr lvl="1"/>
            <a:r>
              <a:rPr lang="en-US" dirty="0" smtClean="0"/>
              <a:t>Constructs “elastic” stripes by new writes only</a:t>
            </a:r>
          </a:p>
          <a:p>
            <a:pPr lvl="1"/>
            <a:r>
              <a:rPr lang="en-US" dirty="0" smtClean="0"/>
              <a:t>Maintains high reliability, endurance, performance</a:t>
            </a:r>
          </a:p>
          <a:p>
            <a:r>
              <a:rPr lang="en-US" dirty="0" smtClean="0"/>
              <a:t>Prototype implementation </a:t>
            </a:r>
          </a:p>
          <a:p>
            <a:pPr lvl="1"/>
            <a:r>
              <a:rPr lang="en-US" dirty="0" smtClean="0"/>
              <a:t>General fault tolerance with erasure coding</a:t>
            </a:r>
          </a:p>
          <a:p>
            <a:pPr lvl="1"/>
            <a:r>
              <a:rPr lang="en-US" dirty="0" smtClean="0"/>
              <a:t>Deployable on commodity hardware</a:t>
            </a:r>
          </a:p>
          <a:p>
            <a:r>
              <a:rPr lang="en-US" dirty="0" smtClean="0"/>
              <a:t>Reliability analysis + testbed experiments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44963"/>
          </a:xfrm>
        </p:spPr>
        <p:txBody>
          <a:bodyPr/>
          <a:lstStyle/>
          <a:p>
            <a:r>
              <a:rPr lang="en-US" altLang="zh-CN" dirty="0" smtClean="0"/>
              <a:t>Improve parity updates for SSD RAID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Parity caching</a:t>
            </a:r>
            <a:r>
              <a:rPr lang="en-US" altLang="zh-CN" dirty="0" smtClean="0"/>
              <a:t>: requires non-volatile </a:t>
            </a:r>
            <a:r>
              <a:rPr lang="en-US" altLang="zh-CN" dirty="0"/>
              <a:t>memory </a:t>
            </a:r>
            <a:r>
              <a:rPr lang="en-US" altLang="zh-CN" sz="1600" dirty="0"/>
              <a:t>[</a:t>
            </a:r>
            <a:r>
              <a:rPr lang="en-US" altLang="zh-CN" sz="1600" dirty="0" smtClean="0"/>
              <a:t>HotDep’09,TC’11,SAC’11]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Elastic striping</a:t>
            </a:r>
            <a:r>
              <a:rPr lang="en-US" altLang="zh-CN" dirty="0" smtClean="0"/>
              <a:t>: incurs RAID-level </a:t>
            </a:r>
            <a:r>
              <a:rPr lang="en-US" altLang="zh-CN" dirty="0"/>
              <a:t>GC </a:t>
            </a:r>
            <a:r>
              <a:rPr lang="en-US" altLang="zh-CN" sz="1600" dirty="0" smtClean="0"/>
              <a:t>[DSN’13,DSN’15] 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Parity logging</a:t>
            </a:r>
            <a:r>
              <a:rPr lang="en-US" altLang="zh-CN" dirty="0" smtClean="0"/>
              <a:t>: needs pre-read and per-stripe computation </a:t>
            </a:r>
            <a:r>
              <a:rPr lang="en-US" altLang="zh-CN" sz="1600" dirty="0" smtClean="0"/>
              <a:t>[ISCA’93]</a:t>
            </a:r>
            <a:endParaRPr lang="en-US" altLang="zh-CN" sz="1600" b="1" dirty="0"/>
          </a:p>
          <a:p>
            <a:r>
              <a:rPr lang="en-US" altLang="zh-CN" dirty="0" err="1" smtClean="0"/>
              <a:t>EPLog</a:t>
            </a:r>
            <a:r>
              <a:rPr lang="en-US" altLang="zh-CN" dirty="0" smtClean="0"/>
              <a:t> </a:t>
            </a:r>
            <a:r>
              <a:rPr lang="en-US" altLang="zh-CN" dirty="0" smtClean="0"/>
              <a:t>extends parity </a:t>
            </a:r>
            <a:r>
              <a:rPr lang="en-US" altLang="zh-CN" dirty="0" smtClean="0"/>
              <a:t>logging </a:t>
            </a:r>
            <a:r>
              <a:rPr lang="en-US" altLang="zh-CN" dirty="0" smtClean="0"/>
              <a:t>with two optimizations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Parity Logging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Original parity logging</a:t>
                </a:r>
              </a:p>
              <a:p>
                <a:pPr lvl="1"/>
                <a:r>
                  <a:rPr lang="en-US" altLang="zh-CN" dirty="0" smtClean="0"/>
                  <a:t>Requests: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 smtClean="0"/>
                  <a:t>,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 smtClean="0"/>
                  <a:t>,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 smtClean="0"/>
                  <a:t> },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 </a:t>
                </a:r>
                <a:r>
                  <a:rPr lang="en-US" altLang="zh-CN" dirty="0" smtClean="0"/>
                  <a:t>},</a:t>
                </a:r>
                <a:r>
                  <a:rPr lang="en-US" altLang="zh-CN" dirty="0"/>
                  <a:t>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altLang="zh-CN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altLang="zh-CN" dirty="0" smtClean="0"/>
                  <a:t>}</a:t>
                </a:r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 smtClean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 smtClean="0"/>
              </a:p>
              <a:p>
                <a:pPr marL="457200" lvl="1" indent="0">
                  <a:buNone/>
                </a:pPr>
                <a:endParaRPr lang="en-US" altLang="zh-CN" dirty="0" smtClean="0"/>
              </a:p>
              <a:p>
                <a:r>
                  <a:rPr lang="en-US" altLang="zh-CN" dirty="0" smtClean="0"/>
                  <a:t>Drawbacks:</a:t>
                </a:r>
              </a:p>
              <a:p>
                <a:pPr lvl="1"/>
                <a:r>
                  <a:rPr lang="en-US" altLang="zh-CN" dirty="0" smtClean="0">
                    <a:solidFill>
                      <a:srgbClr val="C00000"/>
                    </a:solidFill>
                  </a:rPr>
                  <a:t>Pre-read</a:t>
                </a:r>
                <a:r>
                  <a:rPr lang="en-US" altLang="zh-CN" dirty="0" smtClean="0"/>
                  <a:t>: Extra reads</a:t>
                </a:r>
              </a:p>
              <a:p>
                <a:pPr lvl="1"/>
                <a:r>
                  <a:rPr lang="en-US" altLang="zh-CN" dirty="0" smtClean="0">
                    <a:solidFill>
                      <a:srgbClr val="C00000"/>
                    </a:solidFill>
                  </a:rPr>
                  <a:t>Per-stripe basis</a:t>
                </a:r>
                <a:r>
                  <a:rPr lang="en-US" altLang="zh-CN" dirty="0" smtClean="0"/>
                  <a:t>: Extra log chunks</a:t>
                </a:r>
                <a:r>
                  <a:rPr lang="en-US" altLang="zh-CN" dirty="0"/>
                  <a:t>;</a:t>
                </a:r>
                <a:r>
                  <a:rPr lang="en-US" altLang="zh-CN" dirty="0" smtClean="0"/>
                  <a:t> </a:t>
                </a:r>
                <a:r>
                  <a:rPr lang="en-US" altLang="zh-CN" dirty="0"/>
                  <a:t>P</a:t>
                </a:r>
                <a:r>
                  <a:rPr lang="en-US" altLang="zh-CN" dirty="0" smtClean="0"/>
                  <a:t>artial parallelism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348" b="-63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19400"/>
            <a:ext cx="6043808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6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r>
              <a:rPr lang="en-US" dirty="0" smtClean="0"/>
              <a:t>Performs out-of-place updates at system level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Computes a </a:t>
            </a:r>
            <a:r>
              <a:rPr lang="en-US" dirty="0" smtClean="0">
                <a:solidFill>
                  <a:srgbClr val="FF0000"/>
                </a:solidFill>
              </a:rPr>
              <a:t>log chunk </a:t>
            </a:r>
            <a:r>
              <a:rPr lang="en-US" dirty="0" smtClean="0"/>
              <a:t>based on new writes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Elastic parity logging:</a:t>
            </a:r>
          </a:p>
          <a:p>
            <a:pPr lvl="1"/>
            <a:r>
              <a:rPr lang="en-US" dirty="0" smtClean="0"/>
              <a:t>No pre-reads of existing chunks</a:t>
            </a:r>
          </a:p>
          <a:p>
            <a:pPr lvl="1"/>
            <a:r>
              <a:rPr lang="en-US" dirty="0" smtClean="0"/>
              <a:t>A log chunk may span across stripes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16640"/>
            <a:ext cx="4648200" cy="216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29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14907</TotalTime>
  <Words>908</Words>
  <Application>Microsoft Office PowerPoint</Application>
  <PresentationFormat>On-screen Show (4:3)</PresentationFormat>
  <Paragraphs>215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Elastic Parity Logging  for SSD RAID Arrays</vt:lpstr>
      <vt:lpstr>SSD Storage</vt:lpstr>
      <vt:lpstr>How SSDs Work?</vt:lpstr>
      <vt:lpstr>Challenges</vt:lpstr>
      <vt:lpstr>SSD RAID</vt:lpstr>
      <vt:lpstr>Our Contributions</vt:lpstr>
      <vt:lpstr>Related Work</vt:lpstr>
      <vt:lpstr>Parity Logging</vt:lpstr>
      <vt:lpstr>EPLog</vt:lpstr>
      <vt:lpstr>EPLog Architecture</vt:lpstr>
      <vt:lpstr>Design Issues</vt:lpstr>
      <vt:lpstr>Write Processing</vt:lpstr>
      <vt:lpstr>Parity Commit</vt:lpstr>
      <vt:lpstr>Caching</vt:lpstr>
      <vt:lpstr>Implementation</vt:lpstr>
      <vt:lpstr>Reliability Analysis </vt:lpstr>
      <vt:lpstr>Experiments</vt:lpstr>
      <vt:lpstr>Write Size to SSDs</vt:lpstr>
      <vt:lpstr>GC Overhead</vt:lpstr>
      <vt:lpstr>I/O Performance</vt:lpstr>
      <vt:lpstr>Caching</vt:lpstr>
      <vt:lpstr>Parity Commit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Chanwunwahedmond</dc:creator>
  <cp:lastModifiedBy>Patrick Lee</cp:lastModifiedBy>
  <cp:revision>1468</cp:revision>
  <cp:lastPrinted>1601-01-01T00:00:00Z</cp:lastPrinted>
  <dcterms:created xsi:type="dcterms:W3CDTF">1601-01-01T00:00:00Z</dcterms:created>
  <dcterms:modified xsi:type="dcterms:W3CDTF">2016-06-29T12:22:25Z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sflag">
    <vt:lpwstr>1350348779</vt:lpwstr>
  </property>
</Properties>
</file>