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378" r:id="rId3"/>
    <p:sldId id="412" r:id="rId4"/>
    <p:sldId id="413" r:id="rId5"/>
    <p:sldId id="380" r:id="rId6"/>
    <p:sldId id="381" r:id="rId7"/>
    <p:sldId id="383" r:id="rId8"/>
    <p:sldId id="385" r:id="rId9"/>
    <p:sldId id="384" r:id="rId10"/>
    <p:sldId id="414" r:id="rId11"/>
    <p:sldId id="386" r:id="rId12"/>
    <p:sldId id="388" r:id="rId13"/>
    <p:sldId id="392" r:id="rId14"/>
    <p:sldId id="393" r:id="rId15"/>
    <p:sldId id="394" r:id="rId16"/>
    <p:sldId id="395" r:id="rId17"/>
    <p:sldId id="396" r:id="rId18"/>
    <p:sldId id="397" r:id="rId19"/>
    <p:sldId id="415" r:id="rId20"/>
    <p:sldId id="399" r:id="rId21"/>
    <p:sldId id="411" r:id="rId22"/>
    <p:sldId id="401" r:id="rId23"/>
    <p:sldId id="402" r:id="rId24"/>
    <p:sldId id="403" r:id="rId25"/>
    <p:sldId id="404" r:id="rId26"/>
    <p:sldId id="405" r:id="rId27"/>
    <p:sldId id="407" r:id="rId28"/>
    <p:sldId id="408" r:id="rId29"/>
    <p:sldId id="417" r:id="rId30"/>
    <p:sldId id="416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6600"/>
    <a:srgbClr val="FF5050"/>
    <a:srgbClr val="FF0000"/>
    <a:srgbClr val="CC9900"/>
    <a:srgbClr val="CC6600"/>
    <a:srgbClr val="FF99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6305" autoAdjust="0"/>
  </p:normalViewPr>
  <p:slideViewPr>
    <p:cSldViewPr>
      <p:cViewPr varScale="1">
        <p:scale>
          <a:sx n="78" d="100"/>
          <a:sy n="78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5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89154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Reconsidering Single Failure Recovery in Clustered File Systems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r>
              <a:rPr lang="en-US" sz="2400" dirty="0" err="1" smtClean="0"/>
              <a:t>Zhirong</a:t>
            </a:r>
            <a:r>
              <a:rPr lang="en-US" sz="2400" dirty="0" smtClean="0"/>
              <a:t> Shen*, </a:t>
            </a:r>
            <a:r>
              <a:rPr lang="en-US" sz="2400" dirty="0" err="1" smtClean="0"/>
              <a:t>Jiwu</a:t>
            </a:r>
            <a:r>
              <a:rPr lang="en-US" sz="2400" dirty="0" smtClean="0"/>
              <a:t> Shu*, </a:t>
            </a:r>
            <a:r>
              <a:rPr lang="en-US" sz="2400" b="1" u="sng" dirty="0" smtClean="0"/>
              <a:t>Patrick P. C. Lee</a:t>
            </a:r>
            <a:r>
              <a:rPr lang="en-US" sz="2400" b="1" baseline="30000" dirty="0" smtClean="0"/>
              <a:t>#</a:t>
            </a:r>
          </a:p>
          <a:p>
            <a:r>
              <a:rPr lang="en-US" sz="2400" dirty="0" smtClean="0"/>
              <a:t>*Tsinghua University</a:t>
            </a:r>
            <a:br>
              <a:rPr lang="en-US" sz="2400" dirty="0" smtClean="0"/>
            </a:br>
            <a:r>
              <a:rPr lang="en-US" sz="2400" baseline="30000" dirty="0" smtClean="0"/>
              <a:t>#</a:t>
            </a:r>
            <a:r>
              <a:rPr lang="en-US" sz="2400" dirty="0" smtClean="0"/>
              <a:t>The Chinese University of Hong Kong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IEEE/IFIP DSN’16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dirty="0" smtClean="0"/>
              <a:t>Propose </a:t>
            </a:r>
            <a:r>
              <a:rPr lang="en-US" b="1" u="sng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ross-rack-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ware </a:t>
            </a:r>
            <a:r>
              <a:rPr lang="en-US" b="1" u="sng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ecovery</a:t>
            </a:r>
            <a:r>
              <a:rPr lang="en-US" dirty="0" smtClean="0"/>
              <a:t> (CAR):</a:t>
            </a:r>
          </a:p>
          <a:p>
            <a:pPr lvl="1"/>
            <a:r>
              <a:rPr lang="en-US" dirty="0" smtClean="0"/>
              <a:t>Designed for single-failure recovery for </a:t>
            </a:r>
            <a:r>
              <a:rPr lang="en-US" dirty="0"/>
              <a:t>RS codes in a CFS setting</a:t>
            </a:r>
            <a:endParaRPr lang="en-US" dirty="0" smtClean="0"/>
          </a:p>
          <a:p>
            <a:pPr lvl="1"/>
            <a:r>
              <a:rPr lang="en-US" dirty="0" smtClean="0"/>
              <a:t>Reduces cross-rack repair traffic for each stripe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alances cross-rack repair traffic for multiple stripes </a:t>
            </a:r>
          </a:p>
          <a:p>
            <a:r>
              <a:rPr lang="en-US" dirty="0" smtClean="0"/>
              <a:t>Evaluate CAR in a testbed cluster</a:t>
            </a:r>
          </a:p>
          <a:p>
            <a:pPr lvl="1"/>
            <a:r>
              <a:rPr lang="en-US" dirty="0" smtClean="0"/>
              <a:t>Reduces 66.9% of cross-rack repair traffic and 53.8% of recovery time over baseline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4800" y="4106868"/>
            <a:ext cx="33261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Amount of cross-rack repair traffic from A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to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f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923212"/>
                <a:ext cx="8305800" cy="1706188"/>
              </a:xfrm>
            </p:spPr>
            <p:txBody>
              <a:bodyPr/>
              <a:lstStyle/>
              <a:p>
                <a:r>
                  <a:rPr lang="en-US" altLang="zh-CN" dirty="0" smtClean="0"/>
                  <a:t> </a:t>
                </a:r>
                <a:r>
                  <a:rPr lang="en-US" altLang="zh-CN" dirty="0"/>
                  <a:t>Load balancing rate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𝜆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US" altLang="zh-CN" b="0" i="1" smtClean="0">
                            <a:latin typeface="Cambria Math"/>
                          </a:rPr>
                          <m:t>                                                                                 </m:t>
                        </m:r>
                      </m:den>
                    </m:f>
                  </m:oMath>
                </a14:m>
                <a:r>
                  <a:rPr lang="en-US" altLang="zh-CN" dirty="0" smtClean="0"/>
                  <a:t> 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0" indent="-400050"/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923212"/>
                <a:ext cx="8305800" cy="1706188"/>
              </a:xfrm>
              <a:blipFill rotWithShape="1">
                <a:blip r:embed="rId2"/>
                <a:stretch>
                  <a:fillRect l="-1322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156460" y="3272264"/>
            <a:ext cx="6858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Cloud 43"/>
          <p:cNvSpPr/>
          <p:nvPr/>
        </p:nvSpPr>
        <p:spPr bwMode="auto">
          <a:xfrm>
            <a:off x="2842260" y="1600201"/>
            <a:ext cx="3415145" cy="96329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Network core</a:t>
            </a:r>
          </a:p>
        </p:txBody>
      </p:sp>
      <p:sp>
        <p:nvSpPr>
          <p:cNvPr id="8" name="矩形 7"/>
          <p:cNvSpPr/>
          <p:nvPr/>
        </p:nvSpPr>
        <p:spPr>
          <a:xfrm>
            <a:off x="3124200" y="3272264"/>
            <a:ext cx="6858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48200" y="3272264"/>
            <a:ext cx="6858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96000" y="3272264"/>
            <a:ext cx="6858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6" idx="0"/>
            <a:endCxn id="7" idx="1"/>
          </p:cNvCxnSpPr>
          <p:nvPr/>
        </p:nvCxnSpPr>
        <p:spPr>
          <a:xfrm flipV="1">
            <a:off x="2499360" y="2562469"/>
            <a:ext cx="2050473" cy="709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0"/>
            <a:endCxn id="7" idx="1"/>
          </p:cNvCxnSpPr>
          <p:nvPr/>
        </p:nvCxnSpPr>
        <p:spPr>
          <a:xfrm flipV="1">
            <a:off x="3467100" y="2562469"/>
            <a:ext cx="1082733" cy="709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9" idx="0"/>
            <a:endCxn id="7" idx="1"/>
          </p:cNvCxnSpPr>
          <p:nvPr/>
        </p:nvCxnSpPr>
        <p:spPr>
          <a:xfrm flipH="1" flipV="1">
            <a:off x="4549833" y="2562469"/>
            <a:ext cx="441267" cy="709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0" idx="0"/>
            <a:endCxn id="7" idx="1"/>
          </p:cNvCxnSpPr>
          <p:nvPr/>
        </p:nvCxnSpPr>
        <p:spPr>
          <a:xfrm flipH="1" flipV="1">
            <a:off x="4549833" y="2562469"/>
            <a:ext cx="1889067" cy="709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899752" y="3361886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…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57812" y="3359505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…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93802" y="3295650"/>
            <a:ext cx="162733" cy="1257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170012" y="3780986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200" y="3793686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A</a:t>
            </a:r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40262" y="3793686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chemeClr val="tx1"/>
                </a:solidFill>
              </a:rPr>
              <a:t>A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f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96000" y="3793686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chemeClr val="tx1"/>
                </a:solidFill>
              </a:rPr>
              <a:t>A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上弧形箭头 21"/>
          <p:cNvSpPr/>
          <p:nvPr/>
        </p:nvSpPr>
        <p:spPr>
          <a:xfrm>
            <a:off x="2405336" y="2761724"/>
            <a:ext cx="2451199" cy="50292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47800" y="3013184"/>
            <a:ext cx="685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1,f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圆角矩形 5"/>
          <p:cNvSpPr/>
          <p:nvPr/>
        </p:nvSpPr>
        <p:spPr bwMode="auto">
          <a:xfrm>
            <a:off x="1524000" y="2917284"/>
            <a:ext cx="533400" cy="5737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6" name="直接箭头连接符 6"/>
          <p:cNvCxnSpPr/>
          <p:nvPr/>
        </p:nvCxnSpPr>
        <p:spPr bwMode="auto">
          <a:xfrm flipH="1">
            <a:off x="1748805" y="3571436"/>
            <a:ext cx="41895" cy="5433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514600" y="6096000"/>
            <a:ext cx="492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cross-rack repair traffic of all racks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66982" y="5715000"/>
            <a:ext cx="432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r>
              <a:rPr lang="en-US" dirty="0" smtClean="0"/>
              <a:t> cross-rack repair traffic of all racks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8375"/>
                <a:ext cx="8305800" cy="4724400"/>
              </a:xfrm>
            </p:spPr>
            <p:txBody>
              <a:bodyPr/>
              <a:lstStyle/>
              <a:p>
                <a:r>
                  <a:rPr lang="en-US" altLang="zh-CN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/>
                  <a:t>Our Objective: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</a:t>
                </a:r>
                <a:r>
                  <a:rPr lang="en-US" altLang="zh-CN" sz="2400" b="1" dirty="0" smtClean="0"/>
                  <a:t>Minimize</a:t>
                </a:r>
                <a:r>
                  <a:rPr lang="en-US" altLang="zh-CN" sz="2400" dirty="0" smtClean="0"/>
                  <a:t>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CN" sz="2400" dirty="0"/>
                  <a:t>   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n-US" altLang="zh-CN" sz="2400" dirty="0">
                    <a:solidFill>
                      <a:schemeClr val="accent2">
                        <a:lumMod val="75000"/>
                      </a:schemeClr>
                    </a:solidFill>
                  </a:rPr>
                  <a:t>find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the most balanced solution)</a:t>
                </a:r>
                <a:endParaRPr lang="en-US" altLang="zh-CN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400" dirty="0"/>
                  <a:t>  </a:t>
                </a:r>
                <a:r>
                  <a:rPr lang="en-US" altLang="zh-CN" sz="2400" dirty="0" smtClean="0"/>
                  <a:t>    </a:t>
                </a:r>
                <a:r>
                  <a:rPr lang="en-US" altLang="zh-CN" sz="2400" b="1" dirty="0" smtClean="0"/>
                  <a:t>Subject </a:t>
                </a:r>
                <a:r>
                  <a:rPr lang="en-US" altLang="zh-CN" sz="2400" b="1" dirty="0"/>
                  <a:t>to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   </a:t>
                </a:r>
                <a:r>
                  <a:rPr lang="en-US" altLang="zh-CN" sz="2400" dirty="0" smtClean="0"/>
                  <a:t> 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i="1">
                            <a:latin typeface="Cambria Math"/>
                          </a:rPr>
                          <m:t>1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dirty="0"/>
                  <a:t>  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(cross-rack </a:t>
                </a:r>
                <a:r>
                  <a:rPr lang="en-US" altLang="zh-CN" sz="2400" dirty="0">
                    <a:solidFill>
                      <a:schemeClr val="accent2">
                        <a:lumMod val="75000"/>
                      </a:schemeClr>
                    </a:solidFill>
                  </a:rPr>
                  <a:t>repair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traffic minimized)</a:t>
                </a:r>
                <a:endParaRPr lang="en-US" altLang="zh-CN" sz="2400" dirty="0" smtClean="0"/>
              </a:p>
              <a:p>
                <a:pPr marL="342900" lvl="1" indent="-34290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en-US" altLang="zh-CN" sz="28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CN" sz="2800" dirty="0" smtClean="0"/>
                  <a:t>CAR’s approach: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      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#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1: </a:t>
                </a:r>
                <a:r>
                  <a:rPr lang="en-US" altLang="zh-CN" sz="2400" dirty="0"/>
                  <a:t>Minimizing </a:t>
                </a:r>
                <a:r>
                  <a:rPr lang="en-US" altLang="zh-CN" sz="2400" dirty="0" smtClean="0"/>
                  <a:t>number </a:t>
                </a:r>
                <a:r>
                  <a:rPr lang="en-US" altLang="zh-CN" sz="2400" dirty="0"/>
                  <a:t>of accessed racks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#2: </a:t>
                </a:r>
                <a:r>
                  <a:rPr lang="en-US" altLang="zh-CN" sz="2400" dirty="0" smtClean="0"/>
                  <a:t>Intra-rack </a:t>
                </a:r>
                <a:r>
                  <a:rPr lang="en-US" altLang="zh-CN" sz="2400" dirty="0"/>
                  <a:t>c</a:t>
                </a:r>
                <a:r>
                  <a:rPr lang="en-US" altLang="zh-CN" sz="2400" dirty="0" smtClean="0"/>
                  <a:t>hunk </a:t>
                </a:r>
                <a:r>
                  <a:rPr lang="en-US" altLang="zh-CN" sz="2400" dirty="0"/>
                  <a:t>a</a:t>
                </a:r>
                <a:r>
                  <a:rPr lang="en-US" altLang="zh-CN" sz="2400" dirty="0" smtClean="0"/>
                  <a:t>ggregation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#3: </a:t>
                </a:r>
                <a:r>
                  <a:rPr lang="en-US" altLang="zh-CN" sz="2400" dirty="0"/>
                  <a:t>Load Balancing</a:t>
                </a:r>
                <a:endParaRPr lang="en-US" altLang="zh-CN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657350" lvl="4" indent="-342900">
                  <a:spcBef>
                    <a:spcPct val="50000"/>
                  </a:spcBef>
                  <a:buFont typeface="Wingdings" pitchFamily="2" charset="2"/>
                  <a:buChar char="Ø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8375"/>
                <a:ext cx="8305800" cy="4724400"/>
              </a:xfrm>
              <a:blipFill rotWithShape="1">
                <a:blip r:embed="rId2"/>
                <a:stretch>
                  <a:fillRect l="-1395" t="-1290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838200" y="4419600"/>
            <a:ext cx="6019800" cy="1143000"/>
          </a:xfrm>
          <a:prstGeom prst="roundRect">
            <a:avLst/>
          </a:prstGeom>
          <a:noFill/>
          <a:ln w="31750">
            <a:solidFill>
              <a:srgbClr val="00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6" name="圆角矩形 4"/>
          <p:cNvSpPr/>
          <p:nvPr/>
        </p:nvSpPr>
        <p:spPr>
          <a:xfrm>
            <a:off x="838200" y="5486400"/>
            <a:ext cx="2933700" cy="685800"/>
          </a:xfrm>
          <a:prstGeom prst="roundRect">
            <a:avLst/>
          </a:prstGeom>
          <a:noFill/>
          <a:ln w="317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6858000" y="4552950"/>
            <a:ext cx="2133600" cy="876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009900"/>
                </a:solidFill>
              </a:rPr>
              <a:t>Minimize cross-rack repair traffic</a:t>
            </a:r>
            <a:endParaRPr lang="zh-CN" altLang="en-US" sz="2400" dirty="0">
              <a:solidFill>
                <a:srgbClr val="009900"/>
              </a:solidFill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3771900" y="5753100"/>
            <a:ext cx="2095500" cy="876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</a:rPr>
              <a:t>Balance </a:t>
            </a:r>
            <a:r>
              <a:rPr lang="en-US" altLang="zh-CN" sz="2400" dirty="0" smtClean="0">
                <a:solidFill>
                  <a:srgbClr val="7030A0"/>
                </a:solidFill>
              </a:rPr>
              <a:t>cross-rack </a:t>
            </a:r>
            <a:r>
              <a:rPr lang="en-US" altLang="zh-CN" sz="2400" dirty="0">
                <a:solidFill>
                  <a:srgbClr val="7030A0"/>
                </a:solidFill>
              </a:rPr>
              <a:t>repair </a:t>
            </a:r>
            <a:r>
              <a:rPr lang="en-US" altLang="zh-CN" sz="2400" dirty="0" smtClean="0">
                <a:solidFill>
                  <a:srgbClr val="7030A0"/>
                </a:solidFill>
              </a:rPr>
              <a:t>traffic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8375"/>
                <a:ext cx="83058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#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1: Minimizing </a:t>
                </a: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number 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</a:t>
                </a: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accessed 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acks</a:t>
                </a:r>
                <a:endParaRPr lang="en-US" altLang="zh-CN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altLang="zh-CN" b="1" dirty="0" smtClean="0"/>
                  <a:t>Question 1</a:t>
                </a:r>
                <a:r>
                  <a:rPr lang="en-US" altLang="zh-CN" dirty="0" smtClean="0"/>
                  <a:t>: how to minimize number of accessed racks?</a:t>
                </a:r>
              </a:p>
              <a:p>
                <a:r>
                  <a:rPr lang="en-US" altLang="zh-CN" dirty="0" smtClean="0"/>
                  <a:t>Idea:</a:t>
                </a:r>
              </a:p>
              <a:p>
                <a:pPr lvl="1"/>
                <a:r>
                  <a:rPr lang="en-US" altLang="zh-CN" dirty="0"/>
                  <a:t>F</a:t>
                </a:r>
                <a:r>
                  <a:rPr lang="en-US" altLang="zh-CN" dirty="0" smtClean="0"/>
                  <a:t>or </a:t>
                </a:r>
                <a:r>
                  <a:rPr lang="en-US" altLang="zh-CN" dirty="0"/>
                  <a:t>each stripe, sort </a:t>
                </a:r>
                <a:r>
                  <a:rPr lang="en-US" altLang="zh-CN" dirty="0" smtClean="0"/>
                  <a:t>all </a:t>
                </a:r>
                <a:r>
                  <a:rPr lang="en-US" altLang="zh-CN" dirty="0"/>
                  <a:t>racks (except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by </a:t>
                </a:r>
                <a:r>
                  <a:rPr lang="en-US" altLang="zh-CN" dirty="0" smtClean="0"/>
                  <a:t>number </a:t>
                </a:r>
                <a:r>
                  <a:rPr lang="en-US" altLang="zh-CN" dirty="0" smtClean="0"/>
                  <a:t>of available </a:t>
                </a:r>
                <a:r>
                  <a:rPr lang="en-US" altLang="zh-CN" dirty="0"/>
                  <a:t>chunks in each rack </a:t>
                </a:r>
                <a:r>
                  <a:rPr lang="en-US" altLang="zh-CN" dirty="0" smtClean="0"/>
                  <a:t>in </a:t>
                </a:r>
                <a:r>
                  <a:rPr lang="en-US" altLang="zh-CN" dirty="0" smtClean="0"/>
                  <a:t>descending order</a:t>
                </a:r>
              </a:p>
              <a:p>
                <a:pPr lvl="1"/>
                <a:r>
                  <a:rPr lang="en-US" altLang="zh-CN" dirty="0"/>
                  <a:t>Read </a:t>
                </a:r>
                <a:r>
                  <a:rPr lang="en-US" altLang="zh-CN" dirty="0" smtClean="0"/>
                  <a:t>chunks </a:t>
                </a:r>
                <a:r>
                  <a:rPr lang="en-US" altLang="zh-CN" dirty="0"/>
                  <a:t>from the sorted </a:t>
                </a:r>
                <a:r>
                  <a:rPr lang="en-US" altLang="zh-CN" dirty="0" smtClean="0"/>
                  <a:t>list of racks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until the number </a:t>
                </a:r>
                <a:r>
                  <a:rPr lang="en-US" altLang="zh-CN" dirty="0"/>
                  <a:t>of retrieved chunks plus the remaining chunks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zh-CN" dirty="0"/>
                  <a:t> is larger than k</a:t>
                </a:r>
                <a:r>
                  <a:rPr lang="en-US" altLang="zh-CN" dirty="0" smtClean="0"/>
                  <a:t> 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8375"/>
                <a:ext cx="8305800" cy="4724400"/>
              </a:xfrm>
              <a:blipFill rotWithShape="1">
                <a:blip r:embed="rId2"/>
                <a:stretch>
                  <a:fillRect l="-1615" t="-1419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239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Minimizing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accessed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acks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5613400"/>
                <a:ext cx="6248400" cy="736997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 smtClean="0">
                    <a:solidFill>
                      <a:schemeClr val="accent2"/>
                    </a:solidFill>
                  </a:rPr>
                  <a:t>Suppose k=8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</a:rPr>
                  <a:t>. We can read chunks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</a:rPr>
                  <a:t>, such that 3+4+3=10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</a:rPr>
                  <a:t>8.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13400"/>
                <a:ext cx="6248400" cy="736997"/>
              </a:xfrm>
              <a:prstGeom prst="rect">
                <a:avLst/>
              </a:prstGeom>
              <a:blipFill rotWithShape="1">
                <a:blip r:embed="rId3"/>
                <a:stretch>
                  <a:fillRect l="-777" t="-2400" r="-777" b="-12000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4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8375"/>
                <a:ext cx="83058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#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1: Minimizing </a:t>
                </a: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number 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</a:t>
                </a: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accessed 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altLang="zh-CN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acks</a:t>
                </a:r>
              </a:p>
              <a:p>
                <a:r>
                  <a:rPr lang="en-US" altLang="zh-CN" b="1" dirty="0" smtClean="0"/>
                  <a:t>Question 2</a:t>
                </a:r>
                <a:r>
                  <a:rPr lang="en-US" altLang="zh-CN" dirty="0" smtClean="0"/>
                  <a:t>: how to find the “right” solution with  minimum number of accessed racks?</a:t>
                </a:r>
              </a:p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be minimum </a:t>
                </a:r>
                <a:r>
                  <a:rPr lang="en-US" altLang="zh-CN" dirty="0"/>
                  <a:t>number of accessed racks </a:t>
                </a:r>
                <a:r>
                  <a:rPr lang="en-US" altLang="zh-CN" dirty="0" smtClean="0"/>
                  <a:t>for the repair of </a:t>
                </a:r>
                <a:r>
                  <a:rPr lang="en-US" altLang="zh-CN" dirty="0" err="1" smtClean="0"/>
                  <a:t>i-th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stripe. A solution is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valid</a:t>
                </a:r>
                <a:r>
                  <a:rPr lang="en-US" altLang="zh-CN" dirty="0"/>
                  <a:t> if it can repair </a:t>
                </a:r>
                <a:r>
                  <a:rPr lang="en-US" altLang="zh-CN" dirty="0" smtClean="0"/>
                  <a:t>the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stripe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by accessing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racks</a:t>
                </a:r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/>
                  <a:t>A stripe may have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many valid recovery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solutions</a:t>
                </a:r>
                <a:endParaRPr lang="en-US" altLang="zh-CN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altLang="zh-CN" sz="2400" dirty="0"/>
              </a:p>
              <a:p>
                <a:pPr>
                  <a:buFont typeface="Arial" pitchFamily="34" charset="0"/>
                  <a:buChar char="•"/>
                </a:pPr>
                <a:endParaRPr lang="en-US" altLang="zh-CN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8375"/>
                <a:ext cx="8305800" cy="4724400"/>
              </a:xfrm>
              <a:blipFill rotWithShape="1">
                <a:blip r:embed="rId2"/>
                <a:stretch>
                  <a:fillRect l="-1615" t="-1419" r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6934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Minimizing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accessed racks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5932712"/>
                <a:ext cx="3733800" cy="646331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>
                    <a:solidFill>
                      <a:schemeClr val="accent2"/>
                    </a:solidFill>
                  </a:rPr>
                  <a:t>We can also read chunks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, since 3+2+3=8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8.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932712"/>
                <a:ext cx="37338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136" t="-2727" r="-974" b="-11818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7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Intra-rack chunk aggregation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 smtClean="0"/>
              <a:t>Chunks retrieved from a </a:t>
            </a:r>
            <a:r>
              <a:rPr lang="en-US" altLang="zh-CN" dirty="0"/>
              <a:t>rack can be aggregated </a:t>
            </a:r>
            <a:r>
              <a:rPr lang="en-US" altLang="zh-CN" dirty="0" smtClean="0"/>
              <a:t>into a single chunk before transmitted </a:t>
            </a:r>
            <a:r>
              <a:rPr lang="en-US" altLang="zh-CN" dirty="0"/>
              <a:t>across </a:t>
            </a:r>
            <a:r>
              <a:rPr lang="en-US" altLang="zh-CN" dirty="0" smtClean="0"/>
              <a:t>racks, due </a:t>
            </a:r>
            <a:r>
              <a:rPr lang="en-US" altLang="zh-CN" dirty="0"/>
              <a:t>to </a:t>
            </a:r>
            <a:r>
              <a:rPr lang="en-US" altLang="zh-CN" dirty="0">
                <a:solidFill>
                  <a:srgbClr val="C00000"/>
                </a:solidFill>
              </a:rPr>
              <a:t>linear </a:t>
            </a:r>
            <a:r>
              <a:rPr lang="en-US" altLang="zh-CN" dirty="0" smtClean="0">
                <a:solidFill>
                  <a:srgbClr val="C00000"/>
                </a:solidFill>
              </a:rPr>
              <a:t>property </a:t>
            </a:r>
            <a:r>
              <a:rPr lang="en-US" altLang="zh-CN" dirty="0">
                <a:solidFill>
                  <a:srgbClr val="C00000"/>
                </a:solidFill>
              </a:rPr>
              <a:t>of RS </a:t>
            </a:r>
            <a:r>
              <a:rPr lang="en-US" altLang="zh-CN" dirty="0" smtClean="0">
                <a:solidFill>
                  <a:srgbClr val="C00000"/>
                </a:solidFill>
              </a:rPr>
              <a:t>code</a:t>
            </a:r>
            <a:endParaRPr lang="en-US" altLang="zh-CN" dirty="0"/>
          </a:p>
          <a:p>
            <a:pPr lvl="1"/>
            <a:r>
              <a:rPr lang="en-US" altLang="zh-CN" dirty="0" smtClean="0"/>
              <a:t>Hi = </a:t>
            </a:r>
            <a:r>
              <a:rPr lang="en-US" altLang="zh-CN" dirty="0" err="1" smtClean="0"/>
              <a:t>i-th</a:t>
            </a:r>
            <a:r>
              <a:rPr lang="en-US" altLang="zh-CN" dirty="0" smtClean="0"/>
              <a:t> chunk to be read; H’ = repaired chunk</a:t>
            </a:r>
          </a:p>
          <a:p>
            <a:pPr lvl="1"/>
            <a:r>
              <a:rPr lang="en-US" altLang="zh-CN" dirty="0" smtClean="0"/>
              <a:t>H’ = y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H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+ y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H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+ … + </a:t>
            </a:r>
            <a:r>
              <a:rPr lang="en-US" altLang="zh-CN" dirty="0" err="1" smtClean="0"/>
              <a:t>y</a:t>
            </a:r>
            <a:r>
              <a:rPr lang="en-US" altLang="zh-CN" baseline="-25000" dirty="0" err="1" smtClean="0"/>
              <a:t>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</a:t>
            </a:r>
            <a:r>
              <a:rPr lang="en-US" altLang="zh-CN" baseline="-25000" dirty="0" err="1" smtClean="0"/>
              <a:t>k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Number </a:t>
            </a:r>
            <a:r>
              <a:rPr lang="en-US" altLang="zh-CN" dirty="0"/>
              <a:t>of </a:t>
            </a:r>
            <a:r>
              <a:rPr lang="en-US" altLang="zh-CN" dirty="0">
                <a:solidFill>
                  <a:srgbClr val="C00000"/>
                </a:solidFill>
              </a:rPr>
              <a:t>cross-rack transmitted chunks </a:t>
            </a:r>
            <a:r>
              <a:rPr lang="en-US" altLang="zh-CN" dirty="0"/>
              <a:t>after aggregation </a:t>
            </a:r>
            <a:r>
              <a:rPr lang="en-US" altLang="zh-CN" dirty="0" smtClean="0"/>
              <a:t>is equal to number </a:t>
            </a:r>
            <a:r>
              <a:rPr lang="en-US" altLang="zh-CN" dirty="0"/>
              <a:t>of </a:t>
            </a:r>
            <a:r>
              <a:rPr lang="en-US" altLang="zh-CN" dirty="0" smtClean="0">
                <a:solidFill>
                  <a:srgbClr val="C00000"/>
                </a:solidFill>
              </a:rPr>
              <a:t>accessed racks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左大括号 13"/>
          <p:cNvSpPr/>
          <p:nvPr/>
        </p:nvSpPr>
        <p:spPr>
          <a:xfrm rot="16200000">
            <a:off x="2533654" y="3594102"/>
            <a:ext cx="342899" cy="1828800"/>
          </a:xfrm>
          <a:prstGeom prst="leftBrace">
            <a:avLst>
              <a:gd name="adj1" fmla="val 8333"/>
              <a:gd name="adj2" fmla="val 501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4692652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Partial decoding </a:t>
            </a:r>
            <a:r>
              <a:rPr lang="en-US" b="1" i="1" dirty="0" smtClean="0">
                <a:solidFill>
                  <a:srgbClr val="FF0000"/>
                </a:solidFill>
              </a:rPr>
              <a:t>within each rack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Intra-rack chunk aggregation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6" y="2082800"/>
            <a:ext cx="701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5511800"/>
            <a:ext cx="5029200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2"/>
                </a:solidFill>
              </a:rPr>
              <a:t>Four chunks in A5 are aggregated into one chunk. The aggregated chunk is sent to A1 for recovery</a:t>
            </a:r>
          </a:p>
        </p:txBody>
      </p:sp>
    </p:spTree>
    <p:extLst>
      <p:ext uri="{BB962C8B-B14F-4D97-AF65-F5344CB8AC3E}">
        <p14:creationId xmlns:p14="http://schemas.microsoft.com/office/powerpoint/2010/main" val="1637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#3: Load balancing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Use a greedy algorithm</a:t>
            </a:r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/>
              <a:t>find the </a:t>
            </a:r>
            <a:r>
              <a:rPr lang="en-US" dirty="0">
                <a:solidFill>
                  <a:srgbClr val="0070C0"/>
                </a:solidFill>
              </a:rPr>
              <a:t>most loaded rack </a:t>
            </a:r>
            <a:r>
              <a:rPr lang="en-US" dirty="0" smtClean="0">
                <a:solidFill>
                  <a:srgbClr val="0070C0"/>
                </a:solidFill>
              </a:rPr>
              <a:t>𝐴</a:t>
            </a:r>
            <a:r>
              <a:rPr lang="en-US" baseline="-25000" dirty="0" smtClean="0">
                <a:solidFill>
                  <a:srgbClr val="0070C0"/>
                </a:solidFill>
              </a:rPr>
              <a:t>𝑙</a:t>
            </a:r>
            <a:r>
              <a:rPr lang="en-US" dirty="0" smtClean="0"/>
              <a:t> </a:t>
            </a:r>
            <a:r>
              <a:rPr lang="en-US" dirty="0"/>
              <a:t>and another rack </a:t>
            </a:r>
            <a:r>
              <a:rPr lang="en-US" dirty="0" smtClean="0">
                <a:solidFill>
                  <a:srgbClr val="0070C0"/>
                </a:solidFill>
              </a:rPr>
              <a:t>𝐴</a:t>
            </a:r>
            <a:r>
              <a:rPr lang="en-US" baseline="-25000" dirty="0" smtClean="0">
                <a:solidFill>
                  <a:srgbClr val="0070C0"/>
                </a:solidFill>
              </a:rPr>
              <a:t>𝑖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find </a:t>
            </a:r>
            <a:r>
              <a:rPr lang="en-US" dirty="0"/>
              <a:t>the stripe-level solution </a:t>
            </a:r>
            <a:r>
              <a:rPr lang="en-US" dirty="0" smtClean="0"/>
              <a:t>𝑅</a:t>
            </a:r>
            <a:r>
              <a:rPr lang="en-US" baseline="-25000" dirty="0" smtClean="0"/>
              <a:t>𝑗</a:t>
            </a:r>
            <a:r>
              <a:rPr lang="en-US" dirty="0" smtClean="0"/>
              <a:t> </a:t>
            </a:r>
            <a:r>
              <a:rPr lang="en-US" dirty="0"/>
              <a:t>that reads data from </a:t>
            </a:r>
            <a:r>
              <a:rPr lang="en-US" dirty="0" smtClean="0"/>
              <a:t>𝐴</a:t>
            </a:r>
            <a:r>
              <a:rPr lang="en-US" baseline="-25000" dirty="0" smtClean="0"/>
              <a:t>𝑙 </a:t>
            </a:r>
            <a:r>
              <a:rPr lang="en-US" dirty="0" smtClean="0"/>
              <a:t>for </a:t>
            </a:r>
            <a:r>
              <a:rPr lang="en-US" dirty="0"/>
              <a:t>𝑗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stripe </a:t>
            </a:r>
            <a:endParaRPr lang="en-US" dirty="0"/>
          </a:p>
          <a:p>
            <a:pPr lvl="1"/>
            <a:r>
              <a:rPr lang="en-US" dirty="0" smtClean="0"/>
              <a:t>find </a:t>
            </a:r>
            <a:r>
              <a:rPr lang="en-US" dirty="0"/>
              <a:t>another valid solution </a:t>
            </a:r>
            <a:r>
              <a:rPr lang="en-US" dirty="0" smtClean="0"/>
              <a:t>𝑅</a:t>
            </a:r>
            <a:r>
              <a:rPr lang="en-US" baseline="-25000" dirty="0" smtClean="0"/>
              <a:t>𝑗</a:t>
            </a:r>
            <a:r>
              <a:rPr lang="en-US" dirty="0" smtClean="0"/>
              <a:t>′, </a:t>
            </a:r>
            <a:r>
              <a:rPr lang="en-US" dirty="0"/>
              <a:t>such that </a:t>
            </a:r>
            <a:r>
              <a:rPr lang="en-US" dirty="0" smtClean="0"/>
              <a:t>the read </a:t>
            </a:r>
            <a:r>
              <a:rPr lang="en-US" dirty="0"/>
              <a:t>chunks in </a:t>
            </a:r>
            <a:r>
              <a:rPr lang="en-US" dirty="0" smtClean="0"/>
              <a:t>𝐴</a:t>
            </a:r>
            <a:r>
              <a:rPr lang="en-US" baseline="-25000" dirty="0" smtClean="0"/>
              <a:t>𝑙</a:t>
            </a:r>
            <a:r>
              <a:rPr lang="en-US" dirty="0" smtClean="0"/>
              <a:t> </a:t>
            </a:r>
            <a:r>
              <a:rPr lang="en-US" dirty="0"/>
              <a:t>can be substituted by those in </a:t>
            </a:r>
            <a:r>
              <a:rPr lang="en-US" dirty="0" smtClean="0"/>
              <a:t>𝐴</a:t>
            </a:r>
            <a:r>
              <a:rPr lang="en-US" baseline="-25000" dirty="0" smtClean="0"/>
              <a:t>𝑖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2004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Clustered </a:t>
            </a:r>
            <a:r>
              <a:rPr lang="en-US" altLang="zh-CN" b="1" dirty="0">
                <a:solidFill>
                  <a:srgbClr val="FF0000"/>
                </a:solidFill>
              </a:rPr>
              <a:t>file systems </a:t>
            </a:r>
            <a:r>
              <a:rPr lang="en-US" altLang="zh-CN" dirty="0"/>
              <a:t>(</a:t>
            </a:r>
            <a:r>
              <a:rPr lang="en-US" altLang="zh-CN" dirty="0" err="1"/>
              <a:t>CFSes</a:t>
            </a:r>
            <a:r>
              <a:rPr lang="en-US" altLang="zh-CN" dirty="0"/>
              <a:t>) provide unified storage service over </a:t>
            </a:r>
            <a:r>
              <a:rPr lang="en-US" altLang="zh-CN" dirty="0" smtClean="0"/>
              <a:t>multiple </a:t>
            </a:r>
            <a:r>
              <a:rPr lang="en-US" altLang="zh-CN" dirty="0"/>
              <a:t>storage </a:t>
            </a:r>
            <a:r>
              <a:rPr lang="en-US" altLang="zh-CN" dirty="0" smtClean="0">
                <a:solidFill>
                  <a:srgbClr val="FF0000"/>
                </a:solidFill>
              </a:rPr>
              <a:t>nodes</a:t>
            </a:r>
          </a:p>
          <a:p>
            <a:pPr lvl="1"/>
            <a:r>
              <a:rPr lang="en-US" altLang="zh-CN" dirty="0" smtClean="0"/>
              <a:t>e.g., GFS, HDFS, Azure, </a:t>
            </a:r>
            <a:r>
              <a:rPr lang="en-US" altLang="zh-CN" dirty="0" err="1" smtClean="0"/>
              <a:t>Ceph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Panasas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etc</a:t>
            </a:r>
            <a:endParaRPr lang="en-US" altLang="zh-CN" dirty="0" smtClean="0"/>
          </a:p>
          <a:p>
            <a:r>
              <a:rPr lang="en-US" altLang="zh-CN" dirty="0" smtClean="0"/>
              <a:t>Hierarchical Topology:</a:t>
            </a:r>
          </a:p>
          <a:p>
            <a:pPr lvl="1"/>
            <a:r>
              <a:rPr lang="en-US" altLang="zh-CN" dirty="0" smtClean="0"/>
              <a:t>Nodes </a:t>
            </a:r>
            <a:r>
              <a:rPr lang="en-US" altLang="zh-CN" dirty="0"/>
              <a:t>are grouped </a:t>
            </a:r>
            <a:r>
              <a:rPr lang="en-US" altLang="zh-CN" dirty="0" smtClean="0"/>
              <a:t>in </a:t>
            </a:r>
            <a:r>
              <a:rPr lang="en-US" altLang="zh-CN" dirty="0" smtClean="0">
                <a:solidFill>
                  <a:srgbClr val="FF0000"/>
                </a:solidFill>
              </a:rPr>
              <a:t>racks</a:t>
            </a:r>
            <a:endParaRPr lang="en-US" altLang="zh-CN" dirty="0"/>
          </a:p>
          <a:p>
            <a:r>
              <a:rPr lang="en-US" altLang="zh-CN" b="1" i="1" dirty="0" smtClean="0"/>
              <a:t>Failures are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419600" y="5006971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933552" y="5356229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1143000" y="6253173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303" y="5486400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8" idx="2"/>
            <a:endCxn id="7" idx="1"/>
          </p:cNvCxnSpPr>
          <p:nvPr/>
        </p:nvCxnSpPr>
        <p:spPr>
          <a:xfrm flipH="1">
            <a:off x="1367057" y="6216659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1676400" y="626109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703" y="549432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11" idx="2"/>
            <a:endCxn id="10" idx="1"/>
          </p:cNvCxnSpPr>
          <p:nvPr/>
        </p:nvCxnSpPr>
        <p:spPr>
          <a:xfrm flipH="1">
            <a:off x="1900457" y="622458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2209800" y="626109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103" y="549432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stCxn id="14" idx="2"/>
            <a:endCxn id="13" idx="1"/>
          </p:cNvCxnSpPr>
          <p:nvPr/>
        </p:nvCxnSpPr>
        <p:spPr>
          <a:xfrm flipH="1">
            <a:off x="2433857" y="622458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3657600" y="6253173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903" y="5486400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>
            <a:stCxn id="17" idx="2"/>
            <a:endCxn id="16" idx="1"/>
          </p:cNvCxnSpPr>
          <p:nvPr/>
        </p:nvCxnSpPr>
        <p:spPr>
          <a:xfrm flipH="1">
            <a:off x="3881657" y="6216659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4191000" y="626109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3303" y="549432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>
            <a:stCxn id="20" idx="2"/>
            <a:endCxn id="19" idx="1"/>
          </p:cNvCxnSpPr>
          <p:nvPr/>
        </p:nvCxnSpPr>
        <p:spPr>
          <a:xfrm flipH="1">
            <a:off x="4415057" y="622458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4724400" y="6253173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703" y="5486400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stCxn id="23" idx="2"/>
            <a:endCxn id="22" idx="1"/>
          </p:cNvCxnSpPr>
          <p:nvPr/>
        </p:nvCxnSpPr>
        <p:spPr>
          <a:xfrm flipH="1">
            <a:off x="4948457" y="6216659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6248400" y="6253173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0703" y="5486400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stCxn id="26" idx="2"/>
            <a:endCxn id="25" idx="1"/>
          </p:cNvCxnSpPr>
          <p:nvPr/>
        </p:nvCxnSpPr>
        <p:spPr>
          <a:xfrm flipH="1">
            <a:off x="6472457" y="6216659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6781800" y="626109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103" y="549432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29" idx="2"/>
            <a:endCxn id="28" idx="1"/>
          </p:cNvCxnSpPr>
          <p:nvPr/>
        </p:nvCxnSpPr>
        <p:spPr>
          <a:xfrm flipH="1">
            <a:off x="7005857" y="622458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n 30"/>
          <p:cNvSpPr/>
          <p:nvPr/>
        </p:nvSpPr>
        <p:spPr>
          <a:xfrm>
            <a:off x="7315200" y="6253173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503" y="5486400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>
            <a:stCxn id="32" idx="2"/>
            <a:endCxn id="31" idx="1"/>
          </p:cNvCxnSpPr>
          <p:nvPr/>
        </p:nvCxnSpPr>
        <p:spPr>
          <a:xfrm flipH="1">
            <a:off x="7539257" y="6216659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 bwMode="auto">
          <a:xfrm>
            <a:off x="3448152" y="5410200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019800" y="5410200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Connector 35"/>
          <p:cNvCxnSpPr>
            <a:stCxn id="6" idx="0"/>
          </p:cNvCxnSpPr>
          <p:nvPr/>
        </p:nvCxnSpPr>
        <p:spPr bwMode="auto">
          <a:xfrm flipV="1">
            <a:off x="1914576" y="4953000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1914576" y="4953000"/>
            <a:ext cx="50862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5" idx="0"/>
          </p:cNvCxnSpPr>
          <p:nvPr/>
        </p:nvCxnSpPr>
        <p:spPr bwMode="auto">
          <a:xfrm>
            <a:off x="7000824" y="4953000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2895600" y="4800600"/>
            <a:ext cx="3048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Network core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&quot;No&quot; Symbol 39"/>
          <p:cNvSpPr/>
          <p:nvPr/>
        </p:nvSpPr>
        <p:spPr bwMode="auto">
          <a:xfrm>
            <a:off x="1066800" y="6261097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&quot;No&quot; Symbol 40"/>
          <p:cNvSpPr/>
          <p:nvPr/>
        </p:nvSpPr>
        <p:spPr bwMode="auto">
          <a:xfrm>
            <a:off x="6777256" y="5183701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Load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2085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/>
              <p:cNvSpPr/>
              <p:nvPr/>
            </p:nvSpPr>
            <p:spPr>
              <a:xfrm>
                <a:off x="2971800" y="5562600"/>
                <a:ext cx="4191000" cy="70848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rgbClr val="002060"/>
                    </a:solidFill>
                  </a:rPr>
                  <a:t>load balancing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圆角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62600"/>
                <a:ext cx="4191000" cy="708480"/>
              </a:xfrm>
              <a:prstGeom prst="roundRect">
                <a:avLst/>
              </a:prstGeom>
              <a:blipFill rotWithShape="1">
                <a:blip r:embed="rId3"/>
                <a:stretch>
                  <a:fillRect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4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Load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2085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76600" y="3048000"/>
            <a:ext cx="10668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914400" y="5544671"/>
            <a:ext cx="3415553" cy="476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most loaded rack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Load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2085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76600" y="3048000"/>
            <a:ext cx="10668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914400" y="5544671"/>
            <a:ext cx="3415553" cy="476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most loaded rack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8628" y="3048000"/>
            <a:ext cx="1066800" cy="236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4365812" y="5562600"/>
            <a:ext cx="2263588" cy="476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B050"/>
                </a:solidFill>
              </a:rPr>
              <a:t>another rack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09800"/>
            <a:ext cx="73152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Load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685800" y="4495800"/>
            <a:ext cx="1219200" cy="6096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-47813" y="5334000"/>
            <a:ext cx="3149601" cy="1089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</a:rPr>
              <a:t>Find another valid solution in the 3</a:t>
            </a:r>
            <a:r>
              <a:rPr lang="en-US" altLang="zh-CN" b="1" baseline="30000" dirty="0" smtClean="0">
                <a:solidFill>
                  <a:srgbClr val="002060"/>
                </a:solidFill>
              </a:rPr>
              <a:t>rd</a:t>
            </a:r>
            <a:r>
              <a:rPr lang="en-US" altLang="zh-CN" b="1" dirty="0" smtClean="0">
                <a:solidFill>
                  <a:srgbClr val="002060"/>
                </a:solidFill>
              </a:rPr>
              <a:t> stripe. It skips A2 and reads chunks in A3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>
              <a:xfrm>
                <a:off x="3505200" y="5562600"/>
                <a:ext cx="4114800" cy="70848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rgbClr val="002060"/>
                    </a:solidFill>
                  </a:rPr>
                  <a:t>load balancing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562600"/>
                <a:ext cx="4114800" cy="708480"/>
              </a:xfrm>
              <a:prstGeom prst="roundRect">
                <a:avLst/>
              </a:prstGeom>
              <a:blipFill rotWithShape="1">
                <a:blip r:embed="rId3"/>
                <a:stretch>
                  <a:fillRect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accent2"/>
                </a:solidFill>
              </a:rPr>
              <a:t>Three cluster settings</a:t>
            </a:r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dirty="0"/>
              <a:t>Chunk </a:t>
            </a:r>
            <a:r>
              <a:rPr lang="en-US" altLang="zh-CN" sz="2400" dirty="0" smtClean="0"/>
              <a:t>size</a:t>
            </a:r>
            <a:r>
              <a:rPr lang="en-US" altLang="zh-CN" sz="2400" dirty="0"/>
              <a:t>: 4MB, 8MB, and </a:t>
            </a:r>
            <a:r>
              <a:rPr lang="en-US" altLang="zh-CN" sz="2400" dirty="0" smtClean="0"/>
              <a:t>16MB </a:t>
            </a:r>
            <a:endParaRPr lang="en-US" altLang="zh-CN" sz="2400" dirty="0"/>
          </a:p>
          <a:p>
            <a:r>
              <a:rPr lang="en-US" altLang="zh-CN" sz="2400" dirty="0" smtClean="0"/>
              <a:t>Compare </a:t>
            </a:r>
            <a:r>
              <a:rPr lang="en-US" altLang="zh-CN" sz="2400" dirty="0"/>
              <a:t>CAR </a:t>
            </a:r>
            <a:r>
              <a:rPr lang="en-US" altLang="zh-CN" sz="2400" dirty="0" smtClean="0"/>
              <a:t>with </a:t>
            </a:r>
            <a:r>
              <a:rPr lang="en-US" altLang="zh-CN" sz="2400" dirty="0" smtClean="0">
                <a:solidFill>
                  <a:srgbClr val="C00000"/>
                </a:solidFill>
              </a:rPr>
              <a:t>random recovery (RR)</a:t>
            </a:r>
            <a:r>
              <a:rPr lang="en-US" altLang="zh-CN" sz="2400" dirty="0" smtClean="0"/>
              <a:t>, which randomly </a:t>
            </a:r>
            <a:r>
              <a:rPr lang="en-US" altLang="zh-CN" sz="2400" dirty="0"/>
              <a:t>reads k chunks from surviving </a:t>
            </a:r>
            <a:r>
              <a:rPr lang="en-US" altLang="zh-CN" sz="2400" dirty="0" smtClean="0"/>
              <a:t>nodes  </a:t>
            </a:r>
            <a:endParaRPr lang="en-US" altLang="zh-CN" sz="1400" dirty="0"/>
          </a:p>
          <a:p>
            <a:r>
              <a:rPr lang="en-US" altLang="zh-CN" sz="2400" dirty="0" err="1"/>
              <a:t>Jerasure</a:t>
            </a:r>
            <a:r>
              <a:rPr lang="en-US" altLang="zh-CN" sz="2400" dirty="0"/>
              <a:t> library: encoding/decoding operations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02048"/>
              </p:ext>
            </p:extLst>
          </p:nvPr>
        </p:nvGraphicFramePr>
        <p:xfrm>
          <a:off x="990600" y="2057400"/>
          <a:ext cx="693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733550"/>
                <a:gridCol w="14859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Clusters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</a:t>
                      </a:r>
                      <a:r>
                        <a:rPr lang="en-US" altLang="zh-CN" baseline="0" dirty="0" smtClean="0"/>
                        <a:t> of racks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 of nodes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Erasure code parameters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CFS1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(k=4,m=3)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CFS2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(k=6,m=3)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CFS3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(k=10,m=4)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# </a:t>
            </a:r>
            <a:r>
              <a:rPr lang="en-US" altLang="zh-CN" b="1" dirty="0">
                <a:solidFill>
                  <a:srgbClr val="C00000"/>
                </a:solidFill>
              </a:rPr>
              <a:t>Cross-rack repair traffic: </a:t>
            </a:r>
          </a:p>
          <a:p>
            <a:pPr marL="0" indent="0">
              <a:buNone/>
            </a:pP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2080917"/>
            <a:ext cx="8534400" cy="294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713596" y="5217459"/>
            <a:ext cx="562715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CAR reduces cross-rack repair traffic by up to 66.9% over RR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5" y="1905000"/>
            <a:ext cx="807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# </a:t>
            </a:r>
            <a:r>
              <a:rPr lang="en-US" altLang="zh-CN" b="1" dirty="0">
                <a:solidFill>
                  <a:srgbClr val="C00000"/>
                </a:solidFill>
              </a:rPr>
              <a:t>Load balancing rate:</a:t>
            </a:r>
          </a:p>
          <a:p>
            <a:pPr marL="0" indent="0"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Unbalanced </a:t>
            </a:r>
            <a:r>
              <a:rPr lang="en-US" altLang="zh-CN" sz="2000" dirty="0"/>
              <a:t>solution: the solution found in CAR without </a:t>
            </a:r>
            <a:r>
              <a:rPr lang="en-US" altLang="zh-CN" sz="2000" dirty="0" smtClean="0"/>
              <a:t>load balancing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143000" y="5486400"/>
            <a:ext cx="693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CAR </a:t>
            </a:r>
            <a:r>
              <a:rPr lang="en-US" altLang="zh-CN" sz="2400" dirty="0" smtClean="0">
                <a:solidFill>
                  <a:srgbClr val="C00000"/>
                </a:solidFill>
              </a:rPr>
              <a:t>effectively balances cross-rack </a:t>
            </a:r>
            <a:r>
              <a:rPr lang="en-US" altLang="zh-CN" sz="2400" dirty="0">
                <a:solidFill>
                  <a:srgbClr val="C00000"/>
                </a:solidFill>
              </a:rPr>
              <a:t>repair </a:t>
            </a:r>
            <a:r>
              <a:rPr lang="en-US" altLang="zh-CN" sz="2400" dirty="0" smtClean="0">
                <a:solidFill>
                  <a:srgbClr val="C00000"/>
                </a:solidFill>
              </a:rPr>
              <a:t>traffic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# </a:t>
            </a:r>
            <a:r>
              <a:rPr lang="en-US" altLang="zh-CN" b="1" dirty="0">
                <a:solidFill>
                  <a:srgbClr val="C00000"/>
                </a:solidFill>
              </a:rPr>
              <a:t>Recovery time</a:t>
            </a:r>
            <a:r>
              <a:rPr lang="en-US" altLang="zh-CN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1600" b="1" dirty="0" smtClean="0">
              <a:solidFill>
                <a:srgbClr val="C00000"/>
              </a:solidFill>
            </a:endParaRPr>
          </a:p>
          <a:p>
            <a:pPr marL="0" lvl="1" indent="0">
              <a:spcBef>
                <a:spcPct val="50000"/>
              </a:spcBef>
              <a:buNone/>
            </a:pPr>
            <a:r>
              <a:rPr lang="en-US" altLang="zh-CN" sz="1600" b="1" dirty="0" smtClean="0">
                <a:solidFill>
                  <a:srgbClr val="C00000"/>
                </a:solidFill>
              </a:rPr>
              <a:t> 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1"/>
            <a:ext cx="82296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333500" y="5257800"/>
            <a:ext cx="6477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CAR </a:t>
            </a:r>
            <a:r>
              <a:rPr lang="en-US" altLang="zh-CN" sz="2400" dirty="0" smtClean="0">
                <a:solidFill>
                  <a:srgbClr val="C00000"/>
                </a:solidFill>
              </a:rPr>
              <a:t>reduces recovery time by up to 53.8%</a:t>
            </a:r>
          </a:p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Large k </a:t>
            </a:r>
            <a:r>
              <a:rPr lang="en-US" altLang="zh-CN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long recovery time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648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CFS1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6609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CFS2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4029" y="4648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# </a:t>
            </a:r>
            <a:r>
              <a:rPr lang="en-US" altLang="zh-CN" b="1" dirty="0">
                <a:solidFill>
                  <a:srgbClr val="C00000"/>
                </a:solidFill>
              </a:rPr>
              <a:t>Computation time and transmission time:</a:t>
            </a:r>
          </a:p>
          <a:p>
            <a:pPr marL="0" indent="0">
              <a:buNone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1600" b="1" dirty="0" smtClean="0">
              <a:solidFill>
                <a:srgbClr val="C00000"/>
              </a:solidFill>
            </a:endParaRPr>
          </a:p>
          <a:p>
            <a:pPr marL="0" lvl="1" indent="0">
              <a:spcBef>
                <a:spcPct val="50000"/>
              </a:spcBef>
              <a:buNone/>
            </a:pP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8" y="2057400"/>
            <a:ext cx="42291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381000" y="5322711"/>
            <a:ext cx="4114800" cy="1312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</a:rPr>
              <a:t>Transmission </a:t>
            </a:r>
            <a:r>
              <a:rPr lang="en-US" altLang="zh-CN" sz="2000" dirty="0">
                <a:solidFill>
                  <a:srgbClr val="C00000"/>
                </a:solidFill>
              </a:rPr>
              <a:t>time </a:t>
            </a:r>
            <a:r>
              <a:rPr lang="en-US" altLang="zh-CN" sz="2000" dirty="0" smtClean="0">
                <a:solidFill>
                  <a:srgbClr val="C00000"/>
                </a:solidFill>
              </a:rPr>
              <a:t>dominates </a:t>
            </a:r>
            <a:r>
              <a:rPr lang="en-US" altLang="zh-CN" sz="2000" dirty="0">
                <a:solidFill>
                  <a:srgbClr val="C00000"/>
                </a:solidFill>
              </a:rPr>
              <a:t>overall recovery </a:t>
            </a:r>
            <a:r>
              <a:rPr lang="en-US" altLang="zh-CN" sz="2000" dirty="0" smtClean="0">
                <a:solidFill>
                  <a:srgbClr val="C00000"/>
                </a:solidFill>
              </a:rPr>
              <a:t>time, especially for CFS3 with largest k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89" y="2037644"/>
            <a:ext cx="38671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4875389" y="5322711"/>
            <a:ext cx="4116211" cy="1312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</a:rPr>
              <a:t>CAR won’t increase computation burden as it uses same coding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 on Partial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b="1" dirty="0" smtClean="0"/>
              <a:t>Partial-Parallel Repair </a:t>
            </a:r>
            <a:r>
              <a:rPr lang="en-US" sz="1800" dirty="0" smtClean="0"/>
              <a:t>[</a:t>
            </a:r>
            <a:r>
              <a:rPr lang="en-US" sz="1800" dirty="0" err="1" smtClean="0"/>
              <a:t>Mitra</a:t>
            </a:r>
            <a:r>
              <a:rPr lang="en-US" sz="1800" dirty="0" smtClean="0"/>
              <a:t>, EuroSys’16]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artial decoding at different nodes</a:t>
            </a:r>
          </a:p>
          <a:p>
            <a:r>
              <a:rPr lang="en-US" b="1" dirty="0" smtClean="0"/>
              <a:t>Double Regenerating Codes </a:t>
            </a:r>
            <a:r>
              <a:rPr lang="en-US" sz="1800" dirty="0" smtClean="0"/>
              <a:t>[Hu, ISIT’16]</a:t>
            </a:r>
            <a:endParaRPr lang="en-US" dirty="0" smtClean="0"/>
          </a:p>
          <a:p>
            <a:pPr lvl="1"/>
            <a:r>
              <a:rPr lang="en-US" dirty="0" smtClean="0"/>
              <a:t>Optimal regenerating code construction </a:t>
            </a:r>
            <a:r>
              <a:rPr lang="en-US" smtClean="0"/>
              <a:t>that provably minimizes </a:t>
            </a:r>
            <a:r>
              <a:rPr lang="en-US" dirty="0" smtClean="0"/>
              <a:t>cross-rack repair traffic</a:t>
            </a:r>
          </a:p>
          <a:p>
            <a:endParaRPr lang="en-US" dirty="0" smtClean="0"/>
          </a:p>
          <a:p>
            <a:r>
              <a:rPr lang="en-US" dirty="0" smtClean="0"/>
              <a:t>CAR focuses on Reed-Solomon codes, and addresses load balancing across stripes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b="1" dirty="0" smtClean="0"/>
              <a:t>data redundancy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Replication:</a:t>
            </a:r>
            <a:r>
              <a:rPr lang="en-US" b="1" dirty="0" smtClean="0"/>
              <a:t> </a:t>
            </a:r>
            <a:r>
              <a:rPr lang="en-US" dirty="0" smtClean="0"/>
              <a:t>make duplicate copies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Erasure coding:</a:t>
            </a:r>
            <a:r>
              <a:rPr lang="en-US" b="1" dirty="0" smtClean="0"/>
              <a:t> </a:t>
            </a:r>
            <a:r>
              <a:rPr lang="en-US" dirty="0" smtClean="0"/>
              <a:t>encode data to parity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Enterprises </a:t>
            </a:r>
            <a:r>
              <a:rPr lang="en-US" dirty="0"/>
              <a:t>(e.g., Google, Azure, Facebook) move to erasure coding to save footprints </a:t>
            </a:r>
            <a:endParaRPr lang="en-US" dirty="0" smtClean="0"/>
          </a:p>
          <a:p>
            <a:pPr lvl="1"/>
            <a:r>
              <a:rPr lang="en-US" dirty="0"/>
              <a:t>Azure reduces overhead from </a:t>
            </a:r>
            <a:r>
              <a:rPr lang="en-US" b="1" dirty="0">
                <a:solidFill>
                  <a:srgbClr val="FF0000"/>
                </a:solidFill>
              </a:rPr>
              <a:t>3x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b="1" dirty="0">
                <a:solidFill>
                  <a:srgbClr val="FF0000"/>
                </a:solidFill>
              </a:rPr>
              <a:t>1.33x</a:t>
            </a:r>
            <a:r>
              <a:rPr lang="en-US" dirty="0"/>
              <a:t> via erasure coding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over 50% cost saving </a:t>
            </a:r>
            <a:r>
              <a:rPr lang="en-US" sz="1600" dirty="0"/>
              <a:t>[Huang, ATC’12]</a:t>
            </a:r>
            <a:endParaRPr lang="en-US" dirty="0"/>
          </a:p>
          <a:p>
            <a:pPr lvl="1"/>
            <a:r>
              <a:rPr lang="en-US" dirty="0"/>
              <a:t>Facebook reduces overhead from </a:t>
            </a:r>
            <a:r>
              <a:rPr lang="en-US" b="1" dirty="0">
                <a:solidFill>
                  <a:srgbClr val="FF0000"/>
                </a:solidFill>
              </a:rPr>
              <a:t>3.6x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b="1" dirty="0">
                <a:solidFill>
                  <a:srgbClr val="FF0000"/>
                </a:solidFill>
              </a:rPr>
              <a:t>2.1x</a:t>
            </a:r>
            <a:r>
              <a:rPr lang="en-US" dirty="0"/>
              <a:t> via erasure coding for warm binary data </a:t>
            </a:r>
            <a:r>
              <a:rPr lang="en-US" sz="1600" dirty="0"/>
              <a:t>[</a:t>
            </a:r>
            <a:r>
              <a:rPr lang="en-US" sz="1600" dirty="0" err="1"/>
              <a:t>Muralidhar</a:t>
            </a:r>
            <a:r>
              <a:rPr lang="en-US" sz="1600" dirty="0"/>
              <a:t>, OSDI’14]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single failure recovery solutions are inadequate for CFS architectures</a:t>
            </a:r>
          </a:p>
          <a:p>
            <a:r>
              <a:rPr lang="en-US" dirty="0" smtClean="0"/>
              <a:t>CAR: cross-rack-aware recovery </a:t>
            </a:r>
          </a:p>
          <a:p>
            <a:pPr lvl="1"/>
            <a:r>
              <a:rPr lang="en-US" dirty="0" smtClean="0"/>
              <a:t>Minimizes number of accessed racks</a:t>
            </a:r>
          </a:p>
          <a:p>
            <a:pPr lvl="1"/>
            <a:r>
              <a:rPr lang="en-US" dirty="0" smtClean="0"/>
              <a:t>Performs intra-rack chunk aggregation</a:t>
            </a:r>
          </a:p>
          <a:p>
            <a:pPr lvl="1"/>
            <a:r>
              <a:rPr lang="en-US" dirty="0" smtClean="0"/>
              <a:t>Balances cross-rack repair traffic over multiple stripes</a:t>
            </a:r>
          </a:p>
          <a:p>
            <a:r>
              <a:rPr lang="en-US" dirty="0" smtClean="0"/>
              <a:t>Experiments show performance gain of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458200" cy="18287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Divide data to </a:t>
            </a:r>
            <a:r>
              <a:rPr lang="en-US" sz="2400" b="1" dirty="0" smtClean="0"/>
              <a:t>k </a:t>
            </a:r>
            <a:r>
              <a:rPr lang="en-US" sz="2400" dirty="0" smtClean="0">
                <a:solidFill>
                  <a:srgbClr val="FF0000"/>
                </a:solidFill>
              </a:rPr>
              <a:t>data chunks </a:t>
            </a:r>
            <a:r>
              <a:rPr lang="en-US" sz="2400" dirty="0" smtClean="0"/>
              <a:t>(</a:t>
            </a:r>
            <a:r>
              <a:rPr lang="en-US" sz="2400" dirty="0"/>
              <a:t>each with multiple </a:t>
            </a:r>
            <a:r>
              <a:rPr lang="en-US" sz="2400" dirty="0" smtClean="0">
                <a:solidFill>
                  <a:srgbClr val="FF0000"/>
                </a:solidFill>
              </a:rPr>
              <a:t>elements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Encode data chunks to additional </a:t>
            </a:r>
            <a:r>
              <a:rPr lang="en-US" sz="2400" b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parity chunks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 smtClean="0"/>
              <a:t>Distribute each </a:t>
            </a:r>
            <a:r>
              <a:rPr lang="en-US" sz="2400" dirty="0" smtClean="0">
                <a:solidFill>
                  <a:srgbClr val="FF0000"/>
                </a:solidFill>
              </a:rPr>
              <a:t>stripe</a:t>
            </a:r>
            <a:r>
              <a:rPr lang="en-US" sz="2400" dirty="0" smtClean="0"/>
              <a:t> of data/parity chunks to </a:t>
            </a:r>
            <a:r>
              <a:rPr lang="en-US" sz="2400" dirty="0" err="1" smtClean="0"/>
              <a:t>k+m</a:t>
            </a:r>
            <a:r>
              <a:rPr lang="en-US" sz="2400" dirty="0" smtClean="0"/>
              <a:t> nodes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MDS property</a:t>
            </a:r>
            <a:r>
              <a:rPr lang="en-US" sz="2400" dirty="0" smtClean="0"/>
              <a:t>: </a:t>
            </a:r>
            <a:r>
              <a:rPr lang="en-US" sz="2400" dirty="0"/>
              <a:t>any k </a:t>
            </a:r>
            <a:r>
              <a:rPr lang="en-US" sz="2400" dirty="0" smtClean="0"/>
              <a:t>out of </a:t>
            </a:r>
            <a:r>
              <a:rPr lang="en-US" sz="2400" dirty="0" err="1" smtClean="0"/>
              <a:t>k+m</a:t>
            </a:r>
            <a:r>
              <a:rPr lang="en-US" sz="2400" dirty="0" smtClean="0"/>
              <a:t> </a:t>
            </a:r>
            <a:r>
              <a:rPr lang="en-US" sz="2400" dirty="0"/>
              <a:t>nodes can recover </a:t>
            </a:r>
            <a:r>
              <a:rPr lang="en-US" sz="2400" dirty="0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4244" y="3349171"/>
            <a:ext cx="8947356" cy="3204029"/>
            <a:chOff x="44244" y="3349171"/>
            <a:chExt cx="8947356" cy="3204029"/>
          </a:xfrm>
        </p:grpSpPr>
        <p:sp>
          <p:nvSpPr>
            <p:cNvPr id="5" name="圆角矩形 79"/>
            <p:cNvSpPr/>
            <p:nvPr/>
          </p:nvSpPr>
          <p:spPr bwMode="auto">
            <a:xfrm>
              <a:off x="7239000" y="3794703"/>
              <a:ext cx="1752600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圆角矩形 97"/>
            <p:cNvSpPr/>
            <p:nvPr/>
          </p:nvSpPr>
          <p:spPr bwMode="auto">
            <a:xfrm>
              <a:off x="7239000" y="4404303"/>
              <a:ext cx="1752600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圆角矩形 100"/>
            <p:cNvSpPr/>
            <p:nvPr/>
          </p:nvSpPr>
          <p:spPr bwMode="auto">
            <a:xfrm>
              <a:off x="7239000" y="5013903"/>
              <a:ext cx="1752600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圆角矩形 103"/>
            <p:cNvSpPr/>
            <p:nvPr/>
          </p:nvSpPr>
          <p:spPr bwMode="auto">
            <a:xfrm>
              <a:off x="7239000" y="5623503"/>
              <a:ext cx="1752600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矩形 80"/>
            <p:cNvSpPr/>
            <p:nvPr/>
          </p:nvSpPr>
          <p:spPr bwMode="auto">
            <a:xfrm>
              <a:off x="44244" y="4559163"/>
              <a:ext cx="1199147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Data</a:t>
              </a:r>
            </a:p>
          </p:txBody>
        </p:sp>
        <p:sp>
          <p:nvSpPr>
            <p:cNvPr id="10" name="右箭头 77"/>
            <p:cNvSpPr/>
            <p:nvPr/>
          </p:nvSpPr>
          <p:spPr bwMode="auto">
            <a:xfrm>
              <a:off x="3765756" y="4635363"/>
              <a:ext cx="1143000" cy="63703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encode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右箭头 79"/>
            <p:cNvSpPr/>
            <p:nvPr/>
          </p:nvSpPr>
          <p:spPr bwMode="auto">
            <a:xfrm>
              <a:off x="1403556" y="4635363"/>
              <a:ext cx="1143000" cy="63703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divide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接箭头连接符 81"/>
            <p:cNvCxnSpPr/>
            <p:nvPr/>
          </p:nvCxnSpPr>
          <p:spPr bwMode="auto">
            <a:xfrm>
              <a:off x="6172200" y="4036470"/>
              <a:ext cx="1347409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箭头连接符 85"/>
            <p:cNvCxnSpPr/>
            <p:nvPr/>
          </p:nvCxnSpPr>
          <p:spPr bwMode="auto">
            <a:xfrm>
              <a:off x="6154056" y="5266554"/>
              <a:ext cx="1347409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箭头连接符 87"/>
            <p:cNvCxnSpPr/>
            <p:nvPr/>
          </p:nvCxnSpPr>
          <p:spPr bwMode="auto">
            <a:xfrm>
              <a:off x="6157686" y="5876154"/>
              <a:ext cx="1347409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箭头连接符 90"/>
            <p:cNvCxnSpPr/>
            <p:nvPr/>
          </p:nvCxnSpPr>
          <p:spPr bwMode="auto">
            <a:xfrm>
              <a:off x="6157686" y="4656954"/>
              <a:ext cx="1347409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7682885" y="334917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5756" y="6183868"/>
              <a:ext cx="1601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(k, m) = (2, 2)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矩形 155"/>
            <p:cNvSpPr/>
            <p:nvPr/>
          </p:nvSpPr>
          <p:spPr bwMode="auto">
            <a:xfrm>
              <a:off x="2622756" y="4559163"/>
              <a:ext cx="990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19" name="矩形 156"/>
            <p:cNvSpPr/>
            <p:nvPr/>
          </p:nvSpPr>
          <p:spPr bwMode="auto">
            <a:xfrm>
              <a:off x="2622756" y="4787763"/>
              <a:ext cx="990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20" name="矩形 157"/>
            <p:cNvSpPr/>
            <p:nvPr/>
          </p:nvSpPr>
          <p:spPr bwMode="auto">
            <a:xfrm>
              <a:off x="2622756" y="5016363"/>
              <a:ext cx="990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21" name="矩形 158"/>
            <p:cNvSpPr/>
            <p:nvPr/>
          </p:nvSpPr>
          <p:spPr bwMode="auto">
            <a:xfrm>
              <a:off x="2622756" y="5244963"/>
              <a:ext cx="990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22" name="矩形 114"/>
            <p:cNvSpPr/>
            <p:nvPr/>
          </p:nvSpPr>
          <p:spPr bwMode="auto">
            <a:xfrm>
              <a:off x="5033078" y="50255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A+C</a:t>
              </a:r>
            </a:p>
          </p:txBody>
        </p:sp>
        <p:sp>
          <p:nvSpPr>
            <p:cNvPr id="23" name="矩形 115"/>
            <p:cNvSpPr/>
            <p:nvPr/>
          </p:nvSpPr>
          <p:spPr bwMode="auto">
            <a:xfrm>
              <a:off x="5033078" y="52541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B+D</a:t>
              </a:r>
            </a:p>
          </p:txBody>
        </p:sp>
        <p:sp>
          <p:nvSpPr>
            <p:cNvPr id="24" name="矩形 117"/>
            <p:cNvSpPr/>
            <p:nvPr/>
          </p:nvSpPr>
          <p:spPr bwMode="auto">
            <a:xfrm>
              <a:off x="5033078" y="56351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A+D</a:t>
              </a:r>
            </a:p>
          </p:txBody>
        </p:sp>
        <p:sp>
          <p:nvSpPr>
            <p:cNvPr id="25" name="矩形 118"/>
            <p:cNvSpPr/>
            <p:nvPr/>
          </p:nvSpPr>
          <p:spPr bwMode="auto">
            <a:xfrm>
              <a:off x="5033078" y="58637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B+C+D</a:t>
              </a:r>
            </a:p>
          </p:txBody>
        </p:sp>
        <p:sp>
          <p:nvSpPr>
            <p:cNvPr id="26" name="矩形 107"/>
            <p:cNvSpPr/>
            <p:nvPr/>
          </p:nvSpPr>
          <p:spPr bwMode="auto">
            <a:xfrm>
              <a:off x="5033078" y="38063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27" name="矩形 109"/>
            <p:cNvSpPr/>
            <p:nvPr/>
          </p:nvSpPr>
          <p:spPr bwMode="auto">
            <a:xfrm>
              <a:off x="5033078" y="40349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28" name="矩形 111"/>
            <p:cNvSpPr/>
            <p:nvPr/>
          </p:nvSpPr>
          <p:spPr bwMode="auto">
            <a:xfrm>
              <a:off x="5033078" y="44159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29" name="矩形 112"/>
            <p:cNvSpPr/>
            <p:nvPr/>
          </p:nvSpPr>
          <p:spPr bwMode="auto">
            <a:xfrm>
              <a:off x="5033078" y="4644571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622756" y="4559300"/>
              <a:ext cx="990600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625634" y="5013960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033078" y="3810000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029200" y="4419737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029200" y="5029337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029200" y="5638937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矩形 114"/>
            <p:cNvSpPr/>
            <p:nvPr/>
          </p:nvSpPr>
          <p:spPr bwMode="auto">
            <a:xfrm>
              <a:off x="7623878" y="50553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A+C</a:t>
              </a:r>
            </a:p>
          </p:txBody>
        </p:sp>
        <p:sp>
          <p:nvSpPr>
            <p:cNvPr id="46" name="矩形 115"/>
            <p:cNvSpPr/>
            <p:nvPr/>
          </p:nvSpPr>
          <p:spPr bwMode="auto">
            <a:xfrm>
              <a:off x="7623878" y="52839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B+D</a:t>
              </a:r>
            </a:p>
          </p:txBody>
        </p:sp>
        <p:sp>
          <p:nvSpPr>
            <p:cNvPr id="47" name="矩形 117"/>
            <p:cNvSpPr/>
            <p:nvPr/>
          </p:nvSpPr>
          <p:spPr bwMode="auto">
            <a:xfrm>
              <a:off x="7623878" y="56649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A+D</a:t>
              </a:r>
            </a:p>
          </p:txBody>
        </p:sp>
        <p:sp>
          <p:nvSpPr>
            <p:cNvPr id="48" name="矩形 118"/>
            <p:cNvSpPr/>
            <p:nvPr/>
          </p:nvSpPr>
          <p:spPr bwMode="auto">
            <a:xfrm>
              <a:off x="7623878" y="58935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B+C+D</a:t>
              </a:r>
            </a:p>
          </p:txBody>
        </p:sp>
        <p:sp>
          <p:nvSpPr>
            <p:cNvPr id="49" name="矩形 107"/>
            <p:cNvSpPr/>
            <p:nvPr/>
          </p:nvSpPr>
          <p:spPr bwMode="auto">
            <a:xfrm>
              <a:off x="7623878" y="38361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50" name="矩形 109"/>
            <p:cNvSpPr/>
            <p:nvPr/>
          </p:nvSpPr>
          <p:spPr bwMode="auto">
            <a:xfrm>
              <a:off x="7623878" y="40647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51" name="矩形 111"/>
            <p:cNvSpPr/>
            <p:nvPr/>
          </p:nvSpPr>
          <p:spPr bwMode="auto">
            <a:xfrm>
              <a:off x="7623878" y="44457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52" name="矩形 112"/>
            <p:cNvSpPr/>
            <p:nvPr/>
          </p:nvSpPr>
          <p:spPr bwMode="auto">
            <a:xfrm>
              <a:off x="7623878" y="4674325"/>
              <a:ext cx="986722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623878" y="3839754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620000" y="4449491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20000" y="5059091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620000" y="5668691"/>
              <a:ext cx="986722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Erasure-Coded CFS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6" y="1498660"/>
            <a:ext cx="8606014" cy="436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5654159"/>
            <a:ext cx="311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Architecture: 5 racks, 20 nodes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7045" y="5654159"/>
            <a:ext cx="359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Erasure Coding: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stripes, 14 chunks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Failure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8375"/>
            <a:ext cx="8305800" cy="4724400"/>
          </a:xfrm>
        </p:spPr>
        <p:txBody>
          <a:bodyPr/>
          <a:lstStyle/>
          <a:p>
            <a:r>
              <a:rPr lang="en-US" altLang="zh-CN" dirty="0" smtClean="0"/>
              <a:t>Single node failures are most common</a:t>
            </a:r>
          </a:p>
          <a:p>
            <a:r>
              <a:rPr lang="en-US" altLang="zh-CN" dirty="0" smtClean="0"/>
              <a:t>Extensive work on optimizing single </a:t>
            </a:r>
            <a:r>
              <a:rPr lang="en-US" altLang="zh-CN" dirty="0"/>
              <a:t>failure recovery </a:t>
            </a:r>
            <a:r>
              <a:rPr lang="en-US" altLang="zh-CN" dirty="0" smtClean="0"/>
              <a:t>by minimizing </a:t>
            </a:r>
            <a:r>
              <a:rPr lang="en-US" altLang="zh-CN" b="1" dirty="0" smtClean="0">
                <a:solidFill>
                  <a:srgbClr val="FF0000"/>
                </a:solidFill>
              </a:rPr>
              <a:t>repair traffic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竖卷形 8"/>
          <p:cNvSpPr/>
          <p:nvPr/>
        </p:nvSpPr>
        <p:spPr>
          <a:xfrm>
            <a:off x="228600" y="3581400"/>
            <a:ext cx="1752600" cy="1676400"/>
          </a:xfrm>
          <a:prstGeom prst="verticalScroll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Xiang et al. [ACM SIGMETRICS’10]</a:t>
            </a:r>
            <a:endParaRPr lang="zh-CN" altLang="en-US" dirty="0"/>
          </a:p>
        </p:txBody>
      </p:sp>
      <p:sp>
        <p:nvSpPr>
          <p:cNvPr id="10" name="竖卷形 9"/>
          <p:cNvSpPr/>
          <p:nvPr/>
        </p:nvSpPr>
        <p:spPr>
          <a:xfrm>
            <a:off x="1965960" y="3581400"/>
            <a:ext cx="1752600" cy="1676400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Khan et al. [USENIX FAST’12]</a:t>
            </a:r>
            <a:endParaRPr lang="zh-CN" altLang="en-US" dirty="0"/>
          </a:p>
        </p:txBody>
      </p:sp>
      <p:sp>
        <p:nvSpPr>
          <p:cNvPr id="11" name="竖卷形 10"/>
          <p:cNvSpPr/>
          <p:nvPr/>
        </p:nvSpPr>
        <p:spPr>
          <a:xfrm>
            <a:off x="3657600" y="3581400"/>
            <a:ext cx="1752600" cy="1676400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Zhu et al. [IEEE MSST’12]</a:t>
            </a:r>
            <a:endParaRPr lang="zh-CN" altLang="en-US" dirty="0"/>
          </a:p>
        </p:txBody>
      </p:sp>
      <p:sp>
        <p:nvSpPr>
          <p:cNvPr id="12" name="竖卷形 11"/>
          <p:cNvSpPr/>
          <p:nvPr/>
        </p:nvSpPr>
        <p:spPr>
          <a:xfrm>
            <a:off x="5410200" y="3581400"/>
            <a:ext cx="1752600" cy="1676400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Fu et al. [IEEE SRDS’14]</a:t>
            </a:r>
            <a:endParaRPr lang="zh-CN" altLang="en-US" dirty="0"/>
          </a:p>
        </p:txBody>
      </p:sp>
      <p:sp>
        <p:nvSpPr>
          <p:cNvPr id="13" name="竖卷形 12"/>
          <p:cNvSpPr/>
          <p:nvPr/>
        </p:nvSpPr>
        <p:spPr>
          <a:xfrm>
            <a:off x="7162800" y="3581400"/>
            <a:ext cx="1752600" cy="16764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Shen</a:t>
            </a:r>
            <a:r>
              <a:rPr lang="en-US" altLang="zh-CN" dirty="0" smtClean="0"/>
              <a:t> et al. [IEEE SRDS’15]</a:t>
            </a:r>
            <a:endParaRPr lang="zh-CN" altLang="en-US" dirty="0"/>
          </a:p>
        </p:txBody>
      </p:sp>
      <p:sp>
        <p:nvSpPr>
          <p:cNvPr id="14" name="左大括号 13"/>
          <p:cNvSpPr/>
          <p:nvPr/>
        </p:nvSpPr>
        <p:spPr>
          <a:xfrm rot="16200000">
            <a:off x="4286250" y="2368548"/>
            <a:ext cx="495301" cy="6629400"/>
          </a:xfrm>
          <a:prstGeom prst="leftBrace">
            <a:avLst>
              <a:gd name="adj1" fmla="val 8333"/>
              <a:gd name="adj2" fmla="val 501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6019800"/>
            <a:ext cx="666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Are there any limitation of existing designs?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8374"/>
            <a:ext cx="8077200" cy="4948625"/>
          </a:xfrm>
        </p:spPr>
        <p:txBody>
          <a:bodyPr/>
          <a:lstStyle/>
          <a:p>
            <a:pPr marL="0" lvl="1" indent="0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Neglecting </a:t>
            </a:r>
            <a:r>
              <a:rPr lang="en-US" sz="2800" b="1" i="1" dirty="0">
                <a:solidFill>
                  <a:srgbClr val="FF0000"/>
                </a:solidFill>
              </a:rPr>
              <a:t>b</a:t>
            </a:r>
            <a:r>
              <a:rPr lang="en-US" altLang="zh-CN" sz="2800" b="1" i="1" dirty="0">
                <a:solidFill>
                  <a:srgbClr val="FF0000"/>
                </a:solidFill>
              </a:rPr>
              <a:t>andwidth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diversity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Oversubscription ratio: 5:1 - 20:1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96" y="2838450"/>
            <a:ext cx="50387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 rot="1095640">
            <a:off x="5047221" y="3664000"/>
            <a:ext cx="1840847" cy="4095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8990283">
            <a:off x="6350747" y="3443271"/>
            <a:ext cx="50490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8628428">
            <a:off x="2493668" y="4458466"/>
            <a:ext cx="1072944" cy="2150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 rot="14621600">
            <a:off x="2370643" y="4207112"/>
            <a:ext cx="543593" cy="17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355262" y="3086049"/>
            <a:ext cx="1674877" cy="88778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Intra-rack connection</a:t>
            </a:r>
            <a:endParaRPr lang="zh-CN" altLang="en-US" sz="2000" dirty="0"/>
          </a:p>
        </p:txBody>
      </p:sp>
      <p:sp>
        <p:nvSpPr>
          <p:cNvPr id="14" name="圆角矩形 13"/>
          <p:cNvSpPr/>
          <p:nvPr/>
        </p:nvSpPr>
        <p:spPr>
          <a:xfrm>
            <a:off x="6782897" y="3385906"/>
            <a:ext cx="2270659" cy="476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Scarce resource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648496" y="2476449"/>
            <a:ext cx="1809704" cy="8192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Cross-rack connection</a:t>
            </a:r>
            <a:endParaRPr lang="zh-CN" altLang="en-US" sz="2000" dirty="0"/>
          </a:p>
        </p:txBody>
      </p:sp>
      <p:sp>
        <p:nvSpPr>
          <p:cNvPr id="19" name="圆角矩形 18"/>
          <p:cNvSpPr/>
          <p:nvPr/>
        </p:nvSpPr>
        <p:spPr>
          <a:xfrm>
            <a:off x="0" y="4057458"/>
            <a:ext cx="2588614" cy="476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</a:rPr>
              <a:t>Sufficient resource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8375"/>
            <a:ext cx="8763000" cy="4724400"/>
          </a:xfrm>
        </p:spPr>
        <p:txBody>
          <a:bodyPr/>
          <a:lstStyle/>
          <a:p>
            <a:pPr marL="0" lvl="1" indent="0">
              <a:spcBef>
                <a:spcPct val="50000"/>
              </a:spcBef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Incompatibility with Reed-Solomon (RS) Codes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 smtClean="0"/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/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 smtClean="0"/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/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 smtClean="0"/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/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800" dirty="0" smtClean="0"/>
              <a:t>RS codes provide general fault tolerance, and are used in Google and Facebook</a:t>
            </a:r>
            <a:endParaRPr lang="en-US" altLang="zh-C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1" y="2781300"/>
            <a:ext cx="5399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2080372" y="2971800"/>
            <a:ext cx="2156460" cy="6781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XOR-based code</a:t>
            </a:r>
            <a:endParaRPr lang="zh-CN" altLang="en-US" sz="2000" b="1" dirty="0"/>
          </a:p>
        </p:txBody>
      </p:sp>
      <p:sp>
        <p:nvSpPr>
          <p:cNvPr id="18" name="圆角矩形 17"/>
          <p:cNvSpPr/>
          <p:nvPr/>
        </p:nvSpPr>
        <p:spPr>
          <a:xfrm>
            <a:off x="2080372" y="2286000"/>
            <a:ext cx="216845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Existing Solutions</a:t>
            </a:r>
            <a:endParaRPr lang="zh-CN" altLang="en-US" sz="2000" b="1" dirty="0"/>
          </a:p>
        </p:txBody>
      </p:sp>
      <p:sp>
        <p:nvSpPr>
          <p:cNvPr id="20" name="乘号 19"/>
          <p:cNvSpPr/>
          <p:nvPr/>
        </p:nvSpPr>
        <p:spPr>
          <a:xfrm>
            <a:off x="6823037" y="2756537"/>
            <a:ext cx="533400" cy="4727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881182" y="4662661"/>
            <a:ext cx="2667000" cy="10134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674197" y="2286000"/>
            <a:ext cx="216845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Existing Solutions</a:t>
            </a:r>
            <a:endParaRPr lang="zh-CN" altLang="en-US" sz="2000" b="1" dirty="0"/>
          </a:p>
        </p:txBody>
      </p:sp>
      <p:sp>
        <p:nvSpPr>
          <p:cNvPr id="23" name="圆角矩形 22"/>
          <p:cNvSpPr/>
          <p:nvPr/>
        </p:nvSpPr>
        <p:spPr>
          <a:xfrm>
            <a:off x="4674197" y="2976736"/>
            <a:ext cx="2156460" cy="6781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RS code</a:t>
            </a:r>
            <a:endParaRPr lang="zh-CN" altLang="en-US" sz="2000" b="1" dirty="0"/>
          </a:p>
        </p:txBody>
      </p:sp>
      <p:sp>
        <p:nvSpPr>
          <p:cNvPr id="24" name="云形标注 23"/>
          <p:cNvSpPr/>
          <p:nvPr/>
        </p:nvSpPr>
        <p:spPr>
          <a:xfrm>
            <a:off x="4708599" y="3910042"/>
            <a:ext cx="4268096" cy="1435100"/>
          </a:xfrm>
          <a:prstGeom prst="cloudCallout">
            <a:avLst>
              <a:gd name="adj1" fmla="val -34363"/>
              <a:gd name="adj2" fmla="val -679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Read any k chunks; C(k+m-1,k) choices</a:t>
            </a:r>
            <a:endParaRPr lang="zh-CN" altLang="en-US" sz="2000" dirty="0"/>
          </a:p>
        </p:txBody>
      </p:sp>
      <p:sp>
        <p:nvSpPr>
          <p:cNvPr id="25" name="云形标注 24"/>
          <p:cNvSpPr/>
          <p:nvPr/>
        </p:nvSpPr>
        <p:spPr>
          <a:xfrm>
            <a:off x="457200" y="3985463"/>
            <a:ext cx="4266304" cy="1334279"/>
          </a:xfrm>
          <a:prstGeom prst="cloudCallout">
            <a:avLst>
              <a:gd name="adj1" fmla="val 16912"/>
              <a:gd name="adj2" fmla="val -753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Selectively read elements from chunks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04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599"/>
            <a:ext cx="8153400" cy="4500175"/>
          </a:xfrm>
        </p:spPr>
        <p:txBody>
          <a:bodyPr/>
          <a:lstStyle/>
          <a:p>
            <a:pPr marL="0" lvl="1" indent="0">
              <a:spcBef>
                <a:spcPct val="50000"/>
              </a:spcBef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Neglecting load balancing</a:t>
            </a:r>
          </a:p>
          <a:p>
            <a:pPr marL="800100" lvl="2" indent="-400050">
              <a:buFont typeface="Arial" pitchFamily="34" charset="0"/>
              <a:buChar char="•"/>
            </a:pPr>
            <a:r>
              <a:rPr lang="en-US" altLang="zh-CN" sz="2400" dirty="0" smtClean="0"/>
              <a:t>Only focus on minimizing repair traffic, but ignore load balancing property</a:t>
            </a:r>
            <a:endParaRPr lang="en-US" altLang="zh-CN" sz="2400" dirty="0"/>
          </a:p>
          <a:p>
            <a:pPr marL="857250" lvl="3" indent="0">
              <a:buNone/>
            </a:pPr>
            <a:endParaRPr lang="en-US" altLang="zh-CN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4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806824" y="4231341"/>
            <a:ext cx="7772400" cy="167640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Can we minimize and balance cross-rack repair traffic for single failure recovery in a CFS deployed with RS Codes?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16815</TotalTime>
  <Words>1327</Words>
  <Application>Microsoft Office PowerPoint</Application>
  <PresentationFormat>On-screen Show (4:3)</PresentationFormat>
  <Paragraphs>278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Reconsidering Single Failure Recovery in Clustered File Systems</vt:lpstr>
      <vt:lpstr>Clustered File Systems</vt:lpstr>
      <vt:lpstr>Redundancy</vt:lpstr>
      <vt:lpstr>Erasure Coding</vt:lpstr>
      <vt:lpstr>Erasure-Coded CFS</vt:lpstr>
      <vt:lpstr>Single Failure Recovery</vt:lpstr>
      <vt:lpstr>Limitations</vt:lpstr>
      <vt:lpstr>Limitations</vt:lpstr>
      <vt:lpstr>Limitations</vt:lpstr>
      <vt:lpstr>Our Contributions</vt:lpstr>
      <vt:lpstr>Problem Formulation</vt:lpstr>
      <vt:lpstr>Objectives</vt:lpstr>
      <vt:lpstr>Design of CAR</vt:lpstr>
      <vt:lpstr>Design of CAR</vt:lpstr>
      <vt:lpstr>Design of CAR</vt:lpstr>
      <vt:lpstr>Design of CAR</vt:lpstr>
      <vt:lpstr>Design of CAR</vt:lpstr>
      <vt:lpstr>Design of CAR</vt:lpstr>
      <vt:lpstr>Design of CAR</vt:lpstr>
      <vt:lpstr>Design of CAR</vt:lpstr>
      <vt:lpstr>Design of CAR</vt:lpstr>
      <vt:lpstr>Design of CAR</vt:lpstr>
      <vt:lpstr>Design of CAR</vt:lpstr>
      <vt:lpstr>Evaluation</vt:lpstr>
      <vt:lpstr>Evaluation</vt:lpstr>
      <vt:lpstr>Evaluation</vt:lpstr>
      <vt:lpstr>Evaluation</vt:lpstr>
      <vt:lpstr>Evaluation</vt:lpstr>
      <vt:lpstr>Recent Work on Partial Decoding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Patrick Lee</cp:lastModifiedBy>
  <cp:revision>872</cp:revision>
  <cp:lastPrinted>1601-01-01T00:00:00Z</cp:lastPrinted>
  <dcterms:created xsi:type="dcterms:W3CDTF">1601-01-01T00:00:00Z</dcterms:created>
  <dcterms:modified xsi:type="dcterms:W3CDTF">2016-06-29T14:13:09Z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