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289" r:id="rId3"/>
    <p:sldId id="318" r:id="rId4"/>
    <p:sldId id="290" r:id="rId5"/>
    <p:sldId id="291" r:id="rId6"/>
    <p:sldId id="302" r:id="rId7"/>
    <p:sldId id="294" r:id="rId8"/>
    <p:sldId id="293" r:id="rId9"/>
    <p:sldId id="303" r:id="rId10"/>
    <p:sldId id="304" r:id="rId11"/>
    <p:sldId id="305" r:id="rId12"/>
    <p:sldId id="306" r:id="rId13"/>
    <p:sldId id="321" r:id="rId14"/>
    <p:sldId id="307" r:id="rId15"/>
    <p:sldId id="319" r:id="rId16"/>
    <p:sldId id="308" r:id="rId17"/>
    <p:sldId id="309" r:id="rId18"/>
    <p:sldId id="310" r:id="rId19"/>
    <p:sldId id="317" r:id="rId20"/>
    <p:sldId id="312" r:id="rId21"/>
    <p:sldId id="320" r:id="rId22"/>
    <p:sldId id="313" r:id="rId23"/>
    <p:sldId id="314" r:id="rId24"/>
    <p:sldId id="315" r:id="rId25"/>
    <p:sldId id="316" r:id="rId26"/>
    <p:sldId id="301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FF6600"/>
    <a:srgbClr val="CC9900"/>
    <a:srgbClr val="CC6600"/>
    <a:srgbClr val="FF9933"/>
    <a:srgbClr val="009900"/>
    <a:srgbClr val="FF505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52" autoAdjust="0"/>
  </p:normalViewPr>
  <p:slideViewPr>
    <p:cSldViewPr>
      <p:cViewPr varScale="1">
        <p:scale>
          <a:sx n="114" d="100"/>
          <a:sy n="114" d="100"/>
        </p:scale>
        <p:origin x="9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'preliminary reliability'!$B$3</c:f>
              <c:strCache>
                <c:ptCount val="1"/>
                <c:pt idx="0">
                  <c:v>k=6</c:v>
                </c:pt>
              </c:strCache>
            </c:strRef>
          </c:tx>
          <c:spPr>
            <a:ln w="22225" cap="rnd">
              <a:solidFill>
                <a:schemeClr val="accent5">
                  <a:lumMod val="2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5">
                    <a:lumMod val="25000"/>
                  </a:schemeClr>
                </a:solidFill>
                <a:round/>
              </a:ln>
              <a:effectLst/>
            </c:spPr>
          </c:marker>
          <c:cat>
            <c:multiLvlStrRef>
              <c:f>'preliminary reliability'!$C$1:$I$2</c:f>
              <c:multiLvlStrCache>
                <c:ptCount val="7"/>
                <c:lvl>
                  <c:pt idx="0">
                    <c:v>16</c:v>
                  </c:pt>
                  <c:pt idx="1">
                    <c:v>20</c:v>
                  </c:pt>
                  <c:pt idx="2">
                    <c:v>24</c:v>
                  </c:pt>
                  <c:pt idx="3">
                    <c:v>28</c:v>
                  </c:pt>
                  <c:pt idx="4">
                    <c:v>32</c:v>
                  </c:pt>
                  <c:pt idx="5">
                    <c:v>36</c:v>
                  </c:pt>
                  <c:pt idx="6">
                    <c:v>40</c:v>
                  </c:pt>
                </c:lvl>
                <c:lvl>
                  <c:pt idx="0">
                    <c:v>Number of Racks</c:v>
                  </c:pt>
                </c:lvl>
              </c:multiLvlStrCache>
            </c:multiLvlStrRef>
          </c:cat>
          <c:val>
            <c:numRef>
              <c:f>'preliminary reliability'!$C$3:$I$3</c:f>
              <c:numCache>
                <c:formatCode>General</c:formatCode>
                <c:ptCount val="7"/>
                <c:pt idx="0">
                  <c:v>20.91</c:v>
                </c:pt>
                <c:pt idx="1">
                  <c:v>13.99</c:v>
                </c:pt>
                <c:pt idx="2">
                  <c:v>9.99</c:v>
                </c:pt>
                <c:pt idx="3">
                  <c:v>7.48</c:v>
                </c:pt>
                <c:pt idx="4">
                  <c:v>5.81</c:v>
                </c:pt>
                <c:pt idx="5">
                  <c:v>4.6399999999999997</c:v>
                </c:pt>
                <c:pt idx="6">
                  <c:v>3.79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'preliminary reliability'!$B$4</c:f>
              <c:strCache>
                <c:ptCount val="1"/>
                <c:pt idx="0">
                  <c:v>k=8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multiLvlStrRef>
              <c:f>'preliminary reliability'!$C$1:$I$2</c:f>
              <c:multiLvlStrCache>
                <c:ptCount val="7"/>
                <c:lvl>
                  <c:pt idx="0">
                    <c:v>16</c:v>
                  </c:pt>
                  <c:pt idx="1">
                    <c:v>20</c:v>
                  </c:pt>
                  <c:pt idx="2">
                    <c:v>24</c:v>
                  </c:pt>
                  <c:pt idx="3">
                    <c:v>28</c:v>
                  </c:pt>
                  <c:pt idx="4">
                    <c:v>32</c:v>
                  </c:pt>
                  <c:pt idx="5">
                    <c:v>36</c:v>
                  </c:pt>
                  <c:pt idx="6">
                    <c:v>40</c:v>
                  </c:pt>
                </c:lvl>
                <c:lvl>
                  <c:pt idx="0">
                    <c:v>Number of Racks</c:v>
                  </c:pt>
                </c:lvl>
              </c:multiLvlStrCache>
            </c:multiLvlStrRef>
          </c:cat>
          <c:val>
            <c:numRef>
              <c:f>'preliminary reliability'!$C$4:$I$4</c:f>
              <c:numCache>
                <c:formatCode>General</c:formatCode>
                <c:ptCount val="7"/>
                <c:pt idx="0">
                  <c:v>54.44</c:v>
                </c:pt>
                <c:pt idx="1">
                  <c:v>40.19</c:v>
                </c:pt>
                <c:pt idx="2">
                  <c:v>30.58</c:v>
                </c:pt>
                <c:pt idx="3">
                  <c:v>23.93</c:v>
                </c:pt>
                <c:pt idx="4">
                  <c:v>19.2</c:v>
                </c:pt>
                <c:pt idx="5">
                  <c:v>15.72</c:v>
                </c:pt>
                <c:pt idx="6">
                  <c:v>13.09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'preliminary reliability'!$B$5</c:f>
              <c:strCache>
                <c:ptCount val="1"/>
                <c:pt idx="0">
                  <c:v>k=10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19050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cat>
            <c:multiLvlStrRef>
              <c:f>'preliminary reliability'!$C$1:$I$2</c:f>
              <c:multiLvlStrCache>
                <c:ptCount val="7"/>
                <c:lvl>
                  <c:pt idx="0">
                    <c:v>16</c:v>
                  </c:pt>
                  <c:pt idx="1">
                    <c:v>20</c:v>
                  </c:pt>
                  <c:pt idx="2">
                    <c:v>24</c:v>
                  </c:pt>
                  <c:pt idx="3">
                    <c:v>28</c:v>
                  </c:pt>
                  <c:pt idx="4">
                    <c:v>32</c:v>
                  </c:pt>
                  <c:pt idx="5">
                    <c:v>36</c:v>
                  </c:pt>
                  <c:pt idx="6">
                    <c:v>40</c:v>
                  </c:pt>
                </c:lvl>
                <c:lvl>
                  <c:pt idx="0">
                    <c:v>Number of Racks</c:v>
                  </c:pt>
                </c:lvl>
              </c:multiLvlStrCache>
            </c:multiLvlStrRef>
          </c:cat>
          <c:val>
            <c:numRef>
              <c:f>'preliminary reliability'!$C$5:$I$5</c:f>
              <c:numCache>
                <c:formatCode>General</c:formatCode>
                <c:ptCount val="7"/>
                <c:pt idx="0">
                  <c:v>83.94</c:v>
                </c:pt>
                <c:pt idx="1">
                  <c:v>69.930000000000007</c:v>
                </c:pt>
                <c:pt idx="2">
                  <c:v>57.77</c:v>
                </c:pt>
                <c:pt idx="3">
                  <c:v>47.96</c:v>
                </c:pt>
                <c:pt idx="4">
                  <c:v>40.200000000000003</c:v>
                </c:pt>
                <c:pt idx="5">
                  <c:v>34.049999999999997</c:v>
                </c:pt>
                <c:pt idx="6">
                  <c:v>29.15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'preliminary reliability'!$B$6</c:f>
              <c:strCache>
                <c:ptCount val="1"/>
                <c:pt idx="0">
                  <c:v>k=12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multiLvlStrRef>
              <c:f>'preliminary reliability'!$C$1:$I$2</c:f>
              <c:multiLvlStrCache>
                <c:ptCount val="7"/>
                <c:lvl>
                  <c:pt idx="0">
                    <c:v>16</c:v>
                  </c:pt>
                  <c:pt idx="1">
                    <c:v>20</c:v>
                  </c:pt>
                  <c:pt idx="2">
                    <c:v>24</c:v>
                  </c:pt>
                  <c:pt idx="3">
                    <c:v>28</c:v>
                  </c:pt>
                  <c:pt idx="4">
                    <c:v>32</c:v>
                  </c:pt>
                  <c:pt idx="5">
                    <c:v>36</c:v>
                  </c:pt>
                  <c:pt idx="6">
                    <c:v>40</c:v>
                  </c:pt>
                </c:lvl>
                <c:lvl>
                  <c:pt idx="0">
                    <c:v>Number of Racks</c:v>
                  </c:pt>
                </c:lvl>
              </c:multiLvlStrCache>
            </c:multiLvlStrRef>
          </c:cat>
          <c:val>
            <c:numRef>
              <c:f>'preliminary reliability'!$C$6:$I$6</c:f>
              <c:numCache>
                <c:formatCode>General</c:formatCode>
                <c:ptCount val="7"/>
                <c:pt idx="0">
                  <c:v>97.06</c:v>
                </c:pt>
                <c:pt idx="1">
                  <c:v>89.91</c:v>
                </c:pt>
                <c:pt idx="2">
                  <c:v>80.790000000000006</c:v>
                </c:pt>
                <c:pt idx="3">
                  <c:v>71.569999999999993</c:v>
                </c:pt>
                <c:pt idx="4">
                  <c:v>63.1</c:v>
                </c:pt>
                <c:pt idx="5">
                  <c:v>55.64</c:v>
                </c:pt>
                <c:pt idx="6">
                  <c:v>49.21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143312"/>
        <c:axId val="302143872"/>
      </c:lineChart>
      <c:catAx>
        <c:axId val="30214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43872"/>
        <c:crosses val="autoZero"/>
        <c:auto val="1"/>
        <c:lblAlgn val="ctr"/>
        <c:lblOffset val="100"/>
        <c:noMultiLvlLbl val="0"/>
      </c:catAx>
      <c:valAx>
        <c:axId val="30214387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Probability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4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Encoding!$C$2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Encoding!$D$8:$D$11</c:f>
                <c:numCache>
                  <c:formatCode>General</c:formatCode>
                  <c:ptCount val="4"/>
                  <c:pt idx="0">
                    <c:v>11.776240865999995</c:v>
                  </c:pt>
                  <c:pt idx="1">
                    <c:v>14.570248295999988</c:v>
                  </c:pt>
                  <c:pt idx="2">
                    <c:v>3.0276439939999591</c:v>
                  </c:pt>
                  <c:pt idx="3">
                    <c:v>3.9915242539999554</c:v>
                  </c:pt>
                </c:numCache>
              </c:numRef>
            </c:plus>
            <c:minus>
              <c:numRef>
                <c:f>Encoding!$E$8:$E$11</c:f>
                <c:numCache>
                  <c:formatCode>General</c:formatCode>
                  <c:ptCount val="4"/>
                  <c:pt idx="0">
                    <c:v>10.195081979999969</c:v>
                  </c:pt>
                  <c:pt idx="1">
                    <c:v>19.361834115000022</c:v>
                  </c:pt>
                  <c:pt idx="2">
                    <c:v>1.491362955999989</c:v>
                  </c:pt>
                  <c:pt idx="3">
                    <c:v>6.8551520030000006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Encoding!$A$3:$B$6</c:f>
              <c:multiLvlStrCache>
                <c:ptCount val="4"/>
                <c:lvl>
                  <c:pt idx="0">
                    <c:v>(6,4)</c:v>
                  </c:pt>
                  <c:pt idx="1">
                    <c:v>(8,6)</c:v>
                  </c:pt>
                  <c:pt idx="2">
                    <c:v>(10,8)</c:v>
                  </c:pt>
                  <c:pt idx="3">
                    <c:v>(12,10)</c:v>
                  </c:pt>
                </c:lvl>
                <c:lvl>
                  <c:pt idx="0">
                    <c:v>(n,k)</c:v>
                  </c:pt>
                </c:lvl>
              </c:multiLvlStrCache>
            </c:multiLvlStrRef>
          </c:cat>
          <c:val>
            <c:numRef>
              <c:f>Encoding!$C$3:$C$6</c:f>
              <c:numCache>
                <c:formatCode>General</c:formatCode>
                <c:ptCount val="4"/>
                <c:pt idx="0">
                  <c:v>247.50141999100001</c:v>
                </c:pt>
                <c:pt idx="1">
                  <c:v>272.08313651399999</c:v>
                </c:pt>
                <c:pt idx="2">
                  <c:v>287.97007810899999</c:v>
                </c:pt>
                <c:pt idx="3">
                  <c:v>318.56512956199998</c:v>
                </c:pt>
              </c:numCache>
            </c:numRef>
          </c:val>
        </c:ser>
        <c:ser>
          <c:idx val="1"/>
          <c:order val="1"/>
          <c:tx>
            <c:strRef>
              <c:f>Encoding!$F$2</c:f>
              <c:strCache>
                <c:ptCount val="1"/>
                <c:pt idx="0">
                  <c:v>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Encoding!$G$8:$G$11</c:f>
                <c:numCache>
                  <c:formatCode>General</c:formatCode>
                  <c:ptCount val="4"/>
                  <c:pt idx="0">
                    <c:v>3.2875567950000004</c:v>
                  </c:pt>
                  <c:pt idx="1">
                    <c:v>19.536222610000038</c:v>
                  </c:pt>
                  <c:pt idx="2">
                    <c:v>31.933662636000008</c:v>
                  </c:pt>
                  <c:pt idx="3">
                    <c:v>26.762207128999989</c:v>
                  </c:pt>
                </c:numCache>
              </c:numRef>
            </c:plus>
            <c:minus>
              <c:numRef>
                <c:f>Encoding!$H$8:$H$11</c:f>
                <c:numCache>
                  <c:formatCode>General</c:formatCode>
                  <c:ptCount val="4"/>
                  <c:pt idx="0">
                    <c:v>6.8926483360000361</c:v>
                  </c:pt>
                  <c:pt idx="1">
                    <c:v>17.669733062999967</c:v>
                  </c:pt>
                  <c:pt idx="2">
                    <c:v>13.489952642999981</c:v>
                  </c:pt>
                  <c:pt idx="3">
                    <c:v>16.035933201000034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Encoding!$A$3:$B$6</c:f>
              <c:multiLvlStrCache>
                <c:ptCount val="4"/>
                <c:lvl>
                  <c:pt idx="0">
                    <c:v>(6,4)</c:v>
                  </c:pt>
                  <c:pt idx="1">
                    <c:v>(8,6)</c:v>
                  </c:pt>
                  <c:pt idx="2">
                    <c:v>(10,8)</c:v>
                  </c:pt>
                  <c:pt idx="3">
                    <c:v>(12,10)</c:v>
                  </c:pt>
                </c:lvl>
                <c:lvl>
                  <c:pt idx="0">
                    <c:v>(n,k)</c:v>
                  </c:pt>
                </c:lvl>
              </c:multiLvlStrCache>
            </c:multiLvlStrRef>
          </c:cat>
          <c:val>
            <c:numRef>
              <c:f>Encoding!$F$3:$F$6</c:f>
              <c:numCache>
                <c:formatCode>General</c:formatCode>
                <c:ptCount val="4"/>
                <c:pt idx="0">
                  <c:v>296.84099149899998</c:v>
                </c:pt>
                <c:pt idx="1">
                  <c:v>378.25757715700001</c:v>
                </c:pt>
                <c:pt idx="2">
                  <c:v>452.81683912599999</c:v>
                </c:pt>
                <c:pt idx="3">
                  <c:v>508.76931485099999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107808"/>
        <c:axId val="302112288"/>
      </c:barChart>
      <c:catAx>
        <c:axId val="3021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12288"/>
        <c:crosses val="autoZero"/>
        <c:auto val="1"/>
        <c:lblAlgn val="ctr"/>
        <c:lblOffset val="100"/>
        <c:noMultiLvlLbl val="0"/>
      </c:catAx>
      <c:valAx>
        <c:axId val="30211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Encoding throughput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Encoding!$C$16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Encoding!$D$22:$D$25</c:f>
                <c:numCache>
                  <c:formatCode>General</c:formatCode>
                  <c:ptCount val="4"/>
                  <c:pt idx="0">
                    <c:v>1.491362955999989</c:v>
                  </c:pt>
                  <c:pt idx="1">
                    <c:v>1.6257210999999927</c:v>
                  </c:pt>
                  <c:pt idx="2">
                    <c:v>3.0290535279999915</c:v>
                  </c:pt>
                  <c:pt idx="3">
                    <c:v>4.6965032471000114</c:v>
                  </c:pt>
                </c:numCache>
              </c:numRef>
            </c:plus>
            <c:minus>
              <c:numRef>
                <c:f>Encoding!$E$22:$E$25</c:f>
                <c:numCache>
                  <c:formatCode>General</c:formatCode>
                  <c:ptCount val="4"/>
                  <c:pt idx="0">
                    <c:v>3.0276439939999591</c:v>
                  </c:pt>
                  <c:pt idx="1">
                    <c:v>2.4229669000000058</c:v>
                  </c:pt>
                  <c:pt idx="2">
                    <c:v>5.2377648240000099</c:v>
                  </c:pt>
                  <c:pt idx="3">
                    <c:v>3.3886077333999935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Encoding!$A$17:$B$20</c:f>
              <c:multiLvlStrCache>
                <c:ptCount val="4"/>
                <c:lvl>
                  <c:pt idx="0">
                    <c:v>0</c:v>
                  </c:pt>
                  <c:pt idx="1">
                    <c:v>200</c:v>
                  </c:pt>
                  <c:pt idx="2">
                    <c:v>500</c:v>
                  </c:pt>
                  <c:pt idx="3">
                    <c:v>800</c:v>
                  </c:pt>
                </c:lvl>
                <c:lvl>
                  <c:pt idx="0">
                    <c:v>Injected traffic (MB/s)</c:v>
                  </c:pt>
                </c:lvl>
              </c:multiLvlStrCache>
            </c:multiLvlStrRef>
          </c:cat>
          <c:val>
            <c:numRef>
              <c:f>Encoding!$C$17:$C$20</c:f>
              <c:numCache>
                <c:formatCode>General</c:formatCode>
                <c:ptCount val="4"/>
                <c:pt idx="0">
                  <c:v>287.97007810899999</c:v>
                </c:pt>
                <c:pt idx="1">
                  <c:v>228.4112518</c:v>
                </c:pt>
                <c:pt idx="2">
                  <c:v>192.39079380000001</c:v>
                </c:pt>
                <c:pt idx="3">
                  <c:v>77.354778804199995</c:v>
                </c:pt>
              </c:numCache>
            </c:numRef>
          </c:val>
        </c:ser>
        <c:ser>
          <c:idx val="1"/>
          <c:order val="1"/>
          <c:tx>
            <c:strRef>
              <c:f>Encoding!$F$16</c:f>
              <c:strCache>
                <c:ptCount val="1"/>
                <c:pt idx="0">
                  <c:v>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Encoding!$G$22:$G$25</c:f>
                <c:numCache>
                  <c:formatCode>General</c:formatCode>
                  <c:ptCount val="4"/>
                  <c:pt idx="0">
                    <c:v>13.489952642999981</c:v>
                  </c:pt>
                  <c:pt idx="1">
                    <c:v>13.50735259999999</c:v>
                  </c:pt>
                  <c:pt idx="2">
                    <c:v>13.360131144000036</c:v>
                  </c:pt>
                  <c:pt idx="3">
                    <c:v>7.3416061899999931</c:v>
                  </c:pt>
                </c:numCache>
              </c:numRef>
            </c:plus>
            <c:minus>
              <c:numRef>
                <c:f>Encoding!$H$22:$H$25</c:f>
                <c:numCache>
                  <c:formatCode>General</c:formatCode>
                  <c:ptCount val="4"/>
                  <c:pt idx="0">
                    <c:v>31.933662636000008</c:v>
                  </c:pt>
                  <c:pt idx="1">
                    <c:v>9.0832159999999931</c:v>
                  </c:pt>
                  <c:pt idx="2">
                    <c:v>11.906162660000007</c:v>
                  </c:pt>
                  <c:pt idx="3">
                    <c:v>8.2709469710000008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Encoding!$A$17:$B$20</c:f>
              <c:multiLvlStrCache>
                <c:ptCount val="4"/>
                <c:lvl>
                  <c:pt idx="0">
                    <c:v>0</c:v>
                  </c:pt>
                  <c:pt idx="1">
                    <c:v>200</c:v>
                  </c:pt>
                  <c:pt idx="2">
                    <c:v>500</c:v>
                  </c:pt>
                  <c:pt idx="3">
                    <c:v>800</c:v>
                  </c:pt>
                </c:lvl>
                <c:lvl>
                  <c:pt idx="0">
                    <c:v>Injected traffic (MB/s)</c:v>
                  </c:pt>
                </c:lvl>
              </c:multiLvlStrCache>
            </c:multiLvlStrRef>
          </c:cat>
          <c:val>
            <c:numRef>
              <c:f>Encoding!$F$17:$F$20</c:f>
              <c:numCache>
                <c:formatCode>General</c:formatCode>
                <c:ptCount val="4"/>
                <c:pt idx="0">
                  <c:v>452.81683912599999</c:v>
                </c:pt>
                <c:pt idx="1">
                  <c:v>358.991738</c:v>
                </c:pt>
                <c:pt idx="2">
                  <c:v>319.62543893899999</c:v>
                </c:pt>
                <c:pt idx="3">
                  <c:v>169.923252437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148352"/>
        <c:axId val="302150032"/>
      </c:barChart>
      <c:catAx>
        <c:axId val="3021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50032"/>
        <c:crosses val="autoZero"/>
        <c:auto val="1"/>
        <c:lblAlgn val="ctr"/>
        <c:lblOffset val="100"/>
        <c:noMultiLvlLbl val="0"/>
      </c:catAx>
      <c:valAx>
        <c:axId val="302150032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Encoding throughput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</a:t>
            </a:r>
            <a:r>
              <a:rPr lang="en-US" baseline="0" dirty="0" smtClean="0"/>
              <a:t> data accounts for a small proportion of stored data, thus the hybrid scheme achieves a good balance in performance and storage efficiency.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8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5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6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9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H means better performance</a:t>
            </a:r>
          </a:p>
          <a:p>
            <a:r>
              <a:rPr lang="en-US" dirty="0" smtClean="0"/>
              <a:t>Simulation results</a:t>
            </a:r>
            <a:r>
              <a:rPr lang="en-US" baseline="0" dirty="0" smtClean="0"/>
              <a:t> over 1000 runs.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2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4.tm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5" Type="http://schemas.openxmlformats.org/officeDocument/2006/relationships/image" Target="../media/image6.tmp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hyperlink" Target="http://ansrlab.cse.cuhk.edu.hk/software/cor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400"/>
            <a:ext cx="8915400" cy="21526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Enabling Efficient and Reliable Transitions from Replication to Erasure Coding for Clustered File Systems</a:t>
            </a:r>
            <a:endParaRPr lang="en-US" sz="36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r>
              <a:rPr lang="en-US" sz="2400" b="1" u="sng" dirty="0" smtClean="0"/>
              <a:t>Runhui Li</a:t>
            </a:r>
            <a:r>
              <a:rPr lang="en-US" sz="2400" dirty="0" smtClean="0"/>
              <a:t>, Yuchong Hu, Patrick P. C. Lee</a:t>
            </a:r>
          </a:p>
          <a:p>
            <a:pPr eaLnBrk="1" hangingPunct="1"/>
            <a:r>
              <a:rPr lang="en-US" sz="2400" dirty="0" smtClean="0"/>
              <a:t>The Chinese University of Hong Kong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DSN’15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78149"/>
          </a:xfrm>
        </p:spPr>
        <p:txBody>
          <a:bodyPr/>
          <a:lstStyle/>
          <a:p>
            <a:r>
              <a:rPr lang="en-US" dirty="0" smtClean="0"/>
              <a:t>Eliminate Cross-Rack Downloads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638278"/>
            <a:ext cx="8382000" cy="31921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Formation of a stripe: blocks with at least one replica stored </a:t>
            </a:r>
            <a:r>
              <a:rPr lang="en-US" sz="2400" b="1" dirty="0" smtClean="0">
                <a:solidFill>
                  <a:srgbClr val="FF0000"/>
                </a:solidFill>
              </a:rPr>
              <a:t>in the same rack</a:t>
            </a:r>
            <a:endParaRPr lang="en-US" sz="2400" dirty="0" smtClean="0"/>
          </a:p>
          <a:p>
            <a:pPr lvl="1"/>
            <a:r>
              <a:rPr lang="en-US" sz="2000" dirty="0" smtClean="0"/>
              <a:t>We call this rack the </a:t>
            </a:r>
            <a:r>
              <a:rPr lang="en-US" sz="2000" b="1" i="1" dirty="0" smtClean="0">
                <a:solidFill>
                  <a:srgbClr val="FF0000"/>
                </a:solidFill>
              </a:rPr>
              <a:t>core rack </a:t>
            </a:r>
            <a:r>
              <a:rPr lang="en-US" sz="2000" dirty="0" smtClean="0"/>
              <a:t>of this stripe</a:t>
            </a:r>
            <a:endParaRPr lang="en-US" sz="2000" dirty="0"/>
          </a:p>
          <a:p>
            <a:pPr lvl="1"/>
            <a:r>
              <a:rPr lang="en-US" sz="2000" dirty="0" smtClean="0"/>
              <a:t>Pick a node in the </a:t>
            </a:r>
            <a:r>
              <a:rPr lang="en-US" sz="2000" b="1" i="1" dirty="0" smtClean="0"/>
              <a:t>core rack </a:t>
            </a:r>
            <a:r>
              <a:rPr lang="en-US" sz="2000" dirty="0" smtClean="0"/>
              <a:t>to encode the stripe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 cross-rack downloads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We do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</a:t>
            </a:r>
            <a:r>
              <a:rPr lang="en-US" sz="2400" dirty="0" smtClean="0">
                <a:sym typeface="Wingdings" panose="05000000000000000000" pitchFamily="2" charset="2"/>
              </a:rPr>
              <a:t> interfere with the replication algorithm, we just group blocks according to replica locations.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67057"/>
              </p:ext>
            </p:extLst>
          </p:nvPr>
        </p:nvGraphicFramePr>
        <p:xfrm>
          <a:off x="142875" y="1335374"/>
          <a:ext cx="3657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44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Blk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Racks</a:t>
                      </a:r>
                      <a:r>
                        <a:rPr lang="en-US" baseline="0" dirty="0" smtClean="0"/>
                        <a:t> storing replicas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Rack 1</a:t>
                      </a:r>
                      <a:r>
                        <a:rPr lang="en-US" dirty="0" smtClean="0"/>
                        <a:t>, Rack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Rack 1</a:t>
                      </a:r>
                      <a:r>
                        <a:rPr lang="en-US" dirty="0" smtClean="0"/>
                        <a:t>, Rack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Rack 1</a:t>
                      </a:r>
                      <a:r>
                        <a:rPr lang="en-US" dirty="0" smtClean="0"/>
                        <a:t>, Rack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Rack 1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Rack 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333875" y="924212"/>
            <a:ext cx="1143000" cy="3349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Blk1: 1,2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33875" y="1259174"/>
            <a:ext cx="1143000" cy="33496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Blk2: 3,2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333875" y="1594136"/>
            <a:ext cx="1143000" cy="33496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Blk3: 3,2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333875" y="1929098"/>
            <a:ext cx="1143000" cy="3349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Blk4: 1,3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333875" y="2264060"/>
            <a:ext cx="1143000" cy="3349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Blk5: 1,2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333875" y="2599022"/>
            <a:ext cx="1143000" cy="3349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Blk6: 1,2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333875" y="2933984"/>
            <a:ext cx="1143000" cy="33496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Blk7: 3,1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333875" y="3268946"/>
            <a:ext cx="1143000" cy="33496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Blk8: 3,2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76875" y="1080587"/>
            <a:ext cx="3286125" cy="1674810"/>
            <a:chOff x="5476875" y="1091693"/>
            <a:chExt cx="3286125" cy="167481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191250" y="1452850"/>
              <a:ext cx="2571750" cy="63471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Stripe1: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Blk1, Blk4, Blk5, Blk6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Arrow Connector 25"/>
            <p:cNvCxnSpPr>
              <a:stCxn id="8" idx="3"/>
              <a:endCxn id="23" idx="1"/>
            </p:cNvCxnSpPr>
            <p:nvPr/>
          </p:nvCxnSpPr>
          <p:spPr bwMode="auto">
            <a:xfrm>
              <a:off x="5476875" y="1091693"/>
              <a:ext cx="714375" cy="6785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18" idx="3"/>
              <a:endCxn id="23" idx="1"/>
            </p:cNvCxnSpPr>
            <p:nvPr/>
          </p:nvCxnSpPr>
          <p:spPr bwMode="auto">
            <a:xfrm flipV="1">
              <a:off x="5476875" y="1770206"/>
              <a:ext cx="714375" cy="32637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19" idx="3"/>
              <a:endCxn id="23" idx="1"/>
            </p:cNvCxnSpPr>
            <p:nvPr/>
          </p:nvCxnSpPr>
          <p:spPr bwMode="auto">
            <a:xfrm flipV="1">
              <a:off x="5476875" y="1770206"/>
              <a:ext cx="714375" cy="661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20" idx="3"/>
              <a:endCxn id="23" idx="1"/>
            </p:cNvCxnSpPr>
            <p:nvPr/>
          </p:nvCxnSpPr>
          <p:spPr bwMode="auto">
            <a:xfrm flipV="1">
              <a:off x="5476875" y="1770206"/>
              <a:ext cx="714375" cy="99629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5476875" y="1415549"/>
            <a:ext cx="3286125" cy="2009772"/>
            <a:chOff x="5476875" y="1426655"/>
            <a:chExt cx="3286125" cy="2009772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6191250" y="2272649"/>
              <a:ext cx="2571750" cy="68991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Stripe2: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Blk2, Blk3, Blk7, Blk8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>
              <a:stCxn id="16" idx="3"/>
              <a:endCxn id="24" idx="1"/>
            </p:cNvCxnSpPr>
            <p:nvPr/>
          </p:nvCxnSpPr>
          <p:spPr bwMode="auto">
            <a:xfrm>
              <a:off x="5476875" y="1426655"/>
              <a:ext cx="714375" cy="119094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17" idx="3"/>
              <a:endCxn id="24" idx="1"/>
            </p:cNvCxnSpPr>
            <p:nvPr/>
          </p:nvCxnSpPr>
          <p:spPr bwMode="auto">
            <a:xfrm>
              <a:off x="5476875" y="1761617"/>
              <a:ext cx="714375" cy="8559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21" idx="3"/>
              <a:endCxn id="24" idx="1"/>
            </p:cNvCxnSpPr>
            <p:nvPr/>
          </p:nvCxnSpPr>
          <p:spPr bwMode="auto">
            <a:xfrm flipV="1">
              <a:off x="5476875" y="2617604"/>
              <a:ext cx="714375" cy="4838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22" idx="3"/>
              <a:endCxn id="24" idx="1"/>
            </p:cNvCxnSpPr>
            <p:nvPr/>
          </p:nvCxnSpPr>
          <p:spPr bwMode="auto">
            <a:xfrm flipV="1">
              <a:off x="5476875" y="2617604"/>
              <a:ext cx="714375" cy="81882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1133475" y="1594136"/>
            <a:ext cx="2111995" cy="2044142"/>
            <a:chOff x="1143000" y="2087562"/>
            <a:chExt cx="2111995" cy="2044142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143000" y="2087562"/>
              <a:ext cx="762000" cy="1674810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5935" y="3762372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Core rack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 bwMode="auto">
            <a:xfrm flipH="1" flipV="1">
              <a:off x="1524001" y="3762372"/>
              <a:ext cx="481934" cy="1846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55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dirty="0" smtClean="0"/>
              <a:t>Availability Issues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511675"/>
                <a:ext cx="7886700" cy="2209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Randomly placed replicas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/>
                  <a:t>availability issues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97%</a:t>
                </a:r>
                <a:r>
                  <a:rPr lang="en-US" sz="2000" dirty="0" smtClean="0"/>
                  <a:t> of stripes need relocation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000" dirty="0" smtClean="0"/>
                  <a:t> and 16-rack cluster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Details in the paper</a:t>
                </a:r>
              </a:p>
              <a:p>
                <a:r>
                  <a:rPr lang="en-US" sz="2400" b="1" i="1" dirty="0" smtClean="0">
                    <a:solidFill>
                      <a:srgbClr val="FF0000"/>
                    </a:solidFill>
                  </a:rPr>
                  <a:t>Question: how to guarantee the reliability requirements without relocation?</a:t>
                </a:r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511675"/>
                <a:ext cx="7886700" cy="2209800"/>
              </a:xfrm>
              <a:blipFill rotWithShape="0">
                <a:blip r:embed="rId3"/>
                <a:stretch>
                  <a:fillRect l="-1005" t="-1928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729512"/>
              </p:ext>
            </p:extLst>
          </p:nvPr>
        </p:nvGraphicFramePr>
        <p:xfrm>
          <a:off x="1905000" y="1034184"/>
          <a:ext cx="5486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62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29"/>
          </a:xfrm>
        </p:spPr>
        <p:txBody>
          <a:bodyPr/>
          <a:lstStyle/>
          <a:p>
            <a:r>
              <a:rPr lang="en-US" dirty="0" smtClean="0"/>
              <a:t>Modeling Reliability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3947355"/>
            <a:ext cx="4495800" cy="27741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Replica layout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bipartite graph</a:t>
            </a:r>
          </a:p>
          <a:p>
            <a:pPr lvl="1"/>
            <a:r>
              <a:rPr lang="en-US" sz="2000" dirty="0" smtClean="0"/>
              <a:t>Left side: replicated block</a:t>
            </a:r>
          </a:p>
          <a:p>
            <a:pPr lvl="1"/>
            <a:r>
              <a:rPr lang="en-US" sz="2000" dirty="0" smtClean="0"/>
              <a:t>Right side: node</a:t>
            </a:r>
          </a:p>
          <a:p>
            <a:pPr lvl="1"/>
            <a:r>
              <a:rPr lang="en-US" sz="2000" dirty="0" smtClean="0"/>
              <a:t>Edge: replica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78665" y="1142967"/>
                <a:ext cx="5165335" cy="493217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What makes a valid replica layout (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do not need relocation</a:t>
                </a:r>
                <a:r>
                  <a:rPr lang="en-US" sz="2400" dirty="0" smtClean="0"/>
                  <a:t>)?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Node-level: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 node failure tolerable</a:t>
                </a:r>
              </a:p>
              <a:p>
                <a:pPr lvl="1"/>
                <a:r>
                  <a:rPr lang="en-US" sz="2000" dirty="0" smtClean="0"/>
                  <a:t>At most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ONE</a:t>
                </a:r>
                <a:r>
                  <a:rPr lang="en-US" sz="2000" dirty="0" smtClean="0"/>
                  <a:t> block per node</a:t>
                </a:r>
              </a:p>
              <a:p>
                <a:pPr lvl="1"/>
                <a:r>
                  <a:rPr lang="en-US" sz="2000" dirty="0" smtClean="0"/>
                  <a:t>Max matching 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edges</a:t>
                </a:r>
              </a:p>
              <a:p>
                <a:r>
                  <a:rPr lang="en-US" sz="2400" dirty="0" smtClean="0"/>
                  <a:t>Rack-level fault tolerance</a:t>
                </a:r>
              </a:p>
              <a:p>
                <a:pPr lvl="1"/>
                <a:r>
                  <a:rPr lang="en-US" sz="2000" dirty="0" smtClean="0"/>
                  <a:t>A maximum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blocks in one rack after </a:t>
                </a:r>
                <a:r>
                  <a:rPr lang="en-US" sz="2000" dirty="0" smtClean="0"/>
                  <a:t>encoding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>rack failure tolerable</a:t>
                </a:r>
              </a:p>
              <a:p>
                <a:pPr lvl="1"/>
                <a:r>
                  <a:rPr lang="en-US" sz="2000" dirty="0" smtClean="0"/>
                  <a:t>At most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edges are adjacent to the vertices in same rack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78665" y="1142967"/>
                <a:ext cx="5165335" cy="4932177"/>
              </a:xfrm>
              <a:blipFill rotWithShape="0">
                <a:blip r:embed="rId4"/>
                <a:stretch>
                  <a:fillRect l="-1653" t="-864" r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2990" y="1399235"/>
            <a:ext cx="3835675" cy="2347156"/>
            <a:chOff x="496136" y="1369916"/>
            <a:chExt cx="3835675" cy="2347156"/>
          </a:xfrm>
        </p:grpSpPr>
        <p:sp>
          <p:nvSpPr>
            <p:cNvPr id="9" name="Flowchart: Connector 8"/>
            <p:cNvSpPr/>
            <p:nvPr/>
          </p:nvSpPr>
          <p:spPr bwMode="auto">
            <a:xfrm>
              <a:off x="1432023" y="1648543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 bwMode="auto">
            <a:xfrm>
              <a:off x="1432023" y="2514237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 bwMode="auto">
            <a:xfrm>
              <a:off x="1440873" y="3384764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 bwMode="auto">
            <a:xfrm>
              <a:off x="3117273" y="1446116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 bwMode="auto">
            <a:xfrm>
              <a:off x="3117273" y="2053048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 bwMode="auto">
            <a:xfrm>
              <a:off x="3117273" y="2685452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lowchart: Connector 14"/>
            <p:cNvSpPr/>
            <p:nvPr/>
          </p:nvSpPr>
          <p:spPr bwMode="auto">
            <a:xfrm>
              <a:off x="3117273" y="3286462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 bwMode="auto">
            <a:xfrm>
              <a:off x="3117273" y="1674716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Connector 16"/>
            <p:cNvSpPr/>
            <p:nvPr/>
          </p:nvSpPr>
          <p:spPr bwMode="auto">
            <a:xfrm>
              <a:off x="3117273" y="2281648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>
              <a:off x="3117273" y="2914052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3117273" y="3515062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2964873" y="1369916"/>
              <a:ext cx="457200" cy="549492"/>
            </a:xfrm>
            <a:prstGeom prst="flowChartAlternateProcess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Flowchart: Alternate Process 20"/>
            <p:cNvSpPr/>
            <p:nvPr/>
          </p:nvSpPr>
          <p:spPr bwMode="auto">
            <a:xfrm>
              <a:off x="2964873" y="1979516"/>
              <a:ext cx="457200" cy="530732"/>
            </a:xfrm>
            <a:prstGeom prst="flowChartAlternateProcess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Flowchart: Alternate Process 21"/>
            <p:cNvSpPr/>
            <p:nvPr/>
          </p:nvSpPr>
          <p:spPr bwMode="auto">
            <a:xfrm>
              <a:off x="2964873" y="2597994"/>
              <a:ext cx="457200" cy="536068"/>
            </a:xfrm>
            <a:prstGeom prst="flowChartAlternateProcess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2964873" y="3232020"/>
              <a:ext cx="457200" cy="485052"/>
            </a:xfrm>
            <a:prstGeom prst="flowChartAlternateProcess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Connector 24"/>
            <p:cNvCxnSpPr>
              <a:stCxn id="9" idx="7"/>
              <a:endCxn id="12" idx="2"/>
            </p:cNvCxnSpPr>
            <p:nvPr/>
          </p:nvCxnSpPr>
          <p:spPr bwMode="auto">
            <a:xfrm flipV="1">
              <a:off x="1562105" y="1522316"/>
              <a:ext cx="1555168" cy="1485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stCxn id="9" idx="6"/>
              <a:endCxn id="13" idx="2"/>
            </p:cNvCxnSpPr>
            <p:nvPr/>
          </p:nvCxnSpPr>
          <p:spPr bwMode="auto">
            <a:xfrm>
              <a:off x="1584423" y="1724743"/>
              <a:ext cx="1532850" cy="4045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>
              <a:stCxn id="9" idx="5"/>
              <a:endCxn id="17" idx="2"/>
            </p:cNvCxnSpPr>
            <p:nvPr/>
          </p:nvCxnSpPr>
          <p:spPr bwMode="auto">
            <a:xfrm>
              <a:off x="1562105" y="1778625"/>
              <a:ext cx="1555168" cy="5792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>
              <a:stCxn id="10" idx="7"/>
              <a:endCxn id="16" idx="2"/>
            </p:cNvCxnSpPr>
            <p:nvPr/>
          </p:nvCxnSpPr>
          <p:spPr bwMode="auto">
            <a:xfrm flipV="1">
              <a:off x="1562105" y="1750916"/>
              <a:ext cx="1555168" cy="785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10" idx="6"/>
              <a:endCxn id="14" idx="2"/>
            </p:cNvCxnSpPr>
            <p:nvPr/>
          </p:nvCxnSpPr>
          <p:spPr bwMode="auto">
            <a:xfrm>
              <a:off x="1584423" y="2590437"/>
              <a:ext cx="1532850" cy="1712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10" idx="5"/>
              <a:endCxn id="18" idx="2"/>
            </p:cNvCxnSpPr>
            <p:nvPr/>
          </p:nvCxnSpPr>
          <p:spPr bwMode="auto">
            <a:xfrm>
              <a:off x="1562105" y="2644319"/>
              <a:ext cx="1555168" cy="3459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stCxn id="12" idx="2"/>
              <a:endCxn id="11" idx="7"/>
            </p:cNvCxnSpPr>
            <p:nvPr/>
          </p:nvCxnSpPr>
          <p:spPr bwMode="auto">
            <a:xfrm flipH="1">
              <a:off x="1570955" y="1522316"/>
              <a:ext cx="1546318" cy="18847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stCxn id="11" idx="6"/>
              <a:endCxn id="15" idx="2"/>
            </p:cNvCxnSpPr>
            <p:nvPr/>
          </p:nvCxnSpPr>
          <p:spPr bwMode="auto">
            <a:xfrm flipV="1">
              <a:off x="1593273" y="3362662"/>
              <a:ext cx="1524000" cy="983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>
              <a:stCxn id="11" idx="5"/>
              <a:endCxn id="19" idx="2"/>
            </p:cNvCxnSpPr>
            <p:nvPr/>
          </p:nvCxnSpPr>
          <p:spPr bwMode="auto">
            <a:xfrm>
              <a:off x="1570955" y="3514846"/>
              <a:ext cx="1546318" cy="764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TextBox 85"/>
            <p:cNvSpPr txBox="1"/>
            <p:nvPr/>
          </p:nvSpPr>
          <p:spPr>
            <a:xfrm>
              <a:off x="499590" y="1540077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Block 1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96137" y="2405711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Block 2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6136" y="3271345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Block 3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417455" y="148301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1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417455" y="206021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2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17455" y="269707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3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429000" y="3276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4</a:t>
              </a:r>
              <a:endParaRPr lang="en-US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732582" y="6172200"/>
            <a:ext cx="5626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 replica layout is valid ↔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 valid max matching exists in the bipartite graph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5496" y="1544915"/>
            <a:ext cx="1555168" cy="2068946"/>
            <a:chOff x="8098583" y="790694"/>
            <a:chExt cx="1555168" cy="2068946"/>
          </a:xfrm>
        </p:grpSpPr>
        <p:cxnSp>
          <p:nvCxnSpPr>
            <p:cNvPr id="39" name="Straight Connector 38"/>
            <p:cNvCxnSpPr/>
            <p:nvPr/>
          </p:nvCxnSpPr>
          <p:spPr bwMode="auto">
            <a:xfrm flipV="1">
              <a:off x="8098583" y="790694"/>
              <a:ext cx="1555168" cy="14854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8120901" y="1858815"/>
              <a:ext cx="1532850" cy="1712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107433" y="2783224"/>
              <a:ext cx="1546318" cy="7641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82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418"/>
          </a:xfrm>
        </p:spPr>
        <p:txBody>
          <a:bodyPr/>
          <a:lstStyle/>
          <a:p>
            <a:r>
              <a:rPr lang="en-US" dirty="0" smtClean="0"/>
              <a:t>Modeling Reliability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17275" y="1417638"/>
                <a:ext cx="5030391" cy="505936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Max matching in bipartite graph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400" dirty="0" smtClean="0"/>
                  <a:t> a max flow problem</a:t>
                </a:r>
              </a:p>
              <a:p>
                <a:r>
                  <a:rPr lang="en-US" sz="2400" dirty="0" smtClean="0"/>
                  <a:t>Extend to flow graph</a:t>
                </a:r>
              </a:p>
              <a:p>
                <a:r>
                  <a:rPr lang="en-US" sz="2400" dirty="0" smtClean="0"/>
                  <a:t>Add rack vertices for rack-level fault tolerance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 in example</a:t>
                </a:r>
              </a:p>
              <a:p>
                <a:r>
                  <a:rPr lang="en-US" sz="2400" dirty="0" smtClean="0"/>
                  <a:t>The bipartite graph has a valid max matching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↔ </a:t>
                </a:r>
                <a:r>
                  <a:rPr lang="en-US" sz="2400" dirty="0" smtClean="0"/>
                  <a:t>Max flow of the flow graph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b="1" i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Determine a valid replica layout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17275" y="1417638"/>
                <a:ext cx="5030391" cy="5059362"/>
              </a:xfrm>
              <a:blipFill rotWithShape="0">
                <a:blip r:embed="rId3"/>
                <a:stretch>
                  <a:fillRect l="-1574" t="-843" r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4123" y="2239962"/>
            <a:ext cx="3788722" cy="1981200"/>
            <a:chOff x="364123" y="2239962"/>
            <a:chExt cx="3788722" cy="1981200"/>
          </a:xfrm>
        </p:grpSpPr>
        <p:sp>
          <p:nvSpPr>
            <p:cNvPr id="69" name="Flowchart: Connector 68"/>
            <p:cNvSpPr/>
            <p:nvPr/>
          </p:nvSpPr>
          <p:spPr bwMode="auto">
            <a:xfrm>
              <a:off x="457200" y="3193473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Flowchart: Connector 93"/>
            <p:cNvSpPr/>
            <p:nvPr/>
          </p:nvSpPr>
          <p:spPr bwMode="auto">
            <a:xfrm>
              <a:off x="3883891" y="3193473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6" name="Straight Arrow Connector 95"/>
            <p:cNvCxnSpPr>
              <a:stCxn id="69" idx="7"/>
              <a:endCxn id="45" idx="2"/>
            </p:cNvCxnSpPr>
            <p:nvPr/>
          </p:nvCxnSpPr>
          <p:spPr bwMode="auto">
            <a:xfrm flipV="1">
              <a:off x="587282" y="2239962"/>
              <a:ext cx="553409" cy="9758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>
              <a:stCxn id="69" idx="6"/>
              <a:endCxn id="46" idx="2"/>
            </p:cNvCxnSpPr>
            <p:nvPr/>
          </p:nvCxnSpPr>
          <p:spPr bwMode="auto">
            <a:xfrm>
              <a:off x="609600" y="3269673"/>
              <a:ext cx="53109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>
              <a:stCxn id="69" idx="5"/>
              <a:endCxn id="47" idx="2"/>
            </p:cNvCxnSpPr>
            <p:nvPr/>
          </p:nvCxnSpPr>
          <p:spPr bwMode="auto">
            <a:xfrm>
              <a:off x="587282" y="3323555"/>
              <a:ext cx="553409" cy="8976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TextBox 4"/>
            <p:cNvSpPr txBox="1"/>
            <p:nvPr/>
          </p:nvSpPr>
          <p:spPr>
            <a:xfrm>
              <a:off x="364123" y="341418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4291" y="334587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0369" y="1782762"/>
            <a:ext cx="1930395" cy="3390668"/>
            <a:chOff x="810369" y="1782762"/>
            <a:chExt cx="1930395" cy="3390668"/>
          </a:xfrm>
        </p:grpSpPr>
        <p:sp>
          <p:nvSpPr>
            <p:cNvPr id="45" name="Flowchart: Connector 44"/>
            <p:cNvSpPr/>
            <p:nvPr/>
          </p:nvSpPr>
          <p:spPr bwMode="auto">
            <a:xfrm>
              <a:off x="1140691" y="2163762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lowchart: Connector 45"/>
            <p:cNvSpPr/>
            <p:nvPr/>
          </p:nvSpPr>
          <p:spPr bwMode="auto">
            <a:xfrm>
              <a:off x="1140691" y="3193473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lowchart: Connector 46"/>
            <p:cNvSpPr/>
            <p:nvPr/>
          </p:nvSpPr>
          <p:spPr bwMode="auto">
            <a:xfrm>
              <a:off x="1140691" y="4144962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lowchart: Connector 47"/>
            <p:cNvSpPr/>
            <p:nvPr/>
          </p:nvSpPr>
          <p:spPr bwMode="auto">
            <a:xfrm>
              <a:off x="2283691" y="1782762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lowchart: Connector 48"/>
            <p:cNvSpPr/>
            <p:nvPr/>
          </p:nvSpPr>
          <p:spPr bwMode="auto">
            <a:xfrm>
              <a:off x="2283691" y="2583873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Flowchart: Connector 49"/>
            <p:cNvSpPr/>
            <p:nvPr/>
          </p:nvSpPr>
          <p:spPr bwMode="auto">
            <a:xfrm>
              <a:off x="2283691" y="3384984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lowchart: Connector 50"/>
            <p:cNvSpPr/>
            <p:nvPr/>
          </p:nvSpPr>
          <p:spPr bwMode="auto">
            <a:xfrm>
              <a:off x="2283691" y="4186095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lowchart: Connector 51"/>
            <p:cNvSpPr/>
            <p:nvPr/>
          </p:nvSpPr>
          <p:spPr bwMode="auto">
            <a:xfrm>
              <a:off x="2283691" y="2092467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lowchart: Connector 52"/>
            <p:cNvSpPr/>
            <p:nvPr/>
          </p:nvSpPr>
          <p:spPr bwMode="auto">
            <a:xfrm>
              <a:off x="2283691" y="2893578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lowchart: Connector 53"/>
            <p:cNvSpPr/>
            <p:nvPr/>
          </p:nvSpPr>
          <p:spPr bwMode="auto">
            <a:xfrm>
              <a:off x="2283691" y="3694689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lowchart: Connector 54"/>
            <p:cNvSpPr/>
            <p:nvPr/>
          </p:nvSpPr>
          <p:spPr bwMode="auto">
            <a:xfrm>
              <a:off x="2283691" y="4495800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>
              <a:stCxn id="45" idx="7"/>
              <a:endCxn id="48" idx="2"/>
            </p:cNvCxnSpPr>
            <p:nvPr/>
          </p:nvCxnSpPr>
          <p:spPr bwMode="auto">
            <a:xfrm flipV="1">
              <a:off x="1270773" y="1858962"/>
              <a:ext cx="1012918" cy="3271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>
              <a:stCxn id="45" idx="6"/>
              <a:endCxn id="49" idx="2"/>
            </p:cNvCxnSpPr>
            <p:nvPr/>
          </p:nvCxnSpPr>
          <p:spPr bwMode="auto">
            <a:xfrm>
              <a:off x="1293091" y="2239962"/>
              <a:ext cx="990600" cy="4201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>
              <a:stCxn id="45" idx="5"/>
              <a:endCxn id="53" idx="2"/>
            </p:cNvCxnSpPr>
            <p:nvPr/>
          </p:nvCxnSpPr>
          <p:spPr bwMode="auto">
            <a:xfrm>
              <a:off x="1270773" y="2293844"/>
              <a:ext cx="1012918" cy="6759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>
              <a:stCxn id="46" idx="7"/>
              <a:endCxn id="52" idx="2"/>
            </p:cNvCxnSpPr>
            <p:nvPr/>
          </p:nvCxnSpPr>
          <p:spPr bwMode="auto">
            <a:xfrm flipV="1">
              <a:off x="1270773" y="2168667"/>
              <a:ext cx="1012918" cy="10471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>
              <a:stCxn id="46" idx="6"/>
              <a:endCxn id="50" idx="2"/>
            </p:cNvCxnSpPr>
            <p:nvPr/>
          </p:nvCxnSpPr>
          <p:spPr bwMode="auto">
            <a:xfrm>
              <a:off x="1293091" y="3269673"/>
              <a:ext cx="990600" cy="1915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>
              <a:stCxn id="46" idx="5"/>
              <a:endCxn id="54" idx="2"/>
            </p:cNvCxnSpPr>
            <p:nvPr/>
          </p:nvCxnSpPr>
          <p:spPr bwMode="auto">
            <a:xfrm>
              <a:off x="1270773" y="3323555"/>
              <a:ext cx="1012918" cy="447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>
              <a:stCxn id="47" idx="7"/>
              <a:endCxn id="48" idx="2"/>
            </p:cNvCxnSpPr>
            <p:nvPr/>
          </p:nvCxnSpPr>
          <p:spPr bwMode="auto">
            <a:xfrm flipV="1">
              <a:off x="1270773" y="1858962"/>
              <a:ext cx="1012918" cy="230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>
              <a:stCxn id="47" idx="6"/>
              <a:endCxn id="51" idx="2"/>
            </p:cNvCxnSpPr>
            <p:nvPr/>
          </p:nvCxnSpPr>
          <p:spPr bwMode="auto">
            <a:xfrm>
              <a:off x="1293091" y="4221162"/>
              <a:ext cx="990600" cy="411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>
              <a:stCxn id="47" idx="5"/>
              <a:endCxn id="55" idx="2"/>
            </p:cNvCxnSpPr>
            <p:nvPr/>
          </p:nvCxnSpPr>
          <p:spPr bwMode="auto">
            <a:xfrm>
              <a:off x="1270773" y="4275044"/>
              <a:ext cx="1012918" cy="2969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810369" y="480409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</a:t>
              </a:r>
              <a:endPara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79017" y="480409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Node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6091" y="1858962"/>
            <a:ext cx="1470118" cy="3315308"/>
            <a:chOff x="2436091" y="1858962"/>
            <a:chExt cx="1470118" cy="3315308"/>
          </a:xfrm>
        </p:grpSpPr>
        <p:sp>
          <p:nvSpPr>
            <p:cNvPr id="74" name="Flowchart: Connector 73"/>
            <p:cNvSpPr/>
            <p:nvPr/>
          </p:nvSpPr>
          <p:spPr bwMode="auto">
            <a:xfrm>
              <a:off x="3121891" y="2011362"/>
              <a:ext cx="152400" cy="152400"/>
            </a:xfrm>
            <a:prstGeom prst="flowChartConnector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Flowchart: Connector 74"/>
            <p:cNvSpPr/>
            <p:nvPr/>
          </p:nvSpPr>
          <p:spPr bwMode="auto">
            <a:xfrm>
              <a:off x="3121891" y="2773362"/>
              <a:ext cx="152400" cy="152400"/>
            </a:xfrm>
            <a:prstGeom prst="flowChartConnector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 bwMode="auto">
            <a:xfrm>
              <a:off x="3121891" y="3459162"/>
              <a:ext cx="152400" cy="152400"/>
            </a:xfrm>
            <a:prstGeom prst="flowChartConnector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Flowchart: Connector 76"/>
            <p:cNvSpPr/>
            <p:nvPr/>
          </p:nvSpPr>
          <p:spPr bwMode="auto">
            <a:xfrm>
              <a:off x="3121891" y="4221162"/>
              <a:ext cx="152400" cy="152400"/>
            </a:xfrm>
            <a:prstGeom prst="flowChartConnector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9" name="Straight Arrow Connector 78"/>
            <p:cNvCxnSpPr>
              <a:stCxn id="48" idx="6"/>
              <a:endCxn id="74" idx="2"/>
            </p:cNvCxnSpPr>
            <p:nvPr/>
          </p:nvCxnSpPr>
          <p:spPr bwMode="auto">
            <a:xfrm>
              <a:off x="2436091" y="1858962"/>
              <a:ext cx="6858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>
              <a:stCxn id="52" idx="6"/>
              <a:endCxn id="74" idx="2"/>
            </p:cNvCxnSpPr>
            <p:nvPr/>
          </p:nvCxnSpPr>
          <p:spPr bwMode="auto">
            <a:xfrm flipV="1">
              <a:off x="2436091" y="2087562"/>
              <a:ext cx="685800" cy="811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49" idx="6"/>
              <a:endCxn id="75" idx="2"/>
            </p:cNvCxnSpPr>
            <p:nvPr/>
          </p:nvCxnSpPr>
          <p:spPr bwMode="auto">
            <a:xfrm>
              <a:off x="2436091" y="2660073"/>
              <a:ext cx="685800" cy="1894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53" idx="6"/>
              <a:endCxn id="75" idx="2"/>
            </p:cNvCxnSpPr>
            <p:nvPr/>
          </p:nvCxnSpPr>
          <p:spPr bwMode="auto">
            <a:xfrm flipV="1">
              <a:off x="2436091" y="2849562"/>
              <a:ext cx="685800" cy="1202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>
              <a:stCxn id="50" idx="6"/>
              <a:endCxn id="76" idx="2"/>
            </p:cNvCxnSpPr>
            <p:nvPr/>
          </p:nvCxnSpPr>
          <p:spPr bwMode="auto">
            <a:xfrm>
              <a:off x="2436091" y="3461184"/>
              <a:ext cx="685800" cy="741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>
              <a:stCxn id="54" idx="6"/>
              <a:endCxn id="76" idx="2"/>
            </p:cNvCxnSpPr>
            <p:nvPr/>
          </p:nvCxnSpPr>
          <p:spPr bwMode="auto">
            <a:xfrm flipV="1">
              <a:off x="2436091" y="3535362"/>
              <a:ext cx="685800" cy="2355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>
              <a:stCxn id="51" idx="6"/>
              <a:endCxn id="77" idx="2"/>
            </p:cNvCxnSpPr>
            <p:nvPr/>
          </p:nvCxnSpPr>
          <p:spPr bwMode="auto">
            <a:xfrm>
              <a:off x="2436091" y="4262295"/>
              <a:ext cx="685800" cy="350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>
              <a:stCxn id="55" idx="6"/>
              <a:endCxn id="77" idx="2"/>
            </p:cNvCxnSpPr>
            <p:nvPr/>
          </p:nvCxnSpPr>
          <p:spPr bwMode="auto">
            <a:xfrm flipV="1">
              <a:off x="2436091" y="4297362"/>
              <a:ext cx="685800" cy="274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>
              <a:stCxn id="74" idx="5"/>
              <a:endCxn id="94" idx="1"/>
            </p:cNvCxnSpPr>
            <p:nvPr/>
          </p:nvCxnSpPr>
          <p:spPr bwMode="auto">
            <a:xfrm>
              <a:off x="3251973" y="2141444"/>
              <a:ext cx="654236" cy="10743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>
              <a:stCxn id="75" idx="6"/>
              <a:endCxn id="94" idx="2"/>
            </p:cNvCxnSpPr>
            <p:nvPr/>
          </p:nvCxnSpPr>
          <p:spPr bwMode="auto">
            <a:xfrm>
              <a:off x="3274291" y="2849562"/>
              <a:ext cx="609600" cy="4201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76" idx="6"/>
              <a:endCxn id="94" idx="2"/>
            </p:cNvCxnSpPr>
            <p:nvPr/>
          </p:nvCxnSpPr>
          <p:spPr bwMode="auto">
            <a:xfrm flipV="1">
              <a:off x="3274291" y="3269673"/>
              <a:ext cx="609600" cy="2656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Arrow Connector 107"/>
            <p:cNvCxnSpPr>
              <a:stCxn id="77" idx="7"/>
              <a:endCxn id="94" idx="3"/>
            </p:cNvCxnSpPr>
            <p:nvPr/>
          </p:nvCxnSpPr>
          <p:spPr bwMode="auto">
            <a:xfrm flipV="1">
              <a:off x="3251973" y="3323555"/>
              <a:ext cx="654236" cy="9199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TextBox 79"/>
            <p:cNvSpPr txBox="1"/>
            <p:nvPr/>
          </p:nvSpPr>
          <p:spPr>
            <a:xfrm>
              <a:off x="2830041" y="480493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Rack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1114" y="1657456"/>
            <a:ext cx="3219780" cy="1159021"/>
            <a:chOff x="571114" y="1657456"/>
            <a:chExt cx="3219780" cy="1159021"/>
          </a:xfrm>
        </p:grpSpPr>
        <p:sp>
          <p:nvSpPr>
            <p:cNvPr id="119" name="TextBox 118"/>
            <p:cNvSpPr txBox="1"/>
            <p:nvPr/>
          </p:nvSpPr>
          <p:spPr>
            <a:xfrm>
              <a:off x="571114" y="24471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480080" y="175155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3429000" y="2362200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2362200"/>
                  <a:ext cx="36189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/>
            <p:cNvSpPr txBox="1"/>
            <p:nvPr/>
          </p:nvSpPr>
          <p:spPr>
            <a:xfrm>
              <a:off x="2622538" y="16574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122" name="Rounded Rectangle 121"/>
          <p:cNvSpPr/>
          <p:nvPr/>
        </p:nvSpPr>
        <p:spPr bwMode="auto">
          <a:xfrm>
            <a:off x="1070467" y="1657457"/>
            <a:ext cx="1552071" cy="3066944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8465" y="1858962"/>
            <a:ext cx="3318927" cy="2713038"/>
            <a:chOff x="587282" y="1858962"/>
            <a:chExt cx="3318927" cy="2713038"/>
          </a:xfrm>
        </p:grpSpPr>
        <p:cxnSp>
          <p:nvCxnSpPr>
            <p:cNvPr id="27" name="Straight Arrow Connector 26"/>
            <p:cNvCxnSpPr>
              <a:stCxn id="69" idx="7"/>
            </p:cNvCxnSpPr>
            <p:nvPr/>
          </p:nvCxnSpPr>
          <p:spPr bwMode="auto">
            <a:xfrm flipV="1">
              <a:off x="587282" y="2239962"/>
              <a:ext cx="553409" cy="9758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>
              <a:stCxn id="48" idx="6"/>
              <a:endCxn id="74" idx="2"/>
            </p:cNvCxnSpPr>
            <p:nvPr/>
          </p:nvCxnSpPr>
          <p:spPr bwMode="auto">
            <a:xfrm>
              <a:off x="2436091" y="1858962"/>
              <a:ext cx="685800" cy="228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stCxn id="74" idx="5"/>
              <a:endCxn id="94" idx="1"/>
            </p:cNvCxnSpPr>
            <p:nvPr/>
          </p:nvCxnSpPr>
          <p:spPr bwMode="auto">
            <a:xfrm>
              <a:off x="3251973" y="2141444"/>
              <a:ext cx="654236" cy="10743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>
              <a:stCxn id="69" idx="6"/>
              <a:endCxn id="46" idx="2"/>
            </p:cNvCxnSpPr>
            <p:nvPr/>
          </p:nvCxnSpPr>
          <p:spPr bwMode="auto">
            <a:xfrm>
              <a:off x="609600" y="3269673"/>
              <a:ext cx="53109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>
              <a:stCxn id="69" idx="5"/>
              <a:endCxn id="47" idx="2"/>
            </p:cNvCxnSpPr>
            <p:nvPr/>
          </p:nvCxnSpPr>
          <p:spPr bwMode="auto">
            <a:xfrm>
              <a:off x="587282" y="3323555"/>
              <a:ext cx="553409" cy="8976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>
              <a:stCxn id="45" idx="7"/>
              <a:endCxn id="48" idx="2"/>
            </p:cNvCxnSpPr>
            <p:nvPr/>
          </p:nvCxnSpPr>
          <p:spPr bwMode="auto">
            <a:xfrm flipV="1">
              <a:off x="1270773" y="1858962"/>
              <a:ext cx="1012918" cy="3271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stCxn id="46" idx="6"/>
              <a:endCxn id="50" idx="2"/>
            </p:cNvCxnSpPr>
            <p:nvPr/>
          </p:nvCxnSpPr>
          <p:spPr bwMode="auto">
            <a:xfrm>
              <a:off x="1293091" y="3269673"/>
              <a:ext cx="990600" cy="1915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>
              <a:stCxn id="47" idx="5"/>
              <a:endCxn id="55" idx="2"/>
            </p:cNvCxnSpPr>
            <p:nvPr/>
          </p:nvCxnSpPr>
          <p:spPr bwMode="auto">
            <a:xfrm>
              <a:off x="1270773" y="4275044"/>
              <a:ext cx="1012918" cy="2969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>
              <a:stCxn id="50" idx="6"/>
              <a:endCxn id="76" idx="2"/>
            </p:cNvCxnSpPr>
            <p:nvPr/>
          </p:nvCxnSpPr>
          <p:spPr bwMode="auto">
            <a:xfrm>
              <a:off x="2436091" y="3461184"/>
              <a:ext cx="685800" cy="741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>
              <a:stCxn id="55" idx="6"/>
              <a:endCxn id="77" idx="2"/>
            </p:cNvCxnSpPr>
            <p:nvPr/>
          </p:nvCxnSpPr>
          <p:spPr bwMode="auto">
            <a:xfrm flipV="1">
              <a:off x="2436091" y="4297362"/>
              <a:ext cx="685800" cy="27463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>
              <a:stCxn id="76" idx="6"/>
              <a:endCxn id="94" idx="2"/>
            </p:cNvCxnSpPr>
            <p:nvPr/>
          </p:nvCxnSpPr>
          <p:spPr bwMode="auto">
            <a:xfrm flipV="1">
              <a:off x="3274291" y="3269673"/>
              <a:ext cx="609600" cy="2656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Arrow Connector 111"/>
            <p:cNvCxnSpPr>
              <a:stCxn id="77" idx="7"/>
              <a:endCxn id="94" idx="3"/>
            </p:cNvCxnSpPr>
            <p:nvPr/>
          </p:nvCxnSpPr>
          <p:spPr bwMode="auto">
            <a:xfrm flipV="1">
              <a:off x="3251973" y="3323555"/>
              <a:ext cx="654236" cy="9199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52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059050" y="1912844"/>
            <a:ext cx="1035236" cy="2659156"/>
            <a:chOff x="1270773" y="1912844"/>
            <a:chExt cx="1035236" cy="2659156"/>
          </a:xfrm>
        </p:grpSpPr>
        <p:cxnSp>
          <p:nvCxnSpPr>
            <p:cNvPr id="82" name="Straight Arrow Connector 81"/>
            <p:cNvCxnSpPr>
              <a:stCxn id="8" idx="7"/>
              <a:endCxn id="9" idx="3"/>
            </p:cNvCxnSpPr>
            <p:nvPr/>
          </p:nvCxnSpPr>
          <p:spPr bwMode="auto">
            <a:xfrm flipV="1">
              <a:off x="1270773" y="1912844"/>
              <a:ext cx="1035236" cy="22544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>
              <a:stCxn id="8" idx="6"/>
              <a:endCxn id="12" idx="2"/>
            </p:cNvCxnSpPr>
            <p:nvPr/>
          </p:nvCxnSpPr>
          <p:spPr bwMode="auto">
            <a:xfrm>
              <a:off x="1293091" y="4221162"/>
              <a:ext cx="990600" cy="411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>
              <a:stCxn id="8" idx="5"/>
              <a:endCxn id="16" idx="2"/>
            </p:cNvCxnSpPr>
            <p:nvPr/>
          </p:nvCxnSpPr>
          <p:spPr bwMode="auto">
            <a:xfrm>
              <a:off x="1270773" y="4275044"/>
              <a:ext cx="1012918" cy="296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324"/>
          </a:xfrm>
        </p:spPr>
        <p:txBody>
          <a:bodyPr/>
          <a:lstStyle/>
          <a:p>
            <a:r>
              <a:rPr lang="en-US" dirty="0" smtClean="0"/>
              <a:t>Incremental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56132" y="1295400"/>
                <a:ext cx="5287868" cy="526573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Verify replica locations for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 smtClean="0"/>
                  <a:t> block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/>
                  <a:t>add edges to flow graph</a:t>
                </a:r>
              </a:p>
              <a:p>
                <a:r>
                  <a:rPr lang="en-US" sz="2400" b="1" i="1" dirty="0" smtClean="0">
                    <a:solidFill>
                      <a:srgbClr val="FF0000"/>
                    </a:solidFill>
                  </a:rPr>
                  <a:t>After adding edges for the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US" sz="2400" b="1" i="1" dirty="0" smtClean="0">
                    <a:solidFill>
                      <a:srgbClr val="FF0000"/>
                    </a:solidFill>
                  </a:rPr>
                  <a:t> block, the max flow should be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2400" b="1" i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Attempt to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re-generate</a:t>
                </a:r>
                <a:r>
                  <a:rPr lang="en-US" sz="2400" dirty="0" smtClean="0"/>
                  <a:t> replica layout if the above requirement is not met</a:t>
                </a:r>
              </a:p>
              <a:p>
                <a:pPr lvl="1"/>
                <a:r>
                  <a:rPr lang="en-US" sz="2000" dirty="0" smtClean="0"/>
                  <a:t>The # of attempts is small: 20-rack cluster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 smtClean="0"/>
                  <a:t>, less than </a:t>
                </a:r>
                <a:r>
                  <a:rPr lang="en-US" sz="2000" b="1" i="1" dirty="0" smtClean="0">
                    <a:solidFill>
                      <a:srgbClr val="0070C0"/>
                    </a:solidFill>
                  </a:rPr>
                  <a:t>1.9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attempts per block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Details in the paper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6132" y="1295400"/>
                <a:ext cx="5287868" cy="5265736"/>
              </a:xfrm>
              <a:blipFill rotWithShape="0">
                <a:blip r:embed="rId3"/>
                <a:stretch>
                  <a:fillRect l="-1615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059050" y="1858962"/>
            <a:ext cx="1035236" cy="1858045"/>
            <a:chOff x="1270773" y="1858962"/>
            <a:chExt cx="1035236" cy="1858045"/>
          </a:xfrm>
        </p:grpSpPr>
        <p:cxnSp>
          <p:nvCxnSpPr>
            <p:cNvPr id="53" name="Straight Arrow Connector 52"/>
            <p:cNvCxnSpPr>
              <a:stCxn id="6" idx="7"/>
              <a:endCxn id="9" idx="2"/>
            </p:cNvCxnSpPr>
            <p:nvPr/>
          </p:nvCxnSpPr>
          <p:spPr bwMode="auto">
            <a:xfrm flipV="1">
              <a:off x="1270773" y="1858962"/>
              <a:ext cx="1012918" cy="327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stCxn id="6" idx="6"/>
              <a:endCxn id="11" idx="1"/>
            </p:cNvCxnSpPr>
            <p:nvPr/>
          </p:nvCxnSpPr>
          <p:spPr bwMode="auto">
            <a:xfrm>
              <a:off x="1293091" y="2239962"/>
              <a:ext cx="1012918" cy="11673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>
              <a:stCxn id="6" idx="5"/>
              <a:endCxn id="15" idx="1"/>
            </p:cNvCxnSpPr>
            <p:nvPr/>
          </p:nvCxnSpPr>
          <p:spPr bwMode="auto">
            <a:xfrm>
              <a:off x="1270773" y="2293844"/>
              <a:ext cx="1035236" cy="14231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" name="Group 67"/>
          <p:cNvGrpSpPr/>
          <p:nvPr/>
        </p:nvGrpSpPr>
        <p:grpSpPr>
          <a:xfrm>
            <a:off x="1059050" y="2222549"/>
            <a:ext cx="1035236" cy="1548340"/>
            <a:chOff x="1270773" y="2222549"/>
            <a:chExt cx="1035236" cy="1548340"/>
          </a:xfrm>
        </p:grpSpPr>
        <p:cxnSp>
          <p:nvCxnSpPr>
            <p:cNvPr id="62" name="Straight Arrow Connector 61"/>
            <p:cNvCxnSpPr>
              <a:stCxn id="7" idx="7"/>
              <a:endCxn id="13" idx="3"/>
            </p:cNvCxnSpPr>
            <p:nvPr/>
          </p:nvCxnSpPr>
          <p:spPr bwMode="auto">
            <a:xfrm flipV="1">
              <a:off x="1270773" y="2222549"/>
              <a:ext cx="1035236" cy="9932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" idx="6"/>
              <a:endCxn id="11" idx="2"/>
            </p:cNvCxnSpPr>
            <p:nvPr/>
          </p:nvCxnSpPr>
          <p:spPr bwMode="auto">
            <a:xfrm>
              <a:off x="1293091" y="3269673"/>
              <a:ext cx="990600" cy="1915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>
              <a:stCxn id="7" idx="5"/>
              <a:endCxn id="15" idx="2"/>
            </p:cNvCxnSpPr>
            <p:nvPr/>
          </p:nvCxnSpPr>
          <p:spPr bwMode="auto">
            <a:xfrm>
              <a:off x="1270773" y="3323555"/>
              <a:ext cx="1012918" cy="4473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oup 77"/>
          <p:cNvGrpSpPr/>
          <p:nvPr/>
        </p:nvGrpSpPr>
        <p:grpSpPr>
          <a:xfrm>
            <a:off x="1059050" y="1912844"/>
            <a:ext cx="1035236" cy="2308318"/>
            <a:chOff x="1270773" y="1912844"/>
            <a:chExt cx="1035236" cy="2308318"/>
          </a:xfrm>
        </p:grpSpPr>
        <p:cxnSp>
          <p:nvCxnSpPr>
            <p:cNvPr id="70" name="Straight Arrow Connector 69"/>
            <p:cNvCxnSpPr>
              <a:stCxn id="8" idx="7"/>
              <a:endCxn id="9" idx="3"/>
            </p:cNvCxnSpPr>
            <p:nvPr/>
          </p:nvCxnSpPr>
          <p:spPr bwMode="auto">
            <a:xfrm flipV="1">
              <a:off x="1270773" y="1912844"/>
              <a:ext cx="1035236" cy="22544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>
              <a:stCxn id="8" idx="7"/>
              <a:endCxn id="11" idx="3"/>
            </p:cNvCxnSpPr>
            <p:nvPr/>
          </p:nvCxnSpPr>
          <p:spPr bwMode="auto">
            <a:xfrm flipV="1">
              <a:off x="1270773" y="3515066"/>
              <a:ext cx="1035236" cy="6522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>
              <a:stCxn id="8" idx="6"/>
              <a:endCxn id="15" idx="3"/>
            </p:cNvCxnSpPr>
            <p:nvPr/>
          </p:nvCxnSpPr>
          <p:spPr bwMode="auto">
            <a:xfrm flipV="1">
              <a:off x="1293091" y="3824771"/>
              <a:ext cx="1012918" cy="3963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152400" y="1414127"/>
            <a:ext cx="3788722" cy="3760143"/>
            <a:chOff x="364123" y="1414127"/>
            <a:chExt cx="3788722" cy="3760143"/>
          </a:xfrm>
        </p:grpSpPr>
        <p:sp>
          <p:nvSpPr>
            <p:cNvPr id="6" name="Flowchart: Connector 5"/>
            <p:cNvSpPr/>
            <p:nvPr/>
          </p:nvSpPr>
          <p:spPr bwMode="auto">
            <a:xfrm>
              <a:off x="1140691" y="2163762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lowchart: Connector 6"/>
            <p:cNvSpPr/>
            <p:nvPr/>
          </p:nvSpPr>
          <p:spPr bwMode="auto">
            <a:xfrm>
              <a:off x="1140691" y="3193473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 bwMode="auto">
            <a:xfrm>
              <a:off x="1140691" y="4144962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Connector 8"/>
            <p:cNvSpPr/>
            <p:nvPr/>
          </p:nvSpPr>
          <p:spPr bwMode="auto">
            <a:xfrm>
              <a:off x="2283691" y="1782762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 bwMode="auto">
            <a:xfrm>
              <a:off x="2283691" y="2583873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 bwMode="auto">
            <a:xfrm>
              <a:off x="2283691" y="3384984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 bwMode="auto">
            <a:xfrm>
              <a:off x="2283691" y="4186095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 bwMode="auto">
            <a:xfrm>
              <a:off x="2283691" y="2092467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 bwMode="auto">
            <a:xfrm>
              <a:off x="2283691" y="2893578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lowchart: Connector 14"/>
            <p:cNvSpPr/>
            <p:nvPr/>
          </p:nvSpPr>
          <p:spPr bwMode="auto">
            <a:xfrm>
              <a:off x="2283691" y="3694689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 bwMode="auto">
            <a:xfrm>
              <a:off x="2283691" y="4495800"/>
              <a:ext cx="152400" cy="152400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lowchart: Connector 25"/>
            <p:cNvSpPr/>
            <p:nvPr/>
          </p:nvSpPr>
          <p:spPr bwMode="auto">
            <a:xfrm>
              <a:off x="457200" y="3193473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lowchart: Connector 26"/>
            <p:cNvSpPr/>
            <p:nvPr/>
          </p:nvSpPr>
          <p:spPr bwMode="auto">
            <a:xfrm>
              <a:off x="3121891" y="2011362"/>
              <a:ext cx="152400" cy="152400"/>
            </a:xfrm>
            <a:prstGeom prst="flowChartConnector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lowchart: Connector 27"/>
            <p:cNvSpPr/>
            <p:nvPr/>
          </p:nvSpPr>
          <p:spPr bwMode="auto">
            <a:xfrm>
              <a:off x="3121891" y="2773362"/>
              <a:ext cx="152400" cy="152400"/>
            </a:xfrm>
            <a:prstGeom prst="flowChartConnector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lowchart: Connector 28"/>
            <p:cNvSpPr/>
            <p:nvPr/>
          </p:nvSpPr>
          <p:spPr bwMode="auto">
            <a:xfrm>
              <a:off x="3121891" y="3459162"/>
              <a:ext cx="152400" cy="152400"/>
            </a:xfrm>
            <a:prstGeom prst="flowChartConnector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lowchart: Connector 29"/>
            <p:cNvSpPr/>
            <p:nvPr/>
          </p:nvSpPr>
          <p:spPr bwMode="auto">
            <a:xfrm>
              <a:off x="3121891" y="4221162"/>
              <a:ext cx="152400" cy="152400"/>
            </a:xfrm>
            <a:prstGeom prst="flowChartConnector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Arrow Connector 30"/>
            <p:cNvCxnSpPr>
              <a:stCxn id="9" idx="6"/>
              <a:endCxn id="27" idx="2"/>
            </p:cNvCxnSpPr>
            <p:nvPr/>
          </p:nvCxnSpPr>
          <p:spPr bwMode="auto">
            <a:xfrm>
              <a:off x="2436091" y="1858962"/>
              <a:ext cx="6858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13" idx="6"/>
              <a:endCxn id="27" idx="2"/>
            </p:cNvCxnSpPr>
            <p:nvPr/>
          </p:nvCxnSpPr>
          <p:spPr bwMode="auto">
            <a:xfrm flipV="1">
              <a:off x="2436091" y="2087562"/>
              <a:ext cx="685800" cy="811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10" idx="6"/>
              <a:endCxn id="28" idx="2"/>
            </p:cNvCxnSpPr>
            <p:nvPr/>
          </p:nvCxnSpPr>
          <p:spPr bwMode="auto">
            <a:xfrm>
              <a:off x="2436091" y="2660073"/>
              <a:ext cx="685800" cy="1894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stCxn id="14" idx="6"/>
              <a:endCxn id="28" idx="2"/>
            </p:cNvCxnSpPr>
            <p:nvPr/>
          </p:nvCxnSpPr>
          <p:spPr bwMode="auto">
            <a:xfrm flipV="1">
              <a:off x="2436091" y="2849562"/>
              <a:ext cx="685800" cy="1202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stCxn id="11" idx="6"/>
              <a:endCxn id="29" idx="2"/>
            </p:cNvCxnSpPr>
            <p:nvPr/>
          </p:nvCxnSpPr>
          <p:spPr bwMode="auto">
            <a:xfrm>
              <a:off x="2436091" y="3461184"/>
              <a:ext cx="685800" cy="741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15" idx="6"/>
              <a:endCxn id="29" idx="2"/>
            </p:cNvCxnSpPr>
            <p:nvPr/>
          </p:nvCxnSpPr>
          <p:spPr bwMode="auto">
            <a:xfrm flipV="1">
              <a:off x="2436091" y="3535362"/>
              <a:ext cx="685800" cy="2355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stCxn id="12" idx="6"/>
              <a:endCxn id="30" idx="2"/>
            </p:cNvCxnSpPr>
            <p:nvPr/>
          </p:nvCxnSpPr>
          <p:spPr bwMode="auto">
            <a:xfrm>
              <a:off x="2436091" y="4262295"/>
              <a:ext cx="685800" cy="350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16" idx="6"/>
              <a:endCxn id="30" idx="2"/>
            </p:cNvCxnSpPr>
            <p:nvPr/>
          </p:nvCxnSpPr>
          <p:spPr bwMode="auto">
            <a:xfrm flipV="1">
              <a:off x="2436091" y="4297362"/>
              <a:ext cx="685800" cy="274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Flowchart: Connector 38"/>
            <p:cNvSpPr/>
            <p:nvPr/>
          </p:nvSpPr>
          <p:spPr bwMode="auto">
            <a:xfrm>
              <a:off x="3883891" y="3193473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Arrow Connector 39"/>
            <p:cNvCxnSpPr>
              <a:stCxn id="26" idx="7"/>
              <a:endCxn id="6" idx="2"/>
            </p:cNvCxnSpPr>
            <p:nvPr/>
          </p:nvCxnSpPr>
          <p:spPr bwMode="auto">
            <a:xfrm flipV="1">
              <a:off x="587282" y="2239962"/>
              <a:ext cx="553409" cy="9758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26" idx="6"/>
              <a:endCxn id="7" idx="2"/>
            </p:cNvCxnSpPr>
            <p:nvPr/>
          </p:nvCxnSpPr>
          <p:spPr bwMode="auto">
            <a:xfrm>
              <a:off x="609600" y="3269673"/>
              <a:ext cx="53109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stCxn id="26" idx="5"/>
              <a:endCxn id="8" idx="2"/>
            </p:cNvCxnSpPr>
            <p:nvPr/>
          </p:nvCxnSpPr>
          <p:spPr bwMode="auto">
            <a:xfrm>
              <a:off x="587282" y="3323555"/>
              <a:ext cx="553409" cy="8976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27" idx="5"/>
              <a:endCxn id="39" idx="1"/>
            </p:cNvCxnSpPr>
            <p:nvPr/>
          </p:nvCxnSpPr>
          <p:spPr bwMode="auto">
            <a:xfrm>
              <a:off x="3251973" y="2141444"/>
              <a:ext cx="654236" cy="10743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28" idx="6"/>
              <a:endCxn id="39" idx="2"/>
            </p:cNvCxnSpPr>
            <p:nvPr/>
          </p:nvCxnSpPr>
          <p:spPr bwMode="auto">
            <a:xfrm>
              <a:off x="3274291" y="2849562"/>
              <a:ext cx="609600" cy="4201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29" idx="6"/>
              <a:endCxn id="39" idx="2"/>
            </p:cNvCxnSpPr>
            <p:nvPr/>
          </p:nvCxnSpPr>
          <p:spPr bwMode="auto">
            <a:xfrm flipV="1">
              <a:off x="3274291" y="3269673"/>
              <a:ext cx="609600" cy="2656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>
              <a:stCxn id="30" idx="7"/>
              <a:endCxn id="39" idx="3"/>
            </p:cNvCxnSpPr>
            <p:nvPr/>
          </p:nvCxnSpPr>
          <p:spPr bwMode="auto">
            <a:xfrm flipV="1">
              <a:off x="3251973" y="3323555"/>
              <a:ext cx="654236" cy="9199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>
              <a:off x="364123" y="341418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14291" y="334587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0369" y="480409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</a:t>
              </a:r>
              <a:endPara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79017" y="480409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Node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30041" y="480493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Rack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171644" y="1726238"/>
              <a:ext cx="1165318" cy="567606"/>
            </a:xfrm>
            <a:prstGeom prst="roundRect">
              <a:avLst/>
            </a:prstGeom>
            <a:noFill/>
            <a:ln w="28575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31268" y="1414127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c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ore rack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23783" y="5362059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flow = 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928968" y="5626422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flow = 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34397" y="592002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 flow =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47549" y="6191805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flow = 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9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/>
      <p:bldP spid="61" grpId="1"/>
      <p:bldP spid="63" grpId="0"/>
      <p:bldP spid="63" grpId="1"/>
      <p:bldP spid="64" grpId="0"/>
      <p:bldP spid="64" grpId="1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061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76800"/>
            <a:ext cx="8839200" cy="1834323"/>
          </a:xfrm>
        </p:spPr>
        <p:txBody>
          <a:bodyPr>
            <a:normAutofit/>
          </a:bodyPr>
          <a:lstStyle/>
          <a:p>
            <a:r>
              <a:rPr lang="en-US" dirty="0" smtClean="0"/>
              <a:t>Leverage </a:t>
            </a:r>
            <a:r>
              <a:rPr lang="en-US" b="1" i="1" dirty="0" smtClean="0"/>
              <a:t>locality preservation </a:t>
            </a:r>
            <a:r>
              <a:rPr lang="en-US" dirty="0" smtClean="0"/>
              <a:t>of MapReduce</a:t>
            </a:r>
          </a:p>
          <a:p>
            <a:pPr lvl="1"/>
            <a:r>
              <a:rPr lang="en-US" dirty="0" smtClean="0"/>
              <a:t>RaidNode: attaching locality information to each stripe</a:t>
            </a:r>
          </a:p>
          <a:p>
            <a:pPr lvl="1"/>
            <a:r>
              <a:rPr lang="en-US" dirty="0" smtClean="0"/>
              <a:t>JobTracker: guarantee encoding carried out by slave in core 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30302" y="145543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Stripe info:</a:t>
            </a:r>
            <a:endParaRPr lang="en-US" dirty="0"/>
          </a:p>
          <a:p>
            <a:r>
              <a:rPr lang="en-US" dirty="0" smtClean="0"/>
              <a:t>  blk list, etc.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276600" y="3149281"/>
            <a:ext cx="304800" cy="26223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61288" y="3149281"/>
            <a:ext cx="304800" cy="262235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25811" y="2109559"/>
            <a:ext cx="2826415" cy="1128540"/>
            <a:chOff x="5423191" y="2191483"/>
            <a:chExt cx="2826415" cy="1128540"/>
          </a:xfrm>
        </p:grpSpPr>
        <p:sp>
          <p:nvSpPr>
            <p:cNvPr id="5" name="TextBox 4"/>
            <p:cNvSpPr txBox="1"/>
            <p:nvPr/>
          </p:nvSpPr>
          <p:spPr>
            <a:xfrm>
              <a:off x="5423191" y="2191483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Encoding MapReduce job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638800" y="2551112"/>
              <a:ext cx="304800" cy="262235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638800" y="2895558"/>
              <a:ext cx="304800" cy="262235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58075" y="2506836"/>
              <a:ext cx="217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Task1 stripe1:rack1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43600" y="2843639"/>
              <a:ext cx="217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Task2 stripe2:rack2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5423191" y="2191483"/>
              <a:ext cx="2826415" cy="112854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1308684"/>
            <a:ext cx="7886700" cy="3199712"/>
            <a:chOff x="304800" y="1479426"/>
            <a:chExt cx="7886700" cy="3199712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919982" y="1479426"/>
              <a:ext cx="1716715" cy="925411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NameNode</a:t>
              </a:r>
            </a:p>
          </p:txBody>
        </p:sp>
        <p:sp>
          <p:nvSpPr>
            <p:cNvPr id="8" name="Flowchart: Alternate Process 7"/>
            <p:cNvSpPr/>
            <p:nvPr/>
          </p:nvSpPr>
          <p:spPr bwMode="auto">
            <a:xfrm>
              <a:off x="6553200" y="1600199"/>
              <a:ext cx="1524000" cy="654105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RaidNode</a:t>
              </a:r>
            </a:p>
          </p:txBody>
        </p:sp>
        <p:sp>
          <p:nvSpPr>
            <p:cNvPr id="9" name="Flowchart: Alternate Process 8"/>
            <p:cNvSpPr/>
            <p:nvPr/>
          </p:nvSpPr>
          <p:spPr bwMode="auto">
            <a:xfrm>
              <a:off x="2834986" y="2455932"/>
              <a:ext cx="1371600" cy="487381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JobTracker</a:t>
              </a:r>
            </a:p>
          </p:txBody>
        </p:sp>
        <p:sp>
          <p:nvSpPr>
            <p:cNvPr id="10" name="Flowchart: Alternate Process 9"/>
            <p:cNvSpPr/>
            <p:nvPr/>
          </p:nvSpPr>
          <p:spPr bwMode="auto">
            <a:xfrm>
              <a:off x="381000" y="3813392"/>
              <a:ext cx="1752600" cy="462503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Slave 1</a:t>
              </a:r>
            </a:p>
          </p:txBody>
        </p:sp>
        <p:sp>
          <p:nvSpPr>
            <p:cNvPr id="11" name="Flowchart: Alternate Process 10"/>
            <p:cNvSpPr/>
            <p:nvPr/>
          </p:nvSpPr>
          <p:spPr bwMode="auto">
            <a:xfrm>
              <a:off x="2419350" y="3813392"/>
              <a:ext cx="1752600" cy="46226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Slave 2</a:t>
              </a: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4343400" y="3813392"/>
              <a:ext cx="1752600" cy="46047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Slave 3</a:t>
              </a:r>
            </a:p>
          </p:txBody>
        </p:sp>
        <p:sp>
          <p:nvSpPr>
            <p:cNvPr id="13" name="Flowchart: Alternate Process 12"/>
            <p:cNvSpPr/>
            <p:nvPr/>
          </p:nvSpPr>
          <p:spPr bwMode="auto">
            <a:xfrm>
              <a:off x="6324600" y="3813392"/>
              <a:ext cx="1752600" cy="46047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Slave 4</a:t>
              </a:r>
            </a:p>
          </p:txBody>
        </p:sp>
        <p:cxnSp>
          <p:nvCxnSpPr>
            <p:cNvPr id="15" name="Straight Arrow Connector 14"/>
            <p:cNvCxnSpPr>
              <a:stCxn id="7" idx="3"/>
              <a:endCxn id="8" idx="1"/>
            </p:cNvCxnSpPr>
            <p:nvPr/>
          </p:nvCxnSpPr>
          <p:spPr bwMode="auto">
            <a:xfrm flipV="1">
              <a:off x="2636697" y="1927252"/>
              <a:ext cx="3916503" cy="14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8" idx="1"/>
              <a:endCxn id="9" idx="3"/>
            </p:cNvCxnSpPr>
            <p:nvPr/>
          </p:nvCxnSpPr>
          <p:spPr bwMode="auto">
            <a:xfrm flipH="1">
              <a:off x="4206586" y="1927252"/>
              <a:ext cx="2346614" cy="7723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9" idx="2"/>
              <a:endCxn id="10" idx="0"/>
            </p:cNvCxnSpPr>
            <p:nvPr/>
          </p:nvCxnSpPr>
          <p:spPr bwMode="auto">
            <a:xfrm flipH="1">
              <a:off x="1257300" y="2943313"/>
              <a:ext cx="2263486" cy="870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9" idx="2"/>
              <a:endCxn id="12" idx="0"/>
            </p:cNvCxnSpPr>
            <p:nvPr/>
          </p:nvCxnSpPr>
          <p:spPr bwMode="auto">
            <a:xfrm>
              <a:off x="3520786" y="2943313"/>
              <a:ext cx="1698914" cy="870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9" idx="2"/>
              <a:endCxn id="13" idx="0"/>
            </p:cNvCxnSpPr>
            <p:nvPr/>
          </p:nvCxnSpPr>
          <p:spPr bwMode="auto">
            <a:xfrm>
              <a:off x="3520786" y="2943313"/>
              <a:ext cx="3680114" cy="870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lowchart: Alternate Process 29"/>
            <p:cNvSpPr/>
            <p:nvPr/>
          </p:nvSpPr>
          <p:spPr bwMode="auto">
            <a:xfrm>
              <a:off x="304800" y="3733800"/>
              <a:ext cx="3924300" cy="630136"/>
            </a:xfrm>
            <a:prstGeom prst="flowChartAlternate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 bwMode="auto">
            <a:xfrm>
              <a:off x="4286250" y="3729254"/>
              <a:ext cx="3905250" cy="626874"/>
            </a:xfrm>
            <a:prstGeom prst="flowChartAlternate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Arrow Connector 37"/>
            <p:cNvCxnSpPr>
              <a:stCxn id="9" idx="2"/>
              <a:endCxn id="11" idx="0"/>
            </p:cNvCxnSpPr>
            <p:nvPr/>
          </p:nvCxnSpPr>
          <p:spPr bwMode="auto">
            <a:xfrm flipH="1">
              <a:off x="3295650" y="2943313"/>
              <a:ext cx="225136" cy="870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ounded Rectangle 21"/>
            <p:cNvSpPr/>
            <p:nvPr/>
          </p:nvSpPr>
          <p:spPr bwMode="auto">
            <a:xfrm>
              <a:off x="1828800" y="1972025"/>
              <a:ext cx="762000" cy="347446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EAR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58394" y="4297119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1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91200" y="430980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2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6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13-node Hadoop cluster </a:t>
                </a:r>
                <a:endParaRPr lang="en-US" sz="2400" dirty="0"/>
              </a:p>
              <a:p>
                <a:pPr lvl="1"/>
                <a:r>
                  <a:rPr lang="en-US" sz="2000" dirty="0"/>
                  <a:t>Single master node and 12 slave nodes</a:t>
                </a:r>
              </a:p>
              <a:p>
                <a:pPr lvl="1"/>
                <a:r>
                  <a:rPr lang="en-US" sz="2000" dirty="0"/>
                  <a:t>Slaves grouped into 12 </a:t>
                </a:r>
                <a:r>
                  <a:rPr lang="en-US" sz="2000" dirty="0" smtClean="0"/>
                  <a:t>racks</a:t>
                </a:r>
              </a:p>
              <a:p>
                <a:pPr lvl="1"/>
                <a:r>
                  <a:rPr lang="en-US" sz="2000" dirty="0" smtClean="0"/>
                  <a:t>Connected via one core switch with 1Gbps bandwidth</a:t>
                </a:r>
              </a:p>
              <a:p>
                <a:pPr lvl="1"/>
                <a:r>
                  <a:rPr lang="en-US" sz="2000" dirty="0" smtClean="0"/>
                  <a:t>Equipped with 3.4GHz quad-core CPU, 8GB memory, 1TB HDD</a:t>
                </a:r>
              </a:p>
              <a:p>
                <a:pPr lvl="1"/>
                <a:r>
                  <a:rPr lang="en-US" sz="2000" dirty="0" smtClean="0"/>
                  <a:t>Runs Ubuntu </a:t>
                </a:r>
                <a:r>
                  <a:rPr lang="en-US" sz="2000" dirty="0"/>
                  <a:t>12.04</a:t>
                </a:r>
              </a:p>
              <a:p>
                <a:r>
                  <a:rPr lang="en-US" sz="2400" dirty="0" smtClean="0"/>
                  <a:t>64MB block size</a:t>
                </a:r>
              </a:p>
              <a:p>
                <a:r>
                  <a:rPr lang="en-US" sz="2400" dirty="0" smtClean="0"/>
                  <a:t>Blocks first replicated to two racks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rack failure tolerable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  <a:blipFill rotWithShape="0">
                <a:blip r:embed="rId3"/>
                <a:stretch>
                  <a:fillRect l="-963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1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Encoding Throughput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" y="4038600"/>
                <a:ext cx="4419600" cy="2514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Encoding in clean network</a:t>
                </a:r>
              </a:p>
              <a:p>
                <a:r>
                  <a:rPr lang="en-US" dirty="0" smtClean="0"/>
                  <a:t>Larger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higher throughput gain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ise from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19.9%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59.9%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" y="4038600"/>
                <a:ext cx="4419600" cy="2514600"/>
              </a:xfrm>
              <a:blipFill rotWithShape="0">
                <a:blip r:embed="rId3"/>
                <a:stretch>
                  <a:fillRect l="-2207" t="-2427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038600"/>
            <a:ext cx="4343400" cy="236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Encoding with UDP traffic</a:t>
            </a:r>
          </a:p>
          <a:p>
            <a:r>
              <a:rPr lang="en-US" dirty="0" smtClean="0"/>
              <a:t>More injected traffic, higher throughput gain</a:t>
            </a:r>
          </a:p>
          <a:p>
            <a:pPr lvl="1"/>
            <a:r>
              <a:rPr lang="en-US" dirty="0" smtClean="0"/>
              <a:t>Rise from </a:t>
            </a:r>
            <a:r>
              <a:rPr lang="en-US" b="1" dirty="0" smtClean="0">
                <a:solidFill>
                  <a:srgbClr val="0070C0"/>
                </a:solidFill>
              </a:rPr>
              <a:t>57.5%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70C0"/>
                </a:solidFill>
              </a:rPr>
              <a:t>119.7%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672461"/>
              </p:ext>
            </p:extLst>
          </p:nvPr>
        </p:nvGraphicFramePr>
        <p:xfrm>
          <a:off x="228600" y="874713"/>
          <a:ext cx="3962400" cy="323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831089"/>
              </p:ext>
            </p:extLst>
          </p:nvPr>
        </p:nvGraphicFramePr>
        <p:xfrm>
          <a:off x="4495800" y="914400"/>
          <a:ext cx="3810000" cy="320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16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Graphic spid="9" grpId="0">
        <p:bldAsOne/>
      </p:bldGraphic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47"/>
            <a:ext cx="8229600" cy="802663"/>
          </a:xfrm>
        </p:spPr>
        <p:txBody>
          <a:bodyPr/>
          <a:lstStyle/>
          <a:p>
            <a:r>
              <a:rPr lang="en-US" dirty="0" smtClean="0"/>
              <a:t>Write Response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1593"/>
            <a:ext cx="8229600" cy="2281424"/>
          </a:xfrm>
        </p:spPr>
        <p:txBody>
          <a:bodyPr>
            <a:noAutofit/>
          </a:bodyPr>
          <a:lstStyle/>
          <a:p>
            <a:r>
              <a:rPr lang="en-US" sz="2600" dirty="0" smtClean="0"/>
              <a:t>Encoding operation with write requests</a:t>
            </a:r>
          </a:p>
          <a:p>
            <a:r>
              <a:rPr lang="en-US" sz="2600" dirty="0" smtClean="0"/>
              <a:t>Compared with RR, EAR</a:t>
            </a:r>
          </a:p>
          <a:p>
            <a:pPr lvl="1"/>
            <a:r>
              <a:rPr lang="en-US" sz="2200" dirty="0" smtClean="0"/>
              <a:t>Has similar write response time without encoding.</a:t>
            </a:r>
          </a:p>
          <a:p>
            <a:pPr lvl="1"/>
            <a:r>
              <a:rPr lang="en-US" sz="2200" dirty="0" smtClean="0"/>
              <a:t>Reduces write response time during encoding by </a:t>
            </a:r>
            <a:r>
              <a:rPr lang="en-US" sz="2200" b="1" dirty="0" smtClean="0">
                <a:solidFill>
                  <a:srgbClr val="0070C0"/>
                </a:solidFill>
              </a:rPr>
              <a:t>12.4%</a:t>
            </a:r>
          </a:p>
          <a:p>
            <a:pPr lvl="1"/>
            <a:r>
              <a:rPr lang="en-US" sz="2200" dirty="0" smtClean="0"/>
              <a:t>Reduces encoding duration by </a:t>
            </a:r>
            <a:r>
              <a:rPr lang="en-US" sz="2200" b="1" dirty="0" smtClean="0">
                <a:solidFill>
                  <a:srgbClr val="0070C0"/>
                </a:solidFill>
              </a:rPr>
              <a:t>31.6%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 descr="main.pdf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0052" r="10000" b="7296"/>
          <a:stretch/>
        </p:blipFill>
        <p:spPr>
          <a:xfrm>
            <a:off x="2047875" y="992052"/>
            <a:ext cx="4991100" cy="360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2618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Arriving intervals </a:t>
            </a:r>
            <a:r>
              <a:rPr lang="en-US" b="1" dirty="0" smtClean="0">
                <a:solidFill>
                  <a:srgbClr val="0070C0"/>
                </a:solidFill>
              </a:rPr>
              <a:t>Poisson distribution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requests/s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796064"/>
            <a:ext cx="3124200" cy="1414359"/>
            <a:chOff x="0" y="2543964"/>
            <a:chExt cx="3124200" cy="1414359"/>
          </a:xfrm>
        </p:grpSpPr>
        <p:sp>
          <p:nvSpPr>
            <p:cNvPr id="8" name="TextBox 7"/>
            <p:cNvSpPr txBox="1"/>
            <p:nvPr/>
          </p:nvSpPr>
          <p:spPr>
            <a:xfrm>
              <a:off x="0" y="2543964"/>
              <a:ext cx="2076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Encoding starts at 30s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124200" y="3190295"/>
              <a:ext cx="0" cy="7680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0"/>
          <p:cNvSpPr txBox="1"/>
          <p:nvPr/>
        </p:nvSpPr>
        <p:spPr>
          <a:xfrm>
            <a:off x="6934201" y="2895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point : average response time of 3 consecutive write requests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3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001"/>
          </a:xfrm>
        </p:spPr>
        <p:txBody>
          <a:bodyPr/>
          <a:lstStyle/>
          <a:p>
            <a:r>
              <a:rPr lang="en-US" dirty="0" smtClean="0"/>
              <a:t>Impact on MapReduce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3430"/>
            <a:ext cx="8229600" cy="19035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50-job MapReduce workload generated by </a:t>
            </a:r>
            <a:r>
              <a:rPr lang="en-US" sz="2400" b="1" dirty="0" smtClean="0">
                <a:solidFill>
                  <a:srgbClr val="0070C0"/>
                </a:solidFill>
              </a:rPr>
              <a:t>SWIM</a:t>
            </a:r>
            <a:r>
              <a:rPr lang="en-US" sz="2400" dirty="0" smtClean="0"/>
              <a:t> to mimic a one-hour workload trace in a Facebook cluster</a:t>
            </a:r>
          </a:p>
          <a:p>
            <a:r>
              <a:rPr lang="en-US" sz="2400" dirty="0" smtClean="0"/>
              <a:t>EAR shows very similar performance as RR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main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30714" r="32500" b="5919"/>
          <a:stretch/>
        </p:blipFill>
        <p:spPr>
          <a:xfrm>
            <a:off x="2362200" y="1066800"/>
            <a:ext cx="4610100" cy="3476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5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Clustered file systems (</a:t>
            </a:r>
            <a:r>
              <a:rPr lang="en-US" sz="2400" b="1" i="1" dirty="0" smtClean="0"/>
              <a:t>CFSes</a:t>
            </a:r>
            <a:r>
              <a:rPr lang="en-US" sz="2400" dirty="0" smtClean="0"/>
              <a:t>) (e.g., GFS, HDFS, Azure) are widely adopted by enterprises</a:t>
            </a:r>
          </a:p>
          <a:p>
            <a:r>
              <a:rPr lang="en-US" sz="2400" dirty="0" smtClean="0"/>
              <a:t>A CFS comprises </a:t>
            </a:r>
            <a:r>
              <a:rPr lang="en-US" sz="2400" b="1" i="1" dirty="0" smtClean="0"/>
              <a:t>nodes</a:t>
            </a:r>
            <a:r>
              <a:rPr lang="en-US" sz="2400" dirty="0" smtClean="0"/>
              <a:t> connected via a network</a:t>
            </a:r>
          </a:p>
          <a:p>
            <a:pPr lvl="1"/>
            <a:r>
              <a:rPr lang="en-US" sz="2000" dirty="0" smtClean="0"/>
              <a:t>Nodes are prone to failures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i="1" dirty="0">
                <a:sym typeface="Wingdings" panose="05000000000000000000" pitchFamily="2" charset="2"/>
              </a:rPr>
              <a:t>data availability </a:t>
            </a:r>
            <a:r>
              <a:rPr lang="en-US" sz="2000" dirty="0">
                <a:sym typeface="Wingdings" panose="05000000000000000000" pitchFamily="2" charset="2"/>
              </a:rPr>
              <a:t>is </a:t>
            </a:r>
            <a:r>
              <a:rPr lang="en-US" sz="2000" dirty="0" smtClean="0">
                <a:sym typeface="Wingdings" panose="05000000000000000000" pitchFamily="2" charset="2"/>
              </a:rPr>
              <a:t>crucial</a:t>
            </a:r>
            <a:endParaRPr lang="en-US" sz="2000" dirty="0" smtClean="0"/>
          </a:p>
          <a:p>
            <a:r>
              <a:rPr lang="en-US" sz="2400" dirty="0" smtClean="0"/>
              <a:t>CFSes store data with redundancy</a:t>
            </a:r>
          </a:p>
          <a:p>
            <a:pPr lvl="1"/>
            <a:r>
              <a:rPr lang="en-US" sz="2000" dirty="0" smtClean="0"/>
              <a:t>Store</a:t>
            </a:r>
            <a:r>
              <a:rPr lang="en-US" sz="2000" b="1" i="1" dirty="0" smtClean="0">
                <a:solidFill>
                  <a:srgbClr val="FF0000"/>
                </a:solidFill>
              </a:rPr>
              <a:t> new hot </a:t>
            </a:r>
            <a:r>
              <a:rPr lang="en-US" sz="2000" dirty="0" smtClean="0"/>
              <a:t>data with </a:t>
            </a:r>
            <a:r>
              <a:rPr lang="en-US" sz="2000" b="1" i="1" dirty="0">
                <a:solidFill>
                  <a:srgbClr val="FF0000"/>
                </a:solidFill>
              </a:rPr>
              <a:t>r</a:t>
            </a:r>
            <a:r>
              <a:rPr lang="en-US" sz="2000" b="1" i="1" dirty="0" smtClean="0">
                <a:solidFill>
                  <a:srgbClr val="FF0000"/>
                </a:solidFill>
              </a:rPr>
              <a:t>eplication</a:t>
            </a:r>
          </a:p>
          <a:p>
            <a:pPr lvl="1"/>
            <a:r>
              <a:rPr lang="en-US" sz="2000" dirty="0" smtClean="0"/>
              <a:t>Transit to </a:t>
            </a:r>
            <a:r>
              <a:rPr lang="en-US" sz="2000" b="1" i="1" dirty="0">
                <a:solidFill>
                  <a:srgbClr val="0070C0"/>
                </a:solidFill>
              </a:rPr>
              <a:t>e</a:t>
            </a:r>
            <a:r>
              <a:rPr lang="en-US" sz="2000" b="1" i="1" dirty="0" smtClean="0">
                <a:solidFill>
                  <a:srgbClr val="0070C0"/>
                </a:solidFill>
              </a:rPr>
              <a:t>rasure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coding </a:t>
            </a:r>
            <a:r>
              <a:rPr lang="en-US" sz="2000" dirty="0" smtClean="0"/>
              <a:t>after getting </a:t>
            </a:r>
            <a:r>
              <a:rPr lang="en-US" sz="2000" b="1" i="1" dirty="0" smtClean="0">
                <a:solidFill>
                  <a:srgbClr val="0070C0"/>
                </a:solidFill>
              </a:rPr>
              <a:t>cold </a:t>
            </a:r>
            <a:r>
              <a:rPr lang="en-US" sz="2000" b="1" dirty="0" smtClean="0"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ym typeface="Wingdings" panose="05000000000000000000" pitchFamily="2" charset="2"/>
              </a:rPr>
              <a:t>encoding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Question: Can we improve the encoding process in both performance and reliability?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781050" y="5715000"/>
            <a:ext cx="7886700" cy="169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Discrete-Event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733800"/>
            <a:ext cx="41910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C++-based simulator built on CSIM20</a:t>
            </a:r>
          </a:p>
          <a:p>
            <a:r>
              <a:rPr lang="en-US" sz="2400" dirty="0" smtClean="0"/>
              <a:t>Validate by replaying the write response time experiment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 descr="main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30714" r="9167" b="27960"/>
          <a:stretch/>
        </p:blipFill>
        <p:spPr>
          <a:xfrm>
            <a:off x="2209800" y="1090997"/>
            <a:ext cx="5165898" cy="271889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71125"/>
              </p:ext>
            </p:extLst>
          </p:nvPr>
        </p:nvGraphicFramePr>
        <p:xfrm>
          <a:off x="0" y="3733800"/>
          <a:ext cx="46482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685800"/>
                <a:gridCol w="1371600"/>
                <a:gridCol w="1447800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</a:t>
                      </a:r>
                      <a:r>
                        <a:rPr lang="en-US" baseline="0" dirty="0" smtClean="0"/>
                        <a:t> response time (s)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encoding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without</a:t>
                      </a:r>
                    </a:p>
                    <a:p>
                      <a:pPr algn="ctr"/>
                      <a:r>
                        <a:rPr lang="en-US" baseline="0" dirty="0" smtClean="0"/>
                        <a:t>encoding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456" y="6202144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Our simulator captures performance of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both </a:t>
            </a:r>
            <a:r>
              <a:rPr lang="en-US" b="1" i="1" dirty="0">
                <a:solidFill>
                  <a:srgbClr val="FF0000"/>
                </a:solidFill>
              </a:rPr>
              <a:t>write and encoding operation </a:t>
            </a:r>
            <a:r>
              <a:rPr lang="en-US" b="1" i="1" dirty="0" smtClean="0">
                <a:solidFill>
                  <a:srgbClr val="FF0000"/>
                </a:solidFill>
              </a:rPr>
              <a:t>precisely!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9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Discrete-Event Simulation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20-rack cluster, 20 nodes in each rack</a:t>
                </a:r>
              </a:p>
              <a:p>
                <a:r>
                  <a:rPr lang="en-US" sz="2400" dirty="0" smtClean="0"/>
                  <a:t>64MB block size</a:t>
                </a:r>
              </a:p>
              <a:p>
                <a:r>
                  <a:rPr lang="en-US" sz="2400" dirty="0" smtClean="0"/>
                  <a:t>By default:</a:t>
                </a:r>
              </a:p>
              <a:p>
                <a:pPr lvl="1"/>
                <a:r>
                  <a:rPr lang="en-US" sz="2000" dirty="0" smtClean="0"/>
                  <a:t>1Gbps bandwidth for both ToR and core switches</a:t>
                </a:r>
              </a:p>
              <a:p>
                <a:pPr lvl="1"/>
                <a:r>
                  <a:rPr lang="en-US" sz="2000" dirty="0" smtClean="0"/>
                  <a:t>3-way replication for hot data</a:t>
                </a:r>
              </a:p>
              <a:p>
                <a:pPr lvl="1"/>
                <a:r>
                  <a:rPr lang="en-US" sz="2000" dirty="0" smtClean="0"/>
                  <a:t>(14,10) code for cold data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rack failure tolerance </a:t>
                </a:r>
              </a:p>
              <a:p>
                <a:pPr lvl="1"/>
                <a:r>
                  <a:rPr lang="en-US" sz="2000" dirty="0" smtClean="0"/>
                  <a:t>Arrival intervals of write requests follow </a:t>
                </a:r>
                <a:r>
                  <a:rPr lang="en-US" sz="2000" dirty="0"/>
                  <a:t>P</a:t>
                </a:r>
                <a:r>
                  <a:rPr lang="en-US" sz="2000" dirty="0" smtClean="0"/>
                  <a:t>oisson distribution with 1 request/s</a:t>
                </a:r>
                <a:endParaRPr lang="en-US" sz="2000" dirty="0"/>
              </a:p>
              <a:p>
                <a:r>
                  <a:rPr lang="en-US" sz="2400" dirty="0"/>
                  <a:t>C</a:t>
                </a:r>
                <a:r>
                  <a:rPr lang="en-US" sz="2400" dirty="0" smtClean="0"/>
                  <a:t>hange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ONE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parameter each time and study its impact on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encode/write</a:t>
                </a:r>
                <a:r>
                  <a:rPr lang="en-US" sz="2400" dirty="0" smtClean="0"/>
                  <a:t> throughput</a:t>
                </a:r>
              </a:p>
              <a:p>
                <a:r>
                  <a:rPr lang="en-US" sz="2400" dirty="0" smtClean="0"/>
                  <a:t> Normalized throughput of EAR over RR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334000"/>
              </a:xfrm>
              <a:blipFill rotWithShape="0">
                <a:blip r:embed="rId4"/>
                <a:stretch>
                  <a:fillRect l="-963" t="-80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0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7452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3946525"/>
                <a:ext cx="4038600" cy="2911475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 smtClean="0"/>
                  <a:t>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+4,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) code</a:t>
                </a:r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↑</a:t>
                </a:r>
                <a:r>
                  <a:rPr lang="en-US" sz="2600" dirty="0" smtClean="0"/>
                  <a:t> encode </a:t>
                </a:r>
                <a:r>
                  <a:rPr lang="en-US" sz="2600" dirty="0"/>
                  <a:t>gain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↑ </a:t>
                </a:r>
                <a:r>
                  <a:rPr lang="en-US" sz="2600" dirty="0" smtClean="0"/>
                  <a:t>write </a:t>
                </a:r>
                <a:r>
                  <a:rPr lang="en-US" sz="2600" dirty="0"/>
                  <a:t>gain </a:t>
                </a:r>
                <a:r>
                  <a:rPr lang="en-US" sz="2600" dirty="0">
                    <a:solidFill>
                      <a:srgbClr val="FF0000"/>
                    </a:solidFill>
                  </a:rPr>
                  <a:t>↑</a:t>
                </a:r>
                <a:endParaRPr lang="en-US" sz="2600" dirty="0"/>
              </a:p>
              <a:p>
                <a:pPr lvl="1"/>
                <a:r>
                  <a:rPr lang="en-US" sz="2200" dirty="0" smtClean="0"/>
                  <a:t>Encode throughput </a:t>
                </a:r>
                <a:r>
                  <a:rPr lang="en-US" sz="2200" dirty="0"/>
                  <a:t>gain: up to 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78.7% </a:t>
                </a:r>
              </a:p>
              <a:p>
                <a:pPr lvl="1"/>
                <a:r>
                  <a:rPr lang="en-US" sz="2200" dirty="0" smtClean="0"/>
                  <a:t>Write throughput </a:t>
                </a:r>
                <a:r>
                  <a:rPr lang="en-US" sz="2200" dirty="0"/>
                  <a:t>gain: up to 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36.8%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3946525"/>
                <a:ext cx="4038600" cy="2911475"/>
              </a:xfrm>
              <a:blipFill rotWithShape="0">
                <a:blip r:embed="rId3"/>
                <a:stretch>
                  <a:fillRect l="-2262" t="-1883" r="-2262" b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3946525"/>
                <a:ext cx="4343400" cy="2927350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 smtClean="0"/>
                  <a:t>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,10</m:t>
                    </m:r>
                  </m:oMath>
                </a14:m>
                <a:r>
                  <a:rPr lang="en-US" sz="2600" dirty="0" smtClean="0"/>
                  <a:t>),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=12,14,16,18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↑</a:t>
                </a:r>
                <a:r>
                  <a:rPr lang="en-US" sz="2600" dirty="0" smtClean="0"/>
                  <a:t> encode gain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−</a:t>
                </a:r>
                <a:r>
                  <a:rPr lang="en-US" sz="2600" dirty="0" smtClean="0"/>
                  <a:t> write gain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↓</a:t>
                </a:r>
                <a:r>
                  <a:rPr lang="en-US" sz="2600" dirty="0" smtClean="0"/>
                  <a:t> </a:t>
                </a:r>
                <a:endParaRPr lang="en-US" sz="2600" dirty="0"/>
              </a:p>
              <a:p>
                <a:pPr lvl="1"/>
                <a:r>
                  <a:rPr lang="en-US" sz="2200" dirty="0" smtClean="0"/>
                  <a:t>Encode throughput </a:t>
                </a:r>
                <a:r>
                  <a:rPr lang="en-US" sz="2200" dirty="0"/>
                  <a:t>gain: </a:t>
                </a:r>
                <a:r>
                  <a:rPr lang="en-US" sz="2200" dirty="0" smtClean="0"/>
                  <a:t>around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70%</a:t>
                </a:r>
                <a:endParaRPr lang="en-US" sz="22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200" dirty="0" smtClean="0"/>
                  <a:t>Write throughput </a:t>
                </a:r>
                <a:r>
                  <a:rPr lang="en-US" sz="2200" dirty="0"/>
                  <a:t>gain: up to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33.9%</a:t>
                </a:r>
                <a:endParaRPr 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3946525"/>
                <a:ext cx="4343400" cy="2927350"/>
              </a:xfrm>
              <a:blipFill rotWithShape="0">
                <a:blip r:embed="rId4"/>
                <a:stretch>
                  <a:fillRect l="-2247" t="-1871" b="-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537325"/>
            <a:ext cx="2133600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 descr="main.pdf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5562" r="60000" b="45868"/>
          <a:stretch/>
        </p:blipFill>
        <p:spPr>
          <a:xfrm>
            <a:off x="419100" y="1059890"/>
            <a:ext cx="3505200" cy="2886635"/>
          </a:xfrm>
          <a:prstGeom prst="rect">
            <a:avLst/>
          </a:prstGeom>
        </p:spPr>
      </p:pic>
      <p:pic>
        <p:nvPicPr>
          <p:cNvPr id="9" name="Picture 8" descr="main.pdf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15562" r="28333" b="45868"/>
          <a:stretch/>
        </p:blipFill>
        <p:spPr>
          <a:xfrm>
            <a:off x="4603173" y="1059890"/>
            <a:ext cx="3505200" cy="288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8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7637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098925"/>
            <a:ext cx="4038600" cy="2759075"/>
          </a:xfrm>
        </p:spPr>
        <p:txBody>
          <a:bodyPr>
            <a:normAutofit/>
          </a:bodyPr>
          <a:lstStyle/>
          <a:p>
            <a:r>
              <a:rPr lang="en-US" sz="2600" dirty="0"/>
              <a:t>Bandwidth </a:t>
            </a:r>
            <a:r>
              <a:rPr lang="en-US" sz="2600" dirty="0">
                <a:solidFill>
                  <a:srgbClr val="FF0000"/>
                </a:solidFill>
              </a:rPr>
              <a:t>↑</a:t>
            </a:r>
            <a:r>
              <a:rPr lang="en-US" sz="2600" dirty="0"/>
              <a:t> </a:t>
            </a:r>
            <a:r>
              <a:rPr lang="en-US" sz="2600" dirty="0" smtClean="0"/>
              <a:t>encode gain </a:t>
            </a:r>
            <a:r>
              <a:rPr lang="en-US" sz="2600" dirty="0">
                <a:solidFill>
                  <a:srgbClr val="FF0000"/>
                </a:solidFill>
              </a:rPr>
              <a:t>↓</a:t>
            </a:r>
            <a:r>
              <a:rPr lang="en-US" sz="2600" dirty="0" smtClean="0"/>
              <a:t> write gain </a:t>
            </a:r>
            <a:r>
              <a:rPr lang="en-US" sz="2600" dirty="0">
                <a:solidFill>
                  <a:srgbClr val="FF0000"/>
                </a:solidFill>
              </a:rPr>
              <a:t>−</a:t>
            </a:r>
            <a:r>
              <a:rPr lang="en-US" sz="2600" dirty="0" smtClean="0"/>
              <a:t> </a:t>
            </a:r>
          </a:p>
          <a:p>
            <a:pPr lvl="1"/>
            <a:r>
              <a:rPr lang="en-US" sz="2200" dirty="0" smtClean="0"/>
              <a:t>Encode throughput gain: up to </a:t>
            </a:r>
            <a:r>
              <a:rPr lang="en-US" sz="2200" b="1" dirty="0" smtClean="0">
                <a:solidFill>
                  <a:srgbClr val="0070C0"/>
                </a:solidFill>
              </a:rPr>
              <a:t>165.2%</a:t>
            </a:r>
          </a:p>
          <a:p>
            <a:pPr lvl="1"/>
            <a:r>
              <a:rPr lang="en-US" sz="2200" dirty="0" smtClean="0"/>
              <a:t>Write throughput gain: around </a:t>
            </a:r>
            <a:r>
              <a:rPr lang="en-US" sz="2200" b="1" dirty="0" smtClean="0">
                <a:solidFill>
                  <a:srgbClr val="0070C0"/>
                </a:solidFill>
              </a:rPr>
              <a:t>20%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098924"/>
            <a:ext cx="4038600" cy="275907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Request </a:t>
            </a:r>
            <a:r>
              <a:rPr lang="en-US" sz="2600" dirty="0"/>
              <a:t>rate </a:t>
            </a:r>
            <a:r>
              <a:rPr lang="en-US" sz="2600" dirty="0">
                <a:solidFill>
                  <a:srgbClr val="FF0000"/>
                </a:solidFill>
              </a:rPr>
              <a:t>↑</a:t>
            </a:r>
            <a:r>
              <a:rPr lang="en-US" sz="2600" dirty="0" smtClean="0"/>
              <a:t> encode gain </a:t>
            </a:r>
            <a:r>
              <a:rPr lang="en-US" sz="2600" dirty="0">
                <a:solidFill>
                  <a:srgbClr val="FF0000"/>
                </a:solidFill>
              </a:rPr>
              <a:t>↑</a:t>
            </a:r>
            <a:r>
              <a:rPr lang="en-US" sz="2600" dirty="0" smtClean="0"/>
              <a:t> write gain </a:t>
            </a:r>
            <a:r>
              <a:rPr lang="en-US" sz="2600" dirty="0">
                <a:solidFill>
                  <a:srgbClr val="FF0000"/>
                </a:solidFill>
              </a:rPr>
              <a:t>−</a:t>
            </a:r>
            <a:endParaRPr lang="en-US" sz="2600" dirty="0" smtClean="0"/>
          </a:p>
          <a:p>
            <a:pPr lvl="1"/>
            <a:r>
              <a:rPr lang="en-US" sz="2200" dirty="0" smtClean="0"/>
              <a:t>Encode throughput gain: up to </a:t>
            </a:r>
            <a:r>
              <a:rPr lang="en-US" sz="2200" b="1" dirty="0" smtClean="0">
                <a:solidFill>
                  <a:srgbClr val="0070C0"/>
                </a:solidFill>
              </a:rPr>
              <a:t>89.1%</a:t>
            </a:r>
          </a:p>
          <a:p>
            <a:pPr lvl="1"/>
            <a:r>
              <a:rPr lang="en-US" sz="2200" dirty="0" smtClean="0"/>
              <a:t>Write throughput gain: between </a:t>
            </a:r>
            <a:r>
              <a:rPr lang="en-US" sz="2200" b="1" dirty="0" smtClean="0">
                <a:solidFill>
                  <a:srgbClr val="0070C0"/>
                </a:solidFill>
              </a:rPr>
              <a:t>25%</a:t>
            </a:r>
            <a:r>
              <a:rPr lang="en-US" sz="2200" dirty="0" smtClean="0"/>
              <a:t> to </a:t>
            </a:r>
            <a:r>
              <a:rPr lang="en-US" sz="2200" b="1" dirty="0" smtClean="0">
                <a:solidFill>
                  <a:srgbClr val="0070C0"/>
                </a:solidFill>
              </a:rPr>
              <a:t>28%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 descr="main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 t="11429" r="6667" b="50000"/>
          <a:stretch/>
        </p:blipFill>
        <p:spPr>
          <a:xfrm>
            <a:off x="421409" y="979527"/>
            <a:ext cx="3659259" cy="3013507"/>
          </a:xfrm>
          <a:prstGeom prst="rect">
            <a:avLst/>
          </a:prstGeom>
        </p:spPr>
      </p:pic>
      <p:pic>
        <p:nvPicPr>
          <p:cNvPr id="8" name="Picture 7" descr="main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57249" r="68649" b="3165"/>
          <a:stretch/>
        </p:blipFill>
        <p:spPr>
          <a:xfrm>
            <a:off x="4612409" y="988801"/>
            <a:ext cx="3881582" cy="3006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7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6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9986" y="3946526"/>
            <a:ext cx="4038600" cy="2759074"/>
          </a:xfrm>
        </p:spPr>
        <p:txBody>
          <a:bodyPr>
            <a:noAutofit/>
          </a:bodyPr>
          <a:lstStyle/>
          <a:p>
            <a:r>
              <a:rPr lang="en-US" sz="2600" dirty="0" smtClean="0"/>
              <a:t>Tolerable rack failures </a:t>
            </a:r>
            <a:r>
              <a:rPr lang="en-US" sz="2600" dirty="0" smtClean="0">
                <a:solidFill>
                  <a:srgbClr val="FF0000"/>
                </a:solidFill>
              </a:rPr>
              <a:t>↑</a:t>
            </a:r>
            <a:r>
              <a:rPr lang="en-US" sz="2600" dirty="0" smtClean="0"/>
              <a:t> encode gain </a:t>
            </a:r>
            <a:r>
              <a:rPr lang="en-US" sz="2600" dirty="0" smtClean="0">
                <a:solidFill>
                  <a:srgbClr val="FF0000"/>
                </a:solidFill>
              </a:rPr>
              <a:t>↓</a:t>
            </a:r>
            <a:r>
              <a:rPr lang="en-US" sz="2600" dirty="0" smtClean="0"/>
              <a:t> write gain </a:t>
            </a:r>
            <a:r>
              <a:rPr lang="en-US" sz="2600" dirty="0" smtClean="0">
                <a:solidFill>
                  <a:srgbClr val="FF0000"/>
                </a:solidFill>
              </a:rPr>
              <a:t>↓</a:t>
            </a:r>
            <a:endParaRPr lang="en-US" sz="2600" dirty="0" smtClean="0"/>
          </a:p>
          <a:p>
            <a:pPr lvl="1"/>
            <a:r>
              <a:rPr lang="en-US" sz="2200" dirty="0" smtClean="0"/>
              <a:t>Encode throughput gain: from </a:t>
            </a:r>
            <a:r>
              <a:rPr lang="en-US" sz="2200" b="1" dirty="0" smtClean="0">
                <a:solidFill>
                  <a:srgbClr val="0070C0"/>
                </a:solidFill>
              </a:rPr>
              <a:t>82.1% </a:t>
            </a:r>
            <a:r>
              <a:rPr lang="en-US" sz="2200" dirty="0" smtClean="0"/>
              <a:t>to </a:t>
            </a:r>
            <a:r>
              <a:rPr lang="en-US" sz="2200" b="1" dirty="0" smtClean="0">
                <a:solidFill>
                  <a:srgbClr val="0070C0"/>
                </a:solidFill>
              </a:rPr>
              <a:t>70.1%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Write throughput gain: from </a:t>
            </a:r>
            <a:r>
              <a:rPr lang="en-US" sz="2200" b="1" dirty="0" smtClean="0">
                <a:solidFill>
                  <a:srgbClr val="0070C0"/>
                </a:solidFill>
              </a:rPr>
              <a:t>34.7%</a:t>
            </a:r>
            <a:r>
              <a:rPr lang="en-US" sz="2200" dirty="0" smtClean="0"/>
              <a:t> to </a:t>
            </a:r>
            <a:r>
              <a:rPr lang="en-US" sz="2200" b="1" dirty="0" smtClean="0">
                <a:solidFill>
                  <a:srgbClr val="0070C0"/>
                </a:solidFill>
              </a:rPr>
              <a:t>20.5%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946526"/>
            <a:ext cx="4038600" cy="2759074"/>
          </a:xfrm>
        </p:spPr>
        <p:txBody>
          <a:bodyPr>
            <a:noAutofit/>
          </a:bodyPr>
          <a:lstStyle/>
          <a:p>
            <a:r>
              <a:rPr lang="en-US" sz="2600" dirty="0"/>
              <a:t>Number of replicas </a:t>
            </a:r>
            <a:r>
              <a:rPr lang="en-US" sz="2600" dirty="0">
                <a:solidFill>
                  <a:srgbClr val="FF0000"/>
                </a:solidFill>
              </a:rPr>
              <a:t>↑</a:t>
            </a:r>
            <a:r>
              <a:rPr lang="en-US" sz="2600" dirty="0"/>
              <a:t>  encode </a:t>
            </a:r>
            <a:r>
              <a:rPr lang="en-US" sz="2600" dirty="0" smtClean="0"/>
              <a:t>gain </a:t>
            </a:r>
            <a:r>
              <a:rPr lang="en-US" sz="2600" dirty="0" smtClean="0">
                <a:solidFill>
                  <a:srgbClr val="FF0000"/>
                </a:solidFill>
              </a:rPr>
              <a:t>− </a:t>
            </a:r>
            <a:r>
              <a:rPr lang="en-US" sz="2600" dirty="0"/>
              <a:t>write </a:t>
            </a:r>
            <a:r>
              <a:rPr lang="en-US" sz="2600" dirty="0" smtClean="0"/>
              <a:t>gain </a:t>
            </a:r>
            <a:r>
              <a:rPr lang="en-US" sz="2600" dirty="0" smtClean="0">
                <a:solidFill>
                  <a:srgbClr val="FF0000"/>
                </a:solidFill>
              </a:rPr>
              <a:t>↓</a:t>
            </a:r>
            <a:r>
              <a:rPr lang="en-US" sz="2600" dirty="0" smtClean="0"/>
              <a:t> </a:t>
            </a:r>
            <a:endParaRPr lang="en-US" sz="2600" dirty="0"/>
          </a:p>
          <a:p>
            <a:pPr lvl="1"/>
            <a:r>
              <a:rPr lang="en-US" sz="2200" dirty="0">
                <a:ea typeface="+mn-ea"/>
                <a:cs typeface="+mn-cs"/>
              </a:rPr>
              <a:t>Encode throughput gain: around </a:t>
            </a:r>
            <a:r>
              <a:rPr lang="en-US" sz="2200" b="1" dirty="0">
                <a:solidFill>
                  <a:srgbClr val="0070C0"/>
                </a:solidFill>
                <a:ea typeface="+mn-ea"/>
                <a:cs typeface="+mn-cs"/>
              </a:rPr>
              <a:t>70%</a:t>
            </a:r>
          </a:p>
          <a:p>
            <a:pPr lvl="1"/>
            <a:r>
              <a:rPr lang="en-US" sz="2200" dirty="0">
                <a:ea typeface="+mn-ea"/>
                <a:cs typeface="+mn-cs"/>
              </a:rPr>
              <a:t>Write throughput gain: up to </a:t>
            </a:r>
            <a:r>
              <a:rPr lang="en-US" sz="2200" b="1" dirty="0">
                <a:solidFill>
                  <a:srgbClr val="0070C0"/>
                </a:solidFill>
                <a:ea typeface="+mn-ea"/>
                <a:cs typeface="+mn-cs"/>
              </a:rPr>
              <a:t>34.7%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 descr="main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58265" r="38333" b="3165"/>
          <a:stretch/>
        </p:blipFill>
        <p:spPr>
          <a:xfrm>
            <a:off x="506186" y="974726"/>
            <a:ext cx="3608614" cy="2971800"/>
          </a:xfrm>
          <a:prstGeom prst="rect">
            <a:avLst/>
          </a:prstGeom>
        </p:spPr>
      </p:pic>
      <p:pic>
        <p:nvPicPr>
          <p:cNvPr id="8" name="Picture 7" descr="main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 t="58265" r="6667" b="3165"/>
          <a:stretch/>
        </p:blipFill>
        <p:spPr>
          <a:xfrm>
            <a:off x="4620986" y="974726"/>
            <a:ext cx="3608614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41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024"/>
          </a:xfrm>
        </p:spPr>
        <p:txBody>
          <a:bodyPr/>
          <a:lstStyle/>
          <a:p>
            <a:r>
              <a:rPr lang="en-US" dirty="0" smtClean="0"/>
              <a:t>Load Balancing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1400" y="1143000"/>
                <a:ext cx="5562600" cy="3886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20-rack cluster, 20 nodes per rack</a:t>
                </a:r>
              </a:p>
              <a:p>
                <a:pPr lvl="1"/>
                <a:r>
                  <a:rPr lang="en-US" sz="2000" dirty="0" smtClean="0"/>
                  <a:t>3-way replication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 smtClean="0"/>
                  <a:t>(14,10) code</a:t>
                </a:r>
              </a:p>
              <a:p>
                <a:r>
                  <a:rPr lang="en-US" sz="2400" dirty="0" smtClean="0"/>
                  <a:t>Monte Carlo simulations</a:t>
                </a:r>
              </a:p>
              <a:p>
                <a:r>
                  <a:rPr lang="en-US" sz="2400" dirty="0" smtClean="0"/>
                  <a:t>Storage load balancing</a:t>
                </a:r>
              </a:p>
              <a:p>
                <a:pPr lvl="1"/>
                <a:r>
                  <a:rPr lang="en-US" sz="2000" dirty="0" smtClean="0"/>
                  <a:t>1000 blocks</a:t>
                </a:r>
              </a:p>
              <a:p>
                <a:r>
                  <a:rPr lang="en-US" sz="2400" dirty="0" smtClean="0"/>
                  <a:t>Read load balancing</a:t>
                </a:r>
              </a:p>
              <a:p>
                <a:pPr lvl="1"/>
                <a:r>
                  <a:rPr lang="en-US" sz="2000" dirty="0" smtClean="0"/>
                  <a:t>Hotness value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1400" y="1143000"/>
                <a:ext cx="5562600" cy="3886200"/>
              </a:xfrm>
              <a:blipFill rotWithShape="0">
                <a:blip r:embed="rId4"/>
                <a:stretch>
                  <a:fillRect l="-1535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 descr="main.pdf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7245" r="59167" b="12807"/>
          <a:stretch/>
        </p:blipFill>
        <p:spPr>
          <a:xfrm>
            <a:off x="838200" y="1143000"/>
            <a:ext cx="2743200" cy="2743200"/>
          </a:xfrm>
          <a:prstGeom prst="rect">
            <a:avLst/>
          </a:prstGeom>
        </p:spPr>
      </p:pic>
      <p:pic>
        <p:nvPicPr>
          <p:cNvPr id="7" name="Picture 6" descr="main.pdf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47245" r="30834" b="12807"/>
          <a:stretch/>
        </p:blipFill>
        <p:spPr>
          <a:xfrm>
            <a:off x="838200" y="3948690"/>
            <a:ext cx="2743200" cy="27432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11538"/>
              </p:ext>
            </p:extLst>
          </p:nvPr>
        </p:nvGraphicFramePr>
        <p:xfrm>
          <a:off x="3957782" y="5029200"/>
          <a:ext cx="41148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Rack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blk</a:t>
                      </a:r>
                      <a:r>
                        <a:rPr lang="en-US" baseline="0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Request</a:t>
                      </a:r>
                      <a:r>
                        <a:rPr lang="en-US" baseline="0" dirty="0" smtClean="0"/>
                        <a:t> percent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800" y="4659868"/>
                <a:ext cx="1212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659868"/>
                <a:ext cx="12121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649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3435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Build EAR to</a:t>
            </a:r>
          </a:p>
          <a:p>
            <a:pPr lvl="1"/>
            <a:r>
              <a:rPr lang="en-US" dirty="0" smtClean="0"/>
              <a:t>Eliminate cross-rack downloads during encoding</a:t>
            </a:r>
          </a:p>
          <a:p>
            <a:pPr lvl="1"/>
            <a:r>
              <a:rPr lang="en-US" dirty="0" smtClean="0"/>
              <a:t>Eliminate relocation after encoding operation</a:t>
            </a:r>
          </a:p>
          <a:p>
            <a:pPr lvl="1"/>
            <a:r>
              <a:rPr lang="en-US" dirty="0" smtClean="0"/>
              <a:t>Maintain load balance of random replication</a:t>
            </a:r>
          </a:p>
          <a:p>
            <a:r>
              <a:rPr lang="en-US" dirty="0" smtClean="0"/>
              <a:t>Implement an EAR prototype in Hadoop-20</a:t>
            </a:r>
          </a:p>
          <a:p>
            <a:r>
              <a:rPr lang="en-US" dirty="0" smtClean="0"/>
              <a:t>Show performance gain of EAR over RR via testbed experiments and discrete-event simulations</a:t>
            </a:r>
          </a:p>
          <a:p>
            <a:r>
              <a:rPr lang="en-US" dirty="0" smtClean="0"/>
              <a:t>Source code of EAR is available at:</a:t>
            </a:r>
            <a:endParaRPr lang="en-US" dirty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ansrlab.cse.cuhk.edu.hk/software/ear/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0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167"/>
          </a:xfrm>
        </p:spPr>
        <p:txBody>
          <a:bodyPr/>
          <a:lstStyle/>
          <a:p>
            <a:r>
              <a:rPr lang="en-US" dirty="0" smtClean="0"/>
              <a:t>Background: 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1116"/>
            <a:ext cx="8229600" cy="29703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Nodes are grouped into racks</a:t>
            </a:r>
          </a:p>
          <a:p>
            <a:pPr lvl="1"/>
            <a:r>
              <a:rPr lang="en-US" sz="2000" dirty="0" smtClean="0"/>
              <a:t>Nodes in one rack are connected to the same top-of-rack (</a:t>
            </a:r>
            <a:r>
              <a:rPr lang="en-US" sz="2000" b="1" i="1" dirty="0" smtClean="0"/>
              <a:t>ToR</a:t>
            </a:r>
            <a:r>
              <a:rPr lang="en-US" sz="2000" dirty="0" smtClean="0"/>
              <a:t>) switch</a:t>
            </a:r>
          </a:p>
          <a:p>
            <a:pPr lvl="1"/>
            <a:r>
              <a:rPr lang="en-US" sz="2000" dirty="0" smtClean="0"/>
              <a:t>ToR switches are connected to the network core</a:t>
            </a:r>
          </a:p>
          <a:p>
            <a:r>
              <a:rPr lang="en-US" sz="2400" dirty="0" smtClean="0"/>
              <a:t>Link conditions:</a:t>
            </a:r>
          </a:p>
          <a:p>
            <a:pPr lvl="1"/>
            <a:r>
              <a:rPr lang="en-US" sz="2000" b="1" dirty="0" smtClean="0"/>
              <a:t>Sufficient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intra-rack</a:t>
            </a:r>
            <a:r>
              <a:rPr lang="en-US" sz="2000" dirty="0" smtClean="0"/>
              <a:t> link</a:t>
            </a:r>
          </a:p>
          <a:p>
            <a:pPr lvl="1"/>
            <a:r>
              <a:rPr lang="en-US" sz="2000" b="1" dirty="0" smtClean="0"/>
              <a:t>Scarce</a:t>
            </a:r>
            <a:r>
              <a:rPr lang="en-US" sz="2000" b="1" dirty="0" smtClean="0">
                <a:solidFill>
                  <a:srgbClr val="FF0000"/>
                </a:solidFill>
              </a:rPr>
              <a:t> cross-rack</a:t>
            </a:r>
            <a:r>
              <a:rPr lang="en-US" sz="2000" dirty="0" smtClean="0"/>
              <a:t> link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990600" y="1003155"/>
            <a:ext cx="6710218" cy="2623620"/>
            <a:chOff x="990600" y="1315893"/>
            <a:chExt cx="6710218" cy="2623620"/>
          </a:xfrm>
        </p:grpSpPr>
        <p:grpSp>
          <p:nvGrpSpPr>
            <p:cNvPr id="45" name="Group 44"/>
            <p:cNvGrpSpPr/>
            <p:nvPr/>
          </p:nvGrpSpPr>
          <p:grpSpPr>
            <a:xfrm>
              <a:off x="990600" y="1315893"/>
              <a:ext cx="6710218" cy="2189307"/>
              <a:chOff x="990600" y="1315893"/>
              <a:chExt cx="6710218" cy="2189307"/>
            </a:xfrm>
          </p:grpSpPr>
          <p:sp>
            <p:nvSpPr>
              <p:cNvPr id="5" name="Flowchart: Alternate Process 4"/>
              <p:cNvSpPr/>
              <p:nvPr/>
            </p:nvSpPr>
            <p:spPr bwMode="auto">
              <a:xfrm>
                <a:off x="990600" y="2666855"/>
                <a:ext cx="2133600" cy="838200"/>
              </a:xfrm>
              <a:prstGeom prst="flowChartAlternateProcess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Flowchart: Process 5"/>
              <p:cNvSpPr/>
              <p:nvPr/>
            </p:nvSpPr>
            <p:spPr bwMode="auto">
              <a:xfrm>
                <a:off x="1143000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Flowchart: Process 6"/>
              <p:cNvSpPr/>
              <p:nvPr/>
            </p:nvSpPr>
            <p:spPr bwMode="auto">
              <a:xfrm>
                <a:off x="1143000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lowchart: Process 7"/>
              <p:cNvSpPr/>
              <p:nvPr/>
            </p:nvSpPr>
            <p:spPr bwMode="auto">
              <a:xfrm>
                <a:off x="1466273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Flowchart: Process 8"/>
              <p:cNvSpPr/>
              <p:nvPr/>
            </p:nvSpPr>
            <p:spPr bwMode="auto">
              <a:xfrm>
                <a:off x="1466273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lowchart: Process 9"/>
              <p:cNvSpPr/>
              <p:nvPr/>
            </p:nvSpPr>
            <p:spPr bwMode="auto">
              <a:xfrm>
                <a:off x="1791854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lowchart: Process 10"/>
              <p:cNvSpPr/>
              <p:nvPr/>
            </p:nvSpPr>
            <p:spPr bwMode="auto">
              <a:xfrm>
                <a:off x="1791854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Flowchart: Process 11"/>
              <p:cNvSpPr/>
              <p:nvPr/>
            </p:nvSpPr>
            <p:spPr bwMode="auto">
              <a:xfrm>
                <a:off x="2115127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Flowchart: Process 12"/>
              <p:cNvSpPr/>
              <p:nvPr/>
            </p:nvSpPr>
            <p:spPr bwMode="auto">
              <a:xfrm>
                <a:off x="2115127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Flowchart: Process 13"/>
              <p:cNvSpPr/>
              <p:nvPr/>
            </p:nvSpPr>
            <p:spPr bwMode="auto">
              <a:xfrm>
                <a:off x="2438400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Flowchart: Process 14"/>
              <p:cNvSpPr/>
              <p:nvPr/>
            </p:nvSpPr>
            <p:spPr bwMode="auto">
              <a:xfrm>
                <a:off x="2438400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Flowchart: Process 15"/>
              <p:cNvSpPr/>
              <p:nvPr/>
            </p:nvSpPr>
            <p:spPr bwMode="auto">
              <a:xfrm>
                <a:off x="2761673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lowchart: Process 16"/>
              <p:cNvSpPr/>
              <p:nvPr/>
            </p:nvSpPr>
            <p:spPr bwMode="auto">
              <a:xfrm>
                <a:off x="2761673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lowchart: Alternate Process 17"/>
              <p:cNvSpPr/>
              <p:nvPr/>
            </p:nvSpPr>
            <p:spPr bwMode="auto">
              <a:xfrm>
                <a:off x="3276600" y="2667000"/>
                <a:ext cx="2133600" cy="838200"/>
              </a:xfrm>
              <a:prstGeom prst="flowChartAlternateProcess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Flowchart: Process 18"/>
              <p:cNvSpPr/>
              <p:nvPr/>
            </p:nvSpPr>
            <p:spPr bwMode="auto">
              <a:xfrm>
                <a:off x="3429000" y="28194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lowchart: Process 19"/>
              <p:cNvSpPr/>
              <p:nvPr/>
            </p:nvSpPr>
            <p:spPr bwMode="auto">
              <a:xfrm>
                <a:off x="3429000" y="31623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Flowchart: Process 20"/>
              <p:cNvSpPr/>
              <p:nvPr/>
            </p:nvSpPr>
            <p:spPr bwMode="auto">
              <a:xfrm>
                <a:off x="3752273" y="28194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Flowchart: Process 21"/>
              <p:cNvSpPr/>
              <p:nvPr/>
            </p:nvSpPr>
            <p:spPr bwMode="auto">
              <a:xfrm>
                <a:off x="3752273" y="31623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Flowchart: Process 22"/>
              <p:cNvSpPr/>
              <p:nvPr/>
            </p:nvSpPr>
            <p:spPr bwMode="auto">
              <a:xfrm>
                <a:off x="4077854" y="28194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Flowchart: Process 23"/>
              <p:cNvSpPr/>
              <p:nvPr/>
            </p:nvSpPr>
            <p:spPr bwMode="auto">
              <a:xfrm>
                <a:off x="4077854" y="31623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Flowchart: Process 24"/>
              <p:cNvSpPr/>
              <p:nvPr/>
            </p:nvSpPr>
            <p:spPr bwMode="auto">
              <a:xfrm>
                <a:off x="4401127" y="28194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Flowchart: Process 25"/>
              <p:cNvSpPr/>
              <p:nvPr/>
            </p:nvSpPr>
            <p:spPr bwMode="auto">
              <a:xfrm>
                <a:off x="4401127" y="31623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Flowchart: Process 26"/>
              <p:cNvSpPr/>
              <p:nvPr/>
            </p:nvSpPr>
            <p:spPr bwMode="auto">
              <a:xfrm>
                <a:off x="4724400" y="28194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Flowchart: Process 27"/>
              <p:cNvSpPr/>
              <p:nvPr/>
            </p:nvSpPr>
            <p:spPr bwMode="auto">
              <a:xfrm>
                <a:off x="4724400" y="31623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lowchart: Process 28"/>
              <p:cNvSpPr/>
              <p:nvPr/>
            </p:nvSpPr>
            <p:spPr bwMode="auto">
              <a:xfrm>
                <a:off x="5047673" y="28194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lowchart: Process 29"/>
              <p:cNvSpPr/>
              <p:nvPr/>
            </p:nvSpPr>
            <p:spPr bwMode="auto">
              <a:xfrm>
                <a:off x="5047673" y="3162300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Flowchart: Alternate Process 30"/>
              <p:cNvSpPr/>
              <p:nvPr/>
            </p:nvSpPr>
            <p:spPr bwMode="auto">
              <a:xfrm>
                <a:off x="5567218" y="2666855"/>
                <a:ext cx="2133600" cy="838200"/>
              </a:xfrm>
              <a:prstGeom prst="flowChartAlternateProcess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lowchart: Process 31"/>
              <p:cNvSpPr/>
              <p:nvPr/>
            </p:nvSpPr>
            <p:spPr bwMode="auto">
              <a:xfrm>
                <a:off x="5719618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lowchart: Process 32"/>
              <p:cNvSpPr/>
              <p:nvPr/>
            </p:nvSpPr>
            <p:spPr bwMode="auto">
              <a:xfrm>
                <a:off x="5719618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Flowchart: Process 33"/>
              <p:cNvSpPr/>
              <p:nvPr/>
            </p:nvSpPr>
            <p:spPr bwMode="auto">
              <a:xfrm>
                <a:off x="6042891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 bwMode="auto">
              <a:xfrm>
                <a:off x="6042891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lowchart: Process 35"/>
              <p:cNvSpPr/>
              <p:nvPr/>
            </p:nvSpPr>
            <p:spPr bwMode="auto">
              <a:xfrm>
                <a:off x="6368472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lowchart: Process 36"/>
              <p:cNvSpPr/>
              <p:nvPr/>
            </p:nvSpPr>
            <p:spPr bwMode="auto">
              <a:xfrm>
                <a:off x="6368472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lowchart: Process 37"/>
              <p:cNvSpPr/>
              <p:nvPr/>
            </p:nvSpPr>
            <p:spPr bwMode="auto">
              <a:xfrm>
                <a:off x="6691745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lowchart: Process 38"/>
              <p:cNvSpPr/>
              <p:nvPr/>
            </p:nvSpPr>
            <p:spPr bwMode="auto">
              <a:xfrm>
                <a:off x="6691745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lowchart: Process 39"/>
              <p:cNvSpPr/>
              <p:nvPr/>
            </p:nvSpPr>
            <p:spPr bwMode="auto">
              <a:xfrm>
                <a:off x="7015018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lowchart: Process 40"/>
              <p:cNvSpPr/>
              <p:nvPr/>
            </p:nvSpPr>
            <p:spPr bwMode="auto">
              <a:xfrm>
                <a:off x="7015018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lowchart: Process 41"/>
              <p:cNvSpPr/>
              <p:nvPr/>
            </p:nvSpPr>
            <p:spPr bwMode="auto">
              <a:xfrm>
                <a:off x="7338291" y="28192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Flowchart: Process 42"/>
              <p:cNvSpPr/>
              <p:nvPr/>
            </p:nvSpPr>
            <p:spPr bwMode="auto">
              <a:xfrm>
                <a:off x="7338291" y="3162155"/>
                <a:ext cx="228600" cy="228600"/>
              </a:xfrm>
              <a:prstGeom prst="flowChartProcess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Cloud 43"/>
              <p:cNvSpPr/>
              <p:nvPr/>
            </p:nvSpPr>
            <p:spPr bwMode="auto">
              <a:xfrm>
                <a:off x="2757055" y="1315893"/>
                <a:ext cx="3415145" cy="1014267"/>
              </a:xfrm>
              <a:prstGeom prst="cloud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Network core</a:t>
                </a:r>
              </a:p>
            </p:txBody>
          </p:sp>
          <p:cxnSp>
            <p:nvCxnSpPr>
              <p:cNvPr id="46" name="Straight Connector 45"/>
              <p:cNvCxnSpPr>
                <a:stCxn id="44" idx="2"/>
                <a:endCxn id="5" idx="0"/>
              </p:cNvCxnSpPr>
              <p:nvPr/>
            </p:nvCxnSpPr>
            <p:spPr bwMode="auto">
              <a:xfrm flipH="1">
                <a:off x="2057400" y="1823027"/>
                <a:ext cx="710248" cy="8438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>
                <a:stCxn id="44" idx="1"/>
                <a:endCxn id="18" idx="0"/>
              </p:cNvCxnSpPr>
              <p:nvPr/>
            </p:nvCxnSpPr>
            <p:spPr bwMode="auto">
              <a:xfrm flipH="1">
                <a:off x="4343400" y="2329080"/>
                <a:ext cx="121228" cy="3379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>
                <a:stCxn id="44" idx="0"/>
                <a:endCxn id="31" idx="0"/>
              </p:cNvCxnSpPr>
              <p:nvPr/>
            </p:nvCxnSpPr>
            <p:spPr bwMode="auto">
              <a:xfrm>
                <a:off x="6169354" y="1823027"/>
                <a:ext cx="464664" cy="8438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7" name="TextBox 46"/>
            <p:cNvSpPr txBox="1"/>
            <p:nvPr/>
          </p:nvSpPr>
          <p:spPr>
            <a:xfrm>
              <a:off x="1605994" y="357018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91994" y="357018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2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82612" y="357018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3</a:t>
              </a:r>
              <a:endParaRPr lang="en-US" dirty="0"/>
            </a:p>
          </p:txBody>
        </p:sp>
      </p:grpSp>
      <p:cxnSp>
        <p:nvCxnSpPr>
          <p:cNvPr id="54" name="Curved Connector 53"/>
          <p:cNvCxnSpPr>
            <a:stCxn id="7" idx="2"/>
            <a:endCxn id="13" idx="2"/>
          </p:cNvCxnSpPr>
          <p:nvPr/>
        </p:nvCxnSpPr>
        <p:spPr bwMode="auto">
          <a:xfrm rot="16200000" flipH="1">
            <a:off x="1743363" y="2591953"/>
            <a:ext cx="12700" cy="972127"/>
          </a:xfrm>
          <a:prstGeom prst="curvedConnector3">
            <a:avLst>
              <a:gd name="adj1" fmla="val 1581819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urved Connector 56"/>
          <p:cNvCxnSpPr>
            <a:stCxn id="8" idx="0"/>
            <a:endCxn id="38" idx="0"/>
          </p:cNvCxnSpPr>
          <p:nvPr/>
        </p:nvCxnSpPr>
        <p:spPr bwMode="auto">
          <a:xfrm rot="5400000" flipH="1" flipV="1">
            <a:off x="4193309" y="-106219"/>
            <a:ext cx="12700" cy="5225472"/>
          </a:xfrm>
          <a:prstGeom prst="curvedConnector3">
            <a:avLst>
              <a:gd name="adj1" fmla="val 5581819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550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Replication vs. Erasure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23944"/>
            <a:ext cx="8229600" cy="23578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Replication has better </a:t>
            </a:r>
            <a:r>
              <a:rPr lang="en-US" sz="2400" b="1" i="1" dirty="0" smtClean="0">
                <a:solidFill>
                  <a:srgbClr val="FF0000"/>
                </a:solidFill>
              </a:rPr>
              <a:t>read throughput </a:t>
            </a:r>
            <a:r>
              <a:rPr lang="en-US" sz="2400" dirty="0" smtClean="0"/>
              <a:t>while erasure coding has smaller </a:t>
            </a:r>
            <a:r>
              <a:rPr lang="en-US" sz="2400" b="1" i="1" dirty="0" smtClean="0">
                <a:solidFill>
                  <a:srgbClr val="FF0000"/>
                </a:solidFill>
              </a:rPr>
              <a:t>storage overhead</a:t>
            </a:r>
          </a:p>
          <a:p>
            <a:r>
              <a:rPr lang="en-US" sz="2400" b="1" i="1" dirty="0" smtClean="0"/>
              <a:t>Hybrid</a:t>
            </a:r>
            <a:r>
              <a:rPr lang="en-US" sz="2400" dirty="0" smtClean="0"/>
              <a:t> redundancy to balance performance and storage</a:t>
            </a:r>
          </a:p>
          <a:p>
            <a:pPr lvl="1"/>
            <a:r>
              <a:rPr lang="en-US" sz="2000" dirty="0" smtClean="0"/>
              <a:t>Replication for </a:t>
            </a:r>
            <a:r>
              <a:rPr lang="en-US" sz="2000" b="1" dirty="0" smtClean="0">
                <a:solidFill>
                  <a:srgbClr val="FF0000"/>
                </a:solidFill>
              </a:rPr>
              <a:t>new hot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Erasure coding for </a:t>
            </a:r>
            <a:r>
              <a:rPr lang="en-US" sz="2000" b="1" dirty="0" smtClean="0">
                <a:solidFill>
                  <a:srgbClr val="0070C0"/>
                </a:solidFill>
              </a:rPr>
              <a:t>cold old</a:t>
            </a:r>
            <a:r>
              <a:rPr lang="en-US" sz="2000" dirty="0" smtClean="0"/>
              <a:t> data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7128" y="1287766"/>
            <a:ext cx="3733800" cy="2136648"/>
            <a:chOff x="609600" y="1673352"/>
            <a:chExt cx="3733800" cy="213664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1336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860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9600" y="1673352"/>
              <a:ext cx="3733800" cy="213664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21336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2860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21336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162300" y="2342901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21336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860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162300" y="18317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286000" y="285091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51260" y="1777205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51260" y="228152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Node2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48582" y="279104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Node3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48582" y="329537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Node4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03828" y="1287766"/>
            <a:ext cx="3733800" cy="2136648"/>
            <a:chOff x="4686300" y="1673352"/>
            <a:chExt cx="3733800" cy="2136648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62103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3627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4686300" y="1673352"/>
              <a:ext cx="3733800" cy="213664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62103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3627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62103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362700" y="2850166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latin typeface="Arial" charset="0"/>
                </a:rPr>
                <a:t>A+B</a:t>
              </a: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62103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3627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latin typeface="Arial" charset="0"/>
                </a:rPr>
                <a:t>A+2B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20039" y="178182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Node1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20039" y="2286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Node2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17361" y="2795667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Node3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117361" y="329999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Node4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25150" y="848125"/>
            <a:ext cx="1953807" cy="2652489"/>
            <a:chOff x="6207622" y="1233711"/>
            <a:chExt cx="1953807" cy="265248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207622" y="1600200"/>
              <a:ext cx="1031378" cy="2286000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29764" y="1233711"/>
              <a:ext cx="9316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Mongolian Baiti" panose="03000500000000000000" pitchFamily="66" charset="0"/>
                </a:rPr>
                <a:t>Stripe</a:t>
              </a:r>
              <a:endPara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Mongolian Baiti" panose="03000500000000000000" pitchFamily="66" charset="0"/>
              </a:endParaRPr>
            </a:p>
          </p:txBody>
        </p:sp>
        <p:cxnSp>
          <p:nvCxnSpPr>
            <p:cNvPr id="12" name="Straight Arrow Connector 11"/>
            <p:cNvCxnSpPr>
              <a:stCxn id="10" idx="1"/>
              <a:endCxn id="9" idx="0"/>
            </p:cNvCxnSpPr>
            <p:nvPr/>
          </p:nvCxnSpPr>
          <p:spPr bwMode="auto">
            <a:xfrm flipH="1">
              <a:off x="6723311" y="1464544"/>
              <a:ext cx="506453" cy="1356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13328" y="3500614"/>
                <a:ext cx="441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erasure code: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4,2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in the example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data blocks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parity blocks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data or parity blocks  original data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28" y="3500614"/>
                <a:ext cx="441960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10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" y="3494090"/>
                <a:ext cx="41176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-way replication: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replicas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nodes</a:t>
                </a:r>
              </a:p>
              <a:p>
                <a:r>
                  <a:rPr lang="en-US" dirty="0" smtClean="0"/>
                  <a:t>3-way most commonly used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94090"/>
                <a:ext cx="4117602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333" t="-4717" r="-59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87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436"/>
          </a:xfrm>
        </p:spPr>
        <p:txBody>
          <a:bodyPr>
            <a:normAutofit/>
          </a:bodyPr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7374"/>
            <a:ext cx="8229600" cy="33141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 5-rack cluster and a 4-block file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dirty="0"/>
              <a:t>3-way replication</a:t>
            </a:r>
          </a:p>
          <a:p>
            <a:r>
              <a:rPr lang="en-US" sz="2400" dirty="0" smtClean="0"/>
              <a:t>Encode with (5,4) code</a:t>
            </a:r>
          </a:p>
          <a:p>
            <a:r>
              <a:rPr lang="en-US" sz="2400" dirty="0" smtClean="0"/>
              <a:t>3-step encoding:</a:t>
            </a:r>
          </a:p>
          <a:p>
            <a:pPr lvl="1"/>
            <a:r>
              <a:rPr lang="en-US" sz="2000" dirty="0" smtClean="0"/>
              <a:t>Download</a:t>
            </a:r>
          </a:p>
          <a:p>
            <a:pPr lvl="1"/>
            <a:r>
              <a:rPr lang="en-US" sz="2000" dirty="0" smtClean="0"/>
              <a:t>Encode and upload</a:t>
            </a:r>
          </a:p>
          <a:p>
            <a:pPr lvl="1"/>
            <a:r>
              <a:rPr lang="en-US" sz="2000" dirty="0" smtClean="0"/>
              <a:t>Remove redundant replicas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14802" y="1341799"/>
            <a:ext cx="7467600" cy="2075533"/>
            <a:chOff x="814802" y="1341799"/>
            <a:chExt cx="7467600" cy="2075533"/>
          </a:xfrm>
        </p:grpSpPr>
        <p:sp>
          <p:nvSpPr>
            <p:cNvPr id="20" name="Flowchart: Alternate Process 19"/>
            <p:cNvSpPr/>
            <p:nvPr/>
          </p:nvSpPr>
          <p:spPr bwMode="auto">
            <a:xfrm>
              <a:off x="814802" y="2087275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Flowchart: Process 20"/>
            <p:cNvSpPr/>
            <p:nvPr/>
          </p:nvSpPr>
          <p:spPr bwMode="auto">
            <a:xfrm>
              <a:off x="1209656" y="1341799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2" name="Flowchart: Process 21"/>
            <p:cNvSpPr/>
            <p:nvPr/>
          </p:nvSpPr>
          <p:spPr bwMode="auto">
            <a:xfrm>
              <a:off x="1535237" y="1341799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3" name="Flowchart: Process 22"/>
            <p:cNvSpPr/>
            <p:nvPr/>
          </p:nvSpPr>
          <p:spPr bwMode="auto">
            <a:xfrm>
              <a:off x="1860818" y="1341799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2186399" y="1341799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5" name="Flowchart: Process 24"/>
            <p:cNvSpPr/>
            <p:nvPr/>
          </p:nvSpPr>
          <p:spPr bwMode="auto">
            <a:xfrm>
              <a:off x="948152" y="2140456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 bwMode="auto">
            <a:xfrm>
              <a:off x="948152" y="2574637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lowchart: Process 26"/>
            <p:cNvSpPr/>
            <p:nvPr/>
          </p:nvSpPr>
          <p:spPr bwMode="auto">
            <a:xfrm>
              <a:off x="1329152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1329152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 bwMode="auto">
            <a:xfrm>
              <a:off x="1705534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 bwMode="auto">
            <a:xfrm>
              <a:off x="1705534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2300702" y="2087275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lowchart: Process 31"/>
            <p:cNvSpPr/>
            <p:nvPr/>
          </p:nvSpPr>
          <p:spPr bwMode="auto">
            <a:xfrm>
              <a:off x="2434052" y="2140456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 bwMode="auto">
            <a:xfrm>
              <a:off x="2434052" y="2574637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lowchart: Process 33"/>
            <p:cNvSpPr/>
            <p:nvPr/>
          </p:nvSpPr>
          <p:spPr bwMode="auto">
            <a:xfrm>
              <a:off x="2815052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lowchart: Process 34"/>
            <p:cNvSpPr/>
            <p:nvPr/>
          </p:nvSpPr>
          <p:spPr bwMode="auto">
            <a:xfrm>
              <a:off x="2815052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Flowchart: Process 35"/>
            <p:cNvSpPr/>
            <p:nvPr/>
          </p:nvSpPr>
          <p:spPr bwMode="auto">
            <a:xfrm>
              <a:off x="3191434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lowchart: Process 36"/>
            <p:cNvSpPr/>
            <p:nvPr/>
          </p:nvSpPr>
          <p:spPr bwMode="auto">
            <a:xfrm>
              <a:off x="3191434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lowchart: Alternate Process 37"/>
            <p:cNvSpPr/>
            <p:nvPr/>
          </p:nvSpPr>
          <p:spPr bwMode="auto">
            <a:xfrm>
              <a:off x="3843752" y="2087275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Flowchart: Process 38"/>
            <p:cNvSpPr/>
            <p:nvPr/>
          </p:nvSpPr>
          <p:spPr bwMode="auto">
            <a:xfrm>
              <a:off x="3977102" y="2140456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40" name="Flowchart: Process 39"/>
            <p:cNvSpPr/>
            <p:nvPr/>
          </p:nvSpPr>
          <p:spPr bwMode="auto">
            <a:xfrm>
              <a:off x="3977102" y="2574637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 bwMode="auto">
            <a:xfrm>
              <a:off x="4358102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42" name="Flowchart: Process 41"/>
            <p:cNvSpPr/>
            <p:nvPr/>
          </p:nvSpPr>
          <p:spPr bwMode="auto">
            <a:xfrm>
              <a:off x="4358102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 bwMode="auto">
            <a:xfrm>
              <a:off x="4734484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 bwMode="auto">
            <a:xfrm>
              <a:off x="4734484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lowchart: Alternate Process 44"/>
            <p:cNvSpPr/>
            <p:nvPr/>
          </p:nvSpPr>
          <p:spPr bwMode="auto">
            <a:xfrm>
              <a:off x="5386802" y="2087275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lowchart: Process 45"/>
            <p:cNvSpPr/>
            <p:nvPr/>
          </p:nvSpPr>
          <p:spPr bwMode="auto">
            <a:xfrm>
              <a:off x="5520152" y="2140456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lowchart: Process 46"/>
            <p:cNvSpPr/>
            <p:nvPr/>
          </p:nvSpPr>
          <p:spPr bwMode="auto">
            <a:xfrm>
              <a:off x="5520152" y="2574637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lowchart: Process 47"/>
            <p:cNvSpPr/>
            <p:nvPr/>
          </p:nvSpPr>
          <p:spPr bwMode="auto">
            <a:xfrm>
              <a:off x="5901152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 bwMode="auto">
            <a:xfrm>
              <a:off x="5901152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 bwMode="auto">
            <a:xfrm>
              <a:off x="6277534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lowchart: Process 50"/>
            <p:cNvSpPr/>
            <p:nvPr/>
          </p:nvSpPr>
          <p:spPr bwMode="auto">
            <a:xfrm>
              <a:off x="6277534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lowchart: Alternate Process 51"/>
            <p:cNvSpPr/>
            <p:nvPr/>
          </p:nvSpPr>
          <p:spPr bwMode="auto">
            <a:xfrm>
              <a:off x="6929852" y="2087275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lowchart: Process 52"/>
            <p:cNvSpPr/>
            <p:nvPr/>
          </p:nvSpPr>
          <p:spPr bwMode="auto">
            <a:xfrm>
              <a:off x="7063202" y="2140456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lowchart: Process 53"/>
            <p:cNvSpPr/>
            <p:nvPr/>
          </p:nvSpPr>
          <p:spPr bwMode="auto">
            <a:xfrm>
              <a:off x="7063202" y="2574637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lowchart: Process 54"/>
            <p:cNvSpPr/>
            <p:nvPr/>
          </p:nvSpPr>
          <p:spPr bwMode="auto">
            <a:xfrm>
              <a:off x="7444202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Flowchart: Process 55"/>
            <p:cNvSpPr/>
            <p:nvPr/>
          </p:nvSpPr>
          <p:spPr bwMode="auto">
            <a:xfrm>
              <a:off x="7444202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Flowchart: Process 56"/>
            <p:cNvSpPr/>
            <p:nvPr/>
          </p:nvSpPr>
          <p:spPr bwMode="auto">
            <a:xfrm>
              <a:off x="7820584" y="21404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 bwMode="auto">
            <a:xfrm>
              <a:off x="7820584" y="2574637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46307" y="304365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32207" y="303804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68621" y="30480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3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11671" y="303804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4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62800" y="30480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5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0968" y="2145213"/>
            <a:ext cx="3742455" cy="815181"/>
            <a:chOff x="4567963" y="1219200"/>
            <a:chExt cx="3742455" cy="815181"/>
          </a:xfrm>
        </p:grpSpPr>
        <p:sp>
          <p:nvSpPr>
            <p:cNvPr id="75" name="Flowchart: Process 74"/>
            <p:cNvSpPr/>
            <p:nvPr/>
          </p:nvSpPr>
          <p:spPr bwMode="auto">
            <a:xfrm>
              <a:off x="4567963" y="1219200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77" name="Flowchart: Process 76"/>
            <p:cNvSpPr/>
            <p:nvPr/>
          </p:nvSpPr>
          <p:spPr bwMode="auto">
            <a:xfrm>
              <a:off x="4944345" y="1219200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79" name="Flowchart: Process 78"/>
            <p:cNvSpPr/>
            <p:nvPr/>
          </p:nvSpPr>
          <p:spPr bwMode="auto">
            <a:xfrm>
              <a:off x="6053863" y="1219200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80" name="Flowchart: Process 79"/>
            <p:cNvSpPr/>
            <p:nvPr/>
          </p:nvSpPr>
          <p:spPr bwMode="auto">
            <a:xfrm>
              <a:off x="6053863" y="1653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81" name="Flowchart: Process 80"/>
            <p:cNvSpPr/>
            <p:nvPr/>
          </p:nvSpPr>
          <p:spPr bwMode="auto">
            <a:xfrm>
              <a:off x="6430245" y="1653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82" name="Flowchart: Process 81"/>
            <p:cNvSpPr/>
            <p:nvPr/>
          </p:nvSpPr>
          <p:spPr bwMode="auto">
            <a:xfrm>
              <a:off x="7215913" y="1219200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6600"/>
                  </a:solidFill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83" name="Flowchart: Process 82"/>
            <p:cNvSpPr/>
            <p:nvPr/>
          </p:nvSpPr>
          <p:spPr bwMode="auto">
            <a:xfrm>
              <a:off x="7215913" y="1653381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84" name="Flowchart: Process 83"/>
            <p:cNvSpPr/>
            <p:nvPr/>
          </p:nvSpPr>
          <p:spPr bwMode="auto">
            <a:xfrm>
              <a:off x="7596913" y="1219200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6600"/>
                  </a:solidFill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85" name="Flowchart: Process 84"/>
            <p:cNvSpPr/>
            <p:nvPr/>
          </p:nvSpPr>
          <p:spPr bwMode="auto">
            <a:xfrm>
              <a:off x="7973295" y="1653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34828" y="2142908"/>
            <a:ext cx="1705262" cy="381000"/>
            <a:chOff x="4561028" y="2415381"/>
            <a:chExt cx="1705262" cy="381000"/>
          </a:xfrm>
        </p:grpSpPr>
        <p:cxnSp>
          <p:nvCxnSpPr>
            <p:cNvPr id="19" name="Curved Connector 18"/>
            <p:cNvCxnSpPr/>
            <p:nvPr/>
          </p:nvCxnSpPr>
          <p:spPr bwMode="auto">
            <a:xfrm rot="5400000" flipH="1" flipV="1">
              <a:off x="5326203" y="1650535"/>
              <a:ext cx="12700" cy="1543050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Flowchart: Process 85"/>
            <p:cNvSpPr/>
            <p:nvPr/>
          </p:nvSpPr>
          <p:spPr bwMode="auto">
            <a:xfrm>
              <a:off x="5929167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04922" y="2138090"/>
            <a:ext cx="2315934" cy="633877"/>
            <a:chOff x="2647708" y="2445050"/>
            <a:chExt cx="2315934" cy="633877"/>
          </a:xfrm>
        </p:grpSpPr>
        <p:cxnSp>
          <p:nvCxnSpPr>
            <p:cNvPr id="6" name="Curved Connector 5"/>
            <p:cNvCxnSpPr/>
            <p:nvPr/>
          </p:nvCxnSpPr>
          <p:spPr bwMode="auto">
            <a:xfrm rot="16200000" flipV="1">
              <a:off x="4737891" y="2638665"/>
              <a:ext cx="243681" cy="20782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/>
            <p:cNvCxnSpPr/>
            <p:nvPr/>
          </p:nvCxnSpPr>
          <p:spPr bwMode="auto">
            <a:xfrm flipV="1">
              <a:off x="4378807" y="2835246"/>
              <a:ext cx="207821" cy="24368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urved Connector 14"/>
            <p:cNvCxnSpPr/>
            <p:nvPr/>
          </p:nvCxnSpPr>
          <p:spPr bwMode="auto">
            <a:xfrm rot="5400000" flipH="1" flipV="1">
              <a:off x="3602229" y="1490529"/>
              <a:ext cx="12700" cy="1921741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949968" y="2147672"/>
            <a:ext cx="1827641" cy="815181"/>
            <a:chOff x="4339363" y="1371600"/>
            <a:chExt cx="1827641" cy="815181"/>
          </a:xfrm>
        </p:grpSpPr>
        <p:sp>
          <p:nvSpPr>
            <p:cNvPr id="87" name="Flowchart: Process 86"/>
            <p:cNvSpPr/>
            <p:nvPr/>
          </p:nvSpPr>
          <p:spPr bwMode="auto">
            <a:xfrm>
              <a:off x="4339363" y="1371600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4720363" y="18057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825263" y="1371600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</p:grpSp>
      <p:sp>
        <p:nvSpPr>
          <p:cNvPr id="90" name="Flowchart: Process 89"/>
          <p:cNvSpPr/>
          <p:nvPr/>
        </p:nvSpPr>
        <p:spPr bwMode="auto">
          <a:xfrm>
            <a:off x="4365541" y="2136052"/>
            <a:ext cx="339432" cy="395033"/>
          </a:xfrm>
          <a:prstGeom prst="flowChartProcess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6600"/>
                </a:solidFill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6068" y="2140456"/>
            <a:ext cx="3396946" cy="826437"/>
            <a:chOff x="489254" y="914400"/>
            <a:chExt cx="3396946" cy="826437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489254" y="917575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865059" y="1347065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865059" y="917575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356153" y="924647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2359331" y="1347065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2740330" y="1356810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3544459" y="1366187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533203" y="914400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0"/>
          <p:cNvSpPr txBox="1"/>
          <p:nvPr/>
        </p:nvSpPr>
        <p:spPr>
          <a:xfrm>
            <a:off x="3843752" y="1020475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Replication policy of HDFS: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 replicas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3 nodes </a:t>
            </a:r>
            <a:r>
              <a:rPr lang="en-US" dirty="0" smtClean="0"/>
              <a:t>from </a:t>
            </a:r>
            <a:r>
              <a:rPr lang="en-US" b="1" dirty="0" smtClean="0">
                <a:solidFill>
                  <a:srgbClr val="FF0000"/>
                </a:solidFill>
              </a:rPr>
              <a:t>2 racks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6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26"/>
            <a:ext cx="8229600" cy="762808"/>
          </a:xfrm>
        </p:spPr>
        <p:txBody>
          <a:bodyPr/>
          <a:lstStyle/>
          <a:p>
            <a:r>
              <a:rPr lang="en-US" dirty="0" smtClean="0"/>
              <a:t>Problem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352800"/>
                <a:ext cx="8615616" cy="3200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Random replication (</a:t>
                </a:r>
                <a:r>
                  <a:rPr lang="en-US" sz="2400" b="1" i="1" dirty="0" smtClean="0"/>
                  <a:t>RR</a:t>
                </a:r>
                <a:r>
                  <a:rPr lang="en-US" sz="2400" dirty="0" smtClean="0"/>
                  <a:t>)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cross-rack downloads </a:t>
                </a:r>
                <a:r>
                  <a:rPr lang="en-US" sz="2400" dirty="0" smtClean="0"/>
                  <a:t>in subsequent encoding</a:t>
                </a:r>
              </a:p>
              <a:p>
                <a:r>
                  <a:rPr lang="en-US" sz="2400" dirty="0" smtClean="0"/>
                  <a:t>Reliability requirements (node- and rack- levels)</a:t>
                </a:r>
              </a:p>
              <a:p>
                <a:pPr lvl="1"/>
                <a:r>
                  <a:rPr lang="en-US" sz="2000" dirty="0" smtClean="0"/>
                  <a:t>In Facebook’s Hadoop-20, after encoding,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</a:rPr>
                  <a:t>node or rack </a:t>
                </a:r>
                <a:r>
                  <a:rPr lang="en-US" sz="2000" dirty="0" smtClean="0"/>
                  <a:t>failures tolerable</a:t>
                </a:r>
              </a:p>
              <a:p>
                <a:r>
                  <a:rPr lang="en-US" sz="2400" b="1" i="1" dirty="0" smtClean="0"/>
                  <a:t>Can we achieve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efficient </a:t>
                </a:r>
                <a:r>
                  <a:rPr lang="en-US" sz="2400" b="1" i="1" dirty="0" smtClean="0"/>
                  <a:t>and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reliable </a:t>
                </a:r>
                <a:r>
                  <a:rPr lang="en-US" sz="2400" b="1" i="1" dirty="0" smtClean="0"/>
                  <a:t>encoding with a new replication scheme?</a:t>
                </a:r>
                <a:endParaRPr lang="en-US" sz="24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352800"/>
                <a:ext cx="8615616" cy="3200400"/>
              </a:xfrm>
              <a:blipFill rotWithShape="0">
                <a:blip r:embed="rId3"/>
                <a:stretch>
                  <a:fillRect l="-920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609600" y="1131296"/>
            <a:ext cx="7467600" cy="2075533"/>
            <a:chOff x="669639" y="1070697"/>
            <a:chExt cx="7467600" cy="2075533"/>
          </a:xfrm>
        </p:grpSpPr>
        <p:sp>
          <p:nvSpPr>
            <p:cNvPr id="5" name="Flowchart: Alternate Process 4"/>
            <p:cNvSpPr/>
            <p:nvPr/>
          </p:nvSpPr>
          <p:spPr bwMode="auto">
            <a:xfrm>
              <a:off x="669639" y="1816173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 bwMode="auto">
            <a:xfrm>
              <a:off x="1064493" y="1070697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7" name="Flowchart: Process 6"/>
            <p:cNvSpPr/>
            <p:nvPr/>
          </p:nvSpPr>
          <p:spPr bwMode="auto">
            <a:xfrm>
              <a:off x="1390074" y="1070697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8" name="Flowchart: Process 7"/>
            <p:cNvSpPr/>
            <p:nvPr/>
          </p:nvSpPr>
          <p:spPr bwMode="auto">
            <a:xfrm>
              <a:off x="1715655" y="1070697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9" name="Flowchart: Process 8"/>
            <p:cNvSpPr/>
            <p:nvPr/>
          </p:nvSpPr>
          <p:spPr bwMode="auto">
            <a:xfrm>
              <a:off x="2041236" y="1070697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10" name="Flowchart: Process 9"/>
            <p:cNvSpPr/>
            <p:nvPr/>
          </p:nvSpPr>
          <p:spPr bwMode="auto">
            <a:xfrm>
              <a:off x="802989" y="1869354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802989" y="2303535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1183989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1183989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1560371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15" name="Flowchart: Process 14"/>
            <p:cNvSpPr/>
            <p:nvPr/>
          </p:nvSpPr>
          <p:spPr bwMode="auto">
            <a:xfrm>
              <a:off x="1560371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lowchart: Alternate Process 15"/>
            <p:cNvSpPr/>
            <p:nvPr/>
          </p:nvSpPr>
          <p:spPr bwMode="auto">
            <a:xfrm>
              <a:off x="2155539" y="1816173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2288889" y="1869354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8" name="Flowchart: Process 17"/>
            <p:cNvSpPr/>
            <p:nvPr/>
          </p:nvSpPr>
          <p:spPr bwMode="auto">
            <a:xfrm>
              <a:off x="2288889" y="2303535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Process 18"/>
            <p:cNvSpPr/>
            <p:nvPr/>
          </p:nvSpPr>
          <p:spPr bwMode="auto">
            <a:xfrm>
              <a:off x="2669889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0" name="Flowchart: Process 19"/>
            <p:cNvSpPr/>
            <p:nvPr/>
          </p:nvSpPr>
          <p:spPr bwMode="auto">
            <a:xfrm>
              <a:off x="2669889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1" name="Flowchart: Process 20"/>
            <p:cNvSpPr/>
            <p:nvPr/>
          </p:nvSpPr>
          <p:spPr bwMode="auto">
            <a:xfrm>
              <a:off x="3046271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Flowchart: Process 21"/>
            <p:cNvSpPr/>
            <p:nvPr/>
          </p:nvSpPr>
          <p:spPr bwMode="auto">
            <a:xfrm>
              <a:off x="3046271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3698589" y="1816173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3831939" y="1869354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6600"/>
                  </a:solidFill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25" name="Flowchart: Process 24"/>
            <p:cNvSpPr/>
            <p:nvPr/>
          </p:nvSpPr>
          <p:spPr bwMode="auto">
            <a:xfrm>
              <a:off x="3831939" y="2303535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Flowchart: Process 25"/>
            <p:cNvSpPr/>
            <p:nvPr/>
          </p:nvSpPr>
          <p:spPr bwMode="auto">
            <a:xfrm>
              <a:off x="4212939" y="1869354"/>
              <a:ext cx="337123" cy="381000"/>
            </a:xfrm>
            <a:prstGeom prst="flowChartProcess">
              <a:avLst/>
            </a:prstGeom>
            <a:solidFill>
              <a:srgbClr val="00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6600"/>
                  </a:solidFill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27" name="Flowchart: Process 26"/>
            <p:cNvSpPr/>
            <p:nvPr/>
          </p:nvSpPr>
          <p:spPr bwMode="auto">
            <a:xfrm>
              <a:off x="4212939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4589321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 bwMode="auto">
            <a:xfrm>
              <a:off x="4589321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30" name="Flowchart: Alternate Process 29"/>
            <p:cNvSpPr/>
            <p:nvPr/>
          </p:nvSpPr>
          <p:spPr bwMode="auto">
            <a:xfrm>
              <a:off x="5241639" y="1816173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lowchart: Process 30"/>
            <p:cNvSpPr/>
            <p:nvPr/>
          </p:nvSpPr>
          <p:spPr bwMode="auto">
            <a:xfrm>
              <a:off x="5374989" y="1869354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lowchart: Process 31"/>
            <p:cNvSpPr/>
            <p:nvPr/>
          </p:nvSpPr>
          <p:spPr bwMode="auto">
            <a:xfrm>
              <a:off x="5374989" y="2303535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 bwMode="auto">
            <a:xfrm>
              <a:off x="5755989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P</a:t>
              </a:r>
            </a:p>
          </p:txBody>
        </p:sp>
        <p:sp>
          <p:nvSpPr>
            <p:cNvPr id="34" name="Flowchart: Process 33"/>
            <p:cNvSpPr/>
            <p:nvPr/>
          </p:nvSpPr>
          <p:spPr bwMode="auto">
            <a:xfrm>
              <a:off x="5755989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lowchart: Process 34"/>
            <p:cNvSpPr/>
            <p:nvPr/>
          </p:nvSpPr>
          <p:spPr bwMode="auto">
            <a:xfrm>
              <a:off x="6132371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Flowchart: Process 35"/>
            <p:cNvSpPr/>
            <p:nvPr/>
          </p:nvSpPr>
          <p:spPr bwMode="auto">
            <a:xfrm>
              <a:off x="6132371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lowchart: Alternate Process 36"/>
            <p:cNvSpPr/>
            <p:nvPr/>
          </p:nvSpPr>
          <p:spPr bwMode="auto">
            <a:xfrm>
              <a:off x="6784689" y="1816173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lowchart: Process 37"/>
            <p:cNvSpPr/>
            <p:nvPr/>
          </p:nvSpPr>
          <p:spPr bwMode="auto">
            <a:xfrm>
              <a:off x="6918039" y="1869354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Flowchart: Process 38"/>
            <p:cNvSpPr/>
            <p:nvPr/>
          </p:nvSpPr>
          <p:spPr bwMode="auto">
            <a:xfrm>
              <a:off x="6918039" y="2303535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 bwMode="auto">
            <a:xfrm>
              <a:off x="7299039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 bwMode="auto">
            <a:xfrm>
              <a:off x="7299039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 bwMode="auto">
            <a:xfrm>
              <a:off x="7675421" y="186935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 bwMode="auto">
            <a:xfrm>
              <a:off x="7675421" y="2303535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Curved Connector 43"/>
            <p:cNvCxnSpPr>
              <a:stCxn id="29" idx="0"/>
              <a:endCxn id="26" idx="3"/>
            </p:cNvCxnSpPr>
            <p:nvPr/>
          </p:nvCxnSpPr>
          <p:spPr bwMode="auto">
            <a:xfrm rot="16200000" flipV="1">
              <a:off x="4532133" y="2077784"/>
              <a:ext cx="243681" cy="20782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Curved Connector 44"/>
            <p:cNvCxnSpPr>
              <a:stCxn id="25" idx="3"/>
              <a:endCxn id="26" idx="2"/>
            </p:cNvCxnSpPr>
            <p:nvPr/>
          </p:nvCxnSpPr>
          <p:spPr bwMode="auto">
            <a:xfrm flipV="1">
              <a:off x="4173680" y="2250354"/>
              <a:ext cx="207821" cy="24368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Curved Connector 45"/>
            <p:cNvCxnSpPr>
              <a:stCxn id="17" idx="0"/>
              <a:endCxn id="26" idx="0"/>
            </p:cNvCxnSpPr>
            <p:nvPr/>
          </p:nvCxnSpPr>
          <p:spPr bwMode="auto">
            <a:xfrm rot="5400000" flipH="1" flipV="1">
              <a:off x="3420630" y="908484"/>
              <a:ext cx="12700" cy="1921741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349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Curved Connector 46"/>
            <p:cNvCxnSpPr>
              <a:stCxn id="26" idx="0"/>
              <a:endCxn id="33" idx="0"/>
            </p:cNvCxnSpPr>
            <p:nvPr/>
          </p:nvCxnSpPr>
          <p:spPr bwMode="auto">
            <a:xfrm rot="5400000" flipH="1" flipV="1">
              <a:off x="5153026" y="1097829"/>
              <a:ext cx="12700" cy="1543050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802989" y="1875704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178794" y="2305194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178794" y="1875704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669888" y="1882776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673066" y="2305194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054065" y="2314939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3858194" y="2324316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3846938" y="1872529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TextBox 55"/>
            <p:cNvSpPr txBox="1"/>
            <p:nvPr/>
          </p:nvSpPr>
          <p:spPr>
            <a:xfrm>
              <a:off x="901144" y="277254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1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7044" y="276694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2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23458" y="277689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3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66508" y="276694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4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17637" y="277689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5</a:t>
              </a:r>
              <a:endParaRPr lang="en-US" dirty="0"/>
            </a:p>
          </p:txBody>
        </p:sp>
        <p:sp>
          <p:nvSpPr>
            <p:cNvPr id="70" name="Flowchart: Process 69"/>
            <p:cNvSpPr/>
            <p:nvPr/>
          </p:nvSpPr>
          <p:spPr bwMode="auto">
            <a:xfrm>
              <a:off x="6922657" y="2306564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014807" y="885208"/>
            <a:ext cx="5348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rack failure tolerable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each stripe, </a:t>
            </a:r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AT MOST ONE </a:t>
            </a:r>
            <a:r>
              <a:rPr lang="en-US" dirty="0" smtClean="0">
                <a:sym typeface="Wingdings" panose="05000000000000000000" pitchFamily="2" charset="2"/>
              </a:rPr>
              <a:t>block in each rack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4536489" y="2356066"/>
            <a:ext cx="2669181" cy="399906"/>
            <a:chOff x="5085768" y="5872856"/>
            <a:chExt cx="2669181" cy="399906"/>
          </a:xfrm>
        </p:grpSpPr>
        <p:cxnSp>
          <p:nvCxnSpPr>
            <p:cNvPr id="66" name="Elbow Connector 65"/>
            <p:cNvCxnSpPr/>
            <p:nvPr/>
          </p:nvCxnSpPr>
          <p:spPr bwMode="auto">
            <a:xfrm rot="16200000" flipH="1">
              <a:off x="6418565" y="5085313"/>
              <a:ext cx="12700" cy="2331027"/>
            </a:xfrm>
            <a:prstGeom prst="bentConnector3">
              <a:avLst>
                <a:gd name="adj1" fmla="val 3327252"/>
              </a:avLst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Flowchart: Process 67"/>
            <p:cNvSpPr/>
            <p:nvPr/>
          </p:nvSpPr>
          <p:spPr bwMode="auto">
            <a:xfrm>
              <a:off x="7417826" y="58728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5085768" y="5898112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4" name="TextBox 73"/>
          <p:cNvSpPr txBox="1"/>
          <p:nvPr/>
        </p:nvSpPr>
        <p:spPr>
          <a:xfrm rot="19127015">
            <a:off x="7345719" y="2664732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Relocation!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7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51355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Propose </a:t>
            </a:r>
            <a:r>
              <a:rPr lang="en-US" sz="2400" b="1" i="1" dirty="0" smtClean="0"/>
              <a:t>encoding-aware replication</a:t>
            </a:r>
            <a:r>
              <a:rPr lang="en-US" sz="2400" dirty="0" smtClean="0"/>
              <a:t> (</a:t>
            </a:r>
            <a:r>
              <a:rPr lang="en-US" sz="2400" b="1" i="1" dirty="0" smtClean="0"/>
              <a:t>EAR</a:t>
            </a:r>
            <a:r>
              <a:rPr lang="en-US" sz="2400" dirty="0" smtClean="0"/>
              <a:t>), which enables </a:t>
            </a:r>
            <a:r>
              <a:rPr lang="en-US" sz="2400" b="1" i="1" dirty="0" smtClean="0">
                <a:solidFill>
                  <a:srgbClr val="FF0000"/>
                </a:solidFill>
              </a:rPr>
              <a:t>efficient</a:t>
            </a:r>
            <a:r>
              <a:rPr lang="en-US" sz="2400" dirty="0" smtClean="0"/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reliable</a:t>
            </a:r>
            <a:r>
              <a:rPr lang="en-US" sz="2400" dirty="0" smtClean="0"/>
              <a:t> encoding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Eliminate cross-rack </a:t>
            </a:r>
            <a:r>
              <a:rPr lang="en-US" sz="2000" b="1" dirty="0">
                <a:solidFill>
                  <a:srgbClr val="FF0000"/>
                </a:solidFill>
              </a:rPr>
              <a:t>downloads </a:t>
            </a:r>
            <a:r>
              <a:rPr lang="en-US" sz="2000" dirty="0" smtClean="0"/>
              <a:t>during encoding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Guarantee reliability </a:t>
            </a:r>
            <a:r>
              <a:rPr lang="en-US" sz="2000" dirty="0" smtClean="0"/>
              <a:t>by avoiding relocation after encoding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Maintains load balance </a:t>
            </a:r>
            <a:r>
              <a:rPr lang="en-US" sz="2000" dirty="0" smtClean="0"/>
              <a:t>of RR</a:t>
            </a:r>
          </a:p>
          <a:p>
            <a:r>
              <a:rPr lang="en-US" sz="2400" dirty="0" smtClean="0"/>
              <a:t>Implement an EAR prototype and integrate with Hadoop-20</a:t>
            </a:r>
          </a:p>
          <a:p>
            <a:r>
              <a:rPr lang="en-US" sz="2400" dirty="0" smtClean="0"/>
              <a:t>Conduct testbed experiments in a 13-node cluster</a:t>
            </a:r>
          </a:p>
          <a:p>
            <a:r>
              <a:rPr lang="en-US" sz="2400" dirty="0" smtClean="0"/>
              <a:t>Perform discrete-event simulations to compare EAR and RR in large-scale clusters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8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Asynchronous encoding, DiskReduce </a:t>
            </a:r>
            <a:r>
              <a:rPr lang="en-US" sz="1800" dirty="0" smtClean="0"/>
              <a:t>[</a:t>
            </a:r>
            <a:r>
              <a:rPr lang="en-US" sz="1800" dirty="0" smtClean="0">
                <a:solidFill>
                  <a:srgbClr val="0070C0"/>
                </a:solidFill>
              </a:rPr>
              <a:t>Fan </a:t>
            </a:r>
            <a:r>
              <a:rPr lang="en-US" sz="1800" i="1" dirty="0" smtClean="0">
                <a:solidFill>
                  <a:srgbClr val="0070C0"/>
                </a:solidFill>
              </a:rPr>
              <a:t>et al. </a:t>
            </a:r>
            <a:r>
              <a:rPr lang="en-US" sz="1800" dirty="0" smtClean="0">
                <a:solidFill>
                  <a:srgbClr val="0070C0"/>
                </a:solidFill>
              </a:rPr>
              <a:t>PDSW’09</a:t>
            </a:r>
            <a:r>
              <a:rPr lang="en-US" sz="1800" dirty="0" smtClean="0"/>
              <a:t>]</a:t>
            </a:r>
          </a:p>
          <a:p>
            <a:r>
              <a:rPr lang="en-US" sz="2400" dirty="0" smtClean="0"/>
              <a:t>Erasure coding in CFSes</a:t>
            </a:r>
          </a:p>
          <a:p>
            <a:pPr lvl="1"/>
            <a:r>
              <a:rPr lang="en-US" sz="2000" dirty="0" smtClean="0"/>
              <a:t>Local repair codes (LRC), e.g., Azure </a:t>
            </a:r>
            <a:r>
              <a:rPr lang="en-US" sz="1800" dirty="0" smtClean="0"/>
              <a:t>[</a:t>
            </a:r>
            <a:r>
              <a:rPr lang="en-US" sz="1800" dirty="0" smtClean="0">
                <a:solidFill>
                  <a:srgbClr val="0070C0"/>
                </a:solidFill>
              </a:rPr>
              <a:t>Huang </a:t>
            </a:r>
            <a:r>
              <a:rPr lang="en-US" sz="1800" i="1" dirty="0" smtClean="0">
                <a:solidFill>
                  <a:srgbClr val="0070C0"/>
                </a:solidFill>
              </a:rPr>
              <a:t>et al. </a:t>
            </a:r>
            <a:r>
              <a:rPr lang="en-US" sz="1800" dirty="0" smtClean="0">
                <a:solidFill>
                  <a:srgbClr val="0070C0"/>
                </a:solidFill>
              </a:rPr>
              <a:t>ATC’12</a:t>
            </a:r>
            <a:r>
              <a:rPr lang="en-US" sz="1800" dirty="0" smtClean="0"/>
              <a:t>]</a:t>
            </a:r>
            <a:r>
              <a:rPr lang="en-US" sz="2000" dirty="0" smtClean="0"/>
              <a:t>, HDFS </a:t>
            </a:r>
            <a:r>
              <a:rPr lang="en-US" sz="1800" dirty="0" smtClean="0"/>
              <a:t>[</a:t>
            </a:r>
            <a:r>
              <a:rPr lang="en-US" sz="1800" dirty="0" smtClean="0">
                <a:solidFill>
                  <a:srgbClr val="0070C0"/>
                </a:solidFill>
              </a:rPr>
              <a:t>Rashmi </a:t>
            </a:r>
            <a:r>
              <a:rPr lang="en-US" sz="1800" i="1" dirty="0" smtClean="0">
                <a:solidFill>
                  <a:srgbClr val="0070C0"/>
                </a:solidFill>
              </a:rPr>
              <a:t>et al. </a:t>
            </a:r>
            <a:r>
              <a:rPr lang="en-US" sz="1800" dirty="0" smtClean="0">
                <a:solidFill>
                  <a:srgbClr val="0070C0"/>
                </a:solidFill>
              </a:rPr>
              <a:t>SIGCOMM’14</a:t>
            </a:r>
            <a:r>
              <a:rPr lang="en-US" sz="1800" dirty="0" smtClean="0"/>
              <a:t>]</a:t>
            </a:r>
          </a:p>
          <a:p>
            <a:pPr lvl="1"/>
            <a:r>
              <a:rPr lang="en-US" sz="2000" dirty="0" smtClean="0"/>
              <a:t>Regenerating codes, e.g., HDFS </a:t>
            </a:r>
            <a:r>
              <a:rPr lang="en-US" sz="1800" dirty="0" smtClean="0"/>
              <a:t>[</a:t>
            </a:r>
            <a:r>
              <a:rPr lang="en-US" sz="1800" dirty="0" smtClean="0">
                <a:solidFill>
                  <a:srgbClr val="0070C0"/>
                </a:solidFill>
              </a:rPr>
              <a:t>Li </a:t>
            </a:r>
            <a:r>
              <a:rPr lang="en-US" sz="1800" i="1" dirty="0" smtClean="0">
                <a:solidFill>
                  <a:srgbClr val="0070C0"/>
                </a:solidFill>
              </a:rPr>
              <a:t>et al. </a:t>
            </a:r>
            <a:r>
              <a:rPr lang="en-US" sz="1800" dirty="0" smtClean="0">
                <a:solidFill>
                  <a:srgbClr val="0070C0"/>
                </a:solidFill>
              </a:rPr>
              <a:t>MSST’13</a:t>
            </a:r>
            <a:r>
              <a:rPr lang="en-US" sz="1800" dirty="0" smtClean="0"/>
              <a:t>]</a:t>
            </a:r>
          </a:p>
          <a:p>
            <a:r>
              <a:rPr lang="en-US" sz="2400" dirty="0" smtClean="0"/>
              <a:t>Replica placement</a:t>
            </a:r>
          </a:p>
          <a:p>
            <a:pPr lvl="1"/>
            <a:r>
              <a:rPr lang="en-US" sz="2000" dirty="0" smtClean="0"/>
              <a:t>Reducing block loss probability, CopySet </a:t>
            </a:r>
            <a:r>
              <a:rPr lang="en-US" sz="1800" dirty="0" smtClean="0"/>
              <a:t>[</a:t>
            </a:r>
            <a:r>
              <a:rPr lang="en-US" sz="1800" dirty="0" smtClean="0">
                <a:solidFill>
                  <a:srgbClr val="0070C0"/>
                </a:solidFill>
              </a:rPr>
              <a:t>Cidon </a:t>
            </a:r>
            <a:r>
              <a:rPr lang="en-US" sz="1800" i="1" dirty="0" smtClean="0">
                <a:solidFill>
                  <a:srgbClr val="0070C0"/>
                </a:solidFill>
              </a:rPr>
              <a:t>et al. </a:t>
            </a:r>
            <a:r>
              <a:rPr lang="en-US" sz="1800" dirty="0" smtClean="0">
                <a:solidFill>
                  <a:srgbClr val="0070C0"/>
                </a:solidFill>
              </a:rPr>
              <a:t>ATC’13</a:t>
            </a:r>
            <a:r>
              <a:rPr lang="en-US" sz="1800" dirty="0" smtClean="0"/>
              <a:t>]</a:t>
            </a:r>
            <a:endParaRPr lang="en-US" sz="2000" dirty="0" smtClean="0"/>
          </a:p>
          <a:p>
            <a:pPr lvl="1"/>
            <a:r>
              <a:rPr lang="en-US" sz="2000" dirty="0" smtClean="0"/>
              <a:t>Improving write performance by leveraging the network capacities, SinBad </a:t>
            </a:r>
            <a:r>
              <a:rPr lang="en-US" sz="1800" dirty="0" smtClean="0"/>
              <a:t>[</a:t>
            </a:r>
            <a:r>
              <a:rPr lang="en-US" sz="1800" dirty="0" smtClean="0">
                <a:solidFill>
                  <a:srgbClr val="0070C0"/>
                </a:solidFill>
              </a:rPr>
              <a:t>Chowdhury </a:t>
            </a:r>
            <a:r>
              <a:rPr lang="en-US" sz="1800" i="1" dirty="0" smtClean="0">
                <a:solidFill>
                  <a:srgbClr val="0070C0"/>
                </a:solidFill>
              </a:rPr>
              <a:t>et al. </a:t>
            </a:r>
            <a:r>
              <a:rPr lang="en-US" sz="1800" dirty="0" smtClean="0">
                <a:solidFill>
                  <a:srgbClr val="0070C0"/>
                </a:solidFill>
              </a:rPr>
              <a:t>Sigcomm’13</a:t>
            </a:r>
            <a:r>
              <a:rPr lang="en-US" sz="1800" dirty="0" smtClean="0"/>
              <a:t>]</a:t>
            </a:r>
            <a:endParaRPr lang="en-US" sz="1800" dirty="0"/>
          </a:p>
          <a:p>
            <a:r>
              <a:rPr lang="en-US" sz="2400" i="1" dirty="0" smtClean="0"/>
              <a:t>To the best of our knowledge, there is no explicit study of the encoding operation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6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14799"/>
            <a:ext cx="7886700" cy="2362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 the previous example of 5-rack cluster and 4-block file</a:t>
            </a:r>
          </a:p>
          <a:p>
            <a:r>
              <a:rPr lang="en-US" sz="2400" b="1" i="1" dirty="0" smtClean="0"/>
              <a:t>Performance</a:t>
            </a:r>
            <a:r>
              <a:rPr lang="en-US" sz="2400" dirty="0" smtClean="0"/>
              <a:t>: eliminate cross-rack downloads</a:t>
            </a:r>
          </a:p>
          <a:p>
            <a:r>
              <a:rPr lang="en-US" sz="2400" b="1" i="1" dirty="0" smtClean="0"/>
              <a:t>Reliability</a:t>
            </a:r>
            <a:r>
              <a:rPr lang="en-US" sz="2400" dirty="0" smtClean="0"/>
              <a:t>: avoid relocation after encoding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42818" y="1616724"/>
            <a:ext cx="7467600" cy="2075533"/>
            <a:chOff x="842818" y="1616724"/>
            <a:chExt cx="7467600" cy="2075533"/>
          </a:xfrm>
        </p:grpSpPr>
        <p:sp>
          <p:nvSpPr>
            <p:cNvPr id="44" name="Flowchart: Alternate Process 43"/>
            <p:cNvSpPr/>
            <p:nvPr/>
          </p:nvSpPr>
          <p:spPr bwMode="auto">
            <a:xfrm>
              <a:off x="842818" y="2362200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 bwMode="auto">
            <a:xfrm>
              <a:off x="1237672" y="1616724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46" name="Flowchart: Process 45"/>
            <p:cNvSpPr/>
            <p:nvPr/>
          </p:nvSpPr>
          <p:spPr bwMode="auto">
            <a:xfrm>
              <a:off x="1563253" y="1616724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47" name="Flowchart: Process 46"/>
            <p:cNvSpPr/>
            <p:nvPr/>
          </p:nvSpPr>
          <p:spPr bwMode="auto">
            <a:xfrm>
              <a:off x="1888834" y="1616724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48" name="Flowchart: Process 47"/>
            <p:cNvSpPr/>
            <p:nvPr/>
          </p:nvSpPr>
          <p:spPr bwMode="auto">
            <a:xfrm>
              <a:off x="2214415" y="1616724"/>
              <a:ext cx="325581" cy="364186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49" name="Flowchart: Process 48"/>
            <p:cNvSpPr/>
            <p:nvPr/>
          </p:nvSpPr>
          <p:spPr bwMode="auto">
            <a:xfrm>
              <a:off x="976168" y="2415381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50" name="Flowchart: Process 49"/>
            <p:cNvSpPr/>
            <p:nvPr/>
          </p:nvSpPr>
          <p:spPr bwMode="auto">
            <a:xfrm>
              <a:off x="976168" y="2849562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51" name="Flowchart: Process 50"/>
            <p:cNvSpPr/>
            <p:nvPr/>
          </p:nvSpPr>
          <p:spPr bwMode="auto">
            <a:xfrm>
              <a:off x="1357168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lowchart: Process 51"/>
            <p:cNvSpPr/>
            <p:nvPr/>
          </p:nvSpPr>
          <p:spPr bwMode="auto">
            <a:xfrm>
              <a:off x="1357168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6600"/>
                  </a:solidFill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lowchart: Process 52"/>
            <p:cNvSpPr/>
            <p:nvPr/>
          </p:nvSpPr>
          <p:spPr bwMode="auto">
            <a:xfrm>
              <a:off x="1733550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62" name="Flowchart: Process 61"/>
            <p:cNvSpPr/>
            <p:nvPr/>
          </p:nvSpPr>
          <p:spPr bwMode="auto">
            <a:xfrm>
              <a:off x="1733550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lowchart: Alternate Process 62"/>
            <p:cNvSpPr/>
            <p:nvPr/>
          </p:nvSpPr>
          <p:spPr bwMode="auto">
            <a:xfrm>
              <a:off x="2328718" y="2362200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lowchart: Process 63"/>
            <p:cNvSpPr/>
            <p:nvPr/>
          </p:nvSpPr>
          <p:spPr bwMode="auto">
            <a:xfrm>
              <a:off x="2462068" y="2415381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65" name="Flowchart: Process 64"/>
            <p:cNvSpPr/>
            <p:nvPr/>
          </p:nvSpPr>
          <p:spPr bwMode="auto">
            <a:xfrm>
              <a:off x="2462068" y="2849562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Process 65"/>
            <p:cNvSpPr/>
            <p:nvPr/>
          </p:nvSpPr>
          <p:spPr bwMode="auto">
            <a:xfrm>
              <a:off x="2843068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67" name="Flowchart: Process 66"/>
            <p:cNvSpPr/>
            <p:nvPr/>
          </p:nvSpPr>
          <p:spPr bwMode="auto">
            <a:xfrm>
              <a:off x="2843068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Process 67"/>
            <p:cNvSpPr/>
            <p:nvPr/>
          </p:nvSpPr>
          <p:spPr bwMode="auto">
            <a:xfrm>
              <a:off x="3219450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Process 68"/>
            <p:cNvSpPr/>
            <p:nvPr/>
          </p:nvSpPr>
          <p:spPr bwMode="auto">
            <a:xfrm>
              <a:off x="3219450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3871768" y="2362200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Flowchart: Process 70"/>
            <p:cNvSpPr/>
            <p:nvPr/>
          </p:nvSpPr>
          <p:spPr bwMode="auto">
            <a:xfrm>
              <a:off x="4005118" y="2415381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6600"/>
                  </a:solidFill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72" name="Flowchart: Process 71"/>
            <p:cNvSpPr/>
            <p:nvPr/>
          </p:nvSpPr>
          <p:spPr bwMode="auto">
            <a:xfrm>
              <a:off x="4005118" y="2849562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73" name="Flowchart: Process 72"/>
            <p:cNvSpPr/>
            <p:nvPr/>
          </p:nvSpPr>
          <p:spPr bwMode="auto">
            <a:xfrm>
              <a:off x="4386118" y="2415381"/>
              <a:ext cx="337123" cy="381000"/>
            </a:xfrm>
            <a:prstGeom prst="flowChartProcess">
              <a:avLst/>
            </a:prstGeom>
            <a:solidFill>
              <a:srgbClr val="00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6600"/>
                  </a:solidFill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74" name="Flowchart: Process 73"/>
            <p:cNvSpPr/>
            <p:nvPr/>
          </p:nvSpPr>
          <p:spPr bwMode="auto">
            <a:xfrm>
              <a:off x="4386118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Flowchart: Process 74"/>
            <p:cNvSpPr/>
            <p:nvPr/>
          </p:nvSpPr>
          <p:spPr bwMode="auto">
            <a:xfrm>
              <a:off x="4762500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Flowchart: Process 75"/>
            <p:cNvSpPr/>
            <p:nvPr/>
          </p:nvSpPr>
          <p:spPr bwMode="auto">
            <a:xfrm>
              <a:off x="4762500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77" name="Flowchart: Alternate Process 76"/>
            <p:cNvSpPr/>
            <p:nvPr/>
          </p:nvSpPr>
          <p:spPr bwMode="auto">
            <a:xfrm>
              <a:off x="5414818" y="2362200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Flowchart: Process 77"/>
            <p:cNvSpPr/>
            <p:nvPr/>
          </p:nvSpPr>
          <p:spPr bwMode="auto">
            <a:xfrm>
              <a:off x="5548168" y="2415381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Flowchart: Process 78"/>
            <p:cNvSpPr/>
            <p:nvPr/>
          </p:nvSpPr>
          <p:spPr bwMode="auto">
            <a:xfrm>
              <a:off x="5548168" y="2849562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80" name="Flowchart: Process 79"/>
            <p:cNvSpPr/>
            <p:nvPr/>
          </p:nvSpPr>
          <p:spPr bwMode="auto">
            <a:xfrm>
              <a:off x="5929168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81" name="Flowchart: Process 80"/>
            <p:cNvSpPr/>
            <p:nvPr/>
          </p:nvSpPr>
          <p:spPr bwMode="auto">
            <a:xfrm>
              <a:off x="5929168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Flowchart: Process 81"/>
            <p:cNvSpPr/>
            <p:nvPr/>
          </p:nvSpPr>
          <p:spPr bwMode="auto">
            <a:xfrm>
              <a:off x="6305550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Flowchart: Process 82"/>
            <p:cNvSpPr/>
            <p:nvPr/>
          </p:nvSpPr>
          <p:spPr bwMode="auto">
            <a:xfrm>
              <a:off x="6305550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Flowchart: Alternate Process 83"/>
            <p:cNvSpPr/>
            <p:nvPr/>
          </p:nvSpPr>
          <p:spPr bwMode="auto">
            <a:xfrm>
              <a:off x="6957868" y="2362200"/>
              <a:ext cx="1352550" cy="944417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Flowchart: Process 84"/>
            <p:cNvSpPr/>
            <p:nvPr/>
          </p:nvSpPr>
          <p:spPr bwMode="auto">
            <a:xfrm>
              <a:off x="7091218" y="2415381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7091218" y="2849562"/>
              <a:ext cx="341741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7472218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7848600" y="241538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7848600" y="2849562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74323" y="331857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1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560223" y="3312967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2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096637" y="332292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3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639687" y="3312967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4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190816" y="332292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5</a:t>
              </a:r>
              <a:endParaRPr lang="en-US" dirty="0"/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7095836" y="2852591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7472218" y="2418556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6168" y="2418556"/>
            <a:ext cx="5274539" cy="825751"/>
            <a:chOff x="976168" y="2409429"/>
            <a:chExt cx="5274539" cy="825751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976168" y="2421731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980502" y="2860530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348222" y="2843319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2847109" y="2418556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4009447" y="2409429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4383810" y="2432194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4761632" y="2856830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5908966" y="2415381"/>
              <a:ext cx="341741" cy="374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4554680" y="2427020"/>
            <a:ext cx="3254661" cy="381460"/>
            <a:chOff x="4554680" y="1377490"/>
            <a:chExt cx="3254661" cy="381460"/>
          </a:xfrm>
        </p:grpSpPr>
        <p:sp>
          <p:nvSpPr>
            <p:cNvPr id="87" name="Flowchart: Process 86"/>
            <p:cNvSpPr/>
            <p:nvPr/>
          </p:nvSpPr>
          <p:spPr bwMode="auto">
            <a:xfrm>
              <a:off x="7472218" y="1377950"/>
              <a:ext cx="337123" cy="381000"/>
            </a:xfrm>
            <a:prstGeom prst="flowChartProcess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charset="0"/>
                </a:rPr>
                <a:t>P</a:t>
              </a:r>
            </a:p>
          </p:txBody>
        </p:sp>
        <p:cxnSp>
          <p:nvCxnSpPr>
            <p:cNvPr id="94" name="Curved Connector 93"/>
            <p:cNvCxnSpPr>
              <a:stCxn id="73" idx="0"/>
              <a:endCxn id="87" idx="0"/>
            </p:cNvCxnSpPr>
            <p:nvPr/>
          </p:nvCxnSpPr>
          <p:spPr bwMode="auto">
            <a:xfrm rot="16200000" flipH="1">
              <a:off x="6097500" y="-165330"/>
              <a:ext cx="459" cy="3086100"/>
            </a:xfrm>
            <a:prstGeom prst="curvedConnector3">
              <a:avLst>
                <a:gd name="adj1" fmla="val -49803922"/>
              </a:avLst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4180316" y="2407567"/>
            <a:ext cx="748725" cy="631030"/>
            <a:chOff x="4182338" y="2409032"/>
            <a:chExt cx="748725" cy="631030"/>
          </a:xfrm>
        </p:grpSpPr>
        <p:cxnSp>
          <p:nvCxnSpPr>
            <p:cNvPr id="91" name="Curved Connector 90"/>
            <p:cNvCxnSpPr>
              <a:stCxn id="76" idx="0"/>
              <a:endCxn id="73" idx="3"/>
            </p:cNvCxnSpPr>
            <p:nvPr/>
          </p:nvCxnSpPr>
          <p:spPr bwMode="auto">
            <a:xfrm rot="16200000" flipV="1">
              <a:off x="4705312" y="2623811"/>
              <a:ext cx="243681" cy="20782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Curved Connector 91"/>
            <p:cNvCxnSpPr>
              <a:stCxn id="72" idx="3"/>
              <a:endCxn id="73" idx="2"/>
            </p:cNvCxnSpPr>
            <p:nvPr/>
          </p:nvCxnSpPr>
          <p:spPr bwMode="auto">
            <a:xfrm flipV="1">
              <a:off x="4346859" y="2796381"/>
              <a:ext cx="207821" cy="24368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Curved Connector 98"/>
            <p:cNvCxnSpPr>
              <a:stCxn id="71" idx="0"/>
              <a:endCxn id="73" idx="0"/>
            </p:cNvCxnSpPr>
            <p:nvPr/>
          </p:nvCxnSpPr>
          <p:spPr bwMode="auto">
            <a:xfrm rot="5400000" flipH="1" flipV="1">
              <a:off x="4365334" y="2226036"/>
              <a:ext cx="12700" cy="378691"/>
            </a:xfrm>
            <a:prstGeom prst="curvedConnector3">
              <a:avLst>
                <a:gd name="adj1" fmla="val 1145425"/>
              </a:avLst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73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3|1.6|19.9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7|5.6|16.7|10.4|30.5|12.1|25|1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2|11.2|6.2|5.2|10.3|2|7.6|3.3|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6|9|7.8|3.6|1.7|2.1|17|2.8|1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2.4|9.3|11.1|0.9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7.6|3.7|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8|6.6|5.6|2|1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9|0.4|0.5|0.5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1.8|1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6|6.8|17.7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7|1.2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8|4.9|22.1|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4|1.6|29.1|3.2|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23.5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65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4.1|5.5|6|8.6|43.8|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7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8|0.7|1.1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8|0.9|0.7|0.8|0.7|0.8|0.9|0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7|0.8|1.1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4|5.3|1.3|2|3.2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9.8|6.7|2.7|9.4|9|4.6|10.2|5|3.9|5.4"/>
</p:tagLst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22227</TotalTime>
  <Words>1730</Words>
  <Application>Microsoft Office PowerPoint</Application>
  <PresentationFormat>On-screen Show (4:3)</PresentationFormat>
  <Paragraphs>420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Mongolian Baiti</vt:lpstr>
      <vt:lpstr>Wingdings</vt:lpstr>
      <vt:lpstr>Default Design</vt:lpstr>
      <vt:lpstr>Enabling Efficient and Reliable Transitions from Replication to Erasure Coding for Clustered File Systems</vt:lpstr>
      <vt:lpstr>Motivation</vt:lpstr>
      <vt:lpstr>Background: CFS</vt:lpstr>
      <vt:lpstr>Replication vs. Erasure Coding</vt:lpstr>
      <vt:lpstr>Encoding</vt:lpstr>
      <vt:lpstr>Problem </vt:lpstr>
      <vt:lpstr>Our Contributions</vt:lpstr>
      <vt:lpstr>Related Work</vt:lpstr>
      <vt:lpstr>Motivating Example</vt:lpstr>
      <vt:lpstr>Eliminate Cross-Rack Downloads</vt:lpstr>
      <vt:lpstr>Availability Issues</vt:lpstr>
      <vt:lpstr>Modeling Reliability Problem</vt:lpstr>
      <vt:lpstr>Modeling Reliability Problem</vt:lpstr>
      <vt:lpstr>Incremental Algorithm</vt:lpstr>
      <vt:lpstr>Implementation</vt:lpstr>
      <vt:lpstr>Testbed Experiments</vt:lpstr>
      <vt:lpstr>Encoding Throughput</vt:lpstr>
      <vt:lpstr>Write Response Time</vt:lpstr>
      <vt:lpstr>Impact on MapReduce Jobs</vt:lpstr>
      <vt:lpstr>Discrete-Event Simulations</vt:lpstr>
      <vt:lpstr>Discrete-Event Simulation</vt:lpstr>
      <vt:lpstr>Simulation Results</vt:lpstr>
      <vt:lpstr>Simulation Results</vt:lpstr>
      <vt:lpstr>Simulation Results</vt:lpstr>
      <vt:lpstr>Load Balancing Analysis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</dc:creator>
  <cp:lastModifiedBy>LI, Runhui</cp:lastModifiedBy>
  <cp:revision>632</cp:revision>
  <cp:lastPrinted>1601-01-01T00:00:00Z</cp:lastPrinted>
  <dcterms:created xsi:type="dcterms:W3CDTF">1601-01-01T00:00:00Z</dcterms:created>
  <dcterms:modified xsi:type="dcterms:W3CDTF">2015-06-30T15:06:45Z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